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52.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5"/>
    <p:sldMasterId id="2147483704" r:id="rId6"/>
    <p:sldMasterId id="2147483724" r:id="rId7"/>
  </p:sldMasterIdLst>
  <p:notesMasterIdLst>
    <p:notesMasterId r:id="rId116"/>
  </p:notesMasterIdLst>
  <p:sldIdLst>
    <p:sldId id="376" r:id="rId8"/>
    <p:sldId id="377" r:id="rId9"/>
    <p:sldId id="259" r:id="rId10"/>
    <p:sldId id="416" r:id="rId11"/>
    <p:sldId id="261" r:id="rId12"/>
    <p:sldId id="262" r:id="rId13"/>
    <p:sldId id="263" r:id="rId14"/>
    <p:sldId id="264" r:id="rId15"/>
    <p:sldId id="265" r:id="rId16"/>
    <p:sldId id="266" r:id="rId17"/>
    <p:sldId id="379" r:id="rId18"/>
    <p:sldId id="417" r:id="rId19"/>
    <p:sldId id="420" r:id="rId20"/>
    <p:sldId id="272" r:id="rId21"/>
    <p:sldId id="273" r:id="rId22"/>
    <p:sldId id="274" r:id="rId23"/>
    <p:sldId id="275" r:id="rId24"/>
    <p:sldId id="276" r:id="rId25"/>
    <p:sldId id="277" r:id="rId26"/>
    <p:sldId id="278" r:id="rId27"/>
    <p:sldId id="279" r:id="rId28"/>
    <p:sldId id="280" r:id="rId29"/>
    <p:sldId id="281" r:id="rId30"/>
    <p:sldId id="282" r:id="rId31"/>
    <p:sldId id="380" r:id="rId32"/>
    <p:sldId id="414" r:id="rId33"/>
    <p:sldId id="421" r:id="rId34"/>
    <p:sldId id="381" r:id="rId35"/>
    <p:sldId id="382" r:id="rId36"/>
    <p:sldId id="383" r:id="rId37"/>
    <p:sldId id="384" r:id="rId38"/>
    <p:sldId id="385" r:id="rId39"/>
    <p:sldId id="386" r:id="rId40"/>
    <p:sldId id="387" r:id="rId41"/>
    <p:sldId id="388" r:id="rId42"/>
    <p:sldId id="296" r:id="rId43"/>
    <p:sldId id="389" r:id="rId44"/>
    <p:sldId id="300" r:id="rId45"/>
    <p:sldId id="422" r:id="rId46"/>
    <p:sldId id="302" r:id="rId47"/>
    <p:sldId id="390" r:id="rId48"/>
    <p:sldId id="391" r:id="rId49"/>
    <p:sldId id="392" r:id="rId50"/>
    <p:sldId id="393" r:id="rId51"/>
    <p:sldId id="394" r:id="rId52"/>
    <p:sldId id="308" r:id="rId53"/>
    <p:sldId id="309" r:id="rId54"/>
    <p:sldId id="310" r:id="rId55"/>
    <p:sldId id="311" r:id="rId56"/>
    <p:sldId id="312" r:id="rId57"/>
    <p:sldId id="313" r:id="rId58"/>
    <p:sldId id="314" r:id="rId59"/>
    <p:sldId id="315" r:id="rId60"/>
    <p:sldId id="316" r:id="rId61"/>
    <p:sldId id="317" r:id="rId62"/>
    <p:sldId id="318" r:id="rId63"/>
    <p:sldId id="395" r:id="rId64"/>
    <p:sldId id="320" r:id="rId65"/>
    <p:sldId id="321" r:id="rId66"/>
    <p:sldId id="322" r:id="rId67"/>
    <p:sldId id="323" r:id="rId68"/>
    <p:sldId id="396" r:id="rId69"/>
    <p:sldId id="325" r:id="rId70"/>
    <p:sldId id="326" r:id="rId71"/>
    <p:sldId id="397" r:id="rId72"/>
    <p:sldId id="415" r:id="rId73"/>
    <p:sldId id="423" r:id="rId74"/>
    <p:sldId id="398" r:id="rId75"/>
    <p:sldId id="399" r:id="rId76"/>
    <p:sldId id="400" r:id="rId77"/>
    <p:sldId id="401" r:id="rId78"/>
    <p:sldId id="402" r:id="rId79"/>
    <p:sldId id="403" r:id="rId80"/>
    <p:sldId id="338" r:id="rId81"/>
    <p:sldId id="339" r:id="rId82"/>
    <p:sldId id="404" r:id="rId83"/>
    <p:sldId id="260" r:id="rId84"/>
    <p:sldId id="424" r:id="rId85"/>
    <p:sldId id="345" r:id="rId86"/>
    <p:sldId id="346" r:id="rId87"/>
    <p:sldId id="347" r:id="rId88"/>
    <p:sldId id="348" r:id="rId89"/>
    <p:sldId id="349" r:id="rId90"/>
    <p:sldId id="405" r:id="rId91"/>
    <p:sldId id="418" r:id="rId92"/>
    <p:sldId id="425" r:id="rId93"/>
    <p:sldId id="355" r:id="rId94"/>
    <p:sldId id="356" r:id="rId95"/>
    <p:sldId id="357" r:id="rId96"/>
    <p:sldId id="358" r:id="rId97"/>
    <p:sldId id="359" r:id="rId98"/>
    <p:sldId id="360" r:id="rId99"/>
    <p:sldId id="361" r:id="rId100"/>
    <p:sldId id="362" r:id="rId101"/>
    <p:sldId id="363" r:id="rId102"/>
    <p:sldId id="364" r:id="rId103"/>
    <p:sldId id="365" r:id="rId104"/>
    <p:sldId id="366" r:id="rId105"/>
    <p:sldId id="367" r:id="rId106"/>
    <p:sldId id="368" r:id="rId107"/>
    <p:sldId id="406" r:id="rId108"/>
    <p:sldId id="419" r:id="rId109"/>
    <p:sldId id="413" r:id="rId110"/>
    <p:sldId id="407" r:id="rId111"/>
    <p:sldId id="426" r:id="rId112"/>
    <p:sldId id="409" r:id="rId113"/>
    <p:sldId id="410" r:id="rId114"/>
    <p:sldId id="411" r:id="rId1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r:id="rId148" roundtripDataSignature="AMtx7mh8vNA9mV3wxGxJQQPaKMLpQK0gF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omas Clouse" initials="" lastIdx="1" clrIdx="0"/>
  <p:cmAuthor id="1" name="Lauren Gallicchio"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80"/>
    <a:srgbClr val="5DA9AE"/>
    <a:srgbClr val="4455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1" autoAdjust="0"/>
    <p:restoredTop sz="61632" autoAdjust="0"/>
  </p:normalViewPr>
  <p:slideViewPr>
    <p:cSldViewPr snapToGrid="0">
      <p:cViewPr varScale="1">
        <p:scale>
          <a:sx n="48" d="100"/>
          <a:sy n="48" d="100"/>
        </p:scale>
        <p:origin x="1757" y="48"/>
      </p:cViewPr>
      <p:guideLst/>
    </p:cSldViewPr>
  </p:slideViewPr>
  <p:outlineViewPr>
    <p:cViewPr>
      <p:scale>
        <a:sx n="33" d="100"/>
        <a:sy n="33" d="100"/>
      </p:scale>
      <p:origin x="0" y="-5645"/>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49" Type="http://schemas.openxmlformats.org/officeDocument/2006/relationships/commentAuthors" Target="commentAuthors.xml"/><Relationship Id="rId5" Type="http://schemas.openxmlformats.org/officeDocument/2006/relationships/slideMaster" Target="slideMasters/slideMaster1.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80" Type="http://schemas.openxmlformats.org/officeDocument/2006/relationships/slide" Target="slides/slide73.xml"/><Relationship Id="rId85" Type="http://schemas.openxmlformats.org/officeDocument/2006/relationships/slide" Target="slides/slide78.xml"/><Relationship Id="rId150" Type="http://schemas.openxmlformats.org/officeDocument/2006/relationships/presProps" Target="presProps.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customXml" Target="../customXml/item1.xml"/><Relationship Id="rId6" Type="http://schemas.openxmlformats.org/officeDocument/2006/relationships/slideMaster" Target="slideMasters/slideMaster2.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15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7" Type="http://schemas.openxmlformats.org/officeDocument/2006/relationships/slideMaster" Target="slideMasters/slideMaster3.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61" Type="http://schemas.openxmlformats.org/officeDocument/2006/relationships/slide" Target="slides/slide54.xml"/><Relationship Id="rId82" Type="http://schemas.openxmlformats.org/officeDocument/2006/relationships/slide" Target="slides/slide75.xml"/><Relationship Id="rId152" Type="http://schemas.openxmlformats.org/officeDocument/2006/relationships/theme" Target="theme/theme1.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customXml" Target="../customXml/item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53" Type="http://schemas.openxmlformats.org/officeDocument/2006/relationships/tableStyles" Target="tableStyles.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48" Type="http://customschemas.google.com/relationships/presentationmetadata" Target="meta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2T14:43:51.2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0,'4059'0,"-4018"0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2T14:49:13.260"/>
    </inkml:context>
    <inkml:brush xml:id="br0">
      <inkml:brushProperty name="width" value="0.05" units="cm"/>
      <inkml:brushProperty name="height" value="0.05" units="cm"/>
      <inkml:brushProperty name="color" value="#E71224"/>
    </inkml:brush>
  </inkml:definitions>
  <inkml:trace contextRef="#ctx0" brushRef="#br0">182 33 24575,'35'-2'0,"69"-12"0,-66 7 0,55-2 0,425 9 0,-460 6 0,-2 2 0,1 3 0,55 17 0,15 4 0,-69-19 0,110 42 0,-149-47 0,-16-7 0,1 0 0,0 0 0,-1 0 0,1 1 0,-1 0 0,1-1 0,-1 1 0,0 1 0,0-1 0,0 0 0,0 1 0,0-1 0,0 1 0,-1 0 0,1 0 0,-1 0 0,0 0 0,0 1 0,2 4 0,3 7 0,-1 1 0,0 0 0,-1 1 0,-1-1 0,0 1 0,-1 0 0,0 19 0,-3 125 0,-2-83 0,14 525 0,13-325 0,2 90 0,-37 133 0,5-359 0,4-40 0,-4 69 0,2-137 0,-1-1 0,-2 1 0,-11 34 0,-2-10 0,10-35 0,1 0 0,1 0 0,2 1 0,0 0 0,1 1 0,1-1 0,1 32 0,2-56 0,0 0 0,-1 0 0,1 0 0,0-1 0,-1 1 0,1 0 0,0 0 0,-1 0 0,1 0 0,0 0 0,-1 0 0,1 0 0,0 0 0,-1 0 0,1 0 0,0 0 0,-1 0 0,1 0 0,0 0 0,-1 0 0,1 0 0,0 0 0,-1 0 0,1 0 0,0 1 0,0-1 0,-1 0 0,1 0 0,0 0 0,-1 1 0,1-1 0,0 0 0,0 0 0,-1 1 0,1-1 0,0 0 0,0 0 0,0 1 0,0-1 0,-1 0 0,1 1 0,0-1 0,0 1 0,-14 12 0,-2 4 0,0-2 0,-1-1 0,-1 0 0,0-1 0,-1 0 0,-22 9 0,6-1 0,-36 19 0,-1-4 0,-146 53 0,119-54 0,-184 39 0,-3-20 0,179-35-80,28-6-348,0 3-1,-77 27 1,139-37-6398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2T14:43:59.27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6449 195,'-423'0,"380"-2,1-2,-57-13,50 7,-61-3,-420 10,271 5,-1817-2,2023 3,-101 18,-16 1,-188-19,203-5,103 2,-1-3,1-3,-98-22,110 18,1 0,0-1,-45-20,-51-28,111 51,1 1,-1 1,-48-6,37 9,0 2,1 2,-1 0,0 3,-53 11,28-2,-1-4,-90 4,-126-14,112-2,50 3,65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2T14:44:02.9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2713 238,'-59'-3,"-64"-10,25 1,-279-46,295 35,57 14,-1 2,-43-6,-5 8,-89 8,-62-5,201-1,1-2,-29-8,28 6,-49-8,-23 10,-100 6,-62-3,228-2,-50-13,49 10,-42-6,-234 7,234 7,22-1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2T14:44:09.759"/>
    </inkml:context>
    <inkml:brush xml:id="br0">
      <inkml:brushProperty name="width" value="0.05" units="cm"/>
      <inkml:brushProperty name="height" value="0.05" units="cm"/>
      <inkml:brushProperty name="color" value="#E71224"/>
    </inkml:brush>
  </inkml:definitions>
  <inkml:trace contextRef="#ctx0" brushRef="#br0">6416 1277 24575,'-523'-314'-87,"220"120"-1515,-127-53 1269,224 130 328,-385-193-15,564 298 56,-1 1 0,-1 1-1,0 2 1,-1 1 0,1 1-1,-55-4 1,-30-4 1630,-17-1-1535,-425 13-131,284 4 0,-28 22 0,10 1 0,261-24 0,0 1 0,0 2 0,-40 11 0,-83 31 0,93-26 0,-92 19 0,58-28 0,0-4 0,-156-10 0,-47 3 0,285 1 0,1 0 0,-1 1 0,0 1 0,1 0 0,-1 0 0,1 1 0,-16 8 0,-2 4 0,-32 25 0,7-5 0,-44 20 0,-31 21 0,112-66 0,0 1 0,1 1 0,1 1 0,0 0 0,-19 25 0,-83 100 0,82-101 0,1 1 0,2 1 0,1 2 0,-29 57 0,36-51 0,-22 41 0,5 2 0,-47 155 0,45-57 0,-23 246 0,49-238 0,16 320 0,12-383 0,53 248 0,-10-202 0,-13-51 0,-27-86 0,2 0 0,28 52 0,4 8 0,-28-59 0,1-2 0,3 0 0,41 55 0,106 104 0,-80-106 0,115 91 0,-90-75 0,-82-74 0,1-2 0,53 38 0,52 23 0,166 123 0,-75-36 0,259 155 0,-246-212 0,-98-55 0,-40-13 0,-56-28 0,1-3 0,1-2 0,88 29 0,-45-30 0,1-4 0,1-5 0,0-4 0,122-1 0,-155-10 0,35 1 0,0-4 0,160-25 0,373-131 0,-546 132 0,1 4 0,1 4 0,157-13 0,-145 24 0,-1-5 0,0-4 0,-1-4 0,154-55 0,45-25 0,-271 90 0,-1-2 0,-1 0 0,35-25 0,-29 18 0,49-25 0,196-93 0,-245 121 0,-1-1 0,-1-2 0,-1-1 0,30-28 0,158-186 0,-110 115 0,-50 51 0,-2-1 0,-4-4 0,44-84 0,-48 67 0,70-192 0,-101 247 0,0 2 0,23-36 0,-20 39 0,-2-1 0,18-48 0,51-210 0,-75 248 0,-1 0 0,-3-1 0,3-68 0,-14-127 0,2 194 0,-1 0 0,-3 1 0,-1-1 0,-3 1 0,-1 1 0,-2 0 0,-2 0 0,-32-60 0,42 91 0,-160-266 0,140 239 0,-2 2 0,-2 0 0,-1 2 0,-70-57 0,44 43 0,34 28 0,-1 0 0,-1 1 0,-1 1 0,-30-14 0,-41-9 0,66 30 0,1-1 0,0-2 0,1-1 0,-36-24 0,-64-46 0,-17-14 0,113 76 0,0 2 0,-72-34 0,64 34 0,6 5-1365,2 5-5461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2T14:48:53.703"/>
    </inkml:context>
    <inkml:brush xml:id="br0">
      <inkml:brushProperty name="width" value="0.05" units="cm"/>
      <inkml:brushProperty name="height" value="0.05" units="cm"/>
      <inkml:brushProperty name="color" value="#E71224"/>
    </inkml:brush>
  </inkml:definitions>
  <inkml:trace contextRef="#ctx0" brushRef="#br0">4432 513 24575,'-5'-1'0,"1"0"0,-1-1 0,0 1 0,0-1 0,1 0 0,-1 0 0,1-1 0,-7-4 0,-10-5 0,-71-32 0,-117-53 0,159 77 0,-1 3 0,-70-16 0,-298-28 0,332 53 0,-1 5 0,-88 7 0,-171 37 0,-263 108 0,128-25 0,-576 101 0,1001-214 0,1 2 0,-99 38 0,137-43 0,0 1 0,0 1 0,1 0 0,0 1 0,1 1 0,0 0 0,1 2 0,0-1 0,1 2 0,1 0 0,-21 29 0,21-22 0,0 0 0,1 0 0,1 1 0,1 1 0,2-1 0,0 2 0,-4 24 0,9-36 0,2 0 0,-1 0 0,2 0 0,0 0 0,0-1 0,1 1 0,1 0 0,0 0 0,1 0 0,0-1 0,1 0 0,0 1 0,1-1 0,0-1 0,12 19 0,1-5 0,2 0 0,0-2 0,1-1 0,2 0 0,0-2 0,36 25 0,9 0 0,90 44 0,-67-46 0,3-4 0,1-4 0,2-4 0,188 35 0,412 14 0,-488-63 0,396 13 0,3-31 0,-263-1 0,-317 2 0,683 19 0,-87 47 0,-411-41 0,900 51 0,2-79 0,65-3 0,-193 4 0,-3-46 0,-579 17 0,184-18 0,-6-34 0,-479 61 0,0-6 0,-2-3 0,-2-6 0,162-81 0,-180 76 0,153-83 0,-168 87 0,86-69 0,-129 87 0,0-1 0,-2-1 0,-1-1 0,0-1 0,-2-1 0,-1 0 0,-1-2 0,-1 0 0,-2-1 0,13-30 0,-20 38 0,-1 0 0,-1 0 0,0 0 0,-2-1 0,0 1 0,0-42 0,-4 46 0,0 0 0,-1 1 0,-1-1 0,-1 1 0,0 0 0,-1-1 0,0 2 0,-1-1 0,-16-26 0,4 15 0,-1 0 0,-1 1 0,-2 1 0,0 1 0,-47-38 0,3 12 0,-80-45 0,48 40 0,-3 4 0,-2 4 0,-167-50 0,-340-45 0,275 90 0,-2 14 0,-1 16 0,-412 25 0,-165 90 0,265-19 0,-594 11 0,439-93 0,162-4 0,378 13 0,-232 8 0,345 0 0,-188 37 0,148-9 0,-342 61 0,206-47-1365,281-45-5461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2T14:48:55.522"/>
    </inkml:context>
    <inkml:brush xml:id="br0">
      <inkml:brushProperty name="width" value="0.05" units="cm"/>
      <inkml:brushProperty name="height" value="0.05" units="cm"/>
      <inkml:brushProperty name="color" value="#E71224"/>
    </inkml:brush>
  </inkml:definitions>
  <inkml:trace contextRef="#ctx0" brushRef="#br0">1479 115 24575,'-9'-7'0,"0"0"0,0 0 0,0 1 0,-1 1 0,0-1 0,0 2 0,0-1 0,-1 1 0,1 1 0,-1 0 0,-12-2 0,-18-2 0,-65-2 0,99 9 0,-248-2 0,-30-2 0,260 1 0,-34-9 0,41 8 0,-1 0 0,1 1 0,0 1 0,-22 0 0,39 2 0,-1 1 0,1-1 0,-1 1 0,1-1 0,-1 1 0,1 0 0,0 0 0,0 0 0,-1 0 0,1 0 0,0 0 0,0 0 0,0 0 0,0 0 0,0 0 0,0 1 0,0-1 0,0 2 0,-17 32 0,12-22 0,-23 44 0,3 2 0,2 0 0,4 2 0,-15 68 0,10-6 0,-8 139 0,-69 521 0,50-420 0,22-131 0,-4 186 0,35 1 0,2-176 0,-3 840 0,34-1084 0,458-27 0,-298 7 0,258 3 0,-433 19 24,-1 1 0,1 0 0,-1 1 0,22 7 0,-32-7-138,-1-1 0,0 1-1,0 0 1,0 0 0,0 1 0,0 0-1,-1 1 1,0-1 0,0 1 0,0 0-1,0 0 1,8 11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2T14:48:58.941"/>
    </inkml:context>
    <inkml:brush xml:id="br0">
      <inkml:brushProperty name="width" value="0.05" units="cm"/>
      <inkml:brushProperty name="height" value="0.05" units="cm"/>
      <inkml:brushProperty name="color" value="#E71224"/>
    </inkml:brush>
  </inkml:definitions>
  <inkml:trace contextRef="#ctx0" brushRef="#br0">332 0 24575,'23'0'0,"3"2"0,0 0 0,-1 2 0,27 7 0,11 2 0,242 30 0,-153-25 0,262 66 0,-387-76 0,143 48 0,-146-46 0,0 1 0,0 0 0,-1 2 0,36 27 0,-49-32 0,-1 1 0,0 1 0,-1-1 0,0 1 0,0 1 0,-1-1 0,0 1 0,-1 0 0,-1 1 0,0 0 0,0-1 0,-1 2 0,0-1 0,-1 0 0,-1 1 0,1 13 0,1 24 0,-3 0 0,-9 93 0,2-51 0,-2 86 0,-44 262 0,-66 66 0,53-245 0,-41 370 0,85-475 0,11-57 0,4 105 0,4-65 0,-6-4 0,0 86 0,8-19 0,-24-192 0,-13 8 0,-1-2 0,0-2 0,-69 17 0,-126 12 0,128-26 0,39-6 0,-283 54 0,9 26 0,302-76-27,31-11-121,-1-1-1,1 1 0,-1-1 0,0-1 1,0 0-1,0 0 0,-1 0 1,-12 0-1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2T14:49:03.142"/>
    </inkml:context>
    <inkml:brush xml:id="br0">
      <inkml:brushProperty name="width" value="0.05" units="cm"/>
      <inkml:brushProperty name="height" value="0.05" units="cm"/>
      <inkml:brushProperty name="color" value="#E71224"/>
    </inkml:brush>
  </inkml:definitions>
  <inkml:trace contextRef="#ctx0" brushRef="#br0">2321 275 24575,'-19'-20'0,"8"9"0,-11-12 0,-29-24 0,42 40 0,0 0 0,-1 1 0,1 0 0,-1 1 0,-1 0 0,1 1 0,-12-4 0,15 6 0,-88-25 0,-120-19 0,204 44 0,-149-21 0,-169-1 0,229 23 0,-474 3 0,446 5 0,-60 1 0,169-8 0,0 2 0,0 0 0,1 1 0,-1 0 0,1 2 0,0 0 0,-30 14 0,37-15 0,1 1 0,1 1 0,-1 0 0,1 0 0,0 0 0,0 2 0,1-1 0,0 1 0,0 0 0,1 0 0,0 1 0,0 0 0,1 1 0,-7 12 0,11-16 0,0-1 0,0 1 0,0 0 0,1-1 0,0 1 0,0 0 0,0 0 0,1 0 0,0 0 0,0 0 0,1 0 0,1 9 0,0-6 0,1 1 0,0-1 0,1 0 0,0 0 0,0 0 0,12 16 0,1-3 0,1 0 0,1-1 0,1-2 0,29 24 0,-3-8 0,1-2 0,1-3 0,2-1 0,1-3 0,1-2 0,72 23 0,-28-18 0,1-4 0,1-4 0,182 15 0,-147-22 0,39 3 0,288 1 0,-383-11 0,1 3 0,81 22 0,8 1 0,272 19 0,-348-44 0,307 37 0,-60 27 0,15 2 0,-22-11 0,74 11 0,-286-60 0,1-5 0,-1-6 0,209-21 0,-207 4 0,-1-5 0,-1-5 0,-1-5 0,125-50 0,-189 56 0,82-46 0,-107 51 0,0-1 0,-1-2 0,-1 0 0,26-28 0,-46 42 0,0-1 0,0 1 0,-1-1 0,0 0 0,-1-1 0,0 1 0,0-1 0,-1 0 0,0-1 0,4-12 0,-7 15 0,0 0 0,0 0 0,-1 0 0,0 0 0,0 0 0,-1 0 0,0 0 0,0 0 0,0 0 0,-1 1 0,0-1 0,0 0 0,-1 1 0,0-1 0,-5-8 0,-7-9 0,-1 1 0,-1 0 0,-2 1 0,0 1 0,0 1 0,-40-31 0,11 16 0,-1 1 0,-63-31 0,47 34 0,-2 2 0,0 3 0,-131-31 0,-220-12 0,250 55 0,-240 10 0,-168 43 0,-42 1 0,432-32 0,-217-2 0,329-11 0,-129-27 0,-68-36 0,108 26 0,105 31-341,-1 3 0,1 3-1,-115 3 1,143 3-6485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2T14:49:10.993"/>
    </inkml:context>
    <inkml:brush xml:id="br0">
      <inkml:brushProperty name="width" value="0.05" units="cm"/>
      <inkml:brushProperty name="height" value="0.05" units="cm"/>
      <inkml:brushProperty name="color" value="#E71224"/>
    </inkml:brush>
  </inkml:definitions>
  <inkml:trace contextRef="#ctx0" brushRef="#br0">1687 179 24575,'-22'-21'0,"16"15"0,-1-1 0,0 0 0,-1 1 0,0 0 0,0 1 0,0 0 0,-1 0 0,0 1 0,0 0 0,-11-3 0,1 2 0,0 2 0,0 0 0,-33-1 0,-25-3 0,-110-24 0,-17-3 0,-176 25 0,237 11 0,121-2 0,1 1 0,-1 1 0,1 1 0,0 1 0,-23 7 0,33-8 0,1 1 0,0 0 0,0 1 0,0 0 0,1 1 0,0 0 0,0 0 0,0 1 0,1 0 0,0 0 0,-14 18 0,-2 8 0,2 1 0,1 1 0,1 1 0,3 1 0,0 0 0,3 2 0,1-1 0,2 2 0,1-1 0,2 2 0,2-1 0,-1 75 0,11 543 0,3-413 0,2 216 0,-10 609 0,2-1063 0,0 0 0,1 0 0,-1 0 0,1 0 0,1-1 0,-1 1 0,1-1 0,0 0 0,1 0 0,-1 0 0,1 0 0,0 0 0,1-1 0,-1 0 0,1 0 0,0 0 0,0 0 0,1-1 0,-1 0 0,1 0 0,0-1 0,0 1 0,1-1 0,-1-1 0,1 1 0,-1-1 0,10 2 0,74 17 0,-50-11 0,51 7 0,-41-8 0,-1 3 0,-1 1 0,61 25 0,-67-20 0,53 31 0,27 11 0,-84-45-1365,-22-9-5461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7320291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LAWO2lvAnjI&amp;feature=emb_logo"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learn.teachingchannel.com/video/teaching-facts-sfusd"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ducation.ky.gov/curriculum/standards/kyacadstand/Documents/Module_4_Section_4b_Learning_Guide_Why_Teach_Social_Studies.docx"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ccsso.org/sites/default/files/2018-11/Elementary%20SS%20Brief%2045%20Minute%20Version_0.pdf" TargetMode="External"/><Relationship Id="rId5" Type="http://schemas.openxmlformats.org/officeDocument/2006/relationships/hyperlink" Target="https://www.youtube.com/watch?v=LAWO2lvAnjI&amp;feature=emb_logo" TargetMode="External"/><Relationship Id="rId4" Type="http://schemas.openxmlformats.org/officeDocument/2006/relationships/hyperlink" Target="https://www.education.ky.gov/_layouts/download.aspx?SourceUrl=//curriculum/standards/kyacadstand/Documents/Module_4_Section_4b_Learning_Guide_Why_Teach_Social_Studies.docx" TargetMode="Externa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LAWO2lvAnjI&amp;feature=emb_logo"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learn.teachingchannel.com/video/teaching-facts-sfusd"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kystandards.org/standards-resources/sal/ss_sal/"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www.kystandards.org"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shanahanonliteracy.com/blog/who-should-teach-disciplinary-literacy-and-should-we-integrate-the-curriculum"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kystandards.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3175" algn="l" rtl="0">
              <a:lnSpc>
                <a:spcPct val="100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p>
          <a:p>
            <a:pPr marL="0" lvl="0" indent="3175" algn="l" rtl="0">
              <a:lnSpc>
                <a:spcPct val="100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marR="0" lvl="0" indent="3175"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b="0" i="0" u="none" strike="noStrike" dirty="0">
                <a:solidFill>
                  <a:srgbClr val="000000"/>
                </a:solidFill>
                <a:effectLst/>
                <a:latin typeface="Calibri" panose="020F0502020204030204" pitchFamily="34" charset="0"/>
              </a:rPr>
              <a:t>Guiding notes are provided in the Notes section of the PowerPoint to support your learning. The information provided in the Notes section includes additional information, directions for the activities on the slide, and citations of used resources, where appropriate. It is critical that you read the material presented in the Notes section to ensure that you are acquiring the important knowledge, skills and understanding required when engaging with this module. </a:t>
            </a:r>
          </a:p>
          <a:p>
            <a:pPr marL="0" lvl="0" indent="3175" algn="l" rtl="0">
              <a:lnSpc>
                <a:spcPct val="100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marR="52070" lvl="0" indent="0" algn="l" rtl="0">
              <a:lnSpc>
                <a:spcPct val="100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following resources are part of this module: </a:t>
            </a:r>
          </a:p>
          <a:p>
            <a:pPr marL="171450" marR="52070" lvl="0" indent="-171450" algn="l" rtl="0">
              <a:lnSpc>
                <a:spcPct val="100000"/>
              </a:lnSpc>
              <a:spcBef>
                <a:spcPts val="0"/>
              </a:spcBef>
              <a:spcAft>
                <a:spcPts val="0"/>
              </a:spcAft>
              <a:buClr>
                <a:schemeClr val="dk1"/>
              </a:buClr>
              <a:buSzPts val="1100"/>
            </a:pPr>
            <a:r>
              <a:rPr lang="en-US" sz="1200" i="1" dirty="0">
                <a:solidFill>
                  <a:schemeClr val="dk1"/>
                </a:solidFill>
                <a:latin typeface="Calibri"/>
                <a:ea typeface="Calibri"/>
                <a:cs typeface="Calibri"/>
                <a:sym typeface="Calibri"/>
              </a:rPr>
              <a:t>KAS for Social Studies: </a:t>
            </a:r>
            <a:r>
              <a:rPr lang="en-US" sz="1200" i="0" u="sng" dirty="0">
                <a:solidFill>
                  <a:schemeClr val="dk1"/>
                </a:solidFill>
                <a:latin typeface="Calibri"/>
                <a:ea typeface="Calibri"/>
                <a:cs typeface="Calibri"/>
                <a:sym typeface="Calibri"/>
              </a:rPr>
              <a:t>https://education.ky.gov/curriculum/standards/kyacadstand/Documents/Kentucky_Academic_Standards_for_Social_Studies.pdf</a:t>
            </a:r>
          </a:p>
          <a:p>
            <a:pPr marL="171450" marR="52070" lvl="0" indent="-171450" algn="l" rtl="0">
              <a:lnSpc>
                <a:spcPct val="100000"/>
              </a:lnSpc>
              <a:spcBef>
                <a:spcPts val="0"/>
              </a:spcBef>
              <a:spcAft>
                <a:spcPts val="0"/>
              </a:spcAft>
              <a:buClr>
                <a:schemeClr val="dk1"/>
              </a:buClr>
              <a:buSzPts val="1100"/>
            </a:pPr>
            <a:r>
              <a:rPr lang="en-US" sz="1200" i="1" dirty="0">
                <a:solidFill>
                  <a:schemeClr val="dk1"/>
                </a:solidFill>
                <a:latin typeface="Calibri"/>
                <a:ea typeface="Calibri"/>
                <a:cs typeface="Calibri"/>
                <a:sym typeface="Calibri"/>
              </a:rPr>
              <a:t>KAS for Reading and Writing</a:t>
            </a:r>
            <a:r>
              <a:rPr lang="en-US" sz="1200" i="0" u="none" dirty="0">
                <a:solidFill>
                  <a:schemeClr val="dk1"/>
                </a:solidFill>
                <a:latin typeface="Calibri"/>
                <a:ea typeface="Calibri"/>
                <a:cs typeface="Calibri"/>
                <a:sym typeface="Calibri"/>
              </a:rPr>
              <a:t>: </a:t>
            </a:r>
            <a:r>
              <a:rPr lang="en-US" sz="1200" i="0" u="sng" dirty="0">
                <a:solidFill>
                  <a:schemeClr val="dk1"/>
                </a:solidFill>
                <a:latin typeface="Calibri"/>
                <a:ea typeface="Calibri"/>
                <a:cs typeface="Calibri"/>
                <a:sym typeface="Calibri"/>
              </a:rPr>
              <a:t>https://education.ky.gov/curriculum/standards/kyacadstand/Documents/Kentucky_Academic_Standards_Reading_and_Writing.pdf</a:t>
            </a:r>
            <a:endParaRPr lang="en-US" sz="1200" i="1" u="sng" dirty="0">
              <a:solidFill>
                <a:schemeClr val="dk1"/>
              </a:solidFill>
              <a:latin typeface="Calibri"/>
              <a:ea typeface="Calibri"/>
              <a:cs typeface="Calibri"/>
              <a:sym typeface="Calibri"/>
            </a:endParaRPr>
          </a:p>
          <a:p>
            <a:pPr marL="171450" marR="52070" lvl="0" indent="-171450" algn="l" rtl="0">
              <a:lnSpc>
                <a:spcPct val="100000"/>
              </a:lnSpc>
              <a:spcBef>
                <a:spcPts val="0"/>
              </a:spcBef>
              <a:spcAft>
                <a:spcPts val="0"/>
              </a:spcAft>
              <a:buClr>
                <a:schemeClr val="dk1"/>
              </a:buClr>
              <a:buSzPts val="1100"/>
            </a:pPr>
            <a:r>
              <a:rPr lang="en-US" sz="1200" dirty="0">
                <a:solidFill>
                  <a:schemeClr val="dk1"/>
                </a:solidFill>
                <a:latin typeface="Calibri"/>
                <a:ea typeface="Calibri"/>
                <a:cs typeface="Calibri"/>
                <a:sym typeface="Calibri"/>
              </a:rPr>
              <a:t>Duke, Nell K. (2019). </a:t>
            </a:r>
            <a:r>
              <a:rPr lang="en-US" sz="1200" i="1" dirty="0">
                <a:solidFill>
                  <a:schemeClr val="dk1"/>
                </a:solidFill>
                <a:latin typeface="Calibri"/>
                <a:ea typeface="Calibri"/>
                <a:cs typeface="Calibri"/>
                <a:sym typeface="Calibri"/>
              </a:rPr>
              <a:t>Speaking up for Science and Social Studies </a:t>
            </a:r>
            <a:r>
              <a:rPr lang="en-US" sz="1200" dirty="0">
                <a:solidFill>
                  <a:schemeClr val="dk1"/>
                </a:solidFill>
                <a:latin typeface="Calibri"/>
                <a:ea typeface="Calibri"/>
                <a:cs typeface="Calibri"/>
                <a:sym typeface="Calibri"/>
              </a:rPr>
              <a:t>[video]. </a:t>
            </a:r>
            <a:r>
              <a:rPr lang="en-US" u="sng" dirty="0">
                <a:solidFill>
                  <a:schemeClr val="tx1"/>
                </a:solidFill>
                <a:hlinkClick r:id="rId3">
                  <a:extLst>
                    <a:ext uri="{A12FA001-AC4F-418D-AE19-62706E023703}">
                      <ahyp:hlinkClr xmlns:ahyp="http://schemas.microsoft.com/office/drawing/2018/hyperlinkcolor" val="tx"/>
                    </a:ext>
                  </a:extLst>
                </a:hlinkClick>
              </a:rPr>
              <a:t>https://www.youtube.com/watch?v=LAWO2lvAnjI&amp;feature=emb_logo</a:t>
            </a:r>
            <a:r>
              <a:rPr lang="en-US" sz="1200" dirty="0">
                <a:solidFill>
                  <a:schemeClr val="tx1"/>
                </a:solidFill>
                <a:latin typeface="Calibri"/>
                <a:ea typeface="Calibri"/>
                <a:cs typeface="Calibri"/>
                <a:sym typeface="Calibri"/>
              </a:rPr>
              <a:t>.</a:t>
            </a:r>
          </a:p>
          <a:p>
            <a:pPr marL="171450" marR="52070" lvl="0" indent="-171450" algn="l" rtl="0">
              <a:lnSpc>
                <a:spcPct val="100000"/>
              </a:lnSpc>
              <a:spcBef>
                <a:spcPts val="0"/>
              </a:spcBef>
              <a:spcAft>
                <a:spcPts val="0"/>
              </a:spcAft>
              <a:buClr>
                <a:schemeClr val="dk1"/>
              </a:buClr>
              <a:buSzPts val="1100"/>
            </a:pPr>
            <a:r>
              <a:rPr lang="en-US" sz="1200" dirty="0">
                <a:solidFill>
                  <a:schemeClr val="tx1"/>
                </a:solidFill>
                <a:latin typeface="Calibri"/>
                <a:ea typeface="Calibri"/>
                <a:cs typeface="Calibri"/>
                <a:sym typeface="Calibri"/>
              </a:rPr>
              <a:t>Council of Chief State School Officers. (2023). </a:t>
            </a:r>
            <a:r>
              <a:rPr lang="en-US" sz="1200" i="1" dirty="0">
                <a:solidFill>
                  <a:schemeClr val="tx1"/>
                </a:solidFill>
                <a:latin typeface="Calibri"/>
                <a:ea typeface="Calibri"/>
                <a:cs typeface="Calibri"/>
                <a:sym typeface="Calibri"/>
              </a:rPr>
              <a:t>Effective Social Studies Integration in Elementary Classrooms</a:t>
            </a:r>
            <a:r>
              <a:rPr lang="en-US" sz="1200" i="0" dirty="0">
                <a:solidFill>
                  <a:schemeClr val="tx1"/>
                </a:solidFill>
                <a:latin typeface="Calibri"/>
                <a:ea typeface="Calibri"/>
                <a:cs typeface="Calibri"/>
                <a:sym typeface="Calibri"/>
              </a:rPr>
              <a:t>. </a:t>
            </a:r>
            <a:r>
              <a:rPr lang="en-US" sz="1200" i="0" u="sng" dirty="0">
                <a:solidFill>
                  <a:schemeClr val="tx1"/>
                </a:solidFill>
                <a:latin typeface="Calibri"/>
                <a:ea typeface="Calibri"/>
                <a:cs typeface="Calibri"/>
                <a:sym typeface="Calibri"/>
              </a:rPr>
              <a:t>https://753a0706.flowpaper.com/CCSSOSocialStudiesIntegrationInfographic053023/</a:t>
            </a:r>
          </a:p>
          <a:p>
            <a:pPr marL="171450" marR="52070" lvl="0" indent="-171450" algn="l" rtl="0">
              <a:lnSpc>
                <a:spcPct val="100000"/>
              </a:lnSpc>
              <a:spcBef>
                <a:spcPts val="0"/>
              </a:spcBef>
              <a:spcAft>
                <a:spcPts val="0"/>
              </a:spcAft>
              <a:buClr>
                <a:schemeClr val="dk1"/>
              </a:buClr>
              <a:buSzPts val="1100"/>
            </a:pPr>
            <a:r>
              <a:rPr lang="en-US" sz="1200" dirty="0">
                <a:solidFill>
                  <a:schemeClr val="tx1"/>
                </a:solidFill>
                <a:latin typeface="Calibri"/>
                <a:ea typeface="Calibri"/>
                <a:cs typeface="Calibri"/>
                <a:sym typeface="Calibri"/>
              </a:rPr>
              <a:t>Council of Chief State School Officers. (2018). </a:t>
            </a:r>
            <a:r>
              <a:rPr lang="en-US" sz="1200" i="1" dirty="0">
                <a:solidFill>
                  <a:schemeClr val="tx1"/>
                </a:solidFill>
                <a:latin typeface="Calibri"/>
                <a:ea typeface="Calibri"/>
                <a:cs typeface="Calibri"/>
                <a:sym typeface="Calibri"/>
              </a:rPr>
              <a:t>The Marginalization of Social Studies </a:t>
            </a:r>
            <a:r>
              <a:rPr lang="en-US" sz="1200" dirty="0">
                <a:solidFill>
                  <a:schemeClr val="tx1"/>
                </a:solidFill>
                <a:latin typeface="Calibri"/>
                <a:ea typeface="Calibri"/>
                <a:cs typeface="Calibri"/>
                <a:sym typeface="Calibri"/>
              </a:rPr>
              <a:t>[infographic]. </a:t>
            </a:r>
            <a:r>
              <a:rPr lang="en-US" sz="1200" u="sng" dirty="0">
                <a:solidFill>
                  <a:schemeClr val="tx1"/>
                </a:solidFill>
                <a:latin typeface="Calibri"/>
                <a:ea typeface="Calibri"/>
                <a:cs typeface="Calibri"/>
                <a:sym typeface="Calibri"/>
              </a:rPr>
              <a:t>https://www.socialstudies.org/sites/default/files/civic-seal/Marginalization%20of%20Social%20Studies%20Infographic-20.pdf.</a:t>
            </a:r>
          </a:p>
          <a:p>
            <a:pPr marL="171450" marR="52070" lvl="0" indent="-171450" algn="l" rtl="0">
              <a:lnSpc>
                <a:spcPct val="100000"/>
              </a:lnSpc>
              <a:spcBef>
                <a:spcPts val="0"/>
              </a:spcBef>
              <a:spcAft>
                <a:spcPts val="0"/>
              </a:spcAft>
              <a:buClr>
                <a:schemeClr val="dk1"/>
              </a:buClr>
              <a:buSzPts val="1100"/>
            </a:pPr>
            <a:r>
              <a:rPr lang="en-US" sz="1200" b="0" dirty="0">
                <a:solidFill>
                  <a:schemeClr val="tx1"/>
                </a:solidFill>
                <a:latin typeface="Calibri"/>
                <a:ea typeface="Calibri"/>
                <a:cs typeface="Calibri"/>
                <a:sym typeface="Calibri"/>
              </a:rPr>
              <a:t>Section B Learning Guide: Why Teach Social Studies?: </a:t>
            </a:r>
            <a:r>
              <a:rPr lang="en-US" sz="2000" b="0" i="0" u="sng" dirty="0">
                <a:solidFill>
                  <a:schemeClr val="tx1"/>
                </a:solidFill>
                <a:effectLst/>
                <a:latin typeface="Times New Roman" panose="02020603050405020304" pitchFamily="18" charset="0"/>
              </a:rPr>
              <a:t>https://education.ky.gov/curriculum/standards/kyacadstand/Documents/Module_4_Section_B_Learning_Guide_Why_Teach_Social_Studies.docx</a:t>
            </a:r>
            <a:endParaRPr lang="en-US" sz="1200" b="1" i="0" u="sng" dirty="0">
              <a:solidFill>
                <a:schemeClr val="tx1"/>
              </a:solidFill>
              <a:effectLst/>
              <a:latin typeface="Calibri"/>
              <a:cs typeface="Calibri"/>
              <a:sym typeface="Calibri"/>
            </a:endParaRPr>
          </a:p>
          <a:p>
            <a:pPr marL="171450" marR="52070" lvl="0" indent="-171450" algn="l" rtl="0">
              <a:lnSpc>
                <a:spcPct val="100000"/>
              </a:lnSpc>
              <a:spcBef>
                <a:spcPts val="0"/>
              </a:spcBef>
              <a:spcAft>
                <a:spcPts val="0"/>
              </a:spcAft>
              <a:buClr>
                <a:schemeClr val="dk1"/>
              </a:buClr>
              <a:buSzPts val="1100"/>
            </a:pPr>
            <a:r>
              <a:rPr lang="en-US" sz="1200" dirty="0">
                <a:solidFill>
                  <a:schemeClr val="tx1"/>
                </a:solidFill>
                <a:latin typeface="Calibri"/>
                <a:ea typeface="Calibri"/>
                <a:cs typeface="Calibri"/>
                <a:sym typeface="Calibri"/>
              </a:rPr>
              <a:t>The Teaching Channel. (2019). </a:t>
            </a:r>
            <a:r>
              <a:rPr lang="en-US" sz="1200" i="1" dirty="0">
                <a:solidFill>
                  <a:schemeClr val="tx1"/>
                </a:solidFill>
                <a:latin typeface="Calibri"/>
                <a:ea typeface="Calibri"/>
                <a:cs typeface="Calibri"/>
                <a:sym typeface="Calibri"/>
              </a:rPr>
              <a:t>Just the Facts: A Social Studies Lesson. </a:t>
            </a:r>
            <a:r>
              <a:rPr lang="en-US" sz="1200" u="sng" dirty="0">
                <a:solidFill>
                  <a:schemeClr val="tx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https://learn.teachingchannel.com/video/teaching-facts-sfusd</a:t>
            </a:r>
            <a:r>
              <a:rPr lang="en-US" sz="1200" dirty="0">
                <a:solidFill>
                  <a:schemeClr val="tx1"/>
                </a:solidFill>
                <a:latin typeface="Calibri"/>
                <a:ea typeface="Calibri"/>
                <a:cs typeface="Calibri"/>
                <a:sym typeface="Calibri"/>
              </a:rPr>
              <a:t>. Note: </a:t>
            </a:r>
            <a:r>
              <a:rPr lang="en-US" sz="1200" dirty="0">
                <a:solidFill>
                  <a:schemeClr val="dk1"/>
                </a:solidFill>
                <a:latin typeface="Calibri"/>
                <a:ea typeface="Calibri"/>
                <a:cs typeface="Calibri"/>
                <a:sym typeface="Calibri"/>
              </a:rPr>
              <a:t>Participants will need to create an account to log in.</a:t>
            </a:r>
          </a:p>
          <a:p>
            <a:pPr marL="171450" marR="52070" lvl="0" indent="-171450" algn="l" rtl="0">
              <a:lnSpc>
                <a:spcPct val="100000"/>
              </a:lnSpc>
              <a:spcBef>
                <a:spcPts val="0"/>
              </a:spcBef>
              <a:spcAft>
                <a:spcPts val="0"/>
              </a:spcAft>
              <a:buClr>
                <a:schemeClr val="dk1"/>
              </a:buClr>
              <a:buSzPts val="1100"/>
            </a:pPr>
            <a:r>
              <a:rPr lang="en-US" sz="1200" dirty="0">
                <a:solidFill>
                  <a:schemeClr val="dk1"/>
                </a:solidFill>
                <a:latin typeface="Calibri"/>
                <a:ea typeface="Calibri"/>
                <a:cs typeface="Calibri"/>
                <a:sym typeface="Calibri"/>
              </a:rPr>
              <a:t>Social Studies Assignment Review Protocol: </a:t>
            </a:r>
            <a:r>
              <a:rPr lang="en-US" sz="1200" u="sng" dirty="0">
                <a:solidFill>
                  <a:schemeClr val="dk1"/>
                </a:solidFill>
                <a:latin typeface="Calibri"/>
                <a:ea typeface="Calibri"/>
                <a:cs typeface="Calibri"/>
                <a:sym typeface="Calibri"/>
              </a:rPr>
              <a:t>https://education.ky.gov/curriculum/standards/kyacadstand/Documents/Social_Studies_Assignment_Review_Protocol.docx</a:t>
            </a:r>
          </a:p>
          <a:p>
            <a:pPr marL="171450" marR="52070" lvl="0" indent="-171450" algn="l" rtl="0">
              <a:lnSpc>
                <a:spcPct val="100000"/>
              </a:lnSpc>
              <a:spcBef>
                <a:spcPts val="0"/>
              </a:spcBef>
              <a:spcAft>
                <a:spcPts val="0"/>
              </a:spcAft>
              <a:buClr>
                <a:schemeClr val="dk1"/>
              </a:buClr>
              <a:buSzPts val="1100"/>
            </a:pPr>
            <a:r>
              <a:rPr lang="en-US" sz="1200" u="none" dirty="0">
                <a:solidFill>
                  <a:schemeClr val="dk1"/>
                </a:solidFill>
                <a:latin typeface="Calibri"/>
                <a:ea typeface="Calibri"/>
                <a:cs typeface="Calibri"/>
                <a:sym typeface="Calibri"/>
              </a:rPr>
              <a:t>Social Studies Student Assignment Library: </a:t>
            </a:r>
            <a:r>
              <a:rPr lang="en-US" sz="1200" u="sng" dirty="0">
                <a:solidFill>
                  <a:schemeClr val="dk1"/>
                </a:solidFill>
                <a:latin typeface="Calibri"/>
                <a:ea typeface="Calibri"/>
                <a:cs typeface="Calibri"/>
                <a:sym typeface="Calibri"/>
              </a:rPr>
              <a:t>https://kystandards.org/standards-resources/sal/ss_sal/</a:t>
            </a:r>
          </a:p>
          <a:p>
            <a:pPr marL="171450" marR="52070" lvl="0" indent="-171450" algn="l" rtl="0">
              <a:lnSpc>
                <a:spcPct val="100000"/>
              </a:lnSpc>
              <a:spcBef>
                <a:spcPts val="0"/>
              </a:spcBef>
              <a:spcAft>
                <a:spcPts val="0"/>
              </a:spcAft>
              <a:buClr>
                <a:schemeClr val="dk1"/>
              </a:buClr>
              <a:buSzPts val="1100"/>
            </a:pPr>
            <a:r>
              <a:rPr lang="en-US" sz="1200" u="none" dirty="0">
                <a:solidFill>
                  <a:schemeClr val="dk1"/>
                </a:solidFill>
                <a:latin typeface="Calibri"/>
                <a:ea typeface="Calibri"/>
                <a:cs typeface="Calibri"/>
                <a:sym typeface="Calibri"/>
              </a:rPr>
              <a:t>Reading and Writing Student Assignment Library: </a:t>
            </a:r>
            <a:r>
              <a:rPr lang="en-US" sz="2000" b="0" i="0" u="sng" dirty="0">
                <a:solidFill>
                  <a:srgbClr val="000000"/>
                </a:solidFill>
                <a:effectLst/>
                <a:latin typeface="Times New Roman" panose="02020603050405020304" pitchFamily="18" charset="0"/>
              </a:rPr>
              <a:t>https://kystandards.org/standards-resources/sal/rw_sal/</a:t>
            </a:r>
          </a:p>
          <a:p>
            <a:pPr marL="171450" marR="52070" lvl="0" indent="-171450" algn="l" rtl="0">
              <a:lnSpc>
                <a:spcPct val="100000"/>
              </a:lnSpc>
              <a:spcBef>
                <a:spcPts val="0"/>
              </a:spcBef>
              <a:spcAft>
                <a:spcPts val="0"/>
              </a:spcAft>
              <a:buClr>
                <a:schemeClr val="dk1"/>
              </a:buClr>
              <a:buSzPts val="1100"/>
            </a:pPr>
            <a:r>
              <a:rPr lang="en-US" sz="2000" b="0" i="0" u="none" dirty="0">
                <a:solidFill>
                  <a:srgbClr val="000000"/>
                </a:solidFill>
                <a:effectLst/>
                <a:latin typeface="Times New Roman" panose="02020603050405020304" pitchFamily="18" charset="0"/>
                <a:ea typeface="Calibri"/>
                <a:cs typeface="Calibri"/>
                <a:sym typeface="Calibri"/>
              </a:rPr>
              <a:t>Assignment Review Protocol: Reading and Writing Module: </a:t>
            </a:r>
            <a:r>
              <a:rPr lang="en-US" sz="2000" b="0" i="0" u="sng" dirty="0">
                <a:solidFill>
                  <a:srgbClr val="000000"/>
                </a:solidFill>
                <a:effectLst/>
                <a:latin typeface="Times New Roman" panose="02020603050405020304" pitchFamily="18" charset="0"/>
                <a:ea typeface="Calibri"/>
                <a:cs typeface="Calibri"/>
                <a:sym typeface="Calibri"/>
              </a:rPr>
              <a:t>https://sway.office.com/2kcaF3MuFTxHJkQN?ref=Link</a:t>
            </a:r>
          </a:p>
          <a:p>
            <a:pPr marL="171450" marR="52070" lvl="0" indent="-171450" algn="l" rtl="0">
              <a:lnSpc>
                <a:spcPct val="100000"/>
              </a:lnSpc>
              <a:spcBef>
                <a:spcPts val="0"/>
              </a:spcBef>
              <a:spcAft>
                <a:spcPts val="0"/>
              </a:spcAft>
              <a:buClr>
                <a:schemeClr val="dk1"/>
              </a:buClr>
              <a:buSzPts val="1100"/>
            </a:pPr>
            <a:r>
              <a:rPr lang="en-US" sz="2000" b="0" i="0" u="none" dirty="0">
                <a:solidFill>
                  <a:srgbClr val="000000"/>
                </a:solidFill>
                <a:effectLst/>
                <a:latin typeface="Times New Roman" panose="02020603050405020304" pitchFamily="18" charset="0"/>
                <a:ea typeface="Calibri"/>
                <a:cs typeface="Calibri"/>
                <a:sym typeface="Calibri"/>
              </a:rPr>
              <a:t>Kindergarten Integration Collection: </a:t>
            </a:r>
            <a:r>
              <a:rPr lang="en-US" sz="3600" b="0" i="0" u="sng" dirty="0">
                <a:solidFill>
                  <a:srgbClr val="000000"/>
                </a:solidFill>
                <a:effectLst/>
                <a:latin typeface="Times New Roman" panose="02020603050405020304" pitchFamily="18" charset="0"/>
              </a:rPr>
              <a:t>https://www.education.ky.gov/_layouts/download.aspx?SourceUrl=</a:t>
            </a:r>
            <a:r>
              <a:rPr lang="en-US" sz="2000" b="0" i="0" u="sng" dirty="0">
                <a:solidFill>
                  <a:srgbClr val="000000"/>
                </a:solidFill>
                <a:effectLst/>
                <a:latin typeface="Times New Roman" panose="02020603050405020304" pitchFamily="18" charset="0"/>
              </a:rPr>
              <a:t>/curriculum/standards/kyacadstand/Documents/Kindergarten_Collection.docx</a:t>
            </a:r>
          </a:p>
          <a:p>
            <a:pPr marL="171450" marR="52070" lvl="0" indent="-171450" algn="l" rtl="0">
              <a:lnSpc>
                <a:spcPct val="100000"/>
              </a:lnSpc>
              <a:spcBef>
                <a:spcPts val="0"/>
              </a:spcBef>
              <a:spcAft>
                <a:spcPts val="0"/>
              </a:spcAft>
              <a:buClr>
                <a:schemeClr val="dk1"/>
              </a:buClr>
              <a:buSzPts val="1100"/>
            </a:pPr>
            <a:r>
              <a:rPr lang="en-US" sz="2000" b="0" i="0" u="none" dirty="0">
                <a:solidFill>
                  <a:srgbClr val="000000"/>
                </a:solidFill>
                <a:effectLst/>
                <a:latin typeface="Times New Roman" panose="02020603050405020304" pitchFamily="18" charset="0"/>
                <a:ea typeface="Calibri"/>
                <a:cs typeface="Calibri"/>
                <a:sym typeface="Calibri"/>
              </a:rPr>
              <a:t>Grade 3 Integration Collection: </a:t>
            </a:r>
            <a:r>
              <a:rPr lang="en-US" sz="2000" b="0" i="0" u="sng" dirty="0">
                <a:solidFill>
                  <a:srgbClr val="000000"/>
                </a:solidFill>
                <a:effectLst/>
                <a:latin typeface="Times New Roman" panose="02020603050405020304" pitchFamily="18" charset="0"/>
              </a:rPr>
              <a:t>https://www.education.ky.gov/_layouts/download.aspx?SourceUrl=</a:t>
            </a:r>
            <a:r>
              <a:rPr lang="en-US" sz="1200" b="0" i="0" u="sng" dirty="0">
                <a:solidFill>
                  <a:srgbClr val="000000"/>
                </a:solidFill>
                <a:effectLst/>
                <a:latin typeface="Times New Roman" panose="02020603050405020304" pitchFamily="18" charset="0"/>
              </a:rPr>
              <a:t>/</a:t>
            </a:r>
            <a:r>
              <a:rPr lang="en-US" sz="2000" b="0" i="0" u="sng" dirty="0">
                <a:solidFill>
                  <a:srgbClr val="000000"/>
                </a:solidFill>
                <a:effectLst/>
                <a:latin typeface="Times New Roman" panose="02020603050405020304" pitchFamily="18" charset="0"/>
              </a:rPr>
              <a:t>/curriculum/standards/kyacadstand/Documents/Grade_3_Collection.docx</a:t>
            </a:r>
          </a:p>
          <a:p>
            <a:pPr marL="171450" marR="52070" lvl="0" indent="-171450" algn="l" rtl="0">
              <a:lnSpc>
                <a:spcPct val="100000"/>
              </a:lnSpc>
              <a:spcBef>
                <a:spcPts val="0"/>
              </a:spcBef>
              <a:spcAft>
                <a:spcPts val="0"/>
              </a:spcAft>
              <a:buClr>
                <a:schemeClr val="dk1"/>
              </a:buClr>
              <a:buSzPts val="1100"/>
            </a:pPr>
            <a:r>
              <a:rPr lang="en-US" sz="2000" b="0" i="0" u="none" dirty="0">
                <a:solidFill>
                  <a:srgbClr val="000000"/>
                </a:solidFill>
                <a:effectLst/>
                <a:latin typeface="Times New Roman" panose="02020603050405020304" pitchFamily="18" charset="0"/>
                <a:ea typeface="Calibri"/>
                <a:cs typeface="Calibri"/>
                <a:sym typeface="Calibri"/>
              </a:rPr>
              <a:t>Grade 5 Integration Collection: </a:t>
            </a:r>
            <a:r>
              <a:rPr lang="en-US" sz="2000" b="0" i="0" u="sng" dirty="0">
                <a:solidFill>
                  <a:srgbClr val="000000"/>
                </a:solidFill>
                <a:effectLst/>
                <a:latin typeface="Times New Roman" panose="02020603050405020304" pitchFamily="18" charset="0"/>
              </a:rPr>
              <a:t>https://www.education.ky.gov/_layouts/download.aspx?SourceUrl=</a:t>
            </a:r>
            <a:r>
              <a:rPr lang="en-US" sz="1200" b="0" i="0" u="sng" dirty="0">
                <a:solidFill>
                  <a:srgbClr val="000000"/>
                </a:solidFill>
                <a:effectLst/>
                <a:latin typeface="Times New Roman" panose="02020603050405020304" pitchFamily="18" charset="0"/>
              </a:rPr>
              <a:t>/</a:t>
            </a:r>
            <a:r>
              <a:rPr lang="en-US" sz="2000" b="0" i="0" u="sng" dirty="0">
                <a:solidFill>
                  <a:srgbClr val="000000"/>
                </a:solidFill>
                <a:effectLst/>
                <a:latin typeface="Times New Roman" panose="02020603050405020304" pitchFamily="18" charset="0"/>
              </a:rPr>
              <a:t>/curriculum/standards/kyacadstand/Documents/Grade_5_Collection.docx</a:t>
            </a:r>
          </a:p>
          <a:p>
            <a:pPr marL="171450" marR="52070" lvl="0" indent="-171450" algn="l" rtl="0">
              <a:lnSpc>
                <a:spcPct val="100000"/>
              </a:lnSpc>
              <a:spcBef>
                <a:spcPts val="0"/>
              </a:spcBef>
              <a:spcAft>
                <a:spcPts val="0"/>
              </a:spcAft>
              <a:buClr>
                <a:schemeClr val="dk1"/>
              </a:buClr>
              <a:buSzPts val="1100"/>
            </a:pPr>
            <a:r>
              <a:rPr lang="en-US" sz="2000" b="0" i="0" u="none" dirty="0">
                <a:solidFill>
                  <a:srgbClr val="000000"/>
                </a:solidFill>
                <a:effectLst/>
                <a:latin typeface="Times New Roman" panose="02020603050405020304" pitchFamily="18" charset="0"/>
                <a:ea typeface="Calibri"/>
                <a:cs typeface="Calibri"/>
                <a:sym typeface="Calibri"/>
              </a:rPr>
              <a:t>Grade 5 Social Studies Assignment Example: </a:t>
            </a:r>
            <a:r>
              <a:rPr lang="en-US" sz="3600" b="0" i="0" u="sng" dirty="0">
                <a:solidFill>
                  <a:srgbClr val="000000"/>
                </a:solidFill>
                <a:effectLst/>
                <a:latin typeface="Times New Roman" panose="02020603050405020304" pitchFamily="18" charset="0"/>
              </a:rPr>
              <a:t>https://www.education.ky.gov/_layouts/download.aspx?SourceUrl=</a:t>
            </a:r>
            <a:r>
              <a:rPr lang="en-US" sz="2000" b="0" i="0" u="sng" dirty="0">
                <a:solidFill>
                  <a:srgbClr val="000000"/>
                </a:solidFill>
                <a:effectLst/>
                <a:latin typeface="Times New Roman" panose="02020603050405020304" pitchFamily="18" charset="0"/>
              </a:rPr>
              <a:t>/</a:t>
            </a:r>
            <a:r>
              <a:rPr lang="en-US" sz="3600" b="0" i="0" u="sng" dirty="0">
                <a:solidFill>
                  <a:srgbClr val="000000"/>
                </a:solidFill>
                <a:effectLst/>
                <a:latin typeface="Times New Roman" panose="02020603050405020304" pitchFamily="18" charset="0"/>
              </a:rPr>
              <a:t>/curriculum/standards/kyacadstand/Documents/Grade_5_Is_it_effective_stealthy_or_fractured_example.docx</a:t>
            </a:r>
            <a:endParaRPr lang="en-US" sz="2000" b="0" i="0" u="sng" dirty="0">
              <a:solidFill>
                <a:srgbClr val="000000"/>
              </a:solidFill>
              <a:effectLst/>
              <a:latin typeface="Times New Roman" panose="02020603050405020304" pitchFamily="18" charset="0"/>
              <a:ea typeface="Calibri"/>
              <a:cs typeface="Calibri"/>
              <a:sym typeface="Calibri"/>
            </a:endParaRPr>
          </a:p>
          <a:p>
            <a:pPr marL="171450" marR="52070" lvl="0" indent="-171450" algn="l" rtl="0">
              <a:lnSpc>
                <a:spcPct val="100000"/>
              </a:lnSpc>
              <a:spcBef>
                <a:spcPts val="0"/>
              </a:spcBef>
              <a:spcAft>
                <a:spcPts val="0"/>
              </a:spcAft>
              <a:buClr>
                <a:schemeClr val="dk1"/>
              </a:buClr>
              <a:buSzPts val="1100"/>
            </a:pPr>
            <a:r>
              <a:rPr lang="en-US" sz="2000" b="0" i="0" u="none" dirty="0">
                <a:solidFill>
                  <a:srgbClr val="000000"/>
                </a:solidFill>
                <a:effectLst/>
                <a:latin typeface="Times New Roman" panose="02020603050405020304" pitchFamily="18" charset="0"/>
                <a:ea typeface="Calibri"/>
                <a:cs typeface="Calibri"/>
                <a:sym typeface="Calibri"/>
              </a:rPr>
              <a:t>Grade 5 Social Studies Assignment Review Protocol Example: </a:t>
            </a:r>
            <a:r>
              <a:rPr lang="en-US" sz="3600" b="0" i="0" u="sng" dirty="0">
                <a:solidFill>
                  <a:srgbClr val="000000"/>
                </a:solidFill>
                <a:effectLst/>
                <a:latin typeface="Times New Roman" panose="02020603050405020304" pitchFamily="18" charset="0"/>
              </a:rPr>
              <a:t>https://www.education.ky.gov/_layouts/download.aspx?SourceUrl=</a:t>
            </a:r>
            <a:r>
              <a:rPr lang="en-US" sz="2000" b="0" i="0" u="sng" dirty="0">
                <a:solidFill>
                  <a:srgbClr val="000000"/>
                </a:solidFill>
                <a:effectLst/>
                <a:latin typeface="Times New Roman" panose="02020603050405020304" pitchFamily="18" charset="0"/>
              </a:rPr>
              <a:t>/</a:t>
            </a:r>
            <a:r>
              <a:rPr lang="en-US" sz="3600" b="0" i="0" u="sng" dirty="0">
                <a:solidFill>
                  <a:srgbClr val="000000"/>
                </a:solidFill>
                <a:effectLst/>
                <a:latin typeface="Times New Roman" panose="02020603050405020304" pitchFamily="18" charset="0"/>
              </a:rPr>
              <a:t>/curriculum/standards/kyacadstand/Documents/Module_4_Section_F_Assignment_Review_Protocol_Example_Grade_5.docx</a:t>
            </a:r>
            <a:endParaRPr lang="en-US" sz="1200" dirty="0">
              <a:solidFill>
                <a:schemeClr val="dk1"/>
              </a:solidFill>
              <a:latin typeface="Calibri"/>
              <a:ea typeface="Calibri"/>
              <a:cs typeface="Calibri"/>
              <a:sym typeface="Calibri"/>
            </a:endParaRPr>
          </a:p>
          <a:p>
            <a:pPr marL="0" lvl="0" indent="3175" algn="l" rtl="0">
              <a:lnSpc>
                <a:spcPct val="100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t>
            </a:r>
            <a:endParaRPr lang="en-US" sz="1200" b="0" i="0" u="none" strike="noStrike" dirty="0">
              <a:solidFill>
                <a:schemeClr val="dk1"/>
              </a:solidFill>
              <a:effectLst/>
              <a:latin typeface="Calibri"/>
              <a:cs typeface="Calibri"/>
              <a:sym typeface="Calibri"/>
            </a:endParaRPr>
          </a:p>
          <a:p>
            <a:pPr marL="0" lvl="0" indent="0" algn="l" rtl="0">
              <a:lnSpc>
                <a:spcPct val="115000"/>
              </a:lnSpc>
              <a:spcBef>
                <a:spcPts val="0"/>
              </a:spcBef>
              <a:spcAft>
                <a:spcPts val="0"/>
              </a:spcAft>
              <a:buClr>
                <a:schemeClr val="dk1"/>
              </a:buClr>
              <a:buSzPts val="1200"/>
              <a:buFont typeface="Calibri"/>
              <a:buNone/>
            </a:pPr>
            <a:r>
              <a:rPr lang="en-US" sz="1800" b="1" i="0" u="none" strike="noStrike" dirty="0">
                <a:solidFill>
                  <a:srgbClr val="000000"/>
                </a:solidFill>
                <a:effectLst/>
                <a:latin typeface="Calibri" panose="020F0502020204030204" pitchFamily="34" charset="0"/>
              </a:rPr>
              <a:t>Intended Audiences:</a:t>
            </a:r>
            <a:endParaRPr lang="en-US" sz="2000" b="0" i="0" u="none" strike="noStrike" dirty="0">
              <a:solidFill>
                <a:srgbClr val="000000"/>
              </a:solidFill>
              <a:effectLst/>
              <a:latin typeface="Arial"/>
            </a:endParaRPr>
          </a:p>
          <a:p>
            <a:pPr marL="0" lvl="0" indent="0" algn="l" rtl="0">
              <a:lnSpc>
                <a:spcPct val="115000"/>
              </a:lnSpc>
              <a:spcBef>
                <a:spcPts val="0"/>
              </a:spcBef>
              <a:spcAft>
                <a:spcPts val="0"/>
              </a:spcAft>
              <a:buClr>
                <a:schemeClr val="dk1"/>
              </a:buClr>
              <a:buSzPts val="1200"/>
              <a:buFont typeface="Calibri"/>
              <a:buNone/>
            </a:pPr>
            <a:r>
              <a:rPr lang="en-US" sz="1800" b="1" i="0" u="none" strike="noStrike" dirty="0">
                <a:solidFill>
                  <a:srgbClr val="000000"/>
                </a:solidFill>
                <a:effectLst/>
                <a:latin typeface="Calibri" panose="020F0502020204030204" pitchFamily="34" charset="0"/>
              </a:rPr>
              <a:t>Participants</a:t>
            </a:r>
            <a:endParaRPr lang="en-US" sz="2000" b="0" i="0" u="none" strike="noStrike" dirty="0">
              <a:solidFill>
                <a:srgbClr val="000000"/>
              </a:solidFill>
              <a:effectLst/>
              <a:latin typeface="Arial"/>
            </a:endParaRPr>
          </a:p>
          <a:p>
            <a:pPr marL="0" lvl="0" indent="0" algn="l" rtl="0">
              <a:lnSpc>
                <a:spcPct val="115000"/>
              </a:lnSpc>
              <a:spcBef>
                <a:spcPts val="0"/>
              </a:spcBef>
              <a:spcAft>
                <a:spcPts val="0"/>
              </a:spcAft>
              <a:buClr>
                <a:schemeClr val="dk1"/>
              </a:buClr>
              <a:buSzPts val="1200"/>
              <a:buFont typeface="Calibri"/>
              <a:buNone/>
            </a:pPr>
            <a:r>
              <a:rPr lang="en-US" sz="1800" b="0" i="0" u="none" strike="noStrike" dirty="0">
                <a:solidFill>
                  <a:srgbClr val="000000"/>
                </a:solidFill>
                <a:effectLst/>
                <a:latin typeface="Calibri" panose="020F0502020204030204" pitchFamily="34" charset="0"/>
              </a:rPr>
              <a:t>Module participants may include, but are not limited to, district leadership, school administrators, instructional specialists/coaches, intervention specialists, department chairs, special educators and classroom teachers.</a:t>
            </a:r>
            <a:endParaRPr lang="en-US" sz="2000" b="0" i="0" u="none" strike="noStrike" dirty="0">
              <a:solidFill>
                <a:srgbClr val="000000"/>
              </a:solidFill>
              <a:effectLst/>
              <a:latin typeface="Arial"/>
            </a:endParaRPr>
          </a:p>
          <a:p>
            <a:pPr marL="0" lvl="0" indent="0" algn="l" rtl="0">
              <a:lnSpc>
                <a:spcPct val="115000"/>
              </a:lnSpc>
              <a:spcBef>
                <a:spcPts val="0"/>
              </a:spcBef>
              <a:spcAft>
                <a:spcPts val="0"/>
              </a:spcAft>
              <a:buClr>
                <a:schemeClr val="dk1"/>
              </a:buClr>
              <a:buSzPts val="1200"/>
              <a:buFont typeface="Calibri"/>
              <a:buNone/>
            </a:pPr>
            <a:endParaRPr lang="en-US" sz="2000" b="0" i="0" u="none" strike="noStrike" dirty="0">
              <a:solidFill>
                <a:srgbClr val="000000"/>
              </a:solidFill>
              <a:effectLst/>
              <a:latin typeface="Arial"/>
            </a:endParaRPr>
          </a:p>
          <a:p>
            <a:pPr marL="0" lvl="0" indent="0" algn="l" rtl="0">
              <a:lnSpc>
                <a:spcPct val="115000"/>
              </a:lnSpc>
              <a:spcBef>
                <a:spcPts val="0"/>
              </a:spcBef>
              <a:spcAft>
                <a:spcPts val="0"/>
              </a:spcAft>
              <a:buClr>
                <a:schemeClr val="dk1"/>
              </a:buClr>
              <a:buSzPts val="1200"/>
              <a:buFont typeface="Calibri"/>
              <a:buNone/>
            </a:pPr>
            <a:r>
              <a:rPr lang="en-US" sz="1800" b="0" i="0" u="none" strike="noStrike" dirty="0">
                <a:solidFill>
                  <a:srgbClr val="000000"/>
                </a:solidFill>
                <a:effectLst/>
                <a:latin typeface="Calibri" panose="020F0502020204030204" pitchFamily="34" charset="0"/>
              </a:rPr>
              <a:t>It is important to note that it is recommended that participants have engaged with the following modules prior to engaging with this module:</a:t>
            </a:r>
            <a:endParaRPr lang="en-US" sz="2000" b="0" dirty="0">
              <a:effectLst/>
            </a:endParaRPr>
          </a:p>
          <a:p>
            <a:pPr rtl="0" fontAlgn="base">
              <a:spcBef>
                <a:spcPts val="0"/>
              </a:spcBef>
              <a:spcAft>
                <a:spcPts val="0"/>
              </a:spcAft>
              <a:buFont typeface="Arial" panose="020B0604020202020204" pitchFamily="34" charset="0"/>
              <a:buChar char="•"/>
            </a:pPr>
            <a:r>
              <a:rPr lang="en-US" sz="1800" b="0" i="1" u="none" strike="noStrike" dirty="0">
                <a:solidFill>
                  <a:srgbClr val="000000"/>
                </a:solidFill>
                <a:effectLst/>
                <a:latin typeface="Calibri" panose="020F0502020204030204" pitchFamily="34" charset="0"/>
              </a:rPr>
              <a:t>Getting to know the Kentucky Academic Standards (KAS) for Social Studies </a:t>
            </a:r>
            <a:r>
              <a:rPr lang="en-US" sz="1800" b="0" i="0" u="none" strike="noStrike" dirty="0">
                <a:solidFill>
                  <a:srgbClr val="000000"/>
                </a:solidFill>
                <a:effectLst/>
                <a:latin typeface="Calibri" panose="020F0502020204030204" pitchFamily="34" charset="0"/>
              </a:rPr>
              <a:t>Module</a:t>
            </a: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800" b="0" i="1" u="none" strike="noStrike" dirty="0">
                <a:solidFill>
                  <a:srgbClr val="000000"/>
                </a:solidFill>
                <a:effectLst/>
                <a:latin typeface="Calibri" panose="020F0502020204030204" pitchFamily="34" charset="0"/>
              </a:rPr>
              <a:t>Getting to know the Kentucky Academic Standards (KAS) for Reading and Writing </a:t>
            </a:r>
            <a:r>
              <a:rPr lang="en-US" sz="1800" b="0" i="0" u="none" strike="noStrike" dirty="0">
                <a:solidFill>
                  <a:srgbClr val="000000"/>
                </a:solidFill>
                <a:effectLst/>
                <a:latin typeface="Calibri" panose="020F0502020204030204" pitchFamily="34" charset="0"/>
              </a:rPr>
              <a:t>Module</a:t>
            </a:r>
          </a:p>
          <a:p>
            <a:pPr marL="158750" marR="0" lvl="0" indent="0" algn="l" defTabSz="914400" rtl="0" eaLnBrk="1" fontAlgn="base"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sz="1800" b="0" i="0" u="none" strike="noStrike" dirty="0">
              <a:solidFill>
                <a:srgbClr val="000000"/>
              </a:solidFill>
              <a:effectLst/>
              <a:latin typeface="Calibri" panose="020F0502020204030204" pitchFamily="34" charset="0"/>
            </a:endParaRPr>
          </a:p>
          <a:p>
            <a:pPr marL="0" indent="0" rtl="0" fontAlgn="base">
              <a:spcBef>
                <a:spcPts val="0"/>
              </a:spcBef>
              <a:spcAft>
                <a:spcPts val="0"/>
              </a:spcAft>
              <a:buFontTx/>
              <a:buNone/>
            </a:pPr>
            <a:r>
              <a:rPr lang="en-US" sz="1800" b="1" i="0" u="none" strike="noStrike" dirty="0">
                <a:solidFill>
                  <a:srgbClr val="000000"/>
                </a:solidFill>
                <a:effectLst/>
                <a:latin typeface="Calibri" panose="020F0502020204030204" pitchFamily="34" charset="0"/>
              </a:rPr>
              <a:t>Facilitators:</a:t>
            </a:r>
            <a:endParaRPr lang="en-US" sz="2000" b="0" i="0" u="none" strike="noStrike" dirty="0">
              <a:solidFill>
                <a:srgbClr val="000000"/>
              </a:solidFill>
              <a:effectLst/>
              <a:latin typeface="Arial"/>
            </a:endParaRPr>
          </a:p>
          <a:p>
            <a:pPr marL="0" indent="0" rtl="0" fontAlgn="base">
              <a:spcBef>
                <a:spcPts val="0"/>
              </a:spcBef>
              <a:spcAft>
                <a:spcPts val="0"/>
              </a:spcAft>
              <a:buFontTx/>
              <a:buNone/>
            </a:pPr>
            <a:r>
              <a:rPr lang="en-US" sz="1800" b="0" i="0" u="none" strike="noStrike" dirty="0">
                <a:solidFill>
                  <a:srgbClr val="000000"/>
                </a:solidFill>
                <a:effectLst/>
                <a:latin typeface="Calibri" panose="020F0502020204030204" pitchFamily="34" charset="0"/>
              </a:rPr>
              <a:t>While this module series is designed for a teacher to engage with individually, it may be implemented with a group of educators led by a facilitator. If this module is being completed as a group, facilitators may include, but are not limited to, district leaders, school administrators, instructional specialists/coaches, intervention specialists, department chairs, special educators, and classroom teachers. Facilitators may need to revise specific tasks in order to meet the needs of the participants or to be respectful of the time planned within the work session. As stated above, the Kentucky Department of Education (KDE) recommends that participants engage with the two modules mentioned above prior to engaging with this work. If the facilitator has not engaged with these modules, it is recommended that they complete the four modules mentioned before facilitating this module.</a:t>
            </a:r>
            <a:endParaRPr lang="en-US" sz="2000" b="0" i="0" u="none" strike="noStrike" dirty="0">
              <a:solidFill>
                <a:srgbClr val="000000"/>
              </a:solidFill>
              <a:effectLst/>
              <a:latin typeface="Calibri" panose="020F0502020204030204" pitchFamily="34" charset="0"/>
            </a:endParaRPr>
          </a:p>
          <a:p>
            <a:pPr marL="0" indent="0" rtl="0" fontAlgn="base">
              <a:spcBef>
                <a:spcPts val="0"/>
              </a:spcBef>
              <a:spcAft>
                <a:spcPts val="0"/>
              </a:spcAft>
              <a:buFontTx/>
              <a:buNone/>
            </a:pPr>
            <a:br>
              <a:rPr lang="en-US" sz="2000" b="0" dirty="0">
                <a:effectLst/>
              </a:rPr>
            </a:br>
            <a:r>
              <a:rPr lang="en-US" sz="1800" b="1" i="0" u="none" strike="noStrike" dirty="0">
                <a:solidFill>
                  <a:srgbClr val="000000"/>
                </a:solidFill>
                <a:effectLst/>
                <a:latin typeface="Calibri" panose="020F0502020204030204" pitchFamily="34" charset="0"/>
              </a:rPr>
              <a:t>Helpful Hint for Facilitators:</a:t>
            </a:r>
            <a:endParaRPr lang="en-US" sz="2000" b="0" i="0" u="none" strike="noStrike" dirty="0">
              <a:solidFill>
                <a:srgbClr val="000000"/>
              </a:solidFill>
              <a:effectLst/>
              <a:latin typeface="Arial"/>
            </a:endParaRPr>
          </a:p>
          <a:p>
            <a:pPr marL="0" indent="0" rtl="0" fontAlgn="base">
              <a:spcBef>
                <a:spcPts val="0"/>
              </a:spcBef>
              <a:spcAft>
                <a:spcPts val="0"/>
              </a:spcAft>
              <a:buFontTx/>
              <a:buNone/>
            </a:pPr>
            <a:r>
              <a:rPr lang="en-US" sz="1800" b="0" i="0" u="none" strike="noStrike" dirty="0">
                <a:solidFill>
                  <a:srgbClr val="000000"/>
                </a:solidFill>
                <a:effectLst/>
                <a:latin typeface="Calibri" panose="020F0502020204030204" pitchFamily="34" charset="0"/>
              </a:rPr>
              <a:t>The learning that will take place in this module may cause Kentucky educators to face changes in instructional practices amidst this transition. It is important to realize that while you are the facilitator of these work sessions, you may not have all the answers to the questions asked by participants, and that is okay. Throughout the module, participants may have questions that will be addressed in future work sessions. When that happens, reflect on this quote from Graham Fletcher, “Every teachable moment doesn’t need to be a teachable moment in that moment.” Use these moments to encourage participants to attend future work sessions where those questions will be addressed. If participants ask questions you are not prepared to answer, offer to follow up on that during the next work session.</a:t>
            </a:r>
            <a:endParaRPr lang="en-US" sz="2000" b="0" i="0" u="none" strike="noStrike" dirty="0">
              <a:solidFill>
                <a:srgbClr val="000000"/>
              </a:solidFill>
              <a:effectLst/>
              <a:latin typeface="Calibri" panose="020F0502020204030204" pitchFamily="34" charset="0"/>
            </a:endParaRPr>
          </a:p>
          <a:p>
            <a:pPr marL="0" indent="0" rtl="0" fontAlgn="base">
              <a:spcBef>
                <a:spcPts val="0"/>
              </a:spcBef>
              <a:spcAft>
                <a:spcPts val="0"/>
              </a:spcAft>
              <a:buFontTx/>
              <a:buNone/>
            </a:pPr>
            <a:br>
              <a:rPr lang="en-US" sz="2000" b="0" dirty="0">
                <a:effectLst/>
              </a:rPr>
            </a:br>
            <a:r>
              <a:rPr lang="en-US" sz="1800" b="1" i="0" u="none" strike="noStrike" dirty="0">
                <a:solidFill>
                  <a:srgbClr val="000000"/>
                </a:solidFill>
                <a:effectLst/>
                <a:latin typeface="Calibri" panose="020F0502020204030204" pitchFamily="34" charset="0"/>
              </a:rPr>
              <a:t>Planning Ahead for Facilitators:</a:t>
            </a:r>
            <a:endParaRPr lang="en-US" sz="2000" b="0" i="0" u="none" strike="noStrike" dirty="0">
              <a:solidFill>
                <a:srgbClr val="000000"/>
              </a:solidFill>
              <a:effectLst/>
              <a:latin typeface="Arial"/>
            </a:endParaRPr>
          </a:p>
          <a:p>
            <a:pPr marL="285750" indent="-285750" rtl="0" fontAlgn="base">
              <a:spcBef>
                <a:spcPts val="0"/>
              </a:spcBef>
              <a:spcAft>
                <a:spcPts val="0"/>
              </a:spcAft>
            </a:pPr>
            <a:r>
              <a:rPr lang="en-US" sz="1800" b="0" i="0" u="none" strike="noStrike" dirty="0">
                <a:solidFill>
                  <a:srgbClr val="000000"/>
                </a:solidFill>
                <a:effectLst/>
                <a:latin typeface="Calibri" panose="020F0502020204030204" pitchFamily="34" charset="0"/>
              </a:rPr>
              <a:t>Determine which stakeholders to invite as participants. In the invitation, describe how the work sessions will benefit them.</a:t>
            </a:r>
          </a:p>
          <a:p>
            <a:pPr marL="285750" indent="-285750" rtl="0" fontAlgn="base">
              <a:spcBef>
                <a:spcPts val="0"/>
              </a:spcBef>
              <a:spcAft>
                <a:spcPts val="0"/>
              </a:spcAft>
            </a:pPr>
            <a:r>
              <a:rPr lang="en-US" sz="1800" b="0" i="0" u="none" strike="noStrike" dirty="0">
                <a:solidFill>
                  <a:srgbClr val="000000"/>
                </a:solidFill>
                <a:effectLst/>
                <a:latin typeface="Calibri" panose="020F0502020204030204" pitchFamily="34" charset="0"/>
              </a:rPr>
              <a:t>A few days before the meeting, you may want to remind participants to be prepared to have their documents available during the meeting. (See below for Participant Documents Needed.</a:t>
            </a:r>
          </a:p>
          <a:p>
            <a:pPr marL="285750" indent="-285750" rtl="0" fontAlgn="base">
              <a:spcBef>
                <a:spcPts val="0"/>
              </a:spcBef>
              <a:spcAft>
                <a:spcPts val="0"/>
              </a:spcAft>
            </a:pPr>
            <a:r>
              <a:rPr lang="en-US" sz="1800" b="0" i="0" u="none" strike="noStrike" dirty="0">
                <a:solidFill>
                  <a:srgbClr val="000000"/>
                </a:solidFill>
                <a:effectLst/>
                <a:latin typeface="Calibri" panose="020F0502020204030204" pitchFamily="34" charset="0"/>
              </a:rPr>
              <a:t>Reserve adequate space and equipment. Tables or desks should be set up to support small-group discussion. If conducting this module virtually, ensure that your technology platform can support break out rooms to support small group collaboration. </a:t>
            </a:r>
          </a:p>
          <a:p>
            <a:pPr marL="285750" indent="-285750" rtl="0" fontAlgn="base">
              <a:spcBef>
                <a:spcPts val="0"/>
              </a:spcBef>
              <a:spcAft>
                <a:spcPts val="0"/>
              </a:spcAft>
            </a:pPr>
            <a:r>
              <a:rPr lang="en-US" sz="1800" b="0" i="0" u="none" strike="noStrike" dirty="0">
                <a:solidFill>
                  <a:srgbClr val="000000"/>
                </a:solidFill>
                <a:effectLst/>
                <a:latin typeface="Calibri" panose="020F0502020204030204" pitchFamily="34" charset="0"/>
              </a:rPr>
              <a:t>Ensure that participants have access to the Internet.</a:t>
            </a:r>
            <a:endParaRPr lang="en-US" sz="2000" b="0" i="0" u="none" strike="noStrike" dirty="0">
              <a:solidFill>
                <a:srgbClr val="000000"/>
              </a:solidFill>
              <a:effectLst/>
              <a:latin typeface="Arial"/>
            </a:endParaRPr>
          </a:p>
          <a:p>
            <a:pPr marL="285750" indent="-285750" rtl="0" fontAlgn="base">
              <a:spcBef>
                <a:spcPts val="0"/>
              </a:spcBef>
              <a:spcAft>
                <a:spcPts val="0"/>
              </a:spcAft>
            </a:pPr>
            <a:r>
              <a:rPr lang="en-US" sz="1800" b="0" i="0" u="none" strike="noStrike" dirty="0">
                <a:solidFill>
                  <a:srgbClr val="000000"/>
                </a:solidFill>
                <a:effectLst/>
                <a:latin typeface="Calibri" panose="020F0502020204030204" pitchFamily="34" charset="0"/>
              </a:rPr>
              <a:t>Consider how you might handle participants who may not be in attendance at all work sessions. It might be worthwhile to consider how those participants might access missed sections of the module between work sessions in order to feel as prepared as the other participants.</a:t>
            </a:r>
            <a:endParaRPr lang="en-US" sz="2000" b="0" dirty="0">
              <a:effectLst/>
            </a:endParaRPr>
          </a:p>
          <a:p>
            <a:pPr marL="158750" indent="0">
              <a:buNone/>
            </a:pPr>
            <a:endParaRPr lang="en-US" sz="1800" b="0" i="0" u="none" strike="noStrike" dirty="0">
              <a:solidFill>
                <a:srgbClr val="000000"/>
              </a:solidFill>
              <a:effectLst/>
              <a:latin typeface="Calibri" panose="020F0502020204030204" pitchFamily="34" charset="0"/>
            </a:endParaRPr>
          </a:p>
          <a:p>
            <a:pPr marL="0" marR="52070" lvl="0" indent="0" algn="l" rtl="0">
              <a:lnSpc>
                <a:spcPct val="115000"/>
              </a:lnSpc>
              <a:spcBef>
                <a:spcPts val="600"/>
              </a:spcBef>
              <a:spcAft>
                <a:spcPts val="0"/>
              </a:spcAft>
              <a:buClr>
                <a:schemeClr val="dk1"/>
              </a:buClr>
              <a:buSzPts val="1100"/>
              <a:buFont typeface="Arial"/>
              <a:buNone/>
            </a:pPr>
            <a:r>
              <a:rPr lang="en-US" sz="1800" b="1" i="0" u="none" strike="noStrike" dirty="0">
                <a:solidFill>
                  <a:srgbClr val="000000"/>
                </a:solidFill>
                <a:effectLst/>
                <a:latin typeface="Calibri" panose="020F0502020204030204" pitchFamily="34" charset="0"/>
              </a:rPr>
              <a:t>Virtual Training Note:</a:t>
            </a:r>
            <a:endParaRPr lang="en-US" sz="3600" b="0" i="0" u="none" strike="noStrike" dirty="0">
              <a:solidFill>
                <a:srgbClr val="000000"/>
              </a:solidFill>
              <a:effectLst/>
              <a:latin typeface="Arial"/>
            </a:endParaRPr>
          </a:p>
          <a:p>
            <a:pPr marL="0" marR="52070" lvl="0" indent="0" algn="l" rtl="0">
              <a:lnSpc>
                <a:spcPct val="115000"/>
              </a:lnSpc>
              <a:spcBef>
                <a:spcPts val="600"/>
              </a:spcBef>
              <a:spcAft>
                <a:spcPts val="0"/>
              </a:spcAft>
              <a:buClr>
                <a:schemeClr val="dk1"/>
              </a:buClr>
              <a:buSzPts val="1100"/>
              <a:buFont typeface="Arial"/>
              <a:buNone/>
            </a:pPr>
            <a:r>
              <a:rPr lang="en-US" sz="1800" b="0" i="0" u="none" strike="noStrike" dirty="0">
                <a:solidFill>
                  <a:srgbClr val="000000"/>
                </a:solidFill>
                <a:effectLst/>
                <a:latin typeface="Calibri" panose="020F0502020204030204" pitchFamily="34" charset="0"/>
              </a:rPr>
              <a:t>If you plan to engage with this module virtually as a group, consider directing participants to the Professional Learning Modules page so that you may access the resources used directly from the links provided in the PowerPoint: </a:t>
            </a:r>
            <a:r>
              <a:rPr lang="en-US" sz="1800" b="0" i="0" u="sng" strike="noStrike" dirty="0">
                <a:solidFill>
                  <a:srgbClr val="000000"/>
                </a:solidFill>
                <a:effectLst/>
                <a:latin typeface="Calibri" panose="020F0502020204030204" pitchFamily="34" charset="0"/>
              </a:rPr>
              <a:t>https://kystandards.org/standards-resources/ss-resources/ss-pl-modules/ </a:t>
            </a:r>
          </a:p>
          <a:p>
            <a:pPr marL="0" marR="52070" lvl="0" indent="0" algn="l" rtl="0">
              <a:lnSpc>
                <a:spcPct val="115000"/>
              </a:lnSpc>
              <a:spcBef>
                <a:spcPts val="600"/>
              </a:spcBef>
              <a:spcAft>
                <a:spcPts val="0"/>
              </a:spcAft>
              <a:buClr>
                <a:schemeClr val="dk1"/>
              </a:buClr>
              <a:buSzPts val="1100"/>
              <a:buFont typeface="Arial"/>
              <a:buNone/>
            </a:pPr>
            <a:r>
              <a:rPr lang="en-US" sz="1800" b="0" i="0" u="none" strike="noStrike" dirty="0">
                <a:solidFill>
                  <a:srgbClr val="000000"/>
                </a:solidFill>
                <a:effectLst/>
                <a:latin typeface="Calibri" panose="020F0502020204030204" pitchFamily="34" charset="0"/>
              </a:rPr>
              <a:t>Additionally, you may consider downloading the resources contained within each section of the module and placing them into a Google folder for you or your colleagues to access. </a:t>
            </a:r>
            <a:endParaRPr lang="en-US" sz="2000" b="0" dirty="0">
              <a:effectLst/>
            </a:endParaRPr>
          </a:p>
          <a:p>
            <a:pPr marL="158750" indent="0">
              <a:buNone/>
            </a:pPr>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77586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09"/>
                  </a:ext>
                </a:extLst>
              </a:rPr>
              <a:t>Guiding Notes:</a:t>
            </a:r>
            <a:endPar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0"/>
                </a:ext>
              </a:extLst>
            </a:endParaRPr>
          </a:p>
          <a:p>
            <a:pPr marL="0" lvl="0" indent="0" algn="l" rtl="0">
              <a:spcBef>
                <a:spcPts val="0"/>
              </a:spcBef>
              <a:spcAft>
                <a:spcPts val="0"/>
              </a:spcAft>
              <a:buNone/>
            </a:pPr>
            <a:endPar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1"/>
                </a:ext>
              </a:extLst>
            </a:endParaRPr>
          </a:p>
          <a:p>
            <a:pPr marL="0" lvl="0" indent="0" algn="l" rtl="0">
              <a:spcBef>
                <a:spcPts val="0"/>
              </a:spcBef>
              <a:spcAft>
                <a:spcPts val="0"/>
              </a:spcAft>
              <a:buNone/>
            </a:pPr>
            <a:r>
              <a:rPr lang="en-US" sz="1100" dirty="0">
                <a:solidFill>
                  <a:schemeClr val="tx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2"/>
                  </a:ext>
                </a:extLst>
              </a:rPr>
              <a:t>Materials needed for this section entitled, “Why teach social studies?”:</a:t>
            </a:r>
            <a:endParaRPr lang="en-US" sz="1100" dirty="0">
              <a:solidFill>
                <a:schemeClr val="tx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3"/>
                </a:ext>
              </a:extLst>
            </a:endParaRPr>
          </a:p>
          <a:p>
            <a:pPr marL="457200" lvl="0" indent="-304800" algn="l" rtl="0">
              <a:spcBef>
                <a:spcPts val="0"/>
              </a:spcBef>
              <a:spcAft>
                <a:spcPts val="0"/>
              </a:spcAft>
              <a:buSzPts val="1200"/>
              <a:buFont typeface="Calibri"/>
              <a:buChar char="●"/>
            </a:pPr>
            <a:r>
              <a:rPr lang="en-US" sz="1100" dirty="0">
                <a:solidFill>
                  <a:schemeClr val="tx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4"/>
                  </a:ext>
                </a:extLst>
              </a:rPr>
              <a:t>this module: Section B</a:t>
            </a:r>
            <a:r>
              <a:rPr lang="en-US" sz="1100" u="sng" dirty="0">
                <a:solidFill>
                  <a:schemeClr val="tx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4"/>
                  </a:ext>
                </a:extLst>
              </a:rPr>
              <a:t>: </a:t>
            </a:r>
            <a:r>
              <a:rPr lang="en-US" sz="1100" u="sng" dirty="0">
                <a:solidFill>
                  <a:schemeClr val="tx1"/>
                </a:solidFill>
                <a:latin typeface="Calibri"/>
                <a:ea typeface="Calibri"/>
                <a:cs typeface="Calibri"/>
                <a:sym typeface="Calibri"/>
                <a:hlinkClick r:id="rId3">
                  <a:extLst>
                    <a:ext uri="{A12FA001-AC4F-418D-AE19-62706E023703}">
                      <ahyp:hlinkClr xmlns:ahyp="http://schemas.microsoft.com/office/drawing/2018/hyperlinkcolor" val="tx"/>
                    </a:ext>
                  </a:extLst>
                </a:hlinkClick>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5"/>
                  </a:ext>
                </a:extLst>
              </a:rPr>
              <a:t>“Why teach social studies?” Learning Guide </a:t>
            </a:r>
            <a:r>
              <a:rPr lang="en-US" sz="1100" u="sng" dirty="0">
                <a:solidFill>
                  <a:schemeClr val="tx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6"/>
                  </a:ext>
                </a:extLst>
              </a:rPr>
              <a:t>: </a:t>
            </a:r>
            <a:r>
              <a:rPr lang="en-US" dirty="0">
                <a:solidFill>
                  <a:schemeClr val="tx1"/>
                </a:solidFill>
                <a:hlinkClick r:id="rId4">
                  <a:extLst>
                    <a:ext uri="{A12FA001-AC4F-418D-AE19-62706E023703}">
                      <ahyp:hlinkClr xmlns:ahyp="http://schemas.microsoft.com/office/drawing/2018/hyperlinkcolor" val="tx"/>
                    </a:ext>
                  </a:extLst>
                </a:hlinkClick>
              </a:rPr>
              <a:t>https://www.education.ky.gov/_layouts/download.aspx?SourceUrl=//curriculum/standards/kyacadstand/Documents/Module_4_Section_4b_Learning_Guide_Why_Teach_Social_Studies.docx</a:t>
            </a:r>
            <a:endParaRPr lang="en-US" sz="1100" dirty="0">
              <a:solidFill>
                <a:schemeClr val="tx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6"/>
                </a:ext>
              </a:extLst>
            </a:endParaRPr>
          </a:p>
          <a:p>
            <a:pPr marL="457200" lvl="0" indent="-304800" algn="l" rtl="0">
              <a:spcBef>
                <a:spcPts val="0"/>
              </a:spcBef>
              <a:spcAft>
                <a:spcPts val="0"/>
              </a:spcAft>
              <a:buSzPts val="1200"/>
              <a:buFont typeface="Calibri"/>
              <a:buChar char="●"/>
            </a:pPr>
            <a:r>
              <a:rPr lang="en-US" sz="1100" dirty="0">
                <a:solidFill>
                  <a:schemeClr val="tx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7"/>
                  </a:ext>
                </a:extLst>
              </a:rPr>
              <a:t>Duke, Nell K. (2019). </a:t>
            </a:r>
            <a:r>
              <a:rPr lang="en-US" sz="1100" i="1" dirty="0">
                <a:solidFill>
                  <a:schemeClr val="tx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8"/>
                  </a:ext>
                </a:extLst>
              </a:rPr>
              <a:t>Speaking up for Science and Social Studies </a:t>
            </a:r>
            <a:r>
              <a:rPr lang="en-US" sz="1100" dirty="0">
                <a:solidFill>
                  <a:schemeClr val="tx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9"/>
                  </a:ext>
                </a:extLst>
              </a:rPr>
              <a:t>[video]. </a:t>
            </a:r>
            <a:r>
              <a:rPr lang="en-US" sz="1100" u="sng" dirty="0">
                <a:solidFill>
                  <a:schemeClr val="tx1"/>
                </a:solidFill>
                <a:latin typeface="Calibri"/>
                <a:ea typeface="Calibri"/>
                <a:cs typeface="Calibri"/>
                <a:sym typeface="Calibri"/>
                <a:hlinkClick r:id="rId5">
                  <a:extLst>
                    <a:ext uri="{A12FA001-AC4F-418D-AE19-62706E023703}">
                      <ahyp:hlinkClr xmlns:ahyp="http://schemas.microsoft.com/office/drawing/2018/hyperlinkcolor" val="tx"/>
                    </a:ext>
                  </a:extLst>
                </a:hlinkClick>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0"/>
                  </a:ext>
                </a:extLst>
              </a:rPr>
              <a:t>https://www.youtube.com/watch?v=LAWO2lvAnjI&amp;feature=emb_logo</a:t>
            </a:r>
            <a:r>
              <a:rPr lang="en-US" sz="1100" dirty="0">
                <a:solidFill>
                  <a:schemeClr val="tx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1"/>
                  </a:ext>
                </a:extLst>
              </a:rPr>
              <a:t>.</a:t>
            </a:r>
          </a:p>
          <a:p>
            <a:pPr marL="457200" marR="52070" lvl="0" indent="-304800" algn="l" rtl="0">
              <a:spcBef>
                <a:spcPts val="0"/>
              </a:spcBef>
              <a:spcAft>
                <a:spcPts val="0"/>
              </a:spcAft>
              <a:buClr>
                <a:schemeClr val="dk1"/>
              </a:buClr>
              <a:buSzPts val="1200"/>
              <a:buFont typeface="Calibri"/>
              <a:buChar char="●"/>
            </a:pPr>
            <a:r>
              <a:rPr lang="en-US" sz="1100" dirty="0">
                <a:solidFill>
                  <a:schemeClr val="tx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3"/>
                  </a:ext>
                </a:extLst>
              </a:rPr>
              <a:t>Council of Chief State School Officers. (2018). </a:t>
            </a:r>
            <a:r>
              <a:rPr lang="en-US" sz="1100" i="1" dirty="0">
                <a:solidFill>
                  <a:schemeClr val="tx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4"/>
                  </a:ext>
                </a:extLst>
              </a:rPr>
              <a:t>The Marginalization of Social Studies </a:t>
            </a:r>
            <a:r>
              <a:rPr lang="en-US" sz="1100" dirty="0">
                <a:solidFill>
                  <a:schemeClr val="tx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5"/>
                  </a:ext>
                </a:extLst>
              </a:rPr>
              <a:t>[infographic]. </a:t>
            </a:r>
            <a:r>
              <a:rPr lang="en-US" sz="1100" u="sng" dirty="0">
                <a:solidFill>
                  <a:schemeClr val="tx1"/>
                </a:solidFill>
                <a:latin typeface="Calibri"/>
                <a:ea typeface="Calibri"/>
                <a:cs typeface="Calibri"/>
                <a:sym typeface="Calibri"/>
                <a:hlinkClick r:id="rId6" invalidUrl="https://ccsso.org/sites/default/files/2018-11/Elementary SS Brief 45 Minute Version_0.pdf">
                  <a:extLst>
                    <a:ext uri="{A12FA001-AC4F-418D-AE19-62706E023703}">
                      <ahyp:hlinkClr xmlns:ahyp="http://schemas.microsoft.com/office/drawing/2018/hyperlinkcolor" val="tx"/>
                    </a:ext>
                  </a:extLst>
                </a:hlinkClick>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6"/>
                  </a:ext>
                </a:extLst>
              </a:rPr>
              <a:t>https://ccsso.org/sites/default/files/2018-11/Elementary%20SS%20Brief%2045%20Minute%20Version_0.pdf</a:t>
            </a:r>
            <a:r>
              <a:rPr lang="en-US" sz="1100" dirty="0">
                <a:solidFill>
                  <a:schemeClr val="tx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7"/>
                  </a:ext>
                </a:extLst>
              </a:rPr>
              <a:t>.</a:t>
            </a:r>
            <a:endParaRPr lang="en-US" sz="1100" dirty="0">
              <a:solidFill>
                <a:schemeClr val="tx1"/>
              </a:solidFill>
              <a:highlight>
                <a:srgbClr val="FFFF00"/>
              </a:highlight>
              <a:latin typeface="Calibri"/>
              <a:ea typeface="Calibri"/>
              <a:cs typeface="Calibri"/>
              <a:sym typeface="Calibri"/>
            </a:endParaRPr>
          </a:p>
          <a:p>
            <a:endParaRPr lang="en-US" dirty="0"/>
          </a:p>
        </p:txBody>
      </p:sp>
    </p:spTree>
    <p:extLst>
      <p:ext uri="{BB962C8B-B14F-4D97-AF65-F5344CB8AC3E}">
        <p14:creationId xmlns:p14="http://schemas.microsoft.com/office/powerpoint/2010/main" val="296449983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1"/>
                  </a:ext>
                </a:extLst>
              </a:rPr>
              <a:t>Guiding Notes:</a:t>
            </a:r>
            <a:endPar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2"/>
                </a:ext>
              </a:extLst>
            </a:endParaRPr>
          </a:p>
          <a:p>
            <a:pPr marL="0" lvl="0" indent="0" algn="l" rtl="0">
              <a:spcBef>
                <a:spcPts val="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3"/>
                </a:ext>
              </a:extLst>
            </a:endParaRPr>
          </a:p>
          <a:p>
            <a:pPr marL="0" lvl="0" indent="0" algn="l" rtl="0">
              <a:spcBef>
                <a:spcPts val="0"/>
              </a:spcBef>
              <a:spcAft>
                <a:spcPts val="0"/>
              </a:spcAft>
              <a:buClr>
                <a:schemeClr val="dk1"/>
              </a:buClr>
              <a:buSzPts val="1100"/>
              <a:buFont typeface="Arial"/>
              <a:buNone/>
            </a:pPr>
            <a:r>
              <a:rPr lang="en-US" sz="1100" b="0" dirty="0">
                <a:solidFill>
                  <a:schemeClr val="dk1"/>
                </a:solidFill>
                <a:latin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874"/>
                  </a:ext>
                </a:extLst>
              </a:rPr>
              <a:t>Materials needed for this section:</a:t>
            </a:r>
          </a:p>
          <a:p>
            <a:pPr marL="0" lvl="0" indent="0" algn="l" rtl="0">
              <a:spcBef>
                <a:spcPts val="0"/>
              </a:spcBef>
              <a:spcAft>
                <a:spcPts val="0"/>
              </a:spcAft>
              <a:buClr>
                <a:schemeClr val="dk1"/>
              </a:buClr>
              <a:buSzPts val="1100"/>
              <a:buFont typeface="Arial"/>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dirty="0">
                <a:solidFill>
                  <a:schemeClr val="dk1"/>
                </a:solidFill>
                <a:latin typeface="Calibri"/>
                <a:ea typeface="Calibri"/>
                <a:cs typeface="Calibri"/>
                <a:sym typeface="Calibri"/>
              </a:rPr>
              <a:t>Council of Chief State School Officers. (2023). </a:t>
            </a:r>
            <a:r>
              <a:rPr lang="en-US" sz="1100" i="1" dirty="0">
                <a:solidFill>
                  <a:schemeClr val="dk1"/>
                </a:solidFill>
                <a:latin typeface="Calibri"/>
                <a:ea typeface="Calibri"/>
                <a:cs typeface="Calibri"/>
                <a:sym typeface="Calibri"/>
              </a:rPr>
              <a:t>Effective Social Studies Integration in Elementary Classrooms</a:t>
            </a:r>
            <a:r>
              <a:rPr lang="en-US" sz="1100" i="0" dirty="0">
                <a:solidFill>
                  <a:schemeClr val="dk1"/>
                </a:solidFill>
                <a:latin typeface="Calibri"/>
                <a:ea typeface="Calibri"/>
                <a:cs typeface="Calibri"/>
                <a:sym typeface="Calibri"/>
              </a:rPr>
              <a:t>. </a:t>
            </a:r>
            <a:r>
              <a:rPr lang="en-US" sz="1100" i="0" u="sng" dirty="0">
                <a:solidFill>
                  <a:schemeClr val="accent1"/>
                </a:solidFill>
                <a:latin typeface="Calibri"/>
                <a:ea typeface="Calibri"/>
                <a:cs typeface="Calibri"/>
                <a:sym typeface="Calibri"/>
              </a:rPr>
              <a:t>https://753a0706.flowpaper.com/CCSSOSocialStudiesIntegrationInfographic053023/</a:t>
            </a:r>
            <a:endParaRPr lang="en-US" sz="1100" u="sng" dirty="0">
              <a:solidFill>
                <a:schemeClr val="accent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b="0" dirty="0"/>
          </a:p>
        </p:txBody>
      </p:sp>
    </p:spTree>
    <p:extLst>
      <p:ext uri="{BB962C8B-B14F-4D97-AF65-F5344CB8AC3E}">
        <p14:creationId xmlns:p14="http://schemas.microsoft.com/office/powerpoint/2010/main" val="126723882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63aa61e053_2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The goals for this module are on this slide.</a:t>
            </a:r>
            <a:endParaRPr sz="1200" dirty="0">
              <a:latin typeface="Calibri"/>
              <a:ea typeface="Calibri"/>
              <a:cs typeface="Calibri"/>
              <a:sym typeface="Calibri"/>
            </a:endParaRPr>
          </a:p>
        </p:txBody>
      </p:sp>
      <p:sp>
        <p:nvSpPr>
          <p:cNvPr id="238" name="Google Shape;238;g63aa61e053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0162835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dirty="0"/>
              <a:t>Guiding Notes:</a:t>
            </a:r>
          </a:p>
          <a:p>
            <a:pPr marL="158750" indent="0">
              <a:buNone/>
            </a:pPr>
            <a:endParaRPr lang="en-US" b="1" dirty="0"/>
          </a:p>
          <a:p>
            <a:pPr marL="158750" indent="0">
              <a:buNone/>
            </a:pPr>
            <a:r>
              <a:rPr lang="en-US" b="0" dirty="0"/>
              <a:t>As you are reviewing this infographic, make connections to what you learned previously in the module.</a:t>
            </a:r>
          </a:p>
        </p:txBody>
      </p:sp>
    </p:spTree>
    <p:extLst>
      <p:ext uri="{BB962C8B-B14F-4D97-AF65-F5344CB8AC3E}">
        <p14:creationId xmlns:p14="http://schemas.microsoft.com/office/powerpoint/2010/main" val="128126859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dirty="0"/>
              <a:t>Guiding Notes:</a:t>
            </a:r>
          </a:p>
          <a:p>
            <a:pPr marL="158750" indent="0">
              <a:buNone/>
            </a:pPr>
            <a:endParaRPr lang="en-US" b="1" dirty="0"/>
          </a:p>
          <a:p>
            <a:pPr marL="158750" indent="0">
              <a:buNone/>
            </a:pPr>
            <a:r>
              <a:rPr lang="en-US" b="0" dirty="0"/>
              <a:t>Access and view Effective Social Studies Integration in Elementary Classrooms: </a:t>
            </a:r>
            <a:r>
              <a:rPr lang="en-US" b="0" u="sng" dirty="0"/>
              <a:t>https://753a0706.flowpaper.com/CCSSOSocialStudiesIntegrationInfographic053023/#page=1</a:t>
            </a:r>
          </a:p>
          <a:p>
            <a:pPr marL="158750" indent="0">
              <a:buNone/>
            </a:pPr>
            <a:endParaRPr lang="en-US" b="0" dirty="0"/>
          </a:p>
          <a:p>
            <a:pPr marL="158750" indent="0">
              <a:buNone/>
            </a:pPr>
            <a:r>
              <a:rPr lang="en-US" dirty="0"/>
              <a:t>Use this infographic along with the information you have learned from this module to answer the question on the slide.</a:t>
            </a:r>
            <a:endParaRPr lang="en-US" b="0" dirty="0"/>
          </a:p>
        </p:txBody>
      </p:sp>
    </p:spTree>
    <p:extLst>
      <p:ext uri="{BB962C8B-B14F-4D97-AF65-F5344CB8AC3E}">
        <p14:creationId xmlns:p14="http://schemas.microsoft.com/office/powerpoint/2010/main" val="345248848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7a558d190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7a558d190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Throughout this module, you have focused on this compelling question. Answer this question at the bottom of your Mind Map template.</a:t>
            </a:r>
            <a:endParaRPr lang="en-US" sz="1200" dirty="0">
              <a:latin typeface="Calibri"/>
              <a:ea typeface="Calibri"/>
              <a:cs typeface="Calibri"/>
              <a:sym typeface="Calibri"/>
            </a:endParaRPr>
          </a:p>
        </p:txBody>
      </p:sp>
    </p:spTree>
    <p:extLst>
      <p:ext uri="{BB962C8B-B14F-4D97-AF65-F5344CB8AC3E}">
        <p14:creationId xmlns:p14="http://schemas.microsoft.com/office/powerpoint/2010/main" val="409933156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dirty="0"/>
              <a:t>Guiding Notes:</a:t>
            </a:r>
          </a:p>
          <a:p>
            <a:pPr marL="158750" indent="0">
              <a:buNone/>
            </a:pPr>
            <a:endParaRPr lang="en-US" b="1" dirty="0"/>
          </a:p>
          <a:p>
            <a:pPr marL="158750" indent="0">
              <a:buNone/>
            </a:pPr>
            <a:r>
              <a:rPr lang="en-US" b="0" dirty="0"/>
              <a:t>Complete the tasks on the slide.</a:t>
            </a:r>
          </a:p>
        </p:txBody>
      </p:sp>
    </p:spTree>
    <p:extLst>
      <p:ext uri="{BB962C8B-B14F-4D97-AF65-F5344CB8AC3E}">
        <p14:creationId xmlns:p14="http://schemas.microsoft.com/office/powerpoint/2010/main" val="283936923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dirty="0"/>
              <a:t>Guiding Notes:</a:t>
            </a:r>
          </a:p>
          <a:p>
            <a:pPr marL="158750" indent="0">
              <a:buNone/>
            </a:pPr>
            <a:endParaRPr lang="en-US" b="1" dirty="0"/>
          </a:p>
          <a:p>
            <a:pPr marL="158750" indent="0">
              <a:buNone/>
            </a:pPr>
            <a:r>
              <a:rPr lang="en-US" b="0" dirty="0"/>
              <a:t>Create a plan of action that can be implemented over the next year to address the priorities you identified.</a:t>
            </a:r>
          </a:p>
        </p:txBody>
      </p:sp>
    </p:spTree>
    <p:extLst>
      <p:ext uri="{BB962C8B-B14F-4D97-AF65-F5344CB8AC3E}">
        <p14:creationId xmlns:p14="http://schemas.microsoft.com/office/powerpoint/2010/main" val="372052622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3175" algn="l" rtl="0">
              <a:lnSpc>
                <a:spcPct val="100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p>
          <a:p>
            <a:pPr marL="0" lvl="0" indent="3175" algn="l" rtl="0">
              <a:lnSpc>
                <a:spcPct val="100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3175" algn="l" rtl="0">
              <a:lnSpc>
                <a:spcPct val="100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concludes the Effective Social Studies Integration in Elementary Classrooms module.</a:t>
            </a:r>
          </a:p>
          <a:p>
            <a:pPr marL="0" lvl="0" indent="0" algn="l" rtl="0">
              <a:spcBef>
                <a:spcPts val="0"/>
              </a:spcBef>
              <a:spcAft>
                <a:spcPts val="0"/>
              </a:spcAft>
              <a:buClr>
                <a:schemeClr val="dk1"/>
              </a:buClr>
              <a:buSzPts val="1100"/>
              <a:buFont typeface="Arial"/>
              <a:buNone/>
            </a:pPr>
            <a:endParaRPr lang="en-US" sz="1200" dirty="0">
              <a:solidFill>
                <a:schemeClr val="dk1"/>
              </a:solidFil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031"/>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KDE needs your feedback on the effectiveness of this module, the learning platform and how the consultants may best support you as you take the next steps in the implementation process. We are going to complete a short survey to share our thinking and provide them with feedback on how the KDE can best meet our needs. Feedback from our surveys will be used by the KDE to plan and prepare future professional learning. </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900" dirty="0">
                <a:solidFill>
                  <a:schemeClr val="dk1"/>
                </a:solidFill>
                <a:latin typeface="Calibri"/>
                <a:ea typeface="Calibri"/>
                <a:cs typeface="Calibri"/>
                <a:sym typeface="Calibri"/>
              </a:rPr>
              <a:t>Post-survey: </a:t>
            </a:r>
            <a:r>
              <a:rPr lang="en-US" sz="1200" b="0" i="0" u="sng" dirty="0">
                <a:solidFill>
                  <a:srgbClr val="000000"/>
                </a:solidFill>
                <a:effectLst/>
                <a:latin typeface="Times New Roman" panose="02020603050405020304" pitchFamily="18" charset="0"/>
              </a:rPr>
              <a:t>https://forms.gle/NU6gc7j69WrHSa9u5</a:t>
            </a:r>
            <a:endParaRPr lang="en-US" sz="900" u="sng" dirty="0">
              <a:solidFill>
                <a:schemeClr val="dk1"/>
              </a:solidFill>
              <a:latin typeface="Calibri"/>
              <a:ea typeface="Calibri"/>
              <a:cs typeface="Calibri"/>
              <a:sym typeface="Calibri"/>
            </a:endParaRPr>
          </a:p>
          <a:p>
            <a:pPr marL="0" lvl="0" indent="3175" algn="l" rtl="0">
              <a:lnSpc>
                <a:spcPct val="100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23857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63aa61e053_2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The goals for this module are on this slide.</a:t>
            </a:r>
            <a:endParaRPr sz="1200" dirty="0">
              <a:latin typeface="Calibri"/>
              <a:ea typeface="Calibri"/>
              <a:cs typeface="Calibri"/>
              <a:sym typeface="Calibri"/>
            </a:endParaRPr>
          </a:p>
        </p:txBody>
      </p:sp>
      <p:sp>
        <p:nvSpPr>
          <p:cNvPr id="238" name="Google Shape;238;g63aa61e053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86249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7a558d190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7a558d190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51"/>
                  </a:ext>
                </a:extLst>
              </a:rPr>
              <a:t>Guiding Notes:</a:t>
            </a:r>
            <a:endPar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52"/>
                </a:ext>
              </a:extLst>
            </a:endParaRPr>
          </a:p>
          <a:p>
            <a:pPr marL="0" lvl="0" indent="0" algn="l" rtl="0">
              <a:spcBef>
                <a:spcPts val="0"/>
              </a:spcBef>
              <a:spcAft>
                <a:spcPts val="0"/>
              </a:spcAft>
              <a:buNone/>
            </a:pPr>
            <a:endPar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53"/>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In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55"/>
                  </a:ext>
                </a:extLst>
              </a:rPr>
              <a:t>this section, you will view and reflect on Nell Duke's video, "Speaking up for Science and Social Studies" and view and discuss the "Marginalization of Social Studies"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56"/>
                  </a:ext>
                </a:extLst>
              </a:rPr>
              <a:t>info</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57"/>
                  </a:ext>
                </a:extLst>
              </a:rPr>
              <a:t>graphic.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58"/>
                  </a:ext>
                </a:extLst>
              </a:rPr>
              <a:t>This compelling question will be answered by the end of the module. </a:t>
            </a:r>
            <a:endParaRPr lang="en-US" sz="12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0974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1"/>
                  </a:ext>
                </a:extLst>
              </a:rPr>
              <a:t>Guiding Notes:</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2"/>
                </a:ext>
              </a:extLst>
            </a:endParaRPr>
          </a:p>
          <a:p>
            <a:pPr marL="0" lvl="0" indent="0" algn="l" rtl="0">
              <a:lnSpc>
                <a:spcPct val="100000"/>
              </a:lnSpc>
              <a:spcBef>
                <a:spcPts val="0"/>
              </a:spcBef>
              <a:spcAft>
                <a:spcPts val="0"/>
              </a:spcAft>
              <a:buSzPts val="1100"/>
              <a:buNone/>
            </a:pP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3"/>
                </a:ext>
              </a:extLst>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4"/>
                  </a:ext>
                </a:extLst>
              </a:rPr>
              <a:t>Access the document linked on the slide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7"/>
                  </a:ext>
                </a:extLst>
              </a:rPr>
              <a:t>to record your response to this passage. </a:t>
            </a:r>
          </a:p>
          <a:p>
            <a:pPr marL="0" lvl="0" indent="0" algn="l" rtl="0">
              <a:lnSpc>
                <a:spcPct val="100000"/>
              </a:lnSpc>
              <a:spcBef>
                <a:spcPts val="0"/>
              </a:spcBef>
              <a:spcAft>
                <a:spcPts val="0"/>
              </a:spcAft>
              <a:buSzPts val="1100"/>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solidFill>
                  <a:schemeClr val="dk1"/>
                </a:solidFill>
                <a:latin typeface="Calibri"/>
                <a:ea typeface="Calibri"/>
                <a:cs typeface="Calibri"/>
                <a:sym typeface="Calibri"/>
              </a:rPr>
              <a:t>This passage is designed to show that while you may be able to read the words on the screen, you may need additional content or background </a:t>
            </a:r>
            <a:r>
              <a:rPr lang="en-US" sz="1200">
                <a:solidFill>
                  <a:schemeClr val="dk1"/>
                </a:solidFill>
                <a:latin typeface="Calibri"/>
                <a:ea typeface="Calibri"/>
                <a:cs typeface="Calibri"/>
                <a:sym typeface="Calibri"/>
              </a:rPr>
              <a:t>knowledge to </a:t>
            </a:r>
            <a:r>
              <a:rPr lang="en-US" sz="1200" dirty="0">
                <a:solidFill>
                  <a:schemeClr val="dk1"/>
                </a:solidFill>
                <a:latin typeface="Calibri"/>
                <a:ea typeface="Calibri"/>
                <a:cs typeface="Calibri"/>
                <a:sym typeface="Calibri"/>
              </a:rPr>
              <a:t>fully understand the passage. It is important to consider how this experience translates to students in the classroom. Are there times when students may be able to read a passage but not be able to comprehend it because they do not have enough content knowledge? </a:t>
            </a:r>
            <a:endParaRPr sz="1200" dirty="0">
              <a:solidFill>
                <a:schemeClr val="dk1"/>
              </a:solidFill>
              <a:latin typeface="Calibri"/>
              <a:ea typeface="Calibri"/>
              <a:cs typeface="Calibri"/>
              <a:sym typeface="Calibri"/>
            </a:endParaRPr>
          </a:p>
        </p:txBody>
      </p:sp>
      <p:sp>
        <p:nvSpPr>
          <p:cNvPr id="322" name="Google Shape;32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48144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8"/>
                  </a:ext>
                </a:extLst>
              </a:rPr>
              <a:t>Guiding Notes:</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9"/>
                </a:ext>
              </a:extLst>
            </a:endParaRPr>
          </a:p>
          <a:p>
            <a:pPr marL="0" lvl="0" indent="0" algn="l" rtl="0">
              <a:lnSpc>
                <a:spcPct val="100000"/>
              </a:lnSpc>
              <a:spcBef>
                <a:spcPts val="0"/>
              </a:spcBef>
              <a:spcAft>
                <a:spcPts val="0"/>
              </a:spcAft>
              <a:buSzPts val="1100"/>
              <a:buNone/>
            </a:pP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0"/>
                </a:ext>
              </a:extLst>
            </a:endParaRPr>
          </a:p>
          <a:p>
            <a:pPr marL="0" lvl="0" indent="0" algn="l" rtl="0">
              <a:spcBef>
                <a:spcPts val="0"/>
              </a:spcBef>
              <a:spcAft>
                <a:spcPts val="0"/>
              </a:spcAft>
              <a:buSzPts val="1100"/>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1"/>
                  </a:ext>
                </a:extLst>
              </a:rPr>
              <a:t>Watch the video in the three timed sections indicated on the learning guide provided. As you watch each section, answer the corresponding questions. Once you complete each section, discuss your answers with a shoulder partner if completing as a group, or consider individually.</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2"/>
                </a:ext>
              </a:extLst>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3"/>
                </a:ext>
              </a:extLst>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4"/>
                  </a:ext>
                </a:extLst>
              </a:rPr>
              <a:t>Note: The Section B Learning Guide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7"/>
                  </a:ext>
                </a:extLst>
              </a:rPr>
              <a:t>provides questions for the video entitled,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8"/>
                  </a:ext>
                </a:extLst>
              </a:rPr>
              <a:t>Speaking Up for Science and Social Studies.”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9"/>
                  </a:ext>
                </a:extLst>
              </a:rPr>
              <a:t>The learning guide divides the video into three sections to allow for participants to reflect on the content of each section.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0"/>
                  </a:ext>
                </a:extLst>
              </a:rPr>
              <a:t>While the entire video is necessary to capture Nell Duke’s argument for the importance of including effective social studies instruction, you may decide to break the video into sections to watch at different times.</a:t>
            </a:r>
          </a:p>
          <a:p>
            <a:pPr marL="0" lvl="0" indent="0" algn="l" rtl="0">
              <a:lnSpc>
                <a:spcPct val="100000"/>
              </a:lnSpc>
              <a:spcBef>
                <a:spcPts val="0"/>
              </a:spcBef>
              <a:spcAft>
                <a:spcPts val="0"/>
              </a:spcAft>
              <a:buSzPts val="1100"/>
              <a:buNone/>
            </a:pPr>
            <a:endPar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0"/>
                </a:ext>
              </a:extLs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7"/>
                  </a:ext>
                </a:extLst>
              </a:rPr>
              <a:t>Duke, Nell K. (2019).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8"/>
                  </a:ext>
                </a:extLst>
              </a:rPr>
              <a:t>Speaking up for Science and Social Studies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9"/>
                  </a:ext>
                </a:extLst>
              </a:rPr>
              <a:t>[video]. </a:t>
            </a:r>
            <a:r>
              <a:rPr lang="en-US" sz="1200" u="sng" dirty="0">
                <a:solidFill>
                  <a:schemeClr val="hlink"/>
                </a:solidFill>
                <a:latin typeface="Calibri"/>
                <a:ea typeface="Calibri"/>
                <a:cs typeface="Calibri"/>
                <a:sym typeface="Calibri"/>
                <a:hlinkClick r:id="rId3"/>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0"/>
                  </a:ext>
                </a:extLst>
              </a:rPr>
              <a:t>https://www.youtube.com/watch?v=LAWO2lvAnjI&amp;feature=emb_logo</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1"/>
                  </a:ext>
                </a:extLst>
              </a:rPr>
              <a:t>.</a:t>
            </a:r>
            <a:endPar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2"/>
                </a:ext>
              </a:extLst>
            </a:endParaRPr>
          </a:p>
          <a:p>
            <a:pPr marL="0" lvl="0" indent="0" algn="l" rtl="0">
              <a:lnSpc>
                <a:spcPct val="100000"/>
              </a:lnSpc>
              <a:spcBef>
                <a:spcPts val="0"/>
              </a:spcBef>
              <a:spcAft>
                <a:spcPts val="0"/>
              </a:spcAft>
              <a:buSzPts val="1100"/>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dirty="0"/>
          </a:p>
        </p:txBody>
      </p:sp>
      <p:sp>
        <p:nvSpPr>
          <p:cNvPr id="329" name="Google Shape;32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5339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7da4f56286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7da4f56286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Answer the questions for Part 1 on the Section B Learning Guide. This section lasts until 9:18. </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9302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7da4f56286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7da4f56286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1"/>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2"/>
                </a:ext>
              </a:extLst>
            </a:endParaRPr>
          </a:p>
          <a:p>
            <a:pPr marL="0" lvl="0" indent="0" algn="l" rtl="0">
              <a:spcBef>
                <a:spcPts val="1000"/>
              </a:spcBef>
              <a:spcAft>
                <a:spcPts val="0"/>
              </a:spcAft>
              <a:buClr>
                <a:schemeClr val="dk1"/>
              </a:buClr>
              <a:buSzPts val="1100"/>
              <a:buFont typeface="Arial"/>
              <a:buNone/>
            </a:pPr>
            <a:endPar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3"/>
                </a:ext>
              </a:extLst>
            </a:endParaRPr>
          </a:p>
          <a:p>
            <a:pPr marL="0" lvl="0" indent="0" algn="l" rtl="0">
              <a:spcBef>
                <a:spcPts val="1000"/>
              </a:spcBef>
              <a:spcAft>
                <a:spcPts val="0"/>
              </a:spcAft>
              <a:buClr>
                <a:schemeClr val="dk1"/>
              </a:buClr>
              <a:buSzPts val="1100"/>
              <a:buFont typeface="Arial"/>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3"/>
                  </a:ext>
                </a:extLst>
              </a:rPr>
              <a:t>If working in groups, discuss your responses to the questions found in Part 1 for </a:t>
            </a:r>
            <a:r>
              <a:rPr lang="en-US" sz="1200" i="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4"/>
                  </a:ext>
                </a:extLst>
              </a:rPr>
              <a:t>Speaking Up for Science and Social Studies</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5"/>
                  </a:ext>
                </a:extLst>
              </a:rPr>
              <a:t> found on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6"/>
                  </a:ext>
                </a:extLst>
              </a:rPr>
              <a:t>their Section B Learning Guide.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9"/>
                  </a:ext>
                </a:extLst>
              </a:rPr>
              <a:t>Identify one major takeaway from this section. </a:t>
            </a:r>
            <a:endParaRPr sz="1200" dirty="0">
              <a:latin typeface="Calibri"/>
              <a:ea typeface="Calibri"/>
              <a:cs typeface="Calibri"/>
              <a:sym typeface="Calibri"/>
            </a:endParaRPr>
          </a:p>
        </p:txBody>
      </p:sp>
    </p:spTree>
    <p:extLst>
      <p:ext uri="{BB962C8B-B14F-4D97-AF65-F5344CB8AC3E}">
        <p14:creationId xmlns:p14="http://schemas.microsoft.com/office/powerpoint/2010/main" val="1073902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7da4f56286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7da4f56286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Answer the questions for Part 2 on their Section B Learning Guide. This section lasts until 20:22. </a:t>
            </a:r>
            <a:endParaRPr dirty="0"/>
          </a:p>
        </p:txBody>
      </p:sp>
    </p:spTree>
    <p:extLst>
      <p:ext uri="{BB962C8B-B14F-4D97-AF65-F5344CB8AC3E}">
        <p14:creationId xmlns:p14="http://schemas.microsoft.com/office/powerpoint/2010/main" val="1914272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7da4f56286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7da4f56286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3"/>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4"/>
                </a:ext>
              </a:extLst>
            </a:endParaRPr>
          </a:p>
          <a:p>
            <a:pPr marL="0" lvl="0" indent="0" algn="l" rtl="0">
              <a:spcBef>
                <a:spcPts val="100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5"/>
                </a:ext>
              </a:extLst>
            </a:endParaRPr>
          </a:p>
          <a:p>
            <a:pPr marL="0" lvl="0" indent="0" algn="l" rtl="0">
              <a:spcBef>
                <a:spcPts val="10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5"/>
                  </a:ext>
                </a:extLst>
              </a:rPr>
              <a:t>If working in groups, discuss your responses to the questions found in Part 2 for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6"/>
                  </a:ext>
                </a:extLst>
              </a:rPr>
              <a:t>Speaking Up for Science and Social Studies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7"/>
                  </a:ext>
                </a:extLst>
              </a:rPr>
              <a:t> found on their Section B Learning Guide.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0"/>
                  </a:ext>
                </a:extLst>
              </a:rPr>
              <a:t>Identify one major takeaway from this section. </a:t>
            </a:r>
            <a:endParaRPr dirty="0"/>
          </a:p>
        </p:txBody>
      </p:sp>
    </p:spTree>
    <p:extLst>
      <p:ext uri="{BB962C8B-B14F-4D97-AF65-F5344CB8AC3E}">
        <p14:creationId xmlns:p14="http://schemas.microsoft.com/office/powerpoint/2010/main" val="3892933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7da4f56286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7da4f56286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Answer the questions for Part 3 on their Section B Learning Guide.</a:t>
            </a:r>
            <a:endParaRPr dirty="0"/>
          </a:p>
        </p:txBody>
      </p:sp>
    </p:spTree>
    <p:extLst>
      <p:ext uri="{BB962C8B-B14F-4D97-AF65-F5344CB8AC3E}">
        <p14:creationId xmlns:p14="http://schemas.microsoft.com/office/powerpoint/2010/main" val="3521580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7da4f56286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7da4f5628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Guiding Notes:</a:t>
            </a:r>
            <a:endParaRPr b="1" dirty="0"/>
          </a:p>
          <a:p>
            <a:pPr marL="0" lvl="0" indent="0" algn="l" rtl="0">
              <a:spcBef>
                <a:spcPts val="0"/>
              </a:spcBef>
              <a:spcAft>
                <a:spcPts val="0"/>
              </a:spcAft>
              <a:buNone/>
            </a:pPr>
            <a:endParaRPr b="1" dirty="0"/>
          </a:p>
          <a:p>
            <a:pPr marL="0" lvl="0" indent="0" algn="l" rtl="0">
              <a:spcBef>
                <a:spcPts val="0"/>
              </a:spcBef>
              <a:spcAft>
                <a:spcPts val="0"/>
              </a:spcAft>
              <a:buNone/>
            </a:pPr>
            <a:r>
              <a:rPr lang="en-US" dirty="0"/>
              <a:t>This slide provides an overview the sections included in this module.</a:t>
            </a:r>
            <a:endParaRPr dirty="0"/>
          </a:p>
        </p:txBody>
      </p:sp>
    </p:spTree>
    <p:extLst>
      <p:ext uri="{BB962C8B-B14F-4D97-AF65-F5344CB8AC3E}">
        <p14:creationId xmlns:p14="http://schemas.microsoft.com/office/powerpoint/2010/main" val="3091291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7da4f56286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7da4f56286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4"/>
                  </a:ext>
                </a:extLst>
              </a:rPr>
              <a:t>Guiding Notes:</a:t>
            </a:r>
          </a:p>
          <a:p>
            <a:pPr marL="0" lvl="0" indent="0" algn="l" rtl="0">
              <a:spcBef>
                <a:spcPts val="0"/>
              </a:spcBef>
              <a:spcAft>
                <a:spcPts val="0"/>
              </a:spcAft>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5"/>
                </a:ext>
              </a:extLst>
            </a:endParaRPr>
          </a:p>
          <a:p>
            <a:pPr marL="0" lvl="0" indent="0" algn="l" rtl="0">
              <a:spcBef>
                <a:spcPts val="100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6"/>
                  </a:ext>
                </a:extLst>
              </a:rPr>
              <a:t>If working in a group, discuss your responses to the questions found in Part 3 for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7"/>
                  </a:ext>
                </a:extLst>
              </a:rPr>
              <a:t>Speaking Up for Science and Social Studies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8"/>
                  </a:ext>
                </a:extLst>
              </a:rPr>
              <a:t> found on their Section B Learning Guide.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1"/>
                  </a:ext>
                </a:extLst>
              </a:rPr>
              <a:t>Identify one major takeaway from this section. </a:t>
            </a:r>
            <a:endParaRPr sz="12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7964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4"/>
                  </a:ext>
                </a:extLst>
              </a:rPr>
              <a:t>Guiding Notes: </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5"/>
                </a:ext>
              </a:extLst>
            </a:endParaRPr>
          </a:p>
          <a:p>
            <a:pPr marL="0" lvl="0" indent="0" algn="l" rtl="0">
              <a:lnSpc>
                <a:spcPct val="100000"/>
              </a:lnSpc>
              <a:spcBef>
                <a:spcPts val="0"/>
              </a:spcBef>
              <a:spcAft>
                <a:spcPts val="0"/>
              </a:spcAft>
              <a:buSzPts val="1100"/>
              <a:buNone/>
            </a:pPr>
            <a:endPar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6"/>
                </a:ext>
              </a:extLst>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6"/>
                  </a:ext>
                </a:extLst>
              </a:rPr>
              <a:t>Access </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0"/>
                  </a:ext>
                </a:extLst>
              </a:rPr>
              <a:t>the </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1"/>
                  </a:ext>
                </a:extLst>
              </a:rPr>
              <a:t>infographi</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2"/>
                  </a:ext>
                </a:extLst>
              </a:rPr>
              <a:t>c via the link provided in the PowerPoint. Take</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7"/>
                  </a:ext>
                </a:extLst>
              </a:rPr>
              <a:t> 5 minutes </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8"/>
                  </a:ext>
                </a:extLst>
              </a:rPr>
              <a:t>to read the infographic. During this time, </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9"/>
                  </a:ext>
                </a:extLst>
              </a:rPr>
              <a:t>write down as much information as you want in the time we have, but </a:t>
            </a: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0"/>
                  </a:ext>
                </a:extLst>
              </a:rPr>
              <a:t>record at least one piece of information from the visual that includes a number.</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1"/>
                </a:ext>
              </a:extLst>
            </a:endParaRPr>
          </a:p>
          <a:p>
            <a:pPr marL="0" lvl="0" indent="0" algn="l" rtl="0">
              <a:lnSpc>
                <a:spcPct val="100000"/>
              </a:lnSpc>
              <a:spcBef>
                <a:spcPts val="0"/>
              </a:spcBef>
              <a:spcAft>
                <a:spcPts val="0"/>
              </a:spcAft>
              <a:buSzPts val="1100"/>
              <a:buNone/>
            </a:pP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2"/>
                </a:ext>
              </a:extLst>
            </a:endParaRPr>
          </a:p>
          <a:p>
            <a:pPr marL="0" lvl="0" indent="0" algn="l" rtl="0">
              <a:spcBef>
                <a:spcPts val="0"/>
              </a:spcBef>
              <a:spcAft>
                <a:spcPts val="0"/>
              </a:spcAft>
              <a:buSzPts val="1100"/>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3"/>
                  </a:ext>
                </a:extLst>
              </a:rPr>
              <a:t>If working in a group, share a piece of information they wrote down or any additional information that may have resonated with them. </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4"/>
                  </a:ext>
                </a:extLst>
              </a:rPr>
              <a:t>Consider the following question: </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5"/>
                  </a:ext>
                </a:extLst>
              </a:rPr>
              <a:t>H</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6"/>
                  </a:ext>
                </a:extLst>
              </a:rPr>
              <a:t>ow does the </a:t>
            </a:r>
            <a:r>
              <a:rPr lang="en-US" sz="1200" i="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7"/>
                  </a:ext>
                </a:extLst>
              </a:rPr>
              <a:t>Speaking Up for Science and Social Studies</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8"/>
                  </a:ext>
                </a:extLst>
              </a:rPr>
              <a:t> video support the information found in the marginalization infographic?  </a:t>
            </a:r>
          </a:p>
          <a:p>
            <a:pPr marL="0" lvl="0" indent="0" algn="l" rtl="0">
              <a:spcBef>
                <a:spcPts val="0"/>
              </a:spcBef>
              <a:spcAft>
                <a:spcPts val="0"/>
              </a:spcAft>
              <a:buSzPts val="1100"/>
              <a:buNone/>
            </a:pPr>
            <a:endPar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8"/>
                </a:ext>
              </a:extLs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3"/>
                  </a:ext>
                </a:extLst>
              </a:rPr>
              <a:t>Council of Chief State School Officers. (2018).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4"/>
                  </a:ext>
                </a:extLst>
              </a:rPr>
              <a:t>The Marginalization of Social Studies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5"/>
                  </a:ext>
                </a:extLst>
              </a:rPr>
              <a:t>[infographic]. </a:t>
            </a:r>
            <a:r>
              <a:rPr lang="en-US" sz="1200" u="sng" dirty="0">
                <a:solidFill>
                  <a:schemeClr val="hlink"/>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6"/>
                  </a:ext>
                </a:extLst>
              </a:rPr>
              <a:t>https://www.socialstudies.org/sites/default/files/civic-seal/Marginalization%20of%20Social%20Studies%20Infographic-20.pdf</a:t>
            </a: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9"/>
                </a:ext>
              </a:extLst>
            </a:endParaRPr>
          </a:p>
        </p:txBody>
      </p:sp>
      <p:sp>
        <p:nvSpPr>
          <p:cNvPr id="385" name="Google Shape;38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4863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3"/>
                  </a:ext>
                </a:extLst>
              </a:rPr>
              <a:t>Guiding Notes:</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4"/>
                </a:ext>
              </a:extLst>
            </a:endParaRPr>
          </a:p>
          <a:p>
            <a:pPr marL="0" lvl="0" indent="0" algn="l" rtl="0">
              <a:lnSpc>
                <a:spcPct val="100000"/>
              </a:lnSpc>
              <a:spcBef>
                <a:spcPts val="0"/>
              </a:spcBef>
              <a:spcAft>
                <a:spcPts val="0"/>
              </a:spcAft>
              <a:buSzPts val="1100"/>
              <a:buNone/>
            </a:pP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5"/>
                </a:ext>
              </a:extLst>
            </a:endParaRPr>
          </a:p>
          <a:p>
            <a:pPr marL="0" lvl="0" indent="0" algn="l" rtl="0">
              <a:spcBef>
                <a:spcPts val="0"/>
              </a:spcBef>
              <a:spcAft>
                <a:spcPts val="0"/>
              </a:spcAft>
              <a:buSzPts val="1100"/>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6"/>
                  </a:ext>
                </a:extLst>
              </a:rPr>
              <a:t>If working in a group, discuss the questions on the slide; otherwise consider individually. Record your responses on </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6"/>
                  </a:ext>
                </a:extLst>
              </a:rPr>
              <a:t>page 4 of the Section B Learning Guide.</a:t>
            </a: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9"/>
                </a:ext>
              </a:extLst>
            </a:endParaRPr>
          </a:p>
        </p:txBody>
      </p:sp>
      <p:sp>
        <p:nvSpPr>
          <p:cNvPr id="392" name="Google Shape;39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03528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7da4f5628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7da4f5628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2"/>
                  </a:ext>
                </a:extLst>
              </a:rPr>
              <a:t>Guiding notes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3"/>
                  </a:ext>
                </a:extLst>
              </a:rPr>
              <a:t>:</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4"/>
                </a:ext>
              </a:extLst>
            </a:endParaRP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5"/>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6"/>
                  </a:ext>
                </a:extLst>
              </a:rPr>
              <a:t>This slide provides a preview the additional contents of this module.</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6"/>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KDE needs your feedback on the effectiveness of this module, the learning platform and how the consultants may best support you as you take the next steps in the implementation process. We are going to complete a short survey to share our thinking and provide them with feedback on how the KDE can best meet our needs. Feedback from our surveys will be used by the KDE to plan and prepare future professional learning. </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900" dirty="0">
                <a:solidFill>
                  <a:schemeClr val="dk1"/>
                </a:solidFill>
                <a:latin typeface="Calibri"/>
                <a:ea typeface="Calibri"/>
                <a:cs typeface="Calibri"/>
                <a:sym typeface="Calibri"/>
              </a:rPr>
              <a:t>Post-survey: </a:t>
            </a:r>
            <a:r>
              <a:rPr lang="en-US" sz="1200" b="0" i="0" u="sng" dirty="0">
                <a:solidFill>
                  <a:srgbClr val="000000"/>
                </a:solidFill>
                <a:effectLst/>
                <a:latin typeface="Times New Roman" panose="02020603050405020304" pitchFamily="18" charset="0"/>
              </a:rPr>
              <a:t>https://forms.gle/NU6gc7j69WrHSa9u5</a:t>
            </a:r>
            <a:endParaRPr lang="en-US" sz="900" u="sng"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latin typeface="Calibri"/>
              <a:ea typeface="Calibri"/>
              <a:cs typeface="Calibri"/>
              <a:sym typeface="Calibri"/>
            </a:endParaRPr>
          </a:p>
        </p:txBody>
      </p:sp>
    </p:spTree>
    <p:extLst>
      <p:ext uri="{BB962C8B-B14F-4D97-AF65-F5344CB8AC3E}">
        <p14:creationId xmlns:p14="http://schemas.microsoft.com/office/powerpoint/2010/main" val="2305274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09"/>
                  </a:ext>
                </a:extLst>
              </a:rPr>
              <a:t>Guiding Notes:</a:t>
            </a:r>
            <a:endPar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0"/>
                </a:ext>
              </a:extLst>
            </a:endParaRPr>
          </a:p>
          <a:p>
            <a:pPr marL="0" lvl="0" indent="0" algn="l" rtl="0">
              <a:spcBef>
                <a:spcPts val="0"/>
              </a:spcBef>
              <a:spcAft>
                <a:spcPts val="0"/>
              </a:spcAft>
              <a:buNone/>
            </a:pPr>
            <a:endPar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1"/>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277"/>
                  </a:ext>
                </a:extLst>
              </a:rPr>
              <a:t>Materials needed for this section entitled, “What is effective integration?”:</a:t>
            </a:r>
            <a:endPar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278"/>
                </a:ext>
              </a:extLst>
            </a:endParaRPr>
          </a:p>
          <a:p>
            <a:pPr marL="457200" lvl="0" indent="-304800" algn="l" rtl="0">
              <a:spcBef>
                <a:spcPts val="0"/>
              </a:spcBef>
              <a:spcAft>
                <a:spcPts val="0"/>
              </a:spcAft>
              <a:buClr>
                <a:schemeClr val="dk1"/>
              </a:buClr>
              <a:buSzPts val="1200"/>
              <a:buChar char="●"/>
            </a:pPr>
            <a:r>
              <a:rPr lang="en-US" sz="1200" dirty="0">
                <a:solidFill>
                  <a:schemeClr val="dk1"/>
                </a:solidFill>
                <a:latin typeface="Calibri"/>
                <a:ea typeface="Calibri"/>
                <a:cs typeface="Calibri"/>
                <a:sym typeface="Calibri"/>
              </a:rPr>
              <a:t>The Teaching Channel. (2019). </a:t>
            </a:r>
            <a:r>
              <a:rPr lang="en-US" sz="1200" i="1" dirty="0">
                <a:solidFill>
                  <a:schemeClr val="dk1"/>
                </a:solidFill>
                <a:latin typeface="Calibri"/>
                <a:ea typeface="Calibri"/>
                <a:cs typeface="Calibri"/>
                <a:sym typeface="Calibri"/>
              </a:rPr>
              <a:t>Just the Facts: A Social Studies Lesson.</a:t>
            </a:r>
            <a:r>
              <a:rPr lang="en-US" sz="1200" b="1" dirty="0">
                <a:solidFill>
                  <a:schemeClr val="dk1"/>
                </a:solidFill>
                <a:latin typeface="Calibri"/>
                <a:ea typeface="Calibri"/>
                <a:cs typeface="Calibri"/>
                <a:sym typeface="Calibri"/>
              </a:rPr>
              <a:t> </a:t>
            </a:r>
            <a:r>
              <a:rPr lang="en-US" sz="1200" u="sng" dirty="0">
                <a:solidFill>
                  <a:schemeClr val="hlink"/>
                </a:solidFill>
                <a:latin typeface="Calibri"/>
                <a:ea typeface="Calibri"/>
                <a:cs typeface="Calibri"/>
                <a:sym typeface="Calibri"/>
                <a:hlinkClick r:id="rId3"/>
              </a:rPr>
              <a:t>https://learn.teachingchannel.com/video/teaching-facts-sfusd</a:t>
            </a:r>
            <a:r>
              <a:rPr lang="en-US" sz="1200" dirty="0">
                <a:solidFill>
                  <a:schemeClr val="dk1"/>
                </a:solidFill>
                <a:latin typeface="Calibri"/>
                <a:ea typeface="Calibri"/>
                <a:cs typeface="Calibri"/>
                <a:sym typeface="Calibri"/>
              </a:rPr>
              <a:t>.</a:t>
            </a:r>
          </a:p>
          <a:p>
            <a:pPr marL="914400" lvl="1"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Note: Participants will need to create an account to log in.</a:t>
            </a:r>
          </a:p>
          <a:p>
            <a:pPr marL="158750" indent="0">
              <a:buNone/>
            </a:pPr>
            <a:endParaRPr lang="en-US" dirty="0"/>
          </a:p>
        </p:txBody>
      </p:sp>
    </p:spTree>
    <p:extLst>
      <p:ext uri="{BB962C8B-B14F-4D97-AF65-F5344CB8AC3E}">
        <p14:creationId xmlns:p14="http://schemas.microsoft.com/office/powerpoint/2010/main" val="1631331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63aa61e053_2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The goals for this module are on this slide.</a:t>
            </a:r>
            <a:endParaRPr sz="1200" dirty="0">
              <a:latin typeface="Calibri"/>
              <a:ea typeface="Calibri"/>
              <a:cs typeface="Calibri"/>
              <a:sym typeface="Calibri"/>
            </a:endParaRPr>
          </a:p>
        </p:txBody>
      </p:sp>
      <p:sp>
        <p:nvSpPr>
          <p:cNvPr id="238" name="Google Shape;238;g63aa61e053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8713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7a558d190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7a558d190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02"/>
                  </a:ext>
                </a:extLst>
              </a:rPr>
              <a:t>Guiding Notes:</a:t>
            </a:r>
            <a:endPar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03"/>
                </a:ext>
              </a:extLst>
            </a:endParaRPr>
          </a:p>
          <a:p>
            <a:pPr marL="0" lvl="0" indent="0" algn="l" rtl="0">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04"/>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05"/>
                  </a:ext>
                </a:extLst>
              </a:rPr>
              <a:t>Section C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07"/>
                  </a:ext>
                </a:extLst>
              </a:rPr>
              <a:t>of this module defines effective, stealthy and fractured integration. Teacher testimonials on fractured and stealthy integration are provided for participant reflection. Additionally, you will evaluate a “real-life” example of social studies and reading and writing in the classroom. </a:t>
            </a: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08"/>
                  </a:ext>
                </a:extLst>
              </a:rPr>
              <a:t>This compelling question will be answered by the end of the module. </a:t>
            </a:r>
            <a:endParaRPr lang="en-US" sz="1200" dirty="0">
              <a:latin typeface="Calibri"/>
              <a:ea typeface="Calibri"/>
              <a:cs typeface="Calibri"/>
              <a:sym typeface="Calibri"/>
            </a:endParaRPr>
          </a:p>
        </p:txBody>
      </p:sp>
    </p:spTree>
    <p:extLst>
      <p:ext uri="{BB962C8B-B14F-4D97-AF65-F5344CB8AC3E}">
        <p14:creationId xmlns:p14="http://schemas.microsoft.com/office/powerpoint/2010/main" val="342609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11"/>
                  </a:ext>
                </a:extLst>
              </a:rPr>
              <a:t>Guiding Notes:</a:t>
            </a: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12"/>
                </a:ext>
              </a:extLst>
            </a:endParaRPr>
          </a:p>
          <a:p>
            <a:pPr marL="0" lvl="0" indent="0" algn="l" rtl="0">
              <a:spcBef>
                <a:spcPts val="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13"/>
                </a:ext>
              </a:extLst>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14"/>
                  </a:ext>
                </a:extLst>
              </a:rPr>
              <a:t>Read this quote about effective integration, which Bennett and Hinde refer to as “Healthy integration.” Then, consider the following questions:</a:t>
            </a:r>
            <a:endPar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15"/>
                </a:ext>
              </a:extLst>
            </a:endParaRPr>
          </a:p>
          <a:p>
            <a:pPr marL="0" lvl="0" indent="0" algn="l" rtl="0">
              <a:spcBef>
                <a:spcPts val="0"/>
              </a:spcBef>
              <a:spcAft>
                <a:spcPts val="0"/>
              </a:spcAft>
              <a:buClr>
                <a:schemeClr val="dk1"/>
              </a:buClr>
              <a:buSzPts val="1100"/>
              <a:buFont typeface="Arial"/>
              <a:buNone/>
            </a:pPr>
            <a:endPar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16"/>
                </a:ext>
              </a:extLst>
            </a:endParaRPr>
          </a:p>
          <a:p>
            <a:pPr marL="457200" lvl="0" indent="-304800" algn="l" rtl="0">
              <a:spcBef>
                <a:spcPts val="0"/>
              </a:spcBef>
              <a:spcAft>
                <a:spcPts val="0"/>
              </a:spcAft>
              <a:buClr>
                <a:schemeClr val="dk1"/>
              </a:buClr>
              <a:buSzPts val="1200"/>
              <a:buFont typeface="Calibri"/>
              <a:buChar char="●"/>
            </a:pP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17"/>
                  </a:ext>
                </a:extLst>
              </a:rPr>
              <a:t>What are some key words or phrases found in this definition?</a:t>
            </a:r>
            <a:endPar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18"/>
                </a:ext>
              </a:extLst>
            </a:endParaRPr>
          </a:p>
          <a:p>
            <a:pPr marL="457200" lvl="0" indent="-304800" algn="l" rtl="0">
              <a:spcBef>
                <a:spcPts val="0"/>
              </a:spcBef>
              <a:spcAft>
                <a:spcPts val="0"/>
              </a:spcAft>
              <a:buClr>
                <a:schemeClr val="dk1"/>
              </a:buClr>
              <a:buSzPts val="1200"/>
              <a:buFont typeface="Calibri"/>
              <a:buChar char="●"/>
            </a:pP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19"/>
                  </a:ext>
                </a:extLst>
              </a:rPr>
              <a:t>How does this definition of effective integration align with your understanding of the term?</a:t>
            </a:r>
            <a:endPar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20"/>
                </a:ext>
              </a:extLst>
            </a:endParaRPr>
          </a:p>
          <a:p>
            <a:pPr marL="457200" lvl="0" indent="-304800" algn="l" rtl="0">
              <a:spcBef>
                <a:spcPts val="0"/>
              </a:spcBef>
              <a:spcAft>
                <a:spcPts val="0"/>
              </a:spcAft>
              <a:buClr>
                <a:schemeClr val="dk1"/>
              </a:buClr>
              <a:buSzPts val="1200"/>
              <a:buFont typeface="Calibri"/>
              <a:buChar char="●"/>
            </a:pP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21"/>
                  </a:ext>
                </a:extLst>
              </a:rPr>
              <a:t>What are the possible implications for teaching and learning based on this definition? </a:t>
            </a:r>
            <a:endPar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22"/>
                </a:ext>
              </a:extLst>
            </a:endParaRPr>
          </a:p>
          <a:p>
            <a:endParaRPr lang="en-US" dirty="0"/>
          </a:p>
        </p:txBody>
      </p:sp>
    </p:spTree>
    <p:extLst>
      <p:ext uri="{BB962C8B-B14F-4D97-AF65-F5344CB8AC3E}">
        <p14:creationId xmlns:p14="http://schemas.microsoft.com/office/powerpoint/2010/main" val="2503578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SzPts val="1100"/>
              <a:buNone/>
            </a:pPr>
            <a:r>
              <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28"/>
                  </a:ext>
                </a:extLst>
              </a:rPr>
              <a:t>Guiding Notes:</a:t>
            </a: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29"/>
                </a:ext>
              </a:extLst>
            </a:endParaRPr>
          </a:p>
          <a:p>
            <a:pPr marL="0" lvl="0" indent="0" algn="l" rtl="0">
              <a:spcBef>
                <a:spcPts val="0"/>
              </a:spcBef>
              <a:spcAft>
                <a:spcPts val="0"/>
              </a:spcAft>
              <a:buSzPts val="1100"/>
              <a:buNone/>
            </a:pP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30"/>
                </a:ext>
              </a:extLst>
            </a:endParaRPr>
          </a:p>
          <a:p>
            <a:pPr marL="0" lvl="0" indent="0" algn="l" rtl="0">
              <a:spcBef>
                <a:spcPts val="0"/>
              </a:spcBef>
              <a:spcAft>
                <a:spcPts val="0"/>
              </a:spcAft>
              <a:buSzPts val="1100"/>
              <a:buNone/>
            </a:pP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31"/>
                  </a:ext>
                </a:extLst>
              </a:rPr>
              <a:t>Read this slide to learn about fractured integration.</a:t>
            </a:r>
            <a:endParaRPr lang="en-US" sz="1100" b="1" dirty="0">
              <a:solidFill>
                <a:schemeClr val="dk1"/>
              </a:solidFill>
              <a:latin typeface="Calibri"/>
              <a:ea typeface="Calibri"/>
              <a:cs typeface="Calibri"/>
              <a:sym typeface="Calibri"/>
            </a:endParaRPr>
          </a:p>
          <a:p>
            <a:endParaRPr lang="en-US" dirty="0"/>
          </a:p>
        </p:txBody>
      </p:sp>
    </p:spTree>
    <p:extLst>
      <p:ext uri="{BB962C8B-B14F-4D97-AF65-F5344CB8AC3E}">
        <p14:creationId xmlns:p14="http://schemas.microsoft.com/office/powerpoint/2010/main" val="4206805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39"/>
                  </a:ext>
                </a:extLst>
              </a:rPr>
              <a:t>Guiding Note:</a:t>
            </a:r>
            <a:endPar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40"/>
                </a:ext>
              </a:extLst>
            </a:endParaRPr>
          </a:p>
          <a:p>
            <a:pPr marL="0" lvl="0" indent="0" algn="l" rtl="0">
              <a:lnSpc>
                <a:spcPct val="100000"/>
              </a:lnSpc>
              <a:spcBef>
                <a:spcPts val="0"/>
              </a:spcBef>
              <a:spcAft>
                <a:spcPts val="0"/>
              </a:spcAft>
              <a:buClr>
                <a:schemeClr val="dk1"/>
              </a:buClr>
              <a:buSzPts val="1100"/>
              <a:buFont typeface="Arial"/>
              <a:buNone/>
            </a:pPr>
            <a:endPar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41"/>
                </a:ext>
              </a:extLst>
            </a:endParaRPr>
          </a:p>
          <a:p>
            <a:pPr marL="0" lvl="0" indent="0" algn="l" rtl="0">
              <a:lnSpc>
                <a:spcPct val="100000"/>
              </a:lnSpc>
              <a:spcBef>
                <a:spcPts val="0"/>
              </a:spcBef>
              <a:spcAft>
                <a:spcPts val="0"/>
              </a:spcAft>
              <a:buClr>
                <a:schemeClr val="dk1"/>
              </a:buClr>
              <a:buSzPts val="1100"/>
              <a:buFont typeface="Arial"/>
              <a:buNone/>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42"/>
                  </a:ext>
                </a:extLst>
              </a:rPr>
              <a:t>Watch a teacher’s testimonial about her use of integration in the classroom. As you reflect on this teacher’s experience as you watch this testimonial, answer the following questions: </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43"/>
                </a:ext>
              </a:extLst>
            </a:endParaRPr>
          </a:p>
          <a:p>
            <a:pPr marL="0" lvl="0" indent="0" algn="l" rtl="0">
              <a:lnSpc>
                <a:spcPct val="100000"/>
              </a:lnSpc>
              <a:spcBef>
                <a:spcPts val="0"/>
              </a:spcBef>
              <a:spcAft>
                <a:spcPts val="0"/>
              </a:spcAft>
              <a:buClr>
                <a:schemeClr val="dk1"/>
              </a:buClr>
              <a:buSzPts val="1100"/>
              <a:buFont typeface="Arial"/>
              <a:buNone/>
            </a:pP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44"/>
                </a:ext>
              </a:extLst>
            </a:endParaRPr>
          </a:p>
          <a:p>
            <a:pPr marL="457200" lvl="0" indent="-304800" algn="l" rtl="0">
              <a:lnSpc>
                <a:spcPct val="100000"/>
              </a:lnSpc>
              <a:spcBef>
                <a:spcPts val="0"/>
              </a:spcBef>
              <a:spcAft>
                <a:spcPts val="0"/>
              </a:spcAft>
              <a:buSzPts val="1200"/>
              <a:buFont typeface="Calibri"/>
              <a:buChar char="●"/>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45"/>
                  </a:ext>
                </a:extLst>
              </a:rPr>
              <a:t>What characteristics of fractured integration did you hear in her experience? </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46"/>
                </a:ext>
              </a:extLst>
            </a:endParaRPr>
          </a:p>
          <a:p>
            <a:pPr marL="457200" lvl="0" indent="-304800" algn="l" rtl="0">
              <a:lnSpc>
                <a:spcPct val="100000"/>
              </a:lnSpc>
              <a:spcBef>
                <a:spcPts val="0"/>
              </a:spcBef>
              <a:spcAft>
                <a:spcPts val="0"/>
              </a:spcAft>
              <a:buSzPts val="1200"/>
              <a:buFont typeface="Calibri"/>
              <a:buChar char="●"/>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47"/>
                  </a:ext>
                </a:extLst>
              </a:rPr>
              <a:t>Are there components of her story that resonate with you? </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48"/>
                </a:ext>
              </a:extLst>
            </a:endParaRPr>
          </a:p>
          <a:p>
            <a:pPr marL="0" lvl="0" indent="0" algn="l" rtl="0">
              <a:lnSpc>
                <a:spcPct val="100000"/>
              </a:lnSpc>
              <a:spcBef>
                <a:spcPts val="0"/>
              </a:spcBef>
              <a:spcAft>
                <a:spcPts val="0"/>
              </a:spcAft>
              <a:buClr>
                <a:schemeClr val="dk1"/>
              </a:buClr>
              <a:buSzPts val="1100"/>
              <a:buFont typeface="Arial"/>
              <a:buNone/>
            </a:pP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49"/>
                </a:ext>
              </a:extLst>
            </a:endParaRPr>
          </a:p>
          <a:p>
            <a:pPr marL="0" lvl="0" indent="0" algn="l" rtl="0">
              <a:lnSpc>
                <a:spcPct val="100000"/>
              </a:lnSpc>
              <a:spcBef>
                <a:spcPts val="1200"/>
              </a:spcBef>
              <a:spcAft>
                <a:spcPts val="0"/>
              </a:spcAft>
              <a:buClr>
                <a:schemeClr val="dk1"/>
              </a:buClr>
              <a:buSzPts val="1100"/>
              <a:buFont typeface="Arial"/>
              <a:buNone/>
            </a:pPr>
            <a:r>
              <a:rPr lang="en-US" sz="1100" b="1" dirty="0">
                <a:latin typeface="Calibri"/>
                <a:ea typeface="Calibri"/>
                <a:cs typeface="Calibri"/>
                <a:sym typeface="Calibri"/>
              </a:rPr>
              <a:t>Transcript of Video: </a:t>
            </a:r>
            <a:r>
              <a:rPr lang="en-US" sz="1100" dirty="0">
                <a:latin typeface="Calibri"/>
                <a:ea typeface="Calibri"/>
                <a:cs typeface="Calibri"/>
                <a:sym typeface="Calibri"/>
              </a:rPr>
              <a:t>I taught 3rd grade for 15 years. Most of those years I was responsible for teaching all subjects in a self-contained classroom. I struggled. I struggled to get it all in - math, reading, writing, word study, science, social studies, intervention, F&amp;Ps, handwriting, keyboarding, and even bully proofing lessons and probably a few other things I’m forgetting right now.</a:t>
            </a:r>
          </a:p>
          <a:p>
            <a:pPr marL="0" lvl="0" indent="0" algn="l" rtl="0">
              <a:lnSpc>
                <a:spcPct val="100000"/>
              </a:lnSpc>
              <a:spcBef>
                <a:spcPts val="1200"/>
              </a:spcBef>
              <a:spcAft>
                <a:spcPts val="0"/>
              </a:spcAft>
              <a:buClr>
                <a:schemeClr val="dk1"/>
              </a:buClr>
              <a:buSzPts val="1100"/>
              <a:buFont typeface="Arial"/>
              <a:buNone/>
            </a:pPr>
            <a:r>
              <a:rPr lang="en-US" sz="1100" dirty="0">
                <a:latin typeface="Calibri"/>
                <a:ea typeface="Calibri"/>
                <a:cs typeface="Calibri"/>
                <a:sym typeface="Calibri"/>
              </a:rPr>
              <a:t>I was overwhelmed, but I had good intentions to get it all in. I wanted to. I tried. I subscribed to a current events magazine so that on Fridays during the reading block we could integrate social studies into language arts. I was also sure to plan a special activity or two around Black History Month, Election Day, Thanksgiving, or Martin Luther King, Jr. ’s Birthday. I saw those as opportunities to integrate social studies because otherwise, I didn’t have time to teach it.</a:t>
            </a:r>
          </a:p>
          <a:p>
            <a:pPr marL="0" lvl="0" indent="0" algn="l" rtl="0">
              <a:lnSpc>
                <a:spcPct val="100000"/>
              </a:lnSpc>
              <a:spcBef>
                <a:spcPts val="1200"/>
              </a:spcBef>
              <a:spcAft>
                <a:spcPts val="0"/>
              </a:spcAft>
              <a:buClr>
                <a:schemeClr val="dk1"/>
              </a:buClr>
              <a:buSzPts val="1100"/>
              <a:buFont typeface="Arial"/>
              <a:buNone/>
            </a:pPr>
            <a:r>
              <a:rPr lang="en-US" sz="1100" dirty="0">
                <a:latin typeface="Calibri"/>
                <a:ea typeface="Calibri"/>
                <a:cs typeface="Calibri"/>
                <a:sym typeface="Calibri"/>
              </a:rPr>
              <a:t>I felt like I wasn’t doing Social Studies justice then, but I didn’t know that what I was doing had a name. Now, without a doubt, I know I was delivering fractured integration. The activities didn’t connect to one another or build upon previous learning or thinking or set students up for success with the next content they would learn. Because of that, my students weren’t given the chance to really learn social studies - certainly not at a deep level - and, the experiences I did give them weren’t connected to their lives outside of school. </a:t>
            </a:r>
          </a:p>
          <a:p>
            <a:pPr marL="158750" indent="0">
              <a:buNone/>
            </a:pPr>
            <a:endParaRPr lang="en-US" dirty="0"/>
          </a:p>
        </p:txBody>
      </p:sp>
    </p:spTree>
    <p:extLst>
      <p:ext uri="{BB962C8B-B14F-4D97-AF65-F5344CB8AC3E}">
        <p14:creationId xmlns:p14="http://schemas.microsoft.com/office/powerpoint/2010/main" val="2156178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63aa61e053_2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The goals for this module are on this slide.</a:t>
            </a:r>
            <a:endParaRPr sz="1200" dirty="0">
              <a:latin typeface="Calibri"/>
              <a:ea typeface="Calibri"/>
              <a:cs typeface="Calibri"/>
              <a:sym typeface="Calibri"/>
            </a:endParaRPr>
          </a:p>
        </p:txBody>
      </p:sp>
      <p:sp>
        <p:nvSpPr>
          <p:cNvPr id="238" name="Google Shape;238;g63aa61e053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228843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52"/>
                  </a:ext>
                </a:extLst>
              </a:rPr>
              <a:t>Guiding Notes:</a:t>
            </a: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53"/>
                </a:ext>
              </a:extLst>
            </a:endParaRPr>
          </a:p>
          <a:p>
            <a:pPr marL="0" lvl="0" indent="0" algn="l" rtl="0">
              <a:spcBef>
                <a:spcPts val="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54"/>
                </a:ext>
              </a:extLst>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55"/>
                  </a:ext>
                </a:extLst>
              </a:rPr>
              <a:t>Read this slide to learn about stealthy integration.</a:t>
            </a:r>
            <a:endPar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57"/>
                </a:ext>
              </a:extLst>
            </a:endParaRPr>
          </a:p>
          <a:p>
            <a:pPr marL="158750" indent="0">
              <a:buNone/>
            </a:pPr>
            <a:endParaRPr lang="en-US" dirty="0"/>
          </a:p>
        </p:txBody>
      </p:sp>
    </p:spTree>
    <p:extLst>
      <p:ext uri="{BB962C8B-B14F-4D97-AF65-F5344CB8AC3E}">
        <p14:creationId xmlns:p14="http://schemas.microsoft.com/office/powerpoint/2010/main" val="32443619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65"/>
                  </a:ext>
                </a:extLst>
              </a:rPr>
              <a:t>Guiding Notes:</a:t>
            </a:r>
            <a:endPar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66"/>
                </a:ext>
              </a:extLst>
            </a:endParaRPr>
          </a:p>
          <a:p>
            <a:pPr marL="0" lvl="0" indent="0" algn="l" rtl="0">
              <a:lnSpc>
                <a:spcPct val="100000"/>
              </a:lnSpc>
              <a:spcBef>
                <a:spcPts val="0"/>
              </a:spcBef>
              <a:spcAft>
                <a:spcPts val="0"/>
              </a:spcAft>
              <a:buClr>
                <a:schemeClr val="dk1"/>
              </a:buClr>
              <a:buSzPts val="1100"/>
              <a:buFont typeface="Arial"/>
              <a:buNone/>
            </a:pPr>
            <a:endParaRPr lang="en-US" sz="1100" b="1"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67"/>
                </a:ext>
              </a:extLst>
            </a:endParaRPr>
          </a:p>
          <a:p>
            <a:pPr marL="0" lvl="0" indent="0" algn="l" rtl="0">
              <a:lnSpc>
                <a:spcPct val="100000"/>
              </a:lnSpc>
              <a:spcBef>
                <a:spcPts val="0"/>
              </a:spcBef>
              <a:spcAft>
                <a:spcPts val="0"/>
              </a:spcAft>
              <a:buClr>
                <a:schemeClr val="dk1"/>
              </a:buClr>
              <a:buSzPts val="1100"/>
              <a:buFont typeface="Arial"/>
              <a:buNone/>
            </a:pPr>
            <a:r>
              <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68"/>
                  </a:ext>
                </a:extLst>
              </a:rPr>
              <a:t>Watch another teacher’s testimonial about her use of integration in the classroom. As you reflect on this teacher’s experience as you watch this testimonial, answer the following questions: </a:t>
            </a:r>
            <a:endParaRPr lang="en-US" sz="1100" dirty="0">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69"/>
                </a:ext>
              </a:extLst>
            </a:endParaRPr>
          </a:p>
          <a:p>
            <a:pPr marL="0" lvl="0" indent="0" algn="l" rtl="0">
              <a:lnSpc>
                <a:spcPct val="100000"/>
              </a:lnSpc>
              <a:spcBef>
                <a:spcPts val="0"/>
              </a:spcBef>
              <a:spcAft>
                <a:spcPts val="0"/>
              </a:spcAft>
              <a:buClr>
                <a:schemeClr val="dk1"/>
              </a:buClr>
              <a:buSzPts val="1100"/>
              <a:buFont typeface="Arial"/>
              <a:buNone/>
            </a:pP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70"/>
                </a:ext>
              </a:extLst>
            </a:endParaRPr>
          </a:p>
          <a:p>
            <a:pPr marL="457200" lvl="0" indent="-304800" algn="l" rtl="0">
              <a:lnSpc>
                <a:spcPct val="100000"/>
              </a:lnSpc>
              <a:spcBef>
                <a:spcPts val="0"/>
              </a:spcBef>
              <a:spcAft>
                <a:spcPts val="0"/>
              </a:spcAft>
              <a:buClr>
                <a:srgbClr val="000000"/>
              </a:buClr>
              <a:buSzPts val="1200"/>
              <a:buFont typeface="Calibri"/>
              <a:buChar char="●"/>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71"/>
                  </a:ext>
                </a:extLst>
              </a:rPr>
              <a:t>What characteristics of stealthy integration did you hear in her experience? </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72"/>
                </a:ext>
              </a:extLst>
            </a:endParaRPr>
          </a:p>
          <a:p>
            <a:pPr marL="457200" lvl="0" indent="-304800" algn="l" rtl="0">
              <a:lnSpc>
                <a:spcPct val="100000"/>
              </a:lnSpc>
              <a:spcBef>
                <a:spcPts val="0"/>
              </a:spcBef>
              <a:spcAft>
                <a:spcPts val="0"/>
              </a:spcAft>
              <a:buClr>
                <a:srgbClr val="000000"/>
              </a:buClr>
              <a:buSzPts val="1200"/>
              <a:buFont typeface="Calibri"/>
              <a:buChar char="●"/>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73"/>
                  </a:ext>
                </a:extLst>
              </a:rPr>
              <a:t>Are there components of her story that resonate with you? </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74"/>
                </a:ext>
              </a:extLst>
            </a:endParaRPr>
          </a:p>
          <a:p>
            <a:pPr marL="0" lvl="0" indent="0" algn="l" rtl="0">
              <a:lnSpc>
                <a:spcPct val="100000"/>
              </a:lnSpc>
              <a:spcBef>
                <a:spcPts val="0"/>
              </a:spcBef>
              <a:spcAft>
                <a:spcPts val="0"/>
              </a:spcAft>
              <a:buClr>
                <a:schemeClr val="dk1"/>
              </a:buClr>
              <a:buSzPts val="1100"/>
              <a:buFont typeface="Arial"/>
              <a:buNone/>
            </a:pPr>
            <a:endParaRPr lang="en-US" sz="1100"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100" b="1" dirty="0">
                <a:latin typeface="Calibri"/>
                <a:ea typeface="Calibri"/>
                <a:cs typeface="Calibri"/>
                <a:sym typeface="Calibri"/>
              </a:rPr>
              <a:t>Transcript of Video: </a:t>
            </a:r>
            <a:r>
              <a:rPr lang="en-US" sz="1100" dirty="0">
                <a:latin typeface="Calibri"/>
                <a:ea typeface="Calibri"/>
                <a:cs typeface="Calibri"/>
                <a:sym typeface="Calibri"/>
              </a:rPr>
              <a:t>When I taught in a self-contained classroom, where I felt a lot of pressure on reading assessment, my instruction often fell into the “stealthy” category. I loved social studies and felt it was important to present the content any way I could fit it in. As a result, I tried to incorporate it into my reading block. I selected texts that were grade level appropriate and related to content that was aligned to our grade level social studies standards. My social studies lesson was disguised as a reading lesson. Even though students were learning appropriate content, the true focus was on reading skills, and students were really being assessed on these reading skills, not the social studies skills.  Further, the lack of a connection to students’ lives was a missed opportunity for students to engage in inquiry.</a:t>
            </a:r>
          </a:p>
          <a:p>
            <a:pPr marL="0" lvl="0" indent="0" algn="l" rtl="0">
              <a:lnSpc>
                <a:spcPct val="100000"/>
              </a:lnSpc>
              <a:spcBef>
                <a:spcPts val="0"/>
              </a:spcBef>
              <a:spcAft>
                <a:spcPts val="0"/>
              </a:spcAft>
              <a:buClr>
                <a:schemeClr val="dk1"/>
              </a:buClr>
              <a:buSzPts val="1100"/>
              <a:buFont typeface="Arial"/>
              <a:buNone/>
            </a:pPr>
            <a:endParaRPr lang="en-US" sz="1100"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100" dirty="0">
                <a:latin typeface="Calibri"/>
                <a:ea typeface="Calibri"/>
                <a:cs typeface="Calibri"/>
                <a:sym typeface="Calibri"/>
              </a:rPr>
              <a:t>Later, when I was departmentalized and only responsible for teaching social studies, I attempted to integrate my instruction with reading and writing by incorporating a variety of picture books and chapter books as a hook, and a variety of other text sources related to the content, but my instruction continued to be stealthy, now for the opposite reason as before. I was utilizing rich texts that were grade level appropriate and challenging, but I was only focused on the social studies content and skills. There were many missed opportunities to address reading and writing standards and skills while engaging with these texts. Integrating the contents in an effective way is more engaging and beneficial for students, and looking back, I could have really focused on both content areas to do them both justice within my instruction in order to move my stealthy integration to effective.</a:t>
            </a:r>
          </a:p>
          <a:p>
            <a:endParaRPr lang="en-US" dirty="0"/>
          </a:p>
        </p:txBody>
      </p:sp>
    </p:spTree>
    <p:extLst>
      <p:ext uri="{BB962C8B-B14F-4D97-AF65-F5344CB8AC3E}">
        <p14:creationId xmlns:p14="http://schemas.microsoft.com/office/powerpoint/2010/main" val="28864882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52"/>
                  </a:ext>
                </a:extLst>
              </a:rPr>
              <a:t>Guiding Notes:</a:t>
            </a: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53"/>
                </a:ext>
              </a:extLst>
            </a:endParaRPr>
          </a:p>
          <a:p>
            <a:pPr marL="0" lvl="0" indent="0" algn="l" rtl="0">
              <a:spcBef>
                <a:spcPts val="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54"/>
                </a:ext>
              </a:extLst>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55"/>
                  </a:ext>
                </a:extLst>
              </a:rPr>
              <a:t>Read this slide to learn about “healthy” integration. Healthy integration would be considered effective integration.</a:t>
            </a:r>
            <a:endPar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57"/>
                </a:ext>
              </a:extLst>
            </a:endParaRPr>
          </a:p>
          <a:p>
            <a:endParaRPr lang="en-US" dirty="0"/>
          </a:p>
        </p:txBody>
      </p:sp>
    </p:spTree>
    <p:extLst>
      <p:ext uri="{BB962C8B-B14F-4D97-AF65-F5344CB8AC3E}">
        <p14:creationId xmlns:p14="http://schemas.microsoft.com/office/powerpoint/2010/main" val="42395873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dirty="0"/>
              <a:t>Guiding Notes:</a:t>
            </a:r>
          </a:p>
          <a:p>
            <a:pPr marL="158750" indent="0">
              <a:buNone/>
            </a:pPr>
            <a:endParaRPr lang="en-US" b="1" dirty="0"/>
          </a:p>
          <a:p>
            <a:pPr marL="158750" indent="0">
              <a:buNone/>
            </a:pPr>
            <a:r>
              <a:rPr lang="en-US" b="0" dirty="0"/>
              <a:t>Watch this video of a Grade 5 lesson and answer the questions on the slide that follows.</a:t>
            </a:r>
          </a:p>
          <a:p>
            <a:pPr marL="158750" indent="0">
              <a:buNone/>
            </a:pPr>
            <a:endParaRPr lang="en-US" b="0"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0F0F0F"/>
                </a:solidFill>
                <a:effectLst/>
                <a:latin typeface="YouTube Sans"/>
              </a:rPr>
              <a:t>Georgia Department of Education. (2020, March 30). </a:t>
            </a:r>
            <a:r>
              <a:rPr lang="en-US" b="0" i="1" dirty="0">
                <a:solidFill>
                  <a:srgbClr val="0F0F0F"/>
                </a:solidFill>
                <a:effectLst/>
                <a:latin typeface="YouTube Sans"/>
              </a:rPr>
              <a:t>Everyday Inquiry in K-5 Social Studies: 5th Grade - Presidential Advisors: Should We Go to War?</a:t>
            </a:r>
            <a:r>
              <a:rPr lang="en-US" b="0" i="0" dirty="0">
                <a:solidFill>
                  <a:srgbClr val="0F0F0F"/>
                </a:solidFill>
                <a:effectLst/>
                <a:latin typeface="YouTube Sans"/>
              </a:rPr>
              <a:t> https://www.youtube.com/watch?v=ME5BeiCWTDM&amp;t=248s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i="0" dirty="0">
              <a:solidFill>
                <a:srgbClr val="0F0F0F"/>
              </a:solidFill>
              <a:effectLst/>
              <a:latin typeface="YouTube Sans"/>
            </a:endParaRPr>
          </a:p>
        </p:txBody>
      </p:sp>
    </p:spTree>
    <p:extLst>
      <p:ext uri="{BB962C8B-B14F-4D97-AF65-F5344CB8AC3E}">
        <p14:creationId xmlns:p14="http://schemas.microsoft.com/office/powerpoint/2010/main" val="27764600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dirty="0"/>
              <a:t>Guiding Notes:</a:t>
            </a:r>
          </a:p>
          <a:p>
            <a:pPr marL="158750" indent="0">
              <a:buNone/>
            </a:pPr>
            <a:endParaRPr lang="en-US" b="1" dirty="0"/>
          </a:p>
          <a:p>
            <a:pPr marL="158750" indent="0">
              <a:buNone/>
            </a:pPr>
            <a:r>
              <a:rPr lang="en-US" b="0" dirty="0"/>
              <a:t>Respond to the questions on the slide, based on the Grade 5 lesson video. It is important to note that this lesson is NOT aligned to the </a:t>
            </a:r>
            <a:r>
              <a:rPr lang="en-US" b="0" i="1" dirty="0"/>
              <a:t>KAS for Social Studies, </a:t>
            </a:r>
            <a:r>
              <a:rPr lang="en-US" b="0" i="0" dirty="0"/>
              <a:t>so the focus should not be on standards alignment, but the integration of reading and writing and social studies content and skills. </a:t>
            </a:r>
            <a:endParaRPr lang="en-US" sz="900" dirty="0">
              <a:solidFill>
                <a:schemeClr val="dk1"/>
              </a:solidFill>
              <a:latin typeface="Calibri"/>
              <a:ea typeface="Calibri"/>
              <a:cs typeface="Calibri"/>
              <a:sym typeface="Calibri"/>
            </a:endParaRPr>
          </a:p>
          <a:p>
            <a:pPr marL="158750" indent="0">
              <a:buNone/>
            </a:pPr>
            <a:endParaRPr lang="en-US" b="0" dirty="0"/>
          </a:p>
        </p:txBody>
      </p:sp>
    </p:spTree>
    <p:extLst>
      <p:ext uri="{BB962C8B-B14F-4D97-AF65-F5344CB8AC3E}">
        <p14:creationId xmlns:p14="http://schemas.microsoft.com/office/powerpoint/2010/main" val="36768298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7dbc95a298_2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7dbc95a298_2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9"/>
                  </a:ext>
                </a:extLst>
              </a:rPr>
              <a:t>Guiding notes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0"/>
                  </a:ext>
                </a:extLst>
              </a:rPr>
              <a:t>:</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1"/>
                </a:ext>
              </a:extLst>
            </a:endParaRP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2"/>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3"/>
                  </a:ext>
                </a:extLst>
              </a:rPr>
              <a:t>This slide shows a preview of the upcoming sections. </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3"/>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KDE needs your feedback on the effectiveness of this module, the learning platform and how the consultants may best support you as you take the next steps in the implementation process. We are going to complete a short survey to share our thinking and provide them with feedback on how the KDE can best meet our needs. Feedback from our surveys will be used by the KDE to plan and prepare future professional learning. </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900" dirty="0">
                <a:solidFill>
                  <a:schemeClr val="dk1"/>
                </a:solidFill>
                <a:latin typeface="Calibri"/>
                <a:ea typeface="Calibri"/>
                <a:cs typeface="Calibri"/>
                <a:sym typeface="Calibri"/>
              </a:rPr>
              <a:t>Post-survey: </a:t>
            </a:r>
            <a:r>
              <a:rPr lang="en-US" sz="1200" b="0" i="0" u="sng" dirty="0">
                <a:solidFill>
                  <a:srgbClr val="000000"/>
                </a:solidFill>
                <a:effectLst/>
                <a:latin typeface="Times New Roman" panose="02020603050405020304" pitchFamily="18" charset="0"/>
              </a:rPr>
              <a:t>https://forms.gle/NU6gc7j69WrHSa9u5</a:t>
            </a:r>
            <a:endParaRPr lang="en-US" sz="900" u="sng"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37657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01"/>
                  </a:ext>
                </a:extLst>
              </a:rPr>
              <a:t>Guiding Notes:</a:t>
            </a: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02"/>
                </a:ext>
              </a:extLst>
            </a:endParaRPr>
          </a:p>
          <a:p>
            <a:pPr marL="0" lvl="0" indent="0" algn="l" rtl="0">
              <a:spcBef>
                <a:spcPts val="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03"/>
                </a:ext>
              </a:extLst>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04"/>
                  </a:ext>
                </a:extLst>
              </a:rPr>
              <a:t>Materials needed for this section entitled, “How do I integrate social studies and reading and writing?”:</a:t>
            </a:r>
          </a:p>
          <a:p>
            <a:pPr marL="171450" marR="52070" lvl="0" indent="-171450" algn="l" rtl="0">
              <a:lnSpc>
                <a:spcPct val="100000"/>
              </a:lnSpc>
              <a:spcBef>
                <a:spcPts val="0"/>
              </a:spcBef>
              <a:spcAft>
                <a:spcPts val="0"/>
              </a:spcAft>
              <a:buClr>
                <a:schemeClr val="dk1"/>
              </a:buClr>
              <a:buSzPts val="1100"/>
            </a:pPr>
            <a:r>
              <a:rPr lang="en-US" sz="1100" i="1" dirty="0">
                <a:solidFill>
                  <a:schemeClr val="dk1"/>
                </a:solidFill>
                <a:latin typeface="Calibri"/>
                <a:ea typeface="Calibri"/>
                <a:cs typeface="Calibri"/>
                <a:sym typeface="Calibri"/>
              </a:rPr>
              <a:t>KAS for Social Studies: </a:t>
            </a:r>
            <a:r>
              <a:rPr lang="en-US" sz="1100" i="0" u="sng" dirty="0">
                <a:solidFill>
                  <a:schemeClr val="dk1"/>
                </a:solidFill>
                <a:latin typeface="Calibri"/>
                <a:ea typeface="Calibri"/>
                <a:cs typeface="Calibri"/>
                <a:sym typeface="Calibri"/>
              </a:rPr>
              <a:t>https://education.ky.gov/curriculum/standards/kyacadstand/Documents/Kentucky_Academic_Standards_for_Social_Studies.pdf</a:t>
            </a:r>
          </a:p>
          <a:p>
            <a:pPr marL="171450" marR="52070" lvl="0" indent="-171450" algn="l" rtl="0">
              <a:lnSpc>
                <a:spcPct val="100000"/>
              </a:lnSpc>
              <a:spcBef>
                <a:spcPts val="0"/>
              </a:spcBef>
              <a:spcAft>
                <a:spcPts val="0"/>
              </a:spcAft>
              <a:buClr>
                <a:schemeClr val="dk1"/>
              </a:buClr>
              <a:buSzPts val="1100"/>
            </a:pPr>
            <a:r>
              <a:rPr lang="en-US" sz="1100" i="1" dirty="0">
                <a:solidFill>
                  <a:schemeClr val="dk1"/>
                </a:solidFill>
                <a:latin typeface="Calibri"/>
                <a:ea typeface="Calibri"/>
                <a:cs typeface="Calibri"/>
                <a:sym typeface="Calibri"/>
              </a:rPr>
              <a:t>KAS for Reading and Writing</a:t>
            </a:r>
            <a:r>
              <a:rPr lang="en-US" sz="1100" i="0" u="none" dirty="0">
                <a:solidFill>
                  <a:schemeClr val="dk1"/>
                </a:solidFill>
                <a:latin typeface="Calibri"/>
                <a:ea typeface="Calibri"/>
                <a:cs typeface="Calibri"/>
                <a:sym typeface="Calibri"/>
              </a:rPr>
              <a:t>: </a:t>
            </a:r>
            <a:r>
              <a:rPr lang="en-US" sz="1100" i="0" u="sng" dirty="0">
                <a:solidFill>
                  <a:schemeClr val="dk1"/>
                </a:solidFill>
                <a:latin typeface="Calibri"/>
                <a:ea typeface="Calibri"/>
                <a:cs typeface="Calibri"/>
                <a:sym typeface="Calibri"/>
              </a:rPr>
              <a:t>https://education.ky.gov/curriculum/standards/kyacadstand/Documents/Kentucky_Academic_Standards_Reading_and_Writing.pdf</a:t>
            </a:r>
            <a:endParaRPr lang="en-US" sz="1100" i="1" u="sng"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05"/>
                </a:ext>
              </a:extLst>
            </a:endParaRPr>
          </a:p>
        </p:txBody>
      </p:sp>
    </p:spTree>
    <p:extLst>
      <p:ext uri="{BB962C8B-B14F-4D97-AF65-F5344CB8AC3E}">
        <p14:creationId xmlns:p14="http://schemas.microsoft.com/office/powerpoint/2010/main" val="11363533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7dbc95a298_2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goals for this module are on this slide.</a:t>
            </a:r>
            <a:endParaRPr sz="1200" dirty="0">
              <a:latin typeface="Calibri"/>
              <a:ea typeface="Calibri"/>
              <a:cs typeface="Calibri"/>
              <a:sym typeface="Calibri"/>
            </a:endParaRPr>
          </a:p>
        </p:txBody>
      </p:sp>
      <p:sp>
        <p:nvSpPr>
          <p:cNvPr id="533" name="Google Shape;533;g7dbc95a298_2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33980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7a558d190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7a558d190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32"/>
                  </a:ext>
                </a:extLst>
              </a:rPr>
              <a:t>Guiding Notes:</a:t>
            </a:r>
            <a:endPar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33"/>
                </a:ext>
              </a:extLst>
            </a:endParaRPr>
          </a:p>
          <a:p>
            <a:pPr marL="0" lvl="0" indent="0" algn="l" rtl="0">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34"/>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36"/>
                  </a:ext>
                </a:extLst>
              </a:rPr>
              <a:t>This section of the module explains the steps for designing effective integration and explains the design using the Grade 3 integrated collection example.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37"/>
                  </a:ext>
                </a:extLst>
              </a:rPr>
              <a:t>This compelling question will be answered by the end of the module. Read the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38"/>
                  </a:ext>
                </a:extLst>
              </a:rPr>
              <a:t>question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39"/>
                  </a:ext>
                </a:extLst>
              </a:rPr>
              <a:t>on the slide. </a:t>
            </a:r>
            <a:endParaRPr lang="en-US" sz="1200" dirty="0">
              <a:latin typeface="Calibri"/>
              <a:ea typeface="Calibri"/>
              <a:cs typeface="Calibri"/>
              <a:sym typeface="Calibri"/>
            </a:endParaRPr>
          </a:p>
        </p:txBody>
      </p:sp>
    </p:spTree>
    <p:extLst>
      <p:ext uri="{BB962C8B-B14F-4D97-AF65-F5344CB8AC3E}">
        <p14:creationId xmlns:p14="http://schemas.microsoft.com/office/powerpoint/2010/main" val="33207284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7e8c27f835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7e8c27f83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0"/>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1"/>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2"/>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6"/>
                  </a:ext>
                </a:extLst>
              </a:rPr>
              <a:t>It is important to activate the knowledge learned in the video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7"/>
                  </a:ext>
                </a:extLst>
              </a:rPr>
              <a:t>Speaking Up for Science and Social Studies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8"/>
                  </a:ext>
                </a:extLst>
              </a:rPr>
              <a:t> from earlier in the module. In the video, Dr. Duke states that social studies provides a compelling context for teaching reading and writing. When aligning this concept to the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9"/>
                  </a:ext>
                </a:extLst>
              </a:rPr>
              <a:t>KAS for Social Studies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0"/>
                  </a:ext>
                </a:extLst>
              </a:rPr>
              <a:t>, the compelling context is articulated by a standards-aligned compelling question. The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1"/>
                  </a:ext>
                </a:extLst>
              </a:rPr>
              <a:t>KAS for Social Studies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2"/>
                  </a:ext>
                </a:extLst>
              </a:rPr>
              <a:t> outlines grade level K-8 and high school grade band questioning standards. Thus, it is critical that participants understand and can identify and compose standards-aligned compelling questions prior to engaging in this work. Additionally, it is compelling that participants understand the relationship between compelling and supporting questions and how supporting questions drive the investigation of the disciplinary strands (civics, economics, geography and history) outlined in the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3"/>
                  </a:ext>
                </a:extLst>
              </a:rPr>
              <a:t>KAS for Social Studies. </a:t>
            </a:r>
            <a:endParaRPr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4"/>
                </a:ext>
              </a:extLst>
            </a:endParaRPr>
          </a:p>
        </p:txBody>
      </p:sp>
    </p:spTree>
    <p:extLst>
      <p:ext uri="{BB962C8B-B14F-4D97-AF65-F5344CB8AC3E}">
        <p14:creationId xmlns:p14="http://schemas.microsoft.com/office/powerpoint/2010/main" val="978496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7a558d190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7a558d190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
                  </a:ext>
                </a:extLst>
              </a:rPr>
              <a:t>Guiding Notes:</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0"/>
                </a:ext>
              </a:extLst>
            </a:endParaRPr>
          </a:p>
          <a:p>
            <a:pPr marL="0" lvl="0" indent="0" algn="l" rtl="0">
              <a:spcBef>
                <a:spcPts val="0"/>
              </a:spcBef>
              <a:spcAft>
                <a:spcPts val="0"/>
              </a:spcAft>
              <a:buNone/>
            </a:pP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
                </a:ext>
              </a:extLst>
            </a:endParaRPr>
          </a:p>
          <a:p>
            <a:pPr marL="0" lvl="0" indent="0" algn="l" rtl="0">
              <a:spcBef>
                <a:spcPts val="0"/>
              </a:spcBef>
              <a:spcAft>
                <a:spcPts val="0"/>
              </a:spcAft>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
                  </a:ext>
                </a:extLst>
              </a:rPr>
              <a:t>Section A of this module provides an overview of the definition of integration, why this work is important and caveats participants need to consider prior to engaging in this work. This compelling question will be answered by the end of the module. </a:t>
            </a:r>
            <a:endParaRPr sz="1200" dirty="0">
              <a:latin typeface="Calibri"/>
              <a:ea typeface="Calibri"/>
              <a:cs typeface="Calibri"/>
              <a:sym typeface="Calibri"/>
            </a:endParaRPr>
          </a:p>
        </p:txBody>
      </p:sp>
    </p:spTree>
    <p:extLst>
      <p:ext uri="{BB962C8B-B14F-4D97-AF65-F5344CB8AC3E}">
        <p14:creationId xmlns:p14="http://schemas.microsoft.com/office/powerpoint/2010/main" val="7499408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dirty="0"/>
              <a:t>Guiding Notes:</a:t>
            </a:r>
          </a:p>
          <a:p>
            <a:pPr marL="158750" indent="0">
              <a:buNone/>
            </a:pPr>
            <a:endParaRPr lang="en-US" b="1"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latin typeface="Calibri"/>
                <a:ea typeface="Calibri"/>
                <a:cs typeface="Calibri"/>
                <a:sym typeface="Calibri"/>
              </a:rPr>
              <a:t>The </a:t>
            </a:r>
            <a:r>
              <a:rPr lang="en-US" sz="1100" i="1" dirty="0">
                <a:latin typeface="Calibri"/>
                <a:ea typeface="Calibri"/>
                <a:cs typeface="Calibri"/>
                <a:sym typeface="Calibri"/>
              </a:rPr>
              <a:t>KAS for Social Studies </a:t>
            </a:r>
            <a:r>
              <a:rPr lang="en-US" sz="1100" dirty="0">
                <a:latin typeface="Calibri"/>
                <a:ea typeface="Calibri"/>
                <a:cs typeface="Calibri"/>
                <a:sym typeface="Calibri"/>
              </a:rPr>
              <a:t>is organized around the inquiry practices of questioning, investigating, using evidence and communicating conclusions. Students will consider or pose questions and then investigate those questions through the disciplinary lenses of civics, economics, geography and history. Within the inquiry practice of questioning, there are two types of questions: compelling and supporting. </a:t>
            </a:r>
          </a:p>
          <a:p>
            <a:pPr marL="158750" indent="0">
              <a:buNone/>
            </a:pPr>
            <a:endParaRPr lang="en-US" b="0" dirty="0"/>
          </a:p>
        </p:txBody>
      </p:sp>
    </p:spTree>
    <p:extLst>
      <p:ext uri="{BB962C8B-B14F-4D97-AF65-F5344CB8AC3E}">
        <p14:creationId xmlns:p14="http://schemas.microsoft.com/office/powerpoint/2010/main" val="40740319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sz="1100" b="1" dirty="0">
                <a:latin typeface="Calibri"/>
                <a:ea typeface="Calibri"/>
                <a:cs typeface="Calibri"/>
                <a:sym typeface="Calibri"/>
              </a:rPr>
              <a:t>Guiding Notes: </a:t>
            </a:r>
          </a:p>
          <a:p>
            <a:pPr marL="0" lvl="0" indent="0" algn="l" rtl="0">
              <a:lnSpc>
                <a:spcPct val="100000"/>
              </a:lnSpc>
              <a:spcBef>
                <a:spcPts val="0"/>
              </a:spcBef>
              <a:spcAft>
                <a:spcPts val="0"/>
              </a:spcAft>
              <a:buSzPts val="1100"/>
              <a:buNone/>
            </a:pPr>
            <a:endParaRPr lang="en-US" sz="1100" b="1"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100" dirty="0">
                <a:latin typeface="Calibri"/>
                <a:ea typeface="Calibri"/>
                <a:cs typeface="Calibri"/>
                <a:sym typeface="Calibri"/>
              </a:rPr>
              <a:t>Supporting questions support the compelling question by asking more focused questions. These can be answered through use of the concepts and practices of each social studies discipline. Supporting questions should provide students with knowledge that they can synthesize to answer the larger compelling question. </a:t>
            </a:r>
          </a:p>
          <a:p>
            <a:endParaRPr lang="en-US" dirty="0"/>
          </a:p>
        </p:txBody>
      </p:sp>
    </p:spTree>
    <p:extLst>
      <p:ext uri="{BB962C8B-B14F-4D97-AF65-F5344CB8AC3E}">
        <p14:creationId xmlns:p14="http://schemas.microsoft.com/office/powerpoint/2010/main" val="3391892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63"/>
                  </a:ext>
                </a:extLst>
              </a:rPr>
              <a:t>Guiding Notes:</a:t>
            </a:r>
            <a:endParaRPr lang="en-US" sz="11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lang="en-US" sz="1100" b="1"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100" dirty="0">
                <a:latin typeface="Calibri"/>
                <a:ea typeface="Calibri"/>
                <a:cs typeface="Calibri"/>
                <a:sym typeface="Calibri"/>
              </a:rPr>
              <a:t>Use this slide to practice exploring the connection between a compelling question and supporting questions. </a:t>
            </a:r>
          </a:p>
          <a:p>
            <a:pPr marL="0" lvl="0" indent="0" algn="l" rtl="0">
              <a:lnSpc>
                <a:spcPct val="100000"/>
              </a:lnSpc>
              <a:spcBef>
                <a:spcPts val="0"/>
              </a:spcBef>
              <a:spcAft>
                <a:spcPts val="0"/>
              </a:spcAft>
              <a:buSzPts val="1100"/>
              <a:buNone/>
            </a:pPr>
            <a:endParaRPr lang="en-US" sz="11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64"/>
                  </a:ext>
                </a:extLst>
              </a:rPr>
              <a:t>Note: The example provided </a:t>
            </a:r>
            <a:r>
              <a:rPr lang="en-US" sz="1100" dirty="0">
                <a:latin typeface="Calibri"/>
                <a:ea typeface="Calibri"/>
                <a:cs typeface="Calibri"/>
                <a:sym typeface="Calibri"/>
              </a:rPr>
              <a:t>is an example modified from the</a:t>
            </a:r>
            <a:r>
              <a:rPr lang="en-US" sz="1100" i="1" dirty="0">
                <a:latin typeface="Calibri"/>
                <a:ea typeface="Calibri"/>
                <a:cs typeface="Calibri"/>
                <a:sym typeface="Calibri"/>
              </a:rPr>
              <a:t> KAS for Social Studies</a:t>
            </a:r>
            <a:r>
              <a:rPr lang="en-US" sz="1100" dirty="0">
                <a:latin typeface="Calibri"/>
                <a:ea typeface="Calibri"/>
                <a:cs typeface="Calibri"/>
                <a:sym typeface="Calibri"/>
              </a:rPr>
              <a:t> for Grade 5 and can be found on pages 84 and 85. A question such as “What unites Americans?” is compelling because it focuses on “big ideas,” allows for multiple perspectives and can be answered in a variety of ways, among other characteristics. Students could revisit this question over multiple units or multiple years of study because it aligns with the characteristics of a compelling question. </a:t>
            </a:r>
          </a:p>
          <a:p>
            <a:pPr marL="0" lvl="0" indent="0" algn="l" rtl="0">
              <a:lnSpc>
                <a:spcPct val="100000"/>
              </a:lnSpc>
              <a:spcBef>
                <a:spcPts val="0"/>
              </a:spcBef>
              <a:spcAft>
                <a:spcPts val="0"/>
              </a:spcAft>
              <a:buSzPts val="1100"/>
              <a:buNone/>
            </a:pPr>
            <a:endParaRPr lang="en-US" sz="11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100" dirty="0">
                <a:latin typeface="Calibri"/>
                <a:ea typeface="Calibri"/>
                <a:cs typeface="Calibri"/>
                <a:sym typeface="Calibri"/>
              </a:rPr>
              <a:t>The supporting questions are supporting because they are more focused, discipline specific and the answers to these questions can be synthesized to answer the larger compelling question. The first question listed could be identified as a supporting question aligned to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65"/>
                  </a:ext>
                </a:extLst>
              </a:rPr>
              <a:t>the </a:t>
            </a:r>
            <a:r>
              <a:rPr lang="en-US" sz="1100" dirty="0">
                <a:latin typeface="Calibri"/>
                <a:ea typeface="Calibri"/>
                <a:cs typeface="Calibri"/>
                <a:sym typeface="Calibri"/>
              </a:rPr>
              <a:t>economics disciplinary strand in the </a:t>
            </a:r>
            <a:r>
              <a:rPr lang="en-US" sz="1100" i="1" dirty="0">
                <a:latin typeface="Calibri"/>
                <a:ea typeface="Calibri"/>
                <a:cs typeface="Calibri"/>
                <a:sym typeface="Calibri"/>
              </a:rPr>
              <a:t>KAS for Social Studies</a:t>
            </a:r>
            <a:r>
              <a:rPr lang="en-US" sz="1100" dirty="0">
                <a:latin typeface="Calibri"/>
                <a:ea typeface="Calibri"/>
                <a:cs typeface="Calibri"/>
                <a:sym typeface="Calibri"/>
              </a:rPr>
              <a:t> for Grade 5</a:t>
            </a:r>
            <a:r>
              <a:rPr lang="en-US" sz="1100" i="1" dirty="0">
                <a:latin typeface="Calibri"/>
                <a:ea typeface="Calibri"/>
                <a:cs typeface="Calibri"/>
                <a:sym typeface="Calibri"/>
              </a:rPr>
              <a:t>; </a:t>
            </a:r>
            <a:r>
              <a:rPr lang="en-US" sz="1100" dirty="0">
                <a:latin typeface="Calibri"/>
                <a:ea typeface="Calibri"/>
                <a:cs typeface="Calibri"/>
                <a:sym typeface="Calibri"/>
              </a:rPr>
              <a:t>t</a:t>
            </a:r>
            <a:r>
              <a:rPr lang="en-US" sz="1100" dirty="0">
                <a:solidFill>
                  <a:schemeClr val="dk1"/>
                </a:solidFill>
                <a:latin typeface="Calibri"/>
                <a:ea typeface="Calibri"/>
                <a:cs typeface="Calibri"/>
                <a:sym typeface="Calibri"/>
              </a:rPr>
              <a:t>he second question listed could be identified as a supporting question aligned to </a:t>
            </a: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66"/>
                  </a:ext>
                </a:extLst>
              </a:rPr>
              <a:t>the </a:t>
            </a:r>
            <a:r>
              <a:rPr lang="en-US" sz="1100" dirty="0">
                <a:solidFill>
                  <a:schemeClr val="dk1"/>
                </a:solidFill>
                <a:latin typeface="Calibri"/>
                <a:ea typeface="Calibri"/>
                <a:cs typeface="Calibri"/>
                <a:sym typeface="Calibri"/>
              </a:rPr>
              <a:t>history disciplinary strand in the </a:t>
            </a:r>
            <a:r>
              <a:rPr lang="en-US" sz="1100" i="1" dirty="0">
                <a:solidFill>
                  <a:schemeClr val="dk1"/>
                </a:solidFill>
                <a:latin typeface="Calibri"/>
                <a:ea typeface="Calibri"/>
                <a:cs typeface="Calibri"/>
                <a:sym typeface="Calibri"/>
              </a:rPr>
              <a:t>KAS for Social Studies</a:t>
            </a:r>
            <a:r>
              <a:rPr lang="en-US" sz="1100" dirty="0">
                <a:solidFill>
                  <a:schemeClr val="dk1"/>
                </a:solidFill>
                <a:latin typeface="Calibri"/>
                <a:ea typeface="Calibri"/>
                <a:cs typeface="Calibri"/>
                <a:sym typeface="Calibri"/>
              </a:rPr>
              <a:t> for Grade 5; and the third question listed could be identified as a supporting question aligned to the civics disciplinary strand in the </a:t>
            </a:r>
            <a:r>
              <a:rPr lang="en-US" sz="1100" i="1" dirty="0">
                <a:solidFill>
                  <a:schemeClr val="dk1"/>
                </a:solidFill>
                <a:latin typeface="Calibri"/>
                <a:ea typeface="Calibri"/>
                <a:cs typeface="Calibri"/>
                <a:sym typeface="Calibri"/>
              </a:rPr>
              <a:t>KAS for Social Studies</a:t>
            </a:r>
            <a:r>
              <a:rPr lang="en-US" sz="1100" dirty="0">
                <a:solidFill>
                  <a:schemeClr val="dk1"/>
                </a:solidFill>
                <a:latin typeface="Calibri"/>
                <a:ea typeface="Calibri"/>
                <a:cs typeface="Calibri"/>
                <a:sym typeface="Calibri"/>
              </a:rPr>
              <a:t> for Grade 5.</a:t>
            </a:r>
            <a:endParaRPr lang="en-US" sz="1100" dirty="0">
              <a:latin typeface="Calibri"/>
              <a:ea typeface="Calibri"/>
              <a:cs typeface="Calibri"/>
              <a:sym typeface="Calibri"/>
            </a:endParaRPr>
          </a:p>
          <a:p>
            <a:pPr marL="0" lvl="0" indent="0" algn="l" rtl="0">
              <a:lnSpc>
                <a:spcPct val="100000"/>
              </a:lnSpc>
              <a:spcBef>
                <a:spcPts val="0"/>
              </a:spcBef>
              <a:spcAft>
                <a:spcPts val="0"/>
              </a:spcAft>
              <a:buSzPts val="1100"/>
              <a:buNone/>
            </a:pPr>
            <a:endParaRPr lang="en-US" sz="11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100" dirty="0">
                <a:latin typeface="Calibri"/>
                <a:ea typeface="Calibri"/>
                <a:cs typeface="Calibri"/>
                <a:sym typeface="Calibri"/>
              </a:rPr>
              <a:t>It is important to note that when crafting supporting questions for compelling questions, the supporting questions must be aligned to the compelling question to help build the knowledge required to answer the compelling question. For example, a question such as “What doesn’t unite Americans?” is not a supporting question for the compelling question of “What unites Americans?” because it requires students to construct knowledge that does not answer the compelling question. </a:t>
            </a:r>
          </a:p>
          <a:p>
            <a:endParaRPr lang="en-US" dirty="0"/>
          </a:p>
        </p:txBody>
      </p:sp>
    </p:spTree>
    <p:extLst>
      <p:ext uri="{BB962C8B-B14F-4D97-AF65-F5344CB8AC3E}">
        <p14:creationId xmlns:p14="http://schemas.microsoft.com/office/powerpoint/2010/main" val="16918314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68"/>
                  </a:ext>
                </a:extLst>
              </a:rPr>
              <a:t>Guiding Notes:</a:t>
            </a:r>
            <a:endPar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69"/>
                </a:ext>
              </a:extLst>
            </a:endParaRPr>
          </a:p>
          <a:p>
            <a:pPr marL="0" lvl="0" indent="0" algn="l" rtl="0">
              <a:spcBef>
                <a:spcPts val="0"/>
              </a:spcBef>
              <a:spcAft>
                <a:spcPts val="0"/>
              </a:spcAft>
              <a:buNone/>
            </a:pPr>
            <a:endParaRPr lang="en-US" sz="11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0"/>
                </a:ext>
              </a:extLst>
            </a:endParaRPr>
          </a:p>
          <a:p>
            <a:pPr marL="0" lvl="0" indent="0" algn="l" rtl="0">
              <a:spcBef>
                <a:spcPts val="0"/>
              </a:spcBef>
              <a:spcAft>
                <a:spcPts val="0"/>
              </a:spcAft>
              <a:buNone/>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1"/>
                  </a:ext>
                </a:extLst>
              </a:rPr>
              <a:t>When designing effective integration, your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1"/>
                  </a:ext>
                </a:extLst>
              </a:rPr>
              <a:t>standards-aligned compelling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1"/>
                  </a:ext>
                </a:extLst>
              </a:rPr>
              <a:t>question becomes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1"/>
                  </a:ext>
                </a:extLst>
              </a:rPr>
              <a:t>the compelling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1"/>
                  </a:ext>
                </a:extLst>
              </a:rPr>
              <a:t>context for integrating social studies and reading and writing. Thus, it is critical that participants be able to distinguish between the two types of questions outlined in the </a:t>
            </a:r>
            <a:r>
              <a:rPr lang="en-US" sz="1100" i="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1"/>
                  </a:ext>
                </a:extLst>
              </a:rPr>
              <a:t>KAS for Social Studies</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1"/>
                  </a:ext>
                </a:extLst>
              </a:rPr>
              <a:t>. Thus, have the participants engage in this activity to see if they can distinguish between the two types of questions found in the </a:t>
            </a:r>
            <a:r>
              <a:rPr lang="en-US" sz="1100" i="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1"/>
                  </a:ext>
                </a:extLst>
              </a:rPr>
              <a:t>KAS for Social Studies</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1"/>
                  </a:ext>
                </a:extLst>
              </a:rPr>
              <a:t>. </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2"/>
                </a:ext>
              </a:extLst>
            </a:endParaRPr>
          </a:p>
          <a:p>
            <a:pPr marL="0" lvl="0" indent="0" algn="l" rtl="0">
              <a:spcBef>
                <a:spcPts val="0"/>
              </a:spcBef>
              <a:spcAft>
                <a:spcPts val="0"/>
              </a:spcAft>
              <a:buNone/>
            </a:pP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3"/>
                </a:ext>
              </a:extLst>
            </a:endParaRPr>
          </a:p>
          <a:p>
            <a:pPr marL="0" lvl="0" indent="0" algn="l" rtl="0">
              <a:spcBef>
                <a:spcPts val="0"/>
              </a:spcBef>
              <a:spcAft>
                <a:spcPts val="0"/>
              </a:spcAft>
              <a:buNone/>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4"/>
                  </a:ext>
                </a:extLst>
              </a:rPr>
              <a:t>Individually or with a partner, identify which of the questions on the slide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4"/>
                  </a:ext>
                </a:extLst>
              </a:rPr>
              <a:t>are compelling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4"/>
                  </a:ext>
                </a:extLst>
              </a:rPr>
              <a:t>questions. </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5"/>
                </a:ext>
              </a:extLst>
            </a:endParaRPr>
          </a:p>
          <a:p>
            <a:pPr marL="0" lvl="0" indent="0" algn="l" rtl="0">
              <a:spcBef>
                <a:spcPts val="0"/>
              </a:spcBef>
              <a:spcAft>
                <a:spcPts val="0"/>
              </a:spcAft>
              <a:buNone/>
            </a:pP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6"/>
                </a:ext>
              </a:extLst>
            </a:endParaRPr>
          </a:p>
          <a:p>
            <a:pPr marL="0" lvl="0" indent="0" algn="l" rtl="0">
              <a:spcBef>
                <a:spcPts val="0"/>
              </a:spcBef>
              <a:spcAft>
                <a:spcPts val="0"/>
              </a:spcAft>
              <a:buNone/>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7"/>
                  </a:ext>
                </a:extLst>
              </a:rPr>
              <a:t>Note: On this slide, there are four questions that meet the characteristics of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7"/>
                  </a:ext>
                </a:extLst>
              </a:rPr>
              <a:t>a compelling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7"/>
                  </a:ext>
                </a:extLst>
              </a:rPr>
              <a:t>question. They are: </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8"/>
                </a:ext>
              </a:extLst>
            </a:endParaRPr>
          </a:p>
          <a:p>
            <a:pPr marL="0" lvl="0" indent="0" algn="l" rtl="0">
              <a:spcBef>
                <a:spcPts val="0"/>
              </a:spcBef>
              <a:spcAft>
                <a:spcPts val="0"/>
              </a:spcAft>
              <a:buNone/>
            </a:pP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79"/>
                </a:ext>
              </a:extLst>
            </a:endParaRPr>
          </a:p>
          <a:p>
            <a:pPr marL="457200" lvl="0" indent="-304800" algn="l" rtl="0">
              <a:spcBef>
                <a:spcPts val="0"/>
              </a:spcBef>
              <a:spcAft>
                <a:spcPts val="0"/>
              </a:spcAft>
              <a:buSzPts val="1200"/>
              <a:buFont typeface="Calibri"/>
              <a:buChar char="●"/>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80"/>
                  </a:ext>
                </a:extLst>
              </a:rPr>
              <a:t>What unites Americans? </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81"/>
                </a:ext>
              </a:extLst>
            </a:endParaRPr>
          </a:p>
          <a:p>
            <a:pPr marL="457200" lvl="0" indent="-304800" algn="l" rtl="0">
              <a:spcBef>
                <a:spcPts val="0"/>
              </a:spcBef>
              <a:spcAft>
                <a:spcPts val="0"/>
              </a:spcAft>
              <a:buSzPts val="1200"/>
              <a:buFont typeface="Calibri"/>
              <a:buChar char="●"/>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82"/>
                  </a:ext>
                </a:extLst>
              </a:rPr>
              <a:t>What makes a community effective? </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83"/>
                </a:ext>
              </a:extLst>
            </a:endParaRPr>
          </a:p>
          <a:p>
            <a:pPr marL="457200" lvl="0" indent="-304800" algn="l" rtl="0">
              <a:spcBef>
                <a:spcPts val="0"/>
              </a:spcBef>
              <a:spcAft>
                <a:spcPts val="0"/>
              </a:spcAft>
              <a:buSzPts val="1200"/>
              <a:buFont typeface="Calibri"/>
              <a:buChar char="●"/>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84"/>
                  </a:ext>
                </a:extLst>
              </a:rPr>
              <a:t>How does a government compromise amidst polarization?  </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85"/>
                </a:ext>
              </a:extLst>
            </a:endParaRPr>
          </a:p>
          <a:p>
            <a:pPr marL="457200" lvl="0" indent="-304800" algn="l" rtl="0">
              <a:spcBef>
                <a:spcPts val="0"/>
              </a:spcBef>
              <a:spcAft>
                <a:spcPts val="0"/>
              </a:spcAft>
              <a:buSzPts val="1200"/>
              <a:buFont typeface="Calibri"/>
              <a:buChar char="●"/>
            </a:pPr>
            <a:r>
              <a:rPr lang="en-US" sz="1100" dirty="0">
                <a:highlight>
                  <a:schemeClr val="lt1"/>
                </a:highlight>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86"/>
                  </a:ext>
                </a:extLst>
              </a:rPr>
              <a:t>How do complex societies develop? </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87"/>
                </a:ext>
              </a:extLst>
            </a:endParaRPr>
          </a:p>
          <a:p>
            <a:pPr marL="0" lvl="0" indent="0" algn="l" rtl="0">
              <a:spcBef>
                <a:spcPts val="0"/>
              </a:spcBef>
              <a:spcAft>
                <a:spcPts val="0"/>
              </a:spcAft>
              <a:buNone/>
            </a:pPr>
            <a:endParaRPr lang="en-US" sz="1100" i="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88"/>
                </a:ext>
              </a:extLs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89"/>
                  </a:ext>
                </a:extLst>
              </a:rPr>
              <a:t>When addressing why these questions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89"/>
                  </a:ext>
                </a:extLst>
              </a:rPr>
              <a:t>are compelling,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89"/>
                  </a:ext>
                </a:extLst>
              </a:rPr>
              <a:t>evaluate these questions based on the characteristics provided. It is important to note that just because a question is “big” or contains a lot of content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90"/>
                  </a:ext>
                </a:extLst>
              </a:rPr>
              <a:t>(such as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91"/>
                  </a:ext>
                </a:extLst>
              </a:rPr>
              <a:t>“</a:t>
            </a:r>
            <a:r>
              <a:rPr lang="en-US" sz="1100" dirty="0">
                <a:solidFill>
                  <a:schemeClr val="tx1"/>
                </a:solidFill>
                <a:effectLst/>
                <a:latin typeface="Calibri" panose="020F0502020204030204" pitchFamily="34" charset="0"/>
                <a:ea typeface="Calibri" panose="020F0502020204030204" pitchFamily="34" charset="0"/>
              </a:rPr>
              <a:t>How have cultural groups in the past and today shaped Mexico?”),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94"/>
                  </a:ext>
                </a:extLst>
              </a:rPr>
              <a:t>it does not mean that the question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94"/>
                  </a:ext>
                </a:extLst>
              </a:rPr>
              <a:t>is compelling. </a:t>
            </a: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95"/>
                </a:ext>
              </a:extLst>
            </a:endParaRPr>
          </a:p>
          <a:p>
            <a:pPr marL="0" lvl="0" indent="0" algn="l" rtl="0">
              <a:spcBef>
                <a:spcPts val="0"/>
              </a:spcBef>
              <a:spcAft>
                <a:spcPts val="0"/>
              </a:spcAft>
              <a:buNone/>
            </a:pP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96"/>
                </a:ext>
              </a:extLst>
            </a:endParaRPr>
          </a:p>
          <a:p>
            <a:pPr marL="0" lvl="0" indent="0" algn="l" rtl="0">
              <a:spcBef>
                <a:spcPts val="0"/>
              </a:spcBef>
              <a:spcAft>
                <a:spcPts val="0"/>
              </a:spcAft>
              <a:buNone/>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97"/>
                  </a:ext>
                </a:extLst>
              </a:rPr>
              <a:t>Additionally, it is important to note that these question examples can be found in the assignments found in the </a:t>
            </a:r>
            <a:r>
              <a:rPr lang="en-US" sz="1100" u="sng" dirty="0">
                <a:solidFill>
                  <a:srgbClr val="0000FF"/>
                </a:solidFill>
                <a:latin typeface="Calibri"/>
                <a:ea typeface="Calibri"/>
                <a:cs typeface="Calibri"/>
                <a:sym typeface="Calibri"/>
                <a:hlinkClick r:id="rId3"/>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98"/>
                  </a:ext>
                </a:extLst>
              </a:rPr>
              <a:t>Social Studies Student Assignment Library</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99"/>
                  </a:ext>
                </a:extLst>
              </a:rPr>
              <a:t> on </a:t>
            </a:r>
            <a:r>
              <a:rPr lang="en-US" sz="1100" u="sng" dirty="0">
                <a:solidFill>
                  <a:srgbClr val="0000FF"/>
                </a:solidFill>
                <a:latin typeface="Calibri"/>
                <a:ea typeface="Calibri"/>
                <a:cs typeface="Calibri"/>
                <a:sym typeface="Calibri"/>
                <a:hlinkClick r:id="rId4"/>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500"/>
                  </a:ext>
                </a:extLst>
              </a:rPr>
              <a:t>www.kystandards.org</a:t>
            </a:r>
            <a:r>
              <a:rPr lang="en-US" sz="1100" dirty="0">
                <a:solidFill>
                  <a:srgbClr val="0000FF"/>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501"/>
                  </a:ext>
                </a:extLst>
              </a:rPr>
              <a:t>. </a:t>
            </a:r>
            <a:endParaRPr lang="en-US" sz="1100" dirty="0">
              <a:solidFill>
                <a:srgbClr val="0000FF"/>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502"/>
                </a:ext>
              </a:extLst>
            </a:endParaRPr>
          </a:p>
          <a:p>
            <a:pPr marL="0" lvl="0" indent="0" algn="l" rtl="0">
              <a:spcBef>
                <a:spcPts val="0"/>
              </a:spcBef>
              <a:spcAft>
                <a:spcPts val="0"/>
              </a:spcAft>
              <a:buNone/>
            </a:pPr>
            <a:endPar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503"/>
                </a:ext>
              </a:extLst>
            </a:endParaRPr>
          </a:p>
        </p:txBody>
      </p:sp>
    </p:spTree>
    <p:extLst>
      <p:ext uri="{BB962C8B-B14F-4D97-AF65-F5344CB8AC3E}">
        <p14:creationId xmlns:p14="http://schemas.microsoft.com/office/powerpoint/2010/main" val="2397817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100" b="1" dirty="0">
                <a:latin typeface="Calibri"/>
                <a:ea typeface="Calibri"/>
                <a:cs typeface="Calibri"/>
                <a:sym typeface="Calibri"/>
              </a:rPr>
              <a:t>Guiding Notes:</a:t>
            </a:r>
          </a:p>
          <a:p>
            <a:pPr marL="0" lvl="0" indent="0" algn="l" rtl="0">
              <a:spcBef>
                <a:spcPts val="0"/>
              </a:spcBef>
              <a:spcAft>
                <a:spcPts val="0"/>
              </a:spcAft>
              <a:buNone/>
            </a:pPr>
            <a:endParaRPr lang="en-US" sz="1100" dirty="0">
              <a:latin typeface="Calibri"/>
              <a:ea typeface="Calibri"/>
              <a:cs typeface="Calibri"/>
              <a:sym typeface="Calibri"/>
            </a:endParaRPr>
          </a:p>
          <a:p>
            <a:pPr marL="0" lvl="0" indent="0" algn="l" rtl="0">
              <a:spcBef>
                <a:spcPts val="0"/>
              </a:spcBef>
              <a:spcAft>
                <a:spcPts val="0"/>
              </a:spcAft>
              <a:buNone/>
            </a:pPr>
            <a:r>
              <a:rPr lang="en-US" sz="1100" dirty="0">
                <a:latin typeface="Calibri"/>
                <a:ea typeface="Calibri"/>
                <a:cs typeface="Calibri"/>
                <a:sym typeface="Calibri"/>
              </a:rPr>
              <a:t>When designing effective integration, your standards-aligned compelling question becomes the compelling context for integrating social studies and reading and writing. Thus, it is critical that you are able to distinguish between the two types of questions outlined in the </a:t>
            </a:r>
            <a:r>
              <a:rPr lang="en-US" sz="1100" i="1" dirty="0">
                <a:latin typeface="Calibri"/>
                <a:ea typeface="Calibri"/>
                <a:cs typeface="Calibri"/>
                <a:sym typeface="Calibri"/>
              </a:rPr>
              <a:t>KAS for Social Studies. </a:t>
            </a:r>
          </a:p>
          <a:p>
            <a:pPr marL="0" lvl="0" indent="0" algn="l" rtl="0">
              <a:spcBef>
                <a:spcPts val="0"/>
              </a:spcBef>
              <a:spcAft>
                <a:spcPts val="0"/>
              </a:spcAft>
              <a:buNone/>
            </a:pPr>
            <a:endParaRPr lang="en-US" sz="1100" i="1" dirty="0">
              <a:latin typeface="Calibri"/>
              <a:ea typeface="Calibri"/>
              <a:cs typeface="Calibri"/>
              <a:sym typeface="Calibri"/>
            </a:endParaRPr>
          </a:p>
          <a:p>
            <a:pPr marL="0" lvl="0" indent="0" algn="l" rtl="0">
              <a:spcBef>
                <a:spcPts val="0"/>
              </a:spcBef>
              <a:spcAft>
                <a:spcPts val="0"/>
              </a:spcAft>
              <a:buNone/>
            </a:pP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508"/>
                  </a:ext>
                </a:extLst>
              </a:rPr>
              <a:t>The highlighted questions on this slide are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508"/>
                  </a:ext>
                </a:extLst>
              </a:rPr>
              <a:t>the compelling </a:t>
            </a:r>
            <a:r>
              <a:rPr lang="en-US" sz="11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508"/>
                  </a:ext>
                </a:extLst>
              </a:rPr>
              <a:t>questions because they meet the characteristics identified on a previous slide. </a:t>
            </a:r>
            <a:endParaRPr lang="en-US" sz="1100" dirty="0">
              <a:latin typeface="Calibri"/>
              <a:ea typeface="Calibri"/>
              <a:cs typeface="Calibri"/>
              <a:sym typeface="Calibri"/>
            </a:endParaRPr>
          </a:p>
        </p:txBody>
      </p:sp>
    </p:spTree>
    <p:extLst>
      <p:ext uri="{BB962C8B-B14F-4D97-AF65-F5344CB8AC3E}">
        <p14:creationId xmlns:p14="http://schemas.microsoft.com/office/powerpoint/2010/main" val="28737567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dirty="0">
                <a:latin typeface="Calibri"/>
                <a:ea typeface="Calibri"/>
                <a:cs typeface="Calibri"/>
                <a:sym typeface="Calibri"/>
              </a:rPr>
              <a:t>Guiding Notes:</a:t>
            </a:r>
            <a:endParaRPr sz="1200" b="1"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b="1" dirty="0">
              <a:latin typeface="Calibri"/>
              <a:ea typeface="Calibri"/>
              <a:cs typeface="Calibri"/>
              <a:sym typeface="Calibri"/>
            </a:endParaRPr>
          </a:p>
          <a:p>
            <a:pPr marL="0" marR="52070" lvl="0" indent="0" algn="l" rtl="0">
              <a:lnSpc>
                <a:spcPct val="100000"/>
              </a:lnSpc>
              <a:spcBef>
                <a:spcPts val="0"/>
              </a:spcBef>
              <a:spcAft>
                <a:spcPts val="0"/>
              </a:spcAft>
              <a:buClr>
                <a:schemeClr val="dk1"/>
              </a:buClr>
              <a:buSzPts val="1100"/>
              <a:buNone/>
            </a:pPr>
            <a:r>
              <a:rPr lang="en-US" sz="1200" dirty="0">
                <a:latin typeface="Calibri"/>
                <a:ea typeface="Calibri"/>
                <a:cs typeface="Calibri"/>
                <a:sym typeface="Calibri"/>
              </a:rPr>
              <a:t>Read the slide. Access the following:</a:t>
            </a:r>
          </a:p>
          <a:p>
            <a:pPr marL="171450" marR="52070" lvl="0" indent="-171450" algn="l" rtl="0">
              <a:lnSpc>
                <a:spcPct val="100000"/>
              </a:lnSpc>
              <a:spcBef>
                <a:spcPts val="0"/>
              </a:spcBef>
              <a:spcAft>
                <a:spcPts val="0"/>
              </a:spcAft>
              <a:buClr>
                <a:schemeClr val="dk1"/>
              </a:buClr>
              <a:buSzPts val="1100"/>
            </a:pPr>
            <a:r>
              <a:rPr lang="en-US" sz="1200" i="1" dirty="0">
                <a:solidFill>
                  <a:schemeClr val="dk1"/>
                </a:solidFill>
                <a:latin typeface="Calibri"/>
                <a:ea typeface="Calibri"/>
                <a:cs typeface="Calibri"/>
                <a:sym typeface="Calibri"/>
              </a:rPr>
              <a:t>KAS for Social Studies: </a:t>
            </a:r>
            <a:r>
              <a:rPr lang="en-US" sz="1200" i="0" u="sng" dirty="0">
                <a:solidFill>
                  <a:schemeClr val="dk1"/>
                </a:solidFill>
                <a:latin typeface="Calibri"/>
                <a:ea typeface="Calibri"/>
                <a:cs typeface="Calibri"/>
                <a:sym typeface="Calibri"/>
              </a:rPr>
              <a:t>https://education.ky.gov/curriculum/standards/kyacadstand/Documents/Kentucky_Academic_Standards_for_Social_Studies.pdf</a:t>
            </a:r>
          </a:p>
          <a:p>
            <a:pPr marL="171450" marR="52070" lvl="0" indent="-171450" algn="l" rtl="0">
              <a:lnSpc>
                <a:spcPct val="100000"/>
              </a:lnSpc>
              <a:spcBef>
                <a:spcPts val="0"/>
              </a:spcBef>
              <a:spcAft>
                <a:spcPts val="0"/>
              </a:spcAft>
              <a:buClr>
                <a:schemeClr val="dk1"/>
              </a:buClr>
              <a:buSzPts val="1100"/>
            </a:pPr>
            <a:r>
              <a:rPr lang="en-US" sz="1200" i="1" dirty="0">
                <a:solidFill>
                  <a:schemeClr val="dk1"/>
                </a:solidFill>
                <a:latin typeface="Calibri"/>
                <a:ea typeface="Calibri"/>
                <a:cs typeface="Calibri"/>
                <a:sym typeface="Calibri"/>
              </a:rPr>
              <a:t>KAS for Reading and Writing</a:t>
            </a:r>
            <a:r>
              <a:rPr lang="en-US" sz="1200" i="0" u="none" dirty="0">
                <a:solidFill>
                  <a:schemeClr val="dk1"/>
                </a:solidFill>
                <a:latin typeface="Calibri"/>
                <a:ea typeface="Calibri"/>
                <a:cs typeface="Calibri"/>
                <a:sym typeface="Calibri"/>
              </a:rPr>
              <a:t>: </a:t>
            </a:r>
            <a:r>
              <a:rPr lang="en-US" sz="1200" i="0" u="sng" dirty="0">
                <a:solidFill>
                  <a:schemeClr val="dk1"/>
                </a:solidFill>
                <a:latin typeface="Calibri"/>
                <a:ea typeface="Calibri"/>
                <a:cs typeface="Calibri"/>
                <a:sym typeface="Calibri"/>
              </a:rPr>
              <a:t>https://education.ky.gov/curriculum/standards/kyacadstand/Documents/Kentucky_Academic_Standards_Reading_and_Writing.pdf</a:t>
            </a:r>
            <a:endParaRPr lang="en-US" sz="1200" i="1"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latin typeface="Calibri"/>
              <a:ea typeface="Calibri"/>
              <a:cs typeface="Calibri"/>
              <a:sym typeface="Calibri"/>
            </a:endParaRPr>
          </a:p>
        </p:txBody>
      </p:sp>
      <p:sp>
        <p:nvSpPr>
          <p:cNvPr id="589" name="Google Shape;58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08159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7dbc95a298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7dbc95a298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rPr>
              <a:t>Guiding Notes: </a:t>
            </a:r>
            <a:endParaRPr sz="1200" b="1"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I</a:t>
            </a:r>
            <a:r>
              <a:rPr lang="en-US" sz="1200" dirty="0">
                <a:solidFill>
                  <a:schemeClr val="dk1"/>
                </a:solidFill>
                <a:latin typeface="Calibri"/>
                <a:ea typeface="Calibri"/>
                <a:cs typeface="Calibri"/>
                <a:sym typeface="Calibri"/>
              </a:rPr>
              <a:t>n the examples provided, one supporting question is used that is aligned to a compelling question. However, students may need to engage with more than one supporting question in order to fully engage with a compelling question.</a:t>
            </a: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To further develop your understanding of maintaining discipline integrity, consider reading the following blog post by Dr. Tim Shanahan:</a:t>
            </a:r>
            <a:endParaRPr sz="1200"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Shanahan, Tim. (2018). </a:t>
            </a:r>
            <a:r>
              <a:rPr lang="en-US" sz="1200" i="1" dirty="0">
                <a:solidFill>
                  <a:schemeClr val="dk1"/>
                </a:solidFill>
                <a:latin typeface="Calibri"/>
                <a:ea typeface="Calibri"/>
                <a:cs typeface="Calibri"/>
                <a:sym typeface="Calibri"/>
              </a:rPr>
              <a:t>Who Should Teach Disciplinary Literacy and Should We Integrate the Curriculum?</a:t>
            </a:r>
            <a:r>
              <a:rPr lang="en-US" sz="1200" dirty="0">
                <a:solidFill>
                  <a:schemeClr val="dk1"/>
                </a:solidFill>
                <a:latin typeface="Calibri"/>
                <a:ea typeface="Calibri"/>
                <a:cs typeface="Calibri"/>
                <a:sym typeface="Calibri"/>
              </a:rPr>
              <a:t> [blog]. Retrieved from </a:t>
            </a:r>
            <a:r>
              <a:rPr lang="en-US" sz="1200" u="sng" dirty="0">
                <a:solidFill>
                  <a:schemeClr val="hlink"/>
                </a:solidFill>
                <a:latin typeface="Calibri"/>
                <a:ea typeface="Calibri"/>
                <a:cs typeface="Calibri"/>
                <a:sym typeface="Calibri"/>
                <a:hlinkClick r:id="rId3"/>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9"/>
                  </a:ext>
                </a:extLst>
              </a:rPr>
              <a:t>https://www.shanahanonliteracy.com/blog/who-should-teach-disciplinary-literacy-and-should-we-integrate-the-curriculum</a:t>
            </a:r>
            <a:r>
              <a:rPr lang="en-US" sz="1200" dirty="0">
                <a:solidFill>
                  <a:schemeClr val="dk1"/>
                </a:solidFill>
                <a:latin typeface="Calibri"/>
                <a:ea typeface="Calibri"/>
                <a:cs typeface="Calibri"/>
                <a:sym typeface="Calibri"/>
              </a:rPr>
              <a:t>.</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68057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7dbc95a298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7dbc95a298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9"/>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0"/>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1"/>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2"/>
                  </a:ext>
                </a:extLst>
              </a:rPr>
              <a:t>Read the requirements of Step One. Complete the following before you begin this work:</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5"/>
                </a:ext>
              </a:extLst>
            </a:endParaRPr>
          </a:p>
          <a:p>
            <a:pPr marL="457200" lvl="0" indent="-304800" algn="l" rtl="0">
              <a:spcBef>
                <a:spcPts val="100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6"/>
                  </a:ext>
                </a:extLst>
              </a:rPr>
              <a:t>Review your grade-level overview in the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7"/>
                  </a:ext>
                </a:extLst>
              </a:rPr>
              <a:t>KAS for Social Studies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8"/>
                  </a:ext>
                </a:extLst>
              </a:rPr>
              <a:t>to gain a deeper understanding of the grade-level theme.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9"/>
                </a:ext>
              </a:extLst>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0"/>
                  </a:ext>
                </a:extLst>
              </a:rPr>
              <a:t>Next, review the standards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1"/>
                  </a:ext>
                </a:extLst>
              </a:rPr>
              <a:t>for your grade-level</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2"/>
                  </a:ext>
                </a:extLst>
              </a:rPr>
              <a:t> and identify standards that compliment each other in an instructional setting.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3"/>
                </a:ext>
              </a:extLst>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4"/>
                  </a:ext>
                </a:extLst>
              </a:rPr>
              <a:t>As you are identifying the standards, decide on a topic of study identified in the grade-level standards.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5"/>
                </a:ext>
              </a:extLst>
            </a:endParaRPr>
          </a:p>
          <a:p>
            <a:pPr marL="914400" lvl="1"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6"/>
                  </a:ext>
                </a:extLst>
              </a:rPr>
              <a:t>Note: Reviewing the disciplinary clarifications will provide additional clarity to the expectations of the standards.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7"/>
                </a:ext>
              </a:extLst>
            </a:endParaRPr>
          </a:p>
        </p:txBody>
      </p:sp>
    </p:spTree>
    <p:extLst>
      <p:ext uri="{BB962C8B-B14F-4D97-AF65-F5344CB8AC3E}">
        <p14:creationId xmlns:p14="http://schemas.microsoft.com/office/powerpoint/2010/main" val="32541504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7dbc95a298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7dbc95a298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54"/>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55"/>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56"/>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57"/>
                  </a:ext>
                </a:extLst>
              </a:rPr>
              <a:t>Read the requirements of selecting standards from the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58"/>
                  </a:ext>
                </a:extLst>
              </a:rPr>
              <a:t>KAS for Social Studies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59"/>
                  </a:ext>
                </a:extLst>
              </a:rPr>
              <a:t>for this work. </a:t>
            </a:r>
            <a:endParaRPr dirty="0"/>
          </a:p>
        </p:txBody>
      </p:sp>
    </p:spTree>
    <p:extLst>
      <p:ext uri="{BB962C8B-B14F-4D97-AF65-F5344CB8AC3E}">
        <p14:creationId xmlns:p14="http://schemas.microsoft.com/office/powerpoint/2010/main" val="36513454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7dbc95a298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7dbc95a298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70"/>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71"/>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72"/>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73"/>
                  </a:ext>
                </a:extLst>
              </a:rPr>
              <a:t>Read the Grade 3 standards from the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74"/>
                  </a:ext>
                </a:extLst>
              </a:rPr>
              <a:t>KAS for Social Studies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75"/>
                  </a:ext>
                </a:extLst>
              </a:rPr>
              <a:t> that were chosen for this work. Consider: Why do the standards selected complement each other when combined in a learning collection? Reflect on this question to see how the inquiry practices and disciplinary strands (here, economics and geography) compliment each other to support an investigation about global interactions.</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76"/>
                </a:ext>
              </a:extLst>
            </a:endParaRPr>
          </a:p>
        </p:txBody>
      </p:sp>
    </p:spTree>
    <p:extLst>
      <p:ext uri="{BB962C8B-B14F-4D97-AF65-F5344CB8AC3E}">
        <p14:creationId xmlns:p14="http://schemas.microsoft.com/office/powerpoint/2010/main" val="735317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6ef3e16a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6ef3e16ad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
                  </a:ext>
                </a:extLst>
              </a:rPr>
              <a:t>Guiding Notes:</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
                </a:ext>
              </a:extLst>
            </a:endParaRPr>
          </a:p>
          <a:p>
            <a:pPr marL="0" lvl="0" indent="0" algn="l" rtl="0">
              <a:spcBef>
                <a:spcPts val="0"/>
              </a:spcBef>
              <a:spcAft>
                <a:spcPts val="0"/>
              </a:spcAft>
              <a:buNone/>
            </a:pP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
                </a:ext>
              </a:extLst>
            </a:endParaRPr>
          </a:p>
          <a:p>
            <a:pPr marL="0" lvl="0" indent="0" algn="l" rtl="0">
              <a:spcBef>
                <a:spcPts val="0"/>
              </a:spcBef>
              <a:spcAft>
                <a:spcPts val="0"/>
              </a:spcAft>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
                  </a:ext>
                </a:extLst>
              </a:rPr>
              <a:t>Read this slide and consider the following:</a:t>
            </a: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7"/>
                </a:ext>
              </a:extLst>
            </a:endParaRPr>
          </a:p>
          <a:p>
            <a:pPr marL="0" lvl="0" indent="0" algn="l" rtl="0">
              <a:spcBef>
                <a:spcPts val="0"/>
              </a:spcBef>
              <a:spcAft>
                <a:spcPts val="0"/>
              </a:spcAft>
              <a:buNone/>
            </a:pP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8"/>
                </a:ext>
              </a:extLst>
            </a:endParaRPr>
          </a:p>
          <a:p>
            <a:pPr marL="457200" lvl="0" indent="-304800" algn="l" rtl="0">
              <a:spcBef>
                <a:spcPts val="0"/>
              </a:spcBef>
              <a:spcAft>
                <a:spcPts val="0"/>
              </a:spcAft>
              <a:buSzPts val="1200"/>
              <a:buFont typeface="Calibri"/>
              <a:buChar char="●"/>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9"/>
                  </a:ext>
                </a:extLst>
              </a:rPr>
              <a:t>What are some key words or phrases found in this definition?</a:t>
            </a: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0"/>
                </a:ext>
              </a:extLst>
            </a:endParaRPr>
          </a:p>
          <a:p>
            <a:pPr marL="457200" lvl="0" indent="-304800" algn="l" rtl="0">
              <a:spcBef>
                <a:spcPts val="0"/>
              </a:spcBef>
              <a:spcAft>
                <a:spcPts val="0"/>
              </a:spcAft>
              <a:buSzPts val="1200"/>
              <a:buFont typeface="Calibri"/>
              <a:buChar char="●"/>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
                  </a:ext>
                </a:extLst>
              </a:rPr>
              <a:t>How does this definition of integration align with your understanding of the term?</a:t>
            </a: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
                </a:ext>
              </a:extLst>
            </a:endParaRPr>
          </a:p>
          <a:p>
            <a:pPr marL="457200" lvl="0" indent="-304800" algn="l" rtl="0">
              <a:spcBef>
                <a:spcPts val="0"/>
              </a:spcBef>
              <a:spcAft>
                <a:spcPts val="0"/>
              </a:spcAft>
              <a:buSzPts val="1200"/>
              <a:buFont typeface="Calibri"/>
              <a:buChar char="●"/>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
                  </a:ext>
                </a:extLst>
              </a:rPr>
              <a:t>What are the possible implications for teaching and learning based on this definition? </a:t>
            </a: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
                </a:ext>
              </a:extLst>
            </a:endParaRPr>
          </a:p>
        </p:txBody>
      </p:sp>
    </p:spTree>
    <p:extLst>
      <p:ext uri="{BB962C8B-B14F-4D97-AF65-F5344CB8AC3E}">
        <p14:creationId xmlns:p14="http://schemas.microsoft.com/office/powerpoint/2010/main" val="19011689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7dbc95a298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7dbc95a298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5"/>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6"/>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7"/>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8"/>
                  </a:ext>
                </a:extLst>
              </a:rPr>
              <a:t>Read this slide that includes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8"/>
                  </a:ext>
                </a:extLst>
              </a:rPr>
              <a:t>the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8"/>
                  </a:ext>
                </a:extLst>
              </a:rPr>
              <a:t>and supporting question for the Grade 3 effective integration collection. Have participants evaluate each question on the characteristics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8"/>
                  </a:ext>
                </a:extLst>
              </a:rPr>
              <a:t>of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8"/>
                  </a:ext>
                </a:extLst>
              </a:rPr>
              <a:t>and supporting questions.</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9"/>
                </a:ext>
              </a:extLst>
            </a:endParaRP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0"/>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1"/>
                  </a:ext>
                </a:extLst>
              </a:rPr>
              <a:t>For example, why is “Why do I have to be responsible?”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1"/>
                  </a:ext>
                </a:extLst>
              </a:rPr>
              <a:t>a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1"/>
                  </a:ext>
                </a:extLst>
              </a:rPr>
              <a:t>question?</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2"/>
                </a:ext>
              </a:extLst>
            </a:endParaRPr>
          </a:p>
          <a:p>
            <a:pPr marL="9144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3"/>
                  </a:ext>
                </a:extLst>
              </a:rPr>
              <a:t>Does it focus on “big ideas”?</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4"/>
                </a:ext>
              </a:extLst>
            </a:endParaRPr>
          </a:p>
          <a:p>
            <a:pPr marL="9144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5"/>
                  </a:ext>
                </a:extLst>
              </a:rPr>
              <a:t>Is it intellectually challenging?</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6"/>
                </a:ext>
              </a:extLst>
            </a:endParaRPr>
          </a:p>
          <a:p>
            <a:pPr marL="9144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7"/>
                  </a:ext>
                </a:extLst>
              </a:rPr>
              <a:t>Does it generate interest?</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8"/>
                </a:ext>
              </a:extLst>
            </a:endParaRPr>
          </a:p>
          <a:p>
            <a:pPr marL="9144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9"/>
                  </a:ext>
                </a:extLst>
              </a:rPr>
              <a:t>Does it allow for multiple perspectives?</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0"/>
                </a:ext>
              </a:extLst>
            </a:endParaRPr>
          </a:p>
          <a:p>
            <a:pPr marL="9144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1"/>
                  </a:ext>
                </a:extLst>
              </a:rPr>
              <a:t>Can it be answered in a variety of ways?</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2"/>
                </a:ext>
              </a:extLst>
            </a:endParaRPr>
          </a:p>
          <a:p>
            <a:pPr marL="9144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3"/>
                  </a:ext>
                </a:extLst>
              </a:rPr>
              <a:t>Does it inspire investigation through the discipline strands?</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4"/>
                </a:ext>
              </a:extLst>
            </a:endParaRPr>
          </a:p>
          <a:p>
            <a:pPr marL="0" lvl="0" indent="0" algn="l" rtl="0">
              <a:lnSpc>
                <a:spcPct val="115000"/>
              </a:lnSpc>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5"/>
                </a:ext>
              </a:extLst>
            </a:endParaRP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6"/>
                  </a:ext>
                </a:extLst>
              </a:rPr>
              <a:t>Complete the same process for the supporting question. Why is “Why do I have to follow rules?” a supporting question?</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7"/>
                </a:ext>
              </a:extLst>
            </a:endParaRPr>
          </a:p>
          <a:p>
            <a:pPr marL="4572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8"/>
                  </a:ext>
                </a:extLst>
              </a:rPr>
              <a:t>Does it ask a more focused question?</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9"/>
                </a:ext>
              </a:extLst>
            </a:endParaRPr>
          </a:p>
          <a:p>
            <a:pPr marL="4572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0"/>
                  </a:ext>
                </a:extLst>
              </a:rPr>
              <a:t>Can it be answered through the disciplinary strand of civics?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1"/>
                </a:ext>
              </a:extLst>
            </a:endParaRP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2"/>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3"/>
                  </a:ext>
                </a:extLst>
              </a:rPr>
              <a:t>Note: While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3"/>
                  </a:ext>
                </a:extLst>
              </a:rPr>
              <a:t>a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3"/>
                  </a:ext>
                </a:extLst>
              </a:rPr>
              <a:t>and/or supporting question may meet the characteristics of each type,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3"/>
                  </a:ext>
                </a:extLst>
              </a:rPr>
              <a:t>a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3"/>
                  </a:ext>
                </a:extLst>
              </a:rPr>
              <a:t>and supporting question is only useful for this work if it is aligned to the grade-level standards being examined. If the questions don’t align to the standards selected or to each other, then the questions must be revised. Students must have the opportunity to engage with grade-level, standards aligned assignments.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4"/>
                  </a:ext>
                </a:extLst>
              </a:rPr>
              <a:t>It is also important to note that while the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5"/>
                  </a:ext>
                </a:extLst>
              </a:rPr>
              <a:t>KAS for Social Studies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6"/>
                  </a:ext>
                </a:extLst>
              </a:rPr>
              <a:t> does not require that students ask supporting questions to engage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6"/>
                  </a:ext>
                </a:extLst>
              </a:rPr>
              <a:t>with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6"/>
                  </a:ext>
                </a:extLst>
              </a:rPr>
              <a:t>questions for Kindergarten, a supporting question was provided for this work to provide a more focused question to drive student investigation of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6"/>
                  </a:ext>
                </a:extLst>
              </a:rPr>
              <a:t>the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6"/>
                  </a:ext>
                </a:extLst>
              </a:rPr>
              <a:t>question.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7"/>
                  </a:ext>
                </a:extLst>
              </a:rPr>
              <a:t>Additionally, the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8"/>
                  </a:ext>
                </a:extLst>
              </a:rPr>
              <a:t>KAS for Social Studies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9"/>
                  </a:ext>
                </a:extLst>
              </a:rPr>
              <a:t> outlines the minimum standards Kentucky students should learn in each grade level kindergarten through high school. In Kindergarten, students are not required to generate their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9"/>
                  </a:ext>
                </a:extLst>
              </a:rPr>
              <a:t>own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9"/>
                  </a:ext>
                </a:extLst>
              </a:rPr>
              <a:t>question. However, if a teacher would like to have students generate their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9"/>
                  </a:ext>
                </a:extLst>
              </a:rPr>
              <a:t>own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9"/>
                  </a:ext>
                </a:extLst>
              </a:rPr>
              <a:t>question, the standards do not prevent a student from generating their own questions. Questions are provided in examples from the KDE to illustrate between standards and questions.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20"/>
                </a:ext>
              </a:extLst>
            </a:endParaRPr>
          </a:p>
        </p:txBody>
      </p:sp>
    </p:spTree>
    <p:extLst>
      <p:ext uri="{BB962C8B-B14F-4D97-AF65-F5344CB8AC3E}">
        <p14:creationId xmlns:p14="http://schemas.microsoft.com/office/powerpoint/2010/main" val="10479766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6044916b6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6044916b69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 </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0" lvl="0" indent="0" algn="l" rtl="0">
              <a:spcBef>
                <a:spcPts val="0"/>
              </a:spcBef>
              <a:spcAft>
                <a:spcPts val="0"/>
              </a:spcAft>
              <a:buSzPts val="1100"/>
              <a:buNone/>
            </a:pPr>
            <a:r>
              <a:rPr lang="en-US" sz="1200" dirty="0">
                <a:latin typeface="Calibri"/>
                <a:ea typeface="Calibri"/>
                <a:cs typeface="Calibri"/>
                <a:sym typeface="Calibri"/>
              </a:rPr>
              <a:t>The next step in the design process is selecting </a:t>
            </a:r>
            <a:r>
              <a:rPr lang="en-US" sz="1200" i="1" dirty="0">
                <a:latin typeface="Calibri"/>
                <a:ea typeface="Calibri"/>
                <a:cs typeface="Calibri"/>
                <a:sym typeface="Calibri"/>
              </a:rPr>
              <a:t>KAS for Reading &amp; Writing</a:t>
            </a:r>
            <a:r>
              <a:rPr lang="en-US" sz="1200" dirty="0">
                <a:latin typeface="Calibri"/>
                <a:ea typeface="Calibri"/>
                <a:cs typeface="Calibri"/>
                <a:sym typeface="Calibri"/>
              </a:rPr>
              <a:t> standards that complement the KAS for Social Studies. For the purpose of this integration, primarily select standards from the Reading Literature, Reading Informational Text and/or Composition strands. The </a:t>
            </a:r>
            <a:r>
              <a:rPr lang="en-US" sz="1200" i="1" dirty="0">
                <a:latin typeface="Calibri"/>
                <a:ea typeface="Calibri"/>
                <a:cs typeface="Calibri"/>
                <a:sym typeface="Calibri"/>
              </a:rPr>
              <a:t>KAS for Reading &amp; Writing</a:t>
            </a:r>
            <a:r>
              <a:rPr lang="en-US" sz="1200" dirty="0">
                <a:latin typeface="Calibri"/>
                <a:ea typeface="Calibri"/>
                <a:cs typeface="Calibri"/>
                <a:sym typeface="Calibri"/>
              </a:rPr>
              <a:t> are organized so that users can choose strands by grade level. This slide shows the appropriate kindergarten strands highlighted in yellow and circled in red to draw attention to where the standards for the sample Grade 3 collection came from.  </a:t>
            </a:r>
            <a:endParaRPr sz="1200" dirty="0">
              <a:latin typeface="Calibri"/>
              <a:ea typeface="Calibri"/>
              <a:cs typeface="Calibri"/>
              <a:sym typeface="Calibri"/>
            </a:endParaRPr>
          </a:p>
          <a:p>
            <a:pPr marL="0" lvl="0" indent="0" algn="l" rtl="0">
              <a:spcBef>
                <a:spcPts val="0"/>
              </a:spcBef>
              <a:spcAft>
                <a:spcPts val="0"/>
              </a:spcAft>
              <a:buSzPts val="1100"/>
              <a:buNone/>
            </a:pP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solidFill>
                  <a:schemeClr val="dk1"/>
                </a:solidFill>
                <a:latin typeface="Calibri"/>
                <a:ea typeface="Calibri"/>
                <a:cs typeface="Calibri"/>
                <a:sym typeface="Calibri"/>
              </a:rPr>
              <a:t>To help you select complimentary reading and writing standards, make sure you understand the selected social studies standards first and then look for connections/alignment between the social studies and the reading and writing standards. Ask yourself which of the reading and writing standards would best assist students in gaining the knowledge needed to answer the supporting and compelling questions. Keep in mind that once an engaging text and primary and/or secondary sources have been selected, you will want to return to these strands to identify any additional standards that support the reading and/or writing needs brought about by the selected text(s) and primary and/or secondary sources. </a:t>
            </a:r>
            <a:endParaRPr sz="1200" dirty="0">
              <a:latin typeface="Calibri"/>
              <a:ea typeface="Calibri"/>
              <a:cs typeface="Calibri"/>
              <a:sym typeface="Calibri"/>
            </a:endParaRPr>
          </a:p>
        </p:txBody>
      </p:sp>
    </p:spTree>
    <p:extLst>
      <p:ext uri="{BB962C8B-B14F-4D97-AF65-F5344CB8AC3E}">
        <p14:creationId xmlns:p14="http://schemas.microsoft.com/office/powerpoint/2010/main" val="14442993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6044916b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9" name="Google Shape;639;g6044916b6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Continue by examining Step Three: Selecting </a:t>
            </a:r>
            <a:r>
              <a:rPr lang="en-US" sz="1200" i="1" dirty="0">
                <a:latin typeface="Calibri"/>
                <a:ea typeface="Calibri"/>
                <a:cs typeface="Calibri"/>
                <a:sym typeface="Calibri"/>
              </a:rPr>
              <a:t>KAS for Reading &amp; Writing.</a:t>
            </a:r>
            <a:endParaRPr lang="en-US" sz="1200" dirty="0">
              <a:latin typeface="Calibri"/>
              <a:ea typeface="Calibri"/>
              <a:cs typeface="Calibri"/>
              <a:sym typeface="Calibri"/>
            </a:endParaRPr>
          </a:p>
          <a:p>
            <a:pPr marL="0" lvl="0" indent="0" algn="l" rtl="0">
              <a:lnSpc>
                <a:spcPct val="100000"/>
              </a:lnSpc>
              <a:spcBef>
                <a:spcPts val="0"/>
              </a:spcBef>
              <a:spcAft>
                <a:spcPts val="0"/>
              </a:spcAft>
              <a:buSzPts val="1100"/>
              <a:buNone/>
            </a:pPr>
            <a:endParaRPr lang="en-US" sz="1200" i="1"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It is important to know which strand categories to select standards from within the Reading Literature and Reading Informational Text strands. This slide suggests selecting standards mainly from two categories: Key Ideas and Details (Standards 1-3) and Integration of Knowledge and Ideas (Standards 7-9). Move to the next slide for further explanation on why to focus selection from these strands and when to select standards from each of these strand categories. </a:t>
            </a: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9627895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6044916b69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6" name="Google Shape;646;g6044916b69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 </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32"/>
                  </a:ext>
                </a:extLst>
              </a:rPr>
              <a:t>Read this slide for explanations of why/when to select standards 1-3 or 7-9 for the Reading Informational (RI) Texts and Reading Literature(RL) standards.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33"/>
                </a:ext>
              </a:extLst>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34"/>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Standard 1-3 will be used to make sense of single texts or single primary/secondary sources and standards 6-9 will align when expecting students to think about and discuss two or more texts or primary/secondary sources.</a:t>
            </a:r>
            <a:r>
              <a:rPr lang="en-US" sz="1200" dirty="0">
                <a:latin typeface="Calibri"/>
                <a:ea typeface="Calibri"/>
                <a:cs typeface="Calibri"/>
                <a:sym typeface="Calibri"/>
              </a:rPr>
              <a:t>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38"/>
                  </a:ext>
                </a:extLst>
              </a:rPr>
              <a:t>Consider maintaining a Google document to record discussion points and/or questions to return to for continued consideration, further explanation and/or clarification. </a:t>
            </a:r>
            <a:endParaRPr sz="1200" dirty="0">
              <a:latin typeface="Calibri"/>
              <a:ea typeface="Calibri"/>
              <a:cs typeface="Calibri"/>
              <a:sym typeface="Calibri"/>
            </a:endParaRPr>
          </a:p>
        </p:txBody>
      </p:sp>
    </p:spTree>
    <p:extLst>
      <p:ext uri="{BB962C8B-B14F-4D97-AF65-F5344CB8AC3E}">
        <p14:creationId xmlns:p14="http://schemas.microsoft.com/office/powerpoint/2010/main" val="7360206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6ef3e16ad3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6ef3e16ad3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39"/>
                  </a:ext>
                </a:extLst>
              </a:rPr>
              <a:t>Guiding Notes: </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40"/>
                </a:ext>
              </a:extLst>
            </a:endParaRPr>
          </a:p>
          <a:p>
            <a:pPr marL="0" lvl="0" indent="0" algn="l" rtl="0">
              <a:spcBef>
                <a:spcPts val="0"/>
              </a:spcBef>
              <a:spcAft>
                <a:spcPts val="0"/>
              </a:spcAft>
              <a:buNone/>
            </a:pP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41"/>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Read Step Four. </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46"/>
                  </a:ext>
                </a:extLst>
              </a:rPr>
              <a:t>It is important to note Interdisciplinary Literacy Practices and especially practice one from the </a:t>
            </a:r>
            <a:r>
              <a:rPr lang="en-US" sz="1200" i="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47"/>
                  </a:ext>
                </a:extLst>
              </a:rPr>
              <a:t>KAS for Reading &amp; Writing</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48"/>
                  </a:ext>
                </a:extLst>
              </a:rPr>
              <a:t>. Practice one states that text is anything that communicates a message. Move to the next slide and allow time for participants to review the infographic showing practice one as well as the other nine practices that make up the ten Interdisciplinary Literacy Practices.  </a:t>
            </a:r>
            <a:endParaRPr sz="1200"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Literary texts were intentionally selected for the provided effective integration collection examples because they provide a compelling context for students to become engaged in the content.  These literature texts can provide content information, but they are not considered a primary or secondary source.  Non-literary texts may be selected in this step of the design process, as indicated by the examples on this slide; however, in this module you will notice literary texts were selected for the purpose of engaging students in the compelling question and content aligned to the </a:t>
            </a:r>
            <a:r>
              <a:rPr lang="en-US" sz="1200" i="1" dirty="0">
                <a:solidFill>
                  <a:schemeClr val="dk1"/>
                </a:solidFill>
                <a:latin typeface="Calibri"/>
                <a:ea typeface="Calibri"/>
                <a:cs typeface="Calibri"/>
                <a:sym typeface="Calibri"/>
              </a:rPr>
              <a:t>KAS for Social Studies.</a:t>
            </a:r>
            <a:endParaRPr sz="1200" i="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69223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63c08123b8_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0" name="Google Shape;660;g63c08123b8_3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 </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View the infographic for the Interdisciplinary Literacy Practices. </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54"/>
                  </a:ext>
                </a:extLst>
              </a:rPr>
              <a:t>This infographic found</a:t>
            </a: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55"/>
                  </a:ext>
                </a:extLst>
              </a:rPr>
              <a:t> </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56"/>
                  </a:ext>
                </a:extLst>
              </a:rPr>
              <a:t>on page 390 in the </a:t>
            </a:r>
            <a:r>
              <a:rPr lang="en-US" sz="1200" i="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57"/>
                  </a:ext>
                </a:extLst>
              </a:rPr>
              <a:t>KAS for Reading and Writing</a:t>
            </a:r>
            <a:r>
              <a:rPr lang="en-US" sz="1200" dirty="0">
                <a:latin typeface="Calibri"/>
                <a:ea typeface="Calibri"/>
                <a:cs typeface="Calibri"/>
                <a:sym typeface="Calibri"/>
              </a:rPr>
              <a:t> document illustrates how the practices fit together like a puzzle to support, equip and empower students as they build knowledge and master skills within the reading and writing strands. It is important to keep these practices in mind when designing integrated experiences and assignments. A great question to ask is, “How are these practices impacting the instructional process?” If answering this question is difficult, the practices likely need a stronger role in the thinking occurring when designing effective integration experiences and assignments. </a:t>
            </a:r>
            <a:endParaRPr sz="1200" dirty="0">
              <a:latin typeface="Calibri"/>
              <a:ea typeface="Calibri"/>
              <a:cs typeface="Calibri"/>
              <a:sym typeface="Calibri"/>
            </a:endParaRPr>
          </a:p>
        </p:txBody>
      </p:sp>
    </p:spTree>
    <p:extLst>
      <p:ext uri="{BB962C8B-B14F-4D97-AF65-F5344CB8AC3E}">
        <p14:creationId xmlns:p14="http://schemas.microsoft.com/office/powerpoint/2010/main" val="19802085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Guiding Notes: </a:t>
            </a:r>
          </a:p>
          <a:p>
            <a:pPr marL="0" lvl="0" indent="0" algn="l" rtl="0">
              <a:spcBef>
                <a:spcPts val="0"/>
              </a:spcBef>
              <a:spcAft>
                <a:spcPts val="0"/>
              </a:spcAft>
              <a:buClr>
                <a:schemeClr val="dk1"/>
              </a:buClr>
              <a:buSzPts val="1100"/>
              <a:buFont typeface="Arial"/>
              <a:buNone/>
            </a:pPr>
            <a:endParaRPr lang="en-US"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In order to understand the purpose and function of the Interdisciplinary Literacy Practices, we must first understand how the practices are different from the content standards for reading and writing.</a:t>
            </a:r>
            <a:r>
              <a:rPr lang="en-US" sz="1100" dirty="0">
                <a:latin typeface="Calibri"/>
                <a:ea typeface="Calibri"/>
                <a:cs typeface="Calibri"/>
                <a:sym typeface="Calibri"/>
              </a:rPr>
              <a:t> Use the components of the slide to build participant knowledge. </a:t>
            </a:r>
            <a:r>
              <a:rPr lang="en-US" sz="1100" dirty="0">
                <a:solidFill>
                  <a:schemeClr val="dk1"/>
                </a:solidFill>
                <a:latin typeface="Calibri"/>
                <a:ea typeface="Calibri"/>
                <a:cs typeface="Calibri"/>
                <a:sym typeface="Calibri"/>
              </a:rPr>
              <a:t>Reiterate the Interdisciplinary Literacy Practices are not reading and writing standards and are not assessed. </a:t>
            </a:r>
          </a:p>
          <a:p>
            <a:pPr marL="0" lvl="0" indent="0" algn="l" rtl="0">
              <a:spcBef>
                <a:spcPts val="0"/>
              </a:spcBef>
              <a:spcAft>
                <a:spcPts val="0"/>
              </a:spcAft>
              <a:buClr>
                <a:schemeClr val="dk1"/>
              </a:buClr>
              <a:buSzPts val="1100"/>
              <a:buFont typeface="Arial"/>
              <a:buNone/>
            </a:pPr>
            <a:endParaRPr lang="en-US" sz="1100" dirty="0">
              <a:solidFill>
                <a:schemeClr val="dk1"/>
              </a:solidFill>
              <a:latin typeface="Calibri"/>
              <a:ea typeface="Calibri"/>
              <a:cs typeface="Calibri"/>
              <a:sym typeface="Calibri"/>
            </a:endParaRPr>
          </a:p>
          <a:p>
            <a:pPr marL="0" lvl="0" indent="0" algn="l" rtl="0">
              <a:spcBef>
                <a:spcPts val="0"/>
              </a:spcBef>
              <a:spcAft>
                <a:spcPts val="0"/>
              </a:spcAft>
              <a:buSzPts val="1100"/>
              <a:buNone/>
            </a:pPr>
            <a:r>
              <a:rPr lang="en-US" sz="1100" dirty="0">
                <a:solidFill>
                  <a:schemeClr val="dk1"/>
                </a:solidFill>
                <a:latin typeface="Calibri"/>
                <a:ea typeface="Calibri"/>
                <a:cs typeface="Calibri"/>
                <a:sym typeface="Calibri"/>
              </a:rPr>
              <a:t>NOTE: This information is found in the front matter of the </a:t>
            </a:r>
            <a:r>
              <a:rPr lang="en-US" sz="1100" i="1" dirty="0">
                <a:solidFill>
                  <a:schemeClr val="dk1"/>
                </a:solidFill>
                <a:latin typeface="Calibri"/>
                <a:ea typeface="Calibri"/>
                <a:cs typeface="Calibri"/>
                <a:sym typeface="Calibri"/>
              </a:rPr>
              <a:t>KAS for Reading and Writing</a:t>
            </a:r>
            <a:r>
              <a:rPr lang="en-US" sz="1100" dirty="0">
                <a:solidFill>
                  <a:schemeClr val="dk1"/>
                </a:solidFill>
                <a:latin typeface="Calibri"/>
                <a:ea typeface="Calibri"/>
                <a:cs typeface="Calibri"/>
                <a:sym typeface="Calibri"/>
              </a:rPr>
              <a:t>. The relationship between the Reading and Writing Standards and the ten Literacy Practices is different from those found in other KAS documents. This distinction is very important for participants to understand. </a:t>
            </a:r>
            <a:endParaRPr lang="en-US" sz="1100" dirty="0">
              <a:latin typeface="Calibri"/>
              <a:ea typeface="Calibri"/>
              <a:cs typeface="Calibri"/>
              <a:sym typeface="Calibri"/>
            </a:endParaRPr>
          </a:p>
          <a:p>
            <a:endParaRPr lang="en-US" dirty="0"/>
          </a:p>
        </p:txBody>
      </p:sp>
    </p:spTree>
    <p:extLst>
      <p:ext uri="{BB962C8B-B14F-4D97-AF65-F5344CB8AC3E}">
        <p14:creationId xmlns:p14="http://schemas.microsoft.com/office/powerpoint/2010/main" val="27696062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7dbc95a298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7dbc95a298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 </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If you need more time to get to know the </a:t>
            </a:r>
            <a:r>
              <a:rPr lang="en-US" sz="1200" i="1" dirty="0">
                <a:solidFill>
                  <a:schemeClr val="dk1"/>
                </a:solidFill>
                <a:latin typeface="Calibri"/>
                <a:ea typeface="Calibri"/>
                <a:cs typeface="Calibri"/>
                <a:sym typeface="Calibri"/>
              </a:rPr>
              <a:t>KAS for Reading &amp; Writing</a:t>
            </a:r>
            <a:r>
              <a:rPr lang="en-US" sz="1200" dirty="0">
                <a:solidFill>
                  <a:schemeClr val="dk1"/>
                </a:solidFill>
                <a:latin typeface="Calibri"/>
                <a:ea typeface="Calibri"/>
                <a:cs typeface="Calibri"/>
                <a:sym typeface="Calibri"/>
              </a:rPr>
              <a:t>, the </a:t>
            </a:r>
            <a:r>
              <a:rPr lang="en-US" sz="1200" i="1" dirty="0">
                <a:solidFill>
                  <a:schemeClr val="dk1"/>
                </a:solidFill>
                <a:latin typeface="Calibri"/>
                <a:ea typeface="Calibri"/>
                <a:cs typeface="Calibri"/>
                <a:sym typeface="Calibri"/>
              </a:rPr>
              <a:t>Getting to Know the KAS for Reading &amp; Writing</a:t>
            </a:r>
            <a:r>
              <a:rPr lang="en-US" sz="1200" dirty="0">
                <a:solidFill>
                  <a:schemeClr val="dk1"/>
                </a:solidFill>
                <a:latin typeface="Calibri"/>
                <a:ea typeface="Calibri"/>
                <a:cs typeface="Calibri"/>
                <a:sym typeface="Calibri"/>
              </a:rPr>
              <a:t> Module is a good place to find support and i</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59"/>
                  </a:ext>
                </a:extLst>
              </a:rPr>
              <a:t>ncludes:</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sessions intended to support the successful transition to and implementation of the KAS for Reading &amp; Writing.</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sections that are designed to be viewed as stand-alone lessons or within the progression of the module as written.</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information to build a shared understanding of the </a:t>
            </a:r>
            <a:r>
              <a:rPr lang="en-US" sz="1200" i="1" dirty="0">
                <a:solidFill>
                  <a:schemeClr val="dk1"/>
                </a:solidFill>
                <a:latin typeface="Calibri"/>
                <a:ea typeface="Calibri"/>
                <a:cs typeface="Calibri"/>
                <a:sym typeface="Calibri"/>
              </a:rPr>
              <a:t>KAS for Reading and Writing</a:t>
            </a:r>
            <a:r>
              <a:rPr lang="en-US" sz="1200" dirty="0">
                <a:solidFill>
                  <a:schemeClr val="dk1"/>
                </a:solidFill>
                <a:latin typeface="Calibri"/>
                <a:ea typeface="Calibri"/>
                <a:cs typeface="Calibri"/>
                <a:sym typeface="Calibri"/>
              </a:rPr>
              <a:t> document</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information to strengthen the connection between the components of the </a:t>
            </a:r>
            <a:r>
              <a:rPr lang="en-US" sz="1200" i="1" dirty="0">
                <a:solidFill>
                  <a:schemeClr val="dk1"/>
                </a:solidFill>
                <a:latin typeface="Calibri"/>
                <a:ea typeface="Calibri"/>
                <a:cs typeface="Calibri"/>
                <a:sym typeface="Calibri"/>
              </a:rPr>
              <a:t>KAS for Reading &amp; Writing</a:t>
            </a:r>
            <a:r>
              <a:rPr lang="en-US" sz="1200" dirty="0">
                <a:solidFill>
                  <a:schemeClr val="dk1"/>
                </a:solidFill>
                <a:latin typeface="Calibri"/>
                <a:ea typeface="Calibri"/>
                <a:cs typeface="Calibri"/>
                <a:sym typeface="Calibri"/>
              </a:rPr>
              <a:t> and the way those components can support teachers in the process of designing standards-aligned instruction and grade-level assignments.</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opportunities to experience how the changes in the </a:t>
            </a:r>
            <a:r>
              <a:rPr lang="en-US" sz="1200" i="1" dirty="0">
                <a:solidFill>
                  <a:schemeClr val="dk1"/>
                </a:solidFill>
                <a:latin typeface="Calibri"/>
                <a:ea typeface="Calibri"/>
                <a:cs typeface="Calibri"/>
                <a:sym typeface="Calibri"/>
              </a:rPr>
              <a:t>KAS for Reading &amp; Writing</a:t>
            </a:r>
            <a:r>
              <a:rPr lang="en-US" sz="1200" dirty="0">
                <a:solidFill>
                  <a:schemeClr val="dk1"/>
                </a:solidFill>
                <a:latin typeface="Calibri"/>
                <a:ea typeface="Calibri"/>
                <a:cs typeface="Calibri"/>
                <a:sym typeface="Calibri"/>
              </a:rPr>
              <a:t> can and will be reflected in student experiences within Kentucky classrooms. </a:t>
            </a:r>
            <a:endParaRPr sz="1200" dirty="0">
              <a:latin typeface="Calibri"/>
              <a:ea typeface="Calibri"/>
              <a:cs typeface="Calibri"/>
              <a:sym typeface="Calibri"/>
            </a:endParaRPr>
          </a:p>
        </p:txBody>
      </p:sp>
    </p:spTree>
    <p:extLst>
      <p:ext uri="{BB962C8B-B14F-4D97-AF65-F5344CB8AC3E}">
        <p14:creationId xmlns:p14="http://schemas.microsoft.com/office/powerpoint/2010/main" val="19234455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7e834ff339_2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7e834ff339_2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60"/>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61"/>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62"/>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63"/>
                  </a:ext>
                </a:extLst>
              </a:rPr>
              <a:t>Read the requirements of Step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64"/>
                  </a:ext>
                </a:extLst>
              </a:rPr>
              <a:t>Five</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65"/>
                  </a:ext>
                </a:extLst>
              </a:rPr>
              <a:t>.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67"/>
                  </a:ext>
                </a:extLst>
              </a:rPr>
              <a:t>Note: When identifying the sources, it is critical to emphasize that the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68"/>
                  </a:ext>
                </a:extLst>
              </a:rPr>
              <a:t>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69"/>
                  </a:ext>
                </a:extLst>
              </a:rPr>
              <a:t>tandard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70"/>
                  </a:ext>
                </a:extLst>
              </a:rPr>
              <a:t>selection may dictate</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71"/>
                  </a:ext>
                </a:extLst>
              </a:rPr>
              <a:t> the way in which the students engage with the sources and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72"/>
                  </a:ext>
                </a:extLst>
              </a:rPr>
              <a:t>which additional reading and writing standard(s) should be included in the integrated learning</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73"/>
                  </a:ext>
                </a:extLst>
              </a:rPr>
              <a:t>.</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74"/>
                </a:ext>
              </a:extLst>
            </a:endParaRPr>
          </a:p>
        </p:txBody>
      </p:sp>
    </p:spTree>
    <p:extLst>
      <p:ext uri="{BB962C8B-B14F-4D97-AF65-F5344CB8AC3E}">
        <p14:creationId xmlns:p14="http://schemas.microsoft.com/office/powerpoint/2010/main" val="32466432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7dbc95a298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7dbc95a298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9"/>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90"/>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91"/>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92"/>
                  </a:ext>
                </a:extLst>
              </a:rPr>
              <a:t>Read the requirements of Step </a:t>
            </a:r>
            <a:r>
              <a:rPr lang="en-US" sz="1200" dirty="0">
                <a:solidFill>
                  <a:schemeClr val="dk1"/>
                </a:solidFill>
                <a:latin typeface="Calibri"/>
                <a:ea typeface="Calibri"/>
                <a:cs typeface="Calibri"/>
                <a:sym typeface="Calibri"/>
              </a:rPr>
              <a:t>Six.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95"/>
                  </a:ext>
                </a:extLst>
              </a:rPr>
              <a:t>Note: When designing grade-level aligned experiences and assignments, students must have the opportunity to demonstrate the knowledge and/or mastery of the standard identified.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96"/>
                </a:ext>
              </a:extLst>
            </a:endParaRPr>
          </a:p>
        </p:txBody>
      </p:sp>
    </p:spTree>
    <p:extLst>
      <p:ext uri="{BB962C8B-B14F-4D97-AF65-F5344CB8AC3E}">
        <p14:creationId xmlns:p14="http://schemas.microsoft.com/office/powerpoint/2010/main" val="661183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7da4f56286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7da4f56286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rPr>
              <a:t>Guiding Notes: </a:t>
            </a:r>
            <a:endParaRPr sz="1200" b="1"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This slide explains why integration is important and how the use of this teaching practice provides learning experiences that more closely reflect how students experience the disciplines in their everyday lives. As stated in the second bullet point, accessing what we know and then connecting that knowledge to other knowledge is common practice and automatic in our everyday lives. So much so that we do it without even realizing it. </a:t>
            </a:r>
          </a:p>
          <a:p>
            <a:pPr marL="0" lvl="0" indent="0" algn="l" rtl="0">
              <a:spcBef>
                <a:spcPts val="0"/>
              </a:spcBef>
              <a:spcAft>
                <a:spcPts val="0"/>
              </a:spcAft>
              <a:buNone/>
            </a:pPr>
            <a:endParaRPr lang="en-US"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For example, even a seemingly simple task like determining what time to leave home in order to make it to work on time requires operating within and across disciplines. You must a) know the location of the destination and the appropriate route to take to get there (geography), b) know or determine the distance to the destination and convert that to an amount of time it will take to drive there (math skill), c) know and be able to tell time and calculate elapsed time (more math skills), d) take into account the traffic patterns for the time of the commute (engineering skills), and e) consider any evidence collected over time that would indicate a need to adjust the departure time due to frequently running late or often needing to stop for food or gas (history). </a:t>
            </a:r>
          </a:p>
          <a:p>
            <a:pPr marL="0" lvl="0" indent="0" algn="l" rtl="0">
              <a:spcBef>
                <a:spcPts val="0"/>
              </a:spcBef>
              <a:spcAft>
                <a:spcPts val="0"/>
              </a:spcAft>
              <a:buNone/>
            </a:pPr>
            <a:endParaRPr lang="en-US"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Clearly, integration is </a:t>
            </a:r>
            <a:r>
              <a:rPr lang="en-US" sz="1200" b="1" dirty="0">
                <a:latin typeface="Calibri"/>
                <a:ea typeface="Calibri"/>
                <a:cs typeface="Calibri"/>
                <a:sym typeface="Calibri"/>
              </a:rPr>
              <a:t>prevalent and necessary </a:t>
            </a:r>
            <a:r>
              <a:rPr lang="en-US" sz="1200" dirty="0">
                <a:latin typeface="Calibri"/>
                <a:ea typeface="Calibri"/>
                <a:cs typeface="Calibri"/>
                <a:sym typeface="Calibri"/>
              </a:rPr>
              <a:t>in this real-world example. When teachers apply an integrated teaching approach, students are given opportunities to engage in the same process. They are able to draw on their knowledge of various disciplines to maximize their learning in school as well as maximize application of that learning outside of school to make sense of the world around them. </a:t>
            </a:r>
            <a:endParaRPr sz="1200" dirty="0">
              <a:latin typeface="Calibri"/>
              <a:ea typeface="Calibri"/>
              <a:cs typeface="Calibri"/>
              <a:sym typeface="Calibri"/>
            </a:endParaRPr>
          </a:p>
        </p:txBody>
      </p:sp>
    </p:spTree>
    <p:extLst>
      <p:ext uri="{BB962C8B-B14F-4D97-AF65-F5344CB8AC3E}">
        <p14:creationId xmlns:p14="http://schemas.microsoft.com/office/powerpoint/2010/main" val="28971583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7dbc95a298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7dbc95a298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04"/>
                  </a:ext>
                </a:extLst>
              </a:rPr>
              <a:t>Guiding Notes: </a:t>
            </a:r>
          </a:p>
          <a:p>
            <a:pPr marL="0" lvl="0" indent="0" algn="l" rtl="0">
              <a:lnSpc>
                <a:spcPct val="115000"/>
              </a:lnSpc>
              <a:spcBef>
                <a:spcPts val="1200"/>
              </a:spcBef>
              <a:spcAft>
                <a:spcPts val="0"/>
              </a:spcAft>
              <a:buNone/>
            </a:pP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05"/>
                </a:ext>
              </a:extLst>
            </a:endParaRPr>
          </a:p>
          <a:p>
            <a:pPr marL="0" lvl="0" indent="0" algn="l" rtl="0">
              <a:lnSpc>
                <a:spcPct val="115000"/>
              </a:lnSpc>
              <a:spcBef>
                <a:spcPts val="1200"/>
              </a:spcBef>
              <a:spcAft>
                <a:spcPts val="0"/>
              </a:spcAft>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06"/>
                  </a:ext>
                </a:extLst>
              </a:rPr>
              <a:t>Read the information provided in the slide. Consider why this assignment aligns to the standard identified and examine how this assignment aligns to </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06"/>
                  </a:ext>
                </a:extLst>
              </a:rPr>
              <a:t>the compelling </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06"/>
                  </a:ext>
                </a:extLst>
              </a:rPr>
              <a:t>question provided. </a:t>
            </a: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07"/>
                </a:ext>
              </a:extLst>
            </a:endParaRPr>
          </a:p>
        </p:txBody>
      </p:sp>
    </p:spTree>
    <p:extLst>
      <p:ext uri="{BB962C8B-B14F-4D97-AF65-F5344CB8AC3E}">
        <p14:creationId xmlns:p14="http://schemas.microsoft.com/office/powerpoint/2010/main" val="15844111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11"/>
                  </a:ext>
                </a:extLst>
              </a:rPr>
              <a:t>Guiding Notes: </a:t>
            </a:r>
          </a:p>
          <a:p>
            <a:pPr marL="0" lvl="0" indent="0" algn="l" rtl="0">
              <a:lnSpc>
                <a:spcPct val="115000"/>
              </a:lnSpc>
              <a:spcBef>
                <a:spcPts val="120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12"/>
                </a:ext>
              </a:extLst>
            </a:endParaRPr>
          </a:p>
          <a:p>
            <a:pPr marL="0" lvl="0" indent="0" algn="l" rtl="0">
              <a:lnSpc>
                <a:spcPct val="115000"/>
              </a:lnSpc>
              <a:spcBef>
                <a:spcPts val="1200"/>
              </a:spcBef>
              <a:spcAft>
                <a:spcPts val="0"/>
              </a:spcAft>
              <a:buClr>
                <a:schemeClr val="dk1"/>
              </a:buClr>
              <a:buSzPts val="1100"/>
              <a:buFont typeface="Arial"/>
              <a:buNone/>
            </a:pP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13"/>
                  </a:ext>
                </a:extLst>
              </a:rPr>
              <a:t>Read the information provided in the slide. Consider why this assignment aligns to the standard identified and examine how this assignment aligns to </a:t>
            </a: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13"/>
                  </a:ext>
                </a:extLst>
              </a:rPr>
              <a:t>the compelling </a:t>
            </a: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13"/>
                  </a:ext>
                </a:extLst>
              </a:rPr>
              <a:t>question provided. </a:t>
            </a:r>
            <a:endPar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14"/>
                </a:ext>
              </a:extLst>
            </a:endParaRPr>
          </a:p>
        </p:txBody>
      </p:sp>
    </p:spTree>
    <p:extLst>
      <p:ext uri="{BB962C8B-B14F-4D97-AF65-F5344CB8AC3E}">
        <p14:creationId xmlns:p14="http://schemas.microsoft.com/office/powerpoint/2010/main" val="27984381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7dbc95a298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7dbc95a298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16"/>
                  </a:ext>
                </a:extLst>
              </a:rPr>
              <a:t>Guiding Notes: </a:t>
            </a:r>
          </a:p>
          <a:p>
            <a:pPr marL="0" lvl="0" indent="0" algn="l" rtl="0">
              <a:lnSpc>
                <a:spcPct val="115000"/>
              </a:lnSpc>
              <a:spcBef>
                <a:spcPts val="120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17"/>
                </a:ext>
              </a:extLst>
            </a:endParaRPr>
          </a:p>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18"/>
                  </a:ext>
                </a:extLst>
              </a:rPr>
              <a:t>Read the information provided in the slide.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19"/>
                </a:ext>
              </a:extLst>
            </a:endParaRPr>
          </a:p>
        </p:txBody>
      </p:sp>
    </p:spTree>
    <p:extLst>
      <p:ext uri="{BB962C8B-B14F-4D97-AF65-F5344CB8AC3E}">
        <p14:creationId xmlns:p14="http://schemas.microsoft.com/office/powerpoint/2010/main" val="35419214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7dbc95a298_2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7dbc95a298_2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28"/>
                  </a:ext>
                </a:extLst>
              </a:rPr>
              <a:t>Guiding notes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29"/>
                  </a:ext>
                </a:extLst>
              </a:rPr>
              <a:t>:</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30"/>
                </a:ext>
              </a:extLst>
            </a:endParaRP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31"/>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32"/>
                  </a:ext>
                </a:extLst>
              </a:rPr>
              <a:t>This slide previews the upcoming sections of the module.</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Explain: The KDE needs your feedback on the effectiveness of this module, the learning platform and how the consultants may best support you as you take the next steps in the implementation process. We are going to complete a short survey to share our thinking and provide them with feedback on how the KDE can best meet our needs. Feedback from our surveys will be used by the KDE to plan and prepare future professional learning. </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900" dirty="0">
                <a:solidFill>
                  <a:schemeClr val="dk1"/>
                </a:solidFill>
                <a:latin typeface="Calibri"/>
                <a:ea typeface="Calibri"/>
                <a:cs typeface="Calibri"/>
                <a:sym typeface="Calibri"/>
              </a:rPr>
              <a:t>Post-survey: </a:t>
            </a:r>
            <a:r>
              <a:rPr lang="en-US" sz="1200" b="0" i="0" u="sng" dirty="0">
                <a:solidFill>
                  <a:srgbClr val="000000"/>
                </a:solidFill>
                <a:effectLst/>
                <a:latin typeface="Times New Roman" panose="02020603050405020304" pitchFamily="18" charset="0"/>
              </a:rPr>
              <a:t>https://forms.gle/NU6gc7j69WrHSa9u5</a:t>
            </a:r>
            <a:endParaRPr lang="en-US" sz="900" u="sng"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32"/>
                </a:ext>
              </a:extLst>
            </a:endParaRP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32"/>
                </a:ext>
              </a:extLst>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89539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1"/>
                  </a:ext>
                </a:extLst>
              </a:rPr>
              <a:t>Guiding Notes:</a:t>
            </a:r>
            <a:endPar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2"/>
                </a:ext>
              </a:extLst>
            </a:endParaRPr>
          </a:p>
          <a:p>
            <a:pPr marL="0" lvl="0" indent="0" algn="l" rtl="0">
              <a:spcBef>
                <a:spcPts val="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3"/>
                </a:ext>
              </a:extLst>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4"/>
                  </a:ext>
                </a:extLst>
              </a:rPr>
              <a:t>Materials needed for this section entitled, “How do I integrate social studies and reading and writing?”:</a:t>
            </a:r>
          </a:p>
          <a:p>
            <a:pPr marL="171450" marR="52070" lvl="0" indent="-171450" algn="l" rtl="0">
              <a:lnSpc>
                <a:spcPct val="100000"/>
              </a:lnSpc>
              <a:spcBef>
                <a:spcPts val="0"/>
              </a:spcBef>
              <a:spcAft>
                <a:spcPts val="0"/>
              </a:spcAft>
              <a:buClr>
                <a:schemeClr val="dk1"/>
              </a:buClr>
              <a:buSzPts val="1100"/>
            </a:pPr>
            <a:r>
              <a:rPr lang="en-US" sz="1100" i="1" dirty="0">
                <a:solidFill>
                  <a:schemeClr val="dk1"/>
                </a:solidFill>
                <a:latin typeface="Calibri"/>
                <a:ea typeface="Calibri"/>
                <a:cs typeface="Calibri"/>
                <a:sym typeface="Calibri"/>
              </a:rPr>
              <a:t>KAS for Social Studies: </a:t>
            </a:r>
            <a:r>
              <a:rPr lang="en-US" sz="1100" i="0" u="sng" dirty="0">
                <a:solidFill>
                  <a:schemeClr val="dk1"/>
                </a:solidFill>
                <a:latin typeface="Calibri"/>
                <a:ea typeface="Calibri"/>
                <a:cs typeface="Calibri"/>
                <a:sym typeface="Calibri"/>
              </a:rPr>
              <a:t>https://education.ky.gov/curriculum/standards/kyacadstand/Documents/Kentucky_Academic_Standards_for_Social_Studies.pdf</a:t>
            </a:r>
          </a:p>
          <a:p>
            <a:pPr marL="171450" marR="52070" lvl="0" indent="-171450" algn="l" rtl="0">
              <a:lnSpc>
                <a:spcPct val="100000"/>
              </a:lnSpc>
              <a:spcBef>
                <a:spcPts val="0"/>
              </a:spcBef>
              <a:spcAft>
                <a:spcPts val="0"/>
              </a:spcAft>
              <a:buClr>
                <a:schemeClr val="dk1"/>
              </a:buClr>
              <a:buSzPts val="1100"/>
            </a:pPr>
            <a:r>
              <a:rPr lang="en-US" sz="1100" i="1" dirty="0">
                <a:solidFill>
                  <a:schemeClr val="dk1"/>
                </a:solidFill>
                <a:latin typeface="Calibri"/>
                <a:ea typeface="Calibri"/>
                <a:cs typeface="Calibri"/>
                <a:sym typeface="Calibri"/>
              </a:rPr>
              <a:t>KAS for Reading and Writing</a:t>
            </a:r>
            <a:r>
              <a:rPr lang="en-US" sz="1100" i="0" u="none" dirty="0">
                <a:solidFill>
                  <a:schemeClr val="dk1"/>
                </a:solidFill>
                <a:latin typeface="Calibri"/>
                <a:ea typeface="Calibri"/>
                <a:cs typeface="Calibri"/>
                <a:sym typeface="Calibri"/>
              </a:rPr>
              <a:t>: </a:t>
            </a:r>
            <a:r>
              <a:rPr lang="en-US" sz="1100" i="0" u="sng" dirty="0">
                <a:solidFill>
                  <a:schemeClr val="dk1"/>
                </a:solidFill>
                <a:latin typeface="Calibri"/>
                <a:ea typeface="Calibri"/>
                <a:cs typeface="Calibri"/>
                <a:sym typeface="Calibri"/>
              </a:rPr>
              <a:t>https://education.ky.gov/curriculum/standards/kyacadstand/Documents/Kentucky_Academic_Standards_Reading_and_Writing.pdf</a:t>
            </a:r>
            <a:endParaRPr lang="en-US" sz="1100" i="1" u="sng"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11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5"/>
                </a:ext>
              </a:extLst>
            </a:endParaRPr>
          </a:p>
        </p:txBody>
      </p:sp>
    </p:spTree>
    <p:extLst>
      <p:ext uri="{BB962C8B-B14F-4D97-AF65-F5344CB8AC3E}">
        <p14:creationId xmlns:p14="http://schemas.microsoft.com/office/powerpoint/2010/main" val="37613734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63aa61e053_2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The goals for this module are on this slide.</a:t>
            </a:r>
            <a:endParaRPr sz="1200" dirty="0">
              <a:latin typeface="Calibri"/>
              <a:ea typeface="Calibri"/>
              <a:cs typeface="Calibri"/>
              <a:sym typeface="Calibri"/>
            </a:endParaRPr>
          </a:p>
        </p:txBody>
      </p:sp>
      <p:sp>
        <p:nvSpPr>
          <p:cNvPr id="238" name="Google Shape;238;g63aa61e053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17189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7a558d190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7a558d190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32"/>
                  </a:ext>
                </a:extLst>
              </a:rPr>
              <a:t>Guiding Notes:</a:t>
            </a:r>
            <a:endParaRPr lang="en-US" sz="12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33"/>
                </a:ext>
              </a:extLst>
            </a:endParaRPr>
          </a:p>
          <a:p>
            <a:pPr marL="0" lvl="0" indent="0" algn="l" rtl="0">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34"/>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36"/>
                  </a:ext>
                </a:extLst>
              </a:rPr>
              <a:t>This section of the module explains the steps for designing effective integration and explains the design using the Grade 3 integrated collection example. </a:t>
            </a:r>
            <a:r>
              <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37"/>
                  </a:ext>
                </a:extLst>
              </a:rPr>
              <a:t>This compelling question will be answered by the end of the module. Read the </a:t>
            </a:r>
            <a:r>
              <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38"/>
                  </a:ext>
                </a:extLst>
              </a:rPr>
              <a:t>question </a:t>
            </a:r>
            <a:r>
              <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39"/>
                  </a:ext>
                </a:extLst>
              </a:rPr>
              <a:t>on the slide. </a:t>
            </a:r>
            <a:endParaRPr lang="en-US" sz="1200" dirty="0">
              <a:latin typeface="Calibri"/>
              <a:ea typeface="Calibri"/>
              <a:cs typeface="Calibri"/>
              <a:sym typeface="Calibri"/>
            </a:endParaRPr>
          </a:p>
        </p:txBody>
      </p:sp>
    </p:spTree>
    <p:extLst>
      <p:ext uri="{BB962C8B-B14F-4D97-AF65-F5344CB8AC3E}">
        <p14:creationId xmlns:p14="http://schemas.microsoft.com/office/powerpoint/2010/main" val="27723960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Guiding Notes: </a:t>
            </a:r>
          </a:p>
          <a:p>
            <a:pPr marL="0" lvl="0" indent="0" algn="l" rtl="0">
              <a:lnSpc>
                <a:spcPct val="115000"/>
              </a:lnSpc>
              <a:spcBef>
                <a:spcPts val="120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Read the information provided in the slide. </a:t>
            </a:r>
          </a:p>
          <a:p>
            <a:endParaRPr lang="en-US" dirty="0"/>
          </a:p>
        </p:txBody>
      </p:sp>
    </p:spTree>
    <p:extLst>
      <p:ext uri="{BB962C8B-B14F-4D97-AF65-F5344CB8AC3E}">
        <p14:creationId xmlns:p14="http://schemas.microsoft.com/office/powerpoint/2010/main" val="28885581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Guiding Notes: </a:t>
            </a:r>
          </a:p>
          <a:p>
            <a:pPr marL="0" lvl="0" indent="0" algn="l" rtl="0">
              <a:lnSpc>
                <a:spcPct val="115000"/>
              </a:lnSpc>
              <a:spcBef>
                <a:spcPts val="120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Read the information provided in the slide. </a:t>
            </a:r>
          </a:p>
          <a:p>
            <a:endParaRPr lang="en-US" dirty="0"/>
          </a:p>
        </p:txBody>
      </p:sp>
    </p:spTree>
    <p:extLst>
      <p:ext uri="{BB962C8B-B14F-4D97-AF65-F5344CB8AC3E}">
        <p14:creationId xmlns:p14="http://schemas.microsoft.com/office/powerpoint/2010/main" val="27719721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Guiding Notes: </a:t>
            </a:r>
          </a:p>
          <a:p>
            <a:pPr marL="0" lvl="0" indent="0" algn="l" rtl="0">
              <a:lnSpc>
                <a:spcPct val="115000"/>
              </a:lnSpc>
              <a:spcBef>
                <a:spcPts val="120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Read the information provided in the slide. </a:t>
            </a:r>
          </a:p>
          <a:p>
            <a:endParaRPr lang="en-US" dirty="0"/>
          </a:p>
        </p:txBody>
      </p:sp>
    </p:spTree>
    <p:extLst>
      <p:ext uri="{BB962C8B-B14F-4D97-AF65-F5344CB8AC3E}">
        <p14:creationId xmlns:p14="http://schemas.microsoft.com/office/powerpoint/2010/main" val="425725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6ef3e16ad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6ef3e16ad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
                  </a:ext>
                </a:extLst>
              </a:rPr>
              <a:t>Guiding Notes: </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
                </a:ext>
              </a:extLst>
            </a:endParaRPr>
          </a:p>
          <a:p>
            <a:pPr marL="0" lvl="0" indent="0" algn="l" rtl="0">
              <a:spcBef>
                <a:spcPts val="0"/>
              </a:spcBef>
              <a:spcAft>
                <a:spcPts val="0"/>
              </a:spcAft>
              <a:buNone/>
            </a:pP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2"/>
                </a:ext>
              </a:extLst>
            </a:endParaRPr>
          </a:p>
          <a:p>
            <a:pPr marL="0" lvl="0" indent="0" algn="l" rtl="0">
              <a:spcBef>
                <a:spcPts val="0"/>
              </a:spcBef>
              <a:spcAft>
                <a:spcPts val="0"/>
              </a:spcAft>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3"/>
                  </a:ext>
                </a:extLst>
              </a:rPr>
              <a:t>Read the caveats provided on this slide and engage in self-reflection to determine whether you are truly ready to engage in this work. Designing effective integration aligned to the </a:t>
            </a:r>
            <a:r>
              <a:rPr lang="en-US" sz="1200" i="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4"/>
                  </a:ext>
                </a:extLst>
              </a:rPr>
              <a:t>KAS for Social Studies </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5"/>
                  </a:ext>
                </a:extLst>
              </a:rPr>
              <a:t>and the </a:t>
            </a:r>
            <a:r>
              <a:rPr lang="en-US" sz="1200" i="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6"/>
                  </a:ext>
                </a:extLst>
              </a:rPr>
              <a:t>KAS for Reading and Writing</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7"/>
                  </a:ext>
                </a:extLst>
              </a:rPr>
              <a:t> requires that participants:</a:t>
            </a: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
                </a:ext>
              </a:extLst>
            </a:endParaRPr>
          </a:p>
          <a:p>
            <a:pPr marL="0" lvl="0" indent="0" algn="l" rtl="0">
              <a:spcBef>
                <a:spcPts val="0"/>
              </a:spcBef>
              <a:spcAft>
                <a:spcPts val="0"/>
              </a:spcAft>
              <a:buNone/>
            </a:pP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9"/>
                </a:ext>
              </a:extLst>
            </a:endParaRPr>
          </a:p>
          <a:p>
            <a:pPr marL="457200" lvl="0" indent="-304800" algn="l" rtl="0">
              <a:spcBef>
                <a:spcPts val="0"/>
              </a:spcBef>
              <a:spcAft>
                <a:spcPts val="0"/>
              </a:spcAft>
              <a:buSzPts val="1200"/>
              <a:buFont typeface="Calibri"/>
              <a:buChar char="●"/>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0"/>
                  </a:ext>
                </a:extLst>
              </a:rPr>
              <a:t>have a good</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1"/>
                  </a:ext>
                </a:extLst>
              </a:rPr>
              <a:t> understanding of </a:t>
            </a: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2"/>
                  </a:ext>
                </a:extLst>
              </a:rPr>
              <a:t>both</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3"/>
                  </a:ext>
                </a:extLst>
              </a:rPr>
              <a:t> standards documents</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4"/>
                </a:ext>
              </a:extLst>
            </a:endParaRPr>
          </a:p>
          <a:p>
            <a:pPr marL="457200" lvl="0" indent="-304800" algn="l" rtl="0">
              <a:spcBef>
                <a:spcPts val="0"/>
              </a:spcBef>
              <a:spcAft>
                <a:spcPts val="0"/>
              </a:spcAft>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5"/>
                  </a:ext>
                </a:extLst>
              </a:rPr>
              <a:t>have</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6"/>
                  </a:ext>
                </a:extLst>
              </a:rPr>
              <a:t> completed the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7"/>
                  </a:ext>
                </a:extLst>
              </a:rPr>
              <a:t>Getting to Know the KAS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8"/>
                  </a:ext>
                </a:extLst>
              </a:rPr>
              <a:t> modules for both disciplines</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9"/>
                </a:ext>
              </a:extLst>
            </a:endParaRPr>
          </a:p>
          <a:p>
            <a:pPr marL="457200" lvl="0" indent="-304800" algn="l" rtl="0">
              <a:spcBef>
                <a:spcPts val="0"/>
              </a:spcBef>
              <a:spcAft>
                <a:spcPts val="0"/>
              </a:spcAft>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0"/>
                  </a:ext>
                </a:extLst>
              </a:rPr>
              <a:t>can evaluate and/or construct strongly aligned assignments to </a:t>
            </a: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1"/>
                  </a:ext>
                </a:extLst>
              </a:rPr>
              <a:t>both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2"/>
                  </a:ext>
                </a:extLst>
              </a:rPr>
              <a:t>the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3"/>
                  </a:ext>
                </a:extLst>
              </a:rPr>
              <a:t>KAS for Social Studies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4"/>
                  </a:ext>
                </a:extLst>
              </a:rPr>
              <a:t> and the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5"/>
                  </a:ext>
                </a:extLst>
              </a:rPr>
              <a:t>KAS for Reading and Writing </a:t>
            </a:r>
            <a:endParaRPr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6"/>
                </a:ext>
              </a:extLst>
            </a:endParaRPr>
          </a:p>
          <a:p>
            <a:pPr marL="45720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7"/>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8"/>
                  </a:ext>
                </a:extLst>
              </a:rPr>
              <a:t>Having this foundational knowledge will enable you to provide students the opportunity to engage with and appreciate the uniqueness of the disciplines of social studies and reading and writing to ensure discipline integrity when engaging in this work. If you determine you are not ready to complete this work, visit </a:t>
            </a:r>
            <a:r>
              <a:rPr lang="en-US" sz="1200" u="sng" dirty="0">
                <a:solidFill>
                  <a:schemeClr val="hlink"/>
                </a:solidFill>
                <a:latin typeface="Calibri"/>
                <a:ea typeface="Calibri"/>
                <a:cs typeface="Calibri"/>
                <a:sym typeface="Calibri"/>
                <a:hlinkClick r:id="rId3"/>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9"/>
                  </a:ext>
                </a:extLst>
              </a:rPr>
              <a:t>www.kystandards.org</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0"/>
                  </a:ext>
                </a:extLst>
              </a:rPr>
              <a:t> to access the materials needed to address the areas where you might need more support prior to engaging with this module. </a:t>
            </a:r>
          </a:p>
          <a:p>
            <a:pPr marL="0" lvl="0" indent="0" algn="l" rtl="0">
              <a:spcBef>
                <a:spcPts val="0"/>
              </a:spcBef>
              <a:spcAft>
                <a:spcPts val="0"/>
              </a:spcAft>
              <a:buNone/>
            </a:pPr>
            <a:endPar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0"/>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
                  </a:ext>
                </a:extLst>
              </a:rPr>
              <a:t>Additional guidance to support participant learning can be found in the Implementation Guides: </a:t>
            </a: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
                  </a:ext>
                </a:extLst>
              </a:rPr>
              <a:t>Social Studies: </a:t>
            </a:r>
            <a:r>
              <a:rPr lang="en-US" sz="1200" u="sng"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
                  </a:ext>
                </a:extLst>
              </a:rPr>
              <a:t>https://education.ky.gov/curriculum/standards/kyacadstand/Documents/Standards_Implementation_Guidance_Document_Social_Studies.pdf</a:t>
            </a:r>
          </a:p>
          <a:p>
            <a:pPr marL="0" lvl="0" indent="0" algn="l" rtl="0">
              <a:spcBef>
                <a:spcPts val="0"/>
              </a:spcBef>
              <a:spcAft>
                <a:spcPts val="0"/>
              </a:spcAft>
              <a:buNone/>
            </a:pPr>
            <a:r>
              <a:rPr lang="en-US" sz="1200" u="none"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
                  </a:ext>
                </a:extLst>
              </a:rPr>
              <a:t>Reading and Writing: </a:t>
            </a:r>
            <a:r>
              <a:rPr lang="en-US" sz="1200" u="sng"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
                  </a:ext>
                </a:extLst>
              </a:rPr>
              <a:t>https://education.ky.gov/curriculum/standards/kyacadstand/Documents/Standards_Implementation_Guidance_Document_Reading_and_Writing.pdf</a:t>
            </a:r>
            <a:endParaRPr sz="1200" u="sng"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endParaRPr>
          </a:p>
        </p:txBody>
      </p:sp>
    </p:spTree>
    <p:extLst>
      <p:ext uri="{BB962C8B-B14F-4D97-AF65-F5344CB8AC3E}">
        <p14:creationId xmlns:p14="http://schemas.microsoft.com/office/powerpoint/2010/main" val="29024479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Guiding Notes: </a:t>
            </a:r>
          </a:p>
          <a:p>
            <a:pPr marL="0" lvl="0" indent="0" algn="l" rtl="0">
              <a:lnSpc>
                <a:spcPct val="115000"/>
              </a:lnSpc>
              <a:spcBef>
                <a:spcPts val="120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Read the information provided in the slide. </a:t>
            </a:r>
          </a:p>
          <a:p>
            <a:endParaRPr lang="en-US" dirty="0"/>
          </a:p>
        </p:txBody>
      </p:sp>
    </p:spTree>
    <p:extLst>
      <p:ext uri="{BB962C8B-B14F-4D97-AF65-F5344CB8AC3E}">
        <p14:creationId xmlns:p14="http://schemas.microsoft.com/office/powerpoint/2010/main" val="31253889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79"/>
                  </a:ext>
                </a:extLst>
              </a:rPr>
              <a:t>Guiding Notes: </a:t>
            </a:r>
          </a:p>
          <a:p>
            <a:pPr marL="0" lvl="0" indent="0" algn="l" rtl="0">
              <a:lnSpc>
                <a:spcPct val="115000"/>
              </a:lnSpc>
              <a:spcBef>
                <a:spcPts val="120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80"/>
                </a:ext>
              </a:extLst>
            </a:endParaRPr>
          </a:p>
          <a:p>
            <a:pPr marL="0" lvl="0" indent="0" algn="l" rtl="0">
              <a:lnSpc>
                <a:spcPct val="115000"/>
              </a:lnSpc>
              <a:spcBef>
                <a:spcPts val="1200"/>
              </a:spcBef>
              <a:spcAft>
                <a:spcPts val="0"/>
              </a:spcAft>
              <a:buClr>
                <a:schemeClr val="dk1"/>
              </a:buClr>
              <a:buSzPts val="1100"/>
              <a:buFont typeface="Arial"/>
              <a:buNone/>
            </a:pP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81"/>
                  </a:ext>
                </a:extLst>
              </a:rPr>
              <a:t>Read the information provided in the slide. Closely read the effective integration collection selected while marking your </a:t>
            </a: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81"/>
                  </a:ext>
                </a:extLst>
              </a:rPr>
              <a:t>noticings</a:t>
            </a: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81"/>
                  </a:ext>
                </a:extLst>
              </a:rPr>
              <a:t> by underlining, writing in the margins, circling or highlighting.</a:t>
            </a:r>
            <a:endParaRPr lang="en-US" sz="1100" dirty="0"/>
          </a:p>
          <a:p>
            <a:endParaRPr lang="en-US" dirty="0"/>
          </a:p>
        </p:txBody>
      </p:sp>
    </p:spTree>
    <p:extLst>
      <p:ext uri="{BB962C8B-B14F-4D97-AF65-F5344CB8AC3E}">
        <p14:creationId xmlns:p14="http://schemas.microsoft.com/office/powerpoint/2010/main" val="19299230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Guiding Notes: </a:t>
            </a:r>
          </a:p>
          <a:p>
            <a:pPr marL="0" lvl="0" indent="0" algn="l" rtl="0">
              <a:spcBef>
                <a:spcPts val="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Read the information on the slide. You will now examine </a:t>
            </a:r>
            <a:r>
              <a:rPr lang="en-US" sz="1100" b="1" dirty="0">
                <a:solidFill>
                  <a:schemeClr val="dk1"/>
                </a:solidFill>
                <a:latin typeface="Calibri"/>
                <a:ea typeface="Calibri"/>
                <a:cs typeface="Calibri"/>
                <a:sym typeface="Calibri"/>
              </a:rPr>
              <a:t>each</a:t>
            </a:r>
            <a:r>
              <a:rPr lang="en-US" sz="1100" dirty="0">
                <a:solidFill>
                  <a:schemeClr val="dk1"/>
                </a:solidFill>
                <a:latin typeface="Calibri"/>
                <a:ea typeface="Calibri"/>
                <a:cs typeface="Calibri"/>
                <a:sym typeface="Calibri"/>
              </a:rPr>
              <a:t> experience and assignment that makes up the collection by answering the questions provided on the slide. </a:t>
            </a:r>
          </a:p>
          <a:p>
            <a:endParaRPr lang="en-US" dirty="0"/>
          </a:p>
        </p:txBody>
      </p:sp>
    </p:spTree>
    <p:extLst>
      <p:ext uri="{BB962C8B-B14F-4D97-AF65-F5344CB8AC3E}">
        <p14:creationId xmlns:p14="http://schemas.microsoft.com/office/powerpoint/2010/main" val="284001049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6ebc5ddeb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6ebc5ddeb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 </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If working in a group, discuss the questions on the slide after engaging with this section. Otherwise, self reflect and consider individually.</a:t>
            </a:r>
            <a:endParaRPr dirty="0"/>
          </a:p>
        </p:txBody>
      </p:sp>
    </p:spTree>
    <p:extLst>
      <p:ext uri="{BB962C8B-B14F-4D97-AF65-F5344CB8AC3E}">
        <p14:creationId xmlns:p14="http://schemas.microsoft.com/office/powerpoint/2010/main" val="18828462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7dbc95a298_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7dbc95a298_2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90"/>
                  </a:ext>
                </a:extLst>
              </a:rPr>
              <a:t>Guiding notes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91"/>
                  </a:ext>
                </a:extLst>
              </a:rPr>
              <a:t>:</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92"/>
                </a:ext>
              </a:extLst>
            </a:endParaRP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93"/>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94"/>
                  </a:ext>
                </a:extLst>
              </a:rPr>
              <a:t>This slide previews the upcoming contents of this module.</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94"/>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Explain: The KDE needs your feedback on the effectiveness of this module, the learning platform and how the consultants may best support you as you take the next steps in the implementation process. We are going to complete a short survey to share our thinking and provide them with feedback on how the KDE can best meet our needs. Feedback from our surveys will be used by the KDE to plan and prepare future professional learning. </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900" dirty="0">
                <a:solidFill>
                  <a:schemeClr val="dk1"/>
                </a:solidFill>
                <a:latin typeface="Calibri"/>
                <a:ea typeface="Calibri"/>
                <a:cs typeface="Calibri"/>
                <a:sym typeface="Calibri"/>
              </a:rPr>
              <a:t>Post-survey: </a:t>
            </a:r>
            <a:r>
              <a:rPr lang="en-US" sz="1200" b="0" i="0" u="sng" dirty="0">
                <a:solidFill>
                  <a:srgbClr val="000000"/>
                </a:solidFill>
                <a:effectLst/>
                <a:latin typeface="Times New Roman" panose="02020603050405020304" pitchFamily="18" charset="0"/>
              </a:rPr>
              <a:t>https://forms.gle/NU6gc7j69WrHSa9u5</a:t>
            </a:r>
            <a:endParaRPr lang="en-US" sz="900" u="sng"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0851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1"/>
                  </a:ext>
                </a:extLst>
              </a:rPr>
              <a:t>Guiding Notes:</a:t>
            </a:r>
            <a:endPar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2"/>
                </a:ext>
              </a:extLst>
            </a:endParaRPr>
          </a:p>
          <a:p>
            <a:pPr marL="0" lvl="0" indent="0" algn="l" rtl="0">
              <a:spcBef>
                <a:spcPts val="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3"/>
                </a:ext>
              </a:extLst>
            </a:endParaRPr>
          </a:p>
          <a:p>
            <a:pPr marL="0" marR="5207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The following materials are part of this section: </a:t>
            </a:r>
          </a:p>
          <a:p>
            <a:pPr marL="171450" marR="52070" lvl="0" indent="-171450" algn="l" rtl="0">
              <a:lnSpc>
                <a:spcPct val="100000"/>
              </a:lnSpc>
              <a:spcBef>
                <a:spcPts val="0"/>
              </a:spcBef>
              <a:spcAft>
                <a:spcPts val="0"/>
              </a:spcAft>
              <a:buClr>
                <a:schemeClr val="dk1"/>
              </a:buClr>
              <a:buSzPts val="1100"/>
            </a:pPr>
            <a:r>
              <a:rPr lang="en-US" sz="800" dirty="0">
                <a:solidFill>
                  <a:schemeClr val="dk1"/>
                </a:solidFill>
                <a:latin typeface="Calibri"/>
                <a:ea typeface="Calibri"/>
                <a:cs typeface="Calibri"/>
                <a:sym typeface="Calibri"/>
              </a:rPr>
              <a:t>Social Studies Assignment Review Protocol: </a:t>
            </a:r>
            <a:r>
              <a:rPr lang="en-US" sz="800" b="0" i="0" u="sng" dirty="0">
                <a:solidFill>
                  <a:srgbClr val="000000"/>
                </a:solidFill>
                <a:effectLst/>
                <a:latin typeface="Times New Roman" panose="02020603050405020304" pitchFamily="18" charset="0"/>
              </a:rPr>
              <a:t>https://www.education.ky.gov/_layouts/download.aspx?SourceUrl=</a:t>
            </a:r>
            <a:r>
              <a:rPr lang="en-US" sz="800" u="sng" dirty="0">
                <a:solidFill>
                  <a:schemeClr val="dk1"/>
                </a:solidFill>
                <a:latin typeface="Calibri"/>
                <a:ea typeface="Calibri"/>
                <a:cs typeface="Calibri"/>
                <a:sym typeface="Calibri"/>
              </a:rPr>
              <a:t>/curriculum/standards/kyacadstand/Documents/Social_Studies_Assignment_Review_Protocol.docx</a:t>
            </a:r>
          </a:p>
          <a:p>
            <a:pPr marL="171450" marR="52070" lvl="0" indent="-171450" algn="l" rtl="0">
              <a:lnSpc>
                <a:spcPct val="100000"/>
              </a:lnSpc>
              <a:spcBef>
                <a:spcPts val="0"/>
              </a:spcBef>
              <a:spcAft>
                <a:spcPts val="0"/>
              </a:spcAft>
              <a:buClr>
                <a:schemeClr val="dk1"/>
              </a:buClr>
              <a:buSzPts val="1100"/>
            </a:pPr>
            <a:r>
              <a:rPr lang="en-US" sz="1100" b="0" i="0" u="none" dirty="0">
                <a:solidFill>
                  <a:srgbClr val="000000"/>
                </a:solidFill>
                <a:effectLst/>
                <a:latin typeface="Times New Roman" panose="02020603050405020304" pitchFamily="18" charset="0"/>
                <a:ea typeface="Calibri"/>
                <a:cs typeface="Calibri"/>
                <a:sym typeface="Calibri"/>
              </a:rPr>
              <a:t>Grade 5 Social Studies Assignment Example</a:t>
            </a:r>
            <a:r>
              <a:rPr lang="en-US" sz="1100" b="0" i="0" u="sng" dirty="0">
                <a:solidFill>
                  <a:srgbClr val="000000"/>
                </a:solidFill>
                <a:effectLst/>
                <a:latin typeface="Times New Roman" panose="02020603050405020304" pitchFamily="18" charset="0"/>
              </a:rPr>
              <a:t>https://www.education.ky.gov/_layouts/download.aspx?SourceUrl=</a:t>
            </a:r>
            <a:r>
              <a:rPr lang="en-US" sz="1800" b="0" i="0" u="sng" dirty="0">
                <a:solidFill>
                  <a:srgbClr val="000000"/>
                </a:solidFill>
                <a:effectLst/>
                <a:latin typeface="Times New Roman" panose="02020603050405020304" pitchFamily="18" charset="0"/>
              </a:rPr>
              <a:t>/curriculum/standards/kyacadstand/Documents/Grade_5_Is_it_effective_stealthy_or_fractured_example.docx</a:t>
            </a:r>
            <a:endParaRPr lang="en-US" sz="1100" b="0" i="0" u="sng" dirty="0">
              <a:solidFill>
                <a:srgbClr val="000000"/>
              </a:solidFill>
              <a:effectLst/>
              <a:latin typeface="Times New Roman" panose="02020603050405020304" pitchFamily="18" charset="0"/>
              <a:ea typeface="Calibri"/>
              <a:cs typeface="Calibri"/>
              <a:sym typeface="Calibri"/>
            </a:endParaRPr>
          </a:p>
          <a:p>
            <a:pPr marL="171450" marR="52070" lvl="0" indent="-171450" algn="l" rtl="0">
              <a:lnSpc>
                <a:spcPct val="100000"/>
              </a:lnSpc>
              <a:spcBef>
                <a:spcPts val="0"/>
              </a:spcBef>
              <a:spcAft>
                <a:spcPts val="0"/>
              </a:spcAft>
              <a:buClr>
                <a:schemeClr val="dk1"/>
              </a:buClr>
              <a:buSzPts val="1100"/>
            </a:pPr>
            <a:r>
              <a:rPr lang="en-US" sz="1100" b="0" i="0" u="none" dirty="0">
                <a:solidFill>
                  <a:srgbClr val="000000"/>
                </a:solidFill>
                <a:effectLst/>
                <a:latin typeface="Times New Roman" panose="02020603050405020304" pitchFamily="18" charset="0"/>
                <a:ea typeface="Calibri"/>
                <a:cs typeface="Calibri"/>
                <a:sym typeface="Calibri"/>
              </a:rPr>
              <a:t>Grade 5 Social Studies Assignment Review Protocol Example: </a:t>
            </a:r>
            <a:r>
              <a:rPr lang="en-US" sz="1800" b="0" i="0" u="sng" dirty="0">
                <a:solidFill>
                  <a:srgbClr val="000000"/>
                </a:solidFill>
                <a:effectLst/>
                <a:latin typeface="Times New Roman" panose="02020603050405020304" pitchFamily="18" charset="0"/>
              </a:rPr>
              <a:t>https://www.education.ky.gov/_layouts/download.aspx?SourceUrl=</a:t>
            </a:r>
            <a:r>
              <a:rPr lang="en-US" sz="1100" b="0" i="0" u="sng" dirty="0">
                <a:solidFill>
                  <a:srgbClr val="000000"/>
                </a:solidFill>
                <a:effectLst/>
                <a:latin typeface="Times New Roman" panose="02020603050405020304" pitchFamily="18" charset="0"/>
              </a:rPr>
              <a:t>/</a:t>
            </a:r>
            <a:r>
              <a:rPr lang="en-US" sz="1800" b="0" i="0" u="sng" dirty="0">
                <a:solidFill>
                  <a:srgbClr val="000000"/>
                </a:solidFill>
                <a:effectLst/>
                <a:latin typeface="Times New Roman" panose="02020603050405020304" pitchFamily="18" charset="0"/>
              </a:rPr>
              <a:t>curriculum/standards/kyacadstand/Documents/Module_4_Section_F_Assignment_Review_Protocol_Example_Grade_5.docx</a:t>
            </a:r>
            <a:endParaRPr lang="en-US" sz="800" dirty="0">
              <a:solidFill>
                <a:schemeClr val="dk1"/>
              </a:solidFill>
              <a:latin typeface="Calibri"/>
              <a:ea typeface="Calibri"/>
              <a:cs typeface="Calibri"/>
              <a:sym typeface="Calibri"/>
            </a:endParaRPr>
          </a:p>
          <a:p>
            <a:pPr marL="0" marR="52070" lvl="0" indent="0" algn="l" rtl="0">
              <a:spcBef>
                <a:spcPts val="0"/>
              </a:spcBef>
              <a:spcAft>
                <a:spcPts val="0"/>
              </a:spcAft>
              <a:buClr>
                <a:schemeClr val="dk1"/>
              </a:buClr>
              <a:buSzPts val="1100"/>
              <a:buFont typeface="Arial"/>
              <a:buNone/>
            </a:pPr>
            <a:endParaRPr lang="en-US" sz="11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894361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63aa61e053_2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The goals for this module are on this slide.</a:t>
            </a:r>
            <a:endParaRPr sz="1200" dirty="0">
              <a:latin typeface="Calibri"/>
              <a:ea typeface="Calibri"/>
              <a:cs typeface="Calibri"/>
              <a:sym typeface="Calibri"/>
            </a:endParaRPr>
          </a:p>
        </p:txBody>
      </p:sp>
      <p:sp>
        <p:nvSpPr>
          <p:cNvPr id="238" name="Google Shape;238;g63aa61e053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82473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7a558d190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7a558d190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23"/>
                  </a:ext>
                </a:extLst>
              </a:rPr>
              <a:t>Guiding Notes:</a:t>
            </a:r>
            <a:endParaRPr lang="en-US" sz="1200" b="1" dirty="0">
              <a:solidFill>
                <a:schemeClr val="dk1"/>
              </a:solidFill>
              <a:latin typeface="Calibri"/>
              <a:ea typeface="Calibri"/>
              <a:cs typeface="Calibri"/>
              <a:sym typeface="Calibri"/>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24"/>
                </a:ext>
              </a:extLst>
            </a:endParaRPr>
          </a:p>
          <a:p>
            <a:pPr marL="0" lvl="0" indent="0" algn="l" rtl="0">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25"/>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26"/>
                  </a:ext>
                </a:extLst>
              </a:rPr>
              <a:t>This section</a:t>
            </a:r>
            <a:r>
              <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27"/>
                  </a:ext>
                </a:extLst>
              </a:rPr>
              <a:t> of the module provides </a:t>
            </a:r>
            <a:r>
              <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28"/>
                  </a:ext>
                </a:extLst>
              </a:rPr>
              <a:t>a example from Grade 5 that requires participants to evaluate whether or not the example is:</a:t>
            </a:r>
            <a:endPar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29"/>
                </a:ext>
              </a:extLst>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30"/>
                  </a:ext>
                </a:extLst>
              </a:rPr>
              <a:t>Strongly, partially or weakly aligned to the </a:t>
            </a:r>
            <a:r>
              <a:rPr lang="en-US" sz="1200" i="1" dirty="0">
                <a:solidFill>
                  <a:schemeClr val="dk1"/>
                </a:solidFill>
                <a:latin typeface="Calibri"/>
                <a:ea typeface="Calibri"/>
                <a:cs typeface="Calibri"/>
                <a:sym typeface="Calibri"/>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31"/>
                  </a:ext>
                </a:extLst>
              </a:rPr>
              <a:t>KAS for Social Studies</a:t>
            </a:r>
            <a:endPar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32"/>
                </a:ext>
              </a:extLst>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33"/>
                  </a:ext>
                </a:extLst>
              </a:rPr>
              <a:t>Fractured, Stealthy or Healthy integration </a:t>
            </a:r>
            <a:endPar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34"/>
                </a:ext>
              </a:extLst>
            </a:endParaRP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35"/>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36"/>
                  </a:ext>
                </a:extLst>
              </a:rPr>
              <a:t>The compelling question will be answered by the end of the module. </a:t>
            </a:r>
            <a:endPar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39"/>
                </a:ext>
              </a:extLst>
            </a:endParaRP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40"/>
                </a:ext>
              </a:extLst>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41"/>
                  </a:ext>
                </a:extLst>
              </a:rPr>
              <a:t>Note: </a:t>
            </a:r>
            <a:r>
              <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42"/>
                  </a:ext>
                </a:extLst>
              </a:rPr>
              <a:t>You will use the Social Studies Assignment Review Protocol </a:t>
            </a:r>
            <a:r>
              <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44"/>
                  </a:ext>
                </a:extLst>
              </a:rPr>
              <a:t>to evaluate this example. To aid you in assessing how well you evaluate the work, a completed Social Studies Assignment Review Protocol Example </a:t>
            </a:r>
            <a:r>
              <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46"/>
                  </a:ext>
                </a:extLst>
              </a:rPr>
              <a:t>is provided: </a:t>
            </a:r>
            <a:r>
              <a:rPr lang="en-US" sz="1200" b="0" i="0" u="sng" dirty="0">
                <a:solidFill>
                  <a:srgbClr val="000000"/>
                </a:solidFill>
                <a:effectLst/>
                <a:latin typeface="Times New Roman" panose="02020603050405020304" pitchFamily="18" charset="0"/>
              </a:rPr>
              <a:t>https://www.education.ky.gov/_layouts/download.aspx?SourceUrl=/curriculum/standards/kyacadstand/Documents/Module_4_Section_F_Assignment_Review_Protocol_Example_Grade_5.docx</a:t>
            </a:r>
            <a:endParaRPr lang="en-US" sz="5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46"/>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46"/>
                  </a:ext>
                </a:extLst>
              </a:rPr>
              <a:t>This sample rubric</a:t>
            </a:r>
            <a:r>
              <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48"/>
                  </a:ext>
                </a:extLst>
              </a:rPr>
              <a:t> evaluates the alignment to the standards and explains the unsuccessful shift of integrating literacy practices, with suggestions for improving alignment and integration</a:t>
            </a:r>
            <a:r>
              <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49"/>
                  </a:ext>
                </a:extLst>
              </a:rPr>
              <a:t>. </a:t>
            </a:r>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2922467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7dbc95a298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7dbc95a298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sz="1200" b="1" dirty="0">
                <a:solidFill>
                  <a:schemeClr val="dk1"/>
                </a:solidFill>
                <a:latin typeface="Calibri"/>
                <a:ea typeface="Calibri"/>
                <a:cs typeface="Calibri"/>
                <a:sym typeface="Calibri"/>
              </a:rPr>
              <a:t>Guiding Notes: </a:t>
            </a:r>
          </a:p>
          <a:p>
            <a:pPr marL="0" lvl="0" indent="0" algn="l" rtl="0">
              <a:spcBef>
                <a:spcPts val="1000"/>
              </a:spcBef>
              <a:spcAft>
                <a:spcPts val="0"/>
              </a:spcAft>
              <a:buNone/>
            </a:pPr>
            <a:endParaRPr sz="1200" b="1" dirty="0">
              <a:solidFill>
                <a:schemeClr val="dk1"/>
              </a:solidFill>
              <a:latin typeface="Calibri"/>
              <a:ea typeface="Calibri"/>
              <a:cs typeface="Calibri"/>
              <a:sym typeface="Calibri"/>
            </a:endParaRPr>
          </a:p>
          <a:p>
            <a:pPr marL="0" lvl="0" indent="0" algn="l" rtl="0">
              <a:spcBef>
                <a:spcPts val="1000"/>
              </a:spcBef>
              <a:spcAft>
                <a:spcPts val="0"/>
              </a:spcAft>
              <a:buNone/>
            </a:pPr>
            <a:r>
              <a:rPr lang="en-US" sz="1200" dirty="0">
                <a:solidFill>
                  <a:schemeClr val="dk1"/>
                </a:solidFill>
                <a:latin typeface="Calibri"/>
                <a:ea typeface="Calibri"/>
                <a:cs typeface="Calibri"/>
                <a:sym typeface="Calibri"/>
              </a:rPr>
              <a:t>Use the Social Studies Assignment Review Protocol to evaluate this Grade 5 assignment.</a:t>
            </a:r>
            <a:endParaRPr sz="1200" dirty="0">
              <a:solidFill>
                <a:schemeClr val="dk1"/>
              </a:solidFill>
              <a:latin typeface="Calibri"/>
              <a:ea typeface="Calibri"/>
              <a:cs typeface="Calibri"/>
              <a:sym typeface="Calibri"/>
            </a:endParaRPr>
          </a:p>
          <a:p>
            <a:pPr marL="0" lvl="0" indent="0" algn="l" rtl="0">
              <a:spcBef>
                <a:spcPts val="1000"/>
              </a:spcBef>
              <a:spcAft>
                <a:spcPts val="0"/>
              </a:spcAft>
              <a:buNone/>
            </a:pPr>
            <a:r>
              <a:rPr lang="en-US" sz="1200" dirty="0">
                <a:solidFill>
                  <a:schemeClr val="dk1"/>
                </a:solidFill>
                <a:latin typeface="Calibri"/>
                <a:ea typeface="Calibri"/>
                <a:cs typeface="Calibri"/>
                <a:sym typeface="Calibri"/>
              </a:rPr>
              <a:t>Notes: It is important to note that a compelling component of an effective integration collection is that it contains assignments and experiences that are aligned to the </a:t>
            </a:r>
            <a:r>
              <a:rPr lang="en-US" sz="1200" i="1" dirty="0">
                <a:solidFill>
                  <a:schemeClr val="dk1"/>
                </a:solidFill>
                <a:latin typeface="Calibri"/>
                <a:ea typeface="Calibri"/>
                <a:cs typeface="Calibri"/>
                <a:sym typeface="Calibri"/>
              </a:rPr>
              <a:t>KAS for Social Studies </a:t>
            </a:r>
            <a:r>
              <a:rPr lang="en-US" sz="1200" dirty="0">
                <a:solidFill>
                  <a:schemeClr val="dk1"/>
                </a:solidFill>
                <a:latin typeface="Calibri"/>
                <a:ea typeface="Calibri"/>
                <a:cs typeface="Calibri"/>
                <a:sym typeface="Calibri"/>
              </a:rPr>
              <a:t>and the </a:t>
            </a:r>
            <a:r>
              <a:rPr lang="en-US" sz="1200" i="1" dirty="0">
                <a:solidFill>
                  <a:schemeClr val="dk1"/>
                </a:solidFill>
                <a:latin typeface="Calibri"/>
                <a:ea typeface="Calibri"/>
                <a:cs typeface="Calibri"/>
                <a:sym typeface="Calibri"/>
              </a:rPr>
              <a:t>KAS for Reading and Writing</a:t>
            </a:r>
            <a:r>
              <a:rPr lang="en-US" sz="1200" dirty="0">
                <a:solidFill>
                  <a:schemeClr val="dk1"/>
                </a:solidFill>
                <a:latin typeface="Calibri"/>
                <a:ea typeface="Calibri"/>
                <a:cs typeface="Calibri"/>
                <a:sym typeface="Calibri"/>
              </a:rPr>
              <a:t>. Thus, when you are evaluating all of the experiences and/or assignments in a collection, you will use both of the following:</a:t>
            </a:r>
          </a:p>
          <a:p>
            <a:pPr marL="171450" lvl="0" indent="-171450" algn="l" rtl="0">
              <a:spcBef>
                <a:spcPts val="1000"/>
              </a:spcBef>
              <a:spcAft>
                <a:spcPts val="0"/>
              </a:spcAft>
            </a:pPr>
            <a:r>
              <a:rPr lang="en-US" sz="1200" dirty="0">
                <a:solidFill>
                  <a:schemeClr val="dk1"/>
                </a:solidFill>
                <a:latin typeface="Calibri"/>
                <a:ea typeface="Calibri"/>
                <a:cs typeface="Calibri"/>
                <a:sym typeface="Calibri"/>
              </a:rPr>
              <a:t>Social Studies Assignment Review Protocol: </a:t>
            </a:r>
            <a:r>
              <a:rPr lang="en-US" sz="2000" b="0" i="0" u="sng" dirty="0">
                <a:solidFill>
                  <a:srgbClr val="000000"/>
                </a:solidFill>
                <a:effectLst/>
                <a:latin typeface="Times New Roman" panose="02020603050405020304" pitchFamily="18" charset="0"/>
              </a:rPr>
              <a:t>https://www.education.ky.gov/_layouts/download.aspx?SourceUrl=/curriculum/standards/kyacadstand/Documents/Social_Studies_Assignment_Review_Protocol.docx</a:t>
            </a:r>
          </a:p>
          <a:p>
            <a:pPr marL="171450" lvl="0" indent="-171450" algn="l" rtl="0">
              <a:spcBef>
                <a:spcPts val="1000"/>
              </a:spcBef>
              <a:spcAft>
                <a:spcPts val="0"/>
              </a:spcAft>
            </a:pPr>
            <a:r>
              <a:rPr lang="en-US" sz="2000" b="0" i="0" u="none" dirty="0">
                <a:solidFill>
                  <a:srgbClr val="000000"/>
                </a:solidFill>
                <a:effectLst/>
                <a:latin typeface="Times New Roman" panose="02020603050405020304" pitchFamily="18" charset="0"/>
                <a:ea typeface="Calibri"/>
                <a:cs typeface="Calibri"/>
                <a:sym typeface="Calibri"/>
              </a:rPr>
              <a:t>Reading and Writing Assignment Review Protocol: </a:t>
            </a:r>
            <a:r>
              <a:rPr lang="en-US" sz="2000" b="0" i="0" u="sng" dirty="0">
                <a:solidFill>
                  <a:srgbClr val="000000"/>
                </a:solidFill>
                <a:effectLst/>
                <a:latin typeface="Times New Roman" panose="02020603050405020304" pitchFamily="18" charset="0"/>
              </a:rPr>
              <a:t>https://www.education.ky.gov/_layouts/download.aspx?SourceUrl=</a:t>
            </a:r>
            <a:r>
              <a:rPr lang="en-US" sz="1200" b="0" i="0" u="sng" dirty="0">
                <a:solidFill>
                  <a:srgbClr val="000000"/>
                </a:solidFill>
                <a:effectLst/>
                <a:latin typeface="Times New Roman" panose="02020603050405020304" pitchFamily="18" charset="0"/>
              </a:rPr>
              <a:t>/</a:t>
            </a:r>
            <a:r>
              <a:rPr lang="en-US" sz="2000" b="0" i="0" u="sng" dirty="0">
                <a:solidFill>
                  <a:srgbClr val="000000"/>
                </a:solidFill>
                <a:effectLst/>
                <a:latin typeface="Times New Roman" panose="02020603050405020304" pitchFamily="18" charset="0"/>
                <a:ea typeface="Calibri"/>
                <a:cs typeface="Calibri"/>
                <a:sym typeface="Calibri"/>
              </a:rPr>
              <a:t>curriculum/standards/kyacadstand/Documents/Reading_and_Writing_Assignment_Review_Protocol.docx</a:t>
            </a:r>
            <a:r>
              <a:rPr lang="en-US" sz="2000" b="0" i="0" u="none" dirty="0">
                <a:solidFill>
                  <a:srgbClr val="000000"/>
                </a:solidFill>
                <a:effectLst/>
                <a:latin typeface="Times New Roman" panose="02020603050405020304" pitchFamily="18" charset="0"/>
                <a:ea typeface="Calibri"/>
                <a:cs typeface="Calibri"/>
                <a:sym typeface="Calibri"/>
              </a:rPr>
              <a:t>.</a:t>
            </a:r>
            <a:endParaRPr lang="en-US" sz="1200" u="none" dirty="0">
              <a:solidFill>
                <a:schemeClr val="dk1"/>
              </a:solidFill>
              <a:latin typeface="Calibri"/>
              <a:ea typeface="Calibri"/>
              <a:cs typeface="Calibri"/>
              <a:sym typeface="Calibri"/>
            </a:endParaRPr>
          </a:p>
          <a:p>
            <a:pPr marL="0" lvl="0" indent="0" algn="l" rtl="0">
              <a:spcBef>
                <a:spcPts val="1000"/>
              </a:spcBef>
              <a:spcAft>
                <a:spcPts val="0"/>
              </a:spcAft>
              <a:buNone/>
            </a:pPr>
            <a:endParaRPr lang="en-US" sz="1200" dirty="0">
              <a:solidFill>
                <a:schemeClr val="dk1"/>
              </a:solidFill>
              <a:latin typeface="Calibri"/>
              <a:ea typeface="Calibri"/>
              <a:cs typeface="Calibri"/>
              <a:sym typeface="Calibri"/>
            </a:endParaRPr>
          </a:p>
          <a:p>
            <a:pPr marL="0" lvl="0" indent="0" algn="l" rtl="0">
              <a:spcBef>
                <a:spcPts val="1000"/>
              </a:spcBef>
              <a:spcAft>
                <a:spcPts val="0"/>
              </a:spcAft>
              <a:buNone/>
            </a:pPr>
            <a:r>
              <a:rPr lang="en-US" sz="1200" dirty="0">
                <a:solidFill>
                  <a:schemeClr val="dk1"/>
                </a:solidFill>
                <a:latin typeface="Calibri"/>
                <a:ea typeface="Calibri"/>
                <a:cs typeface="Calibri"/>
                <a:sym typeface="Calibri"/>
              </a:rPr>
              <a:t>The protocol used for a specific assignment or experience will be determined based on the standards alignment of the assignment. If the assignment is aligned to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then use the Social Studies Assignment Review Protocol to evaluate the assignment or experience and vice versa for an assignment and/or experience aligned to the </a:t>
            </a:r>
            <a:r>
              <a:rPr lang="en-US" sz="1200" i="1" dirty="0">
                <a:solidFill>
                  <a:schemeClr val="dk1"/>
                </a:solidFill>
                <a:latin typeface="Calibri"/>
                <a:ea typeface="Calibri"/>
                <a:cs typeface="Calibri"/>
                <a:sym typeface="Calibri"/>
              </a:rPr>
              <a:t>KAS for Reading and Writing. </a:t>
            </a:r>
            <a:endParaRPr sz="1200" i="1" dirty="0">
              <a:solidFill>
                <a:schemeClr val="dk1"/>
              </a:solidFill>
              <a:latin typeface="Calibri"/>
              <a:ea typeface="Calibri"/>
              <a:cs typeface="Calibri"/>
              <a:sym typeface="Calibri"/>
            </a:endParaRPr>
          </a:p>
          <a:p>
            <a:pPr marL="0" lvl="0" indent="0" algn="l" rtl="0">
              <a:spcBef>
                <a:spcPts val="1000"/>
              </a:spcBef>
              <a:spcAft>
                <a:spcPts val="0"/>
              </a:spcAft>
              <a:buNone/>
            </a:pPr>
            <a:endParaRPr sz="1200" dirty="0">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endParaRPr sz="1200" dirty="0"/>
          </a:p>
        </p:txBody>
      </p:sp>
    </p:spTree>
    <p:extLst>
      <p:ext uri="{BB962C8B-B14F-4D97-AF65-F5344CB8AC3E}">
        <p14:creationId xmlns:p14="http://schemas.microsoft.com/office/powerpoint/2010/main" val="37498854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7dbc95a298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7dbc95a298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52"/>
                  </a:ext>
                </a:extLst>
              </a:rPr>
              <a:t>Guiding Notes:</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53"/>
                </a:ext>
              </a:extLst>
            </a:endParaRPr>
          </a:p>
          <a:p>
            <a:pPr marL="0" lvl="0" indent="0" algn="l" rtl="0">
              <a:spcBef>
                <a:spcPts val="0"/>
              </a:spcBef>
              <a:spcAft>
                <a:spcPts val="0"/>
              </a:spcAft>
              <a:buNone/>
            </a:pP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54"/>
                </a:ext>
              </a:extLst>
            </a:endParaRPr>
          </a:p>
          <a:p>
            <a:pPr marL="0" lvl="0" indent="0" algn="l" rtl="0">
              <a:spcBef>
                <a:spcPts val="0"/>
              </a:spcBef>
              <a:spcAft>
                <a:spcPts val="0"/>
              </a:spcAft>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55"/>
                  </a:ext>
                </a:extLst>
              </a:rPr>
              <a:t>Read the slide and complete this activity. </a:t>
            </a:r>
            <a:endParaRPr sz="1200" dirty="0">
              <a:latin typeface="Calibri"/>
              <a:ea typeface="Calibri"/>
              <a:cs typeface="Calibri"/>
              <a:sym typeface="Calibri"/>
            </a:endParaRPr>
          </a:p>
        </p:txBody>
      </p:sp>
    </p:spTree>
    <p:extLst>
      <p:ext uri="{BB962C8B-B14F-4D97-AF65-F5344CB8AC3E}">
        <p14:creationId xmlns:p14="http://schemas.microsoft.com/office/powerpoint/2010/main" val="3756543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7da4f56286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7da4f56286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rPr>
              <a:t>Guiding Notes: </a:t>
            </a:r>
            <a:endParaRPr sz="1200" b="1"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Engage in a self-reflection after completing Section A by responding to the questions on the slide.</a:t>
            </a:r>
            <a:endParaRPr sz="1200" dirty="0">
              <a:latin typeface="Calibri"/>
              <a:ea typeface="Calibri"/>
              <a:cs typeface="Calibri"/>
              <a:sym typeface="Calibri"/>
            </a:endParaRPr>
          </a:p>
        </p:txBody>
      </p:sp>
    </p:spTree>
    <p:extLst>
      <p:ext uri="{BB962C8B-B14F-4D97-AF65-F5344CB8AC3E}">
        <p14:creationId xmlns:p14="http://schemas.microsoft.com/office/powerpoint/2010/main" val="97006771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6f3ea0001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6f3ea0001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59"/>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60"/>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61"/>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62"/>
                  </a:ext>
                </a:extLst>
              </a:rPr>
              <a:t>Read the slide and complete this activity. </a:t>
            </a:r>
            <a:endParaRPr b="1" dirty="0"/>
          </a:p>
        </p:txBody>
      </p:sp>
    </p:spTree>
    <p:extLst>
      <p:ext uri="{BB962C8B-B14F-4D97-AF65-F5344CB8AC3E}">
        <p14:creationId xmlns:p14="http://schemas.microsoft.com/office/powerpoint/2010/main" val="362241041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6f3ea000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 name="Google Shape;875;g6f3ea0001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 </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If working in a group, discuss the questions on the slide; otherwise, consider individually.</a:t>
            </a:r>
            <a:endParaRPr dirty="0"/>
          </a:p>
        </p:txBody>
      </p:sp>
    </p:spTree>
    <p:extLst>
      <p:ext uri="{BB962C8B-B14F-4D97-AF65-F5344CB8AC3E}">
        <p14:creationId xmlns:p14="http://schemas.microsoft.com/office/powerpoint/2010/main" val="30534093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6f3c1b74ba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 name="Google Shape;882;g6f3c1b74b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64"/>
                  </a:ext>
                </a:extLst>
              </a:rPr>
              <a:t>Guiding notes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65"/>
                  </a:ext>
                </a:extLst>
              </a:rPr>
              <a:t>:</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66"/>
                </a:ext>
              </a:extLst>
            </a:endParaRP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67"/>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68"/>
                  </a:ext>
                </a:extLst>
              </a:rPr>
              <a:t>This slide previews the additional contents of this module. </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68"/>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KDE needs your feedback on the effectiveness of this module, the learning platform and how the consultants may best support you as you take the next steps in the implementation process. We are going to complete a short survey to share our thinking and provide them with feedback on how the KDE can best meet our needs. Feedback from our surveys will be used by the KDE to plan and prepare future professional learning. </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900" dirty="0">
                <a:solidFill>
                  <a:schemeClr val="dk1"/>
                </a:solidFill>
                <a:latin typeface="Calibri"/>
                <a:ea typeface="Calibri"/>
                <a:cs typeface="Calibri"/>
                <a:sym typeface="Calibri"/>
              </a:rPr>
              <a:t>Post-survey: </a:t>
            </a:r>
            <a:r>
              <a:rPr lang="en-US" sz="1200" b="0" i="0" u="sng" dirty="0">
                <a:solidFill>
                  <a:srgbClr val="000000"/>
                </a:solidFill>
                <a:effectLst/>
                <a:latin typeface="Times New Roman" panose="02020603050405020304" pitchFamily="18" charset="0"/>
              </a:rPr>
              <a:t>https://forms.gle/NU6gc7j69WrHSa9u5</a:t>
            </a:r>
            <a:endParaRPr lang="en-US" sz="900" u="sng"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939353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1"/>
                  </a:ext>
                </a:extLst>
              </a:rPr>
              <a:t>Guiding Notes:</a:t>
            </a:r>
            <a:endPar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2"/>
                </a:ext>
              </a:extLst>
            </a:endParaRPr>
          </a:p>
          <a:p>
            <a:pPr marL="0" lvl="0" indent="0" algn="l" rtl="0">
              <a:spcBef>
                <a:spcPts val="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3"/>
                </a:ext>
              </a:extLst>
            </a:endParaRPr>
          </a:p>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874"/>
                  </a:ext>
                </a:extLst>
              </a:rPr>
              <a:t>Guiding Note:</a:t>
            </a: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875"/>
                </a:ext>
              </a:extLst>
            </a:endParaRPr>
          </a:p>
          <a:p>
            <a:pPr marL="0" lvl="0" indent="0" algn="l" rtl="0">
              <a:spcBef>
                <a:spcPts val="0"/>
              </a:spcBef>
              <a:spcAft>
                <a:spcPts val="0"/>
              </a:spcAft>
              <a:buClr>
                <a:schemeClr val="dk1"/>
              </a:buClr>
              <a:buSzPts val="1100"/>
              <a:buFont typeface="Arial"/>
              <a:buNone/>
            </a:pPr>
            <a:endParaRPr lang="en-US" sz="11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876"/>
                </a:ext>
              </a:extLst>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877"/>
                  </a:ext>
                </a:extLst>
              </a:rPr>
              <a:t>Materials needed for this section entitled, “How do I integrate social studies and reading and writing?”:</a:t>
            </a:r>
          </a:p>
          <a:p>
            <a:pPr marL="171450" marR="52070" lvl="0" indent="-171450" algn="l" rtl="0">
              <a:lnSpc>
                <a:spcPct val="100000"/>
              </a:lnSpc>
              <a:spcBef>
                <a:spcPts val="0"/>
              </a:spcBef>
              <a:spcAft>
                <a:spcPts val="0"/>
              </a:spcAft>
              <a:buClr>
                <a:schemeClr val="dk1"/>
              </a:buClr>
              <a:buSzPts val="1100"/>
            </a:pPr>
            <a:r>
              <a:rPr lang="en-US" sz="1100" i="1" dirty="0">
                <a:solidFill>
                  <a:schemeClr val="dk1"/>
                </a:solidFill>
                <a:latin typeface="Calibri"/>
                <a:ea typeface="Calibri"/>
                <a:cs typeface="Calibri"/>
                <a:sym typeface="Calibri"/>
              </a:rPr>
              <a:t>KAS for Social Studies: </a:t>
            </a:r>
            <a:r>
              <a:rPr lang="en-US" sz="1100" i="0" u="sng" dirty="0">
                <a:solidFill>
                  <a:schemeClr val="dk1"/>
                </a:solidFill>
                <a:latin typeface="Calibri"/>
                <a:ea typeface="Calibri"/>
                <a:cs typeface="Calibri"/>
                <a:sym typeface="Calibri"/>
              </a:rPr>
              <a:t>https://education.ky.gov/curriculum/standards/kyacadstand/Documents/Kentucky_Academic_Standards_for_Social_Studies.pdf</a:t>
            </a:r>
          </a:p>
          <a:p>
            <a:pPr marL="171450" marR="52070" lvl="0" indent="-171450" algn="l" rtl="0">
              <a:lnSpc>
                <a:spcPct val="100000"/>
              </a:lnSpc>
              <a:spcBef>
                <a:spcPts val="0"/>
              </a:spcBef>
              <a:spcAft>
                <a:spcPts val="0"/>
              </a:spcAft>
              <a:buClr>
                <a:schemeClr val="dk1"/>
              </a:buClr>
              <a:buSzPts val="1100"/>
            </a:pPr>
            <a:r>
              <a:rPr lang="en-US" sz="1100" i="1" dirty="0">
                <a:solidFill>
                  <a:schemeClr val="dk1"/>
                </a:solidFill>
                <a:latin typeface="Calibri"/>
                <a:ea typeface="Calibri"/>
                <a:cs typeface="Calibri"/>
                <a:sym typeface="Calibri"/>
              </a:rPr>
              <a:t>KAS for Reading and Writing</a:t>
            </a:r>
            <a:r>
              <a:rPr lang="en-US" sz="1100" i="0" u="none" dirty="0">
                <a:solidFill>
                  <a:schemeClr val="dk1"/>
                </a:solidFill>
                <a:latin typeface="Calibri"/>
                <a:ea typeface="Calibri"/>
                <a:cs typeface="Calibri"/>
                <a:sym typeface="Calibri"/>
              </a:rPr>
              <a:t>: </a:t>
            </a:r>
            <a:r>
              <a:rPr lang="en-US" sz="1100" i="0" u="sng" dirty="0">
                <a:solidFill>
                  <a:schemeClr val="dk1"/>
                </a:solidFill>
                <a:latin typeface="Calibri"/>
                <a:ea typeface="Calibri"/>
                <a:cs typeface="Calibri"/>
                <a:sym typeface="Calibri"/>
              </a:rPr>
              <a:t>https://education.ky.gov/curriculum/standards/kyacadstand/Documents/Kentucky_Academic_Standards_Reading_and_Writing.pdf</a:t>
            </a:r>
            <a:endParaRPr lang="en-US" sz="1100" i="1" u="sng"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11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878"/>
                </a:ext>
              </a:extLst>
            </a:endParaRPr>
          </a:p>
        </p:txBody>
      </p:sp>
    </p:spTree>
    <p:extLst>
      <p:ext uri="{BB962C8B-B14F-4D97-AF65-F5344CB8AC3E}">
        <p14:creationId xmlns:p14="http://schemas.microsoft.com/office/powerpoint/2010/main" val="408267565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63aa61e053_2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The goals for this module are on this slide.</a:t>
            </a:r>
            <a:endParaRPr sz="1200" dirty="0">
              <a:latin typeface="Calibri"/>
              <a:ea typeface="Calibri"/>
              <a:cs typeface="Calibri"/>
              <a:sym typeface="Calibri"/>
            </a:endParaRPr>
          </a:p>
        </p:txBody>
      </p:sp>
      <p:sp>
        <p:nvSpPr>
          <p:cNvPr id="238" name="Google Shape;238;g63aa61e053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235063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7a558d190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7a558d190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rPr>
              <a:t>Guiding Notes:</a:t>
            </a:r>
          </a:p>
          <a:p>
            <a:pPr marL="0" lvl="0" indent="0" algn="l" rtl="0">
              <a:spcBef>
                <a:spcPts val="0"/>
              </a:spcBef>
              <a:spcAft>
                <a:spcPts val="0"/>
              </a:spcAft>
              <a:buNone/>
            </a:pPr>
            <a:endParaRPr lang="en-US"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Section G of this module explains the steps necessary for designing an effective integration collection. </a:t>
            </a:r>
            <a:r>
              <a:rPr lang="en-US" sz="1200" dirty="0">
                <a:solidFill>
                  <a:schemeClr val="dk1"/>
                </a:solidFill>
                <a:latin typeface="Calibri"/>
                <a:ea typeface="Calibri"/>
                <a:cs typeface="Calibri"/>
                <a:sym typeface="Calibri"/>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07"/>
                  </a:ext>
                </a:extLst>
              </a:rPr>
              <a:t>This compelling question will be answered by the end of the module. </a:t>
            </a:r>
            <a:endParaRPr lang="en-US" sz="1200" dirty="0"/>
          </a:p>
        </p:txBody>
      </p:sp>
    </p:spTree>
    <p:extLst>
      <p:ext uri="{BB962C8B-B14F-4D97-AF65-F5344CB8AC3E}">
        <p14:creationId xmlns:p14="http://schemas.microsoft.com/office/powerpoint/2010/main" val="169398761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6ebe0788b6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6" name="Google Shape;926;g6ebe0788b6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10"/>
                  </a:ext>
                </a:extLst>
              </a:rPr>
              <a:t>Guiding Notes: </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11"/>
                </a:ext>
              </a:extLst>
            </a:endParaRPr>
          </a:p>
          <a:p>
            <a:pPr marL="0" lvl="0" indent="0" algn="l" rtl="0">
              <a:spcBef>
                <a:spcPts val="0"/>
              </a:spcBef>
              <a:spcAft>
                <a:spcPts val="0"/>
              </a:spcAft>
              <a:buClr>
                <a:schemeClr val="dk1"/>
              </a:buClr>
              <a:buSzPts val="1100"/>
              <a:buFont typeface="Arial"/>
              <a:buNone/>
            </a:pP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12"/>
                </a:ext>
              </a:extLst>
            </a:endParaRPr>
          </a:p>
          <a:p>
            <a:pPr marL="0" lvl="0" indent="0" algn="l" rtl="0">
              <a:spcBef>
                <a:spcPts val="0"/>
              </a:spcBef>
              <a:spcAft>
                <a:spcPts val="0"/>
              </a:spcAft>
              <a:buClr>
                <a:schemeClr val="dk1"/>
              </a:buClr>
              <a:buSzPts val="1100"/>
              <a:buFont typeface="Arial"/>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13"/>
                  </a:ext>
                </a:extLst>
              </a:rPr>
              <a:t>Read the slide provided. </a:t>
            </a:r>
          </a:p>
          <a:p>
            <a:pPr marL="0" lvl="0" indent="0" algn="l" rtl="0">
              <a:spcBef>
                <a:spcPts val="0"/>
              </a:spcBef>
              <a:spcAft>
                <a:spcPts val="0"/>
              </a:spcAft>
              <a:buClr>
                <a:schemeClr val="dk1"/>
              </a:buClr>
              <a:buSzPts val="1100"/>
              <a:buFont typeface="Arial"/>
              <a:buNone/>
            </a:pP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15"/>
                </a:ext>
              </a:extLst>
            </a:endParaRPr>
          </a:p>
          <a:p>
            <a:pPr marL="0" lvl="0" indent="0" algn="l" rtl="0">
              <a:spcBef>
                <a:spcPts val="0"/>
              </a:spcBef>
              <a:spcAft>
                <a:spcPts val="0"/>
              </a:spcAft>
              <a:buClr>
                <a:schemeClr val="dk1"/>
              </a:buClr>
              <a:buSzPts val="1100"/>
              <a:buFont typeface="Arial"/>
              <a:buNone/>
            </a:pPr>
            <a:r>
              <a:rPr lang="en-US" sz="1200" dirty="0">
                <a:latin typeface="Calibri"/>
                <a:ea typeface="Calibri"/>
                <a:cs typeface="Calibri"/>
                <a:sym typeface="Calibri"/>
              </a:rPr>
              <a:t>Note: C</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16"/>
                  </a:ext>
                </a:extLst>
              </a:rPr>
              <a:t>ollaboration with others is beneficial in developing effective integration collections. For departmentalized teachers who teach only one subject, it is critical that you collaborate with your colleagues. For example, the reading and writing teacher would need to collaborate with the social studies teacher in order maintain discipline integrity when designing experiences and/or assignments in an effective integration collection. Teachers who are self-contained and are responsible for teaching both subjects may also find collaboration with their grade-level colleagues beneficial to engage in this work. </a:t>
            </a:r>
            <a:endParaRPr sz="1200" dirty="0">
              <a:latin typeface="Calibri"/>
              <a:ea typeface="Calibri"/>
              <a:cs typeface="Calibri"/>
              <a:sym typeface="Calibri"/>
            </a:endParaRPr>
          </a:p>
        </p:txBody>
      </p:sp>
    </p:spTree>
    <p:extLst>
      <p:ext uri="{BB962C8B-B14F-4D97-AF65-F5344CB8AC3E}">
        <p14:creationId xmlns:p14="http://schemas.microsoft.com/office/powerpoint/2010/main" val="355170591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7dbc95a298_2_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Access the following:</a:t>
            </a:r>
          </a:p>
          <a:p>
            <a:pPr marL="171450" marR="52070" lvl="0" indent="-171450" algn="l" rtl="0">
              <a:lnSpc>
                <a:spcPct val="100000"/>
              </a:lnSpc>
              <a:spcBef>
                <a:spcPts val="0"/>
              </a:spcBef>
              <a:spcAft>
                <a:spcPts val="0"/>
              </a:spcAft>
              <a:buClr>
                <a:schemeClr val="dk1"/>
              </a:buClr>
              <a:buSzPts val="1100"/>
            </a:pPr>
            <a:r>
              <a:rPr lang="en-US" sz="1200" i="1" dirty="0">
                <a:solidFill>
                  <a:schemeClr val="dk1"/>
                </a:solidFill>
                <a:latin typeface="Calibri"/>
                <a:ea typeface="Calibri"/>
                <a:cs typeface="Calibri"/>
                <a:sym typeface="Calibri"/>
              </a:rPr>
              <a:t>KAS for Social Studies: </a:t>
            </a:r>
            <a:r>
              <a:rPr lang="en-US" sz="1200" i="0" u="sng" dirty="0">
                <a:solidFill>
                  <a:schemeClr val="dk1"/>
                </a:solidFill>
                <a:latin typeface="Calibri"/>
                <a:ea typeface="Calibri"/>
                <a:cs typeface="Calibri"/>
                <a:sym typeface="Calibri"/>
              </a:rPr>
              <a:t>https://education.ky.gov/curriculum/standards/kyacadstand/Documents/Kentucky_Academic_Standards_for_Social_Studies.pdf</a:t>
            </a:r>
          </a:p>
          <a:p>
            <a:pPr marL="171450" marR="52070" lvl="0" indent="-171450" algn="l" rtl="0">
              <a:lnSpc>
                <a:spcPct val="100000"/>
              </a:lnSpc>
              <a:spcBef>
                <a:spcPts val="0"/>
              </a:spcBef>
              <a:spcAft>
                <a:spcPts val="0"/>
              </a:spcAft>
              <a:buClr>
                <a:schemeClr val="dk1"/>
              </a:buClr>
              <a:buSzPts val="1100"/>
            </a:pPr>
            <a:r>
              <a:rPr lang="en-US" sz="1200" i="1" dirty="0">
                <a:solidFill>
                  <a:schemeClr val="dk1"/>
                </a:solidFill>
                <a:latin typeface="Calibri"/>
                <a:ea typeface="Calibri"/>
                <a:cs typeface="Calibri"/>
                <a:sym typeface="Calibri"/>
              </a:rPr>
              <a:t>KAS for Reading and Writing</a:t>
            </a:r>
            <a:r>
              <a:rPr lang="en-US" sz="1200" i="0" u="none" dirty="0">
                <a:solidFill>
                  <a:schemeClr val="dk1"/>
                </a:solidFill>
                <a:latin typeface="Calibri"/>
                <a:ea typeface="Calibri"/>
                <a:cs typeface="Calibri"/>
                <a:sym typeface="Calibri"/>
              </a:rPr>
              <a:t>: </a:t>
            </a:r>
            <a:r>
              <a:rPr lang="en-US" sz="1200" i="0" u="sng" dirty="0">
                <a:solidFill>
                  <a:schemeClr val="dk1"/>
                </a:solidFill>
                <a:latin typeface="Calibri"/>
                <a:ea typeface="Calibri"/>
                <a:cs typeface="Calibri"/>
                <a:sym typeface="Calibri"/>
              </a:rPr>
              <a:t>https://education.ky.gov/curriculum/standards/kyacadstand/Documents/Kentucky_Academic_Standards_Reading_and_Writing.pdf</a:t>
            </a:r>
            <a:endParaRPr lang="en-US" sz="1200" i="1"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
        <p:nvSpPr>
          <p:cNvPr id="933" name="Google Shape;933;g7dbc95a298_2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389884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7dbc95a298_2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7dbc95a298_2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23"/>
                  </a:ext>
                </a:extLst>
              </a:rPr>
              <a:t>Guiding Notes: </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24"/>
                </a:ext>
              </a:extLst>
            </a:endParaRPr>
          </a:p>
          <a:p>
            <a:pPr marL="0" lvl="0" indent="0" algn="l" rtl="0">
              <a:spcBef>
                <a:spcPts val="0"/>
              </a:spcBef>
              <a:spcAft>
                <a:spcPts val="0"/>
              </a:spcAft>
              <a:buNone/>
            </a:pP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25"/>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26"/>
                  </a:ext>
                </a:extLst>
              </a:rPr>
              <a:t>Think back to previous learning about the role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26"/>
                  </a:ext>
                </a:extLst>
              </a:rPr>
              <a:t>of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26"/>
                  </a:ext>
                </a:extLst>
              </a:rPr>
              <a:t>questions in this work.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27"/>
                </a:ext>
              </a:extLst>
            </a:endParaRP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28"/>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29"/>
                  </a:ext>
                </a:extLst>
              </a:rPr>
              <a:t>Read this slide and consider the requirements of Step One</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30"/>
                  </a:ext>
                </a:extLst>
              </a:rPr>
              <a:t> and e</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31"/>
                  </a:ext>
                </a:extLst>
              </a:rPr>
              <a:t>nsure that participants complete the following to start this work: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32"/>
                </a:ext>
              </a:extLst>
            </a:endParaRPr>
          </a:p>
          <a:p>
            <a:pPr marL="457200" lvl="0" indent="-304800" algn="l" rtl="0">
              <a:spcBef>
                <a:spcPts val="100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33"/>
                  </a:ext>
                </a:extLst>
              </a:rPr>
              <a:t>Review your grade-level overview in the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34"/>
                  </a:ext>
                </a:extLst>
              </a:rPr>
              <a:t>KAS for Social Studies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35"/>
                  </a:ext>
                </a:extLst>
              </a:rPr>
              <a:t>to gain a deeper understanding of the grade-level theme.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36"/>
                </a:ext>
              </a:extLst>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37"/>
                  </a:ext>
                </a:extLst>
              </a:rPr>
              <a:t>Next, review the standards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38"/>
                  </a:ext>
                </a:extLst>
              </a:rPr>
              <a:t>for your grade-level</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39"/>
                  </a:ext>
                </a:extLst>
              </a:rPr>
              <a:t> and identify standards that compliment each other in an instructional setting.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40"/>
                </a:ext>
              </a:extLst>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41"/>
                  </a:ext>
                </a:extLst>
              </a:rPr>
              <a:t>As you are identifying the standards, decide on a topic of study identified in the grade-level standards.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42"/>
                </a:ext>
              </a:extLst>
            </a:endParaRPr>
          </a:p>
          <a:p>
            <a:pPr marL="914400" lvl="1"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43"/>
                  </a:ext>
                </a:extLst>
              </a:rPr>
              <a:t>Note: Reviewing the disciplinary clarifications will provide additional clarity to the expectations of the standards.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44"/>
                </a:ext>
              </a:extLst>
            </a:endParaRPr>
          </a:p>
          <a:p>
            <a:pPr marL="0" lvl="0" indent="0" algn="l" rtl="0">
              <a:spcBef>
                <a:spcPts val="0"/>
              </a:spcBef>
              <a:spcAft>
                <a:spcPts val="0"/>
              </a:spcAft>
              <a:buNone/>
            </a:pP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45"/>
                </a:ext>
              </a:extLst>
            </a:endParaRPr>
          </a:p>
          <a:p>
            <a:pPr marL="0" lvl="0" indent="0" algn="l" rtl="0">
              <a:spcBef>
                <a:spcPts val="10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46"/>
                  </a:ext>
                </a:extLst>
              </a:rPr>
              <a:t>For more information on this step in the design process, review Section D of this module. </a:t>
            </a:r>
            <a:endParaRPr sz="1200" dirty="0"/>
          </a:p>
        </p:txBody>
      </p:sp>
    </p:spTree>
    <p:extLst>
      <p:ext uri="{BB962C8B-B14F-4D97-AF65-F5344CB8AC3E}">
        <p14:creationId xmlns:p14="http://schemas.microsoft.com/office/powerpoint/2010/main" val="7673913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g7dbc95a298_2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7" name="Google Shape;947;g7dbc95a298_2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48"/>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49"/>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0"/>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1"/>
                  </a:ext>
                </a:extLst>
              </a:rPr>
              <a:t>Read this slide and consider the requirements of selecting standards from the </a:t>
            </a:r>
            <a:r>
              <a:rPr lang="en-US" sz="12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2"/>
                  </a:ext>
                </a:extLst>
              </a:rPr>
              <a:t>KAS for Social Studies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3"/>
                  </a:ext>
                </a:extLst>
              </a:rPr>
              <a:t>for this work.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4"/>
                </a:ext>
              </a:extLst>
            </a:endParaRPr>
          </a:p>
          <a:p>
            <a:pPr marL="0" lvl="0" indent="0" algn="l" rtl="0">
              <a:spcBef>
                <a:spcPts val="10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5"/>
                  </a:ext>
                </a:extLst>
              </a:rPr>
              <a:t>For more information on this step in the design process, review Section D of this module. </a:t>
            </a:r>
            <a:endParaRPr sz="1200" dirty="0"/>
          </a:p>
        </p:txBody>
      </p:sp>
    </p:spTree>
    <p:extLst>
      <p:ext uri="{BB962C8B-B14F-4D97-AF65-F5344CB8AC3E}">
        <p14:creationId xmlns:p14="http://schemas.microsoft.com/office/powerpoint/2010/main" val="91427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7da4f56286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7da4f56286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3"/>
                  </a:ext>
                </a:extLst>
              </a:rPr>
              <a:t>Guiding notes</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4"/>
                  </a:ext>
                </a:extLst>
              </a:rPr>
              <a:t>:</a:t>
            </a: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5"/>
                </a:ext>
              </a:extLst>
            </a:endParaRPr>
          </a:p>
          <a:p>
            <a:pPr marL="0" lvl="0" indent="0" algn="l" rtl="0">
              <a:spcBef>
                <a:spcPts val="0"/>
              </a:spcBef>
              <a:spcAft>
                <a:spcPts val="0"/>
              </a:spcAft>
              <a:buNone/>
            </a:pP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6"/>
                </a:ext>
              </a:extLst>
            </a:endParaRPr>
          </a:p>
          <a:p>
            <a:pPr marL="0" lvl="0" indent="0" algn="l" rtl="0">
              <a:spcBef>
                <a:spcPts val="0"/>
              </a:spcBef>
              <a:spcAft>
                <a:spcPts val="0"/>
              </a:spcAft>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7"/>
                  </a:ext>
                </a:extLst>
              </a:rPr>
              <a:t>This slide provides a preview of the additional contents of this module. </a:t>
            </a:r>
          </a:p>
          <a:p>
            <a:pPr marL="0" lvl="0" indent="0" algn="l" rtl="0">
              <a:spcBef>
                <a:spcPts val="0"/>
              </a:spcBef>
              <a:spcAft>
                <a:spcPts val="0"/>
              </a:spcAft>
              <a:buNone/>
            </a:pPr>
            <a:endPar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7"/>
                </a:ext>
              </a:extLst>
            </a:endParaRPr>
          </a:p>
          <a:p>
            <a:pPr marL="0" lvl="0" indent="0" algn="l" rtl="0">
              <a:spcBef>
                <a:spcPts val="0"/>
              </a:spcBef>
              <a:spcAft>
                <a:spcPts val="0"/>
              </a:spcAft>
              <a:buNone/>
            </a:pPr>
            <a:r>
              <a:rPr lang="en-US" sz="1800" b="0" i="0" u="none" strike="noStrike" dirty="0">
                <a:solidFill>
                  <a:srgbClr val="000000"/>
                </a:solidFill>
                <a:effectLst/>
                <a:latin typeface="Calibri" panose="020F0502020204030204" pitchFamily="34" charset="0"/>
              </a:rPr>
              <a:t>The KDE needs your feedback on the effectiveness of this module, the learning platform and how the consultants may best support you as you take the next steps in the implementation process. Complete a short survey to share our thinking and provide them with feedback on how the KDE can best meet our needs. Feedback from our surveys will be used by the KDE to plan and prepare future professional learning.</a:t>
            </a:r>
          </a:p>
          <a:p>
            <a:pPr marL="0" lvl="0" indent="0" algn="l" rtl="0">
              <a:spcBef>
                <a:spcPts val="0"/>
              </a:spcBef>
              <a:spcAft>
                <a:spcPts val="0"/>
              </a:spcAft>
              <a:buNone/>
            </a:pPr>
            <a:endParaRPr lang="en-US" sz="1800" b="0" i="0" u="none" strike="noStrike" dirty="0">
              <a:solidFill>
                <a:srgbClr val="000000"/>
              </a:solidFill>
              <a:effectLst/>
              <a:latin typeface="Calibri" panose="020F0502020204030204" pitchFamily="34" charset="0"/>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7"/>
                </a:ext>
              </a:extLs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a:solidFill>
                  <a:schemeClr val="dk1"/>
                </a:solidFill>
                <a:latin typeface="Calibri"/>
                <a:ea typeface="Calibri"/>
                <a:cs typeface="Calibri"/>
                <a:sym typeface="Calibri"/>
              </a:rPr>
              <a:t>Post-survey: </a:t>
            </a:r>
            <a:r>
              <a:rPr lang="en-US" sz="2000" b="0" i="0" u="sng" dirty="0">
                <a:solidFill>
                  <a:srgbClr val="000000"/>
                </a:solidFill>
                <a:effectLst/>
                <a:latin typeface="Times New Roman" panose="02020603050405020304" pitchFamily="18" charset="0"/>
              </a:rPr>
              <a:t>https://forms.gle/NU6gc7j69WrHSa9u5</a:t>
            </a:r>
            <a:endParaRPr lang="en-US" sz="1200" u="sng" dirty="0">
              <a:solidFill>
                <a:schemeClr val="dk1"/>
              </a:solidFill>
              <a:latin typeface="Calibri"/>
              <a:ea typeface="Calibri"/>
              <a:cs typeface="Calibri"/>
              <a:sym typeface="Calibri"/>
            </a:endParaRPr>
          </a:p>
          <a:p>
            <a:pPr marL="0" lvl="0" indent="0" algn="l" rtl="0">
              <a:spcBef>
                <a:spcPts val="0"/>
              </a:spcBef>
              <a:spcAft>
                <a:spcPts val="0"/>
              </a:spcAft>
              <a:buNone/>
            </a:pPr>
            <a:endParaRPr lang="en-US" sz="1200" b="0" i="0" u="none" strike="noStrike" dirty="0">
              <a:solidFill>
                <a:srgbClr val="000000"/>
              </a:solidFill>
              <a:effectLst/>
              <a:latin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7"/>
                </a:ext>
              </a:extLst>
            </a:endParaRPr>
          </a:p>
          <a:p>
            <a:pPr marL="0" lvl="0" indent="0" algn="l" rtl="0">
              <a:spcBef>
                <a:spcPts val="0"/>
              </a:spcBef>
              <a:spcAft>
                <a:spcPts val="0"/>
              </a:spcAft>
              <a:buNone/>
            </a:pPr>
            <a:endParaRPr lang="en-US" sz="1200" b="0" i="0" u="none" strike="noStrike" dirty="0">
              <a:solidFill>
                <a:srgbClr val="000000"/>
              </a:solidFill>
              <a:effectLst/>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7"/>
                </a:ext>
              </a:extLst>
            </a:endParaRPr>
          </a:p>
          <a:p>
            <a:pPr marL="0" lvl="0" indent="0" algn="l" rtl="0">
              <a:spcBef>
                <a:spcPts val="0"/>
              </a:spcBef>
              <a:spcAft>
                <a:spcPts val="0"/>
              </a:spcAft>
              <a:buNone/>
            </a:pPr>
            <a:endParaRPr sz="1200" dirty="0">
              <a:latin typeface="Calibri"/>
              <a:ea typeface="Calibri"/>
              <a:cs typeface="Calibri"/>
              <a:sym typeface="Calibri"/>
            </a:endParaRPr>
          </a:p>
        </p:txBody>
      </p:sp>
    </p:spTree>
    <p:extLst>
      <p:ext uri="{BB962C8B-B14F-4D97-AF65-F5344CB8AC3E}">
        <p14:creationId xmlns:p14="http://schemas.microsoft.com/office/powerpoint/2010/main" val="100025349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7dbc95a298_2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4" name="Google Shape;954;g7dbc95a298_2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6"/>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7"/>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8"/>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9"/>
                  </a:ext>
                </a:extLst>
              </a:rPr>
              <a:t>Read this slide and design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9"/>
                  </a:ext>
                </a:extLst>
              </a:rPr>
              <a:t>the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9"/>
                  </a:ext>
                </a:extLst>
              </a:rPr>
              <a:t>and supporting question. When you have designed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9"/>
                  </a:ext>
                </a:extLst>
              </a:rPr>
              <a:t>their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9"/>
                  </a:ext>
                </a:extLst>
              </a:rPr>
              <a:t>question and supporting question(s), evaluate each question on the characteristics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9"/>
                  </a:ext>
                </a:extLst>
              </a:rPr>
              <a:t>of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9"/>
                  </a:ext>
                </a:extLst>
              </a:rPr>
              <a:t>and supporting questions.</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0"/>
                </a:ext>
              </a:extLst>
            </a:endParaRPr>
          </a:p>
          <a:p>
            <a:pPr marL="0" lvl="0" indent="0" algn="l" rtl="0">
              <a:spcBef>
                <a:spcPts val="10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1"/>
                  </a:ext>
                </a:extLst>
              </a:rPr>
              <a:t>For more information on this step in the design process, review Section D of this module.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2"/>
                </a:ext>
              </a:extLst>
            </a:endParaRPr>
          </a:p>
          <a:p>
            <a:pPr marL="0" lvl="0" indent="0" algn="l" rtl="0">
              <a:lnSpc>
                <a:spcPct val="115000"/>
              </a:lnSpc>
              <a:spcBef>
                <a:spcPts val="1200"/>
              </a:spcBef>
              <a:spcAft>
                <a:spcPts val="0"/>
              </a:spcAft>
              <a:buClr>
                <a:schemeClr val="dk1"/>
              </a:buClr>
              <a:buSzPts val="1100"/>
              <a:buFont typeface="Arial"/>
              <a:buNone/>
            </a:pPr>
            <a:endParaRPr sz="1200" i="1"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2716174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7e834ff339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1" name="Google Shape;961;g7e834ff339_2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6"/>
                  </a:ext>
                </a:extLst>
              </a:rPr>
              <a:t>Guiding Notes: </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7"/>
                </a:ext>
              </a:extLst>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8"/>
                </a:ext>
              </a:extLst>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9"/>
                  </a:ext>
                </a:extLst>
              </a:rPr>
              <a:t>The</a:t>
            </a:r>
            <a:r>
              <a:rPr lang="en-US" sz="1200" i="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70"/>
                  </a:ext>
                </a:extLst>
              </a:rPr>
              <a:t> KAS for Reading &amp; Writing</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71"/>
                  </a:ext>
                </a:extLst>
              </a:rPr>
              <a:t> are organized so that users can choose the reading and writing strands by grade level. When integrating the </a:t>
            </a:r>
            <a:r>
              <a:rPr lang="en-US" sz="1200" i="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72"/>
                  </a:ext>
                </a:extLst>
              </a:rPr>
              <a:t>KAS for Reading &amp; Writing</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73"/>
                  </a:ext>
                </a:extLst>
              </a:rPr>
              <a:t> with the </a:t>
            </a:r>
            <a:r>
              <a:rPr lang="en-US" sz="1200" i="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74"/>
                  </a:ext>
                </a:extLst>
              </a:rPr>
              <a:t>KAS for Social Studies</a:t>
            </a: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75"/>
                  </a:ext>
                </a:extLst>
              </a:rPr>
              <a:t>, select standards primarily from the Reading Literature, Reading Informational Text and/or Composition strands. This slide shows these strands highlighted in yellow and circled in red to draw attention to where the standards for the sample kindergarten collection came from. Standards should be selected from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76"/>
                  </a:ext>
                </a:extLst>
              </a:rPr>
              <a:t>these same strands when designing effective integration experiences and assignments at any grade level.</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77"/>
                </a:ext>
              </a:extLst>
            </a:endParaRPr>
          </a:p>
          <a:p>
            <a:pPr marL="0" lvl="0" indent="0" algn="l" rtl="0">
              <a:lnSpc>
                <a:spcPct val="100000"/>
              </a:lnSpc>
              <a:spcBef>
                <a:spcPts val="0"/>
              </a:spcBef>
              <a:spcAft>
                <a:spcPts val="0"/>
              </a:spcAft>
              <a:buSzPts val="1100"/>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78"/>
                </a:ext>
              </a:extLst>
            </a:endParaRPr>
          </a:p>
          <a:p>
            <a:pPr marL="0" lvl="0" indent="0" algn="l" rtl="0">
              <a:lnSpc>
                <a:spcPct val="100000"/>
              </a:lnSpc>
              <a:spcBef>
                <a:spcPts val="0"/>
              </a:spcBef>
              <a:spcAft>
                <a:spcPts val="0"/>
              </a:spcAft>
              <a:buSzPts val="1100"/>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79"/>
                  </a:ext>
                </a:extLst>
              </a:rPr>
              <a:t>To help you select complementary reading and writing standards, make sure you understand the selected social studies standards first and look for connections/alignment between the social studies and the reading and writing standards. Ask yourself which of the reading and writing standards would best assist students in gaining the knowledge needed to answer the supporting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79"/>
                  </a:ext>
                </a:extLst>
              </a:rPr>
              <a:t>and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79"/>
                  </a:ext>
                </a:extLst>
              </a:rPr>
              <a:t>questions. Keep in mind that once an engaging text and primary and/or secondary sources have been selected, you will want to return to these strands to identify any additional standards that align to the reading and/or writing needs brought about by the selected text(s) and primary and/or secondary sources. </a:t>
            </a:r>
            <a:endParaRPr sz="1200" dirty="0">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For more information on this step in the design process, review Section D of this module. </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325415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7e834ff339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8" name="Google Shape;968;g7e834ff339_2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 </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Within the Reading Literature and Reading Informational Text strands, select standards from the Key Ideas and Details (Standards 1-3) and Integration of Knowledge and Ideas (Standards 7-9) strand categories. Move to the next slide for further explanation of selecting standards within these strand categories.</a:t>
            </a:r>
            <a:r>
              <a:rPr lang="en-US" dirty="0"/>
              <a:t> </a:t>
            </a:r>
            <a:endParaRPr dirty="0"/>
          </a:p>
          <a:p>
            <a:pPr marL="0" lvl="0" indent="0" algn="l" rtl="0">
              <a:spcBef>
                <a:spcPts val="100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For more information on this step in the design process, review Section D of this module. </a:t>
            </a:r>
            <a:endParaRPr dirty="0"/>
          </a:p>
        </p:txBody>
      </p:sp>
    </p:spTree>
    <p:extLst>
      <p:ext uri="{BB962C8B-B14F-4D97-AF65-F5344CB8AC3E}">
        <p14:creationId xmlns:p14="http://schemas.microsoft.com/office/powerpoint/2010/main" val="180257970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7e834ff339_2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5" name="Google Shape;975;g7e834ff339_2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 </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0" lvl="0" indent="0" algn="l" rtl="0">
              <a:spcBef>
                <a:spcPts val="0"/>
              </a:spcBef>
              <a:spcAft>
                <a:spcPts val="0"/>
              </a:spcAft>
              <a:buSzPts val="1100"/>
              <a:buNone/>
            </a:pPr>
            <a:r>
              <a:rPr lang="en-US" sz="1200" dirty="0">
                <a:solidFill>
                  <a:schemeClr val="dk1"/>
                </a:solidFill>
                <a:latin typeface="Calibri"/>
                <a:ea typeface="Calibri"/>
                <a:cs typeface="Calibri"/>
                <a:sym typeface="Calibri"/>
              </a:rPr>
              <a:t>Read the slide. Standard 1-3 will be used to make sense of single texts or single primary/secondary sources and standards 7-9 will align when expecting students to think about and discuss two or more texts or primary/secondary sources.</a:t>
            </a:r>
            <a:endParaRPr sz="1200" dirty="0">
              <a:solidFill>
                <a:schemeClr val="dk1"/>
              </a:solidFill>
              <a:latin typeface="Calibri"/>
              <a:ea typeface="Calibri"/>
              <a:cs typeface="Calibri"/>
              <a:sym typeface="Calibri"/>
            </a:endParaRPr>
          </a:p>
          <a:p>
            <a:pPr marL="0" lvl="0" indent="0" algn="l" rtl="0">
              <a:spcBef>
                <a:spcPts val="0"/>
              </a:spcBef>
              <a:spcAft>
                <a:spcPts val="0"/>
              </a:spcAft>
              <a:buSzPts val="1100"/>
              <a:buNone/>
            </a:pPr>
            <a:endParaRPr sz="1200" dirty="0">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For more information on this step in the design process, review Section D of this module. </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025144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g7dbc95a298_2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2" name="Google Shape;982;g7dbc95a298_2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86"/>
                  </a:ext>
                </a:extLst>
              </a:rPr>
              <a:t>Guiding Notes:</a:t>
            </a: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87"/>
                </a:ext>
              </a:extLst>
            </a:endParaRPr>
          </a:p>
          <a:p>
            <a:pPr marL="0" lvl="0" indent="0" algn="l" rtl="0">
              <a:spcBef>
                <a:spcPts val="0"/>
              </a:spcBef>
              <a:spcAft>
                <a:spcPts val="0"/>
              </a:spcAft>
              <a:buNone/>
            </a:pPr>
            <a:endParaRPr sz="1200" b="1"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88"/>
                </a:ext>
              </a:extLst>
            </a:endParaRPr>
          </a:p>
          <a:p>
            <a:pPr marL="0" lvl="0" indent="0" algn="l" rtl="0">
              <a:spcBef>
                <a:spcPts val="0"/>
              </a:spcBef>
              <a:spcAft>
                <a:spcPts val="0"/>
              </a:spcAft>
              <a:buNone/>
            </a:pPr>
            <a:r>
              <a:rPr lang="en-US" sz="1200" dirty="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89"/>
                  </a:ext>
                </a:extLst>
              </a:rPr>
              <a:t>Read this slide and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0"/>
                  </a:ext>
                </a:extLst>
              </a:rPr>
              <a:t>identify a text that will support students’ understanding of the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0"/>
                  </a:ext>
                </a:extLst>
              </a:rPr>
              <a:t>larger compelling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0"/>
                  </a:ext>
                </a:extLst>
              </a:rPr>
              <a:t>question</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1"/>
                  </a:ext>
                </a:extLst>
              </a:rPr>
              <a:t>. When making this text selection, consider the questions provided.</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2"/>
                </a:ext>
              </a:extLst>
            </a:endParaRPr>
          </a:p>
          <a:p>
            <a:pPr marL="0" lvl="0" indent="0" algn="l" rtl="0">
              <a:spcBef>
                <a:spcPts val="10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3"/>
                  </a:ext>
                </a:extLst>
              </a:rPr>
              <a:t>For more information on this step in the design process, review Section D of this module. </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615239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7dbc95a298_2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 name="Google Shape;989;g7dbc95a298_2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7"/>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8"/>
                </a:ext>
              </a:extLst>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9"/>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00"/>
                  </a:ext>
                </a:extLst>
              </a:rPr>
              <a:t>Read this slide and</a:t>
            </a:r>
            <a:r>
              <a:rPr lang="en-US" sz="1200" dirty="0">
                <a:solidFill>
                  <a:schemeClr val="dk1"/>
                </a:solidFill>
                <a:latin typeface="Calibri"/>
                <a:ea typeface="Calibri"/>
                <a:cs typeface="Calibri"/>
                <a:sym typeface="Calibri"/>
              </a:rPr>
              <a:t> identify primary and/or secondary sources that will provide evidence to help students engage with the compelling and supporting questions and the strongly aligned </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01"/>
                  </a:ext>
                </a:extLst>
              </a:rPr>
              <a:t>standards assignments</a:t>
            </a: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1000"/>
              </a:spcBef>
              <a:spcAft>
                <a:spcPts val="0"/>
              </a:spcAft>
              <a:buNone/>
            </a:pPr>
            <a:r>
              <a:rPr lang="en-US" sz="1200" dirty="0">
                <a:solidFill>
                  <a:schemeClr val="dk1"/>
                </a:solidFill>
                <a:latin typeface="Calibri"/>
                <a:ea typeface="Calibri"/>
                <a:cs typeface="Calibri"/>
                <a:sym typeface="Calibri"/>
              </a:rPr>
              <a:t>For more information on this step in the design process, review Section D of this module.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1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848044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g7e834ff339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6" name="Google Shape;996;g7e834ff339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07"/>
                  </a:ext>
                </a:extLst>
              </a:rPr>
              <a:t>Guiding Notes:</a:t>
            </a: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08"/>
                </a:ext>
              </a:extLst>
            </a:endParaRPr>
          </a:p>
          <a:p>
            <a:pPr marL="0" lvl="0" indent="0" algn="l" rtl="0">
              <a:spcBef>
                <a:spcPts val="0"/>
              </a:spcBef>
              <a:spcAft>
                <a:spcPts val="0"/>
              </a:spcAft>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09"/>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10"/>
                  </a:ext>
                </a:extLst>
              </a:rPr>
              <a:t>Read this slide and </a:t>
            </a:r>
            <a:r>
              <a:rPr lang="en-US" sz="1200" dirty="0">
                <a:solidFill>
                  <a:schemeClr val="dk1"/>
                </a:solidFill>
                <a:latin typeface="Calibri"/>
                <a:ea typeface="Calibri"/>
                <a:cs typeface="Calibri"/>
                <a:sym typeface="Calibri"/>
              </a:rPr>
              <a:t>design grade-level aligned assignments and/or experiences that will be a part of your effective integration collection. </a:t>
            </a: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11"/>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12"/>
                  </a:ext>
                </a:extLst>
              </a:rPr>
              <a:t>Note: When designing grade-level aligned experiences and assignments, students must have the opportunity to demonstrate the knowledge and/or mastery of the standard identified. </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13"/>
                </a:ext>
              </a:extLst>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For more information on this step in the design process, review Section D of this module.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14"/>
                </a:ext>
              </a:extLst>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087603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7e834ff339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7e834ff33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16"/>
                  </a:ext>
                </a:extLst>
              </a:rPr>
              <a:t>Guiding Notes: </a:t>
            </a:r>
          </a:p>
          <a:p>
            <a:pPr marL="0" lvl="0" indent="0" algn="l" rtl="0">
              <a:lnSpc>
                <a:spcPct val="115000"/>
              </a:lnSpc>
              <a:spcBef>
                <a:spcPts val="1200"/>
              </a:spcBef>
              <a:spcAft>
                <a:spcPts val="0"/>
              </a:spcAft>
              <a:buNone/>
            </a:pPr>
            <a:endParaRPr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17"/>
                </a:ext>
              </a:extLst>
            </a:endParaRPr>
          </a:p>
          <a:p>
            <a:pPr marL="0" lvl="0" indent="0" algn="l" rtl="0">
              <a:lnSpc>
                <a:spcPct val="115000"/>
              </a:lnSpc>
              <a:spcBef>
                <a:spcPts val="120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18"/>
                  </a:ext>
                </a:extLst>
              </a:rPr>
              <a:t>Read the information provided in the slide. </a:t>
            </a:r>
            <a:r>
              <a:rPr lang="en-US" sz="1200" dirty="0">
                <a:solidFill>
                  <a:schemeClr val="dk1"/>
                </a:solidFill>
                <a:latin typeface="Calibri"/>
                <a:ea typeface="Calibri"/>
                <a:cs typeface="Calibri"/>
                <a:sym typeface="Calibri"/>
              </a:rPr>
              <a:t>When you have created their experiences and/or assignments for the collection, evaluate them using the appropriate discipline Assignment Review Protocol. Remember, it is important to note that an compelling component of an effective integrated collection is that it contains assignments and experiences that are aligned to the </a:t>
            </a:r>
            <a:r>
              <a:rPr lang="en-US" sz="1200" i="1" dirty="0">
                <a:solidFill>
                  <a:schemeClr val="dk1"/>
                </a:solidFill>
                <a:latin typeface="Calibri"/>
                <a:ea typeface="Calibri"/>
                <a:cs typeface="Calibri"/>
                <a:sym typeface="Calibri"/>
              </a:rPr>
              <a:t>KAS for Social Studies </a:t>
            </a:r>
            <a:r>
              <a:rPr lang="en-US" sz="1200" dirty="0">
                <a:solidFill>
                  <a:schemeClr val="dk1"/>
                </a:solidFill>
                <a:latin typeface="Calibri"/>
                <a:ea typeface="Calibri"/>
                <a:cs typeface="Calibri"/>
                <a:sym typeface="Calibri"/>
              </a:rPr>
              <a:t>and the </a:t>
            </a:r>
            <a:r>
              <a:rPr lang="en-US" sz="1200" i="1" dirty="0">
                <a:solidFill>
                  <a:schemeClr val="dk1"/>
                </a:solidFill>
                <a:latin typeface="Calibri"/>
                <a:ea typeface="Calibri"/>
                <a:cs typeface="Calibri"/>
                <a:sym typeface="Calibri"/>
              </a:rPr>
              <a:t>KAS for Reading and Writing</a:t>
            </a:r>
            <a:r>
              <a:rPr lang="en-US" sz="1200" dirty="0">
                <a:solidFill>
                  <a:schemeClr val="dk1"/>
                </a:solidFill>
                <a:latin typeface="Calibri"/>
                <a:ea typeface="Calibri"/>
                <a:cs typeface="Calibri"/>
                <a:sym typeface="Calibri"/>
              </a:rPr>
              <a:t>. Thus, when you are evaluating all of the experiences and/or assignments in a collection, you will use both the Social Studies and Reading and Writing Review Protocol. The protocol used for a specific assignment or experience will be determined based on the standards alignment of the assignment. If the assignment is aligned to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then use the Social Studies Assignment Review Protocol to evaluate the assignment or experience and vice versa for an assignment and/or experience aligned to the </a:t>
            </a:r>
            <a:r>
              <a:rPr lang="en-US" sz="1200" i="1" dirty="0">
                <a:solidFill>
                  <a:schemeClr val="dk1"/>
                </a:solidFill>
                <a:latin typeface="Calibri"/>
                <a:ea typeface="Calibri"/>
                <a:cs typeface="Calibri"/>
                <a:sym typeface="Calibri"/>
              </a:rPr>
              <a:t>KAS for Reading and Writing. </a:t>
            </a:r>
            <a:endParaRPr sz="1200" i="1"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144220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6f3ea00011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0" name="Google Shape;1010;g6f3ea0001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 </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If working in a group, discuss the questions on the slide; otherwise, consider individually as a self-reflection. Answers may include, but are not limited to, time, resources, professional learning for discipline support, etc. </a:t>
            </a:r>
          </a:p>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380979673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6f3c1b74ba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6f3c1b74ba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26"/>
                  </a:ext>
                </a:extLst>
              </a:rPr>
              <a:t>Guiding notes</a:t>
            </a: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27"/>
                  </a:ext>
                </a:extLst>
              </a:rPr>
              <a:t>:</a:t>
            </a: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28"/>
                </a:ext>
              </a:extLst>
            </a:endParaRPr>
          </a:p>
          <a:p>
            <a:pPr marL="0" lvl="0" indent="0" algn="l" rtl="0">
              <a:spcBef>
                <a:spcPts val="0"/>
              </a:spcBef>
              <a:spcAft>
                <a:spcPts val="0"/>
              </a:spcAft>
              <a:buNone/>
            </a:pPr>
            <a:endParaRPr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29"/>
                </a:ext>
              </a:extLst>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30"/>
                  </a:ext>
                </a:extLst>
              </a:rPr>
              <a:t>This slide previews the additional contents of this module.</a:t>
            </a:r>
            <a:r>
              <a:rPr lang="en-US" dirty="0">
                <a:solidFill>
                  <a:schemeClr val="dk1"/>
                </a:solidFil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31"/>
                  </a:ext>
                </a:extLst>
              </a:rPr>
              <a:t> </a:t>
            </a:r>
          </a:p>
          <a:p>
            <a:pPr marL="0" lvl="0" indent="0" algn="l" rtl="0">
              <a:spcBef>
                <a:spcPts val="0"/>
              </a:spcBef>
              <a:spcAft>
                <a:spcPts val="0"/>
              </a:spcAft>
              <a:buClr>
                <a:schemeClr val="dk1"/>
              </a:buClr>
              <a:buSzPts val="1100"/>
              <a:buFont typeface="Arial"/>
              <a:buNone/>
            </a:pPr>
            <a:endParaRPr lang="en-US" dirty="0">
              <a:solidFill>
                <a:schemeClr val="dk1"/>
              </a:solidFil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31"/>
                </a:ext>
              </a:extLst>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The KDE needs your feedback on the effectiveness of this module, the learning platform and how the consultants may best support you as you take the next steps in the implementation process. We are going to complete a short survey to share our thinking and provide them with feedback on how the KDE can best meet our needs. Feedback from our surveys will be used by the KDE to plan and prepare future professional learning. </a:t>
            </a:r>
          </a:p>
          <a:p>
            <a:pPr marL="0" lvl="0" indent="0" algn="l" rtl="0">
              <a:spcBef>
                <a:spcPts val="0"/>
              </a:spcBef>
              <a:spcAft>
                <a:spcPts val="0"/>
              </a:spcAft>
              <a:buClr>
                <a:schemeClr val="dk1"/>
              </a:buClr>
              <a:buSzPts val="1100"/>
              <a:buFont typeface="Arial"/>
              <a:buNone/>
            </a:pPr>
            <a:endParaRPr lang="en-US" sz="11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800" dirty="0">
                <a:solidFill>
                  <a:schemeClr val="dk1"/>
                </a:solidFill>
                <a:latin typeface="Calibri"/>
                <a:ea typeface="Calibri"/>
                <a:cs typeface="Calibri"/>
                <a:sym typeface="Calibri"/>
              </a:rPr>
              <a:t>Post-survey: </a:t>
            </a:r>
            <a:r>
              <a:rPr lang="en-US" sz="1100" b="0" i="0" u="sng" dirty="0">
                <a:solidFill>
                  <a:srgbClr val="000000"/>
                </a:solidFill>
                <a:effectLst/>
                <a:latin typeface="Times New Roman" panose="02020603050405020304" pitchFamily="18" charset="0"/>
              </a:rPr>
              <a:t>https://forms.gle/NU6gc7j69WrHSa9u5</a:t>
            </a:r>
            <a:endParaRPr lang="en-US" sz="800" u="sng"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extLst>
      <p:ext uri="{BB962C8B-B14F-4D97-AF65-F5344CB8AC3E}">
        <p14:creationId xmlns:p14="http://schemas.microsoft.com/office/powerpoint/2010/main" val="38594409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g151499302e1_0_6"/>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102649"/>
              </a:buClr>
              <a:buSzPts val="6000"/>
              <a:buFont typeface="Libre Franklin Medium"/>
              <a:buNone/>
              <a:defRPr sz="6000">
                <a:solidFill>
                  <a:srgbClr val="102649"/>
                </a:solidFill>
                <a:latin typeface="Franklin Gothic Medium" panose="020B0603020102020204" pitchFamily="34" charset="0"/>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dirty="0"/>
              <a:t>Click to edit Master title style</a:t>
            </a:r>
            <a:endParaRPr dirty="0"/>
          </a:p>
        </p:txBody>
      </p:sp>
      <p:sp>
        <p:nvSpPr>
          <p:cNvPr id="17" name="Google Shape;17;g151499302e1_0_6"/>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rgbClr val="007780"/>
              </a:buClr>
              <a:buSzPts val="2400"/>
              <a:buNone/>
              <a:defRPr sz="2400">
                <a:solidFill>
                  <a:srgbClr val="007780"/>
                </a:solidFill>
                <a:latin typeface="Franklin Gothic Medium" panose="020B0603020102020204" pitchFamily="34" charset="0"/>
              </a:defRPr>
            </a:lvl1pPr>
            <a:lvl2pPr lvl="1" algn="ctr" rtl="0">
              <a:lnSpc>
                <a:spcPct val="90000"/>
              </a:lnSpc>
              <a:spcBef>
                <a:spcPts val="500"/>
              </a:spcBef>
              <a:spcAft>
                <a:spcPts val="0"/>
              </a:spcAft>
              <a:buClr>
                <a:srgbClr val="102649"/>
              </a:buClr>
              <a:buSzPts val="2000"/>
              <a:buNone/>
              <a:defRPr sz="2000"/>
            </a:lvl2pPr>
            <a:lvl3pPr lvl="2" algn="ctr" rtl="0">
              <a:lnSpc>
                <a:spcPct val="90000"/>
              </a:lnSpc>
              <a:spcBef>
                <a:spcPts val="500"/>
              </a:spcBef>
              <a:spcAft>
                <a:spcPts val="0"/>
              </a:spcAft>
              <a:buClr>
                <a:srgbClr val="102649"/>
              </a:buClr>
              <a:buSzPts val="1900"/>
              <a:buNone/>
              <a:defRPr sz="1900"/>
            </a:lvl3pPr>
            <a:lvl4pPr lvl="3" algn="ctr" rtl="0">
              <a:lnSpc>
                <a:spcPct val="90000"/>
              </a:lnSpc>
              <a:spcBef>
                <a:spcPts val="500"/>
              </a:spcBef>
              <a:spcAft>
                <a:spcPts val="0"/>
              </a:spcAft>
              <a:buClr>
                <a:srgbClr val="102649"/>
              </a:buClr>
              <a:buSzPts val="1600"/>
              <a:buNone/>
              <a:defRPr sz="1600"/>
            </a:lvl4pPr>
            <a:lvl5pPr lvl="4" algn="ctr" rtl="0">
              <a:lnSpc>
                <a:spcPct val="90000"/>
              </a:lnSpc>
              <a:spcBef>
                <a:spcPts val="500"/>
              </a:spcBef>
              <a:spcAft>
                <a:spcPts val="0"/>
              </a:spcAft>
              <a:buClr>
                <a:srgbClr val="102649"/>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r>
              <a:rPr lang="en-US" dirty="0"/>
              <a:t>Click to edit Master subtitle style</a:t>
            </a:r>
            <a:endParaRPr dirty="0"/>
          </a:p>
        </p:txBody>
      </p:sp>
      <p:sp>
        <p:nvSpPr>
          <p:cNvPr id="18" name="Google Shape;18;g151499302e1_0_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solidFill>
                  <a:schemeClr val="lt1"/>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lang="en-US" dirty="0"/>
          </a:p>
        </p:txBody>
      </p:sp>
      <p:sp>
        <p:nvSpPr>
          <p:cNvPr id="19" name="Google Shape;19;g151499302e1_0_6"/>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solidFill>
                  <a:srgbClr val="007780"/>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20" name="Google Shape;20;g151499302e1_0_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900" b="0" i="0" u="none" strike="noStrike" cap="none">
                <a:solidFill>
                  <a:srgbClr val="007780"/>
                </a:solidFill>
                <a:latin typeface="Libre Franklin"/>
                <a:ea typeface="Libre Franklin"/>
                <a:cs typeface="Libre Franklin"/>
                <a:sym typeface="Libre Franklin"/>
              </a:defRPr>
            </a:lvl1pPr>
            <a:lvl2pPr marL="0" marR="0" lvl="1" indent="0" algn="l" rtl="0">
              <a:spcBef>
                <a:spcPts val="0"/>
              </a:spcBef>
              <a:buNone/>
              <a:defRPr sz="1900" b="0" i="0" u="none" strike="noStrike" cap="none">
                <a:solidFill>
                  <a:srgbClr val="007780"/>
                </a:solidFill>
                <a:latin typeface="Libre Franklin"/>
                <a:ea typeface="Libre Franklin"/>
                <a:cs typeface="Libre Franklin"/>
                <a:sym typeface="Libre Franklin"/>
              </a:defRPr>
            </a:lvl2pPr>
            <a:lvl3pPr marL="0" marR="0" lvl="2" indent="0" algn="l" rtl="0">
              <a:spcBef>
                <a:spcPts val="0"/>
              </a:spcBef>
              <a:buNone/>
              <a:defRPr sz="1900" b="0" i="0" u="none" strike="noStrike" cap="none">
                <a:solidFill>
                  <a:srgbClr val="007780"/>
                </a:solidFill>
                <a:latin typeface="Libre Franklin"/>
                <a:ea typeface="Libre Franklin"/>
                <a:cs typeface="Libre Franklin"/>
                <a:sym typeface="Libre Franklin"/>
              </a:defRPr>
            </a:lvl3pPr>
            <a:lvl4pPr marL="0" marR="0" lvl="3" indent="0" algn="l" rtl="0">
              <a:spcBef>
                <a:spcPts val="0"/>
              </a:spcBef>
              <a:buNone/>
              <a:defRPr sz="1900" b="0" i="0" u="none" strike="noStrike" cap="none">
                <a:solidFill>
                  <a:srgbClr val="007780"/>
                </a:solidFill>
                <a:latin typeface="Libre Franklin"/>
                <a:ea typeface="Libre Franklin"/>
                <a:cs typeface="Libre Franklin"/>
                <a:sym typeface="Libre Franklin"/>
              </a:defRPr>
            </a:lvl4pPr>
            <a:lvl5pPr marL="0" marR="0" lvl="4" indent="0" algn="l" rtl="0">
              <a:spcBef>
                <a:spcPts val="0"/>
              </a:spcBef>
              <a:buNone/>
              <a:defRPr sz="1900" b="0" i="0" u="none" strike="noStrike" cap="none">
                <a:solidFill>
                  <a:srgbClr val="007780"/>
                </a:solidFill>
                <a:latin typeface="Libre Franklin"/>
                <a:ea typeface="Libre Franklin"/>
                <a:cs typeface="Libre Franklin"/>
                <a:sym typeface="Libre Franklin"/>
              </a:defRPr>
            </a:lvl5pPr>
            <a:lvl6pPr marL="0" marR="0" lvl="5" indent="0" algn="l" rtl="0">
              <a:spcBef>
                <a:spcPts val="0"/>
              </a:spcBef>
              <a:buNone/>
              <a:defRPr sz="1900" b="0" i="0" u="none" strike="noStrike" cap="none">
                <a:solidFill>
                  <a:srgbClr val="007780"/>
                </a:solidFill>
                <a:latin typeface="Libre Franklin"/>
                <a:ea typeface="Libre Franklin"/>
                <a:cs typeface="Libre Franklin"/>
                <a:sym typeface="Libre Franklin"/>
              </a:defRPr>
            </a:lvl6pPr>
            <a:lvl7pPr marL="0" marR="0" lvl="6" indent="0" algn="l" rtl="0">
              <a:spcBef>
                <a:spcPts val="0"/>
              </a:spcBef>
              <a:buNone/>
              <a:defRPr sz="1900" b="0" i="0" u="none" strike="noStrike" cap="none">
                <a:solidFill>
                  <a:srgbClr val="007780"/>
                </a:solidFill>
                <a:latin typeface="Libre Franklin"/>
                <a:ea typeface="Libre Franklin"/>
                <a:cs typeface="Libre Franklin"/>
                <a:sym typeface="Libre Franklin"/>
              </a:defRPr>
            </a:lvl7pPr>
            <a:lvl8pPr marL="0" marR="0" lvl="7" indent="0" algn="l" rtl="0">
              <a:spcBef>
                <a:spcPts val="0"/>
              </a:spcBef>
              <a:buNone/>
              <a:defRPr sz="1900" b="0" i="0" u="none" strike="noStrike" cap="none">
                <a:solidFill>
                  <a:srgbClr val="007780"/>
                </a:solidFill>
                <a:latin typeface="Libre Franklin"/>
                <a:ea typeface="Libre Franklin"/>
                <a:cs typeface="Libre Franklin"/>
                <a:sym typeface="Libre Franklin"/>
              </a:defRPr>
            </a:lvl8pPr>
            <a:lvl9pPr marL="0" marR="0" lvl="8" indent="0" algn="l" rtl="0">
              <a:spcBef>
                <a:spcPts val="0"/>
              </a:spcBef>
              <a:buNone/>
              <a:defRPr sz="19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965858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4"/>
        <p:cNvGrpSpPr/>
        <p:nvPr/>
      </p:nvGrpSpPr>
      <p:grpSpPr>
        <a:xfrm>
          <a:off x="0" y="0"/>
          <a:ext cx="0" cy="0"/>
          <a:chOff x="0" y="0"/>
          <a:chExt cx="0" cy="0"/>
        </a:xfrm>
      </p:grpSpPr>
      <p:sp>
        <p:nvSpPr>
          <p:cNvPr id="85" name="Google Shape;85;g151499302e1_0_75"/>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lvl1pPr lvl="0" rtl="0">
              <a:spcBef>
                <a:spcPts val="0"/>
              </a:spcBef>
              <a:spcAft>
                <a:spcPts val="0"/>
              </a:spcAft>
              <a:buSzPts val="4400"/>
              <a:buNone/>
              <a:defRPr>
                <a:latin typeface="Franklin Gothic Medium" panose="020B0603020102020204" pitchFamily="34" charset="0"/>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dirty="0"/>
              <a:t>Click to edit Master title style</a:t>
            </a:r>
            <a:endParaRPr dirty="0"/>
          </a:p>
        </p:txBody>
      </p:sp>
      <p:sp>
        <p:nvSpPr>
          <p:cNvPr id="86" name="Google Shape;86;g151499302e1_0_75"/>
          <p:cNvSpPr txBox="1">
            <a:spLocks noGrp="1"/>
          </p:cNvSpPr>
          <p:nvPr>
            <p:ph type="body" idx="1"/>
          </p:nvPr>
        </p:nvSpPr>
        <p:spPr>
          <a:xfrm>
            <a:off x="415600" y="1536633"/>
            <a:ext cx="5333100" cy="4555200"/>
          </a:xfrm>
          <a:prstGeom prst="rect">
            <a:avLst/>
          </a:prstGeom>
        </p:spPr>
        <p:txBody>
          <a:bodyPr spcFirstLastPara="1" wrap="square" lIns="91425" tIns="45700" rIns="91425" bIns="45700" anchor="t" anchorCtr="0">
            <a:normAutofit/>
          </a:bodyPr>
          <a:lstStyle>
            <a:lvl1pPr marL="457200" lvl="0" indent="-349250" rtl="0">
              <a:spcBef>
                <a:spcPts val="1100"/>
              </a:spcBef>
              <a:spcAft>
                <a:spcPts val="0"/>
              </a:spcAft>
              <a:buSzPts val="1900"/>
              <a:buChar char="•"/>
              <a:defRPr sz="1900">
                <a:latin typeface="Franklin Gothic Book" panose="020B0503020102020204" pitchFamily="34" charset="0"/>
              </a:defRPr>
            </a:lvl1pPr>
            <a:lvl2pPr marL="914400" lvl="1" indent="-330200" rtl="0">
              <a:spcBef>
                <a:spcPts val="500"/>
              </a:spcBef>
              <a:spcAft>
                <a:spcPts val="0"/>
              </a:spcAft>
              <a:buSzPts val="1600"/>
              <a:buChar char="•"/>
              <a:defRPr sz="1600"/>
            </a:lvl2pPr>
            <a:lvl3pPr marL="1371600" lvl="2" indent="-330200" rtl="0">
              <a:spcBef>
                <a:spcPts val="500"/>
              </a:spcBef>
              <a:spcAft>
                <a:spcPts val="0"/>
              </a:spcAft>
              <a:buSzPts val="1600"/>
              <a:buChar char="•"/>
              <a:defRPr sz="1600"/>
            </a:lvl3pPr>
            <a:lvl4pPr marL="1828800" lvl="3" indent="-330200" rtl="0">
              <a:spcBef>
                <a:spcPts val="500"/>
              </a:spcBef>
              <a:spcAft>
                <a:spcPts val="0"/>
              </a:spcAft>
              <a:buSzPts val="1600"/>
              <a:buChar char="•"/>
              <a:defRPr sz="1600"/>
            </a:lvl4pPr>
            <a:lvl5pPr marL="2286000" lvl="4" indent="-330200" rtl="0">
              <a:spcBef>
                <a:spcPts val="500"/>
              </a:spcBef>
              <a:spcAft>
                <a:spcPts val="0"/>
              </a:spcAft>
              <a:buSzPts val="1600"/>
              <a:buChar char="•"/>
              <a:defRPr sz="1600"/>
            </a:lvl5pPr>
            <a:lvl6pPr marL="2743200" lvl="5" indent="-330200" rtl="0">
              <a:spcBef>
                <a:spcPts val="500"/>
              </a:spcBef>
              <a:spcAft>
                <a:spcPts val="0"/>
              </a:spcAft>
              <a:buSzPts val="1600"/>
              <a:buChar char="•"/>
              <a:defRPr sz="1600"/>
            </a:lvl6pPr>
            <a:lvl7pPr marL="3200400" lvl="6" indent="-330200" rtl="0">
              <a:spcBef>
                <a:spcPts val="500"/>
              </a:spcBef>
              <a:spcAft>
                <a:spcPts val="0"/>
              </a:spcAft>
              <a:buSzPts val="1600"/>
              <a:buChar char="•"/>
              <a:defRPr sz="1600"/>
            </a:lvl7pPr>
            <a:lvl8pPr marL="3657600" lvl="7" indent="-330200" rtl="0">
              <a:spcBef>
                <a:spcPts val="500"/>
              </a:spcBef>
              <a:spcAft>
                <a:spcPts val="0"/>
              </a:spcAft>
              <a:buSzPts val="1600"/>
              <a:buChar char="•"/>
              <a:defRPr sz="1600"/>
            </a:lvl8pPr>
            <a:lvl9pPr marL="4114800" lvl="8" indent="-330200" rtl="0">
              <a:spcBef>
                <a:spcPts val="500"/>
              </a:spcBef>
              <a:spcAft>
                <a:spcPts val="0"/>
              </a:spcAft>
              <a:buSzPts val="1600"/>
              <a:buChar char="•"/>
              <a:defRPr sz="1600"/>
            </a:lvl9pPr>
          </a:lstStyle>
          <a:p>
            <a:pPr lvl="0"/>
            <a:r>
              <a:rPr lang="en-US" dirty="0"/>
              <a:t>Click to edit Master text styles</a:t>
            </a:r>
          </a:p>
        </p:txBody>
      </p:sp>
      <p:sp>
        <p:nvSpPr>
          <p:cNvPr id="87" name="Google Shape;87;g151499302e1_0_75"/>
          <p:cNvSpPr txBox="1">
            <a:spLocks noGrp="1"/>
          </p:cNvSpPr>
          <p:nvPr>
            <p:ph type="body" idx="2"/>
          </p:nvPr>
        </p:nvSpPr>
        <p:spPr>
          <a:xfrm>
            <a:off x="6443200" y="1536633"/>
            <a:ext cx="5333100" cy="4555200"/>
          </a:xfrm>
          <a:prstGeom prst="rect">
            <a:avLst/>
          </a:prstGeom>
        </p:spPr>
        <p:txBody>
          <a:bodyPr spcFirstLastPara="1" wrap="square" lIns="91425" tIns="45700" rIns="91425" bIns="45700" anchor="t" anchorCtr="0">
            <a:normAutofit/>
          </a:bodyPr>
          <a:lstStyle>
            <a:lvl1pPr marL="457200" lvl="0" indent="-349250" rtl="0">
              <a:spcBef>
                <a:spcPts val="1100"/>
              </a:spcBef>
              <a:spcAft>
                <a:spcPts val="0"/>
              </a:spcAft>
              <a:buSzPts val="1900"/>
              <a:buChar char="•"/>
              <a:defRPr sz="1900">
                <a:latin typeface="Franklin Gothic Book" panose="020B0503020102020204" pitchFamily="34" charset="0"/>
              </a:defRPr>
            </a:lvl1pPr>
            <a:lvl2pPr marL="914400" lvl="1" indent="-330200" rtl="0">
              <a:spcBef>
                <a:spcPts val="500"/>
              </a:spcBef>
              <a:spcAft>
                <a:spcPts val="0"/>
              </a:spcAft>
              <a:buSzPts val="1600"/>
              <a:buChar char="•"/>
              <a:defRPr sz="1600"/>
            </a:lvl2pPr>
            <a:lvl3pPr marL="1371600" lvl="2" indent="-330200" rtl="0">
              <a:spcBef>
                <a:spcPts val="500"/>
              </a:spcBef>
              <a:spcAft>
                <a:spcPts val="0"/>
              </a:spcAft>
              <a:buSzPts val="1600"/>
              <a:buChar char="•"/>
              <a:defRPr sz="1600"/>
            </a:lvl3pPr>
            <a:lvl4pPr marL="1828800" lvl="3" indent="-330200" rtl="0">
              <a:spcBef>
                <a:spcPts val="500"/>
              </a:spcBef>
              <a:spcAft>
                <a:spcPts val="0"/>
              </a:spcAft>
              <a:buSzPts val="1600"/>
              <a:buChar char="•"/>
              <a:defRPr sz="1600"/>
            </a:lvl4pPr>
            <a:lvl5pPr marL="2286000" lvl="4" indent="-330200" rtl="0">
              <a:spcBef>
                <a:spcPts val="500"/>
              </a:spcBef>
              <a:spcAft>
                <a:spcPts val="0"/>
              </a:spcAft>
              <a:buSzPts val="1600"/>
              <a:buChar char="•"/>
              <a:defRPr sz="1600"/>
            </a:lvl5pPr>
            <a:lvl6pPr marL="2743200" lvl="5" indent="-330200" rtl="0">
              <a:spcBef>
                <a:spcPts val="500"/>
              </a:spcBef>
              <a:spcAft>
                <a:spcPts val="0"/>
              </a:spcAft>
              <a:buSzPts val="1600"/>
              <a:buChar char="•"/>
              <a:defRPr sz="1600"/>
            </a:lvl6pPr>
            <a:lvl7pPr marL="3200400" lvl="6" indent="-330200" rtl="0">
              <a:spcBef>
                <a:spcPts val="500"/>
              </a:spcBef>
              <a:spcAft>
                <a:spcPts val="0"/>
              </a:spcAft>
              <a:buSzPts val="1600"/>
              <a:buChar char="•"/>
              <a:defRPr sz="1600"/>
            </a:lvl7pPr>
            <a:lvl8pPr marL="3657600" lvl="7" indent="-330200" rtl="0">
              <a:spcBef>
                <a:spcPts val="500"/>
              </a:spcBef>
              <a:spcAft>
                <a:spcPts val="0"/>
              </a:spcAft>
              <a:buSzPts val="1600"/>
              <a:buChar char="•"/>
              <a:defRPr sz="1600"/>
            </a:lvl8pPr>
            <a:lvl9pPr marL="4114800" lvl="8" indent="-330200" rtl="0">
              <a:spcBef>
                <a:spcPts val="500"/>
              </a:spcBef>
              <a:spcAft>
                <a:spcPts val="0"/>
              </a:spcAft>
              <a:buSzPts val="1600"/>
              <a:buChar char="•"/>
              <a:defRPr sz="1600"/>
            </a:lvl9pPr>
          </a:lstStyle>
          <a:p>
            <a:pPr lvl="0"/>
            <a:r>
              <a:rPr lang="en-US" dirty="0"/>
              <a:t>Click to edit Master text styles</a:t>
            </a:r>
          </a:p>
        </p:txBody>
      </p:sp>
      <p:sp>
        <p:nvSpPr>
          <p:cNvPr id="88" name="Google Shape;88;g151499302e1_0_75"/>
          <p:cNvSpPr txBox="1">
            <a:spLocks noGrp="1"/>
          </p:cNvSpPr>
          <p:nvPr>
            <p:ph type="sldNum" idx="12"/>
          </p:nvPr>
        </p:nvSpPr>
        <p:spPr>
          <a:xfrm>
            <a:off x="11296610" y="6217622"/>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401309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9"/>
        <p:cNvGrpSpPr/>
        <p:nvPr/>
      </p:nvGrpSpPr>
      <p:grpSpPr>
        <a:xfrm>
          <a:off x="0" y="0"/>
          <a:ext cx="0" cy="0"/>
          <a:chOff x="0" y="0"/>
          <a:chExt cx="0" cy="0"/>
        </a:xfrm>
      </p:grpSpPr>
      <p:sp>
        <p:nvSpPr>
          <p:cNvPr id="90" name="Google Shape;90;g151499302e1_0_80"/>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lvl1pPr lvl="0" rtl="0">
              <a:spcBef>
                <a:spcPts val="0"/>
              </a:spcBef>
              <a:spcAft>
                <a:spcPts val="0"/>
              </a:spcAft>
              <a:buSzPts val="4400"/>
              <a:buNone/>
              <a:defRPr>
                <a:latin typeface="Franklin Gothic Medium" panose="020B0603020102020204" pitchFamily="34" charset="0"/>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dirty="0"/>
              <a:t>Click to edit Master title style</a:t>
            </a:r>
            <a:endParaRPr dirty="0"/>
          </a:p>
        </p:txBody>
      </p:sp>
      <p:sp>
        <p:nvSpPr>
          <p:cNvPr id="91" name="Google Shape;91;g151499302e1_0_80"/>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rmAutofit/>
          </a:bodyPr>
          <a:lstStyle>
            <a:lvl1pPr marL="457200" lvl="0" indent="-406400" rtl="0">
              <a:spcBef>
                <a:spcPts val="1100"/>
              </a:spcBef>
              <a:spcAft>
                <a:spcPts val="0"/>
              </a:spcAft>
              <a:buSzPts val="2800"/>
              <a:buChar char="•"/>
              <a:defRPr>
                <a:latin typeface="Franklin Gothic Book" panose="020B0503020102020204" pitchFamily="34" charset="0"/>
              </a:defRPr>
            </a:lvl1pPr>
            <a:lvl2pPr marL="914400" lvl="1" indent="-381000" rtl="0">
              <a:spcBef>
                <a:spcPts val="500"/>
              </a:spcBef>
              <a:spcAft>
                <a:spcPts val="0"/>
              </a:spcAft>
              <a:buSzPts val="2400"/>
              <a:buChar char="•"/>
              <a:defRPr/>
            </a:lvl2pPr>
            <a:lvl3pPr marL="1371600" lvl="2" indent="-355600" rtl="0">
              <a:spcBef>
                <a:spcPts val="500"/>
              </a:spcBef>
              <a:spcAft>
                <a:spcPts val="0"/>
              </a:spcAft>
              <a:buSzPts val="2000"/>
              <a:buChar char="•"/>
              <a:defRPr/>
            </a:lvl3pPr>
            <a:lvl4pPr marL="1828800" lvl="3" indent="-349250" rtl="0">
              <a:spcBef>
                <a:spcPts val="500"/>
              </a:spcBef>
              <a:spcAft>
                <a:spcPts val="0"/>
              </a:spcAft>
              <a:buSzPts val="1900"/>
              <a:buChar char="•"/>
              <a:defRPr/>
            </a:lvl4pPr>
            <a:lvl5pPr marL="2286000" lvl="4" indent="-349250" rtl="0">
              <a:spcBef>
                <a:spcPts val="500"/>
              </a:spcBef>
              <a:spcAft>
                <a:spcPts val="0"/>
              </a:spcAft>
              <a:buSzPts val="1900"/>
              <a:buChar char="•"/>
              <a:defRPr/>
            </a:lvl5pPr>
            <a:lvl6pPr marL="2743200" lvl="5" indent="-349250" rtl="0">
              <a:spcBef>
                <a:spcPts val="500"/>
              </a:spcBef>
              <a:spcAft>
                <a:spcPts val="0"/>
              </a:spcAft>
              <a:buSzPts val="1900"/>
              <a:buChar char="•"/>
              <a:defRPr/>
            </a:lvl6pPr>
            <a:lvl7pPr marL="3200400" lvl="6" indent="-349250" rtl="0">
              <a:spcBef>
                <a:spcPts val="500"/>
              </a:spcBef>
              <a:spcAft>
                <a:spcPts val="0"/>
              </a:spcAft>
              <a:buSzPts val="1900"/>
              <a:buChar char="•"/>
              <a:defRPr/>
            </a:lvl7pPr>
            <a:lvl8pPr marL="3657600" lvl="7" indent="-349250" rtl="0">
              <a:spcBef>
                <a:spcPts val="500"/>
              </a:spcBef>
              <a:spcAft>
                <a:spcPts val="0"/>
              </a:spcAft>
              <a:buSzPts val="1900"/>
              <a:buChar char="•"/>
              <a:defRPr/>
            </a:lvl8pPr>
            <a:lvl9pPr marL="4114800" lvl="8" indent="-349250" rtl="0">
              <a:spcBef>
                <a:spcPts val="500"/>
              </a:spcBef>
              <a:spcAft>
                <a:spcPts val="0"/>
              </a:spcAft>
              <a:buSzPts val="1900"/>
              <a:buChar char="•"/>
              <a:defRPr/>
            </a:lvl9pPr>
          </a:lstStyle>
          <a:p>
            <a:pPr lvl="0"/>
            <a:r>
              <a:rPr lang="en-US" dirty="0"/>
              <a:t>Click to edit Master text styles</a:t>
            </a:r>
          </a:p>
        </p:txBody>
      </p:sp>
      <p:sp>
        <p:nvSpPr>
          <p:cNvPr id="92" name="Google Shape;92;g151499302e1_0_80"/>
          <p:cNvSpPr txBox="1">
            <a:spLocks noGrp="1"/>
          </p:cNvSpPr>
          <p:nvPr>
            <p:ph type="sldNum" idx="12"/>
          </p:nvPr>
        </p:nvSpPr>
        <p:spPr>
          <a:xfrm>
            <a:off x="11296610" y="6217622"/>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375992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93"/>
        <p:cNvGrpSpPr/>
        <p:nvPr/>
      </p:nvGrpSpPr>
      <p:grpSpPr>
        <a:xfrm>
          <a:off x="0" y="0"/>
          <a:ext cx="0" cy="0"/>
          <a:chOff x="0" y="0"/>
          <a:chExt cx="0" cy="0"/>
        </a:xfrm>
      </p:grpSpPr>
      <p:sp>
        <p:nvSpPr>
          <p:cNvPr id="94" name="Google Shape;94;g151499302e1_0_84"/>
          <p:cNvSpPr txBox="1">
            <a:spLocks noGrp="1"/>
          </p:cNvSpPr>
          <p:nvPr>
            <p:ph type="title"/>
          </p:nvPr>
        </p:nvSpPr>
        <p:spPr>
          <a:xfrm>
            <a:off x="1137677" y="292842"/>
            <a:ext cx="8992500" cy="13209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500"/>
              <a:buNone/>
              <a:defRPr sz="1900" b="0" i="0" u="none" strike="noStrike" cap="none">
                <a:solidFill>
                  <a:schemeClr val="dk2"/>
                </a:solidFill>
              </a:defRPr>
            </a:lvl2pPr>
            <a:lvl3pPr marR="0" lvl="2" algn="l" rtl="0">
              <a:spcBef>
                <a:spcPts val="0"/>
              </a:spcBef>
              <a:spcAft>
                <a:spcPts val="0"/>
              </a:spcAft>
              <a:buSzPts val="1500"/>
              <a:buNone/>
              <a:defRPr sz="1900" b="0" i="0" u="none" strike="noStrike" cap="none">
                <a:solidFill>
                  <a:schemeClr val="dk2"/>
                </a:solidFill>
              </a:defRPr>
            </a:lvl3pPr>
            <a:lvl4pPr marR="0" lvl="3" algn="l" rtl="0">
              <a:spcBef>
                <a:spcPts val="0"/>
              </a:spcBef>
              <a:spcAft>
                <a:spcPts val="0"/>
              </a:spcAft>
              <a:buSzPts val="1500"/>
              <a:buNone/>
              <a:defRPr sz="1900" b="0" i="0" u="none" strike="noStrike" cap="none">
                <a:solidFill>
                  <a:schemeClr val="dk2"/>
                </a:solidFill>
              </a:defRPr>
            </a:lvl4pPr>
            <a:lvl5pPr marR="0" lvl="4" algn="l" rtl="0">
              <a:spcBef>
                <a:spcPts val="0"/>
              </a:spcBef>
              <a:spcAft>
                <a:spcPts val="0"/>
              </a:spcAft>
              <a:buSzPts val="1500"/>
              <a:buNone/>
              <a:defRPr sz="1900" b="0" i="0" u="none" strike="noStrike" cap="none">
                <a:solidFill>
                  <a:schemeClr val="dk2"/>
                </a:solidFill>
              </a:defRPr>
            </a:lvl5pPr>
            <a:lvl6pPr marR="0" lvl="5" algn="l" rtl="0">
              <a:spcBef>
                <a:spcPts val="0"/>
              </a:spcBef>
              <a:spcAft>
                <a:spcPts val="0"/>
              </a:spcAft>
              <a:buSzPts val="1500"/>
              <a:buNone/>
              <a:defRPr sz="1900" b="0" i="0" u="none" strike="noStrike" cap="none">
                <a:solidFill>
                  <a:schemeClr val="dk2"/>
                </a:solidFill>
              </a:defRPr>
            </a:lvl6pPr>
            <a:lvl7pPr marR="0" lvl="6" algn="l" rtl="0">
              <a:spcBef>
                <a:spcPts val="0"/>
              </a:spcBef>
              <a:spcAft>
                <a:spcPts val="0"/>
              </a:spcAft>
              <a:buSzPts val="1500"/>
              <a:buNone/>
              <a:defRPr sz="1900" b="0" i="0" u="none" strike="noStrike" cap="none">
                <a:solidFill>
                  <a:schemeClr val="dk2"/>
                </a:solidFill>
              </a:defRPr>
            </a:lvl7pPr>
            <a:lvl8pPr marR="0" lvl="7" algn="l" rtl="0">
              <a:spcBef>
                <a:spcPts val="0"/>
              </a:spcBef>
              <a:spcAft>
                <a:spcPts val="0"/>
              </a:spcAft>
              <a:buSzPts val="1500"/>
              <a:buNone/>
              <a:defRPr sz="1900" b="0" i="0" u="none" strike="noStrike" cap="none">
                <a:solidFill>
                  <a:schemeClr val="dk2"/>
                </a:solidFill>
              </a:defRPr>
            </a:lvl8pPr>
            <a:lvl9pPr marR="0" lvl="8" algn="l" rtl="0">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95" name="Google Shape;95;g151499302e1_0_84"/>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dirty="0"/>
          </a:p>
        </p:txBody>
      </p:sp>
      <p:sp>
        <p:nvSpPr>
          <p:cNvPr id="96" name="Google Shape;96;g151499302e1_0_84"/>
          <p:cNvSpPr txBox="1">
            <a:spLocks noGrp="1"/>
          </p:cNvSpPr>
          <p:nvPr>
            <p:ph type="body" idx="1"/>
          </p:nvPr>
        </p:nvSpPr>
        <p:spPr>
          <a:xfrm>
            <a:off x="1137677" y="1796387"/>
            <a:ext cx="9090000" cy="48783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Tree>
    <p:extLst>
      <p:ext uri="{BB962C8B-B14F-4D97-AF65-F5344CB8AC3E}">
        <p14:creationId xmlns:p14="http://schemas.microsoft.com/office/powerpoint/2010/main" val="1270682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97"/>
        <p:cNvGrpSpPr/>
        <p:nvPr/>
      </p:nvGrpSpPr>
      <p:grpSpPr>
        <a:xfrm>
          <a:off x="0" y="0"/>
          <a:ext cx="0" cy="0"/>
          <a:chOff x="0" y="0"/>
          <a:chExt cx="0" cy="0"/>
        </a:xfrm>
      </p:grpSpPr>
      <p:sp>
        <p:nvSpPr>
          <p:cNvPr id="98" name="Google Shape;98;g151499302e1_0_88"/>
          <p:cNvSpPr txBox="1">
            <a:spLocks noGrp="1"/>
          </p:cNvSpPr>
          <p:nvPr>
            <p:ph type="title"/>
          </p:nvPr>
        </p:nvSpPr>
        <p:spPr>
          <a:xfrm>
            <a:off x="710165" y="3273549"/>
            <a:ext cx="8992500" cy="13209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500"/>
              <a:buNone/>
              <a:defRPr sz="1900" b="0" i="0" u="none" strike="noStrike" cap="none">
                <a:solidFill>
                  <a:schemeClr val="dk2"/>
                </a:solidFill>
              </a:defRPr>
            </a:lvl2pPr>
            <a:lvl3pPr marR="0" lvl="2" algn="l" rtl="0">
              <a:spcBef>
                <a:spcPts val="0"/>
              </a:spcBef>
              <a:spcAft>
                <a:spcPts val="0"/>
              </a:spcAft>
              <a:buSzPts val="1500"/>
              <a:buNone/>
              <a:defRPr sz="1900" b="0" i="0" u="none" strike="noStrike" cap="none">
                <a:solidFill>
                  <a:schemeClr val="dk2"/>
                </a:solidFill>
              </a:defRPr>
            </a:lvl3pPr>
            <a:lvl4pPr marR="0" lvl="3" algn="l" rtl="0">
              <a:spcBef>
                <a:spcPts val="0"/>
              </a:spcBef>
              <a:spcAft>
                <a:spcPts val="0"/>
              </a:spcAft>
              <a:buSzPts val="1500"/>
              <a:buNone/>
              <a:defRPr sz="1900" b="0" i="0" u="none" strike="noStrike" cap="none">
                <a:solidFill>
                  <a:schemeClr val="dk2"/>
                </a:solidFill>
              </a:defRPr>
            </a:lvl4pPr>
            <a:lvl5pPr marR="0" lvl="4" algn="l" rtl="0">
              <a:spcBef>
                <a:spcPts val="0"/>
              </a:spcBef>
              <a:spcAft>
                <a:spcPts val="0"/>
              </a:spcAft>
              <a:buSzPts val="1500"/>
              <a:buNone/>
              <a:defRPr sz="1900" b="0" i="0" u="none" strike="noStrike" cap="none">
                <a:solidFill>
                  <a:schemeClr val="dk2"/>
                </a:solidFill>
              </a:defRPr>
            </a:lvl5pPr>
            <a:lvl6pPr marR="0" lvl="5" algn="l" rtl="0">
              <a:spcBef>
                <a:spcPts val="0"/>
              </a:spcBef>
              <a:spcAft>
                <a:spcPts val="0"/>
              </a:spcAft>
              <a:buSzPts val="1500"/>
              <a:buNone/>
              <a:defRPr sz="1900" b="0" i="0" u="none" strike="noStrike" cap="none">
                <a:solidFill>
                  <a:schemeClr val="dk2"/>
                </a:solidFill>
              </a:defRPr>
            </a:lvl6pPr>
            <a:lvl7pPr marR="0" lvl="6" algn="l" rtl="0">
              <a:spcBef>
                <a:spcPts val="0"/>
              </a:spcBef>
              <a:spcAft>
                <a:spcPts val="0"/>
              </a:spcAft>
              <a:buSzPts val="1500"/>
              <a:buNone/>
              <a:defRPr sz="1900" b="0" i="0" u="none" strike="noStrike" cap="none">
                <a:solidFill>
                  <a:schemeClr val="dk2"/>
                </a:solidFill>
              </a:defRPr>
            </a:lvl7pPr>
            <a:lvl8pPr marR="0" lvl="7" algn="l" rtl="0">
              <a:spcBef>
                <a:spcPts val="0"/>
              </a:spcBef>
              <a:spcAft>
                <a:spcPts val="0"/>
              </a:spcAft>
              <a:buSzPts val="1500"/>
              <a:buNone/>
              <a:defRPr sz="1900" b="0" i="0" u="none" strike="noStrike" cap="none">
                <a:solidFill>
                  <a:schemeClr val="dk2"/>
                </a:solidFill>
              </a:defRPr>
            </a:lvl8pPr>
            <a:lvl9pPr marR="0" lvl="8" algn="l" rtl="0">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99" name="Google Shape;99;g151499302e1_0_88"/>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836887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0"/>
        <p:cNvGrpSpPr/>
        <p:nvPr/>
      </p:nvGrpSpPr>
      <p:grpSpPr>
        <a:xfrm>
          <a:off x="0" y="0"/>
          <a:ext cx="0" cy="0"/>
          <a:chOff x="0" y="0"/>
          <a:chExt cx="0" cy="0"/>
        </a:xfrm>
      </p:grpSpPr>
      <p:sp>
        <p:nvSpPr>
          <p:cNvPr id="101" name="Google Shape;101;g151499302e1_0_91"/>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500"/>
              <a:buNone/>
              <a:defRPr sz="1900" b="0" i="0" u="none" strike="noStrike" cap="none">
                <a:solidFill>
                  <a:schemeClr val="dk2"/>
                </a:solidFill>
              </a:defRPr>
            </a:lvl2pPr>
            <a:lvl3pPr marR="0" lvl="2" algn="l" rtl="0">
              <a:spcBef>
                <a:spcPts val="0"/>
              </a:spcBef>
              <a:spcAft>
                <a:spcPts val="0"/>
              </a:spcAft>
              <a:buSzPts val="1500"/>
              <a:buNone/>
              <a:defRPr sz="1900" b="0" i="0" u="none" strike="noStrike" cap="none">
                <a:solidFill>
                  <a:schemeClr val="dk2"/>
                </a:solidFill>
              </a:defRPr>
            </a:lvl3pPr>
            <a:lvl4pPr marR="0" lvl="3" algn="l" rtl="0">
              <a:spcBef>
                <a:spcPts val="0"/>
              </a:spcBef>
              <a:spcAft>
                <a:spcPts val="0"/>
              </a:spcAft>
              <a:buSzPts val="1500"/>
              <a:buNone/>
              <a:defRPr sz="1900" b="0" i="0" u="none" strike="noStrike" cap="none">
                <a:solidFill>
                  <a:schemeClr val="dk2"/>
                </a:solidFill>
              </a:defRPr>
            </a:lvl4pPr>
            <a:lvl5pPr marR="0" lvl="4" algn="l" rtl="0">
              <a:spcBef>
                <a:spcPts val="0"/>
              </a:spcBef>
              <a:spcAft>
                <a:spcPts val="0"/>
              </a:spcAft>
              <a:buSzPts val="1500"/>
              <a:buNone/>
              <a:defRPr sz="1900" b="0" i="0" u="none" strike="noStrike" cap="none">
                <a:solidFill>
                  <a:schemeClr val="dk2"/>
                </a:solidFill>
              </a:defRPr>
            </a:lvl5pPr>
            <a:lvl6pPr marR="0" lvl="5" algn="l" rtl="0">
              <a:spcBef>
                <a:spcPts val="0"/>
              </a:spcBef>
              <a:spcAft>
                <a:spcPts val="0"/>
              </a:spcAft>
              <a:buSzPts val="1500"/>
              <a:buNone/>
              <a:defRPr sz="1900" b="0" i="0" u="none" strike="noStrike" cap="none">
                <a:solidFill>
                  <a:schemeClr val="dk2"/>
                </a:solidFill>
              </a:defRPr>
            </a:lvl6pPr>
            <a:lvl7pPr marR="0" lvl="6" algn="l" rtl="0">
              <a:spcBef>
                <a:spcPts val="0"/>
              </a:spcBef>
              <a:spcAft>
                <a:spcPts val="0"/>
              </a:spcAft>
              <a:buSzPts val="1500"/>
              <a:buNone/>
              <a:defRPr sz="1900" b="0" i="0" u="none" strike="noStrike" cap="none">
                <a:solidFill>
                  <a:schemeClr val="dk2"/>
                </a:solidFill>
              </a:defRPr>
            </a:lvl7pPr>
            <a:lvl8pPr marR="0" lvl="7" algn="l" rtl="0">
              <a:spcBef>
                <a:spcPts val="0"/>
              </a:spcBef>
              <a:spcAft>
                <a:spcPts val="0"/>
              </a:spcAft>
              <a:buSzPts val="1500"/>
              <a:buNone/>
              <a:defRPr sz="1900" b="0" i="0" u="none" strike="noStrike" cap="none">
                <a:solidFill>
                  <a:schemeClr val="dk2"/>
                </a:solidFill>
              </a:defRPr>
            </a:lvl8pPr>
            <a:lvl9pPr marR="0" lvl="8" algn="l" rtl="0">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102" name="Google Shape;102;g151499302e1_0_91"/>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dirty="0"/>
          </a:p>
        </p:txBody>
      </p:sp>
      <p:sp>
        <p:nvSpPr>
          <p:cNvPr id="103" name="Google Shape;103;g151499302e1_0_91"/>
          <p:cNvSpPr txBox="1">
            <a:spLocks noGrp="1"/>
          </p:cNvSpPr>
          <p:nvPr>
            <p:ph type="body" idx="1"/>
          </p:nvPr>
        </p:nvSpPr>
        <p:spPr>
          <a:xfrm>
            <a:off x="1149552" y="1797504"/>
            <a:ext cx="4298100" cy="46947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04" name="Google Shape;104;g151499302e1_0_91"/>
          <p:cNvSpPr txBox="1">
            <a:spLocks noGrp="1"/>
          </p:cNvSpPr>
          <p:nvPr>
            <p:ph type="body" idx="2"/>
          </p:nvPr>
        </p:nvSpPr>
        <p:spPr>
          <a:xfrm>
            <a:off x="5844444" y="1801625"/>
            <a:ext cx="4298100" cy="46947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Tree>
    <p:extLst>
      <p:ext uri="{BB962C8B-B14F-4D97-AF65-F5344CB8AC3E}">
        <p14:creationId xmlns:p14="http://schemas.microsoft.com/office/powerpoint/2010/main" val="1022285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11 box">
  <p:cSld name="Custom Layout11 box">
    <p:spTree>
      <p:nvGrpSpPr>
        <p:cNvPr id="1" name="Shape 105"/>
        <p:cNvGrpSpPr/>
        <p:nvPr/>
      </p:nvGrpSpPr>
      <p:grpSpPr>
        <a:xfrm>
          <a:off x="0" y="0"/>
          <a:ext cx="0" cy="0"/>
          <a:chOff x="0" y="0"/>
          <a:chExt cx="0" cy="0"/>
        </a:xfrm>
      </p:grpSpPr>
      <p:sp>
        <p:nvSpPr>
          <p:cNvPr id="106" name="Google Shape;106;g151499302e1_0_96"/>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500"/>
              <a:buNone/>
              <a:defRPr sz="1900" b="0" i="0" u="none" strike="noStrike" cap="none">
                <a:solidFill>
                  <a:schemeClr val="dk2"/>
                </a:solidFill>
              </a:defRPr>
            </a:lvl2pPr>
            <a:lvl3pPr marR="0" lvl="2" algn="l" rtl="0">
              <a:spcBef>
                <a:spcPts val="0"/>
              </a:spcBef>
              <a:spcAft>
                <a:spcPts val="0"/>
              </a:spcAft>
              <a:buSzPts val="1500"/>
              <a:buNone/>
              <a:defRPr sz="1900" b="0" i="0" u="none" strike="noStrike" cap="none">
                <a:solidFill>
                  <a:schemeClr val="dk2"/>
                </a:solidFill>
              </a:defRPr>
            </a:lvl3pPr>
            <a:lvl4pPr marR="0" lvl="3" algn="l" rtl="0">
              <a:spcBef>
                <a:spcPts val="0"/>
              </a:spcBef>
              <a:spcAft>
                <a:spcPts val="0"/>
              </a:spcAft>
              <a:buSzPts val="1500"/>
              <a:buNone/>
              <a:defRPr sz="1900" b="0" i="0" u="none" strike="noStrike" cap="none">
                <a:solidFill>
                  <a:schemeClr val="dk2"/>
                </a:solidFill>
              </a:defRPr>
            </a:lvl4pPr>
            <a:lvl5pPr marR="0" lvl="4" algn="l" rtl="0">
              <a:spcBef>
                <a:spcPts val="0"/>
              </a:spcBef>
              <a:spcAft>
                <a:spcPts val="0"/>
              </a:spcAft>
              <a:buSzPts val="1500"/>
              <a:buNone/>
              <a:defRPr sz="1900" b="0" i="0" u="none" strike="noStrike" cap="none">
                <a:solidFill>
                  <a:schemeClr val="dk2"/>
                </a:solidFill>
              </a:defRPr>
            </a:lvl5pPr>
            <a:lvl6pPr marR="0" lvl="5" algn="l" rtl="0">
              <a:spcBef>
                <a:spcPts val="0"/>
              </a:spcBef>
              <a:spcAft>
                <a:spcPts val="0"/>
              </a:spcAft>
              <a:buSzPts val="1500"/>
              <a:buNone/>
              <a:defRPr sz="1900" b="0" i="0" u="none" strike="noStrike" cap="none">
                <a:solidFill>
                  <a:schemeClr val="dk2"/>
                </a:solidFill>
              </a:defRPr>
            </a:lvl6pPr>
            <a:lvl7pPr marR="0" lvl="6" algn="l" rtl="0">
              <a:spcBef>
                <a:spcPts val="0"/>
              </a:spcBef>
              <a:spcAft>
                <a:spcPts val="0"/>
              </a:spcAft>
              <a:buSzPts val="1500"/>
              <a:buNone/>
              <a:defRPr sz="1900" b="0" i="0" u="none" strike="noStrike" cap="none">
                <a:solidFill>
                  <a:schemeClr val="dk2"/>
                </a:solidFill>
              </a:defRPr>
            </a:lvl7pPr>
            <a:lvl8pPr marR="0" lvl="7" algn="l" rtl="0">
              <a:spcBef>
                <a:spcPts val="0"/>
              </a:spcBef>
              <a:spcAft>
                <a:spcPts val="0"/>
              </a:spcAft>
              <a:buSzPts val="1500"/>
              <a:buNone/>
              <a:defRPr sz="1900" b="0" i="0" u="none" strike="noStrike" cap="none">
                <a:solidFill>
                  <a:schemeClr val="dk2"/>
                </a:solidFill>
              </a:defRPr>
            </a:lvl8pPr>
            <a:lvl9pPr marR="0" lvl="8" algn="l" rtl="0">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107" name="Google Shape;107;g151499302e1_0_96"/>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dirty="0"/>
          </a:p>
        </p:txBody>
      </p:sp>
      <p:sp>
        <p:nvSpPr>
          <p:cNvPr id="108" name="Google Shape;108;g151499302e1_0_96"/>
          <p:cNvSpPr txBox="1">
            <a:spLocks noGrp="1"/>
          </p:cNvSpPr>
          <p:nvPr>
            <p:ph type="body" idx="1"/>
          </p:nvPr>
        </p:nvSpPr>
        <p:spPr>
          <a:xfrm>
            <a:off x="1149552" y="1797505"/>
            <a:ext cx="8992500" cy="6096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09" name="Google Shape;109;g151499302e1_0_96"/>
          <p:cNvSpPr txBox="1">
            <a:spLocks noGrp="1"/>
          </p:cNvSpPr>
          <p:nvPr>
            <p:ph type="body" idx="2"/>
          </p:nvPr>
        </p:nvSpPr>
        <p:spPr>
          <a:xfrm>
            <a:off x="4598482" y="4381366"/>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0" name="Google Shape;110;g151499302e1_0_96"/>
          <p:cNvSpPr txBox="1">
            <a:spLocks noGrp="1"/>
          </p:cNvSpPr>
          <p:nvPr>
            <p:ph type="body" idx="3"/>
          </p:nvPr>
        </p:nvSpPr>
        <p:spPr>
          <a:xfrm>
            <a:off x="8045311" y="4319468"/>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1" name="Google Shape;111;g151499302e1_0_96"/>
          <p:cNvSpPr txBox="1">
            <a:spLocks noGrp="1"/>
          </p:cNvSpPr>
          <p:nvPr>
            <p:ph type="body" idx="4"/>
          </p:nvPr>
        </p:nvSpPr>
        <p:spPr>
          <a:xfrm>
            <a:off x="4598481" y="2561362"/>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2" name="Google Shape;112;g151499302e1_0_96"/>
          <p:cNvSpPr txBox="1">
            <a:spLocks noGrp="1"/>
          </p:cNvSpPr>
          <p:nvPr>
            <p:ph type="body" idx="5"/>
          </p:nvPr>
        </p:nvSpPr>
        <p:spPr>
          <a:xfrm>
            <a:off x="8045311" y="2559288"/>
            <a:ext cx="1998000" cy="6513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3" name="Google Shape;113;g151499302e1_0_96"/>
          <p:cNvSpPr txBox="1">
            <a:spLocks noGrp="1"/>
          </p:cNvSpPr>
          <p:nvPr>
            <p:ph type="body" idx="6"/>
          </p:nvPr>
        </p:nvSpPr>
        <p:spPr>
          <a:xfrm>
            <a:off x="4598482" y="3424130"/>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4" name="Google Shape;114;g151499302e1_0_96"/>
          <p:cNvSpPr txBox="1">
            <a:spLocks noGrp="1"/>
          </p:cNvSpPr>
          <p:nvPr>
            <p:ph type="body" idx="7"/>
          </p:nvPr>
        </p:nvSpPr>
        <p:spPr>
          <a:xfrm>
            <a:off x="1149550" y="6173408"/>
            <a:ext cx="9217200" cy="6096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5" name="Google Shape;115;g151499302e1_0_96"/>
          <p:cNvSpPr txBox="1">
            <a:spLocks noGrp="1"/>
          </p:cNvSpPr>
          <p:nvPr>
            <p:ph type="body" idx="8"/>
          </p:nvPr>
        </p:nvSpPr>
        <p:spPr>
          <a:xfrm>
            <a:off x="8045311" y="3415476"/>
            <a:ext cx="1998000" cy="6513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6" name="Google Shape;116;g151499302e1_0_96"/>
          <p:cNvSpPr txBox="1">
            <a:spLocks noGrp="1"/>
          </p:cNvSpPr>
          <p:nvPr>
            <p:ph type="body" idx="9"/>
          </p:nvPr>
        </p:nvSpPr>
        <p:spPr>
          <a:xfrm>
            <a:off x="1149550" y="2563435"/>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7" name="Google Shape;117;g151499302e1_0_96"/>
          <p:cNvSpPr txBox="1">
            <a:spLocks noGrp="1"/>
          </p:cNvSpPr>
          <p:nvPr>
            <p:ph type="body" idx="13"/>
          </p:nvPr>
        </p:nvSpPr>
        <p:spPr>
          <a:xfrm>
            <a:off x="1149550" y="3474614"/>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8" name="Google Shape;118;g151499302e1_0_96"/>
          <p:cNvSpPr txBox="1">
            <a:spLocks noGrp="1"/>
          </p:cNvSpPr>
          <p:nvPr>
            <p:ph type="body" idx="14"/>
          </p:nvPr>
        </p:nvSpPr>
        <p:spPr>
          <a:xfrm>
            <a:off x="1149305" y="4387036"/>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9" name="Google Shape;119;g151499302e1_0_96"/>
          <p:cNvSpPr txBox="1">
            <a:spLocks noGrp="1"/>
          </p:cNvSpPr>
          <p:nvPr>
            <p:ph type="body" idx="15"/>
          </p:nvPr>
        </p:nvSpPr>
        <p:spPr>
          <a:xfrm>
            <a:off x="1149305" y="5298215"/>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0" name="Google Shape;120;g151499302e1_0_96"/>
          <p:cNvSpPr txBox="1">
            <a:spLocks noGrp="1"/>
          </p:cNvSpPr>
          <p:nvPr>
            <p:ph type="body" idx="16"/>
          </p:nvPr>
        </p:nvSpPr>
        <p:spPr>
          <a:xfrm>
            <a:off x="4596134" y="5245390"/>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1" name="Google Shape;121;g151499302e1_0_96"/>
          <p:cNvSpPr txBox="1">
            <a:spLocks noGrp="1"/>
          </p:cNvSpPr>
          <p:nvPr>
            <p:ph type="body" idx="17"/>
          </p:nvPr>
        </p:nvSpPr>
        <p:spPr>
          <a:xfrm>
            <a:off x="8045311" y="5251098"/>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Tree>
    <p:extLst>
      <p:ext uri="{BB962C8B-B14F-4D97-AF65-F5344CB8AC3E}">
        <p14:creationId xmlns:p14="http://schemas.microsoft.com/office/powerpoint/2010/main" val="3734863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4 box">
  <p:cSld name="Custom Layout 4 box">
    <p:spTree>
      <p:nvGrpSpPr>
        <p:cNvPr id="1" name="Shape 122"/>
        <p:cNvGrpSpPr/>
        <p:nvPr/>
      </p:nvGrpSpPr>
      <p:grpSpPr>
        <a:xfrm>
          <a:off x="0" y="0"/>
          <a:ext cx="0" cy="0"/>
          <a:chOff x="0" y="0"/>
          <a:chExt cx="0" cy="0"/>
        </a:xfrm>
      </p:grpSpPr>
      <p:sp>
        <p:nvSpPr>
          <p:cNvPr id="123" name="Google Shape;123;g151499302e1_0_113"/>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500"/>
              <a:buNone/>
              <a:defRPr sz="1900" b="0" i="0" u="none" strike="noStrike" cap="none">
                <a:solidFill>
                  <a:schemeClr val="dk2"/>
                </a:solidFill>
              </a:defRPr>
            </a:lvl2pPr>
            <a:lvl3pPr marR="0" lvl="2" algn="l" rtl="0">
              <a:spcBef>
                <a:spcPts val="0"/>
              </a:spcBef>
              <a:spcAft>
                <a:spcPts val="0"/>
              </a:spcAft>
              <a:buSzPts val="1500"/>
              <a:buNone/>
              <a:defRPr sz="1900" b="0" i="0" u="none" strike="noStrike" cap="none">
                <a:solidFill>
                  <a:schemeClr val="dk2"/>
                </a:solidFill>
              </a:defRPr>
            </a:lvl3pPr>
            <a:lvl4pPr marR="0" lvl="3" algn="l" rtl="0">
              <a:spcBef>
                <a:spcPts val="0"/>
              </a:spcBef>
              <a:spcAft>
                <a:spcPts val="0"/>
              </a:spcAft>
              <a:buSzPts val="1500"/>
              <a:buNone/>
              <a:defRPr sz="1900" b="0" i="0" u="none" strike="noStrike" cap="none">
                <a:solidFill>
                  <a:schemeClr val="dk2"/>
                </a:solidFill>
              </a:defRPr>
            </a:lvl4pPr>
            <a:lvl5pPr marR="0" lvl="4" algn="l" rtl="0">
              <a:spcBef>
                <a:spcPts val="0"/>
              </a:spcBef>
              <a:spcAft>
                <a:spcPts val="0"/>
              </a:spcAft>
              <a:buSzPts val="1500"/>
              <a:buNone/>
              <a:defRPr sz="1900" b="0" i="0" u="none" strike="noStrike" cap="none">
                <a:solidFill>
                  <a:schemeClr val="dk2"/>
                </a:solidFill>
              </a:defRPr>
            </a:lvl5pPr>
            <a:lvl6pPr marR="0" lvl="5" algn="l" rtl="0">
              <a:spcBef>
                <a:spcPts val="0"/>
              </a:spcBef>
              <a:spcAft>
                <a:spcPts val="0"/>
              </a:spcAft>
              <a:buSzPts val="1500"/>
              <a:buNone/>
              <a:defRPr sz="1900" b="0" i="0" u="none" strike="noStrike" cap="none">
                <a:solidFill>
                  <a:schemeClr val="dk2"/>
                </a:solidFill>
              </a:defRPr>
            </a:lvl6pPr>
            <a:lvl7pPr marR="0" lvl="6" algn="l" rtl="0">
              <a:spcBef>
                <a:spcPts val="0"/>
              </a:spcBef>
              <a:spcAft>
                <a:spcPts val="0"/>
              </a:spcAft>
              <a:buSzPts val="1500"/>
              <a:buNone/>
              <a:defRPr sz="1900" b="0" i="0" u="none" strike="noStrike" cap="none">
                <a:solidFill>
                  <a:schemeClr val="dk2"/>
                </a:solidFill>
              </a:defRPr>
            </a:lvl7pPr>
            <a:lvl8pPr marR="0" lvl="7" algn="l" rtl="0">
              <a:spcBef>
                <a:spcPts val="0"/>
              </a:spcBef>
              <a:spcAft>
                <a:spcPts val="0"/>
              </a:spcAft>
              <a:buSzPts val="1500"/>
              <a:buNone/>
              <a:defRPr sz="1900" b="0" i="0" u="none" strike="noStrike" cap="none">
                <a:solidFill>
                  <a:schemeClr val="dk2"/>
                </a:solidFill>
              </a:defRPr>
            </a:lvl8pPr>
            <a:lvl9pPr marR="0" lvl="8" algn="l" rtl="0">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124" name="Google Shape;124;g151499302e1_0_113"/>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dirty="0"/>
          </a:p>
        </p:txBody>
      </p:sp>
      <p:sp>
        <p:nvSpPr>
          <p:cNvPr id="125" name="Google Shape;125;g151499302e1_0_113"/>
          <p:cNvSpPr txBox="1">
            <a:spLocks noGrp="1"/>
          </p:cNvSpPr>
          <p:nvPr>
            <p:ph type="body" idx="1"/>
          </p:nvPr>
        </p:nvSpPr>
        <p:spPr>
          <a:xfrm>
            <a:off x="1149552" y="1797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6" name="Google Shape;126;g151499302e1_0_113"/>
          <p:cNvSpPr txBox="1">
            <a:spLocks noGrp="1"/>
          </p:cNvSpPr>
          <p:nvPr>
            <p:ph type="body" idx="2"/>
          </p:nvPr>
        </p:nvSpPr>
        <p:spPr>
          <a:xfrm>
            <a:off x="5844444" y="1801625"/>
            <a:ext cx="4298100" cy="18897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7" name="Google Shape;127;g151499302e1_0_113"/>
          <p:cNvSpPr txBox="1">
            <a:spLocks noGrp="1"/>
          </p:cNvSpPr>
          <p:nvPr>
            <p:ph type="body" idx="3"/>
          </p:nvPr>
        </p:nvSpPr>
        <p:spPr>
          <a:xfrm>
            <a:off x="1149552" y="4083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8" name="Google Shape;128;g151499302e1_0_113"/>
          <p:cNvSpPr txBox="1">
            <a:spLocks noGrp="1"/>
          </p:cNvSpPr>
          <p:nvPr>
            <p:ph type="body" idx="4"/>
          </p:nvPr>
        </p:nvSpPr>
        <p:spPr>
          <a:xfrm>
            <a:off x="5844444" y="4083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Tree>
    <p:extLst>
      <p:ext uri="{BB962C8B-B14F-4D97-AF65-F5344CB8AC3E}">
        <p14:creationId xmlns:p14="http://schemas.microsoft.com/office/powerpoint/2010/main" val="2317852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555786" y="257216"/>
            <a:ext cx="8992572"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13"/>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
        <p:nvSpPr>
          <p:cNvPr id="54" name="Google Shape;54;p13"/>
          <p:cNvSpPr txBox="1">
            <a:spLocks noGrp="1"/>
          </p:cNvSpPr>
          <p:nvPr>
            <p:ph type="body" idx="1"/>
          </p:nvPr>
        </p:nvSpPr>
        <p:spPr>
          <a:xfrm>
            <a:off x="581634" y="1796387"/>
            <a:ext cx="9090025" cy="48783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3600"/>
              <a:buNone/>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dirty="0"/>
          </a:p>
        </p:txBody>
      </p:sp>
    </p:spTree>
    <p:extLst>
      <p:ext uri="{BB962C8B-B14F-4D97-AF65-F5344CB8AC3E}">
        <p14:creationId xmlns:p14="http://schemas.microsoft.com/office/powerpoint/2010/main" val="281026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Slide" preserve="1">
  <p:cSld name="Title Slide">
    <p:spTree>
      <p:nvGrpSpPr>
        <p:cNvPr id="1" name="Shape 21"/>
        <p:cNvGrpSpPr/>
        <p:nvPr/>
      </p:nvGrpSpPr>
      <p:grpSpPr>
        <a:xfrm>
          <a:off x="0" y="0"/>
          <a:ext cx="0" cy="0"/>
          <a:chOff x="0" y="0"/>
          <a:chExt cx="0" cy="0"/>
        </a:xfrm>
      </p:grpSpPr>
      <p:sp>
        <p:nvSpPr>
          <p:cNvPr id="22" name="Google Shape;22;p10"/>
          <p:cNvSpPr txBox="1">
            <a:spLocks noGrp="1"/>
          </p:cNvSpPr>
          <p:nvPr>
            <p:ph type="ctrTitle"/>
          </p:nvPr>
        </p:nvSpPr>
        <p:spPr>
          <a:xfrm>
            <a:off x="874469" y="1477104"/>
            <a:ext cx="8664694" cy="164630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72B62"/>
              </a:buClr>
              <a:buSzPts val="5400"/>
              <a:buFont typeface="Georgia"/>
              <a:buNone/>
              <a:defRPr sz="5400">
                <a:solidFill>
                  <a:srgbClr val="072B6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23" name="Google Shape;23;p10"/>
          <p:cNvSpPr txBox="1">
            <a:spLocks noGrp="1"/>
          </p:cNvSpPr>
          <p:nvPr>
            <p:ph type="subTitle" idx="1"/>
          </p:nvPr>
        </p:nvSpPr>
        <p:spPr>
          <a:xfrm>
            <a:off x="1285102" y="3346212"/>
            <a:ext cx="8298206" cy="1096899"/>
          </a:xfrm>
          <a:prstGeom prst="rect">
            <a:avLst/>
          </a:prstGeom>
          <a:noFill/>
          <a:ln>
            <a:noFill/>
          </a:ln>
        </p:spPr>
        <p:txBody>
          <a:bodyPr spcFirstLastPara="1" wrap="square" lIns="91425" tIns="45700" rIns="91425" bIns="45700" anchor="t" anchorCtr="0">
            <a:normAutofit/>
          </a:bodyPr>
          <a:lstStyle>
            <a:lvl1pPr lvl="0" algn="r">
              <a:lnSpc>
                <a:spcPct val="100000"/>
              </a:lnSpc>
              <a:spcBef>
                <a:spcPts val="1000"/>
              </a:spcBef>
              <a:spcAft>
                <a:spcPts val="0"/>
              </a:spcAft>
              <a:buSzPts val="2800"/>
              <a:buNone/>
              <a:defRPr sz="2800">
                <a:solidFill>
                  <a:srgbClr val="7F7F7F"/>
                </a:solidFill>
              </a:defRPr>
            </a:lvl1pPr>
            <a:lvl2pPr lvl="1" algn="ctr">
              <a:lnSpc>
                <a:spcPct val="100000"/>
              </a:lnSpc>
              <a:spcBef>
                <a:spcPts val="1000"/>
              </a:spcBef>
              <a:spcAft>
                <a:spcPts val="0"/>
              </a:spcAft>
              <a:buSzPts val="2560"/>
              <a:buNone/>
              <a:defRPr>
                <a:solidFill>
                  <a:srgbClr val="888888"/>
                </a:solidFill>
              </a:defRPr>
            </a:lvl2pPr>
            <a:lvl3pPr lvl="2" algn="ctr">
              <a:lnSpc>
                <a:spcPct val="100000"/>
              </a:lnSpc>
              <a:spcBef>
                <a:spcPts val="1000"/>
              </a:spcBef>
              <a:spcAft>
                <a:spcPts val="0"/>
              </a:spcAft>
              <a:buSzPts val="2800"/>
              <a:buNone/>
              <a:defRPr>
                <a:solidFill>
                  <a:srgbClr val="888888"/>
                </a:solidFill>
              </a:defRPr>
            </a:lvl3pPr>
            <a:lvl4pPr lvl="3" algn="ctr">
              <a:lnSpc>
                <a:spcPct val="100000"/>
              </a:lnSpc>
              <a:spcBef>
                <a:spcPts val="1000"/>
              </a:spcBef>
              <a:spcAft>
                <a:spcPts val="0"/>
              </a:spcAft>
              <a:buSzPts val="2400"/>
              <a:buNone/>
              <a:defRPr>
                <a:solidFill>
                  <a:srgbClr val="888888"/>
                </a:solidFill>
              </a:defRPr>
            </a:lvl4pPr>
            <a:lvl5pPr lvl="4" algn="ctr">
              <a:lnSpc>
                <a:spcPct val="100000"/>
              </a:lnSpc>
              <a:spcBef>
                <a:spcPts val="1000"/>
              </a:spcBef>
              <a:spcAft>
                <a:spcPts val="0"/>
              </a:spcAft>
              <a:buSzPts val="240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r>
              <a:rPr lang="en-US"/>
              <a:t>Click to edit Master subtitle style</a:t>
            </a:r>
            <a:endParaRPr/>
          </a:p>
        </p:txBody>
      </p:sp>
      <p:grpSp>
        <p:nvGrpSpPr>
          <p:cNvPr id="24" name="Google Shape;24;p10"/>
          <p:cNvGrpSpPr/>
          <p:nvPr/>
        </p:nvGrpSpPr>
        <p:grpSpPr>
          <a:xfrm>
            <a:off x="0" y="0"/>
            <a:ext cx="12192000" cy="6866467"/>
            <a:chOff x="0" y="-8467"/>
            <a:chExt cx="12192000" cy="6866467"/>
          </a:xfrm>
        </p:grpSpPr>
        <p:cxnSp>
          <p:nvCxnSpPr>
            <p:cNvPr id="25" name="Google Shape;25;p10"/>
            <p:cNvCxnSpPr/>
            <p:nvPr/>
          </p:nvCxnSpPr>
          <p:spPr>
            <a:xfrm>
              <a:off x="9169166" y="-8467"/>
              <a:ext cx="1783321" cy="6856484"/>
            </a:xfrm>
            <a:prstGeom prst="straightConnector1">
              <a:avLst/>
            </a:prstGeom>
            <a:noFill/>
            <a:ln w="9525" cap="flat" cmpd="sng">
              <a:solidFill>
                <a:schemeClr val="accent1">
                  <a:alpha val="68235"/>
                </a:schemeClr>
              </a:solidFill>
              <a:prstDash val="solid"/>
              <a:round/>
              <a:headEnd type="none" w="sm" len="sm"/>
              <a:tailEnd type="none" w="sm" len="sm"/>
            </a:ln>
          </p:spPr>
        </p:cxnSp>
        <p:cxnSp>
          <p:nvCxnSpPr>
            <p:cNvPr id="26" name="Google Shape;26;p10"/>
            <p:cNvCxnSpPr/>
            <p:nvPr/>
          </p:nvCxnSpPr>
          <p:spPr>
            <a:xfrm flipH="1">
              <a:off x="8475260" y="3681413"/>
              <a:ext cx="3713565" cy="3166604"/>
            </a:xfrm>
            <a:prstGeom prst="straightConnector1">
              <a:avLst/>
            </a:prstGeom>
            <a:noFill/>
            <a:ln w="9525" cap="flat" cmpd="sng">
              <a:solidFill>
                <a:schemeClr val="accent1">
                  <a:alpha val="68235"/>
                </a:schemeClr>
              </a:solidFill>
              <a:prstDash val="solid"/>
              <a:round/>
              <a:headEnd type="none" w="sm" len="sm"/>
              <a:tailEnd type="none" w="sm" len="sm"/>
            </a:ln>
          </p:spPr>
        </p:cxnSp>
        <p:sp>
          <p:nvSpPr>
            <p:cNvPr id="27" name="Google Shape;27;p10"/>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4117"/>
              </a:schemeClr>
            </a:solidFill>
            <a:ln>
              <a:noFill/>
            </a:ln>
          </p:spPr>
        </p:sp>
        <p:sp>
          <p:nvSpPr>
            <p:cNvPr id="28" name="Google Shape;28;p10"/>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9" name="Google Shape;29;p10"/>
            <p:cNvSpPr/>
            <p:nvPr/>
          </p:nvSpPr>
          <p:spPr>
            <a:xfrm>
              <a:off x="8932333" y="3048000"/>
              <a:ext cx="3259667" cy="3810000"/>
            </a:xfrm>
            <a:prstGeom prst="triangle">
              <a:avLst>
                <a:gd name="adj" fmla="val 100000"/>
              </a:avLst>
            </a:prstGeom>
            <a:solidFill>
              <a:srgbClr val="374C81">
                <a:alpha val="6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0" name="Google Shape;30;p10"/>
            <p:cNvSpPr/>
            <p:nvPr/>
          </p:nvSpPr>
          <p:spPr>
            <a:xfrm>
              <a:off x="9190612" y="-8467"/>
              <a:ext cx="29982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8235"/>
              </a:srgbClr>
            </a:solidFill>
            <a:ln>
              <a:noFill/>
            </a:ln>
          </p:spPr>
        </p:sp>
        <p:sp>
          <p:nvSpPr>
            <p:cNvPr id="31" name="Google Shape;31;p10"/>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8235"/>
              </a:srgbClr>
            </a:solidFill>
            <a:ln>
              <a:noFill/>
            </a:ln>
          </p:spPr>
        </p:sp>
        <p:sp>
          <p:nvSpPr>
            <p:cNvPr id="32" name="Google Shape;32;p10"/>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33" name="Google Shape;33;p10"/>
            <p:cNvSpPr/>
            <p:nvPr/>
          </p:nvSpPr>
          <p:spPr>
            <a:xfrm>
              <a:off x="10371666" y="3589867"/>
              <a:ext cx="1817159" cy="3268133"/>
            </a:xfrm>
            <a:prstGeom prst="triangle">
              <a:avLst>
                <a:gd name="adj" fmla="val 100000"/>
              </a:avLst>
            </a:prstGeom>
            <a:solidFill>
              <a:srgbClr val="374C81">
                <a:alpha val="6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4" name="Google Shape;34;p10"/>
            <p:cNvSpPr/>
            <p:nvPr/>
          </p:nvSpPr>
          <p:spPr>
            <a:xfrm>
              <a:off x="0" y="4013200"/>
              <a:ext cx="448733" cy="2844800"/>
            </a:xfrm>
            <a:prstGeom prst="triangle">
              <a:avLst>
                <a:gd name="adj" fmla="val 0"/>
              </a:avLst>
            </a:prstGeom>
            <a:solidFill>
              <a:srgbClr val="072B62">
                <a:alpha val="6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35" name="Google Shape;35;p10"/>
          <p:cNvPicPr preferRelativeResize="0"/>
          <p:nvPr/>
        </p:nvPicPr>
        <p:blipFill rotWithShape="1">
          <a:blip r:embed="rId2">
            <a:alphaModFix/>
          </a:blip>
          <a:srcRect/>
          <a:stretch/>
        </p:blipFill>
        <p:spPr>
          <a:xfrm>
            <a:off x="9747105" y="0"/>
            <a:ext cx="2377440" cy="2377438"/>
          </a:xfrm>
          <a:prstGeom prst="rect">
            <a:avLst/>
          </a:prstGeom>
          <a:noFill/>
          <a:ln>
            <a:noFill/>
          </a:ln>
        </p:spPr>
      </p:pic>
      <p:sp>
        <p:nvSpPr>
          <p:cNvPr id="36" name="Google Shape;36;p10"/>
          <p:cNvSpPr/>
          <p:nvPr/>
        </p:nvSpPr>
        <p:spPr>
          <a:xfrm rot="10800000" flipH="1">
            <a:off x="1" y="-2"/>
            <a:ext cx="1177627" cy="5336275"/>
          </a:xfrm>
          <a:prstGeom prst="triangle">
            <a:avLst>
              <a:gd name="adj" fmla="val 0"/>
            </a:avLst>
          </a:prstGeom>
          <a:solidFill>
            <a:srgbClr val="6F81AC">
              <a:alpha val="8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7" name="Google Shape;37;p10"/>
          <p:cNvSpPr txBox="1">
            <a:spLocks noGrp="1"/>
          </p:cNvSpPr>
          <p:nvPr>
            <p:ph type="dt" idx="10"/>
          </p:nvPr>
        </p:nvSpPr>
        <p:spPr>
          <a:xfrm>
            <a:off x="10650823" y="6289723"/>
            <a:ext cx="1416021" cy="387824"/>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600" b="0" i="0" u="none" strike="noStrike" cap="none">
                <a:solidFill>
                  <a:schemeClr val="lt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lang="en-US" dirty="0"/>
          </a:p>
        </p:txBody>
      </p:sp>
    </p:spTree>
    <p:extLst>
      <p:ext uri="{BB962C8B-B14F-4D97-AF65-F5344CB8AC3E}">
        <p14:creationId xmlns:p14="http://schemas.microsoft.com/office/powerpoint/2010/main" val="2798122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and Content" preserve="1">
  <p:cSld name="1_Title and Content">
    <p:spTree>
      <p:nvGrpSpPr>
        <p:cNvPr id="1" name="Shape 38"/>
        <p:cNvGrpSpPr/>
        <p:nvPr/>
      </p:nvGrpSpPr>
      <p:grpSpPr>
        <a:xfrm>
          <a:off x="0" y="0"/>
          <a:ext cx="0" cy="0"/>
          <a:chOff x="0" y="0"/>
          <a:chExt cx="0" cy="0"/>
        </a:xfrm>
      </p:grpSpPr>
      <p:sp>
        <p:nvSpPr>
          <p:cNvPr id="39" name="Google Shape;39;p31"/>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0" name="Google Shape;40;p31"/>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lvl1pPr marL="457200" lvl="0" indent="-457200" algn="l">
              <a:lnSpc>
                <a:spcPct val="100000"/>
              </a:lnSpc>
              <a:spcBef>
                <a:spcPts val="1000"/>
              </a:spcBef>
              <a:spcAft>
                <a:spcPts val="0"/>
              </a:spcAft>
              <a:buSzPts val="3600"/>
              <a:buChar char="?"/>
              <a:defRPr/>
            </a:lvl1pPr>
            <a:lvl2pPr marL="914400" lvl="1" indent="-391160" algn="l">
              <a:lnSpc>
                <a:spcPct val="100000"/>
              </a:lnSpc>
              <a:spcBef>
                <a:spcPts val="1000"/>
              </a:spcBef>
              <a:spcAft>
                <a:spcPts val="0"/>
              </a:spcAft>
              <a:buSzPts val="2560"/>
              <a:buChar char="●"/>
              <a:defRPr/>
            </a:lvl2pPr>
            <a:lvl3pPr marL="1371600" lvl="2" indent="-406400" algn="l">
              <a:lnSpc>
                <a:spcPct val="100000"/>
              </a:lnSpc>
              <a:spcBef>
                <a:spcPts val="1000"/>
              </a:spcBef>
              <a:spcAft>
                <a:spcPts val="0"/>
              </a:spcAft>
              <a:buSzPts val="2800"/>
              <a:buChar char="✓"/>
              <a:defRPr/>
            </a:lvl3pPr>
            <a:lvl4pPr marL="1828800" lvl="3" indent="-381000" algn="l">
              <a:lnSpc>
                <a:spcPct val="100000"/>
              </a:lnSpc>
              <a:spcBef>
                <a:spcPts val="1000"/>
              </a:spcBef>
              <a:spcAft>
                <a:spcPts val="0"/>
              </a:spcAft>
              <a:buSzPts val="2400"/>
              <a:buChar char="?"/>
              <a:defRPr/>
            </a:lvl4pPr>
            <a:lvl5pPr marL="2286000" lvl="4" indent="-381000" algn="l">
              <a:lnSpc>
                <a:spcPct val="100000"/>
              </a:lnSpc>
              <a:spcBef>
                <a:spcPts val="1000"/>
              </a:spcBef>
              <a:spcAft>
                <a:spcPts val="0"/>
              </a:spcAft>
              <a:buSzPts val="2400"/>
              <a:buFont typeface="Libre Franklin Medium"/>
              <a:buChar char="●"/>
              <a:defRPr/>
            </a:lvl5pPr>
            <a:lvl6pPr marL="2743200" lvl="5" indent="-289560" algn="l">
              <a:lnSpc>
                <a:spcPct val="100000"/>
              </a:lnSpc>
              <a:spcBef>
                <a:spcPts val="1000"/>
              </a:spcBef>
              <a:spcAft>
                <a:spcPts val="0"/>
              </a:spcAft>
              <a:buSzPts val="960"/>
              <a:buChar char="►"/>
              <a:defRPr/>
            </a:lvl6pPr>
            <a:lvl7pPr marL="3200400" lvl="6" indent="-289560" algn="l">
              <a:lnSpc>
                <a:spcPct val="100000"/>
              </a:lnSpc>
              <a:spcBef>
                <a:spcPts val="1000"/>
              </a:spcBef>
              <a:spcAft>
                <a:spcPts val="0"/>
              </a:spcAft>
              <a:buSzPts val="960"/>
              <a:buChar char="►"/>
              <a:defRPr/>
            </a:lvl7pPr>
            <a:lvl8pPr marL="3657600" lvl="7" indent="-289559" algn="l">
              <a:lnSpc>
                <a:spcPct val="100000"/>
              </a:lnSpc>
              <a:spcBef>
                <a:spcPts val="1000"/>
              </a:spcBef>
              <a:spcAft>
                <a:spcPts val="0"/>
              </a:spcAft>
              <a:buSzPts val="960"/>
              <a:buChar char="►"/>
              <a:defRPr/>
            </a:lvl8pPr>
            <a:lvl9pPr marL="4114800" lvl="8" indent="-289559" algn="l">
              <a:lnSpc>
                <a:spcPct val="100000"/>
              </a:lnSpc>
              <a:spcBef>
                <a:spcPts val="1000"/>
              </a:spcBef>
              <a:spcAft>
                <a:spcPts val="0"/>
              </a:spcAft>
              <a:buSzPts val="960"/>
              <a:buChar char="►"/>
              <a:defRPr/>
            </a:lvl9pPr>
          </a:lstStyle>
          <a:p>
            <a:pPr lvl="0"/>
            <a:r>
              <a:rPr lang="en-US"/>
              <a:t>Click to edit Master text styles</a:t>
            </a:r>
          </a:p>
        </p:txBody>
      </p:sp>
      <p:sp>
        <p:nvSpPr>
          <p:cNvPr id="41" name="Google Shape;41;p31"/>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dirty="0"/>
          </a:p>
        </p:txBody>
      </p:sp>
    </p:spTree>
    <p:extLst>
      <p:ext uri="{BB962C8B-B14F-4D97-AF65-F5344CB8AC3E}">
        <p14:creationId xmlns:p14="http://schemas.microsoft.com/office/powerpoint/2010/main" val="733745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4"/>
        <p:cNvGrpSpPr/>
        <p:nvPr/>
      </p:nvGrpSpPr>
      <p:grpSpPr>
        <a:xfrm>
          <a:off x="0" y="0"/>
          <a:ext cx="0" cy="0"/>
          <a:chOff x="0" y="0"/>
          <a:chExt cx="0" cy="0"/>
        </a:xfrm>
      </p:grpSpPr>
      <p:sp>
        <p:nvSpPr>
          <p:cNvPr id="35" name="Google Shape;35;g151499302e1_0_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900"/>
              <a:buNone/>
              <a:defRPr>
                <a:latin typeface="Franklin Gothic Medium" panose="020B0603020102020204" pitchFamily="34" charset="0"/>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dirty="0"/>
              <a:t>Click to edit Master title style</a:t>
            </a:r>
            <a:endParaRPr dirty="0"/>
          </a:p>
        </p:txBody>
      </p:sp>
      <p:sp>
        <p:nvSpPr>
          <p:cNvPr id="36" name="Google Shape;36;g151499302e1_0_2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rgbClr val="102649"/>
              </a:buClr>
              <a:buSzPts val="1900"/>
              <a:buChar char="•"/>
              <a:defRPr>
                <a:latin typeface="Franklin Gothic Book" panose="020B0503020102020204" pitchFamily="34" charset="0"/>
              </a:defRPr>
            </a:lvl1pPr>
            <a:lvl2pPr marL="914400" lvl="1" indent="-349250" algn="l" rtl="0">
              <a:lnSpc>
                <a:spcPct val="90000"/>
              </a:lnSpc>
              <a:spcBef>
                <a:spcPts val="500"/>
              </a:spcBef>
              <a:spcAft>
                <a:spcPts val="0"/>
              </a:spcAft>
              <a:buClr>
                <a:srgbClr val="102649"/>
              </a:buClr>
              <a:buSzPts val="1900"/>
              <a:buChar char="•"/>
              <a:defRPr/>
            </a:lvl2pPr>
            <a:lvl3pPr marL="1371600" lvl="2" indent="-349250" algn="l" rtl="0">
              <a:lnSpc>
                <a:spcPct val="90000"/>
              </a:lnSpc>
              <a:spcBef>
                <a:spcPts val="500"/>
              </a:spcBef>
              <a:spcAft>
                <a:spcPts val="0"/>
              </a:spcAft>
              <a:buClr>
                <a:srgbClr val="102649"/>
              </a:buClr>
              <a:buSzPts val="1900"/>
              <a:buChar char="•"/>
              <a:defRPr/>
            </a:lvl3pPr>
            <a:lvl4pPr marL="1828800" lvl="3" indent="-349250" algn="l" rtl="0">
              <a:lnSpc>
                <a:spcPct val="90000"/>
              </a:lnSpc>
              <a:spcBef>
                <a:spcPts val="500"/>
              </a:spcBef>
              <a:spcAft>
                <a:spcPts val="0"/>
              </a:spcAft>
              <a:buClr>
                <a:srgbClr val="102649"/>
              </a:buClr>
              <a:buSzPts val="1900"/>
              <a:buChar char="•"/>
              <a:defRPr/>
            </a:lvl4pPr>
            <a:lvl5pPr marL="2286000" lvl="4" indent="-349250" algn="l" rtl="0">
              <a:lnSpc>
                <a:spcPct val="90000"/>
              </a:lnSpc>
              <a:spcBef>
                <a:spcPts val="500"/>
              </a:spcBef>
              <a:spcAft>
                <a:spcPts val="0"/>
              </a:spcAft>
              <a:buClr>
                <a:srgbClr val="102649"/>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pPr lvl="0"/>
            <a:r>
              <a:rPr lang="en-US" dirty="0"/>
              <a:t>Click to edit Master text styles</a:t>
            </a:r>
          </a:p>
        </p:txBody>
      </p:sp>
      <p:sp>
        <p:nvSpPr>
          <p:cNvPr id="37" name="Google Shape;37;g151499302e1_0_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38" name="Google Shape;38;g151499302e1_0_25"/>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39" name="Google Shape;39;g151499302e1_0_25"/>
          <p:cNvSpPr txBox="1">
            <a:spLocks noGrp="1"/>
          </p:cNvSpPr>
          <p:nvPr>
            <p:ph type="sldNum" idx="12"/>
          </p:nvPr>
        </p:nvSpPr>
        <p:spPr>
          <a:xfrm>
            <a:off x="11409045" y="6333134"/>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274119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4" name="Google Shape;44;p11"/>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81000" algn="l">
              <a:lnSpc>
                <a:spcPct val="100000"/>
              </a:lnSpc>
              <a:spcBef>
                <a:spcPts val="1000"/>
              </a:spcBef>
              <a:spcAft>
                <a:spcPts val="0"/>
              </a:spcAft>
              <a:buSzPts val="2400"/>
              <a:buFont typeface="Libre Franklin Medium"/>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
        <p:nvSpPr>
          <p:cNvPr id="45" name="Google Shape;45;p11"/>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dirty="0"/>
          </a:p>
        </p:txBody>
      </p:sp>
    </p:spTree>
    <p:extLst>
      <p:ext uri="{BB962C8B-B14F-4D97-AF65-F5344CB8AC3E}">
        <p14:creationId xmlns:p14="http://schemas.microsoft.com/office/powerpoint/2010/main" val="1960803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a:off x="677335" y="1622694"/>
            <a:ext cx="8596668" cy="182658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72B62"/>
              </a:buClr>
              <a:buSzPts val="4400"/>
              <a:buFont typeface="Georgia"/>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8" name="Google Shape;48;p12"/>
          <p:cNvSpPr txBox="1">
            <a:spLocks noGrp="1"/>
          </p:cNvSpPr>
          <p:nvPr>
            <p:ph type="body" idx="1"/>
          </p:nvPr>
        </p:nvSpPr>
        <p:spPr>
          <a:xfrm>
            <a:off x="677335" y="3722230"/>
            <a:ext cx="8596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800"/>
              <a:buNone/>
              <a:defRPr sz="2800">
                <a:solidFill>
                  <a:schemeClr val="dk1"/>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600"/>
              <a:buNone/>
              <a:defRPr sz="1600">
                <a:solidFill>
                  <a:srgbClr val="888888"/>
                </a:solidFill>
              </a:defRPr>
            </a:lvl3pPr>
            <a:lvl4pPr marL="1828800" lvl="3" indent="-228600" algn="l">
              <a:lnSpc>
                <a:spcPct val="100000"/>
              </a:lnSpc>
              <a:spcBef>
                <a:spcPts val="1000"/>
              </a:spcBef>
              <a:spcAft>
                <a:spcPts val="0"/>
              </a:spcAft>
              <a:buSzPts val="1400"/>
              <a:buNone/>
              <a:defRPr sz="1400">
                <a:solidFill>
                  <a:srgbClr val="888888"/>
                </a:solidFill>
              </a:defRPr>
            </a:lvl4pPr>
            <a:lvl5pPr marL="2286000" lvl="4" indent="-228600" algn="l">
              <a:lnSpc>
                <a:spcPct val="100000"/>
              </a:lnSpc>
              <a:spcBef>
                <a:spcPts val="1000"/>
              </a:spcBef>
              <a:spcAft>
                <a:spcPts val="0"/>
              </a:spcAft>
              <a:buSzPts val="140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pPr lvl="0"/>
            <a:r>
              <a:rPr lang="en-US"/>
              <a:t>Click to edit Master text styles</a:t>
            </a:r>
          </a:p>
        </p:txBody>
      </p:sp>
      <p:sp>
        <p:nvSpPr>
          <p:cNvPr id="49" name="Google Shape;49;p12"/>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dirty="0"/>
          </a:p>
        </p:txBody>
      </p:sp>
    </p:spTree>
    <p:extLst>
      <p:ext uri="{BB962C8B-B14F-4D97-AF65-F5344CB8AC3E}">
        <p14:creationId xmlns:p14="http://schemas.microsoft.com/office/powerpoint/2010/main" val="2562283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preserve="1">
  <p:cSld name="Custom Layou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555786" y="257216"/>
            <a:ext cx="8992572"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52" name="Google Shape;52;p13"/>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dirty="0"/>
          </a:p>
        </p:txBody>
      </p:sp>
      <p:sp>
        <p:nvSpPr>
          <p:cNvPr id="53" name="Google Shape;53;p13"/>
          <p:cNvSpPr txBox="1">
            <a:spLocks noGrp="1"/>
          </p:cNvSpPr>
          <p:nvPr>
            <p:ph type="body" idx="1"/>
          </p:nvPr>
        </p:nvSpPr>
        <p:spPr>
          <a:xfrm>
            <a:off x="581634" y="1796387"/>
            <a:ext cx="9090025" cy="48783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3600"/>
              <a:buNone/>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Tree>
    <p:extLst>
      <p:ext uri="{BB962C8B-B14F-4D97-AF65-F5344CB8AC3E}">
        <p14:creationId xmlns:p14="http://schemas.microsoft.com/office/powerpoint/2010/main" val="1534283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preserve="1">
  <p:cSld name="Two Conten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581633" y="311380"/>
            <a:ext cx="8944503"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56" name="Google Shape;56;p14"/>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dirty="0"/>
          </a:p>
        </p:txBody>
      </p:sp>
      <p:sp>
        <p:nvSpPr>
          <p:cNvPr id="57" name="Google Shape;57;p14"/>
          <p:cNvSpPr txBox="1">
            <a:spLocks noGrp="1"/>
          </p:cNvSpPr>
          <p:nvPr>
            <p:ph type="body" idx="1"/>
          </p:nvPr>
        </p:nvSpPr>
        <p:spPr>
          <a:xfrm>
            <a:off x="581633" y="1801625"/>
            <a:ext cx="4297680" cy="46947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81000" algn="l">
              <a:lnSpc>
                <a:spcPct val="100000"/>
              </a:lnSpc>
              <a:spcBef>
                <a:spcPts val="1000"/>
              </a:spcBef>
              <a:spcAft>
                <a:spcPts val="0"/>
              </a:spcAft>
              <a:buSzPts val="2400"/>
              <a:buFont typeface="Libre Franklin Medium"/>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
        <p:nvSpPr>
          <p:cNvPr id="58" name="Google Shape;58;p14"/>
          <p:cNvSpPr txBox="1">
            <a:spLocks noGrp="1"/>
          </p:cNvSpPr>
          <p:nvPr>
            <p:ph type="body" idx="2"/>
          </p:nvPr>
        </p:nvSpPr>
        <p:spPr>
          <a:xfrm>
            <a:off x="5228456" y="1801625"/>
            <a:ext cx="4297680" cy="46947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81000" algn="l">
              <a:lnSpc>
                <a:spcPct val="100000"/>
              </a:lnSpc>
              <a:spcBef>
                <a:spcPts val="1000"/>
              </a:spcBef>
              <a:spcAft>
                <a:spcPts val="0"/>
              </a:spcAft>
              <a:buSzPts val="2400"/>
              <a:buFont typeface="Libre Franklin Medium"/>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Tree>
    <p:extLst>
      <p:ext uri="{BB962C8B-B14F-4D97-AF65-F5344CB8AC3E}">
        <p14:creationId xmlns:p14="http://schemas.microsoft.com/office/powerpoint/2010/main" val="1096541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wo Content" preserve="1">
  <p:cSld name="1_Two Content">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581633" y="311380"/>
            <a:ext cx="8944503"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61" name="Google Shape;61;p15"/>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dirty="0"/>
          </a:p>
        </p:txBody>
      </p:sp>
      <p:sp>
        <p:nvSpPr>
          <p:cNvPr id="62" name="Google Shape;62;p15"/>
          <p:cNvSpPr txBox="1">
            <a:spLocks noGrp="1"/>
          </p:cNvSpPr>
          <p:nvPr>
            <p:ph type="body" idx="1"/>
          </p:nvPr>
        </p:nvSpPr>
        <p:spPr>
          <a:xfrm>
            <a:off x="5228456" y="1801625"/>
            <a:ext cx="4297680" cy="46947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81000" algn="l">
              <a:lnSpc>
                <a:spcPct val="100000"/>
              </a:lnSpc>
              <a:spcBef>
                <a:spcPts val="1000"/>
              </a:spcBef>
              <a:spcAft>
                <a:spcPts val="0"/>
              </a:spcAft>
              <a:buSzPts val="2400"/>
              <a:buFont typeface="Libre Franklin Medium"/>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
        <p:nvSpPr>
          <p:cNvPr id="63" name="Google Shape;63;p15"/>
          <p:cNvSpPr>
            <a:spLocks noGrp="1"/>
          </p:cNvSpPr>
          <p:nvPr>
            <p:ph type="pic" idx="2"/>
          </p:nvPr>
        </p:nvSpPr>
        <p:spPr>
          <a:xfrm>
            <a:off x="581025" y="1801813"/>
            <a:ext cx="4481513" cy="4694237"/>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000"/>
              </a:spcBef>
              <a:spcAft>
                <a:spcPts val="0"/>
              </a:spcAft>
              <a:buClr>
                <a:srgbClr val="D2BD24"/>
              </a:buClr>
              <a:buSzPts val="256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r>
              <a:rPr lang="en-US" dirty="0"/>
              <a:t>Click icon to add picture</a:t>
            </a:r>
            <a:endParaRPr dirty="0"/>
          </a:p>
        </p:txBody>
      </p:sp>
    </p:spTree>
    <p:extLst>
      <p:ext uri="{BB962C8B-B14F-4D97-AF65-F5344CB8AC3E}">
        <p14:creationId xmlns:p14="http://schemas.microsoft.com/office/powerpoint/2010/main" val="1361107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Custom Layout" preserve="1">
  <p:cSld name="1_Custom Layout">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555786" y="257216"/>
            <a:ext cx="8992572"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66" name="Google Shape;66;p16"/>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dirty="0"/>
          </a:p>
        </p:txBody>
      </p:sp>
      <p:sp>
        <p:nvSpPr>
          <p:cNvPr id="67" name="Google Shape;67;p16"/>
          <p:cNvSpPr txBox="1">
            <a:spLocks noGrp="1"/>
          </p:cNvSpPr>
          <p:nvPr>
            <p:ph type="body" idx="1"/>
          </p:nvPr>
        </p:nvSpPr>
        <p:spPr>
          <a:xfrm>
            <a:off x="581633" y="1801625"/>
            <a:ext cx="4297680" cy="469470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3600"/>
              <a:buNone/>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
        <p:nvSpPr>
          <p:cNvPr id="68" name="Google Shape;68;p16"/>
          <p:cNvSpPr txBox="1">
            <a:spLocks noGrp="1"/>
          </p:cNvSpPr>
          <p:nvPr>
            <p:ph type="body" idx="2"/>
          </p:nvPr>
        </p:nvSpPr>
        <p:spPr>
          <a:xfrm>
            <a:off x="5228456" y="1801625"/>
            <a:ext cx="4297680" cy="469470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3600"/>
              <a:buNone/>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Tree>
    <p:extLst>
      <p:ext uri="{BB962C8B-B14F-4D97-AF65-F5344CB8AC3E}">
        <p14:creationId xmlns:p14="http://schemas.microsoft.com/office/powerpoint/2010/main" val="29187206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preserve="1">
  <p:cSld name="Comparison">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555786" y="257216"/>
            <a:ext cx="8992572"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44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71" name="Google Shape;71;p17"/>
          <p:cNvSpPr txBox="1">
            <a:spLocks noGrp="1"/>
          </p:cNvSpPr>
          <p:nvPr>
            <p:ph type="body" idx="1"/>
          </p:nvPr>
        </p:nvSpPr>
        <p:spPr>
          <a:xfrm>
            <a:off x="581633" y="1872852"/>
            <a:ext cx="4297679"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pPr lvl="0"/>
            <a:r>
              <a:rPr lang="en-US"/>
              <a:t>Click to edit Master text styles</a:t>
            </a:r>
          </a:p>
        </p:txBody>
      </p:sp>
      <p:sp>
        <p:nvSpPr>
          <p:cNvPr id="72" name="Google Shape;72;p17"/>
          <p:cNvSpPr txBox="1">
            <a:spLocks noGrp="1"/>
          </p:cNvSpPr>
          <p:nvPr>
            <p:ph type="body" idx="2"/>
          </p:nvPr>
        </p:nvSpPr>
        <p:spPr>
          <a:xfrm>
            <a:off x="5228455" y="1872852"/>
            <a:ext cx="4297681"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pPr lvl="0"/>
            <a:r>
              <a:rPr lang="en-US"/>
              <a:t>Click to edit Master text styles</a:t>
            </a:r>
          </a:p>
        </p:txBody>
      </p:sp>
      <p:sp>
        <p:nvSpPr>
          <p:cNvPr id="73" name="Google Shape;73;p17"/>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dirty="0"/>
          </a:p>
        </p:txBody>
      </p:sp>
      <p:sp>
        <p:nvSpPr>
          <p:cNvPr id="74" name="Google Shape;74;p17"/>
          <p:cNvSpPr txBox="1">
            <a:spLocks noGrp="1"/>
          </p:cNvSpPr>
          <p:nvPr>
            <p:ph type="body" idx="3"/>
          </p:nvPr>
        </p:nvSpPr>
        <p:spPr>
          <a:xfrm>
            <a:off x="581633" y="2689786"/>
            <a:ext cx="4297680" cy="380654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
        <p:nvSpPr>
          <p:cNvPr id="75" name="Google Shape;75;p17"/>
          <p:cNvSpPr txBox="1">
            <a:spLocks noGrp="1"/>
          </p:cNvSpPr>
          <p:nvPr>
            <p:ph type="body" idx="4"/>
          </p:nvPr>
        </p:nvSpPr>
        <p:spPr>
          <a:xfrm>
            <a:off x="5228456" y="2689787"/>
            <a:ext cx="4297680" cy="380654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Tree>
    <p:extLst>
      <p:ext uri="{BB962C8B-B14F-4D97-AF65-F5344CB8AC3E}">
        <p14:creationId xmlns:p14="http://schemas.microsoft.com/office/powerpoint/2010/main" val="3549230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78" name="Google Shape;78;p18"/>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dirty="0"/>
          </a:p>
        </p:txBody>
      </p:sp>
    </p:spTree>
    <p:extLst>
      <p:ext uri="{BB962C8B-B14F-4D97-AF65-F5344CB8AC3E}">
        <p14:creationId xmlns:p14="http://schemas.microsoft.com/office/powerpoint/2010/main" val="33239095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79"/>
        <p:cNvGrpSpPr/>
        <p:nvPr/>
      </p:nvGrpSpPr>
      <p:grpSpPr>
        <a:xfrm>
          <a:off x="0" y="0"/>
          <a:ext cx="0" cy="0"/>
          <a:chOff x="0" y="0"/>
          <a:chExt cx="0" cy="0"/>
        </a:xfrm>
      </p:grpSpPr>
      <p:sp>
        <p:nvSpPr>
          <p:cNvPr id="80" name="Google Shape;80;p19"/>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dirty="0"/>
          </a:p>
        </p:txBody>
      </p:sp>
    </p:spTree>
    <p:extLst>
      <p:ext uri="{BB962C8B-B14F-4D97-AF65-F5344CB8AC3E}">
        <p14:creationId xmlns:p14="http://schemas.microsoft.com/office/powerpoint/2010/main" val="16922080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preserve="1">
  <p:cSld name="Content with Caption">
    <p:spTree>
      <p:nvGrpSpPr>
        <p:cNvPr id="1" name="Shape 81"/>
        <p:cNvGrpSpPr/>
        <p:nvPr/>
      </p:nvGrpSpPr>
      <p:grpSpPr>
        <a:xfrm>
          <a:off x="0" y="0"/>
          <a:ext cx="0" cy="0"/>
          <a:chOff x="0" y="0"/>
          <a:chExt cx="0" cy="0"/>
        </a:xfrm>
      </p:grpSpPr>
      <p:sp>
        <p:nvSpPr>
          <p:cNvPr id="82" name="Google Shape;82;p20"/>
          <p:cNvSpPr txBox="1">
            <a:spLocks noGrp="1"/>
          </p:cNvSpPr>
          <p:nvPr>
            <p:ph type="body" idx="1"/>
          </p:nvPr>
        </p:nvSpPr>
        <p:spPr>
          <a:xfrm>
            <a:off x="3507475" y="514924"/>
            <a:ext cx="5766527" cy="602235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
        <p:nvSpPr>
          <p:cNvPr id="83" name="Google Shape;83;p20"/>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dirty="0"/>
          </a:p>
        </p:txBody>
      </p:sp>
      <p:sp>
        <p:nvSpPr>
          <p:cNvPr id="84" name="Google Shape;84;p20"/>
          <p:cNvSpPr>
            <a:spLocks noGrp="1"/>
          </p:cNvSpPr>
          <p:nvPr>
            <p:ph type="pic" idx="2"/>
          </p:nvPr>
        </p:nvSpPr>
        <p:spPr>
          <a:xfrm>
            <a:off x="573088" y="2629957"/>
            <a:ext cx="2525712" cy="1792288"/>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000"/>
              </a:spcBef>
              <a:spcAft>
                <a:spcPts val="0"/>
              </a:spcAft>
              <a:buClr>
                <a:srgbClr val="D2BD24"/>
              </a:buClr>
              <a:buSzPts val="256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r>
              <a:rPr lang="en-US" dirty="0"/>
              <a:t>Click icon to add picture</a:t>
            </a:r>
            <a:endParaRPr dirty="0"/>
          </a:p>
        </p:txBody>
      </p:sp>
      <p:sp>
        <p:nvSpPr>
          <p:cNvPr id="85" name="Google Shape;85;p20"/>
          <p:cNvSpPr>
            <a:spLocks noGrp="1"/>
          </p:cNvSpPr>
          <p:nvPr>
            <p:ph type="pic" idx="3"/>
          </p:nvPr>
        </p:nvSpPr>
        <p:spPr>
          <a:xfrm>
            <a:off x="573088" y="514924"/>
            <a:ext cx="2525712" cy="1792288"/>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000"/>
              </a:spcBef>
              <a:spcAft>
                <a:spcPts val="0"/>
              </a:spcAft>
              <a:buClr>
                <a:srgbClr val="D2BD24"/>
              </a:buClr>
              <a:buSzPts val="256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r>
              <a:rPr lang="en-US" dirty="0"/>
              <a:t>Click icon to add picture</a:t>
            </a:r>
            <a:endParaRPr dirty="0"/>
          </a:p>
        </p:txBody>
      </p:sp>
      <p:sp>
        <p:nvSpPr>
          <p:cNvPr id="86" name="Google Shape;86;p20"/>
          <p:cNvSpPr>
            <a:spLocks noGrp="1"/>
          </p:cNvSpPr>
          <p:nvPr>
            <p:ph type="pic" idx="4"/>
          </p:nvPr>
        </p:nvSpPr>
        <p:spPr>
          <a:xfrm>
            <a:off x="573088" y="4744990"/>
            <a:ext cx="2525712" cy="1792288"/>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000"/>
              </a:spcBef>
              <a:spcAft>
                <a:spcPts val="0"/>
              </a:spcAft>
              <a:buClr>
                <a:srgbClr val="D2BD24"/>
              </a:buClr>
              <a:buSzPts val="256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r>
              <a:rPr lang="en-US" dirty="0"/>
              <a:t>Click icon to add picture</a:t>
            </a:r>
            <a:endParaRPr dirty="0"/>
          </a:p>
        </p:txBody>
      </p:sp>
    </p:spTree>
    <p:extLst>
      <p:ext uri="{BB962C8B-B14F-4D97-AF65-F5344CB8AC3E}">
        <p14:creationId xmlns:p14="http://schemas.microsoft.com/office/powerpoint/2010/main" val="24582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g151499302e1_0_3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solidFill>
                  <a:srgbClr val="102649"/>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42" name="Google Shape;42;g151499302e1_0_31"/>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solidFill>
                  <a:srgbClr val="102649"/>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43" name="Google Shape;43;g151499302e1_0_31"/>
          <p:cNvSpPr txBox="1">
            <a:spLocks noGrp="1"/>
          </p:cNvSpPr>
          <p:nvPr>
            <p:ph type="sldNum" idx="12"/>
          </p:nvPr>
        </p:nvSpPr>
        <p:spPr>
          <a:xfrm>
            <a:off x="11409045" y="6333134"/>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0185035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preserve="1">
  <p:cSld name="Picture with Caption">
    <p:spTree>
      <p:nvGrpSpPr>
        <p:cNvPr id="1" name="Shape 87"/>
        <p:cNvGrpSpPr/>
        <p:nvPr/>
      </p:nvGrpSpPr>
      <p:grpSpPr>
        <a:xfrm>
          <a:off x="0" y="0"/>
          <a:ext cx="0" cy="0"/>
          <a:chOff x="0" y="0"/>
          <a:chExt cx="0" cy="0"/>
        </a:xfrm>
      </p:grpSpPr>
      <p:sp>
        <p:nvSpPr>
          <p:cNvPr id="88" name="Google Shape;88;p21"/>
          <p:cNvSpPr>
            <a:spLocks noGrp="1"/>
          </p:cNvSpPr>
          <p:nvPr>
            <p:ph type="pic" idx="2"/>
          </p:nvPr>
        </p:nvSpPr>
        <p:spPr>
          <a:xfrm>
            <a:off x="677334" y="395785"/>
            <a:ext cx="8596668" cy="6059605"/>
          </a:xfrm>
          <a:prstGeom prst="rect">
            <a:avLst/>
          </a:prstGeom>
          <a:noFill/>
          <a:ln>
            <a:noFill/>
          </a:ln>
        </p:spPr>
        <p:txBody>
          <a:bodyPr spcFirstLastPara="1" wrap="square" lIns="91425" tIns="45700" rIns="91425" bIns="45700" anchor="t" anchorCtr="0">
            <a:normAutofit/>
          </a:bodyPr>
          <a:lstStyle>
            <a:lvl1pPr marR="0" lvl="0" algn="ctr" rtl="0">
              <a:lnSpc>
                <a:spcPct val="100000"/>
              </a:lnSpc>
              <a:spcBef>
                <a:spcPts val="10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000"/>
              </a:spcBef>
              <a:spcAft>
                <a:spcPts val="0"/>
              </a:spcAft>
              <a:buClr>
                <a:srgbClr val="D2BD24"/>
              </a:buClr>
              <a:buSzPts val="1280"/>
              <a:buFont typeface="Libre Franklin Medium"/>
              <a:buNone/>
              <a:defRPr sz="16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0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0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0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9pPr>
          </a:lstStyle>
          <a:p>
            <a:r>
              <a:rPr lang="en-US" dirty="0"/>
              <a:t>Click icon to add picture</a:t>
            </a:r>
            <a:endParaRPr dirty="0"/>
          </a:p>
        </p:txBody>
      </p:sp>
      <p:sp>
        <p:nvSpPr>
          <p:cNvPr id="89" name="Google Shape;89;p21"/>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dirty="0"/>
          </a:p>
        </p:txBody>
      </p:sp>
    </p:spTree>
    <p:extLst>
      <p:ext uri="{BB962C8B-B14F-4D97-AF65-F5344CB8AC3E}">
        <p14:creationId xmlns:p14="http://schemas.microsoft.com/office/powerpoint/2010/main" val="1064233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Quote with Caption" preserve="1">
  <p:cSld name="Quote with Caption">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72B62"/>
              </a:buClr>
              <a:buSzPts val="4400"/>
              <a:buFont typeface="Georgia"/>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92" name="Google Shape;92;p22"/>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dirty="0"/>
          </a:p>
        </p:txBody>
      </p:sp>
      <p:sp>
        <p:nvSpPr>
          <p:cNvPr id="93" name="Google Shape;93;p22"/>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dirty="0">
                <a:solidFill>
                  <a:srgbClr val="8FA1CF"/>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94" name="Google Shape;94;p22"/>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dirty="0">
                <a:solidFill>
                  <a:srgbClr val="8FA1CF"/>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989341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Quote Name Card" preserve="1">
  <p:cSld name="Quote Name Card">
    <p:spTree>
      <p:nvGrpSpPr>
        <p:cNvPr id="1" name="Shape 95"/>
        <p:cNvGrpSpPr/>
        <p:nvPr/>
      </p:nvGrpSpPr>
      <p:grpSpPr>
        <a:xfrm>
          <a:off x="0" y="0"/>
          <a:ext cx="0" cy="0"/>
          <a:chOff x="0" y="0"/>
          <a:chExt cx="0" cy="0"/>
        </a:xfrm>
      </p:grpSpPr>
      <p:sp>
        <p:nvSpPr>
          <p:cNvPr id="96" name="Google Shape;96;p23"/>
          <p:cNvSpPr txBox="1">
            <a:spLocks noGrp="1"/>
          </p:cNvSpPr>
          <p:nvPr>
            <p:ph type="title"/>
          </p:nvPr>
        </p:nvSpPr>
        <p:spPr>
          <a:xfrm>
            <a:off x="677335" y="609600"/>
            <a:ext cx="8348133"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72B62"/>
              </a:buClr>
              <a:buSzPts val="4400"/>
              <a:buFont typeface="Georgia"/>
              <a:buNone/>
              <a:defRPr sz="4400" b="0" i="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97" name="Google Shape;97;p23"/>
          <p:cNvSpPr txBox="1">
            <a:spLocks noGrp="1"/>
          </p:cNvSpPr>
          <p:nvPr>
            <p:ph type="body" idx="1"/>
          </p:nvPr>
        </p:nvSpPr>
        <p:spPr>
          <a:xfrm>
            <a:off x="601142" y="3903134"/>
            <a:ext cx="8596669" cy="514248"/>
          </a:xfrm>
          <a:prstGeom prst="rect">
            <a:avLst/>
          </a:prstGeom>
          <a:noFill/>
          <a:ln>
            <a:noFill/>
          </a:ln>
        </p:spPr>
        <p:txBody>
          <a:bodyPr spcFirstLastPara="1" wrap="square" lIns="91425" tIns="45700" rIns="91425" bIns="45700" anchor="b" anchorCtr="0">
            <a:noAutofit/>
          </a:bodyPr>
          <a:lstStyle>
            <a:lvl1pPr marL="457200" lvl="0" indent="-228600" algn="r">
              <a:lnSpc>
                <a:spcPct val="100000"/>
              </a:lnSpc>
              <a:spcBef>
                <a:spcPts val="1000"/>
              </a:spcBef>
              <a:spcAft>
                <a:spcPts val="0"/>
              </a:spcAft>
              <a:buSzPts val="3200"/>
              <a:buFont typeface="Libre Franklin Medium"/>
              <a:buNone/>
              <a:defRPr sz="3200">
                <a:solidFill>
                  <a:srgbClr val="3F3F3F"/>
                </a:solidFill>
              </a:defRPr>
            </a:lvl1pPr>
            <a:lvl2pPr marL="914400" lvl="1" indent="-228600" algn="l">
              <a:lnSpc>
                <a:spcPct val="100000"/>
              </a:lnSpc>
              <a:spcBef>
                <a:spcPts val="1000"/>
              </a:spcBef>
              <a:spcAft>
                <a:spcPts val="0"/>
              </a:spcAft>
              <a:buSzPts val="2560"/>
              <a:buFont typeface="Libre Franklin Medium"/>
              <a:buNone/>
              <a:defRPr/>
            </a:lvl2pPr>
            <a:lvl3pPr marL="1371600" lvl="2" indent="-228600" algn="l">
              <a:lnSpc>
                <a:spcPct val="100000"/>
              </a:lnSpc>
              <a:spcBef>
                <a:spcPts val="1000"/>
              </a:spcBef>
              <a:spcAft>
                <a:spcPts val="0"/>
              </a:spcAft>
              <a:buSzPts val="2800"/>
              <a:buFont typeface="Libre Franklin Medium"/>
              <a:buNone/>
              <a:defRPr/>
            </a:lvl3pPr>
            <a:lvl4pPr marL="1828800" lvl="3" indent="-228600" algn="l">
              <a:lnSpc>
                <a:spcPct val="100000"/>
              </a:lnSpc>
              <a:spcBef>
                <a:spcPts val="1000"/>
              </a:spcBef>
              <a:spcAft>
                <a:spcPts val="0"/>
              </a:spcAft>
              <a:buSzPts val="2400"/>
              <a:buFont typeface="Libre Franklin Medium"/>
              <a:buNone/>
              <a:defRPr/>
            </a:lvl4pPr>
            <a:lvl5pPr marL="2286000" lvl="4" indent="-228600" algn="l">
              <a:lnSpc>
                <a:spcPct val="100000"/>
              </a:lnSpc>
              <a:spcBef>
                <a:spcPts val="1000"/>
              </a:spcBef>
              <a:spcAft>
                <a:spcPts val="0"/>
              </a:spcAft>
              <a:buSzPts val="2400"/>
              <a:buFont typeface="Libre Franklin Medium"/>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
        <p:nvSpPr>
          <p:cNvPr id="98" name="Google Shape;98;p23"/>
          <p:cNvSpPr txBox="1">
            <a:spLocks noGrp="1"/>
          </p:cNvSpPr>
          <p:nvPr>
            <p:ph type="body" idx="2"/>
          </p:nvPr>
        </p:nvSpPr>
        <p:spPr>
          <a:xfrm>
            <a:off x="677335" y="4527448"/>
            <a:ext cx="8520476" cy="1513914"/>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1000"/>
              </a:spcBef>
              <a:spcAft>
                <a:spcPts val="0"/>
              </a:spcAft>
              <a:buSzPts val="2400"/>
              <a:buNone/>
              <a:defRPr sz="24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600"/>
              <a:buNone/>
              <a:defRPr sz="1600">
                <a:solidFill>
                  <a:srgbClr val="888888"/>
                </a:solidFill>
              </a:defRPr>
            </a:lvl3pPr>
            <a:lvl4pPr marL="1828800" lvl="3" indent="-228600" algn="l">
              <a:lnSpc>
                <a:spcPct val="100000"/>
              </a:lnSpc>
              <a:spcBef>
                <a:spcPts val="1000"/>
              </a:spcBef>
              <a:spcAft>
                <a:spcPts val="0"/>
              </a:spcAft>
              <a:buSzPts val="1400"/>
              <a:buNone/>
              <a:defRPr sz="1400">
                <a:solidFill>
                  <a:srgbClr val="888888"/>
                </a:solidFill>
              </a:defRPr>
            </a:lvl4pPr>
            <a:lvl5pPr marL="2286000" lvl="4" indent="-228600" algn="l">
              <a:lnSpc>
                <a:spcPct val="100000"/>
              </a:lnSpc>
              <a:spcBef>
                <a:spcPts val="1000"/>
              </a:spcBef>
              <a:spcAft>
                <a:spcPts val="0"/>
              </a:spcAft>
              <a:buSzPts val="140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pPr lvl="0"/>
            <a:r>
              <a:rPr lang="en-US"/>
              <a:t>Click to edit Master text styles</a:t>
            </a:r>
          </a:p>
        </p:txBody>
      </p:sp>
      <p:sp>
        <p:nvSpPr>
          <p:cNvPr id="99" name="Google Shape;99;p23"/>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dirty="0">
                <a:solidFill>
                  <a:srgbClr val="8FA1CF"/>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100" name="Google Shape;100;p23"/>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dirty="0">
                <a:solidFill>
                  <a:srgbClr val="8FA1CF"/>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101" name="Google Shape;101;p23"/>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dirty="0"/>
          </a:p>
        </p:txBody>
      </p:sp>
    </p:spTree>
    <p:extLst>
      <p:ext uri="{BB962C8B-B14F-4D97-AF65-F5344CB8AC3E}">
        <p14:creationId xmlns:p14="http://schemas.microsoft.com/office/powerpoint/2010/main" val="26220749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Name Card" preserve="1">
  <p:cSld name="Name Card">
    <p:spTree>
      <p:nvGrpSpPr>
        <p:cNvPr id="1" name="Shape 102"/>
        <p:cNvGrpSpPr/>
        <p:nvPr/>
      </p:nvGrpSpPr>
      <p:grpSpPr>
        <a:xfrm>
          <a:off x="0" y="0"/>
          <a:ext cx="0" cy="0"/>
          <a:chOff x="0" y="0"/>
          <a:chExt cx="0" cy="0"/>
        </a:xfrm>
      </p:grpSpPr>
      <p:sp>
        <p:nvSpPr>
          <p:cNvPr id="103" name="Google Shape;103;p24"/>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72B62"/>
              </a:buClr>
              <a:buSzPts val="4400"/>
              <a:buFont typeface="Georgia"/>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04" name="Google Shape;104;p24"/>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800"/>
              <a:buNone/>
              <a:defRPr sz="2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600"/>
              <a:buNone/>
              <a:defRPr sz="1600">
                <a:solidFill>
                  <a:srgbClr val="888888"/>
                </a:solidFill>
              </a:defRPr>
            </a:lvl3pPr>
            <a:lvl4pPr marL="1828800" lvl="3" indent="-228600" algn="l">
              <a:lnSpc>
                <a:spcPct val="100000"/>
              </a:lnSpc>
              <a:spcBef>
                <a:spcPts val="1000"/>
              </a:spcBef>
              <a:spcAft>
                <a:spcPts val="0"/>
              </a:spcAft>
              <a:buSzPts val="1400"/>
              <a:buNone/>
              <a:defRPr sz="1400">
                <a:solidFill>
                  <a:srgbClr val="888888"/>
                </a:solidFill>
              </a:defRPr>
            </a:lvl4pPr>
            <a:lvl5pPr marL="2286000" lvl="4" indent="-228600" algn="l">
              <a:lnSpc>
                <a:spcPct val="100000"/>
              </a:lnSpc>
              <a:spcBef>
                <a:spcPts val="1000"/>
              </a:spcBef>
              <a:spcAft>
                <a:spcPts val="0"/>
              </a:spcAft>
              <a:buSzPts val="140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pPr lvl="0"/>
            <a:r>
              <a:rPr lang="en-US"/>
              <a:t>Click to edit Master text styles</a:t>
            </a:r>
          </a:p>
        </p:txBody>
      </p:sp>
      <p:sp>
        <p:nvSpPr>
          <p:cNvPr id="105" name="Google Shape;105;p24"/>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dirty="0"/>
          </a:p>
        </p:txBody>
      </p:sp>
    </p:spTree>
    <p:extLst>
      <p:ext uri="{BB962C8B-B14F-4D97-AF65-F5344CB8AC3E}">
        <p14:creationId xmlns:p14="http://schemas.microsoft.com/office/powerpoint/2010/main" val="13117321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reserve="1">
  <p:cSld name="Vertical Title and Text">
    <p:spTree>
      <p:nvGrpSpPr>
        <p:cNvPr id="1" name="Shape 106"/>
        <p:cNvGrpSpPr/>
        <p:nvPr/>
      </p:nvGrpSpPr>
      <p:grpSpPr>
        <a:xfrm>
          <a:off x="0" y="0"/>
          <a:ext cx="0" cy="0"/>
          <a:chOff x="0" y="0"/>
          <a:chExt cx="0" cy="0"/>
        </a:xfrm>
      </p:grpSpPr>
      <p:sp>
        <p:nvSpPr>
          <p:cNvPr id="107" name="Google Shape;107;p25"/>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08" name="Google Shape;108;p25"/>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
        <p:nvSpPr>
          <p:cNvPr id="109" name="Google Shape;109;p25"/>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dirty="0"/>
          </a:p>
        </p:txBody>
      </p:sp>
    </p:spTree>
    <p:extLst>
      <p:ext uri="{BB962C8B-B14F-4D97-AF65-F5344CB8AC3E}">
        <p14:creationId xmlns:p14="http://schemas.microsoft.com/office/powerpoint/2010/main" val="8216905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Custom Layout" preserve="1">
  <p:cSld name="2_Custom Layout">
    <p:spTree>
      <p:nvGrpSpPr>
        <p:cNvPr id="1" name="Shape 110"/>
        <p:cNvGrpSpPr/>
        <p:nvPr/>
      </p:nvGrpSpPr>
      <p:grpSpPr>
        <a:xfrm>
          <a:off x="0" y="0"/>
          <a:ext cx="0" cy="0"/>
          <a:chOff x="0" y="0"/>
          <a:chExt cx="0" cy="0"/>
        </a:xfrm>
      </p:grpSpPr>
      <p:sp>
        <p:nvSpPr>
          <p:cNvPr id="111" name="Google Shape;111;p26"/>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dirty="0"/>
          </a:p>
        </p:txBody>
      </p:sp>
    </p:spTree>
    <p:extLst>
      <p:ext uri="{BB962C8B-B14F-4D97-AF65-F5344CB8AC3E}">
        <p14:creationId xmlns:p14="http://schemas.microsoft.com/office/powerpoint/2010/main" val="40412096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AD004-14C0-525A-CC24-C32A830249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FEC45E-2217-AECC-8730-AFC565E9D8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F1933F-6779-6ABF-0DA7-ADE0B0A8C0D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F30D4F1-88CB-3A26-9593-9F2657F5CD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2C670A2-8EBF-BF68-91E3-6D780FD16E3E}"/>
              </a:ext>
            </a:extLst>
          </p:cNvPr>
          <p:cNvSpPr>
            <a:spLocks noGrp="1"/>
          </p:cNvSpPr>
          <p:nvPr>
            <p:ph type="sldNum" sz="quarter" idx="12"/>
          </p:nvPr>
        </p:nvSpPr>
        <p:spPr/>
        <p:txBody>
          <a:bodyPr/>
          <a:lstStyle/>
          <a:p>
            <a:fld id="{1AEA15A8-D706-487F-BE80-6CE28FFB64E6}" type="slidenum">
              <a:rPr lang="en-US" smtClean="0"/>
              <a:t>‹#›</a:t>
            </a:fld>
            <a:endParaRPr lang="en-US" dirty="0"/>
          </a:p>
        </p:txBody>
      </p:sp>
    </p:spTree>
    <p:extLst>
      <p:ext uri="{BB962C8B-B14F-4D97-AF65-F5344CB8AC3E}">
        <p14:creationId xmlns:p14="http://schemas.microsoft.com/office/powerpoint/2010/main" val="5093476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28"/>
        <p:cNvGrpSpPr/>
        <p:nvPr/>
      </p:nvGrpSpPr>
      <p:grpSpPr>
        <a:xfrm>
          <a:off x="0" y="0"/>
          <a:ext cx="0" cy="0"/>
          <a:chOff x="0" y="0"/>
          <a:chExt cx="0" cy="0"/>
        </a:xfrm>
      </p:grpSpPr>
      <p:sp>
        <p:nvSpPr>
          <p:cNvPr id="129" name="Google Shape;129;g640c0b735a_0_67"/>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072B6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30" name="Google Shape;130;g640c0b735a_0_67"/>
          <p:cNvSpPr txBox="1">
            <a:spLocks noGrp="1"/>
          </p:cNvSpPr>
          <p:nvPr>
            <p:ph type="body" idx="1"/>
          </p:nvPr>
        </p:nvSpPr>
        <p:spPr>
          <a:xfrm>
            <a:off x="555786" y="1773451"/>
            <a:ext cx="9188700" cy="4901100"/>
          </a:xfrm>
          <a:prstGeom prst="rect">
            <a:avLst/>
          </a:prstGeom>
          <a:noFill/>
          <a:ln>
            <a:noFill/>
          </a:ln>
        </p:spPr>
        <p:txBody>
          <a:bodyPr spcFirstLastPara="1" wrap="square" lIns="91425" tIns="45700" rIns="91425" bIns="45700" anchor="t" anchorCtr="0">
            <a:noAutofit/>
          </a:bodyPr>
          <a:lstStyle>
            <a:lvl1pPr marL="457200" lvl="0" indent="-349250" algn="l">
              <a:lnSpc>
                <a:spcPct val="100000"/>
              </a:lnSpc>
              <a:spcBef>
                <a:spcPts val="1100"/>
              </a:spcBef>
              <a:spcAft>
                <a:spcPts val="0"/>
              </a:spcAft>
              <a:buSzPts val="1900"/>
              <a:buChar char="?"/>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81000" algn="l">
              <a:lnSpc>
                <a:spcPct val="100000"/>
              </a:lnSpc>
              <a:spcBef>
                <a:spcPts val="1100"/>
              </a:spcBef>
              <a:spcAft>
                <a:spcPts val="0"/>
              </a:spcAft>
              <a:buSzPts val="2400"/>
              <a:buFont typeface="Libre Franklin Medium"/>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
        <p:nvSpPr>
          <p:cNvPr id="131" name="Google Shape;131;g640c0b735a_0_67"/>
          <p:cNvSpPr txBox="1">
            <a:spLocks noGrp="1"/>
          </p:cNvSpPr>
          <p:nvPr>
            <p:ph type="sldNum" idx="12"/>
          </p:nvPr>
        </p:nvSpPr>
        <p:spPr>
          <a:xfrm>
            <a:off x="11030413" y="6314034"/>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3285477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preserve="1">
  <p:cSld name="Two Content">
    <p:spTree>
      <p:nvGrpSpPr>
        <p:cNvPr id="1" name="Shape 132"/>
        <p:cNvGrpSpPr/>
        <p:nvPr/>
      </p:nvGrpSpPr>
      <p:grpSpPr>
        <a:xfrm>
          <a:off x="0" y="0"/>
          <a:ext cx="0" cy="0"/>
          <a:chOff x="0" y="0"/>
          <a:chExt cx="0" cy="0"/>
        </a:xfrm>
      </p:grpSpPr>
      <p:sp>
        <p:nvSpPr>
          <p:cNvPr id="133" name="Google Shape;133;g640c0b735a_0_79"/>
          <p:cNvSpPr txBox="1">
            <a:spLocks noGrp="1"/>
          </p:cNvSpPr>
          <p:nvPr>
            <p:ph type="title"/>
          </p:nvPr>
        </p:nvSpPr>
        <p:spPr>
          <a:xfrm>
            <a:off x="581633" y="311380"/>
            <a:ext cx="8944500" cy="132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072B6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34" name="Google Shape;134;g640c0b735a_0_79"/>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
        <p:nvSpPr>
          <p:cNvPr id="135" name="Google Shape;135;g640c0b735a_0_79"/>
          <p:cNvSpPr txBox="1">
            <a:spLocks noGrp="1"/>
          </p:cNvSpPr>
          <p:nvPr>
            <p:ph type="body" idx="1"/>
          </p:nvPr>
        </p:nvSpPr>
        <p:spPr>
          <a:xfrm>
            <a:off x="581633" y="1801625"/>
            <a:ext cx="4298100" cy="4694700"/>
          </a:xfrm>
          <a:prstGeom prst="rect">
            <a:avLst/>
          </a:prstGeom>
          <a:noFill/>
          <a:ln>
            <a:noFill/>
          </a:ln>
        </p:spPr>
        <p:txBody>
          <a:bodyPr spcFirstLastPara="1" wrap="square" lIns="91425" tIns="45700" rIns="91425" bIns="45700" anchor="t" anchorCtr="0">
            <a:noAutofit/>
          </a:bodyPr>
          <a:lstStyle>
            <a:lvl1pPr marL="457200" lvl="0" indent="-349250" algn="l">
              <a:lnSpc>
                <a:spcPct val="100000"/>
              </a:lnSpc>
              <a:spcBef>
                <a:spcPts val="1100"/>
              </a:spcBef>
              <a:spcAft>
                <a:spcPts val="0"/>
              </a:spcAft>
              <a:buSzPts val="1900"/>
              <a:buChar char="?"/>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81000" algn="l">
              <a:lnSpc>
                <a:spcPct val="100000"/>
              </a:lnSpc>
              <a:spcBef>
                <a:spcPts val="1100"/>
              </a:spcBef>
              <a:spcAft>
                <a:spcPts val="0"/>
              </a:spcAft>
              <a:buSzPts val="2400"/>
              <a:buFont typeface="Libre Franklin Medium"/>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
        <p:nvSpPr>
          <p:cNvPr id="136" name="Google Shape;136;g640c0b735a_0_79"/>
          <p:cNvSpPr txBox="1">
            <a:spLocks noGrp="1"/>
          </p:cNvSpPr>
          <p:nvPr>
            <p:ph type="body" idx="2"/>
          </p:nvPr>
        </p:nvSpPr>
        <p:spPr>
          <a:xfrm>
            <a:off x="5228456" y="1801625"/>
            <a:ext cx="4298100" cy="4694700"/>
          </a:xfrm>
          <a:prstGeom prst="rect">
            <a:avLst/>
          </a:prstGeom>
          <a:noFill/>
          <a:ln>
            <a:noFill/>
          </a:ln>
        </p:spPr>
        <p:txBody>
          <a:bodyPr spcFirstLastPara="1" wrap="square" lIns="91425" tIns="45700" rIns="91425" bIns="45700" anchor="t" anchorCtr="0">
            <a:noAutofit/>
          </a:bodyPr>
          <a:lstStyle>
            <a:lvl1pPr marL="457200" lvl="0" indent="-349250" algn="l">
              <a:lnSpc>
                <a:spcPct val="100000"/>
              </a:lnSpc>
              <a:spcBef>
                <a:spcPts val="1100"/>
              </a:spcBef>
              <a:spcAft>
                <a:spcPts val="0"/>
              </a:spcAft>
              <a:buSzPts val="1900"/>
              <a:buChar char="?"/>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81000" algn="l">
              <a:lnSpc>
                <a:spcPct val="100000"/>
              </a:lnSpc>
              <a:spcBef>
                <a:spcPts val="1100"/>
              </a:spcBef>
              <a:spcAft>
                <a:spcPts val="0"/>
              </a:spcAft>
              <a:buSzPts val="2400"/>
              <a:buFont typeface="Libre Franklin Medium"/>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Tree>
    <p:extLst>
      <p:ext uri="{BB962C8B-B14F-4D97-AF65-F5344CB8AC3E}">
        <p14:creationId xmlns:p14="http://schemas.microsoft.com/office/powerpoint/2010/main" val="40951589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ustom Layout" preserve="1">
  <p:cSld name="Custom Layout">
    <p:spTree>
      <p:nvGrpSpPr>
        <p:cNvPr id="1" name="Shape 137"/>
        <p:cNvGrpSpPr/>
        <p:nvPr/>
      </p:nvGrpSpPr>
      <p:grpSpPr>
        <a:xfrm>
          <a:off x="0" y="0"/>
          <a:ext cx="0" cy="0"/>
          <a:chOff x="0" y="0"/>
          <a:chExt cx="0" cy="0"/>
        </a:xfrm>
      </p:grpSpPr>
      <p:sp>
        <p:nvSpPr>
          <p:cNvPr id="138" name="Google Shape;138;g640c0b735a_0_75"/>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072B6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39" name="Google Shape;139;g640c0b735a_0_75"/>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
        <p:nvSpPr>
          <p:cNvPr id="140" name="Google Shape;140;g640c0b735a_0_75"/>
          <p:cNvSpPr txBox="1">
            <a:spLocks noGrp="1"/>
          </p:cNvSpPr>
          <p:nvPr>
            <p:ph type="body" idx="1"/>
          </p:nvPr>
        </p:nvSpPr>
        <p:spPr>
          <a:xfrm>
            <a:off x="581634" y="1796387"/>
            <a:ext cx="9090000" cy="48783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100"/>
              </a:spcBef>
              <a:spcAft>
                <a:spcPts val="0"/>
              </a:spcAft>
              <a:buSzPts val="3600"/>
              <a:buNone/>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49250" algn="l">
              <a:lnSpc>
                <a:spcPct val="100000"/>
              </a:lnSpc>
              <a:spcBef>
                <a:spcPts val="1100"/>
              </a:spcBef>
              <a:spcAft>
                <a:spcPts val="0"/>
              </a:spcAft>
              <a:buSzPts val="1900"/>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Tree>
    <p:extLst>
      <p:ext uri="{BB962C8B-B14F-4D97-AF65-F5344CB8AC3E}">
        <p14:creationId xmlns:p14="http://schemas.microsoft.com/office/powerpoint/2010/main" val="2689356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g151499302e1_0_35"/>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900"/>
              <a:buNone/>
              <a:defRPr>
                <a:latin typeface="Franklin Gothic Medium" panose="020B0603020102020204" pitchFamily="34" charset="0"/>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dirty="0"/>
              <a:t>Click to edit Master title style</a:t>
            </a:r>
            <a:endParaRPr dirty="0"/>
          </a:p>
        </p:txBody>
      </p:sp>
      <p:sp>
        <p:nvSpPr>
          <p:cNvPr id="46" name="Google Shape;46;g151499302e1_0_35"/>
          <p:cNvSpPr txBox="1">
            <a:spLocks noGrp="1"/>
          </p:cNvSpPr>
          <p:nvPr>
            <p:ph type="body" idx="1"/>
          </p:nvPr>
        </p:nvSpPr>
        <p:spPr>
          <a:xfrm>
            <a:off x="839788" y="1681163"/>
            <a:ext cx="5157900" cy="8241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1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900"/>
              <a:buNone/>
              <a:defRPr sz="19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7" name="Google Shape;47;g151499302e1_0_35"/>
          <p:cNvSpPr txBox="1">
            <a:spLocks noGrp="1"/>
          </p:cNvSpPr>
          <p:nvPr>
            <p:ph type="body" idx="2"/>
          </p:nvPr>
        </p:nvSpPr>
        <p:spPr>
          <a:xfrm>
            <a:off x="839788" y="2505075"/>
            <a:ext cx="5157900" cy="36849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rgbClr val="102649"/>
              </a:buClr>
              <a:buSzPts val="1900"/>
              <a:buChar char="•"/>
              <a:defRPr>
                <a:latin typeface="Franklin Gothic Book" panose="020B0503020102020204" pitchFamily="34" charset="0"/>
              </a:defRPr>
            </a:lvl1pPr>
            <a:lvl2pPr marL="914400" lvl="1" indent="-349250" algn="l" rtl="0">
              <a:lnSpc>
                <a:spcPct val="90000"/>
              </a:lnSpc>
              <a:spcBef>
                <a:spcPts val="500"/>
              </a:spcBef>
              <a:spcAft>
                <a:spcPts val="0"/>
              </a:spcAft>
              <a:buClr>
                <a:srgbClr val="102649"/>
              </a:buClr>
              <a:buSzPts val="1900"/>
              <a:buChar char="•"/>
              <a:defRPr/>
            </a:lvl2pPr>
            <a:lvl3pPr marL="1371600" lvl="2" indent="-349250" algn="l" rtl="0">
              <a:lnSpc>
                <a:spcPct val="90000"/>
              </a:lnSpc>
              <a:spcBef>
                <a:spcPts val="500"/>
              </a:spcBef>
              <a:spcAft>
                <a:spcPts val="0"/>
              </a:spcAft>
              <a:buClr>
                <a:srgbClr val="102649"/>
              </a:buClr>
              <a:buSzPts val="1900"/>
              <a:buChar char="•"/>
              <a:defRPr/>
            </a:lvl3pPr>
            <a:lvl4pPr marL="1828800" lvl="3" indent="-349250" algn="l" rtl="0">
              <a:lnSpc>
                <a:spcPct val="90000"/>
              </a:lnSpc>
              <a:spcBef>
                <a:spcPts val="500"/>
              </a:spcBef>
              <a:spcAft>
                <a:spcPts val="0"/>
              </a:spcAft>
              <a:buClr>
                <a:srgbClr val="102649"/>
              </a:buClr>
              <a:buSzPts val="1900"/>
              <a:buChar char="•"/>
              <a:defRPr/>
            </a:lvl4pPr>
            <a:lvl5pPr marL="2286000" lvl="4" indent="-349250" algn="l" rtl="0">
              <a:lnSpc>
                <a:spcPct val="90000"/>
              </a:lnSpc>
              <a:spcBef>
                <a:spcPts val="500"/>
              </a:spcBef>
              <a:spcAft>
                <a:spcPts val="0"/>
              </a:spcAft>
              <a:buClr>
                <a:srgbClr val="102649"/>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pPr lvl="0"/>
            <a:r>
              <a:rPr lang="en-US" dirty="0"/>
              <a:t>Click to edit Master text styles</a:t>
            </a:r>
          </a:p>
        </p:txBody>
      </p:sp>
      <p:sp>
        <p:nvSpPr>
          <p:cNvPr id="48" name="Google Shape;48;g151499302e1_0_35"/>
          <p:cNvSpPr txBox="1">
            <a:spLocks noGrp="1"/>
          </p:cNvSpPr>
          <p:nvPr>
            <p:ph type="body" idx="3"/>
          </p:nvPr>
        </p:nvSpPr>
        <p:spPr>
          <a:xfrm>
            <a:off x="6172200" y="1681163"/>
            <a:ext cx="5183100" cy="8241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1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900"/>
              <a:buNone/>
              <a:defRPr sz="19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9" name="Google Shape;49;g151499302e1_0_35"/>
          <p:cNvSpPr txBox="1">
            <a:spLocks noGrp="1"/>
          </p:cNvSpPr>
          <p:nvPr>
            <p:ph type="body" idx="4"/>
          </p:nvPr>
        </p:nvSpPr>
        <p:spPr>
          <a:xfrm>
            <a:off x="6172200" y="2505075"/>
            <a:ext cx="5183100" cy="36849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rgbClr val="102649"/>
              </a:buClr>
              <a:buSzPts val="1900"/>
              <a:buChar char="•"/>
              <a:defRPr>
                <a:latin typeface="Franklin Gothic Book" panose="020B0503020102020204" pitchFamily="34" charset="0"/>
              </a:defRPr>
            </a:lvl1pPr>
            <a:lvl2pPr marL="914400" lvl="1" indent="-349250" algn="l" rtl="0">
              <a:lnSpc>
                <a:spcPct val="90000"/>
              </a:lnSpc>
              <a:spcBef>
                <a:spcPts val="500"/>
              </a:spcBef>
              <a:spcAft>
                <a:spcPts val="0"/>
              </a:spcAft>
              <a:buClr>
                <a:srgbClr val="102649"/>
              </a:buClr>
              <a:buSzPts val="1900"/>
              <a:buChar char="•"/>
              <a:defRPr/>
            </a:lvl2pPr>
            <a:lvl3pPr marL="1371600" lvl="2" indent="-349250" algn="l" rtl="0">
              <a:lnSpc>
                <a:spcPct val="90000"/>
              </a:lnSpc>
              <a:spcBef>
                <a:spcPts val="500"/>
              </a:spcBef>
              <a:spcAft>
                <a:spcPts val="0"/>
              </a:spcAft>
              <a:buClr>
                <a:srgbClr val="102649"/>
              </a:buClr>
              <a:buSzPts val="1900"/>
              <a:buChar char="•"/>
              <a:defRPr/>
            </a:lvl3pPr>
            <a:lvl4pPr marL="1828800" lvl="3" indent="-349250" algn="l" rtl="0">
              <a:lnSpc>
                <a:spcPct val="90000"/>
              </a:lnSpc>
              <a:spcBef>
                <a:spcPts val="500"/>
              </a:spcBef>
              <a:spcAft>
                <a:spcPts val="0"/>
              </a:spcAft>
              <a:buClr>
                <a:srgbClr val="102649"/>
              </a:buClr>
              <a:buSzPts val="1900"/>
              <a:buChar char="•"/>
              <a:defRPr/>
            </a:lvl4pPr>
            <a:lvl5pPr marL="2286000" lvl="4" indent="-349250" algn="l" rtl="0">
              <a:lnSpc>
                <a:spcPct val="90000"/>
              </a:lnSpc>
              <a:spcBef>
                <a:spcPts val="500"/>
              </a:spcBef>
              <a:spcAft>
                <a:spcPts val="0"/>
              </a:spcAft>
              <a:buClr>
                <a:srgbClr val="102649"/>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pPr lvl="0"/>
            <a:r>
              <a:rPr lang="en-US" dirty="0"/>
              <a:t>Click to edit Master text styles</a:t>
            </a:r>
          </a:p>
        </p:txBody>
      </p:sp>
      <p:sp>
        <p:nvSpPr>
          <p:cNvPr id="50" name="Google Shape;50;g151499302e1_0_3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51" name="Google Shape;51;g151499302e1_0_35"/>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52" name="Google Shape;52;g151499302e1_0_35"/>
          <p:cNvSpPr txBox="1">
            <a:spLocks noGrp="1"/>
          </p:cNvSpPr>
          <p:nvPr>
            <p:ph type="sldNum" idx="12"/>
          </p:nvPr>
        </p:nvSpPr>
        <p:spPr>
          <a:xfrm>
            <a:off x="11409045" y="6333134"/>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5454789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41"/>
        <p:cNvGrpSpPr/>
        <p:nvPr/>
      </p:nvGrpSpPr>
      <p:grpSpPr>
        <a:xfrm>
          <a:off x="0" y="0"/>
          <a:ext cx="0" cy="0"/>
          <a:chOff x="0" y="0"/>
          <a:chExt cx="0" cy="0"/>
        </a:xfrm>
      </p:grpSpPr>
      <p:sp>
        <p:nvSpPr>
          <p:cNvPr id="142" name="Google Shape;142;g640c0b735a_0_71"/>
          <p:cNvSpPr txBox="1">
            <a:spLocks noGrp="1"/>
          </p:cNvSpPr>
          <p:nvPr>
            <p:ph type="title"/>
          </p:nvPr>
        </p:nvSpPr>
        <p:spPr>
          <a:xfrm>
            <a:off x="677335" y="1622694"/>
            <a:ext cx="8596800" cy="18267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72B62"/>
              </a:buClr>
              <a:buSzPts val="4400"/>
              <a:buFont typeface="Georgia"/>
              <a:buNone/>
              <a:defRPr sz="4400" b="0" cap="none"/>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43" name="Google Shape;143;g640c0b735a_0_71"/>
          <p:cNvSpPr txBox="1">
            <a:spLocks noGrp="1"/>
          </p:cNvSpPr>
          <p:nvPr>
            <p:ph type="body" idx="1"/>
          </p:nvPr>
        </p:nvSpPr>
        <p:spPr>
          <a:xfrm>
            <a:off x="677335" y="3722230"/>
            <a:ext cx="8596800" cy="8604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100"/>
              </a:spcBef>
              <a:spcAft>
                <a:spcPts val="0"/>
              </a:spcAft>
              <a:buSzPts val="2800"/>
              <a:buNone/>
              <a:defRPr sz="2800">
                <a:solidFill>
                  <a:schemeClr val="dk1"/>
                </a:solidFill>
              </a:defRPr>
            </a:lvl1pPr>
            <a:lvl2pPr marL="914400" lvl="1" indent="-228600" algn="l">
              <a:lnSpc>
                <a:spcPct val="100000"/>
              </a:lnSpc>
              <a:spcBef>
                <a:spcPts val="1100"/>
              </a:spcBef>
              <a:spcAft>
                <a:spcPts val="0"/>
              </a:spcAft>
              <a:buSzPts val="1500"/>
              <a:buNone/>
              <a:defRPr sz="1900">
                <a:solidFill>
                  <a:srgbClr val="888888"/>
                </a:solidFill>
              </a:defRPr>
            </a:lvl2pPr>
            <a:lvl3pPr marL="1371600" lvl="2" indent="-228600" algn="l">
              <a:lnSpc>
                <a:spcPct val="100000"/>
              </a:lnSpc>
              <a:spcBef>
                <a:spcPts val="1100"/>
              </a:spcBef>
              <a:spcAft>
                <a:spcPts val="0"/>
              </a:spcAft>
              <a:buSzPts val="1600"/>
              <a:buNone/>
              <a:defRPr sz="1600">
                <a:solidFill>
                  <a:srgbClr val="888888"/>
                </a:solidFill>
              </a:defRPr>
            </a:lvl3pPr>
            <a:lvl4pPr marL="1828800" lvl="3" indent="-228600" algn="l">
              <a:lnSpc>
                <a:spcPct val="100000"/>
              </a:lnSpc>
              <a:spcBef>
                <a:spcPts val="1100"/>
              </a:spcBef>
              <a:spcAft>
                <a:spcPts val="0"/>
              </a:spcAft>
              <a:buSzPts val="1500"/>
              <a:buNone/>
              <a:defRPr sz="1500">
                <a:solidFill>
                  <a:srgbClr val="888888"/>
                </a:solidFill>
              </a:defRPr>
            </a:lvl4pPr>
            <a:lvl5pPr marL="2286000" lvl="4" indent="-228600" algn="l">
              <a:lnSpc>
                <a:spcPct val="100000"/>
              </a:lnSpc>
              <a:spcBef>
                <a:spcPts val="1100"/>
              </a:spcBef>
              <a:spcAft>
                <a:spcPts val="0"/>
              </a:spcAft>
              <a:buSzPts val="1500"/>
              <a:buNone/>
              <a:defRPr sz="1500">
                <a:solidFill>
                  <a:srgbClr val="888888"/>
                </a:solidFill>
              </a:defRPr>
            </a:lvl5pPr>
            <a:lvl6pPr marL="2743200" lvl="5" indent="-228600" algn="l">
              <a:lnSpc>
                <a:spcPct val="100000"/>
              </a:lnSpc>
              <a:spcBef>
                <a:spcPts val="1100"/>
              </a:spcBef>
              <a:spcAft>
                <a:spcPts val="0"/>
              </a:spcAft>
              <a:buSzPts val="1100"/>
              <a:buNone/>
              <a:defRPr sz="1500">
                <a:solidFill>
                  <a:srgbClr val="888888"/>
                </a:solidFill>
              </a:defRPr>
            </a:lvl6pPr>
            <a:lvl7pPr marL="3200400" lvl="6" indent="-228600" algn="l">
              <a:lnSpc>
                <a:spcPct val="100000"/>
              </a:lnSpc>
              <a:spcBef>
                <a:spcPts val="1100"/>
              </a:spcBef>
              <a:spcAft>
                <a:spcPts val="0"/>
              </a:spcAft>
              <a:buSzPts val="1100"/>
              <a:buNone/>
              <a:defRPr sz="1500">
                <a:solidFill>
                  <a:srgbClr val="888888"/>
                </a:solidFill>
              </a:defRPr>
            </a:lvl7pPr>
            <a:lvl8pPr marL="3657600" lvl="7" indent="-228600" algn="l">
              <a:lnSpc>
                <a:spcPct val="100000"/>
              </a:lnSpc>
              <a:spcBef>
                <a:spcPts val="1100"/>
              </a:spcBef>
              <a:spcAft>
                <a:spcPts val="0"/>
              </a:spcAft>
              <a:buSzPts val="1100"/>
              <a:buNone/>
              <a:defRPr sz="1500">
                <a:solidFill>
                  <a:srgbClr val="888888"/>
                </a:solidFill>
              </a:defRPr>
            </a:lvl8pPr>
            <a:lvl9pPr marL="4114800" lvl="8" indent="-228600" algn="l">
              <a:lnSpc>
                <a:spcPct val="100000"/>
              </a:lnSpc>
              <a:spcBef>
                <a:spcPts val="1100"/>
              </a:spcBef>
              <a:spcAft>
                <a:spcPts val="0"/>
              </a:spcAft>
              <a:buSzPts val="1100"/>
              <a:buNone/>
              <a:defRPr sz="1500">
                <a:solidFill>
                  <a:srgbClr val="888888"/>
                </a:solidFill>
              </a:defRPr>
            </a:lvl9pPr>
          </a:lstStyle>
          <a:p>
            <a:pPr lvl="0"/>
            <a:r>
              <a:rPr lang="en-US"/>
              <a:t>Click to edit Master text styles</a:t>
            </a:r>
          </a:p>
        </p:txBody>
      </p:sp>
      <p:sp>
        <p:nvSpPr>
          <p:cNvPr id="144" name="Google Shape;144;g640c0b735a_0_71"/>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58021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Two Content" preserve="1">
  <p:cSld name="1_Two Content">
    <p:spTree>
      <p:nvGrpSpPr>
        <p:cNvPr id="1" name="Shape 145"/>
        <p:cNvGrpSpPr/>
        <p:nvPr/>
      </p:nvGrpSpPr>
      <p:grpSpPr>
        <a:xfrm>
          <a:off x="0" y="0"/>
          <a:ext cx="0" cy="0"/>
          <a:chOff x="0" y="0"/>
          <a:chExt cx="0" cy="0"/>
        </a:xfrm>
      </p:grpSpPr>
      <p:sp>
        <p:nvSpPr>
          <p:cNvPr id="146" name="Google Shape;146;g640c0b735a_0_84"/>
          <p:cNvSpPr txBox="1">
            <a:spLocks noGrp="1"/>
          </p:cNvSpPr>
          <p:nvPr>
            <p:ph type="title"/>
          </p:nvPr>
        </p:nvSpPr>
        <p:spPr>
          <a:xfrm>
            <a:off x="581633" y="311380"/>
            <a:ext cx="8944500" cy="132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072B6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47" name="Google Shape;147;g640c0b735a_0_84"/>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
        <p:nvSpPr>
          <p:cNvPr id="148" name="Google Shape;148;g640c0b735a_0_84"/>
          <p:cNvSpPr txBox="1">
            <a:spLocks noGrp="1"/>
          </p:cNvSpPr>
          <p:nvPr>
            <p:ph type="body" idx="1"/>
          </p:nvPr>
        </p:nvSpPr>
        <p:spPr>
          <a:xfrm>
            <a:off x="5228456" y="1801625"/>
            <a:ext cx="4298100" cy="4694700"/>
          </a:xfrm>
          <a:prstGeom prst="rect">
            <a:avLst/>
          </a:prstGeom>
          <a:noFill/>
          <a:ln>
            <a:noFill/>
          </a:ln>
        </p:spPr>
        <p:txBody>
          <a:bodyPr spcFirstLastPara="1" wrap="square" lIns="91425" tIns="45700" rIns="91425" bIns="45700" anchor="t" anchorCtr="0">
            <a:noAutofit/>
          </a:bodyPr>
          <a:lstStyle>
            <a:lvl1pPr marL="457200" lvl="0" indent="-349250" algn="l">
              <a:lnSpc>
                <a:spcPct val="100000"/>
              </a:lnSpc>
              <a:spcBef>
                <a:spcPts val="1100"/>
              </a:spcBef>
              <a:spcAft>
                <a:spcPts val="0"/>
              </a:spcAft>
              <a:buSzPts val="1900"/>
              <a:buChar char="?"/>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81000" algn="l">
              <a:lnSpc>
                <a:spcPct val="100000"/>
              </a:lnSpc>
              <a:spcBef>
                <a:spcPts val="1100"/>
              </a:spcBef>
              <a:spcAft>
                <a:spcPts val="0"/>
              </a:spcAft>
              <a:buSzPts val="2400"/>
              <a:buFont typeface="Libre Franklin Medium"/>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
        <p:nvSpPr>
          <p:cNvPr id="149" name="Google Shape;149;g640c0b735a_0_84"/>
          <p:cNvSpPr>
            <a:spLocks noGrp="1"/>
          </p:cNvSpPr>
          <p:nvPr>
            <p:ph type="pic" idx="2"/>
          </p:nvPr>
        </p:nvSpPr>
        <p:spPr>
          <a:xfrm>
            <a:off x="581025" y="1801813"/>
            <a:ext cx="4481100" cy="4694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11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r>
              <a:rPr lang="en-US" dirty="0"/>
              <a:t>Click icon to add picture</a:t>
            </a:r>
            <a:endParaRPr dirty="0"/>
          </a:p>
        </p:txBody>
      </p:sp>
    </p:spTree>
    <p:extLst>
      <p:ext uri="{BB962C8B-B14F-4D97-AF65-F5344CB8AC3E}">
        <p14:creationId xmlns:p14="http://schemas.microsoft.com/office/powerpoint/2010/main" val="16176440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Custom Layout" preserve="1">
  <p:cSld name="1_Custom Layout">
    <p:spTree>
      <p:nvGrpSpPr>
        <p:cNvPr id="1" name="Shape 150"/>
        <p:cNvGrpSpPr/>
        <p:nvPr/>
      </p:nvGrpSpPr>
      <p:grpSpPr>
        <a:xfrm>
          <a:off x="0" y="0"/>
          <a:ext cx="0" cy="0"/>
          <a:chOff x="0" y="0"/>
          <a:chExt cx="0" cy="0"/>
        </a:xfrm>
      </p:grpSpPr>
      <p:sp>
        <p:nvSpPr>
          <p:cNvPr id="151" name="Google Shape;151;g640c0b735a_0_89"/>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072B6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52" name="Google Shape;152;g640c0b735a_0_89"/>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
        <p:nvSpPr>
          <p:cNvPr id="153" name="Google Shape;153;g640c0b735a_0_89"/>
          <p:cNvSpPr txBox="1">
            <a:spLocks noGrp="1"/>
          </p:cNvSpPr>
          <p:nvPr>
            <p:ph type="body" idx="1"/>
          </p:nvPr>
        </p:nvSpPr>
        <p:spPr>
          <a:xfrm>
            <a:off x="581633" y="1801625"/>
            <a:ext cx="4298100" cy="46947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100"/>
              </a:spcBef>
              <a:spcAft>
                <a:spcPts val="0"/>
              </a:spcAft>
              <a:buSzPts val="3600"/>
              <a:buNone/>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49250" algn="l">
              <a:lnSpc>
                <a:spcPct val="100000"/>
              </a:lnSpc>
              <a:spcBef>
                <a:spcPts val="1100"/>
              </a:spcBef>
              <a:spcAft>
                <a:spcPts val="0"/>
              </a:spcAft>
              <a:buSzPts val="1900"/>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
        <p:nvSpPr>
          <p:cNvPr id="154" name="Google Shape;154;g640c0b735a_0_89"/>
          <p:cNvSpPr txBox="1">
            <a:spLocks noGrp="1"/>
          </p:cNvSpPr>
          <p:nvPr>
            <p:ph type="body" idx="2"/>
          </p:nvPr>
        </p:nvSpPr>
        <p:spPr>
          <a:xfrm>
            <a:off x="5228456" y="1801625"/>
            <a:ext cx="4298100" cy="46947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100"/>
              </a:spcBef>
              <a:spcAft>
                <a:spcPts val="0"/>
              </a:spcAft>
              <a:buSzPts val="3600"/>
              <a:buNone/>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49250" algn="l">
              <a:lnSpc>
                <a:spcPct val="100000"/>
              </a:lnSpc>
              <a:spcBef>
                <a:spcPts val="1100"/>
              </a:spcBef>
              <a:spcAft>
                <a:spcPts val="0"/>
              </a:spcAft>
              <a:buSzPts val="1900"/>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Tree>
    <p:extLst>
      <p:ext uri="{BB962C8B-B14F-4D97-AF65-F5344CB8AC3E}">
        <p14:creationId xmlns:p14="http://schemas.microsoft.com/office/powerpoint/2010/main" val="11799977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mparison" preserve="1">
  <p:cSld name="Comparison">
    <p:spTree>
      <p:nvGrpSpPr>
        <p:cNvPr id="1" name="Shape 155"/>
        <p:cNvGrpSpPr/>
        <p:nvPr/>
      </p:nvGrpSpPr>
      <p:grpSpPr>
        <a:xfrm>
          <a:off x="0" y="0"/>
          <a:ext cx="0" cy="0"/>
          <a:chOff x="0" y="0"/>
          <a:chExt cx="0" cy="0"/>
        </a:xfrm>
      </p:grpSpPr>
      <p:sp>
        <p:nvSpPr>
          <p:cNvPr id="156" name="Google Shape;156;g640c0b735a_0_94"/>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072B62"/>
              </a:buClr>
              <a:buSzPts val="4400"/>
              <a:buFont typeface="Georgia"/>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57" name="Google Shape;157;g640c0b735a_0_94"/>
          <p:cNvSpPr txBox="1">
            <a:spLocks noGrp="1"/>
          </p:cNvSpPr>
          <p:nvPr>
            <p:ph type="body" idx="1"/>
          </p:nvPr>
        </p:nvSpPr>
        <p:spPr>
          <a:xfrm>
            <a:off x="581633" y="1872852"/>
            <a:ext cx="4298100" cy="576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100"/>
              </a:spcBef>
              <a:spcAft>
                <a:spcPts val="0"/>
              </a:spcAft>
              <a:buSzPts val="2400"/>
              <a:buNone/>
              <a:defRPr sz="2400" b="0"/>
            </a:lvl1pPr>
            <a:lvl2pPr marL="914400" lvl="1" indent="-228600" algn="l">
              <a:lnSpc>
                <a:spcPct val="100000"/>
              </a:lnSpc>
              <a:spcBef>
                <a:spcPts val="1100"/>
              </a:spcBef>
              <a:spcAft>
                <a:spcPts val="0"/>
              </a:spcAft>
              <a:buSzPts val="1600"/>
              <a:buNone/>
              <a:defRPr sz="2000" b="1"/>
            </a:lvl2pPr>
            <a:lvl3pPr marL="1371600" lvl="2" indent="-228600" algn="l">
              <a:lnSpc>
                <a:spcPct val="100000"/>
              </a:lnSpc>
              <a:spcBef>
                <a:spcPts val="1100"/>
              </a:spcBef>
              <a:spcAft>
                <a:spcPts val="0"/>
              </a:spcAft>
              <a:buSzPts val="1900"/>
              <a:buNone/>
              <a:defRPr sz="1900" b="1"/>
            </a:lvl3pPr>
            <a:lvl4pPr marL="1828800" lvl="3" indent="-228600" algn="l">
              <a:lnSpc>
                <a:spcPct val="100000"/>
              </a:lnSpc>
              <a:spcBef>
                <a:spcPts val="1100"/>
              </a:spcBef>
              <a:spcAft>
                <a:spcPts val="0"/>
              </a:spcAft>
              <a:buSzPts val="1600"/>
              <a:buNone/>
              <a:defRPr sz="1600" b="1"/>
            </a:lvl4pPr>
            <a:lvl5pPr marL="2286000" lvl="4" indent="-228600" algn="l">
              <a:lnSpc>
                <a:spcPct val="100000"/>
              </a:lnSpc>
              <a:spcBef>
                <a:spcPts val="1100"/>
              </a:spcBef>
              <a:spcAft>
                <a:spcPts val="0"/>
              </a:spcAft>
              <a:buSzPts val="1600"/>
              <a:buNone/>
              <a:defRPr sz="1600" b="1"/>
            </a:lvl5pPr>
            <a:lvl6pPr marL="2743200" lvl="5" indent="-228600" algn="l">
              <a:lnSpc>
                <a:spcPct val="100000"/>
              </a:lnSpc>
              <a:spcBef>
                <a:spcPts val="1100"/>
              </a:spcBef>
              <a:spcAft>
                <a:spcPts val="0"/>
              </a:spcAft>
              <a:buSzPts val="1300"/>
              <a:buNone/>
              <a:defRPr sz="1600" b="1"/>
            </a:lvl6pPr>
            <a:lvl7pPr marL="3200400" lvl="6" indent="-228600" algn="l">
              <a:lnSpc>
                <a:spcPct val="100000"/>
              </a:lnSpc>
              <a:spcBef>
                <a:spcPts val="1100"/>
              </a:spcBef>
              <a:spcAft>
                <a:spcPts val="0"/>
              </a:spcAft>
              <a:buSzPts val="1300"/>
              <a:buNone/>
              <a:defRPr sz="1600" b="1"/>
            </a:lvl7pPr>
            <a:lvl8pPr marL="3657600" lvl="7" indent="-228600" algn="l">
              <a:lnSpc>
                <a:spcPct val="100000"/>
              </a:lnSpc>
              <a:spcBef>
                <a:spcPts val="1100"/>
              </a:spcBef>
              <a:spcAft>
                <a:spcPts val="0"/>
              </a:spcAft>
              <a:buSzPts val="1300"/>
              <a:buNone/>
              <a:defRPr sz="1600" b="1"/>
            </a:lvl8pPr>
            <a:lvl9pPr marL="4114800" lvl="8" indent="-228600" algn="l">
              <a:lnSpc>
                <a:spcPct val="100000"/>
              </a:lnSpc>
              <a:spcBef>
                <a:spcPts val="1100"/>
              </a:spcBef>
              <a:spcAft>
                <a:spcPts val="0"/>
              </a:spcAft>
              <a:buSzPts val="1300"/>
              <a:buNone/>
              <a:defRPr sz="1600" b="1"/>
            </a:lvl9pPr>
          </a:lstStyle>
          <a:p>
            <a:pPr lvl="0"/>
            <a:r>
              <a:rPr lang="en-US"/>
              <a:t>Click to edit Master text styles</a:t>
            </a:r>
          </a:p>
        </p:txBody>
      </p:sp>
      <p:sp>
        <p:nvSpPr>
          <p:cNvPr id="158" name="Google Shape;158;g640c0b735a_0_94"/>
          <p:cNvSpPr txBox="1">
            <a:spLocks noGrp="1"/>
          </p:cNvSpPr>
          <p:nvPr>
            <p:ph type="body" idx="2"/>
          </p:nvPr>
        </p:nvSpPr>
        <p:spPr>
          <a:xfrm>
            <a:off x="5228455" y="1872852"/>
            <a:ext cx="4298100" cy="576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100"/>
              </a:spcBef>
              <a:spcAft>
                <a:spcPts val="0"/>
              </a:spcAft>
              <a:buSzPts val="2400"/>
              <a:buNone/>
              <a:defRPr sz="2400" b="0"/>
            </a:lvl1pPr>
            <a:lvl2pPr marL="914400" lvl="1" indent="-228600" algn="l">
              <a:lnSpc>
                <a:spcPct val="100000"/>
              </a:lnSpc>
              <a:spcBef>
                <a:spcPts val="1100"/>
              </a:spcBef>
              <a:spcAft>
                <a:spcPts val="0"/>
              </a:spcAft>
              <a:buSzPts val="1600"/>
              <a:buNone/>
              <a:defRPr sz="2000" b="1"/>
            </a:lvl2pPr>
            <a:lvl3pPr marL="1371600" lvl="2" indent="-228600" algn="l">
              <a:lnSpc>
                <a:spcPct val="100000"/>
              </a:lnSpc>
              <a:spcBef>
                <a:spcPts val="1100"/>
              </a:spcBef>
              <a:spcAft>
                <a:spcPts val="0"/>
              </a:spcAft>
              <a:buSzPts val="1900"/>
              <a:buNone/>
              <a:defRPr sz="1900" b="1"/>
            </a:lvl3pPr>
            <a:lvl4pPr marL="1828800" lvl="3" indent="-228600" algn="l">
              <a:lnSpc>
                <a:spcPct val="100000"/>
              </a:lnSpc>
              <a:spcBef>
                <a:spcPts val="1100"/>
              </a:spcBef>
              <a:spcAft>
                <a:spcPts val="0"/>
              </a:spcAft>
              <a:buSzPts val="1600"/>
              <a:buNone/>
              <a:defRPr sz="1600" b="1"/>
            </a:lvl4pPr>
            <a:lvl5pPr marL="2286000" lvl="4" indent="-228600" algn="l">
              <a:lnSpc>
                <a:spcPct val="100000"/>
              </a:lnSpc>
              <a:spcBef>
                <a:spcPts val="1100"/>
              </a:spcBef>
              <a:spcAft>
                <a:spcPts val="0"/>
              </a:spcAft>
              <a:buSzPts val="1600"/>
              <a:buNone/>
              <a:defRPr sz="1600" b="1"/>
            </a:lvl5pPr>
            <a:lvl6pPr marL="2743200" lvl="5" indent="-228600" algn="l">
              <a:lnSpc>
                <a:spcPct val="100000"/>
              </a:lnSpc>
              <a:spcBef>
                <a:spcPts val="1100"/>
              </a:spcBef>
              <a:spcAft>
                <a:spcPts val="0"/>
              </a:spcAft>
              <a:buSzPts val="1300"/>
              <a:buNone/>
              <a:defRPr sz="1600" b="1"/>
            </a:lvl6pPr>
            <a:lvl7pPr marL="3200400" lvl="6" indent="-228600" algn="l">
              <a:lnSpc>
                <a:spcPct val="100000"/>
              </a:lnSpc>
              <a:spcBef>
                <a:spcPts val="1100"/>
              </a:spcBef>
              <a:spcAft>
                <a:spcPts val="0"/>
              </a:spcAft>
              <a:buSzPts val="1300"/>
              <a:buNone/>
              <a:defRPr sz="1600" b="1"/>
            </a:lvl7pPr>
            <a:lvl8pPr marL="3657600" lvl="7" indent="-228600" algn="l">
              <a:lnSpc>
                <a:spcPct val="100000"/>
              </a:lnSpc>
              <a:spcBef>
                <a:spcPts val="1100"/>
              </a:spcBef>
              <a:spcAft>
                <a:spcPts val="0"/>
              </a:spcAft>
              <a:buSzPts val="1300"/>
              <a:buNone/>
              <a:defRPr sz="1600" b="1"/>
            </a:lvl8pPr>
            <a:lvl9pPr marL="4114800" lvl="8" indent="-228600" algn="l">
              <a:lnSpc>
                <a:spcPct val="100000"/>
              </a:lnSpc>
              <a:spcBef>
                <a:spcPts val="1100"/>
              </a:spcBef>
              <a:spcAft>
                <a:spcPts val="0"/>
              </a:spcAft>
              <a:buSzPts val="1300"/>
              <a:buNone/>
              <a:defRPr sz="1600" b="1"/>
            </a:lvl9pPr>
          </a:lstStyle>
          <a:p>
            <a:pPr lvl="0"/>
            <a:r>
              <a:rPr lang="en-US"/>
              <a:t>Click to edit Master text styles</a:t>
            </a:r>
          </a:p>
        </p:txBody>
      </p:sp>
      <p:sp>
        <p:nvSpPr>
          <p:cNvPr id="159" name="Google Shape;159;g640c0b735a_0_94"/>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
        <p:nvSpPr>
          <p:cNvPr id="160" name="Google Shape;160;g640c0b735a_0_94"/>
          <p:cNvSpPr txBox="1">
            <a:spLocks noGrp="1"/>
          </p:cNvSpPr>
          <p:nvPr>
            <p:ph type="body" idx="3"/>
          </p:nvPr>
        </p:nvSpPr>
        <p:spPr>
          <a:xfrm>
            <a:off x="581633" y="2689786"/>
            <a:ext cx="4298100" cy="3806400"/>
          </a:xfrm>
          <a:prstGeom prst="rect">
            <a:avLst/>
          </a:prstGeom>
          <a:noFill/>
          <a:ln>
            <a:noFill/>
          </a:ln>
        </p:spPr>
        <p:txBody>
          <a:bodyPr spcFirstLastPara="1" wrap="square" lIns="91425" tIns="45700" rIns="91425" bIns="45700" anchor="t" anchorCtr="0">
            <a:noAutofit/>
          </a:bodyPr>
          <a:lstStyle>
            <a:lvl1pPr marL="457200" lvl="0" indent="-349250" algn="l">
              <a:lnSpc>
                <a:spcPct val="100000"/>
              </a:lnSpc>
              <a:spcBef>
                <a:spcPts val="1100"/>
              </a:spcBef>
              <a:spcAft>
                <a:spcPts val="0"/>
              </a:spcAft>
              <a:buSzPts val="1900"/>
              <a:buChar char="?"/>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49250" algn="l">
              <a:lnSpc>
                <a:spcPct val="100000"/>
              </a:lnSpc>
              <a:spcBef>
                <a:spcPts val="1100"/>
              </a:spcBef>
              <a:spcAft>
                <a:spcPts val="0"/>
              </a:spcAft>
              <a:buSzPts val="1900"/>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
        <p:nvSpPr>
          <p:cNvPr id="161" name="Google Shape;161;g640c0b735a_0_94"/>
          <p:cNvSpPr txBox="1">
            <a:spLocks noGrp="1"/>
          </p:cNvSpPr>
          <p:nvPr>
            <p:ph type="body" idx="4"/>
          </p:nvPr>
        </p:nvSpPr>
        <p:spPr>
          <a:xfrm>
            <a:off x="5228456" y="2689787"/>
            <a:ext cx="4298100" cy="3806400"/>
          </a:xfrm>
          <a:prstGeom prst="rect">
            <a:avLst/>
          </a:prstGeom>
          <a:noFill/>
          <a:ln>
            <a:noFill/>
          </a:ln>
        </p:spPr>
        <p:txBody>
          <a:bodyPr spcFirstLastPara="1" wrap="square" lIns="91425" tIns="45700" rIns="91425" bIns="45700" anchor="t" anchorCtr="0">
            <a:noAutofit/>
          </a:bodyPr>
          <a:lstStyle>
            <a:lvl1pPr marL="457200" lvl="0" indent="-349250" algn="l">
              <a:lnSpc>
                <a:spcPct val="100000"/>
              </a:lnSpc>
              <a:spcBef>
                <a:spcPts val="1100"/>
              </a:spcBef>
              <a:spcAft>
                <a:spcPts val="0"/>
              </a:spcAft>
              <a:buSzPts val="1900"/>
              <a:buChar char="?"/>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49250" algn="l">
              <a:lnSpc>
                <a:spcPct val="100000"/>
              </a:lnSpc>
              <a:spcBef>
                <a:spcPts val="1100"/>
              </a:spcBef>
              <a:spcAft>
                <a:spcPts val="0"/>
              </a:spcAft>
              <a:buSzPts val="1900"/>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Tree>
    <p:extLst>
      <p:ext uri="{BB962C8B-B14F-4D97-AF65-F5344CB8AC3E}">
        <p14:creationId xmlns:p14="http://schemas.microsoft.com/office/powerpoint/2010/main" val="42686953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162"/>
        <p:cNvGrpSpPr/>
        <p:nvPr/>
      </p:nvGrpSpPr>
      <p:grpSpPr>
        <a:xfrm>
          <a:off x="0" y="0"/>
          <a:ext cx="0" cy="0"/>
          <a:chOff x="0" y="0"/>
          <a:chExt cx="0" cy="0"/>
        </a:xfrm>
      </p:grpSpPr>
      <p:sp>
        <p:nvSpPr>
          <p:cNvPr id="163" name="Google Shape;163;g640c0b735a_0_101"/>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072B6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64" name="Google Shape;164;g640c0b735a_0_101"/>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0997512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65"/>
        <p:cNvGrpSpPr/>
        <p:nvPr/>
      </p:nvGrpSpPr>
      <p:grpSpPr>
        <a:xfrm>
          <a:off x="0" y="0"/>
          <a:ext cx="0" cy="0"/>
          <a:chOff x="0" y="0"/>
          <a:chExt cx="0" cy="0"/>
        </a:xfrm>
      </p:grpSpPr>
      <p:sp>
        <p:nvSpPr>
          <p:cNvPr id="166" name="Google Shape;166;g640c0b735a_0_104"/>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257654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with Caption" preserve="1">
  <p:cSld name="Content with Caption">
    <p:spTree>
      <p:nvGrpSpPr>
        <p:cNvPr id="1" name="Shape 167"/>
        <p:cNvGrpSpPr/>
        <p:nvPr/>
      </p:nvGrpSpPr>
      <p:grpSpPr>
        <a:xfrm>
          <a:off x="0" y="0"/>
          <a:ext cx="0" cy="0"/>
          <a:chOff x="0" y="0"/>
          <a:chExt cx="0" cy="0"/>
        </a:xfrm>
      </p:grpSpPr>
      <p:sp>
        <p:nvSpPr>
          <p:cNvPr id="168" name="Google Shape;168;g640c0b735a_0_106"/>
          <p:cNvSpPr txBox="1">
            <a:spLocks noGrp="1"/>
          </p:cNvSpPr>
          <p:nvPr>
            <p:ph type="body" idx="1"/>
          </p:nvPr>
        </p:nvSpPr>
        <p:spPr>
          <a:xfrm>
            <a:off x="3507475" y="514924"/>
            <a:ext cx="5766300" cy="6022500"/>
          </a:xfrm>
          <a:prstGeom prst="rect">
            <a:avLst/>
          </a:prstGeom>
          <a:noFill/>
          <a:ln>
            <a:noFill/>
          </a:ln>
        </p:spPr>
        <p:txBody>
          <a:bodyPr spcFirstLastPara="1" wrap="square" lIns="91425" tIns="45700" rIns="91425" bIns="45700" anchor="t" anchorCtr="0">
            <a:noAutofit/>
          </a:bodyPr>
          <a:lstStyle>
            <a:lvl1pPr marL="457200" lvl="0" indent="-349250" algn="l">
              <a:lnSpc>
                <a:spcPct val="100000"/>
              </a:lnSpc>
              <a:spcBef>
                <a:spcPts val="1100"/>
              </a:spcBef>
              <a:spcAft>
                <a:spcPts val="0"/>
              </a:spcAft>
              <a:buSzPts val="1900"/>
              <a:buChar char="?"/>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49250" algn="l">
              <a:lnSpc>
                <a:spcPct val="100000"/>
              </a:lnSpc>
              <a:spcBef>
                <a:spcPts val="1100"/>
              </a:spcBef>
              <a:spcAft>
                <a:spcPts val="0"/>
              </a:spcAft>
              <a:buSzPts val="1900"/>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
        <p:nvSpPr>
          <p:cNvPr id="169" name="Google Shape;169;g640c0b735a_0_106"/>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
        <p:nvSpPr>
          <p:cNvPr id="170" name="Google Shape;170;g640c0b735a_0_106"/>
          <p:cNvSpPr>
            <a:spLocks noGrp="1"/>
          </p:cNvSpPr>
          <p:nvPr>
            <p:ph type="pic" idx="2"/>
          </p:nvPr>
        </p:nvSpPr>
        <p:spPr>
          <a:xfrm>
            <a:off x="573088" y="2629957"/>
            <a:ext cx="2525700" cy="1792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11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r>
              <a:rPr lang="en-US" dirty="0"/>
              <a:t>Click icon to add picture</a:t>
            </a:r>
            <a:endParaRPr dirty="0"/>
          </a:p>
        </p:txBody>
      </p:sp>
      <p:sp>
        <p:nvSpPr>
          <p:cNvPr id="171" name="Google Shape;171;g640c0b735a_0_106"/>
          <p:cNvSpPr>
            <a:spLocks noGrp="1"/>
          </p:cNvSpPr>
          <p:nvPr>
            <p:ph type="pic" idx="3"/>
          </p:nvPr>
        </p:nvSpPr>
        <p:spPr>
          <a:xfrm>
            <a:off x="573088" y="514924"/>
            <a:ext cx="2525700" cy="1792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11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r>
              <a:rPr lang="en-US" dirty="0"/>
              <a:t>Click icon to add picture</a:t>
            </a:r>
            <a:endParaRPr dirty="0"/>
          </a:p>
        </p:txBody>
      </p:sp>
      <p:sp>
        <p:nvSpPr>
          <p:cNvPr id="172" name="Google Shape;172;g640c0b735a_0_106"/>
          <p:cNvSpPr>
            <a:spLocks noGrp="1"/>
          </p:cNvSpPr>
          <p:nvPr>
            <p:ph type="pic" idx="4"/>
          </p:nvPr>
        </p:nvSpPr>
        <p:spPr>
          <a:xfrm>
            <a:off x="573088" y="4744990"/>
            <a:ext cx="2525700" cy="1792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11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r>
              <a:rPr lang="en-US" dirty="0"/>
              <a:t>Click icon to add picture</a:t>
            </a:r>
            <a:endParaRPr dirty="0"/>
          </a:p>
        </p:txBody>
      </p:sp>
    </p:spTree>
    <p:extLst>
      <p:ext uri="{BB962C8B-B14F-4D97-AF65-F5344CB8AC3E}">
        <p14:creationId xmlns:p14="http://schemas.microsoft.com/office/powerpoint/2010/main" val="26109567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icture with Caption" preserve="1">
  <p:cSld name="Picture with Caption">
    <p:spTree>
      <p:nvGrpSpPr>
        <p:cNvPr id="1" name="Shape 173"/>
        <p:cNvGrpSpPr/>
        <p:nvPr/>
      </p:nvGrpSpPr>
      <p:grpSpPr>
        <a:xfrm>
          <a:off x="0" y="0"/>
          <a:ext cx="0" cy="0"/>
          <a:chOff x="0" y="0"/>
          <a:chExt cx="0" cy="0"/>
        </a:xfrm>
      </p:grpSpPr>
      <p:sp>
        <p:nvSpPr>
          <p:cNvPr id="174" name="Google Shape;174;g640c0b735a_0_112"/>
          <p:cNvSpPr>
            <a:spLocks noGrp="1"/>
          </p:cNvSpPr>
          <p:nvPr>
            <p:ph type="pic" idx="2"/>
          </p:nvPr>
        </p:nvSpPr>
        <p:spPr>
          <a:xfrm>
            <a:off x="677334" y="395785"/>
            <a:ext cx="8596800" cy="60597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11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100"/>
              </a:spcBef>
              <a:spcAft>
                <a:spcPts val="0"/>
              </a:spcAft>
              <a:buClr>
                <a:srgbClr val="D2BD24"/>
              </a:buClr>
              <a:buSzPts val="1300"/>
              <a:buFont typeface="Libre Franklin Medium"/>
              <a:buNone/>
              <a:defRPr sz="16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1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1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1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100"/>
              </a:spcBef>
              <a:spcAft>
                <a:spcPts val="0"/>
              </a:spcAft>
              <a:buClr>
                <a:schemeClr val="accent1"/>
              </a:buClr>
              <a:buSzPts val="13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100"/>
              </a:spcBef>
              <a:spcAft>
                <a:spcPts val="0"/>
              </a:spcAft>
              <a:buClr>
                <a:schemeClr val="accent1"/>
              </a:buClr>
              <a:buSzPts val="13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100"/>
              </a:spcBef>
              <a:spcAft>
                <a:spcPts val="0"/>
              </a:spcAft>
              <a:buClr>
                <a:schemeClr val="accent1"/>
              </a:buClr>
              <a:buSzPts val="13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100"/>
              </a:spcBef>
              <a:spcAft>
                <a:spcPts val="0"/>
              </a:spcAft>
              <a:buClr>
                <a:schemeClr val="accent1"/>
              </a:buClr>
              <a:buSzPts val="13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9pPr>
          </a:lstStyle>
          <a:p>
            <a:r>
              <a:rPr lang="en-US" dirty="0"/>
              <a:t>Click icon to add picture</a:t>
            </a:r>
            <a:endParaRPr dirty="0"/>
          </a:p>
        </p:txBody>
      </p:sp>
      <p:sp>
        <p:nvSpPr>
          <p:cNvPr id="175" name="Google Shape;175;g640c0b735a_0_112"/>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0492751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Quote with Caption" preserve="1">
  <p:cSld name="Quote with Caption">
    <p:spTree>
      <p:nvGrpSpPr>
        <p:cNvPr id="1" name="Shape 176"/>
        <p:cNvGrpSpPr/>
        <p:nvPr/>
      </p:nvGrpSpPr>
      <p:grpSpPr>
        <a:xfrm>
          <a:off x="0" y="0"/>
          <a:ext cx="0" cy="0"/>
          <a:chOff x="0" y="0"/>
          <a:chExt cx="0" cy="0"/>
        </a:xfrm>
      </p:grpSpPr>
      <p:sp>
        <p:nvSpPr>
          <p:cNvPr id="177" name="Google Shape;177;g640c0b735a_0_115"/>
          <p:cNvSpPr txBox="1">
            <a:spLocks noGrp="1"/>
          </p:cNvSpPr>
          <p:nvPr>
            <p:ph type="title"/>
          </p:nvPr>
        </p:nvSpPr>
        <p:spPr>
          <a:xfrm>
            <a:off x="931334" y="609600"/>
            <a:ext cx="8094000" cy="30225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72B62"/>
              </a:buClr>
              <a:buSzPts val="4400"/>
              <a:buFont typeface="Georgia"/>
              <a:buNone/>
              <a:defRPr sz="4400" b="0" cap="none"/>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78" name="Google Shape;178;g640c0b735a_0_115"/>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
        <p:nvSpPr>
          <p:cNvPr id="179" name="Google Shape;179;g640c0b735a_0_115"/>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dirty="0">
                <a:solidFill>
                  <a:srgbClr val="8FA1CF"/>
                </a:solidFill>
                <a:latin typeface="Arial"/>
                <a:ea typeface="Arial"/>
                <a:cs typeface="Arial"/>
                <a:sym typeface="Arial"/>
              </a:rPr>
              <a:t>“</a:t>
            </a:r>
            <a:endParaRPr sz="1500" b="0" i="0" u="none" strike="noStrike" cap="none" dirty="0">
              <a:solidFill>
                <a:srgbClr val="000000"/>
              </a:solidFill>
              <a:latin typeface="Arial"/>
              <a:ea typeface="Arial"/>
              <a:cs typeface="Arial"/>
              <a:sym typeface="Arial"/>
            </a:endParaRPr>
          </a:p>
        </p:txBody>
      </p:sp>
      <p:sp>
        <p:nvSpPr>
          <p:cNvPr id="180" name="Google Shape;180;g640c0b735a_0_115"/>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dirty="0">
                <a:solidFill>
                  <a:srgbClr val="8FA1CF"/>
                </a:solidFill>
                <a:latin typeface="Arial"/>
                <a:ea typeface="Arial"/>
                <a:cs typeface="Arial"/>
                <a:sym typeface="Arial"/>
              </a:rPr>
              <a:t>”</a:t>
            </a:r>
            <a:endParaRPr sz="15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0108953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Quote Name Card" preserve="1">
  <p:cSld name="Quote Name Card">
    <p:spTree>
      <p:nvGrpSpPr>
        <p:cNvPr id="1" name="Shape 181"/>
        <p:cNvGrpSpPr/>
        <p:nvPr/>
      </p:nvGrpSpPr>
      <p:grpSpPr>
        <a:xfrm>
          <a:off x="0" y="0"/>
          <a:ext cx="0" cy="0"/>
          <a:chOff x="0" y="0"/>
          <a:chExt cx="0" cy="0"/>
        </a:xfrm>
      </p:grpSpPr>
      <p:sp>
        <p:nvSpPr>
          <p:cNvPr id="182" name="Google Shape;182;g640c0b735a_0_120"/>
          <p:cNvSpPr txBox="1">
            <a:spLocks noGrp="1"/>
          </p:cNvSpPr>
          <p:nvPr>
            <p:ph type="title"/>
          </p:nvPr>
        </p:nvSpPr>
        <p:spPr>
          <a:xfrm>
            <a:off x="677335" y="609600"/>
            <a:ext cx="8348100" cy="30225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72B62"/>
              </a:buClr>
              <a:buSzPts val="4400"/>
              <a:buFont typeface="Georgia"/>
              <a:buNone/>
              <a:defRPr sz="4400" b="0" i="1" cap="none"/>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83" name="Google Shape;183;g640c0b735a_0_120"/>
          <p:cNvSpPr txBox="1">
            <a:spLocks noGrp="1"/>
          </p:cNvSpPr>
          <p:nvPr>
            <p:ph type="body" idx="1"/>
          </p:nvPr>
        </p:nvSpPr>
        <p:spPr>
          <a:xfrm>
            <a:off x="601142" y="3903134"/>
            <a:ext cx="8596800" cy="513900"/>
          </a:xfrm>
          <a:prstGeom prst="rect">
            <a:avLst/>
          </a:prstGeom>
          <a:noFill/>
          <a:ln>
            <a:noFill/>
          </a:ln>
        </p:spPr>
        <p:txBody>
          <a:bodyPr spcFirstLastPara="1" wrap="square" lIns="91425" tIns="45700" rIns="91425" bIns="45700" anchor="b" anchorCtr="0">
            <a:noAutofit/>
          </a:bodyPr>
          <a:lstStyle>
            <a:lvl1pPr marL="457200" lvl="0" indent="-228600" algn="r">
              <a:lnSpc>
                <a:spcPct val="100000"/>
              </a:lnSpc>
              <a:spcBef>
                <a:spcPts val="1100"/>
              </a:spcBef>
              <a:spcAft>
                <a:spcPts val="0"/>
              </a:spcAft>
              <a:buSzPts val="3200"/>
              <a:buFont typeface="Libre Franklin Medium"/>
              <a:buNone/>
              <a:defRPr sz="3200">
                <a:solidFill>
                  <a:srgbClr val="3F3F3F"/>
                </a:solidFill>
              </a:defRPr>
            </a:lvl1pPr>
            <a:lvl2pPr marL="914400" lvl="1" indent="-228600" algn="l">
              <a:lnSpc>
                <a:spcPct val="100000"/>
              </a:lnSpc>
              <a:spcBef>
                <a:spcPts val="1100"/>
              </a:spcBef>
              <a:spcAft>
                <a:spcPts val="0"/>
              </a:spcAft>
              <a:buSzPts val="2500"/>
              <a:buFont typeface="Libre Franklin Medium"/>
              <a:buNone/>
              <a:defRPr/>
            </a:lvl2pPr>
            <a:lvl3pPr marL="1371600" lvl="2" indent="-228600" algn="l">
              <a:lnSpc>
                <a:spcPct val="100000"/>
              </a:lnSpc>
              <a:spcBef>
                <a:spcPts val="1100"/>
              </a:spcBef>
              <a:spcAft>
                <a:spcPts val="0"/>
              </a:spcAft>
              <a:buSzPts val="2800"/>
              <a:buFont typeface="Libre Franklin Medium"/>
              <a:buNone/>
              <a:defRPr/>
            </a:lvl3pPr>
            <a:lvl4pPr marL="1828800" lvl="3" indent="-228600" algn="l">
              <a:lnSpc>
                <a:spcPct val="100000"/>
              </a:lnSpc>
              <a:spcBef>
                <a:spcPts val="1100"/>
              </a:spcBef>
              <a:spcAft>
                <a:spcPts val="0"/>
              </a:spcAft>
              <a:buSzPts val="2400"/>
              <a:buFont typeface="Libre Franklin Medium"/>
              <a:buNone/>
              <a:defRPr/>
            </a:lvl4pPr>
            <a:lvl5pPr marL="2286000" lvl="4" indent="-228600" algn="l">
              <a:lnSpc>
                <a:spcPct val="100000"/>
              </a:lnSpc>
              <a:spcBef>
                <a:spcPts val="1100"/>
              </a:spcBef>
              <a:spcAft>
                <a:spcPts val="0"/>
              </a:spcAft>
              <a:buSzPts val="2400"/>
              <a:buFont typeface="Libre Franklin Medium"/>
              <a:buNone/>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
        <p:nvSpPr>
          <p:cNvPr id="184" name="Google Shape;184;g640c0b735a_0_120"/>
          <p:cNvSpPr txBox="1">
            <a:spLocks noGrp="1"/>
          </p:cNvSpPr>
          <p:nvPr>
            <p:ph type="body" idx="2"/>
          </p:nvPr>
        </p:nvSpPr>
        <p:spPr>
          <a:xfrm>
            <a:off x="677335" y="4527448"/>
            <a:ext cx="8520300" cy="1514100"/>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1100"/>
              </a:spcBef>
              <a:spcAft>
                <a:spcPts val="0"/>
              </a:spcAft>
              <a:buSzPts val="2400"/>
              <a:buNone/>
              <a:defRPr sz="2400">
                <a:solidFill>
                  <a:srgbClr val="7F7F7F"/>
                </a:solidFill>
              </a:defRPr>
            </a:lvl1pPr>
            <a:lvl2pPr marL="914400" lvl="1" indent="-228600" algn="l">
              <a:lnSpc>
                <a:spcPct val="100000"/>
              </a:lnSpc>
              <a:spcBef>
                <a:spcPts val="1100"/>
              </a:spcBef>
              <a:spcAft>
                <a:spcPts val="0"/>
              </a:spcAft>
              <a:buSzPts val="1500"/>
              <a:buNone/>
              <a:defRPr sz="1900">
                <a:solidFill>
                  <a:srgbClr val="888888"/>
                </a:solidFill>
              </a:defRPr>
            </a:lvl2pPr>
            <a:lvl3pPr marL="1371600" lvl="2" indent="-228600" algn="l">
              <a:lnSpc>
                <a:spcPct val="100000"/>
              </a:lnSpc>
              <a:spcBef>
                <a:spcPts val="1100"/>
              </a:spcBef>
              <a:spcAft>
                <a:spcPts val="0"/>
              </a:spcAft>
              <a:buSzPts val="1600"/>
              <a:buNone/>
              <a:defRPr sz="1600">
                <a:solidFill>
                  <a:srgbClr val="888888"/>
                </a:solidFill>
              </a:defRPr>
            </a:lvl3pPr>
            <a:lvl4pPr marL="1828800" lvl="3" indent="-228600" algn="l">
              <a:lnSpc>
                <a:spcPct val="100000"/>
              </a:lnSpc>
              <a:spcBef>
                <a:spcPts val="1100"/>
              </a:spcBef>
              <a:spcAft>
                <a:spcPts val="0"/>
              </a:spcAft>
              <a:buSzPts val="1500"/>
              <a:buNone/>
              <a:defRPr sz="1500">
                <a:solidFill>
                  <a:srgbClr val="888888"/>
                </a:solidFill>
              </a:defRPr>
            </a:lvl4pPr>
            <a:lvl5pPr marL="2286000" lvl="4" indent="-228600" algn="l">
              <a:lnSpc>
                <a:spcPct val="100000"/>
              </a:lnSpc>
              <a:spcBef>
                <a:spcPts val="1100"/>
              </a:spcBef>
              <a:spcAft>
                <a:spcPts val="0"/>
              </a:spcAft>
              <a:buSzPts val="1500"/>
              <a:buNone/>
              <a:defRPr sz="1500">
                <a:solidFill>
                  <a:srgbClr val="888888"/>
                </a:solidFill>
              </a:defRPr>
            </a:lvl5pPr>
            <a:lvl6pPr marL="2743200" lvl="5" indent="-228600" algn="l">
              <a:lnSpc>
                <a:spcPct val="100000"/>
              </a:lnSpc>
              <a:spcBef>
                <a:spcPts val="1100"/>
              </a:spcBef>
              <a:spcAft>
                <a:spcPts val="0"/>
              </a:spcAft>
              <a:buSzPts val="1100"/>
              <a:buNone/>
              <a:defRPr sz="1500">
                <a:solidFill>
                  <a:srgbClr val="888888"/>
                </a:solidFill>
              </a:defRPr>
            </a:lvl6pPr>
            <a:lvl7pPr marL="3200400" lvl="6" indent="-228600" algn="l">
              <a:lnSpc>
                <a:spcPct val="100000"/>
              </a:lnSpc>
              <a:spcBef>
                <a:spcPts val="1100"/>
              </a:spcBef>
              <a:spcAft>
                <a:spcPts val="0"/>
              </a:spcAft>
              <a:buSzPts val="1100"/>
              <a:buNone/>
              <a:defRPr sz="1500">
                <a:solidFill>
                  <a:srgbClr val="888888"/>
                </a:solidFill>
              </a:defRPr>
            </a:lvl7pPr>
            <a:lvl8pPr marL="3657600" lvl="7" indent="-228600" algn="l">
              <a:lnSpc>
                <a:spcPct val="100000"/>
              </a:lnSpc>
              <a:spcBef>
                <a:spcPts val="1100"/>
              </a:spcBef>
              <a:spcAft>
                <a:spcPts val="0"/>
              </a:spcAft>
              <a:buSzPts val="1100"/>
              <a:buNone/>
              <a:defRPr sz="1500">
                <a:solidFill>
                  <a:srgbClr val="888888"/>
                </a:solidFill>
              </a:defRPr>
            </a:lvl8pPr>
            <a:lvl9pPr marL="4114800" lvl="8" indent="-228600" algn="l">
              <a:lnSpc>
                <a:spcPct val="100000"/>
              </a:lnSpc>
              <a:spcBef>
                <a:spcPts val="1100"/>
              </a:spcBef>
              <a:spcAft>
                <a:spcPts val="0"/>
              </a:spcAft>
              <a:buSzPts val="1100"/>
              <a:buNone/>
              <a:defRPr sz="1500">
                <a:solidFill>
                  <a:srgbClr val="888888"/>
                </a:solidFill>
              </a:defRPr>
            </a:lvl9pPr>
          </a:lstStyle>
          <a:p>
            <a:pPr lvl="0"/>
            <a:r>
              <a:rPr lang="en-US"/>
              <a:t>Click to edit Master text styles</a:t>
            </a:r>
          </a:p>
        </p:txBody>
      </p:sp>
      <p:sp>
        <p:nvSpPr>
          <p:cNvPr id="185" name="Google Shape;185;g640c0b735a_0_120"/>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dirty="0">
                <a:solidFill>
                  <a:srgbClr val="8FA1CF"/>
                </a:solidFill>
                <a:latin typeface="Arial"/>
                <a:ea typeface="Arial"/>
                <a:cs typeface="Arial"/>
                <a:sym typeface="Arial"/>
              </a:rPr>
              <a:t>“</a:t>
            </a:r>
            <a:endParaRPr sz="1500" b="0" i="0" u="none" strike="noStrike" cap="none" dirty="0">
              <a:solidFill>
                <a:srgbClr val="000000"/>
              </a:solidFill>
              <a:latin typeface="Arial"/>
              <a:ea typeface="Arial"/>
              <a:cs typeface="Arial"/>
              <a:sym typeface="Arial"/>
            </a:endParaRPr>
          </a:p>
        </p:txBody>
      </p:sp>
      <p:sp>
        <p:nvSpPr>
          <p:cNvPr id="186" name="Google Shape;186;g640c0b735a_0_120"/>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dirty="0">
                <a:solidFill>
                  <a:srgbClr val="8FA1CF"/>
                </a:solidFill>
                <a:latin typeface="Arial"/>
                <a:ea typeface="Arial"/>
                <a:cs typeface="Arial"/>
                <a:sym typeface="Arial"/>
              </a:rPr>
              <a:t>”</a:t>
            </a:r>
            <a:endParaRPr sz="1500" b="0" i="0" u="none" strike="noStrike" cap="none" dirty="0">
              <a:solidFill>
                <a:srgbClr val="000000"/>
              </a:solidFill>
              <a:latin typeface="Arial"/>
              <a:ea typeface="Arial"/>
              <a:cs typeface="Arial"/>
              <a:sym typeface="Arial"/>
            </a:endParaRPr>
          </a:p>
        </p:txBody>
      </p:sp>
      <p:sp>
        <p:nvSpPr>
          <p:cNvPr id="187" name="Google Shape;187;g640c0b735a_0_120"/>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568097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g151499302e1_0_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a:t>Click to edit Master title style</a:t>
            </a:r>
            <a:endParaRPr/>
          </a:p>
        </p:txBody>
      </p:sp>
      <p:sp>
        <p:nvSpPr>
          <p:cNvPr id="55" name="Google Shape;55;g151499302e1_0_4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solidFill>
                  <a:srgbClr val="102649"/>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56" name="Google Shape;56;g151499302e1_0_44"/>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solidFill>
                  <a:srgbClr val="102649"/>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57" name="Google Shape;57;g151499302e1_0_44"/>
          <p:cNvSpPr txBox="1">
            <a:spLocks noGrp="1"/>
          </p:cNvSpPr>
          <p:nvPr>
            <p:ph type="sldNum" idx="12"/>
          </p:nvPr>
        </p:nvSpPr>
        <p:spPr>
          <a:xfrm>
            <a:off x="11409045" y="6333134"/>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8789666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Name Card" preserve="1">
  <p:cSld name="Name Card">
    <p:spTree>
      <p:nvGrpSpPr>
        <p:cNvPr id="1" name="Shape 188"/>
        <p:cNvGrpSpPr/>
        <p:nvPr/>
      </p:nvGrpSpPr>
      <p:grpSpPr>
        <a:xfrm>
          <a:off x="0" y="0"/>
          <a:ext cx="0" cy="0"/>
          <a:chOff x="0" y="0"/>
          <a:chExt cx="0" cy="0"/>
        </a:xfrm>
      </p:grpSpPr>
      <p:sp>
        <p:nvSpPr>
          <p:cNvPr id="189" name="Google Shape;189;g640c0b735a_0_127"/>
          <p:cNvSpPr txBox="1">
            <a:spLocks noGrp="1"/>
          </p:cNvSpPr>
          <p:nvPr>
            <p:ph type="title"/>
          </p:nvPr>
        </p:nvSpPr>
        <p:spPr>
          <a:xfrm>
            <a:off x="677335" y="1931988"/>
            <a:ext cx="8596800" cy="2595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72B62"/>
              </a:buClr>
              <a:buSzPts val="4400"/>
              <a:buFont typeface="Georgia"/>
              <a:buNone/>
              <a:defRPr sz="4400" b="0" cap="none"/>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90" name="Google Shape;190;g640c0b735a_0_127"/>
          <p:cNvSpPr txBox="1">
            <a:spLocks noGrp="1"/>
          </p:cNvSpPr>
          <p:nvPr>
            <p:ph type="body" idx="1"/>
          </p:nvPr>
        </p:nvSpPr>
        <p:spPr>
          <a:xfrm>
            <a:off x="677335" y="4527448"/>
            <a:ext cx="8596800" cy="15141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100"/>
              </a:spcBef>
              <a:spcAft>
                <a:spcPts val="0"/>
              </a:spcAft>
              <a:buSzPts val="2800"/>
              <a:buNone/>
              <a:defRPr sz="2800">
                <a:solidFill>
                  <a:srgbClr val="3F3F3F"/>
                </a:solidFill>
              </a:defRPr>
            </a:lvl1pPr>
            <a:lvl2pPr marL="914400" lvl="1" indent="-228600" algn="l">
              <a:lnSpc>
                <a:spcPct val="100000"/>
              </a:lnSpc>
              <a:spcBef>
                <a:spcPts val="1100"/>
              </a:spcBef>
              <a:spcAft>
                <a:spcPts val="0"/>
              </a:spcAft>
              <a:buSzPts val="1500"/>
              <a:buNone/>
              <a:defRPr sz="1900">
                <a:solidFill>
                  <a:srgbClr val="888888"/>
                </a:solidFill>
              </a:defRPr>
            </a:lvl2pPr>
            <a:lvl3pPr marL="1371600" lvl="2" indent="-228600" algn="l">
              <a:lnSpc>
                <a:spcPct val="100000"/>
              </a:lnSpc>
              <a:spcBef>
                <a:spcPts val="1100"/>
              </a:spcBef>
              <a:spcAft>
                <a:spcPts val="0"/>
              </a:spcAft>
              <a:buSzPts val="1600"/>
              <a:buNone/>
              <a:defRPr sz="1600">
                <a:solidFill>
                  <a:srgbClr val="888888"/>
                </a:solidFill>
              </a:defRPr>
            </a:lvl3pPr>
            <a:lvl4pPr marL="1828800" lvl="3" indent="-228600" algn="l">
              <a:lnSpc>
                <a:spcPct val="100000"/>
              </a:lnSpc>
              <a:spcBef>
                <a:spcPts val="1100"/>
              </a:spcBef>
              <a:spcAft>
                <a:spcPts val="0"/>
              </a:spcAft>
              <a:buSzPts val="1500"/>
              <a:buNone/>
              <a:defRPr sz="1500">
                <a:solidFill>
                  <a:srgbClr val="888888"/>
                </a:solidFill>
              </a:defRPr>
            </a:lvl4pPr>
            <a:lvl5pPr marL="2286000" lvl="4" indent="-228600" algn="l">
              <a:lnSpc>
                <a:spcPct val="100000"/>
              </a:lnSpc>
              <a:spcBef>
                <a:spcPts val="1100"/>
              </a:spcBef>
              <a:spcAft>
                <a:spcPts val="0"/>
              </a:spcAft>
              <a:buSzPts val="1500"/>
              <a:buNone/>
              <a:defRPr sz="1500">
                <a:solidFill>
                  <a:srgbClr val="888888"/>
                </a:solidFill>
              </a:defRPr>
            </a:lvl5pPr>
            <a:lvl6pPr marL="2743200" lvl="5" indent="-228600" algn="l">
              <a:lnSpc>
                <a:spcPct val="100000"/>
              </a:lnSpc>
              <a:spcBef>
                <a:spcPts val="1100"/>
              </a:spcBef>
              <a:spcAft>
                <a:spcPts val="0"/>
              </a:spcAft>
              <a:buSzPts val="1100"/>
              <a:buNone/>
              <a:defRPr sz="1500">
                <a:solidFill>
                  <a:srgbClr val="888888"/>
                </a:solidFill>
              </a:defRPr>
            </a:lvl6pPr>
            <a:lvl7pPr marL="3200400" lvl="6" indent="-228600" algn="l">
              <a:lnSpc>
                <a:spcPct val="100000"/>
              </a:lnSpc>
              <a:spcBef>
                <a:spcPts val="1100"/>
              </a:spcBef>
              <a:spcAft>
                <a:spcPts val="0"/>
              </a:spcAft>
              <a:buSzPts val="1100"/>
              <a:buNone/>
              <a:defRPr sz="1500">
                <a:solidFill>
                  <a:srgbClr val="888888"/>
                </a:solidFill>
              </a:defRPr>
            </a:lvl7pPr>
            <a:lvl8pPr marL="3657600" lvl="7" indent="-228600" algn="l">
              <a:lnSpc>
                <a:spcPct val="100000"/>
              </a:lnSpc>
              <a:spcBef>
                <a:spcPts val="1100"/>
              </a:spcBef>
              <a:spcAft>
                <a:spcPts val="0"/>
              </a:spcAft>
              <a:buSzPts val="1100"/>
              <a:buNone/>
              <a:defRPr sz="1500">
                <a:solidFill>
                  <a:srgbClr val="888888"/>
                </a:solidFill>
              </a:defRPr>
            </a:lvl8pPr>
            <a:lvl9pPr marL="4114800" lvl="8" indent="-228600" algn="l">
              <a:lnSpc>
                <a:spcPct val="100000"/>
              </a:lnSpc>
              <a:spcBef>
                <a:spcPts val="1100"/>
              </a:spcBef>
              <a:spcAft>
                <a:spcPts val="0"/>
              </a:spcAft>
              <a:buSzPts val="1100"/>
              <a:buNone/>
              <a:defRPr sz="1500">
                <a:solidFill>
                  <a:srgbClr val="888888"/>
                </a:solidFill>
              </a:defRPr>
            </a:lvl9pPr>
          </a:lstStyle>
          <a:p>
            <a:pPr lvl="0"/>
            <a:r>
              <a:rPr lang="en-US"/>
              <a:t>Click to edit Master text styles</a:t>
            </a:r>
          </a:p>
        </p:txBody>
      </p:sp>
      <p:sp>
        <p:nvSpPr>
          <p:cNvPr id="191" name="Google Shape;191;g640c0b735a_0_127"/>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8543812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Vertical Title and Text" type="vertTitleAndTx" preserve="1">
  <p:cSld name="Vertical Title and Text">
    <p:spTree>
      <p:nvGrpSpPr>
        <p:cNvPr id="1" name="Shape 192"/>
        <p:cNvGrpSpPr/>
        <p:nvPr/>
      </p:nvGrpSpPr>
      <p:grpSpPr>
        <a:xfrm>
          <a:off x="0" y="0"/>
          <a:ext cx="0" cy="0"/>
          <a:chOff x="0" y="0"/>
          <a:chExt cx="0" cy="0"/>
        </a:xfrm>
      </p:grpSpPr>
      <p:sp>
        <p:nvSpPr>
          <p:cNvPr id="193" name="Google Shape;193;g640c0b735a_0_131"/>
          <p:cNvSpPr txBox="1">
            <a:spLocks noGrp="1"/>
          </p:cNvSpPr>
          <p:nvPr>
            <p:ph type="title"/>
          </p:nvPr>
        </p:nvSpPr>
        <p:spPr>
          <a:xfrm rot="5400000">
            <a:off x="5994316" y="2582999"/>
            <a:ext cx="5251500" cy="1304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72B6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94" name="Google Shape;194;g640c0b735a_0_131"/>
          <p:cNvSpPr txBox="1">
            <a:spLocks noGrp="1"/>
          </p:cNvSpPr>
          <p:nvPr>
            <p:ph type="body" idx="1"/>
          </p:nvPr>
        </p:nvSpPr>
        <p:spPr>
          <a:xfrm rot="5400000">
            <a:off x="1581485" y="-294900"/>
            <a:ext cx="5251500" cy="7060500"/>
          </a:xfrm>
          <a:prstGeom prst="rect">
            <a:avLst/>
          </a:prstGeom>
          <a:noFill/>
          <a:ln>
            <a:noFill/>
          </a:ln>
        </p:spPr>
        <p:txBody>
          <a:bodyPr spcFirstLastPara="1" wrap="square" lIns="91425" tIns="45700" rIns="91425" bIns="45700" anchor="t" anchorCtr="0">
            <a:noAutofit/>
          </a:bodyPr>
          <a:lstStyle>
            <a:lvl1pPr marL="457200" lvl="0" indent="-349250" algn="l">
              <a:lnSpc>
                <a:spcPct val="100000"/>
              </a:lnSpc>
              <a:spcBef>
                <a:spcPts val="1100"/>
              </a:spcBef>
              <a:spcAft>
                <a:spcPts val="0"/>
              </a:spcAft>
              <a:buSzPts val="1900"/>
              <a:buChar char="?"/>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49250" algn="l">
              <a:lnSpc>
                <a:spcPct val="100000"/>
              </a:lnSpc>
              <a:spcBef>
                <a:spcPts val="1100"/>
              </a:spcBef>
              <a:spcAft>
                <a:spcPts val="0"/>
              </a:spcAft>
              <a:buSzPts val="1900"/>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pPr lvl="0"/>
            <a:r>
              <a:rPr lang="en-US"/>
              <a:t>Click to edit Master text styles</a:t>
            </a:r>
          </a:p>
        </p:txBody>
      </p:sp>
      <p:sp>
        <p:nvSpPr>
          <p:cNvPr id="195" name="Google Shape;195;g640c0b735a_0_131"/>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595051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_Custom Layout" preserve="1">
  <p:cSld name="2_Custom Layout">
    <p:spTree>
      <p:nvGrpSpPr>
        <p:cNvPr id="1" name="Shape 196"/>
        <p:cNvGrpSpPr/>
        <p:nvPr/>
      </p:nvGrpSpPr>
      <p:grpSpPr>
        <a:xfrm>
          <a:off x="0" y="0"/>
          <a:ext cx="0" cy="0"/>
          <a:chOff x="0" y="0"/>
          <a:chExt cx="0" cy="0"/>
        </a:xfrm>
      </p:grpSpPr>
      <p:sp>
        <p:nvSpPr>
          <p:cNvPr id="197" name="Google Shape;197;g640c0b735a_0_135"/>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5569487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_Title and Content" preserve="1">
  <p:cSld name="1_Title and Content">
    <p:spTree>
      <p:nvGrpSpPr>
        <p:cNvPr id="1" name="Shape 198"/>
        <p:cNvGrpSpPr/>
        <p:nvPr/>
      </p:nvGrpSpPr>
      <p:grpSpPr>
        <a:xfrm>
          <a:off x="0" y="0"/>
          <a:ext cx="0" cy="0"/>
          <a:chOff x="0" y="0"/>
          <a:chExt cx="0" cy="0"/>
        </a:xfrm>
      </p:grpSpPr>
      <p:sp>
        <p:nvSpPr>
          <p:cNvPr id="199" name="Google Shape;199;g8181343b59_0_632"/>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4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r>
              <a:rPr lang="en-US"/>
              <a:t>Click to edit Master title style</a:t>
            </a:r>
            <a:endParaRPr/>
          </a:p>
        </p:txBody>
      </p:sp>
      <p:sp>
        <p:nvSpPr>
          <p:cNvPr id="200" name="Google Shape;200;g8181343b59_0_632"/>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lvl1pPr marL="457200" lvl="0" indent="-457200" algn="l" rtl="0">
              <a:lnSpc>
                <a:spcPct val="100000"/>
              </a:lnSpc>
              <a:spcBef>
                <a:spcPts val="1000"/>
              </a:spcBef>
              <a:spcAft>
                <a:spcPts val="0"/>
              </a:spcAft>
              <a:buSzPts val="3600"/>
              <a:buChar char="🞂"/>
              <a:defRPr/>
            </a:lvl1pPr>
            <a:lvl2pPr marL="914400" lvl="1" indent="-391160" algn="l" rtl="0">
              <a:lnSpc>
                <a:spcPct val="100000"/>
              </a:lnSpc>
              <a:spcBef>
                <a:spcPts val="1000"/>
              </a:spcBef>
              <a:spcAft>
                <a:spcPts val="0"/>
              </a:spcAft>
              <a:buSzPts val="2560"/>
              <a:buChar char="●"/>
              <a:defRPr/>
            </a:lvl2pPr>
            <a:lvl3pPr marL="1371600" lvl="2" indent="-406400" algn="l" rtl="0">
              <a:lnSpc>
                <a:spcPct val="100000"/>
              </a:lnSpc>
              <a:spcBef>
                <a:spcPts val="1000"/>
              </a:spcBef>
              <a:spcAft>
                <a:spcPts val="0"/>
              </a:spcAft>
              <a:buSzPts val="2800"/>
              <a:buChar char="✓"/>
              <a:defRPr/>
            </a:lvl3pPr>
            <a:lvl4pPr marL="1828800" lvl="3" indent="-381000" algn="l" rtl="0">
              <a:lnSpc>
                <a:spcPct val="100000"/>
              </a:lnSpc>
              <a:spcBef>
                <a:spcPts val="1000"/>
              </a:spcBef>
              <a:spcAft>
                <a:spcPts val="0"/>
              </a:spcAft>
              <a:buSzPts val="2400"/>
              <a:buChar char="🞂"/>
              <a:defRPr/>
            </a:lvl4pPr>
            <a:lvl5pPr marL="2286000" lvl="4" indent="-381000" algn="l" rtl="0">
              <a:lnSpc>
                <a:spcPct val="100000"/>
              </a:lnSpc>
              <a:spcBef>
                <a:spcPts val="1000"/>
              </a:spcBef>
              <a:spcAft>
                <a:spcPts val="0"/>
              </a:spcAft>
              <a:buSzPts val="2400"/>
              <a:buFont typeface="Libre Franklin Medium"/>
              <a:buChar char="●"/>
              <a:defRPr/>
            </a:lvl5pPr>
            <a:lvl6pPr marL="2743200" lvl="5" indent="-289560" algn="l" rtl="0">
              <a:lnSpc>
                <a:spcPct val="100000"/>
              </a:lnSpc>
              <a:spcBef>
                <a:spcPts val="1000"/>
              </a:spcBef>
              <a:spcAft>
                <a:spcPts val="0"/>
              </a:spcAft>
              <a:buSzPts val="960"/>
              <a:buChar char="►"/>
              <a:defRPr/>
            </a:lvl6pPr>
            <a:lvl7pPr marL="3200400" lvl="6" indent="-289560" algn="l" rtl="0">
              <a:lnSpc>
                <a:spcPct val="100000"/>
              </a:lnSpc>
              <a:spcBef>
                <a:spcPts val="1000"/>
              </a:spcBef>
              <a:spcAft>
                <a:spcPts val="0"/>
              </a:spcAft>
              <a:buSzPts val="960"/>
              <a:buChar char="►"/>
              <a:defRPr/>
            </a:lvl7pPr>
            <a:lvl8pPr marL="3657600" lvl="7" indent="-289559" algn="l" rtl="0">
              <a:lnSpc>
                <a:spcPct val="100000"/>
              </a:lnSpc>
              <a:spcBef>
                <a:spcPts val="1000"/>
              </a:spcBef>
              <a:spcAft>
                <a:spcPts val="0"/>
              </a:spcAft>
              <a:buSzPts val="960"/>
              <a:buChar char="►"/>
              <a:defRPr/>
            </a:lvl8pPr>
            <a:lvl9pPr marL="4114800" lvl="8" indent="-289559" algn="l" rtl="0">
              <a:lnSpc>
                <a:spcPct val="100000"/>
              </a:lnSpc>
              <a:spcBef>
                <a:spcPts val="1000"/>
              </a:spcBef>
              <a:spcAft>
                <a:spcPts val="0"/>
              </a:spcAft>
              <a:buSzPts val="960"/>
              <a:buChar char="►"/>
              <a:defRPr/>
            </a:lvl9pPr>
          </a:lstStyle>
          <a:p>
            <a:pPr lvl="0"/>
            <a:r>
              <a:rPr lang="en-US"/>
              <a:t>Click to edit Master text styles</a:t>
            </a:r>
          </a:p>
        </p:txBody>
      </p:sp>
      <p:sp>
        <p:nvSpPr>
          <p:cNvPr id="201" name="Google Shape;201;g8181343b59_0_632"/>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a:lvl1pPr>
            <a:lvl2pPr marL="0" marR="0" lvl="1" indent="0" algn="r" rtl="0">
              <a:lnSpc>
                <a:spcPct val="100000"/>
              </a:lnSpc>
              <a:spcBef>
                <a:spcPts val="0"/>
              </a:spcBef>
              <a:spcAft>
                <a:spcPts val="0"/>
              </a:spcAft>
              <a:buClr>
                <a:srgbClr val="000000"/>
              </a:buClr>
              <a:buSzPts val="1800"/>
              <a:buFont typeface="Arial"/>
              <a:buNone/>
              <a:defRPr/>
            </a:lvl2pPr>
            <a:lvl3pPr marL="0" marR="0" lvl="2" indent="0" algn="r" rtl="0">
              <a:lnSpc>
                <a:spcPct val="100000"/>
              </a:lnSpc>
              <a:spcBef>
                <a:spcPts val="0"/>
              </a:spcBef>
              <a:spcAft>
                <a:spcPts val="0"/>
              </a:spcAft>
              <a:buClr>
                <a:srgbClr val="000000"/>
              </a:buClr>
              <a:buSzPts val="1800"/>
              <a:buFont typeface="Arial"/>
              <a:buNone/>
              <a:defRPr/>
            </a:lvl3pPr>
            <a:lvl4pPr marL="0" marR="0" lvl="3" indent="0" algn="r" rtl="0">
              <a:lnSpc>
                <a:spcPct val="100000"/>
              </a:lnSpc>
              <a:spcBef>
                <a:spcPts val="0"/>
              </a:spcBef>
              <a:spcAft>
                <a:spcPts val="0"/>
              </a:spcAft>
              <a:buClr>
                <a:srgbClr val="000000"/>
              </a:buClr>
              <a:buSzPts val="1800"/>
              <a:buFont typeface="Arial"/>
              <a:buNone/>
              <a:defRPr/>
            </a:lvl4pPr>
            <a:lvl5pPr marL="0" marR="0" lvl="4" indent="0" algn="r" rtl="0">
              <a:lnSpc>
                <a:spcPct val="100000"/>
              </a:lnSpc>
              <a:spcBef>
                <a:spcPts val="0"/>
              </a:spcBef>
              <a:spcAft>
                <a:spcPts val="0"/>
              </a:spcAft>
              <a:buClr>
                <a:srgbClr val="000000"/>
              </a:buClr>
              <a:buSzPts val="1800"/>
              <a:buFont typeface="Arial"/>
              <a:buNone/>
              <a:defRPr/>
            </a:lvl5pPr>
            <a:lvl6pPr marL="0" marR="0" lvl="5" indent="0" algn="r" rtl="0">
              <a:lnSpc>
                <a:spcPct val="100000"/>
              </a:lnSpc>
              <a:spcBef>
                <a:spcPts val="0"/>
              </a:spcBef>
              <a:spcAft>
                <a:spcPts val="0"/>
              </a:spcAft>
              <a:buClr>
                <a:srgbClr val="000000"/>
              </a:buClr>
              <a:buSzPts val="1800"/>
              <a:buFont typeface="Arial"/>
              <a:buNone/>
              <a:defRPr/>
            </a:lvl6pPr>
            <a:lvl7pPr marL="0" marR="0" lvl="6" indent="0" algn="r" rtl="0">
              <a:lnSpc>
                <a:spcPct val="100000"/>
              </a:lnSpc>
              <a:spcBef>
                <a:spcPts val="0"/>
              </a:spcBef>
              <a:spcAft>
                <a:spcPts val="0"/>
              </a:spcAft>
              <a:buClr>
                <a:srgbClr val="000000"/>
              </a:buClr>
              <a:buSzPts val="1800"/>
              <a:buFont typeface="Arial"/>
              <a:buNone/>
              <a:defRPr/>
            </a:lvl7pPr>
            <a:lvl8pPr marL="0" marR="0" lvl="7" indent="0" algn="r" rtl="0">
              <a:lnSpc>
                <a:spcPct val="100000"/>
              </a:lnSpc>
              <a:spcBef>
                <a:spcPts val="0"/>
              </a:spcBef>
              <a:spcAft>
                <a:spcPts val="0"/>
              </a:spcAft>
              <a:buClr>
                <a:srgbClr val="000000"/>
              </a:buClr>
              <a:buSzPts val="1800"/>
              <a:buFont typeface="Arial"/>
              <a:buNone/>
              <a:defRPr/>
            </a:lvl8pPr>
            <a:lvl9pPr marL="0" marR="0" lvl="8" indent="0" algn="r" rtl="0">
              <a:lnSpc>
                <a:spcPct val="100000"/>
              </a:lnSpc>
              <a:spcBef>
                <a:spcPts val="0"/>
              </a:spcBef>
              <a:spcAft>
                <a:spcPts val="0"/>
              </a:spcAft>
              <a:buClr>
                <a:srgbClr val="000000"/>
              </a:buClr>
              <a:buSzPts val="1800"/>
              <a:buFont typeface="Arial"/>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383297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g151499302e1_0_49"/>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a:t>Click to edit Master title style</a:t>
            </a:r>
            <a:endParaRPr/>
          </a:p>
        </p:txBody>
      </p:sp>
      <p:sp>
        <p:nvSpPr>
          <p:cNvPr id="60" name="Google Shape;60;g151499302e1_0_49"/>
          <p:cNvSpPr txBox="1">
            <a:spLocks noGrp="1"/>
          </p:cNvSpPr>
          <p:nvPr>
            <p:ph type="body" idx="1"/>
          </p:nvPr>
        </p:nvSpPr>
        <p:spPr>
          <a:xfrm>
            <a:off x="5183188" y="1891430"/>
            <a:ext cx="6172500" cy="39696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100"/>
              </a:spcBef>
              <a:spcAft>
                <a:spcPts val="0"/>
              </a:spcAft>
              <a:buClr>
                <a:srgbClr val="102649"/>
              </a:buClr>
              <a:buSzPts val="3200"/>
              <a:buChar char="•"/>
              <a:defRPr sz="3200"/>
            </a:lvl1pPr>
            <a:lvl2pPr marL="914400" lvl="1" indent="-406400" algn="l" rtl="0">
              <a:lnSpc>
                <a:spcPct val="90000"/>
              </a:lnSpc>
              <a:spcBef>
                <a:spcPts val="500"/>
              </a:spcBef>
              <a:spcAft>
                <a:spcPts val="0"/>
              </a:spcAft>
              <a:buClr>
                <a:srgbClr val="102649"/>
              </a:buClr>
              <a:buSzPts val="2800"/>
              <a:buChar char="•"/>
              <a:defRPr sz="2800"/>
            </a:lvl2pPr>
            <a:lvl3pPr marL="1371600" lvl="2" indent="-381000" algn="l" rtl="0">
              <a:lnSpc>
                <a:spcPct val="90000"/>
              </a:lnSpc>
              <a:spcBef>
                <a:spcPts val="500"/>
              </a:spcBef>
              <a:spcAft>
                <a:spcPts val="0"/>
              </a:spcAft>
              <a:buClr>
                <a:srgbClr val="102649"/>
              </a:buClr>
              <a:buSzPts val="2400"/>
              <a:buChar char="•"/>
              <a:defRPr sz="2400"/>
            </a:lvl3pPr>
            <a:lvl4pPr marL="1828800" lvl="3" indent="-355600" algn="l" rtl="0">
              <a:lnSpc>
                <a:spcPct val="90000"/>
              </a:lnSpc>
              <a:spcBef>
                <a:spcPts val="500"/>
              </a:spcBef>
              <a:spcAft>
                <a:spcPts val="0"/>
              </a:spcAft>
              <a:buClr>
                <a:srgbClr val="102649"/>
              </a:buClr>
              <a:buSzPts val="2000"/>
              <a:buChar char="•"/>
              <a:defRPr sz="2000"/>
            </a:lvl4pPr>
            <a:lvl5pPr marL="2286000" lvl="4" indent="-355600" algn="l" rtl="0">
              <a:lnSpc>
                <a:spcPct val="90000"/>
              </a:lnSpc>
              <a:spcBef>
                <a:spcPts val="500"/>
              </a:spcBef>
              <a:spcAft>
                <a:spcPts val="0"/>
              </a:spcAft>
              <a:buClr>
                <a:srgbClr val="102649"/>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61" name="Google Shape;61;g151499302e1_0_49"/>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500"/>
              <a:buNone/>
              <a:defRPr sz="15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100"/>
              <a:buNone/>
              <a:defRPr sz="1100"/>
            </a:lvl4pPr>
            <a:lvl5pPr marL="2286000" lvl="4" indent="-228600" algn="l" rtl="0">
              <a:lnSpc>
                <a:spcPct val="90000"/>
              </a:lnSpc>
              <a:spcBef>
                <a:spcPts val="500"/>
              </a:spcBef>
              <a:spcAft>
                <a:spcPts val="0"/>
              </a:spcAft>
              <a:buClr>
                <a:srgbClr val="102649"/>
              </a:buClr>
              <a:buSzPts val="1100"/>
              <a:buNone/>
              <a:defRPr sz="1100"/>
            </a:lvl5pPr>
            <a:lvl6pPr marL="2743200" lvl="5" indent="-228600" algn="l" rtl="0">
              <a:lnSpc>
                <a:spcPct val="90000"/>
              </a:lnSpc>
              <a:spcBef>
                <a:spcPts val="500"/>
              </a:spcBef>
              <a:spcAft>
                <a:spcPts val="0"/>
              </a:spcAft>
              <a:buClr>
                <a:schemeClr val="dk1"/>
              </a:buClr>
              <a:buSzPts val="1100"/>
              <a:buNone/>
              <a:defRPr sz="1100"/>
            </a:lvl6pPr>
            <a:lvl7pPr marL="3200400" lvl="6" indent="-228600" algn="l" rtl="0">
              <a:lnSpc>
                <a:spcPct val="90000"/>
              </a:lnSpc>
              <a:spcBef>
                <a:spcPts val="500"/>
              </a:spcBef>
              <a:spcAft>
                <a:spcPts val="0"/>
              </a:spcAft>
              <a:buClr>
                <a:schemeClr val="dk1"/>
              </a:buClr>
              <a:buSzPts val="1100"/>
              <a:buNone/>
              <a:defRPr sz="1100"/>
            </a:lvl7pPr>
            <a:lvl8pPr marL="3657600" lvl="7" indent="-228600" algn="l" rtl="0">
              <a:lnSpc>
                <a:spcPct val="90000"/>
              </a:lnSpc>
              <a:spcBef>
                <a:spcPts val="500"/>
              </a:spcBef>
              <a:spcAft>
                <a:spcPts val="0"/>
              </a:spcAft>
              <a:buClr>
                <a:schemeClr val="dk1"/>
              </a:buClr>
              <a:buSzPts val="1100"/>
              <a:buNone/>
              <a:defRPr sz="1100"/>
            </a:lvl8pPr>
            <a:lvl9pPr marL="4114800" lvl="8" indent="-228600" algn="l" rtl="0">
              <a:lnSpc>
                <a:spcPct val="90000"/>
              </a:lnSpc>
              <a:spcBef>
                <a:spcPts val="500"/>
              </a:spcBef>
              <a:spcAft>
                <a:spcPts val="0"/>
              </a:spcAft>
              <a:buClr>
                <a:schemeClr val="dk1"/>
              </a:buClr>
              <a:buSzPts val="1100"/>
              <a:buNone/>
              <a:defRPr sz="1100"/>
            </a:lvl9pPr>
          </a:lstStyle>
          <a:p>
            <a:pPr lvl="0"/>
            <a:r>
              <a:rPr lang="en-US"/>
              <a:t>Click to edit Master text styles</a:t>
            </a:r>
          </a:p>
        </p:txBody>
      </p:sp>
      <p:sp>
        <p:nvSpPr>
          <p:cNvPr id="62" name="Google Shape;62;g151499302e1_0_4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solidFill>
                  <a:srgbClr val="102649"/>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63" name="Google Shape;63;g151499302e1_0_49"/>
          <p:cNvSpPr txBox="1">
            <a:spLocks noGrp="1"/>
          </p:cNvSpPr>
          <p:nvPr>
            <p:ph type="ftr" idx="11"/>
          </p:nvPr>
        </p:nvSpPr>
        <p:spPr>
          <a:xfrm>
            <a:off x="4038600" y="6356350"/>
            <a:ext cx="404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solidFill>
                  <a:srgbClr val="102649"/>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64" name="Google Shape;64;g151499302e1_0_4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900">
                <a:solidFill>
                  <a:srgbClr val="102649"/>
                </a:solidFill>
                <a:latin typeface="Libre Franklin"/>
                <a:ea typeface="Libre Franklin"/>
                <a:cs typeface="Libre Franklin"/>
                <a:sym typeface="Libre Franklin"/>
              </a:defRPr>
            </a:lvl1pPr>
            <a:lvl2pPr marL="0" marR="0" lvl="1" indent="0" algn="l" rtl="0">
              <a:spcBef>
                <a:spcPts val="0"/>
              </a:spcBef>
              <a:buNone/>
              <a:defRPr sz="1900">
                <a:solidFill>
                  <a:srgbClr val="102649"/>
                </a:solidFill>
                <a:latin typeface="Libre Franklin"/>
                <a:ea typeface="Libre Franklin"/>
                <a:cs typeface="Libre Franklin"/>
                <a:sym typeface="Libre Franklin"/>
              </a:defRPr>
            </a:lvl2pPr>
            <a:lvl3pPr marL="0" marR="0" lvl="2" indent="0" algn="l" rtl="0">
              <a:spcBef>
                <a:spcPts val="0"/>
              </a:spcBef>
              <a:buNone/>
              <a:defRPr sz="1900">
                <a:solidFill>
                  <a:srgbClr val="102649"/>
                </a:solidFill>
                <a:latin typeface="Libre Franklin"/>
                <a:ea typeface="Libre Franklin"/>
                <a:cs typeface="Libre Franklin"/>
                <a:sym typeface="Libre Franklin"/>
              </a:defRPr>
            </a:lvl3pPr>
            <a:lvl4pPr marL="0" marR="0" lvl="3" indent="0" algn="l" rtl="0">
              <a:spcBef>
                <a:spcPts val="0"/>
              </a:spcBef>
              <a:buNone/>
              <a:defRPr sz="1900">
                <a:solidFill>
                  <a:srgbClr val="102649"/>
                </a:solidFill>
                <a:latin typeface="Libre Franklin"/>
                <a:ea typeface="Libre Franklin"/>
                <a:cs typeface="Libre Franklin"/>
                <a:sym typeface="Libre Franklin"/>
              </a:defRPr>
            </a:lvl4pPr>
            <a:lvl5pPr marL="0" marR="0" lvl="4" indent="0" algn="l" rtl="0">
              <a:spcBef>
                <a:spcPts val="0"/>
              </a:spcBef>
              <a:buNone/>
              <a:defRPr sz="1900">
                <a:solidFill>
                  <a:srgbClr val="102649"/>
                </a:solidFill>
                <a:latin typeface="Libre Franklin"/>
                <a:ea typeface="Libre Franklin"/>
                <a:cs typeface="Libre Franklin"/>
                <a:sym typeface="Libre Franklin"/>
              </a:defRPr>
            </a:lvl5pPr>
            <a:lvl6pPr marL="0" marR="0" lvl="5" indent="0" algn="l" rtl="0">
              <a:spcBef>
                <a:spcPts val="0"/>
              </a:spcBef>
              <a:buNone/>
              <a:defRPr sz="1900">
                <a:solidFill>
                  <a:srgbClr val="102649"/>
                </a:solidFill>
                <a:latin typeface="Libre Franklin"/>
                <a:ea typeface="Libre Franklin"/>
                <a:cs typeface="Libre Franklin"/>
                <a:sym typeface="Libre Franklin"/>
              </a:defRPr>
            </a:lvl6pPr>
            <a:lvl7pPr marL="0" marR="0" lvl="6" indent="0" algn="l" rtl="0">
              <a:spcBef>
                <a:spcPts val="0"/>
              </a:spcBef>
              <a:buNone/>
              <a:defRPr sz="1900">
                <a:solidFill>
                  <a:srgbClr val="102649"/>
                </a:solidFill>
                <a:latin typeface="Libre Franklin"/>
                <a:ea typeface="Libre Franklin"/>
                <a:cs typeface="Libre Franklin"/>
                <a:sym typeface="Libre Franklin"/>
              </a:defRPr>
            </a:lvl7pPr>
            <a:lvl8pPr marL="0" marR="0" lvl="7" indent="0" algn="l" rtl="0">
              <a:spcBef>
                <a:spcPts val="0"/>
              </a:spcBef>
              <a:buNone/>
              <a:defRPr sz="1900">
                <a:solidFill>
                  <a:srgbClr val="102649"/>
                </a:solidFill>
                <a:latin typeface="Libre Franklin"/>
                <a:ea typeface="Libre Franklin"/>
                <a:cs typeface="Libre Franklin"/>
                <a:sym typeface="Libre Franklin"/>
              </a:defRPr>
            </a:lvl8pPr>
            <a:lvl9pPr marL="0" marR="0" lvl="8" indent="0" algn="l" rtl="0">
              <a:spcBef>
                <a:spcPts val="0"/>
              </a:spcBef>
              <a:buNone/>
              <a:defRPr sz="1900">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819402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g151499302e1_0_56"/>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a:t>Click to edit Master title style</a:t>
            </a:r>
            <a:endParaRPr/>
          </a:p>
        </p:txBody>
      </p:sp>
      <p:sp>
        <p:nvSpPr>
          <p:cNvPr id="67" name="Google Shape;67;g151499302e1_0_56"/>
          <p:cNvSpPr>
            <a:spLocks noGrp="1"/>
          </p:cNvSpPr>
          <p:nvPr>
            <p:ph type="pic" idx="2"/>
          </p:nvPr>
        </p:nvSpPr>
        <p:spPr>
          <a:xfrm>
            <a:off x="5183188" y="987425"/>
            <a:ext cx="6172500" cy="4873500"/>
          </a:xfrm>
          <a:prstGeom prst="rect">
            <a:avLst/>
          </a:prstGeom>
          <a:noFill/>
          <a:ln>
            <a:noFill/>
          </a:ln>
        </p:spPr>
      </p:sp>
      <p:sp>
        <p:nvSpPr>
          <p:cNvPr id="68" name="Google Shape;68;g151499302e1_0_56"/>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500"/>
              <a:buNone/>
              <a:defRPr sz="15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100"/>
              <a:buNone/>
              <a:defRPr sz="1100"/>
            </a:lvl4pPr>
            <a:lvl5pPr marL="2286000" lvl="4" indent="-228600" algn="l" rtl="0">
              <a:lnSpc>
                <a:spcPct val="90000"/>
              </a:lnSpc>
              <a:spcBef>
                <a:spcPts val="500"/>
              </a:spcBef>
              <a:spcAft>
                <a:spcPts val="0"/>
              </a:spcAft>
              <a:buClr>
                <a:srgbClr val="102649"/>
              </a:buClr>
              <a:buSzPts val="1100"/>
              <a:buNone/>
              <a:defRPr sz="1100"/>
            </a:lvl5pPr>
            <a:lvl6pPr marL="2743200" lvl="5" indent="-228600" algn="l" rtl="0">
              <a:lnSpc>
                <a:spcPct val="90000"/>
              </a:lnSpc>
              <a:spcBef>
                <a:spcPts val="500"/>
              </a:spcBef>
              <a:spcAft>
                <a:spcPts val="0"/>
              </a:spcAft>
              <a:buClr>
                <a:schemeClr val="dk1"/>
              </a:buClr>
              <a:buSzPts val="1100"/>
              <a:buNone/>
              <a:defRPr sz="1100"/>
            </a:lvl6pPr>
            <a:lvl7pPr marL="3200400" lvl="6" indent="-228600" algn="l" rtl="0">
              <a:lnSpc>
                <a:spcPct val="90000"/>
              </a:lnSpc>
              <a:spcBef>
                <a:spcPts val="500"/>
              </a:spcBef>
              <a:spcAft>
                <a:spcPts val="0"/>
              </a:spcAft>
              <a:buClr>
                <a:schemeClr val="dk1"/>
              </a:buClr>
              <a:buSzPts val="1100"/>
              <a:buNone/>
              <a:defRPr sz="1100"/>
            </a:lvl7pPr>
            <a:lvl8pPr marL="3657600" lvl="7" indent="-228600" algn="l" rtl="0">
              <a:lnSpc>
                <a:spcPct val="90000"/>
              </a:lnSpc>
              <a:spcBef>
                <a:spcPts val="500"/>
              </a:spcBef>
              <a:spcAft>
                <a:spcPts val="0"/>
              </a:spcAft>
              <a:buClr>
                <a:schemeClr val="dk1"/>
              </a:buClr>
              <a:buSzPts val="1100"/>
              <a:buNone/>
              <a:defRPr sz="1100"/>
            </a:lvl8pPr>
            <a:lvl9pPr marL="4114800" lvl="8" indent="-228600" algn="l" rtl="0">
              <a:lnSpc>
                <a:spcPct val="90000"/>
              </a:lnSpc>
              <a:spcBef>
                <a:spcPts val="500"/>
              </a:spcBef>
              <a:spcAft>
                <a:spcPts val="0"/>
              </a:spcAft>
              <a:buClr>
                <a:schemeClr val="dk1"/>
              </a:buClr>
              <a:buSzPts val="1100"/>
              <a:buNone/>
              <a:defRPr sz="1100"/>
            </a:lvl9pPr>
          </a:lstStyle>
          <a:p>
            <a:pPr lvl="0"/>
            <a:r>
              <a:rPr lang="en-US"/>
              <a:t>Click to edit Master text styles</a:t>
            </a:r>
          </a:p>
        </p:txBody>
      </p:sp>
      <p:sp>
        <p:nvSpPr>
          <p:cNvPr id="69" name="Google Shape;69;g151499302e1_0_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70" name="Google Shape;70;g151499302e1_0_56"/>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71" name="Google Shape;71;g151499302e1_0_56"/>
          <p:cNvSpPr txBox="1">
            <a:spLocks noGrp="1"/>
          </p:cNvSpPr>
          <p:nvPr>
            <p:ph type="sldNum" idx="12"/>
          </p:nvPr>
        </p:nvSpPr>
        <p:spPr>
          <a:xfrm>
            <a:off x="11409045" y="6333134"/>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47628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g151499302e1_0_6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900"/>
              <a:buNone/>
              <a:defRPr>
                <a:latin typeface="Franklin Gothic Medium" panose="020B0603020102020204" pitchFamily="34" charset="0"/>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dirty="0"/>
              <a:t>Click to edit Master title style</a:t>
            </a:r>
            <a:endParaRPr dirty="0"/>
          </a:p>
        </p:txBody>
      </p:sp>
      <p:sp>
        <p:nvSpPr>
          <p:cNvPr id="74" name="Google Shape;74;g151499302e1_0_63"/>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rgbClr val="102649"/>
              </a:buClr>
              <a:buSzPts val="1900"/>
              <a:buChar char="•"/>
              <a:defRPr/>
            </a:lvl1pPr>
            <a:lvl2pPr marL="914400" lvl="1" indent="-349250" algn="l" rtl="0">
              <a:lnSpc>
                <a:spcPct val="90000"/>
              </a:lnSpc>
              <a:spcBef>
                <a:spcPts val="500"/>
              </a:spcBef>
              <a:spcAft>
                <a:spcPts val="0"/>
              </a:spcAft>
              <a:buClr>
                <a:srgbClr val="102649"/>
              </a:buClr>
              <a:buSzPts val="1900"/>
              <a:buChar char="•"/>
              <a:defRPr/>
            </a:lvl2pPr>
            <a:lvl3pPr marL="1371600" lvl="2" indent="-349250" algn="l" rtl="0">
              <a:lnSpc>
                <a:spcPct val="90000"/>
              </a:lnSpc>
              <a:spcBef>
                <a:spcPts val="500"/>
              </a:spcBef>
              <a:spcAft>
                <a:spcPts val="0"/>
              </a:spcAft>
              <a:buClr>
                <a:srgbClr val="102649"/>
              </a:buClr>
              <a:buSzPts val="1900"/>
              <a:buChar char="•"/>
              <a:defRPr/>
            </a:lvl3pPr>
            <a:lvl4pPr marL="1828800" lvl="3" indent="-349250" algn="l" rtl="0">
              <a:lnSpc>
                <a:spcPct val="90000"/>
              </a:lnSpc>
              <a:spcBef>
                <a:spcPts val="500"/>
              </a:spcBef>
              <a:spcAft>
                <a:spcPts val="0"/>
              </a:spcAft>
              <a:buClr>
                <a:srgbClr val="102649"/>
              </a:buClr>
              <a:buSzPts val="1900"/>
              <a:buChar char="•"/>
              <a:defRPr/>
            </a:lvl4pPr>
            <a:lvl5pPr marL="2286000" lvl="4" indent="-349250" algn="l" rtl="0">
              <a:lnSpc>
                <a:spcPct val="90000"/>
              </a:lnSpc>
              <a:spcBef>
                <a:spcPts val="500"/>
              </a:spcBef>
              <a:spcAft>
                <a:spcPts val="0"/>
              </a:spcAft>
              <a:buClr>
                <a:srgbClr val="102649"/>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pPr lvl="0"/>
            <a:r>
              <a:rPr lang="en-US"/>
              <a:t>Click to edit Master text styles</a:t>
            </a:r>
          </a:p>
        </p:txBody>
      </p:sp>
      <p:sp>
        <p:nvSpPr>
          <p:cNvPr id="75" name="Google Shape;75;g151499302e1_0_6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76" name="Google Shape;76;g151499302e1_0_63"/>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77" name="Google Shape;77;g151499302e1_0_63"/>
          <p:cNvSpPr txBox="1">
            <a:spLocks noGrp="1"/>
          </p:cNvSpPr>
          <p:nvPr>
            <p:ph type="sldNum" idx="12"/>
          </p:nvPr>
        </p:nvSpPr>
        <p:spPr>
          <a:xfrm>
            <a:off x="11409045" y="6333134"/>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374802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g151499302e1_0_69"/>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r>
              <a:rPr lang="en-US"/>
              <a:t>Click to edit Master title style</a:t>
            </a:r>
            <a:endParaRPr/>
          </a:p>
        </p:txBody>
      </p:sp>
      <p:sp>
        <p:nvSpPr>
          <p:cNvPr id="80" name="Google Shape;80;g151499302e1_0_69"/>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rgbClr val="102649"/>
              </a:buClr>
              <a:buSzPts val="1900"/>
              <a:buChar char="•"/>
              <a:defRPr/>
            </a:lvl1pPr>
            <a:lvl2pPr marL="914400" lvl="1" indent="-349250" algn="l" rtl="0">
              <a:lnSpc>
                <a:spcPct val="90000"/>
              </a:lnSpc>
              <a:spcBef>
                <a:spcPts val="500"/>
              </a:spcBef>
              <a:spcAft>
                <a:spcPts val="0"/>
              </a:spcAft>
              <a:buClr>
                <a:srgbClr val="102649"/>
              </a:buClr>
              <a:buSzPts val="1900"/>
              <a:buChar char="•"/>
              <a:defRPr/>
            </a:lvl2pPr>
            <a:lvl3pPr marL="1371600" lvl="2" indent="-349250" algn="l" rtl="0">
              <a:lnSpc>
                <a:spcPct val="90000"/>
              </a:lnSpc>
              <a:spcBef>
                <a:spcPts val="500"/>
              </a:spcBef>
              <a:spcAft>
                <a:spcPts val="0"/>
              </a:spcAft>
              <a:buClr>
                <a:srgbClr val="102649"/>
              </a:buClr>
              <a:buSzPts val="1900"/>
              <a:buChar char="•"/>
              <a:defRPr/>
            </a:lvl3pPr>
            <a:lvl4pPr marL="1828800" lvl="3" indent="-349250" algn="l" rtl="0">
              <a:lnSpc>
                <a:spcPct val="90000"/>
              </a:lnSpc>
              <a:spcBef>
                <a:spcPts val="500"/>
              </a:spcBef>
              <a:spcAft>
                <a:spcPts val="0"/>
              </a:spcAft>
              <a:buClr>
                <a:srgbClr val="102649"/>
              </a:buClr>
              <a:buSzPts val="1900"/>
              <a:buChar char="•"/>
              <a:defRPr/>
            </a:lvl4pPr>
            <a:lvl5pPr marL="2286000" lvl="4" indent="-349250" algn="l" rtl="0">
              <a:lnSpc>
                <a:spcPct val="90000"/>
              </a:lnSpc>
              <a:spcBef>
                <a:spcPts val="500"/>
              </a:spcBef>
              <a:spcAft>
                <a:spcPts val="0"/>
              </a:spcAft>
              <a:buClr>
                <a:srgbClr val="102649"/>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pPr lvl="0"/>
            <a:r>
              <a:rPr lang="en-US"/>
              <a:t>Click to edit Master text styles</a:t>
            </a:r>
          </a:p>
        </p:txBody>
      </p:sp>
      <p:sp>
        <p:nvSpPr>
          <p:cNvPr id="81" name="Google Shape;81;g151499302e1_0_6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82" name="Google Shape;82;g151499302e1_0_69"/>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83" name="Google Shape;83;g151499302e1_0_69"/>
          <p:cNvSpPr txBox="1">
            <a:spLocks noGrp="1"/>
          </p:cNvSpPr>
          <p:nvPr>
            <p:ph type="sldNum" idx="12"/>
          </p:nvPr>
        </p:nvSpPr>
        <p:spPr>
          <a:xfrm>
            <a:off x="11409045" y="6333134"/>
            <a:ext cx="731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133583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image" Target="../media/image5.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heme" Target="../theme/theme3.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image" Target="../media/image5.png"/><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g151499302e1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lvl="1" rtl="0">
              <a:spcBef>
                <a:spcPts val="0"/>
              </a:spcBef>
              <a:spcAft>
                <a:spcPts val="0"/>
              </a:spcAft>
              <a:buSzPts val="1500"/>
              <a:buNone/>
              <a:defRPr sz="1900"/>
            </a:lvl2pPr>
            <a:lvl3pPr lvl="2" rtl="0">
              <a:spcBef>
                <a:spcPts val="0"/>
              </a:spcBef>
              <a:spcAft>
                <a:spcPts val="0"/>
              </a:spcAft>
              <a:buSzPts val="1500"/>
              <a:buNone/>
              <a:defRPr sz="1900"/>
            </a:lvl3pPr>
            <a:lvl4pPr lvl="3" rtl="0">
              <a:spcBef>
                <a:spcPts val="0"/>
              </a:spcBef>
              <a:spcAft>
                <a:spcPts val="0"/>
              </a:spcAft>
              <a:buSzPts val="1500"/>
              <a:buNone/>
              <a:defRPr sz="1900"/>
            </a:lvl4pPr>
            <a:lvl5pPr lvl="4" rtl="0">
              <a:spcBef>
                <a:spcPts val="0"/>
              </a:spcBef>
              <a:spcAft>
                <a:spcPts val="0"/>
              </a:spcAft>
              <a:buSzPts val="1500"/>
              <a:buNone/>
              <a:defRPr sz="1900"/>
            </a:lvl5pPr>
            <a:lvl6pPr lvl="5" rtl="0">
              <a:spcBef>
                <a:spcPts val="0"/>
              </a:spcBef>
              <a:spcAft>
                <a:spcPts val="0"/>
              </a:spcAft>
              <a:buSzPts val="1500"/>
              <a:buNone/>
              <a:defRPr sz="1900"/>
            </a:lvl6pPr>
            <a:lvl7pPr lvl="6" rtl="0">
              <a:spcBef>
                <a:spcPts val="0"/>
              </a:spcBef>
              <a:spcAft>
                <a:spcPts val="0"/>
              </a:spcAft>
              <a:buSzPts val="1500"/>
              <a:buNone/>
              <a:defRPr sz="1900"/>
            </a:lvl7pPr>
            <a:lvl8pPr lvl="7" rtl="0">
              <a:spcBef>
                <a:spcPts val="0"/>
              </a:spcBef>
              <a:spcAft>
                <a:spcPts val="0"/>
              </a:spcAft>
              <a:buSzPts val="1500"/>
              <a:buNone/>
              <a:defRPr sz="1900"/>
            </a:lvl8pPr>
            <a:lvl9pPr lvl="8" rtl="0">
              <a:spcBef>
                <a:spcPts val="0"/>
              </a:spcBef>
              <a:spcAft>
                <a:spcPts val="0"/>
              </a:spcAft>
              <a:buSzPts val="1500"/>
              <a:buNone/>
              <a:defRPr sz="1900"/>
            </a:lvl9pPr>
          </a:lstStyle>
          <a:p>
            <a:endParaRPr dirty="0"/>
          </a:p>
        </p:txBody>
      </p:sp>
      <p:sp>
        <p:nvSpPr>
          <p:cNvPr id="11" name="Google Shape;11;g151499302e1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1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9250" algn="l" rtl="0">
              <a:lnSpc>
                <a:spcPct val="90000"/>
              </a:lnSpc>
              <a:spcBef>
                <a:spcPts val="500"/>
              </a:spcBef>
              <a:spcAft>
                <a:spcPts val="0"/>
              </a:spcAft>
              <a:buClr>
                <a:srgbClr val="102649"/>
              </a:buClr>
              <a:buSzPts val="1900"/>
              <a:buFont typeface="Arial"/>
              <a:buChar char="•"/>
              <a:defRPr sz="1900" b="0" i="0" u="none" strike="noStrike" cap="none">
                <a:solidFill>
                  <a:srgbClr val="102649"/>
                </a:solidFill>
                <a:latin typeface="Libre Franklin"/>
                <a:ea typeface="Libre Franklin"/>
                <a:cs typeface="Libre Franklin"/>
                <a:sym typeface="Libre Franklin"/>
              </a:defRPr>
            </a:lvl4pPr>
            <a:lvl5pPr marL="2286000" marR="0" lvl="4" indent="-349250" algn="l" rtl="0">
              <a:lnSpc>
                <a:spcPct val="90000"/>
              </a:lnSpc>
              <a:spcBef>
                <a:spcPts val="500"/>
              </a:spcBef>
              <a:spcAft>
                <a:spcPts val="0"/>
              </a:spcAft>
              <a:buClr>
                <a:srgbClr val="102649"/>
              </a:buClr>
              <a:buSzPts val="1900"/>
              <a:buFont typeface="Arial"/>
              <a:buChar char="•"/>
              <a:defRPr sz="1900" b="0" i="0" u="none" strike="noStrike" cap="none">
                <a:solidFill>
                  <a:srgbClr val="102649"/>
                </a:solidFill>
                <a:latin typeface="Libre Franklin"/>
                <a:ea typeface="Libre Franklin"/>
                <a:cs typeface="Libre Franklin"/>
                <a:sym typeface="Libre Franklin"/>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9pPr>
          </a:lstStyle>
          <a:p>
            <a:endParaRPr dirty="0"/>
          </a:p>
        </p:txBody>
      </p:sp>
      <p:sp>
        <p:nvSpPr>
          <p:cNvPr id="12" name="Google Shape;12;g151499302e1_0_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5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9pPr>
          </a:lstStyle>
          <a:p>
            <a:endParaRPr dirty="0"/>
          </a:p>
        </p:txBody>
      </p:sp>
      <p:sp>
        <p:nvSpPr>
          <p:cNvPr id="13" name="Google Shape;13;g151499302e1_0_0"/>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5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9pPr>
          </a:lstStyle>
          <a:p>
            <a:endParaRPr dirty="0"/>
          </a:p>
        </p:txBody>
      </p:sp>
      <p:sp>
        <p:nvSpPr>
          <p:cNvPr id="14" name="Google Shape;14;g151499302e1_0_0"/>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lvl="0" algn="r" rtl="0">
              <a:buNone/>
              <a:defRPr sz="1300">
                <a:solidFill>
                  <a:srgbClr val="102649"/>
                </a:solidFill>
                <a:latin typeface="Libre Franklin"/>
                <a:ea typeface="Libre Franklin"/>
                <a:cs typeface="Libre Franklin"/>
                <a:sym typeface="Libre Franklin"/>
              </a:defRPr>
            </a:lvl1pPr>
            <a:lvl2pPr lvl="1" algn="r" rtl="0">
              <a:buNone/>
              <a:defRPr sz="1300">
                <a:solidFill>
                  <a:srgbClr val="102649"/>
                </a:solidFill>
                <a:latin typeface="Libre Franklin"/>
                <a:ea typeface="Libre Franklin"/>
                <a:cs typeface="Libre Franklin"/>
                <a:sym typeface="Libre Franklin"/>
              </a:defRPr>
            </a:lvl2pPr>
            <a:lvl3pPr lvl="2" algn="r" rtl="0">
              <a:buNone/>
              <a:defRPr sz="1300">
                <a:solidFill>
                  <a:srgbClr val="102649"/>
                </a:solidFill>
                <a:latin typeface="Libre Franklin"/>
                <a:ea typeface="Libre Franklin"/>
                <a:cs typeface="Libre Franklin"/>
                <a:sym typeface="Libre Franklin"/>
              </a:defRPr>
            </a:lvl3pPr>
            <a:lvl4pPr lvl="3" algn="r" rtl="0">
              <a:buNone/>
              <a:defRPr sz="1300">
                <a:solidFill>
                  <a:srgbClr val="102649"/>
                </a:solidFill>
                <a:latin typeface="Libre Franklin"/>
                <a:ea typeface="Libre Franklin"/>
                <a:cs typeface="Libre Franklin"/>
                <a:sym typeface="Libre Franklin"/>
              </a:defRPr>
            </a:lvl4pPr>
            <a:lvl5pPr lvl="4" algn="r" rtl="0">
              <a:buNone/>
              <a:defRPr sz="1300">
                <a:solidFill>
                  <a:srgbClr val="102649"/>
                </a:solidFill>
                <a:latin typeface="Libre Franklin"/>
                <a:ea typeface="Libre Franklin"/>
                <a:cs typeface="Libre Franklin"/>
                <a:sym typeface="Libre Franklin"/>
              </a:defRPr>
            </a:lvl5pPr>
            <a:lvl6pPr lvl="5" algn="r" rtl="0">
              <a:buNone/>
              <a:defRPr sz="1300">
                <a:solidFill>
                  <a:srgbClr val="102649"/>
                </a:solidFill>
                <a:latin typeface="Libre Franklin"/>
                <a:ea typeface="Libre Franklin"/>
                <a:cs typeface="Libre Franklin"/>
                <a:sym typeface="Libre Franklin"/>
              </a:defRPr>
            </a:lvl6pPr>
            <a:lvl7pPr lvl="6" algn="r" rtl="0">
              <a:buNone/>
              <a:defRPr sz="1300">
                <a:solidFill>
                  <a:srgbClr val="102649"/>
                </a:solidFill>
                <a:latin typeface="Libre Franklin"/>
                <a:ea typeface="Libre Franklin"/>
                <a:cs typeface="Libre Franklin"/>
                <a:sym typeface="Libre Franklin"/>
              </a:defRPr>
            </a:lvl7pPr>
            <a:lvl8pPr lvl="7" algn="r" rtl="0">
              <a:buNone/>
              <a:defRPr sz="1300">
                <a:solidFill>
                  <a:srgbClr val="102649"/>
                </a:solidFill>
                <a:latin typeface="Libre Franklin"/>
                <a:ea typeface="Libre Franklin"/>
                <a:cs typeface="Libre Franklin"/>
                <a:sym typeface="Libre Franklin"/>
              </a:defRPr>
            </a:lvl8pPr>
            <a:lvl9pPr lvl="8" algn="r" rtl="0">
              <a:buNone/>
              <a:defRPr sz="1300">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486867830"/>
      </p:ext>
    </p:extLst>
  </p:cSld>
  <p:clrMap bg1="lt1" tx1="dk1" bg2="dk2" tx2="lt2" accent1="accent1" accent2="accent2" accent3="accent3" accent4="accent4" accent5="accent5" accent6="accent6" hlink="hlink" folHlink="folHlink"/>
  <p:sldLayoutIdLst>
    <p:sldLayoutId id="2147483685"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Franklin Gothic Medium" panose="020B0603020102020204" pitchFamily="34" charset="0"/>
          <a:ea typeface="Franklin Gothic Medium" panose="020B0603020102020204" pitchFamily="34"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Franklin Gothic Book" panose="020B0503020102020204" pitchFamily="34" charset="0"/>
          <a:ea typeface="Franklin Gothic Book" panose="020B0503020102020204" pitchFamily="34"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grpSp>
        <p:nvGrpSpPr>
          <p:cNvPr id="6" name="Google Shape;6;p9"/>
          <p:cNvGrpSpPr/>
          <p:nvPr/>
        </p:nvGrpSpPr>
        <p:grpSpPr>
          <a:xfrm>
            <a:off x="0" y="0"/>
            <a:ext cx="12192000" cy="6866467"/>
            <a:chOff x="0" y="-8467"/>
            <a:chExt cx="12192000" cy="6866467"/>
          </a:xfrm>
        </p:grpSpPr>
        <p:cxnSp>
          <p:nvCxnSpPr>
            <p:cNvPr id="7" name="Google Shape;7;p9"/>
            <p:cNvCxnSpPr/>
            <p:nvPr/>
          </p:nvCxnSpPr>
          <p:spPr>
            <a:xfrm>
              <a:off x="9169166" y="-8467"/>
              <a:ext cx="1783321" cy="6856484"/>
            </a:xfrm>
            <a:prstGeom prst="straightConnector1">
              <a:avLst/>
            </a:prstGeom>
            <a:noFill/>
            <a:ln w="9525" cap="flat" cmpd="sng">
              <a:solidFill>
                <a:schemeClr val="accent1">
                  <a:alpha val="68235"/>
                </a:schemeClr>
              </a:solidFill>
              <a:prstDash val="solid"/>
              <a:round/>
              <a:headEnd type="none" w="sm" len="sm"/>
              <a:tailEnd type="none" w="sm" len="sm"/>
            </a:ln>
          </p:spPr>
        </p:cxnSp>
        <p:cxnSp>
          <p:nvCxnSpPr>
            <p:cNvPr id="8" name="Google Shape;8;p9"/>
            <p:cNvCxnSpPr/>
            <p:nvPr/>
          </p:nvCxnSpPr>
          <p:spPr>
            <a:xfrm flipH="1">
              <a:off x="8475260" y="3681413"/>
              <a:ext cx="3713565" cy="3166604"/>
            </a:xfrm>
            <a:prstGeom prst="straightConnector1">
              <a:avLst/>
            </a:prstGeom>
            <a:noFill/>
            <a:ln w="9525" cap="flat" cmpd="sng">
              <a:solidFill>
                <a:schemeClr val="accent1">
                  <a:alpha val="68235"/>
                </a:schemeClr>
              </a:solidFill>
              <a:prstDash val="solid"/>
              <a:round/>
              <a:headEnd type="none" w="sm" len="sm"/>
              <a:tailEnd type="none" w="sm" len="sm"/>
            </a:ln>
          </p:spPr>
        </p:cxnSp>
        <p:sp>
          <p:nvSpPr>
            <p:cNvPr id="9" name="Google Shape;9;p9"/>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4117"/>
              </a:schemeClr>
            </a:solidFill>
            <a:ln>
              <a:noFill/>
            </a:ln>
          </p:spPr>
        </p:sp>
        <p:sp>
          <p:nvSpPr>
            <p:cNvPr id="10" name="Google Shape;10;p9"/>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9"/>
            <p:cNvSpPr/>
            <p:nvPr/>
          </p:nvSpPr>
          <p:spPr>
            <a:xfrm>
              <a:off x="8932333" y="3048000"/>
              <a:ext cx="3259667" cy="3810000"/>
            </a:xfrm>
            <a:prstGeom prst="triangle">
              <a:avLst>
                <a:gd name="adj" fmla="val 100000"/>
              </a:avLst>
            </a:prstGeom>
            <a:solidFill>
              <a:srgbClr val="374C81">
                <a:alpha val="6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 name="Google Shape;12;p9"/>
            <p:cNvSpPr/>
            <p:nvPr/>
          </p:nvSpPr>
          <p:spPr>
            <a:xfrm>
              <a:off x="9190612" y="-8467"/>
              <a:ext cx="29982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8235"/>
              </a:srgbClr>
            </a:solidFill>
            <a:ln>
              <a:noFill/>
            </a:ln>
          </p:spPr>
        </p:sp>
        <p:sp>
          <p:nvSpPr>
            <p:cNvPr id="13" name="Google Shape;13;p9"/>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8235"/>
              </a:srgbClr>
            </a:solidFill>
            <a:ln>
              <a:noFill/>
            </a:ln>
          </p:spPr>
        </p:sp>
        <p:sp>
          <p:nvSpPr>
            <p:cNvPr id="14" name="Google Shape;14;p9"/>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15" name="Google Shape;15;p9"/>
            <p:cNvSpPr/>
            <p:nvPr/>
          </p:nvSpPr>
          <p:spPr>
            <a:xfrm>
              <a:off x="10371666" y="3589867"/>
              <a:ext cx="1817159" cy="3268133"/>
            </a:xfrm>
            <a:prstGeom prst="triangle">
              <a:avLst>
                <a:gd name="adj" fmla="val 100000"/>
              </a:avLst>
            </a:prstGeom>
            <a:solidFill>
              <a:srgbClr val="374C81">
                <a:alpha val="6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 name="Google Shape;16;p9"/>
            <p:cNvSpPr/>
            <p:nvPr/>
          </p:nvSpPr>
          <p:spPr>
            <a:xfrm>
              <a:off x="0" y="4013200"/>
              <a:ext cx="448733" cy="2844800"/>
            </a:xfrm>
            <a:prstGeom prst="triangle">
              <a:avLst>
                <a:gd name="adj" fmla="val 0"/>
              </a:avLst>
            </a:prstGeom>
            <a:solidFill>
              <a:srgbClr val="072B62">
                <a:alpha val="6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17" name="Google Shape;17;p9"/>
          <p:cNvSpPr txBox="1">
            <a:spLocks noGrp="1"/>
          </p:cNvSpPr>
          <p:nvPr>
            <p:ph type="title"/>
          </p:nvPr>
        </p:nvSpPr>
        <p:spPr>
          <a:xfrm>
            <a:off x="555786" y="257216"/>
            <a:ext cx="8992572" cy="1320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8" name="Google Shape;18;p9"/>
          <p:cNvSpPr txBox="1">
            <a:spLocks noGrp="1"/>
          </p:cNvSpPr>
          <p:nvPr>
            <p:ph type="body" idx="1"/>
          </p:nvPr>
        </p:nvSpPr>
        <p:spPr>
          <a:xfrm>
            <a:off x="513012" y="1719618"/>
            <a:ext cx="9035346" cy="4955157"/>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91160" algn="l" rtl="0">
              <a:lnSpc>
                <a:spcPct val="100000"/>
              </a:lnSpc>
              <a:spcBef>
                <a:spcPts val="1000"/>
              </a:spcBef>
              <a:spcAft>
                <a:spcPts val="0"/>
              </a:spcAft>
              <a:buClr>
                <a:srgbClr val="D2BD24"/>
              </a:buClr>
              <a:buSzPts val="256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pic>
        <p:nvPicPr>
          <p:cNvPr id="19" name="Google Shape;19;p9"/>
          <p:cNvPicPr preferRelativeResize="0"/>
          <p:nvPr/>
        </p:nvPicPr>
        <p:blipFill rotWithShape="1">
          <a:blip r:embed="rId21">
            <a:alphaModFix/>
          </a:blip>
          <a:srcRect/>
          <a:stretch/>
        </p:blipFill>
        <p:spPr>
          <a:xfrm>
            <a:off x="9747105" y="0"/>
            <a:ext cx="2377440" cy="2377438"/>
          </a:xfrm>
          <a:prstGeom prst="rect">
            <a:avLst/>
          </a:prstGeom>
          <a:noFill/>
          <a:ln>
            <a:noFill/>
          </a:ln>
        </p:spPr>
      </p:pic>
      <p:sp>
        <p:nvSpPr>
          <p:cNvPr id="20" name="Google Shape;20;p9"/>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fld id="{1AEA15A8-D706-487F-BE80-6CE28FFB64E6}" type="slidenum">
              <a:rPr lang="en-US" smtClean="0"/>
              <a:t>‹#›</a:t>
            </a:fld>
            <a:endParaRPr lang="en-US" dirty="0"/>
          </a:p>
        </p:txBody>
      </p:sp>
    </p:spTree>
    <p:extLst>
      <p:ext uri="{BB962C8B-B14F-4D97-AF65-F5344CB8AC3E}">
        <p14:creationId xmlns:p14="http://schemas.microsoft.com/office/powerpoint/2010/main" val="4265763993"/>
      </p:ext>
    </p:extLst>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112"/>
        <p:cNvGrpSpPr/>
        <p:nvPr/>
      </p:nvGrpSpPr>
      <p:grpSpPr>
        <a:xfrm>
          <a:off x="0" y="0"/>
          <a:ext cx="0" cy="0"/>
          <a:chOff x="0" y="0"/>
          <a:chExt cx="0" cy="0"/>
        </a:xfrm>
      </p:grpSpPr>
      <p:grpSp>
        <p:nvGrpSpPr>
          <p:cNvPr id="113" name="Google Shape;113;g640c0b735a_0_34"/>
          <p:cNvGrpSpPr/>
          <p:nvPr/>
        </p:nvGrpSpPr>
        <p:grpSpPr>
          <a:xfrm>
            <a:off x="0" y="0"/>
            <a:ext cx="12192133" cy="6866567"/>
            <a:chOff x="0" y="-8467"/>
            <a:chExt cx="12192133" cy="6866567"/>
          </a:xfrm>
        </p:grpSpPr>
        <p:cxnSp>
          <p:nvCxnSpPr>
            <p:cNvPr id="114" name="Google Shape;114;g640c0b735a_0_34"/>
            <p:cNvCxnSpPr/>
            <p:nvPr/>
          </p:nvCxnSpPr>
          <p:spPr>
            <a:xfrm>
              <a:off x="9169166" y="-8467"/>
              <a:ext cx="1783200" cy="6856500"/>
            </a:xfrm>
            <a:prstGeom prst="straightConnector1">
              <a:avLst/>
            </a:prstGeom>
            <a:noFill/>
            <a:ln w="9525" cap="flat" cmpd="sng">
              <a:solidFill>
                <a:schemeClr val="accent1">
                  <a:alpha val="68627"/>
                </a:schemeClr>
              </a:solidFill>
              <a:prstDash val="solid"/>
              <a:round/>
              <a:headEnd type="none" w="sm" len="sm"/>
              <a:tailEnd type="none" w="sm" len="sm"/>
            </a:ln>
          </p:spPr>
        </p:cxnSp>
        <p:cxnSp>
          <p:nvCxnSpPr>
            <p:cNvPr id="115" name="Google Shape;115;g640c0b735a_0_34"/>
            <p:cNvCxnSpPr/>
            <p:nvPr/>
          </p:nvCxnSpPr>
          <p:spPr>
            <a:xfrm flipH="1">
              <a:off x="8475125" y="3681413"/>
              <a:ext cx="3713700" cy="3166500"/>
            </a:xfrm>
            <a:prstGeom prst="straightConnector1">
              <a:avLst/>
            </a:prstGeom>
            <a:noFill/>
            <a:ln w="9525" cap="flat" cmpd="sng">
              <a:solidFill>
                <a:schemeClr val="accent1">
                  <a:alpha val="68627"/>
                </a:schemeClr>
              </a:solidFill>
              <a:prstDash val="solid"/>
              <a:round/>
              <a:headEnd type="none" w="sm" len="sm"/>
              <a:tailEnd type="none" w="sm" len="sm"/>
            </a:ln>
          </p:spPr>
        </p:cxnSp>
        <p:sp>
          <p:nvSpPr>
            <p:cNvPr id="116" name="Google Shape;116;g640c0b735a_0_34"/>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4901"/>
              </a:schemeClr>
            </a:solidFill>
            <a:ln>
              <a:noFill/>
            </a:ln>
          </p:spPr>
        </p:sp>
        <p:sp>
          <p:nvSpPr>
            <p:cNvPr id="117" name="Google Shape;117;g640c0b735a_0_34"/>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8" name="Google Shape;118;g640c0b735a_0_34"/>
            <p:cNvSpPr/>
            <p:nvPr/>
          </p:nvSpPr>
          <p:spPr>
            <a:xfrm>
              <a:off x="8932333" y="3048000"/>
              <a:ext cx="3259800" cy="3810000"/>
            </a:xfrm>
            <a:prstGeom prst="triangle">
              <a:avLst>
                <a:gd name="adj" fmla="val 100000"/>
              </a:avLst>
            </a:prstGeom>
            <a:solidFill>
              <a:srgbClr val="374C81">
                <a:alpha val="6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9" name="Google Shape;119;g640c0b735a_0_34"/>
            <p:cNvSpPr/>
            <p:nvPr/>
          </p:nvSpPr>
          <p:spPr>
            <a:xfrm>
              <a:off x="9190612" y="-8467"/>
              <a:ext cx="30009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8627"/>
              </a:srgbClr>
            </a:solidFill>
            <a:ln>
              <a:noFill/>
            </a:ln>
          </p:spPr>
        </p:sp>
        <p:sp>
          <p:nvSpPr>
            <p:cNvPr id="120" name="Google Shape;120;g640c0b735a_0_34"/>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8627"/>
              </a:srgbClr>
            </a:solidFill>
            <a:ln>
              <a:noFill/>
            </a:ln>
          </p:spPr>
        </p:sp>
        <p:sp>
          <p:nvSpPr>
            <p:cNvPr id="121" name="Google Shape;121;g640c0b735a_0_34"/>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122" name="Google Shape;122;g640c0b735a_0_34"/>
            <p:cNvSpPr/>
            <p:nvPr/>
          </p:nvSpPr>
          <p:spPr>
            <a:xfrm>
              <a:off x="10371666" y="3589867"/>
              <a:ext cx="1817100" cy="3268200"/>
            </a:xfrm>
            <a:prstGeom prst="triangle">
              <a:avLst>
                <a:gd name="adj" fmla="val 100000"/>
              </a:avLst>
            </a:prstGeom>
            <a:solidFill>
              <a:srgbClr val="374C81">
                <a:alpha val="6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3" name="Google Shape;123;g640c0b735a_0_34"/>
            <p:cNvSpPr/>
            <p:nvPr/>
          </p:nvSpPr>
          <p:spPr>
            <a:xfrm>
              <a:off x="0" y="4013200"/>
              <a:ext cx="448800" cy="2844900"/>
            </a:xfrm>
            <a:prstGeom prst="triangle">
              <a:avLst>
                <a:gd name="adj" fmla="val 0"/>
              </a:avLst>
            </a:prstGeom>
            <a:solidFill>
              <a:srgbClr val="072B62">
                <a:alpha val="6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124" name="Google Shape;124;g640c0b735a_0_34"/>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9pPr>
          </a:lstStyle>
          <a:p>
            <a:endParaRPr/>
          </a:p>
        </p:txBody>
      </p:sp>
      <p:sp>
        <p:nvSpPr>
          <p:cNvPr id="125" name="Google Shape;125;g640c0b735a_0_34"/>
          <p:cNvSpPr txBox="1">
            <a:spLocks noGrp="1"/>
          </p:cNvSpPr>
          <p:nvPr>
            <p:ph type="body" idx="1"/>
          </p:nvPr>
        </p:nvSpPr>
        <p:spPr>
          <a:xfrm>
            <a:off x="513012" y="1719618"/>
            <a:ext cx="9035100" cy="4955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00000"/>
              </a:lnSpc>
              <a:spcBef>
                <a:spcPts val="11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lnSpc>
                <a:spcPct val="10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lnSpc>
                <a:spcPct val="10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pic>
        <p:nvPicPr>
          <p:cNvPr id="126" name="Google Shape;126;g640c0b735a_0_34"/>
          <p:cNvPicPr preferRelativeResize="0"/>
          <p:nvPr/>
        </p:nvPicPr>
        <p:blipFill rotWithShape="1">
          <a:blip r:embed="rId19">
            <a:alphaModFix/>
          </a:blip>
          <a:srcRect/>
          <a:stretch/>
        </p:blipFill>
        <p:spPr>
          <a:xfrm>
            <a:off x="9747105" y="0"/>
            <a:ext cx="2377440" cy="2377438"/>
          </a:xfrm>
          <a:prstGeom prst="rect">
            <a:avLst/>
          </a:prstGeom>
          <a:noFill/>
          <a:ln>
            <a:noFill/>
          </a:ln>
        </p:spPr>
      </p:pic>
      <p:sp>
        <p:nvSpPr>
          <p:cNvPr id="127" name="Google Shape;127;g640c0b735a_0_34"/>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4169790204"/>
      </p:ext>
    </p:extLst>
  </p:cSld>
  <p:clrMap bg1="lt1" tx1="dk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s://753a0706.flowpaper.com/CCSSOSocialStudiesIntegrationInfographic053023/#page=1"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hyperlink" Target="https://www.picserver.org/highway-signs2/a/action-plan.html" TargetMode="Externa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Module_4_Section_4b_Learning_Guide_Why_Teach_Social_Studies.doc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LAWO2lvAnjI"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youtube.com/watch?v=LAWO2lvAnjI&amp;feature=emb_logo" TargetMode="Externa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socialstudies.org/sites/default/files/civic-seal/Marginalization%20of%20Social%20Studies%20Infographic-20.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ccsso.org/sites/default/files/2018-11/Elementary%20SS%20Brief%2045%20Minute%20Version_0.pdf"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IUepeyeoRw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wsz0n7UeSg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ideo" Target="https://www.youtube.com/embed/ME5BeiCWTDM?start=248&amp;feature=oembed" TargetMode="External"/><Relationship Id="rId5" Type="http://schemas.openxmlformats.org/officeDocument/2006/relationships/image" Target="../media/image15.jpeg"/><Relationship Id="rId4" Type="http://schemas.openxmlformats.org/officeDocument/2006/relationships/hyperlink" Target="https://www.youtube.com/watch?v=ME5BeiCWTDM&amp;t=248s"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customXml" Target="../ink/ink2.xml"/><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9.png"/></Relationships>
</file>

<file path=ppt/slides/_rels/slide53.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3.png"/><Relationship Id="rId12" Type="http://schemas.openxmlformats.org/officeDocument/2006/relationships/customXml" Target="../ink/ink9.xml"/><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customXml" Target="../ink/ink6.xml"/><Relationship Id="rId11" Type="http://schemas.openxmlformats.org/officeDocument/2006/relationships/image" Target="../media/image25.png"/><Relationship Id="rId5" Type="http://schemas.openxmlformats.org/officeDocument/2006/relationships/image" Target="../media/image22.png"/><Relationship Id="rId15" Type="http://schemas.openxmlformats.org/officeDocument/2006/relationships/image" Target="../media/image27.png"/><Relationship Id="rId10" Type="http://schemas.openxmlformats.org/officeDocument/2006/relationships/customXml" Target="../ink/ink8.xml"/><Relationship Id="rId4" Type="http://schemas.openxmlformats.org/officeDocument/2006/relationships/customXml" Target="../ink/ink5.xml"/><Relationship Id="rId9" Type="http://schemas.openxmlformats.org/officeDocument/2006/relationships/image" Target="../media/image24.png"/><Relationship Id="rId14" Type="http://schemas.openxmlformats.org/officeDocument/2006/relationships/customXml" Target="../ink/ink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education.ky.gov/curriculum/standards/kyacadstand/Documents/Facilitator's_Guide_Getting_to_Know_the_KAS_for_Reading_and_Writing.pdf"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education.ky.gov/curriculum/standards/kyacadstand/Documents/Getting_to_Know_the_KAS_for_Reading_and_Writing.pptx"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ers.usda.gov/data-products/chart-gallery/gallery/chart-detail/?chartId=58374"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s://pz.harvard.edu/resources/see-think-wonder"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education.ky.gov/curriculum/standards/kyacadstand/Documents/Social_Studies_Assignment_Review_Protocol.docx" TargetMode="External"/><Relationship Id="rId2" Type="http://schemas.openxmlformats.org/officeDocument/2006/relationships/notesSlide" Target="../notesSlides/notesSlide62.xml"/><Relationship Id="rId1" Type="http://schemas.openxmlformats.org/officeDocument/2006/relationships/slideLayout" Target="../slideLayouts/slideLayout17.xml"/><Relationship Id="rId6" Type="http://schemas.openxmlformats.org/officeDocument/2006/relationships/hyperlink" Target="https://sway.office.com/2kcaF3MuFTxHJkQN?ref=Link" TargetMode="External"/><Relationship Id="rId5" Type="http://schemas.openxmlformats.org/officeDocument/2006/relationships/hyperlink" Target="https://kystandards.org/standards-resources/sal/rw_sal/" TargetMode="External"/><Relationship Id="rId4" Type="http://schemas.openxmlformats.org/officeDocument/2006/relationships/hyperlink" Target="https://kystandards.org/standards-resources/sal/ss_sal/"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Kindergarten_Collection.docx"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hyperlink" Target="https://www.youtube.com/watch?v=xluxpWiTdvA"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Grade_3_Collection.docx"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Grade_5_Collection.docx"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hyperlink" Target="https://seemillietri.blogspot.com/2011/04/thinking-about-thoughts.html"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Grade_5_Is_it_healthy_stealthy_or_fractured_example.docx"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hyperlink" Target="https://www.education.ky.gov/_layouts/download.aspx?SourceUrl=/curriculum/standards/kyacadstand/Documents/Social_Studies_Assignment_Review_Protocol.docx"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ducation.ky.gov/curriculum/standards/kyacadstand/Documents/Kentucky_Academic_Standards_for_Social_Studies.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education.ky.gov/curriculum/standards/kyacadstand/Documents/Kentucky_Academic_Standards_Reading_and_Writing.pdf" TargetMode="Externa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Grade_5_SS_Assignment_Review_Protocol-WK.pdf"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Social_Studies_Assignment_Review_Protocol.docx" TargetMode="External"/><Relationship Id="rId2" Type="http://schemas.openxmlformats.org/officeDocument/2006/relationships/notesSlide" Target="../notesSlides/notesSlide97.xml"/><Relationship Id="rId1" Type="http://schemas.openxmlformats.org/officeDocument/2006/relationships/slideLayout" Target="../slideLayouts/slideLayout17.xml"/><Relationship Id="rId6" Type="http://schemas.openxmlformats.org/officeDocument/2006/relationships/hyperlink" Target="https://sway.office.com/2kcaF3MuFTxHJkQN?ref=Link" TargetMode="External"/><Relationship Id="rId5" Type="http://schemas.openxmlformats.org/officeDocument/2006/relationships/hyperlink" Target="https://kystandards.org/standards-resources/sal/rw_sal/" TargetMode="External"/><Relationship Id="rId4" Type="http://schemas.openxmlformats.org/officeDocument/2006/relationships/hyperlink" Target="https://kystandards.org/standards-resources/sal/ss_sal/" TargetMode="External"/></Relationships>
</file>

<file path=ppt/slides/_rels/slide9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hyperlink" Target="https://seemillietri.blogspot.com/2011/04/thinking-about-thought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5ACEF-F8DD-65D2-5357-2A70B58D5762}"/>
              </a:ext>
            </a:extLst>
          </p:cNvPr>
          <p:cNvSpPr>
            <a:spLocks noGrp="1"/>
          </p:cNvSpPr>
          <p:nvPr>
            <p:ph type="ctrTitle"/>
          </p:nvPr>
        </p:nvSpPr>
        <p:spPr>
          <a:xfrm>
            <a:off x="2406160" y="1214338"/>
            <a:ext cx="9144000" cy="2387700"/>
          </a:xfrm>
        </p:spPr>
        <p:txBody>
          <a:bodyPr>
            <a:normAutofit fontScale="90000"/>
          </a:bodyPr>
          <a:lstStyle/>
          <a:p>
            <a:r>
              <a:rPr lang="en-US" dirty="0"/>
              <a:t>Effective Social Studies Integration in Elementary Classrooms</a:t>
            </a:r>
          </a:p>
        </p:txBody>
      </p:sp>
      <p:sp>
        <p:nvSpPr>
          <p:cNvPr id="3" name="Subtitle 2">
            <a:extLst>
              <a:ext uri="{FF2B5EF4-FFF2-40B4-BE49-F238E27FC236}">
                <a16:creationId xmlns:a16="http://schemas.microsoft.com/office/drawing/2014/main" id="{41F1137D-A754-0D48-E004-BB2446E0CF07}"/>
              </a:ext>
            </a:extLst>
          </p:cNvPr>
          <p:cNvSpPr>
            <a:spLocks noGrp="1"/>
          </p:cNvSpPr>
          <p:nvPr>
            <p:ph type="subTitle" idx="1"/>
          </p:nvPr>
        </p:nvSpPr>
        <p:spPr>
          <a:xfrm>
            <a:off x="3288322" y="3602038"/>
            <a:ext cx="7379677" cy="1655700"/>
          </a:xfrm>
        </p:spPr>
        <p:txBody>
          <a:bodyPr/>
          <a:lstStyle/>
          <a:p>
            <a:r>
              <a:rPr lang="en-US" i="1" dirty="0"/>
              <a:t>Kentucky Academic Standards (KAS) for Social Studies and the KAS for Reading and Writing</a:t>
            </a:r>
          </a:p>
        </p:txBody>
      </p:sp>
    </p:spTree>
    <p:extLst>
      <p:ext uri="{BB962C8B-B14F-4D97-AF65-F5344CB8AC3E}">
        <p14:creationId xmlns:p14="http://schemas.microsoft.com/office/powerpoint/2010/main" val="3928448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7da4f56286_0_46"/>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Coming Up</a:t>
            </a:r>
            <a:endParaRPr dirty="0"/>
          </a:p>
        </p:txBody>
      </p:sp>
      <p:sp>
        <p:nvSpPr>
          <p:cNvPr id="283" name="Google Shape;283;g7da4f56286_0_46"/>
          <p:cNvSpPr txBox="1">
            <a:spLocks noGrp="1"/>
          </p:cNvSpPr>
          <p:nvPr>
            <p:ph type="body" idx="1"/>
          </p:nvPr>
        </p:nvSpPr>
        <p:spPr>
          <a:xfrm>
            <a:off x="602961" y="1282901"/>
            <a:ext cx="10279898" cy="4901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600" dirty="0">
                <a:solidFill>
                  <a:srgbClr val="000000"/>
                </a:solidFill>
                <a:ea typeface="Calibri"/>
                <a:cs typeface="Calibri"/>
                <a:sym typeface="Calibri"/>
              </a:rPr>
              <a:t>Section B: Why teach social studies? </a:t>
            </a:r>
            <a:endParaRPr sz="2600" dirty="0">
              <a:solidFill>
                <a:srgbClr val="000000"/>
              </a:solidFill>
              <a:ea typeface="Calibri"/>
              <a:cs typeface="Calibri"/>
              <a:sym typeface="Calibri"/>
            </a:endParaRPr>
          </a:p>
          <a:p>
            <a:pPr marL="0" lvl="0" indent="0" algn="l" rtl="0">
              <a:spcBef>
                <a:spcPts val="1000"/>
              </a:spcBef>
              <a:spcAft>
                <a:spcPts val="0"/>
              </a:spcAft>
              <a:buNone/>
            </a:pPr>
            <a:r>
              <a:rPr lang="en-US" sz="2600" dirty="0">
                <a:solidFill>
                  <a:srgbClr val="000000"/>
                </a:solidFill>
                <a:ea typeface="Calibri"/>
                <a:cs typeface="Calibri"/>
                <a:sym typeface="Calibri"/>
              </a:rPr>
              <a:t>Section C: What is effective integration?</a:t>
            </a:r>
            <a:endParaRPr sz="2600" dirty="0">
              <a:solidFill>
                <a:srgbClr val="000000"/>
              </a:solidFill>
              <a:ea typeface="Calibri"/>
              <a:cs typeface="Calibri"/>
              <a:sym typeface="Calibri"/>
            </a:endParaRPr>
          </a:p>
          <a:p>
            <a:pPr marL="0" lvl="0" indent="0" algn="l" rtl="0">
              <a:spcBef>
                <a:spcPts val="1000"/>
              </a:spcBef>
              <a:spcAft>
                <a:spcPts val="0"/>
              </a:spcAft>
              <a:buNone/>
            </a:pPr>
            <a:r>
              <a:rPr lang="en-US" sz="2600" dirty="0">
                <a:solidFill>
                  <a:srgbClr val="000000"/>
                </a:solidFill>
                <a:ea typeface="Calibri"/>
                <a:cs typeface="Calibri"/>
                <a:sym typeface="Calibri"/>
              </a:rPr>
              <a:t>Section D: How do I integrate social studies and reading and writing?</a:t>
            </a:r>
            <a:endParaRPr sz="2600" dirty="0">
              <a:solidFill>
                <a:srgbClr val="000000"/>
              </a:solidFill>
              <a:ea typeface="Calibri"/>
              <a:cs typeface="Calibri"/>
              <a:sym typeface="Calibri"/>
            </a:endParaRPr>
          </a:p>
          <a:p>
            <a:pPr marL="0" lvl="0" indent="0" algn="l" rtl="0">
              <a:spcBef>
                <a:spcPts val="1000"/>
              </a:spcBef>
              <a:spcAft>
                <a:spcPts val="0"/>
              </a:spcAft>
              <a:buNone/>
            </a:pPr>
            <a:r>
              <a:rPr lang="en-US" sz="2600" dirty="0">
                <a:solidFill>
                  <a:srgbClr val="000000"/>
                </a:solidFill>
                <a:ea typeface="Calibri"/>
                <a:cs typeface="Calibri"/>
                <a:sym typeface="Calibri"/>
              </a:rPr>
              <a:t>Section E: Case studies in effective integration</a:t>
            </a:r>
            <a:endParaRPr sz="2600" dirty="0">
              <a:solidFill>
                <a:srgbClr val="000000"/>
              </a:solidFill>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solidFill>
                  <a:srgbClr val="000000"/>
                </a:solidFill>
                <a:ea typeface="Calibri"/>
                <a:cs typeface="Calibri"/>
                <a:sym typeface="Calibri"/>
              </a:rPr>
              <a:t>Section F: </a:t>
            </a:r>
            <a:r>
              <a:rPr lang="en-US" sz="2600" dirty="0">
                <a:ea typeface="Calibri"/>
                <a:cs typeface="Calibri"/>
                <a:sym typeface="Calibri"/>
              </a:rPr>
              <a:t>Is it “healthy, stealthy or fractured?”</a:t>
            </a:r>
          </a:p>
          <a:p>
            <a:pPr marL="0" lvl="0" indent="0" algn="l" rtl="0">
              <a:spcBef>
                <a:spcPts val="1000"/>
              </a:spcBef>
              <a:spcAft>
                <a:spcPts val="0"/>
              </a:spcAft>
              <a:buNone/>
            </a:pPr>
            <a:r>
              <a:rPr lang="en-US" sz="2600" dirty="0">
                <a:solidFill>
                  <a:srgbClr val="000000"/>
                </a:solidFill>
                <a:ea typeface="Calibri"/>
                <a:cs typeface="Calibri"/>
                <a:sym typeface="Calibri"/>
              </a:rPr>
              <a:t>Section G: Application: Designing an effective integration collection</a:t>
            </a:r>
            <a:endParaRPr sz="2600" dirty="0">
              <a:solidFill>
                <a:srgbClr val="000000"/>
              </a:solidFill>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solidFill>
                  <a:srgbClr val="000000"/>
                </a:solidFill>
                <a:ea typeface="Calibri"/>
                <a:cs typeface="Calibri"/>
                <a:sym typeface="Calibri"/>
              </a:rPr>
              <a:t>Section H: Reflection</a:t>
            </a:r>
            <a:endParaRPr sz="2600" dirty="0">
              <a:solidFill>
                <a:srgbClr val="000000"/>
              </a:solidFill>
              <a:ea typeface="Calibri"/>
              <a:cs typeface="Calibri"/>
              <a:sym typeface="Calibri"/>
            </a:endParaRPr>
          </a:p>
          <a:p>
            <a:pPr marL="0" lvl="0" indent="0" algn="l" rtl="0">
              <a:spcBef>
                <a:spcPts val="1000"/>
              </a:spcBef>
              <a:spcAft>
                <a:spcPts val="0"/>
              </a:spcAft>
              <a:buClr>
                <a:schemeClr val="dk1"/>
              </a:buClr>
              <a:buSzPts val="1100"/>
              <a:buFont typeface="Arial"/>
              <a:buNone/>
            </a:pPr>
            <a:endParaRPr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g6f3c1b74ba_0_36"/>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32"/>
                  </a:ext>
                </a:extLst>
              </a:rPr>
              <a:t>Coming Up</a:t>
            </a:r>
            <a:endParaRPr dirty="0"/>
          </a:p>
        </p:txBody>
      </p:sp>
      <p:sp>
        <p:nvSpPr>
          <p:cNvPr id="1020" name="Google Shape;1020;g6f3c1b74ba_0_36"/>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endParaRPr sz="3000" dirty="0">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US" sz="3000" dirty="0">
                <a:ea typeface="Calibri"/>
                <a:cs typeface="Calibri"/>
                <a:sym typeface="Calibri"/>
              </a:rPr>
              <a:t>Section H: Reflection</a:t>
            </a:r>
            <a:endParaRPr sz="3000" dirty="0">
              <a:ea typeface="Calibri"/>
              <a:cs typeface="Calibri"/>
              <a:sym typeface="Calibri"/>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DEA20-965C-227C-216E-D10D0DCBBF66}"/>
              </a:ext>
            </a:extLst>
          </p:cNvPr>
          <p:cNvSpPr>
            <a:spLocks noGrp="1"/>
          </p:cNvSpPr>
          <p:nvPr>
            <p:ph type="ctrTitle"/>
          </p:nvPr>
        </p:nvSpPr>
        <p:spPr>
          <a:xfrm>
            <a:off x="2676394" y="1428162"/>
            <a:ext cx="9144000" cy="2387700"/>
          </a:xfrm>
        </p:spPr>
        <p:txBody>
          <a:bodyPr>
            <a:normAutofit fontScale="90000"/>
          </a:bodyPr>
          <a:lstStyle/>
          <a:p>
            <a:r>
              <a:rPr lang="en-US" dirty="0"/>
              <a:t>Effective Social Studies Integration in Elementary Classrooms</a:t>
            </a:r>
          </a:p>
        </p:txBody>
      </p:sp>
      <p:sp>
        <p:nvSpPr>
          <p:cNvPr id="3" name="Subtitle 2">
            <a:extLst>
              <a:ext uri="{FF2B5EF4-FFF2-40B4-BE49-F238E27FC236}">
                <a16:creationId xmlns:a16="http://schemas.microsoft.com/office/drawing/2014/main" id="{812EF212-701A-64F8-F8F5-A948F912E140}"/>
              </a:ext>
            </a:extLst>
          </p:cNvPr>
          <p:cNvSpPr>
            <a:spLocks noGrp="1"/>
          </p:cNvSpPr>
          <p:nvPr>
            <p:ph type="subTitle" idx="1"/>
          </p:nvPr>
        </p:nvSpPr>
        <p:spPr>
          <a:xfrm>
            <a:off x="3147646" y="3815862"/>
            <a:ext cx="7983416" cy="1441876"/>
          </a:xfrm>
        </p:spPr>
        <p:txBody>
          <a:bodyPr/>
          <a:lstStyle/>
          <a:p>
            <a:r>
              <a:rPr lang="en-US" dirty="0"/>
              <a:t>Section H: Reflection</a:t>
            </a:r>
          </a:p>
        </p:txBody>
      </p:sp>
    </p:spTree>
    <p:extLst>
      <p:ext uri="{BB962C8B-B14F-4D97-AF65-F5344CB8AC3E}">
        <p14:creationId xmlns:p14="http://schemas.microsoft.com/office/powerpoint/2010/main" val="3821841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63aa61e053_2_5"/>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dirty="0">
                <a:sym typeface="Libre Franklin Medium"/>
              </a:rPr>
              <a:t>Goals of this Module: </a:t>
            </a:r>
            <a:endParaRPr dirty="0"/>
          </a:p>
        </p:txBody>
      </p:sp>
      <p:sp>
        <p:nvSpPr>
          <p:cNvPr id="241" name="Google Shape;241;g63aa61e053_2_5"/>
          <p:cNvSpPr txBox="1">
            <a:spLocks noGrp="1"/>
          </p:cNvSpPr>
          <p:nvPr>
            <p:ph type="body" idx="1"/>
          </p:nvPr>
        </p:nvSpPr>
        <p:spPr>
          <a:xfrm>
            <a:off x="575247" y="1254758"/>
            <a:ext cx="10515599" cy="5363400"/>
          </a:xfrm>
          <a:prstGeom prst="rect">
            <a:avLst/>
          </a:prstGeom>
          <a:noFill/>
          <a:ln>
            <a:noFill/>
          </a:ln>
        </p:spPr>
        <p:txBody>
          <a:bodyPr spcFirstLastPara="1" wrap="square" lIns="91425" tIns="45700" rIns="91425" bIns="45700" anchor="t" anchorCtr="0">
            <a:noAutofit/>
          </a:bodyPr>
          <a:lstStyle/>
          <a:p>
            <a:pPr indent="-457200">
              <a:lnSpc>
                <a:spcPct val="100000"/>
              </a:lnSpc>
              <a:spcBef>
                <a:spcPts val="60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Engage with the</a:t>
            </a:r>
            <a:r>
              <a:rPr lang="en-US" sz="26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 Kentucky Academic Standards (KAS) for Social Studies and the </a:t>
            </a:r>
            <a:r>
              <a:rPr lang="en-US" sz="26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Kentucky Academic Standards (KAS) for Reading and Writing. </a:t>
            </a:r>
            <a:endParaRPr sz="26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endParaRPr>
          </a:p>
          <a:p>
            <a:pPr indent="-457200">
              <a:lnSpc>
                <a:spcPct val="100000"/>
              </a:lnSpc>
              <a:spcBef>
                <a:spcPts val="60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Answer the question, “Why teach social studies?”</a:t>
            </a:r>
            <a:endParaRPr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endParaRPr>
          </a:p>
          <a:p>
            <a:pPr indent="-457200">
              <a:lnSpc>
                <a:spcPct val="100000"/>
              </a:lnSpc>
              <a:spcBef>
                <a:spcPts val="60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Learn how to incorporate effective integration between the </a:t>
            </a:r>
            <a:r>
              <a:rPr lang="en-US" sz="26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KAS for Social Studies </a:t>
            </a: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and the </a:t>
            </a:r>
            <a:r>
              <a:rPr lang="en-US" sz="26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KAS for Reading and Writing</a:t>
            </a: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 </a:t>
            </a: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rPr>
              <a:t>while maintaining discipline integrity</a:t>
            </a:r>
            <a:endParaRPr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endParaRPr>
          </a:p>
          <a:p>
            <a:pPr indent="-457200">
              <a:lnSpc>
                <a:spcPct val="100000"/>
              </a:lnSpc>
              <a:spcBef>
                <a:spcPts val="60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Explore examples of effective integration between the </a:t>
            </a:r>
            <a:r>
              <a:rPr lang="en-US" sz="26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KAS for Social Studies </a:t>
            </a:r>
            <a:r>
              <a:rPr lang="en-US" sz="26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and the </a:t>
            </a:r>
            <a:r>
              <a:rPr lang="en-US" sz="26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KAS for Reading and Writing</a:t>
            </a:r>
            <a:r>
              <a:rPr lang="en-US" sz="2600" i="1" dirty="0">
                <a:solidFill>
                  <a:srgbClr val="000000"/>
                </a:solidFill>
                <a:ea typeface="Calibri"/>
                <a:cs typeface="Calibri"/>
                <a:sym typeface="Calibri"/>
              </a:rPr>
              <a:t>. </a:t>
            </a:r>
            <a:endParaRPr sz="2600" dirty="0">
              <a:solidFill>
                <a:srgbClr val="3F3F3F"/>
              </a:solidFill>
              <a:ea typeface="Calibri"/>
              <a:cs typeface="Calibri"/>
              <a:sym typeface="Calibri"/>
            </a:endParaRPr>
          </a:p>
          <a:p>
            <a:pPr marL="342900" lvl="0" indent="0" algn="l" rtl="0">
              <a:lnSpc>
                <a:spcPct val="115000"/>
              </a:lnSpc>
              <a:spcBef>
                <a:spcPts val="0"/>
              </a:spcBef>
              <a:spcAft>
                <a:spcPts val="0"/>
              </a:spcAft>
              <a:buSzPts val="1800"/>
              <a:buNone/>
            </a:pPr>
            <a:endParaRPr sz="2400" dirty="0">
              <a:solidFill>
                <a:srgbClr val="3F3F3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6925249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418FCF-1A88-708A-A0EA-74D9F3D33CA1}"/>
              </a:ext>
            </a:extLst>
          </p:cNvPr>
          <p:cNvSpPr>
            <a:spLocks noGrp="1"/>
          </p:cNvSpPr>
          <p:nvPr>
            <p:ph type="body" idx="1"/>
          </p:nvPr>
        </p:nvSpPr>
        <p:spPr>
          <a:xfrm>
            <a:off x="249836" y="2347125"/>
            <a:ext cx="11692328" cy="4351200"/>
          </a:xfrm>
        </p:spPr>
        <p:txBody>
          <a:bodyPr/>
          <a:lstStyle/>
          <a:p>
            <a:pPr marL="107950" indent="0">
              <a:buNone/>
            </a:pPr>
            <a:endParaRPr lang="en-US" dirty="0"/>
          </a:p>
          <a:p>
            <a:pPr marL="107950" indent="0">
              <a:buNone/>
            </a:pPr>
            <a:endParaRPr lang="en-US" sz="2000" dirty="0"/>
          </a:p>
          <a:p>
            <a:pPr marL="107950" indent="0">
              <a:lnSpc>
                <a:spcPct val="100000"/>
              </a:lnSpc>
              <a:buNone/>
            </a:pPr>
            <a:r>
              <a:rPr lang="en-US" sz="2400" dirty="0"/>
              <a:t>To review what you have learned in this module, access and review </a:t>
            </a:r>
            <a:r>
              <a:rPr lang="en-US" sz="2400" dirty="0">
                <a:hlinkClick r:id="rId3"/>
              </a:rPr>
              <a:t>Effective Social Studies Integration in Elementary Classrooms</a:t>
            </a:r>
            <a:r>
              <a:rPr lang="en-US" sz="2400" dirty="0"/>
              <a:t> while paying attention to:</a:t>
            </a:r>
          </a:p>
          <a:p>
            <a:pPr>
              <a:lnSpc>
                <a:spcPct val="100000"/>
              </a:lnSpc>
            </a:pPr>
            <a:r>
              <a:rPr lang="en-US" sz="2400" dirty="0"/>
              <a:t>The benefits</a:t>
            </a:r>
          </a:p>
          <a:p>
            <a:pPr>
              <a:lnSpc>
                <a:spcPct val="100000"/>
              </a:lnSpc>
            </a:pPr>
            <a:r>
              <a:rPr lang="en-US" sz="2400" dirty="0"/>
              <a:t>The characteristics of effective integration</a:t>
            </a:r>
          </a:p>
          <a:p>
            <a:pPr>
              <a:lnSpc>
                <a:spcPct val="100000"/>
              </a:lnSpc>
            </a:pPr>
            <a:r>
              <a:rPr lang="en-US" sz="2400" dirty="0"/>
              <a:t>Action steps</a:t>
            </a:r>
          </a:p>
        </p:txBody>
      </p:sp>
      <p:sp>
        <p:nvSpPr>
          <p:cNvPr id="2" name="Title 1">
            <a:extLst>
              <a:ext uri="{FF2B5EF4-FFF2-40B4-BE49-F238E27FC236}">
                <a16:creationId xmlns:a16="http://schemas.microsoft.com/office/drawing/2014/main" id="{1D76C120-A4E0-0DA5-1D31-20E927F3DE40}"/>
              </a:ext>
            </a:extLst>
          </p:cNvPr>
          <p:cNvSpPr>
            <a:spLocks noGrp="1"/>
          </p:cNvSpPr>
          <p:nvPr>
            <p:ph type="title"/>
          </p:nvPr>
        </p:nvSpPr>
        <p:spPr/>
        <p:txBody>
          <a:bodyPr/>
          <a:lstStyle/>
          <a:p>
            <a:r>
              <a:rPr lang="en-US" dirty="0">
                <a:solidFill>
                  <a:schemeClr val="bg1"/>
                </a:solidFill>
              </a:rPr>
              <a:t>Effective Social</a:t>
            </a:r>
            <a:r>
              <a:rPr lang="en-US" baseline="0" dirty="0">
                <a:solidFill>
                  <a:schemeClr val="bg1"/>
                </a:solidFill>
              </a:rPr>
              <a:t> Studies Integration in Elementary Classrooms</a:t>
            </a:r>
            <a:endParaRPr lang="en-US" dirty="0">
              <a:solidFill>
                <a:schemeClr val="bg1"/>
              </a:solidFill>
            </a:endParaRPr>
          </a:p>
        </p:txBody>
      </p:sp>
      <p:pic>
        <p:nvPicPr>
          <p:cNvPr id="5" name="Picture 4" descr="This is a screenshot of the Effective Social Studies Integration in Elementary Classrooms infographic that is linked in the slide.">
            <a:extLst>
              <a:ext uri="{FF2B5EF4-FFF2-40B4-BE49-F238E27FC236}">
                <a16:creationId xmlns:a16="http://schemas.microsoft.com/office/drawing/2014/main" id="{ECDE095F-678C-8741-30A3-1E35D8285531}"/>
              </a:ext>
            </a:extLst>
          </p:cNvPr>
          <p:cNvPicPr>
            <a:picLocks noChangeAspect="1"/>
          </p:cNvPicPr>
          <p:nvPr/>
        </p:nvPicPr>
        <p:blipFill>
          <a:blip r:embed="rId4"/>
          <a:stretch>
            <a:fillRect/>
          </a:stretch>
        </p:blipFill>
        <p:spPr>
          <a:xfrm>
            <a:off x="2395287" y="35982"/>
            <a:ext cx="7043387" cy="3309685"/>
          </a:xfrm>
          <a:prstGeom prst="rect">
            <a:avLst/>
          </a:prstGeom>
        </p:spPr>
      </p:pic>
    </p:spTree>
    <p:extLst>
      <p:ext uri="{BB962C8B-B14F-4D97-AF65-F5344CB8AC3E}">
        <p14:creationId xmlns:p14="http://schemas.microsoft.com/office/powerpoint/2010/main" val="97416718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53F41CB-9930-5EA6-7290-02E6A4572B03}"/>
              </a:ext>
            </a:extLst>
          </p:cNvPr>
          <p:cNvSpPr txBox="1"/>
          <p:nvPr/>
        </p:nvSpPr>
        <p:spPr>
          <a:xfrm>
            <a:off x="838200" y="1905506"/>
            <a:ext cx="10400748" cy="3046988"/>
          </a:xfrm>
          <a:prstGeom prst="rect">
            <a:avLst/>
          </a:prstGeom>
          <a:noFill/>
        </p:spPr>
        <p:txBody>
          <a:bodyPr wrap="square">
            <a:spAutoFit/>
          </a:bodyPr>
          <a:lstStyle/>
          <a:p>
            <a:r>
              <a:rPr lang="en-US" sz="3200" dirty="0">
                <a:latin typeface="Franklin Gothic Book" panose="020B0503020102020204" pitchFamily="34" charset="0"/>
              </a:rPr>
              <a:t>Using this Mind Map template, answer the following question:</a:t>
            </a:r>
          </a:p>
          <a:p>
            <a:endParaRPr lang="en-US" sz="3200" dirty="0">
              <a:latin typeface="Franklin Gothic Book" panose="020B0503020102020204" pitchFamily="34" charset="0"/>
            </a:endParaRPr>
          </a:p>
          <a:p>
            <a:r>
              <a:rPr lang="en-US" sz="3200" dirty="0">
                <a:latin typeface="Franklin Gothic Book" panose="020B0503020102020204" pitchFamily="34" charset="0"/>
              </a:rPr>
              <a:t>Which characteristics of effective integration did you observe in a strongly aligned collection in this module?</a:t>
            </a:r>
          </a:p>
          <a:p>
            <a:endParaRPr lang="en-US" sz="3200" dirty="0"/>
          </a:p>
        </p:txBody>
      </p:sp>
      <p:sp>
        <p:nvSpPr>
          <p:cNvPr id="9" name="Google Shape;1048;g7dbc95a298_2_169">
            <a:extLst>
              <a:ext uri="{FF2B5EF4-FFF2-40B4-BE49-F238E27FC236}">
                <a16:creationId xmlns:a16="http://schemas.microsoft.com/office/drawing/2014/main" id="{A8987949-066F-DE4C-D8D5-AA03B3DB428B}"/>
              </a:ext>
            </a:extLst>
          </p:cNvPr>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dirty="0">
                <a:sym typeface="Libre Franklin Medium"/>
              </a:rPr>
              <a:t>Effective Social Studies Integration in Elementary Classrooms</a:t>
            </a:r>
            <a:endParaRPr dirty="0"/>
          </a:p>
        </p:txBody>
      </p:sp>
    </p:spTree>
    <p:extLst>
      <p:ext uri="{BB962C8B-B14F-4D97-AF65-F5344CB8AC3E}">
        <p14:creationId xmlns:p14="http://schemas.microsoft.com/office/powerpoint/2010/main" val="334944539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7a558d1906_0_1"/>
          <p:cNvSpPr txBox="1">
            <a:spLocks noGrp="1"/>
          </p:cNvSpPr>
          <p:nvPr>
            <p:ph type="title"/>
          </p:nvPr>
        </p:nvSpPr>
        <p:spPr>
          <a:xfrm>
            <a:off x="218267" y="121034"/>
            <a:ext cx="10515600"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Compelling Question</a:t>
            </a:r>
            <a:endParaRPr dirty="0"/>
          </a:p>
        </p:txBody>
      </p:sp>
      <p:sp>
        <p:nvSpPr>
          <p:cNvPr id="248" name="Google Shape;248;g7a558d1906_0_1"/>
          <p:cNvSpPr txBox="1">
            <a:spLocks noGrp="1"/>
          </p:cNvSpPr>
          <p:nvPr>
            <p:ph type="body" idx="1"/>
          </p:nvPr>
        </p:nvSpPr>
        <p:spPr>
          <a:xfrm>
            <a:off x="218267" y="4317275"/>
            <a:ext cx="12164878"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200" dirty="0">
                <a:ea typeface="Calibri"/>
                <a:cs typeface="Calibri"/>
                <a:sym typeface="Calibri"/>
              </a:rPr>
              <a:t>How do I practice effective integration between the </a:t>
            </a:r>
            <a:r>
              <a:rPr lang="en-US" sz="3200" i="1" dirty="0">
                <a:ea typeface="Calibri"/>
                <a:cs typeface="Calibri"/>
                <a:sym typeface="Calibri"/>
              </a:rPr>
              <a:t>KAS for Social Studies </a:t>
            </a:r>
            <a:r>
              <a:rPr lang="en-US" sz="3200" dirty="0">
                <a:ea typeface="Calibri"/>
                <a:cs typeface="Calibri"/>
                <a:sym typeface="Calibri"/>
              </a:rPr>
              <a:t>and the </a:t>
            </a:r>
            <a:r>
              <a:rPr lang="en-US" sz="3200" i="1" dirty="0">
                <a:ea typeface="Calibri"/>
                <a:cs typeface="Calibri"/>
                <a:sym typeface="Calibri"/>
              </a:rPr>
              <a:t>KAS for Reading and Writing</a:t>
            </a:r>
            <a:r>
              <a:rPr lang="en-US" sz="3200" dirty="0">
                <a:ea typeface="Calibri"/>
                <a:cs typeface="Calibri"/>
                <a:sym typeface="Calibri"/>
              </a:rPr>
              <a:t> in elementary school?</a:t>
            </a:r>
            <a:endParaRPr sz="3200" dirty="0">
              <a:ea typeface="Calibri"/>
              <a:cs typeface="Calibri"/>
              <a:sym typeface="Calibri"/>
            </a:endParaRPr>
          </a:p>
        </p:txBody>
      </p:sp>
      <p:pic>
        <p:nvPicPr>
          <p:cNvPr id="5" name="Picture 4" descr="This graphic shows a continuous cycle between the KAS for Social Studies and the KAS for Reading and Writing, demonstrating integration.">
            <a:extLst>
              <a:ext uri="{FF2B5EF4-FFF2-40B4-BE49-F238E27FC236}">
                <a16:creationId xmlns:a16="http://schemas.microsoft.com/office/drawing/2014/main" id="{89433B6A-1F30-D813-5B27-BC99E2AE1C0C}"/>
              </a:ext>
            </a:extLst>
          </p:cNvPr>
          <p:cNvPicPr>
            <a:picLocks noChangeAspect="1"/>
          </p:cNvPicPr>
          <p:nvPr/>
        </p:nvPicPr>
        <p:blipFill>
          <a:blip r:embed="rId3"/>
          <a:stretch>
            <a:fillRect/>
          </a:stretch>
        </p:blipFill>
        <p:spPr>
          <a:xfrm>
            <a:off x="3120179" y="707890"/>
            <a:ext cx="5951641" cy="3665670"/>
          </a:xfrm>
          <a:prstGeom prst="rect">
            <a:avLst/>
          </a:prstGeom>
        </p:spPr>
      </p:pic>
    </p:spTree>
    <p:extLst>
      <p:ext uri="{BB962C8B-B14F-4D97-AF65-F5344CB8AC3E}">
        <p14:creationId xmlns:p14="http://schemas.microsoft.com/office/powerpoint/2010/main" val="253790843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CFE3A-4D32-A021-058C-5F8323F73EE6}"/>
              </a:ext>
            </a:extLst>
          </p:cNvPr>
          <p:cNvSpPr>
            <a:spLocks noGrp="1"/>
          </p:cNvSpPr>
          <p:nvPr>
            <p:ph type="title"/>
          </p:nvPr>
        </p:nvSpPr>
        <p:spPr>
          <a:xfrm>
            <a:off x="525379" y="124494"/>
            <a:ext cx="10515600" cy="1325700"/>
          </a:xfrm>
        </p:spPr>
        <p:txBody>
          <a:bodyPr/>
          <a:lstStyle/>
          <a:p>
            <a:r>
              <a:rPr lang="en-US" dirty="0"/>
              <a:t>Self-Reflection</a:t>
            </a:r>
          </a:p>
        </p:txBody>
      </p:sp>
      <p:sp>
        <p:nvSpPr>
          <p:cNvPr id="3" name="Text Placeholder 2">
            <a:extLst>
              <a:ext uri="{FF2B5EF4-FFF2-40B4-BE49-F238E27FC236}">
                <a16:creationId xmlns:a16="http://schemas.microsoft.com/office/drawing/2014/main" id="{05E96B7F-4605-7FD4-A0B7-D1F09C9C0932}"/>
              </a:ext>
            </a:extLst>
          </p:cNvPr>
          <p:cNvSpPr>
            <a:spLocks noGrp="1"/>
          </p:cNvSpPr>
          <p:nvPr>
            <p:ph type="body" idx="1"/>
          </p:nvPr>
        </p:nvSpPr>
        <p:spPr>
          <a:xfrm>
            <a:off x="525379" y="1253400"/>
            <a:ext cx="11481742" cy="4351200"/>
          </a:xfrm>
        </p:spPr>
        <p:txBody>
          <a:bodyPr>
            <a:normAutofit fontScale="92500"/>
          </a:bodyPr>
          <a:lstStyle/>
          <a:p>
            <a:pPr marL="107950" indent="0">
              <a:lnSpc>
                <a:spcPct val="120000"/>
              </a:lnSpc>
              <a:spcBef>
                <a:spcPts val="600"/>
              </a:spcBef>
              <a:spcAft>
                <a:spcPts val="1200"/>
              </a:spcAft>
              <a:buNone/>
            </a:pPr>
            <a:r>
              <a:rPr lang="en-US" sz="2400" dirty="0"/>
              <a:t>Effective integration is a process and it takes time. Reflect on your current integration practices to identify some priority areas with which to start your journey to effective integration.</a:t>
            </a:r>
          </a:p>
          <a:p>
            <a:pPr>
              <a:lnSpc>
                <a:spcPct val="120000"/>
              </a:lnSpc>
              <a:spcBef>
                <a:spcPts val="600"/>
              </a:spcBef>
              <a:spcAft>
                <a:spcPts val="1200"/>
              </a:spcAft>
            </a:pPr>
            <a:r>
              <a:rPr lang="en-US" sz="2400" dirty="0"/>
              <a:t>Review the </a:t>
            </a:r>
            <a:r>
              <a:rPr lang="en-US" sz="2400" b="1" dirty="0"/>
              <a:t>4 benefits </a:t>
            </a:r>
            <a:r>
              <a:rPr lang="en-US" sz="2400" dirty="0"/>
              <a:t>provided for social studies integration. Select </a:t>
            </a:r>
            <a:r>
              <a:rPr lang="en-US" sz="2400" b="1" dirty="0"/>
              <a:t>ONE priority</a:t>
            </a:r>
            <a:r>
              <a:rPr lang="en-US" sz="2400" dirty="0"/>
              <a:t> you have for your students over the next year.</a:t>
            </a:r>
          </a:p>
          <a:p>
            <a:pPr>
              <a:lnSpc>
                <a:spcPct val="120000"/>
              </a:lnSpc>
              <a:spcBef>
                <a:spcPts val="600"/>
              </a:spcBef>
              <a:spcAft>
                <a:spcPts val="1200"/>
              </a:spcAft>
            </a:pPr>
            <a:r>
              <a:rPr lang="en-US" sz="2400" dirty="0"/>
              <a:t>Review the </a:t>
            </a:r>
            <a:r>
              <a:rPr lang="en-US" sz="2400" b="1" dirty="0"/>
              <a:t>characteristics</a:t>
            </a:r>
            <a:r>
              <a:rPr lang="en-US" sz="2400" dirty="0"/>
              <a:t> of effective and ineffective integration. Select </a:t>
            </a:r>
            <a:r>
              <a:rPr lang="en-US" sz="2400" b="1" dirty="0"/>
              <a:t>TWO priority areas </a:t>
            </a:r>
            <a:r>
              <a:rPr lang="en-US" sz="2400" dirty="0"/>
              <a:t>where you would like to focus on to shift toward effective over the next year.</a:t>
            </a:r>
          </a:p>
          <a:p>
            <a:pPr>
              <a:lnSpc>
                <a:spcPct val="120000"/>
              </a:lnSpc>
              <a:spcBef>
                <a:spcPts val="600"/>
              </a:spcBef>
              <a:spcAft>
                <a:spcPts val="1200"/>
              </a:spcAft>
            </a:pPr>
            <a:r>
              <a:rPr lang="en-US" sz="2400" dirty="0"/>
              <a:t>Review the </a:t>
            </a:r>
            <a:r>
              <a:rPr lang="en-US" sz="2400" b="1" dirty="0"/>
              <a:t>5 action steps </a:t>
            </a:r>
            <a:r>
              <a:rPr lang="en-US" sz="2400" dirty="0"/>
              <a:t>provided. Select </a:t>
            </a:r>
            <a:r>
              <a:rPr lang="en-US" sz="2400" b="1" dirty="0"/>
              <a:t>ONE action step </a:t>
            </a:r>
            <a:r>
              <a:rPr lang="en-US" sz="2400" dirty="0"/>
              <a:t>to prioritize over the next year.</a:t>
            </a:r>
          </a:p>
        </p:txBody>
      </p:sp>
    </p:spTree>
    <p:extLst>
      <p:ext uri="{BB962C8B-B14F-4D97-AF65-F5344CB8AC3E}">
        <p14:creationId xmlns:p14="http://schemas.microsoft.com/office/powerpoint/2010/main" val="240805064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729B57-9480-E4B2-1038-EA1E0CABD33E}"/>
              </a:ext>
            </a:extLst>
          </p:cNvPr>
          <p:cNvSpPr>
            <a:spLocks noGrp="1"/>
          </p:cNvSpPr>
          <p:nvPr>
            <p:ph type="body" idx="1"/>
          </p:nvPr>
        </p:nvSpPr>
        <p:spPr>
          <a:xfrm>
            <a:off x="239843" y="2506634"/>
            <a:ext cx="11662347" cy="4351200"/>
          </a:xfrm>
        </p:spPr>
        <p:txBody>
          <a:bodyPr/>
          <a:lstStyle/>
          <a:p>
            <a:pPr>
              <a:lnSpc>
                <a:spcPct val="100000"/>
              </a:lnSpc>
              <a:spcBef>
                <a:spcPts val="0"/>
              </a:spcBef>
              <a:spcAft>
                <a:spcPts val="1200"/>
              </a:spcAft>
            </a:pPr>
            <a:r>
              <a:rPr lang="en-US" dirty="0"/>
              <a:t>Which benefit are you focused on for the next year? Why is this important for your students?</a:t>
            </a:r>
          </a:p>
          <a:p>
            <a:pPr>
              <a:lnSpc>
                <a:spcPct val="100000"/>
              </a:lnSpc>
              <a:spcBef>
                <a:spcPts val="0"/>
              </a:spcBef>
              <a:spcAft>
                <a:spcPts val="1200"/>
              </a:spcAft>
            </a:pPr>
            <a:r>
              <a:rPr lang="en-US" dirty="0"/>
              <a:t>What steps will you take to make the shifts required in the two priority areas you identified that will move your instruction toward effective?</a:t>
            </a:r>
          </a:p>
          <a:p>
            <a:pPr>
              <a:lnSpc>
                <a:spcPct val="100000"/>
              </a:lnSpc>
              <a:spcBef>
                <a:spcPts val="0"/>
              </a:spcBef>
              <a:spcAft>
                <a:spcPts val="1200"/>
              </a:spcAft>
            </a:pPr>
            <a:r>
              <a:rPr lang="en-US" dirty="0"/>
              <a:t>What steps will you take to ensure your priority action step is implemented over the next year?</a:t>
            </a:r>
          </a:p>
        </p:txBody>
      </p:sp>
      <p:pic>
        <p:nvPicPr>
          <p:cNvPr id="6" name="Picture 5">
            <a:extLst>
              <a:ext uri="{FF2B5EF4-FFF2-40B4-BE49-F238E27FC236}">
                <a16:creationId xmlns:a16="http://schemas.microsoft.com/office/drawing/2014/main" id="{85E61FB4-9EC7-47AC-E1CF-3B8D889A3BEB}"/>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042611" y="135019"/>
            <a:ext cx="3695700" cy="2463800"/>
          </a:xfrm>
          <a:prstGeom prst="rect">
            <a:avLst/>
          </a:prstGeom>
        </p:spPr>
      </p:pic>
      <p:sp>
        <p:nvSpPr>
          <p:cNvPr id="2" name="Title 1">
            <a:extLst>
              <a:ext uri="{FF2B5EF4-FFF2-40B4-BE49-F238E27FC236}">
                <a16:creationId xmlns:a16="http://schemas.microsoft.com/office/drawing/2014/main" id="{44AD0B75-28C5-13B3-0C62-DBF0F7BED390}"/>
              </a:ext>
            </a:extLst>
          </p:cNvPr>
          <p:cNvSpPr>
            <a:spLocks noGrp="1"/>
          </p:cNvSpPr>
          <p:nvPr>
            <p:ph type="title"/>
          </p:nvPr>
        </p:nvSpPr>
        <p:spPr/>
        <p:txBody>
          <a:bodyPr/>
          <a:lstStyle/>
          <a:p>
            <a:r>
              <a:rPr lang="en-US" dirty="0">
                <a:solidFill>
                  <a:schemeClr val="bg1"/>
                </a:solidFill>
              </a:rPr>
              <a:t>Action</a:t>
            </a:r>
            <a:r>
              <a:rPr lang="en-US" baseline="0" dirty="0">
                <a:solidFill>
                  <a:schemeClr val="bg1"/>
                </a:solidFill>
              </a:rPr>
              <a:t> Plan</a:t>
            </a:r>
            <a:endParaRPr lang="en-US" dirty="0">
              <a:solidFill>
                <a:schemeClr val="bg1"/>
              </a:solidFill>
            </a:endParaRPr>
          </a:p>
        </p:txBody>
      </p:sp>
    </p:spTree>
    <p:extLst>
      <p:ext uri="{BB962C8B-B14F-4D97-AF65-F5344CB8AC3E}">
        <p14:creationId xmlns:p14="http://schemas.microsoft.com/office/powerpoint/2010/main" val="21606299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5ACEF-F8DD-65D2-5357-2A70B58D5762}"/>
              </a:ext>
            </a:extLst>
          </p:cNvPr>
          <p:cNvSpPr>
            <a:spLocks noGrp="1"/>
          </p:cNvSpPr>
          <p:nvPr>
            <p:ph type="ctrTitle"/>
          </p:nvPr>
        </p:nvSpPr>
        <p:spPr>
          <a:xfrm>
            <a:off x="2496101" y="1214338"/>
            <a:ext cx="9144000" cy="2387700"/>
          </a:xfrm>
        </p:spPr>
        <p:txBody>
          <a:bodyPr>
            <a:normAutofit fontScale="90000"/>
          </a:bodyPr>
          <a:lstStyle/>
          <a:p>
            <a:r>
              <a:rPr lang="en-US" dirty="0"/>
              <a:t>Effective Social Studies Integration in Elementary Classrooms</a:t>
            </a:r>
          </a:p>
        </p:txBody>
      </p:sp>
      <p:sp>
        <p:nvSpPr>
          <p:cNvPr id="3" name="Subtitle 2">
            <a:extLst>
              <a:ext uri="{FF2B5EF4-FFF2-40B4-BE49-F238E27FC236}">
                <a16:creationId xmlns:a16="http://schemas.microsoft.com/office/drawing/2014/main" id="{41F1137D-A754-0D48-E004-BB2446E0CF07}"/>
              </a:ext>
            </a:extLst>
          </p:cNvPr>
          <p:cNvSpPr>
            <a:spLocks noGrp="1"/>
          </p:cNvSpPr>
          <p:nvPr>
            <p:ph type="subTitle" idx="1"/>
          </p:nvPr>
        </p:nvSpPr>
        <p:spPr>
          <a:xfrm>
            <a:off x="3288322" y="3602038"/>
            <a:ext cx="7379677" cy="1655700"/>
          </a:xfrm>
        </p:spPr>
        <p:txBody>
          <a:bodyPr/>
          <a:lstStyle/>
          <a:p>
            <a:r>
              <a:rPr lang="en-US" i="1" dirty="0"/>
              <a:t>Kentucky Academic Standards (KAS) for Social Studies and the KAS for Reading and Writing</a:t>
            </a:r>
          </a:p>
        </p:txBody>
      </p:sp>
    </p:spTree>
    <p:extLst>
      <p:ext uri="{BB962C8B-B14F-4D97-AF65-F5344CB8AC3E}">
        <p14:creationId xmlns:p14="http://schemas.microsoft.com/office/powerpoint/2010/main" val="592503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B2E20F-0F67-C66A-182F-1BA691A0A9A8}"/>
              </a:ext>
            </a:extLst>
          </p:cNvPr>
          <p:cNvSpPr>
            <a:spLocks noGrp="1"/>
          </p:cNvSpPr>
          <p:nvPr>
            <p:ph type="subTitle" idx="1"/>
          </p:nvPr>
        </p:nvSpPr>
        <p:spPr>
          <a:xfrm>
            <a:off x="2035444" y="3602038"/>
            <a:ext cx="9144000" cy="1655700"/>
          </a:xfrm>
        </p:spPr>
        <p:txBody>
          <a:bodyPr/>
          <a:lstStyle/>
          <a:p>
            <a:r>
              <a:rPr lang="en-US" dirty="0"/>
              <a:t>Section B: Why teach social studies?</a:t>
            </a:r>
          </a:p>
        </p:txBody>
      </p:sp>
      <p:sp>
        <p:nvSpPr>
          <p:cNvPr id="5" name="Title 4">
            <a:extLst>
              <a:ext uri="{FF2B5EF4-FFF2-40B4-BE49-F238E27FC236}">
                <a16:creationId xmlns:a16="http://schemas.microsoft.com/office/drawing/2014/main" id="{5107B7B5-7212-97C7-C5E0-5EBBFEB677B9}"/>
              </a:ext>
            </a:extLst>
          </p:cNvPr>
          <p:cNvSpPr>
            <a:spLocks noGrp="1"/>
          </p:cNvSpPr>
          <p:nvPr>
            <p:ph type="ctrTitle"/>
          </p:nvPr>
        </p:nvSpPr>
        <p:spPr>
          <a:xfrm>
            <a:off x="2035444" y="1214338"/>
            <a:ext cx="9144000" cy="2387700"/>
          </a:xfrm>
        </p:spPr>
        <p:txBody>
          <a:bodyPr>
            <a:normAutofit fontScale="90000"/>
          </a:bodyPr>
          <a:lstStyle/>
          <a:p>
            <a:r>
              <a:rPr lang="en-US" dirty="0"/>
              <a:t>Effective Social Studies Integration in Elementary Classrooms</a:t>
            </a:r>
          </a:p>
        </p:txBody>
      </p:sp>
    </p:spTree>
    <p:extLst>
      <p:ext uri="{BB962C8B-B14F-4D97-AF65-F5344CB8AC3E}">
        <p14:creationId xmlns:p14="http://schemas.microsoft.com/office/powerpoint/2010/main" val="1670447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63aa61e053_2_5"/>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dirty="0">
                <a:sym typeface="Libre Franklin Medium"/>
              </a:rPr>
              <a:t>Goals of this Module: </a:t>
            </a:r>
            <a:endParaRPr dirty="0"/>
          </a:p>
        </p:txBody>
      </p:sp>
      <p:sp>
        <p:nvSpPr>
          <p:cNvPr id="241" name="Google Shape;241;g63aa61e053_2_5"/>
          <p:cNvSpPr txBox="1">
            <a:spLocks noGrp="1"/>
          </p:cNvSpPr>
          <p:nvPr>
            <p:ph type="body" idx="1"/>
          </p:nvPr>
        </p:nvSpPr>
        <p:spPr>
          <a:xfrm>
            <a:off x="575247" y="1254758"/>
            <a:ext cx="10515599" cy="5363400"/>
          </a:xfrm>
          <a:prstGeom prst="rect">
            <a:avLst/>
          </a:prstGeom>
          <a:noFill/>
          <a:ln>
            <a:noFill/>
          </a:ln>
        </p:spPr>
        <p:txBody>
          <a:bodyPr spcFirstLastPara="1" wrap="square" lIns="91425" tIns="45700" rIns="91425" bIns="45700" anchor="t" anchorCtr="0">
            <a:noAutofit/>
          </a:bodyPr>
          <a:lstStyle/>
          <a:p>
            <a:pPr indent="-457200">
              <a:lnSpc>
                <a:spcPct val="100000"/>
              </a:lnSpc>
              <a:spcBef>
                <a:spcPts val="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Engage with the</a:t>
            </a:r>
            <a:r>
              <a:rPr lang="en-US" sz="26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 Kentucky Academic Standards (KAS) for Social Studies and the </a:t>
            </a:r>
            <a:r>
              <a:rPr lang="en-US" sz="26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Kentucky Academic Standards (KAS) for Reading and Writing. </a:t>
            </a:r>
            <a:endParaRPr sz="26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endParaRPr>
          </a:p>
          <a:p>
            <a:pPr indent="-457200">
              <a:lnSpc>
                <a:spcPct val="100000"/>
              </a:lnSpc>
              <a:spcBef>
                <a:spcPts val="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Answer the question, “Why teach social studies?”</a:t>
            </a:r>
            <a:endParaRPr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endParaRPr>
          </a:p>
          <a:p>
            <a:pPr indent="-457200">
              <a:lnSpc>
                <a:spcPct val="100000"/>
              </a:lnSpc>
              <a:spcBef>
                <a:spcPts val="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Learn how to incorporate effective integration between the </a:t>
            </a:r>
            <a:r>
              <a:rPr lang="en-US" sz="26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KAS for Social Studies </a:t>
            </a: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and the </a:t>
            </a:r>
            <a:r>
              <a:rPr lang="en-US" sz="26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KAS for Reading and Writing</a:t>
            </a: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 </a:t>
            </a: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rPr>
              <a:t>while maintaining discipline integrity</a:t>
            </a:r>
            <a:endParaRPr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endParaRPr>
          </a:p>
          <a:p>
            <a:pPr indent="-457200">
              <a:lnSpc>
                <a:spcPct val="100000"/>
              </a:lnSpc>
              <a:spcBef>
                <a:spcPts val="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Explore examples of effective integration between the </a:t>
            </a:r>
            <a:r>
              <a:rPr lang="en-US" sz="26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KAS for Social Studies </a:t>
            </a:r>
            <a:r>
              <a:rPr lang="en-US" sz="26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and the </a:t>
            </a:r>
            <a:r>
              <a:rPr lang="en-US" sz="26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KAS for Reading and Writing</a:t>
            </a:r>
            <a:r>
              <a:rPr lang="en-US" sz="2600" i="1" dirty="0">
                <a:solidFill>
                  <a:srgbClr val="000000"/>
                </a:solidFill>
                <a:ea typeface="Calibri"/>
                <a:cs typeface="Calibri"/>
                <a:sym typeface="Calibri"/>
              </a:rPr>
              <a:t>. </a:t>
            </a:r>
            <a:endParaRPr sz="2600" dirty="0">
              <a:solidFill>
                <a:srgbClr val="3F3F3F"/>
              </a:solidFill>
              <a:ea typeface="Calibri"/>
              <a:cs typeface="Calibri"/>
              <a:sym typeface="Calibri"/>
            </a:endParaRPr>
          </a:p>
          <a:p>
            <a:pPr marL="342900" lvl="0" indent="0" algn="l" rtl="0">
              <a:lnSpc>
                <a:spcPct val="115000"/>
              </a:lnSpc>
              <a:spcBef>
                <a:spcPts val="0"/>
              </a:spcBef>
              <a:spcAft>
                <a:spcPts val="0"/>
              </a:spcAft>
              <a:buSzPts val="1800"/>
              <a:buNone/>
            </a:pPr>
            <a:endParaRPr sz="2400" dirty="0">
              <a:solidFill>
                <a:srgbClr val="3F3F3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27282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7a558d1906_0_1"/>
          <p:cNvSpPr txBox="1">
            <a:spLocks noGrp="1"/>
          </p:cNvSpPr>
          <p:nvPr>
            <p:ph type="title"/>
          </p:nvPr>
        </p:nvSpPr>
        <p:spPr>
          <a:xfrm>
            <a:off x="218267" y="121034"/>
            <a:ext cx="10515600"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Compelling Question</a:t>
            </a:r>
            <a:endParaRPr dirty="0"/>
          </a:p>
        </p:txBody>
      </p:sp>
      <p:sp>
        <p:nvSpPr>
          <p:cNvPr id="248" name="Google Shape;248;g7a558d1906_0_1"/>
          <p:cNvSpPr txBox="1">
            <a:spLocks noGrp="1"/>
          </p:cNvSpPr>
          <p:nvPr>
            <p:ph type="body" idx="1"/>
          </p:nvPr>
        </p:nvSpPr>
        <p:spPr>
          <a:xfrm>
            <a:off x="218267" y="4317275"/>
            <a:ext cx="12164878" cy="43512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US" sz="3200" dirty="0">
                <a:ea typeface="Calibri"/>
                <a:cs typeface="Calibri"/>
                <a:sym typeface="Calibri"/>
              </a:rPr>
              <a:t>How do I practice effective integration between the </a:t>
            </a:r>
            <a:r>
              <a:rPr lang="en-US" sz="3200" i="1" dirty="0">
                <a:ea typeface="Calibri"/>
                <a:cs typeface="Calibri"/>
                <a:sym typeface="Calibri"/>
              </a:rPr>
              <a:t>KAS for Social Studies </a:t>
            </a:r>
            <a:r>
              <a:rPr lang="en-US" sz="3200" dirty="0">
                <a:ea typeface="Calibri"/>
                <a:cs typeface="Calibri"/>
                <a:sym typeface="Calibri"/>
              </a:rPr>
              <a:t>and the </a:t>
            </a:r>
            <a:r>
              <a:rPr lang="en-US" sz="3200" i="1" dirty="0">
                <a:ea typeface="Calibri"/>
                <a:cs typeface="Calibri"/>
                <a:sym typeface="Calibri"/>
              </a:rPr>
              <a:t>KAS for Reading and Writing</a:t>
            </a:r>
            <a:r>
              <a:rPr lang="en-US" sz="3200" dirty="0">
                <a:ea typeface="Calibri"/>
                <a:cs typeface="Calibri"/>
                <a:sym typeface="Calibri"/>
              </a:rPr>
              <a:t> in elementary school?</a:t>
            </a:r>
            <a:endParaRPr sz="3200" dirty="0">
              <a:ea typeface="Calibri"/>
              <a:cs typeface="Calibri"/>
              <a:sym typeface="Calibri"/>
            </a:endParaRPr>
          </a:p>
        </p:txBody>
      </p:sp>
      <p:pic>
        <p:nvPicPr>
          <p:cNvPr id="5" name="Picture 4" descr="This graphic shows a continuous cycle between the KAS for Social Studies and the KAS for Reading and Writing, demonstrating integration.">
            <a:extLst>
              <a:ext uri="{FF2B5EF4-FFF2-40B4-BE49-F238E27FC236}">
                <a16:creationId xmlns:a16="http://schemas.microsoft.com/office/drawing/2014/main" id="{89433B6A-1F30-D813-5B27-BC99E2AE1C0C}"/>
              </a:ext>
            </a:extLst>
          </p:cNvPr>
          <p:cNvPicPr>
            <a:picLocks noChangeAspect="1"/>
          </p:cNvPicPr>
          <p:nvPr/>
        </p:nvPicPr>
        <p:blipFill>
          <a:blip r:embed="rId3"/>
          <a:stretch>
            <a:fillRect/>
          </a:stretch>
        </p:blipFill>
        <p:spPr>
          <a:xfrm>
            <a:off x="3120179" y="707890"/>
            <a:ext cx="5951641" cy="3665670"/>
          </a:xfrm>
          <a:prstGeom prst="rect">
            <a:avLst/>
          </a:prstGeom>
        </p:spPr>
      </p:pic>
    </p:spTree>
    <p:extLst>
      <p:ext uri="{BB962C8B-B14F-4D97-AF65-F5344CB8AC3E}">
        <p14:creationId xmlns:p14="http://schemas.microsoft.com/office/powerpoint/2010/main" val="34117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
          <p:cNvSpPr txBox="1">
            <a:spLocks noGrp="1"/>
          </p:cNvSpPr>
          <p:nvPr>
            <p:ph type="title"/>
          </p:nvPr>
        </p:nvSpPr>
        <p:spPr>
          <a:xfrm>
            <a:off x="221666" y="4681"/>
            <a:ext cx="11748667" cy="29553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072B62"/>
              </a:buClr>
              <a:buSzPts val="4400"/>
              <a:buFont typeface="Georgia"/>
              <a:buNone/>
            </a:pPr>
            <a:r>
              <a:rPr lang="en-US" b="1" dirty="0"/>
              <a:t>Warm Up: </a:t>
            </a:r>
            <a:endParaRPr b="1" dirty="0"/>
          </a:p>
          <a:p>
            <a:pPr marL="0" lvl="0" indent="0" algn="l" rtl="0">
              <a:lnSpc>
                <a:spcPct val="100000"/>
              </a:lnSpc>
              <a:spcBef>
                <a:spcPts val="0"/>
              </a:spcBef>
              <a:spcAft>
                <a:spcPts val="0"/>
              </a:spcAft>
              <a:buClr>
                <a:srgbClr val="072B62"/>
              </a:buClr>
              <a:buSzPts val="4400"/>
              <a:buFont typeface="Georgia"/>
              <a:buNone/>
            </a:pPr>
            <a:r>
              <a:rPr lang="en-US" sz="3300" dirty="0">
                <a:solidFill>
                  <a:schemeClr val="tx1"/>
                </a:solidFill>
                <a:latin typeface="Franklin Gothic Book" panose="020B0503020102020204" pitchFamily="34" charset="0"/>
                <a:cs typeface="Calibri" panose="020F0502020204030204" pitchFamily="34" charset="0"/>
              </a:rPr>
              <a:t>Access</a:t>
            </a:r>
            <a:r>
              <a:rPr lang="en-US" sz="3300" b="1" dirty="0">
                <a:latin typeface="Franklin Gothic Book" panose="020B0503020102020204" pitchFamily="34" charset="0"/>
                <a:cs typeface="Calibri" panose="020F0502020204030204" pitchFamily="34" charset="0"/>
              </a:rPr>
              <a:t> </a:t>
            </a:r>
            <a:r>
              <a:rPr lang="en-US" sz="3300" u="sng" dirty="0">
                <a:solidFill>
                  <a:srgbClr val="0000FF"/>
                </a:solidFill>
                <a:effectLst/>
                <a:latin typeface="Franklin Gothic Book" panose="020B0503020102020204" pitchFamily="34" charset="0"/>
                <a:ea typeface="Times New Roman" panose="02020603050405020304" pitchFamily="18" charset="0"/>
                <a:cs typeface="Calibri" panose="020F0502020204030204" pitchFamily="34" charset="0"/>
                <a:hlinkClick r:id="rId3"/>
              </a:rPr>
              <a:t>Section B: “Why teach social studies?” Learning Guide</a:t>
            </a:r>
            <a:r>
              <a:rPr lang="en-US" sz="3300" u="sng" dirty="0">
                <a:solidFill>
                  <a:srgbClr val="0000FF"/>
                </a:solidFill>
                <a:latin typeface="Franklin Gothic Book" panose="020B0503020102020204" pitchFamily="34" charset="0"/>
                <a:ea typeface="Times New Roman" panose="02020603050405020304" pitchFamily="18" charset="0"/>
                <a:cs typeface="Calibri" panose="020F0502020204030204" pitchFamily="34" charset="0"/>
              </a:rPr>
              <a:t> </a:t>
            </a:r>
            <a:r>
              <a:rPr lang="en-US" sz="3300" dirty="0">
                <a:solidFill>
                  <a:schemeClr val="tx1"/>
                </a:solidFill>
                <a:latin typeface="Franklin Gothic Book" panose="020B0503020102020204" pitchFamily="34" charset="0"/>
                <a:ea typeface="Times New Roman" panose="02020603050405020304" pitchFamily="18" charset="0"/>
                <a:cs typeface="Calibri" panose="020F0502020204030204" pitchFamily="34" charset="0"/>
              </a:rPr>
              <a:t>to record your responses during this section.</a:t>
            </a:r>
            <a:br>
              <a:rPr lang="en-US" sz="3100" dirty="0">
                <a:solidFill>
                  <a:schemeClr val="tx1"/>
                </a:solidFill>
                <a:latin typeface="Calibri" panose="020F0502020204030204" pitchFamily="34" charset="0"/>
                <a:ea typeface="Times New Roman" panose="02020603050405020304" pitchFamily="18" charset="0"/>
                <a:cs typeface="Calibri" panose="020F0502020204030204" pitchFamily="34" charset="0"/>
              </a:rPr>
            </a:br>
            <a:endParaRPr sz="3100" b="1" dirty="0">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rgbClr val="072B62"/>
              </a:buClr>
              <a:buSzPts val="4400"/>
              <a:buFont typeface="Georgia"/>
              <a:buNone/>
            </a:pPr>
            <a:r>
              <a:rPr lang="en-US" sz="3600" b="1" dirty="0">
                <a:latin typeface="Franklin Gothic Book" panose="020B0503020102020204" pitchFamily="34" charset="0"/>
              </a:rPr>
              <a:t>Directions:</a:t>
            </a:r>
            <a:r>
              <a:rPr lang="en-US" sz="3600" dirty="0">
                <a:latin typeface="Franklin Gothic Book" panose="020B0503020102020204" pitchFamily="34" charset="0"/>
              </a:rPr>
              <a:t> </a:t>
            </a:r>
            <a:r>
              <a:rPr lang="en-US" sz="3600" dirty="0">
                <a:latin typeface="Franklin Gothic Book" panose="020B0503020102020204" pitchFamily="34" charset="0"/>
                <a:ea typeface="Calibri"/>
                <a:cs typeface="Calibri"/>
                <a:sym typeface="Calibri"/>
              </a:rPr>
              <a:t>Read the text below. Then use drawing and/or writing to explain who the batsmen and bowlers are and what they are doing.</a:t>
            </a:r>
            <a:endParaRPr sz="3600" dirty="0">
              <a:latin typeface="Franklin Gothic Book" panose="020B0503020102020204" pitchFamily="34" charset="0"/>
              <a:ea typeface="Calibri"/>
              <a:cs typeface="Calibri"/>
              <a:sym typeface="Calibri"/>
            </a:endParaRPr>
          </a:p>
        </p:txBody>
      </p:sp>
      <p:sp>
        <p:nvSpPr>
          <p:cNvPr id="325" name="Google Shape;325;p2"/>
          <p:cNvSpPr txBox="1">
            <a:spLocks noGrp="1"/>
          </p:cNvSpPr>
          <p:nvPr>
            <p:ph type="body" idx="1"/>
          </p:nvPr>
        </p:nvSpPr>
        <p:spPr>
          <a:xfrm>
            <a:off x="568571" y="2959981"/>
            <a:ext cx="11401762" cy="30993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SzPts val="1100"/>
              <a:buNone/>
            </a:pPr>
            <a:r>
              <a:rPr lang="en-US" sz="3000" i="1" dirty="0">
                <a:solidFill>
                  <a:schemeClr val="tx1"/>
                </a:solidFill>
                <a:ea typeface="Calibri"/>
                <a:cs typeface="Calibri"/>
                <a:sym typeface="Calibri"/>
              </a:rPr>
              <a:t>The batsmen were merciless against the bowlers. The bowlers placed their men in slips and covers. But to no avail. The batsmen hit one four after another with an occasional six. Not once did a ball look like it would hit their stumps or be caught.</a:t>
            </a:r>
            <a:endParaRPr sz="3000" i="1" dirty="0">
              <a:solidFill>
                <a:schemeClr val="tx1"/>
              </a:solidFill>
              <a:ea typeface="Calibri"/>
              <a:cs typeface="Calibri"/>
              <a:sym typeface="Calibri"/>
            </a:endParaRPr>
          </a:p>
          <a:p>
            <a:pPr marL="0" lvl="0" indent="0" algn="l" rtl="0">
              <a:lnSpc>
                <a:spcPct val="115000"/>
              </a:lnSpc>
              <a:spcBef>
                <a:spcPts val="1500"/>
              </a:spcBef>
              <a:spcAft>
                <a:spcPts val="0"/>
              </a:spcAft>
              <a:buSzPts val="1100"/>
              <a:buNone/>
            </a:pPr>
            <a:r>
              <a:rPr lang="en-US" sz="1600" dirty="0">
                <a:solidFill>
                  <a:srgbClr val="333333"/>
                </a:solidFill>
                <a:ea typeface="Calibri"/>
                <a:cs typeface="Calibri"/>
                <a:sym typeface="Calibri"/>
              </a:rPr>
              <a:t>(Tierney &amp; Pearson, 1981)</a:t>
            </a:r>
            <a:endParaRPr sz="1600" dirty="0">
              <a:solidFill>
                <a:srgbClr val="333333"/>
              </a:solidFill>
              <a:ea typeface="Calibri"/>
              <a:cs typeface="Calibri"/>
              <a:sym typeface="Calibri"/>
            </a:endParaRPr>
          </a:p>
          <a:p>
            <a:pPr marL="0" lvl="0" indent="0" algn="l" rtl="0">
              <a:lnSpc>
                <a:spcPct val="115000"/>
              </a:lnSpc>
              <a:spcBef>
                <a:spcPts val="1500"/>
              </a:spcBef>
              <a:spcAft>
                <a:spcPts val="0"/>
              </a:spcAft>
              <a:buClr>
                <a:schemeClr val="dk1"/>
              </a:buClr>
              <a:buSzPts val="1100"/>
              <a:buFont typeface="Arial"/>
              <a:buNone/>
            </a:pPr>
            <a:endParaRPr i="1" dirty="0">
              <a:solidFill>
                <a:srgbClr val="333333"/>
              </a:solidFill>
              <a:latin typeface="Trebuchet MS"/>
              <a:ea typeface="Trebuchet MS"/>
              <a:cs typeface="Trebuchet MS"/>
              <a:sym typeface="Trebuchet MS"/>
            </a:endParaRPr>
          </a:p>
          <a:p>
            <a:pPr marL="342900" lvl="0" indent="-114300" algn="l" rtl="0">
              <a:lnSpc>
                <a:spcPct val="100000"/>
              </a:lnSpc>
              <a:spcBef>
                <a:spcPts val="1500"/>
              </a:spcBef>
              <a:spcAft>
                <a:spcPts val="0"/>
              </a:spcAft>
              <a:buSzPts val="3600"/>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
          <p:cNvSpPr txBox="1">
            <a:spLocks noGrp="1"/>
          </p:cNvSpPr>
          <p:nvPr>
            <p:ph type="title"/>
          </p:nvPr>
        </p:nvSpPr>
        <p:spPr>
          <a:xfrm>
            <a:off x="392724" y="1469"/>
            <a:ext cx="8596800" cy="1252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72B62"/>
              </a:buClr>
              <a:buSzPts val="4400"/>
              <a:buFont typeface="Georgia"/>
              <a:buNone/>
            </a:pPr>
            <a:r>
              <a:rPr lang="en-US" dirty="0"/>
              <a:t>Why teach social studies? </a:t>
            </a:r>
            <a:endParaRPr dirty="0"/>
          </a:p>
        </p:txBody>
      </p:sp>
      <p:sp>
        <p:nvSpPr>
          <p:cNvPr id="332" name="Google Shape;332;p3"/>
          <p:cNvSpPr txBox="1">
            <a:spLocks noGrp="1"/>
          </p:cNvSpPr>
          <p:nvPr>
            <p:ph type="body" idx="1"/>
          </p:nvPr>
        </p:nvSpPr>
        <p:spPr>
          <a:xfrm>
            <a:off x="6465527" y="730749"/>
            <a:ext cx="5333749" cy="2100373"/>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1000"/>
              </a:spcBef>
              <a:spcAft>
                <a:spcPts val="0"/>
              </a:spcAft>
              <a:buNone/>
            </a:pPr>
            <a:r>
              <a:rPr lang="en-US" sz="3200" dirty="0">
                <a:ea typeface="Calibri"/>
                <a:cs typeface="Calibri"/>
                <a:sym typeface="Calibri"/>
              </a:rPr>
              <a:t>As you watch the video, complete the </a:t>
            </a:r>
            <a:r>
              <a:rPr lang="en-US" sz="3200" i="1" dirty="0">
                <a:ea typeface="Calibri"/>
                <a:cs typeface="Calibri"/>
                <a:sym typeface="Calibri"/>
              </a:rPr>
              <a:t>Speaking Up for Science and Social Studies</a:t>
            </a:r>
            <a:r>
              <a:rPr lang="en-US" sz="3200" dirty="0">
                <a:ea typeface="Calibri"/>
                <a:cs typeface="Calibri"/>
                <a:sym typeface="Calibri"/>
              </a:rPr>
              <a:t> reflection questions on the learning guide sheet provided.</a:t>
            </a:r>
            <a:r>
              <a:rPr lang="en-US" sz="3200" dirty="0"/>
              <a:t> </a:t>
            </a:r>
            <a:endParaRPr sz="3200" dirty="0"/>
          </a:p>
        </p:txBody>
      </p:sp>
      <p:pic>
        <p:nvPicPr>
          <p:cNvPr id="334" name="Google Shape;334;p3" descr="Developed at the request of the CCSSO* Social Studies Collaborative, this video makes the case, from the perspective of a literacy researcher, for devoting more time to science and social studies education in the elementary grades.&#10;*Council of Chief State School Officers" title="Speaking Up for Science and Social Studies">
            <a:hlinkClick r:id="rId3"/>
          </p:cNvPr>
          <p:cNvPicPr preferRelativeResize="0"/>
          <p:nvPr/>
        </p:nvPicPr>
        <p:blipFill>
          <a:blip r:embed="rId4">
            <a:alphaModFix/>
          </a:blip>
          <a:stretch>
            <a:fillRect/>
          </a:stretch>
        </p:blipFill>
        <p:spPr>
          <a:xfrm>
            <a:off x="869879" y="730750"/>
            <a:ext cx="5736325" cy="4302250"/>
          </a:xfrm>
          <a:prstGeom prst="rect">
            <a:avLst/>
          </a:prstGeom>
          <a:noFill/>
          <a:ln>
            <a:noFill/>
          </a:ln>
        </p:spPr>
      </p:pic>
      <p:sp>
        <p:nvSpPr>
          <p:cNvPr id="3" name="TextBox 2">
            <a:extLst>
              <a:ext uri="{FF2B5EF4-FFF2-40B4-BE49-F238E27FC236}">
                <a16:creationId xmlns:a16="http://schemas.microsoft.com/office/drawing/2014/main" id="{A2CADEEB-33BE-E4AD-AE93-F686EAB38F1F}"/>
              </a:ext>
            </a:extLst>
          </p:cNvPr>
          <p:cNvSpPr txBox="1"/>
          <p:nvPr/>
        </p:nvSpPr>
        <p:spPr>
          <a:xfrm>
            <a:off x="372458" y="5136030"/>
            <a:ext cx="6591049" cy="523220"/>
          </a:xfrm>
          <a:prstGeom prst="rect">
            <a:avLst/>
          </a:prstGeom>
          <a:noFill/>
        </p:spPr>
        <p:txBody>
          <a:bodyPr wrap="square">
            <a:spAutoFit/>
          </a:bodyPr>
          <a:lstStyle/>
          <a:p>
            <a:pPr marL="152400" marR="52070" lvl="0" algn="l" rtl="0">
              <a:spcBef>
                <a:spcPts val="0"/>
              </a:spcBef>
              <a:spcAft>
                <a:spcPts val="0"/>
              </a:spcAft>
              <a:buClr>
                <a:schemeClr val="dk1"/>
              </a:buClr>
              <a:buSzPts val="1200"/>
            </a:pPr>
            <a:r>
              <a:rPr lang="en-US" sz="14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7"/>
                  </a:ext>
                </a:extLst>
              </a:rPr>
              <a:t>Duke, Nell K. (2019). </a:t>
            </a:r>
            <a:r>
              <a:rPr lang="en-US" sz="14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8"/>
                  </a:ext>
                </a:extLst>
              </a:rPr>
              <a:t>Speaking up for Science and Social Studies </a:t>
            </a:r>
            <a:r>
              <a:rPr lang="en-US" sz="14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9"/>
                  </a:ext>
                </a:extLst>
              </a:rPr>
              <a:t>[video]. </a:t>
            </a:r>
            <a:r>
              <a:rPr lang="en-US" sz="1400" u="sng" dirty="0">
                <a:solidFill>
                  <a:schemeClr val="hlink"/>
                </a:solidFill>
                <a:latin typeface="Calibri"/>
                <a:ea typeface="Calibri"/>
                <a:cs typeface="Calibri"/>
                <a:sym typeface="Calibri"/>
                <a:hlinkClick r:id="rId5"/>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0"/>
                  </a:ext>
                </a:extLst>
              </a:rPr>
              <a:t>https://www.youtube.com/watch?v=LAWO2lvAnjI&amp;feature=emb_logo</a:t>
            </a:r>
            <a:r>
              <a:rPr lang="en-US" sz="14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1"/>
                  </a:ext>
                </a:extLst>
              </a:rPr>
              <a:t>.</a:t>
            </a:r>
            <a:endParaRPr lang="en-US" sz="14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2"/>
                </a:ext>
              </a:ex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7da4f56286_0_59"/>
          <p:cNvSpPr txBox="1">
            <a:spLocks noGrp="1"/>
          </p:cNvSpPr>
          <p:nvPr>
            <p:ph type="title"/>
          </p:nvPr>
        </p:nvSpPr>
        <p:spPr>
          <a:xfrm>
            <a:off x="444727" y="183149"/>
            <a:ext cx="11302545"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Why teach social studies? Part 1</a:t>
            </a:r>
            <a:endParaRPr dirty="0"/>
          </a:p>
        </p:txBody>
      </p:sp>
      <p:sp>
        <p:nvSpPr>
          <p:cNvPr id="340" name="Google Shape;340;g7da4f56286_0_59"/>
          <p:cNvSpPr txBox="1">
            <a:spLocks noGrp="1"/>
          </p:cNvSpPr>
          <p:nvPr>
            <p:ph type="body" idx="1"/>
          </p:nvPr>
        </p:nvSpPr>
        <p:spPr>
          <a:xfrm>
            <a:off x="769781" y="4784694"/>
            <a:ext cx="10449204" cy="1240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ea typeface="Calibri"/>
                <a:cs typeface="Calibri"/>
                <a:sym typeface="Calibri"/>
              </a:rPr>
              <a:t>As you watch the video until 9:18, answer the questions provided. </a:t>
            </a:r>
            <a:endParaRPr dirty="0">
              <a:ea typeface="Calibri"/>
              <a:cs typeface="Calibri"/>
              <a:sym typeface="Calibri"/>
            </a:endParaRPr>
          </a:p>
        </p:txBody>
      </p:sp>
      <p:pic>
        <p:nvPicPr>
          <p:cNvPr id="342" name="Google Shape;342;g7da4f56286_0_59" title="Globe">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876266" y="1018008"/>
            <a:ext cx="4975731" cy="355192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7da4f56286_0_65"/>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Why teach social studies? </a:t>
            </a:r>
            <a:endParaRPr dirty="0"/>
          </a:p>
          <a:p>
            <a:pPr marL="0" lvl="0" indent="0" algn="l" rtl="0">
              <a:spcBef>
                <a:spcPts val="0"/>
              </a:spcBef>
              <a:spcAft>
                <a:spcPts val="0"/>
              </a:spcAft>
              <a:buClr>
                <a:schemeClr val="dk1"/>
              </a:buClr>
              <a:buSzPts val="1100"/>
              <a:buFont typeface="Arial"/>
              <a:buNone/>
            </a:pPr>
            <a:r>
              <a:rPr lang="en-US" dirty="0"/>
              <a:t>Part 1 Reflection</a:t>
            </a:r>
            <a:endParaRPr dirty="0"/>
          </a:p>
        </p:txBody>
      </p:sp>
      <p:sp>
        <p:nvSpPr>
          <p:cNvPr id="348" name="Google Shape;348;g7da4f56286_0_65"/>
          <p:cNvSpPr txBox="1">
            <a:spLocks noGrp="1"/>
          </p:cNvSpPr>
          <p:nvPr>
            <p:ph type="body" idx="1"/>
          </p:nvPr>
        </p:nvSpPr>
        <p:spPr>
          <a:xfrm>
            <a:off x="-9752" y="4165683"/>
            <a:ext cx="11562844" cy="1700400"/>
          </a:xfrm>
          <a:prstGeom prst="rect">
            <a:avLst/>
          </a:prstGeom>
        </p:spPr>
        <p:txBody>
          <a:bodyPr spcFirstLastPara="1" wrap="square" lIns="91425" tIns="45700" rIns="91425" bIns="45700" anchor="t" anchorCtr="0">
            <a:noAutofit/>
          </a:bodyPr>
          <a:lstStyle/>
          <a:p>
            <a:pPr marL="457200" lvl="0" indent="0" algn="l" rtl="0">
              <a:lnSpc>
                <a:spcPct val="100000"/>
              </a:lnSpc>
              <a:spcBef>
                <a:spcPts val="1000"/>
              </a:spcBef>
              <a:spcAft>
                <a:spcPts val="0"/>
              </a:spcAft>
              <a:buClr>
                <a:schemeClr val="dk1"/>
              </a:buClr>
              <a:buSzPts val="1100"/>
              <a:buFont typeface="Arial"/>
              <a:buNone/>
            </a:pPr>
            <a:r>
              <a:rPr lang="en-US" sz="3200" dirty="0">
                <a:ea typeface="Calibri"/>
                <a:cs typeface="Calibri"/>
                <a:sym typeface="Calibri"/>
              </a:rPr>
              <a:t>Discuss your responses to the questions found in Part 1 for </a:t>
            </a:r>
            <a:r>
              <a:rPr lang="en-US" sz="3200" i="1" dirty="0">
                <a:ea typeface="Calibri"/>
                <a:cs typeface="Calibri"/>
                <a:sym typeface="Calibri"/>
              </a:rPr>
              <a:t>Speaking Up for Science and Social Studies</a:t>
            </a:r>
            <a:r>
              <a:rPr lang="en-US" sz="3200" dirty="0">
                <a:ea typeface="Calibri"/>
                <a:cs typeface="Calibri"/>
                <a:sym typeface="Calibri"/>
              </a:rPr>
              <a:t>. </a:t>
            </a:r>
            <a:endParaRPr sz="3200" dirty="0">
              <a:ea typeface="Calibri"/>
              <a:cs typeface="Calibri"/>
              <a:sym typeface="Calibri"/>
            </a:endParaRPr>
          </a:p>
          <a:p>
            <a:pPr marL="0" lvl="0" indent="0" algn="l" rtl="0">
              <a:spcBef>
                <a:spcPts val="1000"/>
              </a:spcBef>
              <a:spcAft>
                <a:spcPts val="0"/>
              </a:spcAft>
              <a:buNone/>
            </a:pPr>
            <a:endParaRPr dirty="0"/>
          </a:p>
        </p:txBody>
      </p:sp>
      <p:pic>
        <p:nvPicPr>
          <p:cNvPr id="350" name="Google Shape;350;g7da4f56286_0_65" title="&quot; &quot;">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768617" y="1308294"/>
            <a:ext cx="5079470" cy="30918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7da4f56286_0_73"/>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Why teach social studies? Part 2</a:t>
            </a:r>
            <a:endParaRPr dirty="0"/>
          </a:p>
        </p:txBody>
      </p:sp>
      <p:sp>
        <p:nvSpPr>
          <p:cNvPr id="356" name="Google Shape;356;g7da4f56286_0_73"/>
          <p:cNvSpPr txBox="1">
            <a:spLocks noGrp="1"/>
          </p:cNvSpPr>
          <p:nvPr>
            <p:ph type="body" idx="1"/>
          </p:nvPr>
        </p:nvSpPr>
        <p:spPr>
          <a:xfrm>
            <a:off x="838199" y="4569900"/>
            <a:ext cx="11302545" cy="12402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US" dirty="0">
                <a:ea typeface="Calibri"/>
                <a:cs typeface="Calibri"/>
                <a:sym typeface="Calibri"/>
              </a:rPr>
              <a:t>As you watch the video from 9:18 to 20:22, answer the questions provided.</a:t>
            </a:r>
            <a:r>
              <a:rPr lang="en-US" dirty="0"/>
              <a:t> </a:t>
            </a:r>
            <a:endParaRPr dirty="0"/>
          </a:p>
        </p:txBody>
      </p:sp>
      <p:pic>
        <p:nvPicPr>
          <p:cNvPr id="358" name="Google Shape;358;g7da4f56286_0_73" title="&quot; &quot;">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807976" y="1027975"/>
            <a:ext cx="7936499" cy="2879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7da4f56286_0_79"/>
          <p:cNvSpPr txBox="1">
            <a:spLocks noGrp="1"/>
          </p:cNvSpPr>
          <p:nvPr>
            <p:ph type="title"/>
          </p:nvPr>
        </p:nvSpPr>
        <p:spPr>
          <a:xfrm>
            <a:off x="329784" y="365125"/>
            <a:ext cx="11722308"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Why teach social studies? Part 2 Reflection</a:t>
            </a:r>
            <a:endParaRPr dirty="0"/>
          </a:p>
        </p:txBody>
      </p:sp>
      <p:sp>
        <p:nvSpPr>
          <p:cNvPr id="364" name="Google Shape;364;g7da4f56286_0_79"/>
          <p:cNvSpPr txBox="1">
            <a:spLocks noGrp="1"/>
          </p:cNvSpPr>
          <p:nvPr>
            <p:ph type="body" idx="1"/>
          </p:nvPr>
        </p:nvSpPr>
        <p:spPr>
          <a:xfrm>
            <a:off x="41251" y="4236023"/>
            <a:ext cx="11367793" cy="1700400"/>
          </a:xfrm>
          <a:prstGeom prst="rect">
            <a:avLst/>
          </a:prstGeom>
        </p:spPr>
        <p:txBody>
          <a:bodyPr spcFirstLastPara="1" wrap="square" lIns="91425" tIns="45700" rIns="91425" bIns="45700" anchor="t" anchorCtr="0">
            <a:noAutofit/>
          </a:bodyPr>
          <a:lstStyle/>
          <a:p>
            <a:pPr marL="457200" lvl="0" indent="0" algn="l" rtl="0">
              <a:lnSpc>
                <a:spcPct val="100000"/>
              </a:lnSpc>
              <a:spcBef>
                <a:spcPts val="1000"/>
              </a:spcBef>
              <a:spcAft>
                <a:spcPts val="0"/>
              </a:spcAft>
              <a:buNone/>
            </a:pPr>
            <a:r>
              <a:rPr lang="en-US" sz="3200" dirty="0">
                <a:ea typeface="Calibri"/>
                <a:cs typeface="Calibri"/>
                <a:sym typeface="Calibri"/>
              </a:rPr>
              <a:t>Discuss your responses to the questions found in Part 2 for </a:t>
            </a:r>
            <a:r>
              <a:rPr lang="en-US" sz="3200" i="1" dirty="0">
                <a:ea typeface="Calibri"/>
                <a:cs typeface="Calibri"/>
                <a:sym typeface="Calibri"/>
              </a:rPr>
              <a:t>Speaking Up for Science and Social Studies</a:t>
            </a:r>
            <a:r>
              <a:rPr lang="en-US" sz="3200" dirty="0">
                <a:ea typeface="Calibri"/>
                <a:cs typeface="Calibri"/>
                <a:sym typeface="Calibri"/>
              </a:rPr>
              <a:t>. </a:t>
            </a:r>
            <a:endParaRPr dirty="0">
              <a:ea typeface="Calibri"/>
              <a:cs typeface="Calibri"/>
              <a:sym typeface="Calibri"/>
            </a:endParaRPr>
          </a:p>
          <a:p>
            <a:pPr marL="0" lvl="0" indent="0" algn="l" rtl="0">
              <a:spcBef>
                <a:spcPts val="1000"/>
              </a:spcBef>
              <a:spcAft>
                <a:spcPts val="0"/>
              </a:spcAft>
              <a:buNone/>
            </a:pPr>
            <a:endParaRPr dirty="0"/>
          </a:p>
        </p:txBody>
      </p:sp>
      <p:pic>
        <p:nvPicPr>
          <p:cNvPr id="366" name="Google Shape;366;g7da4f56286_0_79" title="&quot; &quot;">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962048" y="1343463"/>
            <a:ext cx="5079470" cy="30918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54B54-B7B9-5F86-2E2B-00D964D22017}"/>
              </a:ext>
            </a:extLst>
          </p:cNvPr>
          <p:cNvSpPr>
            <a:spLocks noGrp="1"/>
          </p:cNvSpPr>
          <p:nvPr>
            <p:ph type="ctrTitle"/>
          </p:nvPr>
        </p:nvSpPr>
        <p:spPr>
          <a:xfrm>
            <a:off x="2209800" y="1214338"/>
            <a:ext cx="9144000" cy="2387700"/>
          </a:xfrm>
        </p:spPr>
        <p:txBody>
          <a:bodyPr>
            <a:normAutofit fontScale="90000"/>
          </a:bodyPr>
          <a:lstStyle/>
          <a:p>
            <a:r>
              <a:rPr lang="en-US" dirty="0"/>
              <a:t>Effective Social Studies Integration in Elementary Classrooms</a:t>
            </a:r>
          </a:p>
        </p:txBody>
      </p:sp>
      <p:sp>
        <p:nvSpPr>
          <p:cNvPr id="3" name="Subtitle 2">
            <a:extLst>
              <a:ext uri="{FF2B5EF4-FFF2-40B4-BE49-F238E27FC236}">
                <a16:creationId xmlns:a16="http://schemas.microsoft.com/office/drawing/2014/main" id="{56B2E20F-0F67-C66A-182F-1BA691A0A9A8}"/>
              </a:ext>
            </a:extLst>
          </p:cNvPr>
          <p:cNvSpPr>
            <a:spLocks noGrp="1"/>
          </p:cNvSpPr>
          <p:nvPr>
            <p:ph type="subTitle" idx="1"/>
          </p:nvPr>
        </p:nvSpPr>
        <p:spPr>
          <a:xfrm>
            <a:off x="2209800" y="3602038"/>
            <a:ext cx="9144000" cy="1655700"/>
          </a:xfrm>
        </p:spPr>
        <p:txBody>
          <a:bodyPr/>
          <a:lstStyle/>
          <a:p>
            <a:r>
              <a:rPr lang="en-US" dirty="0"/>
              <a:t>Section A: Introduction</a:t>
            </a:r>
          </a:p>
        </p:txBody>
      </p:sp>
    </p:spTree>
    <p:extLst>
      <p:ext uri="{BB962C8B-B14F-4D97-AF65-F5344CB8AC3E}">
        <p14:creationId xmlns:p14="http://schemas.microsoft.com/office/powerpoint/2010/main" val="2204997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7da4f56286_0_85"/>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Why teach social studies? Part 3</a:t>
            </a:r>
            <a:endParaRPr dirty="0"/>
          </a:p>
        </p:txBody>
      </p:sp>
      <p:sp>
        <p:nvSpPr>
          <p:cNvPr id="372" name="Google Shape;372;g7da4f56286_0_85"/>
          <p:cNvSpPr txBox="1">
            <a:spLocks noGrp="1"/>
          </p:cNvSpPr>
          <p:nvPr>
            <p:ph type="body" idx="1"/>
          </p:nvPr>
        </p:nvSpPr>
        <p:spPr>
          <a:xfrm>
            <a:off x="259826" y="5011615"/>
            <a:ext cx="11398774" cy="930236"/>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ea typeface="Calibri"/>
                <a:cs typeface="Calibri"/>
                <a:sym typeface="Calibri"/>
              </a:rPr>
              <a:t>As you watch the remainder of the video, answer the questions provided. </a:t>
            </a:r>
            <a:endParaRPr dirty="0">
              <a:ea typeface="Calibri"/>
              <a:cs typeface="Calibri"/>
              <a:sym typeface="Calibri"/>
            </a:endParaRPr>
          </a:p>
        </p:txBody>
      </p:sp>
      <p:pic>
        <p:nvPicPr>
          <p:cNvPr id="374" name="Google Shape;374;g7da4f56286_0_85" title="&quot; &quot;">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602868" y="1459689"/>
            <a:ext cx="3551926" cy="35519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7da4f56286_0_91"/>
          <p:cNvSpPr txBox="1">
            <a:spLocks noGrp="1"/>
          </p:cNvSpPr>
          <p:nvPr>
            <p:ph type="title"/>
          </p:nvPr>
        </p:nvSpPr>
        <p:spPr>
          <a:xfrm>
            <a:off x="476603" y="365125"/>
            <a:ext cx="10839138"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Why teach social studies? Part 3 Reflection</a:t>
            </a:r>
            <a:endParaRPr dirty="0"/>
          </a:p>
        </p:txBody>
      </p:sp>
      <p:sp>
        <p:nvSpPr>
          <p:cNvPr id="380" name="Google Shape;380;g7da4f56286_0_91"/>
          <p:cNvSpPr txBox="1">
            <a:spLocks noGrp="1"/>
          </p:cNvSpPr>
          <p:nvPr>
            <p:ph type="body" idx="1"/>
          </p:nvPr>
        </p:nvSpPr>
        <p:spPr>
          <a:xfrm>
            <a:off x="-165194" y="4611160"/>
            <a:ext cx="12122732" cy="1360431"/>
          </a:xfrm>
          <a:prstGeom prst="rect">
            <a:avLst/>
          </a:prstGeom>
        </p:spPr>
        <p:txBody>
          <a:bodyPr spcFirstLastPara="1" wrap="square" lIns="91425" tIns="45700" rIns="91425" bIns="45700" anchor="t" anchorCtr="0">
            <a:noAutofit/>
          </a:bodyPr>
          <a:lstStyle/>
          <a:p>
            <a:pPr marL="457200" lvl="0" indent="0" algn="l" rtl="0">
              <a:lnSpc>
                <a:spcPct val="100000"/>
              </a:lnSpc>
              <a:spcBef>
                <a:spcPts val="1000"/>
              </a:spcBef>
              <a:spcAft>
                <a:spcPts val="0"/>
              </a:spcAft>
              <a:buClr>
                <a:schemeClr val="dk1"/>
              </a:buClr>
              <a:buSzPts val="1100"/>
              <a:buFont typeface="Arial"/>
              <a:buNone/>
            </a:pPr>
            <a:r>
              <a:rPr lang="en-US" sz="3200" dirty="0">
                <a:ea typeface="Calibri"/>
                <a:cs typeface="Calibri"/>
                <a:sym typeface="Calibri"/>
              </a:rPr>
              <a:t>Discuss your responses to the questions found in Part 3 for </a:t>
            </a:r>
            <a:r>
              <a:rPr lang="en-US" sz="3200" i="1" dirty="0">
                <a:ea typeface="Calibri"/>
                <a:cs typeface="Calibri"/>
                <a:sym typeface="Calibri"/>
              </a:rPr>
              <a:t>Speaking Up for Science and Social Studies</a:t>
            </a:r>
            <a:r>
              <a:rPr lang="en-US" sz="3200" dirty="0">
                <a:ea typeface="Calibri"/>
                <a:cs typeface="Calibri"/>
                <a:sym typeface="Calibri"/>
              </a:rPr>
              <a:t>. </a:t>
            </a:r>
            <a:endParaRPr sz="3200" dirty="0">
              <a:ea typeface="Calibri"/>
              <a:cs typeface="Calibri"/>
              <a:sym typeface="Calibri"/>
            </a:endParaRPr>
          </a:p>
          <a:p>
            <a:pPr marL="0" lvl="0" indent="0" algn="l" rtl="0">
              <a:spcBef>
                <a:spcPts val="1000"/>
              </a:spcBef>
              <a:spcAft>
                <a:spcPts val="0"/>
              </a:spcAft>
              <a:buNone/>
            </a:pPr>
            <a:endParaRPr dirty="0"/>
          </a:p>
        </p:txBody>
      </p:sp>
      <p:pic>
        <p:nvPicPr>
          <p:cNvPr id="382" name="Google Shape;382;g7da4f56286_0_91" title="&quot; &quot;">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944463" y="1519310"/>
            <a:ext cx="5079470" cy="30918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dirty="0"/>
              <a:t>The Marginalization of Social Studies</a:t>
            </a:r>
            <a:endParaRPr dirty="0"/>
          </a:p>
        </p:txBody>
      </p:sp>
      <p:sp>
        <p:nvSpPr>
          <p:cNvPr id="388" name="Google Shape;388;p4"/>
          <p:cNvSpPr txBox="1">
            <a:spLocks noGrp="1"/>
          </p:cNvSpPr>
          <p:nvPr>
            <p:ph type="body" idx="1"/>
          </p:nvPr>
        </p:nvSpPr>
        <p:spPr>
          <a:xfrm>
            <a:off x="277893" y="2277002"/>
            <a:ext cx="11433461" cy="3691126"/>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3600"/>
              <a:buFont typeface="Calibri"/>
              <a:buChar char="●"/>
            </a:pPr>
            <a:endParaRPr lang="en-US" dirty="0">
              <a:latin typeface="Calibri"/>
              <a:ea typeface="Calibri"/>
              <a:cs typeface="Calibri"/>
              <a:sym typeface="Calibri"/>
            </a:endParaRPr>
          </a:p>
          <a:p>
            <a:pPr marL="342900" lvl="0" indent="-342900" algn="l" rtl="0">
              <a:lnSpc>
                <a:spcPct val="100000"/>
              </a:lnSpc>
              <a:spcBef>
                <a:spcPts val="0"/>
              </a:spcBef>
              <a:spcAft>
                <a:spcPts val="0"/>
              </a:spcAft>
              <a:buSzPts val="3600"/>
              <a:buFont typeface="Calibri"/>
              <a:buChar char="●"/>
            </a:pPr>
            <a:endParaRPr lang="en-US" dirty="0">
              <a:latin typeface="Calibri"/>
              <a:ea typeface="Calibri"/>
              <a:cs typeface="Calibri"/>
              <a:sym typeface="Calibri"/>
            </a:endParaRPr>
          </a:p>
          <a:p>
            <a:pPr marL="342900" lvl="0" indent="-342900" algn="l" rtl="0">
              <a:lnSpc>
                <a:spcPct val="100000"/>
              </a:lnSpc>
              <a:spcBef>
                <a:spcPts val="0"/>
              </a:spcBef>
              <a:spcAft>
                <a:spcPts val="0"/>
              </a:spcAft>
              <a:buSzPts val="3600"/>
              <a:buFont typeface="Calibri"/>
              <a:buChar char="●"/>
            </a:pPr>
            <a:endParaRPr lang="en-US" dirty="0">
              <a:latin typeface="Calibri"/>
              <a:ea typeface="Calibri"/>
              <a:cs typeface="Calibri"/>
              <a:sym typeface="Calibri"/>
            </a:endParaRPr>
          </a:p>
          <a:p>
            <a:pPr marL="342900" lvl="0" indent="-342900" algn="l" rtl="0">
              <a:lnSpc>
                <a:spcPct val="100000"/>
              </a:lnSpc>
              <a:spcBef>
                <a:spcPts val="0"/>
              </a:spcBef>
              <a:spcAft>
                <a:spcPts val="0"/>
              </a:spcAft>
              <a:buSzPts val="3600"/>
              <a:buFont typeface="Calibri"/>
              <a:buChar char="●"/>
            </a:pPr>
            <a:endParaRPr lang="en-US" dirty="0">
              <a:ea typeface="Calibri"/>
              <a:cs typeface="Calibri"/>
              <a:sym typeface="Calibri"/>
            </a:endParaRPr>
          </a:p>
          <a:p>
            <a:pPr indent="-457200">
              <a:lnSpc>
                <a:spcPct val="100000"/>
              </a:lnSpc>
              <a:spcBef>
                <a:spcPts val="0"/>
              </a:spcBef>
              <a:buSzPts val="3600"/>
            </a:pPr>
            <a:r>
              <a:rPr lang="en-US" dirty="0">
                <a:ea typeface="Calibri"/>
                <a:cs typeface="Calibri"/>
                <a:sym typeface="Calibri"/>
              </a:rPr>
              <a:t>View the entire infographic: </a:t>
            </a:r>
            <a:r>
              <a:rPr lang="en-US" dirty="0">
                <a:ea typeface="Calibri"/>
                <a:cs typeface="Calibri"/>
                <a:sym typeface="Calibri"/>
                <a:hlinkClick r:id="rId3"/>
              </a:rPr>
              <a:t>The Marginalization of Social Studies</a:t>
            </a:r>
            <a:endParaRPr dirty="0">
              <a:ea typeface="Calibri"/>
              <a:cs typeface="Calibri"/>
              <a:sym typeface="Calibri"/>
            </a:endParaRPr>
          </a:p>
          <a:p>
            <a:pPr indent="-457200">
              <a:lnSpc>
                <a:spcPct val="100000"/>
              </a:lnSpc>
              <a:spcBef>
                <a:spcPts val="0"/>
              </a:spcBef>
              <a:buSzPts val="3600"/>
            </a:pPr>
            <a:r>
              <a:rPr lang="en-US" dirty="0">
                <a:ea typeface="Calibri"/>
                <a:cs typeface="Calibri"/>
                <a:sym typeface="Calibri"/>
              </a:rPr>
              <a:t>Write down as much as you want in the time we have, but </a:t>
            </a:r>
            <a:r>
              <a:rPr lang="en-US" b="1" dirty="0">
                <a:ea typeface="Calibri"/>
                <a:cs typeface="Calibri"/>
                <a:sym typeface="Calibri"/>
              </a:rPr>
              <a:t>record at least one piece of information from the visual that includes a number.</a:t>
            </a:r>
            <a:endParaRPr dirty="0">
              <a:ea typeface="Calibri"/>
              <a:cs typeface="Calibri"/>
              <a:sym typeface="Calibri"/>
            </a:endParaRPr>
          </a:p>
        </p:txBody>
      </p:sp>
      <p:sp>
        <p:nvSpPr>
          <p:cNvPr id="3" name="TextBox 2">
            <a:extLst>
              <a:ext uri="{FF2B5EF4-FFF2-40B4-BE49-F238E27FC236}">
                <a16:creationId xmlns:a16="http://schemas.microsoft.com/office/drawing/2014/main" id="{4D9D1DA2-05B9-DD7F-A11C-DFEB8D882A44}"/>
              </a:ext>
            </a:extLst>
          </p:cNvPr>
          <p:cNvSpPr txBox="1"/>
          <p:nvPr/>
        </p:nvSpPr>
        <p:spPr>
          <a:xfrm>
            <a:off x="353033" y="3251562"/>
            <a:ext cx="11003573" cy="523220"/>
          </a:xfrm>
          <a:prstGeom prst="rect">
            <a:avLst/>
          </a:prstGeom>
          <a:noFill/>
        </p:spPr>
        <p:txBody>
          <a:bodyPr wrap="square">
            <a:spAutoFit/>
          </a:bodyPr>
          <a:lstStyle/>
          <a:p>
            <a:pPr marL="152400" marR="52070" lvl="0" algn="l" rtl="0">
              <a:spcBef>
                <a:spcPts val="0"/>
              </a:spcBef>
              <a:spcAft>
                <a:spcPts val="0"/>
              </a:spcAft>
              <a:buClr>
                <a:schemeClr val="dk1"/>
              </a:buClr>
              <a:buSzPts val="1200"/>
            </a:pPr>
            <a:r>
              <a:rPr lang="en-US" sz="14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3"/>
                  </a:ext>
                </a:extLst>
              </a:rPr>
              <a:t>Council of Chief State School Officers. (2018). </a:t>
            </a:r>
            <a:r>
              <a:rPr lang="en-US" sz="1400" i="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4"/>
                  </a:ext>
                </a:extLst>
              </a:rPr>
              <a:t>The Marginalization of Social Studies </a:t>
            </a:r>
            <a:r>
              <a:rPr lang="en-US" sz="14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5"/>
                  </a:ext>
                </a:extLst>
              </a:rPr>
              <a:t>[infographic]. </a:t>
            </a:r>
            <a:r>
              <a:rPr lang="en-US" sz="1400" u="sng" dirty="0">
                <a:solidFill>
                  <a:schemeClr val="hlink"/>
                </a:solidFill>
                <a:latin typeface="Calibri"/>
                <a:ea typeface="Calibri"/>
                <a:cs typeface="Calibri"/>
                <a:sym typeface="Calibri"/>
                <a:hlinkClick r:id="rId4" invalidUrl="https://ccsso.org/sites/default/files/2018-11/Elementary SS Brief 45 Minute Version_0.pdf"/>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6"/>
                  </a:ext>
                </a:extLst>
              </a:rPr>
              <a:t>https://ccsso.org/sites/default/files/2018-11/Elementary%20SS%20Brief%2045%20Minute%20Version_0.pdf</a:t>
            </a:r>
            <a:r>
              <a:rPr lang="en-US" sz="1400"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27"/>
                  </a:ext>
                </a:extLst>
              </a:rPr>
              <a:t>.</a:t>
            </a:r>
            <a:endParaRPr lang="en-US" sz="1400" dirty="0">
              <a:highlight>
                <a:srgbClr val="FFFF00"/>
              </a:highlight>
              <a:latin typeface="Calibri"/>
              <a:ea typeface="Calibri"/>
              <a:cs typeface="Calibri"/>
              <a:sym typeface="Calibri"/>
            </a:endParaRPr>
          </a:p>
        </p:txBody>
      </p:sp>
      <p:pic>
        <p:nvPicPr>
          <p:cNvPr id="5" name="Picture 4" descr="This is a screenshot of part of the Marginalization of Social Studies document that is linked on the slide.">
            <a:extLst>
              <a:ext uri="{FF2B5EF4-FFF2-40B4-BE49-F238E27FC236}">
                <a16:creationId xmlns:a16="http://schemas.microsoft.com/office/drawing/2014/main" id="{7B9EB210-2A12-067D-AB65-F64F6DABA073}"/>
              </a:ext>
            </a:extLst>
          </p:cNvPr>
          <p:cNvPicPr>
            <a:picLocks noChangeAspect="1"/>
          </p:cNvPicPr>
          <p:nvPr/>
        </p:nvPicPr>
        <p:blipFill>
          <a:blip r:embed="rId5"/>
          <a:stretch>
            <a:fillRect/>
          </a:stretch>
        </p:blipFill>
        <p:spPr>
          <a:xfrm>
            <a:off x="277893" y="130087"/>
            <a:ext cx="11636214" cy="31214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72B62"/>
              </a:buClr>
              <a:buSzPts val="4400"/>
              <a:buFont typeface="Georgia"/>
              <a:buNone/>
            </a:pPr>
            <a:r>
              <a:rPr lang="en-US" dirty="0"/>
              <a:t>Discussion </a:t>
            </a:r>
            <a:endParaRPr dirty="0"/>
          </a:p>
        </p:txBody>
      </p:sp>
      <p:sp>
        <p:nvSpPr>
          <p:cNvPr id="395" name="Google Shape;395;p5"/>
          <p:cNvSpPr txBox="1">
            <a:spLocks noGrp="1"/>
          </p:cNvSpPr>
          <p:nvPr>
            <p:ph type="body" idx="1"/>
          </p:nvPr>
        </p:nvSpPr>
        <p:spPr>
          <a:xfrm>
            <a:off x="575389" y="1413015"/>
            <a:ext cx="11296244" cy="4596023"/>
          </a:xfrm>
          <a:prstGeom prst="rect">
            <a:avLst/>
          </a:prstGeom>
          <a:noFill/>
          <a:ln>
            <a:noFill/>
          </a:ln>
        </p:spPr>
        <p:txBody>
          <a:bodyPr spcFirstLastPara="1" wrap="square" lIns="91425" tIns="45700" rIns="91425" bIns="45700" anchor="t" anchorCtr="0">
            <a:normAutofit/>
          </a:bodyPr>
          <a:lstStyle/>
          <a:p>
            <a:pPr marL="571500" indent="-571500">
              <a:lnSpc>
                <a:spcPct val="100000"/>
              </a:lnSpc>
              <a:spcBef>
                <a:spcPts val="0"/>
              </a:spcBef>
              <a:spcAft>
                <a:spcPts val="1200"/>
              </a:spcAft>
              <a:buSzPts val="3800"/>
            </a:pPr>
            <a:r>
              <a:rPr lang="en-US" sz="3600" dirty="0">
                <a:ea typeface="Calibri"/>
                <a:cs typeface="Calibri"/>
                <a:sym typeface="Calibri"/>
              </a:rPr>
              <a:t>What is the relationship between content knowledge and reading proficiency? </a:t>
            </a:r>
            <a:endParaRPr sz="3600" dirty="0">
              <a:ea typeface="Calibri"/>
              <a:cs typeface="Calibri"/>
              <a:sym typeface="Calibri"/>
            </a:endParaRPr>
          </a:p>
          <a:p>
            <a:pPr marL="571500" indent="-571500">
              <a:lnSpc>
                <a:spcPct val="100000"/>
              </a:lnSpc>
              <a:spcBef>
                <a:spcPts val="1000"/>
              </a:spcBef>
              <a:spcAft>
                <a:spcPts val="1200"/>
              </a:spcAft>
              <a:buSzPts val="3800"/>
            </a:pPr>
            <a:r>
              <a:rPr lang="en-US" sz="3600" dirty="0">
                <a:ea typeface="Calibri"/>
                <a:cs typeface="Calibri"/>
                <a:sym typeface="Calibri"/>
              </a:rPr>
              <a:t>Why teach social studies? </a:t>
            </a:r>
            <a:endParaRPr sz="3600" dirty="0">
              <a:ea typeface="Calibri"/>
              <a:cs typeface="Calibri"/>
              <a:sym typeface="Calibri"/>
            </a:endParaRPr>
          </a:p>
          <a:p>
            <a:pPr marL="571500" indent="-571500">
              <a:lnSpc>
                <a:spcPct val="100000"/>
              </a:lnSpc>
              <a:spcBef>
                <a:spcPts val="1000"/>
              </a:spcBef>
              <a:spcAft>
                <a:spcPts val="1200"/>
              </a:spcAft>
              <a:buSzPts val="3800"/>
            </a:pPr>
            <a:r>
              <a:rPr lang="en-US" sz="3600" dirty="0">
                <a:ea typeface="Calibri"/>
                <a:cs typeface="Calibri"/>
                <a:sym typeface="Calibri"/>
              </a:rPr>
              <a:t>What are the barriers to intentionally including social studies in the curriculum? </a:t>
            </a:r>
            <a:endParaRPr sz="3600" dirty="0">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7da4f56286_0_0"/>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7"/>
                  </a:ext>
                </a:extLst>
              </a:rPr>
              <a:t>Coming Up</a:t>
            </a:r>
            <a:endParaRPr dirty="0"/>
          </a:p>
        </p:txBody>
      </p:sp>
      <p:sp>
        <p:nvSpPr>
          <p:cNvPr id="402" name="Google Shape;402;g7da4f56286_0_0"/>
          <p:cNvSpPr txBox="1">
            <a:spLocks noGrp="1"/>
          </p:cNvSpPr>
          <p:nvPr>
            <p:ph type="body" idx="1"/>
          </p:nvPr>
        </p:nvSpPr>
        <p:spPr>
          <a:xfrm>
            <a:off x="555786" y="1096476"/>
            <a:ext cx="10515600" cy="4901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endParaRPr sz="2600" dirty="0">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solidFill>
                  <a:schemeClr val="dk1"/>
                </a:solidFill>
                <a:ea typeface="Calibri"/>
                <a:cs typeface="Calibri"/>
                <a:sym typeface="Calibri"/>
              </a:rPr>
              <a:t>Section C: What is effective integration?</a:t>
            </a:r>
            <a:endParaRPr sz="2600" dirty="0">
              <a:solidFill>
                <a:schemeClr val="dk1"/>
              </a:solidFill>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solidFill>
                  <a:schemeClr val="dk1"/>
                </a:solidFill>
                <a:ea typeface="Calibri"/>
                <a:cs typeface="Calibri"/>
                <a:sym typeface="Calibri"/>
              </a:rPr>
              <a:t>Section D: How do I integrate social studies and reading and writing?</a:t>
            </a:r>
            <a:endParaRPr sz="2600" dirty="0">
              <a:solidFill>
                <a:schemeClr val="dk1"/>
              </a:solidFill>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solidFill>
                  <a:schemeClr val="dk1"/>
                </a:solidFill>
                <a:ea typeface="Calibri"/>
                <a:cs typeface="Calibri"/>
                <a:sym typeface="Calibri"/>
              </a:rPr>
              <a:t>Section E: Case studies in effective integration</a:t>
            </a:r>
            <a:endParaRPr sz="2600" dirty="0">
              <a:solidFill>
                <a:schemeClr val="dk1"/>
              </a:solidFill>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solidFill>
                  <a:schemeClr val="dk1"/>
                </a:solidFill>
                <a:ea typeface="Calibri"/>
                <a:cs typeface="Calibri"/>
                <a:sym typeface="Calibri"/>
              </a:rPr>
              <a:t>Section F: </a:t>
            </a:r>
            <a:r>
              <a:rPr lang="en-US" sz="2600" dirty="0">
                <a:ea typeface="Calibri"/>
                <a:cs typeface="Calibri"/>
                <a:sym typeface="Calibri"/>
              </a:rPr>
              <a:t>Is it “healthy, stealthy or fractured?”</a:t>
            </a:r>
          </a:p>
          <a:p>
            <a:pPr marL="0" lvl="0" indent="0" algn="l" rtl="0">
              <a:spcBef>
                <a:spcPts val="1000"/>
              </a:spcBef>
              <a:spcAft>
                <a:spcPts val="0"/>
              </a:spcAft>
              <a:buClr>
                <a:schemeClr val="dk1"/>
              </a:buClr>
              <a:buSzPts val="1100"/>
              <a:buFont typeface="Arial"/>
              <a:buNone/>
            </a:pPr>
            <a:r>
              <a:rPr lang="en-US" sz="2600" dirty="0">
                <a:solidFill>
                  <a:schemeClr val="dk1"/>
                </a:solidFill>
                <a:ea typeface="Calibri"/>
                <a:cs typeface="Calibri"/>
                <a:sym typeface="Calibri"/>
              </a:rPr>
              <a:t>Section G: Application: Designing an effective integration collection</a:t>
            </a:r>
            <a:endParaRPr sz="2600" dirty="0">
              <a:solidFill>
                <a:schemeClr val="dk1"/>
              </a:solidFill>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solidFill>
                  <a:schemeClr val="dk1"/>
                </a:solidFill>
                <a:ea typeface="Calibri"/>
                <a:cs typeface="Calibri"/>
                <a:sym typeface="Calibri"/>
              </a:rPr>
              <a:t>Section H: Reflection</a:t>
            </a:r>
            <a:endParaRPr sz="3000" dirty="0">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54B54-B7B9-5F86-2E2B-00D964D22017}"/>
              </a:ext>
            </a:extLst>
          </p:cNvPr>
          <p:cNvSpPr>
            <a:spLocks noGrp="1"/>
          </p:cNvSpPr>
          <p:nvPr>
            <p:ph type="ctrTitle"/>
          </p:nvPr>
        </p:nvSpPr>
        <p:spPr>
          <a:xfrm>
            <a:off x="2538608" y="1356094"/>
            <a:ext cx="9144000" cy="2387700"/>
          </a:xfrm>
        </p:spPr>
        <p:txBody>
          <a:bodyPr>
            <a:normAutofit fontScale="90000"/>
          </a:bodyPr>
          <a:lstStyle/>
          <a:p>
            <a:r>
              <a:rPr lang="en-US" dirty="0"/>
              <a:t>Effective Social Studies Integration in Elementary Classrooms</a:t>
            </a:r>
          </a:p>
        </p:txBody>
      </p:sp>
      <p:sp>
        <p:nvSpPr>
          <p:cNvPr id="3" name="Subtitle 2">
            <a:extLst>
              <a:ext uri="{FF2B5EF4-FFF2-40B4-BE49-F238E27FC236}">
                <a16:creationId xmlns:a16="http://schemas.microsoft.com/office/drawing/2014/main" id="{56B2E20F-0F67-C66A-182F-1BA691A0A9A8}"/>
              </a:ext>
            </a:extLst>
          </p:cNvPr>
          <p:cNvSpPr>
            <a:spLocks noGrp="1"/>
          </p:cNvSpPr>
          <p:nvPr>
            <p:ph type="subTitle" idx="1"/>
          </p:nvPr>
        </p:nvSpPr>
        <p:spPr>
          <a:xfrm>
            <a:off x="2538608" y="3627090"/>
            <a:ext cx="9144000" cy="1655700"/>
          </a:xfrm>
        </p:spPr>
        <p:txBody>
          <a:bodyPr/>
          <a:lstStyle/>
          <a:p>
            <a:r>
              <a:rPr lang="en-US" dirty="0"/>
              <a:t>Section C: What is effective integration?</a:t>
            </a:r>
          </a:p>
        </p:txBody>
      </p:sp>
    </p:spTree>
    <p:extLst>
      <p:ext uri="{BB962C8B-B14F-4D97-AF65-F5344CB8AC3E}">
        <p14:creationId xmlns:p14="http://schemas.microsoft.com/office/powerpoint/2010/main" val="3678766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63aa61e053_2_5"/>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dirty="0">
                <a:sym typeface="Libre Franklin Medium"/>
              </a:rPr>
              <a:t>Goals of this Module: </a:t>
            </a:r>
            <a:endParaRPr dirty="0"/>
          </a:p>
        </p:txBody>
      </p:sp>
      <p:sp>
        <p:nvSpPr>
          <p:cNvPr id="241" name="Google Shape;241;g63aa61e053_2_5"/>
          <p:cNvSpPr txBox="1">
            <a:spLocks noGrp="1"/>
          </p:cNvSpPr>
          <p:nvPr>
            <p:ph type="body" idx="1"/>
          </p:nvPr>
        </p:nvSpPr>
        <p:spPr>
          <a:xfrm>
            <a:off x="575247" y="1254758"/>
            <a:ext cx="10515599" cy="5363400"/>
          </a:xfrm>
          <a:prstGeom prst="rect">
            <a:avLst/>
          </a:prstGeom>
          <a:noFill/>
          <a:ln>
            <a:noFill/>
          </a:ln>
        </p:spPr>
        <p:txBody>
          <a:bodyPr spcFirstLastPara="1" wrap="square" lIns="91425" tIns="45700" rIns="91425" bIns="45700" anchor="t" anchorCtr="0">
            <a:noAutofit/>
          </a:bodyPr>
          <a:lstStyle/>
          <a:p>
            <a:pPr indent="-457200">
              <a:lnSpc>
                <a:spcPct val="100000"/>
              </a:lnSpc>
              <a:spcBef>
                <a:spcPts val="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1"/>
                  </a:ext>
                </a:extLst>
              </a:rPr>
              <a:t>Engage with the</a:t>
            </a:r>
            <a:r>
              <a:rPr lang="en-US" sz="2600" i="1" dirty="0">
                <a:solidFill>
                  <a:schemeClr val="dk1"/>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2"/>
                  </a:ext>
                </a:extLst>
              </a:rPr>
              <a:t> Kentucky Academic Standards (KAS) for Social Studies and the </a:t>
            </a:r>
            <a:r>
              <a:rPr lang="en-US" sz="2600" i="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3"/>
                  </a:ext>
                </a:extLst>
              </a:rPr>
              <a:t>Kentucky Academic Standards (KAS) for Reading and Writing. </a:t>
            </a:r>
            <a:endParaRPr sz="2600" i="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4"/>
                </a:ext>
              </a:extLst>
            </a:endParaRPr>
          </a:p>
          <a:p>
            <a:pPr indent="-457200">
              <a:lnSpc>
                <a:spcPct val="100000"/>
              </a:lnSpc>
              <a:spcBef>
                <a:spcPts val="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5"/>
                  </a:ext>
                </a:extLst>
              </a:rPr>
              <a:t>Answer the question, “Why teach social studies?”</a:t>
            </a:r>
            <a:endParaRPr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6"/>
                </a:ext>
              </a:extLst>
            </a:endParaRPr>
          </a:p>
          <a:p>
            <a:pPr indent="-457200">
              <a:lnSpc>
                <a:spcPct val="100000"/>
              </a:lnSpc>
              <a:spcBef>
                <a:spcPts val="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7"/>
                  </a:ext>
                </a:extLst>
              </a:rPr>
              <a:t>Learn how to incorporate effective integration between the </a:t>
            </a:r>
            <a:r>
              <a:rPr lang="en-US" sz="2600" i="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8"/>
                  </a:ext>
                </a:extLst>
              </a:rPr>
              <a:t>KAS for Social Studies </a:t>
            </a: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9"/>
                  </a:ext>
                </a:extLst>
              </a:rPr>
              <a:t>and the </a:t>
            </a:r>
            <a:r>
              <a:rPr lang="en-US" sz="2600" i="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0"/>
                  </a:ext>
                </a:extLst>
              </a:rPr>
              <a:t>KAS for Reading and Writing</a:t>
            </a: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1"/>
                  </a:ext>
                </a:extLst>
              </a:rPr>
              <a:t> </a:t>
            </a: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2"/>
                  </a:ext>
                </a:extLst>
              </a:rPr>
              <a:t>while maintaining discipline integrity</a:t>
            </a:r>
            <a:endParaRPr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3"/>
                </a:ext>
              </a:extLst>
            </a:endParaRPr>
          </a:p>
          <a:p>
            <a:pPr indent="-457200">
              <a:lnSpc>
                <a:spcPct val="100000"/>
              </a:lnSpc>
              <a:spcBef>
                <a:spcPts val="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4"/>
                  </a:ext>
                </a:extLst>
              </a:rPr>
              <a:t>Explore examples of effective integration between the </a:t>
            </a:r>
            <a:r>
              <a:rPr lang="en-US" sz="2600" i="1" dirty="0">
                <a:solidFill>
                  <a:schemeClr val="dk1"/>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6"/>
                  </a:ext>
                </a:extLst>
              </a:rPr>
              <a:t>KAS for Social Studies </a:t>
            </a:r>
            <a:r>
              <a:rPr lang="en-US" sz="2600" dirty="0">
                <a:solidFill>
                  <a:schemeClr val="dk1"/>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7"/>
                  </a:ext>
                </a:extLst>
              </a:rPr>
              <a:t>and the </a:t>
            </a:r>
            <a:r>
              <a:rPr lang="en-US" sz="2600" i="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8"/>
                  </a:ext>
                </a:extLst>
              </a:rPr>
              <a:t>KAS for Reading and Writing</a:t>
            </a:r>
            <a:r>
              <a:rPr lang="en-US" sz="2600" i="1" dirty="0">
                <a:solidFill>
                  <a:srgbClr val="000000"/>
                </a:solidFill>
                <a:ea typeface="Calibri"/>
                <a:cs typeface="Calibri"/>
                <a:sym typeface="Calibri"/>
              </a:rPr>
              <a:t>. </a:t>
            </a:r>
            <a:endParaRPr sz="2600" dirty="0">
              <a:solidFill>
                <a:srgbClr val="3F3F3F"/>
              </a:solidFill>
              <a:ea typeface="Calibri"/>
              <a:cs typeface="Calibri"/>
              <a:sym typeface="Calibri"/>
            </a:endParaRPr>
          </a:p>
          <a:p>
            <a:pPr marL="342900" lvl="0" indent="0" algn="l" rtl="0">
              <a:lnSpc>
                <a:spcPct val="115000"/>
              </a:lnSpc>
              <a:spcBef>
                <a:spcPts val="0"/>
              </a:spcBef>
              <a:spcAft>
                <a:spcPts val="0"/>
              </a:spcAft>
              <a:buSzPts val="1800"/>
              <a:buNone/>
            </a:pPr>
            <a:endParaRPr sz="2400" dirty="0">
              <a:solidFill>
                <a:srgbClr val="3F3F3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884729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7a558d1906_0_1"/>
          <p:cNvSpPr txBox="1">
            <a:spLocks noGrp="1"/>
          </p:cNvSpPr>
          <p:nvPr>
            <p:ph type="title"/>
          </p:nvPr>
        </p:nvSpPr>
        <p:spPr>
          <a:xfrm>
            <a:off x="218267" y="121034"/>
            <a:ext cx="10515600"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Compelling Question</a:t>
            </a:r>
            <a:endParaRPr dirty="0"/>
          </a:p>
        </p:txBody>
      </p:sp>
      <p:sp>
        <p:nvSpPr>
          <p:cNvPr id="248" name="Google Shape;248;g7a558d1906_0_1"/>
          <p:cNvSpPr txBox="1">
            <a:spLocks noGrp="1"/>
          </p:cNvSpPr>
          <p:nvPr>
            <p:ph type="body" idx="1"/>
          </p:nvPr>
        </p:nvSpPr>
        <p:spPr>
          <a:xfrm>
            <a:off x="218267" y="4317275"/>
            <a:ext cx="12164878" cy="43512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US" sz="3200" dirty="0">
                <a:ea typeface="Calibri"/>
                <a:cs typeface="Calibri"/>
                <a:sym typeface="Calibri"/>
              </a:rPr>
              <a:t>How do I practice effective integration between the </a:t>
            </a:r>
            <a:r>
              <a:rPr lang="en-US" sz="3200" i="1" dirty="0">
                <a:ea typeface="Calibri"/>
                <a:cs typeface="Calibri"/>
                <a:sym typeface="Calibri"/>
              </a:rPr>
              <a:t>KAS for Social Studies </a:t>
            </a:r>
            <a:r>
              <a:rPr lang="en-US" sz="3200" dirty="0">
                <a:ea typeface="Calibri"/>
                <a:cs typeface="Calibri"/>
                <a:sym typeface="Calibri"/>
              </a:rPr>
              <a:t>and the </a:t>
            </a:r>
            <a:r>
              <a:rPr lang="en-US" sz="3200" i="1" dirty="0">
                <a:ea typeface="Calibri"/>
                <a:cs typeface="Calibri"/>
                <a:sym typeface="Calibri"/>
              </a:rPr>
              <a:t>KAS for Reading and Writing</a:t>
            </a:r>
            <a:r>
              <a:rPr lang="en-US" sz="3200" dirty="0">
                <a:ea typeface="Calibri"/>
                <a:cs typeface="Calibri"/>
                <a:sym typeface="Calibri"/>
              </a:rPr>
              <a:t> in elementary school?</a:t>
            </a:r>
            <a:endParaRPr sz="3200" dirty="0">
              <a:ea typeface="Calibri"/>
              <a:cs typeface="Calibri"/>
              <a:sym typeface="Calibri"/>
            </a:endParaRPr>
          </a:p>
        </p:txBody>
      </p:sp>
      <p:pic>
        <p:nvPicPr>
          <p:cNvPr id="5" name="Picture 4" descr="This graphic shows a continuous cycle between the KAS for Social Studies and the KAS for Reading and Writing, demonstrating integration.">
            <a:extLst>
              <a:ext uri="{FF2B5EF4-FFF2-40B4-BE49-F238E27FC236}">
                <a16:creationId xmlns:a16="http://schemas.microsoft.com/office/drawing/2014/main" id="{89433B6A-1F30-D813-5B27-BC99E2AE1C0C}"/>
              </a:ext>
            </a:extLst>
          </p:cNvPr>
          <p:cNvPicPr>
            <a:picLocks noChangeAspect="1"/>
          </p:cNvPicPr>
          <p:nvPr/>
        </p:nvPicPr>
        <p:blipFill>
          <a:blip r:embed="rId3"/>
          <a:stretch>
            <a:fillRect/>
          </a:stretch>
        </p:blipFill>
        <p:spPr>
          <a:xfrm>
            <a:off x="3120179" y="707890"/>
            <a:ext cx="5951641" cy="3665670"/>
          </a:xfrm>
          <a:prstGeom prst="rect">
            <a:avLst/>
          </a:prstGeom>
        </p:spPr>
      </p:pic>
    </p:spTree>
    <p:extLst>
      <p:ext uri="{BB962C8B-B14F-4D97-AF65-F5344CB8AC3E}">
        <p14:creationId xmlns:p14="http://schemas.microsoft.com/office/powerpoint/2010/main" val="2743975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2B653-A330-B4D2-9EA6-2A2621B1C102}"/>
              </a:ext>
            </a:extLst>
          </p:cNvPr>
          <p:cNvSpPr>
            <a:spLocks noGrp="1"/>
          </p:cNvSpPr>
          <p:nvPr>
            <p:ph type="title"/>
          </p:nvPr>
        </p:nvSpPr>
        <p:spPr/>
        <p:txBody>
          <a:bodyPr/>
          <a:lstStyle/>
          <a:p>
            <a:r>
              <a:rPr lang="en-US" dirty="0"/>
              <a:t>What is effective integration?</a:t>
            </a:r>
          </a:p>
        </p:txBody>
      </p:sp>
      <p:sp>
        <p:nvSpPr>
          <p:cNvPr id="3" name="Text Placeholder 2">
            <a:extLst>
              <a:ext uri="{FF2B5EF4-FFF2-40B4-BE49-F238E27FC236}">
                <a16:creationId xmlns:a16="http://schemas.microsoft.com/office/drawing/2014/main" id="{17F9419F-9B23-77A6-DA3C-E4F4B3ADA352}"/>
              </a:ext>
            </a:extLst>
          </p:cNvPr>
          <p:cNvSpPr>
            <a:spLocks noGrp="1"/>
          </p:cNvSpPr>
          <p:nvPr>
            <p:ph type="body" idx="1"/>
          </p:nvPr>
        </p:nvSpPr>
        <p:spPr/>
        <p:txBody>
          <a:bodyPr/>
          <a:lstStyle/>
          <a:p>
            <a:pPr marL="107950" indent="0">
              <a:lnSpc>
                <a:spcPct val="100000"/>
              </a:lnSpc>
              <a:buNone/>
            </a:pPr>
            <a:r>
              <a:rPr lang="en-US" sz="2800" dirty="0">
                <a:ea typeface="Calibri"/>
                <a:cs typeface="Calibri"/>
                <a:sym typeface="Calibri"/>
              </a:rPr>
              <a:t>“Healthy integration of social studies helps students come to understand the world around them and other content areas. It renders social studies as the thread that ties the curriculum together and connects school learning to the world. They learn to use reading, writing, and mathematics as the tools by which they understand and communicate their understanding of the world.”</a:t>
            </a:r>
            <a:r>
              <a:rPr lang="en-US" sz="3200" dirty="0"/>
              <a:t> </a:t>
            </a:r>
          </a:p>
          <a:p>
            <a:endParaRPr lang="en-US" dirty="0"/>
          </a:p>
        </p:txBody>
      </p:sp>
      <p:sp>
        <p:nvSpPr>
          <p:cNvPr id="6" name="TextBox 5">
            <a:extLst>
              <a:ext uri="{FF2B5EF4-FFF2-40B4-BE49-F238E27FC236}">
                <a16:creationId xmlns:a16="http://schemas.microsoft.com/office/drawing/2014/main" id="{91852103-3BD2-A5DC-5184-3C788144C40D}"/>
              </a:ext>
            </a:extLst>
          </p:cNvPr>
          <p:cNvSpPr txBox="1"/>
          <p:nvPr/>
        </p:nvSpPr>
        <p:spPr>
          <a:xfrm>
            <a:off x="838200" y="4732421"/>
            <a:ext cx="10310446" cy="707886"/>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n-US" sz="2000" dirty="0">
                <a:solidFill>
                  <a:srgbClr val="3F3F3F"/>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25"/>
                  </a:ext>
                </a:extLst>
              </a:rPr>
              <a:t>National Council for the Social Studies. (2015). </a:t>
            </a:r>
            <a:r>
              <a:rPr lang="en-US" sz="2000" i="1" dirty="0">
                <a:solidFill>
                  <a:srgbClr val="3F3F3F"/>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26"/>
                  </a:ext>
                </a:extLst>
              </a:rPr>
              <a:t>Becoming Integrated Thinkers: Case Studies in Elementary Social Studies.</a:t>
            </a:r>
            <a:r>
              <a:rPr lang="en-US" sz="2000" dirty="0">
                <a:solidFill>
                  <a:srgbClr val="3F3F3F"/>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27"/>
                  </a:ext>
                </a:extLst>
              </a:rPr>
              <a:t> USA: Bennett and Hinde</a:t>
            </a:r>
            <a:endParaRPr lang="en-US" sz="2000" i="0" u="none" strike="noStrike" cap="none" dirty="0">
              <a:solidFill>
                <a:srgbClr val="000000"/>
              </a:solidFill>
              <a:latin typeface="Franklin Gothic Book" panose="020B0503020102020204" pitchFamily="34" charset="0"/>
              <a:ea typeface="Calibri"/>
              <a:cs typeface="Calibri"/>
              <a:sym typeface="Calibri"/>
            </a:endParaRPr>
          </a:p>
        </p:txBody>
      </p:sp>
    </p:spTree>
    <p:extLst>
      <p:ext uri="{BB962C8B-B14F-4D97-AF65-F5344CB8AC3E}">
        <p14:creationId xmlns:p14="http://schemas.microsoft.com/office/powerpoint/2010/main" val="2114580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2A60-F2F6-FCEE-416D-F834AB9AF3AE}"/>
              </a:ext>
            </a:extLst>
          </p:cNvPr>
          <p:cNvSpPr>
            <a:spLocks noGrp="1"/>
          </p:cNvSpPr>
          <p:nvPr>
            <p:ph type="title"/>
          </p:nvPr>
        </p:nvSpPr>
        <p:spPr>
          <a:xfrm>
            <a:off x="838200" y="91993"/>
            <a:ext cx="10515600" cy="1325700"/>
          </a:xfrm>
        </p:spPr>
        <p:txBody>
          <a:bodyPr/>
          <a:lstStyle/>
          <a:p>
            <a:r>
              <a:rPr lang="en-US" dirty="0"/>
              <a:t>What is “fractured” integration?</a:t>
            </a:r>
          </a:p>
        </p:txBody>
      </p:sp>
      <p:sp>
        <p:nvSpPr>
          <p:cNvPr id="3" name="Text Placeholder 2">
            <a:extLst>
              <a:ext uri="{FF2B5EF4-FFF2-40B4-BE49-F238E27FC236}">
                <a16:creationId xmlns:a16="http://schemas.microsoft.com/office/drawing/2014/main" id="{95BC52E1-1157-BB47-271B-1DDBF4625020}"/>
              </a:ext>
            </a:extLst>
          </p:cNvPr>
          <p:cNvSpPr>
            <a:spLocks noGrp="1"/>
          </p:cNvSpPr>
          <p:nvPr>
            <p:ph type="body" idx="1"/>
          </p:nvPr>
        </p:nvSpPr>
        <p:spPr>
          <a:xfrm>
            <a:off x="893444" y="1253400"/>
            <a:ext cx="10968703" cy="4351200"/>
          </a:xfrm>
        </p:spPr>
        <p:txBody>
          <a:bodyPr/>
          <a:lstStyle/>
          <a:p>
            <a:pPr marL="0" marR="0" lvl="0" indent="0" algn="l" rtl="0">
              <a:lnSpc>
                <a:spcPct val="100000"/>
              </a:lnSpc>
              <a:spcBef>
                <a:spcPts val="0"/>
              </a:spcBef>
              <a:spcAft>
                <a:spcPts val="0"/>
              </a:spcAft>
              <a:buClr>
                <a:srgbClr val="000000"/>
              </a:buClr>
              <a:buSzPts val="2400"/>
              <a:buFont typeface="Arial"/>
              <a:buNone/>
            </a:pPr>
            <a:r>
              <a:rPr lang="en-US" sz="2400" i="0" u="none" strike="noStrike" cap="none" dirty="0">
                <a:solidFill>
                  <a:srgbClr val="000000"/>
                </a:solidFill>
                <a:highlight>
                  <a:srgbClr val="FFFFFF"/>
                </a:highlight>
                <a:ea typeface="Calibri"/>
                <a:cs typeface="Calibri"/>
                <a:sym typeface="Calibri"/>
              </a:rPr>
              <a:t>There are three “Common Manifestations of Curriculum Integration in Elementary Classrooms.” They are fractured, stealthy and effective. </a:t>
            </a:r>
          </a:p>
          <a:p>
            <a:pPr marL="0" marR="0" lvl="0" indent="0" algn="l" rtl="0">
              <a:lnSpc>
                <a:spcPct val="100000"/>
              </a:lnSpc>
              <a:spcBef>
                <a:spcPts val="0"/>
              </a:spcBef>
              <a:spcAft>
                <a:spcPts val="0"/>
              </a:spcAft>
              <a:buClr>
                <a:srgbClr val="000000"/>
              </a:buClr>
              <a:buSzPts val="2400"/>
              <a:buFont typeface="Arial"/>
              <a:buNone/>
            </a:pPr>
            <a:endParaRPr lang="en-US" sz="2400" i="0" u="none" strike="noStrike" cap="none" dirty="0">
              <a:solidFill>
                <a:srgbClr val="000000"/>
              </a:solidFill>
              <a:highlight>
                <a:srgbClr val="FFFFFF"/>
              </a:highlight>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i="0" u="none" strike="noStrike" cap="none" dirty="0">
                <a:solidFill>
                  <a:srgbClr val="000000"/>
                </a:solidFill>
                <a:highlight>
                  <a:srgbClr val="FFFFFF"/>
                </a:highlight>
                <a:ea typeface="Calibri"/>
                <a:cs typeface="Calibri"/>
                <a:sym typeface="Calibri"/>
              </a:rPr>
              <a:t>Fractured:</a:t>
            </a:r>
          </a:p>
          <a:p>
            <a:pPr marL="914400" marR="0" lvl="1" indent="-381000" algn="l" rtl="0">
              <a:lnSpc>
                <a:spcPct val="100000"/>
              </a:lnSpc>
              <a:spcBef>
                <a:spcPts val="0"/>
              </a:spcBef>
              <a:spcAft>
                <a:spcPts val="0"/>
              </a:spcAft>
              <a:buClr>
                <a:srgbClr val="000000"/>
              </a:buClr>
              <a:buSzPts val="2400"/>
              <a:buFont typeface="Calibri"/>
              <a:buChar char="○"/>
            </a:pPr>
            <a:r>
              <a:rPr lang="en-US" sz="2400" i="0" u="none" strike="noStrike" cap="none" dirty="0">
                <a:solidFill>
                  <a:srgbClr val="000000"/>
                </a:solidFill>
                <a:highlight>
                  <a:srgbClr val="FFFFFF"/>
                </a:highlight>
                <a:latin typeface="Franklin Gothic Book" panose="020B0503020102020204" pitchFamily="34" charset="0"/>
                <a:ea typeface="Calibri"/>
                <a:cs typeface="Calibri"/>
                <a:sym typeface="Calibri"/>
              </a:rPr>
              <a:t>“Social studies is disconnected from a child’s life and the rest of the curriculum.” </a:t>
            </a:r>
          </a:p>
          <a:p>
            <a:pPr marL="914400" marR="0" lvl="1" indent="-381000" algn="l" rtl="0">
              <a:lnSpc>
                <a:spcPct val="100000"/>
              </a:lnSpc>
              <a:spcBef>
                <a:spcPts val="0"/>
              </a:spcBef>
              <a:spcAft>
                <a:spcPts val="0"/>
              </a:spcAft>
              <a:buClr>
                <a:srgbClr val="000000"/>
              </a:buClr>
              <a:buSzPts val="2400"/>
              <a:buFont typeface="Calibri"/>
              <a:buChar char="○"/>
            </a:pPr>
            <a:r>
              <a:rPr lang="en-US" sz="2400" i="0" u="none" strike="noStrike" cap="none" dirty="0">
                <a:solidFill>
                  <a:srgbClr val="000000"/>
                </a:solidFill>
                <a:highlight>
                  <a:srgbClr val="FFFFFF"/>
                </a:highlight>
                <a:latin typeface="Franklin Gothic Book" panose="020B0503020102020204" pitchFamily="34" charset="0"/>
                <a:ea typeface="Calibri"/>
                <a:cs typeface="Calibri"/>
                <a:sym typeface="Calibri"/>
              </a:rPr>
              <a:t>“Small chunks of content area information relation to the weekly reading or language arts activities are presented to students without much depth.”</a:t>
            </a:r>
          </a:p>
          <a:p>
            <a:pPr marL="914400" marR="0" lvl="1" indent="-381000" algn="l" rtl="0">
              <a:lnSpc>
                <a:spcPct val="100000"/>
              </a:lnSpc>
              <a:spcBef>
                <a:spcPts val="0"/>
              </a:spcBef>
              <a:spcAft>
                <a:spcPts val="0"/>
              </a:spcAft>
              <a:buClr>
                <a:srgbClr val="000000"/>
              </a:buClr>
              <a:buSzPts val="2400"/>
              <a:buFont typeface="Calibri"/>
              <a:buChar char="○"/>
            </a:pPr>
            <a:r>
              <a:rPr lang="en-US" sz="2400" i="0" u="none" strike="noStrike" cap="none" dirty="0">
                <a:solidFill>
                  <a:srgbClr val="000000"/>
                </a:solidFill>
                <a:highlight>
                  <a:srgbClr val="FFFFFF"/>
                </a:highlight>
                <a:latin typeface="Franklin Gothic Book" panose="020B0503020102020204" pitchFamily="34" charset="0"/>
                <a:ea typeface="Calibri"/>
                <a:cs typeface="Calibri"/>
                <a:sym typeface="Calibri"/>
              </a:rPr>
              <a:t>“The purpose of social studies is mainly to enhance reading/language arts…”</a:t>
            </a:r>
          </a:p>
          <a:p>
            <a:pPr marL="107950" indent="0">
              <a:buNone/>
            </a:pPr>
            <a:endParaRPr lang="en-US" dirty="0"/>
          </a:p>
        </p:txBody>
      </p:sp>
      <p:sp>
        <p:nvSpPr>
          <p:cNvPr id="5" name="TextBox 4">
            <a:extLst>
              <a:ext uri="{FF2B5EF4-FFF2-40B4-BE49-F238E27FC236}">
                <a16:creationId xmlns:a16="http://schemas.microsoft.com/office/drawing/2014/main" id="{F20D42DC-E733-15E9-83A5-D5187C4D49B9}"/>
              </a:ext>
            </a:extLst>
          </p:cNvPr>
          <p:cNvSpPr txBox="1"/>
          <p:nvPr/>
        </p:nvSpPr>
        <p:spPr>
          <a:xfrm>
            <a:off x="838200" y="4960677"/>
            <a:ext cx="10310446" cy="707886"/>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n-US" sz="2000" dirty="0">
                <a:solidFill>
                  <a:srgbClr val="3F3F3F"/>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25"/>
                  </a:ext>
                </a:extLst>
              </a:rPr>
              <a:t>National Council for the Social Studies. (2015). </a:t>
            </a:r>
            <a:r>
              <a:rPr lang="en-US" sz="2000" i="1" dirty="0">
                <a:solidFill>
                  <a:srgbClr val="3F3F3F"/>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26"/>
                  </a:ext>
                </a:extLst>
              </a:rPr>
              <a:t>Becoming Integrated Thinkers: Case Studies in Elementary Social Studies.</a:t>
            </a:r>
            <a:r>
              <a:rPr lang="en-US" sz="2000" dirty="0">
                <a:solidFill>
                  <a:srgbClr val="3F3F3F"/>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27"/>
                  </a:ext>
                </a:extLst>
              </a:rPr>
              <a:t> USA: Bennett and Hinde</a:t>
            </a:r>
            <a:endParaRPr lang="en-US" sz="2000" i="0" u="none" strike="noStrike" cap="none" dirty="0">
              <a:solidFill>
                <a:srgbClr val="000000"/>
              </a:solidFill>
              <a:latin typeface="Franklin Gothic Book" panose="020B0503020102020204" pitchFamily="34" charset="0"/>
              <a:ea typeface="Calibri"/>
              <a:cs typeface="Calibri"/>
              <a:sym typeface="Calibri"/>
            </a:endParaRPr>
          </a:p>
        </p:txBody>
      </p:sp>
    </p:spTree>
    <p:extLst>
      <p:ext uri="{BB962C8B-B14F-4D97-AF65-F5344CB8AC3E}">
        <p14:creationId xmlns:p14="http://schemas.microsoft.com/office/powerpoint/2010/main" val="1540924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7da4f56286_0_28"/>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Overview of this module: </a:t>
            </a:r>
            <a:endParaRPr dirty="0"/>
          </a:p>
        </p:txBody>
      </p:sp>
      <p:sp>
        <p:nvSpPr>
          <p:cNvPr id="234" name="Google Shape;234;g7da4f56286_0_28"/>
          <p:cNvSpPr txBox="1">
            <a:spLocks noGrp="1"/>
          </p:cNvSpPr>
          <p:nvPr>
            <p:ph type="body" idx="1"/>
          </p:nvPr>
        </p:nvSpPr>
        <p:spPr>
          <a:xfrm>
            <a:off x="496911" y="1052326"/>
            <a:ext cx="10745712" cy="4901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A: Introduction</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B: Why teach social studies? </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C: What is effective integration?</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D: How do I integrate social studies and reading and writing?</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E: Case studies in effective integration</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F: Is it “healthy, stealthy or fractured”?</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G: Application: Designing an effective integration collection</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H: Reflection</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endParaRPr sz="3000" dirty="0"/>
          </a:p>
          <a:p>
            <a:pPr marL="0" lvl="0" indent="0" algn="l" rtl="0">
              <a:lnSpc>
                <a:spcPct val="115000"/>
              </a:lnSpc>
              <a:spcBef>
                <a:spcPts val="0"/>
              </a:spcBef>
              <a:spcAft>
                <a:spcPts val="0"/>
              </a:spcAft>
              <a:buClr>
                <a:schemeClr val="dk1"/>
              </a:buClr>
              <a:buSzPts val="1100"/>
              <a:buFont typeface="Arial"/>
              <a:buNone/>
            </a:pPr>
            <a:endParaRPr sz="3000" dirty="0"/>
          </a:p>
          <a:p>
            <a:pPr marL="0" lvl="0" indent="0" algn="l" rtl="0">
              <a:spcBef>
                <a:spcPts val="1000"/>
              </a:spcBef>
              <a:spcAft>
                <a:spcPts val="0"/>
              </a:spcAft>
              <a:buClr>
                <a:schemeClr val="dk1"/>
              </a:buClr>
              <a:buSzPts val="1100"/>
              <a:buFont typeface="Arial"/>
              <a:buNone/>
            </a:pPr>
            <a:endParaRPr sz="3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7D439-2179-DC61-459A-237A7D0EACAD}"/>
              </a:ext>
            </a:extLst>
          </p:cNvPr>
          <p:cNvSpPr>
            <a:spLocks noGrp="1"/>
          </p:cNvSpPr>
          <p:nvPr>
            <p:ph type="title"/>
          </p:nvPr>
        </p:nvSpPr>
        <p:spPr>
          <a:xfrm>
            <a:off x="644769" y="18325"/>
            <a:ext cx="10515600" cy="1325700"/>
          </a:xfrm>
        </p:spPr>
        <p:txBody>
          <a:bodyPr/>
          <a:lstStyle/>
          <a:p>
            <a:r>
              <a:rPr lang="en-US" dirty="0"/>
              <a:t>Testimonial 1</a:t>
            </a:r>
          </a:p>
        </p:txBody>
      </p:sp>
      <p:sp>
        <p:nvSpPr>
          <p:cNvPr id="3" name="Text Placeholder 2">
            <a:extLst>
              <a:ext uri="{FF2B5EF4-FFF2-40B4-BE49-F238E27FC236}">
                <a16:creationId xmlns:a16="http://schemas.microsoft.com/office/drawing/2014/main" id="{55E99813-6BF4-0CF6-46C1-536C9E3FA73B}"/>
              </a:ext>
            </a:extLst>
          </p:cNvPr>
          <p:cNvSpPr>
            <a:spLocks noGrp="1"/>
          </p:cNvSpPr>
          <p:nvPr>
            <p:ph type="body" idx="1"/>
          </p:nvPr>
        </p:nvSpPr>
        <p:spPr>
          <a:xfrm>
            <a:off x="6400799" y="645506"/>
            <a:ext cx="5739945" cy="4911232"/>
          </a:xfrm>
        </p:spPr>
        <p:txBody>
          <a:bodyPr>
            <a:normAutofit lnSpcReduction="10000"/>
          </a:bodyPr>
          <a:lstStyle/>
          <a:p>
            <a:pPr marL="0" lvl="0" indent="0" algn="l" rtl="0">
              <a:lnSpc>
                <a:spcPct val="100000"/>
              </a:lnSpc>
              <a:spcBef>
                <a:spcPts val="1000"/>
              </a:spcBef>
              <a:spcAft>
                <a:spcPts val="0"/>
              </a:spcAft>
              <a:buNone/>
            </a:pPr>
            <a:r>
              <a:rPr lang="en-US" sz="2800" dirty="0">
                <a:ea typeface="Calibri"/>
                <a:cs typeface="Calibri"/>
                <a:sym typeface="Calibri"/>
              </a:rPr>
              <a:t>Reflect on this teacher’s experience as you watch this testimonial provided. </a:t>
            </a:r>
          </a:p>
          <a:p>
            <a:pPr marL="0" lvl="0" indent="0" algn="l" rtl="0">
              <a:lnSpc>
                <a:spcPct val="100000"/>
              </a:lnSpc>
              <a:spcBef>
                <a:spcPts val="1000"/>
              </a:spcBef>
              <a:spcAft>
                <a:spcPts val="0"/>
              </a:spcAft>
              <a:buNone/>
            </a:pPr>
            <a:endParaRPr lang="en-US" sz="2800" dirty="0">
              <a:ea typeface="Calibri"/>
              <a:cs typeface="Calibri"/>
              <a:sym typeface="Calibri"/>
            </a:endParaRPr>
          </a:p>
          <a:p>
            <a:pPr marL="0" lvl="0" indent="0" algn="l" rtl="0">
              <a:lnSpc>
                <a:spcPct val="100000"/>
              </a:lnSpc>
              <a:spcBef>
                <a:spcPts val="1000"/>
              </a:spcBef>
              <a:spcAft>
                <a:spcPts val="0"/>
              </a:spcAft>
              <a:buNone/>
            </a:pPr>
            <a:r>
              <a:rPr lang="en-US" sz="2800" dirty="0">
                <a:ea typeface="Calibri"/>
                <a:cs typeface="Calibri"/>
                <a:sym typeface="Calibri"/>
              </a:rPr>
              <a:t>What characteristics of fractured integration did you hear in her experience? </a:t>
            </a:r>
          </a:p>
          <a:p>
            <a:pPr marL="0" lvl="0" indent="0" algn="l" rtl="0">
              <a:lnSpc>
                <a:spcPct val="100000"/>
              </a:lnSpc>
              <a:spcBef>
                <a:spcPts val="1000"/>
              </a:spcBef>
              <a:spcAft>
                <a:spcPts val="0"/>
              </a:spcAft>
              <a:buNone/>
            </a:pPr>
            <a:endParaRPr lang="en-US" sz="2800" dirty="0">
              <a:ea typeface="Calibri"/>
              <a:cs typeface="Calibri"/>
              <a:sym typeface="Calibri"/>
            </a:endParaRPr>
          </a:p>
          <a:p>
            <a:pPr marL="0" lvl="0" indent="0" algn="l" rtl="0">
              <a:lnSpc>
                <a:spcPct val="100000"/>
              </a:lnSpc>
              <a:spcBef>
                <a:spcPts val="1000"/>
              </a:spcBef>
              <a:spcAft>
                <a:spcPts val="0"/>
              </a:spcAft>
              <a:buNone/>
            </a:pPr>
            <a:r>
              <a:rPr lang="en-US" sz="2800" dirty="0">
                <a:ea typeface="Calibri"/>
                <a:cs typeface="Calibri"/>
                <a:sym typeface="Calibri"/>
              </a:rPr>
              <a:t>Are there components of her story that resonate with you?</a:t>
            </a:r>
          </a:p>
        </p:txBody>
      </p:sp>
      <p:pic>
        <p:nvPicPr>
          <p:cNvPr id="5" name="Google Shape;462;g6ed47a15a4_0_12" title="Whitney 2-13-2020">
            <a:hlinkClick r:id="rId3"/>
            <a:extLst>
              <a:ext uri="{FF2B5EF4-FFF2-40B4-BE49-F238E27FC236}">
                <a16:creationId xmlns:a16="http://schemas.microsoft.com/office/drawing/2014/main" id="{EB577224-CDBA-CD11-4F49-93B24286B374}"/>
              </a:ext>
            </a:extLst>
          </p:cNvPr>
          <p:cNvPicPr preferRelativeResize="0"/>
          <p:nvPr/>
        </p:nvPicPr>
        <p:blipFill>
          <a:blip r:embed="rId4">
            <a:alphaModFix/>
          </a:blip>
          <a:stretch>
            <a:fillRect/>
          </a:stretch>
        </p:blipFill>
        <p:spPr>
          <a:xfrm>
            <a:off x="1031631" y="1344025"/>
            <a:ext cx="5369169" cy="4212713"/>
          </a:xfrm>
          <a:prstGeom prst="rect">
            <a:avLst/>
          </a:prstGeom>
          <a:noFill/>
          <a:ln>
            <a:noFill/>
          </a:ln>
        </p:spPr>
      </p:pic>
    </p:spTree>
    <p:extLst>
      <p:ext uri="{BB962C8B-B14F-4D97-AF65-F5344CB8AC3E}">
        <p14:creationId xmlns:p14="http://schemas.microsoft.com/office/powerpoint/2010/main" val="397883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E2828-7A46-75BE-BE4F-11CE9EE2A008}"/>
              </a:ext>
            </a:extLst>
          </p:cNvPr>
          <p:cNvSpPr>
            <a:spLocks noGrp="1"/>
          </p:cNvSpPr>
          <p:nvPr>
            <p:ph type="title"/>
          </p:nvPr>
        </p:nvSpPr>
        <p:spPr>
          <a:xfrm>
            <a:off x="838200" y="0"/>
            <a:ext cx="10515600" cy="1325700"/>
          </a:xfrm>
        </p:spPr>
        <p:txBody>
          <a:bodyPr/>
          <a:lstStyle/>
          <a:p>
            <a:r>
              <a:rPr lang="en-US" dirty="0"/>
              <a:t>What is “stealthy” integration?</a:t>
            </a:r>
          </a:p>
        </p:txBody>
      </p:sp>
      <p:sp>
        <p:nvSpPr>
          <p:cNvPr id="3" name="Text Placeholder 2">
            <a:extLst>
              <a:ext uri="{FF2B5EF4-FFF2-40B4-BE49-F238E27FC236}">
                <a16:creationId xmlns:a16="http://schemas.microsoft.com/office/drawing/2014/main" id="{003A980F-D113-99C4-4983-F0CDA3D120F3}"/>
              </a:ext>
            </a:extLst>
          </p:cNvPr>
          <p:cNvSpPr>
            <a:spLocks noGrp="1"/>
          </p:cNvSpPr>
          <p:nvPr>
            <p:ph type="body" idx="1"/>
          </p:nvPr>
        </p:nvSpPr>
        <p:spPr>
          <a:xfrm>
            <a:off x="556846" y="1456348"/>
            <a:ext cx="10515600" cy="4351200"/>
          </a:xfrm>
        </p:spPr>
        <p:txBody>
          <a:bodyPr/>
          <a:lstStyle/>
          <a:p>
            <a:pPr marL="0" marR="0" lvl="0" indent="0" algn="l" rtl="0">
              <a:lnSpc>
                <a:spcPct val="100000"/>
              </a:lnSpc>
              <a:spcBef>
                <a:spcPts val="0"/>
              </a:spcBef>
              <a:spcAft>
                <a:spcPts val="0"/>
              </a:spcAft>
              <a:buClr>
                <a:srgbClr val="000000"/>
              </a:buClr>
              <a:buSzPts val="2400"/>
              <a:buFont typeface="Arial"/>
              <a:buNone/>
            </a:pPr>
            <a:r>
              <a:rPr lang="en-US" sz="2400" i="0" u="none" strike="noStrike" cap="none" dirty="0">
                <a:solidFill>
                  <a:schemeClr val="dk1"/>
                </a:solidFill>
                <a:highlight>
                  <a:srgbClr val="FFFFFF"/>
                </a:highlight>
                <a:ea typeface="Calibri"/>
                <a:cs typeface="Calibri"/>
                <a:sym typeface="Calibri"/>
              </a:rPr>
              <a:t>There are three “Common Manifestations of Curriculum Integration in Elementary Classrooms.” They are fractured, stealthy and effective. </a:t>
            </a:r>
          </a:p>
          <a:p>
            <a:pPr marL="0" marR="0" lvl="0" indent="0" algn="l" rtl="0">
              <a:lnSpc>
                <a:spcPct val="100000"/>
              </a:lnSpc>
              <a:spcBef>
                <a:spcPts val="0"/>
              </a:spcBef>
              <a:spcAft>
                <a:spcPts val="0"/>
              </a:spcAft>
              <a:buClr>
                <a:srgbClr val="000000"/>
              </a:buClr>
              <a:buSzPts val="2400"/>
              <a:buFont typeface="Arial"/>
              <a:buNone/>
            </a:pPr>
            <a:endParaRPr lang="en-US" sz="2400" i="0" u="none" strike="noStrike" cap="none" dirty="0">
              <a:solidFill>
                <a:schemeClr val="dk1"/>
              </a:solidFill>
              <a:highlight>
                <a:srgbClr val="FFFFFF"/>
              </a:highlight>
              <a:ea typeface="Calibri"/>
              <a:cs typeface="Calibri"/>
              <a:sym typeface="Calibri"/>
            </a:endParaRPr>
          </a:p>
          <a:p>
            <a:pPr marL="457200" marR="0" lvl="0" indent="0" algn="l" rtl="0">
              <a:lnSpc>
                <a:spcPct val="100000"/>
              </a:lnSpc>
              <a:spcBef>
                <a:spcPts val="0"/>
              </a:spcBef>
              <a:spcAft>
                <a:spcPts val="0"/>
              </a:spcAft>
              <a:buClr>
                <a:srgbClr val="000000"/>
              </a:buClr>
              <a:buSzPts val="2400"/>
              <a:buFont typeface="Arial"/>
              <a:buNone/>
            </a:pPr>
            <a:endParaRPr lang="en-US" sz="2400" i="0" u="none" strike="noStrike" cap="none" dirty="0">
              <a:solidFill>
                <a:schemeClr val="dk1"/>
              </a:solidFill>
              <a:highlight>
                <a:srgbClr val="FFFFFF"/>
              </a:highlight>
              <a:ea typeface="Calibri"/>
              <a:cs typeface="Calibri"/>
              <a:sym typeface="Calibri"/>
            </a:endParaRPr>
          </a:p>
          <a:p>
            <a:pPr marL="76200" marR="0" lvl="0" indent="0" algn="l" rtl="0">
              <a:lnSpc>
                <a:spcPct val="100000"/>
              </a:lnSpc>
              <a:spcBef>
                <a:spcPts val="0"/>
              </a:spcBef>
              <a:spcAft>
                <a:spcPts val="0"/>
              </a:spcAft>
              <a:buClr>
                <a:schemeClr val="dk1"/>
              </a:buClr>
              <a:buSzPts val="2400"/>
              <a:buNone/>
            </a:pPr>
            <a:r>
              <a:rPr lang="en-US" b="1" i="0" u="none" strike="noStrike" cap="none" dirty="0">
                <a:solidFill>
                  <a:schemeClr val="dk1"/>
                </a:solidFill>
                <a:highlight>
                  <a:srgbClr val="FFFFFF"/>
                </a:highlight>
                <a:ea typeface="Calibri"/>
                <a:cs typeface="Calibri"/>
                <a:sym typeface="Calibri"/>
              </a:rPr>
              <a:t>Stealthy:</a:t>
            </a:r>
          </a:p>
          <a:p>
            <a:pPr marL="876300" lvl="1" indent="-342900">
              <a:lnSpc>
                <a:spcPct val="100000"/>
              </a:lnSpc>
              <a:spcBef>
                <a:spcPts val="0"/>
              </a:spcBef>
              <a:buClr>
                <a:schemeClr val="dk1"/>
              </a:buClr>
              <a:buSzPts val="2400"/>
            </a:pPr>
            <a:r>
              <a:rPr lang="en-US" sz="2400" i="0" u="none" strike="noStrike" cap="none" dirty="0">
                <a:solidFill>
                  <a:schemeClr val="dk1"/>
                </a:solidFill>
                <a:highlight>
                  <a:srgbClr val="FFFFFF"/>
                </a:highlight>
                <a:latin typeface="Franklin Gothic Book" panose="020B0503020102020204" pitchFamily="34" charset="0"/>
                <a:ea typeface="Calibri"/>
                <a:cs typeface="Calibri"/>
                <a:sym typeface="Calibri"/>
              </a:rPr>
              <a:t>“Disguises social studies content as language arts lessons.”</a:t>
            </a:r>
          </a:p>
          <a:p>
            <a:pPr marL="876300" lvl="1" indent="-342900">
              <a:lnSpc>
                <a:spcPct val="100000"/>
              </a:lnSpc>
              <a:spcBef>
                <a:spcPts val="0"/>
              </a:spcBef>
              <a:buClr>
                <a:schemeClr val="dk1"/>
              </a:buClr>
              <a:buSzPts val="2400"/>
            </a:pPr>
            <a:r>
              <a:rPr lang="en-US" sz="2400" i="0" u="none" strike="noStrike" cap="none" dirty="0">
                <a:solidFill>
                  <a:schemeClr val="dk1"/>
                </a:solidFill>
                <a:highlight>
                  <a:srgbClr val="FFFFFF"/>
                </a:highlight>
                <a:latin typeface="Franklin Gothic Book" panose="020B0503020102020204" pitchFamily="34" charset="0"/>
                <a:ea typeface="Calibri"/>
                <a:cs typeface="Calibri"/>
                <a:sym typeface="Calibri"/>
              </a:rPr>
              <a:t>“Teacher chooses reading/language arts materials with rich spatial or historical content, but focuses on reading/language arts skills.</a:t>
            </a:r>
            <a:r>
              <a:rPr lang="en-US" sz="2400" dirty="0">
                <a:solidFill>
                  <a:schemeClr val="dk1"/>
                </a:solidFill>
                <a:highlight>
                  <a:srgbClr val="FFFFFF"/>
                </a:highlight>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63"/>
                  </a:ext>
                </a:extLst>
              </a:rPr>
              <a:t>”</a:t>
            </a:r>
            <a:r>
              <a:rPr lang="en-US" sz="2400" b="0" i="0" u="none" strike="noStrike" cap="none" dirty="0">
                <a:solidFill>
                  <a:schemeClr val="dk1"/>
                </a:solidFill>
                <a:highlight>
                  <a:srgbClr val="FFFFFF"/>
                </a:highlight>
                <a:latin typeface="Franklin Gothic Book" panose="020B0503020102020204" pitchFamily="34" charset="0"/>
                <a:ea typeface="Times New Roman"/>
                <a:cs typeface="Times New Roman"/>
                <a:sym typeface="Times New Roman"/>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64"/>
                  </a:ext>
                </a:extLst>
              </a:rPr>
              <a:t> </a:t>
            </a:r>
            <a:endParaRPr lang="en-US" sz="2400" b="0" i="0" u="none" strike="noStrike" cap="none" dirty="0">
              <a:solidFill>
                <a:schemeClr val="dk1"/>
              </a:solidFill>
              <a:highlight>
                <a:srgbClr val="FFFFFF"/>
              </a:highlight>
              <a:latin typeface="Franklin Gothic Book" panose="020B0503020102020204" pitchFamily="34" charset="0"/>
              <a:ea typeface="Times New Roman"/>
              <a:cs typeface="Times New Roman"/>
              <a:sym typeface="Times New Roman"/>
            </a:endParaRPr>
          </a:p>
          <a:p>
            <a:pPr marL="107950" indent="0">
              <a:buNone/>
            </a:pPr>
            <a:endParaRPr lang="en-US" dirty="0"/>
          </a:p>
        </p:txBody>
      </p:sp>
      <p:sp>
        <p:nvSpPr>
          <p:cNvPr id="5" name="TextBox 4">
            <a:extLst>
              <a:ext uri="{FF2B5EF4-FFF2-40B4-BE49-F238E27FC236}">
                <a16:creationId xmlns:a16="http://schemas.microsoft.com/office/drawing/2014/main" id="{B6DEFA02-761F-2D5C-4D3D-43B8CFC8072E}"/>
              </a:ext>
            </a:extLst>
          </p:cNvPr>
          <p:cNvSpPr txBox="1"/>
          <p:nvPr/>
        </p:nvSpPr>
        <p:spPr>
          <a:xfrm>
            <a:off x="838200" y="4960677"/>
            <a:ext cx="10310446" cy="707886"/>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n-US" sz="2000" dirty="0">
                <a:solidFill>
                  <a:srgbClr val="3F3F3F"/>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25"/>
                  </a:ext>
                </a:extLst>
              </a:rPr>
              <a:t>National Council for the Social Studies. (2015). </a:t>
            </a:r>
            <a:r>
              <a:rPr lang="en-US" sz="2000" i="1" dirty="0">
                <a:solidFill>
                  <a:srgbClr val="3F3F3F"/>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26"/>
                  </a:ext>
                </a:extLst>
              </a:rPr>
              <a:t>Becoming Integrated Thinkers: Case Studies in Elementary Social Studies.</a:t>
            </a:r>
            <a:r>
              <a:rPr lang="en-US" sz="2000" dirty="0">
                <a:solidFill>
                  <a:srgbClr val="3F3F3F"/>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27"/>
                  </a:ext>
                </a:extLst>
              </a:rPr>
              <a:t> USA: Bennett and Hinde</a:t>
            </a:r>
            <a:endParaRPr lang="en-US" sz="2000" i="0" u="none" strike="noStrike" cap="none" dirty="0">
              <a:solidFill>
                <a:srgbClr val="000000"/>
              </a:solidFill>
              <a:latin typeface="Franklin Gothic Book" panose="020B0503020102020204" pitchFamily="34" charset="0"/>
              <a:ea typeface="Calibri"/>
              <a:cs typeface="Calibri"/>
              <a:sym typeface="Calibri"/>
            </a:endParaRPr>
          </a:p>
        </p:txBody>
      </p:sp>
    </p:spTree>
    <p:extLst>
      <p:ext uri="{BB962C8B-B14F-4D97-AF65-F5344CB8AC3E}">
        <p14:creationId xmlns:p14="http://schemas.microsoft.com/office/powerpoint/2010/main" val="2505859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EF924-BE76-1097-8851-7485489DA86B}"/>
              </a:ext>
            </a:extLst>
          </p:cNvPr>
          <p:cNvSpPr>
            <a:spLocks noGrp="1"/>
          </p:cNvSpPr>
          <p:nvPr>
            <p:ph type="title"/>
          </p:nvPr>
        </p:nvSpPr>
        <p:spPr/>
        <p:txBody>
          <a:bodyPr/>
          <a:lstStyle/>
          <a:p>
            <a:r>
              <a:rPr lang="en-US" dirty="0"/>
              <a:t>Testimonial 2</a:t>
            </a:r>
          </a:p>
        </p:txBody>
      </p:sp>
      <p:sp>
        <p:nvSpPr>
          <p:cNvPr id="3" name="Text Placeholder 2">
            <a:extLst>
              <a:ext uri="{FF2B5EF4-FFF2-40B4-BE49-F238E27FC236}">
                <a16:creationId xmlns:a16="http://schemas.microsoft.com/office/drawing/2014/main" id="{58EA147E-34C7-9997-B6E2-E03F98637E9A}"/>
              </a:ext>
            </a:extLst>
          </p:cNvPr>
          <p:cNvSpPr>
            <a:spLocks noGrp="1"/>
          </p:cNvSpPr>
          <p:nvPr>
            <p:ph type="body" idx="1"/>
          </p:nvPr>
        </p:nvSpPr>
        <p:spPr>
          <a:xfrm>
            <a:off x="6385706" y="365124"/>
            <a:ext cx="5624585" cy="5244367"/>
          </a:xfrm>
        </p:spPr>
        <p:txBody>
          <a:bodyPr/>
          <a:lstStyle/>
          <a:p>
            <a:pPr marL="0" lvl="0" indent="0" algn="l" rtl="0">
              <a:spcBef>
                <a:spcPts val="1000"/>
              </a:spcBef>
              <a:spcAft>
                <a:spcPts val="0"/>
              </a:spcAft>
              <a:buClr>
                <a:schemeClr val="dk1"/>
              </a:buClr>
              <a:buSzPts val="1100"/>
              <a:buFont typeface="Arial"/>
              <a:buNone/>
            </a:pPr>
            <a:r>
              <a:rPr lang="en-US" sz="2800" dirty="0">
                <a:ea typeface="Calibri"/>
                <a:cs typeface="Calibri"/>
                <a:sym typeface="Calibri"/>
              </a:rPr>
              <a:t>Reflect on this teacher’s experience as you watch this testimonial provided. </a:t>
            </a:r>
          </a:p>
          <a:p>
            <a:pPr marL="0" lvl="0" indent="0" algn="l" rtl="0">
              <a:spcBef>
                <a:spcPts val="1000"/>
              </a:spcBef>
              <a:spcAft>
                <a:spcPts val="0"/>
              </a:spcAft>
              <a:buClr>
                <a:schemeClr val="dk1"/>
              </a:buClr>
              <a:buSzPts val="1100"/>
              <a:buFont typeface="Arial"/>
              <a:buNone/>
            </a:pPr>
            <a:endParaRPr lang="en-US" sz="28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800" dirty="0">
                <a:ea typeface="Calibri"/>
                <a:cs typeface="Calibri"/>
                <a:sym typeface="Calibri"/>
              </a:rPr>
              <a:t>What characteristics of fractured integration did you hear in her experience? </a:t>
            </a:r>
          </a:p>
          <a:p>
            <a:pPr marL="0" lvl="0" indent="0" algn="l" rtl="0">
              <a:spcBef>
                <a:spcPts val="1000"/>
              </a:spcBef>
              <a:spcAft>
                <a:spcPts val="0"/>
              </a:spcAft>
              <a:buClr>
                <a:schemeClr val="dk1"/>
              </a:buClr>
              <a:buSzPts val="1100"/>
              <a:buFont typeface="Arial"/>
              <a:buNone/>
            </a:pPr>
            <a:endParaRPr lang="en-US" sz="28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800" dirty="0">
                <a:ea typeface="Calibri"/>
                <a:cs typeface="Calibri"/>
                <a:sym typeface="Calibri"/>
              </a:rPr>
              <a:t>Are there components of her story that resonate with you? </a:t>
            </a:r>
            <a:endParaRPr lang="en-US" dirty="0">
              <a:ea typeface="Calibri"/>
              <a:cs typeface="Calibri"/>
              <a:sym typeface="Calibri"/>
            </a:endParaRPr>
          </a:p>
          <a:p>
            <a:pPr marL="107950" indent="0">
              <a:buNone/>
            </a:pPr>
            <a:endParaRPr lang="en-US" dirty="0"/>
          </a:p>
        </p:txBody>
      </p:sp>
      <p:pic>
        <p:nvPicPr>
          <p:cNvPr id="5" name="Google Shape;478;g6ed47a15a4_0_18" title="Heather_ 2-13-2020">
            <a:hlinkClick r:id="rId3"/>
            <a:extLst>
              <a:ext uri="{FF2B5EF4-FFF2-40B4-BE49-F238E27FC236}">
                <a16:creationId xmlns:a16="http://schemas.microsoft.com/office/drawing/2014/main" id="{FA1ED83A-CFF2-1071-7603-592168151B09}"/>
              </a:ext>
            </a:extLst>
          </p:cNvPr>
          <p:cNvPicPr preferRelativeResize="0"/>
          <p:nvPr/>
        </p:nvPicPr>
        <p:blipFill>
          <a:blip r:embed="rId4">
            <a:alphaModFix/>
          </a:blip>
          <a:stretch>
            <a:fillRect/>
          </a:stretch>
        </p:blipFill>
        <p:spPr>
          <a:xfrm>
            <a:off x="838200" y="1335577"/>
            <a:ext cx="5257800" cy="4062900"/>
          </a:xfrm>
          <a:prstGeom prst="rect">
            <a:avLst/>
          </a:prstGeom>
          <a:noFill/>
          <a:ln>
            <a:noFill/>
          </a:ln>
        </p:spPr>
      </p:pic>
    </p:spTree>
    <p:extLst>
      <p:ext uri="{BB962C8B-B14F-4D97-AF65-F5344CB8AC3E}">
        <p14:creationId xmlns:p14="http://schemas.microsoft.com/office/powerpoint/2010/main" val="1293355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06404-9607-22B7-B877-2880BB6709A4}"/>
              </a:ext>
            </a:extLst>
          </p:cNvPr>
          <p:cNvSpPr>
            <a:spLocks noGrp="1"/>
          </p:cNvSpPr>
          <p:nvPr>
            <p:ph type="title"/>
          </p:nvPr>
        </p:nvSpPr>
        <p:spPr>
          <a:xfrm>
            <a:off x="478187" y="18325"/>
            <a:ext cx="10515600" cy="1325700"/>
          </a:xfrm>
        </p:spPr>
        <p:txBody>
          <a:bodyPr/>
          <a:lstStyle/>
          <a:p>
            <a:r>
              <a:rPr lang="en-US" dirty="0"/>
              <a:t>What is “healthy” integration?</a:t>
            </a:r>
          </a:p>
        </p:txBody>
      </p:sp>
      <p:sp>
        <p:nvSpPr>
          <p:cNvPr id="3" name="Text Placeholder 2">
            <a:extLst>
              <a:ext uri="{FF2B5EF4-FFF2-40B4-BE49-F238E27FC236}">
                <a16:creationId xmlns:a16="http://schemas.microsoft.com/office/drawing/2014/main" id="{8F649688-123F-7720-952B-EDBE69C1560F}"/>
              </a:ext>
            </a:extLst>
          </p:cNvPr>
          <p:cNvSpPr>
            <a:spLocks noGrp="1"/>
          </p:cNvSpPr>
          <p:nvPr>
            <p:ph type="body" idx="1"/>
          </p:nvPr>
        </p:nvSpPr>
        <p:spPr>
          <a:xfrm>
            <a:off x="478187" y="1034317"/>
            <a:ext cx="10515600" cy="4351200"/>
          </a:xfrm>
        </p:spPr>
        <p:txBody>
          <a:bodyPr/>
          <a:lstStyle/>
          <a:p>
            <a:pPr marL="0" marR="0" lvl="0" indent="0" algn="l" rtl="0">
              <a:lnSpc>
                <a:spcPct val="100000"/>
              </a:lnSpc>
              <a:spcBef>
                <a:spcPts val="0"/>
              </a:spcBef>
              <a:spcAft>
                <a:spcPts val="0"/>
              </a:spcAft>
              <a:buClr>
                <a:srgbClr val="000000"/>
              </a:buClr>
              <a:buSzPts val="2400"/>
              <a:buFont typeface="Arial"/>
              <a:buNone/>
            </a:pPr>
            <a:r>
              <a:rPr lang="en-US" sz="2400" i="0" u="none" strike="noStrike" cap="none" dirty="0">
                <a:solidFill>
                  <a:schemeClr val="dk1"/>
                </a:solidFill>
                <a:highlight>
                  <a:srgbClr val="FFFFFF"/>
                </a:highlight>
                <a:ea typeface="Calibri"/>
                <a:cs typeface="Calibri"/>
                <a:sym typeface="Calibri"/>
              </a:rPr>
              <a:t>There are three “Common Manifestations of Curriculum Integration in Elementary Classrooms.” They are fractured, stealthy and effective. </a:t>
            </a:r>
          </a:p>
          <a:p>
            <a:pPr marL="0" marR="0" lvl="0" indent="0" algn="l" rtl="0">
              <a:lnSpc>
                <a:spcPct val="100000"/>
              </a:lnSpc>
              <a:spcBef>
                <a:spcPts val="0"/>
              </a:spcBef>
              <a:spcAft>
                <a:spcPts val="0"/>
              </a:spcAft>
              <a:buClr>
                <a:srgbClr val="000000"/>
              </a:buClr>
              <a:buSzPts val="2400"/>
              <a:buFont typeface="Arial"/>
              <a:buNone/>
            </a:pPr>
            <a:endParaRPr lang="en-US" sz="2400" i="0" u="none" strike="noStrike" cap="none" dirty="0">
              <a:solidFill>
                <a:schemeClr val="dk1"/>
              </a:solidFill>
              <a:highlight>
                <a:srgbClr val="FFFFFF"/>
              </a:highlight>
              <a:ea typeface="Calibri"/>
              <a:cs typeface="Calibri"/>
              <a:sym typeface="Calibri"/>
            </a:endParaRPr>
          </a:p>
          <a:p>
            <a:pPr marL="76200" marR="0" lvl="0" indent="0" algn="l" rtl="0">
              <a:lnSpc>
                <a:spcPct val="100000"/>
              </a:lnSpc>
              <a:spcBef>
                <a:spcPts val="0"/>
              </a:spcBef>
              <a:spcAft>
                <a:spcPts val="0"/>
              </a:spcAft>
              <a:buClr>
                <a:schemeClr val="dk1"/>
              </a:buClr>
              <a:buSzPts val="2400"/>
              <a:buNone/>
            </a:pPr>
            <a:r>
              <a:rPr lang="en-US" b="1" i="0" u="none" strike="noStrike" cap="none" dirty="0">
                <a:solidFill>
                  <a:schemeClr val="dk1"/>
                </a:solidFill>
                <a:highlight>
                  <a:srgbClr val="FFFFFF"/>
                </a:highlight>
                <a:ea typeface="Calibri"/>
                <a:cs typeface="Calibri"/>
                <a:sym typeface="Calibri"/>
              </a:rPr>
              <a:t>Healthy: </a:t>
            </a:r>
          </a:p>
          <a:p>
            <a:pPr marL="876300" lvl="1" indent="-342900">
              <a:lnSpc>
                <a:spcPct val="100000"/>
              </a:lnSpc>
              <a:spcBef>
                <a:spcPts val="0"/>
              </a:spcBef>
              <a:buClr>
                <a:schemeClr val="dk1"/>
              </a:buClr>
              <a:buSzPts val="2400"/>
            </a:pPr>
            <a:r>
              <a:rPr lang="en-US" i="0" u="none" strike="noStrike" cap="none" dirty="0">
                <a:solidFill>
                  <a:schemeClr val="dk1"/>
                </a:solidFill>
                <a:highlight>
                  <a:srgbClr val="FFFFFF"/>
                </a:highlight>
                <a:latin typeface="Franklin Gothic Book" panose="020B0503020102020204" pitchFamily="34" charset="0"/>
                <a:ea typeface="Calibri"/>
                <a:cs typeface="Calibri"/>
                <a:sym typeface="Calibri"/>
              </a:rPr>
              <a:t>“The connection of social studies to children’s lives and other content areas is explicit and clear to students.”</a:t>
            </a:r>
          </a:p>
          <a:p>
            <a:pPr marL="876300" lvl="1" indent="-342900">
              <a:lnSpc>
                <a:spcPct val="100000"/>
              </a:lnSpc>
              <a:spcBef>
                <a:spcPts val="0"/>
              </a:spcBef>
              <a:buClr>
                <a:schemeClr val="dk1"/>
              </a:buClr>
              <a:buSzPts val="2400"/>
            </a:pPr>
            <a:r>
              <a:rPr lang="en-US" i="0" u="none" strike="noStrike" cap="none" dirty="0">
                <a:solidFill>
                  <a:schemeClr val="dk1"/>
                </a:solidFill>
                <a:highlight>
                  <a:srgbClr val="FFFFFF"/>
                </a:highlight>
                <a:latin typeface="Franklin Gothic Book" panose="020B0503020102020204" pitchFamily="34" charset="0"/>
                <a:ea typeface="Calibri"/>
                <a:cs typeface="Calibri"/>
                <a:sym typeface="Calibri"/>
              </a:rPr>
              <a:t>“Reading/language arts are recognized as tools for helping children to come to an understanding of the world (and how to communicate that understanding) and are not considered the purpose of schooling.”</a:t>
            </a:r>
            <a:r>
              <a:rPr lang="en-US" b="0" i="0" u="none" strike="noStrike" cap="none" dirty="0">
                <a:solidFill>
                  <a:schemeClr val="dk1"/>
                </a:solidFill>
                <a:highlight>
                  <a:srgbClr val="FFFFFF"/>
                </a:highlight>
                <a:latin typeface="Franklin Gothic Book" panose="020B0503020102020204" pitchFamily="34" charset="0"/>
                <a:ea typeface="Times New Roman"/>
                <a:cs typeface="Times New Roman"/>
                <a:sym typeface="Times New Roman"/>
              </a:rPr>
              <a:t> </a:t>
            </a:r>
          </a:p>
          <a:p>
            <a:pPr marL="107950" indent="0">
              <a:buNone/>
            </a:pPr>
            <a:endParaRPr lang="en-US" dirty="0"/>
          </a:p>
        </p:txBody>
      </p:sp>
      <p:sp>
        <p:nvSpPr>
          <p:cNvPr id="5" name="Google Shape;485;g63c08123b8_0_13">
            <a:extLst>
              <a:ext uri="{FF2B5EF4-FFF2-40B4-BE49-F238E27FC236}">
                <a16:creationId xmlns:a16="http://schemas.microsoft.com/office/drawing/2014/main" id="{0A4E4054-3440-5F9C-2098-63132A8F3D93}"/>
              </a:ext>
            </a:extLst>
          </p:cNvPr>
          <p:cNvSpPr txBox="1"/>
          <p:nvPr/>
        </p:nvSpPr>
        <p:spPr>
          <a:xfrm>
            <a:off x="284757" y="4756883"/>
            <a:ext cx="11637612" cy="87019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dirty="0">
                <a:solidFill>
                  <a:srgbClr val="3F3F3F"/>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6"/>
                  </a:ext>
                </a:extLst>
              </a:rPr>
              <a:t>National Council for the Social Studies. (2015). </a:t>
            </a:r>
            <a:r>
              <a:rPr lang="en-US" sz="2400" i="1" dirty="0">
                <a:solidFill>
                  <a:srgbClr val="3F3F3F"/>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7"/>
                  </a:ext>
                </a:extLst>
              </a:rPr>
              <a:t>Becoming Integrated Thinkers: Case Studies in Elementary Social Studies.</a:t>
            </a:r>
            <a:r>
              <a:rPr lang="en-US" sz="2400" dirty="0">
                <a:solidFill>
                  <a:srgbClr val="3F3F3F"/>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8"/>
                  </a:ext>
                </a:extLst>
              </a:rPr>
              <a:t> USA: Bennett and Hinde (p. </a:t>
            </a:r>
            <a:r>
              <a:rPr lang="en-US" sz="2400" dirty="0">
                <a:solidFill>
                  <a:srgbClr val="3F3F3F"/>
                </a:solidFill>
                <a:latin typeface="Franklin Gothic Book" panose="020B0503020102020204" pitchFamily="34" charset="0"/>
                <a:ea typeface="Calibri"/>
                <a:cs typeface="Calibri"/>
                <a:sym typeface="Calibri"/>
              </a:rPr>
              <a:t>25)</a:t>
            </a:r>
            <a:endParaRPr sz="2400" i="0" u="none" strike="noStrike" cap="none" dirty="0">
              <a:solidFill>
                <a:srgbClr val="000000"/>
              </a:solidFill>
              <a:latin typeface="Franklin Gothic Book" panose="020B0503020102020204" pitchFamily="34" charset="0"/>
              <a:ea typeface="Calibri"/>
              <a:cs typeface="Calibri"/>
              <a:sym typeface="Calibri"/>
            </a:endParaRPr>
          </a:p>
        </p:txBody>
      </p:sp>
    </p:spTree>
    <p:extLst>
      <p:ext uri="{BB962C8B-B14F-4D97-AF65-F5344CB8AC3E}">
        <p14:creationId xmlns:p14="http://schemas.microsoft.com/office/powerpoint/2010/main" val="4215232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FCED8-763D-5595-B38C-7E9F7B10FCC1}"/>
              </a:ext>
            </a:extLst>
          </p:cNvPr>
          <p:cNvSpPr>
            <a:spLocks noGrp="1"/>
          </p:cNvSpPr>
          <p:nvPr>
            <p:ph type="title"/>
          </p:nvPr>
        </p:nvSpPr>
        <p:spPr>
          <a:xfrm>
            <a:off x="0" y="-316849"/>
            <a:ext cx="10515600" cy="1325700"/>
          </a:xfrm>
        </p:spPr>
        <p:txBody>
          <a:bodyPr/>
          <a:lstStyle/>
          <a:p>
            <a:r>
              <a:rPr lang="en-US" dirty="0"/>
              <a:t>Application (1)</a:t>
            </a:r>
          </a:p>
        </p:txBody>
      </p:sp>
      <p:sp>
        <p:nvSpPr>
          <p:cNvPr id="3" name="Text Placeholder 2">
            <a:extLst>
              <a:ext uri="{FF2B5EF4-FFF2-40B4-BE49-F238E27FC236}">
                <a16:creationId xmlns:a16="http://schemas.microsoft.com/office/drawing/2014/main" id="{A1573FEC-EF6E-EA1C-92C4-92C072DA9E95}"/>
              </a:ext>
            </a:extLst>
          </p:cNvPr>
          <p:cNvSpPr>
            <a:spLocks noGrp="1"/>
          </p:cNvSpPr>
          <p:nvPr>
            <p:ph type="body" idx="1"/>
          </p:nvPr>
        </p:nvSpPr>
        <p:spPr>
          <a:xfrm>
            <a:off x="169985" y="857087"/>
            <a:ext cx="11775830" cy="4304758"/>
          </a:xfrm>
        </p:spPr>
        <p:txBody>
          <a:bodyPr/>
          <a:lstStyle/>
          <a:p>
            <a:pPr marL="107950" indent="0">
              <a:buNone/>
            </a:pPr>
            <a:r>
              <a:rPr lang="en-US" dirty="0"/>
              <a:t>Watch this video of a Grade 5 lesson and answer the questions on the following slide.</a:t>
            </a:r>
          </a:p>
        </p:txBody>
      </p:sp>
      <p:sp>
        <p:nvSpPr>
          <p:cNvPr id="6" name="TextBox 5">
            <a:hlinkClick r:id="rId4"/>
            <a:extLst>
              <a:ext uri="{FF2B5EF4-FFF2-40B4-BE49-F238E27FC236}">
                <a16:creationId xmlns:a16="http://schemas.microsoft.com/office/drawing/2014/main" id="{FA59645A-3182-9567-35D9-5B4DE5DFEF10}"/>
              </a:ext>
            </a:extLst>
          </p:cNvPr>
          <p:cNvSpPr txBox="1"/>
          <p:nvPr/>
        </p:nvSpPr>
        <p:spPr>
          <a:xfrm>
            <a:off x="439616" y="5010080"/>
            <a:ext cx="11236569" cy="524700"/>
          </a:xfrm>
          <a:prstGeom prst="rect">
            <a:avLst/>
          </a:prstGeom>
          <a:noFill/>
        </p:spPr>
        <p:txBody>
          <a:bodyPr wrap="square">
            <a:sp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0F0F0F"/>
                </a:solidFill>
                <a:effectLst/>
                <a:latin typeface="YouTube Sans"/>
              </a:rPr>
              <a:t>Georgia Department of Education. (2020, March 30). </a:t>
            </a:r>
            <a:r>
              <a:rPr lang="en-US" b="0" i="1" dirty="0">
                <a:solidFill>
                  <a:srgbClr val="0F0F0F"/>
                </a:solidFill>
                <a:effectLst/>
                <a:latin typeface="YouTube Sans"/>
              </a:rPr>
              <a:t>Everyday Inquiry in K-5 Social Studies: 5th Grade - Presidential Advisors: Should We Go to War?</a:t>
            </a:r>
            <a:r>
              <a:rPr lang="en-US" b="0" i="0" dirty="0">
                <a:solidFill>
                  <a:srgbClr val="0F0F0F"/>
                </a:solidFill>
                <a:effectLst/>
                <a:latin typeface="YouTube Sans"/>
              </a:rPr>
              <a:t> </a:t>
            </a:r>
            <a:r>
              <a:rPr lang="en-US" b="0" i="0" dirty="0">
                <a:solidFill>
                  <a:schemeClr val="accent1"/>
                </a:solidFill>
                <a:effectLst/>
                <a:latin typeface="YouTube Sans"/>
              </a:rPr>
              <a:t>https://www.youtube.com/watch?v=ME5BeiCWTDM&amp;t=248s</a:t>
            </a:r>
          </a:p>
        </p:txBody>
      </p:sp>
      <p:pic>
        <p:nvPicPr>
          <p:cNvPr id="7" name="Online Media 6" title="Everyday Inquiry in K-5 Social Studies: 5th Grade - Presidential Advisors: Should We Go to War?">
            <a:hlinkClick r:id="" action="ppaction://media"/>
            <a:extLst>
              <a:ext uri="{FF2B5EF4-FFF2-40B4-BE49-F238E27FC236}">
                <a16:creationId xmlns:a16="http://schemas.microsoft.com/office/drawing/2014/main" id="{BF8F9427-90E6-71CF-2D95-11A7EC5ECAB8}"/>
              </a:ext>
            </a:extLst>
          </p:cNvPr>
          <p:cNvPicPr>
            <a:picLocks noRot="1" noChangeAspect="1"/>
          </p:cNvPicPr>
          <p:nvPr>
            <a:videoFile r:link="rId1"/>
          </p:nvPr>
        </p:nvPicPr>
        <p:blipFill>
          <a:blip r:embed="rId5"/>
          <a:stretch>
            <a:fillRect/>
          </a:stretch>
        </p:blipFill>
        <p:spPr>
          <a:xfrm>
            <a:off x="2962030" y="1658691"/>
            <a:ext cx="5830278" cy="3294107"/>
          </a:xfrm>
          <a:prstGeom prst="rect">
            <a:avLst/>
          </a:prstGeom>
        </p:spPr>
      </p:pic>
    </p:spTree>
    <p:extLst>
      <p:ext uri="{BB962C8B-B14F-4D97-AF65-F5344CB8AC3E}">
        <p14:creationId xmlns:p14="http://schemas.microsoft.com/office/powerpoint/2010/main" val="370564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C03FC-173B-203A-0C40-A35F0E7A9886}"/>
              </a:ext>
            </a:extLst>
          </p:cNvPr>
          <p:cNvSpPr>
            <a:spLocks noGrp="1"/>
          </p:cNvSpPr>
          <p:nvPr>
            <p:ph type="title"/>
          </p:nvPr>
        </p:nvSpPr>
        <p:spPr>
          <a:xfrm>
            <a:off x="157397" y="-434715"/>
            <a:ext cx="10896600" cy="1690825"/>
          </a:xfrm>
        </p:spPr>
        <p:txBody>
          <a:bodyPr/>
          <a:lstStyle/>
          <a:p>
            <a:r>
              <a:rPr lang="en-US" dirty="0"/>
              <a:t>Application (2)</a:t>
            </a:r>
          </a:p>
        </p:txBody>
      </p:sp>
      <p:sp>
        <p:nvSpPr>
          <p:cNvPr id="3" name="Text Placeholder 2">
            <a:extLst>
              <a:ext uri="{FF2B5EF4-FFF2-40B4-BE49-F238E27FC236}">
                <a16:creationId xmlns:a16="http://schemas.microsoft.com/office/drawing/2014/main" id="{E0944A3A-AFB1-AE9D-DF61-3D07BD66773D}"/>
              </a:ext>
            </a:extLst>
          </p:cNvPr>
          <p:cNvSpPr>
            <a:spLocks noGrp="1"/>
          </p:cNvSpPr>
          <p:nvPr>
            <p:ph type="body" idx="1"/>
          </p:nvPr>
        </p:nvSpPr>
        <p:spPr>
          <a:xfrm>
            <a:off x="412229" y="651852"/>
            <a:ext cx="11622374" cy="5554295"/>
          </a:xfrm>
        </p:spPr>
        <p:txBody>
          <a:bodyPr>
            <a:normAutofit fontScale="70000" lnSpcReduction="20000"/>
          </a:bodyPr>
          <a:lstStyle/>
          <a:p>
            <a:pPr marL="457200" lvl="0" indent="-381000" algn="l" rtl="0">
              <a:lnSpc>
                <a:spcPct val="120000"/>
              </a:lnSpc>
              <a:spcBef>
                <a:spcPts val="0"/>
              </a:spcBef>
              <a:spcAft>
                <a:spcPts val="1800"/>
              </a:spcAft>
              <a:buClr>
                <a:schemeClr val="dk1"/>
              </a:buClr>
              <a:buSzPts val="2400"/>
              <a:buFont typeface="Calibri"/>
              <a:buChar char="●"/>
            </a:pPr>
            <a:r>
              <a:rPr lang="en-US" sz="3800" dirty="0">
                <a:solidFill>
                  <a:schemeClr val="dk1"/>
                </a:solidFill>
                <a:ea typeface="Calibri"/>
                <a:cs typeface="Calibri"/>
                <a:sym typeface="Calibri"/>
              </a:rPr>
              <a:t>Based on what you’ve learned so far, what characteristics of fractured, stealthy or effective integration of social studies and reading and writing are found in this example? Support your response with evidence from the video. </a:t>
            </a:r>
          </a:p>
          <a:p>
            <a:pPr marL="457200" lvl="0" indent="-381000" algn="l" rtl="0">
              <a:lnSpc>
                <a:spcPct val="120000"/>
              </a:lnSpc>
              <a:spcBef>
                <a:spcPts val="0"/>
              </a:spcBef>
              <a:spcAft>
                <a:spcPts val="1800"/>
              </a:spcAft>
              <a:buClr>
                <a:schemeClr val="dk1"/>
              </a:buClr>
              <a:buSzPts val="2400"/>
              <a:buFont typeface="Calibri"/>
              <a:buChar char="●"/>
            </a:pPr>
            <a:r>
              <a:rPr lang="en-US" sz="3800" dirty="0">
                <a:solidFill>
                  <a:schemeClr val="dk1"/>
                </a:solidFill>
                <a:ea typeface="Calibri"/>
                <a:cs typeface="Calibri"/>
                <a:sym typeface="Calibri"/>
              </a:rPr>
              <a:t>How are students using their reading and writing skills within the social studies lesson? Explain. </a:t>
            </a:r>
          </a:p>
          <a:p>
            <a:pPr marL="457200" lvl="0" indent="-381000" algn="l" rtl="0">
              <a:lnSpc>
                <a:spcPct val="120000"/>
              </a:lnSpc>
              <a:spcBef>
                <a:spcPts val="0"/>
              </a:spcBef>
              <a:spcAft>
                <a:spcPts val="1800"/>
              </a:spcAft>
              <a:buClr>
                <a:schemeClr val="dk1"/>
              </a:buClr>
              <a:buSzPts val="2400"/>
              <a:buFont typeface="Calibri"/>
              <a:buChar char="●"/>
            </a:pPr>
            <a:r>
              <a:rPr lang="en-US" sz="3800" dirty="0">
                <a:solidFill>
                  <a:schemeClr val="dk1"/>
                </a:solidFill>
                <a:ea typeface="Calibri"/>
                <a:cs typeface="Calibri"/>
                <a:sym typeface="Calibri"/>
              </a:rPr>
              <a:t>What evidence of prior learning is evident in this lesson?  </a:t>
            </a:r>
          </a:p>
          <a:p>
            <a:pPr marL="457200" lvl="0" indent="-381000" algn="l" rtl="0">
              <a:lnSpc>
                <a:spcPct val="120000"/>
              </a:lnSpc>
              <a:spcBef>
                <a:spcPts val="0"/>
              </a:spcBef>
              <a:spcAft>
                <a:spcPts val="1800"/>
              </a:spcAft>
              <a:buClr>
                <a:schemeClr val="dk1"/>
              </a:buClr>
              <a:buSzPts val="2400"/>
              <a:buFont typeface="Calibri"/>
              <a:buChar char="●"/>
            </a:pPr>
            <a:r>
              <a:rPr lang="en-US" sz="3800" dirty="0">
                <a:solidFill>
                  <a:schemeClr val="dk1"/>
                </a:solidFill>
                <a:ea typeface="Calibri"/>
                <a:cs typeface="Calibri"/>
                <a:sym typeface="Calibri"/>
              </a:rPr>
              <a:t>How are the students operating within and beyond the disciplines of social studies and reading and writing? </a:t>
            </a:r>
          </a:p>
          <a:p>
            <a:pPr marL="457200" lvl="0" indent="-381000" algn="l" rtl="0">
              <a:lnSpc>
                <a:spcPct val="120000"/>
              </a:lnSpc>
              <a:spcBef>
                <a:spcPts val="0"/>
              </a:spcBef>
              <a:spcAft>
                <a:spcPts val="1800"/>
              </a:spcAft>
              <a:buClr>
                <a:schemeClr val="dk1"/>
              </a:buClr>
              <a:buSzPts val="2400"/>
              <a:buFont typeface="Calibri"/>
              <a:buChar char="●"/>
            </a:pPr>
            <a:r>
              <a:rPr lang="en-US" sz="3800" dirty="0">
                <a:solidFill>
                  <a:schemeClr val="dk1"/>
                </a:solidFill>
                <a:ea typeface="Calibri"/>
                <a:cs typeface="Calibri"/>
                <a:sym typeface="Calibri"/>
              </a:rPr>
              <a:t>What questions do you have about the teacher’s instructional decisions and/or student learning? </a:t>
            </a:r>
          </a:p>
          <a:p>
            <a:endParaRPr lang="en-US" dirty="0"/>
          </a:p>
        </p:txBody>
      </p:sp>
    </p:spTree>
    <p:extLst>
      <p:ext uri="{BB962C8B-B14F-4D97-AF65-F5344CB8AC3E}">
        <p14:creationId xmlns:p14="http://schemas.microsoft.com/office/powerpoint/2010/main" val="3456075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g7dbc95a298_2_41"/>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4"/>
                  </a:ext>
                </a:extLst>
              </a:rPr>
              <a:t>Coming Up</a:t>
            </a:r>
            <a:endParaRPr dirty="0"/>
          </a:p>
        </p:txBody>
      </p:sp>
      <p:sp>
        <p:nvSpPr>
          <p:cNvPr id="508" name="Google Shape;508;g7dbc95a298_2_41"/>
          <p:cNvSpPr txBox="1">
            <a:spLocks noGrp="1"/>
          </p:cNvSpPr>
          <p:nvPr>
            <p:ph type="body" idx="1"/>
          </p:nvPr>
        </p:nvSpPr>
        <p:spPr>
          <a:xfrm>
            <a:off x="419100" y="1569178"/>
            <a:ext cx="113538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dirty="0">
                <a:solidFill>
                  <a:schemeClr val="dk1"/>
                </a:solidFill>
                <a:ea typeface="Calibri"/>
                <a:cs typeface="Calibri"/>
                <a:sym typeface="Calibri"/>
              </a:rPr>
              <a:t>Section D: How do I integrate social studies and reading and writing?</a:t>
            </a:r>
            <a:endParaRPr dirty="0"/>
          </a:p>
          <a:p>
            <a:pPr marL="0" lvl="0" indent="0" algn="l" rtl="0">
              <a:spcBef>
                <a:spcPts val="1000"/>
              </a:spcBef>
              <a:spcAft>
                <a:spcPts val="0"/>
              </a:spcAft>
              <a:buClr>
                <a:schemeClr val="dk1"/>
              </a:buClr>
              <a:buSzPts val="1100"/>
              <a:buFont typeface="Arial"/>
              <a:buNone/>
            </a:pPr>
            <a:r>
              <a:rPr lang="en-US" dirty="0">
                <a:ea typeface="Calibri"/>
                <a:cs typeface="Calibri"/>
                <a:sym typeface="Calibri"/>
              </a:rPr>
              <a:t>Section E: How is effective integration designed? </a:t>
            </a:r>
            <a:endParaRPr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dirty="0">
                <a:ea typeface="Calibri"/>
                <a:cs typeface="Calibri"/>
                <a:sym typeface="Calibri"/>
              </a:rPr>
              <a:t>Section F: Case studies in effective integration</a:t>
            </a:r>
            <a:endParaRPr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dirty="0">
                <a:ea typeface="Calibri"/>
                <a:cs typeface="Calibri"/>
                <a:sym typeface="Calibri"/>
              </a:rPr>
              <a:t>Section G: Is it “healthy, stealthy or fractured?”</a:t>
            </a:r>
          </a:p>
          <a:p>
            <a:pPr marL="0" lvl="0" indent="0" algn="l" rtl="0">
              <a:spcBef>
                <a:spcPts val="1000"/>
              </a:spcBef>
              <a:spcAft>
                <a:spcPts val="0"/>
              </a:spcAft>
              <a:buClr>
                <a:schemeClr val="dk1"/>
              </a:buClr>
              <a:buSzPts val="1100"/>
              <a:buFont typeface="Arial"/>
              <a:buNone/>
            </a:pPr>
            <a:r>
              <a:rPr lang="en-US" dirty="0">
                <a:ea typeface="Calibri"/>
                <a:cs typeface="Calibri"/>
                <a:sym typeface="Calibri"/>
              </a:rPr>
              <a:t>Section H: Application: Designing an effective integration collection</a:t>
            </a:r>
            <a:endParaRPr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dirty="0">
                <a:ea typeface="Calibri"/>
                <a:cs typeface="Calibri"/>
                <a:sym typeface="Calibri"/>
              </a:rPr>
              <a:t>Section I: Reflection</a:t>
            </a:r>
            <a:endParaRPr dirty="0">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DEA20-965C-227C-216E-D10D0DCBBF66}"/>
              </a:ext>
            </a:extLst>
          </p:cNvPr>
          <p:cNvSpPr>
            <a:spLocks noGrp="1"/>
          </p:cNvSpPr>
          <p:nvPr>
            <p:ph type="ctrTitle"/>
          </p:nvPr>
        </p:nvSpPr>
        <p:spPr>
          <a:xfrm>
            <a:off x="2428337" y="1428162"/>
            <a:ext cx="9144000" cy="2387700"/>
          </a:xfrm>
        </p:spPr>
        <p:txBody>
          <a:bodyPr>
            <a:normAutofit fontScale="90000"/>
          </a:bodyPr>
          <a:lstStyle/>
          <a:p>
            <a:r>
              <a:rPr lang="en-US" dirty="0"/>
              <a:t>Effective Social Studies Integration in Elementary Classrooms</a:t>
            </a:r>
          </a:p>
        </p:txBody>
      </p:sp>
      <p:sp>
        <p:nvSpPr>
          <p:cNvPr id="3" name="Subtitle 2">
            <a:extLst>
              <a:ext uri="{FF2B5EF4-FFF2-40B4-BE49-F238E27FC236}">
                <a16:creationId xmlns:a16="http://schemas.microsoft.com/office/drawing/2014/main" id="{812EF212-701A-64F8-F8F5-A948F912E140}"/>
              </a:ext>
            </a:extLst>
          </p:cNvPr>
          <p:cNvSpPr>
            <a:spLocks noGrp="1"/>
          </p:cNvSpPr>
          <p:nvPr>
            <p:ph type="subTitle" idx="1"/>
          </p:nvPr>
        </p:nvSpPr>
        <p:spPr>
          <a:xfrm>
            <a:off x="3147646" y="3815862"/>
            <a:ext cx="7983416" cy="1441876"/>
          </a:xfrm>
        </p:spPr>
        <p:txBody>
          <a:bodyPr/>
          <a:lstStyle/>
          <a:p>
            <a:r>
              <a:rPr lang="en-US" dirty="0"/>
              <a:t>Section F: How do I integrate social studies and reading and writing?</a:t>
            </a:r>
          </a:p>
        </p:txBody>
      </p:sp>
    </p:spTree>
    <p:extLst>
      <p:ext uri="{BB962C8B-B14F-4D97-AF65-F5344CB8AC3E}">
        <p14:creationId xmlns:p14="http://schemas.microsoft.com/office/powerpoint/2010/main" val="3652478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g7dbc95a298_2_77"/>
          <p:cNvSpPr txBox="1">
            <a:spLocks noGrp="1"/>
          </p:cNvSpPr>
          <p:nvPr>
            <p:ph type="title"/>
          </p:nvPr>
        </p:nvSpPr>
        <p:spPr>
          <a:xfrm>
            <a:off x="403485" y="140272"/>
            <a:ext cx="10515600" cy="1325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dirty="0">
                <a:sym typeface="Libre Franklin Medium"/>
              </a:rPr>
              <a:t>Goals of this Module: </a:t>
            </a:r>
            <a:endParaRPr dirty="0"/>
          </a:p>
        </p:txBody>
      </p:sp>
      <p:sp>
        <p:nvSpPr>
          <p:cNvPr id="536" name="Google Shape;536;g7dbc95a298_2_77"/>
          <p:cNvSpPr txBox="1">
            <a:spLocks noGrp="1"/>
          </p:cNvSpPr>
          <p:nvPr>
            <p:ph type="body" idx="1"/>
          </p:nvPr>
        </p:nvSpPr>
        <p:spPr>
          <a:xfrm>
            <a:off x="403485" y="803122"/>
            <a:ext cx="11584970" cy="5363400"/>
          </a:xfrm>
          <a:prstGeom prst="rect">
            <a:avLst/>
          </a:prstGeom>
          <a:noFill/>
          <a:ln>
            <a:noFill/>
          </a:ln>
        </p:spPr>
        <p:txBody>
          <a:bodyPr spcFirstLastPara="1" wrap="square" lIns="91425" tIns="45700" rIns="91425" bIns="45700" anchor="t" anchorCtr="0">
            <a:noAutofit/>
          </a:bodyPr>
          <a:lstStyle/>
          <a:p>
            <a:pPr lvl="0" indent="-457200" algn="l" rtl="0">
              <a:lnSpc>
                <a:spcPct val="115000"/>
              </a:lnSpc>
              <a:spcBef>
                <a:spcPts val="0"/>
              </a:spcBef>
              <a:spcAft>
                <a:spcPts val="1200"/>
              </a:spcAft>
              <a:buClr>
                <a:srgbClr val="000000"/>
              </a:buClr>
              <a:buSzPts val="3000"/>
              <a:buFont typeface="Arial" panose="020B0604020202020204" pitchFamily="34" charset="0"/>
              <a:buChar char="•"/>
            </a:pPr>
            <a:r>
              <a:rPr lang="en-US"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4"/>
                  </a:ext>
                </a:extLst>
              </a:rPr>
              <a:t>Engage with the </a:t>
            </a:r>
            <a:r>
              <a:rPr lang="en-US"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5"/>
                  </a:ext>
                </a:extLst>
              </a:rPr>
              <a:t>Kentucky Academic Standards (KAS) for Social Studies and the </a:t>
            </a:r>
            <a:r>
              <a:rPr lang="en-US"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6"/>
                  </a:ext>
                </a:extLst>
              </a:rPr>
              <a:t>Kentucky Academic Standards (KAS) for Reading and Writing </a:t>
            </a:r>
            <a:endParaRPr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7"/>
                </a:ext>
              </a:extLst>
            </a:endParaRPr>
          </a:p>
          <a:p>
            <a:pPr marR="0" lvl="0" indent="-457200" algn="l" rtl="0">
              <a:lnSpc>
                <a:spcPct val="115000"/>
              </a:lnSpc>
              <a:spcBef>
                <a:spcPts val="0"/>
              </a:spcBef>
              <a:spcAft>
                <a:spcPts val="1200"/>
              </a:spcAft>
              <a:buClr>
                <a:srgbClr val="000000"/>
              </a:buClr>
              <a:buSzPts val="3000"/>
              <a:buFont typeface="Arial" panose="020B0604020202020204" pitchFamily="34" charset="0"/>
              <a:buChar char="•"/>
            </a:pPr>
            <a:r>
              <a:rPr lang="en-US"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8"/>
                  </a:ext>
                </a:extLst>
              </a:rPr>
              <a:t>Answer the question, “Why teach social studies?”</a:t>
            </a:r>
            <a:endParaRPr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9"/>
                </a:ext>
              </a:extLst>
            </a:endParaRPr>
          </a:p>
          <a:p>
            <a:pPr marR="0" lvl="0" indent="-457200" algn="l" rtl="0">
              <a:lnSpc>
                <a:spcPct val="115000"/>
              </a:lnSpc>
              <a:spcBef>
                <a:spcPts val="0"/>
              </a:spcBef>
              <a:spcAft>
                <a:spcPts val="1200"/>
              </a:spcAft>
              <a:buClr>
                <a:srgbClr val="000000"/>
              </a:buClr>
              <a:buSzPts val="3000"/>
              <a:buFont typeface="Arial" panose="020B0604020202020204" pitchFamily="34" charset="0"/>
              <a:buChar char="•"/>
            </a:pPr>
            <a:r>
              <a:rPr lang="en-US"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0"/>
                  </a:ext>
                </a:extLst>
              </a:rPr>
              <a:t>Learn how to incorporate effective integration between the </a:t>
            </a:r>
            <a:r>
              <a:rPr lang="en-US"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1"/>
                  </a:ext>
                </a:extLst>
              </a:rPr>
              <a:t>KAS for Social Studies </a:t>
            </a:r>
            <a:r>
              <a:rPr lang="en-US"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2"/>
                  </a:ext>
                </a:extLst>
              </a:rPr>
              <a:t>and the </a:t>
            </a:r>
            <a:r>
              <a:rPr lang="en-US"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3"/>
                  </a:ext>
                </a:extLst>
              </a:rPr>
              <a:t>KAS for Reading and Writing</a:t>
            </a:r>
            <a:r>
              <a:rPr lang="en-US"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4"/>
                  </a:ext>
                </a:extLst>
              </a:rPr>
              <a:t> </a:t>
            </a:r>
            <a:r>
              <a:rPr lang="en-US"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5"/>
                  </a:ext>
                </a:extLst>
              </a:rPr>
              <a:t>while maintaining discipline integrity</a:t>
            </a:r>
            <a:endParaRPr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6"/>
                </a:ext>
              </a:extLst>
            </a:endParaRPr>
          </a:p>
          <a:p>
            <a:pPr lvl="0" indent="-457200" algn="l" rtl="0">
              <a:lnSpc>
                <a:spcPct val="115000"/>
              </a:lnSpc>
              <a:spcBef>
                <a:spcPts val="0"/>
              </a:spcBef>
              <a:spcAft>
                <a:spcPts val="1200"/>
              </a:spcAft>
              <a:buClr>
                <a:srgbClr val="000000"/>
              </a:buClr>
              <a:buSzPts val="3000"/>
              <a:buFont typeface="Arial" panose="020B0604020202020204" pitchFamily="34" charset="0"/>
              <a:buChar char="•"/>
            </a:pPr>
            <a:r>
              <a:rPr lang="en-US"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7"/>
                  </a:ext>
                </a:extLst>
              </a:rPr>
              <a:t>Explore examples of effective integration between the </a:t>
            </a:r>
            <a:r>
              <a:rPr lang="en-US"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8"/>
                  </a:ext>
                </a:extLst>
              </a:rPr>
              <a:t> </a:t>
            </a:r>
            <a:r>
              <a:rPr lang="en-US"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9"/>
                  </a:ext>
                </a:extLst>
              </a:rPr>
              <a:t>KAS for Social Studies </a:t>
            </a:r>
            <a:r>
              <a:rPr lang="en-US"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0"/>
                  </a:ext>
                </a:extLst>
              </a:rPr>
              <a:t>and the </a:t>
            </a:r>
            <a:r>
              <a:rPr lang="en-US"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1"/>
                  </a:ext>
                </a:extLst>
              </a:rPr>
              <a:t>KAS for Reading and Writing</a:t>
            </a:r>
            <a:r>
              <a:rPr lang="en-US" i="1" dirty="0">
                <a:solidFill>
                  <a:srgbClr val="000000"/>
                </a:solidFill>
                <a:ea typeface="Calibri"/>
                <a:cs typeface="Calibri"/>
                <a:sym typeface="Calibri"/>
              </a:rPr>
              <a:t>. </a:t>
            </a:r>
            <a:endParaRPr dirty="0">
              <a:solidFill>
                <a:srgbClr val="3F3F3F"/>
              </a:solidFill>
              <a:ea typeface="Calibri"/>
              <a:cs typeface="Calibri"/>
              <a:sym typeface="Calibri"/>
            </a:endParaRPr>
          </a:p>
          <a:p>
            <a:pPr marL="342900" lvl="0" indent="0" algn="l" rtl="0">
              <a:lnSpc>
                <a:spcPct val="115000"/>
              </a:lnSpc>
              <a:spcBef>
                <a:spcPts val="0"/>
              </a:spcBef>
              <a:spcAft>
                <a:spcPts val="0"/>
              </a:spcAft>
              <a:buSzPts val="1800"/>
              <a:buNone/>
            </a:pPr>
            <a:endParaRPr dirty="0">
              <a:solidFill>
                <a:srgbClr val="3F3F3F"/>
              </a:solidFill>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7a558d1906_0_1"/>
          <p:cNvSpPr txBox="1">
            <a:spLocks noGrp="1"/>
          </p:cNvSpPr>
          <p:nvPr>
            <p:ph type="title"/>
          </p:nvPr>
        </p:nvSpPr>
        <p:spPr>
          <a:xfrm>
            <a:off x="218267" y="121034"/>
            <a:ext cx="10515600"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Compelling Question</a:t>
            </a:r>
            <a:endParaRPr dirty="0"/>
          </a:p>
        </p:txBody>
      </p:sp>
      <p:sp>
        <p:nvSpPr>
          <p:cNvPr id="248" name="Google Shape;248;g7a558d1906_0_1"/>
          <p:cNvSpPr txBox="1">
            <a:spLocks noGrp="1"/>
          </p:cNvSpPr>
          <p:nvPr>
            <p:ph type="body" idx="1"/>
          </p:nvPr>
        </p:nvSpPr>
        <p:spPr>
          <a:xfrm>
            <a:off x="218267" y="4444943"/>
            <a:ext cx="12164878"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200" dirty="0">
                <a:ea typeface="Calibri"/>
                <a:cs typeface="Calibri"/>
                <a:sym typeface="Calibri"/>
              </a:rPr>
              <a:t>How do I practice effective integration between the </a:t>
            </a:r>
            <a:r>
              <a:rPr lang="en-US" sz="3200" i="1" dirty="0">
                <a:ea typeface="Calibri"/>
                <a:cs typeface="Calibri"/>
                <a:sym typeface="Calibri"/>
              </a:rPr>
              <a:t>KAS for Social Studies </a:t>
            </a:r>
            <a:r>
              <a:rPr lang="en-US" sz="3200" dirty="0">
                <a:ea typeface="Calibri"/>
                <a:cs typeface="Calibri"/>
                <a:sym typeface="Calibri"/>
              </a:rPr>
              <a:t>and the </a:t>
            </a:r>
            <a:r>
              <a:rPr lang="en-US" sz="3200" i="1" dirty="0">
                <a:ea typeface="Calibri"/>
                <a:cs typeface="Calibri"/>
                <a:sym typeface="Calibri"/>
              </a:rPr>
              <a:t>KAS for Reading and Writing</a:t>
            </a:r>
            <a:r>
              <a:rPr lang="en-US" sz="3200" dirty="0">
                <a:ea typeface="Calibri"/>
                <a:cs typeface="Calibri"/>
                <a:sym typeface="Calibri"/>
              </a:rPr>
              <a:t> in elementary school?</a:t>
            </a:r>
            <a:endParaRPr sz="3200" dirty="0">
              <a:ea typeface="Calibri"/>
              <a:cs typeface="Calibri"/>
              <a:sym typeface="Calibri"/>
            </a:endParaRPr>
          </a:p>
        </p:txBody>
      </p:sp>
      <p:pic>
        <p:nvPicPr>
          <p:cNvPr id="5" name="Picture 4" descr="This graphic shows a continuous cycle between the KAS for Social Studies and the KAS for Reading and Writing, demonstrating integration.">
            <a:extLst>
              <a:ext uri="{FF2B5EF4-FFF2-40B4-BE49-F238E27FC236}">
                <a16:creationId xmlns:a16="http://schemas.microsoft.com/office/drawing/2014/main" id="{89433B6A-1F30-D813-5B27-BC99E2AE1C0C}"/>
              </a:ext>
            </a:extLst>
          </p:cNvPr>
          <p:cNvPicPr>
            <a:picLocks noChangeAspect="1"/>
          </p:cNvPicPr>
          <p:nvPr/>
        </p:nvPicPr>
        <p:blipFill>
          <a:blip r:embed="rId3"/>
          <a:stretch>
            <a:fillRect/>
          </a:stretch>
        </p:blipFill>
        <p:spPr>
          <a:xfrm>
            <a:off x="3120179" y="707890"/>
            <a:ext cx="5951641" cy="3665670"/>
          </a:xfrm>
          <a:prstGeom prst="rect">
            <a:avLst/>
          </a:prstGeom>
        </p:spPr>
      </p:pic>
    </p:spTree>
    <p:extLst>
      <p:ext uri="{BB962C8B-B14F-4D97-AF65-F5344CB8AC3E}">
        <p14:creationId xmlns:p14="http://schemas.microsoft.com/office/powerpoint/2010/main" val="3704402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63aa61e053_2_5"/>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dirty="0">
                <a:sym typeface="Libre Franklin Medium"/>
              </a:rPr>
              <a:t>Goals of this Module: </a:t>
            </a:r>
            <a:endParaRPr dirty="0"/>
          </a:p>
        </p:txBody>
      </p:sp>
      <p:sp>
        <p:nvSpPr>
          <p:cNvPr id="241" name="Google Shape;241;g63aa61e053_2_5"/>
          <p:cNvSpPr txBox="1">
            <a:spLocks noGrp="1"/>
          </p:cNvSpPr>
          <p:nvPr>
            <p:ph type="body" idx="1"/>
          </p:nvPr>
        </p:nvSpPr>
        <p:spPr>
          <a:xfrm>
            <a:off x="575247" y="1254758"/>
            <a:ext cx="10515599" cy="5363400"/>
          </a:xfrm>
          <a:prstGeom prst="rect">
            <a:avLst/>
          </a:prstGeom>
          <a:noFill/>
          <a:ln>
            <a:noFill/>
          </a:ln>
        </p:spPr>
        <p:txBody>
          <a:bodyPr spcFirstLastPara="1" wrap="square" lIns="91425" tIns="45700" rIns="91425" bIns="45700" anchor="t" anchorCtr="0">
            <a:noAutofit/>
          </a:bodyPr>
          <a:lstStyle/>
          <a:p>
            <a:pPr indent="-457200">
              <a:lnSpc>
                <a:spcPct val="100000"/>
              </a:lnSpc>
              <a:spcBef>
                <a:spcPts val="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1"/>
                  </a:ext>
                </a:extLst>
              </a:rPr>
              <a:t>Engage with the</a:t>
            </a:r>
            <a:r>
              <a:rPr lang="en-US" sz="2600" i="1" dirty="0">
                <a:solidFill>
                  <a:schemeClr val="dk1"/>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2"/>
                  </a:ext>
                </a:extLst>
              </a:rPr>
              <a:t> Kentucky Academic Standards (KAS) for Social Studies and the </a:t>
            </a:r>
            <a:r>
              <a:rPr lang="en-US" sz="2600" i="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3"/>
                  </a:ext>
                </a:extLst>
              </a:rPr>
              <a:t>Kentucky Academic Standards (KAS) for Reading and Writing. </a:t>
            </a:r>
            <a:endParaRPr sz="2600" i="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4"/>
                </a:ext>
              </a:extLst>
            </a:endParaRPr>
          </a:p>
          <a:p>
            <a:pPr indent="-457200">
              <a:lnSpc>
                <a:spcPct val="100000"/>
              </a:lnSpc>
              <a:spcBef>
                <a:spcPts val="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5"/>
                  </a:ext>
                </a:extLst>
              </a:rPr>
              <a:t>Answer the question, “Why teach social studies?”</a:t>
            </a:r>
            <a:endParaRPr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6"/>
                </a:ext>
              </a:extLst>
            </a:endParaRPr>
          </a:p>
          <a:p>
            <a:pPr indent="-457200">
              <a:lnSpc>
                <a:spcPct val="100000"/>
              </a:lnSpc>
              <a:spcBef>
                <a:spcPts val="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7"/>
                  </a:ext>
                </a:extLst>
              </a:rPr>
              <a:t>Learn how to incorporate effective integration between the </a:t>
            </a:r>
            <a:r>
              <a:rPr lang="en-US" sz="2600" i="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8"/>
                  </a:ext>
                </a:extLst>
              </a:rPr>
              <a:t>KAS for Social Studies </a:t>
            </a: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9"/>
                  </a:ext>
                </a:extLst>
              </a:rPr>
              <a:t>and the </a:t>
            </a:r>
            <a:r>
              <a:rPr lang="en-US" sz="2600" i="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0"/>
                  </a:ext>
                </a:extLst>
              </a:rPr>
              <a:t>KAS for Reading and Writing</a:t>
            </a: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1"/>
                  </a:ext>
                </a:extLst>
              </a:rPr>
              <a:t> </a:t>
            </a: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2"/>
                  </a:ext>
                </a:extLst>
              </a:rPr>
              <a:t>while maintaining discipline integrity</a:t>
            </a:r>
            <a:endParaRPr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3"/>
                </a:ext>
              </a:extLst>
            </a:endParaRPr>
          </a:p>
          <a:p>
            <a:pPr indent="-457200">
              <a:lnSpc>
                <a:spcPct val="100000"/>
              </a:lnSpc>
              <a:spcBef>
                <a:spcPts val="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4"/>
                  </a:ext>
                </a:extLst>
              </a:rPr>
              <a:t>Explore examples of effective integration between the </a:t>
            </a:r>
            <a:r>
              <a:rPr lang="en-US" sz="2600" i="1" dirty="0">
                <a:solidFill>
                  <a:schemeClr val="dk1"/>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6"/>
                  </a:ext>
                </a:extLst>
              </a:rPr>
              <a:t>KAS for Social Studies </a:t>
            </a:r>
            <a:r>
              <a:rPr lang="en-US" sz="2600" dirty="0">
                <a:solidFill>
                  <a:schemeClr val="dk1"/>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7"/>
                  </a:ext>
                </a:extLst>
              </a:rPr>
              <a:t>and the </a:t>
            </a:r>
            <a:r>
              <a:rPr lang="en-US" sz="2600" i="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8"/>
                  </a:ext>
                </a:extLst>
              </a:rPr>
              <a:t>KAS for Reading and Writing</a:t>
            </a:r>
            <a:r>
              <a:rPr lang="en-US" sz="2600" i="1" dirty="0">
                <a:solidFill>
                  <a:srgbClr val="000000"/>
                </a:solidFill>
                <a:ea typeface="Calibri"/>
                <a:cs typeface="Calibri"/>
                <a:sym typeface="Calibri"/>
              </a:rPr>
              <a:t>. </a:t>
            </a:r>
            <a:endParaRPr sz="2600" dirty="0">
              <a:solidFill>
                <a:srgbClr val="3F3F3F"/>
              </a:solidFill>
              <a:ea typeface="Calibri"/>
              <a:cs typeface="Calibri"/>
              <a:sym typeface="Calibri"/>
            </a:endParaRPr>
          </a:p>
          <a:p>
            <a:pPr marL="342900" lvl="0" indent="0" algn="l" rtl="0">
              <a:lnSpc>
                <a:spcPct val="115000"/>
              </a:lnSpc>
              <a:spcBef>
                <a:spcPts val="0"/>
              </a:spcBef>
              <a:spcAft>
                <a:spcPts val="0"/>
              </a:spcAft>
              <a:buSzPts val="1800"/>
              <a:buNone/>
            </a:pPr>
            <a:endParaRPr sz="2400" dirty="0">
              <a:solidFill>
                <a:srgbClr val="3F3F3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8750733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g7e8c27f835_2_0"/>
          <p:cNvSpPr txBox="1">
            <a:spLocks noGrp="1"/>
          </p:cNvSpPr>
          <p:nvPr>
            <p:ph type="title"/>
          </p:nvPr>
        </p:nvSpPr>
        <p:spPr>
          <a:xfrm>
            <a:off x="331636" y="257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Introduction</a:t>
            </a:r>
            <a:endParaRPr dirty="0"/>
          </a:p>
        </p:txBody>
      </p:sp>
      <p:sp>
        <p:nvSpPr>
          <p:cNvPr id="550" name="Google Shape;550;g7e8c27f835_2_0"/>
          <p:cNvSpPr txBox="1">
            <a:spLocks noGrp="1"/>
          </p:cNvSpPr>
          <p:nvPr>
            <p:ph type="body" idx="1"/>
          </p:nvPr>
        </p:nvSpPr>
        <p:spPr>
          <a:xfrm>
            <a:off x="331625" y="1273450"/>
            <a:ext cx="11077420" cy="54015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US" sz="2400" dirty="0">
                <a:solidFill>
                  <a:schemeClr val="dk1"/>
                </a:solidFill>
                <a:ea typeface="Calibri"/>
                <a:cs typeface="Calibri"/>
                <a:sym typeface="Calibri"/>
              </a:rPr>
              <a:t>Social studies provides a compelling context for teaching reading and writing. Thus, it is important to design effective integration connected to a compelling question that is </a:t>
            </a:r>
            <a:r>
              <a:rPr lang="en-US" sz="24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8"/>
                  </a:ext>
                </a:extLst>
              </a:rPr>
              <a:t>aligned to the </a:t>
            </a:r>
            <a:r>
              <a:rPr lang="en-US" sz="24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9"/>
                  </a:ext>
                </a:extLst>
              </a:rPr>
              <a:t>KAS for Social Studies</a:t>
            </a:r>
            <a:r>
              <a:rPr lang="en-US" sz="2400" i="1" dirty="0">
                <a:solidFill>
                  <a:schemeClr val="dk1"/>
                </a:solidFill>
                <a:ea typeface="Calibri"/>
                <a:cs typeface="Calibri"/>
                <a:sym typeface="Calibri"/>
              </a:rPr>
              <a:t>. </a:t>
            </a:r>
            <a:endParaRPr sz="2400" dirty="0">
              <a:solidFill>
                <a:schemeClr val="dk1"/>
              </a:solidFill>
              <a:ea typeface="Calibri"/>
              <a:cs typeface="Calibri"/>
              <a:sym typeface="Calibri"/>
            </a:endParaRPr>
          </a:p>
          <a:p>
            <a:pPr marL="914400" lvl="0" indent="-381000" algn="l" rtl="0">
              <a:lnSpc>
                <a:spcPct val="115000"/>
              </a:lnSpc>
              <a:spcBef>
                <a:spcPts val="1200"/>
              </a:spcBef>
              <a:spcAft>
                <a:spcPts val="1200"/>
              </a:spcAft>
              <a:buClr>
                <a:schemeClr val="dk1"/>
              </a:buClr>
              <a:buSzPts val="2400"/>
              <a:buFont typeface="Calibri"/>
              <a:buChar char="●"/>
            </a:pPr>
            <a:r>
              <a:rPr lang="en-US" sz="2400" dirty="0">
                <a:solidFill>
                  <a:schemeClr val="dk1"/>
                </a:solidFill>
                <a:ea typeface="Calibri"/>
                <a:cs typeface="Calibri"/>
                <a:sym typeface="Calibri"/>
              </a:rPr>
              <a:t>The compelling question provides the compelling context for this work. </a:t>
            </a:r>
            <a:endParaRPr sz="2400" dirty="0">
              <a:solidFill>
                <a:schemeClr val="dk1"/>
              </a:solidFill>
              <a:ea typeface="Calibri"/>
              <a:cs typeface="Calibri"/>
              <a:sym typeface="Calibri"/>
            </a:endParaRPr>
          </a:p>
          <a:p>
            <a:pPr marL="914400" lvl="0" indent="-381000" algn="l" rtl="0">
              <a:lnSpc>
                <a:spcPct val="115000"/>
              </a:lnSpc>
              <a:spcBef>
                <a:spcPts val="0"/>
              </a:spcBef>
              <a:spcAft>
                <a:spcPts val="1200"/>
              </a:spcAft>
              <a:buClr>
                <a:schemeClr val="dk1"/>
              </a:buClr>
              <a:buSzPts val="2400"/>
              <a:buFont typeface="Calibri"/>
              <a:buChar char="●"/>
            </a:pPr>
            <a:r>
              <a:rPr lang="en-US" sz="24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0"/>
                  </a:ext>
                </a:extLst>
              </a:rPr>
              <a:t>The compelling </a:t>
            </a:r>
            <a:r>
              <a:rPr lang="en-US" sz="24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0"/>
                  </a:ext>
                </a:extLst>
              </a:rPr>
              <a:t>question is investigated through a supporting question. </a:t>
            </a:r>
            <a:endParaRPr sz="2400" dirty="0">
              <a:solidFill>
                <a:schemeClr val="dk1"/>
              </a:solidFill>
              <a:ea typeface="Calibri"/>
              <a:cs typeface="Calibri"/>
              <a:sym typeface="Calibri"/>
            </a:endParaRPr>
          </a:p>
          <a:p>
            <a:pPr marL="914400" lvl="0" indent="-381000" algn="l" rtl="0">
              <a:lnSpc>
                <a:spcPct val="115000"/>
              </a:lnSpc>
              <a:spcBef>
                <a:spcPts val="0"/>
              </a:spcBef>
              <a:spcAft>
                <a:spcPts val="1200"/>
              </a:spcAft>
              <a:buClr>
                <a:schemeClr val="dk1"/>
              </a:buClr>
              <a:buSzPts val="2400"/>
              <a:buFont typeface="Calibri"/>
              <a:buChar char="●"/>
            </a:pPr>
            <a:r>
              <a:rPr lang="en-US" sz="2400" dirty="0">
                <a:solidFill>
                  <a:schemeClr val="dk1"/>
                </a:solidFill>
                <a:ea typeface="Calibri"/>
                <a:cs typeface="Calibri"/>
                <a:sym typeface="Calibri"/>
              </a:rPr>
              <a:t>The compelling and supporting questions are investigated through </a:t>
            </a:r>
            <a:r>
              <a:rPr lang="en-US" sz="2400" i="1" dirty="0">
                <a:solidFill>
                  <a:schemeClr val="dk1"/>
                </a:solidFill>
                <a:ea typeface="Calibri"/>
                <a:cs typeface="Calibri"/>
                <a:sym typeface="Calibri"/>
              </a:rPr>
              <a:t>KAS for Social Studies</a:t>
            </a:r>
            <a:r>
              <a:rPr lang="en-US" sz="2400" dirty="0">
                <a:solidFill>
                  <a:schemeClr val="dk1"/>
                </a:solidFill>
                <a:ea typeface="Calibri"/>
                <a:cs typeface="Calibri"/>
                <a:sym typeface="Calibri"/>
              </a:rPr>
              <a:t> and </a:t>
            </a:r>
            <a:r>
              <a:rPr lang="en-US" sz="2400" i="1" dirty="0">
                <a:solidFill>
                  <a:schemeClr val="dk1"/>
                </a:solidFill>
                <a:ea typeface="Calibri"/>
                <a:cs typeface="Calibri"/>
                <a:sym typeface="Calibri"/>
              </a:rPr>
              <a:t>KAS for Reading and Writing </a:t>
            </a:r>
            <a:r>
              <a:rPr lang="en-US" sz="2400" dirty="0">
                <a:solidFill>
                  <a:schemeClr val="dk1"/>
                </a:solidFill>
                <a:ea typeface="Calibri"/>
                <a:cs typeface="Calibri"/>
                <a:sym typeface="Calibri"/>
              </a:rPr>
              <a:t>strongly aligned assignments </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8372F-1D0F-624C-50EF-191C5C733BB8}"/>
              </a:ext>
            </a:extLst>
          </p:cNvPr>
          <p:cNvSpPr>
            <a:spLocks noGrp="1"/>
          </p:cNvSpPr>
          <p:nvPr>
            <p:ph type="title"/>
          </p:nvPr>
        </p:nvSpPr>
        <p:spPr>
          <a:xfrm>
            <a:off x="404447" y="-147530"/>
            <a:ext cx="10515600" cy="1325700"/>
          </a:xfrm>
        </p:spPr>
        <p:txBody>
          <a:bodyPr/>
          <a:lstStyle/>
          <a:p>
            <a:r>
              <a:rPr lang="en-US" dirty="0"/>
              <a:t>Questioning</a:t>
            </a:r>
          </a:p>
        </p:txBody>
      </p:sp>
      <p:sp>
        <p:nvSpPr>
          <p:cNvPr id="3" name="Text Placeholder 2">
            <a:extLst>
              <a:ext uri="{FF2B5EF4-FFF2-40B4-BE49-F238E27FC236}">
                <a16:creationId xmlns:a16="http://schemas.microsoft.com/office/drawing/2014/main" id="{C6BF2660-D492-ACB5-274C-1B46A9EAD9F8}"/>
              </a:ext>
            </a:extLst>
          </p:cNvPr>
          <p:cNvSpPr>
            <a:spLocks noGrp="1"/>
          </p:cNvSpPr>
          <p:nvPr>
            <p:ph type="body" idx="1"/>
          </p:nvPr>
        </p:nvSpPr>
        <p:spPr>
          <a:xfrm>
            <a:off x="404447" y="929672"/>
            <a:ext cx="10949354" cy="4998656"/>
          </a:xfrm>
        </p:spPr>
        <p:txBody>
          <a:bodyPr>
            <a:normAutofit/>
          </a:bodyPr>
          <a:lstStyle/>
          <a:p>
            <a:pPr marL="0" lvl="0" indent="0" algn="l" rtl="0">
              <a:lnSpc>
                <a:spcPct val="115000"/>
              </a:lnSpc>
              <a:spcBef>
                <a:spcPts val="0"/>
              </a:spcBef>
              <a:spcAft>
                <a:spcPts val="0"/>
              </a:spcAft>
              <a:buSzPts val="1800"/>
              <a:buNone/>
            </a:pPr>
            <a:r>
              <a:rPr lang="en-US" sz="2800" b="1" dirty="0">
                <a:solidFill>
                  <a:srgbClr val="000000"/>
                </a:solidFill>
                <a:ea typeface="Calibri"/>
                <a:cs typeface="Calibri"/>
                <a:sym typeface="Calibri"/>
              </a:rPr>
              <a:t>Compelling questions</a:t>
            </a:r>
            <a:r>
              <a:rPr lang="en-US" sz="2800" dirty="0">
                <a:solidFill>
                  <a:srgbClr val="000000"/>
                </a:solidFill>
                <a:ea typeface="Calibri"/>
                <a:cs typeface="Calibri"/>
                <a:sym typeface="Calibri"/>
              </a:rPr>
              <a:t> are open-ended, enduring and center on significant unresolved issues.</a:t>
            </a:r>
          </a:p>
          <a:p>
            <a:pPr marL="0" lvl="0" indent="0" algn="l" rtl="0">
              <a:lnSpc>
                <a:spcPct val="115000"/>
              </a:lnSpc>
              <a:spcBef>
                <a:spcPts val="0"/>
              </a:spcBef>
              <a:spcAft>
                <a:spcPts val="0"/>
              </a:spcAft>
              <a:buSzPts val="1800"/>
              <a:buNone/>
            </a:pPr>
            <a:endParaRPr lang="en-US" sz="2800" dirty="0">
              <a:solidFill>
                <a:srgbClr val="000000"/>
              </a:solidFill>
              <a:ea typeface="Calibri"/>
              <a:cs typeface="Calibri"/>
              <a:sym typeface="Calibri"/>
            </a:endParaRPr>
          </a:p>
          <a:p>
            <a:pPr marL="914400" lvl="0" indent="-419100" algn="l" rtl="0">
              <a:lnSpc>
                <a:spcPct val="115000"/>
              </a:lnSpc>
              <a:spcBef>
                <a:spcPts val="0"/>
              </a:spcBef>
              <a:spcAft>
                <a:spcPts val="0"/>
              </a:spcAft>
              <a:buClr>
                <a:srgbClr val="000000"/>
              </a:buClr>
              <a:buSzPts val="3000"/>
              <a:buFont typeface="Calibri"/>
              <a:buChar char="●"/>
            </a:pPr>
            <a:r>
              <a:rPr lang="en-US" sz="2800" dirty="0">
                <a:solidFill>
                  <a:srgbClr val="000000"/>
                </a:solidFill>
                <a:ea typeface="Calibri"/>
                <a:cs typeface="Calibri"/>
                <a:sym typeface="Calibri"/>
              </a:rPr>
              <a:t>Focus on “big ideas”</a:t>
            </a:r>
          </a:p>
          <a:p>
            <a:pPr marL="914400" lvl="0" indent="-419100" algn="l" rtl="0">
              <a:lnSpc>
                <a:spcPct val="115000"/>
              </a:lnSpc>
              <a:spcBef>
                <a:spcPts val="0"/>
              </a:spcBef>
              <a:spcAft>
                <a:spcPts val="0"/>
              </a:spcAft>
              <a:buClr>
                <a:srgbClr val="000000"/>
              </a:buClr>
              <a:buSzPts val="3000"/>
              <a:buFont typeface="Calibri"/>
              <a:buChar char="●"/>
            </a:pPr>
            <a:r>
              <a:rPr lang="en-US" sz="2800" dirty="0">
                <a:solidFill>
                  <a:srgbClr val="000000"/>
                </a:solidFill>
                <a:ea typeface="Calibri"/>
                <a:cs typeface="Calibri"/>
                <a:sym typeface="Calibri"/>
              </a:rPr>
              <a:t>Are intellectually challenging</a:t>
            </a:r>
          </a:p>
          <a:p>
            <a:pPr marL="914400" lvl="0" indent="-419100" algn="l" rtl="0">
              <a:lnSpc>
                <a:spcPct val="115000"/>
              </a:lnSpc>
              <a:spcBef>
                <a:spcPts val="0"/>
              </a:spcBef>
              <a:spcAft>
                <a:spcPts val="0"/>
              </a:spcAft>
              <a:buClr>
                <a:srgbClr val="000000"/>
              </a:buClr>
              <a:buSzPts val="3000"/>
              <a:buFont typeface="Calibri"/>
              <a:buChar char="●"/>
            </a:pPr>
            <a:r>
              <a:rPr lang="en-US" sz="2800" dirty="0">
                <a:solidFill>
                  <a:srgbClr val="000000"/>
                </a:solidFill>
                <a:ea typeface="Calibri"/>
                <a:cs typeface="Calibri"/>
                <a:sym typeface="Calibri"/>
              </a:rPr>
              <a:t>Generate interest</a:t>
            </a:r>
          </a:p>
          <a:p>
            <a:pPr marL="914400" lvl="0" indent="-419100" algn="l" rtl="0">
              <a:lnSpc>
                <a:spcPct val="115000"/>
              </a:lnSpc>
              <a:spcBef>
                <a:spcPts val="0"/>
              </a:spcBef>
              <a:spcAft>
                <a:spcPts val="0"/>
              </a:spcAft>
              <a:buClr>
                <a:srgbClr val="000000"/>
              </a:buClr>
              <a:buSzPts val="3000"/>
              <a:buFont typeface="Calibri"/>
              <a:buChar char="●"/>
            </a:pPr>
            <a:r>
              <a:rPr lang="en-US" sz="2800" dirty="0">
                <a:solidFill>
                  <a:srgbClr val="000000"/>
                </a:solidFill>
                <a:ea typeface="Calibri"/>
                <a:cs typeface="Calibri"/>
                <a:sym typeface="Calibri"/>
              </a:rPr>
              <a:t>Allow for multiple perspectives</a:t>
            </a:r>
          </a:p>
          <a:p>
            <a:pPr marL="914400" lvl="0" indent="-419100" algn="l" rtl="0">
              <a:lnSpc>
                <a:spcPct val="115000"/>
              </a:lnSpc>
              <a:spcBef>
                <a:spcPts val="0"/>
              </a:spcBef>
              <a:spcAft>
                <a:spcPts val="0"/>
              </a:spcAft>
              <a:buClr>
                <a:srgbClr val="000000"/>
              </a:buClr>
              <a:buSzPts val="3000"/>
              <a:buFont typeface="Calibri"/>
              <a:buChar char="●"/>
            </a:pPr>
            <a:r>
              <a:rPr lang="en-US" sz="2800" dirty="0">
                <a:solidFill>
                  <a:srgbClr val="000000"/>
                </a:solidFill>
                <a:ea typeface="Calibri"/>
                <a:cs typeface="Calibri"/>
                <a:sym typeface="Calibri"/>
              </a:rPr>
              <a:t>Can be answered in a variety of ways</a:t>
            </a:r>
          </a:p>
          <a:p>
            <a:pPr marL="914400" lvl="0" indent="-419100" algn="l" rtl="0">
              <a:lnSpc>
                <a:spcPct val="115000"/>
              </a:lnSpc>
              <a:spcBef>
                <a:spcPts val="0"/>
              </a:spcBef>
              <a:spcAft>
                <a:spcPts val="0"/>
              </a:spcAft>
              <a:buClr>
                <a:srgbClr val="000000"/>
              </a:buClr>
              <a:buSzPts val="3000"/>
              <a:buFont typeface="Calibri"/>
              <a:buChar char="●"/>
            </a:pPr>
            <a:r>
              <a:rPr lang="en-US" sz="2800" dirty="0">
                <a:solidFill>
                  <a:srgbClr val="000000"/>
                </a:solidFill>
                <a:ea typeface="Calibri"/>
                <a:cs typeface="Calibri"/>
                <a:sym typeface="Calibri"/>
              </a:rPr>
              <a:t>Inspire investigation through the discipline strands</a:t>
            </a:r>
          </a:p>
          <a:p>
            <a:endParaRPr lang="en-US" dirty="0"/>
          </a:p>
        </p:txBody>
      </p:sp>
    </p:spTree>
    <p:extLst>
      <p:ext uri="{BB962C8B-B14F-4D97-AF65-F5344CB8AC3E}">
        <p14:creationId xmlns:p14="http://schemas.microsoft.com/office/powerpoint/2010/main" val="2833412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EF71-01CC-DE49-03EA-05963FE688B2}"/>
              </a:ext>
            </a:extLst>
          </p:cNvPr>
          <p:cNvSpPr>
            <a:spLocks noGrp="1"/>
          </p:cNvSpPr>
          <p:nvPr>
            <p:ph type="title"/>
          </p:nvPr>
        </p:nvSpPr>
        <p:spPr>
          <a:xfrm>
            <a:off x="375138" y="18325"/>
            <a:ext cx="10515600" cy="1325700"/>
          </a:xfrm>
        </p:spPr>
        <p:txBody>
          <a:bodyPr/>
          <a:lstStyle/>
          <a:p>
            <a:r>
              <a:rPr lang="en-US" dirty="0"/>
              <a:t>Questioning</a:t>
            </a:r>
          </a:p>
        </p:txBody>
      </p:sp>
      <p:sp>
        <p:nvSpPr>
          <p:cNvPr id="3" name="Text Placeholder 2">
            <a:extLst>
              <a:ext uri="{FF2B5EF4-FFF2-40B4-BE49-F238E27FC236}">
                <a16:creationId xmlns:a16="http://schemas.microsoft.com/office/drawing/2014/main" id="{FDDABDDC-93F6-6D5E-4181-58466DBA4CF9}"/>
              </a:ext>
            </a:extLst>
          </p:cNvPr>
          <p:cNvSpPr>
            <a:spLocks noGrp="1"/>
          </p:cNvSpPr>
          <p:nvPr>
            <p:ph type="body" idx="1"/>
          </p:nvPr>
        </p:nvSpPr>
        <p:spPr>
          <a:xfrm>
            <a:off x="650631" y="1086210"/>
            <a:ext cx="11166231" cy="4910733"/>
          </a:xfrm>
        </p:spPr>
        <p:txBody>
          <a:bodyPr>
            <a:normAutofit/>
          </a:bodyPr>
          <a:lstStyle/>
          <a:p>
            <a:pPr marL="0" lvl="0" indent="0" algn="l" rtl="0">
              <a:lnSpc>
                <a:spcPct val="115000"/>
              </a:lnSpc>
              <a:spcBef>
                <a:spcPts val="0"/>
              </a:spcBef>
              <a:spcAft>
                <a:spcPts val="0"/>
              </a:spcAft>
              <a:buSzPts val="1800"/>
              <a:buNone/>
            </a:pPr>
            <a:r>
              <a:rPr lang="en-US" b="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61"/>
                  </a:ext>
                </a:extLst>
              </a:rPr>
              <a:t>Supporting questions</a:t>
            </a:r>
            <a:r>
              <a:rPr lang="en-US"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62"/>
                  </a:ext>
                </a:extLst>
              </a:rPr>
              <a:t>:</a:t>
            </a:r>
            <a:endParaRPr lang="en-US" dirty="0">
              <a:solidFill>
                <a:srgbClr val="000000"/>
              </a:solidFill>
              <a:ea typeface="Calibri"/>
              <a:cs typeface="Calibri"/>
              <a:sym typeface="Calibri"/>
            </a:endParaRPr>
          </a:p>
          <a:p>
            <a:pPr indent="-457200">
              <a:lnSpc>
                <a:spcPct val="115000"/>
              </a:lnSpc>
              <a:spcBef>
                <a:spcPts val="0"/>
              </a:spcBef>
              <a:buSzPts val="1800"/>
            </a:pPr>
            <a:r>
              <a:rPr lang="en-US" sz="2800" dirty="0">
                <a:solidFill>
                  <a:srgbClr val="000000"/>
                </a:solidFill>
                <a:ea typeface="Calibri"/>
                <a:cs typeface="Calibri"/>
                <a:sym typeface="Calibri"/>
              </a:rPr>
              <a:t>These questions support the compelling question by asking more focused questions.</a:t>
            </a:r>
          </a:p>
          <a:p>
            <a:pPr indent="-457200">
              <a:lnSpc>
                <a:spcPct val="115000"/>
              </a:lnSpc>
              <a:spcBef>
                <a:spcPts val="0"/>
              </a:spcBef>
              <a:buSzPts val="1800"/>
            </a:pPr>
            <a:r>
              <a:rPr lang="en-US" sz="2800" dirty="0">
                <a:solidFill>
                  <a:srgbClr val="000000"/>
                </a:solidFill>
                <a:ea typeface="Calibri"/>
                <a:cs typeface="Calibri"/>
                <a:sym typeface="Calibri"/>
              </a:rPr>
              <a:t>These can be answered through use of the concepts and practices of each social studies discipline (civics, economics, geography and history). </a:t>
            </a:r>
          </a:p>
          <a:p>
            <a:pPr marL="0" lvl="0" indent="0" algn="l" rtl="0">
              <a:lnSpc>
                <a:spcPct val="115000"/>
              </a:lnSpc>
              <a:spcBef>
                <a:spcPts val="0"/>
              </a:spcBef>
              <a:spcAft>
                <a:spcPts val="0"/>
              </a:spcAft>
              <a:buSzPts val="1800"/>
              <a:buNone/>
            </a:pPr>
            <a:endParaRPr lang="en-US" sz="2800" dirty="0">
              <a:solidFill>
                <a:srgbClr val="000000"/>
              </a:solidFill>
              <a:ea typeface="Calibri"/>
              <a:cs typeface="Calibri"/>
              <a:sym typeface="Calibri"/>
            </a:endParaRPr>
          </a:p>
          <a:p>
            <a:pPr marL="0" lvl="0" indent="0" algn="l" rtl="0">
              <a:lnSpc>
                <a:spcPct val="115000"/>
              </a:lnSpc>
              <a:spcBef>
                <a:spcPts val="0"/>
              </a:spcBef>
              <a:spcAft>
                <a:spcPts val="0"/>
              </a:spcAft>
              <a:buSzPts val="1800"/>
              <a:buNone/>
            </a:pPr>
            <a:r>
              <a:rPr lang="en-US" sz="2800" dirty="0">
                <a:solidFill>
                  <a:srgbClr val="000000"/>
                </a:solidFill>
                <a:ea typeface="Calibri"/>
                <a:cs typeface="Calibri"/>
                <a:sym typeface="Calibri"/>
              </a:rPr>
              <a:t>The supporting question drives the investigation of the compelling question. </a:t>
            </a:r>
          </a:p>
          <a:p>
            <a:pPr marL="107950" indent="0">
              <a:buNone/>
            </a:pPr>
            <a:endParaRPr lang="en-US" dirty="0"/>
          </a:p>
        </p:txBody>
      </p:sp>
    </p:spTree>
    <p:extLst>
      <p:ext uri="{BB962C8B-B14F-4D97-AF65-F5344CB8AC3E}">
        <p14:creationId xmlns:p14="http://schemas.microsoft.com/office/powerpoint/2010/main" val="30170751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B630-ECEE-774D-2767-4F0880067DAF}"/>
              </a:ext>
            </a:extLst>
          </p:cNvPr>
          <p:cNvSpPr>
            <a:spLocks noGrp="1"/>
          </p:cNvSpPr>
          <p:nvPr>
            <p:ph type="title"/>
          </p:nvPr>
        </p:nvSpPr>
        <p:spPr>
          <a:xfrm>
            <a:off x="118672" y="0"/>
            <a:ext cx="10515600" cy="1325700"/>
          </a:xfrm>
        </p:spPr>
        <p:txBody>
          <a:bodyPr/>
          <a:lstStyle/>
          <a:p>
            <a:r>
              <a:rPr lang="en-US" dirty="0"/>
              <a:t>An example:</a:t>
            </a:r>
          </a:p>
        </p:txBody>
      </p:sp>
      <p:sp>
        <p:nvSpPr>
          <p:cNvPr id="3" name="Text Placeholder 2">
            <a:extLst>
              <a:ext uri="{FF2B5EF4-FFF2-40B4-BE49-F238E27FC236}">
                <a16:creationId xmlns:a16="http://schemas.microsoft.com/office/drawing/2014/main" id="{17289D92-CD86-678A-D15F-89F416BEF0F4}"/>
              </a:ext>
            </a:extLst>
          </p:cNvPr>
          <p:cNvSpPr>
            <a:spLocks noGrp="1"/>
          </p:cNvSpPr>
          <p:nvPr>
            <p:ph type="body" idx="1"/>
          </p:nvPr>
        </p:nvSpPr>
        <p:spPr>
          <a:xfrm>
            <a:off x="403485" y="1325700"/>
            <a:ext cx="10515600" cy="4351200"/>
          </a:xfrm>
        </p:spPr>
        <p:txBody>
          <a:bodyPr/>
          <a:lstStyle/>
          <a:p>
            <a:pPr marL="0" indent="0">
              <a:lnSpc>
                <a:spcPct val="115000"/>
              </a:lnSpc>
              <a:spcBef>
                <a:spcPts val="0"/>
              </a:spcBef>
              <a:buSzPts val="1800"/>
              <a:buNone/>
            </a:pPr>
            <a:r>
              <a:rPr lang="en-US" sz="3200" b="1" dirty="0">
                <a:solidFill>
                  <a:srgbClr val="3F3F3F"/>
                </a:solidFill>
                <a:ea typeface="Calibri"/>
                <a:cs typeface="Calibri"/>
                <a:sym typeface="Calibri"/>
              </a:rPr>
              <a:t>Compelling Question: </a:t>
            </a:r>
            <a:r>
              <a:rPr lang="en-US" sz="3200" dirty="0">
                <a:solidFill>
                  <a:srgbClr val="3F3F3F"/>
                </a:solidFill>
                <a:ea typeface="Calibri"/>
                <a:cs typeface="Calibri"/>
                <a:sym typeface="Calibri"/>
              </a:rPr>
              <a:t>What unites Americans?</a:t>
            </a:r>
          </a:p>
          <a:p>
            <a:pPr marL="342900" indent="-342900">
              <a:lnSpc>
                <a:spcPct val="115000"/>
              </a:lnSpc>
              <a:spcBef>
                <a:spcPts val="0"/>
              </a:spcBef>
              <a:buSzPts val="1800"/>
              <a:buFont typeface="Arial" panose="020B0604020202020204" pitchFamily="34" charset="0"/>
              <a:buChar char="•"/>
            </a:pPr>
            <a:endParaRPr lang="en-US" sz="2400" dirty="0">
              <a:solidFill>
                <a:srgbClr val="D2BD24"/>
              </a:solidFill>
              <a:ea typeface="Calibri"/>
              <a:cs typeface="Calibri"/>
              <a:sym typeface="Calibri"/>
            </a:endParaRPr>
          </a:p>
          <a:p>
            <a:pPr marL="0" indent="0">
              <a:lnSpc>
                <a:spcPct val="115000"/>
              </a:lnSpc>
              <a:spcBef>
                <a:spcPts val="0"/>
              </a:spcBef>
              <a:buSzPts val="1800"/>
              <a:buNone/>
            </a:pPr>
            <a:r>
              <a:rPr lang="en-US" sz="3200" b="1" dirty="0">
                <a:solidFill>
                  <a:srgbClr val="3F3F3F"/>
                </a:solidFill>
                <a:ea typeface="Calibri"/>
                <a:cs typeface="Calibri"/>
                <a:sym typeface="Calibri"/>
              </a:rPr>
              <a:t>Supporting Question </a:t>
            </a:r>
            <a:r>
              <a:rPr lang="en-US" sz="3200" dirty="0">
                <a:solidFill>
                  <a:srgbClr val="3F3F3F"/>
                </a:solidFill>
                <a:ea typeface="Calibri"/>
                <a:cs typeface="Calibri"/>
                <a:sym typeface="Calibri"/>
              </a:rPr>
              <a:t>examples:</a:t>
            </a:r>
            <a:endParaRPr lang="en-US" sz="3200" dirty="0">
              <a:ea typeface="Calibri"/>
              <a:cs typeface="Calibri"/>
              <a:sym typeface="Calibri"/>
            </a:endParaRPr>
          </a:p>
          <a:p>
            <a:pPr lvl="1" indent="-457200">
              <a:lnSpc>
                <a:spcPct val="115000"/>
              </a:lnSpc>
              <a:spcBef>
                <a:spcPts val="0"/>
              </a:spcBef>
              <a:buSzPts val="1800"/>
              <a:buFont typeface="Arial" panose="020B0604020202020204" pitchFamily="34" charset="0"/>
              <a:buChar char="•"/>
            </a:pPr>
            <a:r>
              <a:rPr lang="en-US" dirty="0">
                <a:solidFill>
                  <a:srgbClr val="000000"/>
                </a:solidFill>
                <a:latin typeface="Franklin Gothic Book" panose="020B0503020102020204" pitchFamily="34" charset="0"/>
                <a:ea typeface="Calibri"/>
                <a:cs typeface="Calibri"/>
                <a:sym typeface="Calibri"/>
              </a:rPr>
              <a:t>Why did the British Parliament raise taxes on the colonists?</a:t>
            </a:r>
          </a:p>
          <a:p>
            <a:pPr lvl="1" indent="-457200">
              <a:lnSpc>
                <a:spcPct val="115000"/>
              </a:lnSpc>
              <a:spcBef>
                <a:spcPts val="0"/>
              </a:spcBef>
              <a:buSzPts val="1800"/>
              <a:buFont typeface="Arial" panose="020B0604020202020204" pitchFamily="34" charset="0"/>
              <a:buChar char="•"/>
            </a:pPr>
            <a:r>
              <a:rPr lang="en-US" dirty="0">
                <a:solidFill>
                  <a:srgbClr val="000000"/>
                </a:solidFill>
                <a:latin typeface="Franklin Gothic Book" panose="020B0503020102020204" pitchFamily="34" charset="0"/>
                <a:ea typeface="Calibri"/>
                <a:cs typeface="Calibri"/>
                <a:sym typeface="Calibri"/>
              </a:rPr>
              <a:t>What actions taken by the British Parliament angered the colonists?</a:t>
            </a:r>
          </a:p>
          <a:p>
            <a:pPr lvl="1" indent="-457200">
              <a:lnSpc>
                <a:spcPct val="115000"/>
              </a:lnSpc>
              <a:spcBef>
                <a:spcPts val="0"/>
              </a:spcBef>
              <a:buSzPts val="1800"/>
              <a:buFont typeface="Arial" panose="020B0604020202020204" pitchFamily="34" charset="0"/>
              <a:buChar char="•"/>
            </a:pPr>
            <a:r>
              <a:rPr lang="en-US" dirty="0">
                <a:solidFill>
                  <a:srgbClr val="000000"/>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67"/>
                  </a:ext>
                </a:extLst>
              </a:rPr>
              <a:t>How do the founding documents establish the principles of the federal government? </a:t>
            </a:r>
            <a:endParaRPr lang="en-US" dirty="0">
              <a:solidFill>
                <a:srgbClr val="000000"/>
              </a:solidFill>
              <a:latin typeface="Franklin Gothic Book" panose="020B0503020102020204" pitchFamily="34" charset="0"/>
              <a:ea typeface="Calibri"/>
              <a:cs typeface="Calibri"/>
              <a:sym typeface="Calibri"/>
            </a:endParaRPr>
          </a:p>
          <a:p>
            <a:endParaRPr lang="en-US" dirty="0"/>
          </a:p>
        </p:txBody>
      </p:sp>
    </p:spTree>
    <p:extLst>
      <p:ext uri="{BB962C8B-B14F-4D97-AF65-F5344CB8AC3E}">
        <p14:creationId xmlns:p14="http://schemas.microsoft.com/office/powerpoint/2010/main" val="9705450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65EAE-28F1-F05C-9F46-DA12F1CA728C}"/>
              </a:ext>
            </a:extLst>
          </p:cNvPr>
          <p:cNvSpPr>
            <a:spLocks noGrp="1"/>
          </p:cNvSpPr>
          <p:nvPr>
            <p:ph type="title"/>
          </p:nvPr>
        </p:nvSpPr>
        <p:spPr>
          <a:xfrm>
            <a:off x="228600" y="0"/>
            <a:ext cx="11734800" cy="1690825"/>
          </a:xfrm>
        </p:spPr>
        <p:txBody>
          <a:bodyPr/>
          <a:lstStyle/>
          <a:p>
            <a:r>
              <a:rPr lang="en-US" dirty="0"/>
              <a:t>Application: Can you identify compelling and supporting questions?</a:t>
            </a:r>
          </a:p>
        </p:txBody>
      </p:sp>
      <p:sp>
        <p:nvSpPr>
          <p:cNvPr id="3" name="Text Placeholder 2">
            <a:extLst>
              <a:ext uri="{FF2B5EF4-FFF2-40B4-BE49-F238E27FC236}">
                <a16:creationId xmlns:a16="http://schemas.microsoft.com/office/drawing/2014/main" id="{110AF7BB-457F-887A-8A4B-18D0FB9657C2}"/>
              </a:ext>
            </a:extLst>
          </p:cNvPr>
          <p:cNvSpPr>
            <a:spLocks noGrp="1"/>
          </p:cNvSpPr>
          <p:nvPr>
            <p:ph type="body" idx="1"/>
          </p:nvPr>
        </p:nvSpPr>
        <p:spPr>
          <a:xfrm>
            <a:off x="228600" y="1424354"/>
            <a:ext cx="11377246" cy="4752471"/>
          </a:xfrm>
        </p:spPr>
        <p:txBody>
          <a:bodyPr>
            <a:noAutofit/>
          </a:bodyPr>
          <a:lstStyle/>
          <a:p>
            <a:pPr marL="0" lvl="0" indent="0" algn="l" rtl="0">
              <a:lnSpc>
                <a:spcPct val="100000"/>
              </a:lnSpc>
              <a:spcBef>
                <a:spcPts val="0"/>
              </a:spcBef>
              <a:spcAft>
                <a:spcPts val="1200"/>
              </a:spcAft>
              <a:buNone/>
            </a:pPr>
            <a:r>
              <a:rPr lang="en-US" sz="2400" dirty="0">
                <a:solidFill>
                  <a:schemeClr val="tx1"/>
                </a:solidFill>
                <a:ea typeface="Calibri"/>
                <a:cs typeface="Calibri"/>
                <a:sym typeface="Calibri"/>
              </a:rPr>
              <a:t>What is the purpose of rules and laws in Kentucky?</a:t>
            </a:r>
          </a:p>
          <a:p>
            <a:pPr marL="0" lvl="0" indent="0" algn="l" rtl="0">
              <a:lnSpc>
                <a:spcPct val="100000"/>
              </a:lnSpc>
              <a:spcBef>
                <a:spcPts val="0"/>
              </a:spcBef>
              <a:spcAft>
                <a:spcPts val="1200"/>
              </a:spcAft>
              <a:buNone/>
            </a:pPr>
            <a:r>
              <a:rPr lang="en-US" sz="2400" dirty="0">
                <a:solidFill>
                  <a:schemeClr val="tx1"/>
                </a:solidFill>
                <a:ea typeface="Calibri"/>
                <a:cs typeface="Calibri"/>
                <a:sym typeface="Calibri"/>
              </a:rPr>
              <a:t>What unites Americans? </a:t>
            </a:r>
          </a:p>
          <a:p>
            <a:pPr marL="0" lvl="0" indent="0" algn="l" rtl="0">
              <a:lnSpc>
                <a:spcPct val="100000"/>
              </a:lnSpc>
              <a:spcBef>
                <a:spcPts val="0"/>
              </a:spcBef>
              <a:spcAft>
                <a:spcPts val="1200"/>
              </a:spcAft>
              <a:buNone/>
            </a:pPr>
            <a:r>
              <a:rPr lang="en-US" sz="2400" dirty="0">
                <a:solidFill>
                  <a:schemeClr val="tx1"/>
                </a:solidFill>
                <a:effectLst/>
                <a:ea typeface="Calibri" panose="020F0502020204030204" pitchFamily="34" charset="0"/>
              </a:rPr>
              <a:t>How have cultural groups in the past and today shaped Mexico? </a:t>
            </a:r>
            <a:endParaRPr lang="en-US" sz="2400" dirty="0">
              <a:solidFill>
                <a:schemeClr val="tx1"/>
              </a:solidFill>
              <a:ea typeface="Calibri"/>
              <a:cs typeface="Calibri"/>
              <a:sym typeface="Calibri"/>
            </a:endParaRPr>
          </a:p>
          <a:p>
            <a:pPr marL="0" lvl="0" indent="0" algn="l" rtl="0">
              <a:lnSpc>
                <a:spcPct val="100000"/>
              </a:lnSpc>
              <a:spcBef>
                <a:spcPts val="0"/>
              </a:spcBef>
              <a:spcAft>
                <a:spcPts val="1200"/>
              </a:spcAft>
              <a:buNone/>
            </a:pPr>
            <a:r>
              <a:rPr lang="en-US" sz="2400" dirty="0">
                <a:solidFill>
                  <a:schemeClr val="tx1"/>
                </a:solidFill>
                <a:ea typeface="Calibri"/>
                <a:cs typeface="Calibri"/>
                <a:sym typeface="Calibri"/>
              </a:rPr>
              <a:t>What makes a community effective? </a:t>
            </a:r>
          </a:p>
          <a:p>
            <a:pPr marL="0" lvl="0" indent="0" algn="l" rtl="0">
              <a:lnSpc>
                <a:spcPct val="100000"/>
              </a:lnSpc>
              <a:spcBef>
                <a:spcPts val="0"/>
              </a:spcBef>
              <a:spcAft>
                <a:spcPts val="1200"/>
              </a:spcAft>
              <a:buNone/>
            </a:pPr>
            <a:r>
              <a:rPr lang="en-US" sz="2400" dirty="0">
                <a:solidFill>
                  <a:schemeClr val="tx1"/>
                </a:solidFill>
                <a:ea typeface="Calibri"/>
                <a:cs typeface="Calibri"/>
                <a:sym typeface="Calibri"/>
              </a:rPr>
              <a:t>How did enslaved Africans resist? </a:t>
            </a:r>
          </a:p>
          <a:p>
            <a:pPr marL="0" lvl="0" indent="0" algn="l" rtl="0">
              <a:lnSpc>
                <a:spcPct val="100000"/>
              </a:lnSpc>
              <a:spcBef>
                <a:spcPts val="0"/>
              </a:spcBef>
              <a:spcAft>
                <a:spcPts val="1200"/>
              </a:spcAft>
              <a:buNone/>
            </a:pPr>
            <a:r>
              <a:rPr lang="en-US" sz="2400" dirty="0">
                <a:solidFill>
                  <a:schemeClr val="tx1"/>
                </a:solidFill>
                <a:ea typeface="Calibri"/>
                <a:cs typeface="Calibri"/>
                <a:sym typeface="Calibri"/>
              </a:rPr>
              <a:t>Why did the colonists demand no taxation without representation? </a:t>
            </a:r>
          </a:p>
          <a:p>
            <a:pPr marL="0" lvl="0" indent="0" algn="l" rtl="0">
              <a:lnSpc>
                <a:spcPct val="100000"/>
              </a:lnSpc>
              <a:spcBef>
                <a:spcPts val="0"/>
              </a:spcBef>
              <a:spcAft>
                <a:spcPts val="1200"/>
              </a:spcAft>
              <a:buNone/>
            </a:pPr>
            <a:r>
              <a:rPr lang="en-US" sz="2400" dirty="0">
                <a:solidFill>
                  <a:schemeClr val="tx1"/>
                </a:solidFill>
                <a:ea typeface="Calibri"/>
                <a:cs typeface="Calibri"/>
                <a:sym typeface="Calibri"/>
              </a:rPr>
              <a:t>How does a government compromise amidst polarization?  </a:t>
            </a:r>
          </a:p>
          <a:p>
            <a:pPr marL="0" lvl="0" indent="0" algn="l" rtl="0">
              <a:lnSpc>
                <a:spcPct val="100000"/>
              </a:lnSpc>
              <a:spcBef>
                <a:spcPts val="0"/>
              </a:spcBef>
              <a:spcAft>
                <a:spcPts val="1200"/>
              </a:spcAft>
              <a:buNone/>
            </a:pPr>
            <a:r>
              <a:rPr lang="en-US" sz="2400" dirty="0">
                <a:solidFill>
                  <a:schemeClr val="tx1"/>
                </a:solidFill>
                <a:highlight>
                  <a:srgbClr val="FFFFFF"/>
                </a:highlight>
                <a:ea typeface="Calibri"/>
                <a:cs typeface="Calibri"/>
                <a:sym typeface="Calibri"/>
              </a:rPr>
              <a:t>How do complex societies develop? </a:t>
            </a:r>
          </a:p>
          <a:p>
            <a:endParaRPr lang="en-US" sz="2000" dirty="0"/>
          </a:p>
        </p:txBody>
      </p:sp>
    </p:spTree>
    <p:extLst>
      <p:ext uri="{BB962C8B-B14F-4D97-AF65-F5344CB8AC3E}">
        <p14:creationId xmlns:p14="http://schemas.microsoft.com/office/powerpoint/2010/main" val="15545331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65EAE-28F1-F05C-9F46-DA12F1CA728C}"/>
              </a:ext>
            </a:extLst>
          </p:cNvPr>
          <p:cNvSpPr>
            <a:spLocks noGrp="1"/>
          </p:cNvSpPr>
          <p:nvPr>
            <p:ph type="title"/>
          </p:nvPr>
        </p:nvSpPr>
        <p:spPr>
          <a:xfrm>
            <a:off x="228600" y="0"/>
            <a:ext cx="11734800" cy="1690825"/>
          </a:xfrm>
        </p:spPr>
        <p:txBody>
          <a:bodyPr/>
          <a:lstStyle/>
          <a:p>
            <a:r>
              <a:rPr lang="en-US" dirty="0"/>
              <a:t>Application: Can you identify compelling and supporting questions?</a:t>
            </a:r>
          </a:p>
        </p:txBody>
      </p:sp>
      <p:sp>
        <p:nvSpPr>
          <p:cNvPr id="3" name="Text Placeholder 2">
            <a:extLst>
              <a:ext uri="{FF2B5EF4-FFF2-40B4-BE49-F238E27FC236}">
                <a16:creationId xmlns:a16="http://schemas.microsoft.com/office/drawing/2014/main" id="{110AF7BB-457F-887A-8A4B-18D0FB9657C2}"/>
              </a:ext>
            </a:extLst>
          </p:cNvPr>
          <p:cNvSpPr>
            <a:spLocks noGrp="1"/>
          </p:cNvSpPr>
          <p:nvPr>
            <p:ph type="body" idx="1"/>
          </p:nvPr>
        </p:nvSpPr>
        <p:spPr>
          <a:xfrm>
            <a:off x="228600" y="1424354"/>
            <a:ext cx="11377246" cy="4752471"/>
          </a:xfrm>
        </p:spPr>
        <p:txBody>
          <a:bodyPr>
            <a:noAutofit/>
          </a:bodyPr>
          <a:lstStyle/>
          <a:p>
            <a:pPr marL="0" lvl="0" indent="0" algn="l" rtl="0">
              <a:lnSpc>
                <a:spcPct val="100000"/>
              </a:lnSpc>
              <a:spcBef>
                <a:spcPts val="0"/>
              </a:spcBef>
              <a:spcAft>
                <a:spcPts val="1200"/>
              </a:spcAft>
              <a:buNone/>
            </a:pPr>
            <a:r>
              <a:rPr lang="en-US" sz="2400" dirty="0">
                <a:solidFill>
                  <a:schemeClr val="tx1"/>
                </a:solidFill>
                <a:ea typeface="Calibri"/>
                <a:cs typeface="Calibri"/>
                <a:sym typeface="Calibri"/>
              </a:rPr>
              <a:t>What is the purpose of rules and laws in Kentucky?</a:t>
            </a:r>
          </a:p>
          <a:p>
            <a:pPr marL="0" lvl="0" indent="0" algn="l" rtl="0">
              <a:lnSpc>
                <a:spcPct val="100000"/>
              </a:lnSpc>
              <a:spcBef>
                <a:spcPts val="0"/>
              </a:spcBef>
              <a:spcAft>
                <a:spcPts val="1200"/>
              </a:spcAft>
              <a:buNone/>
            </a:pPr>
            <a:r>
              <a:rPr lang="en-US" sz="2400" dirty="0">
                <a:solidFill>
                  <a:schemeClr val="tx1"/>
                </a:solidFill>
                <a:highlight>
                  <a:srgbClr val="FFFF00"/>
                </a:highlight>
                <a:ea typeface="Calibri"/>
                <a:cs typeface="Calibri"/>
                <a:sym typeface="Calibri"/>
              </a:rPr>
              <a:t>What unites Americans? </a:t>
            </a:r>
            <a:endParaRPr lang="en-US" sz="2400" dirty="0">
              <a:solidFill>
                <a:schemeClr val="tx1"/>
              </a:solidFill>
              <a:ea typeface="Calibri"/>
              <a:cs typeface="Calibri"/>
              <a:sym typeface="Calibri"/>
            </a:endParaRPr>
          </a:p>
          <a:p>
            <a:pPr marL="0" lvl="0" indent="0" algn="l" rtl="0">
              <a:lnSpc>
                <a:spcPct val="100000"/>
              </a:lnSpc>
              <a:spcBef>
                <a:spcPts val="0"/>
              </a:spcBef>
              <a:spcAft>
                <a:spcPts val="1200"/>
              </a:spcAft>
              <a:buNone/>
            </a:pPr>
            <a:r>
              <a:rPr lang="en-US" sz="2400" dirty="0">
                <a:solidFill>
                  <a:schemeClr val="tx1"/>
                </a:solidFill>
                <a:effectLst/>
                <a:ea typeface="Calibri" panose="020F0502020204030204" pitchFamily="34" charset="0"/>
              </a:rPr>
              <a:t>How have cultural groups in the past and today shaped Mexico? </a:t>
            </a:r>
            <a:endParaRPr lang="en-US" sz="2400" dirty="0">
              <a:solidFill>
                <a:schemeClr val="tx1"/>
              </a:solidFill>
              <a:ea typeface="Calibri"/>
              <a:cs typeface="Calibri"/>
              <a:sym typeface="Calibri"/>
            </a:endParaRPr>
          </a:p>
          <a:p>
            <a:pPr marL="0" lvl="0" indent="0" algn="l" rtl="0">
              <a:lnSpc>
                <a:spcPct val="100000"/>
              </a:lnSpc>
              <a:spcBef>
                <a:spcPts val="0"/>
              </a:spcBef>
              <a:spcAft>
                <a:spcPts val="1200"/>
              </a:spcAft>
              <a:buNone/>
            </a:pPr>
            <a:r>
              <a:rPr lang="en-US" sz="2400" dirty="0">
                <a:solidFill>
                  <a:schemeClr val="tx1"/>
                </a:solidFill>
                <a:highlight>
                  <a:srgbClr val="FFFF00"/>
                </a:highlight>
                <a:ea typeface="Calibri"/>
                <a:cs typeface="Calibri"/>
                <a:sym typeface="Calibri"/>
              </a:rPr>
              <a:t>What makes a community effective? </a:t>
            </a:r>
            <a:endParaRPr lang="en-US" sz="2400" dirty="0">
              <a:solidFill>
                <a:schemeClr val="tx1"/>
              </a:solidFill>
              <a:ea typeface="Calibri"/>
              <a:cs typeface="Calibri"/>
              <a:sym typeface="Calibri"/>
            </a:endParaRPr>
          </a:p>
          <a:p>
            <a:pPr marL="0" lvl="0" indent="0" algn="l" rtl="0">
              <a:lnSpc>
                <a:spcPct val="100000"/>
              </a:lnSpc>
              <a:spcBef>
                <a:spcPts val="0"/>
              </a:spcBef>
              <a:spcAft>
                <a:spcPts val="1200"/>
              </a:spcAft>
              <a:buNone/>
            </a:pPr>
            <a:r>
              <a:rPr lang="en-US" sz="2400" dirty="0">
                <a:solidFill>
                  <a:schemeClr val="tx1"/>
                </a:solidFill>
                <a:ea typeface="Calibri"/>
                <a:cs typeface="Calibri"/>
                <a:sym typeface="Calibri"/>
              </a:rPr>
              <a:t>How did enslaved Africans resist? </a:t>
            </a:r>
          </a:p>
          <a:p>
            <a:pPr marL="0" lvl="0" indent="0" algn="l" rtl="0">
              <a:lnSpc>
                <a:spcPct val="100000"/>
              </a:lnSpc>
              <a:spcBef>
                <a:spcPts val="0"/>
              </a:spcBef>
              <a:spcAft>
                <a:spcPts val="1200"/>
              </a:spcAft>
              <a:buNone/>
            </a:pPr>
            <a:r>
              <a:rPr lang="en-US" sz="2400" dirty="0">
                <a:solidFill>
                  <a:schemeClr val="tx1"/>
                </a:solidFill>
                <a:ea typeface="Calibri"/>
                <a:cs typeface="Calibri"/>
                <a:sym typeface="Calibri"/>
              </a:rPr>
              <a:t>Why did the colonists demand no taxation without representation? </a:t>
            </a:r>
          </a:p>
          <a:p>
            <a:pPr marL="0" lvl="0" indent="0" algn="l" rtl="0">
              <a:lnSpc>
                <a:spcPct val="100000"/>
              </a:lnSpc>
              <a:spcBef>
                <a:spcPts val="0"/>
              </a:spcBef>
              <a:spcAft>
                <a:spcPts val="1200"/>
              </a:spcAft>
              <a:buNone/>
            </a:pPr>
            <a:r>
              <a:rPr lang="en-US" sz="2400" dirty="0">
                <a:solidFill>
                  <a:schemeClr val="tx1"/>
                </a:solidFill>
                <a:highlight>
                  <a:srgbClr val="FFFF00"/>
                </a:highlight>
                <a:ea typeface="Calibri"/>
                <a:cs typeface="Calibri"/>
                <a:sym typeface="Calibri"/>
              </a:rPr>
              <a:t>How does a government compromise amidst polarization?  </a:t>
            </a:r>
          </a:p>
          <a:p>
            <a:pPr marL="0" lvl="0" indent="0" algn="l" rtl="0">
              <a:lnSpc>
                <a:spcPct val="100000"/>
              </a:lnSpc>
              <a:spcBef>
                <a:spcPts val="0"/>
              </a:spcBef>
              <a:spcAft>
                <a:spcPts val="1200"/>
              </a:spcAft>
              <a:buNone/>
            </a:pPr>
            <a:r>
              <a:rPr lang="en-US" sz="2400" dirty="0">
                <a:solidFill>
                  <a:schemeClr val="tx1"/>
                </a:solidFill>
                <a:highlight>
                  <a:srgbClr val="FFFF00"/>
                </a:highlight>
                <a:ea typeface="Calibri"/>
                <a:cs typeface="Calibri"/>
                <a:sym typeface="Calibri"/>
              </a:rPr>
              <a:t>How do complex societies develop? </a:t>
            </a:r>
          </a:p>
          <a:p>
            <a:endParaRPr lang="en-US" sz="2000" dirty="0"/>
          </a:p>
        </p:txBody>
      </p:sp>
    </p:spTree>
    <p:extLst>
      <p:ext uri="{BB962C8B-B14F-4D97-AF65-F5344CB8AC3E}">
        <p14:creationId xmlns:p14="http://schemas.microsoft.com/office/powerpoint/2010/main" val="11376742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7"/>
          <p:cNvSpPr txBox="1">
            <a:spLocks noGrp="1"/>
          </p:cNvSpPr>
          <p:nvPr>
            <p:ph type="title"/>
          </p:nvPr>
        </p:nvSpPr>
        <p:spPr>
          <a:xfrm>
            <a:off x="555775" y="257025"/>
            <a:ext cx="8596800" cy="1486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72B62"/>
              </a:buClr>
              <a:buSzPts val="3959"/>
              <a:buFont typeface="Georgia"/>
              <a:buNone/>
            </a:pPr>
            <a:r>
              <a:rPr lang="en-US" sz="3959"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5"/>
                  </a:ext>
                </a:extLst>
              </a:rPr>
              <a:t>Getting Started</a:t>
            </a:r>
            <a:r>
              <a:rPr lang="en-US" sz="3959"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6"/>
                  </a:ext>
                </a:extLst>
              </a:rPr>
              <a:t> </a:t>
            </a:r>
            <a:r>
              <a:rPr lang="en-US" sz="3959" dirty="0"/>
              <a:t> </a:t>
            </a:r>
            <a:endParaRPr sz="3959" dirty="0"/>
          </a:p>
        </p:txBody>
      </p:sp>
      <p:sp>
        <p:nvSpPr>
          <p:cNvPr id="593" name="Google Shape;593;p7"/>
          <p:cNvSpPr txBox="1"/>
          <p:nvPr/>
        </p:nvSpPr>
        <p:spPr>
          <a:xfrm>
            <a:off x="413359" y="931985"/>
            <a:ext cx="11350749" cy="53820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600"/>
              </a:spcAft>
              <a:buClr>
                <a:srgbClr val="000000"/>
              </a:buClr>
              <a:buSzPts val="3000"/>
              <a:buFont typeface="Arial"/>
              <a:buNone/>
            </a:pPr>
            <a:r>
              <a:rPr lang="en-US" sz="3200" b="1" dirty="0">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7"/>
                  </a:ext>
                </a:extLst>
              </a:rPr>
              <a:t>Gather Resources:</a:t>
            </a:r>
          </a:p>
          <a:p>
            <a:pPr marL="457200" marR="0" lvl="0" indent="-381000" algn="l" rtl="0">
              <a:lnSpc>
                <a:spcPct val="100000"/>
              </a:lnSpc>
              <a:spcBef>
                <a:spcPts val="0"/>
              </a:spcBef>
              <a:spcAft>
                <a:spcPts val="600"/>
              </a:spcAft>
              <a:buClr>
                <a:srgbClr val="000000"/>
              </a:buClr>
              <a:buSzPts val="2400"/>
              <a:buFont typeface="Calibri"/>
              <a:buChar char="●"/>
            </a:pPr>
            <a:r>
              <a:rPr lang="en-US" sz="3200" i="1" u="none" strike="noStrike" cap="none" dirty="0">
                <a:solidFill>
                  <a:srgbClr val="000000"/>
                </a:solidFill>
                <a:latin typeface="Franklin Gothic Book" panose="020B0503020102020204" pitchFamily="34" charset="0"/>
                <a:ea typeface="Calibri"/>
                <a:cs typeface="Calibri"/>
                <a:sym typeface="Calibri"/>
              </a:rPr>
              <a:t>KAS for Social Studies</a:t>
            </a:r>
            <a:endParaRPr lang="en-US" sz="3200" i="0" u="none" strike="noStrike" cap="none" dirty="0">
              <a:solidFill>
                <a:srgbClr val="000000"/>
              </a:solidFill>
              <a:latin typeface="Franklin Gothic Book" panose="020B0503020102020204" pitchFamily="34" charset="0"/>
              <a:ea typeface="Calibri"/>
              <a:cs typeface="Calibri"/>
              <a:sym typeface="Calibri"/>
            </a:endParaRPr>
          </a:p>
          <a:p>
            <a:pPr marL="457200" marR="0" lvl="0" indent="-381000" algn="l" rtl="0">
              <a:lnSpc>
                <a:spcPct val="100000"/>
              </a:lnSpc>
              <a:spcBef>
                <a:spcPts val="0"/>
              </a:spcBef>
              <a:spcAft>
                <a:spcPts val="600"/>
              </a:spcAft>
              <a:buClr>
                <a:srgbClr val="000000"/>
              </a:buClr>
              <a:buSzPts val="2400"/>
              <a:buFont typeface="Calibri"/>
              <a:buChar char="●"/>
            </a:pPr>
            <a:r>
              <a:rPr lang="en-US" sz="3200" i="1" u="none" strike="noStrike" cap="none" dirty="0">
                <a:solidFill>
                  <a:srgbClr val="000000"/>
                </a:solidFill>
                <a:latin typeface="Franklin Gothic Book" panose="020B0503020102020204" pitchFamily="34" charset="0"/>
                <a:ea typeface="Calibri"/>
                <a:cs typeface="Calibri"/>
                <a:sym typeface="Calibri"/>
              </a:rPr>
              <a:t>KAS for Reading and Writing</a:t>
            </a:r>
          </a:p>
          <a:p>
            <a:pPr marL="457200" indent="-381000">
              <a:spcAft>
                <a:spcPts val="600"/>
              </a:spcAft>
              <a:buSzPts val="2400"/>
              <a:buFont typeface="Calibri"/>
              <a:buChar char="●"/>
            </a:pPr>
            <a:r>
              <a:rPr lang="en-US" sz="3200" i="0" u="none" strike="noStrike" cap="none" dirty="0">
                <a:solidFill>
                  <a:srgbClr val="000000"/>
                </a:solidFill>
                <a:latin typeface="Franklin Gothic Book" panose="020B0503020102020204" pitchFamily="34" charset="0"/>
                <a:ea typeface="Calibri"/>
                <a:cs typeface="Calibri"/>
                <a:sym typeface="Calibri"/>
              </a:rPr>
              <a:t>Text sources rich in social studies content and aligned with standards in both areas</a:t>
            </a:r>
            <a:endParaRPr sz="3200" i="0" u="none" strike="noStrike" cap="none" dirty="0">
              <a:solidFill>
                <a:srgbClr val="000000"/>
              </a:solidFill>
              <a:latin typeface="Franklin Gothic Book" panose="020B0503020102020204" pitchFamily="34" charset="0"/>
              <a:ea typeface="Calibri"/>
              <a:cs typeface="Calibri"/>
              <a:sym typeface="Calibri"/>
            </a:endParaRPr>
          </a:p>
          <a:p>
            <a:pPr marL="76200" marR="0" lvl="0" algn="l" rtl="0">
              <a:lnSpc>
                <a:spcPct val="100000"/>
              </a:lnSpc>
              <a:spcBef>
                <a:spcPts val="0"/>
              </a:spcBef>
              <a:spcAft>
                <a:spcPts val="600"/>
              </a:spcAft>
              <a:buClr>
                <a:srgbClr val="000000"/>
              </a:buClr>
              <a:buSzPts val="2400"/>
            </a:pPr>
            <a:r>
              <a:rPr lang="en-US" sz="3200" i="0" u="none" strike="noStrike" cap="none" dirty="0">
                <a:solidFill>
                  <a:srgbClr val="000000"/>
                </a:solidFill>
                <a:latin typeface="Franklin Gothic Book" panose="020B0503020102020204" pitchFamily="34" charset="0"/>
                <a:ea typeface="Calibri"/>
                <a:cs typeface="Calibri"/>
                <a:sym typeface="Calibri"/>
              </a:rPr>
              <a:t>Additionally, you must understand your grade level topic in order to </a:t>
            </a:r>
            <a:r>
              <a:rPr lang="en-US" sz="3200" dirty="0">
                <a:latin typeface="Franklin Gothic Book" panose="020B0503020102020204" pitchFamily="34" charset="0"/>
                <a:ea typeface="Calibri"/>
                <a:cs typeface="Calibri"/>
                <a:sym typeface="Calibri"/>
              </a:rPr>
              <a:t>understand the function of </a:t>
            </a:r>
            <a:r>
              <a:rPr lang="en-US" sz="3200" i="0" u="none" strike="noStrike" cap="none" dirty="0">
                <a:solidFill>
                  <a:srgbClr val="000000"/>
                </a:solidFill>
                <a:latin typeface="Franklin Gothic Book" panose="020B0503020102020204" pitchFamily="34" charset="0"/>
                <a:ea typeface="Calibri"/>
                <a:cs typeface="Calibri"/>
                <a:sym typeface="Calibri"/>
              </a:rPr>
              <a:t>compelling and supporting questions</a:t>
            </a:r>
            <a:endParaRPr sz="3200" i="0" u="none" strike="noStrike" cap="none" dirty="0">
              <a:solidFill>
                <a:srgbClr val="000000"/>
              </a:solidFill>
              <a:latin typeface="Franklin Gothic Book" panose="020B0503020102020204" pitchFamily="34" charset="0"/>
              <a:ea typeface="Calibri"/>
              <a:cs typeface="Calibri"/>
              <a:sym typeface="Calibri"/>
            </a:endParaRPr>
          </a:p>
          <a:p>
            <a:pPr marL="457200" marR="0" lvl="0" indent="0" algn="l" rtl="0">
              <a:lnSpc>
                <a:spcPct val="100000"/>
              </a:lnSpc>
              <a:spcBef>
                <a:spcPts val="0"/>
              </a:spcBef>
              <a:spcAft>
                <a:spcPts val="0"/>
              </a:spcAft>
              <a:buClr>
                <a:srgbClr val="000000"/>
              </a:buClr>
              <a:buSzPts val="2400"/>
              <a:buFont typeface="Arial"/>
              <a:buNone/>
            </a:pPr>
            <a:endParaRPr sz="2400" i="0" u="none" strike="noStrike" cap="none" dirty="0">
              <a:solidFill>
                <a:srgbClr val="000000"/>
              </a:solidFill>
              <a:latin typeface="Franklin Gothic Book" panose="020B0503020102020204" pitchFamily="34" charset="0"/>
              <a:ea typeface="Calibri"/>
              <a:cs typeface="Calibri"/>
              <a:sym typeface="Calibri"/>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Libre Franklin Medium"/>
              <a:ea typeface="Libre Franklin Medium"/>
              <a:cs typeface="Libre Franklin Medium"/>
              <a:sym typeface="Libre Franklin Medium"/>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g7dbc95a298_0_29"/>
          <p:cNvSpPr txBox="1">
            <a:spLocks noGrp="1"/>
          </p:cNvSpPr>
          <p:nvPr>
            <p:ph type="title"/>
          </p:nvPr>
        </p:nvSpPr>
        <p:spPr>
          <a:xfrm>
            <a:off x="321600" y="131781"/>
            <a:ext cx="8596800" cy="853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6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0"/>
                  </a:ext>
                </a:extLst>
              </a:rPr>
              <a:t>Getting Started (2)</a:t>
            </a:r>
            <a:r>
              <a:rPr lang="en-US"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1"/>
                  </a:ext>
                </a:extLst>
              </a:rPr>
              <a:t> </a:t>
            </a:r>
            <a:endParaRPr dirty="0"/>
          </a:p>
        </p:txBody>
      </p:sp>
      <p:sp>
        <p:nvSpPr>
          <p:cNvPr id="599" name="Google Shape;599;g7dbc95a298_0_29"/>
          <p:cNvSpPr txBox="1">
            <a:spLocks noGrp="1"/>
          </p:cNvSpPr>
          <p:nvPr>
            <p:ph type="body" idx="1"/>
          </p:nvPr>
        </p:nvSpPr>
        <p:spPr>
          <a:xfrm>
            <a:off x="386950" y="1006134"/>
            <a:ext cx="11570588" cy="5135385"/>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1200"/>
              </a:spcAft>
              <a:buClr>
                <a:schemeClr val="dk1"/>
              </a:buClr>
              <a:buSzPts val="1100"/>
              <a:buFont typeface="Arial"/>
              <a:buNone/>
            </a:pPr>
            <a:r>
              <a:rPr lang="en-US"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2"/>
                  </a:ext>
                </a:extLst>
              </a:rPr>
              <a:t>As effective integration is designed, it is imperative that the </a:t>
            </a:r>
            <a:r>
              <a:rPr lang="en-US"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3"/>
                  </a:ext>
                </a:extLst>
              </a:rPr>
              <a:t>integrity of instruction</a:t>
            </a:r>
            <a:r>
              <a:rPr lang="en-US"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4"/>
                  </a:ext>
                </a:extLst>
              </a:rPr>
              <a:t> in these disciplines is not sacrificed. </a:t>
            </a:r>
            <a:endParaRPr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5"/>
                </a:ext>
              </a:extLst>
            </a:endParaRPr>
          </a:p>
          <a:p>
            <a:pPr marL="342900" indent="-342900">
              <a:lnSpc>
                <a:spcPct val="100000"/>
              </a:lnSpc>
              <a:spcBef>
                <a:spcPts val="1200"/>
              </a:spcBef>
              <a:spcAft>
                <a:spcPts val="1200"/>
              </a:spcAft>
              <a:buClr>
                <a:schemeClr val="dk1"/>
              </a:buClr>
              <a:buSzPts val="1100"/>
            </a:pPr>
            <a:r>
              <a:rPr lang="en-US"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6"/>
                  </a:ext>
                </a:extLst>
              </a:rPr>
              <a:t>When integrating social studies and reading and writing, it is imperative that students are engaging in the </a:t>
            </a:r>
            <a:r>
              <a:rPr lang="en-US" sz="2400" b="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6"/>
                  </a:ext>
                </a:extLst>
              </a:rPr>
              <a:t>content and the skills of each discipline </a:t>
            </a:r>
            <a:r>
              <a:rPr lang="en-US"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6"/>
                  </a:ext>
                </a:extLst>
              </a:rPr>
              <a:t>so that students can gain an appreciation of the uniqueness of each discipline. </a:t>
            </a:r>
          </a:p>
          <a:p>
            <a:pPr marL="342900" indent="-342900">
              <a:lnSpc>
                <a:spcPct val="100000"/>
              </a:lnSpc>
              <a:spcBef>
                <a:spcPts val="1200"/>
              </a:spcBef>
              <a:spcAft>
                <a:spcPts val="1200"/>
              </a:spcAft>
              <a:buClr>
                <a:schemeClr val="dk1"/>
              </a:buClr>
              <a:buSzPts val="1100"/>
            </a:pPr>
            <a:r>
              <a:rPr lang="en-US"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8"/>
                  </a:ext>
                </a:extLst>
              </a:rPr>
              <a:t>Both disciplines are unique and provide a discipline specific way of studying content and applying skills. For integration to truly be effective, </a:t>
            </a:r>
            <a:r>
              <a:rPr lang="en-US" sz="2400" b="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8"/>
                  </a:ext>
                </a:extLst>
              </a:rPr>
              <a:t>students must engage with assignments that require demonstrating their mastery of the standards for each discipline</a:t>
            </a:r>
            <a:r>
              <a:rPr lang="en-US"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8"/>
                  </a:ext>
                </a:extLst>
              </a:rPr>
              <a:t>. To not fully engage with the uniqueness of each discipline could result in fractured or stealthy integration. </a:t>
            </a:r>
            <a:endParaRPr sz="2400" dirty="0">
              <a:solidFill>
                <a:srgbClr val="000000"/>
              </a:solidFill>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endParaRPr sz="2400" dirty="0">
              <a:solidFill>
                <a:srgbClr val="000000"/>
              </a:solidFill>
              <a:latin typeface="Calibri"/>
              <a:ea typeface="Calibri"/>
              <a:cs typeface="Calibri"/>
              <a:sym typeface="Calibri"/>
            </a:endParaRPr>
          </a:p>
          <a:p>
            <a:pPr marL="0" lvl="0" indent="0" algn="l" rtl="0">
              <a:spcBef>
                <a:spcPts val="1200"/>
              </a:spcBef>
              <a:spcAft>
                <a:spcPts val="0"/>
              </a:spcAft>
              <a:buNone/>
            </a:pPr>
            <a:endParaRPr dirty="0"/>
          </a:p>
        </p:txBody>
      </p:sp>
      <p:sp>
        <p:nvSpPr>
          <p:cNvPr id="601" name="Google Shape;601;g7dbc95a298_0_29"/>
          <p:cNvSpPr txBox="1"/>
          <p:nvPr/>
        </p:nvSpPr>
        <p:spPr>
          <a:xfrm>
            <a:off x="386950" y="698176"/>
            <a:ext cx="8297700" cy="53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dirty="0">
                <a:latin typeface="Calibri"/>
                <a:ea typeface="Calibri"/>
                <a:cs typeface="Calibri"/>
                <a:sym typeface="Calibri"/>
              </a:rPr>
              <a:t>Developing Mindset:</a:t>
            </a:r>
            <a:endParaRPr sz="3000" b="1" dirty="0">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g7dbc95a298_0_37"/>
          <p:cNvSpPr txBox="1">
            <a:spLocks noGrp="1"/>
          </p:cNvSpPr>
          <p:nvPr>
            <p:ph type="title"/>
          </p:nvPr>
        </p:nvSpPr>
        <p:spPr>
          <a:xfrm>
            <a:off x="187474" y="160882"/>
            <a:ext cx="10515600"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3600" dirty="0"/>
              <a:t>How is effective integration designed? (1)</a:t>
            </a:r>
            <a:endParaRPr dirty="0"/>
          </a:p>
        </p:txBody>
      </p:sp>
      <p:sp>
        <p:nvSpPr>
          <p:cNvPr id="607" name="Google Shape;607;g7dbc95a298_0_37"/>
          <p:cNvSpPr txBox="1">
            <a:spLocks noGrp="1"/>
          </p:cNvSpPr>
          <p:nvPr>
            <p:ph type="body" idx="1"/>
          </p:nvPr>
        </p:nvSpPr>
        <p:spPr>
          <a:xfrm>
            <a:off x="187474" y="613870"/>
            <a:ext cx="11817051" cy="5420398"/>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b="1" dirty="0">
                <a:solidFill>
                  <a:srgbClr val="000000"/>
                </a:solidFill>
                <a:ea typeface="Calibri"/>
                <a:cs typeface="Calibri"/>
                <a:sym typeface="Calibri"/>
              </a:rPr>
              <a:t>Step One:</a:t>
            </a:r>
            <a:endParaRPr sz="2400" b="1" dirty="0">
              <a:solidFill>
                <a:srgbClr val="000000"/>
              </a:solidFill>
              <a:ea typeface="Calibri"/>
              <a:cs typeface="Calibri"/>
              <a:sym typeface="Calibri"/>
            </a:endParaRPr>
          </a:p>
          <a:p>
            <a:pPr marL="0" lvl="0" indent="0" algn="l" rtl="0">
              <a:spcBef>
                <a:spcPts val="1000"/>
              </a:spcBef>
              <a:spcAft>
                <a:spcPts val="0"/>
              </a:spcAft>
              <a:buNone/>
            </a:pPr>
            <a:r>
              <a:rPr lang="en-US"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51"/>
                  </a:ext>
                </a:extLst>
              </a:rPr>
              <a:t>In</a:t>
            </a:r>
            <a:r>
              <a:rPr lang="en-US" sz="2400" dirty="0">
                <a:solidFill>
                  <a:srgbClr val="000000"/>
                </a:solidFill>
                <a:ea typeface="Calibri"/>
                <a:cs typeface="Calibri"/>
                <a:sym typeface="Calibri"/>
              </a:rPr>
              <a:t> order to identify or write a compelling question to provide the </a:t>
            </a:r>
            <a:r>
              <a:rPr lang="en-US"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52"/>
                  </a:ext>
                </a:extLst>
              </a:rPr>
              <a:t>compelling </a:t>
            </a:r>
            <a:r>
              <a:rPr lang="en-US" sz="2400" dirty="0">
                <a:solidFill>
                  <a:srgbClr val="000000"/>
                </a:solidFill>
                <a:ea typeface="Calibri"/>
                <a:cs typeface="Calibri"/>
                <a:sym typeface="Calibri"/>
              </a:rPr>
              <a:t>context for effective integration, you must begin with the </a:t>
            </a:r>
            <a:r>
              <a:rPr lang="en-US" sz="2400" i="1" dirty="0">
                <a:solidFill>
                  <a:srgbClr val="000000"/>
                </a:solidFill>
                <a:ea typeface="Calibri"/>
                <a:cs typeface="Calibri"/>
                <a:sym typeface="Calibri"/>
              </a:rPr>
              <a:t>KAS for Social Studies. </a:t>
            </a:r>
            <a:r>
              <a:rPr lang="en-US" sz="2400" dirty="0">
                <a:solidFill>
                  <a:srgbClr val="000000"/>
                </a:solidFill>
                <a:ea typeface="Calibri"/>
                <a:cs typeface="Calibri"/>
                <a:sym typeface="Calibri"/>
              </a:rPr>
              <a:t>Reviewing your grade-level standards will allow you</a:t>
            </a:r>
            <a:r>
              <a:rPr lang="en-US" sz="2400" i="1" dirty="0">
                <a:solidFill>
                  <a:srgbClr val="000000"/>
                </a:solidFill>
                <a:ea typeface="Calibri"/>
                <a:cs typeface="Calibri"/>
                <a:sym typeface="Calibri"/>
              </a:rPr>
              <a:t> </a:t>
            </a:r>
            <a:r>
              <a:rPr lang="en-US" sz="2400" dirty="0">
                <a:solidFill>
                  <a:srgbClr val="000000"/>
                </a:solidFill>
                <a:ea typeface="Calibri"/>
                <a:cs typeface="Calibri"/>
                <a:sym typeface="Calibri"/>
              </a:rPr>
              <a:t>to identify a standards-aligned topic of study. To start this work, complete the following: </a:t>
            </a:r>
            <a:endParaRPr sz="2400" dirty="0">
              <a:solidFill>
                <a:srgbClr val="000000"/>
              </a:solidFill>
              <a:ea typeface="Calibri"/>
              <a:cs typeface="Calibri"/>
              <a:sym typeface="Calibri"/>
            </a:endParaRPr>
          </a:p>
          <a:p>
            <a:pPr marL="457200" lvl="0" indent="-381000" algn="l" rtl="0">
              <a:lnSpc>
                <a:spcPct val="100000"/>
              </a:lnSpc>
              <a:spcBef>
                <a:spcPts val="1000"/>
              </a:spcBef>
              <a:spcAft>
                <a:spcPts val="600"/>
              </a:spcAft>
              <a:buClr>
                <a:srgbClr val="000000"/>
              </a:buClr>
              <a:buSzPts val="2400"/>
              <a:buFont typeface="Calibri"/>
              <a:buChar char="●"/>
            </a:pPr>
            <a:r>
              <a:rPr lang="en-US" sz="2400" dirty="0">
                <a:solidFill>
                  <a:srgbClr val="000000"/>
                </a:solidFill>
                <a:ea typeface="Calibri"/>
                <a:cs typeface="Calibri"/>
                <a:sym typeface="Calibri"/>
              </a:rPr>
              <a:t>Review your grade-level overview in the </a:t>
            </a:r>
            <a:r>
              <a:rPr lang="en-US" sz="2400" i="1" dirty="0">
                <a:solidFill>
                  <a:srgbClr val="000000"/>
                </a:solidFill>
                <a:ea typeface="Calibri"/>
                <a:cs typeface="Calibri"/>
                <a:sym typeface="Calibri"/>
              </a:rPr>
              <a:t>KAS for Social Studies </a:t>
            </a:r>
            <a:r>
              <a:rPr lang="en-US" sz="2400" dirty="0">
                <a:solidFill>
                  <a:srgbClr val="000000"/>
                </a:solidFill>
                <a:ea typeface="Calibri"/>
                <a:cs typeface="Calibri"/>
                <a:sym typeface="Calibri"/>
              </a:rPr>
              <a:t>to gain a deeper understanding of the grade-level theme. </a:t>
            </a:r>
            <a:endParaRPr sz="2400" dirty="0">
              <a:solidFill>
                <a:srgbClr val="000000"/>
              </a:solidFill>
              <a:ea typeface="Calibri"/>
              <a:cs typeface="Calibri"/>
              <a:sym typeface="Calibri"/>
            </a:endParaRPr>
          </a:p>
          <a:p>
            <a:pPr marL="457200" lvl="0" indent="-381000" algn="l" rtl="0">
              <a:lnSpc>
                <a:spcPct val="100000"/>
              </a:lnSpc>
              <a:spcBef>
                <a:spcPts val="0"/>
              </a:spcBef>
              <a:spcAft>
                <a:spcPts val="600"/>
              </a:spcAft>
              <a:buClr>
                <a:srgbClr val="000000"/>
              </a:buClr>
              <a:buSzPts val="2400"/>
              <a:buFont typeface="Calibri"/>
              <a:buChar char="●"/>
            </a:pPr>
            <a:r>
              <a:rPr lang="en-US" sz="2400" dirty="0">
                <a:solidFill>
                  <a:srgbClr val="000000"/>
                </a:solidFill>
                <a:ea typeface="Calibri"/>
                <a:cs typeface="Calibri"/>
                <a:sym typeface="Calibri"/>
              </a:rPr>
              <a:t>Next, review the standards </a:t>
            </a:r>
            <a:r>
              <a:rPr lang="en-US"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53"/>
                  </a:ext>
                </a:extLst>
              </a:rPr>
              <a:t>for your grade-level</a:t>
            </a:r>
            <a:r>
              <a:rPr lang="en-US" sz="2400" dirty="0">
                <a:solidFill>
                  <a:srgbClr val="000000"/>
                </a:solidFill>
                <a:ea typeface="Calibri"/>
                <a:cs typeface="Calibri"/>
                <a:sym typeface="Calibri"/>
              </a:rPr>
              <a:t> and identify standards that compliment each other in an instructional setting. </a:t>
            </a:r>
            <a:endParaRPr sz="2400" dirty="0">
              <a:solidFill>
                <a:srgbClr val="000000"/>
              </a:solidFill>
              <a:ea typeface="Calibri"/>
              <a:cs typeface="Calibri"/>
              <a:sym typeface="Calibri"/>
            </a:endParaRPr>
          </a:p>
          <a:p>
            <a:pPr marL="457200" lvl="0" indent="-381000" algn="l" rtl="0">
              <a:lnSpc>
                <a:spcPct val="100000"/>
              </a:lnSpc>
              <a:spcBef>
                <a:spcPts val="0"/>
              </a:spcBef>
              <a:spcAft>
                <a:spcPts val="600"/>
              </a:spcAft>
              <a:buClr>
                <a:schemeClr val="dk1"/>
              </a:buClr>
              <a:buSzPts val="2400"/>
              <a:buFont typeface="Calibri"/>
              <a:buChar char="●"/>
            </a:pPr>
            <a:r>
              <a:rPr lang="en-US" sz="2400" dirty="0">
                <a:solidFill>
                  <a:schemeClr val="dk1"/>
                </a:solidFill>
                <a:ea typeface="Calibri"/>
                <a:cs typeface="Calibri"/>
                <a:sym typeface="Calibri"/>
              </a:rPr>
              <a:t>As you are identifying the standards, decide on a topic of study identified in the grade-level standards. </a:t>
            </a:r>
            <a:endParaRPr sz="2400" dirty="0">
              <a:solidFill>
                <a:schemeClr val="dk1"/>
              </a:solidFill>
              <a:ea typeface="Calibri"/>
              <a:cs typeface="Calibri"/>
              <a:sym typeface="Calibri"/>
            </a:endParaRPr>
          </a:p>
          <a:p>
            <a:pPr marL="914400" lvl="1" indent="-342900" algn="l" rtl="0">
              <a:lnSpc>
                <a:spcPct val="100000"/>
              </a:lnSpc>
              <a:spcBef>
                <a:spcPts val="0"/>
              </a:spcBef>
              <a:spcAft>
                <a:spcPts val="600"/>
              </a:spcAft>
              <a:buClr>
                <a:schemeClr val="dk1"/>
              </a:buClr>
              <a:buSzPts val="1800"/>
              <a:buFont typeface="Calibri"/>
              <a:buChar char="○"/>
            </a:pPr>
            <a:r>
              <a:rPr lang="en-US" sz="1800" dirty="0">
                <a:solidFill>
                  <a:schemeClr val="dk1"/>
                </a:solidFill>
                <a:latin typeface="Franklin Gothic Book" panose="020B0503020102020204" pitchFamily="34" charset="0"/>
                <a:ea typeface="Calibri"/>
                <a:cs typeface="Calibri"/>
                <a:sym typeface="Calibri"/>
              </a:rPr>
              <a:t>Note: Reviewing the disciplinary clarifications will provide additional clarity to the expectations of the standards. </a:t>
            </a:r>
            <a:endParaRPr sz="1800" dirty="0">
              <a:solidFill>
                <a:srgbClr val="000000"/>
              </a:solidFill>
              <a:latin typeface="Franklin Gothic Book" panose="020B0503020102020204" pitchFamily="34" charset="0"/>
              <a:ea typeface="Calibri"/>
              <a:cs typeface="Calibri"/>
              <a:sym typeface="Calibri"/>
            </a:endParaRPr>
          </a:p>
          <a:p>
            <a:pPr marL="0" lvl="0" indent="0" algn="l" rtl="0">
              <a:spcBef>
                <a:spcPts val="1000"/>
              </a:spcBef>
              <a:spcAft>
                <a:spcPts val="0"/>
              </a:spcAft>
              <a:buNone/>
            </a:pPr>
            <a:endParaRPr sz="1800" dirty="0">
              <a:solidFill>
                <a:srgbClr val="000000"/>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g7dbc95a298_0_52"/>
          <p:cNvSpPr txBox="1">
            <a:spLocks noGrp="1"/>
          </p:cNvSpPr>
          <p:nvPr>
            <p:ph type="title"/>
          </p:nvPr>
        </p:nvSpPr>
        <p:spPr>
          <a:xfrm>
            <a:off x="0" y="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3600" dirty="0"/>
              <a:t>How is effective integration designed? (2)</a:t>
            </a:r>
            <a:r>
              <a:rPr lang="en-US" dirty="0"/>
              <a:t> </a:t>
            </a:r>
            <a:endParaRPr dirty="0"/>
          </a:p>
        </p:txBody>
      </p:sp>
      <p:sp>
        <p:nvSpPr>
          <p:cNvPr id="614" name="Google Shape;614;g7dbc95a298_0_52"/>
          <p:cNvSpPr txBox="1">
            <a:spLocks noGrp="1"/>
          </p:cNvSpPr>
          <p:nvPr>
            <p:ph type="body" idx="1"/>
          </p:nvPr>
        </p:nvSpPr>
        <p:spPr>
          <a:xfrm>
            <a:off x="255620" y="660450"/>
            <a:ext cx="11885125" cy="5258206"/>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1200"/>
              </a:spcAft>
              <a:buNone/>
            </a:pPr>
            <a:r>
              <a:rPr lang="en-US" sz="2200" dirty="0">
                <a:solidFill>
                  <a:srgbClr val="000000"/>
                </a:solidFill>
                <a:ea typeface="Calibri"/>
                <a:cs typeface="Calibri"/>
                <a:sym typeface="Calibri"/>
              </a:rPr>
              <a:t>It is important to note that when you are selecting standards from the </a:t>
            </a:r>
            <a:r>
              <a:rPr lang="en-US" sz="2200" i="1" dirty="0">
                <a:solidFill>
                  <a:srgbClr val="000000"/>
                </a:solidFill>
                <a:ea typeface="Calibri"/>
                <a:cs typeface="Calibri"/>
                <a:sym typeface="Calibri"/>
              </a:rPr>
              <a:t>KAS for Social Studies</a:t>
            </a:r>
            <a:r>
              <a:rPr lang="en-US" sz="2200" dirty="0">
                <a:solidFill>
                  <a:srgbClr val="000000"/>
                </a:solidFill>
                <a:ea typeface="Calibri"/>
                <a:cs typeface="Calibri"/>
                <a:sym typeface="Calibri"/>
              </a:rPr>
              <a:t> to engage in this work, you must select standards from the following inquiry practices and the disciplinary strand standards:</a:t>
            </a:r>
            <a:endParaRPr sz="2200" dirty="0">
              <a:solidFill>
                <a:srgbClr val="000000"/>
              </a:solidFill>
              <a:ea typeface="Calibri"/>
              <a:cs typeface="Calibri"/>
              <a:sym typeface="Calibri"/>
            </a:endParaRPr>
          </a:p>
          <a:p>
            <a:pPr marL="457200" lvl="0" indent="-368300" algn="l" rtl="0">
              <a:lnSpc>
                <a:spcPct val="100000"/>
              </a:lnSpc>
              <a:spcBef>
                <a:spcPts val="0"/>
              </a:spcBef>
              <a:spcAft>
                <a:spcPts val="1200"/>
              </a:spcAft>
              <a:buClr>
                <a:srgbClr val="000000"/>
              </a:buClr>
              <a:buSzPts val="2200"/>
              <a:buFont typeface="Calibri"/>
              <a:buAutoNum type="arabicParenR"/>
            </a:pPr>
            <a:r>
              <a:rPr lang="en-US" sz="2200" dirty="0">
                <a:solidFill>
                  <a:srgbClr val="000000"/>
                </a:solidFill>
                <a:ea typeface="Calibri"/>
                <a:cs typeface="Calibri"/>
                <a:sym typeface="Calibri"/>
              </a:rPr>
              <a:t>Questioning standards for both the compelling and supporting questions </a:t>
            </a:r>
            <a:endParaRPr sz="2200" dirty="0">
              <a:solidFill>
                <a:srgbClr val="000000"/>
              </a:solidFill>
              <a:ea typeface="Calibri"/>
              <a:cs typeface="Calibri"/>
              <a:sym typeface="Calibri"/>
            </a:endParaRPr>
          </a:p>
          <a:p>
            <a:pPr marL="457200" lvl="0" indent="-368300" algn="l" rtl="0">
              <a:lnSpc>
                <a:spcPct val="100000"/>
              </a:lnSpc>
              <a:spcBef>
                <a:spcPts val="0"/>
              </a:spcBef>
              <a:spcAft>
                <a:spcPts val="1200"/>
              </a:spcAft>
              <a:buClr>
                <a:srgbClr val="000000"/>
              </a:buClr>
              <a:buSzPts val="2200"/>
              <a:buFont typeface="Calibri"/>
              <a:buAutoNum type="arabicParenR"/>
            </a:pPr>
            <a:r>
              <a:rPr lang="en-US" sz="2200" dirty="0">
                <a:solidFill>
                  <a:srgbClr val="000000"/>
                </a:solidFill>
                <a:ea typeface="Calibri"/>
                <a:cs typeface="Calibri"/>
                <a:sym typeface="Calibri"/>
              </a:rPr>
              <a:t>Disciplinary strand standards </a:t>
            </a:r>
            <a:endParaRPr sz="2200" dirty="0">
              <a:solidFill>
                <a:srgbClr val="000000"/>
              </a:solidFill>
              <a:ea typeface="Calibri"/>
              <a:cs typeface="Calibri"/>
              <a:sym typeface="Calibri"/>
            </a:endParaRPr>
          </a:p>
          <a:p>
            <a:pPr marL="914400" lvl="1" indent="-368300" algn="l" rtl="0">
              <a:lnSpc>
                <a:spcPct val="100000"/>
              </a:lnSpc>
              <a:spcBef>
                <a:spcPts val="0"/>
              </a:spcBef>
              <a:spcAft>
                <a:spcPts val="1200"/>
              </a:spcAft>
              <a:buClr>
                <a:srgbClr val="000000"/>
              </a:buClr>
              <a:buSzPts val="2200"/>
              <a:buFont typeface="Calibri"/>
              <a:buAutoNum type="alphaLcParenR"/>
            </a:pPr>
            <a:r>
              <a:rPr lang="en-US" sz="2200" dirty="0">
                <a:solidFill>
                  <a:srgbClr val="000000"/>
                </a:solidFill>
                <a:latin typeface="Franklin Gothic Book" panose="020B0503020102020204" pitchFamily="34" charset="0"/>
                <a:ea typeface="Calibri"/>
                <a:cs typeface="Calibri"/>
                <a:sym typeface="Calibri"/>
              </a:rPr>
              <a:t>Ideally, effective integration assignments should include standards from more than one social studies discipline (civics, economics, geography and history) because the </a:t>
            </a:r>
            <a:r>
              <a:rPr lang="en-US" sz="2200" dirty="0">
                <a:solidFill>
                  <a:srgbClr val="000000"/>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69"/>
                  </a:ext>
                </a:extLst>
              </a:rPr>
              <a:t>social studies</a:t>
            </a:r>
            <a:r>
              <a:rPr lang="en-US" sz="2200" dirty="0">
                <a:solidFill>
                  <a:srgbClr val="000000"/>
                </a:solidFill>
                <a:latin typeface="Franklin Gothic Book" panose="020B0503020102020204" pitchFamily="34" charset="0"/>
                <a:ea typeface="Calibri"/>
                <a:cs typeface="Calibri"/>
                <a:sym typeface="Calibri"/>
              </a:rPr>
              <a:t> disciplinary strands are meant to be taught in unison in Kentucky. Students recall and understand themes and topics better when the social studies strands are integrated and not taught in isolation.</a:t>
            </a:r>
            <a:endParaRPr sz="2200" dirty="0">
              <a:solidFill>
                <a:srgbClr val="000000"/>
              </a:solidFill>
              <a:latin typeface="Franklin Gothic Book" panose="020B0503020102020204" pitchFamily="34" charset="0"/>
              <a:ea typeface="Calibri"/>
              <a:cs typeface="Calibri"/>
              <a:sym typeface="Calibri"/>
            </a:endParaRPr>
          </a:p>
          <a:p>
            <a:pPr marL="457200" lvl="0" indent="-368300" algn="l" rtl="0">
              <a:lnSpc>
                <a:spcPct val="100000"/>
              </a:lnSpc>
              <a:spcBef>
                <a:spcPts val="0"/>
              </a:spcBef>
              <a:spcAft>
                <a:spcPts val="1200"/>
              </a:spcAft>
              <a:buClr>
                <a:srgbClr val="000000"/>
              </a:buClr>
              <a:buSzPts val="2200"/>
              <a:buFont typeface="Calibri"/>
              <a:buAutoNum type="arabicParenR"/>
            </a:pPr>
            <a:r>
              <a:rPr lang="en-US" sz="2200" dirty="0">
                <a:solidFill>
                  <a:srgbClr val="000000"/>
                </a:solidFill>
                <a:ea typeface="Calibri"/>
                <a:cs typeface="Calibri"/>
                <a:sym typeface="Calibri"/>
              </a:rPr>
              <a:t>Using evidence standards</a:t>
            </a:r>
            <a:endParaRPr sz="2200" dirty="0">
              <a:solidFill>
                <a:srgbClr val="000000"/>
              </a:solidFill>
              <a:ea typeface="Calibri"/>
              <a:cs typeface="Calibri"/>
              <a:sym typeface="Calibri"/>
            </a:endParaRPr>
          </a:p>
          <a:p>
            <a:pPr marL="457200" lvl="0" indent="-368300" algn="l" rtl="0">
              <a:lnSpc>
                <a:spcPct val="100000"/>
              </a:lnSpc>
              <a:spcBef>
                <a:spcPts val="0"/>
              </a:spcBef>
              <a:spcAft>
                <a:spcPts val="1200"/>
              </a:spcAft>
              <a:buClr>
                <a:srgbClr val="000000"/>
              </a:buClr>
              <a:buSzPts val="2200"/>
              <a:buFont typeface="Calibri"/>
              <a:buAutoNum type="arabicParenR"/>
            </a:pPr>
            <a:r>
              <a:rPr lang="en-US" sz="2200" dirty="0">
                <a:solidFill>
                  <a:srgbClr val="000000"/>
                </a:solidFill>
                <a:ea typeface="Calibri"/>
                <a:cs typeface="Calibri"/>
                <a:sym typeface="Calibri"/>
              </a:rPr>
              <a:t>Communicating conclusion standards</a:t>
            </a:r>
            <a:endParaRPr sz="2200" dirty="0">
              <a:solidFill>
                <a:srgbClr val="000000"/>
              </a:solidFill>
              <a:ea typeface="Calibri"/>
              <a:cs typeface="Calibri"/>
              <a:sym typeface="Calibri"/>
            </a:endParaRPr>
          </a:p>
          <a:p>
            <a:pPr marL="0" lvl="0" indent="0" algn="l" rtl="0">
              <a:spcBef>
                <a:spcPts val="100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7a558d1906_0_1"/>
          <p:cNvSpPr txBox="1">
            <a:spLocks noGrp="1"/>
          </p:cNvSpPr>
          <p:nvPr>
            <p:ph type="title"/>
          </p:nvPr>
        </p:nvSpPr>
        <p:spPr>
          <a:xfrm>
            <a:off x="218267" y="121034"/>
            <a:ext cx="10515600"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Compelling Question</a:t>
            </a:r>
            <a:endParaRPr dirty="0"/>
          </a:p>
        </p:txBody>
      </p:sp>
      <p:sp>
        <p:nvSpPr>
          <p:cNvPr id="248" name="Google Shape;248;g7a558d1906_0_1"/>
          <p:cNvSpPr txBox="1">
            <a:spLocks noGrp="1"/>
          </p:cNvSpPr>
          <p:nvPr>
            <p:ph type="body" idx="1"/>
          </p:nvPr>
        </p:nvSpPr>
        <p:spPr>
          <a:xfrm>
            <a:off x="218267" y="4317275"/>
            <a:ext cx="12164878"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200" dirty="0">
                <a:ea typeface="Calibri"/>
                <a:cs typeface="Calibri"/>
                <a:sym typeface="Calibri"/>
              </a:rPr>
              <a:t>How do I practice effective integration between the </a:t>
            </a:r>
            <a:r>
              <a:rPr lang="en-US" sz="3200" i="1" dirty="0">
                <a:ea typeface="Calibri"/>
                <a:cs typeface="Calibri"/>
                <a:sym typeface="Calibri"/>
              </a:rPr>
              <a:t>KAS for Social Studies </a:t>
            </a:r>
            <a:r>
              <a:rPr lang="en-US" sz="3200" dirty="0">
                <a:ea typeface="Calibri"/>
                <a:cs typeface="Calibri"/>
                <a:sym typeface="Calibri"/>
              </a:rPr>
              <a:t>and the </a:t>
            </a:r>
            <a:r>
              <a:rPr lang="en-US" sz="3200" i="1" dirty="0">
                <a:ea typeface="Calibri"/>
                <a:cs typeface="Calibri"/>
                <a:sym typeface="Calibri"/>
              </a:rPr>
              <a:t>KAS for Reading and Writing</a:t>
            </a:r>
            <a:r>
              <a:rPr lang="en-US" sz="3200" dirty="0">
                <a:ea typeface="Calibri"/>
                <a:cs typeface="Calibri"/>
                <a:sym typeface="Calibri"/>
              </a:rPr>
              <a:t> in elementary school?</a:t>
            </a:r>
            <a:endParaRPr sz="3200" dirty="0">
              <a:ea typeface="Calibri"/>
              <a:cs typeface="Calibri"/>
              <a:sym typeface="Calibri"/>
            </a:endParaRPr>
          </a:p>
        </p:txBody>
      </p:sp>
      <p:pic>
        <p:nvPicPr>
          <p:cNvPr id="5" name="Picture 4" descr="This graphic shows a continuous cycle between the KAS for Social Studies and the KAS for Reading and Writing, demonstrating integration.">
            <a:extLst>
              <a:ext uri="{FF2B5EF4-FFF2-40B4-BE49-F238E27FC236}">
                <a16:creationId xmlns:a16="http://schemas.microsoft.com/office/drawing/2014/main" id="{89433B6A-1F30-D813-5B27-BC99E2AE1C0C}"/>
              </a:ext>
            </a:extLst>
          </p:cNvPr>
          <p:cNvPicPr>
            <a:picLocks noChangeAspect="1"/>
          </p:cNvPicPr>
          <p:nvPr/>
        </p:nvPicPr>
        <p:blipFill>
          <a:blip r:embed="rId3"/>
          <a:stretch>
            <a:fillRect/>
          </a:stretch>
        </p:blipFill>
        <p:spPr>
          <a:xfrm>
            <a:off x="3120179" y="707890"/>
            <a:ext cx="5951641" cy="366567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g7dbc95a298_0_44"/>
          <p:cNvSpPr txBox="1">
            <a:spLocks noGrp="1"/>
          </p:cNvSpPr>
          <p:nvPr>
            <p:ph type="title"/>
          </p:nvPr>
        </p:nvSpPr>
        <p:spPr>
          <a:xfrm>
            <a:off x="160099" y="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600" dirty="0"/>
              <a:t>How is effective integration designed? (3)</a:t>
            </a:r>
            <a:r>
              <a:rPr lang="en-US" dirty="0"/>
              <a:t> </a:t>
            </a:r>
            <a:endParaRPr dirty="0"/>
          </a:p>
        </p:txBody>
      </p:sp>
      <p:sp>
        <p:nvSpPr>
          <p:cNvPr id="621" name="Google Shape;621;g7dbc95a298_0_44"/>
          <p:cNvSpPr txBox="1">
            <a:spLocks noGrp="1"/>
          </p:cNvSpPr>
          <p:nvPr>
            <p:ph type="body" idx="1"/>
          </p:nvPr>
        </p:nvSpPr>
        <p:spPr>
          <a:xfrm>
            <a:off x="160099" y="534456"/>
            <a:ext cx="12031901" cy="5434794"/>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600"/>
              </a:spcAft>
              <a:buNone/>
            </a:pPr>
            <a:r>
              <a:rPr lang="en-US" sz="2400" dirty="0">
                <a:solidFill>
                  <a:schemeClr val="dk1"/>
                </a:solidFill>
                <a:ea typeface="Calibri"/>
                <a:cs typeface="Calibri"/>
                <a:sym typeface="Calibri"/>
              </a:rPr>
              <a:t>The standards selected identified the topic of study for this effective integration collection. </a:t>
            </a:r>
            <a:r>
              <a:rPr lang="en-US"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4"/>
                  </a:ext>
                </a:extLst>
              </a:rPr>
              <a:t>For example</a:t>
            </a:r>
            <a:r>
              <a:rPr lang="en-US" sz="2400" dirty="0">
                <a:solidFill>
                  <a:srgbClr val="000000"/>
                </a:solidFill>
                <a:ea typeface="Calibri"/>
                <a:cs typeface="Calibri"/>
                <a:sym typeface="Calibri"/>
              </a:rPr>
              <a:t>, when designing the sample Grade 3 experiences and assignments in this module, the following standards were selected because they enhanced a child’s understanding of social studies concepts and themes when combined in a learning collection. </a:t>
            </a:r>
            <a:endParaRPr sz="1400" dirty="0">
              <a:solidFill>
                <a:srgbClr val="000000"/>
              </a:solidFill>
              <a:ea typeface="Calibri"/>
              <a:cs typeface="Calibri"/>
              <a:sym typeface="Calibri"/>
            </a:endParaRPr>
          </a:p>
          <a:p>
            <a:pPr marL="342900" marR="0" lvl="0" indent="-342900">
              <a:lnSpc>
                <a:spcPct val="100000"/>
              </a:lnSpc>
              <a:spcBef>
                <a:spcPts val="0"/>
              </a:spcBef>
              <a:spcAft>
                <a:spcPts val="600"/>
              </a:spcAft>
              <a:buFont typeface="Arial" panose="020B0604020202020204" pitchFamily="34" charset="0"/>
              <a:buChar char="●"/>
            </a:pPr>
            <a:r>
              <a:rPr lang="en-US" sz="2000" dirty="0">
                <a:solidFill>
                  <a:schemeClr val="tx1"/>
                </a:solidFill>
                <a:effectLst/>
                <a:ea typeface="Times New Roman" panose="02020603050405020304" pitchFamily="18" charset="0"/>
                <a:cs typeface="Noto Sans Symbols"/>
              </a:rPr>
              <a:t>3.I.Q.1 Ask compelling questions about the interactions of diverse groups of people. </a:t>
            </a:r>
            <a:endParaRPr lang="en-US" sz="2000" dirty="0">
              <a:solidFill>
                <a:schemeClr val="tx1"/>
              </a:solidFill>
              <a:effectLst/>
              <a:ea typeface="Noto Sans Symbols"/>
              <a:cs typeface="Noto Sans Symbols"/>
            </a:endParaRPr>
          </a:p>
          <a:p>
            <a:pPr marL="342900" marR="0" lvl="0" indent="-342900">
              <a:lnSpc>
                <a:spcPct val="100000"/>
              </a:lnSpc>
              <a:spcBef>
                <a:spcPts val="0"/>
              </a:spcBef>
              <a:spcAft>
                <a:spcPts val="600"/>
              </a:spcAft>
              <a:buFont typeface="Arial" panose="020B0604020202020204" pitchFamily="34" charset="0"/>
              <a:buChar char="●"/>
            </a:pPr>
            <a:r>
              <a:rPr lang="en-US" sz="2000" dirty="0">
                <a:solidFill>
                  <a:schemeClr val="tx1"/>
                </a:solidFill>
                <a:effectLst/>
                <a:ea typeface="Times New Roman" panose="02020603050405020304" pitchFamily="18" charset="0"/>
                <a:cs typeface="Noto Sans Symbols"/>
              </a:rPr>
              <a:t>3.I.Q.2 Develop supporting questions that help answer compelling questions about the interactions of diverse groups of people.</a:t>
            </a:r>
            <a:endParaRPr lang="en-US" sz="2000" dirty="0">
              <a:solidFill>
                <a:schemeClr val="tx1"/>
              </a:solidFill>
              <a:effectLst/>
              <a:ea typeface="Noto Sans Symbols"/>
              <a:cs typeface="Noto Sans Symbols"/>
            </a:endParaRPr>
          </a:p>
          <a:p>
            <a:pPr marL="342900" marR="0" lvl="0" indent="-342900">
              <a:lnSpc>
                <a:spcPct val="100000"/>
              </a:lnSpc>
              <a:spcBef>
                <a:spcPts val="0"/>
              </a:spcBef>
              <a:spcAft>
                <a:spcPts val="600"/>
              </a:spcAft>
              <a:buFont typeface="Arial" panose="020B0604020202020204" pitchFamily="34" charset="0"/>
              <a:buChar char="●"/>
            </a:pPr>
            <a:r>
              <a:rPr lang="en-US" sz="2000" dirty="0">
                <a:solidFill>
                  <a:schemeClr val="tx1"/>
                </a:solidFill>
                <a:effectLst/>
                <a:ea typeface="Times New Roman" panose="02020603050405020304" pitchFamily="18" charset="0"/>
                <a:cs typeface="Noto Sans Symbols"/>
              </a:rPr>
              <a:t>3.E.ST.1 Describe examples of economic interdependence. </a:t>
            </a:r>
            <a:endParaRPr lang="en-US" sz="2000" dirty="0">
              <a:solidFill>
                <a:schemeClr val="tx1"/>
              </a:solidFill>
              <a:effectLst/>
              <a:ea typeface="Noto Sans Symbols"/>
              <a:cs typeface="Noto Sans Symbols"/>
            </a:endParaRPr>
          </a:p>
          <a:p>
            <a:pPr marL="342900" marR="0" lvl="0" indent="-342900">
              <a:lnSpc>
                <a:spcPct val="100000"/>
              </a:lnSpc>
              <a:spcBef>
                <a:spcPts val="0"/>
              </a:spcBef>
              <a:spcAft>
                <a:spcPts val="600"/>
              </a:spcAft>
              <a:buFont typeface="Arial" panose="020B0604020202020204" pitchFamily="34" charset="0"/>
              <a:buChar char="●"/>
            </a:pPr>
            <a:r>
              <a:rPr lang="en-US" sz="2000" dirty="0">
                <a:solidFill>
                  <a:schemeClr val="tx1"/>
                </a:solidFill>
                <a:effectLst/>
                <a:ea typeface="Times New Roman" panose="02020603050405020304" pitchFamily="18" charset="0"/>
                <a:cs typeface="Noto Sans Symbols"/>
              </a:rPr>
              <a:t>3.G.GR.1 Explain how physical and cultural characteristics of world regions affect people, using a variety of maps, photos and other geographic representations. </a:t>
            </a:r>
            <a:endParaRPr lang="en-US" sz="2000" dirty="0">
              <a:solidFill>
                <a:schemeClr val="tx1"/>
              </a:solidFill>
              <a:effectLst/>
              <a:ea typeface="Noto Sans Symbols"/>
              <a:cs typeface="Noto Sans Symbols"/>
            </a:endParaRPr>
          </a:p>
          <a:p>
            <a:pPr marL="342900" marR="0" lvl="0" indent="-342900">
              <a:lnSpc>
                <a:spcPct val="100000"/>
              </a:lnSpc>
              <a:spcBef>
                <a:spcPts val="0"/>
              </a:spcBef>
              <a:spcAft>
                <a:spcPts val="600"/>
              </a:spcAft>
              <a:buFont typeface="Arial" panose="020B0604020202020204" pitchFamily="34" charset="0"/>
              <a:buChar char="●"/>
            </a:pPr>
            <a:r>
              <a:rPr lang="en-US" sz="2000" dirty="0">
                <a:solidFill>
                  <a:schemeClr val="tx1"/>
                </a:solidFill>
                <a:effectLst/>
                <a:ea typeface="Times New Roman" panose="02020603050405020304" pitchFamily="18" charset="0"/>
                <a:cs typeface="Noto Sans Symbols"/>
              </a:rPr>
              <a:t>3.I.UE.2 Explain the relationship between two or more sources on the same theme or topic.</a:t>
            </a:r>
            <a:endParaRPr lang="en-US" sz="2000" dirty="0">
              <a:solidFill>
                <a:schemeClr val="tx1"/>
              </a:solidFill>
              <a:ea typeface="Times New Roman" panose="02020603050405020304" pitchFamily="18" charset="0"/>
              <a:cs typeface="Noto Sans Symbols"/>
            </a:endParaRPr>
          </a:p>
          <a:p>
            <a:pPr marL="342900" marR="0" lvl="0" indent="-342900">
              <a:lnSpc>
                <a:spcPct val="100000"/>
              </a:lnSpc>
              <a:spcBef>
                <a:spcPts val="0"/>
              </a:spcBef>
              <a:spcAft>
                <a:spcPts val="600"/>
              </a:spcAft>
              <a:buFont typeface="Arial" panose="020B0604020202020204" pitchFamily="34" charset="0"/>
              <a:buChar char="●"/>
            </a:pPr>
            <a:r>
              <a:rPr lang="en-US" sz="2000" dirty="0">
                <a:solidFill>
                  <a:schemeClr val="tx1"/>
                </a:solidFill>
                <a:effectLst/>
                <a:ea typeface="Times New Roman" panose="02020603050405020304" pitchFamily="18" charset="0"/>
                <a:cs typeface="Noto Sans Symbols"/>
              </a:rPr>
              <a:t>3.I.CC.1 Construct an explanation, using relevant information, to address a local, regional or global problem.</a:t>
            </a:r>
            <a:endParaRPr lang="en-US" sz="2000" dirty="0">
              <a:solidFill>
                <a:schemeClr val="tx1"/>
              </a:solidFill>
              <a:effectLst/>
              <a:ea typeface="Noto Sans Symbols"/>
              <a:cs typeface="Noto Sans Symbols"/>
            </a:endParaRPr>
          </a:p>
          <a:p>
            <a:pPr marL="0" lvl="0" indent="0" algn="l" rtl="0">
              <a:lnSpc>
                <a:spcPct val="115000"/>
              </a:lnSpc>
              <a:spcBef>
                <a:spcPts val="0"/>
              </a:spcBef>
              <a:spcAft>
                <a:spcPts val="0"/>
              </a:spcAft>
              <a:buNone/>
            </a:pPr>
            <a:endParaRPr sz="24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g7dbc95a298_0_65"/>
          <p:cNvSpPr txBox="1">
            <a:spLocks noGrp="1"/>
          </p:cNvSpPr>
          <p:nvPr>
            <p:ph type="title"/>
          </p:nvPr>
        </p:nvSpPr>
        <p:spPr>
          <a:xfrm>
            <a:off x="0" y="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200" dirty="0"/>
              <a:t>How is effective integration designed? (4)</a:t>
            </a:r>
            <a:endParaRPr sz="4800" dirty="0"/>
          </a:p>
        </p:txBody>
      </p:sp>
      <p:sp>
        <p:nvSpPr>
          <p:cNvPr id="628" name="Google Shape;628;g7dbc95a298_0_65"/>
          <p:cNvSpPr txBox="1">
            <a:spLocks noGrp="1"/>
          </p:cNvSpPr>
          <p:nvPr>
            <p:ph type="body" idx="1"/>
          </p:nvPr>
        </p:nvSpPr>
        <p:spPr>
          <a:xfrm>
            <a:off x="253699" y="391625"/>
            <a:ext cx="11384800" cy="5535104"/>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buNone/>
            </a:pPr>
            <a:r>
              <a:rPr lang="en-US" b="1" dirty="0">
                <a:solidFill>
                  <a:srgbClr val="000000"/>
                </a:solidFill>
                <a:ea typeface="Calibri"/>
                <a:cs typeface="Calibri"/>
                <a:sym typeface="Calibri"/>
              </a:rPr>
              <a:t>Step Two:</a:t>
            </a:r>
            <a:endParaRPr b="1" dirty="0">
              <a:solidFill>
                <a:srgbClr val="000000"/>
              </a:solidFill>
              <a:ea typeface="Calibri"/>
              <a:cs typeface="Calibri"/>
              <a:sym typeface="Calibri"/>
            </a:endParaRPr>
          </a:p>
          <a:p>
            <a:pPr marL="0" lvl="0" indent="0" algn="l" rtl="0">
              <a:lnSpc>
                <a:spcPct val="100000"/>
              </a:lnSpc>
              <a:spcBef>
                <a:spcPts val="1000"/>
              </a:spcBef>
              <a:spcAft>
                <a:spcPts val="1200"/>
              </a:spcAft>
              <a:buNone/>
            </a:pPr>
            <a:r>
              <a:rPr lang="en-US"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26"/>
                  </a:ext>
                </a:extLst>
              </a:rPr>
              <a:t>Once you have selected the </a:t>
            </a:r>
            <a:r>
              <a:rPr lang="en-US"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27"/>
                  </a:ext>
                </a:extLst>
              </a:rPr>
              <a:t>KAS for Social Studies</a:t>
            </a:r>
            <a:r>
              <a:rPr lang="en-US"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28"/>
                  </a:ext>
                </a:extLst>
              </a:rPr>
              <a:t> for this work</a:t>
            </a:r>
            <a:r>
              <a:rPr lang="en-US" dirty="0">
                <a:solidFill>
                  <a:srgbClr val="000000"/>
                </a:solidFill>
                <a:ea typeface="Calibri"/>
                <a:cs typeface="Calibri"/>
                <a:sym typeface="Calibri"/>
              </a:rPr>
              <a:t>, </a:t>
            </a:r>
            <a:r>
              <a:rPr lang="en-US"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29"/>
                  </a:ext>
                </a:extLst>
              </a:rPr>
              <a:t>identify</a:t>
            </a:r>
            <a:r>
              <a:rPr lang="en-US" dirty="0">
                <a:solidFill>
                  <a:srgbClr val="000000"/>
                </a:solidFill>
                <a:ea typeface="Calibri"/>
                <a:cs typeface="Calibri"/>
                <a:sym typeface="Calibri"/>
              </a:rPr>
              <a:t> or compose your compelling and supporting questions. The following questions are from the Grade 3 collection provided in this module:</a:t>
            </a:r>
            <a:endParaRPr dirty="0">
              <a:solidFill>
                <a:srgbClr val="000000"/>
              </a:solidFill>
              <a:ea typeface="Calibri"/>
              <a:cs typeface="Calibri"/>
              <a:sym typeface="Calibri"/>
            </a:endParaRPr>
          </a:p>
          <a:p>
            <a:pPr marL="0" lvl="0" indent="0" algn="l" rtl="0">
              <a:lnSpc>
                <a:spcPct val="100000"/>
              </a:lnSpc>
              <a:spcBef>
                <a:spcPts val="1200"/>
              </a:spcBef>
              <a:spcAft>
                <a:spcPts val="1200"/>
              </a:spcAft>
              <a:buClr>
                <a:schemeClr val="dk1"/>
              </a:buClr>
              <a:buSzPts val="1100"/>
              <a:buFont typeface="Arial"/>
              <a:buNone/>
            </a:pPr>
            <a:r>
              <a:rPr lang="en-US" b="1" dirty="0">
                <a:solidFill>
                  <a:srgbClr val="000000"/>
                </a:solidFill>
                <a:ea typeface="Calibri"/>
                <a:cs typeface="Calibri"/>
                <a:sym typeface="Calibri"/>
              </a:rPr>
              <a:t>Compelling Question:</a:t>
            </a:r>
            <a:r>
              <a:rPr lang="en-US" dirty="0">
                <a:solidFill>
                  <a:srgbClr val="000000"/>
                </a:solidFill>
                <a:ea typeface="Calibri"/>
                <a:cs typeface="Calibri"/>
                <a:sym typeface="Calibri"/>
              </a:rPr>
              <a:t> “How does where we live affect how we live?”</a:t>
            </a:r>
            <a:endParaRPr dirty="0">
              <a:solidFill>
                <a:srgbClr val="000000"/>
              </a:solidFill>
              <a:ea typeface="Calibri"/>
              <a:cs typeface="Calibri"/>
              <a:sym typeface="Calibri"/>
            </a:endParaRPr>
          </a:p>
          <a:p>
            <a:pPr marL="0" lvl="0" indent="0" algn="l" rtl="0">
              <a:lnSpc>
                <a:spcPct val="100000"/>
              </a:lnSpc>
              <a:spcBef>
                <a:spcPts val="1200"/>
              </a:spcBef>
              <a:spcAft>
                <a:spcPts val="1200"/>
              </a:spcAft>
              <a:buNone/>
            </a:pPr>
            <a:r>
              <a:rPr lang="en-US" b="1" dirty="0">
                <a:solidFill>
                  <a:srgbClr val="000000"/>
                </a:solidFill>
                <a:ea typeface="Calibri"/>
                <a:cs typeface="Calibri"/>
                <a:sym typeface="Calibri"/>
              </a:rPr>
              <a:t>Supporting Question: </a:t>
            </a:r>
            <a:r>
              <a:rPr lang="en-US" dirty="0">
                <a:solidFill>
                  <a:srgbClr val="000000"/>
                </a:solidFill>
                <a:ea typeface="Calibri"/>
                <a:cs typeface="Calibri"/>
                <a:sym typeface="Calibri"/>
              </a:rPr>
              <a:t>“Why do countries depend on each other to produce products?”</a:t>
            </a:r>
            <a:endParaRPr dirty="0">
              <a:solidFill>
                <a:srgbClr val="000000"/>
              </a:solidFill>
              <a:ea typeface="Calibri"/>
              <a:cs typeface="Calibri"/>
              <a:sym typeface="Calibri"/>
            </a:endParaRPr>
          </a:p>
          <a:p>
            <a:pPr marL="0" lvl="0" indent="0" algn="l" rtl="0">
              <a:lnSpc>
                <a:spcPct val="100000"/>
              </a:lnSpc>
              <a:spcBef>
                <a:spcPts val="1200"/>
              </a:spcBef>
              <a:spcAft>
                <a:spcPts val="1200"/>
              </a:spcAft>
              <a:buNone/>
            </a:pPr>
            <a:r>
              <a:rPr lang="en-US" dirty="0">
                <a:solidFill>
                  <a:srgbClr val="000000"/>
                </a:solidFill>
                <a:ea typeface="Calibri"/>
                <a:cs typeface="Calibri"/>
                <a:sym typeface="Calibri"/>
              </a:rPr>
              <a:t>The compelling question provides the compelling context for this work, and the supporting question drives the investigation of the compelling question. </a:t>
            </a:r>
            <a:endParaRPr dirty="0">
              <a:solidFill>
                <a:srgbClr val="000000"/>
              </a:solidFill>
              <a:ea typeface="Calibri"/>
              <a:cs typeface="Calibri"/>
              <a:sym typeface="Calibri"/>
            </a:endParaRPr>
          </a:p>
          <a:p>
            <a:pPr marL="0" lvl="0" indent="0" algn="l" rtl="0">
              <a:lnSpc>
                <a:spcPct val="115000"/>
              </a:lnSpc>
              <a:spcBef>
                <a:spcPts val="1200"/>
              </a:spcBef>
              <a:spcAft>
                <a:spcPts val="0"/>
              </a:spcAft>
              <a:buNone/>
            </a:pPr>
            <a:endParaRPr sz="2000" dirty="0">
              <a:solidFill>
                <a:srgbClr val="000000"/>
              </a:solidFill>
              <a:highlight>
                <a:srgbClr val="FFFF00"/>
              </a:highlight>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5" name="Google Shape;635;g6044916b69_0_8"/>
          <p:cNvSpPr txBox="1">
            <a:spLocks noGrp="1"/>
          </p:cNvSpPr>
          <p:nvPr>
            <p:ph type="title" idx="4294967295"/>
          </p:nvPr>
        </p:nvSpPr>
        <p:spPr>
          <a:xfrm>
            <a:off x="0" y="0"/>
            <a:ext cx="9105900" cy="162242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3600" b="0" i="0" u="none" strike="noStrike" kern="0" cap="none" spc="0" normalizeH="0" baseline="0" noProof="0" dirty="0">
                <a:ln>
                  <a:noFill/>
                </a:ln>
                <a:solidFill>
                  <a:srgbClr val="072B62"/>
                </a:solidFill>
                <a:effectLst/>
                <a:uLnTx/>
                <a:uFillTx/>
                <a:latin typeface="Franklin Gothic Medium" panose="020B0603020102020204" pitchFamily="34" charset="0"/>
                <a:ea typeface="Georgia"/>
                <a:cs typeface="Georgia"/>
                <a:sym typeface="Georgia"/>
              </a:rPr>
              <a:t>How is effective integration designed? (5)</a:t>
            </a: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chemeClr val="tx1"/>
                </a:solidFill>
                <a:effectLst/>
                <a:uLnTx/>
                <a:uFillTx/>
                <a:latin typeface="Calibri"/>
                <a:ea typeface="Calibri"/>
                <a:cs typeface="Calibri"/>
                <a:sym typeface="Calibri"/>
              </a:rPr>
              <a:t>Step Three:</a:t>
            </a: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300" i="0" u="none" strike="noStrike" kern="0" cap="none" spc="0" normalizeH="0" baseline="0" noProof="0" dirty="0">
                <a:ln>
                  <a:noFill/>
                </a:ln>
                <a:solidFill>
                  <a:schemeClr val="tx1"/>
                </a:solidFill>
                <a:effectLst/>
                <a:uLnTx/>
                <a:uFillTx/>
                <a:latin typeface="Calibri"/>
                <a:ea typeface="Calibri"/>
                <a:cs typeface="Calibri"/>
                <a:sym typeface="Calibri"/>
              </a:rPr>
              <a:t>Select complimentary reading and writing standards from these strands </a:t>
            </a:r>
          </a:p>
        </p:txBody>
      </p:sp>
      <p:pic>
        <p:nvPicPr>
          <p:cNvPr id="3" name="Picture 2" descr="This is a screenshot from the KAS for Reading and Writing. Grade 3 is circled with Reading Literature, Reading Informational Text and Composition highlighted.">
            <a:extLst>
              <a:ext uri="{FF2B5EF4-FFF2-40B4-BE49-F238E27FC236}">
                <a16:creationId xmlns:a16="http://schemas.microsoft.com/office/drawing/2014/main" id="{47472D33-BD35-7F83-549D-2C782A849E22}"/>
              </a:ext>
            </a:extLst>
          </p:cNvPr>
          <p:cNvPicPr>
            <a:picLocks noChangeAspect="1"/>
          </p:cNvPicPr>
          <p:nvPr/>
        </p:nvPicPr>
        <p:blipFill>
          <a:blip r:embed="rId3"/>
          <a:stretch>
            <a:fillRect/>
          </a:stretch>
        </p:blipFill>
        <p:spPr>
          <a:xfrm>
            <a:off x="431556" y="1404359"/>
            <a:ext cx="7143750" cy="5191125"/>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24717FE3-2A34-6948-171A-F55CC7E81115}"/>
                  </a:ext>
                  <a:ext uri="{C183D7F6-B498-43B3-948B-1728B52AA6E4}">
                    <adec:decorative xmlns:adec="http://schemas.microsoft.com/office/drawing/2017/decorative" val="1"/>
                  </a:ext>
                </a:extLst>
              </p14:cNvPr>
              <p14:cNvContentPartPr/>
              <p14:nvPr/>
            </p14:nvContentPartPr>
            <p14:xfrm>
              <a:off x="550218" y="5462834"/>
              <a:ext cx="1476000" cy="360"/>
            </p14:xfrm>
          </p:contentPart>
        </mc:Choice>
        <mc:Fallback xmlns="">
          <p:pic>
            <p:nvPicPr>
              <p:cNvPr id="6" name="Ink 5">
                <a:extLst>
                  <a:ext uri="{FF2B5EF4-FFF2-40B4-BE49-F238E27FC236}">
                    <a16:creationId xmlns:a16="http://schemas.microsoft.com/office/drawing/2014/main" id="{24717FE3-2A34-6948-171A-F55CC7E81115}"/>
                  </a:ext>
                  <a:ext uri="{C183D7F6-B498-43B3-948B-1728B52AA6E4}">
                    <adec:decorative xmlns:adec="http://schemas.microsoft.com/office/drawing/2017/decorative" val="1"/>
                  </a:ext>
                </a:extLst>
              </p:cNvPr>
              <p:cNvPicPr/>
              <p:nvPr/>
            </p:nvPicPr>
            <p:blipFill>
              <a:blip r:embed="rId5"/>
              <a:stretch>
                <a:fillRect/>
              </a:stretch>
            </p:blipFill>
            <p:spPr>
              <a:xfrm>
                <a:off x="496231" y="5354834"/>
                <a:ext cx="1583614"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14577388-9CBD-EB89-6317-043C186BA7B1}"/>
                  </a:ext>
                  <a:ext uri="{C183D7F6-B498-43B3-948B-1728B52AA6E4}">
                    <adec:decorative xmlns:adec="http://schemas.microsoft.com/office/drawing/2017/decorative" val="1"/>
                  </a:ext>
                </a:extLst>
              </p14:cNvPr>
              <p14:cNvContentPartPr/>
              <p14:nvPr/>
            </p14:nvContentPartPr>
            <p14:xfrm>
              <a:off x="402258" y="5647874"/>
              <a:ext cx="2322000" cy="71280"/>
            </p14:xfrm>
          </p:contentPart>
        </mc:Choice>
        <mc:Fallback xmlns="">
          <p:pic>
            <p:nvPicPr>
              <p:cNvPr id="8" name="Ink 7">
                <a:extLst>
                  <a:ext uri="{FF2B5EF4-FFF2-40B4-BE49-F238E27FC236}">
                    <a16:creationId xmlns:a16="http://schemas.microsoft.com/office/drawing/2014/main" id="{14577388-9CBD-EB89-6317-043C186BA7B1}"/>
                  </a:ext>
                  <a:ext uri="{C183D7F6-B498-43B3-948B-1728B52AA6E4}">
                    <adec:decorative xmlns:adec="http://schemas.microsoft.com/office/drawing/2017/decorative" val="1"/>
                  </a:ext>
                </a:extLst>
              </p:cNvPr>
              <p:cNvPicPr/>
              <p:nvPr/>
            </p:nvPicPr>
            <p:blipFill>
              <a:blip r:embed="rId7"/>
              <a:stretch>
                <a:fillRect/>
              </a:stretch>
            </p:blipFill>
            <p:spPr>
              <a:xfrm>
                <a:off x="348258" y="5539874"/>
                <a:ext cx="24296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36D5D43F-FDD5-953D-735F-9681DD3FD261}"/>
                  </a:ext>
                  <a:ext uri="{C183D7F6-B498-43B3-948B-1728B52AA6E4}">
                    <adec:decorative xmlns:adec="http://schemas.microsoft.com/office/drawing/2017/decorative" val="1"/>
                  </a:ext>
                </a:extLst>
              </p14:cNvPr>
              <p14:cNvContentPartPr/>
              <p14:nvPr/>
            </p14:nvContentPartPr>
            <p14:xfrm>
              <a:off x="524298" y="6056834"/>
              <a:ext cx="977040" cy="86040"/>
            </p14:xfrm>
          </p:contentPart>
        </mc:Choice>
        <mc:Fallback xmlns="">
          <p:pic>
            <p:nvPicPr>
              <p:cNvPr id="9" name="Ink 8">
                <a:extLst>
                  <a:ext uri="{FF2B5EF4-FFF2-40B4-BE49-F238E27FC236}">
                    <a16:creationId xmlns:a16="http://schemas.microsoft.com/office/drawing/2014/main" id="{36D5D43F-FDD5-953D-735F-9681DD3FD261}"/>
                  </a:ext>
                  <a:ext uri="{C183D7F6-B498-43B3-948B-1728B52AA6E4}">
                    <adec:decorative xmlns:adec="http://schemas.microsoft.com/office/drawing/2017/decorative" val="1"/>
                  </a:ext>
                </a:extLst>
              </p:cNvPr>
              <p:cNvPicPr/>
              <p:nvPr/>
            </p:nvPicPr>
            <p:blipFill>
              <a:blip r:embed="rId9"/>
              <a:stretch>
                <a:fillRect/>
              </a:stretch>
            </p:blipFill>
            <p:spPr>
              <a:xfrm>
                <a:off x="470278" y="5948834"/>
                <a:ext cx="108472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B9EF283E-9F76-3B67-300C-ACB89B928D0F}"/>
                  </a:ext>
                  <a:ext uri="{C183D7F6-B498-43B3-948B-1728B52AA6E4}">
                    <adec:decorative xmlns:adec="http://schemas.microsoft.com/office/drawing/2017/decorative" val="1"/>
                  </a:ext>
                </a:extLst>
              </p14:cNvPr>
              <p14:cNvContentPartPr/>
              <p14:nvPr/>
            </p14:nvContentPartPr>
            <p14:xfrm>
              <a:off x="126138" y="4630154"/>
              <a:ext cx="2905920" cy="2210760"/>
            </p14:xfrm>
          </p:contentPart>
        </mc:Choice>
        <mc:Fallback xmlns="">
          <p:pic>
            <p:nvPicPr>
              <p:cNvPr id="10" name="Ink 9">
                <a:extLst>
                  <a:ext uri="{FF2B5EF4-FFF2-40B4-BE49-F238E27FC236}">
                    <a16:creationId xmlns:a16="http://schemas.microsoft.com/office/drawing/2014/main" id="{B9EF283E-9F76-3B67-300C-ACB89B928D0F}"/>
                  </a:ext>
                  <a:ext uri="{C183D7F6-B498-43B3-948B-1728B52AA6E4}">
                    <adec:decorative xmlns:adec="http://schemas.microsoft.com/office/drawing/2017/decorative" val="1"/>
                  </a:ext>
                </a:extLst>
              </p:cNvPr>
              <p:cNvPicPr/>
              <p:nvPr/>
            </p:nvPicPr>
            <p:blipFill>
              <a:blip r:embed="rId11"/>
              <a:stretch>
                <a:fillRect/>
              </a:stretch>
            </p:blipFill>
            <p:spPr>
              <a:xfrm>
                <a:off x="117138" y="4621154"/>
                <a:ext cx="2923560" cy="2228400"/>
              </a:xfrm>
              <a:prstGeom prst="rect">
                <a:avLst/>
              </a:prstGeom>
            </p:spPr>
          </p:pic>
        </mc:Fallback>
      </mc:AlternateContent>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3" name="Google Shape;643;g6044916b69_0_0"/>
          <p:cNvSpPr txBox="1">
            <a:spLocks noGrp="1"/>
          </p:cNvSpPr>
          <p:nvPr>
            <p:ph type="title" idx="4294967295"/>
          </p:nvPr>
        </p:nvSpPr>
        <p:spPr>
          <a:xfrm>
            <a:off x="0" y="0"/>
            <a:ext cx="10314993" cy="1271587"/>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600" b="0" i="0" u="none" strike="noStrike" kern="0" cap="none" spc="0" normalizeH="0" baseline="0" noProof="0" dirty="0">
                <a:ln>
                  <a:noFill/>
                </a:ln>
                <a:solidFill>
                  <a:srgbClr val="072B62"/>
                </a:solidFill>
                <a:effectLst/>
                <a:uLnTx/>
                <a:uFillTx/>
                <a:latin typeface="Franklin Gothic Medium" panose="020B0603020102020204" pitchFamily="34" charset="0"/>
                <a:ea typeface="Georgia"/>
                <a:cs typeface="Georgia"/>
                <a:sym typeface="Georgia"/>
              </a:rPr>
              <a:t>How is effective integration designed? (6)</a:t>
            </a:r>
            <a:br>
              <a:rPr kumimoji="0" lang="en-US" sz="2400" b="0" i="0" u="none" strike="noStrike" kern="0" cap="none" spc="0" normalizeH="0" baseline="0" noProof="0" dirty="0">
                <a:ln>
                  <a:noFill/>
                </a:ln>
                <a:solidFill>
                  <a:srgbClr val="072B62"/>
                </a:solidFill>
                <a:effectLst/>
                <a:uLnTx/>
                <a:uFillTx/>
                <a:latin typeface="Franklin Gothic Medium" panose="020B0603020102020204" pitchFamily="34" charset="0"/>
                <a:ea typeface="Georgia"/>
                <a:cs typeface="Georgia"/>
                <a:sym typeface="Georgia"/>
              </a:rPr>
            </a:br>
            <a:r>
              <a:rPr kumimoji="0" lang="en-US" sz="2200" b="0" i="0" u="none" strike="noStrike" kern="0" cap="none" spc="0" normalizeH="0" baseline="0" noProof="0" dirty="0">
                <a:ln>
                  <a:noFill/>
                </a:ln>
                <a:solidFill>
                  <a:schemeClr val="tx1"/>
                </a:solidFill>
                <a:effectLst/>
                <a:uLnTx/>
                <a:uFillTx/>
                <a:latin typeface="Calibri"/>
                <a:ea typeface="Calibri"/>
                <a:cs typeface="Calibri"/>
                <a:sym typeface="Calibri"/>
              </a:rPr>
              <a:t>Select Standards from Key Ideas &amp; Details Standards 1-3 &amp; Integration of Knowledge &amp; Ideas Standards 7-9</a:t>
            </a:r>
          </a:p>
        </p:txBody>
      </p:sp>
      <p:pic>
        <p:nvPicPr>
          <p:cNvPr id="3" name="Picture 2" descr="This is a screenshot from the KAS for Reading and Writing of the Reading Standards for Informational Text: Grade 3. The three Key Ideas and Details standards are bracketed, as well as the three Integration of Knowledge and Ideas standards.">
            <a:extLst>
              <a:ext uri="{FF2B5EF4-FFF2-40B4-BE49-F238E27FC236}">
                <a16:creationId xmlns:a16="http://schemas.microsoft.com/office/drawing/2014/main" id="{AC489405-4295-1F6E-D00C-9DD2A75935E5}"/>
              </a:ext>
            </a:extLst>
          </p:cNvPr>
          <p:cNvPicPr>
            <a:picLocks noChangeAspect="1"/>
          </p:cNvPicPr>
          <p:nvPr/>
        </p:nvPicPr>
        <p:blipFill>
          <a:blip r:embed="rId3"/>
          <a:stretch>
            <a:fillRect/>
          </a:stretch>
        </p:blipFill>
        <p:spPr>
          <a:xfrm>
            <a:off x="216172" y="1127047"/>
            <a:ext cx="5879828" cy="5573790"/>
          </a:xfrm>
          <a:prstGeom prst="rect">
            <a:avLst/>
          </a:prstGeom>
        </p:spPr>
      </p:pic>
      <p:grpSp>
        <p:nvGrpSpPr>
          <p:cNvPr id="8" name="Group 7">
            <a:extLst>
              <a:ext uri="{FF2B5EF4-FFF2-40B4-BE49-F238E27FC236}">
                <a16:creationId xmlns:a16="http://schemas.microsoft.com/office/drawing/2014/main" id="{F33DE26D-79CB-16AC-B1E7-C6A8ECB3CCE9}"/>
              </a:ext>
              <a:ext uri="{C183D7F6-B498-43B3-948B-1728B52AA6E4}">
                <adec:decorative xmlns:adec="http://schemas.microsoft.com/office/drawing/2017/decorative" val="1"/>
              </a:ext>
            </a:extLst>
          </p:cNvPr>
          <p:cNvGrpSpPr/>
          <p:nvPr/>
        </p:nvGrpSpPr>
        <p:grpSpPr>
          <a:xfrm>
            <a:off x="80581" y="1051988"/>
            <a:ext cx="5705640" cy="2232000"/>
            <a:chOff x="80581" y="1051988"/>
            <a:chExt cx="5705640" cy="2232000"/>
          </a:xfrm>
        </p:grpSpPr>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58068227-2A37-8073-E271-090B5178C799}"/>
                    </a:ext>
                  </a:extLst>
                </p14:cNvPr>
                <p14:cNvContentPartPr/>
                <p14:nvPr/>
              </p14:nvContentPartPr>
              <p14:xfrm>
                <a:off x="897781" y="1051988"/>
                <a:ext cx="4888440" cy="812520"/>
              </p14:xfrm>
            </p:contentPart>
          </mc:Choice>
          <mc:Fallback xmlns="">
            <p:pic>
              <p:nvPicPr>
                <p:cNvPr id="6" name="Ink 5">
                  <a:extLst>
                    <a:ext uri="{FF2B5EF4-FFF2-40B4-BE49-F238E27FC236}">
                      <a16:creationId xmlns:a16="http://schemas.microsoft.com/office/drawing/2014/main" id="{58068227-2A37-8073-E271-090B5178C799}"/>
                    </a:ext>
                  </a:extLst>
                </p:cNvPr>
                <p:cNvPicPr/>
                <p:nvPr/>
              </p:nvPicPr>
              <p:blipFill>
                <a:blip r:embed="rId5"/>
                <a:stretch>
                  <a:fillRect/>
                </a:stretch>
              </p:blipFill>
              <p:spPr>
                <a:xfrm>
                  <a:off x="889141" y="1043348"/>
                  <a:ext cx="4906080" cy="830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50F45411-97DC-A28A-9B96-26A33161755A}"/>
                    </a:ext>
                  </a:extLst>
                </p14:cNvPr>
                <p14:cNvContentPartPr/>
                <p14:nvPr/>
              </p14:nvContentPartPr>
              <p14:xfrm>
                <a:off x="80581" y="1710068"/>
                <a:ext cx="532440" cy="1573920"/>
              </p14:xfrm>
            </p:contentPart>
          </mc:Choice>
          <mc:Fallback xmlns="">
            <p:pic>
              <p:nvPicPr>
                <p:cNvPr id="7" name="Ink 6">
                  <a:extLst>
                    <a:ext uri="{FF2B5EF4-FFF2-40B4-BE49-F238E27FC236}">
                      <a16:creationId xmlns:a16="http://schemas.microsoft.com/office/drawing/2014/main" id="{50F45411-97DC-A28A-9B96-26A33161755A}"/>
                    </a:ext>
                  </a:extLst>
                </p:cNvPr>
                <p:cNvPicPr/>
                <p:nvPr/>
              </p:nvPicPr>
              <p:blipFill>
                <a:blip r:embed="rId7"/>
                <a:stretch>
                  <a:fillRect/>
                </a:stretch>
              </p:blipFill>
              <p:spPr>
                <a:xfrm>
                  <a:off x="71581" y="1701428"/>
                  <a:ext cx="550080" cy="1591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5AD9D149-15DB-7570-794A-D2A40F15E584}"/>
                  </a:ext>
                  <a:ext uri="{C183D7F6-B498-43B3-948B-1728B52AA6E4}">
                    <adec:decorative xmlns:adec="http://schemas.microsoft.com/office/drawing/2017/decorative" val="1"/>
                  </a:ext>
                </a:extLst>
              </p14:cNvPr>
              <p14:cNvContentPartPr/>
              <p14:nvPr/>
            </p14:nvContentPartPr>
            <p14:xfrm>
              <a:off x="5567701" y="1832468"/>
              <a:ext cx="676080" cy="1580040"/>
            </p14:xfrm>
          </p:contentPart>
        </mc:Choice>
        <mc:Fallback xmlns="">
          <p:pic>
            <p:nvPicPr>
              <p:cNvPr id="9" name="Ink 8">
                <a:extLst>
                  <a:ext uri="{FF2B5EF4-FFF2-40B4-BE49-F238E27FC236}">
                    <a16:creationId xmlns:a16="http://schemas.microsoft.com/office/drawing/2014/main" id="{5AD9D149-15DB-7570-794A-D2A40F15E584}"/>
                  </a:ext>
                  <a:ext uri="{C183D7F6-B498-43B3-948B-1728B52AA6E4}">
                    <adec:decorative xmlns:adec="http://schemas.microsoft.com/office/drawing/2017/decorative" val="1"/>
                  </a:ext>
                </a:extLst>
              </p:cNvPr>
              <p:cNvPicPr/>
              <p:nvPr/>
            </p:nvPicPr>
            <p:blipFill>
              <a:blip r:embed="rId9"/>
              <a:stretch>
                <a:fillRect/>
              </a:stretch>
            </p:blipFill>
            <p:spPr>
              <a:xfrm>
                <a:off x="5558701" y="1823468"/>
                <a:ext cx="693720" cy="1597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3AE2C35A-4E30-CF91-C91A-7525D25F7EA6}"/>
                  </a:ext>
                  <a:ext uri="{C183D7F6-B498-43B3-948B-1728B52AA6E4}">
                    <adec:decorative xmlns:adec="http://schemas.microsoft.com/office/drawing/2017/decorative" val="1"/>
                  </a:ext>
                </a:extLst>
              </p14:cNvPr>
              <p14:cNvContentPartPr/>
              <p14:nvPr/>
            </p14:nvContentPartPr>
            <p14:xfrm>
              <a:off x="2046181" y="4897508"/>
              <a:ext cx="2369880" cy="486360"/>
            </p14:xfrm>
          </p:contentPart>
        </mc:Choice>
        <mc:Fallback xmlns="">
          <p:pic>
            <p:nvPicPr>
              <p:cNvPr id="10" name="Ink 9">
                <a:extLst>
                  <a:ext uri="{FF2B5EF4-FFF2-40B4-BE49-F238E27FC236}">
                    <a16:creationId xmlns:a16="http://schemas.microsoft.com/office/drawing/2014/main" id="{3AE2C35A-4E30-CF91-C91A-7525D25F7EA6}"/>
                  </a:ext>
                  <a:ext uri="{C183D7F6-B498-43B3-948B-1728B52AA6E4}">
                    <adec:decorative xmlns:adec="http://schemas.microsoft.com/office/drawing/2017/decorative" val="1"/>
                  </a:ext>
                </a:extLst>
              </p:cNvPr>
              <p:cNvPicPr/>
              <p:nvPr/>
            </p:nvPicPr>
            <p:blipFill>
              <a:blip r:embed="rId11"/>
              <a:stretch>
                <a:fillRect/>
              </a:stretch>
            </p:blipFill>
            <p:spPr>
              <a:xfrm>
                <a:off x="2037181" y="4888508"/>
                <a:ext cx="2387520" cy="504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9EDF6AA8-582C-1B00-5140-F5CB29E7E8AE}"/>
                  </a:ext>
                  <a:ext uri="{C183D7F6-B498-43B3-948B-1728B52AA6E4}">
                    <adec:decorative xmlns:adec="http://schemas.microsoft.com/office/drawing/2017/decorative" val="1"/>
                  </a:ext>
                </a:extLst>
              </p14:cNvPr>
              <p14:cNvContentPartPr/>
              <p14:nvPr/>
            </p14:nvContentPartPr>
            <p14:xfrm>
              <a:off x="103261" y="5186588"/>
              <a:ext cx="607320" cy="1265760"/>
            </p14:xfrm>
          </p:contentPart>
        </mc:Choice>
        <mc:Fallback xmlns="">
          <p:pic>
            <p:nvPicPr>
              <p:cNvPr id="13" name="Ink 12">
                <a:extLst>
                  <a:ext uri="{FF2B5EF4-FFF2-40B4-BE49-F238E27FC236}">
                    <a16:creationId xmlns:a16="http://schemas.microsoft.com/office/drawing/2014/main" id="{9EDF6AA8-582C-1B00-5140-F5CB29E7E8AE}"/>
                  </a:ext>
                  <a:ext uri="{C183D7F6-B498-43B3-948B-1728B52AA6E4}">
                    <adec:decorative xmlns:adec="http://schemas.microsoft.com/office/drawing/2017/decorative" val="1"/>
                  </a:ext>
                </a:extLst>
              </p:cNvPr>
              <p:cNvPicPr/>
              <p:nvPr/>
            </p:nvPicPr>
            <p:blipFill>
              <a:blip r:embed="rId13"/>
              <a:stretch>
                <a:fillRect/>
              </a:stretch>
            </p:blipFill>
            <p:spPr>
              <a:xfrm>
                <a:off x="94266" y="5177591"/>
                <a:ext cx="624950" cy="128339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BDCF8780-91E6-2D4F-B60B-B3698FD75C24}"/>
                  </a:ext>
                  <a:ext uri="{C183D7F6-B498-43B3-948B-1728B52AA6E4}">
                    <adec:decorative xmlns:adec="http://schemas.microsoft.com/office/drawing/2017/decorative" val="1"/>
                  </a:ext>
                </a:extLst>
              </p14:cNvPr>
              <p14:cNvContentPartPr/>
              <p14:nvPr/>
            </p14:nvContentPartPr>
            <p14:xfrm>
              <a:off x="5713501" y="5204588"/>
              <a:ext cx="643320" cy="1363680"/>
            </p14:xfrm>
          </p:contentPart>
        </mc:Choice>
        <mc:Fallback xmlns="">
          <p:pic>
            <p:nvPicPr>
              <p:cNvPr id="14" name="Ink 13">
                <a:extLst>
                  <a:ext uri="{FF2B5EF4-FFF2-40B4-BE49-F238E27FC236}">
                    <a16:creationId xmlns:a16="http://schemas.microsoft.com/office/drawing/2014/main" id="{BDCF8780-91E6-2D4F-B60B-B3698FD75C24}"/>
                  </a:ext>
                  <a:ext uri="{C183D7F6-B498-43B3-948B-1728B52AA6E4}">
                    <adec:decorative xmlns:adec="http://schemas.microsoft.com/office/drawing/2017/decorative" val="1"/>
                  </a:ext>
                </a:extLst>
              </p:cNvPr>
              <p:cNvPicPr/>
              <p:nvPr/>
            </p:nvPicPr>
            <p:blipFill>
              <a:blip r:embed="rId15"/>
              <a:stretch>
                <a:fillRect/>
              </a:stretch>
            </p:blipFill>
            <p:spPr>
              <a:xfrm>
                <a:off x="5704501" y="5195586"/>
                <a:ext cx="660960" cy="1381325"/>
              </a:xfrm>
              <a:prstGeom prst="rect">
                <a:avLst/>
              </a:prstGeom>
            </p:spPr>
          </p:pic>
        </mc:Fallback>
      </mc:AlternateContent>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9" name="Google Shape;649;g6044916b69_0_17"/>
          <p:cNvSpPr txBox="1">
            <a:spLocks noGrp="1"/>
          </p:cNvSpPr>
          <p:nvPr>
            <p:ph type="title"/>
          </p:nvPr>
        </p:nvSpPr>
        <p:spPr>
          <a:xfrm>
            <a:off x="137678" y="304225"/>
            <a:ext cx="9201193" cy="1725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Arial"/>
              <a:buNone/>
            </a:pPr>
            <a:r>
              <a:rPr kumimoji="0" lang="en-US" sz="4000" b="0" i="0" u="none" strike="noStrike" kern="0" cap="none" spc="0" normalizeH="0" baseline="0" noProof="0" dirty="0">
                <a:ln>
                  <a:noFill/>
                </a:ln>
                <a:solidFill>
                  <a:srgbClr val="072B62"/>
                </a:solidFill>
                <a:effectLst/>
                <a:uLnTx/>
                <a:uFillTx/>
                <a:latin typeface="Franklin Gothic Medium" panose="020B0603020102020204" pitchFamily="34" charset="0"/>
                <a:ea typeface="Georgia"/>
                <a:cs typeface="Georgia"/>
                <a:sym typeface="Georgia"/>
              </a:rPr>
              <a:t>How is effective integration designed? (7)</a:t>
            </a:r>
            <a:br>
              <a:rPr kumimoji="0" lang="en-US" sz="3600" b="0" i="0" u="none" strike="noStrike" kern="0" cap="none" spc="0" normalizeH="0" baseline="0" noProof="0" dirty="0">
                <a:ln>
                  <a:noFill/>
                </a:ln>
                <a:solidFill>
                  <a:srgbClr val="072B62"/>
                </a:solidFill>
                <a:effectLst/>
                <a:uLnTx/>
                <a:uFillTx/>
                <a:latin typeface="Franklin Gothic Medium" panose="020B0603020102020204" pitchFamily="34" charset="0"/>
                <a:ea typeface="Georgia"/>
                <a:cs typeface="Georgia"/>
                <a:sym typeface="Georgia"/>
              </a:rPr>
            </a:br>
            <a:r>
              <a:rPr lang="en-US" sz="3000" dirty="0">
                <a:solidFill>
                  <a:schemeClr val="tx1"/>
                </a:solidFill>
                <a:latin typeface="Franklin Gothic Book" panose="020B0503020102020204" pitchFamily="34" charset="0"/>
                <a:ea typeface="Calibri"/>
                <a:cs typeface="Calibri"/>
                <a:sym typeface="Calibri"/>
              </a:rPr>
              <a:t>Selecting Reading and Writing Standards from RI &amp; RL Strand</a:t>
            </a:r>
            <a:endParaRPr sz="3000" dirty="0">
              <a:solidFill>
                <a:schemeClr val="tx1"/>
              </a:solidFill>
              <a:latin typeface="Franklin Gothic Book" panose="020B0503020102020204" pitchFamily="34" charset="0"/>
              <a:ea typeface="Calibri"/>
              <a:cs typeface="Calibri"/>
              <a:sym typeface="Calibri"/>
            </a:endParaRPr>
          </a:p>
        </p:txBody>
      </p:sp>
      <p:sp>
        <p:nvSpPr>
          <p:cNvPr id="650" name="Google Shape;650;g6044916b69_0_17"/>
          <p:cNvSpPr txBox="1"/>
          <p:nvPr/>
        </p:nvSpPr>
        <p:spPr>
          <a:xfrm>
            <a:off x="362531" y="2005998"/>
            <a:ext cx="8181862" cy="45210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1800"/>
              </a:spcAft>
              <a:buClr>
                <a:srgbClr val="000000"/>
              </a:buClr>
              <a:buSzPts val="3000"/>
              <a:buFont typeface="Arial"/>
              <a:buNone/>
            </a:pPr>
            <a:r>
              <a:rPr lang="en-US" sz="2400" i="0" u="none" strike="noStrike" cap="none" dirty="0">
                <a:solidFill>
                  <a:schemeClr val="dk1"/>
                </a:solidFill>
                <a:latin typeface="Franklin Gothic Book" panose="020B0503020102020204" pitchFamily="34" charset="0"/>
                <a:ea typeface="Calibri"/>
                <a:cs typeface="Calibri"/>
                <a:sym typeface="Calibri"/>
              </a:rPr>
              <a:t>Will students be working with a single source or multiple sources? </a:t>
            </a:r>
            <a:endParaRPr sz="2400" i="0" u="none" strike="noStrike" cap="none" dirty="0">
              <a:solidFill>
                <a:schemeClr val="dk1"/>
              </a:solidFill>
              <a:latin typeface="Franklin Gothic Book" panose="020B0503020102020204" pitchFamily="34" charset="0"/>
              <a:ea typeface="Calibri"/>
              <a:cs typeface="Calibri"/>
              <a:sym typeface="Calibri"/>
            </a:endParaRPr>
          </a:p>
          <a:p>
            <a:pPr marL="0" marR="0" lvl="0" indent="0" algn="l" rtl="0">
              <a:spcBef>
                <a:spcPts val="0"/>
              </a:spcBef>
              <a:spcAft>
                <a:spcPts val="1800"/>
              </a:spcAft>
              <a:buClr>
                <a:srgbClr val="000000"/>
              </a:buClr>
              <a:buSzPts val="2400"/>
              <a:buFont typeface="Arial"/>
              <a:buNone/>
            </a:pPr>
            <a:r>
              <a:rPr lang="en-US" sz="2400" i="0" u="sng" strike="noStrike" cap="none" dirty="0">
                <a:solidFill>
                  <a:schemeClr val="dk1"/>
                </a:solidFill>
                <a:latin typeface="Franklin Gothic Book" panose="020B0503020102020204" pitchFamily="34" charset="0"/>
                <a:ea typeface="Calibri"/>
                <a:cs typeface="Calibri"/>
                <a:sym typeface="Calibri"/>
              </a:rPr>
              <a:t>Single text/source:</a:t>
            </a:r>
            <a:r>
              <a:rPr lang="en-US" sz="2400" i="0" u="none" strike="noStrike" cap="none" dirty="0">
                <a:solidFill>
                  <a:schemeClr val="dk1"/>
                </a:solidFill>
                <a:latin typeface="Franklin Gothic Book" panose="020B0503020102020204" pitchFamily="34" charset="0"/>
                <a:ea typeface="Calibri"/>
                <a:cs typeface="Calibri"/>
                <a:sym typeface="Calibri"/>
              </a:rPr>
              <a:t> Choose from standards 1-3</a:t>
            </a:r>
            <a:endParaRPr sz="2400" i="0" u="none" strike="noStrike" cap="none" dirty="0">
              <a:solidFill>
                <a:schemeClr val="dk1"/>
              </a:solidFill>
              <a:latin typeface="Franklin Gothic Book" panose="020B0503020102020204" pitchFamily="34" charset="0"/>
              <a:ea typeface="Calibri"/>
              <a:cs typeface="Calibri"/>
              <a:sym typeface="Calibri"/>
            </a:endParaRPr>
          </a:p>
          <a:p>
            <a:pPr marL="457200" marR="0" lvl="0" indent="-381000" algn="l" rtl="0">
              <a:spcBef>
                <a:spcPts val="0"/>
              </a:spcBef>
              <a:spcAft>
                <a:spcPts val="1800"/>
              </a:spcAft>
              <a:buClr>
                <a:schemeClr val="dk1"/>
              </a:buClr>
              <a:buSzPts val="2400"/>
              <a:buFont typeface="Calibri"/>
              <a:buChar char="●"/>
            </a:pPr>
            <a:r>
              <a:rPr lang="en-US" sz="2400" i="0" u="none" strike="noStrike" cap="none" dirty="0">
                <a:solidFill>
                  <a:schemeClr val="dk1"/>
                </a:solidFill>
                <a:latin typeface="Franklin Gothic Book" panose="020B0503020102020204" pitchFamily="34" charset="0"/>
                <a:ea typeface="Calibri"/>
                <a:cs typeface="Calibri"/>
                <a:sym typeface="Calibri"/>
              </a:rPr>
              <a:t>These standards focus on key ideas/concepts and details of a text in order to aid comprehension and analysis. </a:t>
            </a:r>
            <a:endParaRPr sz="2400" i="0" u="none" strike="noStrike" cap="none" dirty="0">
              <a:solidFill>
                <a:schemeClr val="dk1"/>
              </a:solidFill>
              <a:latin typeface="Franklin Gothic Book" panose="020B0503020102020204" pitchFamily="34" charset="0"/>
              <a:ea typeface="Calibri"/>
              <a:cs typeface="Calibri"/>
              <a:sym typeface="Calibri"/>
            </a:endParaRPr>
          </a:p>
          <a:p>
            <a:pPr marL="0" marR="0" lvl="0" indent="0" algn="l" rtl="0">
              <a:spcBef>
                <a:spcPts val="0"/>
              </a:spcBef>
              <a:spcAft>
                <a:spcPts val="1800"/>
              </a:spcAft>
              <a:buClr>
                <a:srgbClr val="000000"/>
              </a:buClr>
              <a:buSzPts val="2400"/>
              <a:buFont typeface="Arial"/>
              <a:buNone/>
            </a:pPr>
            <a:r>
              <a:rPr lang="en-US" sz="2400" i="0" u="sng" strike="noStrike" cap="none" dirty="0">
                <a:solidFill>
                  <a:schemeClr val="dk1"/>
                </a:solidFill>
                <a:latin typeface="Franklin Gothic Book" panose="020B0503020102020204" pitchFamily="34" charset="0"/>
                <a:ea typeface="Calibri"/>
                <a:cs typeface="Calibri"/>
                <a:sym typeface="Calibri"/>
              </a:rPr>
              <a:t>Multiple texts/sources:</a:t>
            </a:r>
            <a:r>
              <a:rPr lang="en-US" sz="2400" i="0" u="none" strike="noStrike" cap="none" dirty="0">
                <a:solidFill>
                  <a:schemeClr val="dk1"/>
                </a:solidFill>
                <a:latin typeface="Franklin Gothic Book" panose="020B0503020102020204" pitchFamily="34" charset="0"/>
                <a:ea typeface="Calibri"/>
                <a:cs typeface="Calibri"/>
                <a:sym typeface="Calibri"/>
              </a:rPr>
              <a:t> Choose from standards 7-9</a:t>
            </a:r>
            <a:endParaRPr sz="2400" i="0" u="none" strike="noStrike" cap="none" dirty="0">
              <a:solidFill>
                <a:schemeClr val="dk1"/>
              </a:solidFill>
              <a:latin typeface="Franklin Gothic Book" panose="020B0503020102020204" pitchFamily="34" charset="0"/>
              <a:ea typeface="Calibri"/>
              <a:cs typeface="Calibri"/>
              <a:sym typeface="Calibri"/>
            </a:endParaRPr>
          </a:p>
          <a:p>
            <a:pPr marL="457200" marR="0" lvl="0" indent="-381000" algn="l" rtl="0">
              <a:spcBef>
                <a:spcPts val="0"/>
              </a:spcBef>
              <a:spcAft>
                <a:spcPts val="1800"/>
              </a:spcAft>
              <a:buClr>
                <a:schemeClr val="dk1"/>
              </a:buClr>
              <a:buSzPts val="2400"/>
              <a:buFont typeface="Calibri"/>
              <a:buChar char="●"/>
            </a:pPr>
            <a:r>
              <a:rPr lang="en-US" sz="2400" i="0" u="none" strike="noStrike" cap="none" dirty="0">
                <a:solidFill>
                  <a:schemeClr val="dk1"/>
                </a:solidFill>
                <a:latin typeface="Franklin Gothic Book" panose="020B0503020102020204" pitchFamily="34" charset="0"/>
                <a:ea typeface="Calibri"/>
                <a:cs typeface="Calibri"/>
                <a:sym typeface="Calibri"/>
              </a:rPr>
              <a:t>These standards integrate knowledge and ideas from multiple sources. </a:t>
            </a:r>
            <a:endParaRPr sz="2400" i="0" u="none" strike="noStrike" cap="none" dirty="0">
              <a:solidFill>
                <a:schemeClr val="dk1"/>
              </a:solidFill>
              <a:latin typeface="Franklin Gothic Book" panose="020B0503020102020204" pitchFamily="34" charset="0"/>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400" b="0" i="0" u="none" strike="noStrike" cap="none" dirty="0">
              <a:solidFill>
                <a:srgbClr val="000000"/>
              </a:solidFill>
              <a:latin typeface="Libre Franklin Medium"/>
              <a:ea typeface="Libre Franklin Medium"/>
              <a:cs typeface="Libre Franklin Medium"/>
              <a:sym typeface="Libre Franklin Medium"/>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g6ef3e16ad3_1_6"/>
          <p:cNvSpPr txBox="1">
            <a:spLocks noGrp="1"/>
          </p:cNvSpPr>
          <p:nvPr>
            <p:ph type="title"/>
          </p:nvPr>
        </p:nvSpPr>
        <p:spPr>
          <a:xfrm>
            <a:off x="315238" y="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3000" dirty="0"/>
              <a:t>How is effective integration designed? (8)</a:t>
            </a:r>
            <a:endParaRPr dirty="0"/>
          </a:p>
          <a:p>
            <a:pPr marL="0" lvl="0" indent="0" algn="l" rtl="0">
              <a:spcBef>
                <a:spcPts val="0"/>
              </a:spcBef>
              <a:spcAft>
                <a:spcPts val="0"/>
              </a:spcAft>
              <a:buNone/>
            </a:pPr>
            <a:endParaRPr dirty="0"/>
          </a:p>
        </p:txBody>
      </p:sp>
      <p:sp>
        <p:nvSpPr>
          <p:cNvPr id="656" name="Google Shape;656;g6ef3e16ad3_1_6"/>
          <p:cNvSpPr txBox="1">
            <a:spLocks noGrp="1"/>
          </p:cNvSpPr>
          <p:nvPr>
            <p:ph type="body" idx="1"/>
          </p:nvPr>
        </p:nvSpPr>
        <p:spPr>
          <a:xfrm>
            <a:off x="315238" y="444753"/>
            <a:ext cx="11876762" cy="6263615"/>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600" b="1" dirty="0">
                <a:solidFill>
                  <a:srgbClr val="000000"/>
                </a:solidFill>
                <a:ea typeface="Calibri"/>
                <a:cs typeface="Calibri"/>
                <a:sym typeface="Calibri"/>
              </a:rPr>
              <a:t>Step Four:</a:t>
            </a:r>
            <a:endParaRPr sz="2600" b="1" dirty="0">
              <a:solidFill>
                <a:srgbClr val="000000"/>
              </a:solidFill>
              <a:ea typeface="Calibri"/>
              <a:cs typeface="Calibri"/>
              <a:sym typeface="Calibri"/>
            </a:endParaRPr>
          </a:p>
          <a:p>
            <a:pPr marL="0" lvl="0" indent="0" algn="l" rtl="0">
              <a:lnSpc>
                <a:spcPct val="100000"/>
              </a:lnSpc>
              <a:spcBef>
                <a:spcPts val="0"/>
              </a:spcBef>
              <a:spcAft>
                <a:spcPts val="900"/>
              </a:spcAft>
              <a:buNone/>
            </a:pPr>
            <a:r>
              <a:rPr lang="en-US" sz="19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49"/>
                  </a:ext>
                </a:extLst>
              </a:rPr>
              <a:t>Next, identify a text that will support students’ understanding of the </a:t>
            </a:r>
            <a:r>
              <a:rPr lang="en-US" sz="19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49"/>
                  </a:ext>
                </a:extLst>
              </a:rPr>
              <a:t>larger compelling </a:t>
            </a:r>
            <a:r>
              <a:rPr lang="en-US" sz="19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49"/>
                  </a:ext>
                </a:extLst>
              </a:rPr>
              <a:t>question</a:t>
            </a:r>
            <a:r>
              <a:rPr lang="en-US" sz="1900" dirty="0">
                <a:solidFill>
                  <a:srgbClr val="000000"/>
                </a:solidFill>
                <a:ea typeface="Calibri"/>
                <a:cs typeface="Calibri"/>
                <a:sym typeface="Calibri"/>
              </a:rPr>
              <a:t>.</a:t>
            </a:r>
            <a:endParaRPr sz="1900" dirty="0">
              <a:solidFill>
                <a:srgbClr val="000000"/>
              </a:solidFill>
              <a:ea typeface="Calibri"/>
              <a:cs typeface="Calibri"/>
              <a:sym typeface="Calibri"/>
            </a:endParaRPr>
          </a:p>
          <a:p>
            <a:pPr marL="0" lvl="0" indent="0" algn="l" rtl="0">
              <a:lnSpc>
                <a:spcPct val="100000"/>
              </a:lnSpc>
              <a:spcBef>
                <a:spcPts val="0"/>
              </a:spcBef>
              <a:spcAft>
                <a:spcPts val="900"/>
              </a:spcAft>
              <a:buNone/>
            </a:pPr>
            <a:r>
              <a:rPr lang="en-US" sz="1900" dirty="0">
                <a:solidFill>
                  <a:srgbClr val="000000"/>
                </a:solidFill>
                <a:ea typeface="Calibri"/>
                <a:cs typeface="Calibri"/>
                <a:sym typeface="Calibri"/>
              </a:rPr>
              <a:t>Questions to consider when making this text selection:</a:t>
            </a:r>
            <a:endParaRPr sz="1900" dirty="0">
              <a:solidFill>
                <a:srgbClr val="000000"/>
              </a:solidFill>
              <a:ea typeface="Calibri"/>
              <a:cs typeface="Calibri"/>
              <a:sym typeface="Calibri"/>
            </a:endParaRPr>
          </a:p>
          <a:p>
            <a:pPr marL="457200" lvl="0" indent="-342900" algn="l" rtl="0">
              <a:lnSpc>
                <a:spcPct val="100000"/>
              </a:lnSpc>
              <a:spcBef>
                <a:spcPts val="0"/>
              </a:spcBef>
              <a:spcAft>
                <a:spcPts val="900"/>
              </a:spcAft>
              <a:buClr>
                <a:srgbClr val="000000"/>
              </a:buClr>
              <a:buSzPts val="1800"/>
              <a:buFont typeface="Calibri"/>
              <a:buChar char="●"/>
            </a:pPr>
            <a:r>
              <a:rPr lang="en-US" sz="1900" dirty="0">
                <a:solidFill>
                  <a:srgbClr val="000000"/>
                </a:solidFill>
                <a:ea typeface="Calibri"/>
                <a:cs typeface="Calibri"/>
                <a:sym typeface="Calibri"/>
              </a:rPr>
              <a:t>Would this be an opportunity to utilize a literary text* to build interest around the topic?</a:t>
            </a:r>
            <a:endParaRPr sz="1900" dirty="0">
              <a:solidFill>
                <a:srgbClr val="000000"/>
              </a:solidFill>
              <a:ea typeface="Calibri"/>
              <a:cs typeface="Calibri"/>
              <a:sym typeface="Calibri"/>
            </a:endParaRPr>
          </a:p>
          <a:p>
            <a:pPr marL="457200" lvl="0" indent="-342900" algn="l" rtl="0">
              <a:lnSpc>
                <a:spcPct val="100000"/>
              </a:lnSpc>
              <a:spcBef>
                <a:spcPts val="0"/>
              </a:spcBef>
              <a:spcAft>
                <a:spcPts val="900"/>
              </a:spcAft>
              <a:buClr>
                <a:srgbClr val="000000"/>
              </a:buClr>
              <a:buSzPts val="1800"/>
              <a:buFont typeface="Calibri"/>
              <a:buChar char="●"/>
            </a:pPr>
            <a:r>
              <a:rPr lang="en-US" sz="1900" dirty="0">
                <a:solidFill>
                  <a:srgbClr val="000000"/>
                </a:solidFill>
                <a:ea typeface="Calibri"/>
                <a:cs typeface="Calibri"/>
                <a:sym typeface="Calibri"/>
              </a:rPr>
              <a:t>Is the text engaging and grade-level appropriate? </a:t>
            </a:r>
            <a:endParaRPr sz="1900" dirty="0">
              <a:solidFill>
                <a:srgbClr val="000000"/>
              </a:solidFill>
              <a:ea typeface="Calibri"/>
              <a:cs typeface="Calibri"/>
              <a:sym typeface="Calibri"/>
            </a:endParaRPr>
          </a:p>
          <a:p>
            <a:pPr marL="457200" lvl="0" indent="-342900" algn="l" rtl="0">
              <a:lnSpc>
                <a:spcPct val="100000"/>
              </a:lnSpc>
              <a:spcBef>
                <a:spcPts val="0"/>
              </a:spcBef>
              <a:spcAft>
                <a:spcPts val="900"/>
              </a:spcAft>
              <a:buClr>
                <a:srgbClr val="000000"/>
              </a:buClr>
              <a:buSzPts val="1800"/>
              <a:buFont typeface="Calibri"/>
              <a:buChar char="●"/>
            </a:pPr>
            <a:r>
              <a:rPr lang="en-US" sz="1900" dirty="0">
                <a:solidFill>
                  <a:srgbClr val="000000"/>
                </a:solidFill>
                <a:ea typeface="Calibri"/>
                <a:cs typeface="Calibri"/>
                <a:sym typeface="Calibri"/>
              </a:rPr>
              <a:t>Could a video, song, poem, piece of artwork or other non-traditional text work well? Remember: Text is anything that communicates a message (Interdisciplinary Practice 1 from the </a:t>
            </a:r>
            <a:r>
              <a:rPr lang="en-US" sz="1900" i="1" dirty="0">
                <a:solidFill>
                  <a:srgbClr val="000000"/>
                </a:solidFill>
                <a:ea typeface="Calibri"/>
                <a:cs typeface="Calibri"/>
                <a:sym typeface="Calibri"/>
              </a:rPr>
              <a:t>KAS for Reading &amp; Writing</a:t>
            </a:r>
            <a:r>
              <a:rPr lang="en-US" sz="1900" dirty="0">
                <a:solidFill>
                  <a:srgbClr val="000000"/>
                </a:solidFill>
                <a:ea typeface="Calibri"/>
                <a:cs typeface="Calibri"/>
                <a:sym typeface="Calibri"/>
              </a:rPr>
              <a:t>)</a:t>
            </a:r>
            <a:endParaRPr sz="1900" dirty="0">
              <a:solidFill>
                <a:srgbClr val="000000"/>
              </a:solidFill>
              <a:ea typeface="Calibri"/>
              <a:cs typeface="Calibri"/>
              <a:sym typeface="Calibri"/>
            </a:endParaRPr>
          </a:p>
          <a:p>
            <a:pPr marL="0" lvl="0" indent="0" algn="l" rtl="0">
              <a:spcBef>
                <a:spcPts val="0"/>
              </a:spcBef>
              <a:spcAft>
                <a:spcPts val="900"/>
              </a:spcAft>
              <a:buNone/>
            </a:pPr>
            <a:endParaRPr lang="en-US" sz="1900" dirty="0">
              <a:solidFill>
                <a:srgbClr val="000000"/>
              </a:solidFill>
              <a:ea typeface="Calibri"/>
              <a:cs typeface="Calibri"/>
              <a:sym typeface="Calibri"/>
            </a:endParaRPr>
          </a:p>
          <a:p>
            <a:pPr marL="0" lvl="0" indent="0" algn="l" rtl="0">
              <a:spcBef>
                <a:spcPts val="0"/>
              </a:spcBef>
              <a:spcAft>
                <a:spcPts val="900"/>
              </a:spcAft>
              <a:buNone/>
            </a:pPr>
            <a:endParaRPr lang="en-US" sz="1900" dirty="0">
              <a:solidFill>
                <a:srgbClr val="000000"/>
              </a:solidFill>
              <a:ea typeface="Calibri"/>
              <a:cs typeface="Calibri"/>
              <a:sym typeface="Calibri"/>
            </a:endParaRPr>
          </a:p>
          <a:p>
            <a:pPr marL="0" lvl="0" indent="0" algn="l" rtl="0">
              <a:spcBef>
                <a:spcPts val="600"/>
              </a:spcBef>
              <a:spcAft>
                <a:spcPts val="900"/>
              </a:spcAft>
              <a:buNone/>
            </a:pPr>
            <a:r>
              <a:rPr lang="en-US" sz="1900" dirty="0">
                <a:solidFill>
                  <a:srgbClr val="000000"/>
                </a:solidFill>
                <a:ea typeface="Calibri"/>
                <a:cs typeface="Calibri"/>
                <a:sym typeface="Calibri"/>
              </a:rPr>
              <a:t>In this module, </a:t>
            </a:r>
            <a:r>
              <a:rPr lang="en-US" sz="1900" dirty="0">
                <a:solidFill>
                  <a:schemeClr val="dk1"/>
                </a:solidFill>
                <a:ea typeface="Calibri"/>
                <a:cs typeface="Calibri"/>
                <a:sym typeface="Calibri"/>
              </a:rPr>
              <a:t>literary texts are selected because they are effective for building a compelling context to engage in the learning. </a:t>
            </a:r>
            <a:endParaRPr sz="1900" dirty="0">
              <a:solidFill>
                <a:srgbClr val="000000"/>
              </a:solidFill>
              <a:ea typeface="Calibri"/>
              <a:cs typeface="Calibri"/>
              <a:sym typeface="Calibri"/>
            </a:endParaRPr>
          </a:p>
          <a:p>
            <a:pPr marL="457200" lvl="0" indent="-342900" algn="l" rtl="0">
              <a:lnSpc>
                <a:spcPct val="100000"/>
              </a:lnSpc>
              <a:spcBef>
                <a:spcPts val="0"/>
              </a:spcBef>
              <a:spcAft>
                <a:spcPts val="900"/>
              </a:spcAft>
              <a:buClr>
                <a:srgbClr val="000000"/>
              </a:buClr>
              <a:buSzPts val="1800"/>
              <a:buFont typeface="Calibri"/>
              <a:buChar char="●"/>
            </a:pPr>
            <a:r>
              <a:rPr lang="en-US" sz="1900" dirty="0">
                <a:solidFill>
                  <a:srgbClr val="000000"/>
                </a:solidFill>
                <a:ea typeface="Calibri"/>
                <a:cs typeface="Calibri"/>
                <a:sym typeface="Calibri"/>
              </a:rPr>
              <a:t>W</a:t>
            </a:r>
            <a:r>
              <a:rPr lang="en-US" sz="19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51"/>
                  </a:ext>
                </a:extLst>
              </a:rPr>
              <a:t>hen designing the Grade 3 Collection, </a:t>
            </a:r>
            <a:r>
              <a:rPr lang="en-US" sz="19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51"/>
                  </a:ext>
                </a:extLst>
              </a:rPr>
              <a:t>How to Make an Apple Pie and See the World </a:t>
            </a:r>
            <a:r>
              <a:rPr lang="en-US" sz="19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53"/>
                  </a:ext>
                </a:extLst>
              </a:rPr>
              <a:t>was selected for its engaging </a:t>
            </a:r>
            <a:r>
              <a:rPr lang="en-US" sz="19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53"/>
                  </a:ext>
                </a:extLst>
              </a:rPr>
              <a:t>and compelling </a:t>
            </a:r>
            <a:r>
              <a:rPr lang="en-US" sz="19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53"/>
                  </a:ext>
                </a:extLst>
              </a:rPr>
              <a:t>context. The exports chart and interactive global trade map are sources and were selected in a later step of the design process. </a:t>
            </a:r>
            <a:endParaRPr sz="1900" dirty="0">
              <a:solidFill>
                <a:srgbClr val="000000"/>
              </a:solidFill>
              <a:ea typeface="Calibri"/>
              <a:cs typeface="Calibri"/>
              <a:sym typeface="Calibri"/>
            </a:endParaRPr>
          </a:p>
        </p:txBody>
      </p:sp>
      <p:sp>
        <p:nvSpPr>
          <p:cNvPr id="4" name="TextBox 3">
            <a:extLst>
              <a:ext uri="{FF2B5EF4-FFF2-40B4-BE49-F238E27FC236}">
                <a16:creationId xmlns:a16="http://schemas.microsoft.com/office/drawing/2014/main" id="{FE00A6F9-9140-EC41-E2A4-1835A07582F7}"/>
              </a:ext>
            </a:extLst>
          </p:cNvPr>
          <p:cNvSpPr txBox="1"/>
          <p:nvPr/>
        </p:nvSpPr>
        <p:spPr>
          <a:xfrm>
            <a:off x="195316" y="3161061"/>
            <a:ext cx="11876762" cy="830997"/>
          </a:xfrm>
          <a:prstGeom prst="rect">
            <a:avLst/>
          </a:prstGeom>
          <a:solidFill>
            <a:schemeClr val="tx2"/>
          </a:solidFill>
        </p:spPr>
        <p:txBody>
          <a:bodyPr wrap="square" rtlCol="0">
            <a:spAutoFit/>
          </a:bodyPr>
          <a:lstStyle/>
          <a:p>
            <a:pPr marL="114300" lvl="0" indent="0" algn="l" rtl="0">
              <a:spcBef>
                <a:spcPts val="0"/>
              </a:spcBef>
              <a:spcAft>
                <a:spcPts val="900"/>
              </a:spcAft>
              <a:buClr>
                <a:srgbClr val="000000"/>
              </a:buClr>
              <a:buSzPts val="1800"/>
              <a:buNone/>
            </a:pPr>
            <a:r>
              <a:rPr lang="en-US" sz="1600" b="1" dirty="0">
                <a:solidFill>
                  <a:schemeClr val="dk1"/>
                </a:solidFill>
                <a:ea typeface="Calibri"/>
                <a:cs typeface="Calibri"/>
                <a:sym typeface="Calibri"/>
              </a:rPr>
              <a:t>NOTE:</a:t>
            </a:r>
            <a:r>
              <a:rPr lang="en-US" sz="1600" dirty="0">
                <a:solidFill>
                  <a:schemeClr val="dk1"/>
                </a:solidFill>
                <a:ea typeface="Calibri"/>
                <a:cs typeface="Calibri"/>
                <a:sym typeface="Calibri"/>
              </a:rPr>
              <a:t> </a:t>
            </a:r>
            <a:r>
              <a:rPr lang="en-US" sz="1600" dirty="0">
                <a:solidFill>
                  <a:srgbClr val="000000"/>
                </a:solidFill>
                <a:ea typeface="Calibri"/>
                <a:cs typeface="Calibri"/>
                <a:sym typeface="Calibri"/>
              </a:rPr>
              <a:t>I</a:t>
            </a:r>
            <a:r>
              <a:rPr lang="en-US" sz="1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650"/>
                  </a:ext>
                </a:extLst>
              </a:rPr>
              <a:t>dentifying the text here is DIFFERENT than identifying the sources for the collection.</a:t>
            </a:r>
            <a:r>
              <a:rPr lang="en-US" sz="1600" dirty="0">
                <a:solidFill>
                  <a:srgbClr val="000000"/>
                </a:solidFill>
                <a:ea typeface="Calibri"/>
                <a:cs typeface="Calibri"/>
                <a:sym typeface="Calibri"/>
              </a:rPr>
              <a:t> In this work, the true social students content texts will be primary or secondary sources. Here, text can be whatever intentionally creates a compelling context for learning.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g63c08123b8_3_1"/>
          <p:cNvSpPr txBox="1">
            <a:spLocks noGrp="1"/>
          </p:cNvSpPr>
          <p:nvPr>
            <p:ph type="title" idx="4294967295"/>
          </p:nvPr>
        </p:nvSpPr>
        <p:spPr>
          <a:xfrm>
            <a:off x="11509375" y="6310313"/>
            <a:ext cx="682625" cy="365125"/>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fld id="{00000000-1234-1234-1234-123412341234}" type="slidenum">
              <a:rPr kumimoji="0" lang="en-US" sz="1800" b="0" i="0" u="none" strike="noStrike" kern="0" cap="none" spc="0" normalizeH="0" baseline="0" noProof="0" smtClean="0">
                <a:ln>
                  <a:noFill/>
                </a:ln>
                <a:solidFill>
                  <a:schemeClr val="lt1"/>
                </a:solidFill>
                <a:effectLst/>
                <a:uLnTx/>
                <a:uFillTx/>
                <a:latin typeface="Libre Franklin Medium"/>
                <a:ea typeface="Libre Franklin Medium"/>
                <a:cs typeface="Libre Franklin Medium"/>
                <a:sym typeface="Libre Franklin Medium"/>
              </a:rPr>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t>56</a:t>
            </a:fld>
            <a:endParaRPr kumimoji="0" lang="en-US" sz="1800" b="0" i="0" u="none" strike="noStrike" kern="0" cap="none" spc="0" normalizeH="0" baseline="0" noProof="0" dirty="0">
              <a:ln>
                <a:noFill/>
              </a:ln>
              <a:solidFill>
                <a:schemeClr val="lt1"/>
              </a:solidFill>
              <a:effectLst/>
              <a:uLnTx/>
              <a:uFillTx/>
              <a:latin typeface="Libre Franklin Medium"/>
              <a:ea typeface="Libre Franklin Medium"/>
              <a:cs typeface="Libre Franklin Medium"/>
              <a:sym typeface="Libre Franklin Medium"/>
            </a:endParaRPr>
          </a:p>
        </p:txBody>
      </p:sp>
      <p:pic>
        <p:nvPicPr>
          <p:cNvPr id="663" name="Google Shape;663;g63c08123b8_3_1" descr="This is an image of the Interdisciplinary Literacy Practices found within the KAS for Reading and Writing."/>
          <p:cNvPicPr preferRelativeResize="0"/>
          <p:nvPr/>
        </p:nvPicPr>
        <p:blipFill rotWithShape="1">
          <a:blip r:embed="rId3">
            <a:alphaModFix/>
          </a:blip>
          <a:srcRect l="-11270" t="-1080" r="11269" b="1080"/>
          <a:stretch/>
        </p:blipFill>
        <p:spPr>
          <a:xfrm>
            <a:off x="-857341" y="120662"/>
            <a:ext cx="8787138" cy="6737338"/>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4B049-F326-D125-C925-B7B54EED4E7C}"/>
              </a:ext>
            </a:extLst>
          </p:cNvPr>
          <p:cNvSpPr>
            <a:spLocks noGrp="1"/>
          </p:cNvSpPr>
          <p:nvPr>
            <p:ph type="title"/>
          </p:nvPr>
        </p:nvSpPr>
        <p:spPr>
          <a:xfrm>
            <a:off x="344905" y="18325"/>
            <a:ext cx="10515600" cy="1325700"/>
          </a:xfrm>
        </p:spPr>
        <p:txBody>
          <a:bodyPr/>
          <a:lstStyle/>
          <a:p>
            <a:r>
              <a:rPr lang="en-US" dirty="0"/>
              <a:t>Not additional standards</a:t>
            </a:r>
          </a:p>
        </p:txBody>
      </p:sp>
      <p:sp>
        <p:nvSpPr>
          <p:cNvPr id="3" name="Text Placeholder 2">
            <a:extLst>
              <a:ext uri="{FF2B5EF4-FFF2-40B4-BE49-F238E27FC236}">
                <a16:creationId xmlns:a16="http://schemas.microsoft.com/office/drawing/2014/main" id="{A11B3205-83A7-0712-2A71-B54098D35A75}"/>
              </a:ext>
            </a:extLst>
          </p:cNvPr>
          <p:cNvSpPr>
            <a:spLocks noGrp="1"/>
          </p:cNvSpPr>
          <p:nvPr>
            <p:ph type="body" idx="1"/>
          </p:nvPr>
        </p:nvSpPr>
        <p:spPr>
          <a:xfrm>
            <a:off x="168442" y="1002324"/>
            <a:ext cx="12023558" cy="4853351"/>
          </a:xfrm>
        </p:spPr>
        <p:txBody>
          <a:bodyPr>
            <a:normAutofit fontScale="62500" lnSpcReduction="20000"/>
          </a:bodyPr>
          <a:lstStyle/>
          <a:p>
            <a:pPr>
              <a:lnSpc>
                <a:spcPct val="110000"/>
              </a:lnSpc>
              <a:spcBef>
                <a:spcPts val="0"/>
              </a:spcBef>
              <a:spcAft>
                <a:spcPts val="1200"/>
              </a:spcAft>
            </a:pPr>
            <a:r>
              <a:rPr lang="en-US" sz="4000" dirty="0"/>
              <a:t>Unlike the mathematics practices, the ten literacy practices are NOT additional standards.</a:t>
            </a:r>
          </a:p>
          <a:p>
            <a:pPr>
              <a:lnSpc>
                <a:spcPct val="110000"/>
              </a:lnSpc>
              <a:spcBef>
                <a:spcPts val="0"/>
              </a:spcBef>
              <a:spcAft>
                <a:spcPts val="1200"/>
              </a:spcAft>
            </a:pPr>
            <a:r>
              <a:rPr lang="en-US" sz="4000" dirty="0"/>
              <a:t> Instead, if utilized, they provide intentional opportunities for students to practice the behaviors of a literate citizen.</a:t>
            </a:r>
          </a:p>
          <a:p>
            <a:pPr>
              <a:lnSpc>
                <a:spcPct val="110000"/>
              </a:lnSpc>
              <a:spcBef>
                <a:spcPts val="0"/>
              </a:spcBef>
              <a:spcAft>
                <a:spcPts val="1200"/>
              </a:spcAft>
            </a:pPr>
            <a:r>
              <a:rPr lang="en-US" sz="4000" dirty="0"/>
              <a:t>Because they are the overarching goals of creating a literacy-rich environment, they are not attached to specific standards as in mathematics and science, Multiple literacy practices are engaged in the application and mastery of each reading and writing standard.</a:t>
            </a:r>
          </a:p>
          <a:p>
            <a:pPr>
              <a:lnSpc>
                <a:spcPct val="110000"/>
              </a:lnSpc>
              <a:spcBef>
                <a:spcPts val="0"/>
              </a:spcBef>
              <a:spcAft>
                <a:spcPts val="1200"/>
              </a:spcAft>
            </a:pPr>
            <a:r>
              <a:rPr lang="en-US" sz="4000" dirty="0"/>
              <a:t>They are interdisciplinary literacy practices, however, they are also not linked to other disciplines as the other content areas have been charged with incorporating literacy into their own discipline-specific document during the standards revision process.</a:t>
            </a:r>
          </a:p>
          <a:p>
            <a:endParaRPr lang="en-US" dirty="0"/>
          </a:p>
        </p:txBody>
      </p:sp>
    </p:spTree>
    <p:extLst>
      <p:ext uri="{BB962C8B-B14F-4D97-AF65-F5344CB8AC3E}">
        <p14:creationId xmlns:p14="http://schemas.microsoft.com/office/powerpoint/2010/main" val="4345404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g7dbc95a298_0_127"/>
          <p:cNvSpPr txBox="1">
            <a:spLocks noGrp="1"/>
          </p:cNvSpPr>
          <p:nvPr>
            <p:ph type="title"/>
          </p:nvPr>
        </p:nvSpPr>
        <p:spPr>
          <a:xfrm>
            <a:off x="128337" y="0"/>
            <a:ext cx="10515600"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Arial"/>
              <a:buNone/>
            </a:pPr>
            <a:r>
              <a:rPr lang="en-US" sz="3600" dirty="0"/>
              <a:t>Need more time for Getting to Know the </a:t>
            </a:r>
            <a:r>
              <a:rPr lang="en-US" sz="3600" i="1" dirty="0"/>
              <a:t>KAS for Reading &amp; Writing</a:t>
            </a:r>
            <a:r>
              <a:rPr lang="en-US" sz="3600" dirty="0"/>
              <a:t>?</a:t>
            </a:r>
            <a:endParaRPr sz="3600" dirty="0"/>
          </a:p>
        </p:txBody>
      </p:sp>
      <p:sp>
        <p:nvSpPr>
          <p:cNvPr id="676" name="Google Shape;676;g7dbc95a298_0_127"/>
          <p:cNvSpPr txBox="1"/>
          <p:nvPr/>
        </p:nvSpPr>
        <p:spPr>
          <a:xfrm>
            <a:off x="128337" y="847576"/>
            <a:ext cx="11378651" cy="548555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Franklin Gothic Book" panose="020B0503020102020204" pitchFamily="34" charset="0"/>
                <a:ea typeface="Calibri"/>
                <a:cs typeface="Calibri"/>
                <a:sym typeface="Calibri"/>
              </a:rPr>
              <a:t>Check out the Getting to Know the </a:t>
            </a:r>
            <a:r>
              <a:rPr lang="en-US" sz="2400" i="1" dirty="0">
                <a:latin typeface="Franklin Gothic Book" panose="020B0503020102020204" pitchFamily="34" charset="0"/>
                <a:ea typeface="Calibri"/>
                <a:cs typeface="Calibri"/>
                <a:sym typeface="Calibri"/>
              </a:rPr>
              <a:t>Kentucky Academic Standards (KAS) for Reading &amp; Writing </a:t>
            </a:r>
            <a:r>
              <a:rPr lang="en-US" sz="2400" dirty="0">
                <a:latin typeface="Franklin Gothic Book" panose="020B0503020102020204" pitchFamily="34" charset="0"/>
                <a:ea typeface="Calibri"/>
                <a:cs typeface="Calibri"/>
                <a:sym typeface="Calibri"/>
              </a:rPr>
              <a:t>Module </a:t>
            </a:r>
            <a:endParaRPr sz="2400" dirty="0">
              <a:latin typeface="Franklin Gothic Book" panose="020B0503020102020204" pitchFamily="34" charset="0"/>
              <a:ea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None/>
            </a:pPr>
            <a:r>
              <a:rPr lang="en-US" u="sng" dirty="0">
                <a:solidFill>
                  <a:schemeClr val="hlink"/>
                </a:solidFill>
                <a:latin typeface="Libre Franklin Medium"/>
                <a:ea typeface="Libre Franklin Medium"/>
                <a:cs typeface="Libre Franklin Medium"/>
                <a:sym typeface="Libre Franklin Medium"/>
                <a:hlinkClick r:id="rId3"/>
              </a:rPr>
              <a:t>Guiding Guide </a:t>
            </a:r>
            <a:endParaRPr dirty="0">
              <a:latin typeface="Libre Franklin Medium"/>
              <a:ea typeface="Libre Franklin Medium"/>
              <a:cs typeface="Libre Franklin Medium"/>
              <a:sym typeface="Libre Franklin Medium"/>
            </a:endParaRPr>
          </a:p>
          <a:p>
            <a:pPr marL="0" lvl="0" indent="0" algn="l" rtl="0">
              <a:spcBef>
                <a:spcPts val="0"/>
              </a:spcBef>
              <a:spcAft>
                <a:spcPts val="0"/>
              </a:spcAft>
              <a:buNone/>
            </a:pPr>
            <a:r>
              <a:rPr lang="en-US" u="sng" dirty="0">
                <a:solidFill>
                  <a:schemeClr val="hlink"/>
                </a:solidFill>
                <a:latin typeface="Libre Franklin Medium"/>
                <a:ea typeface="Libre Franklin Medium"/>
                <a:cs typeface="Libre Franklin Medium"/>
                <a:sym typeface="Libre Franklin Medium"/>
                <a:hlinkClick r:id="rId4"/>
              </a:rPr>
              <a:t>Module Slides</a:t>
            </a:r>
            <a:endParaRPr dirty="0">
              <a:latin typeface="Libre Franklin Medium"/>
              <a:ea typeface="Libre Franklin Medium"/>
              <a:cs typeface="Libre Franklin Medium"/>
              <a:sym typeface="Libre Franklin Medium"/>
            </a:endParaRPr>
          </a:p>
          <a:p>
            <a:pPr marL="0" lvl="0" indent="0" algn="l" rtl="0">
              <a:spcBef>
                <a:spcPts val="0"/>
              </a:spcBef>
              <a:spcAft>
                <a:spcPts val="0"/>
              </a:spcAft>
              <a:buNone/>
            </a:pPr>
            <a:endParaRPr dirty="0">
              <a:latin typeface="Libre Franklin Medium"/>
              <a:ea typeface="Libre Franklin Medium"/>
              <a:cs typeface="Libre Franklin Medium"/>
              <a:sym typeface="Libre Franklin Medium"/>
            </a:endParaRPr>
          </a:p>
          <a:p>
            <a:pPr marL="0" lvl="0" indent="0" algn="l" rtl="0">
              <a:spcBef>
                <a:spcPts val="0"/>
              </a:spcBef>
              <a:spcAft>
                <a:spcPts val="0"/>
              </a:spcAft>
              <a:buNone/>
            </a:pPr>
            <a:endParaRPr dirty="0">
              <a:latin typeface="Libre Franklin Medium"/>
              <a:ea typeface="Libre Franklin Medium"/>
              <a:cs typeface="Libre Franklin Medium"/>
              <a:sym typeface="Libre Franklin Medium"/>
            </a:endParaRPr>
          </a:p>
        </p:txBody>
      </p:sp>
      <p:pic>
        <p:nvPicPr>
          <p:cNvPr id="677" name="Google Shape;677;g7dbc95a298_0_127" descr="This is a screenshot of the sections in the Getting to know the KAS for Reading and Writing module."/>
          <p:cNvPicPr preferRelativeResize="0"/>
          <p:nvPr/>
        </p:nvPicPr>
        <p:blipFill>
          <a:blip r:embed="rId5">
            <a:alphaModFix/>
          </a:blip>
          <a:stretch>
            <a:fillRect/>
          </a:stretch>
        </p:blipFill>
        <p:spPr>
          <a:xfrm>
            <a:off x="1764092" y="2456100"/>
            <a:ext cx="5187350" cy="2998625"/>
          </a:xfrm>
          <a:prstGeom prst="rect">
            <a:avLst/>
          </a:prstGeom>
          <a:noFill/>
          <a:ln>
            <a:noFill/>
          </a:ln>
        </p:spPr>
      </p:pic>
      <p:cxnSp>
        <p:nvCxnSpPr>
          <p:cNvPr id="678" name="Google Shape;678;g7dbc95a298_0_127" descr="This is from the Getting to know the KAS for Reading and Writing module and gives more information about the sections."/>
          <p:cNvCxnSpPr/>
          <p:nvPr/>
        </p:nvCxnSpPr>
        <p:spPr>
          <a:xfrm rot="10800000" flipH="1">
            <a:off x="853328" y="4334983"/>
            <a:ext cx="859800" cy="10500"/>
          </a:xfrm>
          <a:prstGeom prst="straightConnector1">
            <a:avLst/>
          </a:prstGeom>
          <a:noFill/>
          <a:ln w="9525" cap="flat" cmpd="sng">
            <a:solidFill>
              <a:schemeClr val="dk2"/>
            </a:solidFill>
            <a:prstDash val="solid"/>
            <a:round/>
            <a:headEnd type="none" w="med" len="med"/>
            <a:tailEnd type="triangle" w="med" len="med"/>
          </a:ln>
        </p:spPr>
      </p:cxnSp>
      <p:cxnSp>
        <p:nvCxnSpPr>
          <p:cNvPr id="679" name="Google Shape;679;g7dbc95a298_0_127" descr="Because the sections are designed to be viewed as stand-alone lessons or withinthe progression of the module as written, you may select to start at the beginning and complete all sectison or select sections to meet your learning needs. The sections with arrows contain background information needed to successfully complete this integration module and are recommended for participants who are not yet comfortable with the KAS for Reading and Writing.">
            <a:extLst>
              <a:ext uri="{C183D7F6-B498-43B3-948B-1728B52AA6E4}">
                <adec:decorative xmlns:adec="http://schemas.microsoft.com/office/drawing/2017/decorative" val="1"/>
              </a:ext>
            </a:extLst>
          </p:cNvPr>
          <p:cNvCxnSpPr/>
          <p:nvPr/>
        </p:nvCxnSpPr>
        <p:spPr>
          <a:xfrm rot="10800000" flipH="1">
            <a:off x="802364" y="3044333"/>
            <a:ext cx="859800" cy="10500"/>
          </a:xfrm>
          <a:prstGeom prst="straightConnector1">
            <a:avLst/>
          </a:prstGeom>
          <a:noFill/>
          <a:ln w="9525" cap="flat" cmpd="sng">
            <a:solidFill>
              <a:schemeClr val="dk2"/>
            </a:solidFill>
            <a:prstDash val="solid"/>
            <a:round/>
            <a:headEnd type="none" w="med" len="med"/>
            <a:tailEnd type="triangle" w="med" len="med"/>
          </a:ln>
        </p:spPr>
      </p:cxnSp>
      <p:cxnSp>
        <p:nvCxnSpPr>
          <p:cNvPr id="680" name="Google Shape;680;g7dbc95a298_0_127" title="&quot; &quot;">
            <a:extLst>
              <a:ext uri="{C183D7F6-B498-43B3-948B-1728B52AA6E4}">
                <adec:decorative xmlns:adec="http://schemas.microsoft.com/office/drawing/2017/decorative" val="1"/>
              </a:ext>
            </a:extLst>
          </p:cNvPr>
          <p:cNvCxnSpPr/>
          <p:nvPr/>
        </p:nvCxnSpPr>
        <p:spPr>
          <a:xfrm rot="10800000" flipH="1">
            <a:off x="802364" y="3813667"/>
            <a:ext cx="859800" cy="10500"/>
          </a:xfrm>
          <a:prstGeom prst="straightConnector1">
            <a:avLst/>
          </a:prstGeom>
          <a:noFill/>
          <a:ln w="9525" cap="flat" cmpd="sng">
            <a:solidFill>
              <a:schemeClr val="dk2"/>
            </a:solidFill>
            <a:prstDash val="solid"/>
            <a:round/>
            <a:headEnd type="none" w="med" len="med"/>
            <a:tailEnd type="triangle" w="med" len="med"/>
          </a:ln>
        </p:spPr>
      </p:cxnSp>
      <p:sp>
        <p:nvSpPr>
          <p:cNvPr id="681" name="Google Shape;681;g7dbc95a298_0_127"/>
          <p:cNvSpPr txBox="1"/>
          <p:nvPr/>
        </p:nvSpPr>
        <p:spPr>
          <a:xfrm>
            <a:off x="7585199" y="1597325"/>
            <a:ext cx="4302000" cy="3857400"/>
          </a:xfrm>
          <a:prstGeom prst="rect">
            <a:avLst/>
          </a:prstGeom>
          <a:solidFill>
            <a:srgbClr val="1C4587"/>
          </a:solidFill>
          <a:ln>
            <a:noFill/>
          </a:ln>
          <a:effectLst>
            <a:outerShdw blurRad="57150" dist="19050" dir="5400000" algn="bl" rotWithShape="0">
              <a:srgbClr val="1155CC">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chemeClr val="lt1"/>
                </a:solidFill>
                <a:latin typeface="Libre Franklin Medium"/>
                <a:ea typeface="Libre Franklin Medium"/>
                <a:cs typeface="Libre Franklin Medium"/>
                <a:sym typeface="Libre Franklin Medium"/>
              </a:rPr>
              <a:t>Because the sections are designed to be viewed as stand-alone lessons or within the progression of the module as written, you may select to start at the beginning  and complete all sections or select  sections to meet your learning needs. The sections with arrows contain background information needed to successfully complete this integration module and are recommended for participants who are not yet comfortable with the </a:t>
            </a:r>
            <a:r>
              <a:rPr lang="en-US" sz="1800" i="1" dirty="0">
                <a:solidFill>
                  <a:schemeClr val="lt1"/>
                </a:solidFill>
                <a:latin typeface="Libre Franklin Medium"/>
                <a:ea typeface="Libre Franklin Medium"/>
                <a:cs typeface="Libre Franklin Medium"/>
                <a:sym typeface="Libre Franklin Medium"/>
              </a:rPr>
              <a:t>KAS for Reading &amp; Writing</a:t>
            </a:r>
            <a:r>
              <a:rPr lang="en-US" sz="1800" dirty="0">
                <a:solidFill>
                  <a:schemeClr val="lt1"/>
                </a:solidFill>
                <a:latin typeface="Libre Franklin Medium"/>
                <a:ea typeface="Libre Franklin Medium"/>
                <a:cs typeface="Libre Franklin Medium"/>
                <a:sym typeface="Libre Franklin Medium"/>
              </a:rPr>
              <a:t>. </a:t>
            </a:r>
            <a:endParaRPr sz="1800" dirty="0">
              <a:solidFill>
                <a:schemeClr val="lt1"/>
              </a:solidFill>
              <a:latin typeface="Libre Franklin Medium"/>
              <a:ea typeface="Libre Franklin Medium"/>
              <a:cs typeface="Libre Franklin Medium"/>
              <a:sym typeface="Libre Franklin Medium"/>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g7e834ff339_2_19"/>
          <p:cNvSpPr txBox="1">
            <a:spLocks noGrp="1"/>
          </p:cNvSpPr>
          <p:nvPr>
            <p:ph type="title"/>
          </p:nvPr>
        </p:nvSpPr>
        <p:spPr>
          <a:xfrm>
            <a:off x="0" y="1256"/>
            <a:ext cx="10679848"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3959"/>
              <a:buFont typeface="Georgia"/>
              <a:buNone/>
            </a:pPr>
            <a:r>
              <a:rPr lang="en-US" sz="3200" dirty="0"/>
              <a:t>How is effective integration designed? (9)</a:t>
            </a:r>
            <a:r>
              <a:rPr lang="en-US" sz="30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78"/>
                  </a:ext>
                </a:extLst>
              </a:rPr>
              <a:t> </a:t>
            </a:r>
            <a:endParaRPr sz="3000" dirty="0"/>
          </a:p>
        </p:txBody>
      </p:sp>
      <p:sp>
        <p:nvSpPr>
          <p:cNvPr id="687" name="Google Shape;687;g7e834ff339_2_19"/>
          <p:cNvSpPr txBox="1">
            <a:spLocks noGrp="1"/>
          </p:cNvSpPr>
          <p:nvPr>
            <p:ph type="body" idx="1"/>
          </p:nvPr>
        </p:nvSpPr>
        <p:spPr>
          <a:xfrm>
            <a:off x="255792" y="488250"/>
            <a:ext cx="11680415" cy="58815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600"/>
              </a:spcAft>
              <a:buClr>
                <a:schemeClr val="dk1"/>
              </a:buClr>
              <a:buSzPts val="1100"/>
              <a:buFont typeface="Arial"/>
              <a:buNone/>
            </a:pPr>
            <a:r>
              <a:rPr lang="en-US" sz="2200" b="1" dirty="0">
                <a:solidFill>
                  <a:schemeClr val="dk1"/>
                </a:solidFill>
                <a:ea typeface="Calibri"/>
                <a:cs typeface="Calibri"/>
                <a:sym typeface="Calibri"/>
              </a:rPr>
              <a:t>Step Five:</a:t>
            </a:r>
            <a:endParaRPr sz="2200" b="1" dirty="0">
              <a:solidFill>
                <a:schemeClr val="dk1"/>
              </a:solidFill>
              <a:ea typeface="Calibri"/>
              <a:cs typeface="Calibri"/>
              <a:sym typeface="Calibri"/>
            </a:endParaRPr>
          </a:p>
          <a:p>
            <a:pPr marL="0" lvl="0" indent="0" algn="l" rtl="0">
              <a:lnSpc>
                <a:spcPct val="100000"/>
              </a:lnSpc>
              <a:spcBef>
                <a:spcPts val="0"/>
              </a:spcBef>
              <a:spcAft>
                <a:spcPts val="600"/>
              </a:spcAft>
              <a:buClr>
                <a:schemeClr val="dk1"/>
              </a:buClr>
              <a:buSzPts val="1100"/>
              <a:buFont typeface="Arial"/>
              <a:buNone/>
            </a:pPr>
            <a:r>
              <a:rPr lang="en-US" sz="20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79"/>
                  </a:ext>
                </a:extLst>
              </a:rPr>
              <a:t>Identify</a:t>
            </a:r>
            <a:r>
              <a:rPr lang="en-US" sz="2000" dirty="0">
                <a:solidFill>
                  <a:schemeClr val="dk1"/>
                </a:solidFill>
                <a:ea typeface="Calibri"/>
                <a:cs typeface="Calibri"/>
                <a:sym typeface="Calibri"/>
              </a:rPr>
              <a:t> sources that will provide evidence to help students engage with the compelling and supporting questions and the strongly aligned </a:t>
            </a:r>
            <a:r>
              <a:rPr lang="en-US" sz="20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0"/>
                  </a:ext>
                </a:extLst>
              </a:rPr>
              <a:t>standards assignments</a:t>
            </a:r>
            <a:r>
              <a:rPr lang="en-US" sz="2000" dirty="0">
                <a:solidFill>
                  <a:schemeClr val="dk1"/>
                </a:solidFill>
                <a:ea typeface="Calibri"/>
                <a:cs typeface="Calibri"/>
                <a:sym typeface="Calibri"/>
              </a:rPr>
              <a:t>. </a:t>
            </a:r>
            <a:endParaRPr sz="2000" dirty="0">
              <a:solidFill>
                <a:schemeClr val="dk1"/>
              </a:solidFill>
              <a:ea typeface="Calibri"/>
              <a:cs typeface="Calibri"/>
              <a:sym typeface="Calibri"/>
            </a:endParaRPr>
          </a:p>
          <a:p>
            <a:pPr marL="457200" lvl="0" indent="-355600" algn="l" rtl="0">
              <a:lnSpc>
                <a:spcPct val="100000"/>
              </a:lnSpc>
              <a:spcBef>
                <a:spcPts val="1000"/>
              </a:spcBef>
              <a:spcAft>
                <a:spcPts val="1200"/>
              </a:spcAft>
              <a:buClr>
                <a:schemeClr val="dk1"/>
              </a:buClr>
              <a:buSzPts val="2000"/>
              <a:buFont typeface="Calibri"/>
              <a:buChar char="●"/>
            </a:pPr>
            <a:r>
              <a:rPr lang="en-US" sz="2000" dirty="0">
                <a:solidFill>
                  <a:schemeClr val="dk1"/>
                </a:solidFill>
                <a:ea typeface="Calibri"/>
                <a:cs typeface="Calibri"/>
                <a:sym typeface="Calibri"/>
              </a:rPr>
              <a:t>Sources may include graphs, charts, newspaper articles, quotes, speeches, written correspondence, videos, podcasts, paintings, photographs, maps, etc.</a:t>
            </a:r>
            <a:endParaRPr sz="2000" dirty="0">
              <a:solidFill>
                <a:schemeClr val="dk1"/>
              </a:solidFill>
              <a:ea typeface="Calibri"/>
              <a:cs typeface="Calibri"/>
              <a:sym typeface="Calibri"/>
            </a:endParaRPr>
          </a:p>
          <a:p>
            <a:pPr marL="457200" lvl="0" indent="-355600" algn="l" rtl="0">
              <a:lnSpc>
                <a:spcPct val="100000"/>
              </a:lnSpc>
              <a:spcBef>
                <a:spcPts val="0"/>
              </a:spcBef>
              <a:spcAft>
                <a:spcPts val="1200"/>
              </a:spcAft>
              <a:buClr>
                <a:schemeClr val="dk1"/>
              </a:buClr>
              <a:buSzPts val="2000"/>
              <a:buFont typeface="Calibri"/>
              <a:buChar char="●"/>
            </a:pPr>
            <a:r>
              <a:rPr lang="en-US" sz="20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1"/>
                  </a:ext>
                </a:extLst>
              </a:rPr>
              <a:t>Standard selection may dictate </a:t>
            </a:r>
            <a:r>
              <a:rPr lang="en-US" sz="2000" dirty="0">
                <a:solidFill>
                  <a:schemeClr val="dk1"/>
                </a:solidFill>
                <a:latin typeface="Franklin Gothic Book" panose="020B0503020102020204" pitchFamily="34" charset="0"/>
                <a:ea typeface="Calibri"/>
                <a:cs typeface="Calibri"/>
                <a:sym typeface="Calibri"/>
              </a:rPr>
              <a:t>the way in which the students engage with the sources.</a:t>
            </a:r>
          </a:p>
          <a:p>
            <a:pPr lvl="1" indent="-355600">
              <a:lnSpc>
                <a:spcPct val="100000"/>
              </a:lnSpc>
              <a:spcBef>
                <a:spcPts val="0"/>
              </a:spcBef>
              <a:spcAft>
                <a:spcPts val="1200"/>
              </a:spcAft>
              <a:buClr>
                <a:schemeClr val="dk1"/>
              </a:buClr>
              <a:buSzPts val="2000"/>
              <a:buFont typeface="Courier New" panose="02070309020205020404" pitchFamily="49" charset="0"/>
              <a:buChar char="o"/>
            </a:pPr>
            <a:r>
              <a:rPr lang="en-US" sz="2000" dirty="0">
                <a:solidFill>
                  <a:schemeClr val="dk1"/>
                </a:solidFill>
                <a:latin typeface="Franklin Gothic Book" panose="020B0503020102020204" pitchFamily="34" charset="0"/>
                <a:ea typeface="Calibri"/>
                <a:cs typeface="Calibri"/>
                <a:sym typeface="Calibri"/>
              </a:rPr>
              <a:t>For example, the social studies Using Evidence standards from the Grade 3 </a:t>
            </a: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682"/>
                  </a:ext>
                </a:extLst>
              </a:rPr>
              <a:t>collection r</a:t>
            </a:r>
            <a:r>
              <a:rPr lang="en-US" sz="2000" dirty="0">
                <a:solidFill>
                  <a:schemeClr val="dk1"/>
                </a:solidFill>
                <a:latin typeface="Franklin Gothic Book" panose="020B0503020102020204" pitchFamily="34" charset="0"/>
                <a:ea typeface="Calibri"/>
                <a:cs typeface="Calibri"/>
                <a:sym typeface="Calibri"/>
              </a:rPr>
              <a:t>equire that students explain the relationship between two or more sources on the same theme or topic.</a:t>
            </a:r>
          </a:p>
          <a:p>
            <a:pPr marL="457200" lvl="0" indent="-355600" algn="l" rtl="0">
              <a:lnSpc>
                <a:spcPct val="100000"/>
              </a:lnSpc>
              <a:spcBef>
                <a:spcPts val="0"/>
              </a:spcBef>
              <a:spcAft>
                <a:spcPts val="1200"/>
              </a:spcAft>
              <a:buClr>
                <a:schemeClr val="dk1"/>
              </a:buClr>
              <a:buSzPts val="2000"/>
              <a:buFont typeface="Calibri"/>
              <a:buChar char="●"/>
            </a:pPr>
            <a:r>
              <a:rPr lang="en-US" sz="2000" dirty="0">
                <a:solidFill>
                  <a:schemeClr val="dk1"/>
                </a:solidFill>
                <a:ea typeface="Calibri"/>
                <a:cs typeface="Calibri"/>
                <a:sym typeface="Calibri"/>
              </a:rPr>
              <a:t>Standard selection also may dictate </a:t>
            </a: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83"/>
                  </a:ext>
                </a:extLst>
              </a:rPr>
              <a:t>which </a:t>
            </a: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83"/>
                  </a:ext>
                </a:extLst>
              </a:rPr>
              <a:t>additional reading and writing standard(s) should be included in the integrated learning.</a:t>
            </a:r>
            <a:endParaRPr lang="en-US" sz="2000" dirty="0">
              <a:solidFill>
                <a:schemeClr val="dk1"/>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84"/>
                </a:ext>
              </a:extLst>
            </a:endParaRPr>
          </a:p>
          <a:p>
            <a:pPr lvl="1" indent="-355600">
              <a:lnSpc>
                <a:spcPct val="100000"/>
              </a:lnSpc>
              <a:spcBef>
                <a:spcPts val="0"/>
              </a:spcBef>
              <a:spcAft>
                <a:spcPts val="1200"/>
              </a:spcAft>
              <a:buClr>
                <a:schemeClr val="dk1"/>
              </a:buClr>
              <a:buSzPts val="2000"/>
              <a:buFont typeface="Courier New" panose="02070309020205020404" pitchFamily="49" charset="0"/>
              <a:buChar char="o"/>
            </a:pP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5"/>
                  </a:ext>
                </a:extLst>
              </a:rPr>
              <a:t>For example, because the Using Evidence standard requires </a:t>
            </a: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5"/>
                  </a:ext>
                </a:extLst>
              </a:rPr>
              <a:t>explaining the relationship of</a:t>
            </a: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5"/>
                  </a:ext>
                </a:extLst>
              </a:rPr>
              <a:t> of two or more sources, </a:t>
            </a:r>
            <a:r>
              <a:rPr lang="en-US" sz="2000" b="1"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6"/>
                  </a:ext>
                </a:extLst>
              </a:rPr>
              <a:t>RI.</a:t>
            </a:r>
            <a:r>
              <a:rPr lang="en-US" sz="2000" b="1"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6"/>
                  </a:ext>
                </a:extLst>
              </a:rPr>
              <a:t>3.1</a:t>
            </a: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7"/>
                  </a:ext>
                </a:extLst>
              </a:rPr>
              <a:t> requires readers to “make and support logical inferences in order to construct meaning from the text.” Students must be able to comprehend each source in order to explain the relationship between them.</a:t>
            </a:r>
          </a:p>
          <a:p>
            <a:pPr marL="1016000" lvl="2" indent="0" algn="l" rtl="0">
              <a:lnSpc>
                <a:spcPct val="100000"/>
              </a:lnSpc>
              <a:spcBef>
                <a:spcPts val="0"/>
              </a:spcBef>
              <a:spcAft>
                <a:spcPts val="600"/>
              </a:spcAft>
              <a:buClr>
                <a:schemeClr val="dk1"/>
              </a:buClr>
              <a:buSzPts val="2000"/>
              <a:buNone/>
            </a:pPr>
            <a:endParaRPr sz="2100" dirty="0">
              <a:solidFill>
                <a:schemeClr val="dk1"/>
              </a:solidFill>
              <a:latin typeface="Franklin Gothic Book" panose="020B0503020102020204" pitchFamily="34" charset="0"/>
              <a:ea typeface="Calibri"/>
              <a:cs typeface="Calibri"/>
              <a:sym typeface="Calibri"/>
            </a:endParaRPr>
          </a:p>
          <a:p>
            <a:pPr marL="0" lvl="0" indent="0" algn="l" rtl="0">
              <a:spcBef>
                <a:spcPts val="1000"/>
              </a:spcBef>
              <a:spcAft>
                <a:spcPts val="0"/>
              </a:spcAft>
              <a:buClr>
                <a:schemeClr val="dk1"/>
              </a:buClr>
              <a:buSzPts val="1100"/>
              <a:buFont typeface="Arial"/>
              <a:buNone/>
            </a:pPr>
            <a:endParaRPr sz="2100"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6ef3e16ad3_0_0"/>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What is integration?</a:t>
            </a:r>
            <a:endParaRPr dirty="0"/>
          </a:p>
        </p:txBody>
      </p:sp>
      <p:sp>
        <p:nvSpPr>
          <p:cNvPr id="255" name="Google Shape;255;g6ef3e16ad3_0_0"/>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4000" dirty="0">
                <a:ea typeface="Calibri"/>
                <a:cs typeface="Calibri"/>
                <a:sym typeface="Calibri"/>
              </a:rPr>
              <a:t>“A purposeful teaching approach that draws on knowledge, skills, and methods of inquiry from multiple subject areas in addressing topics that have relevance to the world beyond school.”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2400" dirty="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7"/>
                  </a:ext>
                </a:extLst>
              </a:rPr>
              <a:t>National Council for the Social Studies. (2015). </a:t>
            </a:r>
            <a:r>
              <a:rPr lang="en-US" sz="2400" i="1" dirty="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
                  </a:ext>
                </a:extLst>
              </a:rPr>
              <a:t>Becoming Integrated Thinkers: Case Studies in Elementary Social Studies.</a:t>
            </a:r>
            <a:r>
              <a:rPr lang="en-US" sz="2400" dirty="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
                  </a:ext>
                </a:extLst>
              </a:rPr>
              <a:t> USA: Bennett and Hinde (p. 10)</a:t>
            </a:r>
            <a:endParaRPr sz="2400" dirty="0">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g7dbc95a298_0_80"/>
          <p:cNvSpPr txBox="1">
            <a:spLocks noGrp="1"/>
          </p:cNvSpPr>
          <p:nvPr>
            <p:ph type="title"/>
          </p:nvPr>
        </p:nvSpPr>
        <p:spPr>
          <a:xfrm>
            <a:off x="177290" y="51514"/>
            <a:ext cx="10225884"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600" dirty="0">
                <a:latin typeface="Franklin Gothic Medium" panose="020B0603020102020204" pitchFamily="34" charset="0"/>
              </a:rPr>
              <a:t>How is effective integration designed? (10)</a:t>
            </a:r>
            <a:endParaRPr sz="3600" dirty="0">
              <a:latin typeface="Franklin Gothic Medium" panose="020B0603020102020204" pitchFamily="34" charset="0"/>
            </a:endParaRPr>
          </a:p>
        </p:txBody>
      </p:sp>
      <p:sp>
        <p:nvSpPr>
          <p:cNvPr id="695" name="Google Shape;695;g7dbc95a298_0_80"/>
          <p:cNvSpPr txBox="1">
            <a:spLocks noGrp="1"/>
          </p:cNvSpPr>
          <p:nvPr>
            <p:ph type="body" idx="1"/>
          </p:nvPr>
        </p:nvSpPr>
        <p:spPr>
          <a:xfrm>
            <a:off x="297211" y="546189"/>
            <a:ext cx="11717499" cy="55434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000" b="1"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02"/>
                  </a:ext>
                </a:extLst>
              </a:rPr>
              <a:t>Step Six: </a:t>
            </a:r>
            <a:endParaRPr sz="2000" b="1" dirty="0">
              <a:solidFill>
                <a:schemeClr val="dk1"/>
              </a:solidFill>
              <a:latin typeface="Franklin Gothic Book" panose="020B0503020102020204" pitchFamily="34" charset="0"/>
              <a:ea typeface="Calibri"/>
              <a:cs typeface="Calibri"/>
              <a:sym typeface="Calibri"/>
            </a:endParaRPr>
          </a:p>
          <a:p>
            <a:pPr marL="0" lvl="0" indent="0" algn="l" rtl="0">
              <a:lnSpc>
                <a:spcPct val="100000"/>
              </a:lnSpc>
              <a:spcBef>
                <a:spcPts val="0"/>
              </a:spcBef>
              <a:spcAft>
                <a:spcPts val="1200"/>
              </a:spcAft>
              <a:buNone/>
            </a:pP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03"/>
                  </a:ext>
                </a:extLst>
              </a:rPr>
              <a:t>Design</a:t>
            </a:r>
            <a:r>
              <a:rPr lang="en-US" sz="2000" dirty="0">
                <a:solidFill>
                  <a:schemeClr val="dk1"/>
                </a:solidFill>
                <a:latin typeface="Franklin Gothic Book" panose="020B0503020102020204" pitchFamily="34" charset="0"/>
                <a:ea typeface="Calibri"/>
                <a:cs typeface="Calibri"/>
                <a:sym typeface="Calibri"/>
              </a:rPr>
              <a:t> the grade-level aligned experiences and assignments. The Kentucky Academic Standards outlines the minimum standards Kentucky students should learn in each grade level kindergarten through high school. </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00000"/>
              </a:lnSpc>
              <a:spcBef>
                <a:spcPts val="0"/>
              </a:spcBef>
              <a:spcAft>
                <a:spcPts val="1200"/>
              </a:spcAft>
              <a:buClr>
                <a:schemeClr val="dk1"/>
              </a:buClr>
              <a:buSzPts val="2000"/>
              <a:buFont typeface="Calibri"/>
              <a:buChar char="●"/>
            </a:pPr>
            <a:r>
              <a:rPr lang="en-US" sz="2000" dirty="0">
                <a:solidFill>
                  <a:schemeClr val="dk1"/>
                </a:solidFill>
                <a:latin typeface="Franklin Gothic Book" panose="020B0503020102020204" pitchFamily="34" charset="0"/>
                <a:ea typeface="Calibri"/>
                <a:cs typeface="Calibri"/>
                <a:sym typeface="Calibri"/>
              </a:rPr>
              <a:t>A standard represents a goal or outcome of an educational program. </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00000"/>
              </a:lnSpc>
              <a:spcBef>
                <a:spcPts val="0"/>
              </a:spcBef>
              <a:spcAft>
                <a:spcPts val="1200"/>
              </a:spcAft>
              <a:buClr>
                <a:schemeClr val="dk1"/>
              </a:buClr>
              <a:buSzPts val="2000"/>
              <a:buFont typeface="Calibri"/>
              <a:buChar char="●"/>
            </a:pPr>
            <a:r>
              <a:rPr lang="en-US" sz="2000" dirty="0">
                <a:solidFill>
                  <a:schemeClr val="dk1"/>
                </a:solidFill>
                <a:latin typeface="Franklin Gothic Book" panose="020B0503020102020204" pitchFamily="34" charset="0"/>
                <a:ea typeface="Calibri"/>
                <a:cs typeface="Calibri"/>
                <a:sym typeface="Calibri"/>
              </a:rPr>
              <a:t>The standards establish a statewide baseline of what students should know and be able to do at the conclusion of a grade or grade-span. </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00000"/>
              </a:lnSpc>
              <a:spcBef>
                <a:spcPts val="0"/>
              </a:spcBef>
              <a:spcAft>
                <a:spcPts val="1200"/>
              </a:spcAft>
              <a:buClr>
                <a:schemeClr val="dk1"/>
              </a:buClr>
              <a:buSzPts val="2000"/>
              <a:buFont typeface="Calibri"/>
              <a:buChar char="●"/>
            </a:pPr>
            <a:r>
              <a:rPr lang="en-US" sz="2000" dirty="0">
                <a:solidFill>
                  <a:schemeClr val="dk1"/>
                </a:solidFill>
                <a:latin typeface="Franklin Gothic Book" panose="020B0503020102020204" pitchFamily="34" charset="0"/>
                <a:ea typeface="Calibri"/>
                <a:cs typeface="Calibri"/>
                <a:sym typeface="Calibri"/>
              </a:rPr>
              <a:t>The instructional program should emphasize the development of students' abilities to acquire and apply the standards. </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00000"/>
              </a:lnSpc>
              <a:spcBef>
                <a:spcPts val="0"/>
              </a:spcBef>
              <a:spcAft>
                <a:spcPts val="1200"/>
              </a:spcAft>
              <a:buClr>
                <a:schemeClr val="dk1"/>
              </a:buClr>
              <a:buSzPts val="2000"/>
              <a:buFont typeface="Calibri"/>
              <a:buChar char="●"/>
            </a:pPr>
            <a:r>
              <a:rPr lang="en-US" sz="2000" dirty="0">
                <a:solidFill>
                  <a:schemeClr val="dk1"/>
                </a:solidFill>
                <a:latin typeface="Franklin Gothic Book" panose="020B0503020102020204" pitchFamily="34" charset="0"/>
                <a:ea typeface="Calibri"/>
                <a:cs typeface="Calibri"/>
                <a:sym typeface="Calibri"/>
              </a:rPr>
              <a:t>The standards are not a set of instructional or assessment tasks, but rather statements of what students should be able to master after instruction. </a:t>
            </a:r>
            <a:endParaRPr sz="2000" dirty="0">
              <a:solidFill>
                <a:schemeClr val="dk1"/>
              </a:solidFill>
              <a:latin typeface="Franklin Gothic Book" panose="020B0503020102020204" pitchFamily="34" charset="0"/>
              <a:ea typeface="Calibri"/>
              <a:cs typeface="Calibri"/>
              <a:sym typeface="Calibri"/>
            </a:endParaRPr>
          </a:p>
          <a:p>
            <a:pPr marL="0" lvl="0" indent="0" algn="l" rtl="0">
              <a:lnSpc>
                <a:spcPct val="100000"/>
              </a:lnSpc>
              <a:spcBef>
                <a:spcPts val="0"/>
              </a:spcBef>
              <a:spcAft>
                <a:spcPts val="1200"/>
              </a:spcAft>
              <a:buNone/>
            </a:pPr>
            <a:r>
              <a:rPr lang="en-US" sz="2000" b="1" dirty="0">
                <a:solidFill>
                  <a:schemeClr val="dk1"/>
                </a:solidFill>
                <a:latin typeface="Franklin Gothic Book" panose="020B0503020102020204" pitchFamily="34" charset="0"/>
                <a:ea typeface="Calibri"/>
                <a:cs typeface="Calibri"/>
                <a:sym typeface="Calibri"/>
              </a:rPr>
              <a:t>Thus, throughout the Effective Integration collection, students should have multiple opportunities to engage with strongly </a:t>
            </a:r>
            <a:r>
              <a:rPr lang="en-US" sz="2000" b="1" i="1" dirty="0">
                <a:solidFill>
                  <a:schemeClr val="dk1"/>
                </a:solidFill>
                <a:latin typeface="Franklin Gothic Book" panose="020B0503020102020204" pitchFamily="34" charset="0"/>
                <a:ea typeface="Calibri"/>
                <a:cs typeface="Calibri"/>
                <a:sym typeface="Calibri"/>
              </a:rPr>
              <a:t>KAS for Social Studies</a:t>
            </a:r>
            <a:r>
              <a:rPr lang="en-US" sz="2000" b="1" dirty="0">
                <a:solidFill>
                  <a:schemeClr val="dk1"/>
                </a:solidFill>
                <a:latin typeface="Franklin Gothic Book" panose="020B0503020102020204" pitchFamily="34" charset="0"/>
                <a:ea typeface="Calibri"/>
                <a:cs typeface="Calibri"/>
                <a:sym typeface="Calibri"/>
              </a:rPr>
              <a:t> and </a:t>
            </a:r>
            <a:r>
              <a:rPr lang="en-US" sz="2000" b="1" i="1" dirty="0">
                <a:solidFill>
                  <a:schemeClr val="dk1"/>
                </a:solidFill>
                <a:latin typeface="Franklin Gothic Book" panose="020B0503020102020204" pitchFamily="34" charset="0"/>
                <a:ea typeface="Calibri"/>
                <a:cs typeface="Calibri"/>
                <a:sym typeface="Calibri"/>
              </a:rPr>
              <a:t>KAS for Reading and Writing</a:t>
            </a:r>
            <a:r>
              <a:rPr lang="en-US" sz="2000" b="1" dirty="0">
                <a:solidFill>
                  <a:schemeClr val="dk1"/>
                </a:solidFill>
                <a:latin typeface="Franklin Gothic Book" panose="020B0503020102020204" pitchFamily="34" charset="0"/>
                <a:ea typeface="Calibri"/>
                <a:cs typeface="Calibri"/>
                <a:sym typeface="Calibri"/>
              </a:rPr>
              <a:t> aligned assignments to develop the skills and content needed to engage with the compelling and supporting questions provided. </a:t>
            </a:r>
            <a:endParaRPr sz="2000" b="1" dirty="0">
              <a:solidFill>
                <a:schemeClr val="dk1"/>
              </a:solidFill>
              <a:latin typeface="Franklin Gothic Book" panose="020B0503020102020204" pitchFamily="34" charset="0"/>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4" name="Rectangle 3">
            <a:extLst>
              <a:ext uri="{FF2B5EF4-FFF2-40B4-BE49-F238E27FC236}">
                <a16:creationId xmlns:a16="http://schemas.microsoft.com/office/drawing/2014/main" id="{C036AFEE-77AA-8F86-8493-3046C60AA717}"/>
              </a:ext>
              <a:ext uri="{C183D7F6-B498-43B3-948B-1728B52AA6E4}">
                <adec:decorative xmlns:adec="http://schemas.microsoft.com/office/drawing/2017/decorative" val="1"/>
              </a:ext>
            </a:extLst>
          </p:cNvPr>
          <p:cNvSpPr/>
          <p:nvPr/>
        </p:nvSpPr>
        <p:spPr>
          <a:xfrm>
            <a:off x="0" y="5651292"/>
            <a:ext cx="12192000" cy="12067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0" name="Google Shape;700;g7dbc95a298_0_133"/>
          <p:cNvSpPr txBox="1">
            <a:spLocks noGrp="1"/>
          </p:cNvSpPr>
          <p:nvPr>
            <p:ph type="title"/>
          </p:nvPr>
        </p:nvSpPr>
        <p:spPr>
          <a:xfrm>
            <a:off x="205057" y="10014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3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09"/>
                  </a:ext>
                </a:extLst>
              </a:rPr>
              <a:t>How is effective integration designed? (11)</a:t>
            </a:r>
            <a:endParaRPr lang="en-US" dirty="0"/>
          </a:p>
        </p:txBody>
      </p:sp>
      <p:sp>
        <p:nvSpPr>
          <p:cNvPr id="701" name="Google Shape;701;g7dbc95a298_0_133"/>
          <p:cNvSpPr txBox="1">
            <a:spLocks noGrp="1"/>
          </p:cNvSpPr>
          <p:nvPr>
            <p:ph type="body" idx="1"/>
          </p:nvPr>
        </p:nvSpPr>
        <p:spPr>
          <a:xfrm>
            <a:off x="110607" y="408510"/>
            <a:ext cx="11403614" cy="5688900"/>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1200"/>
              </a:spcAft>
              <a:buClr>
                <a:schemeClr val="dk1"/>
              </a:buClr>
              <a:buSzPts val="1100"/>
              <a:buFont typeface="Arial"/>
              <a:buNone/>
            </a:pPr>
            <a:r>
              <a:rPr lang="en-US" sz="2000" dirty="0">
                <a:ea typeface="Calibri"/>
                <a:cs typeface="Calibri"/>
                <a:sym typeface="Calibri"/>
              </a:rPr>
              <a:t>For example, in order for students to build the knowledge and skills required to answer the compelling and supporting questions provided, students may answer the following questions aligned to </a:t>
            </a:r>
            <a:r>
              <a:rPr lang="en-US" sz="2000" b="1" dirty="0">
                <a:solidFill>
                  <a:schemeClr val="dk1"/>
                </a:solidFill>
                <a:ea typeface="Calibri"/>
                <a:cs typeface="Calibri"/>
                <a:sym typeface="Calibri"/>
              </a:rPr>
              <a:t>RL.3.1</a:t>
            </a:r>
            <a:r>
              <a:rPr lang="en-US" sz="2000" i="1" dirty="0">
                <a:solidFill>
                  <a:schemeClr val="dk1"/>
                </a:solidFill>
                <a:ea typeface="Calibri"/>
                <a:cs typeface="Calibri"/>
                <a:sym typeface="Calibri"/>
              </a:rPr>
              <a:t> </a:t>
            </a:r>
            <a:r>
              <a:rPr lang="en-US" sz="2000" dirty="0">
                <a:solidFill>
                  <a:schemeClr val="dk1"/>
                </a:solidFill>
                <a:ea typeface="Calibri"/>
                <a:cs typeface="Calibri"/>
                <a:sym typeface="Calibri"/>
              </a:rPr>
              <a:t>from the </a:t>
            </a:r>
            <a:r>
              <a:rPr lang="en-US" sz="2000" i="1" dirty="0">
                <a:solidFill>
                  <a:schemeClr val="dk1"/>
                </a:solidFill>
                <a:ea typeface="Calibri"/>
                <a:cs typeface="Calibri"/>
                <a:sym typeface="Calibri"/>
              </a:rPr>
              <a:t>KAS for Reading and Writing </a:t>
            </a:r>
            <a:r>
              <a:rPr lang="en-US" sz="2000" dirty="0">
                <a:solidFill>
                  <a:schemeClr val="dk1"/>
                </a:solidFill>
                <a:ea typeface="Calibri"/>
                <a:cs typeface="Calibri"/>
                <a:sym typeface="Calibri"/>
              </a:rPr>
              <a:t>during a Read Aloud. </a:t>
            </a:r>
            <a:endParaRPr lang="en-US" sz="2000" i="1" dirty="0">
              <a:solidFill>
                <a:schemeClr val="dk1"/>
              </a:solidFill>
              <a:ea typeface="Calibri"/>
              <a:cs typeface="Calibri"/>
              <a:sym typeface="Calibri"/>
            </a:endParaRPr>
          </a:p>
          <a:p>
            <a:pPr marL="342900" marR="0" lvl="0" indent="-342900">
              <a:lnSpc>
                <a:spcPct val="100000"/>
              </a:lnSpc>
              <a:spcBef>
                <a:spcPts val="0"/>
              </a:spcBef>
              <a:spcAft>
                <a:spcPts val="1200"/>
              </a:spcAft>
              <a:buFont typeface="+mj-lt"/>
              <a:buAutoNum type="arabicPeriod"/>
            </a:pPr>
            <a:r>
              <a:rPr lang="en-US" sz="2000" b="1" u="none" strike="noStrike" dirty="0">
                <a:effectLst/>
                <a:ea typeface="Times New Roman" panose="02020603050405020304" pitchFamily="18" charset="0"/>
                <a:cs typeface="Calibri" panose="020F0502020204030204" pitchFamily="34" charset="0"/>
              </a:rPr>
              <a:t>What does the narrator say to do since the market is closed?</a:t>
            </a:r>
            <a:r>
              <a:rPr lang="en-US" sz="2000" u="none" strike="noStrike" dirty="0">
                <a:effectLst/>
                <a:ea typeface="Times New Roman" panose="02020603050405020304" pitchFamily="18" charset="0"/>
                <a:cs typeface="Calibri" panose="020F0502020204030204" pitchFamily="34" charset="0"/>
              </a:rPr>
              <a:t> (“...go home and pack a suitcase. Take your shopping list and some walking shoes. Then catch a steam ship bound for Europe. Use the six days on board to brush up on your Italian.”)</a:t>
            </a:r>
            <a:endParaRPr lang="en-US" sz="2000" u="none" strike="noStrike" dirty="0">
              <a:effectLst/>
              <a:ea typeface="Arial" panose="020B0604020202020204" pitchFamily="34" charset="0"/>
              <a:cs typeface="Calibri" panose="020F0502020204030204" pitchFamily="34" charset="0"/>
            </a:endParaRPr>
          </a:p>
          <a:p>
            <a:pPr marL="342900" marR="0" lvl="0" indent="-342900">
              <a:lnSpc>
                <a:spcPct val="100000"/>
              </a:lnSpc>
              <a:spcBef>
                <a:spcPts val="0"/>
              </a:spcBef>
              <a:spcAft>
                <a:spcPts val="1200"/>
              </a:spcAft>
              <a:buFont typeface="Arial" panose="020B0604020202020204" pitchFamily="34" charset="0"/>
              <a:buChar char="●"/>
            </a:pPr>
            <a:r>
              <a:rPr lang="en-US" sz="2000" u="none" strike="noStrike" dirty="0">
                <a:effectLst/>
                <a:ea typeface="Times New Roman" panose="02020603050405020304" pitchFamily="18" charset="0"/>
                <a:cs typeface="Calibri" panose="020F0502020204030204" pitchFamily="34" charset="0"/>
              </a:rPr>
              <a:t>Why does the narrator want you to pack a suitcase and get on a ship with your shopping list and walking shoes? (to get the ingredients to make an apple pie if the market is closed) How do you know? (refer to details on subsequent pages- harvesting wheat, collecting eggs/chicken, etc.)</a:t>
            </a:r>
            <a:endParaRPr lang="en-US" sz="2000" u="none" strike="noStrike" dirty="0">
              <a:effectLst/>
              <a:ea typeface="Arial" panose="020B0604020202020204" pitchFamily="34" charset="0"/>
              <a:cs typeface="Calibri" panose="020F0502020204030204" pitchFamily="34" charset="0"/>
            </a:endParaRPr>
          </a:p>
          <a:p>
            <a:pPr marL="342900" marR="0" lvl="0" indent="-342900">
              <a:lnSpc>
                <a:spcPct val="100000"/>
              </a:lnSpc>
              <a:spcBef>
                <a:spcPts val="0"/>
              </a:spcBef>
              <a:spcAft>
                <a:spcPts val="1200"/>
              </a:spcAft>
              <a:buFont typeface="Arial" panose="020B0604020202020204" pitchFamily="34" charset="0"/>
              <a:buChar char="●"/>
            </a:pPr>
            <a:r>
              <a:rPr lang="en-US" sz="2000" u="none" strike="noStrike" dirty="0">
                <a:effectLst/>
                <a:ea typeface="Times New Roman" panose="02020603050405020304" pitchFamily="18" charset="0"/>
                <a:cs typeface="Calibri" panose="020F0502020204030204" pitchFamily="34" charset="0"/>
              </a:rPr>
              <a:t>Is that something you or your family has ever done when the market, or grocery, was closed? (no - students may talk about going to another store to get what they needed or asking a neighbor or relative for the ingredients)</a:t>
            </a:r>
            <a:endParaRPr lang="en-US" sz="2000" u="none" strike="noStrike" dirty="0">
              <a:effectLst/>
              <a:ea typeface="Arial" panose="020B0604020202020204" pitchFamily="34" charset="0"/>
              <a:cs typeface="Calibri" panose="020F0502020204030204" pitchFamily="34" charset="0"/>
            </a:endParaRPr>
          </a:p>
          <a:p>
            <a:pPr marL="342900" marR="0" lvl="0" indent="-342900">
              <a:lnSpc>
                <a:spcPct val="100000"/>
              </a:lnSpc>
              <a:spcBef>
                <a:spcPts val="0"/>
              </a:spcBef>
              <a:spcAft>
                <a:spcPts val="1200"/>
              </a:spcAft>
              <a:buFont typeface="Arial" panose="020B0604020202020204" pitchFamily="34" charset="0"/>
              <a:buChar char="●"/>
            </a:pPr>
            <a:r>
              <a:rPr lang="en-US" sz="2000" u="none" strike="noStrike" dirty="0">
                <a:effectLst/>
                <a:ea typeface="Times New Roman" panose="02020603050405020304" pitchFamily="18" charset="0"/>
                <a:cs typeface="Calibri" panose="020F0502020204030204" pitchFamily="34" charset="0"/>
              </a:rPr>
              <a:t>Do you think the author </a:t>
            </a:r>
            <a:r>
              <a:rPr lang="en-US" sz="2000" i="1" u="none" strike="noStrike" dirty="0">
                <a:effectLst/>
                <a:ea typeface="Times New Roman" panose="02020603050405020304" pitchFamily="18" charset="0"/>
                <a:cs typeface="Calibri" panose="020F0502020204030204" pitchFamily="34" charset="0"/>
              </a:rPr>
              <a:t>actually</a:t>
            </a:r>
            <a:r>
              <a:rPr lang="en-US" sz="2000" u="none" strike="noStrike" dirty="0">
                <a:effectLst/>
                <a:ea typeface="Times New Roman" panose="02020603050405020304" pitchFamily="18" charset="0"/>
                <a:cs typeface="Calibri" panose="020F0502020204030204" pitchFamily="34" charset="0"/>
              </a:rPr>
              <a:t> wants readers to do what the narrator is suggesting - travel all around the world to collect ingredients to make an apple pie, just because the market is closed? How do you know? </a:t>
            </a:r>
            <a:endParaRPr lang="en-US" sz="2000" u="none" strike="noStrike" dirty="0">
              <a:effectLst/>
              <a:ea typeface="Arial" panose="020B0604020202020204" pitchFamily="34" charset="0"/>
              <a:cs typeface="Calibri" panose="020F0502020204030204" pitchFamily="34" charset="0"/>
            </a:endParaRPr>
          </a:p>
          <a:p>
            <a:pPr marL="742950" marR="0" lvl="1" indent="-285750">
              <a:lnSpc>
                <a:spcPct val="100000"/>
              </a:lnSpc>
              <a:spcBef>
                <a:spcPts val="0"/>
              </a:spcBef>
              <a:spcAft>
                <a:spcPts val="1200"/>
              </a:spcAft>
              <a:buFont typeface="Arial" panose="020B0604020202020204" pitchFamily="34" charset="0"/>
              <a:buChar char="○"/>
            </a:pPr>
            <a:r>
              <a:rPr lang="en-US" sz="2000" u="none" strike="noStrike" dirty="0">
                <a:effectLst/>
                <a:latin typeface="Franklin Gothic Book" panose="020B0503020102020204" pitchFamily="34" charset="0"/>
                <a:ea typeface="Times New Roman" panose="02020603050405020304" pitchFamily="18" charset="0"/>
                <a:cs typeface="Calibri" panose="020F0502020204030204" pitchFamily="34" charset="0"/>
              </a:rPr>
              <a:t>Why do you infer the narrator tells readers to do this if she doesn’t really mean it? (To teach us where the ingredients come from; to make baking an apple pie more fun; to make the story better)</a:t>
            </a:r>
            <a:endParaRPr lang="en-US" sz="2000" u="none" strike="noStrike" dirty="0">
              <a:effectLst/>
              <a:latin typeface="Franklin Gothic Book" panose="020B0503020102020204" pitchFamily="34" charset="0"/>
              <a:ea typeface="Arial" panose="020B0604020202020204" pitchFamily="34" charset="0"/>
              <a:cs typeface="Calibri" panose="020F0502020204030204" pitchFamily="34" charset="0"/>
            </a:endParaRPr>
          </a:p>
          <a:p>
            <a:pPr marL="0" lvl="0" indent="0" algn="l" rtl="0">
              <a:spcBef>
                <a:spcPts val="1200"/>
              </a:spcBef>
              <a:spcAft>
                <a:spcPts val="0"/>
              </a:spcAft>
              <a:buNone/>
            </a:pPr>
            <a:endParaRPr lang="en-US" sz="1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030AAA-6230-54A3-FA56-CAFBCF3A727C}"/>
              </a:ext>
              <a:ext uri="{C183D7F6-B498-43B3-948B-1728B52AA6E4}">
                <adec:decorative xmlns:adec="http://schemas.microsoft.com/office/drawing/2017/decorative" val="1"/>
              </a:ext>
            </a:extLst>
          </p:cNvPr>
          <p:cNvSpPr/>
          <p:nvPr/>
        </p:nvSpPr>
        <p:spPr>
          <a:xfrm>
            <a:off x="0" y="5685831"/>
            <a:ext cx="12192000" cy="12067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3ED04B-6AE0-4334-7378-A0BA8B7DA31D}"/>
              </a:ext>
            </a:extLst>
          </p:cNvPr>
          <p:cNvSpPr>
            <a:spLocks noGrp="1"/>
          </p:cNvSpPr>
          <p:nvPr>
            <p:ph type="title"/>
          </p:nvPr>
        </p:nvSpPr>
        <p:spPr>
          <a:xfrm>
            <a:off x="51256" y="-282127"/>
            <a:ext cx="11117179" cy="1325700"/>
          </a:xfrm>
        </p:spPr>
        <p:txBody>
          <a:bodyPr>
            <a:normAutofit/>
          </a:bodyPr>
          <a:lstStyle/>
          <a:p>
            <a:r>
              <a:rPr lang="en-US" sz="3600" dirty="0"/>
              <a:t>How is effective integration designed? (12)</a:t>
            </a:r>
          </a:p>
        </p:txBody>
      </p:sp>
      <p:sp>
        <p:nvSpPr>
          <p:cNvPr id="3" name="Text Placeholder 2">
            <a:extLst>
              <a:ext uri="{FF2B5EF4-FFF2-40B4-BE49-F238E27FC236}">
                <a16:creationId xmlns:a16="http://schemas.microsoft.com/office/drawing/2014/main" id="{AF691061-31F2-5AAA-8753-8FC5B977C04E}"/>
              </a:ext>
            </a:extLst>
          </p:cNvPr>
          <p:cNvSpPr>
            <a:spLocks noGrp="1"/>
          </p:cNvSpPr>
          <p:nvPr>
            <p:ph type="body" idx="1"/>
          </p:nvPr>
        </p:nvSpPr>
        <p:spPr>
          <a:xfrm>
            <a:off x="-1" y="443636"/>
            <a:ext cx="12140745" cy="4351200"/>
          </a:xfrm>
        </p:spPr>
        <p:txBody>
          <a:bodyPr/>
          <a:lstStyle/>
          <a:p>
            <a:pPr marL="107950" indent="0">
              <a:buNone/>
            </a:pPr>
            <a:r>
              <a:rPr lang="en-US" sz="2400" dirty="0">
                <a:ea typeface="Calibri"/>
                <a:cs typeface="Calibri"/>
                <a:sym typeface="Calibri"/>
              </a:rPr>
              <a:t>For example, in order for students to build the knowledge and skills required to answer the compelling and supporting questions provided, students may do the following task aligned to </a:t>
            </a:r>
            <a:r>
              <a:rPr lang="en-US" sz="2400" i="1" dirty="0">
                <a:solidFill>
                  <a:schemeClr val="dk1"/>
                </a:solidFill>
                <a:ea typeface="Calibri"/>
                <a:cs typeface="Calibri"/>
                <a:sym typeface="Calibri"/>
              </a:rPr>
              <a:t>3.E.ST.1  </a:t>
            </a:r>
            <a:r>
              <a:rPr lang="en-US" sz="2400" dirty="0">
                <a:solidFill>
                  <a:schemeClr val="dk1"/>
                </a:solidFill>
                <a:ea typeface="Calibri"/>
                <a:cs typeface="Calibri"/>
                <a:sym typeface="Calibri"/>
              </a:rPr>
              <a:t>of</a:t>
            </a:r>
            <a:r>
              <a:rPr lang="en-US" sz="2400" i="1" dirty="0">
                <a:solidFill>
                  <a:schemeClr val="dk1"/>
                </a:solidFill>
                <a:ea typeface="Calibri"/>
                <a:cs typeface="Calibri"/>
                <a:sym typeface="Calibri"/>
              </a:rPr>
              <a:t> </a:t>
            </a:r>
            <a:r>
              <a:rPr lang="en-US" sz="2400" dirty="0">
                <a:solidFill>
                  <a:schemeClr val="dk1"/>
                </a:solidFill>
                <a:ea typeface="Calibri"/>
                <a:cs typeface="Calibri"/>
                <a:sym typeface="Calibri"/>
              </a:rPr>
              <a:t>the </a:t>
            </a:r>
            <a:r>
              <a:rPr lang="en-US" sz="2400" i="1" dirty="0">
                <a:solidFill>
                  <a:schemeClr val="dk1"/>
                </a:solidFill>
                <a:ea typeface="Calibri"/>
                <a:cs typeface="Calibri"/>
                <a:sym typeface="Calibri"/>
              </a:rPr>
              <a:t>KAS for Social Studies. </a:t>
            </a:r>
          </a:p>
          <a:p>
            <a:pPr marL="107950" indent="0">
              <a:lnSpc>
                <a:spcPct val="100000"/>
              </a:lnSpc>
              <a:buNone/>
            </a:pPr>
            <a:r>
              <a:rPr lang="en-US" sz="2000" dirty="0">
                <a:effectLst/>
                <a:ea typeface="Calibri" panose="020F0502020204030204" pitchFamily="34" charset="0"/>
              </a:rPr>
              <a:t>Present the </a:t>
            </a:r>
            <a:r>
              <a:rPr lang="en-US" sz="2000" u="sng" dirty="0">
                <a:solidFill>
                  <a:srgbClr val="1155CC"/>
                </a:solidFill>
                <a:effectLst/>
                <a:ea typeface="Calibri" panose="020F0502020204030204" pitchFamily="34" charset="0"/>
                <a:hlinkClick r:id="rId3"/>
              </a:rPr>
              <a:t>chart showing the top U.S. agricultural exports</a:t>
            </a:r>
            <a:r>
              <a:rPr lang="en-US" sz="2000" dirty="0">
                <a:effectLst/>
                <a:ea typeface="Calibri" panose="020F0502020204030204" pitchFamily="34" charset="0"/>
              </a:rPr>
              <a:t> to the class and ensure that students understand that “agricultural” refers to farming, and that exports are goods that are sold from the U.S. to other countries. Identify the top countries the U.S. exports agricultural goods to and identify the location of these countries on a world map or globe for students. Ask students to review the chart and do the following:</a:t>
            </a:r>
            <a:endParaRPr lang="en-US" sz="2000" dirty="0">
              <a:effectLst/>
              <a:ea typeface="Arial" panose="020B0604020202020204" pitchFamily="34" charset="0"/>
            </a:endParaRPr>
          </a:p>
          <a:p>
            <a:pPr marL="107950" indent="0">
              <a:buNone/>
            </a:pPr>
            <a:endParaRPr lang="en-US" sz="2000" dirty="0">
              <a:ea typeface="Calibri"/>
              <a:cs typeface="Calibri"/>
              <a:sym typeface="Calibri"/>
            </a:endParaRPr>
          </a:p>
          <a:p>
            <a:pPr marL="107950" indent="0">
              <a:buNone/>
            </a:pPr>
            <a:endParaRPr lang="en-US" dirty="0"/>
          </a:p>
        </p:txBody>
      </p:sp>
      <p:graphicFrame>
        <p:nvGraphicFramePr>
          <p:cNvPr id="8" name="Table 7">
            <a:extLst>
              <a:ext uri="{FF2B5EF4-FFF2-40B4-BE49-F238E27FC236}">
                <a16:creationId xmlns:a16="http://schemas.microsoft.com/office/drawing/2014/main" id="{3353DC20-50D5-C41A-AA7B-E327D02BA805}"/>
              </a:ext>
            </a:extLst>
          </p:cNvPr>
          <p:cNvGraphicFramePr>
            <a:graphicFrameLocks noGrp="1"/>
          </p:cNvGraphicFramePr>
          <p:nvPr>
            <p:extLst>
              <p:ext uri="{D42A27DB-BD31-4B8C-83A1-F6EECF244321}">
                <p14:modId xmlns:p14="http://schemas.microsoft.com/office/powerpoint/2010/main" val="3270136824"/>
              </p:ext>
            </p:extLst>
          </p:nvPr>
        </p:nvGraphicFramePr>
        <p:xfrm>
          <a:off x="1169233" y="3030788"/>
          <a:ext cx="9428813" cy="1945640"/>
        </p:xfrm>
        <a:graphic>
          <a:graphicData uri="http://schemas.openxmlformats.org/drawingml/2006/table">
            <a:tbl>
              <a:tblPr firstRow="1">
                <a:tableStyleId>{5C22544A-7EE6-4342-B048-85BDC9FD1C3A}</a:tableStyleId>
              </a:tblPr>
              <a:tblGrid>
                <a:gridCol w="9428813">
                  <a:extLst>
                    <a:ext uri="{9D8B030D-6E8A-4147-A177-3AD203B41FA5}">
                      <a16:colId xmlns:a16="http://schemas.microsoft.com/office/drawing/2014/main" val="3037683557"/>
                    </a:ext>
                  </a:extLst>
                </a:gridCol>
              </a:tblGrid>
              <a:tr h="0">
                <a:tc>
                  <a:txBody>
                    <a:bodyPr/>
                    <a:lstStyle/>
                    <a:p>
                      <a:pPr marL="0" marR="0">
                        <a:lnSpc>
                          <a:spcPct val="115000"/>
                        </a:lnSpc>
                        <a:spcBef>
                          <a:spcPts val="0"/>
                        </a:spcBef>
                        <a:spcAft>
                          <a:spcPts val="0"/>
                        </a:spcAft>
                      </a:pPr>
                      <a:r>
                        <a:rPr lang="en-US" sz="2100" b="0" dirty="0">
                          <a:solidFill>
                            <a:schemeClr val="tx1"/>
                          </a:solidFill>
                          <a:effectLst/>
                          <a:latin typeface="Calibri" panose="020F0502020204030204" pitchFamily="34" charset="0"/>
                          <a:cs typeface="Calibri" panose="020F0502020204030204" pitchFamily="34" charset="0"/>
                        </a:rPr>
                        <a:t>Work with a partner to conduct a</a:t>
                      </a:r>
                      <a:r>
                        <a:rPr lang="en-US" sz="2100" b="0" u="sng" dirty="0">
                          <a:solidFill>
                            <a:schemeClr val="tx1"/>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See, Think, Wonder</a:t>
                      </a:r>
                      <a:r>
                        <a:rPr lang="en-US" sz="2100" b="0" dirty="0">
                          <a:solidFill>
                            <a:schemeClr val="tx1"/>
                          </a:solidFill>
                          <a:effectLst/>
                          <a:latin typeface="Calibri" panose="020F0502020204030204" pitchFamily="34" charset="0"/>
                          <a:cs typeface="Calibri" panose="020F0502020204030204" pitchFamily="34" charset="0"/>
                        </a:rPr>
                        <a:t>. Discuss the following questions:</a:t>
                      </a:r>
                    </a:p>
                    <a:p>
                      <a:pPr marL="342900" marR="0" lvl="0" indent="-342900">
                        <a:lnSpc>
                          <a:spcPct val="115000"/>
                        </a:lnSpc>
                        <a:spcBef>
                          <a:spcPts val="0"/>
                        </a:spcBef>
                        <a:spcAft>
                          <a:spcPts val="0"/>
                        </a:spcAft>
                        <a:buFont typeface="Arial" panose="020B0604020202020204" pitchFamily="34" charset="0"/>
                        <a:buChar char="•"/>
                      </a:pPr>
                      <a:r>
                        <a:rPr lang="en-US" sz="2100" b="0" u="none" strike="noStrike" dirty="0">
                          <a:solidFill>
                            <a:schemeClr val="tx1"/>
                          </a:solidFill>
                          <a:effectLst/>
                          <a:latin typeface="Calibri" panose="020F0502020204030204" pitchFamily="34" charset="0"/>
                          <a:cs typeface="Calibri" panose="020F0502020204030204" pitchFamily="34" charset="0"/>
                        </a:rPr>
                        <a:t>What do you see?</a:t>
                      </a:r>
                    </a:p>
                    <a:p>
                      <a:pPr marL="342900" marR="0" lvl="0" indent="-342900">
                        <a:lnSpc>
                          <a:spcPct val="115000"/>
                        </a:lnSpc>
                        <a:spcBef>
                          <a:spcPts val="0"/>
                        </a:spcBef>
                        <a:spcAft>
                          <a:spcPts val="0"/>
                        </a:spcAft>
                        <a:buFont typeface="Arial" panose="020B0604020202020204" pitchFamily="34" charset="0"/>
                        <a:buChar char="•"/>
                      </a:pPr>
                      <a:r>
                        <a:rPr lang="en-US" sz="2100" b="0" u="none" strike="noStrike" dirty="0">
                          <a:solidFill>
                            <a:schemeClr val="tx1"/>
                          </a:solidFill>
                          <a:effectLst/>
                          <a:latin typeface="Calibri" panose="020F0502020204030204" pitchFamily="34" charset="0"/>
                          <a:cs typeface="Calibri" panose="020F0502020204030204" pitchFamily="34" charset="0"/>
                        </a:rPr>
                        <a:t>What do you think about that?</a:t>
                      </a:r>
                    </a:p>
                    <a:p>
                      <a:pPr marL="342900" marR="0" lvl="0" indent="-342900">
                        <a:lnSpc>
                          <a:spcPct val="115000"/>
                        </a:lnSpc>
                        <a:spcBef>
                          <a:spcPts val="0"/>
                        </a:spcBef>
                        <a:spcAft>
                          <a:spcPts val="0"/>
                        </a:spcAft>
                        <a:buFont typeface="Arial" panose="020B0604020202020204" pitchFamily="34" charset="0"/>
                        <a:buChar char="•"/>
                      </a:pPr>
                      <a:r>
                        <a:rPr lang="en-US" sz="2100" b="0" u="none" strike="noStrike" dirty="0">
                          <a:solidFill>
                            <a:schemeClr val="tx1"/>
                          </a:solidFill>
                          <a:effectLst/>
                          <a:latin typeface="Calibri" panose="020F0502020204030204" pitchFamily="34" charset="0"/>
                          <a:cs typeface="Calibri" panose="020F0502020204030204" pitchFamily="34" charset="0"/>
                        </a:rPr>
                        <a:t>What does it make you wonder?</a:t>
                      </a:r>
                      <a:endParaRPr lang="en-US" sz="2100" b="0" u="none" strike="noStrike"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3500" marR="63500" marT="63500" marB="63500">
                    <a:solidFill>
                      <a:schemeClr val="accent1">
                        <a:lumMod val="20000"/>
                        <a:lumOff val="80000"/>
                      </a:schemeClr>
                    </a:solidFill>
                  </a:tcPr>
                </a:tc>
                <a:extLst>
                  <a:ext uri="{0D108BD9-81ED-4DB2-BD59-A6C34878D82A}">
                    <a16:rowId xmlns:a16="http://schemas.microsoft.com/office/drawing/2014/main" val="2834315415"/>
                  </a:ext>
                </a:extLst>
              </a:tr>
            </a:tbl>
          </a:graphicData>
        </a:graphic>
      </p:graphicFrame>
      <p:sp>
        <p:nvSpPr>
          <p:cNvPr id="10" name="TextBox 9">
            <a:extLst>
              <a:ext uri="{FF2B5EF4-FFF2-40B4-BE49-F238E27FC236}">
                <a16:creationId xmlns:a16="http://schemas.microsoft.com/office/drawing/2014/main" id="{C17B74E3-8827-5C0A-8A4E-536F9A4EF6F8}"/>
              </a:ext>
            </a:extLst>
          </p:cNvPr>
          <p:cNvSpPr txBox="1"/>
          <p:nvPr/>
        </p:nvSpPr>
        <p:spPr>
          <a:xfrm>
            <a:off x="51256" y="4956160"/>
            <a:ext cx="11715751" cy="777457"/>
          </a:xfrm>
          <a:prstGeom prst="rect">
            <a:avLst/>
          </a:prstGeom>
          <a:noFill/>
        </p:spPr>
        <p:txBody>
          <a:bodyPr wrap="square">
            <a:spAutoFit/>
          </a:bodyPr>
          <a:lstStyle/>
          <a:p>
            <a:pPr marL="0" marR="0">
              <a:lnSpc>
                <a:spcPct val="115000"/>
              </a:lnSpc>
              <a:spcBef>
                <a:spcPts val="0"/>
              </a:spcBef>
              <a:spcAft>
                <a:spcPts val="0"/>
              </a:spcAft>
            </a:pPr>
            <a:r>
              <a:rPr lang="en-US" sz="2000" dirty="0">
                <a:effectLst/>
                <a:latin typeface="Franklin Gothic Book" panose="020B0503020102020204" pitchFamily="34" charset="0"/>
                <a:ea typeface="Calibri" panose="020F0502020204030204" pitchFamily="34" charset="0"/>
              </a:rPr>
              <a:t>After students have had time to discuss with their partner, discuss as a whole group, allowing partners to share. Then, pose the following questions to students:</a:t>
            </a:r>
            <a:endParaRPr lang="en-US" sz="2000" dirty="0">
              <a:effectLst/>
              <a:latin typeface="Franklin Gothic Book" panose="020B0503020102020204" pitchFamily="34" charset="0"/>
              <a:ea typeface="Arial" panose="020B0604020202020204" pitchFamily="34" charset="0"/>
            </a:endParaRPr>
          </a:p>
        </p:txBody>
      </p:sp>
      <p:graphicFrame>
        <p:nvGraphicFramePr>
          <p:cNvPr id="15" name="Table 14">
            <a:extLst>
              <a:ext uri="{FF2B5EF4-FFF2-40B4-BE49-F238E27FC236}">
                <a16:creationId xmlns:a16="http://schemas.microsoft.com/office/drawing/2014/main" id="{79AE5932-8447-D608-A494-CAC4CE2F6809}"/>
              </a:ext>
            </a:extLst>
          </p:cNvPr>
          <p:cNvGraphicFramePr>
            <a:graphicFrameLocks noGrp="1"/>
          </p:cNvGraphicFramePr>
          <p:nvPr>
            <p:extLst>
              <p:ext uri="{D42A27DB-BD31-4B8C-83A1-F6EECF244321}">
                <p14:modId xmlns:p14="http://schemas.microsoft.com/office/powerpoint/2010/main" val="2901173275"/>
              </p:ext>
            </p:extLst>
          </p:nvPr>
        </p:nvGraphicFramePr>
        <p:xfrm>
          <a:off x="1169233" y="5906678"/>
          <a:ext cx="9428813" cy="843280"/>
        </p:xfrm>
        <a:graphic>
          <a:graphicData uri="http://schemas.openxmlformats.org/drawingml/2006/table">
            <a:tbl>
              <a:tblPr firstRow="1">
                <a:tableStyleId>{5C22544A-7EE6-4342-B048-85BDC9FD1C3A}</a:tableStyleId>
              </a:tblPr>
              <a:tblGrid>
                <a:gridCol w="9428813">
                  <a:extLst>
                    <a:ext uri="{9D8B030D-6E8A-4147-A177-3AD203B41FA5}">
                      <a16:colId xmlns:a16="http://schemas.microsoft.com/office/drawing/2014/main" val="3037683557"/>
                    </a:ext>
                  </a:extLst>
                </a:gridCol>
              </a:tblGrid>
              <a:tr h="0">
                <a:tc>
                  <a:txBody>
                    <a:bodyPr/>
                    <a:lstStyle/>
                    <a:p>
                      <a:pPr marL="285750" lvl="0" indent="-285750">
                        <a:spcAft>
                          <a:spcPts val="600"/>
                        </a:spcAft>
                        <a:buFont typeface="Arial" panose="020B0604020202020204" pitchFamily="34" charset="0"/>
                        <a:buChar char="•"/>
                      </a:pPr>
                      <a:r>
                        <a:rPr lang="en-US" sz="21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Why might we trade so much with Canada and Mexico?</a:t>
                      </a:r>
                      <a:r>
                        <a:rPr lang="en-US" sz="2100" b="0" i="1" u="none" strike="noStrike" cap="none" dirty="0">
                          <a:solidFill>
                            <a:schemeClr val="dk1"/>
                          </a:solidFill>
                          <a:effectLst/>
                          <a:latin typeface="Calibri" panose="020F0502020204030204" pitchFamily="34" charset="0"/>
                          <a:ea typeface="+mn-ea"/>
                          <a:cs typeface="Calibri" panose="020F0502020204030204" pitchFamily="34" charset="0"/>
                          <a:sym typeface="Arial"/>
                        </a:rPr>
                        <a:t>.</a:t>
                      </a:r>
                      <a:endParaRPr lang="en-US" sz="2100" b="0" i="0" u="none" strike="noStrike" cap="none" dirty="0">
                        <a:solidFill>
                          <a:schemeClr val="dk1"/>
                        </a:solidFill>
                        <a:effectLst/>
                        <a:latin typeface="Calibri" panose="020F0502020204030204" pitchFamily="34" charset="0"/>
                        <a:ea typeface="+mn-ea"/>
                        <a:cs typeface="Calibri" panose="020F0502020204030204" pitchFamily="34" charset="0"/>
                        <a:sym typeface="Arial"/>
                      </a:endParaRPr>
                    </a:p>
                    <a:p>
                      <a:pPr marL="285750" indent="-285750">
                        <a:spcAft>
                          <a:spcPts val="600"/>
                        </a:spcAft>
                        <a:buFont typeface="Arial" panose="020B0604020202020204" pitchFamily="34" charset="0"/>
                        <a:buChar char="•"/>
                      </a:pPr>
                      <a:r>
                        <a:rPr lang="en-US" sz="21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Why might we trade with faraway places such as China, Japan, and Europe? </a:t>
                      </a:r>
                      <a:endParaRPr lang="en-US" sz="2100" u="none" strike="noStrike" dirty="0">
                        <a:effectLst/>
                        <a:latin typeface="Calibri" panose="020F0502020204030204" pitchFamily="34" charset="0"/>
                        <a:ea typeface="Arial" panose="020B0604020202020204" pitchFamily="34" charset="0"/>
                        <a:cs typeface="Calibri" panose="020F0502020204030204" pitchFamily="34" charset="0"/>
                      </a:endParaRPr>
                    </a:p>
                  </a:txBody>
                  <a:tcPr marL="63500" marR="63500" marT="63500" marB="63500">
                    <a:solidFill>
                      <a:schemeClr val="accent1">
                        <a:lumMod val="20000"/>
                        <a:lumOff val="80000"/>
                      </a:schemeClr>
                    </a:solidFill>
                  </a:tcPr>
                </a:tc>
                <a:extLst>
                  <a:ext uri="{0D108BD9-81ED-4DB2-BD59-A6C34878D82A}">
                    <a16:rowId xmlns:a16="http://schemas.microsoft.com/office/drawing/2014/main" val="2834315415"/>
                  </a:ext>
                </a:extLst>
              </a:tr>
            </a:tbl>
          </a:graphicData>
        </a:graphic>
      </p:graphicFrame>
    </p:spTree>
    <p:extLst>
      <p:ext uri="{BB962C8B-B14F-4D97-AF65-F5344CB8AC3E}">
        <p14:creationId xmlns:p14="http://schemas.microsoft.com/office/powerpoint/2010/main" val="23638435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g7dbc95a298_0_103"/>
          <p:cNvSpPr txBox="1">
            <a:spLocks noGrp="1"/>
          </p:cNvSpPr>
          <p:nvPr>
            <p:ph type="title"/>
          </p:nvPr>
        </p:nvSpPr>
        <p:spPr>
          <a:xfrm>
            <a:off x="297210" y="97116"/>
            <a:ext cx="11402895"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Franklin Gothic Medium" panose="020B0603020102020204" pitchFamily="34" charset="0"/>
              </a:rPr>
              <a:t>Assignments Strongly Aligned to the </a:t>
            </a:r>
            <a:r>
              <a:rPr lang="en-US" i="1" dirty="0">
                <a:latin typeface="Franklin Gothic Medium" panose="020B0603020102020204" pitchFamily="34" charset="0"/>
              </a:rPr>
              <a:t>KAS</a:t>
            </a:r>
            <a:endParaRPr dirty="0">
              <a:latin typeface="Franklin Gothic Medium" panose="020B0603020102020204" pitchFamily="34" charset="0"/>
            </a:endParaRPr>
          </a:p>
        </p:txBody>
      </p:sp>
      <p:sp>
        <p:nvSpPr>
          <p:cNvPr id="716" name="Google Shape;716;g7dbc95a298_0_103"/>
          <p:cNvSpPr txBox="1">
            <a:spLocks noGrp="1"/>
          </p:cNvSpPr>
          <p:nvPr>
            <p:ph type="body" idx="1"/>
          </p:nvPr>
        </p:nvSpPr>
        <p:spPr>
          <a:xfrm>
            <a:off x="297210" y="248783"/>
            <a:ext cx="11695392" cy="57081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endParaRPr sz="2000"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r>
              <a:rPr lang="en-US" sz="2000" dirty="0">
                <a:solidFill>
                  <a:schemeClr val="dk1"/>
                </a:solidFill>
                <a:latin typeface="Franklin Gothic Book" panose="020B0503020102020204" pitchFamily="34" charset="0"/>
                <a:ea typeface="Calibri"/>
                <a:cs typeface="Calibri"/>
                <a:sym typeface="Calibri"/>
              </a:rPr>
              <a:t>Students should have multiple opportunities to engage with strongly aligned </a:t>
            </a:r>
            <a:r>
              <a:rPr lang="en-US" sz="2000" i="1" dirty="0">
                <a:solidFill>
                  <a:schemeClr val="dk1"/>
                </a:solidFill>
                <a:latin typeface="Franklin Gothic Book" panose="020B0503020102020204" pitchFamily="34" charset="0"/>
                <a:ea typeface="Calibri"/>
                <a:cs typeface="Calibri"/>
                <a:sym typeface="Calibri"/>
              </a:rPr>
              <a:t>KAS for Social Studies </a:t>
            </a:r>
            <a:r>
              <a:rPr lang="en-US" sz="2000" dirty="0">
                <a:solidFill>
                  <a:schemeClr val="dk1"/>
                </a:solidFill>
                <a:latin typeface="Franklin Gothic Book" panose="020B0503020102020204" pitchFamily="34" charset="0"/>
                <a:ea typeface="Calibri"/>
                <a:cs typeface="Calibri"/>
                <a:sym typeface="Calibri"/>
              </a:rPr>
              <a:t>and </a:t>
            </a:r>
            <a:r>
              <a:rPr lang="en-US" sz="2000" i="1" dirty="0">
                <a:solidFill>
                  <a:schemeClr val="dk1"/>
                </a:solidFill>
                <a:latin typeface="Franklin Gothic Book" panose="020B0503020102020204" pitchFamily="34" charset="0"/>
                <a:ea typeface="Calibri"/>
                <a:cs typeface="Calibri"/>
                <a:sym typeface="Calibri"/>
              </a:rPr>
              <a:t>KAS for Reading and Writing </a:t>
            </a:r>
            <a:r>
              <a:rPr lang="en-US" sz="2000" dirty="0">
                <a:solidFill>
                  <a:schemeClr val="dk1"/>
                </a:solidFill>
                <a:latin typeface="Franklin Gothic Book" panose="020B0503020102020204" pitchFamily="34" charset="0"/>
                <a:ea typeface="Calibri"/>
                <a:cs typeface="Calibri"/>
                <a:sym typeface="Calibri"/>
              </a:rPr>
              <a:t>assignments that drive investigation of the supporting and compelling questions. </a:t>
            </a: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21"/>
                  </a:ext>
                </a:extLst>
              </a:rPr>
              <a:t>Additionally</a:t>
            </a:r>
            <a:r>
              <a:rPr lang="en-US" sz="2000" dirty="0">
                <a:solidFill>
                  <a:schemeClr val="dk1"/>
                </a:solidFill>
                <a:latin typeface="Franklin Gothic Book" panose="020B0503020102020204" pitchFamily="34" charset="0"/>
                <a:ea typeface="Calibri"/>
                <a:cs typeface="Calibri"/>
                <a:sym typeface="Calibri"/>
              </a:rPr>
              <a:t>, when engaging with the assignments aligned to the supporting and compelling question</a:t>
            </a: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22"/>
                  </a:ext>
                </a:extLst>
              </a:rPr>
              <a:t>(s), </a:t>
            </a:r>
            <a:r>
              <a:rPr lang="en-US" sz="2000" dirty="0">
                <a:solidFill>
                  <a:schemeClr val="dk1"/>
                </a:solidFill>
                <a:latin typeface="Franklin Gothic Book" panose="020B0503020102020204" pitchFamily="34" charset="0"/>
                <a:ea typeface="Calibri"/>
                <a:cs typeface="Calibri"/>
                <a:sym typeface="Calibri"/>
              </a:rPr>
              <a:t>students should utilize the content and skills outlined in the social studies and reading and writing standards to construct their responses. </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15000"/>
              </a:lnSpc>
              <a:spcBef>
                <a:spcPts val="1200"/>
              </a:spcBef>
              <a:spcAft>
                <a:spcPts val="0"/>
              </a:spcAft>
              <a:buClr>
                <a:schemeClr val="dk1"/>
              </a:buClr>
              <a:buSzPts val="2000"/>
              <a:buFont typeface="Calibri"/>
              <a:buChar char="●"/>
            </a:pPr>
            <a:r>
              <a:rPr lang="en-US" sz="2000" dirty="0">
                <a:solidFill>
                  <a:schemeClr val="dk1"/>
                </a:solidFill>
                <a:latin typeface="Franklin Gothic Book" panose="020B0503020102020204" pitchFamily="34" charset="0"/>
                <a:ea typeface="Calibri"/>
                <a:cs typeface="Calibri"/>
                <a:sym typeface="Calibri"/>
              </a:rPr>
              <a:t>See the Effective Integration Collections in this module for more examples. </a:t>
            </a:r>
            <a:endParaRPr sz="2000" dirty="0">
              <a:solidFill>
                <a:schemeClr val="dk1"/>
              </a:solidFill>
              <a:latin typeface="Franklin Gothic Book" panose="020B0503020102020204" pitchFamily="34" charset="0"/>
              <a:ea typeface="Calibri"/>
              <a:cs typeface="Calibri"/>
              <a:sym typeface="Calibri"/>
            </a:endParaRPr>
          </a:p>
          <a:p>
            <a:pPr marL="0" lvl="0" indent="0" algn="l" rtl="0">
              <a:lnSpc>
                <a:spcPct val="115000"/>
              </a:lnSpc>
              <a:spcBef>
                <a:spcPts val="1200"/>
              </a:spcBef>
              <a:spcAft>
                <a:spcPts val="0"/>
              </a:spcAft>
              <a:buNone/>
            </a:pPr>
            <a:r>
              <a:rPr lang="en-US" sz="2000" dirty="0">
                <a:solidFill>
                  <a:schemeClr val="dk1"/>
                </a:solidFill>
                <a:latin typeface="Franklin Gothic Book" panose="020B0503020102020204" pitchFamily="34" charset="0"/>
                <a:ea typeface="Calibri"/>
                <a:cs typeface="Calibri"/>
                <a:sym typeface="Calibri"/>
              </a:rPr>
              <a:t>For more information on aligning assignments to the </a:t>
            </a:r>
            <a:r>
              <a:rPr lang="en-US" sz="2000" i="1" dirty="0">
                <a:solidFill>
                  <a:schemeClr val="dk1"/>
                </a:solidFill>
                <a:latin typeface="Franklin Gothic Book" panose="020B0503020102020204" pitchFamily="34" charset="0"/>
                <a:ea typeface="Calibri"/>
                <a:cs typeface="Calibri"/>
                <a:sym typeface="Calibri"/>
              </a:rPr>
              <a:t>KAS for Social Studies </a:t>
            </a:r>
            <a:r>
              <a:rPr lang="en-US" sz="2000" dirty="0">
                <a:solidFill>
                  <a:schemeClr val="dk1"/>
                </a:solidFill>
                <a:latin typeface="Franklin Gothic Book" panose="020B0503020102020204" pitchFamily="34" charset="0"/>
                <a:ea typeface="Calibri"/>
                <a:cs typeface="Calibri"/>
                <a:sym typeface="Calibri"/>
              </a:rPr>
              <a:t>and </a:t>
            </a:r>
            <a:r>
              <a:rPr lang="en-US" sz="2000" i="1" dirty="0">
                <a:solidFill>
                  <a:schemeClr val="dk1"/>
                </a:solidFill>
                <a:latin typeface="Franklin Gothic Book" panose="020B0503020102020204" pitchFamily="34" charset="0"/>
                <a:ea typeface="Calibri"/>
                <a:cs typeface="Calibri"/>
                <a:sym typeface="Calibri"/>
              </a:rPr>
              <a:t>KAS for Reading and Writing, </a:t>
            </a:r>
            <a:r>
              <a:rPr lang="en-US" sz="2000" dirty="0">
                <a:solidFill>
                  <a:schemeClr val="dk1"/>
                </a:solidFill>
                <a:latin typeface="Franklin Gothic Book" panose="020B0503020102020204" pitchFamily="34" charset="0"/>
                <a:ea typeface="Calibri"/>
                <a:cs typeface="Calibri"/>
                <a:sym typeface="Calibri"/>
              </a:rPr>
              <a:t>engage with the following resources:</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15000"/>
              </a:lnSpc>
              <a:spcBef>
                <a:spcPts val="1200"/>
              </a:spcBef>
              <a:spcAft>
                <a:spcPts val="0"/>
              </a:spcAft>
              <a:buClr>
                <a:schemeClr val="dk1"/>
              </a:buClr>
              <a:buSzPts val="2000"/>
              <a:buFont typeface="Calibri"/>
              <a:buChar char="●"/>
            </a:pPr>
            <a:r>
              <a:rPr lang="en-US" sz="2000" u="sng" dirty="0">
                <a:solidFill>
                  <a:schemeClr val="hlink"/>
                </a:solidFill>
                <a:latin typeface="Franklin Gothic Book" panose="020B0503020102020204" pitchFamily="34" charset="0"/>
                <a:ea typeface="Calibri"/>
                <a:cs typeface="Calibri"/>
                <a:sym typeface="Calibri"/>
                <a:hlinkClick r:id="rId3"/>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23"/>
                  </a:ext>
                </a:extLst>
              </a:rPr>
              <a:t>Social Studies Assignment Review Protocol </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US" sz="2000" u="sng" dirty="0">
                <a:solidFill>
                  <a:schemeClr val="hlink"/>
                </a:solidFill>
                <a:latin typeface="Franklin Gothic Book" panose="020B0503020102020204" pitchFamily="34" charset="0"/>
                <a:ea typeface="Calibri"/>
                <a:cs typeface="Calibri"/>
                <a:sym typeface="Calibri"/>
                <a:hlinkClick r:id="rId4"/>
              </a:rPr>
              <a:t>Social Studies Student Assignment Library</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US" sz="2000" u="sng" dirty="0">
                <a:solidFill>
                  <a:schemeClr val="hlink"/>
                </a:solidFill>
                <a:latin typeface="Franklin Gothic Book" panose="020B0503020102020204" pitchFamily="34" charset="0"/>
                <a:ea typeface="Calibri"/>
                <a:cs typeface="Calibri"/>
                <a:sym typeface="Calibri"/>
                <a:hlinkClick r:id="rId5"/>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24"/>
                  </a:ext>
                </a:extLst>
              </a:rPr>
              <a:t>Reading &amp; Writing Student Assignment Library</a:t>
            </a:r>
            <a:endParaRPr sz="20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25"/>
                </a:ext>
              </a:extLst>
            </a:endParaRPr>
          </a:p>
          <a:p>
            <a:pPr marL="457200" lvl="0" indent="-355600" algn="l" rtl="0">
              <a:lnSpc>
                <a:spcPct val="115000"/>
              </a:lnSpc>
              <a:spcBef>
                <a:spcPts val="0"/>
              </a:spcBef>
              <a:spcAft>
                <a:spcPts val="0"/>
              </a:spcAft>
              <a:buClr>
                <a:schemeClr val="dk1"/>
              </a:buClr>
              <a:buSzPts val="2000"/>
              <a:buFont typeface="Calibri"/>
              <a:buChar char="●"/>
            </a:pP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26"/>
                  </a:ext>
                </a:extLst>
              </a:rPr>
              <a:t>Assignment Review Protocol - </a:t>
            </a:r>
            <a:r>
              <a:rPr lang="en-US" sz="2000" u="sng" dirty="0">
                <a:solidFill>
                  <a:schemeClr val="hlink"/>
                </a:solidFill>
                <a:latin typeface="Franklin Gothic Book" panose="020B0503020102020204" pitchFamily="34" charset="0"/>
                <a:ea typeface="Calibri"/>
                <a:cs typeface="Calibri"/>
                <a:sym typeface="Calibri"/>
                <a:hlinkClick r:id="rId6"/>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27"/>
                  </a:ext>
                </a:extLst>
              </a:rPr>
              <a:t>Reading &amp; Writing Module </a:t>
            </a:r>
            <a:endParaRPr sz="2000" dirty="0">
              <a:solidFill>
                <a:schemeClr val="dk1"/>
              </a:solidFill>
              <a:latin typeface="Franklin Gothic Book" panose="020B0503020102020204" pitchFamily="34" charset="0"/>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g7dbc95a298_2_47"/>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33"/>
                  </a:ext>
                </a:extLst>
              </a:rPr>
              <a:t>Coming Up</a:t>
            </a:r>
            <a:endParaRPr dirty="0"/>
          </a:p>
        </p:txBody>
      </p:sp>
      <p:sp>
        <p:nvSpPr>
          <p:cNvPr id="722" name="Google Shape;722;g7dbc95a298_2_47"/>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endParaRPr sz="2600" dirty="0">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E: Case studies in effective integration</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F: Is it “healthy, stealthy or fractured?”</a:t>
            </a: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G: Application: Designing an effective integration collection</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H: Reflection</a:t>
            </a:r>
            <a:endParaRPr sz="3000" dirty="0">
              <a:ea typeface="Calibri"/>
              <a:cs typeface="Calibri"/>
              <a:sym typeface="Calibri"/>
            </a:endParaRPr>
          </a:p>
          <a:p>
            <a:pPr marL="0" lvl="0" indent="0" algn="l" rtl="0">
              <a:spcBef>
                <a:spcPts val="1000"/>
              </a:spcBef>
              <a:spcAft>
                <a:spcPts val="0"/>
              </a:spcAft>
              <a:buClr>
                <a:schemeClr val="dk1"/>
              </a:buClr>
              <a:buSzPts val="1100"/>
              <a:buFont typeface="Arial"/>
              <a:buNone/>
            </a:pPr>
            <a:endParaRPr sz="3000" dirty="0">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DEA20-965C-227C-216E-D10D0DCBBF66}"/>
              </a:ext>
            </a:extLst>
          </p:cNvPr>
          <p:cNvSpPr>
            <a:spLocks noGrp="1"/>
          </p:cNvSpPr>
          <p:nvPr>
            <p:ph type="ctrTitle"/>
          </p:nvPr>
        </p:nvSpPr>
        <p:spPr>
          <a:xfrm>
            <a:off x="2567354" y="1428162"/>
            <a:ext cx="9144000" cy="2387700"/>
          </a:xfrm>
        </p:spPr>
        <p:txBody>
          <a:bodyPr>
            <a:normAutofit fontScale="90000"/>
          </a:bodyPr>
          <a:lstStyle/>
          <a:p>
            <a:r>
              <a:rPr lang="en-US" dirty="0"/>
              <a:t>Effective Social Studies Integration in Elementary Classrooms</a:t>
            </a:r>
          </a:p>
        </p:txBody>
      </p:sp>
      <p:sp>
        <p:nvSpPr>
          <p:cNvPr id="3" name="Subtitle 2">
            <a:extLst>
              <a:ext uri="{FF2B5EF4-FFF2-40B4-BE49-F238E27FC236}">
                <a16:creationId xmlns:a16="http://schemas.microsoft.com/office/drawing/2014/main" id="{812EF212-701A-64F8-F8F5-A948F912E140}"/>
              </a:ext>
            </a:extLst>
          </p:cNvPr>
          <p:cNvSpPr>
            <a:spLocks noGrp="1"/>
          </p:cNvSpPr>
          <p:nvPr>
            <p:ph type="subTitle" idx="1"/>
          </p:nvPr>
        </p:nvSpPr>
        <p:spPr>
          <a:xfrm>
            <a:off x="3147646" y="3815862"/>
            <a:ext cx="7983416" cy="1441876"/>
          </a:xfrm>
        </p:spPr>
        <p:txBody>
          <a:bodyPr/>
          <a:lstStyle/>
          <a:p>
            <a:r>
              <a:rPr lang="en-US" dirty="0"/>
              <a:t>Section E: Case studies in effective integration</a:t>
            </a:r>
          </a:p>
        </p:txBody>
      </p:sp>
    </p:spTree>
    <p:extLst>
      <p:ext uri="{BB962C8B-B14F-4D97-AF65-F5344CB8AC3E}">
        <p14:creationId xmlns:p14="http://schemas.microsoft.com/office/powerpoint/2010/main" val="24569438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63aa61e053_2_5"/>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dirty="0">
                <a:sym typeface="Libre Franklin Medium"/>
              </a:rPr>
              <a:t>Goals of this Module: </a:t>
            </a:r>
            <a:endParaRPr dirty="0"/>
          </a:p>
        </p:txBody>
      </p:sp>
      <p:sp>
        <p:nvSpPr>
          <p:cNvPr id="241" name="Google Shape;241;g63aa61e053_2_5"/>
          <p:cNvSpPr txBox="1">
            <a:spLocks noGrp="1"/>
          </p:cNvSpPr>
          <p:nvPr>
            <p:ph type="body" idx="1"/>
          </p:nvPr>
        </p:nvSpPr>
        <p:spPr>
          <a:xfrm>
            <a:off x="575247" y="1254758"/>
            <a:ext cx="10515599" cy="5363400"/>
          </a:xfrm>
          <a:prstGeom prst="rect">
            <a:avLst/>
          </a:prstGeom>
          <a:noFill/>
          <a:ln>
            <a:noFill/>
          </a:ln>
        </p:spPr>
        <p:txBody>
          <a:bodyPr spcFirstLastPara="1" wrap="square" lIns="91425" tIns="45700" rIns="91425" bIns="45700" anchor="t" anchorCtr="0">
            <a:noAutofit/>
          </a:bodyPr>
          <a:lstStyle/>
          <a:p>
            <a:pPr indent="-457200">
              <a:lnSpc>
                <a:spcPct val="100000"/>
              </a:lnSpc>
              <a:spcBef>
                <a:spcPts val="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Engage with the</a:t>
            </a:r>
            <a:r>
              <a:rPr lang="en-US" sz="26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 Kentucky Academic Standards (KAS) for Social Studies and the </a:t>
            </a:r>
            <a:r>
              <a:rPr lang="en-US" sz="26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Kentucky Academic Standards (KAS) for Reading and Writing. </a:t>
            </a:r>
            <a:endParaRPr sz="26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endParaRPr>
          </a:p>
          <a:p>
            <a:pPr indent="-457200">
              <a:lnSpc>
                <a:spcPct val="100000"/>
              </a:lnSpc>
              <a:spcBef>
                <a:spcPts val="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Answer the question, “Why teach social studies?”</a:t>
            </a:r>
            <a:endParaRPr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endParaRPr>
          </a:p>
          <a:p>
            <a:pPr indent="-457200">
              <a:lnSpc>
                <a:spcPct val="100000"/>
              </a:lnSpc>
              <a:spcBef>
                <a:spcPts val="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Learn how to incorporate effective integration between the </a:t>
            </a:r>
            <a:r>
              <a:rPr lang="en-US" sz="26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KAS for Social Studies </a:t>
            </a: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and the </a:t>
            </a:r>
            <a:r>
              <a:rPr lang="en-US" sz="26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KAS for Reading and Writing</a:t>
            </a: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 </a:t>
            </a: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rPr>
              <a:t>while maintaining discipline integrity</a:t>
            </a:r>
            <a:endParaRPr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endParaRPr>
          </a:p>
          <a:p>
            <a:pPr indent="-457200">
              <a:lnSpc>
                <a:spcPct val="100000"/>
              </a:lnSpc>
              <a:spcBef>
                <a:spcPts val="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Explore examples of effective integration between the </a:t>
            </a:r>
            <a:r>
              <a:rPr lang="en-US" sz="26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KAS for Social Studies </a:t>
            </a:r>
            <a:r>
              <a:rPr lang="en-US" sz="26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and the </a:t>
            </a:r>
            <a:r>
              <a:rPr lang="en-US" sz="26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KAS for Reading and Writing</a:t>
            </a:r>
            <a:r>
              <a:rPr lang="en-US" sz="2600" i="1" dirty="0">
                <a:solidFill>
                  <a:srgbClr val="000000"/>
                </a:solidFill>
                <a:ea typeface="Calibri"/>
                <a:cs typeface="Calibri"/>
                <a:sym typeface="Calibri"/>
              </a:rPr>
              <a:t>. </a:t>
            </a:r>
            <a:endParaRPr sz="2600" dirty="0">
              <a:solidFill>
                <a:srgbClr val="3F3F3F"/>
              </a:solidFill>
              <a:ea typeface="Calibri"/>
              <a:cs typeface="Calibri"/>
              <a:sym typeface="Calibri"/>
            </a:endParaRPr>
          </a:p>
          <a:p>
            <a:pPr marL="342900" lvl="0" indent="0" algn="l" rtl="0">
              <a:lnSpc>
                <a:spcPct val="115000"/>
              </a:lnSpc>
              <a:spcBef>
                <a:spcPts val="0"/>
              </a:spcBef>
              <a:spcAft>
                <a:spcPts val="0"/>
              </a:spcAft>
              <a:buSzPts val="1800"/>
              <a:buNone/>
            </a:pPr>
            <a:endParaRPr sz="2400" dirty="0">
              <a:solidFill>
                <a:srgbClr val="3F3F3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7280603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7a558d1906_0_1"/>
          <p:cNvSpPr txBox="1">
            <a:spLocks noGrp="1"/>
          </p:cNvSpPr>
          <p:nvPr>
            <p:ph type="title"/>
          </p:nvPr>
        </p:nvSpPr>
        <p:spPr>
          <a:xfrm>
            <a:off x="218267" y="121034"/>
            <a:ext cx="10515600"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Compelling Question</a:t>
            </a:r>
            <a:endParaRPr dirty="0"/>
          </a:p>
        </p:txBody>
      </p:sp>
      <p:sp>
        <p:nvSpPr>
          <p:cNvPr id="248" name="Google Shape;248;g7a558d1906_0_1"/>
          <p:cNvSpPr txBox="1">
            <a:spLocks noGrp="1"/>
          </p:cNvSpPr>
          <p:nvPr>
            <p:ph type="body" idx="1"/>
          </p:nvPr>
        </p:nvSpPr>
        <p:spPr>
          <a:xfrm>
            <a:off x="218267" y="4317275"/>
            <a:ext cx="12164878"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200" dirty="0">
                <a:ea typeface="Calibri"/>
                <a:cs typeface="Calibri"/>
                <a:sym typeface="Calibri"/>
              </a:rPr>
              <a:t>How do I practice effective integration between the </a:t>
            </a:r>
            <a:r>
              <a:rPr lang="en-US" sz="3200" i="1" dirty="0">
                <a:ea typeface="Calibri"/>
                <a:cs typeface="Calibri"/>
                <a:sym typeface="Calibri"/>
              </a:rPr>
              <a:t>KAS for Social Studies </a:t>
            </a:r>
            <a:r>
              <a:rPr lang="en-US" sz="3200" dirty="0">
                <a:ea typeface="Calibri"/>
                <a:cs typeface="Calibri"/>
                <a:sym typeface="Calibri"/>
              </a:rPr>
              <a:t>and the </a:t>
            </a:r>
            <a:r>
              <a:rPr lang="en-US" sz="3200" i="1" dirty="0">
                <a:ea typeface="Calibri"/>
                <a:cs typeface="Calibri"/>
                <a:sym typeface="Calibri"/>
              </a:rPr>
              <a:t>KAS for Reading and Writing</a:t>
            </a:r>
            <a:r>
              <a:rPr lang="en-US" sz="3200" dirty="0">
                <a:ea typeface="Calibri"/>
                <a:cs typeface="Calibri"/>
                <a:sym typeface="Calibri"/>
              </a:rPr>
              <a:t> in elementary school?</a:t>
            </a:r>
            <a:endParaRPr sz="3200" dirty="0">
              <a:ea typeface="Calibri"/>
              <a:cs typeface="Calibri"/>
              <a:sym typeface="Calibri"/>
            </a:endParaRPr>
          </a:p>
        </p:txBody>
      </p:sp>
      <p:pic>
        <p:nvPicPr>
          <p:cNvPr id="5" name="Picture 4" descr="This graphic shows a continuous cycle between the KAS for Social Studies and the KAS for Reading and Writing, demonstrating integration.">
            <a:extLst>
              <a:ext uri="{FF2B5EF4-FFF2-40B4-BE49-F238E27FC236}">
                <a16:creationId xmlns:a16="http://schemas.microsoft.com/office/drawing/2014/main" id="{89433B6A-1F30-D813-5B27-BC99E2AE1C0C}"/>
              </a:ext>
            </a:extLst>
          </p:cNvPr>
          <p:cNvPicPr>
            <a:picLocks noChangeAspect="1"/>
          </p:cNvPicPr>
          <p:nvPr/>
        </p:nvPicPr>
        <p:blipFill>
          <a:blip r:embed="rId3"/>
          <a:stretch>
            <a:fillRect/>
          </a:stretch>
        </p:blipFill>
        <p:spPr>
          <a:xfrm>
            <a:off x="3120179" y="707890"/>
            <a:ext cx="5951641" cy="3665670"/>
          </a:xfrm>
          <a:prstGeom prst="rect">
            <a:avLst/>
          </a:prstGeom>
        </p:spPr>
      </p:pic>
    </p:spTree>
    <p:extLst>
      <p:ext uri="{BB962C8B-B14F-4D97-AF65-F5344CB8AC3E}">
        <p14:creationId xmlns:p14="http://schemas.microsoft.com/office/powerpoint/2010/main" val="11383986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FE094-940A-C1E9-5776-49A6E291EFA2}"/>
              </a:ext>
            </a:extLst>
          </p:cNvPr>
          <p:cNvSpPr>
            <a:spLocks noGrp="1"/>
          </p:cNvSpPr>
          <p:nvPr>
            <p:ph type="title"/>
          </p:nvPr>
        </p:nvSpPr>
        <p:spPr>
          <a:xfrm>
            <a:off x="253584" y="18325"/>
            <a:ext cx="10515600" cy="1325700"/>
          </a:xfrm>
        </p:spPr>
        <p:txBody>
          <a:bodyPr/>
          <a:lstStyle/>
          <a:p>
            <a:r>
              <a:rPr lang="en-US" dirty="0"/>
              <a:t>Case studies in effective integration</a:t>
            </a:r>
          </a:p>
        </p:txBody>
      </p:sp>
      <p:sp>
        <p:nvSpPr>
          <p:cNvPr id="3" name="Text Placeholder 2">
            <a:extLst>
              <a:ext uri="{FF2B5EF4-FFF2-40B4-BE49-F238E27FC236}">
                <a16:creationId xmlns:a16="http://schemas.microsoft.com/office/drawing/2014/main" id="{7E364EE4-21ED-1EB8-E9F1-E54903D92533}"/>
              </a:ext>
            </a:extLst>
          </p:cNvPr>
          <p:cNvSpPr>
            <a:spLocks noGrp="1"/>
          </p:cNvSpPr>
          <p:nvPr>
            <p:ph type="body" idx="1"/>
          </p:nvPr>
        </p:nvSpPr>
        <p:spPr>
          <a:xfrm>
            <a:off x="253584" y="1600773"/>
            <a:ext cx="11483714" cy="4351200"/>
          </a:xfrm>
        </p:spPr>
        <p:txBody>
          <a:bodyPr/>
          <a:lstStyle/>
          <a:p>
            <a:pPr marL="0" lvl="0" indent="0" algn="l" rtl="0">
              <a:lnSpc>
                <a:spcPct val="100000"/>
              </a:lnSpc>
              <a:spcBef>
                <a:spcPts val="1000"/>
              </a:spcBef>
              <a:spcAft>
                <a:spcPts val="0"/>
              </a:spcAft>
              <a:buNone/>
            </a:pPr>
            <a:r>
              <a:rPr lang="en-US" sz="2800" dirty="0">
                <a:ea typeface="Calibri"/>
                <a:cs typeface="Calibri"/>
                <a:sym typeface="Calibri"/>
              </a:rPr>
              <a:t>In this section of the module, you will explore strongly-aligned </a:t>
            </a:r>
            <a:r>
              <a:rPr lang="en-US" sz="2800" i="1" dirty="0">
                <a:ea typeface="Calibri"/>
                <a:cs typeface="Calibri"/>
                <a:sym typeface="Calibri"/>
              </a:rPr>
              <a:t>KAS for Social Studies</a:t>
            </a:r>
            <a:r>
              <a:rPr lang="en-US" sz="2800" dirty="0">
                <a:ea typeface="Calibri"/>
                <a:cs typeface="Calibri"/>
                <a:sym typeface="Calibri"/>
              </a:rPr>
              <a:t> and </a:t>
            </a:r>
            <a:r>
              <a:rPr lang="en-US" sz="2800" i="1" dirty="0">
                <a:ea typeface="Calibri"/>
                <a:cs typeface="Calibri"/>
                <a:sym typeface="Calibri"/>
              </a:rPr>
              <a:t>KAS for Reading and Writing</a:t>
            </a:r>
            <a:r>
              <a:rPr lang="en-US" sz="2800" dirty="0">
                <a:ea typeface="Calibri"/>
                <a:cs typeface="Calibri"/>
                <a:sym typeface="Calibri"/>
              </a:rPr>
              <a:t> effective integration </a:t>
            </a:r>
            <a:r>
              <a:rPr lang="en-US" sz="2800" dirty="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68"/>
                  </a:ext>
                </a:extLst>
              </a:rPr>
              <a:t>collections</a:t>
            </a:r>
            <a:r>
              <a:rPr lang="en-US" sz="2800" dirty="0">
                <a:ea typeface="Calibri"/>
                <a:cs typeface="Calibri"/>
                <a:sym typeface="Calibri"/>
              </a:rPr>
              <a:t>. </a:t>
            </a:r>
          </a:p>
          <a:p>
            <a:pPr marL="0" lvl="0" indent="0" algn="l" rtl="0">
              <a:lnSpc>
                <a:spcPct val="100000"/>
              </a:lnSpc>
              <a:spcBef>
                <a:spcPts val="1000"/>
              </a:spcBef>
              <a:spcAft>
                <a:spcPts val="0"/>
              </a:spcAft>
              <a:buNone/>
            </a:pPr>
            <a:endParaRPr lang="en-US" sz="2800" dirty="0">
              <a:ea typeface="Calibri"/>
              <a:cs typeface="Calibri"/>
              <a:sym typeface="Calibri"/>
            </a:endParaRPr>
          </a:p>
          <a:p>
            <a:pPr marL="0" lvl="0" indent="0" algn="l" rtl="0">
              <a:lnSpc>
                <a:spcPct val="100000"/>
              </a:lnSpc>
              <a:spcBef>
                <a:spcPts val="1000"/>
              </a:spcBef>
              <a:spcAft>
                <a:spcPts val="0"/>
              </a:spcAft>
              <a:buNone/>
            </a:pPr>
            <a:r>
              <a:rPr lang="en-US" sz="2800" dirty="0">
                <a:ea typeface="Calibri"/>
                <a:cs typeface="Calibri"/>
                <a:sym typeface="Calibri"/>
              </a:rPr>
              <a:t>On the following slides, the available collections are described. Select one, two or all three, depending on your needs, to engage with during this section of the module.</a:t>
            </a:r>
            <a:r>
              <a:rPr lang="en-US" dirty="0">
                <a:ea typeface="Calibri"/>
                <a:cs typeface="Calibri"/>
                <a:sym typeface="Calibri"/>
              </a:rPr>
              <a:t> </a:t>
            </a:r>
          </a:p>
          <a:p>
            <a:pPr marL="107950" indent="0">
              <a:buNone/>
            </a:pPr>
            <a:endParaRPr lang="en-US" dirty="0"/>
          </a:p>
        </p:txBody>
      </p:sp>
    </p:spTree>
    <p:extLst>
      <p:ext uri="{BB962C8B-B14F-4D97-AF65-F5344CB8AC3E}">
        <p14:creationId xmlns:p14="http://schemas.microsoft.com/office/powerpoint/2010/main" val="17480445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FE094-940A-C1E9-5776-49A6E291EFA2}"/>
              </a:ext>
            </a:extLst>
          </p:cNvPr>
          <p:cNvSpPr>
            <a:spLocks noGrp="1"/>
          </p:cNvSpPr>
          <p:nvPr>
            <p:ph type="title"/>
          </p:nvPr>
        </p:nvSpPr>
        <p:spPr>
          <a:xfrm>
            <a:off x="253584" y="-166615"/>
            <a:ext cx="10515600" cy="1325700"/>
          </a:xfrm>
        </p:spPr>
        <p:txBody>
          <a:bodyPr/>
          <a:lstStyle/>
          <a:p>
            <a:r>
              <a:rPr lang="en-US" dirty="0"/>
              <a:t>Case studies in effective integration (1)</a:t>
            </a:r>
          </a:p>
        </p:txBody>
      </p:sp>
      <p:sp>
        <p:nvSpPr>
          <p:cNvPr id="3" name="Text Placeholder 2">
            <a:extLst>
              <a:ext uri="{FF2B5EF4-FFF2-40B4-BE49-F238E27FC236}">
                <a16:creationId xmlns:a16="http://schemas.microsoft.com/office/drawing/2014/main" id="{7E364EE4-21ED-1EB8-E9F1-E54903D92533}"/>
              </a:ext>
            </a:extLst>
          </p:cNvPr>
          <p:cNvSpPr>
            <a:spLocks noGrp="1"/>
          </p:cNvSpPr>
          <p:nvPr>
            <p:ph type="body" idx="1"/>
          </p:nvPr>
        </p:nvSpPr>
        <p:spPr>
          <a:xfrm>
            <a:off x="253584" y="1452646"/>
            <a:ext cx="11292721" cy="4351200"/>
          </a:xfrm>
        </p:spPr>
        <p:txBody>
          <a:bodyPr>
            <a:normAutofit/>
          </a:bodyPr>
          <a:lstStyle/>
          <a:p>
            <a:pPr marL="0" lvl="0" indent="0" algn="l" rtl="0">
              <a:spcBef>
                <a:spcPts val="1000"/>
              </a:spcBef>
              <a:spcAft>
                <a:spcPts val="0"/>
              </a:spcAft>
              <a:buNone/>
            </a:pPr>
            <a:r>
              <a:rPr lang="en-US" sz="2800" b="1" dirty="0">
                <a:ea typeface="Calibri"/>
                <a:cs typeface="Calibri"/>
                <a:sym typeface="Calibri"/>
              </a:rPr>
              <a:t>Example One: </a:t>
            </a:r>
            <a:r>
              <a:rPr lang="en-US" sz="2800" b="1" u="sng" dirty="0">
                <a:solidFill>
                  <a:schemeClr val="hlink"/>
                </a:solidFill>
                <a:ea typeface="Calibri"/>
                <a:cs typeface="Calibri"/>
                <a:sym typeface="Calibri"/>
                <a:hlinkClick r:id="rId3"/>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69"/>
                  </a:ext>
                </a:extLst>
              </a:rPr>
              <a:t>Kindergarten Collection</a:t>
            </a:r>
            <a:r>
              <a:rPr lang="en-US" sz="2800" b="1" dirty="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70"/>
                  </a:ext>
                </a:extLst>
              </a:rPr>
              <a:t> </a:t>
            </a:r>
            <a:endParaRPr lang="en-US" sz="2800" b="1" dirty="0">
              <a:ea typeface="Calibri"/>
              <a:cs typeface="Calibri"/>
              <a:sym typeface="Calibri"/>
            </a:endParaRPr>
          </a:p>
          <a:p>
            <a:pPr marL="107950" indent="0">
              <a:buNone/>
            </a:pPr>
            <a:endParaRPr lang="en-US" sz="2000" dirty="0"/>
          </a:p>
          <a:p>
            <a:pPr marL="0" marR="0" indent="0">
              <a:lnSpc>
                <a:spcPct val="100000"/>
              </a:lnSpc>
              <a:spcBef>
                <a:spcPts val="0"/>
              </a:spcBef>
              <a:spcAft>
                <a:spcPts val="800"/>
              </a:spcAft>
              <a:buNone/>
            </a:pPr>
            <a:r>
              <a:rPr lang="en-US" sz="2400" b="1" dirty="0">
                <a:effectLst/>
                <a:ea typeface="Calibri" panose="020F0502020204030204" pitchFamily="34" charset="0"/>
              </a:rPr>
              <a:t>Overview:</a:t>
            </a:r>
            <a:r>
              <a:rPr lang="en-US" sz="2400" b="1" dirty="0">
                <a:ea typeface="Calibri" panose="020F0502020204030204" pitchFamily="34" charset="0"/>
              </a:rPr>
              <a:t> </a:t>
            </a:r>
            <a:r>
              <a:rPr lang="en-US" sz="2400" dirty="0">
                <a:solidFill>
                  <a:srgbClr val="000000"/>
                </a:solidFill>
                <a:effectLst/>
                <a:ea typeface="Times New Roman" panose="02020603050405020304" pitchFamily="18" charset="0"/>
                <a:cs typeface="Calibri" panose="020F0502020204030204" pitchFamily="34" charset="0"/>
              </a:rPr>
              <a:t>After </a:t>
            </a:r>
            <a:r>
              <a:rPr lang="en-US" sz="2400" dirty="0">
                <a:effectLst/>
                <a:ea typeface="Times New Roman" panose="02020603050405020304" pitchFamily="18" charset="0"/>
                <a:cs typeface="Calibri" panose="020F0502020204030204" pitchFamily="34" charset="0"/>
              </a:rPr>
              <a:t>reading</a:t>
            </a:r>
            <a:r>
              <a:rPr lang="en-US" sz="2400" dirty="0">
                <a:solidFill>
                  <a:srgbClr val="000000"/>
                </a:solidFill>
                <a:effectLst/>
                <a:ea typeface="Times New Roman" panose="02020603050405020304" pitchFamily="18" charset="0"/>
                <a:cs typeface="Calibri" panose="020F0502020204030204" pitchFamily="34" charset="0"/>
              </a:rPr>
              <a:t> a literary text, </a:t>
            </a:r>
            <a:r>
              <a:rPr lang="en-US" sz="2400" i="1" u="sng" dirty="0">
                <a:solidFill>
                  <a:srgbClr val="0000FF"/>
                </a:solidFill>
                <a:effectLst/>
                <a:ea typeface="Times New Roman" panose="02020603050405020304" pitchFamily="18" charset="0"/>
                <a:cs typeface="Calibri" panose="020F0502020204030204" pitchFamily="34" charset="0"/>
                <a:hlinkClick r:id="rId4"/>
              </a:rPr>
              <a:t>Officer Buckle and Gloria</a:t>
            </a:r>
            <a:r>
              <a:rPr lang="en-US" sz="2400" i="1" dirty="0">
                <a:solidFill>
                  <a:srgbClr val="000000"/>
                </a:solidFill>
                <a:effectLst/>
                <a:ea typeface="Times New Roman" panose="02020603050405020304" pitchFamily="18" charset="0"/>
                <a:cs typeface="Calibri" panose="020F0502020204030204" pitchFamily="34" charset="0"/>
              </a:rPr>
              <a:t> </a:t>
            </a:r>
            <a:r>
              <a:rPr lang="en-US" sz="2400" dirty="0">
                <a:solidFill>
                  <a:srgbClr val="000000"/>
                </a:solidFill>
                <a:effectLst/>
                <a:ea typeface="Times New Roman" panose="02020603050405020304" pitchFamily="18" charset="0"/>
                <a:cs typeface="Calibri" panose="020F0502020204030204" pitchFamily="34" charset="0"/>
              </a:rPr>
              <a:t>by Peggy Rathman, students engage in a series of </a:t>
            </a:r>
            <a:r>
              <a:rPr lang="en-US" sz="2400" dirty="0">
                <a:effectLst/>
                <a:ea typeface="Times New Roman" panose="02020603050405020304" pitchFamily="18" charset="0"/>
                <a:cs typeface="Calibri" panose="020F0502020204030204" pitchFamily="34" charset="0"/>
              </a:rPr>
              <a:t>reading/writing and social studies experiences and assignments to</a:t>
            </a:r>
            <a:r>
              <a:rPr lang="en-US" sz="2400" dirty="0">
                <a:solidFill>
                  <a:srgbClr val="000000"/>
                </a:solidFill>
                <a:effectLst/>
                <a:ea typeface="Times New Roman" panose="02020603050405020304" pitchFamily="18" charset="0"/>
                <a:cs typeface="Calibri" panose="020F0502020204030204" pitchFamily="34" charset="0"/>
              </a:rPr>
              <a:t> identify examples of rules that apply in the school and community, and explain why they exist. </a:t>
            </a:r>
            <a:r>
              <a:rPr lang="en-US" sz="2400" dirty="0">
                <a:effectLst/>
                <a:ea typeface="Calibri" panose="020F0502020204030204" pitchFamily="34" charset="0"/>
              </a:rPr>
              <a:t>Students will use their knowledge of existing school rules to identify a safety concern that does not have a school rule. Next, students will propose a new classroom rule that would make school safer for them and their friends. Students will use their knowledge of why following school rules is important to answer the compelling question, “How do I improve my classroom community?”</a:t>
            </a:r>
          </a:p>
        </p:txBody>
      </p:sp>
    </p:spTree>
    <p:extLst>
      <p:ext uri="{BB962C8B-B14F-4D97-AF65-F5344CB8AC3E}">
        <p14:creationId xmlns:p14="http://schemas.microsoft.com/office/powerpoint/2010/main" val="2383816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7da4f56286_0_34"/>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Why is this work important? </a:t>
            </a:r>
            <a:endParaRPr dirty="0"/>
          </a:p>
        </p:txBody>
      </p:sp>
      <p:sp>
        <p:nvSpPr>
          <p:cNvPr id="262" name="Google Shape;262;g7da4f56286_0_34"/>
          <p:cNvSpPr txBox="1">
            <a:spLocks noGrp="1"/>
          </p:cNvSpPr>
          <p:nvPr>
            <p:ph type="body" idx="1"/>
          </p:nvPr>
        </p:nvSpPr>
        <p:spPr>
          <a:xfrm>
            <a:off x="555785" y="1132676"/>
            <a:ext cx="11243491" cy="4901400"/>
          </a:xfrm>
          <a:prstGeom prst="rect">
            <a:avLst/>
          </a:prstGeom>
        </p:spPr>
        <p:txBody>
          <a:bodyPr spcFirstLastPara="1" wrap="square" lIns="91425" tIns="45700" rIns="91425" bIns="45700" anchor="t" anchorCtr="0">
            <a:noAutofit/>
          </a:bodyPr>
          <a:lstStyle/>
          <a:p>
            <a:pPr marL="457200" lvl="0" indent="-431800" algn="l" rtl="0">
              <a:spcBef>
                <a:spcPts val="1000"/>
              </a:spcBef>
              <a:spcAft>
                <a:spcPts val="0"/>
              </a:spcAft>
              <a:buSzPts val="3200"/>
              <a:buFont typeface="Calibri"/>
              <a:buChar char="●"/>
            </a:pPr>
            <a:r>
              <a:rPr lang="en-US" sz="3200" dirty="0">
                <a:ea typeface="Calibri"/>
                <a:cs typeface="Calibri"/>
                <a:sym typeface="Calibri"/>
              </a:rPr>
              <a:t>“Healthy integration can enhance school learning in ways that teaching subjects in isolation cannot.” </a:t>
            </a:r>
            <a:endParaRPr sz="3200" dirty="0">
              <a:ea typeface="Calibri"/>
              <a:cs typeface="Calibri"/>
              <a:sym typeface="Calibri"/>
            </a:endParaRPr>
          </a:p>
          <a:p>
            <a:pPr marL="0" lvl="0" indent="0" algn="l" rtl="0">
              <a:spcBef>
                <a:spcPts val="1000"/>
              </a:spcBef>
              <a:spcAft>
                <a:spcPts val="0"/>
              </a:spcAft>
              <a:buNone/>
            </a:pPr>
            <a:endParaRPr sz="3200" dirty="0">
              <a:ea typeface="Calibri"/>
              <a:cs typeface="Calibri"/>
              <a:sym typeface="Calibri"/>
            </a:endParaRPr>
          </a:p>
          <a:p>
            <a:pPr marL="457200" lvl="0" indent="-431800" algn="l" rtl="0">
              <a:spcBef>
                <a:spcPts val="1000"/>
              </a:spcBef>
              <a:spcAft>
                <a:spcPts val="0"/>
              </a:spcAft>
              <a:buSzPts val="3200"/>
              <a:buFont typeface="Calibri"/>
              <a:buChar char="●"/>
            </a:pPr>
            <a:r>
              <a:rPr lang="en-US" sz="3200" dirty="0">
                <a:ea typeface="Calibri"/>
                <a:cs typeface="Calibri"/>
                <a:sym typeface="Calibri"/>
              </a:rPr>
              <a:t>In the real world, people try to understand or solve a problem or make an informed decision using the information available. This generally requires operating within and beyond disciplinary boundaries.  </a:t>
            </a:r>
            <a:endParaRPr sz="3200" dirty="0">
              <a:ea typeface="Calibri"/>
              <a:cs typeface="Calibri"/>
              <a:sym typeface="Calibri"/>
            </a:endParaRPr>
          </a:p>
          <a:p>
            <a:pPr marL="457200" lvl="0" indent="0" algn="l" rtl="0">
              <a:spcBef>
                <a:spcPts val="1000"/>
              </a:spcBef>
              <a:spcAft>
                <a:spcPts val="0"/>
              </a:spcAft>
              <a:buNone/>
            </a:pPr>
            <a:r>
              <a:rPr lang="en-US" sz="2400" dirty="0">
                <a:ea typeface="Calibri"/>
                <a:cs typeface="Calibri"/>
                <a:sym typeface="Calibri"/>
              </a:rPr>
              <a:t>National Council for the Social Studies. (2015). </a:t>
            </a:r>
            <a:r>
              <a:rPr lang="en-US" sz="2400" i="1" dirty="0">
                <a:ea typeface="Calibri"/>
                <a:cs typeface="Calibri"/>
                <a:sym typeface="Calibri"/>
              </a:rPr>
              <a:t>Becoming Integrated Thinkers: Case Studies in Elementary Social Studies</a:t>
            </a:r>
            <a:r>
              <a:rPr lang="en-US" sz="2400" dirty="0">
                <a:ea typeface="Calibri"/>
                <a:cs typeface="Calibri"/>
                <a:sym typeface="Calibri"/>
              </a:rPr>
              <a:t>. USA: Bennett and Hinde</a:t>
            </a:r>
            <a:endParaRPr sz="2400" dirty="0">
              <a:ea typeface="Calibri"/>
              <a:cs typeface="Calibri"/>
              <a:sym typeface="Calibri"/>
            </a:endParaRPr>
          </a:p>
          <a:p>
            <a:pPr marL="0" lvl="0" indent="0" algn="l" rtl="0">
              <a:spcBef>
                <a:spcPts val="1000"/>
              </a:spcBef>
              <a:spcAft>
                <a:spcPts val="0"/>
              </a:spcAft>
              <a:buNone/>
            </a:pPr>
            <a:endParaRP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FE094-940A-C1E9-5776-49A6E291EFA2}"/>
              </a:ext>
            </a:extLst>
          </p:cNvPr>
          <p:cNvSpPr>
            <a:spLocks noGrp="1"/>
          </p:cNvSpPr>
          <p:nvPr>
            <p:ph type="title"/>
          </p:nvPr>
        </p:nvSpPr>
        <p:spPr>
          <a:xfrm>
            <a:off x="163642" y="170253"/>
            <a:ext cx="10515600" cy="1325700"/>
          </a:xfrm>
        </p:spPr>
        <p:txBody>
          <a:bodyPr/>
          <a:lstStyle/>
          <a:p>
            <a:r>
              <a:rPr lang="en-US" dirty="0"/>
              <a:t>Case studies in effective integration (2)</a:t>
            </a:r>
          </a:p>
        </p:txBody>
      </p:sp>
      <p:sp>
        <p:nvSpPr>
          <p:cNvPr id="3" name="Text Placeholder 2">
            <a:extLst>
              <a:ext uri="{FF2B5EF4-FFF2-40B4-BE49-F238E27FC236}">
                <a16:creationId xmlns:a16="http://schemas.microsoft.com/office/drawing/2014/main" id="{7E364EE4-21ED-1EB8-E9F1-E54903D92533}"/>
              </a:ext>
            </a:extLst>
          </p:cNvPr>
          <p:cNvSpPr>
            <a:spLocks noGrp="1"/>
          </p:cNvSpPr>
          <p:nvPr>
            <p:ph type="body" idx="1"/>
          </p:nvPr>
        </p:nvSpPr>
        <p:spPr>
          <a:xfrm>
            <a:off x="163642" y="1825625"/>
            <a:ext cx="11678588" cy="4351200"/>
          </a:xfrm>
        </p:spPr>
        <p:txBody>
          <a:bodyPr>
            <a:normAutofit/>
          </a:bodyPr>
          <a:lstStyle/>
          <a:p>
            <a:pPr marL="0" indent="0">
              <a:buNone/>
            </a:pPr>
            <a:r>
              <a:rPr lang="en-US" sz="2800" b="1" dirty="0">
                <a:ea typeface="Calibri"/>
                <a:cs typeface="Calibri" panose="020F0502020204030204" pitchFamily="34" charset="0"/>
                <a:sym typeface="Calibri"/>
              </a:rPr>
              <a:t>Example Two: </a:t>
            </a:r>
            <a:r>
              <a:rPr lang="en-US" sz="2800" b="1" u="sng" dirty="0">
                <a:cs typeface="Calibri" panose="020F0502020204030204" pitchFamily="34" charset="0"/>
                <a:hlinkClick r:id="rId3"/>
              </a:rPr>
              <a:t>Grade 3 Collection</a:t>
            </a:r>
            <a:endParaRPr lang="en-US" sz="2800" b="1" dirty="0">
              <a:cs typeface="Calibri" panose="020F0502020204030204" pitchFamily="34" charset="0"/>
            </a:endParaRPr>
          </a:p>
          <a:p>
            <a:pPr marL="107950" indent="0">
              <a:buNone/>
            </a:pPr>
            <a:endParaRPr lang="en-US" sz="2000" dirty="0"/>
          </a:p>
          <a:p>
            <a:pPr marL="0" marR="0" indent="0">
              <a:lnSpc>
                <a:spcPct val="115000"/>
              </a:lnSpc>
              <a:spcBef>
                <a:spcPts val="0"/>
              </a:spcBef>
              <a:spcAft>
                <a:spcPts val="0"/>
              </a:spcAft>
              <a:buNone/>
            </a:pPr>
            <a:r>
              <a:rPr lang="en-US" sz="2400" b="1" dirty="0">
                <a:effectLst/>
                <a:ea typeface="Calibri" panose="020F0502020204030204" pitchFamily="34" charset="0"/>
                <a:cs typeface="Calibri" panose="020F0502020204030204" pitchFamily="34" charset="0"/>
              </a:rPr>
              <a:t>Overview:  </a:t>
            </a:r>
            <a:r>
              <a:rPr lang="en-US" sz="2400" dirty="0">
                <a:effectLst/>
                <a:ea typeface="Calibri" panose="020F0502020204030204" pitchFamily="34" charset="0"/>
                <a:cs typeface="Calibri" panose="020F0502020204030204" pitchFamily="34" charset="0"/>
              </a:rPr>
              <a:t>After reading a literary text, </a:t>
            </a:r>
            <a:r>
              <a:rPr lang="en-US" sz="2400" i="1" dirty="0">
                <a:effectLst/>
                <a:ea typeface="Calibri" panose="020F0502020204030204" pitchFamily="34" charset="0"/>
                <a:cs typeface="Calibri" panose="020F0502020204030204" pitchFamily="34" charset="0"/>
              </a:rPr>
              <a:t>How to Make an Apple Pie and See the World </a:t>
            </a:r>
            <a:r>
              <a:rPr lang="en-US" sz="2400" dirty="0">
                <a:effectLst/>
                <a:ea typeface="Calibri" panose="020F0502020204030204" pitchFamily="34" charset="0"/>
                <a:cs typeface="Calibri" panose="020F0502020204030204" pitchFamily="34" charset="0"/>
              </a:rPr>
              <a:t>by Marjorie Priceman, to introduce economic interdependence, students will research world regions to see how physical and cultural characteristics impact the goods a region can produce. Students demonstrate their knowledge of economic interdependence by constructing an argument to answer the compelling question: “How does where we live affect how we live?” </a:t>
            </a:r>
            <a:endParaRPr lang="en-US" sz="2400" dirty="0">
              <a:effectLst/>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39508386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FE094-940A-C1E9-5776-49A6E291EFA2}"/>
              </a:ext>
            </a:extLst>
          </p:cNvPr>
          <p:cNvSpPr>
            <a:spLocks noGrp="1"/>
          </p:cNvSpPr>
          <p:nvPr>
            <p:ph type="title"/>
          </p:nvPr>
        </p:nvSpPr>
        <p:spPr>
          <a:xfrm>
            <a:off x="118672" y="18325"/>
            <a:ext cx="10515600" cy="1325700"/>
          </a:xfrm>
        </p:spPr>
        <p:txBody>
          <a:bodyPr/>
          <a:lstStyle/>
          <a:p>
            <a:r>
              <a:rPr lang="en-US" dirty="0"/>
              <a:t>Case studies in effective integration (3)</a:t>
            </a:r>
          </a:p>
        </p:txBody>
      </p:sp>
      <p:sp>
        <p:nvSpPr>
          <p:cNvPr id="3" name="Text Placeholder 2">
            <a:extLst>
              <a:ext uri="{FF2B5EF4-FFF2-40B4-BE49-F238E27FC236}">
                <a16:creationId xmlns:a16="http://schemas.microsoft.com/office/drawing/2014/main" id="{7E364EE4-21ED-1EB8-E9F1-E54903D92533}"/>
              </a:ext>
            </a:extLst>
          </p:cNvPr>
          <p:cNvSpPr>
            <a:spLocks noGrp="1"/>
          </p:cNvSpPr>
          <p:nvPr>
            <p:ph type="body" idx="1"/>
          </p:nvPr>
        </p:nvSpPr>
        <p:spPr>
          <a:xfrm>
            <a:off x="583366" y="1540812"/>
            <a:ext cx="10914089" cy="4351200"/>
          </a:xfrm>
        </p:spPr>
        <p:txBody>
          <a:bodyPr/>
          <a:lstStyle/>
          <a:p>
            <a:pPr marL="0" indent="0">
              <a:buNone/>
            </a:pPr>
            <a:r>
              <a:rPr lang="en-US" sz="2800" b="1" dirty="0">
                <a:ea typeface="Calibri"/>
                <a:cs typeface="Calibri"/>
                <a:sym typeface="Calibri"/>
              </a:rPr>
              <a:t>Example Three: </a:t>
            </a:r>
            <a:r>
              <a:rPr lang="en-US" sz="2800" b="1" u="sng" dirty="0">
                <a:hlinkClick r:id="rId3"/>
              </a:rPr>
              <a:t>Grade 5 Collection</a:t>
            </a:r>
            <a:endParaRPr lang="en-US" sz="2800" b="1" dirty="0"/>
          </a:p>
          <a:p>
            <a:pPr marL="107950" indent="0">
              <a:buNone/>
            </a:pPr>
            <a:endParaRPr lang="en-US" sz="2000" dirty="0"/>
          </a:p>
          <a:p>
            <a:pPr marL="0" marR="0" indent="0">
              <a:spcBef>
                <a:spcPts val="0"/>
              </a:spcBef>
              <a:spcAft>
                <a:spcPts val="0"/>
              </a:spcAft>
              <a:buNone/>
            </a:pPr>
            <a:r>
              <a:rPr lang="en-US" b="1" kern="0" dirty="0">
                <a:effectLst/>
                <a:cs typeface="Arial" panose="020B0604020202020204" pitchFamily="34" charset="0"/>
              </a:rPr>
              <a:t>Overview: </a:t>
            </a:r>
          </a:p>
          <a:p>
            <a:pPr marL="0" marR="0" indent="0">
              <a:lnSpc>
                <a:spcPct val="115000"/>
              </a:lnSpc>
              <a:spcBef>
                <a:spcPts val="0"/>
              </a:spcBef>
              <a:spcAft>
                <a:spcPts val="0"/>
              </a:spcAft>
              <a:buNone/>
            </a:pPr>
            <a:r>
              <a:rPr lang="en-US" dirty="0">
                <a:effectLst/>
                <a:ea typeface="Times New Roman" panose="02020603050405020304" pitchFamily="18" charset="0"/>
              </a:rPr>
              <a:t>As students read a chapter book, </a:t>
            </a:r>
            <a:r>
              <a:rPr lang="en-US" i="1" dirty="0">
                <a:effectLst/>
                <a:ea typeface="Times New Roman" panose="02020603050405020304" pitchFamily="18" charset="0"/>
              </a:rPr>
              <a:t>Landry News</a:t>
            </a:r>
            <a:r>
              <a:rPr lang="en-US" dirty="0">
                <a:effectLst/>
                <a:ea typeface="Times New Roman" panose="02020603050405020304" pitchFamily="18" charset="0"/>
              </a:rPr>
              <a:t>, they engage in a series of reading/writing and social studies experiences and assignments to identify what rights are given to Americans by the First Amendment in order to investigate the compelling question, “Why is the Bill of Rights needed and challenged?”</a:t>
            </a:r>
            <a:endParaRPr lang="en-US" dirty="0">
              <a:effectLst/>
              <a:ea typeface="Arial" panose="020B0604020202020204" pitchFamily="34" charset="0"/>
            </a:endParaRPr>
          </a:p>
        </p:txBody>
      </p:sp>
    </p:spTree>
    <p:extLst>
      <p:ext uri="{BB962C8B-B14F-4D97-AF65-F5344CB8AC3E}">
        <p14:creationId xmlns:p14="http://schemas.microsoft.com/office/powerpoint/2010/main" val="42911807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3E72E-BD8C-895F-5AB1-94B6747B2FE6}"/>
              </a:ext>
            </a:extLst>
          </p:cNvPr>
          <p:cNvSpPr>
            <a:spLocks noGrp="1"/>
          </p:cNvSpPr>
          <p:nvPr>
            <p:ph type="title"/>
          </p:nvPr>
        </p:nvSpPr>
        <p:spPr>
          <a:xfrm>
            <a:off x="118672" y="18325"/>
            <a:ext cx="10515600" cy="1325700"/>
          </a:xfrm>
        </p:spPr>
        <p:txBody>
          <a:bodyPr/>
          <a:lstStyle/>
          <a:p>
            <a:r>
              <a:rPr lang="en-US" dirty="0"/>
              <a:t>Explore an effective integration collection</a:t>
            </a:r>
          </a:p>
        </p:txBody>
      </p:sp>
      <p:sp>
        <p:nvSpPr>
          <p:cNvPr id="3" name="Text Placeholder 2">
            <a:extLst>
              <a:ext uri="{FF2B5EF4-FFF2-40B4-BE49-F238E27FC236}">
                <a16:creationId xmlns:a16="http://schemas.microsoft.com/office/drawing/2014/main" id="{F7B938C5-48CE-D2CF-8DCC-71ED475CD966}"/>
              </a:ext>
            </a:extLst>
          </p:cNvPr>
          <p:cNvSpPr>
            <a:spLocks noGrp="1"/>
          </p:cNvSpPr>
          <p:nvPr>
            <p:ph type="body" idx="1"/>
          </p:nvPr>
        </p:nvSpPr>
        <p:spPr>
          <a:xfrm>
            <a:off x="448454" y="1645743"/>
            <a:ext cx="11063991" cy="4351200"/>
          </a:xfrm>
        </p:spPr>
        <p:txBody>
          <a:bodyPr/>
          <a:lstStyle/>
          <a:p>
            <a:pPr marL="0" lvl="0" indent="0" algn="l" rtl="0">
              <a:lnSpc>
                <a:spcPct val="100000"/>
              </a:lnSpc>
              <a:spcBef>
                <a:spcPts val="1000"/>
              </a:spcBef>
              <a:spcAft>
                <a:spcPts val="0"/>
              </a:spcAft>
              <a:buSzPts val="1800"/>
              <a:buNone/>
            </a:pPr>
            <a:r>
              <a:rPr lang="en-US" sz="3200" dirty="0">
                <a:solidFill>
                  <a:srgbClr val="000000"/>
                </a:solidFill>
                <a:ea typeface="Calibri"/>
                <a:cs typeface="Calibri"/>
                <a:sym typeface="Calibri"/>
              </a:rPr>
              <a:t>Individually, select one of the effective integration collections to read closely. </a:t>
            </a:r>
            <a:endParaRPr lang="en-US" sz="3200" b="1" dirty="0">
              <a:solidFill>
                <a:srgbClr val="000000"/>
              </a:solidFill>
              <a:ea typeface="Calibri"/>
              <a:cs typeface="Calibri"/>
              <a:sym typeface="Calibri"/>
            </a:endParaRPr>
          </a:p>
          <a:p>
            <a:pPr marL="0" lvl="0" indent="0" algn="l" rtl="0">
              <a:lnSpc>
                <a:spcPct val="100000"/>
              </a:lnSpc>
              <a:spcBef>
                <a:spcPts val="1000"/>
              </a:spcBef>
              <a:spcAft>
                <a:spcPts val="0"/>
              </a:spcAft>
              <a:buSzPts val="1800"/>
              <a:buNone/>
            </a:pPr>
            <a:endParaRPr lang="en-US" sz="3200" b="1" dirty="0">
              <a:solidFill>
                <a:srgbClr val="000000"/>
              </a:solidFill>
              <a:ea typeface="Calibri"/>
              <a:cs typeface="Calibri"/>
              <a:sym typeface="Calibri"/>
            </a:endParaRPr>
          </a:p>
          <a:p>
            <a:pPr marL="0" lvl="0" indent="0" algn="l" rtl="0">
              <a:lnSpc>
                <a:spcPct val="100000"/>
              </a:lnSpc>
              <a:spcBef>
                <a:spcPts val="1000"/>
              </a:spcBef>
              <a:spcAft>
                <a:spcPts val="0"/>
              </a:spcAft>
              <a:buSzPts val="1800"/>
              <a:buNone/>
            </a:pPr>
            <a:r>
              <a:rPr lang="en-US" sz="3200" dirty="0">
                <a:solidFill>
                  <a:srgbClr val="000000"/>
                </a:solidFill>
                <a:ea typeface="Calibri"/>
                <a:cs typeface="Calibri"/>
                <a:sym typeface="Calibri"/>
              </a:rPr>
              <a:t>While reading, mark your “noticings” by underlining, writing in the margins, circling or highlighting. Noticings are your thoughts while reading - things you want to remember, places that confuse you, your questions, your connections and more. </a:t>
            </a:r>
          </a:p>
          <a:p>
            <a:pPr marL="107950" indent="0">
              <a:buNone/>
            </a:pPr>
            <a:endParaRPr lang="en-US" dirty="0"/>
          </a:p>
        </p:txBody>
      </p:sp>
    </p:spTree>
    <p:extLst>
      <p:ext uri="{BB962C8B-B14F-4D97-AF65-F5344CB8AC3E}">
        <p14:creationId xmlns:p14="http://schemas.microsoft.com/office/powerpoint/2010/main" val="32503049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8844-2596-38D2-4329-41B26FFC1DA9}"/>
              </a:ext>
            </a:extLst>
          </p:cNvPr>
          <p:cNvSpPr>
            <a:spLocks noGrp="1"/>
          </p:cNvSpPr>
          <p:nvPr>
            <p:ph type="title"/>
          </p:nvPr>
        </p:nvSpPr>
        <p:spPr>
          <a:xfrm>
            <a:off x="0" y="-239843"/>
            <a:ext cx="12058338" cy="1325700"/>
          </a:xfrm>
        </p:spPr>
        <p:txBody>
          <a:bodyPr>
            <a:normAutofit/>
          </a:bodyPr>
          <a:lstStyle/>
          <a:p>
            <a:r>
              <a:rPr lang="en-US" sz="3800" dirty="0"/>
              <a:t>Deeper Dive: Exploring an effective integration collection</a:t>
            </a:r>
          </a:p>
        </p:txBody>
      </p:sp>
      <p:sp>
        <p:nvSpPr>
          <p:cNvPr id="3" name="Text Placeholder 2">
            <a:extLst>
              <a:ext uri="{FF2B5EF4-FFF2-40B4-BE49-F238E27FC236}">
                <a16:creationId xmlns:a16="http://schemas.microsoft.com/office/drawing/2014/main" id="{22FCF5CA-7F7F-62FB-21A9-FBD813AEFC0B}"/>
              </a:ext>
            </a:extLst>
          </p:cNvPr>
          <p:cNvSpPr>
            <a:spLocks noGrp="1"/>
          </p:cNvSpPr>
          <p:nvPr>
            <p:ph type="body" idx="1"/>
          </p:nvPr>
        </p:nvSpPr>
        <p:spPr>
          <a:xfrm>
            <a:off x="269824" y="824459"/>
            <a:ext cx="11788514" cy="5156615"/>
          </a:xfrm>
        </p:spPr>
        <p:txBody>
          <a:bodyPr>
            <a:normAutofit fontScale="92500" lnSpcReduction="20000"/>
          </a:bodyPr>
          <a:lstStyle/>
          <a:p>
            <a:pPr marL="0" lvl="0" indent="0" algn="l" rtl="0">
              <a:lnSpc>
                <a:spcPct val="110000"/>
              </a:lnSpc>
              <a:spcBef>
                <a:spcPts val="0"/>
              </a:spcBef>
              <a:spcAft>
                <a:spcPts val="1200"/>
              </a:spcAft>
              <a:buNone/>
            </a:pPr>
            <a:r>
              <a:rPr lang="en-US" dirty="0">
                <a:solidFill>
                  <a:srgbClr val="000000"/>
                </a:solidFill>
                <a:ea typeface="Calibri"/>
                <a:cs typeface="Calibri"/>
                <a:sym typeface="Calibri"/>
              </a:rPr>
              <a:t>After reading the entire </a:t>
            </a:r>
            <a:r>
              <a:rPr lang="en-US"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86"/>
                  </a:ext>
                </a:extLst>
              </a:rPr>
              <a:t>effective integration collection</a:t>
            </a:r>
            <a:r>
              <a:rPr lang="en-US" dirty="0">
                <a:solidFill>
                  <a:srgbClr val="000000"/>
                </a:solidFill>
                <a:ea typeface="Calibri"/>
                <a:cs typeface="Calibri"/>
                <a:sym typeface="Calibri"/>
              </a:rPr>
              <a:t>, you will now examine each experience and assignment that makes up the collection. As you engage with each experience or assignment, answer the following questions: </a:t>
            </a:r>
          </a:p>
          <a:p>
            <a:pPr marL="457200" lvl="0" indent="-381000" algn="l" rtl="0">
              <a:lnSpc>
                <a:spcPct val="120000"/>
              </a:lnSpc>
              <a:spcBef>
                <a:spcPts val="0"/>
              </a:spcBef>
              <a:spcAft>
                <a:spcPts val="1800"/>
              </a:spcAft>
              <a:buClr>
                <a:srgbClr val="000000"/>
              </a:buClr>
              <a:buSzPts val="2400"/>
              <a:buFont typeface="Calibri"/>
              <a:buAutoNum type="arabicParenR"/>
            </a:pPr>
            <a:r>
              <a:rPr lang="en-US" dirty="0">
                <a:solidFill>
                  <a:srgbClr val="000000"/>
                </a:solidFill>
                <a:ea typeface="Calibri"/>
                <a:cs typeface="Calibri"/>
                <a:sym typeface="Calibri"/>
              </a:rPr>
              <a:t>How is what the students are being asked to know and do </a:t>
            </a:r>
            <a:r>
              <a:rPr lang="en-US"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87"/>
                  </a:ext>
                </a:extLst>
              </a:rPr>
              <a:t>align </a:t>
            </a:r>
            <a:r>
              <a:rPr lang="en-US" dirty="0">
                <a:solidFill>
                  <a:srgbClr val="000000"/>
                </a:solidFill>
                <a:ea typeface="Calibri"/>
                <a:cs typeface="Calibri"/>
                <a:sym typeface="Calibri"/>
              </a:rPr>
              <a:t>to the standards identified for this assignment? </a:t>
            </a:r>
          </a:p>
          <a:p>
            <a:pPr marL="457200" lvl="0" indent="-381000" algn="l" rtl="0">
              <a:lnSpc>
                <a:spcPct val="120000"/>
              </a:lnSpc>
              <a:spcBef>
                <a:spcPts val="0"/>
              </a:spcBef>
              <a:spcAft>
                <a:spcPts val="1800"/>
              </a:spcAft>
              <a:buClr>
                <a:srgbClr val="000000"/>
              </a:buClr>
              <a:buSzPts val="2400"/>
              <a:buFont typeface="Calibri"/>
              <a:buAutoNum type="arabicParenR"/>
            </a:pPr>
            <a:r>
              <a:rPr lang="en-US" dirty="0">
                <a:solidFill>
                  <a:srgbClr val="000000"/>
                </a:solidFill>
                <a:ea typeface="Calibri"/>
                <a:cs typeface="Calibri"/>
                <a:sym typeface="Calibri"/>
              </a:rPr>
              <a:t>How does this assignment use the content and skills necessary in the standards to engage with the supporting question? </a:t>
            </a:r>
          </a:p>
          <a:p>
            <a:pPr marL="457200" lvl="0" indent="-381000" algn="l" rtl="0">
              <a:lnSpc>
                <a:spcPct val="120000"/>
              </a:lnSpc>
              <a:spcBef>
                <a:spcPts val="0"/>
              </a:spcBef>
              <a:spcAft>
                <a:spcPts val="1800"/>
              </a:spcAft>
              <a:buClr>
                <a:srgbClr val="000000"/>
              </a:buClr>
              <a:buSzPts val="2400"/>
              <a:buFont typeface="Calibri"/>
              <a:buAutoNum type="arabicParenR"/>
            </a:pPr>
            <a:r>
              <a:rPr lang="en-US" dirty="0">
                <a:solidFill>
                  <a:srgbClr val="000000"/>
                </a:solidFill>
                <a:highlight>
                  <a:srgbClr val="FFFFFF"/>
                </a:highlight>
                <a:ea typeface="Calibri"/>
                <a:cs typeface="Calibri"/>
                <a:sym typeface="Calibri"/>
              </a:rPr>
              <a:t>How does this experience or assignment build the skills and content necessary to answer the compelling question?</a:t>
            </a:r>
            <a:endParaRPr lang="en-US" dirty="0">
              <a:solidFill>
                <a:srgbClr val="000000"/>
              </a:solidFill>
              <a:ea typeface="Calibri"/>
              <a:cs typeface="Calibri"/>
              <a:sym typeface="Calibri"/>
            </a:endParaRPr>
          </a:p>
          <a:p>
            <a:pPr marL="0" lvl="0" indent="0" algn="l" rtl="0">
              <a:lnSpc>
                <a:spcPct val="110000"/>
              </a:lnSpc>
              <a:spcBef>
                <a:spcPts val="0"/>
              </a:spcBef>
              <a:spcAft>
                <a:spcPts val="1200"/>
              </a:spcAft>
              <a:buNone/>
            </a:pPr>
            <a:r>
              <a:rPr lang="en-US" dirty="0">
                <a:solidFill>
                  <a:srgbClr val="000000"/>
                </a:solidFill>
                <a:ea typeface="Calibri"/>
                <a:cs typeface="Calibri"/>
                <a:sym typeface="Calibri"/>
              </a:rPr>
              <a:t>Answer these questions for </a:t>
            </a:r>
            <a:r>
              <a:rPr lang="en-US" b="1" dirty="0">
                <a:solidFill>
                  <a:srgbClr val="000000"/>
                </a:solidFill>
                <a:ea typeface="Calibri"/>
                <a:cs typeface="Calibri"/>
                <a:sym typeface="Calibri"/>
              </a:rPr>
              <a:t>each</a:t>
            </a:r>
            <a:r>
              <a:rPr lang="en-US" dirty="0">
                <a:solidFill>
                  <a:srgbClr val="000000"/>
                </a:solidFill>
                <a:ea typeface="Calibri"/>
                <a:cs typeface="Calibri"/>
                <a:sym typeface="Calibri"/>
              </a:rPr>
              <a:t> assignment contained in the collection.</a:t>
            </a:r>
            <a:endParaRPr lang="en-US" dirty="0">
              <a:solidFill>
                <a:schemeClr val="dk1"/>
              </a:solidFill>
              <a:ea typeface="Calibri"/>
              <a:cs typeface="Calibri"/>
              <a:sym typeface="Calibri"/>
            </a:endParaRPr>
          </a:p>
        </p:txBody>
      </p:sp>
    </p:spTree>
    <p:extLst>
      <p:ext uri="{BB962C8B-B14F-4D97-AF65-F5344CB8AC3E}">
        <p14:creationId xmlns:p14="http://schemas.microsoft.com/office/powerpoint/2010/main" val="31394652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g6ebc5ddeb8_0_14"/>
          <p:cNvSpPr txBox="1">
            <a:spLocks noGrp="1"/>
          </p:cNvSpPr>
          <p:nvPr>
            <p:ph type="title"/>
          </p:nvPr>
        </p:nvSpPr>
        <p:spPr>
          <a:xfrm>
            <a:off x="555786" y="9277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88"/>
                  </a:ext>
                </a:extLst>
              </a:rPr>
              <a:t>Reflection</a:t>
            </a:r>
            <a:endParaRPr dirty="0"/>
          </a:p>
        </p:txBody>
      </p:sp>
      <p:sp>
        <p:nvSpPr>
          <p:cNvPr id="807" name="Google Shape;807;g6ebc5ddeb8_0_14"/>
          <p:cNvSpPr txBox="1">
            <a:spLocks noGrp="1"/>
          </p:cNvSpPr>
          <p:nvPr>
            <p:ph type="body" idx="1"/>
          </p:nvPr>
        </p:nvSpPr>
        <p:spPr>
          <a:xfrm>
            <a:off x="555786" y="1413676"/>
            <a:ext cx="9188700" cy="4901400"/>
          </a:xfrm>
          <a:prstGeom prst="rect">
            <a:avLst/>
          </a:prstGeom>
        </p:spPr>
        <p:txBody>
          <a:bodyPr spcFirstLastPara="1" wrap="square" lIns="91425" tIns="45700" rIns="91425" bIns="45700" anchor="t" anchorCtr="0">
            <a:noAutofit/>
          </a:bodyPr>
          <a:lstStyle/>
          <a:p>
            <a:pPr lvl="0" indent="-457200" algn="l" rtl="0">
              <a:lnSpc>
                <a:spcPct val="100000"/>
              </a:lnSpc>
              <a:spcBef>
                <a:spcPts val="1000"/>
              </a:spcBef>
              <a:spcAft>
                <a:spcPts val="1800"/>
              </a:spcAft>
              <a:buClrTx/>
              <a:buSzPts val="3600"/>
              <a:buFont typeface="Arial" panose="020B0604020202020204" pitchFamily="34" charset="0"/>
              <a:buChar char="•"/>
            </a:pPr>
            <a:r>
              <a:rPr lang="en-US" dirty="0">
                <a:ea typeface="Calibri"/>
                <a:cs typeface="Calibri"/>
                <a:sym typeface="Calibri"/>
              </a:rPr>
              <a:t>Why is the collection you reviewed an example of effective integration? </a:t>
            </a:r>
            <a:endParaRPr dirty="0">
              <a:ea typeface="Calibri"/>
              <a:cs typeface="Calibri"/>
              <a:sym typeface="Calibri"/>
            </a:endParaRPr>
          </a:p>
          <a:p>
            <a:pPr lvl="0" indent="-457200" algn="l" rtl="0">
              <a:lnSpc>
                <a:spcPct val="100000"/>
              </a:lnSpc>
              <a:spcBef>
                <a:spcPts val="0"/>
              </a:spcBef>
              <a:spcAft>
                <a:spcPts val="1800"/>
              </a:spcAft>
              <a:buClrTx/>
              <a:buSzPts val="3600"/>
              <a:buFont typeface="Arial" panose="020B0604020202020204" pitchFamily="34" charset="0"/>
              <a:buChar char="•"/>
            </a:pPr>
            <a:r>
              <a:rPr lang="en-US" dirty="0">
                <a:solidFill>
                  <a:schemeClr val="dk1"/>
                </a:solidFill>
                <a:ea typeface="Calibri"/>
                <a:cs typeface="Calibri"/>
                <a:sym typeface="Calibri"/>
              </a:rPr>
              <a:t>How will this new learning impact your instruction? In your response, think about your experience with “healthy, stealthy and fractured” </a:t>
            </a:r>
            <a:r>
              <a:rPr lang="en-US"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89"/>
                  </a:ext>
                </a:extLst>
              </a:rPr>
              <a:t>integration</a:t>
            </a:r>
            <a:r>
              <a:rPr lang="en-US" dirty="0">
                <a:solidFill>
                  <a:schemeClr val="dk1"/>
                </a:solidFill>
                <a:ea typeface="Calibri"/>
                <a:cs typeface="Calibri"/>
                <a:sym typeface="Calibri"/>
              </a:rPr>
              <a:t>. </a:t>
            </a:r>
            <a:endParaRPr dirty="0">
              <a:solidFill>
                <a:srgbClr val="3F3F3F"/>
              </a:solidFill>
              <a:ea typeface="Calibri"/>
              <a:cs typeface="Calibri"/>
              <a:sym typeface="Calibri"/>
            </a:endParaRPr>
          </a:p>
          <a:p>
            <a:pPr lvl="0" indent="-457200" algn="l" rtl="0">
              <a:lnSpc>
                <a:spcPct val="100000"/>
              </a:lnSpc>
              <a:spcBef>
                <a:spcPts val="0"/>
              </a:spcBef>
              <a:spcAft>
                <a:spcPts val="1800"/>
              </a:spcAft>
              <a:buClrTx/>
              <a:buSzPts val="3600"/>
              <a:buFont typeface="Arial" panose="020B0604020202020204" pitchFamily="34" charset="0"/>
              <a:buChar char="•"/>
            </a:pPr>
            <a:r>
              <a:rPr lang="en-US" dirty="0">
                <a:solidFill>
                  <a:srgbClr val="000000"/>
                </a:solidFill>
                <a:ea typeface="Calibri"/>
                <a:cs typeface="Calibri"/>
                <a:sym typeface="Calibri"/>
              </a:rPr>
              <a:t>What supports will you/teachers need in your school(s) to make integration successful? </a:t>
            </a:r>
            <a:endParaRPr sz="1100" dirty="0">
              <a:solidFill>
                <a:srgbClr val="000000"/>
              </a:solidFill>
              <a:ea typeface="Calibri"/>
              <a:cs typeface="Calibri"/>
              <a:sym typeface="Calibri"/>
            </a:endParaRPr>
          </a:p>
        </p:txBody>
      </p:sp>
      <p:pic>
        <p:nvPicPr>
          <p:cNvPr id="3" name="Picture 2">
            <a:extLst>
              <a:ext uri="{FF2B5EF4-FFF2-40B4-BE49-F238E27FC236}">
                <a16:creationId xmlns:a16="http://schemas.microsoft.com/office/drawing/2014/main" id="{F769BE6E-FA05-0D9E-09F8-7E793E82F190}"/>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573127" y="92775"/>
            <a:ext cx="2438400" cy="1828800"/>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g7dbc95a298_2_53"/>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95"/>
                  </a:ext>
                </a:extLst>
              </a:rPr>
              <a:t>Coming Up</a:t>
            </a:r>
            <a:endParaRPr dirty="0"/>
          </a:p>
        </p:txBody>
      </p:sp>
      <p:sp>
        <p:nvSpPr>
          <p:cNvPr id="814" name="Google Shape;814;g7dbc95a298_2_53"/>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F: Is it “healthy, stealthy or fractured?”</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G: Application: Designing an effective integration collection</a:t>
            </a:r>
            <a:endParaRPr sz="26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2600" dirty="0">
                <a:ea typeface="Calibri"/>
                <a:cs typeface="Calibri"/>
                <a:sym typeface="Calibri"/>
              </a:rPr>
              <a:t>Section H: Reflection</a:t>
            </a:r>
            <a:endParaRPr sz="30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DEA20-965C-227C-216E-D10D0DCBBF66}"/>
              </a:ext>
            </a:extLst>
          </p:cNvPr>
          <p:cNvSpPr>
            <a:spLocks noGrp="1"/>
          </p:cNvSpPr>
          <p:nvPr>
            <p:ph type="ctrTitle"/>
          </p:nvPr>
        </p:nvSpPr>
        <p:spPr>
          <a:xfrm>
            <a:off x="2380698" y="1428162"/>
            <a:ext cx="9144000" cy="2387700"/>
          </a:xfrm>
        </p:spPr>
        <p:txBody>
          <a:bodyPr>
            <a:normAutofit fontScale="90000"/>
          </a:bodyPr>
          <a:lstStyle/>
          <a:p>
            <a:r>
              <a:rPr lang="en-US" dirty="0"/>
              <a:t>Effective Social Studies Integration in Elementary Classrooms</a:t>
            </a:r>
          </a:p>
        </p:txBody>
      </p:sp>
      <p:sp>
        <p:nvSpPr>
          <p:cNvPr id="3" name="Subtitle 2">
            <a:extLst>
              <a:ext uri="{FF2B5EF4-FFF2-40B4-BE49-F238E27FC236}">
                <a16:creationId xmlns:a16="http://schemas.microsoft.com/office/drawing/2014/main" id="{812EF212-701A-64F8-F8F5-A948F912E140}"/>
              </a:ext>
            </a:extLst>
          </p:cNvPr>
          <p:cNvSpPr>
            <a:spLocks noGrp="1"/>
          </p:cNvSpPr>
          <p:nvPr>
            <p:ph type="subTitle" idx="1"/>
          </p:nvPr>
        </p:nvSpPr>
        <p:spPr>
          <a:xfrm>
            <a:off x="3147646" y="3815862"/>
            <a:ext cx="7983416" cy="1441876"/>
          </a:xfrm>
        </p:spPr>
        <p:txBody>
          <a:bodyPr/>
          <a:lstStyle/>
          <a:p>
            <a:r>
              <a:rPr lang="en-US" dirty="0"/>
              <a:t>Section F: Is it healthy, stealthy or fractured?</a:t>
            </a:r>
          </a:p>
        </p:txBody>
      </p:sp>
    </p:spTree>
    <p:extLst>
      <p:ext uri="{BB962C8B-B14F-4D97-AF65-F5344CB8AC3E}">
        <p14:creationId xmlns:p14="http://schemas.microsoft.com/office/powerpoint/2010/main" val="11894029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63aa61e053_2_5"/>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4000" dirty="0">
                <a:sym typeface="Libre Franklin Medium"/>
              </a:rPr>
              <a:t>Goals of this Module: </a:t>
            </a:r>
            <a:endParaRPr sz="4800" dirty="0"/>
          </a:p>
        </p:txBody>
      </p:sp>
      <p:sp>
        <p:nvSpPr>
          <p:cNvPr id="241" name="Google Shape;241;g63aa61e053_2_5"/>
          <p:cNvSpPr txBox="1">
            <a:spLocks noGrp="1"/>
          </p:cNvSpPr>
          <p:nvPr>
            <p:ph type="body" idx="1"/>
          </p:nvPr>
        </p:nvSpPr>
        <p:spPr>
          <a:xfrm>
            <a:off x="575247" y="1254758"/>
            <a:ext cx="10515599" cy="5363400"/>
          </a:xfrm>
          <a:prstGeom prst="rect">
            <a:avLst/>
          </a:prstGeom>
          <a:noFill/>
          <a:ln>
            <a:noFill/>
          </a:ln>
        </p:spPr>
        <p:txBody>
          <a:bodyPr spcFirstLastPara="1" wrap="square" lIns="91425" tIns="45700" rIns="91425" bIns="45700" anchor="t" anchorCtr="0">
            <a:noAutofit/>
          </a:bodyPr>
          <a:lstStyle/>
          <a:p>
            <a:pPr indent="-457200">
              <a:lnSpc>
                <a:spcPct val="100000"/>
              </a:lnSpc>
              <a:spcBef>
                <a:spcPts val="0"/>
              </a:spcBef>
              <a:spcAft>
                <a:spcPts val="18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Engage with the</a:t>
            </a:r>
            <a:r>
              <a:rPr lang="en-US" sz="26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 Kentucky Academic Standards (KAS) for Social Studies and the </a:t>
            </a:r>
            <a:r>
              <a:rPr lang="en-US" sz="26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Kentucky Academic Standards (KAS) for Reading and Writing. </a:t>
            </a:r>
            <a:endParaRPr sz="26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endParaRPr>
          </a:p>
          <a:p>
            <a:pPr indent="-457200">
              <a:lnSpc>
                <a:spcPct val="100000"/>
              </a:lnSpc>
              <a:spcBef>
                <a:spcPts val="0"/>
              </a:spcBef>
              <a:spcAft>
                <a:spcPts val="18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Answer the question, “Why teach social studies?”</a:t>
            </a:r>
            <a:endParaRPr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endParaRPr>
          </a:p>
          <a:p>
            <a:pPr indent="-457200">
              <a:lnSpc>
                <a:spcPct val="100000"/>
              </a:lnSpc>
              <a:spcBef>
                <a:spcPts val="0"/>
              </a:spcBef>
              <a:spcAft>
                <a:spcPts val="18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Learn how to incorporate effective integration between the </a:t>
            </a:r>
            <a:r>
              <a:rPr lang="en-US" sz="26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KAS for Social Studies </a:t>
            </a: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and the </a:t>
            </a:r>
            <a:r>
              <a:rPr lang="en-US" sz="26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KAS for Reading and Writing</a:t>
            </a: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 </a:t>
            </a: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rPr>
              <a:t>while maintaining discipline integrity</a:t>
            </a:r>
            <a:endParaRPr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endParaRPr>
          </a:p>
          <a:p>
            <a:pPr indent="-457200">
              <a:lnSpc>
                <a:spcPct val="100000"/>
              </a:lnSpc>
              <a:spcBef>
                <a:spcPts val="0"/>
              </a:spcBef>
              <a:spcAft>
                <a:spcPts val="18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Explore examples of effective integration between the </a:t>
            </a:r>
            <a:r>
              <a:rPr lang="en-US" sz="2600" i="1"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KAS for Social Studies </a:t>
            </a:r>
            <a:r>
              <a:rPr lang="en-US" sz="260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and the </a:t>
            </a:r>
            <a:r>
              <a:rPr lang="en-US" sz="2600" i="1"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KAS for Reading and Writing</a:t>
            </a:r>
            <a:r>
              <a:rPr lang="en-US" sz="2600" i="1" dirty="0">
                <a:solidFill>
                  <a:srgbClr val="000000"/>
                </a:solidFill>
                <a:ea typeface="Calibri"/>
                <a:cs typeface="Calibri"/>
                <a:sym typeface="Calibri"/>
              </a:rPr>
              <a:t>. </a:t>
            </a:r>
            <a:endParaRPr sz="2600" dirty="0">
              <a:solidFill>
                <a:srgbClr val="3F3F3F"/>
              </a:solidFill>
              <a:ea typeface="Calibri"/>
              <a:cs typeface="Calibri"/>
              <a:sym typeface="Calibri"/>
            </a:endParaRPr>
          </a:p>
          <a:p>
            <a:pPr marL="342900" lvl="0" indent="0" algn="l" rtl="0">
              <a:lnSpc>
                <a:spcPct val="115000"/>
              </a:lnSpc>
              <a:spcBef>
                <a:spcPts val="0"/>
              </a:spcBef>
              <a:spcAft>
                <a:spcPts val="0"/>
              </a:spcAft>
              <a:buSzPts val="1800"/>
              <a:buNone/>
            </a:pPr>
            <a:endParaRPr sz="2400" dirty="0">
              <a:solidFill>
                <a:srgbClr val="3F3F3F"/>
              </a:solidFill>
              <a:latin typeface="Times New Roman"/>
              <a:ea typeface="Times New Roman"/>
              <a:cs typeface="Times New Roman"/>
              <a:sym typeface="Times New Roman"/>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7a558d1906_0_1"/>
          <p:cNvSpPr txBox="1">
            <a:spLocks noGrp="1"/>
          </p:cNvSpPr>
          <p:nvPr>
            <p:ph type="title"/>
          </p:nvPr>
        </p:nvSpPr>
        <p:spPr>
          <a:xfrm>
            <a:off x="218267" y="121034"/>
            <a:ext cx="10515600"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Compelling Question</a:t>
            </a:r>
            <a:endParaRPr dirty="0"/>
          </a:p>
        </p:txBody>
      </p:sp>
      <p:sp>
        <p:nvSpPr>
          <p:cNvPr id="248" name="Google Shape;248;g7a558d1906_0_1"/>
          <p:cNvSpPr txBox="1">
            <a:spLocks noGrp="1"/>
          </p:cNvSpPr>
          <p:nvPr>
            <p:ph type="body" idx="1"/>
          </p:nvPr>
        </p:nvSpPr>
        <p:spPr>
          <a:xfrm>
            <a:off x="218267" y="4317275"/>
            <a:ext cx="12164878"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200" dirty="0">
                <a:ea typeface="Calibri"/>
                <a:cs typeface="Calibri"/>
                <a:sym typeface="Calibri"/>
              </a:rPr>
              <a:t>How do I practice effective integration between the </a:t>
            </a:r>
            <a:r>
              <a:rPr lang="en-US" sz="3200" i="1" dirty="0">
                <a:ea typeface="Calibri"/>
                <a:cs typeface="Calibri"/>
                <a:sym typeface="Calibri"/>
              </a:rPr>
              <a:t>KAS for Social Studies </a:t>
            </a:r>
            <a:r>
              <a:rPr lang="en-US" sz="3200" dirty="0">
                <a:ea typeface="Calibri"/>
                <a:cs typeface="Calibri"/>
                <a:sym typeface="Calibri"/>
              </a:rPr>
              <a:t>and the </a:t>
            </a:r>
            <a:r>
              <a:rPr lang="en-US" sz="3200" i="1" dirty="0">
                <a:ea typeface="Calibri"/>
                <a:cs typeface="Calibri"/>
                <a:sym typeface="Calibri"/>
              </a:rPr>
              <a:t>KAS for Reading and Writing</a:t>
            </a:r>
            <a:r>
              <a:rPr lang="en-US" sz="3200" dirty="0">
                <a:ea typeface="Calibri"/>
                <a:cs typeface="Calibri"/>
                <a:sym typeface="Calibri"/>
              </a:rPr>
              <a:t> in elementary school?</a:t>
            </a:r>
            <a:endParaRPr sz="3200" dirty="0">
              <a:ea typeface="Calibri"/>
              <a:cs typeface="Calibri"/>
              <a:sym typeface="Calibri"/>
            </a:endParaRPr>
          </a:p>
        </p:txBody>
      </p:sp>
      <p:pic>
        <p:nvPicPr>
          <p:cNvPr id="5" name="Picture 4" descr="This graphic shows a continuous cycle between the KAS for Social Studies and the KAS for Reading and Writing, demonstrating integration.">
            <a:extLst>
              <a:ext uri="{FF2B5EF4-FFF2-40B4-BE49-F238E27FC236}">
                <a16:creationId xmlns:a16="http://schemas.microsoft.com/office/drawing/2014/main" id="{89433B6A-1F30-D813-5B27-BC99E2AE1C0C}"/>
              </a:ext>
            </a:extLst>
          </p:cNvPr>
          <p:cNvPicPr>
            <a:picLocks noChangeAspect="1"/>
          </p:cNvPicPr>
          <p:nvPr/>
        </p:nvPicPr>
        <p:blipFill>
          <a:blip r:embed="rId3"/>
          <a:stretch>
            <a:fillRect/>
          </a:stretch>
        </p:blipFill>
        <p:spPr>
          <a:xfrm>
            <a:off x="3120179" y="707890"/>
            <a:ext cx="5951641" cy="3665670"/>
          </a:xfrm>
          <a:prstGeom prst="rect">
            <a:avLst/>
          </a:prstGeom>
        </p:spPr>
      </p:pic>
    </p:spTree>
    <p:extLst>
      <p:ext uri="{BB962C8B-B14F-4D97-AF65-F5344CB8AC3E}">
        <p14:creationId xmlns:p14="http://schemas.microsoft.com/office/powerpoint/2010/main" val="36991832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g7dbc95a298_0_268"/>
          <p:cNvSpPr txBox="1">
            <a:spLocks noGrp="1"/>
          </p:cNvSpPr>
          <p:nvPr>
            <p:ph type="title"/>
          </p:nvPr>
        </p:nvSpPr>
        <p:spPr>
          <a:xfrm>
            <a:off x="143723" y="257025"/>
            <a:ext cx="11550971"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50"/>
                  </a:ext>
                </a:extLst>
              </a:rPr>
              <a:t>Is it “healthy, stealthy or fractured”?</a:t>
            </a:r>
            <a:r>
              <a:rPr lang="en-US" dirty="0"/>
              <a:t> </a:t>
            </a:r>
            <a:endParaRPr dirty="0"/>
          </a:p>
        </p:txBody>
      </p:sp>
      <p:sp>
        <p:nvSpPr>
          <p:cNvPr id="857" name="Google Shape;857;g7dbc95a298_0_268"/>
          <p:cNvSpPr txBox="1">
            <a:spLocks noGrp="1"/>
          </p:cNvSpPr>
          <p:nvPr>
            <p:ph type="body" idx="1"/>
          </p:nvPr>
        </p:nvSpPr>
        <p:spPr>
          <a:xfrm>
            <a:off x="344850" y="749033"/>
            <a:ext cx="11349844" cy="4592988"/>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US" sz="3200" dirty="0">
                <a:solidFill>
                  <a:srgbClr val="000000"/>
                </a:solidFill>
                <a:ea typeface="Calibri"/>
                <a:cs typeface="Calibri"/>
                <a:sym typeface="Calibri"/>
              </a:rPr>
              <a:t>In this section of the module, you will determine if an experience or task provided is an example of effective, stealthy or fractured integration. </a:t>
            </a:r>
            <a:endParaRPr sz="3200" dirty="0">
              <a:solidFill>
                <a:srgbClr val="000000"/>
              </a:solidFill>
              <a:ea typeface="Calibri"/>
              <a:cs typeface="Calibri"/>
              <a:sym typeface="Calibri"/>
            </a:endParaRPr>
          </a:p>
          <a:p>
            <a:pPr marL="0" lvl="0" indent="0" algn="l" rtl="0">
              <a:lnSpc>
                <a:spcPct val="100000"/>
              </a:lnSpc>
              <a:spcBef>
                <a:spcPts val="1000"/>
              </a:spcBef>
              <a:spcAft>
                <a:spcPts val="0"/>
              </a:spcAft>
              <a:buNone/>
            </a:pPr>
            <a:endParaRPr sz="3200" dirty="0">
              <a:solidFill>
                <a:srgbClr val="000000"/>
              </a:solidFill>
              <a:ea typeface="Calibri"/>
              <a:cs typeface="Calibri"/>
              <a:sym typeface="Calibri"/>
            </a:endParaRPr>
          </a:p>
          <a:p>
            <a:pPr marL="0" marR="0" lvl="0" indent="0" algn="ctr" fontAlgn="base">
              <a:lnSpc>
                <a:spcPct val="100000"/>
              </a:lnSpc>
              <a:spcBef>
                <a:spcPts val="0"/>
              </a:spcBef>
              <a:spcAft>
                <a:spcPts val="800"/>
              </a:spcAft>
              <a:buSzPts val="1000"/>
              <a:buNone/>
              <a:tabLst>
                <a:tab pos="457200" algn="l"/>
              </a:tabLst>
            </a:pPr>
            <a:r>
              <a:rPr lang="en-US" sz="3200" b="1" u="sng" dirty="0">
                <a:solidFill>
                  <a:srgbClr val="000000"/>
                </a:solidFill>
                <a:effectLst/>
                <a:ea typeface="Times New Roman" panose="02020603050405020304" pitchFamily="18" charset="0"/>
                <a:cs typeface="Calibri" panose="020F0502020204030204" pitchFamily="34" charset="0"/>
                <a:hlinkClick r:id="rId3"/>
              </a:rPr>
              <a:t>Grade 5 Social Studies Assignment Example</a:t>
            </a:r>
            <a:endParaRPr lang="en-US" sz="3200" b="1" dirty="0">
              <a:solidFill>
                <a:srgbClr val="000000"/>
              </a:solidFill>
              <a:effectLst/>
              <a:ea typeface="Calibri" panose="020F0502020204030204" pitchFamily="34" charset="0"/>
              <a:cs typeface="Times New Roman" panose="02020603050405020304" pitchFamily="18" charset="0"/>
            </a:endParaRPr>
          </a:p>
          <a:p>
            <a:pPr marL="0" lvl="0" indent="0" algn="ctr" rtl="0">
              <a:lnSpc>
                <a:spcPct val="100000"/>
              </a:lnSpc>
              <a:spcBef>
                <a:spcPts val="1000"/>
              </a:spcBef>
              <a:spcAft>
                <a:spcPts val="0"/>
              </a:spcAft>
              <a:buNone/>
            </a:pPr>
            <a:endParaRPr sz="3200" dirty="0">
              <a:solidFill>
                <a:srgbClr val="000000"/>
              </a:solidFill>
              <a:ea typeface="Calibri"/>
              <a:cs typeface="Calibri"/>
              <a:sym typeface="Calibri"/>
            </a:endParaRPr>
          </a:p>
          <a:p>
            <a:pPr marL="0" lvl="0" indent="0" algn="l" rtl="0">
              <a:lnSpc>
                <a:spcPct val="100000"/>
              </a:lnSpc>
              <a:spcBef>
                <a:spcPts val="1000"/>
              </a:spcBef>
              <a:spcAft>
                <a:spcPts val="0"/>
              </a:spcAft>
              <a:buClr>
                <a:schemeClr val="dk1"/>
              </a:buClr>
              <a:buSzPts val="1100"/>
              <a:buFont typeface="Arial"/>
              <a:buNone/>
            </a:pPr>
            <a:r>
              <a:rPr lang="en-US" sz="3200" dirty="0">
                <a:solidFill>
                  <a:schemeClr val="dk1"/>
                </a:solidFill>
                <a:ea typeface="Calibri"/>
                <a:cs typeface="Calibri"/>
                <a:sym typeface="Calibri"/>
              </a:rPr>
              <a:t>First, evaluate this assignment, using only the </a:t>
            </a:r>
            <a:r>
              <a:rPr lang="en-US" sz="3200" dirty="0">
                <a:solidFill>
                  <a:schemeClr val="dk1"/>
                </a:solidFill>
                <a:ea typeface="Calibri"/>
                <a:cs typeface="Calibri"/>
                <a:sym typeface="Calibri"/>
                <a:hlinkClick r:id="rId4"/>
              </a:rPr>
              <a:t>Social Studies Assignment Review Protocol</a:t>
            </a:r>
            <a:r>
              <a:rPr lang="en-US" sz="3200" dirty="0">
                <a:solidFill>
                  <a:schemeClr val="dk1"/>
                </a:solidFill>
                <a:ea typeface="Calibri"/>
                <a:cs typeface="Calibri"/>
                <a:sym typeface="Calibri"/>
              </a:rPr>
              <a:t>, to determine alignment to the </a:t>
            </a:r>
            <a:r>
              <a:rPr lang="en-US" sz="3200" i="1" dirty="0">
                <a:solidFill>
                  <a:schemeClr val="dk1"/>
                </a:solidFill>
                <a:ea typeface="Calibri"/>
                <a:cs typeface="Calibri"/>
                <a:sym typeface="Calibri"/>
              </a:rPr>
              <a:t>KAS for Social Studies</a:t>
            </a:r>
            <a:r>
              <a:rPr lang="en-US" sz="3200" dirty="0">
                <a:solidFill>
                  <a:schemeClr val="dk1"/>
                </a:solidFill>
                <a:ea typeface="Calibri"/>
                <a:cs typeface="Calibri"/>
                <a:sym typeface="Calibri"/>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6ef3e16ad3_0_6"/>
          <p:cNvSpPr txBox="1">
            <a:spLocks noGrp="1"/>
          </p:cNvSpPr>
          <p:nvPr>
            <p:ph type="title"/>
          </p:nvPr>
        </p:nvSpPr>
        <p:spPr>
          <a:xfrm>
            <a:off x="357711" y="115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Caveats</a:t>
            </a:r>
            <a:endParaRPr dirty="0"/>
          </a:p>
        </p:txBody>
      </p:sp>
      <p:sp>
        <p:nvSpPr>
          <p:cNvPr id="269" name="Google Shape;269;g6ef3e16ad3_0_6"/>
          <p:cNvSpPr txBox="1">
            <a:spLocks noGrp="1"/>
          </p:cNvSpPr>
          <p:nvPr>
            <p:ph type="body" idx="1"/>
          </p:nvPr>
        </p:nvSpPr>
        <p:spPr>
          <a:xfrm>
            <a:off x="357699" y="624734"/>
            <a:ext cx="11476590" cy="57084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US" sz="2400" dirty="0">
                <a:solidFill>
                  <a:srgbClr val="000000"/>
                </a:solidFill>
                <a:ea typeface="Calibri"/>
                <a:cs typeface="Calibri"/>
                <a:sym typeface="Calibri"/>
              </a:rPr>
              <a:t>Prior to engaging with this work, the </a:t>
            </a:r>
            <a:r>
              <a:rPr lang="en-US"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1"/>
                  </a:ext>
                </a:extLst>
              </a:rPr>
              <a:t>following</a:t>
            </a:r>
            <a:r>
              <a:rPr lang="en-US" sz="2400" dirty="0">
                <a:solidFill>
                  <a:srgbClr val="000000"/>
                </a:solidFill>
                <a:ea typeface="Calibri"/>
                <a:cs typeface="Calibri"/>
                <a:sym typeface="Calibri"/>
              </a:rPr>
              <a:t> should be considered: </a:t>
            </a:r>
            <a:endParaRPr sz="2400" dirty="0">
              <a:solidFill>
                <a:srgbClr val="000000"/>
              </a:solidFill>
              <a:ea typeface="Calibri"/>
              <a:cs typeface="Calibri"/>
              <a:sym typeface="Calibri"/>
            </a:endParaRPr>
          </a:p>
          <a:p>
            <a:pPr marL="457200" lvl="0" indent="-381000" algn="l" rtl="0">
              <a:lnSpc>
                <a:spcPct val="100000"/>
              </a:lnSpc>
              <a:spcBef>
                <a:spcPts val="1000"/>
              </a:spcBef>
              <a:spcAft>
                <a:spcPts val="1200"/>
              </a:spcAft>
              <a:buClr>
                <a:srgbClr val="000000"/>
              </a:buClr>
              <a:buSzPts val="2400"/>
              <a:buAutoNum type="arabicPeriod"/>
            </a:pPr>
            <a:r>
              <a:rPr lang="en-US" sz="2400" dirty="0">
                <a:solidFill>
                  <a:srgbClr val="000000"/>
                </a:solidFill>
                <a:ea typeface="Calibri"/>
                <a:cs typeface="Calibri"/>
                <a:sym typeface="Calibri"/>
              </a:rPr>
              <a:t>Participants must have a good understanding of </a:t>
            </a:r>
            <a:r>
              <a:rPr lang="en-US" sz="2400" b="1" dirty="0">
                <a:solidFill>
                  <a:srgbClr val="000000"/>
                </a:solidFill>
                <a:ea typeface="Calibri"/>
                <a:cs typeface="Calibri"/>
                <a:sym typeface="Calibri"/>
              </a:rPr>
              <a:t>both</a:t>
            </a:r>
            <a:r>
              <a:rPr lang="en-US" sz="2400" dirty="0">
                <a:solidFill>
                  <a:srgbClr val="000000"/>
                </a:solidFill>
                <a:ea typeface="Calibri"/>
                <a:cs typeface="Calibri"/>
                <a:sym typeface="Calibri"/>
              </a:rPr>
              <a:t> the </a:t>
            </a:r>
            <a:r>
              <a:rPr lang="en-US" sz="2400" i="1" dirty="0">
                <a:solidFill>
                  <a:srgbClr val="000000"/>
                </a:solidFill>
                <a:ea typeface="Calibri"/>
                <a:cs typeface="Calibri"/>
                <a:sym typeface="Calibri"/>
                <a:hlinkClick r:id="rId3"/>
              </a:rPr>
              <a:t>Kentucky Academic Standards (KAS) for Social Studies</a:t>
            </a:r>
            <a:r>
              <a:rPr lang="en-US" sz="2400" dirty="0">
                <a:solidFill>
                  <a:srgbClr val="000000"/>
                </a:solidFill>
                <a:ea typeface="Calibri"/>
                <a:cs typeface="Calibri"/>
                <a:sym typeface="Calibri"/>
                <a:hlinkClick r:id="rId3"/>
              </a:rPr>
              <a:t> </a:t>
            </a:r>
            <a:r>
              <a:rPr lang="en-US" sz="2400" dirty="0">
                <a:solidFill>
                  <a:srgbClr val="000000"/>
                </a:solidFill>
                <a:ea typeface="Calibri"/>
                <a:cs typeface="Calibri"/>
                <a:sym typeface="Calibri"/>
              </a:rPr>
              <a:t>and the </a:t>
            </a:r>
            <a:r>
              <a:rPr lang="en-US" sz="2400" i="1" dirty="0">
                <a:solidFill>
                  <a:srgbClr val="000000"/>
                </a:solidFill>
                <a:ea typeface="Calibri"/>
                <a:cs typeface="Calibri"/>
                <a:sym typeface="Calibri"/>
                <a:hlinkClick r:id="rId4"/>
              </a:rPr>
              <a:t>Kentucky Academic Standards (KAS) for Reading and Writing</a:t>
            </a:r>
            <a:r>
              <a:rPr lang="en-US" sz="2400" dirty="0">
                <a:solidFill>
                  <a:srgbClr val="000000"/>
                </a:solidFill>
                <a:ea typeface="Calibri"/>
                <a:cs typeface="Calibri"/>
                <a:sym typeface="Calibri"/>
              </a:rPr>
              <a:t>. </a:t>
            </a:r>
            <a:endParaRPr sz="2400" dirty="0">
              <a:solidFill>
                <a:srgbClr val="000000"/>
              </a:solidFill>
              <a:ea typeface="Calibri"/>
              <a:cs typeface="Calibri"/>
              <a:sym typeface="Calibri"/>
            </a:endParaRPr>
          </a:p>
          <a:p>
            <a:pPr marL="914400" lvl="1" indent="-381000" algn="l" rtl="0">
              <a:lnSpc>
                <a:spcPct val="100000"/>
              </a:lnSpc>
              <a:spcBef>
                <a:spcPts val="0"/>
              </a:spcBef>
              <a:spcAft>
                <a:spcPts val="1200"/>
              </a:spcAft>
              <a:buClr>
                <a:srgbClr val="000000"/>
              </a:buClr>
              <a:buSzPts val="2400"/>
              <a:buFont typeface="Calibri"/>
              <a:buAutoNum type="alphaLcPeriod"/>
            </a:pPr>
            <a:r>
              <a:rPr lang="en-US" dirty="0">
                <a:solidFill>
                  <a:srgbClr val="000000"/>
                </a:solidFill>
                <a:latin typeface="Franklin Gothic Book" panose="020B0503020102020204" pitchFamily="34" charset="0"/>
                <a:ea typeface="Calibri"/>
                <a:cs typeface="Calibri"/>
                <a:sym typeface="Calibri"/>
              </a:rPr>
              <a:t>This includes, but is not limited to, participants completing the </a:t>
            </a:r>
            <a:r>
              <a:rPr lang="en-US" i="1" dirty="0">
                <a:solidFill>
                  <a:srgbClr val="000000"/>
                </a:solidFill>
                <a:latin typeface="Franklin Gothic Book" panose="020B0503020102020204" pitchFamily="34" charset="0"/>
                <a:ea typeface="Calibri"/>
                <a:cs typeface="Calibri"/>
                <a:sym typeface="Calibri"/>
              </a:rPr>
              <a:t>Getting to Know the KAS</a:t>
            </a:r>
            <a:r>
              <a:rPr lang="en-US" dirty="0">
                <a:solidFill>
                  <a:srgbClr val="000000"/>
                </a:solidFill>
                <a:latin typeface="Franklin Gothic Book" panose="020B0503020102020204" pitchFamily="34" charset="0"/>
                <a:ea typeface="Calibri"/>
                <a:cs typeface="Calibri"/>
                <a:sym typeface="Calibri"/>
              </a:rPr>
              <a:t> modules for both disciplines. </a:t>
            </a:r>
            <a:endParaRPr dirty="0">
              <a:solidFill>
                <a:srgbClr val="000000"/>
              </a:solidFill>
              <a:ea typeface="Calibri"/>
              <a:cs typeface="Calibri"/>
              <a:sym typeface="Calibri"/>
            </a:endParaRPr>
          </a:p>
          <a:p>
            <a:pPr marL="457200" lvl="0" indent="-381000" algn="l" rtl="0">
              <a:lnSpc>
                <a:spcPct val="100000"/>
              </a:lnSpc>
              <a:spcBef>
                <a:spcPts val="1000"/>
              </a:spcBef>
              <a:spcAft>
                <a:spcPts val="1200"/>
              </a:spcAft>
              <a:buClr>
                <a:srgbClr val="000000"/>
              </a:buClr>
              <a:buSzPts val="2400"/>
              <a:buFont typeface="Calibri"/>
              <a:buAutoNum type="arabicPeriod"/>
            </a:pPr>
            <a:r>
              <a:rPr lang="en-US" sz="2400" dirty="0">
                <a:solidFill>
                  <a:srgbClr val="000000"/>
                </a:solidFill>
                <a:ea typeface="Calibri"/>
                <a:cs typeface="Calibri"/>
                <a:sym typeface="Calibri"/>
              </a:rPr>
              <a:t>Participants must be able to evaluate and/or construct strongly aligned assignments to the </a:t>
            </a:r>
            <a:r>
              <a:rPr lang="en-US" sz="2400" i="1" dirty="0">
                <a:solidFill>
                  <a:srgbClr val="000000"/>
                </a:solidFill>
                <a:ea typeface="Calibri"/>
                <a:cs typeface="Calibri"/>
                <a:sym typeface="Calibri"/>
              </a:rPr>
              <a:t>KAS for Social Studies</a:t>
            </a:r>
            <a:r>
              <a:rPr lang="en-US" sz="2400" dirty="0">
                <a:solidFill>
                  <a:srgbClr val="000000"/>
                </a:solidFill>
                <a:ea typeface="Calibri"/>
                <a:cs typeface="Calibri"/>
                <a:sym typeface="Calibri"/>
              </a:rPr>
              <a:t> and the </a:t>
            </a:r>
            <a:r>
              <a:rPr lang="en-US" sz="2400" i="1" dirty="0">
                <a:solidFill>
                  <a:srgbClr val="000000"/>
                </a:solidFill>
                <a:ea typeface="Calibri"/>
                <a:cs typeface="Calibri"/>
                <a:sym typeface="Calibri"/>
              </a:rPr>
              <a:t>KAS for Reading and Writing.</a:t>
            </a:r>
            <a:endParaRPr sz="2400" dirty="0">
              <a:solidFill>
                <a:srgbClr val="000000"/>
              </a:solidFill>
              <a:ea typeface="Calibri"/>
              <a:cs typeface="Calibri"/>
              <a:sym typeface="Calibri"/>
            </a:endParaRPr>
          </a:p>
          <a:p>
            <a:pPr marL="457200" lvl="0" indent="-381000" algn="l" rtl="0">
              <a:lnSpc>
                <a:spcPct val="100000"/>
              </a:lnSpc>
              <a:spcBef>
                <a:spcPts val="1000"/>
              </a:spcBef>
              <a:spcAft>
                <a:spcPts val="1200"/>
              </a:spcAft>
              <a:buSzPts val="2400"/>
              <a:buAutoNum type="arabicPeriod"/>
            </a:pPr>
            <a:r>
              <a:rPr lang="en-US" sz="2400" dirty="0">
                <a:solidFill>
                  <a:srgbClr val="000000"/>
                </a:solidFill>
                <a:ea typeface="Calibri"/>
                <a:cs typeface="Calibri"/>
                <a:sym typeface="Calibri"/>
              </a:rPr>
              <a:t>Participants must be able to allow students to engage and appreciate the uniqueness of the disciplines of social studies and reading and writing to ensure discipline integrity when engaging in this work.</a:t>
            </a:r>
            <a:r>
              <a:rPr lang="en-US" sz="2400" dirty="0">
                <a:solidFill>
                  <a:srgbClr val="000000"/>
                </a:solidFill>
              </a:rPr>
              <a:t> </a:t>
            </a:r>
            <a:r>
              <a:rPr lang="en-US" sz="2400" dirty="0"/>
              <a:t> </a:t>
            </a:r>
            <a:endParaRPr sz="2400" dirty="0"/>
          </a:p>
          <a:p>
            <a:pPr marL="0" lvl="0" indent="0" algn="l" rtl="0">
              <a:spcBef>
                <a:spcPts val="1000"/>
              </a:spcBef>
              <a:spcAft>
                <a:spcPts val="0"/>
              </a:spcAft>
              <a:buNone/>
            </a:pPr>
            <a:endParaRPr sz="18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g7dbc95a298_0_274"/>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56"/>
                  </a:ext>
                </a:extLst>
              </a:rPr>
              <a:t>Is it “healthy, stealthy or fractured”? (2)</a:t>
            </a:r>
            <a:endParaRPr dirty="0"/>
          </a:p>
        </p:txBody>
      </p:sp>
      <p:sp>
        <p:nvSpPr>
          <p:cNvPr id="864" name="Google Shape;864;g7dbc95a298_0_274"/>
          <p:cNvSpPr txBox="1">
            <a:spLocks noGrp="1"/>
          </p:cNvSpPr>
          <p:nvPr>
            <p:ph type="body" idx="1"/>
          </p:nvPr>
        </p:nvSpPr>
        <p:spPr>
          <a:xfrm>
            <a:off x="555775" y="1815450"/>
            <a:ext cx="11259236" cy="48636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US" sz="3000" dirty="0">
                <a:solidFill>
                  <a:schemeClr val="dk1"/>
                </a:solidFill>
                <a:ea typeface="Calibri"/>
                <a:cs typeface="Calibri"/>
                <a:sym typeface="Calibri"/>
              </a:rPr>
              <a:t>After determining alignment to the </a:t>
            </a:r>
            <a:r>
              <a:rPr lang="en-US" sz="3000" i="1" dirty="0">
                <a:solidFill>
                  <a:schemeClr val="dk1"/>
                </a:solidFill>
                <a:ea typeface="Calibri"/>
                <a:cs typeface="Calibri"/>
                <a:sym typeface="Calibri"/>
              </a:rPr>
              <a:t>KAS for Social Studies, </a:t>
            </a:r>
            <a:r>
              <a:rPr lang="en-US" sz="3000" dirty="0">
                <a:solidFill>
                  <a:schemeClr val="dk1"/>
                </a:solidFill>
                <a:ea typeface="Calibri"/>
                <a:cs typeface="Calibri"/>
                <a:sym typeface="Calibri"/>
              </a:rPr>
              <a:t>use </a:t>
            </a:r>
            <a:r>
              <a:rPr lang="en-US" sz="3000" dirty="0">
                <a:solidFill>
                  <a:srgbClr val="000000"/>
                </a:solidFill>
                <a:ea typeface="Calibri"/>
                <a:cs typeface="Calibri"/>
                <a:sym typeface="Calibri"/>
              </a:rPr>
              <a:t>your completed Assignment Review Protocol to determine if</a:t>
            </a:r>
            <a:r>
              <a:rPr lang="en-US" sz="3000" dirty="0">
                <a:solidFill>
                  <a:schemeClr val="dk1"/>
                </a:solidFill>
                <a:ea typeface="Calibri"/>
                <a:cs typeface="Calibri"/>
                <a:sym typeface="Calibri"/>
              </a:rPr>
              <a:t> the assignment is an example of “healthy, stealthy or fractured” integration in the “Impactful Instructional Strategies” section of the tool.</a:t>
            </a:r>
            <a:endParaRPr sz="3000" dirty="0">
              <a:solidFill>
                <a:srgbClr val="000000"/>
              </a:solidFill>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g6f3ea00011_0_1"/>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56"/>
                  </a:ext>
                </a:extLst>
              </a:rPr>
              <a:t>Is it “healthy, stealthy or fractured”? (3)</a:t>
            </a:r>
            <a:endParaRPr dirty="0"/>
          </a:p>
        </p:txBody>
      </p:sp>
      <p:sp>
        <p:nvSpPr>
          <p:cNvPr id="871" name="Google Shape;871;g6f3ea00011_0_1"/>
          <p:cNvSpPr txBox="1">
            <a:spLocks noGrp="1"/>
          </p:cNvSpPr>
          <p:nvPr>
            <p:ph type="body" idx="1"/>
          </p:nvPr>
        </p:nvSpPr>
        <p:spPr>
          <a:xfrm>
            <a:off x="645694" y="1253400"/>
            <a:ext cx="10515600" cy="43512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1200"/>
              </a:spcAft>
              <a:buNone/>
            </a:pPr>
            <a:r>
              <a:rPr lang="en-US" sz="2400" dirty="0">
                <a:solidFill>
                  <a:srgbClr val="000000"/>
                </a:solidFill>
                <a:highlight>
                  <a:srgbClr val="FFFFFF"/>
                </a:highlight>
                <a:ea typeface="Calibri"/>
                <a:cs typeface="Calibri"/>
                <a:sym typeface="Calibri"/>
              </a:rPr>
              <a:t>Compare the results of your completed protocol with this </a:t>
            </a:r>
            <a:r>
              <a:rPr lang="en-US" sz="2400" u="sng" dirty="0">
                <a:solidFill>
                  <a:schemeClr val="hlink"/>
                </a:solidFill>
                <a:ea typeface="Calibri"/>
                <a:cs typeface="Calibri"/>
                <a:sym typeface="Calibri"/>
                <a:hlinkClick r:id="rId3"/>
              </a:rPr>
              <a:t>sample completed protocol</a:t>
            </a:r>
            <a:r>
              <a:rPr lang="en-US" sz="2400" dirty="0">
                <a:solidFill>
                  <a:srgbClr val="000000"/>
                </a:solidFill>
                <a:highlight>
                  <a:srgbClr val="FFFFFF"/>
                </a:highlight>
                <a:ea typeface="Calibri"/>
                <a:cs typeface="Calibri"/>
                <a:sym typeface="Calibri"/>
              </a:rPr>
              <a:t> by engaging with the following questions:</a:t>
            </a:r>
            <a:endParaRPr sz="2400" dirty="0">
              <a:solidFill>
                <a:srgbClr val="000000"/>
              </a:solidFill>
              <a:highlight>
                <a:srgbClr val="FFFFFF"/>
              </a:highlight>
              <a:ea typeface="Calibri"/>
              <a:cs typeface="Calibri"/>
              <a:sym typeface="Calibri"/>
            </a:endParaRPr>
          </a:p>
          <a:p>
            <a:pPr marL="457200" lvl="0" indent="-381000" algn="l" rtl="0">
              <a:lnSpc>
                <a:spcPct val="100000"/>
              </a:lnSpc>
              <a:spcBef>
                <a:spcPts val="1000"/>
              </a:spcBef>
              <a:spcAft>
                <a:spcPts val="1200"/>
              </a:spcAft>
              <a:buClr>
                <a:srgbClr val="000000"/>
              </a:buClr>
              <a:buSzPts val="2400"/>
              <a:buFont typeface="Calibri"/>
              <a:buAutoNum type="arabicParenR"/>
            </a:pPr>
            <a:r>
              <a:rPr lang="en-US" sz="2400" dirty="0">
                <a:solidFill>
                  <a:srgbClr val="000000"/>
                </a:solidFill>
                <a:highlight>
                  <a:srgbClr val="FFFFFF"/>
                </a:highlight>
                <a:ea typeface="Calibri"/>
                <a:cs typeface="Calibri"/>
                <a:sym typeface="Calibri"/>
              </a:rPr>
              <a:t>Are there any discrepancies between how you rated the assignment and how the assignment is rated on the sample protocol? If not, move on to the next question. If so, discuss the differences with a colleague to determine the "Why?" behind the differences</a:t>
            </a:r>
            <a:endParaRPr sz="2400" dirty="0">
              <a:solidFill>
                <a:srgbClr val="000000"/>
              </a:solidFill>
              <a:highlight>
                <a:srgbClr val="FFFFFF"/>
              </a:highlight>
              <a:ea typeface="Calibri"/>
              <a:cs typeface="Calibri"/>
              <a:sym typeface="Calibri"/>
            </a:endParaRPr>
          </a:p>
          <a:p>
            <a:pPr marL="457200" lvl="0" indent="-381000" algn="l" rtl="0">
              <a:lnSpc>
                <a:spcPct val="100000"/>
              </a:lnSpc>
              <a:spcBef>
                <a:spcPts val="1000"/>
              </a:spcBef>
              <a:spcAft>
                <a:spcPts val="1200"/>
              </a:spcAft>
              <a:buClr>
                <a:srgbClr val="000000"/>
              </a:buClr>
              <a:buSzPts val="2400"/>
              <a:buFont typeface="Roboto"/>
              <a:buAutoNum type="arabicParenR"/>
            </a:pPr>
            <a:r>
              <a:rPr lang="en-US" sz="2400" dirty="0">
                <a:solidFill>
                  <a:srgbClr val="000000"/>
                </a:solidFill>
                <a:highlight>
                  <a:srgbClr val="FFFFFF"/>
                </a:highlight>
                <a:ea typeface="Calibri"/>
                <a:cs typeface="Calibri"/>
                <a:sym typeface="Calibri"/>
              </a:rPr>
              <a:t>Review the reflection section of the Social Studies Assignment Review Protocol. What changes are needed to improve alignment to the standards and to reach effective, or “healthy”, integration?</a:t>
            </a:r>
            <a:endParaRPr sz="2400" dirty="0">
              <a:solidFill>
                <a:srgbClr val="000000"/>
              </a:solidFill>
              <a:ea typeface="Calibri"/>
              <a:cs typeface="Calibri"/>
              <a:sym typeface="Calibri"/>
            </a:endParaRPr>
          </a:p>
          <a:p>
            <a:pPr marL="0" lvl="0" indent="0" algn="l" rtl="0">
              <a:spcBef>
                <a:spcPts val="1000"/>
              </a:spcBef>
              <a:spcAft>
                <a:spcPts val="0"/>
              </a:spcAft>
              <a:buNone/>
            </a:pPr>
            <a:endParaRPr dirty="0">
              <a:solidFill>
                <a:srgbClr val="072B62"/>
              </a:solidFill>
              <a:latin typeface="Georgia"/>
              <a:ea typeface="Georgia"/>
              <a:cs typeface="Georgia"/>
              <a:sym typeface="Georgia"/>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g6f3ea00011_0_9"/>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Reflection</a:t>
            </a:r>
            <a:endParaRPr dirty="0"/>
          </a:p>
        </p:txBody>
      </p:sp>
      <p:sp>
        <p:nvSpPr>
          <p:cNvPr id="878" name="Google Shape;878;g6f3ea00011_0_9"/>
          <p:cNvSpPr txBox="1">
            <a:spLocks noGrp="1"/>
          </p:cNvSpPr>
          <p:nvPr>
            <p:ph type="body" idx="1"/>
          </p:nvPr>
        </p:nvSpPr>
        <p:spPr>
          <a:prstGeom prst="rect">
            <a:avLst/>
          </a:prstGeom>
        </p:spPr>
        <p:txBody>
          <a:bodyPr spcFirstLastPara="1" wrap="square" lIns="91425" tIns="45700" rIns="91425" bIns="45700" anchor="t" anchorCtr="0">
            <a:noAutofit/>
          </a:bodyPr>
          <a:lstStyle/>
          <a:p>
            <a:pPr marL="457200" lvl="0" indent="-457200" algn="l" rtl="0">
              <a:lnSpc>
                <a:spcPct val="100000"/>
              </a:lnSpc>
              <a:spcBef>
                <a:spcPts val="0"/>
              </a:spcBef>
              <a:spcAft>
                <a:spcPts val="2400"/>
              </a:spcAft>
              <a:buSzPts val="3600"/>
              <a:buAutoNum type="arabicParenR"/>
            </a:pPr>
            <a:r>
              <a:rPr lang="en-US" sz="3200" dirty="0">
                <a:solidFill>
                  <a:schemeClr val="dk1"/>
                </a:solidFill>
                <a:ea typeface="Calibri"/>
                <a:cs typeface="Calibri"/>
                <a:sym typeface="Calibri"/>
              </a:rPr>
              <a:t>How will this new learning impact your instruction? In your response, think about your experience with the example you evaluated. </a:t>
            </a:r>
          </a:p>
          <a:p>
            <a:pPr marL="457200" lvl="0" indent="-457200" algn="l" rtl="0">
              <a:lnSpc>
                <a:spcPct val="100000"/>
              </a:lnSpc>
              <a:spcBef>
                <a:spcPts val="0"/>
              </a:spcBef>
              <a:spcAft>
                <a:spcPts val="0"/>
              </a:spcAft>
              <a:buSzPts val="3600"/>
              <a:buAutoNum type="arabicParenR"/>
            </a:pPr>
            <a:r>
              <a:rPr lang="en-US" sz="3200" dirty="0">
                <a:solidFill>
                  <a:schemeClr val="dk1"/>
                </a:solidFill>
                <a:ea typeface="Source Sans Pro"/>
                <a:cs typeface="Source Sans Pro"/>
                <a:sym typeface="Source Sans Pro"/>
              </a:rPr>
              <a:t>What supports will you/teachers need in your school(s) to make effective integration successful? </a:t>
            </a:r>
            <a:endParaRPr sz="32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g6f3c1b74ba_0_30"/>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69"/>
                  </a:ext>
                </a:extLst>
              </a:rPr>
              <a:t>Coming Up</a:t>
            </a:r>
            <a:endParaRPr dirty="0"/>
          </a:p>
        </p:txBody>
      </p:sp>
      <p:sp>
        <p:nvSpPr>
          <p:cNvPr id="885" name="Google Shape;885;g6f3c1b74ba_0_30"/>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endParaRPr sz="30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3000" dirty="0">
                <a:ea typeface="Calibri"/>
                <a:cs typeface="Calibri"/>
                <a:sym typeface="Calibri"/>
              </a:rPr>
              <a:t>Section G: Application: Designing an effective integration collection</a:t>
            </a:r>
            <a:endParaRPr sz="3000" dirty="0">
              <a:ea typeface="Calibri"/>
              <a:cs typeface="Calibri"/>
              <a:sym typeface="Calibri"/>
            </a:endParaRPr>
          </a:p>
          <a:p>
            <a:pPr marL="0" lvl="0" indent="0" algn="l" rtl="0">
              <a:spcBef>
                <a:spcPts val="1000"/>
              </a:spcBef>
              <a:spcAft>
                <a:spcPts val="0"/>
              </a:spcAft>
              <a:buClr>
                <a:schemeClr val="dk1"/>
              </a:buClr>
              <a:buSzPts val="1100"/>
              <a:buFont typeface="Arial"/>
              <a:buNone/>
            </a:pPr>
            <a:r>
              <a:rPr lang="en-US" sz="3000" dirty="0">
                <a:ea typeface="Calibri"/>
                <a:cs typeface="Calibri"/>
                <a:sym typeface="Calibri"/>
              </a:rPr>
              <a:t>Section H: Reflection</a:t>
            </a:r>
            <a:endParaRPr sz="3000" dirty="0">
              <a:ea typeface="Calibri"/>
              <a:cs typeface="Calibri"/>
              <a:sym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DEA20-965C-227C-216E-D10D0DCBBF66}"/>
              </a:ext>
            </a:extLst>
          </p:cNvPr>
          <p:cNvSpPr>
            <a:spLocks noGrp="1"/>
          </p:cNvSpPr>
          <p:nvPr>
            <p:ph type="ctrTitle"/>
          </p:nvPr>
        </p:nvSpPr>
        <p:spPr>
          <a:xfrm>
            <a:off x="2567354" y="1428162"/>
            <a:ext cx="9144000" cy="2387700"/>
          </a:xfrm>
        </p:spPr>
        <p:txBody>
          <a:bodyPr>
            <a:normAutofit fontScale="90000"/>
          </a:bodyPr>
          <a:lstStyle/>
          <a:p>
            <a:r>
              <a:rPr lang="en-US" dirty="0"/>
              <a:t>Effective Social Studies Integration in Elementary Classrooms</a:t>
            </a:r>
          </a:p>
        </p:txBody>
      </p:sp>
      <p:sp>
        <p:nvSpPr>
          <p:cNvPr id="3" name="Subtitle 2">
            <a:extLst>
              <a:ext uri="{FF2B5EF4-FFF2-40B4-BE49-F238E27FC236}">
                <a16:creationId xmlns:a16="http://schemas.microsoft.com/office/drawing/2014/main" id="{812EF212-701A-64F8-F8F5-A948F912E140}"/>
              </a:ext>
            </a:extLst>
          </p:cNvPr>
          <p:cNvSpPr>
            <a:spLocks noGrp="1"/>
          </p:cNvSpPr>
          <p:nvPr>
            <p:ph type="subTitle" idx="1"/>
          </p:nvPr>
        </p:nvSpPr>
        <p:spPr>
          <a:xfrm>
            <a:off x="3147646" y="3815862"/>
            <a:ext cx="7983416" cy="1441876"/>
          </a:xfrm>
        </p:spPr>
        <p:txBody>
          <a:bodyPr/>
          <a:lstStyle/>
          <a:p>
            <a:r>
              <a:rPr lang="en-US" dirty="0"/>
              <a:t>Section C: Application: designing an effective integration collection</a:t>
            </a:r>
          </a:p>
        </p:txBody>
      </p:sp>
    </p:spTree>
    <p:extLst>
      <p:ext uri="{BB962C8B-B14F-4D97-AF65-F5344CB8AC3E}">
        <p14:creationId xmlns:p14="http://schemas.microsoft.com/office/powerpoint/2010/main" val="16145256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63aa61e053_2_5"/>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dirty="0">
                <a:sym typeface="Libre Franklin Medium"/>
              </a:rPr>
              <a:t>Goals of this Module: </a:t>
            </a:r>
            <a:endParaRPr dirty="0"/>
          </a:p>
        </p:txBody>
      </p:sp>
      <p:sp>
        <p:nvSpPr>
          <p:cNvPr id="241" name="Google Shape;241;g63aa61e053_2_5"/>
          <p:cNvSpPr txBox="1">
            <a:spLocks noGrp="1"/>
          </p:cNvSpPr>
          <p:nvPr>
            <p:ph type="body" idx="1"/>
          </p:nvPr>
        </p:nvSpPr>
        <p:spPr>
          <a:xfrm>
            <a:off x="560257" y="894994"/>
            <a:ext cx="10515599" cy="5363400"/>
          </a:xfrm>
          <a:prstGeom prst="rect">
            <a:avLst/>
          </a:prstGeom>
          <a:noFill/>
          <a:ln>
            <a:noFill/>
          </a:ln>
        </p:spPr>
        <p:txBody>
          <a:bodyPr spcFirstLastPara="1" wrap="square" lIns="91425" tIns="45700" rIns="91425" bIns="45700" anchor="t" anchorCtr="0">
            <a:noAutofit/>
          </a:bodyPr>
          <a:lstStyle/>
          <a:p>
            <a:pPr indent="-457200">
              <a:lnSpc>
                <a:spcPct val="100000"/>
              </a:lnSpc>
              <a:spcBef>
                <a:spcPts val="120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1"/>
                  </a:ext>
                </a:extLst>
              </a:rPr>
              <a:t>Engage with the</a:t>
            </a:r>
            <a:r>
              <a:rPr lang="en-US" sz="2600" i="1" dirty="0">
                <a:solidFill>
                  <a:schemeClr val="dk1"/>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2"/>
                  </a:ext>
                </a:extLst>
              </a:rPr>
              <a:t> Kentucky Academic Standards (KAS) for Social Studies and the </a:t>
            </a:r>
            <a:r>
              <a:rPr lang="en-US" sz="2600" i="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3"/>
                  </a:ext>
                </a:extLst>
              </a:rPr>
              <a:t>Kentucky Academic Standards (KAS) for Reading and Writing. </a:t>
            </a:r>
            <a:endParaRPr sz="2600" i="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4"/>
                </a:ext>
              </a:extLst>
            </a:endParaRPr>
          </a:p>
          <a:p>
            <a:pPr indent="-457200">
              <a:lnSpc>
                <a:spcPct val="100000"/>
              </a:lnSpc>
              <a:spcBef>
                <a:spcPts val="120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5"/>
                  </a:ext>
                </a:extLst>
              </a:rPr>
              <a:t>Answer the question, “Why teach social studies?”</a:t>
            </a:r>
            <a:endParaRPr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6"/>
                </a:ext>
              </a:extLst>
            </a:endParaRPr>
          </a:p>
          <a:p>
            <a:pPr indent="-457200">
              <a:lnSpc>
                <a:spcPct val="100000"/>
              </a:lnSpc>
              <a:spcBef>
                <a:spcPts val="120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7"/>
                  </a:ext>
                </a:extLst>
              </a:rPr>
              <a:t>Learn how to incorporate effective integration between the </a:t>
            </a:r>
            <a:r>
              <a:rPr lang="en-US" sz="2600" i="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8"/>
                  </a:ext>
                </a:extLst>
              </a:rPr>
              <a:t>KAS for Social Studies </a:t>
            </a: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9"/>
                  </a:ext>
                </a:extLst>
              </a:rPr>
              <a:t>and the </a:t>
            </a:r>
            <a:r>
              <a:rPr lang="en-US" sz="2600" i="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0"/>
                  </a:ext>
                </a:extLst>
              </a:rPr>
              <a:t>KAS for Reading and Writing</a:t>
            </a: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1"/>
                  </a:ext>
                </a:extLst>
              </a:rPr>
              <a:t> </a:t>
            </a: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2"/>
                  </a:ext>
                </a:extLst>
              </a:rPr>
              <a:t>while maintaining discipline integrity</a:t>
            </a:r>
            <a:endParaRPr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3"/>
                </a:ext>
              </a:extLst>
            </a:endParaRPr>
          </a:p>
          <a:p>
            <a:pPr indent="-457200">
              <a:lnSpc>
                <a:spcPct val="100000"/>
              </a:lnSpc>
              <a:spcBef>
                <a:spcPts val="1200"/>
              </a:spcBef>
              <a:spcAft>
                <a:spcPts val="1200"/>
              </a:spcAft>
              <a:buClr>
                <a:srgbClr val="000000"/>
              </a:buClr>
              <a:buSzPts val="3000"/>
              <a:buFont typeface="Arial" panose="020B0604020202020204" pitchFamily="34" charset="0"/>
              <a:buChar char="•"/>
            </a:pPr>
            <a:r>
              <a:rPr lang="en-US" sz="2600"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4"/>
                  </a:ext>
                </a:extLst>
              </a:rPr>
              <a:t>Explore examples of effective integration between the </a:t>
            </a:r>
            <a:r>
              <a:rPr lang="en-US" sz="2600" i="1" dirty="0">
                <a:solidFill>
                  <a:schemeClr val="dk1"/>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6"/>
                  </a:ext>
                </a:extLst>
              </a:rPr>
              <a:t>KAS for Social Studies </a:t>
            </a:r>
            <a:r>
              <a:rPr lang="en-US" sz="2600" dirty="0">
                <a:solidFill>
                  <a:schemeClr val="dk1"/>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7"/>
                  </a:ext>
                </a:extLst>
              </a:rPr>
              <a:t>and the </a:t>
            </a:r>
            <a:r>
              <a:rPr lang="en-US" sz="2600" i="1" dirty="0">
                <a:solidFill>
                  <a:srgbClr val="000000"/>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8"/>
                  </a:ext>
                </a:extLst>
              </a:rPr>
              <a:t>KAS for Reading and Writing</a:t>
            </a:r>
            <a:r>
              <a:rPr lang="en-US" sz="2600" i="1" dirty="0">
                <a:solidFill>
                  <a:srgbClr val="000000"/>
                </a:solidFill>
                <a:ea typeface="Calibri"/>
                <a:cs typeface="Calibri"/>
                <a:sym typeface="Calibri"/>
              </a:rPr>
              <a:t>. </a:t>
            </a:r>
            <a:endParaRPr sz="2600" dirty="0">
              <a:solidFill>
                <a:srgbClr val="3F3F3F"/>
              </a:solidFill>
              <a:ea typeface="Calibri"/>
              <a:cs typeface="Calibri"/>
              <a:sym typeface="Calibri"/>
            </a:endParaRPr>
          </a:p>
          <a:p>
            <a:pPr marL="342900" lvl="0" indent="0" algn="l" rtl="0">
              <a:lnSpc>
                <a:spcPct val="115000"/>
              </a:lnSpc>
              <a:spcBef>
                <a:spcPts val="0"/>
              </a:spcBef>
              <a:spcAft>
                <a:spcPts val="0"/>
              </a:spcAft>
              <a:buSzPts val="1800"/>
              <a:buNone/>
            </a:pPr>
            <a:endParaRPr sz="2400" dirty="0">
              <a:solidFill>
                <a:srgbClr val="3F3F3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7526407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7a558d1906_0_1"/>
          <p:cNvSpPr txBox="1">
            <a:spLocks noGrp="1"/>
          </p:cNvSpPr>
          <p:nvPr>
            <p:ph type="title"/>
          </p:nvPr>
        </p:nvSpPr>
        <p:spPr>
          <a:xfrm>
            <a:off x="218267" y="121034"/>
            <a:ext cx="10515600"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Compelling Question</a:t>
            </a:r>
            <a:endParaRPr dirty="0"/>
          </a:p>
        </p:txBody>
      </p:sp>
      <p:sp>
        <p:nvSpPr>
          <p:cNvPr id="248" name="Google Shape;248;g7a558d1906_0_1"/>
          <p:cNvSpPr txBox="1">
            <a:spLocks noGrp="1"/>
          </p:cNvSpPr>
          <p:nvPr>
            <p:ph type="body" idx="1"/>
          </p:nvPr>
        </p:nvSpPr>
        <p:spPr>
          <a:xfrm>
            <a:off x="218267" y="4317275"/>
            <a:ext cx="12164878"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200" dirty="0">
                <a:ea typeface="Calibri"/>
                <a:cs typeface="Calibri"/>
                <a:sym typeface="Calibri"/>
              </a:rPr>
              <a:t>How do I practice effective integration between the </a:t>
            </a:r>
            <a:r>
              <a:rPr lang="en-US" sz="3200" i="1" dirty="0">
                <a:ea typeface="Calibri"/>
                <a:cs typeface="Calibri"/>
                <a:sym typeface="Calibri"/>
              </a:rPr>
              <a:t>KAS for Social Studies </a:t>
            </a:r>
            <a:r>
              <a:rPr lang="en-US" sz="3200" dirty="0">
                <a:ea typeface="Calibri"/>
                <a:cs typeface="Calibri"/>
                <a:sym typeface="Calibri"/>
              </a:rPr>
              <a:t>and the </a:t>
            </a:r>
            <a:r>
              <a:rPr lang="en-US" sz="3200" i="1" dirty="0">
                <a:ea typeface="Calibri"/>
                <a:cs typeface="Calibri"/>
                <a:sym typeface="Calibri"/>
              </a:rPr>
              <a:t>KAS for Reading and Writing</a:t>
            </a:r>
            <a:r>
              <a:rPr lang="en-US" sz="3200" dirty="0">
                <a:ea typeface="Calibri"/>
                <a:cs typeface="Calibri"/>
                <a:sym typeface="Calibri"/>
              </a:rPr>
              <a:t> in elementary school?</a:t>
            </a:r>
            <a:endParaRPr sz="3200" dirty="0">
              <a:ea typeface="Calibri"/>
              <a:cs typeface="Calibri"/>
              <a:sym typeface="Calibri"/>
            </a:endParaRPr>
          </a:p>
        </p:txBody>
      </p:sp>
      <p:pic>
        <p:nvPicPr>
          <p:cNvPr id="5" name="Picture 4" descr="This graphic shows a continuous cycle between the KAS for Social Studies and the KAS for Reading and Writing, demonstrating integration.">
            <a:extLst>
              <a:ext uri="{FF2B5EF4-FFF2-40B4-BE49-F238E27FC236}">
                <a16:creationId xmlns:a16="http://schemas.microsoft.com/office/drawing/2014/main" id="{89433B6A-1F30-D813-5B27-BC99E2AE1C0C}"/>
              </a:ext>
            </a:extLst>
          </p:cNvPr>
          <p:cNvPicPr>
            <a:picLocks noChangeAspect="1"/>
          </p:cNvPicPr>
          <p:nvPr/>
        </p:nvPicPr>
        <p:blipFill>
          <a:blip r:embed="rId3"/>
          <a:stretch>
            <a:fillRect/>
          </a:stretch>
        </p:blipFill>
        <p:spPr>
          <a:xfrm>
            <a:off x="3120179" y="707890"/>
            <a:ext cx="5951641" cy="3665670"/>
          </a:xfrm>
          <a:prstGeom prst="rect">
            <a:avLst/>
          </a:prstGeom>
        </p:spPr>
      </p:pic>
    </p:spTree>
    <p:extLst>
      <p:ext uri="{BB962C8B-B14F-4D97-AF65-F5344CB8AC3E}">
        <p14:creationId xmlns:p14="http://schemas.microsoft.com/office/powerpoint/2010/main" val="21767375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g6ebe0788b6_0_74"/>
          <p:cNvSpPr txBox="1">
            <a:spLocks noGrp="1"/>
          </p:cNvSpPr>
          <p:nvPr>
            <p:ph type="title"/>
          </p:nvPr>
        </p:nvSpPr>
        <p:spPr>
          <a:xfrm>
            <a:off x="253583" y="18325"/>
            <a:ext cx="10515600"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Application: Designing an effective integration collection</a:t>
            </a:r>
            <a:endParaRPr dirty="0"/>
          </a:p>
        </p:txBody>
      </p:sp>
      <p:sp>
        <p:nvSpPr>
          <p:cNvPr id="929" name="Google Shape;929;g6ebe0788b6_0_74"/>
          <p:cNvSpPr txBox="1">
            <a:spLocks noGrp="1"/>
          </p:cNvSpPr>
          <p:nvPr>
            <p:ph type="body" idx="1"/>
          </p:nvPr>
        </p:nvSpPr>
        <p:spPr>
          <a:xfrm>
            <a:off x="553387" y="1344025"/>
            <a:ext cx="10515600" cy="4351200"/>
          </a:xfrm>
          <a:prstGeom prst="rect">
            <a:avLst/>
          </a:prstGeom>
        </p:spPr>
        <p:txBody>
          <a:bodyPr spcFirstLastPara="1" wrap="square" lIns="91425" tIns="45700" rIns="91425" bIns="45700" anchor="t" anchorCtr="0">
            <a:noAutofit/>
          </a:bodyPr>
          <a:lstStyle/>
          <a:p>
            <a:pPr marL="457200" lvl="0" indent="-444500" algn="l" rtl="0">
              <a:lnSpc>
                <a:spcPct val="100000"/>
              </a:lnSpc>
              <a:spcBef>
                <a:spcPts val="600"/>
              </a:spcBef>
              <a:spcAft>
                <a:spcPts val="1200"/>
              </a:spcAft>
              <a:buClr>
                <a:srgbClr val="000000"/>
              </a:buClr>
              <a:buSzPts val="3400"/>
              <a:buFont typeface="Calibri"/>
              <a:buChar char="●"/>
            </a:pPr>
            <a:r>
              <a:rPr lang="en-US" sz="3400" dirty="0">
                <a:solidFill>
                  <a:srgbClr val="000000"/>
                </a:solidFill>
                <a:ea typeface="Calibri"/>
                <a:cs typeface="Calibri"/>
                <a:sym typeface="Calibri"/>
              </a:rPr>
              <a:t>Now, apply what you have learned to design an effective integration collection for your classroom.</a:t>
            </a:r>
            <a:endParaRPr sz="3400" dirty="0">
              <a:solidFill>
                <a:srgbClr val="000000"/>
              </a:solidFill>
              <a:ea typeface="Calibri"/>
              <a:cs typeface="Calibri"/>
              <a:sym typeface="Calibri"/>
            </a:endParaRPr>
          </a:p>
          <a:p>
            <a:pPr marL="457200" lvl="0" indent="-444500" algn="l" rtl="0">
              <a:lnSpc>
                <a:spcPct val="100000"/>
              </a:lnSpc>
              <a:spcBef>
                <a:spcPts val="600"/>
              </a:spcBef>
              <a:spcAft>
                <a:spcPts val="1200"/>
              </a:spcAft>
              <a:buClr>
                <a:srgbClr val="000000"/>
              </a:buClr>
              <a:buSzPts val="3400"/>
              <a:buFont typeface="Calibri"/>
              <a:buChar char="●"/>
            </a:pPr>
            <a:r>
              <a:rPr lang="en-US" sz="3400" dirty="0">
                <a:solidFill>
                  <a:srgbClr val="000000"/>
                </a:solidFill>
                <a:ea typeface="Calibri"/>
                <a:cs typeface="Calibri"/>
                <a:sym typeface="Calibri"/>
              </a:rPr>
              <a:t>If you are departmentalized and only teach either reading or social studies, you will want to collaborate with the teacher of the other discipline as well.</a:t>
            </a:r>
            <a:endParaRPr sz="3400" dirty="0">
              <a:solidFill>
                <a:srgbClr val="000000"/>
              </a:solidFill>
              <a:ea typeface="Calibri"/>
              <a:cs typeface="Calibri"/>
              <a:sym typeface="Calibri"/>
            </a:endParaRPr>
          </a:p>
          <a:p>
            <a:pPr marL="457200" lvl="0" indent="-444500" algn="l" rtl="0">
              <a:lnSpc>
                <a:spcPct val="100000"/>
              </a:lnSpc>
              <a:spcBef>
                <a:spcPts val="600"/>
              </a:spcBef>
              <a:spcAft>
                <a:spcPts val="1200"/>
              </a:spcAft>
              <a:buClr>
                <a:srgbClr val="000000"/>
              </a:buClr>
              <a:buSzPts val="3400"/>
              <a:buFont typeface="Calibri"/>
              <a:buChar char="●"/>
            </a:pPr>
            <a:r>
              <a:rPr lang="en-US" sz="3400" dirty="0">
                <a:solidFill>
                  <a:srgbClr val="000000"/>
                </a:solidFill>
                <a:ea typeface="Calibri"/>
                <a:cs typeface="Calibri"/>
                <a:sym typeface="Calibri"/>
              </a:rPr>
              <a:t>If you are self-contained, this is challenging work and collaboration may help!</a:t>
            </a:r>
            <a:endParaRPr sz="3400" dirty="0">
              <a:solidFill>
                <a:srgbClr val="000000"/>
              </a:solidFill>
              <a:ea typeface="Calibri"/>
              <a:cs typeface="Calibri"/>
              <a:sym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g7dbc95a298_2_95"/>
          <p:cNvSpPr txBox="1">
            <a:spLocks noGrp="1"/>
          </p:cNvSpPr>
          <p:nvPr>
            <p:ph type="title"/>
          </p:nvPr>
        </p:nvSpPr>
        <p:spPr>
          <a:xfrm>
            <a:off x="194872" y="106713"/>
            <a:ext cx="11842230" cy="148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72B62"/>
              </a:buClr>
              <a:buSzPts val="3959"/>
              <a:buFont typeface="Georgia"/>
              <a:buNone/>
            </a:pPr>
            <a:r>
              <a:rPr lang="en-US" sz="36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20"/>
                  </a:ext>
                </a:extLst>
              </a:rPr>
              <a:t>Application: Designing an effective integration collection (2)</a:t>
            </a:r>
            <a:r>
              <a:rPr lang="en-US" sz="3600" dirty="0"/>
              <a:t>  </a:t>
            </a:r>
            <a:endParaRPr sz="3600" dirty="0"/>
          </a:p>
        </p:txBody>
      </p:sp>
      <p:sp>
        <p:nvSpPr>
          <p:cNvPr id="937" name="Google Shape;937;g7dbc95a298_2_95"/>
          <p:cNvSpPr txBox="1"/>
          <p:nvPr/>
        </p:nvSpPr>
        <p:spPr>
          <a:xfrm>
            <a:off x="301360" y="837150"/>
            <a:ext cx="11236457" cy="518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1200"/>
              </a:spcAft>
              <a:buClr>
                <a:srgbClr val="000000"/>
              </a:buClr>
              <a:buSzPts val="3000"/>
              <a:buFont typeface="Arial"/>
              <a:buNone/>
            </a:pPr>
            <a:r>
              <a:rPr lang="en-US" sz="3000" b="1" dirty="0">
                <a:latin typeface="Franklin Gothic Book" panose="020B0503020102020204" pitchFamily="34" charset="0"/>
                <a:ea typeface="Libre Franklin"/>
                <a:cs typeface="Libre Franklin"/>
                <a:sym typeface="Libre Franklin"/>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21"/>
                  </a:ext>
                </a:extLst>
              </a:rPr>
              <a:t>Gathering resources: </a:t>
            </a:r>
            <a:endParaRPr sz="3000" i="0" u="none" strike="noStrike" cap="none" dirty="0">
              <a:solidFill>
                <a:srgbClr val="000000"/>
              </a:solidFill>
              <a:latin typeface="Franklin Gothic Book" panose="020B0503020102020204" pitchFamily="34" charset="0"/>
              <a:ea typeface="Calibri"/>
              <a:cs typeface="Calibri"/>
              <a:sym typeface="Calibri"/>
            </a:endParaRPr>
          </a:p>
          <a:p>
            <a:pPr marL="457200" marR="0" lvl="0" indent="-381000" algn="l" rtl="0">
              <a:lnSpc>
                <a:spcPct val="100000"/>
              </a:lnSpc>
              <a:spcBef>
                <a:spcPts val="0"/>
              </a:spcBef>
              <a:spcAft>
                <a:spcPts val="1200"/>
              </a:spcAft>
              <a:buClr>
                <a:srgbClr val="000000"/>
              </a:buClr>
              <a:buSzPts val="2400"/>
              <a:buFont typeface="Calibri"/>
              <a:buChar char="●"/>
            </a:pPr>
            <a:r>
              <a:rPr lang="en-US" sz="3000" i="1" u="none" strike="noStrike" cap="none" dirty="0">
                <a:solidFill>
                  <a:srgbClr val="000000"/>
                </a:solidFill>
                <a:latin typeface="Franklin Gothic Book" panose="020B0503020102020204" pitchFamily="34" charset="0"/>
                <a:ea typeface="Calibri"/>
                <a:cs typeface="Calibri"/>
                <a:sym typeface="Calibri"/>
              </a:rPr>
              <a:t>KAS for Social Studies</a:t>
            </a:r>
            <a:endParaRPr lang="en-US" sz="3000" i="0" u="none" strike="noStrike" cap="none" dirty="0">
              <a:solidFill>
                <a:srgbClr val="000000"/>
              </a:solidFill>
              <a:latin typeface="Franklin Gothic Book" panose="020B0503020102020204" pitchFamily="34" charset="0"/>
              <a:ea typeface="Calibri"/>
              <a:cs typeface="Calibri"/>
              <a:sym typeface="Calibri"/>
            </a:endParaRPr>
          </a:p>
          <a:p>
            <a:pPr marL="457200" marR="0" lvl="0" indent="-381000" algn="l" rtl="0">
              <a:lnSpc>
                <a:spcPct val="100000"/>
              </a:lnSpc>
              <a:spcBef>
                <a:spcPts val="0"/>
              </a:spcBef>
              <a:spcAft>
                <a:spcPts val="1200"/>
              </a:spcAft>
              <a:buClr>
                <a:srgbClr val="000000"/>
              </a:buClr>
              <a:buSzPts val="2400"/>
              <a:buFont typeface="Calibri"/>
              <a:buChar char="●"/>
            </a:pPr>
            <a:r>
              <a:rPr lang="en-US" sz="3000" i="1" u="none" strike="noStrike" cap="none" dirty="0">
                <a:solidFill>
                  <a:srgbClr val="000000"/>
                </a:solidFill>
                <a:latin typeface="Franklin Gothic Book" panose="020B0503020102020204" pitchFamily="34" charset="0"/>
                <a:ea typeface="Calibri"/>
                <a:cs typeface="Calibri"/>
                <a:sym typeface="Calibri"/>
              </a:rPr>
              <a:t>KAS for Reading and Writing</a:t>
            </a:r>
          </a:p>
          <a:p>
            <a:pPr marL="457200" indent="-381000">
              <a:spcAft>
                <a:spcPts val="1200"/>
              </a:spcAft>
              <a:buSzPts val="2400"/>
              <a:buFont typeface="Calibri"/>
              <a:buChar char="●"/>
            </a:pPr>
            <a:r>
              <a:rPr lang="en-US" sz="3000" i="0" u="none" strike="noStrike" cap="none" dirty="0">
                <a:solidFill>
                  <a:srgbClr val="000000"/>
                </a:solidFill>
                <a:latin typeface="Franklin Gothic Book" panose="020B0503020102020204" pitchFamily="34" charset="0"/>
                <a:ea typeface="Calibri"/>
                <a:cs typeface="Calibri"/>
                <a:sym typeface="Calibri"/>
              </a:rPr>
              <a:t>Text sources rich in social studies content and aligned with standards in both areas</a:t>
            </a:r>
          </a:p>
          <a:p>
            <a:pPr marL="76200">
              <a:spcAft>
                <a:spcPts val="1200"/>
              </a:spcAft>
              <a:buSzPts val="2400"/>
            </a:pPr>
            <a:endParaRPr lang="en-US" sz="3000" i="0" u="none" strike="noStrike" cap="none" dirty="0">
              <a:solidFill>
                <a:srgbClr val="000000"/>
              </a:solidFill>
              <a:latin typeface="Franklin Gothic Book" panose="020B0503020102020204" pitchFamily="34" charset="0"/>
              <a:ea typeface="Calibri"/>
              <a:cs typeface="Calibri"/>
              <a:sym typeface="Calibri"/>
            </a:endParaRPr>
          </a:p>
          <a:p>
            <a:pPr marL="76200" marR="0" lvl="0" algn="l" rtl="0">
              <a:lnSpc>
                <a:spcPct val="100000"/>
              </a:lnSpc>
              <a:spcBef>
                <a:spcPts val="0"/>
              </a:spcBef>
              <a:spcAft>
                <a:spcPts val="1200"/>
              </a:spcAft>
              <a:buClr>
                <a:srgbClr val="000000"/>
              </a:buClr>
              <a:buSzPts val="2400"/>
            </a:pPr>
            <a:r>
              <a:rPr lang="en-US" sz="3000" i="0" u="none" strike="noStrike" cap="none" dirty="0">
                <a:solidFill>
                  <a:srgbClr val="000000"/>
                </a:solidFill>
                <a:latin typeface="Franklin Gothic Book" panose="020B0503020102020204" pitchFamily="34" charset="0"/>
                <a:ea typeface="Calibri"/>
                <a:cs typeface="Calibri"/>
                <a:sym typeface="Calibri"/>
              </a:rPr>
              <a:t>Additionally, you must understand your grade level topic in order to </a:t>
            </a:r>
            <a:r>
              <a:rPr lang="en-US" sz="3000" dirty="0">
                <a:latin typeface="Franklin Gothic Book" panose="020B0503020102020204" pitchFamily="34" charset="0"/>
                <a:ea typeface="Calibri"/>
                <a:cs typeface="Calibri"/>
                <a:sym typeface="Calibri"/>
              </a:rPr>
              <a:t>understand the function of </a:t>
            </a:r>
            <a:r>
              <a:rPr lang="en-US" sz="3000" i="0" u="none" strike="noStrike" cap="none" dirty="0">
                <a:solidFill>
                  <a:srgbClr val="000000"/>
                </a:solidFill>
                <a:latin typeface="Franklin Gothic Book" panose="020B0503020102020204" pitchFamily="34" charset="0"/>
                <a:ea typeface="Calibri"/>
                <a:cs typeface="Calibri"/>
                <a:sym typeface="Calibri"/>
              </a:rPr>
              <a:t>compelling and supporting question.</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g7dbc95a298_2_107"/>
          <p:cNvSpPr txBox="1">
            <a:spLocks noGrp="1"/>
          </p:cNvSpPr>
          <p:nvPr>
            <p:ph type="title"/>
          </p:nvPr>
        </p:nvSpPr>
        <p:spPr>
          <a:xfrm>
            <a:off x="0" y="106324"/>
            <a:ext cx="121920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3959"/>
              <a:buFont typeface="Georgia"/>
              <a:buNone/>
            </a:pPr>
            <a:r>
              <a:rPr lang="en-US" sz="3600" dirty="0"/>
              <a:t>Application: Designing an effective integration collection (3) </a:t>
            </a:r>
            <a:endParaRPr sz="3600" dirty="0"/>
          </a:p>
          <a:p>
            <a:pPr marL="0" lvl="0" indent="0" algn="l" rtl="0">
              <a:spcBef>
                <a:spcPts val="0"/>
              </a:spcBef>
              <a:spcAft>
                <a:spcPts val="0"/>
              </a:spcAft>
              <a:buClr>
                <a:schemeClr val="dk1"/>
              </a:buClr>
              <a:buSzPts val="1100"/>
              <a:buFont typeface="Arial"/>
              <a:buNone/>
            </a:pPr>
            <a:endParaRPr sz="4000" dirty="0"/>
          </a:p>
        </p:txBody>
      </p:sp>
      <p:sp>
        <p:nvSpPr>
          <p:cNvPr id="943" name="Google Shape;943;g7dbc95a298_2_107"/>
          <p:cNvSpPr txBox="1">
            <a:spLocks noGrp="1"/>
          </p:cNvSpPr>
          <p:nvPr>
            <p:ph type="body" idx="1"/>
          </p:nvPr>
        </p:nvSpPr>
        <p:spPr>
          <a:xfrm>
            <a:off x="236749" y="635649"/>
            <a:ext cx="11718502" cy="52869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buNone/>
            </a:pPr>
            <a:r>
              <a:rPr lang="en-US" sz="2400" b="1" dirty="0">
                <a:solidFill>
                  <a:srgbClr val="000000"/>
                </a:solidFill>
                <a:ea typeface="Calibri"/>
                <a:cs typeface="Calibri"/>
                <a:sym typeface="Calibri"/>
              </a:rPr>
              <a:t>Step One:</a:t>
            </a:r>
            <a:endParaRPr sz="2400" b="1" dirty="0">
              <a:solidFill>
                <a:srgbClr val="000000"/>
              </a:solidFill>
              <a:ea typeface="Calibri"/>
              <a:cs typeface="Calibri"/>
              <a:sym typeface="Calibri"/>
            </a:endParaRPr>
          </a:p>
          <a:p>
            <a:pPr marL="0" lvl="0" indent="0" algn="l" rtl="0">
              <a:lnSpc>
                <a:spcPct val="100000"/>
              </a:lnSpc>
              <a:spcBef>
                <a:spcPts val="0"/>
              </a:spcBef>
              <a:buNone/>
            </a:pPr>
            <a:r>
              <a:rPr lang="en-US" sz="2400" dirty="0">
                <a:solidFill>
                  <a:srgbClr val="000000"/>
                </a:solidFill>
                <a:ea typeface="Calibri"/>
                <a:cs typeface="Calibri"/>
                <a:sym typeface="Calibri"/>
              </a:rPr>
              <a:t>To start this work, complete the following: </a:t>
            </a:r>
            <a:endParaRPr sz="2400" dirty="0">
              <a:solidFill>
                <a:srgbClr val="000000"/>
              </a:solidFill>
              <a:ea typeface="Calibri"/>
              <a:cs typeface="Calibri"/>
              <a:sym typeface="Calibri"/>
            </a:endParaRPr>
          </a:p>
          <a:p>
            <a:pPr marL="457200" lvl="0" indent="-381000" algn="l" rtl="0">
              <a:lnSpc>
                <a:spcPct val="100000"/>
              </a:lnSpc>
              <a:spcBef>
                <a:spcPts val="1000"/>
              </a:spcBef>
              <a:spcAft>
                <a:spcPts val="1200"/>
              </a:spcAft>
              <a:buClr>
                <a:srgbClr val="000000"/>
              </a:buClr>
              <a:buSzPts val="2400"/>
              <a:buFont typeface="Calibri"/>
              <a:buChar char="●"/>
            </a:pPr>
            <a:r>
              <a:rPr lang="en-US" sz="2400" dirty="0">
                <a:solidFill>
                  <a:srgbClr val="000000"/>
                </a:solidFill>
                <a:ea typeface="Calibri"/>
                <a:cs typeface="Calibri"/>
                <a:sym typeface="Calibri"/>
              </a:rPr>
              <a:t>Review your grade-level overview in the </a:t>
            </a:r>
            <a:r>
              <a:rPr lang="en-US" sz="2400" i="1" dirty="0">
                <a:solidFill>
                  <a:srgbClr val="000000"/>
                </a:solidFill>
                <a:ea typeface="Calibri"/>
                <a:cs typeface="Calibri"/>
                <a:sym typeface="Calibri"/>
              </a:rPr>
              <a:t>KAS for Social Studies </a:t>
            </a:r>
            <a:r>
              <a:rPr lang="en-US" sz="2400" dirty="0">
                <a:solidFill>
                  <a:srgbClr val="000000"/>
                </a:solidFill>
                <a:ea typeface="Calibri"/>
                <a:cs typeface="Calibri"/>
                <a:sym typeface="Calibri"/>
              </a:rPr>
              <a:t>to gain a deeper understanding of the grade-level theme. </a:t>
            </a:r>
            <a:endParaRPr sz="2400" dirty="0">
              <a:solidFill>
                <a:srgbClr val="000000"/>
              </a:solidFill>
              <a:ea typeface="Calibri"/>
              <a:cs typeface="Calibri"/>
              <a:sym typeface="Calibri"/>
            </a:endParaRPr>
          </a:p>
          <a:p>
            <a:pPr marL="457200" lvl="0" indent="-381000" algn="l" rtl="0">
              <a:lnSpc>
                <a:spcPct val="100000"/>
              </a:lnSpc>
              <a:spcBef>
                <a:spcPts val="0"/>
              </a:spcBef>
              <a:spcAft>
                <a:spcPts val="1200"/>
              </a:spcAft>
              <a:buClr>
                <a:srgbClr val="000000"/>
              </a:buClr>
              <a:buSzPts val="2400"/>
              <a:buFont typeface="Calibri"/>
              <a:buChar char="●"/>
            </a:pPr>
            <a:r>
              <a:rPr lang="en-US" sz="2400" dirty="0">
                <a:solidFill>
                  <a:srgbClr val="000000"/>
                </a:solidFill>
                <a:ea typeface="Calibri"/>
                <a:cs typeface="Calibri"/>
                <a:sym typeface="Calibri"/>
              </a:rPr>
              <a:t>Next, review the standards </a:t>
            </a:r>
            <a:r>
              <a:rPr lang="en-US"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47"/>
                  </a:ext>
                </a:extLst>
              </a:rPr>
              <a:t>for your grade-level</a:t>
            </a:r>
            <a:r>
              <a:rPr lang="en-US" sz="2400" dirty="0">
                <a:solidFill>
                  <a:srgbClr val="000000"/>
                </a:solidFill>
                <a:ea typeface="Calibri"/>
                <a:cs typeface="Calibri"/>
                <a:sym typeface="Calibri"/>
              </a:rPr>
              <a:t> and identify standards that compliment each other in an instructional setting. </a:t>
            </a:r>
            <a:endParaRPr sz="2400" dirty="0">
              <a:solidFill>
                <a:srgbClr val="000000"/>
              </a:solidFill>
              <a:ea typeface="Calibri"/>
              <a:cs typeface="Calibri"/>
              <a:sym typeface="Calibri"/>
            </a:endParaRPr>
          </a:p>
          <a:p>
            <a:pPr marL="457200" lvl="0" indent="-381000" algn="l" rtl="0">
              <a:lnSpc>
                <a:spcPct val="100000"/>
              </a:lnSpc>
              <a:spcBef>
                <a:spcPts val="0"/>
              </a:spcBef>
              <a:spcAft>
                <a:spcPts val="1200"/>
              </a:spcAft>
              <a:buClr>
                <a:srgbClr val="000000"/>
              </a:buClr>
              <a:buSzPts val="2400"/>
              <a:buFont typeface="Calibri"/>
              <a:buChar char="●"/>
            </a:pPr>
            <a:r>
              <a:rPr lang="en-US" sz="2400" dirty="0">
                <a:solidFill>
                  <a:srgbClr val="000000"/>
                </a:solidFill>
                <a:ea typeface="Calibri"/>
                <a:cs typeface="Calibri"/>
                <a:sym typeface="Calibri"/>
              </a:rPr>
              <a:t>As you are reviewing the standards, decide on a topic of study identified in the grade-level standards. </a:t>
            </a:r>
            <a:endParaRPr sz="2400" dirty="0">
              <a:solidFill>
                <a:srgbClr val="000000"/>
              </a:solidFill>
              <a:ea typeface="Calibri"/>
              <a:cs typeface="Calibri"/>
              <a:sym typeface="Calibri"/>
            </a:endParaRPr>
          </a:p>
          <a:p>
            <a:pPr marL="914400" lvl="1" indent="-342900" algn="l" rtl="0">
              <a:lnSpc>
                <a:spcPct val="100000"/>
              </a:lnSpc>
              <a:spcBef>
                <a:spcPts val="0"/>
              </a:spcBef>
              <a:spcAft>
                <a:spcPts val="1200"/>
              </a:spcAft>
              <a:buClr>
                <a:srgbClr val="000000"/>
              </a:buClr>
              <a:buSzPts val="1800"/>
              <a:buFont typeface="Calibri"/>
              <a:buChar char="○"/>
            </a:pPr>
            <a:r>
              <a:rPr lang="en-US" dirty="0">
                <a:solidFill>
                  <a:srgbClr val="000000"/>
                </a:solidFill>
                <a:latin typeface="Franklin Gothic Book" panose="020B0503020102020204" pitchFamily="34" charset="0"/>
                <a:ea typeface="Calibri"/>
                <a:cs typeface="Calibri"/>
                <a:sym typeface="Calibri"/>
              </a:rPr>
              <a:t>Note: Reviewing the disciplinary clarifications will provide additional clarity to the expectations of the standards. </a:t>
            </a:r>
            <a:endParaRPr dirty="0">
              <a:solidFill>
                <a:srgbClr val="000000"/>
              </a:solidFill>
              <a:latin typeface="Franklin Gothic Book" panose="020B0503020102020204" pitchFamily="34" charset="0"/>
              <a:ea typeface="Calibri"/>
              <a:cs typeface="Calibri"/>
              <a:sym typeface="Calibri"/>
            </a:endParaRPr>
          </a:p>
          <a:p>
            <a:pPr marL="0" lvl="0" indent="0" algn="l" rtl="0">
              <a:lnSpc>
                <a:spcPct val="100000"/>
              </a:lnSpc>
              <a:spcBef>
                <a:spcPts val="1000"/>
              </a:spcBef>
              <a:spcAft>
                <a:spcPts val="1200"/>
              </a:spcAft>
              <a:buNone/>
            </a:pPr>
            <a:r>
              <a:rPr lang="en-US" sz="2400" dirty="0">
                <a:solidFill>
                  <a:srgbClr val="000000"/>
                </a:solidFill>
                <a:ea typeface="Calibri"/>
                <a:cs typeface="Calibri"/>
                <a:sym typeface="Calibri"/>
              </a:rPr>
              <a:t>For more information on this step in the design process, review Section D of this module. </a:t>
            </a:r>
            <a:endParaRPr sz="2400" dirty="0">
              <a:solidFill>
                <a:srgbClr val="000000"/>
              </a:solidFill>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7da4f56286_0_52"/>
          <p:cNvSpPr txBox="1">
            <a:spLocks noGrp="1"/>
          </p:cNvSpPr>
          <p:nvPr>
            <p:ph type="title"/>
          </p:nvPr>
        </p:nvSpPr>
        <p:spPr>
          <a:xfrm>
            <a:off x="712032" y="265775"/>
            <a:ext cx="10515600"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Warm-Up/Reflection</a:t>
            </a:r>
            <a:endParaRPr dirty="0"/>
          </a:p>
        </p:txBody>
      </p:sp>
      <p:sp>
        <p:nvSpPr>
          <p:cNvPr id="276" name="Google Shape;276;g7da4f56286_0_52"/>
          <p:cNvSpPr txBox="1">
            <a:spLocks noGrp="1"/>
          </p:cNvSpPr>
          <p:nvPr>
            <p:ph type="body" idx="1"/>
          </p:nvPr>
        </p:nvSpPr>
        <p:spPr>
          <a:xfrm>
            <a:off x="555785" y="1027975"/>
            <a:ext cx="10671847" cy="49014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1200"/>
              </a:spcAft>
              <a:buNone/>
            </a:pPr>
            <a:r>
              <a:rPr lang="en-US" sz="3200" dirty="0">
                <a:solidFill>
                  <a:srgbClr val="000000"/>
                </a:solidFill>
                <a:ea typeface="Calibri"/>
                <a:cs typeface="Calibri"/>
                <a:sym typeface="Calibri"/>
              </a:rPr>
              <a:t>Prior to beginning this work, consider the following questions: </a:t>
            </a:r>
            <a:endParaRPr sz="3200" dirty="0">
              <a:solidFill>
                <a:srgbClr val="000000"/>
              </a:solidFill>
              <a:ea typeface="Calibri"/>
              <a:cs typeface="Calibri"/>
              <a:sym typeface="Calibri"/>
            </a:endParaRPr>
          </a:p>
          <a:p>
            <a:pPr marL="457200" lvl="0" indent="-457200" algn="l" rtl="0">
              <a:lnSpc>
                <a:spcPct val="100000"/>
              </a:lnSpc>
              <a:spcBef>
                <a:spcPts val="1000"/>
              </a:spcBef>
              <a:spcAft>
                <a:spcPts val="1200"/>
              </a:spcAft>
              <a:buClrTx/>
              <a:buSzPts val="3600"/>
              <a:buFont typeface="Arial" panose="020B0604020202020204" pitchFamily="34" charset="0"/>
              <a:buChar char="•"/>
            </a:pPr>
            <a:r>
              <a:rPr lang="en-US" sz="32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2"/>
                  </a:ext>
                </a:extLst>
              </a:rPr>
              <a:t>What is your “why”?</a:t>
            </a:r>
            <a:r>
              <a:rPr lang="en-US" sz="3200" dirty="0">
                <a:solidFill>
                  <a:srgbClr val="000000"/>
                </a:solidFill>
                <a:ea typeface="Calibri"/>
                <a:cs typeface="Calibri"/>
                <a:sym typeface="Calibri"/>
              </a:rPr>
              <a:t> Why are you interested in learning about effective integration? </a:t>
            </a:r>
            <a:endParaRPr sz="3200" dirty="0">
              <a:solidFill>
                <a:srgbClr val="000000"/>
              </a:solidFill>
              <a:ea typeface="Calibri"/>
              <a:cs typeface="Calibri"/>
              <a:sym typeface="Calibri"/>
            </a:endParaRPr>
          </a:p>
          <a:p>
            <a:pPr marL="457200" lvl="0" indent="-457200" algn="l" rtl="0">
              <a:lnSpc>
                <a:spcPct val="100000"/>
              </a:lnSpc>
              <a:spcBef>
                <a:spcPts val="0"/>
              </a:spcBef>
              <a:spcAft>
                <a:spcPts val="1200"/>
              </a:spcAft>
              <a:buClrTx/>
              <a:buSzPts val="3600"/>
              <a:buFont typeface="Arial" panose="020B0604020202020204" pitchFamily="34" charset="0"/>
              <a:buChar char="•"/>
            </a:pPr>
            <a:r>
              <a:rPr lang="en-US" sz="3200" dirty="0">
                <a:solidFill>
                  <a:srgbClr val="000000"/>
                </a:solidFill>
                <a:ea typeface="Calibri"/>
                <a:cs typeface="Calibri"/>
                <a:sym typeface="Calibri"/>
              </a:rPr>
              <a:t>Review the caveats on the previous slide. Are you ready to engage in this work? </a:t>
            </a:r>
            <a:endParaRPr sz="3200" dirty="0">
              <a:solidFill>
                <a:srgbClr val="000000"/>
              </a:solidFill>
              <a:ea typeface="Calibri"/>
              <a:cs typeface="Calibri"/>
              <a:sym typeface="Calibri"/>
            </a:endParaRPr>
          </a:p>
          <a:p>
            <a:pPr marL="457200" lvl="0" indent="-457200" algn="l" rtl="0">
              <a:lnSpc>
                <a:spcPct val="100000"/>
              </a:lnSpc>
              <a:spcBef>
                <a:spcPts val="0"/>
              </a:spcBef>
              <a:spcAft>
                <a:spcPts val="1200"/>
              </a:spcAft>
              <a:buClrTx/>
              <a:buSzPts val="3600"/>
              <a:buFont typeface="Arial" panose="020B0604020202020204" pitchFamily="34" charset="0"/>
              <a:buChar char="•"/>
            </a:pPr>
            <a:r>
              <a:rPr lang="en-US" sz="3200" dirty="0">
                <a:solidFill>
                  <a:srgbClr val="000000"/>
                </a:solidFill>
                <a:ea typeface="Calibri"/>
                <a:cs typeface="Calibri"/>
                <a:sym typeface="Calibri"/>
              </a:rPr>
              <a:t>What are you excited to learn?</a:t>
            </a:r>
            <a:r>
              <a:rPr lang="en-US" sz="3200" dirty="0">
                <a:ea typeface="Calibri"/>
                <a:cs typeface="Calibri"/>
                <a:sym typeface="Calibri"/>
              </a:rPr>
              <a:t> </a:t>
            </a:r>
            <a:endParaRPr sz="3200" dirty="0">
              <a:ea typeface="Calibri"/>
              <a:cs typeface="Calibri"/>
              <a:sym typeface="Calibri"/>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g7dbc95a298_2_119"/>
          <p:cNvSpPr txBox="1">
            <a:spLocks noGrp="1"/>
          </p:cNvSpPr>
          <p:nvPr>
            <p:ph type="title"/>
          </p:nvPr>
        </p:nvSpPr>
        <p:spPr>
          <a:xfrm>
            <a:off x="-1" y="137103"/>
            <a:ext cx="11780183"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3959"/>
              <a:buFont typeface="Georgia"/>
              <a:buNone/>
            </a:pPr>
            <a:r>
              <a:rPr lang="en-US" sz="3200" dirty="0"/>
              <a:t>Application: Designing an effective integration collection (4)  </a:t>
            </a:r>
            <a:endParaRPr sz="3200" dirty="0"/>
          </a:p>
          <a:p>
            <a:pPr marL="0" lvl="0" indent="0" algn="l" rtl="0">
              <a:spcBef>
                <a:spcPts val="0"/>
              </a:spcBef>
              <a:spcAft>
                <a:spcPts val="0"/>
              </a:spcAft>
              <a:buClr>
                <a:schemeClr val="dk1"/>
              </a:buClr>
              <a:buSzPts val="1100"/>
              <a:buFont typeface="Arial"/>
              <a:buNone/>
            </a:pPr>
            <a:r>
              <a:rPr lang="en-US" sz="4800" dirty="0"/>
              <a:t> </a:t>
            </a:r>
            <a:endParaRPr sz="4800" dirty="0"/>
          </a:p>
        </p:txBody>
      </p:sp>
      <p:sp>
        <p:nvSpPr>
          <p:cNvPr id="950" name="Google Shape;950;g7dbc95a298_2_119"/>
          <p:cNvSpPr txBox="1">
            <a:spLocks noGrp="1"/>
          </p:cNvSpPr>
          <p:nvPr>
            <p:ph type="body" idx="1"/>
          </p:nvPr>
        </p:nvSpPr>
        <p:spPr>
          <a:xfrm>
            <a:off x="201955" y="617671"/>
            <a:ext cx="11578228" cy="49917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1200"/>
              </a:spcAft>
              <a:buNone/>
            </a:pPr>
            <a:r>
              <a:rPr lang="en-US" sz="2500" dirty="0">
                <a:solidFill>
                  <a:srgbClr val="000000"/>
                </a:solidFill>
                <a:ea typeface="Calibri"/>
                <a:cs typeface="Calibri"/>
                <a:sym typeface="Calibri"/>
              </a:rPr>
              <a:t>Next, select standards from the </a:t>
            </a:r>
            <a:r>
              <a:rPr lang="en-US" sz="2500" b="1" dirty="0">
                <a:solidFill>
                  <a:srgbClr val="000000"/>
                </a:solidFill>
                <a:ea typeface="Calibri"/>
                <a:cs typeface="Calibri"/>
                <a:sym typeface="Calibri"/>
              </a:rPr>
              <a:t>inquiry practices </a:t>
            </a:r>
            <a:r>
              <a:rPr lang="en-US" sz="2500" dirty="0">
                <a:solidFill>
                  <a:srgbClr val="000000"/>
                </a:solidFill>
                <a:ea typeface="Calibri"/>
                <a:cs typeface="Calibri"/>
                <a:sym typeface="Calibri"/>
              </a:rPr>
              <a:t>and the </a:t>
            </a:r>
            <a:r>
              <a:rPr lang="en-US" sz="2500" b="1" dirty="0">
                <a:solidFill>
                  <a:srgbClr val="000000"/>
                </a:solidFill>
                <a:ea typeface="Calibri"/>
                <a:cs typeface="Calibri"/>
                <a:sym typeface="Calibri"/>
              </a:rPr>
              <a:t>disciplinary strand </a:t>
            </a:r>
            <a:r>
              <a:rPr lang="en-US" sz="2500" dirty="0">
                <a:solidFill>
                  <a:srgbClr val="000000"/>
                </a:solidFill>
                <a:ea typeface="Calibri"/>
                <a:cs typeface="Calibri"/>
                <a:sym typeface="Calibri"/>
              </a:rPr>
              <a:t>standards. Your selected standards should include: </a:t>
            </a:r>
            <a:endParaRPr sz="2500" dirty="0">
              <a:solidFill>
                <a:srgbClr val="000000"/>
              </a:solidFill>
              <a:ea typeface="Calibri"/>
              <a:cs typeface="Calibri"/>
              <a:sym typeface="Calibri"/>
            </a:endParaRPr>
          </a:p>
          <a:p>
            <a:pPr marL="457200" lvl="0" indent="-368300" algn="l" rtl="0">
              <a:lnSpc>
                <a:spcPct val="100000"/>
              </a:lnSpc>
              <a:spcBef>
                <a:spcPts val="0"/>
              </a:spcBef>
              <a:spcAft>
                <a:spcPts val="1200"/>
              </a:spcAft>
              <a:buClr>
                <a:srgbClr val="000000"/>
              </a:buClr>
              <a:buSzPts val="2200"/>
              <a:buFont typeface="Calibri"/>
              <a:buAutoNum type="arabicParenR"/>
            </a:pPr>
            <a:r>
              <a:rPr lang="en-US" sz="2500" b="1" dirty="0">
                <a:solidFill>
                  <a:srgbClr val="000000"/>
                </a:solidFill>
                <a:ea typeface="Calibri"/>
                <a:cs typeface="Calibri"/>
                <a:sym typeface="Calibri"/>
              </a:rPr>
              <a:t>Questioning</a:t>
            </a:r>
            <a:r>
              <a:rPr lang="en-US" sz="2500" dirty="0">
                <a:solidFill>
                  <a:srgbClr val="000000"/>
                </a:solidFill>
                <a:ea typeface="Calibri"/>
                <a:cs typeface="Calibri"/>
                <a:sym typeface="Calibri"/>
              </a:rPr>
              <a:t> standards for both the compelling and supporting questions </a:t>
            </a:r>
            <a:endParaRPr sz="2500" dirty="0">
              <a:solidFill>
                <a:srgbClr val="000000"/>
              </a:solidFill>
              <a:ea typeface="Calibri"/>
              <a:cs typeface="Calibri"/>
              <a:sym typeface="Calibri"/>
            </a:endParaRPr>
          </a:p>
          <a:p>
            <a:pPr marL="457200" lvl="0" indent="-368300" algn="l" rtl="0">
              <a:lnSpc>
                <a:spcPct val="100000"/>
              </a:lnSpc>
              <a:spcBef>
                <a:spcPts val="0"/>
              </a:spcBef>
              <a:spcAft>
                <a:spcPts val="1200"/>
              </a:spcAft>
              <a:buClr>
                <a:srgbClr val="000000"/>
              </a:buClr>
              <a:buSzPts val="2200"/>
              <a:buFont typeface="Calibri"/>
              <a:buAutoNum type="arabicParenR"/>
            </a:pPr>
            <a:r>
              <a:rPr lang="en-US" sz="2500" b="1" dirty="0">
                <a:solidFill>
                  <a:srgbClr val="000000"/>
                </a:solidFill>
                <a:ea typeface="Calibri"/>
                <a:cs typeface="Calibri"/>
                <a:sym typeface="Calibri"/>
              </a:rPr>
              <a:t>Disciplinary strand </a:t>
            </a:r>
            <a:r>
              <a:rPr lang="en-US" sz="2500" dirty="0">
                <a:solidFill>
                  <a:srgbClr val="000000"/>
                </a:solidFill>
                <a:ea typeface="Calibri"/>
                <a:cs typeface="Calibri"/>
                <a:sym typeface="Calibri"/>
              </a:rPr>
              <a:t>standards </a:t>
            </a:r>
            <a:endParaRPr sz="2500" dirty="0">
              <a:solidFill>
                <a:srgbClr val="000000"/>
              </a:solidFill>
              <a:ea typeface="Calibri"/>
              <a:cs typeface="Calibri"/>
              <a:sym typeface="Calibri"/>
            </a:endParaRPr>
          </a:p>
          <a:p>
            <a:pPr marL="914400" lvl="1" indent="-368300" algn="l" rtl="0">
              <a:lnSpc>
                <a:spcPct val="100000"/>
              </a:lnSpc>
              <a:spcBef>
                <a:spcPts val="0"/>
              </a:spcBef>
              <a:spcAft>
                <a:spcPts val="1200"/>
              </a:spcAft>
              <a:buClr>
                <a:srgbClr val="000000"/>
              </a:buClr>
              <a:buSzPts val="2200"/>
              <a:buFont typeface="Calibri"/>
              <a:buAutoNum type="alphaLcParenR"/>
            </a:pPr>
            <a:r>
              <a:rPr lang="en-US" sz="2500" dirty="0">
                <a:solidFill>
                  <a:srgbClr val="000000"/>
                </a:solidFill>
                <a:latin typeface="Franklin Gothic Book" panose="020B0503020102020204" pitchFamily="34" charset="0"/>
                <a:ea typeface="Calibri"/>
                <a:cs typeface="Calibri"/>
                <a:sym typeface="Calibri"/>
              </a:rPr>
              <a:t>Ideally, effective integration assignments should include standards from more than one social studies discipline (civics, economics, geography and history). </a:t>
            </a:r>
            <a:endParaRPr sz="2500" dirty="0">
              <a:solidFill>
                <a:srgbClr val="000000"/>
              </a:solidFill>
              <a:latin typeface="Franklin Gothic Book" panose="020B0503020102020204" pitchFamily="34" charset="0"/>
              <a:ea typeface="Calibri"/>
              <a:cs typeface="Calibri"/>
              <a:sym typeface="Calibri"/>
            </a:endParaRPr>
          </a:p>
          <a:p>
            <a:pPr marL="457200" lvl="0" indent="-368300" algn="l" rtl="0">
              <a:lnSpc>
                <a:spcPct val="100000"/>
              </a:lnSpc>
              <a:spcBef>
                <a:spcPts val="0"/>
              </a:spcBef>
              <a:spcAft>
                <a:spcPts val="1200"/>
              </a:spcAft>
              <a:buClr>
                <a:srgbClr val="000000"/>
              </a:buClr>
              <a:buSzPts val="2200"/>
              <a:buFont typeface="Calibri"/>
              <a:buAutoNum type="arabicParenR"/>
            </a:pPr>
            <a:r>
              <a:rPr lang="en-US" sz="2500" b="1" dirty="0">
                <a:solidFill>
                  <a:srgbClr val="000000"/>
                </a:solidFill>
                <a:ea typeface="Calibri"/>
                <a:cs typeface="Calibri"/>
                <a:sym typeface="Calibri"/>
              </a:rPr>
              <a:t>Using evidence </a:t>
            </a:r>
            <a:r>
              <a:rPr lang="en-US" sz="2500" dirty="0">
                <a:solidFill>
                  <a:srgbClr val="000000"/>
                </a:solidFill>
                <a:ea typeface="Calibri"/>
                <a:cs typeface="Calibri"/>
                <a:sym typeface="Calibri"/>
              </a:rPr>
              <a:t>standards</a:t>
            </a:r>
            <a:endParaRPr sz="2500" dirty="0">
              <a:solidFill>
                <a:srgbClr val="000000"/>
              </a:solidFill>
              <a:ea typeface="Calibri"/>
              <a:cs typeface="Calibri"/>
              <a:sym typeface="Calibri"/>
            </a:endParaRPr>
          </a:p>
          <a:p>
            <a:pPr marL="457200" lvl="0" indent="-368300" algn="l" rtl="0">
              <a:lnSpc>
                <a:spcPct val="100000"/>
              </a:lnSpc>
              <a:spcBef>
                <a:spcPts val="0"/>
              </a:spcBef>
              <a:spcAft>
                <a:spcPts val="1200"/>
              </a:spcAft>
              <a:buClr>
                <a:srgbClr val="000000"/>
              </a:buClr>
              <a:buSzPts val="2200"/>
              <a:buFont typeface="Calibri"/>
              <a:buAutoNum type="arabicParenR"/>
            </a:pPr>
            <a:r>
              <a:rPr lang="en-US" sz="2500" b="1" dirty="0">
                <a:solidFill>
                  <a:srgbClr val="000000"/>
                </a:solidFill>
                <a:ea typeface="Calibri"/>
                <a:cs typeface="Calibri"/>
                <a:sym typeface="Calibri"/>
              </a:rPr>
              <a:t>Communicating conclusion </a:t>
            </a:r>
            <a:r>
              <a:rPr lang="en-US" sz="2500" dirty="0">
                <a:solidFill>
                  <a:srgbClr val="000000"/>
                </a:solidFill>
                <a:ea typeface="Calibri"/>
                <a:cs typeface="Calibri"/>
                <a:sym typeface="Calibri"/>
              </a:rPr>
              <a:t>standards</a:t>
            </a:r>
            <a:endParaRPr sz="2500" dirty="0"/>
          </a:p>
          <a:p>
            <a:pPr marL="0" lvl="0" indent="0" algn="l" rtl="0">
              <a:lnSpc>
                <a:spcPct val="100000"/>
              </a:lnSpc>
              <a:spcBef>
                <a:spcPts val="1000"/>
              </a:spcBef>
              <a:spcAft>
                <a:spcPts val="1200"/>
              </a:spcAft>
              <a:buClr>
                <a:schemeClr val="dk1"/>
              </a:buClr>
              <a:buSzPts val="1100"/>
              <a:buFont typeface="Arial"/>
              <a:buNone/>
            </a:pPr>
            <a:r>
              <a:rPr lang="en-US" sz="2500" dirty="0">
                <a:solidFill>
                  <a:schemeClr val="dk1"/>
                </a:solidFill>
                <a:ea typeface="Calibri"/>
                <a:cs typeface="Calibri"/>
                <a:sym typeface="Calibri"/>
              </a:rPr>
              <a:t>For more information on this step in the design process, review Section D of this module. </a:t>
            </a:r>
            <a:endParaRPr sz="25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g7dbc95a298_2_125"/>
          <p:cNvSpPr txBox="1">
            <a:spLocks noGrp="1"/>
          </p:cNvSpPr>
          <p:nvPr>
            <p:ph type="title"/>
          </p:nvPr>
        </p:nvSpPr>
        <p:spPr>
          <a:xfrm>
            <a:off x="254834" y="203650"/>
            <a:ext cx="11937166"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3959"/>
              <a:buFont typeface="Georgia"/>
              <a:buNone/>
            </a:pPr>
            <a:r>
              <a:rPr lang="en-US" sz="36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3"/>
                  </a:ext>
                </a:extLst>
              </a:rPr>
              <a:t>Application: Designing an effective integration </a:t>
            </a:r>
            <a:r>
              <a:rPr lang="en-US" sz="3600" dirty="0"/>
              <a:t>c</a:t>
            </a:r>
            <a:r>
              <a:rPr lang="en-US" sz="36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4"/>
                  </a:ext>
                </a:extLst>
              </a:rPr>
              <a:t>ollection (5)</a:t>
            </a:r>
            <a:endParaRPr sz="3600" dirty="0"/>
          </a:p>
          <a:p>
            <a:pPr marL="0" lvl="0" indent="0" algn="l" rtl="0">
              <a:spcBef>
                <a:spcPts val="0"/>
              </a:spcBef>
              <a:spcAft>
                <a:spcPts val="0"/>
              </a:spcAft>
              <a:buNone/>
            </a:pPr>
            <a:r>
              <a:rPr lang="en-US" dirty="0"/>
              <a:t> </a:t>
            </a:r>
            <a:endParaRPr dirty="0"/>
          </a:p>
        </p:txBody>
      </p:sp>
      <p:sp>
        <p:nvSpPr>
          <p:cNvPr id="957" name="Google Shape;957;g7dbc95a298_2_125"/>
          <p:cNvSpPr txBox="1">
            <a:spLocks noGrp="1"/>
          </p:cNvSpPr>
          <p:nvPr>
            <p:ph type="body" idx="1"/>
          </p:nvPr>
        </p:nvSpPr>
        <p:spPr>
          <a:xfrm>
            <a:off x="254834" y="864100"/>
            <a:ext cx="11682332" cy="5431200"/>
          </a:xfrm>
          <a:prstGeom prst="rect">
            <a:avLst/>
          </a:prstGeom>
        </p:spPr>
        <p:txBody>
          <a:bodyPr spcFirstLastPara="1" wrap="square" lIns="91425" tIns="45700" rIns="91425" bIns="45700" anchor="t" anchorCtr="0">
            <a:noAutofit/>
          </a:bodyPr>
          <a:lstStyle/>
          <a:p>
            <a:pPr marL="0" lvl="0" indent="0" algn="l" rtl="0">
              <a:spcBef>
                <a:spcPts val="0"/>
              </a:spcBef>
              <a:spcAft>
                <a:spcPts val="1800"/>
              </a:spcAft>
              <a:buNone/>
            </a:pPr>
            <a:r>
              <a:rPr lang="en-US" sz="2400" b="1" dirty="0">
                <a:solidFill>
                  <a:srgbClr val="000000"/>
                </a:solidFill>
                <a:ea typeface="Calibri"/>
                <a:cs typeface="Calibri"/>
                <a:sym typeface="Calibri"/>
              </a:rPr>
              <a:t>Step Two</a:t>
            </a:r>
            <a:endParaRPr sz="2400" b="1" dirty="0">
              <a:solidFill>
                <a:srgbClr val="000000"/>
              </a:solidFill>
              <a:ea typeface="Calibri"/>
              <a:cs typeface="Calibri"/>
              <a:sym typeface="Calibri"/>
            </a:endParaRPr>
          </a:p>
          <a:p>
            <a:pPr marL="0" lvl="0" indent="0" algn="l" rtl="0">
              <a:lnSpc>
                <a:spcPct val="100000"/>
              </a:lnSpc>
              <a:spcBef>
                <a:spcPts val="0"/>
              </a:spcBef>
              <a:spcAft>
                <a:spcPts val="1800"/>
              </a:spcAft>
              <a:buNone/>
            </a:pPr>
            <a:r>
              <a:rPr lang="en-US" sz="2400" dirty="0">
                <a:solidFill>
                  <a:srgbClr val="000000"/>
                </a:solidFill>
                <a:ea typeface="Calibri"/>
                <a:cs typeface="Calibri"/>
                <a:sym typeface="Calibri"/>
              </a:rPr>
              <a:t>Once you have selected your </a:t>
            </a:r>
            <a:r>
              <a:rPr lang="en-US" sz="2400" i="1" dirty="0">
                <a:solidFill>
                  <a:srgbClr val="000000"/>
                </a:solidFill>
                <a:ea typeface="Calibri"/>
                <a:cs typeface="Calibri"/>
                <a:sym typeface="Calibri"/>
              </a:rPr>
              <a:t>KAS for Social Studies </a:t>
            </a:r>
            <a:r>
              <a:rPr lang="en-US" sz="2400" dirty="0">
                <a:solidFill>
                  <a:srgbClr val="000000"/>
                </a:solidFill>
                <a:ea typeface="Calibri"/>
                <a:cs typeface="Calibri"/>
                <a:sym typeface="Calibri"/>
              </a:rPr>
              <a:t>standards, </a:t>
            </a:r>
            <a:r>
              <a:rPr lang="en-US" sz="2400" dirty="0">
                <a:solidFill>
                  <a:srgbClr val="000000"/>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5"/>
                  </a:ext>
                </a:extLst>
              </a:rPr>
              <a:t>identify</a:t>
            </a:r>
            <a:r>
              <a:rPr lang="en-US" sz="2400" dirty="0">
                <a:solidFill>
                  <a:srgbClr val="000000"/>
                </a:solidFill>
                <a:ea typeface="Calibri"/>
                <a:cs typeface="Calibri"/>
                <a:sym typeface="Calibri"/>
              </a:rPr>
              <a:t> or compose your compelling and supporting questions. </a:t>
            </a:r>
            <a:endParaRPr sz="2400" dirty="0">
              <a:solidFill>
                <a:srgbClr val="000000"/>
              </a:solidFill>
              <a:ea typeface="Calibri"/>
              <a:cs typeface="Calibri"/>
              <a:sym typeface="Calibri"/>
            </a:endParaRPr>
          </a:p>
          <a:p>
            <a:pPr marL="0" lvl="0" indent="0" algn="l" rtl="0">
              <a:lnSpc>
                <a:spcPct val="100000"/>
              </a:lnSpc>
              <a:spcBef>
                <a:spcPts val="0"/>
              </a:spcBef>
              <a:spcAft>
                <a:spcPts val="1800"/>
              </a:spcAft>
              <a:buNone/>
            </a:pPr>
            <a:r>
              <a:rPr lang="en-US" sz="2400" b="1" dirty="0">
                <a:solidFill>
                  <a:srgbClr val="000000"/>
                </a:solidFill>
                <a:ea typeface="Calibri"/>
                <a:cs typeface="Calibri"/>
                <a:sym typeface="Calibri"/>
              </a:rPr>
              <a:t>Compelling questions</a:t>
            </a:r>
            <a:r>
              <a:rPr lang="en-US" sz="2400" dirty="0">
                <a:solidFill>
                  <a:srgbClr val="000000"/>
                </a:solidFill>
                <a:ea typeface="Calibri"/>
                <a:cs typeface="Calibri"/>
                <a:sym typeface="Calibri"/>
              </a:rPr>
              <a:t> </a:t>
            </a:r>
            <a:r>
              <a:rPr lang="en-US" sz="2400" dirty="0">
                <a:solidFill>
                  <a:schemeClr val="dk1"/>
                </a:solidFill>
                <a:ea typeface="Calibri"/>
                <a:cs typeface="Calibri"/>
                <a:sym typeface="Calibri"/>
              </a:rPr>
              <a:t>are open-ended, enduring and center on significant unresolved issues.</a:t>
            </a:r>
            <a:endParaRPr sz="2400" dirty="0">
              <a:solidFill>
                <a:schemeClr val="dk1"/>
              </a:solidFill>
              <a:ea typeface="Calibri"/>
              <a:cs typeface="Calibri"/>
              <a:sym typeface="Calibri"/>
            </a:endParaRPr>
          </a:p>
          <a:p>
            <a:pPr marL="0" lvl="0" indent="0" algn="l" rtl="0">
              <a:lnSpc>
                <a:spcPct val="100000"/>
              </a:lnSpc>
              <a:spcBef>
                <a:spcPts val="0"/>
              </a:spcBef>
              <a:spcAft>
                <a:spcPts val="1800"/>
              </a:spcAft>
              <a:buNone/>
            </a:pPr>
            <a:r>
              <a:rPr lang="en-US" sz="2400" b="1" dirty="0">
                <a:solidFill>
                  <a:schemeClr val="dk1"/>
                </a:solidFill>
                <a:ea typeface="Calibri"/>
                <a:cs typeface="Calibri"/>
                <a:sym typeface="Calibri"/>
              </a:rPr>
              <a:t>Supporting questions </a:t>
            </a:r>
            <a:r>
              <a:rPr lang="en-US" sz="2400" dirty="0">
                <a:solidFill>
                  <a:schemeClr val="dk1"/>
                </a:solidFill>
                <a:ea typeface="Calibri"/>
                <a:cs typeface="Calibri"/>
                <a:sym typeface="Calibri"/>
              </a:rPr>
              <a:t>support the compelling question by asking more focused questions and can be answered through use of the concepts and practices of each social studies discipline (civics, economics, geography and history). </a:t>
            </a:r>
            <a:r>
              <a:rPr lang="en-US" sz="3000" dirty="0">
                <a:solidFill>
                  <a:schemeClr val="dk1"/>
                </a:solidFill>
                <a:ea typeface="Calibri"/>
                <a:cs typeface="Calibri"/>
                <a:sym typeface="Calibri"/>
              </a:rPr>
              <a:t> </a:t>
            </a:r>
            <a:endParaRPr sz="2400" dirty="0">
              <a:solidFill>
                <a:srgbClr val="000000"/>
              </a:solidFill>
              <a:ea typeface="Calibri"/>
              <a:cs typeface="Calibri"/>
              <a:sym typeface="Calibri"/>
            </a:endParaRPr>
          </a:p>
          <a:p>
            <a:pPr marL="0" lvl="0" indent="0" algn="l" rtl="0">
              <a:lnSpc>
                <a:spcPct val="100000"/>
              </a:lnSpc>
              <a:spcBef>
                <a:spcPts val="0"/>
              </a:spcBef>
              <a:spcAft>
                <a:spcPts val="1800"/>
              </a:spcAft>
              <a:buNone/>
            </a:pPr>
            <a:r>
              <a:rPr lang="en-US" sz="2400" dirty="0">
                <a:solidFill>
                  <a:srgbClr val="000000"/>
                </a:solidFill>
                <a:ea typeface="Calibri"/>
                <a:cs typeface="Calibri"/>
                <a:sym typeface="Calibri"/>
              </a:rPr>
              <a:t>The questions you design must be aligned to the standards selected. Refer to the </a:t>
            </a:r>
            <a:r>
              <a:rPr lang="en-US" sz="2400" i="1" dirty="0">
                <a:solidFill>
                  <a:srgbClr val="000000"/>
                </a:solidFill>
                <a:ea typeface="Calibri"/>
                <a:cs typeface="Calibri"/>
                <a:sym typeface="Calibri"/>
              </a:rPr>
              <a:t>KAS for Social Studies</a:t>
            </a:r>
            <a:r>
              <a:rPr lang="en-US" sz="2400" dirty="0">
                <a:solidFill>
                  <a:srgbClr val="000000"/>
                </a:solidFill>
                <a:ea typeface="Calibri"/>
                <a:cs typeface="Calibri"/>
                <a:sym typeface="Calibri"/>
              </a:rPr>
              <a:t> and the integration collection you explored in Section F for examples. </a:t>
            </a:r>
            <a:endParaRPr sz="2000" dirty="0">
              <a:solidFill>
                <a:srgbClr val="000000"/>
              </a:solidFill>
              <a:highlight>
                <a:srgbClr val="FFFF00"/>
              </a:highlight>
              <a:ea typeface="Calibri"/>
              <a:cs typeface="Calibri"/>
              <a:sym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4" name="Google Shape;964;g7e834ff339_2_1"/>
          <p:cNvSpPr txBox="1">
            <a:spLocks noGrp="1"/>
          </p:cNvSpPr>
          <p:nvPr>
            <p:ph type="title" idx="4294967295"/>
          </p:nvPr>
        </p:nvSpPr>
        <p:spPr>
          <a:xfrm>
            <a:off x="-1" y="0"/>
            <a:ext cx="10957811" cy="14557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72B62"/>
              </a:buClr>
              <a:buSzPts val="3959"/>
              <a:buFont typeface="Georgia"/>
              <a:buNone/>
              <a:tabLst/>
              <a:defRPr/>
            </a:pPr>
            <a:r>
              <a:rPr kumimoji="0" lang="en-US" sz="3100" b="0" i="0" u="none" strike="noStrike" kern="0" cap="none" spc="0" normalizeH="0" baseline="0" noProof="0" dirty="0">
                <a:ln>
                  <a:noFill/>
                </a:ln>
                <a:effectLst/>
                <a:uLnTx/>
                <a:uFillTx/>
                <a:latin typeface="Franklin Gothic Medium" panose="020B0603020102020204" pitchFamily="34" charset="0"/>
                <a:ea typeface="Georgia"/>
                <a:cs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80"/>
                  </a:ext>
                </a:extLst>
              </a:rPr>
              <a:t>Application: Designing an effective integration </a:t>
            </a:r>
            <a:r>
              <a:rPr kumimoji="0" lang="en-US" sz="3100" b="0" i="0" u="none" strike="noStrike" kern="0" cap="none" spc="0" normalizeH="0" baseline="0" noProof="0" dirty="0">
                <a:ln>
                  <a:noFill/>
                </a:ln>
                <a:effectLst/>
                <a:uLnTx/>
                <a:uFillTx/>
                <a:latin typeface="Franklin Gothic Medium" panose="020B0603020102020204" pitchFamily="34" charset="0"/>
                <a:ea typeface="Georgia"/>
                <a:cs typeface="Georgia"/>
                <a:sym typeface="Georgia"/>
              </a:rPr>
              <a:t>c</a:t>
            </a:r>
            <a:r>
              <a:rPr kumimoji="0" lang="en-US" sz="3100" b="0" i="0" u="none" strike="noStrike" kern="0" cap="none" spc="0" normalizeH="0" baseline="0" noProof="0" dirty="0">
                <a:ln>
                  <a:noFill/>
                </a:ln>
                <a:effectLst/>
                <a:uLnTx/>
                <a:uFillTx/>
                <a:latin typeface="Franklin Gothic Medium" panose="020B0603020102020204" pitchFamily="34" charset="0"/>
                <a:ea typeface="Georgia"/>
                <a:cs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81"/>
                  </a:ext>
                </a:extLst>
              </a:rPr>
              <a:t>ollection (6)</a:t>
            </a:r>
            <a:r>
              <a:rPr kumimoji="0" lang="en-US" sz="3100" b="0" i="0" u="none" strike="noStrike" kern="0" cap="none" spc="0" normalizeH="0" baseline="0" noProof="0" dirty="0">
                <a:ln>
                  <a:noFill/>
                </a:ln>
                <a:effectLst/>
                <a:uLnTx/>
                <a:uFillTx/>
                <a:latin typeface="Franklin Gothic Medium" panose="020B0603020102020204" pitchFamily="34" charset="0"/>
                <a:ea typeface="Georgia"/>
                <a:cs typeface="Georgia"/>
                <a:sym typeface="Georgia"/>
              </a:rPr>
              <a:t>  </a:t>
            </a: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072B62"/>
                </a:solidFill>
                <a:effectLst/>
                <a:uLnTx/>
                <a:uFillTx/>
                <a:latin typeface="Calibri"/>
                <a:ea typeface="Calibri"/>
                <a:cs typeface="Calibri"/>
                <a:sym typeface="Calibri"/>
              </a:rPr>
              <a:t>Step Three:</a:t>
            </a: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300" b="1" i="0" u="none" strike="noStrike" kern="0" cap="none" spc="0" normalizeH="0" baseline="0" noProof="0" dirty="0">
                <a:ln>
                  <a:noFill/>
                </a:ln>
                <a:solidFill>
                  <a:srgbClr val="072B62"/>
                </a:solidFill>
                <a:effectLst/>
                <a:uLnTx/>
                <a:uFillTx/>
                <a:latin typeface="Calibri"/>
                <a:ea typeface="Calibri"/>
                <a:cs typeface="Calibri"/>
                <a:sym typeface="Calibri"/>
              </a:rPr>
              <a:t>Select complementary reading and writing standards from these strands </a:t>
            </a:r>
          </a:p>
        </p:txBody>
      </p:sp>
      <p:pic>
        <p:nvPicPr>
          <p:cNvPr id="965" name="Google Shape;965;g7e834ff339_2_1" descr="This is a screenshot of the KAS for Reading and Writing that shows the strands to select from: reading literature, reading informational text and composition."/>
          <p:cNvPicPr preferRelativeResize="0"/>
          <p:nvPr/>
        </p:nvPicPr>
        <p:blipFill rotWithShape="1">
          <a:blip r:embed="rId3">
            <a:alphaModFix/>
          </a:blip>
          <a:srcRect/>
          <a:stretch/>
        </p:blipFill>
        <p:spPr>
          <a:xfrm>
            <a:off x="576200" y="1339500"/>
            <a:ext cx="7911625" cy="5335250"/>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2" name="Google Shape;972;g7e834ff339_2_7"/>
          <p:cNvSpPr txBox="1">
            <a:spLocks noGrp="1"/>
          </p:cNvSpPr>
          <p:nvPr>
            <p:ph type="title" idx="4294967295"/>
          </p:nvPr>
        </p:nvSpPr>
        <p:spPr>
          <a:xfrm>
            <a:off x="0" y="0"/>
            <a:ext cx="10448144" cy="1271587"/>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1200"/>
              </a:spcAft>
              <a:buClr>
                <a:srgbClr val="072B62"/>
              </a:buClr>
              <a:buSzPts val="3959"/>
              <a:buFont typeface="Georgia"/>
              <a:buNone/>
              <a:tabLst/>
              <a:defRPr/>
            </a:pPr>
            <a:r>
              <a:rPr kumimoji="0" lang="en-US" sz="3100" b="0" i="0" u="none" strike="noStrike" kern="0" cap="none" spc="0" normalizeH="0" baseline="0" noProof="0" dirty="0">
                <a:ln>
                  <a:noFill/>
                </a:ln>
                <a:effectLst/>
                <a:uLnTx/>
                <a:uFillTx/>
                <a:latin typeface="Franklin Gothic Medium" panose="020B0603020102020204" pitchFamily="34" charset="0"/>
                <a:ea typeface="Georgia"/>
                <a:cs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82"/>
                  </a:ext>
                </a:extLst>
              </a:rPr>
              <a:t>Application: Designing an effective integration </a:t>
            </a:r>
            <a:r>
              <a:rPr kumimoji="0" lang="en-US" sz="3100" b="0" i="0" u="none" strike="noStrike" kern="0" cap="none" spc="0" normalizeH="0" baseline="0" noProof="0" dirty="0">
                <a:ln>
                  <a:noFill/>
                </a:ln>
                <a:effectLst/>
                <a:uLnTx/>
                <a:uFillTx/>
                <a:latin typeface="Franklin Gothic Medium" panose="020B0603020102020204" pitchFamily="34" charset="0"/>
                <a:ea typeface="Georgia"/>
                <a:cs typeface="Georgia"/>
                <a:sym typeface="Georgia"/>
              </a:rPr>
              <a:t>c</a:t>
            </a:r>
            <a:r>
              <a:rPr kumimoji="0" lang="en-US" sz="3100" b="0" i="0" u="none" strike="noStrike" kern="0" cap="none" spc="0" normalizeH="0" baseline="0" noProof="0" dirty="0">
                <a:ln>
                  <a:noFill/>
                </a:ln>
                <a:effectLst/>
                <a:uLnTx/>
                <a:uFillTx/>
                <a:latin typeface="Franklin Gothic Medium" panose="020B0603020102020204" pitchFamily="34" charset="0"/>
                <a:ea typeface="Georgia"/>
                <a:cs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83"/>
                  </a:ext>
                </a:extLst>
              </a:rPr>
              <a:t>ollection (6)</a:t>
            </a:r>
            <a:r>
              <a:rPr kumimoji="0" lang="en-US" sz="3100" b="0" i="0" u="none" strike="noStrike" kern="0" cap="none" spc="0" normalizeH="0" baseline="0" noProof="0" dirty="0">
                <a:ln>
                  <a:noFill/>
                </a:ln>
                <a:effectLst/>
                <a:uLnTx/>
                <a:uFillTx/>
                <a:latin typeface="Franklin Gothic Medium" panose="020B0603020102020204" pitchFamily="34" charset="0"/>
                <a:ea typeface="Georgia"/>
                <a:cs typeface="Georgia"/>
                <a:sym typeface="Georgia"/>
              </a:rPr>
              <a:t>  </a:t>
            </a:r>
          </a:p>
          <a:p>
            <a:pPr marL="0" marR="0" lvl="0" indent="0" algn="l" defTabSz="914400" rtl="0" eaLnBrk="1" fontAlgn="auto" latinLnBrk="0" hangingPunct="1">
              <a:lnSpc>
                <a:spcPct val="100000"/>
              </a:lnSpc>
              <a:spcBef>
                <a:spcPts val="0"/>
              </a:spcBef>
              <a:spcAft>
                <a:spcPts val="1200"/>
              </a:spcAft>
              <a:buClr>
                <a:srgbClr val="000000"/>
              </a:buClr>
              <a:buSzPts val="1800"/>
              <a:buFont typeface="Arial"/>
              <a:buNone/>
              <a:tabLst/>
              <a:defRPr/>
            </a:pPr>
            <a:r>
              <a:rPr kumimoji="0" lang="en-US" sz="2000" b="0" i="0" u="none" strike="noStrike" kern="0" cap="none" spc="0" normalizeH="0" baseline="0" noProof="0" dirty="0">
                <a:ln>
                  <a:noFill/>
                </a:ln>
                <a:solidFill>
                  <a:schemeClr val="tx1"/>
                </a:solidFill>
                <a:effectLst/>
                <a:uLnTx/>
                <a:uFillTx/>
                <a:latin typeface="Franklin Gothic Book" panose="020B0503020102020204" pitchFamily="34" charset="0"/>
                <a:ea typeface="Calibri"/>
                <a:cs typeface="Calibri"/>
                <a:sym typeface="Calibri"/>
              </a:rPr>
              <a:t>Select Standards from Key Ideas &amp; Details Standards 1-3 &amp; Integration of Knowledge &amp; Ideas Standards 6-9</a:t>
            </a:r>
          </a:p>
        </p:txBody>
      </p:sp>
      <p:pic>
        <p:nvPicPr>
          <p:cNvPr id="971" name="Google Shape;971;g7e834ff339_2_7" descr="This is a screenshot of the KAS for Reading and Writing that shows the standards mentioned on the slides."/>
          <p:cNvPicPr preferRelativeResize="0"/>
          <p:nvPr/>
        </p:nvPicPr>
        <p:blipFill rotWithShape="1">
          <a:blip r:embed="rId3">
            <a:alphaModFix/>
          </a:blip>
          <a:srcRect/>
          <a:stretch/>
        </p:blipFill>
        <p:spPr>
          <a:xfrm>
            <a:off x="490600" y="1428325"/>
            <a:ext cx="7294951" cy="5526474"/>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8" name="Google Shape;978;g7e834ff339_2_13"/>
          <p:cNvSpPr txBox="1">
            <a:spLocks noGrp="1"/>
          </p:cNvSpPr>
          <p:nvPr>
            <p:ph type="title"/>
          </p:nvPr>
        </p:nvSpPr>
        <p:spPr>
          <a:xfrm>
            <a:off x="253584" y="140272"/>
            <a:ext cx="11938416" cy="1325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3959"/>
              <a:buFont typeface="Georgia"/>
              <a:buNone/>
            </a:pPr>
            <a:r>
              <a:rPr lang="en-US" sz="36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84"/>
                  </a:ext>
                </a:extLst>
              </a:rPr>
              <a:t>Application: Designing an effective integration </a:t>
            </a:r>
            <a:r>
              <a:rPr lang="en-US" sz="3600" dirty="0"/>
              <a:t>c</a:t>
            </a:r>
            <a:r>
              <a:rPr lang="en-US" sz="36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85"/>
                  </a:ext>
                </a:extLst>
              </a:rPr>
              <a:t>ollection (7)</a:t>
            </a:r>
            <a:r>
              <a:rPr lang="en-US" sz="3600" dirty="0"/>
              <a:t>  </a:t>
            </a:r>
            <a:endParaRPr dirty="0">
              <a:solidFill>
                <a:srgbClr val="072B62"/>
              </a:solidFill>
            </a:endParaRPr>
          </a:p>
          <a:p>
            <a:pPr marL="0" lvl="0" indent="0" algn="l" rtl="0">
              <a:lnSpc>
                <a:spcPct val="100000"/>
              </a:lnSpc>
              <a:spcBef>
                <a:spcPts val="0"/>
              </a:spcBef>
              <a:spcAft>
                <a:spcPts val="0"/>
              </a:spcAft>
              <a:buSzPts val="1800"/>
              <a:buNone/>
            </a:pPr>
            <a:endParaRPr sz="3000" dirty="0">
              <a:solidFill>
                <a:srgbClr val="072B62"/>
              </a:solidFill>
              <a:latin typeface="Calibri"/>
              <a:ea typeface="Calibri"/>
              <a:cs typeface="Calibri"/>
              <a:sym typeface="Calibri"/>
            </a:endParaRPr>
          </a:p>
          <a:p>
            <a:pPr marL="0" lvl="0" indent="0" algn="l" rtl="0">
              <a:lnSpc>
                <a:spcPct val="100000"/>
              </a:lnSpc>
              <a:spcBef>
                <a:spcPts val="0"/>
              </a:spcBef>
              <a:spcAft>
                <a:spcPts val="0"/>
              </a:spcAft>
              <a:buSzPts val="1800"/>
              <a:buNone/>
            </a:pPr>
            <a:r>
              <a:rPr lang="en-US" sz="3000" dirty="0">
                <a:solidFill>
                  <a:schemeClr val="tx1"/>
                </a:solidFill>
                <a:latin typeface="Franklin Gothic Book" panose="020B0503020102020204" pitchFamily="34" charset="0"/>
                <a:ea typeface="Calibri"/>
                <a:cs typeface="Calibri"/>
                <a:sym typeface="Calibri"/>
              </a:rPr>
              <a:t>Selecting Reading and Writing Standards from RI &amp; RL Strand</a:t>
            </a:r>
            <a:endParaRPr sz="3000" dirty="0">
              <a:solidFill>
                <a:schemeClr val="tx1"/>
              </a:solidFill>
              <a:latin typeface="Franklin Gothic Book" panose="020B0503020102020204" pitchFamily="34" charset="0"/>
              <a:ea typeface="Calibri"/>
              <a:cs typeface="Calibri"/>
              <a:sym typeface="Calibri"/>
            </a:endParaRPr>
          </a:p>
        </p:txBody>
      </p:sp>
      <p:sp>
        <p:nvSpPr>
          <p:cNvPr id="979" name="Google Shape;979;g7e834ff339_2_13"/>
          <p:cNvSpPr txBox="1"/>
          <p:nvPr/>
        </p:nvSpPr>
        <p:spPr>
          <a:xfrm>
            <a:off x="497443" y="1692423"/>
            <a:ext cx="10731720" cy="4521000"/>
          </a:xfrm>
          <a:prstGeom prst="rect">
            <a:avLst/>
          </a:prstGeom>
          <a:noFill/>
          <a:ln>
            <a:noFill/>
          </a:ln>
        </p:spPr>
        <p:txBody>
          <a:bodyPr spcFirstLastPara="1" wrap="square" lIns="91425" tIns="91425" rIns="91425" bIns="91425" anchor="t" anchorCtr="0">
            <a:noAutofit/>
          </a:bodyPr>
          <a:lstStyle/>
          <a:p>
            <a:pPr marL="0" marR="0" lvl="0" indent="0" algn="l" rtl="0">
              <a:spcBef>
                <a:spcPts val="600"/>
              </a:spcBef>
              <a:spcAft>
                <a:spcPts val="1200"/>
              </a:spcAft>
              <a:buClr>
                <a:srgbClr val="000000"/>
              </a:buClr>
              <a:buSzPts val="3000"/>
              <a:buFont typeface="Arial"/>
              <a:buNone/>
            </a:pPr>
            <a:r>
              <a:rPr lang="en-US" sz="2800" i="0" u="none" strike="noStrike" cap="none" dirty="0">
                <a:solidFill>
                  <a:schemeClr val="dk1"/>
                </a:solidFill>
                <a:latin typeface="Franklin Gothic Book" panose="020B0503020102020204" pitchFamily="34" charset="0"/>
                <a:ea typeface="Calibri"/>
                <a:cs typeface="Calibri"/>
                <a:sym typeface="Calibri"/>
              </a:rPr>
              <a:t>Will students be working with a </a:t>
            </a:r>
            <a:r>
              <a:rPr lang="en-US" sz="2800" b="1" i="0" u="none" strike="noStrike" cap="none" dirty="0">
                <a:solidFill>
                  <a:schemeClr val="dk1"/>
                </a:solidFill>
                <a:latin typeface="Franklin Gothic Book" panose="020B0503020102020204" pitchFamily="34" charset="0"/>
                <a:ea typeface="Calibri"/>
                <a:cs typeface="Calibri"/>
                <a:sym typeface="Calibri"/>
              </a:rPr>
              <a:t>single source </a:t>
            </a:r>
            <a:r>
              <a:rPr lang="en-US" sz="2800" i="0" u="none" strike="noStrike" cap="none" dirty="0">
                <a:solidFill>
                  <a:schemeClr val="dk1"/>
                </a:solidFill>
                <a:latin typeface="Franklin Gothic Book" panose="020B0503020102020204" pitchFamily="34" charset="0"/>
                <a:ea typeface="Calibri"/>
                <a:cs typeface="Calibri"/>
                <a:sym typeface="Calibri"/>
              </a:rPr>
              <a:t>or </a:t>
            </a:r>
            <a:r>
              <a:rPr lang="en-US" sz="2800" b="1" i="0" u="none" strike="noStrike" cap="none" dirty="0">
                <a:solidFill>
                  <a:schemeClr val="dk1"/>
                </a:solidFill>
                <a:latin typeface="Franklin Gothic Book" panose="020B0503020102020204" pitchFamily="34" charset="0"/>
                <a:ea typeface="Calibri"/>
                <a:cs typeface="Calibri"/>
                <a:sym typeface="Calibri"/>
              </a:rPr>
              <a:t>multiple sources</a:t>
            </a:r>
            <a:r>
              <a:rPr lang="en-US" sz="2800" i="0" u="none" strike="noStrike" cap="none" dirty="0">
                <a:solidFill>
                  <a:schemeClr val="dk1"/>
                </a:solidFill>
                <a:latin typeface="Franklin Gothic Book" panose="020B0503020102020204" pitchFamily="34" charset="0"/>
                <a:ea typeface="Calibri"/>
                <a:cs typeface="Calibri"/>
                <a:sym typeface="Calibri"/>
              </a:rPr>
              <a:t>? </a:t>
            </a:r>
            <a:endParaRPr sz="2800" i="0" u="none" strike="noStrike" cap="none" dirty="0">
              <a:solidFill>
                <a:schemeClr val="dk1"/>
              </a:solidFill>
              <a:latin typeface="Franklin Gothic Book" panose="020B0503020102020204" pitchFamily="34" charset="0"/>
              <a:ea typeface="Calibri"/>
              <a:cs typeface="Calibri"/>
              <a:sym typeface="Calibri"/>
            </a:endParaRPr>
          </a:p>
          <a:p>
            <a:pPr marL="0" marR="0" lvl="0" indent="0" algn="l" rtl="0">
              <a:spcBef>
                <a:spcPts val="600"/>
              </a:spcBef>
              <a:spcAft>
                <a:spcPts val="1200"/>
              </a:spcAft>
              <a:buClr>
                <a:srgbClr val="000000"/>
              </a:buClr>
              <a:buSzPts val="2400"/>
              <a:buFont typeface="Arial"/>
              <a:buNone/>
            </a:pPr>
            <a:r>
              <a:rPr lang="en-US" sz="2800" i="0" u="sng" strike="noStrike" cap="none" dirty="0">
                <a:solidFill>
                  <a:schemeClr val="dk1"/>
                </a:solidFill>
                <a:latin typeface="Franklin Gothic Book" panose="020B0503020102020204" pitchFamily="34" charset="0"/>
                <a:ea typeface="Calibri"/>
                <a:cs typeface="Calibri"/>
                <a:sym typeface="Calibri"/>
              </a:rPr>
              <a:t>Single source:</a:t>
            </a:r>
            <a:r>
              <a:rPr lang="en-US" sz="2800" i="0" u="none" strike="noStrike" cap="none" dirty="0">
                <a:solidFill>
                  <a:schemeClr val="dk1"/>
                </a:solidFill>
                <a:latin typeface="Franklin Gothic Book" panose="020B0503020102020204" pitchFamily="34" charset="0"/>
                <a:ea typeface="Calibri"/>
                <a:cs typeface="Calibri"/>
                <a:sym typeface="Calibri"/>
              </a:rPr>
              <a:t> Choose from standards 1-3</a:t>
            </a:r>
            <a:endParaRPr sz="2800" i="0" u="none" strike="noStrike" cap="none" dirty="0">
              <a:solidFill>
                <a:schemeClr val="dk1"/>
              </a:solidFill>
              <a:latin typeface="Franklin Gothic Book" panose="020B0503020102020204" pitchFamily="34" charset="0"/>
              <a:ea typeface="Calibri"/>
              <a:cs typeface="Calibri"/>
              <a:sym typeface="Calibri"/>
            </a:endParaRPr>
          </a:p>
          <a:p>
            <a:pPr marL="457200" marR="0" lvl="0" indent="-381000" algn="l" rtl="0">
              <a:spcBef>
                <a:spcPts val="600"/>
              </a:spcBef>
              <a:spcAft>
                <a:spcPts val="1200"/>
              </a:spcAft>
              <a:buClr>
                <a:schemeClr val="dk1"/>
              </a:buClr>
              <a:buSzPts val="2400"/>
              <a:buFont typeface="Calibri"/>
              <a:buChar char="●"/>
            </a:pPr>
            <a:r>
              <a:rPr lang="en-US" sz="2800" i="0" u="none" strike="noStrike" cap="none" dirty="0">
                <a:solidFill>
                  <a:schemeClr val="dk1"/>
                </a:solidFill>
                <a:latin typeface="Franklin Gothic Book" panose="020B0503020102020204" pitchFamily="34" charset="0"/>
                <a:ea typeface="Calibri"/>
                <a:cs typeface="Calibri"/>
                <a:sym typeface="Calibri"/>
              </a:rPr>
              <a:t>These standards focus on key ideas/concepts and details of a text in order to aid comprehension and analysis. </a:t>
            </a:r>
            <a:endParaRPr sz="2800" i="0" u="none" strike="noStrike" cap="none" dirty="0">
              <a:solidFill>
                <a:schemeClr val="dk1"/>
              </a:solidFill>
              <a:latin typeface="Franklin Gothic Book" panose="020B0503020102020204" pitchFamily="34" charset="0"/>
              <a:ea typeface="Calibri"/>
              <a:cs typeface="Calibri"/>
              <a:sym typeface="Calibri"/>
            </a:endParaRPr>
          </a:p>
          <a:p>
            <a:pPr marL="0" marR="0" lvl="0" indent="0" algn="l" rtl="0">
              <a:spcBef>
                <a:spcPts val="600"/>
              </a:spcBef>
              <a:spcAft>
                <a:spcPts val="1200"/>
              </a:spcAft>
              <a:buClr>
                <a:srgbClr val="000000"/>
              </a:buClr>
              <a:buSzPts val="2400"/>
              <a:buFont typeface="Arial"/>
              <a:buNone/>
            </a:pPr>
            <a:r>
              <a:rPr lang="en-US" sz="2800" i="0" u="sng" strike="noStrike" cap="none" dirty="0">
                <a:solidFill>
                  <a:schemeClr val="dk1"/>
                </a:solidFill>
                <a:latin typeface="Franklin Gothic Book" panose="020B0503020102020204" pitchFamily="34" charset="0"/>
                <a:ea typeface="Calibri"/>
                <a:cs typeface="Calibri"/>
                <a:sym typeface="Calibri"/>
              </a:rPr>
              <a:t>Multiple sources:</a:t>
            </a:r>
            <a:r>
              <a:rPr lang="en-US" sz="2800" i="0" u="none" strike="noStrike" cap="none" dirty="0">
                <a:solidFill>
                  <a:schemeClr val="dk1"/>
                </a:solidFill>
                <a:latin typeface="Franklin Gothic Book" panose="020B0503020102020204" pitchFamily="34" charset="0"/>
                <a:ea typeface="Calibri"/>
                <a:cs typeface="Calibri"/>
                <a:sym typeface="Calibri"/>
              </a:rPr>
              <a:t> Choose from standards 7-9</a:t>
            </a:r>
            <a:endParaRPr sz="2800" i="0" u="none" strike="noStrike" cap="none" dirty="0">
              <a:solidFill>
                <a:schemeClr val="dk1"/>
              </a:solidFill>
              <a:latin typeface="Franklin Gothic Book" panose="020B0503020102020204" pitchFamily="34" charset="0"/>
              <a:ea typeface="Calibri"/>
              <a:cs typeface="Calibri"/>
              <a:sym typeface="Calibri"/>
            </a:endParaRPr>
          </a:p>
          <a:p>
            <a:pPr marL="457200" marR="0" lvl="0" indent="-381000" algn="l" rtl="0">
              <a:spcBef>
                <a:spcPts val="600"/>
              </a:spcBef>
              <a:spcAft>
                <a:spcPts val="1200"/>
              </a:spcAft>
              <a:buClr>
                <a:schemeClr val="dk1"/>
              </a:buClr>
              <a:buSzPts val="2400"/>
              <a:buFont typeface="Calibri"/>
              <a:buChar char="●"/>
            </a:pPr>
            <a:r>
              <a:rPr lang="en-US" sz="2800" i="0" u="none" strike="noStrike" cap="none" dirty="0">
                <a:solidFill>
                  <a:schemeClr val="dk1"/>
                </a:solidFill>
                <a:latin typeface="Franklin Gothic Book" panose="020B0503020102020204" pitchFamily="34" charset="0"/>
                <a:ea typeface="Calibri"/>
                <a:cs typeface="Calibri"/>
                <a:sym typeface="Calibri"/>
              </a:rPr>
              <a:t>These standards integrate knowledge and ideas from multiple sources. </a:t>
            </a:r>
            <a:endParaRPr sz="2800" i="0" u="none" strike="noStrike" cap="none" dirty="0">
              <a:solidFill>
                <a:schemeClr val="dk1"/>
              </a:solidFill>
              <a:latin typeface="Franklin Gothic Book" panose="020B0503020102020204" pitchFamily="34" charset="0"/>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400" b="0" i="0" u="none" strike="noStrike" cap="none" dirty="0">
              <a:solidFill>
                <a:srgbClr val="000000"/>
              </a:solidFill>
              <a:latin typeface="Libre Franklin Medium"/>
              <a:ea typeface="Libre Franklin Medium"/>
              <a:cs typeface="Libre Franklin Medium"/>
              <a:sym typeface="Libre Franklin Medium"/>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g7dbc95a298_2_131"/>
          <p:cNvSpPr txBox="1">
            <a:spLocks noGrp="1"/>
          </p:cNvSpPr>
          <p:nvPr>
            <p:ph type="title"/>
          </p:nvPr>
        </p:nvSpPr>
        <p:spPr>
          <a:xfrm>
            <a:off x="209639" y="84027"/>
            <a:ext cx="1074817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3959"/>
              <a:buFont typeface="Georgia"/>
              <a:buNone/>
            </a:pPr>
            <a:r>
              <a:rPr lang="en-US" sz="3200" dirty="0">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84"/>
                  </a:ext>
                </a:extLst>
              </a:rPr>
              <a:t>Application: Designing an effective integration </a:t>
            </a:r>
            <a:r>
              <a:rPr lang="en-US" sz="3200" dirty="0"/>
              <a:t>c</a:t>
            </a:r>
            <a:r>
              <a:rPr lang="en-US" sz="3200" dirty="0">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85"/>
                  </a:ext>
                </a:extLst>
              </a:rPr>
              <a:t>ollection (8)</a:t>
            </a:r>
            <a:r>
              <a:rPr lang="en-US" sz="3200" dirty="0"/>
              <a:t> </a:t>
            </a:r>
            <a:endParaRPr sz="3000" dirty="0"/>
          </a:p>
          <a:p>
            <a:pPr marL="0" lvl="0" indent="0" algn="l" rtl="0">
              <a:spcBef>
                <a:spcPts val="0"/>
              </a:spcBef>
              <a:spcAft>
                <a:spcPts val="0"/>
              </a:spcAft>
              <a:buClr>
                <a:schemeClr val="dk1"/>
              </a:buClr>
              <a:buSzPts val="1100"/>
              <a:buFont typeface="Arial"/>
              <a:buNone/>
            </a:pPr>
            <a:r>
              <a:rPr lang="en-US" dirty="0"/>
              <a:t> </a:t>
            </a:r>
            <a:endParaRPr dirty="0"/>
          </a:p>
          <a:p>
            <a:pPr marL="0" lvl="0" indent="0" algn="l" rtl="0">
              <a:spcBef>
                <a:spcPts val="0"/>
              </a:spcBef>
              <a:spcAft>
                <a:spcPts val="0"/>
              </a:spcAft>
              <a:buNone/>
            </a:pPr>
            <a:endParaRPr dirty="0"/>
          </a:p>
        </p:txBody>
      </p:sp>
      <p:sp>
        <p:nvSpPr>
          <p:cNvPr id="985" name="Google Shape;985;g7dbc95a298_2_131"/>
          <p:cNvSpPr txBox="1">
            <a:spLocks noGrp="1"/>
          </p:cNvSpPr>
          <p:nvPr>
            <p:ph type="body" idx="1"/>
          </p:nvPr>
        </p:nvSpPr>
        <p:spPr>
          <a:xfrm>
            <a:off x="329560" y="623673"/>
            <a:ext cx="11862439" cy="5033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450" b="1" dirty="0">
                <a:solidFill>
                  <a:schemeClr val="dk1"/>
                </a:solidFill>
                <a:ea typeface="Calibri"/>
                <a:cs typeface="Calibri"/>
                <a:sym typeface="Calibri"/>
              </a:rPr>
              <a:t>Step Four:</a:t>
            </a:r>
            <a:endParaRPr sz="2450" b="1" dirty="0">
              <a:solidFill>
                <a:schemeClr val="dk1"/>
              </a:solidFill>
              <a:ea typeface="Calibri"/>
              <a:cs typeface="Calibri"/>
              <a:sym typeface="Calibri"/>
            </a:endParaRPr>
          </a:p>
          <a:p>
            <a:pPr marL="0" lvl="0" indent="0" algn="l" rtl="0">
              <a:spcBef>
                <a:spcPts val="0"/>
              </a:spcBef>
              <a:spcAft>
                <a:spcPts val="0"/>
              </a:spcAft>
              <a:buClr>
                <a:schemeClr val="dk1"/>
              </a:buClr>
              <a:buSzPts val="1100"/>
              <a:buFont typeface="Arial"/>
              <a:buNone/>
            </a:pPr>
            <a:r>
              <a:rPr lang="en-US" sz="245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5"/>
                  </a:ext>
                </a:extLst>
              </a:rPr>
              <a:t>Next, identify a text that will support students’ understanding of the </a:t>
            </a:r>
            <a:r>
              <a:rPr lang="en-US" sz="245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5"/>
                  </a:ext>
                </a:extLst>
              </a:rPr>
              <a:t>larger compelling </a:t>
            </a:r>
            <a:r>
              <a:rPr lang="en-US" sz="245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5"/>
                  </a:ext>
                </a:extLst>
              </a:rPr>
              <a:t>question</a:t>
            </a:r>
            <a:r>
              <a:rPr lang="en-US" sz="2450" dirty="0">
                <a:solidFill>
                  <a:schemeClr val="dk1"/>
                </a:solidFill>
                <a:ea typeface="Calibri"/>
                <a:cs typeface="Calibri"/>
                <a:sym typeface="Calibri"/>
              </a:rPr>
              <a:t>.</a:t>
            </a:r>
            <a:endParaRPr sz="2450" dirty="0">
              <a:solidFill>
                <a:schemeClr val="dk1"/>
              </a:solidFill>
              <a:ea typeface="Calibri"/>
              <a:cs typeface="Calibri"/>
              <a:sym typeface="Calibri"/>
            </a:endParaRPr>
          </a:p>
          <a:p>
            <a:pPr marL="0" lvl="0" indent="0" algn="l" rtl="0">
              <a:spcBef>
                <a:spcPts val="0"/>
              </a:spcBef>
              <a:spcAft>
                <a:spcPts val="0"/>
              </a:spcAft>
              <a:buClr>
                <a:schemeClr val="dk1"/>
              </a:buClr>
              <a:buSzPts val="1100"/>
              <a:buFont typeface="Arial"/>
              <a:buNone/>
            </a:pPr>
            <a:endParaRPr sz="2450" dirty="0">
              <a:solidFill>
                <a:schemeClr val="dk1"/>
              </a:solidFill>
              <a:ea typeface="Calibri"/>
              <a:cs typeface="Calibri"/>
              <a:sym typeface="Calibri"/>
            </a:endParaRPr>
          </a:p>
          <a:p>
            <a:pPr marL="0" lvl="0" indent="0" algn="l" rtl="0">
              <a:lnSpc>
                <a:spcPct val="100000"/>
              </a:lnSpc>
              <a:spcBef>
                <a:spcPts val="0"/>
              </a:spcBef>
              <a:spcAft>
                <a:spcPts val="1200"/>
              </a:spcAft>
              <a:buClr>
                <a:schemeClr val="dk1"/>
              </a:buClr>
              <a:buSzPts val="1100"/>
              <a:buFont typeface="Arial"/>
              <a:buNone/>
            </a:pPr>
            <a:r>
              <a:rPr lang="en-US" sz="2450" dirty="0">
                <a:solidFill>
                  <a:schemeClr val="dk1"/>
                </a:solidFill>
                <a:ea typeface="Calibri"/>
                <a:cs typeface="Calibri"/>
                <a:sym typeface="Calibri"/>
              </a:rPr>
              <a:t>Questions to consider when making this text selection:</a:t>
            </a:r>
            <a:endParaRPr sz="2450" dirty="0">
              <a:solidFill>
                <a:schemeClr val="dk1"/>
              </a:solidFill>
              <a:ea typeface="Calibri"/>
              <a:cs typeface="Calibri"/>
              <a:sym typeface="Calibri"/>
            </a:endParaRPr>
          </a:p>
          <a:p>
            <a:pPr marL="457200" lvl="0" indent="-387350" algn="l" rtl="0">
              <a:lnSpc>
                <a:spcPct val="100000"/>
              </a:lnSpc>
              <a:spcBef>
                <a:spcPts val="0"/>
              </a:spcBef>
              <a:spcAft>
                <a:spcPts val="1200"/>
              </a:spcAft>
              <a:buClr>
                <a:schemeClr val="dk1"/>
              </a:buClr>
              <a:buSzPts val="2500"/>
              <a:buFont typeface="Calibri"/>
              <a:buChar char="●"/>
            </a:pPr>
            <a:r>
              <a:rPr lang="en-US" sz="2450" dirty="0">
                <a:solidFill>
                  <a:schemeClr val="dk1"/>
                </a:solidFill>
                <a:ea typeface="Calibri"/>
                <a:cs typeface="Calibri"/>
                <a:sym typeface="Calibri"/>
              </a:rPr>
              <a:t>Would this be an opportunity to utilize a literary te</a:t>
            </a:r>
            <a:r>
              <a:rPr lang="en-US" sz="2450"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6"/>
                  </a:ext>
                </a:extLst>
              </a:rPr>
              <a:t>xt </a:t>
            </a:r>
            <a:r>
              <a:rPr lang="en-US" sz="2450" dirty="0">
                <a:solidFill>
                  <a:schemeClr val="dk1"/>
                </a:solidFill>
                <a:ea typeface="Calibri"/>
                <a:cs typeface="Calibri"/>
                <a:sym typeface="Calibri"/>
              </a:rPr>
              <a:t>to build interest around the topic?</a:t>
            </a:r>
            <a:endParaRPr sz="2450" dirty="0">
              <a:solidFill>
                <a:schemeClr val="dk1"/>
              </a:solidFill>
              <a:ea typeface="Calibri"/>
              <a:cs typeface="Calibri"/>
              <a:sym typeface="Calibri"/>
            </a:endParaRPr>
          </a:p>
          <a:p>
            <a:pPr marL="457200" lvl="0" indent="-387350" algn="l" rtl="0">
              <a:lnSpc>
                <a:spcPct val="100000"/>
              </a:lnSpc>
              <a:spcBef>
                <a:spcPts val="0"/>
              </a:spcBef>
              <a:spcAft>
                <a:spcPts val="1200"/>
              </a:spcAft>
              <a:buClr>
                <a:schemeClr val="dk1"/>
              </a:buClr>
              <a:buSzPts val="2500"/>
              <a:buFont typeface="Calibri"/>
              <a:buChar char="●"/>
            </a:pPr>
            <a:r>
              <a:rPr lang="en-US" sz="2450" dirty="0">
                <a:solidFill>
                  <a:schemeClr val="dk1"/>
                </a:solidFill>
                <a:ea typeface="Calibri"/>
                <a:cs typeface="Calibri"/>
                <a:sym typeface="Calibri"/>
              </a:rPr>
              <a:t>Is the text engaging and grade-level appropriate? </a:t>
            </a:r>
            <a:endParaRPr sz="2450" dirty="0">
              <a:solidFill>
                <a:schemeClr val="dk1"/>
              </a:solidFill>
              <a:ea typeface="Calibri"/>
              <a:cs typeface="Calibri"/>
              <a:sym typeface="Calibri"/>
            </a:endParaRPr>
          </a:p>
          <a:p>
            <a:pPr marL="457200" lvl="0" indent="-387350" algn="l" rtl="0">
              <a:lnSpc>
                <a:spcPct val="100000"/>
              </a:lnSpc>
              <a:spcBef>
                <a:spcPts val="0"/>
              </a:spcBef>
              <a:spcAft>
                <a:spcPts val="1200"/>
              </a:spcAft>
              <a:buClr>
                <a:schemeClr val="dk1"/>
              </a:buClr>
              <a:buSzPts val="2500"/>
              <a:buFont typeface="Calibri"/>
              <a:buChar char="●"/>
            </a:pPr>
            <a:r>
              <a:rPr lang="en-US" sz="2450" dirty="0">
                <a:solidFill>
                  <a:schemeClr val="dk1"/>
                </a:solidFill>
                <a:ea typeface="Calibri"/>
                <a:cs typeface="Calibri"/>
                <a:sym typeface="Calibri"/>
              </a:rPr>
              <a:t>Could a video, song, poem, piece of artwork or other non-traditional text work well? Remember: Text is anything that communicates a message (Interdisciplinary Practice 1 from the </a:t>
            </a:r>
            <a:r>
              <a:rPr lang="en-US" sz="2450" i="1" dirty="0">
                <a:solidFill>
                  <a:schemeClr val="dk1"/>
                </a:solidFill>
                <a:ea typeface="Calibri"/>
                <a:cs typeface="Calibri"/>
                <a:sym typeface="Calibri"/>
              </a:rPr>
              <a:t>KAS for Reading &amp; Writing</a:t>
            </a:r>
            <a:r>
              <a:rPr lang="en-US" sz="2450" dirty="0">
                <a:solidFill>
                  <a:schemeClr val="dk1"/>
                </a:solidFill>
                <a:ea typeface="Calibri"/>
                <a:cs typeface="Calibri"/>
                <a:sym typeface="Calibri"/>
              </a:rPr>
              <a:t>)</a:t>
            </a:r>
            <a:endParaRPr sz="2450" dirty="0">
              <a:solidFill>
                <a:schemeClr val="dk1"/>
              </a:solidFill>
              <a:ea typeface="Calibri"/>
              <a:cs typeface="Calibri"/>
              <a:sym typeface="Calibri"/>
            </a:endParaRPr>
          </a:p>
          <a:p>
            <a:pPr marL="0" lvl="0" indent="0" algn="l" rtl="0">
              <a:lnSpc>
                <a:spcPct val="100000"/>
              </a:lnSpc>
              <a:spcBef>
                <a:spcPts val="1000"/>
              </a:spcBef>
              <a:spcAft>
                <a:spcPts val="1200"/>
              </a:spcAft>
              <a:buNone/>
            </a:pPr>
            <a:r>
              <a:rPr lang="en-US" sz="2450" dirty="0">
                <a:solidFill>
                  <a:schemeClr val="dk1"/>
                </a:solidFill>
                <a:ea typeface="Calibri"/>
                <a:cs typeface="Calibri"/>
                <a:sym typeface="Calibri"/>
              </a:rPr>
              <a:t>For more information on this step in the design process, review Section D of this module. </a:t>
            </a:r>
            <a:endParaRPr sz="2450" dirty="0">
              <a:solidFill>
                <a:schemeClr val="dk1"/>
              </a:solidFill>
              <a:ea typeface="Calibri"/>
              <a:cs typeface="Calibri"/>
              <a:sym typeface="Calibri"/>
            </a:endParaRPr>
          </a:p>
          <a:p>
            <a:pPr marL="0" lvl="0" indent="0" algn="l" rtl="0">
              <a:spcBef>
                <a:spcPts val="0"/>
              </a:spcBef>
              <a:spcAft>
                <a:spcPts val="0"/>
              </a:spcAft>
              <a:buClr>
                <a:schemeClr val="dk1"/>
              </a:buClr>
              <a:buSzPts val="1100"/>
              <a:buFont typeface="Arial"/>
              <a:buNone/>
            </a:pPr>
            <a:endParaRPr sz="2600" b="1" dirty="0">
              <a:solidFill>
                <a:srgbClr val="000000"/>
              </a:solidFill>
              <a:latin typeface="Calibri"/>
              <a:ea typeface="Calibri"/>
              <a:cs typeface="Calibri"/>
              <a:sym typeface="Calibri"/>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Google Shape;991;g7dbc95a298_2_137"/>
          <p:cNvSpPr txBox="1">
            <a:spLocks noGrp="1"/>
          </p:cNvSpPr>
          <p:nvPr>
            <p:ph type="title"/>
          </p:nvPr>
        </p:nvSpPr>
        <p:spPr>
          <a:xfrm>
            <a:off x="203010" y="200600"/>
            <a:ext cx="11039613"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3959"/>
              <a:buFont typeface="Georgia"/>
              <a:buNone/>
            </a:pPr>
            <a:r>
              <a:rPr lang="en-US" sz="3200" dirty="0">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84"/>
                  </a:ext>
                </a:extLst>
              </a:rPr>
              <a:t>Application: Designing an effective integration </a:t>
            </a:r>
            <a:r>
              <a:rPr lang="en-US" sz="3200" dirty="0"/>
              <a:t>c</a:t>
            </a:r>
            <a:r>
              <a:rPr lang="en-US" sz="3200" dirty="0">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85"/>
                  </a:ext>
                </a:extLst>
              </a:rPr>
              <a:t>ollection (9)</a:t>
            </a:r>
            <a:r>
              <a:rPr lang="en-US" sz="3200" dirty="0"/>
              <a:t> </a:t>
            </a:r>
            <a:r>
              <a:rPr lang="en-US" sz="30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02"/>
                  </a:ext>
                </a:extLst>
              </a:rPr>
              <a:t> </a:t>
            </a:r>
            <a:endParaRPr sz="3000" dirty="0"/>
          </a:p>
        </p:txBody>
      </p:sp>
      <p:sp>
        <p:nvSpPr>
          <p:cNvPr id="992" name="Google Shape;992;g7dbc95a298_2_137"/>
          <p:cNvSpPr txBox="1">
            <a:spLocks noGrp="1"/>
          </p:cNvSpPr>
          <p:nvPr>
            <p:ph type="body" idx="1"/>
          </p:nvPr>
        </p:nvSpPr>
        <p:spPr>
          <a:xfrm>
            <a:off x="366640" y="741129"/>
            <a:ext cx="11622350" cy="44589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buClr>
                <a:schemeClr val="dk1"/>
              </a:buClr>
              <a:buSzPts val="1100"/>
              <a:buFont typeface="Arial"/>
              <a:buNone/>
            </a:pPr>
            <a:r>
              <a:rPr lang="en-US" b="1" dirty="0">
                <a:solidFill>
                  <a:schemeClr val="dk1"/>
                </a:solidFill>
                <a:ea typeface="Calibri"/>
                <a:cs typeface="Calibri"/>
                <a:sym typeface="Calibri"/>
              </a:rPr>
              <a:t>Step Five:</a:t>
            </a:r>
            <a:endParaRPr b="1" dirty="0">
              <a:solidFill>
                <a:schemeClr val="dk1"/>
              </a:solidFill>
              <a:ea typeface="Calibri"/>
              <a:cs typeface="Calibri"/>
              <a:sym typeface="Calibri"/>
            </a:endParaRPr>
          </a:p>
          <a:p>
            <a:pPr marL="0" lvl="0" indent="0" algn="l" rtl="0">
              <a:lnSpc>
                <a:spcPct val="100000"/>
              </a:lnSpc>
              <a:spcBef>
                <a:spcPts val="0"/>
              </a:spcBef>
              <a:buNone/>
            </a:pPr>
            <a:r>
              <a:rPr lang="en-US" dirty="0">
                <a:solidFill>
                  <a:schemeClr val="dk1"/>
                </a:solidFill>
                <a:ea typeface="Calibri"/>
                <a:cs typeface="Calibri"/>
                <a:sym typeface="Calibri"/>
              </a:rPr>
              <a:t>Next, identify primary and/or secondary sources that will provide evidence to help students engage with the compelling and supporting questions and the strongly aligned </a:t>
            </a:r>
            <a:r>
              <a:rPr lang="en-US"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03"/>
                  </a:ext>
                </a:extLst>
              </a:rPr>
              <a:t>standards assignments</a:t>
            </a:r>
            <a:r>
              <a:rPr lang="en-US" dirty="0">
                <a:solidFill>
                  <a:schemeClr val="dk1"/>
                </a:solidFill>
                <a:ea typeface="Calibri"/>
                <a:cs typeface="Calibri"/>
                <a:sym typeface="Calibri"/>
              </a:rPr>
              <a:t>. </a:t>
            </a:r>
            <a:endParaRPr dirty="0">
              <a:solidFill>
                <a:schemeClr val="dk1"/>
              </a:solidFill>
              <a:ea typeface="Calibri"/>
              <a:cs typeface="Calibri"/>
              <a:sym typeface="Calibri"/>
            </a:endParaRPr>
          </a:p>
          <a:p>
            <a:pPr marL="457200" lvl="0" indent="-361950" algn="l" rtl="0">
              <a:lnSpc>
                <a:spcPct val="100000"/>
              </a:lnSpc>
              <a:spcBef>
                <a:spcPts val="1000"/>
              </a:spcBef>
              <a:spcAft>
                <a:spcPts val="1200"/>
              </a:spcAft>
              <a:buClr>
                <a:schemeClr val="dk1"/>
              </a:buClr>
              <a:buSzPts val="2100"/>
              <a:buFont typeface="Calibri"/>
              <a:buChar char="●"/>
            </a:pPr>
            <a:r>
              <a:rPr lang="en-US" dirty="0">
                <a:solidFill>
                  <a:schemeClr val="dk1"/>
                </a:solidFill>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04"/>
                  </a:ext>
                </a:extLst>
              </a:rPr>
              <a:t>Standard selection may dictate..</a:t>
            </a:r>
            <a:r>
              <a:rPr lang="en-US" dirty="0">
                <a:solidFill>
                  <a:schemeClr val="dk1"/>
                </a:solidFill>
                <a:ea typeface="Calibri"/>
                <a:cs typeface="Calibri"/>
                <a:sym typeface="Calibri"/>
              </a:rPr>
              <a:t>. </a:t>
            </a:r>
            <a:endParaRPr dirty="0">
              <a:solidFill>
                <a:schemeClr val="dk1"/>
              </a:solidFill>
              <a:ea typeface="Calibri"/>
              <a:cs typeface="Calibri"/>
              <a:sym typeface="Calibri"/>
            </a:endParaRPr>
          </a:p>
          <a:p>
            <a:pPr marL="914400" lvl="1" indent="-361950" algn="l" rtl="0">
              <a:lnSpc>
                <a:spcPct val="100000"/>
              </a:lnSpc>
              <a:spcBef>
                <a:spcPts val="0"/>
              </a:spcBef>
              <a:spcAft>
                <a:spcPts val="1200"/>
              </a:spcAft>
              <a:buClr>
                <a:schemeClr val="dk1"/>
              </a:buClr>
              <a:buSzPts val="2100"/>
              <a:buFont typeface="Calibri"/>
              <a:buChar char="○"/>
            </a:pPr>
            <a:r>
              <a:rPr lang="en-US" sz="2800" dirty="0">
                <a:solidFill>
                  <a:schemeClr val="dk1"/>
                </a:solidFill>
                <a:latin typeface="Franklin Gothic Book" panose="020B0503020102020204" pitchFamily="34" charset="0"/>
                <a:ea typeface="Calibri"/>
                <a:cs typeface="Calibri"/>
                <a:sym typeface="Calibri"/>
              </a:rPr>
              <a:t>the way in which the students engage with the sources.</a:t>
            </a:r>
            <a:endParaRPr sz="2800" dirty="0">
              <a:solidFill>
                <a:schemeClr val="dk1"/>
              </a:solidFill>
              <a:latin typeface="Franklin Gothic Book" panose="020B0503020102020204" pitchFamily="34" charset="0"/>
              <a:ea typeface="Calibri"/>
              <a:cs typeface="Calibri"/>
              <a:sym typeface="Calibri"/>
            </a:endParaRPr>
          </a:p>
          <a:p>
            <a:pPr marL="914400" lvl="1" indent="-361950" algn="l" rtl="0">
              <a:lnSpc>
                <a:spcPct val="100000"/>
              </a:lnSpc>
              <a:spcBef>
                <a:spcPts val="0"/>
              </a:spcBef>
              <a:spcAft>
                <a:spcPts val="1200"/>
              </a:spcAft>
              <a:buClr>
                <a:schemeClr val="dk1"/>
              </a:buClr>
              <a:buSzPts val="2100"/>
              <a:buFont typeface="Calibri"/>
              <a:buChar char="○"/>
            </a:pPr>
            <a:r>
              <a:rPr lang="en-US" sz="28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05"/>
                  </a:ext>
                </a:extLst>
              </a:rPr>
              <a:t>which additional reading and writing standard(s) should be included in the integrated learning.</a:t>
            </a:r>
            <a:endParaRPr sz="28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06"/>
                </a:ext>
              </a:extLst>
            </a:endParaRPr>
          </a:p>
          <a:p>
            <a:pPr marL="0" lvl="0" indent="0" algn="l" rtl="0">
              <a:lnSpc>
                <a:spcPct val="100000"/>
              </a:lnSpc>
              <a:spcBef>
                <a:spcPts val="1000"/>
              </a:spcBef>
              <a:spcAft>
                <a:spcPts val="1200"/>
              </a:spcAft>
              <a:buClr>
                <a:schemeClr val="dk1"/>
              </a:buClr>
              <a:buSzPts val="1100"/>
              <a:buFont typeface="Arial"/>
              <a:buNone/>
            </a:pPr>
            <a:r>
              <a:rPr lang="en-US" dirty="0">
                <a:solidFill>
                  <a:schemeClr val="dk1"/>
                </a:solidFill>
                <a:ea typeface="Calibri"/>
                <a:cs typeface="Calibri"/>
                <a:sym typeface="Calibri"/>
              </a:rPr>
              <a:t>For more information on this step in the design process, review Section D of this module. </a:t>
            </a:r>
            <a:endParaRPr sz="2400" dirty="0">
              <a:solidFill>
                <a:schemeClr val="dk1"/>
              </a:solidFill>
              <a:ea typeface="Calibri"/>
              <a:cs typeface="Calibri"/>
              <a:sym typeface="Calibri"/>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g7e834ff339_0_34"/>
          <p:cNvSpPr txBox="1">
            <a:spLocks noGrp="1"/>
          </p:cNvSpPr>
          <p:nvPr>
            <p:ph type="title"/>
          </p:nvPr>
        </p:nvSpPr>
        <p:spPr>
          <a:xfrm>
            <a:off x="0" y="54900"/>
            <a:ext cx="12251808"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3600" dirty="0">
                <a:latin typeface="Franklin Gothic Medium" panose="020B0603020102020204" pitchFamily="34" charset="0"/>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84"/>
                  </a:ext>
                </a:extLst>
              </a:rPr>
              <a:t>Application: Designing an effective integration </a:t>
            </a:r>
            <a:r>
              <a:rPr lang="en-US" sz="3600" dirty="0">
                <a:latin typeface="Franklin Gothic Medium" panose="020B0603020102020204" pitchFamily="34" charset="0"/>
              </a:rPr>
              <a:t>c</a:t>
            </a:r>
            <a:r>
              <a:rPr lang="en-US" sz="3600" dirty="0">
                <a:latin typeface="Franklin Gothic Medium" panose="020B0603020102020204" pitchFamily="34" charset="0"/>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85"/>
                  </a:ext>
                </a:extLst>
              </a:rPr>
              <a:t>ollection (10)</a:t>
            </a:r>
            <a:r>
              <a:rPr lang="en-US" sz="3600" dirty="0">
                <a:latin typeface="Franklin Gothic Medium" panose="020B0603020102020204" pitchFamily="34" charset="0"/>
              </a:rPr>
              <a:t> </a:t>
            </a:r>
            <a:endParaRPr sz="4800" dirty="0">
              <a:latin typeface="Franklin Gothic Medium" panose="020B0603020102020204" pitchFamily="34" charset="0"/>
            </a:endParaRPr>
          </a:p>
        </p:txBody>
      </p:sp>
      <p:sp>
        <p:nvSpPr>
          <p:cNvPr id="1000" name="Google Shape;1000;g7e834ff339_0_34"/>
          <p:cNvSpPr txBox="1">
            <a:spLocks noGrp="1"/>
          </p:cNvSpPr>
          <p:nvPr>
            <p:ph type="body" idx="1"/>
          </p:nvPr>
        </p:nvSpPr>
        <p:spPr>
          <a:xfrm>
            <a:off x="369910" y="715350"/>
            <a:ext cx="11452180" cy="5427300"/>
          </a:xfrm>
          <a:prstGeom prst="rect">
            <a:avLst/>
          </a:prstGeom>
        </p:spPr>
        <p:txBody>
          <a:bodyPr spcFirstLastPara="1" wrap="square" lIns="91425" tIns="45700" rIns="91425" bIns="45700" anchor="t" anchorCtr="0">
            <a:noAutofit/>
          </a:bodyPr>
          <a:lstStyle/>
          <a:p>
            <a:pPr marL="0" lvl="0" indent="0" algn="l" rtl="0">
              <a:spcBef>
                <a:spcPts val="0"/>
              </a:spcBef>
              <a:spcAft>
                <a:spcPts val="1200"/>
              </a:spcAft>
              <a:buClr>
                <a:schemeClr val="dk1"/>
              </a:buClr>
              <a:buSzPts val="1100"/>
              <a:buFont typeface="Arial"/>
              <a:buNone/>
            </a:pPr>
            <a:r>
              <a:rPr lang="en-US" sz="2200" b="1" dirty="0">
                <a:solidFill>
                  <a:schemeClr val="dk1"/>
                </a:solidFill>
                <a:latin typeface="Franklin Gothic Book" panose="020B0503020102020204" pitchFamily="34" charset="0"/>
                <a:ea typeface="Calibri"/>
                <a:cs typeface="Calibri"/>
                <a:sym typeface="Calibri"/>
              </a:rPr>
              <a:t>Step Six: </a:t>
            </a:r>
            <a:endParaRPr sz="2200" dirty="0">
              <a:solidFill>
                <a:schemeClr val="dk1"/>
              </a:solidFill>
              <a:latin typeface="Franklin Gothic Book" panose="020B0503020102020204" pitchFamily="34" charset="0"/>
              <a:ea typeface="Calibri"/>
              <a:cs typeface="Calibri"/>
              <a:sym typeface="Calibri"/>
            </a:endParaRPr>
          </a:p>
          <a:p>
            <a:pPr marL="0" lvl="0" indent="0" algn="l" rtl="0">
              <a:spcBef>
                <a:spcPts val="600"/>
              </a:spcBef>
              <a:spcAft>
                <a:spcPts val="1200"/>
              </a:spcAft>
              <a:buClr>
                <a:schemeClr val="dk1"/>
              </a:buClr>
              <a:buSzPts val="1100"/>
              <a:buFont typeface="Arial"/>
              <a:buNone/>
            </a:pPr>
            <a:r>
              <a:rPr lang="en-US" sz="2200" dirty="0">
                <a:solidFill>
                  <a:schemeClr val="dk1"/>
                </a:solidFill>
                <a:latin typeface="Franklin Gothic Book" panose="020B0503020102020204" pitchFamily="34" charset="0"/>
                <a:ea typeface="Calibri"/>
                <a:cs typeface="Calibri"/>
                <a:sym typeface="Calibri"/>
              </a:rPr>
              <a:t>Now that you have identified your compelling and supporting questions, design grade-level aligned assignments and/or experiences that will be a part of your effective integration collection. </a:t>
            </a:r>
            <a:endParaRPr sz="2200" dirty="0">
              <a:solidFill>
                <a:schemeClr val="dk1"/>
              </a:solidFill>
              <a:latin typeface="Franklin Gothic Book" panose="020B0503020102020204" pitchFamily="34" charset="0"/>
              <a:ea typeface="Calibri"/>
              <a:cs typeface="Calibri"/>
              <a:sym typeface="Calibri"/>
            </a:endParaRPr>
          </a:p>
          <a:p>
            <a:pPr marL="0" lvl="0" indent="0" algn="l" rtl="0">
              <a:spcBef>
                <a:spcPts val="600"/>
              </a:spcBef>
              <a:spcAft>
                <a:spcPts val="1200"/>
              </a:spcAft>
              <a:buClr>
                <a:schemeClr val="dk1"/>
              </a:buClr>
              <a:buSzPts val="1100"/>
              <a:buFont typeface="Arial"/>
              <a:buNone/>
            </a:pPr>
            <a:r>
              <a:rPr lang="en-US" sz="2200" dirty="0">
                <a:solidFill>
                  <a:schemeClr val="dk1"/>
                </a:solidFill>
                <a:latin typeface="Franklin Gothic Book" panose="020B0503020102020204" pitchFamily="34" charset="0"/>
                <a:ea typeface="Calibri"/>
                <a:cs typeface="Calibri"/>
                <a:sym typeface="Calibri"/>
              </a:rPr>
              <a:t>Note: </a:t>
            </a:r>
            <a:endParaRPr sz="2200" dirty="0">
              <a:solidFill>
                <a:schemeClr val="dk1"/>
              </a:solidFill>
              <a:latin typeface="Franklin Gothic Book" panose="020B0503020102020204" pitchFamily="34" charset="0"/>
              <a:ea typeface="Calibri"/>
              <a:cs typeface="Calibri"/>
              <a:sym typeface="Calibri"/>
            </a:endParaRPr>
          </a:p>
          <a:p>
            <a:pPr marL="457200" lvl="0" indent="-355600" algn="l" rtl="0">
              <a:spcBef>
                <a:spcPts val="600"/>
              </a:spcBef>
              <a:spcAft>
                <a:spcPts val="1200"/>
              </a:spcAft>
              <a:buClr>
                <a:schemeClr val="dk1"/>
              </a:buClr>
              <a:buSzPts val="2000"/>
              <a:buFont typeface="Calibri"/>
              <a:buChar char="●"/>
            </a:pPr>
            <a:r>
              <a:rPr lang="en-US" sz="2200" dirty="0">
                <a:solidFill>
                  <a:schemeClr val="dk1"/>
                </a:solidFill>
                <a:latin typeface="Franklin Gothic Book" panose="020B0503020102020204" pitchFamily="34" charset="0"/>
                <a:ea typeface="Calibri"/>
                <a:cs typeface="Calibri"/>
                <a:sym typeface="Calibri"/>
              </a:rPr>
              <a:t>The number of grade-level aligned assignments or experiences included in a collection will depend on the standards you identified earlier in this module. A student must have the opportunity to demonstrate their mastery of the standards identified within this collection. </a:t>
            </a:r>
            <a:endParaRPr sz="2200" dirty="0">
              <a:solidFill>
                <a:schemeClr val="dk1"/>
              </a:solidFill>
              <a:latin typeface="Franklin Gothic Book" panose="020B0503020102020204" pitchFamily="34" charset="0"/>
              <a:ea typeface="Calibri"/>
              <a:cs typeface="Calibri"/>
              <a:sym typeface="Calibri"/>
            </a:endParaRPr>
          </a:p>
          <a:p>
            <a:pPr marL="457200" lvl="0" indent="-355600" algn="l" rtl="0">
              <a:spcBef>
                <a:spcPts val="600"/>
              </a:spcBef>
              <a:spcAft>
                <a:spcPts val="1200"/>
              </a:spcAft>
              <a:buClr>
                <a:schemeClr val="dk1"/>
              </a:buClr>
              <a:buSzPts val="2000"/>
              <a:buFont typeface="Calibri"/>
              <a:buChar char="●"/>
            </a:pPr>
            <a:r>
              <a:rPr lang="en-US" sz="2200" dirty="0">
                <a:solidFill>
                  <a:schemeClr val="dk1"/>
                </a:solidFill>
                <a:latin typeface="Franklin Gothic Book" panose="020B0503020102020204" pitchFamily="34" charset="0"/>
                <a:ea typeface="Calibri"/>
                <a:cs typeface="Calibri"/>
                <a:sym typeface="Calibri"/>
              </a:rPr>
              <a:t>Throughout the Effective Integration assignment collection, students should have multiple opportunities to engage with assignments that are strongly aligned to the </a:t>
            </a:r>
            <a:r>
              <a:rPr lang="en-US" sz="2200" i="1" dirty="0">
                <a:solidFill>
                  <a:schemeClr val="dk1"/>
                </a:solidFill>
                <a:latin typeface="Franklin Gothic Book" panose="020B0503020102020204" pitchFamily="34" charset="0"/>
                <a:ea typeface="Calibri"/>
                <a:cs typeface="Calibri"/>
                <a:sym typeface="Calibri"/>
              </a:rPr>
              <a:t>KAS for Social Studies</a:t>
            </a:r>
            <a:r>
              <a:rPr lang="en-US" sz="2200" dirty="0">
                <a:solidFill>
                  <a:schemeClr val="dk1"/>
                </a:solidFill>
                <a:latin typeface="Franklin Gothic Book" panose="020B0503020102020204" pitchFamily="34" charset="0"/>
                <a:ea typeface="Calibri"/>
                <a:cs typeface="Calibri"/>
                <a:sym typeface="Calibri"/>
              </a:rPr>
              <a:t> and </a:t>
            </a:r>
            <a:r>
              <a:rPr lang="en-US" sz="2200" i="1" dirty="0">
                <a:solidFill>
                  <a:schemeClr val="dk1"/>
                </a:solidFill>
                <a:latin typeface="Franklin Gothic Book" panose="020B0503020102020204" pitchFamily="34" charset="0"/>
                <a:ea typeface="Calibri"/>
                <a:cs typeface="Calibri"/>
                <a:sym typeface="Calibri"/>
              </a:rPr>
              <a:t>KAS for Reading and Writing</a:t>
            </a:r>
            <a:r>
              <a:rPr lang="en-US" sz="2200" dirty="0">
                <a:solidFill>
                  <a:schemeClr val="dk1"/>
                </a:solidFill>
                <a:latin typeface="Franklin Gothic Book" panose="020B0503020102020204" pitchFamily="34" charset="0"/>
                <a:ea typeface="Calibri"/>
                <a:cs typeface="Calibri"/>
                <a:sym typeface="Calibri"/>
              </a:rPr>
              <a:t> to develop the skills and content needed to engage with the compelling and supporting questions provided. </a:t>
            </a:r>
            <a:endParaRPr sz="2200" dirty="0">
              <a:latin typeface="Franklin Gothic Book" panose="020B0503020102020204" pitchFamily="34"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g7e834ff339_0_28"/>
          <p:cNvSpPr txBox="1">
            <a:spLocks noGrp="1"/>
          </p:cNvSpPr>
          <p:nvPr>
            <p:ph type="title"/>
          </p:nvPr>
        </p:nvSpPr>
        <p:spPr>
          <a:xfrm>
            <a:off x="297210" y="97116"/>
            <a:ext cx="11192947"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4000" dirty="0">
                <a:latin typeface="Franklin Gothic Medium" panose="020B0603020102020204" pitchFamily="34" charset="0"/>
              </a:rPr>
              <a:t>Assignments strongly aligned to the </a:t>
            </a:r>
            <a:r>
              <a:rPr lang="en-US" sz="4000" i="1" dirty="0">
                <a:latin typeface="Franklin Gothic Medium" panose="020B0603020102020204" pitchFamily="34" charset="0"/>
              </a:rPr>
              <a:t>KAS</a:t>
            </a:r>
            <a:endParaRPr sz="4000" dirty="0">
              <a:latin typeface="Franklin Gothic Medium" panose="020B0603020102020204" pitchFamily="34" charset="0"/>
            </a:endParaRPr>
          </a:p>
        </p:txBody>
      </p:sp>
      <p:sp>
        <p:nvSpPr>
          <p:cNvPr id="1007" name="Google Shape;1007;g7e834ff339_0_28"/>
          <p:cNvSpPr txBox="1">
            <a:spLocks noGrp="1"/>
          </p:cNvSpPr>
          <p:nvPr>
            <p:ph type="body" idx="1"/>
          </p:nvPr>
        </p:nvSpPr>
        <p:spPr>
          <a:xfrm>
            <a:off x="328730" y="954536"/>
            <a:ext cx="11534540" cy="5504100"/>
          </a:xfrm>
          <a:prstGeom prst="rect">
            <a:avLst/>
          </a:prstGeom>
        </p:spPr>
        <p:txBody>
          <a:bodyPr spcFirstLastPara="1" wrap="square" lIns="91425" tIns="45700" rIns="91425" bIns="45700" anchor="t" anchorCtr="0">
            <a:noAutofit/>
          </a:bodyPr>
          <a:lstStyle/>
          <a:p>
            <a:pPr marL="0" lvl="0" indent="0" algn="l" rtl="0">
              <a:spcBef>
                <a:spcPts val="1200"/>
              </a:spcBef>
              <a:spcAft>
                <a:spcPts val="1200"/>
              </a:spcAft>
              <a:buNone/>
            </a:pPr>
            <a:r>
              <a:rPr lang="en-US" sz="2000" dirty="0">
                <a:solidFill>
                  <a:schemeClr val="dk1"/>
                </a:solidFill>
                <a:latin typeface="Franklin Gothic Book" panose="020B0503020102020204" pitchFamily="34" charset="0"/>
                <a:ea typeface="Calibri"/>
                <a:cs typeface="Calibri"/>
                <a:sym typeface="Calibri"/>
              </a:rPr>
              <a:t>Students should have multiple opportunities to engage with strongly aligned </a:t>
            </a:r>
            <a:r>
              <a:rPr lang="en-US" sz="2000" i="1" dirty="0">
                <a:solidFill>
                  <a:schemeClr val="dk1"/>
                </a:solidFill>
                <a:latin typeface="Franklin Gothic Book" panose="020B0503020102020204" pitchFamily="34" charset="0"/>
                <a:ea typeface="Calibri"/>
                <a:cs typeface="Calibri"/>
                <a:sym typeface="Calibri"/>
              </a:rPr>
              <a:t>KAS for Social Studies </a:t>
            </a:r>
            <a:r>
              <a:rPr lang="en-US" sz="2000" dirty="0">
                <a:solidFill>
                  <a:schemeClr val="dk1"/>
                </a:solidFill>
                <a:latin typeface="Franklin Gothic Book" panose="020B0503020102020204" pitchFamily="34" charset="0"/>
                <a:ea typeface="Calibri"/>
                <a:cs typeface="Calibri"/>
                <a:sym typeface="Calibri"/>
              </a:rPr>
              <a:t>and </a:t>
            </a:r>
            <a:r>
              <a:rPr lang="en-US" sz="2000" i="1" dirty="0">
                <a:solidFill>
                  <a:schemeClr val="dk1"/>
                </a:solidFill>
                <a:latin typeface="Franklin Gothic Book" panose="020B0503020102020204" pitchFamily="34" charset="0"/>
                <a:ea typeface="Calibri"/>
                <a:cs typeface="Calibri"/>
                <a:sym typeface="Calibri"/>
              </a:rPr>
              <a:t>KAS for Reading and Writing </a:t>
            </a:r>
            <a:r>
              <a:rPr lang="en-US" sz="2000" dirty="0">
                <a:solidFill>
                  <a:schemeClr val="dk1"/>
                </a:solidFill>
                <a:latin typeface="Franklin Gothic Book" panose="020B0503020102020204" pitchFamily="34" charset="0"/>
                <a:ea typeface="Calibri"/>
                <a:cs typeface="Calibri"/>
                <a:sym typeface="Calibri"/>
              </a:rPr>
              <a:t>assignments that drive investigation of the supporting and compelling questions. </a:t>
            </a: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19"/>
                  </a:ext>
                </a:extLst>
              </a:rPr>
              <a:t>Additionally</a:t>
            </a:r>
            <a:r>
              <a:rPr lang="en-US" sz="2000" dirty="0">
                <a:solidFill>
                  <a:schemeClr val="dk1"/>
                </a:solidFill>
                <a:latin typeface="Franklin Gothic Book" panose="020B0503020102020204" pitchFamily="34" charset="0"/>
                <a:ea typeface="Calibri"/>
                <a:cs typeface="Calibri"/>
                <a:sym typeface="Calibri"/>
              </a:rPr>
              <a:t>, when engaging with the assignments aligned to the supporting and compelling questions, students should utilize the content and skills outlined in the social studies and reading and writing standards to construct their responses. </a:t>
            </a:r>
            <a:endParaRPr sz="2000" dirty="0">
              <a:solidFill>
                <a:schemeClr val="dk1"/>
              </a:solidFill>
              <a:latin typeface="Franklin Gothic Book" panose="020B0503020102020204" pitchFamily="34" charset="0"/>
              <a:ea typeface="Calibri"/>
              <a:cs typeface="Calibri"/>
              <a:sym typeface="Calibri"/>
            </a:endParaRPr>
          </a:p>
          <a:p>
            <a:pPr marL="0" lvl="0" indent="0" algn="l" rtl="0">
              <a:spcBef>
                <a:spcPts val="1200"/>
              </a:spcBef>
              <a:spcAft>
                <a:spcPts val="1200"/>
              </a:spcAft>
              <a:buNone/>
            </a:pPr>
            <a:r>
              <a:rPr lang="en-US" sz="2000" dirty="0">
                <a:solidFill>
                  <a:schemeClr val="dk1"/>
                </a:solidFill>
                <a:latin typeface="Franklin Gothic Book" panose="020B0503020102020204" pitchFamily="34" charset="0"/>
                <a:ea typeface="Calibri"/>
                <a:cs typeface="Calibri"/>
                <a:sym typeface="Calibri"/>
              </a:rPr>
              <a:t>For more information on aligning assignments to the </a:t>
            </a:r>
            <a:r>
              <a:rPr lang="en-US" sz="2000" i="1" dirty="0">
                <a:solidFill>
                  <a:schemeClr val="dk1"/>
                </a:solidFill>
                <a:latin typeface="Franklin Gothic Book" panose="020B0503020102020204" pitchFamily="34" charset="0"/>
                <a:ea typeface="Calibri"/>
                <a:cs typeface="Calibri"/>
                <a:sym typeface="Calibri"/>
              </a:rPr>
              <a:t>KAS for Social Studies </a:t>
            </a:r>
            <a:r>
              <a:rPr lang="en-US" sz="2000" dirty="0">
                <a:solidFill>
                  <a:schemeClr val="dk1"/>
                </a:solidFill>
                <a:latin typeface="Franklin Gothic Book" panose="020B0503020102020204" pitchFamily="34" charset="0"/>
                <a:ea typeface="Calibri"/>
                <a:cs typeface="Calibri"/>
                <a:sym typeface="Calibri"/>
              </a:rPr>
              <a:t>and </a:t>
            </a:r>
            <a:r>
              <a:rPr lang="en-US" sz="2000" i="1" dirty="0">
                <a:solidFill>
                  <a:schemeClr val="dk1"/>
                </a:solidFill>
                <a:latin typeface="Franklin Gothic Book" panose="020B0503020102020204" pitchFamily="34" charset="0"/>
                <a:ea typeface="Calibri"/>
                <a:cs typeface="Calibri"/>
                <a:sym typeface="Calibri"/>
              </a:rPr>
              <a:t>KAS for Reading and Writing, </a:t>
            </a:r>
            <a:r>
              <a:rPr lang="en-US" sz="2000" dirty="0">
                <a:solidFill>
                  <a:schemeClr val="dk1"/>
                </a:solidFill>
                <a:latin typeface="Franklin Gothic Book" panose="020B0503020102020204" pitchFamily="34" charset="0"/>
                <a:ea typeface="Calibri"/>
                <a:cs typeface="Calibri"/>
                <a:sym typeface="Calibri"/>
              </a:rPr>
              <a:t>engage with the following resources:</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spcBef>
                <a:spcPts val="1200"/>
              </a:spcBef>
              <a:buClr>
                <a:schemeClr val="dk1"/>
              </a:buClr>
              <a:buSzPts val="2000"/>
              <a:buFont typeface="Calibri"/>
              <a:buChar char="●"/>
            </a:pPr>
            <a:r>
              <a:rPr lang="en-US" sz="2000" u="sng" dirty="0">
                <a:solidFill>
                  <a:schemeClr val="hlink"/>
                </a:solidFill>
                <a:latin typeface="Franklin Gothic Book" panose="020B0503020102020204" pitchFamily="34" charset="0"/>
                <a:ea typeface="Calibri"/>
                <a:cs typeface="Calibri"/>
                <a:sym typeface="Calibri"/>
                <a:hlinkClick r:id="rId3"/>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20"/>
                  </a:ext>
                </a:extLst>
              </a:rPr>
              <a:t>Social Studies Assignment Review Protocol </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spcBef>
                <a:spcPts val="0"/>
              </a:spcBef>
              <a:buClr>
                <a:schemeClr val="dk1"/>
              </a:buClr>
              <a:buSzPts val="2000"/>
              <a:buFont typeface="Calibri"/>
              <a:buChar char="●"/>
            </a:pPr>
            <a:r>
              <a:rPr lang="en-US" sz="2000" u="sng" dirty="0">
                <a:solidFill>
                  <a:schemeClr val="hlink"/>
                </a:solidFill>
                <a:latin typeface="Franklin Gothic Book" panose="020B0503020102020204" pitchFamily="34" charset="0"/>
                <a:ea typeface="Calibri"/>
                <a:cs typeface="Calibri"/>
                <a:sym typeface="Calibri"/>
                <a:hlinkClick r:id="rId4"/>
              </a:rPr>
              <a:t>Social Studies Student Assignment Library</a:t>
            </a:r>
            <a:endParaRPr sz="2000" dirty="0">
              <a:solidFill>
                <a:schemeClr val="dk1"/>
              </a:solidFill>
              <a:latin typeface="Franklin Gothic Book" panose="020B0503020102020204" pitchFamily="34" charset="0"/>
              <a:ea typeface="Calibri"/>
              <a:cs typeface="Calibri"/>
              <a:sym typeface="Calibri"/>
            </a:endParaRPr>
          </a:p>
          <a:p>
            <a:pPr marL="457200" lvl="0" indent="-355600" algn="l" rtl="0">
              <a:spcBef>
                <a:spcPts val="0"/>
              </a:spcBef>
              <a:buClr>
                <a:schemeClr val="dk1"/>
              </a:buClr>
              <a:buSzPts val="2000"/>
              <a:buFont typeface="Calibri"/>
              <a:buChar char="●"/>
            </a:pPr>
            <a:r>
              <a:rPr lang="en-US" sz="2000" u="sng" dirty="0">
                <a:solidFill>
                  <a:schemeClr val="hlink"/>
                </a:solidFill>
                <a:latin typeface="Franklin Gothic Book" panose="020B0503020102020204" pitchFamily="34" charset="0"/>
                <a:ea typeface="Calibri"/>
                <a:cs typeface="Calibri"/>
                <a:sym typeface="Calibri"/>
                <a:hlinkClick r:id="rId5"/>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21"/>
                  </a:ext>
                </a:extLst>
              </a:rPr>
              <a:t>Reading &amp; Writing Student Assignment Library</a:t>
            </a:r>
            <a:endParaRPr sz="20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22"/>
                </a:ext>
              </a:extLst>
            </a:endParaRPr>
          </a:p>
          <a:p>
            <a:pPr marL="457200" lvl="0" indent="-355600" algn="l" rtl="0">
              <a:spcBef>
                <a:spcPts val="0"/>
              </a:spcBef>
              <a:buClr>
                <a:schemeClr val="dk1"/>
              </a:buClr>
              <a:buSzPts val="2000"/>
              <a:buFont typeface="Calibri"/>
              <a:buChar char="●"/>
            </a:pPr>
            <a:r>
              <a:rPr lang="en-US" sz="2000"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23"/>
                  </a:ext>
                </a:extLst>
              </a:rPr>
              <a:t>Assignment Review Protocol - </a:t>
            </a:r>
            <a:r>
              <a:rPr lang="en-US" sz="2000" u="sng" dirty="0">
                <a:solidFill>
                  <a:schemeClr val="hlink"/>
                </a:solidFill>
                <a:latin typeface="Franklin Gothic Book" panose="020B0503020102020204" pitchFamily="34" charset="0"/>
                <a:ea typeface="Calibri"/>
                <a:cs typeface="Calibri"/>
                <a:sym typeface="Calibri"/>
                <a:hlinkClick r:id="rId6"/>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24"/>
                  </a:ext>
                </a:extLst>
              </a:rPr>
              <a:t>Reading &amp; Writing Module </a:t>
            </a:r>
            <a:endParaRPr sz="2000" dirty="0">
              <a:solidFill>
                <a:schemeClr val="dk1"/>
              </a:solidFill>
              <a:latin typeface="Franklin Gothic Book" panose="020B0503020102020204" pitchFamily="34" charset="0"/>
              <a:ea typeface="Calibri"/>
              <a:cs typeface="Calibri"/>
              <a:sym typeface="Calibri"/>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g6f3ea00011_0_33"/>
          <p:cNvSpPr txBox="1">
            <a:spLocks noGrp="1"/>
          </p:cNvSpPr>
          <p:nvPr>
            <p:ph type="title"/>
          </p:nvPr>
        </p:nvSpPr>
        <p:spPr>
          <a:xfrm>
            <a:off x="787642" y="344325"/>
            <a:ext cx="10515600"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25"/>
                  </a:ext>
                </a:extLst>
              </a:rPr>
              <a:t>Reflection</a:t>
            </a:r>
            <a:endParaRPr dirty="0"/>
          </a:p>
        </p:txBody>
      </p:sp>
      <p:sp>
        <p:nvSpPr>
          <p:cNvPr id="1013" name="Google Shape;1013;g6f3ea00011_0_33"/>
          <p:cNvSpPr txBox="1">
            <a:spLocks noGrp="1"/>
          </p:cNvSpPr>
          <p:nvPr>
            <p:ph type="body" idx="1"/>
          </p:nvPr>
        </p:nvSpPr>
        <p:spPr>
          <a:xfrm>
            <a:off x="787642" y="1483944"/>
            <a:ext cx="9188700" cy="4901400"/>
          </a:xfrm>
          <a:prstGeom prst="rect">
            <a:avLst/>
          </a:prstGeom>
        </p:spPr>
        <p:txBody>
          <a:bodyPr spcFirstLastPara="1" wrap="square" lIns="91425" tIns="45700" rIns="91425" bIns="45700" anchor="t" anchorCtr="0">
            <a:noAutofit/>
          </a:bodyPr>
          <a:lstStyle/>
          <a:p>
            <a:pPr marL="0" indent="0">
              <a:lnSpc>
                <a:spcPct val="100000"/>
              </a:lnSpc>
              <a:spcBef>
                <a:spcPts val="0"/>
              </a:spcBef>
              <a:buSzPts val="3600"/>
              <a:buNone/>
            </a:pPr>
            <a:r>
              <a:rPr lang="en-US" dirty="0">
                <a:solidFill>
                  <a:schemeClr val="dk1"/>
                </a:solidFill>
                <a:ea typeface="Source Sans Pro"/>
                <a:cs typeface="Source Sans Pro"/>
                <a:sym typeface="Source Sans Pro"/>
              </a:rPr>
              <a:t>Now that you have started designing your own effective integration collection, revisit the response you provided earlier in the module about supports needed to engage in this work. </a:t>
            </a:r>
            <a:endParaRPr lang="en-US" dirty="0">
              <a:solidFill>
                <a:schemeClr val="dk1"/>
              </a:solidFill>
              <a:latin typeface="Libre Franklin"/>
              <a:ea typeface="Source Sans Pro"/>
              <a:cs typeface="Source Sans Pro"/>
              <a:sym typeface="Source Sans Pro"/>
            </a:endParaRPr>
          </a:p>
          <a:p>
            <a:pPr marL="0" indent="0">
              <a:lnSpc>
                <a:spcPct val="100000"/>
              </a:lnSpc>
              <a:spcBef>
                <a:spcPts val="0"/>
              </a:spcBef>
              <a:buSzPts val="3600"/>
              <a:buNone/>
            </a:pPr>
            <a:endParaRPr lang="en-US" dirty="0">
              <a:solidFill>
                <a:schemeClr val="dk1"/>
              </a:solidFill>
              <a:latin typeface="Libre Franklin"/>
              <a:ea typeface="Source Sans Pro"/>
              <a:cs typeface="Source Sans Pro"/>
              <a:sym typeface="Source Sans Pro"/>
            </a:endParaRPr>
          </a:p>
          <a:p>
            <a:pPr marL="0" indent="0">
              <a:lnSpc>
                <a:spcPct val="100000"/>
              </a:lnSpc>
              <a:spcBef>
                <a:spcPts val="0"/>
              </a:spcBef>
              <a:buSzPts val="3600"/>
              <a:buNone/>
            </a:pPr>
            <a:r>
              <a:rPr lang="en-US" dirty="0">
                <a:solidFill>
                  <a:schemeClr val="dk1"/>
                </a:solidFill>
                <a:latin typeface="Franklin Gothic Book" panose="020B0503020102020204" pitchFamily="34" charset="0"/>
                <a:ea typeface="Source Sans Pro"/>
                <a:cs typeface="Source Sans Pro"/>
                <a:sym typeface="Source Sans Pro"/>
              </a:rPr>
              <a:t>Based on what you now know, what supports will you/teachers need in your school(s) to make effective integration successful? </a:t>
            </a:r>
            <a:endParaRPr dirty="0">
              <a:solidFill>
                <a:schemeClr val="dk1"/>
              </a:solidFill>
              <a:latin typeface="Franklin Gothic Book" panose="020B0503020102020204" pitchFamily="34" charset="0"/>
              <a:ea typeface="Source Sans Pro"/>
              <a:cs typeface="Source Sans Pro"/>
              <a:sym typeface="Source Sans Pro"/>
            </a:endParaRPr>
          </a:p>
        </p:txBody>
      </p:sp>
      <p:pic>
        <p:nvPicPr>
          <p:cNvPr id="2" name="Picture 1">
            <a:extLst>
              <a:ext uri="{FF2B5EF4-FFF2-40B4-BE49-F238E27FC236}">
                <a16:creationId xmlns:a16="http://schemas.microsoft.com/office/drawing/2014/main" id="{AAC15007-1F13-D5B1-D0DA-14AFF0DD36B8}"/>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573127" y="92775"/>
            <a:ext cx="2438400" cy="18288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DE">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KDE">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2025-07-30T04:00:00+00:00</Application_x0020_Dat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2020-04-08T04:00:00+00:00</Publication_x0020_Date>
    <Audience1 xmlns="3a62de7d-ba57-4f43-9dae-9623ba637be0"/>
    <_dlc_DocId xmlns="3a62de7d-ba57-4f43-9dae-9623ba637be0">KYED-536-2111</_dlc_DocId>
    <_dlc_DocIdUrl xmlns="3a62de7d-ba57-4f43-9dae-9623ba637be0">
      <Url>https://www.education.ky.gov/curriculum/standards/kyacadstand/_layouts/15/DocIdRedir.aspx?ID=KYED-536-2111</Url>
      <Description>KYED-536-2111</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09BA6C-E7D3-451D-836F-5060376957E4}">
  <ds:schemaRefs>
    <ds:schemaRef ds:uri="http://schemas.microsoft.com/sharepoint/v3/contenttype/forms"/>
  </ds:schemaRefs>
</ds:datastoreItem>
</file>

<file path=customXml/itemProps2.xml><?xml version="1.0" encoding="utf-8"?>
<ds:datastoreItem xmlns:ds="http://schemas.openxmlformats.org/officeDocument/2006/customXml" ds:itemID="{D526883D-84D9-44DE-A958-C96CB8C5A6D5}">
  <ds:schemaRefs>
    <ds:schemaRef ds:uri="http://purl.org/dc/terms/"/>
    <ds:schemaRef ds:uri="3a62de7d-ba57-4f43-9dae-9623ba637be0"/>
    <ds:schemaRef ds:uri="http://purl.org/dc/dcmitype/"/>
    <ds:schemaRef ds:uri="http://purl.org/dc/elements/1.1/"/>
    <ds:schemaRef ds:uri="http://schemas.microsoft.com/sharepoint/v3"/>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7BC9DB31-9A8E-419D-B7A6-F44FAFD80345}">
  <ds:schemaRefs>
    <ds:schemaRef ds:uri="http://schemas.microsoft.com/sharepoint/events"/>
  </ds:schemaRefs>
</ds:datastoreItem>
</file>

<file path=customXml/itemProps4.xml><?xml version="1.0" encoding="utf-8"?>
<ds:datastoreItem xmlns:ds="http://schemas.openxmlformats.org/officeDocument/2006/customXml" ds:itemID="{90610F62-F90F-4461-835C-81688E1A4D71}">
  <ds:schemaRefs>
    <ds:schemaRef ds:uri="3a62de7d-ba57-4f43-9dae-9623ba637b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9759</TotalTime>
  <Words>17803</Words>
  <Application>Microsoft Office PowerPoint</Application>
  <PresentationFormat>Widescreen</PresentationFormat>
  <Paragraphs>1102</Paragraphs>
  <Slides>108</Slides>
  <Notes>107</Notes>
  <HiddenSlides>0</HiddenSlides>
  <MMClips>1</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108</vt:i4>
      </vt:variant>
    </vt:vector>
  </HeadingPairs>
  <TitlesOfParts>
    <vt:vector size="125" baseType="lpstr">
      <vt:lpstr>Arial</vt:lpstr>
      <vt:lpstr>Calibri</vt:lpstr>
      <vt:lpstr>Courier New</vt:lpstr>
      <vt:lpstr>Franklin Gothic Book</vt:lpstr>
      <vt:lpstr>Franklin Gothic Medium</vt:lpstr>
      <vt:lpstr>Georgia</vt:lpstr>
      <vt:lpstr>Libre Franklin</vt:lpstr>
      <vt:lpstr>Libre Franklin Medium</vt:lpstr>
      <vt:lpstr>Noto Sans Symbols</vt:lpstr>
      <vt:lpstr>Roboto</vt:lpstr>
      <vt:lpstr>Source Sans Pro</vt:lpstr>
      <vt:lpstr>Times New Roman</vt:lpstr>
      <vt:lpstr>Trebuchet MS</vt:lpstr>
      <vt:lpstr>YouTube Sans</vt:lpstr>
      <vt:lpstr>Office Theme</vt:lpstr>
      <vt:lpstr>1_KDE</vt:lpstr>
      <vt:lpstr>2_KDE</vt:lpstr>
      <vt:lpstr>Effective Social Studies Integration in Elementary Classrooms</vt:lpstr>
      <vt:lpstr>Effective Social Studies Integration in Elementary Classrooms</vt:lpstr>
      <vt:lpstr>Overview of this module: </vt:lpstr>
      <vt:lpstr>Goals of this Module: </vt:lpstr>
      <vt:lpstr>Compelling Question</vt:lpstr>
      <vt:lpstr>What is integration?</vt:lpstr>
      <vt:lpstr>Why is this work important? </vt:lpstr>
      <vt:lpstr>Caveats</vt:lpstr>
      <vt:lpstr>Warm-Up/Reflection</vt:lpstr>
      <vt:lpstr>Coming Up</vt:lpstr>
      <vt:lpstr>Effective Social Studies Integration in Elementary Classrooms</vt:lpstr>
      <vt:lpstr>Goals of this Module: </vt:lpstr>
      <vt:lpstr>Compelling Question</vt:lpstr>
      <vt:lpstr>Warm Up:  Access Section B: “Why teach social studies?” Learning Guide to record your responses during this section.  Directions: Read the text below. Then use drawing and/or writing to explain who the batsmen and bowlers are and what they are doing.</vt:lpstr>
      <vt:lpstr>Why teach social studies? </vt:lpstr>
      <vt:lpstr>Why teach social studies? Part 1</vt:lpstr>
      <vt:lpstr>Why teach social studies?  Part 1 Reflection</vt:lpstr>
      <vt:lpstr>Why teach social studies? Part 2</vt:lpstr>
      <vt:lpstr>Why teach social studies? Part 2 Reflection</vt:lpstr>
      <vt:lpstr>Why teach social studies? Part 3</vt:lpstr>
      <vt:lpstr>Why teach social studies? Part 3 Reflection</vt:lpstr>
      <vt:lpstr>The Marginalization of Social Studies</vt:lpstr>
      <vt:lpstr>Discussion </vt:lpstr>
      <vt:lpstr>Coming Up</vt:lpstr>
      <vt:lpstr>Effective Social Studies Integration in Elementary Classrooms</vt:lpstr>
      <vt:lpstr>Goals of this Module: </vt:lpstr>
      <vt:lpstr>Compelling Question</vt:lpstr>
      <vt:lpstr>What is effective integration?</vt:lpstr>
      <vt:lpstr>What is “fractured” integration?</vt:lpstr>
      <vt:lpstr>Testimonial 1</vt:lpstr>
      <vt:lpstr>What is “stealthy” integration?</vt:lpstr>
      <vt:lpstr>Testimonial 2</vt:lpstr>
      <vt:lpstr>What is “healthy” integration?</vt:lpstr>
      <vt:lpstr>Application (1)</vt:lpstr>
      <vt:lpstr>Application (2)</vt:lpstr>
      <vt:lpstr>Coming Up</vt:lpstr>
      <vt:lpstr>Effective Social Studies Integration in Elementary Classrooms</vt:lpstr>
      <vt:lpstr>Goals of this Module: </vt:lpstr>
      <vt:lpstr>Compelling Question</vt:lpstr>
      <vt:lpstr>Introduction</vt:lpstr>
      <vt:lpstr>Questioning</vt:lpstr>
      <vt:lpstr>Questioning</vt:lpstr>
      <vt:lpstr>An example:</vt:lpstr>
      <vt:lpstr>Application: Can you identify compelling and supporting questions?</vt:lpstr>
      <vt:lpstr>Application: Can you identify compelling and supporting questions?</vt:lpstr>
      <vt:lpstr>Getting Started  </vt:lpstr>
      <vt:lpstr>Getting Started (2) </vt:lpstr>
      <vt:lpstr>How is effective integration designed? (1)</vt:lpstr>
      <vt:lpstr>How is effective integration designed? (2) </vt:lpstr>
      <vt:lpstr>How is effective integration designed? (3) </vt:lpstr>
      <vt:lpstr>How is effective integration designed? (4)</vt:lpstr>
      <vt:lpstr>How is effective integration designed? (5) Step Three: Select complimentary reading and writing standards from these strands </vt:lpstr>
      <vt:lpstr>How is effective integration designed? (6) Select Standards from Key Ideas &amp; Details Standards 1-3 &amp; Integration of Knowledge &amp; Ideas Standards 7-9</vt:lpstr>
      <vt:lpstr>How is effective integration designed? (7) Selecting Reading and Writing Standards from RI &amp; RL Strand</vt:lpstr>
      <vt:lpstr>How is effective integration designed? (8) </vt:lpstr>
      <vt:lpstr>56</vt:lpstr>
      <vt:lpstr>Not additional standards</vt:lpstr>
      <vt:lpstr>Need more time for Getting to Know the KAS for Reading &amp; Writing?</vt:lpstr>
      <vt:lpstr>How is effective integration designed? (9) </vt:lpstr>
      <vt:lpstr>How is effective integration designed? (10)</vt:lpstr>
      <vt:lpstr>How is effective integration designed? (11)</vt:lpstr>
      <vt:lpstr>How is effective integration designed? (12)</vt:lpstr>
      <vt:lpstr>Assignments Strongly Aligned to the KAS</vt:lpstr>
      <vt:lpstr>Coming Up</vt:lpstr>
      <vt:lpstr>Effective Social Studies Integration in Elementary Classrooms</vt:lpstr>
      <vt:lpstr>Goals of this Module: </vt:lpstr>
      <vt:lpstr>Compelling Question</vt:lpstr>
      <vt:lpstr>Case studies in effective integration</vt:lpstr>
      <vt:lpstr>Case studies in effective integration (1)</vt:lpstr>
      <vt:lpstr>Case studies in effective integration (2)</vt:lpstr>
      <vt:lpstr>Case studies in effective integration (3)</vt:lpstr>
      <vt:lpstr>Explore an effective integration collection</vt:lpstr>
      <vt:lpstr>Deeper Dive: Exploring an effective integration collection</vt:lpstr>
      <vt:lpstr>Reflection</vt:lpstr>
      <vt:lpstr>Coming Up</vt:lpstr>
      <vt:lpstr>Effective Social Studies Integration in Elementary Classrooms</vt:lpstr>
      <vt:lpstr>Goals of this Module: </vt:lpstr>
      <vt:lpstr>Compelling Question</vt:lpstr>
      <vt:lpstr>Is it “healthy, stealthy or fractured”? </vt:lpstr>
      <vt:lpstr>Is it “healthy, stealthy or fractured”? (2)</vt:lpstr>
      <vt:lpstr>Is it “healthy, stealthy or fractured”? (3)</vt:lpstr>
      <vt:lpstr>Reflection</vt:lpstr>
      <vt:lpstr>Coming Up</vt:lpstr>
      <vt:lpstr>Effective Social Studies Integration in Elementary Classrooms</vt:lpstr>
      <vt:lpstr>Goals of this Module: </vt:lpstr>
      <vt:lpstr>Compelling Question</vt:lpstr>
      <vt:lpstr>Application: Designing an effective integration collection</vt:lpstr>
      <vt:lpstr>Application: Designing an effective integration collection (2)  </vt:lpstr>
      <vt:lpstr>Application: Designing an effective integration collection (3)  </vt:lpstr>
      <vt:lpstr>Application: Designing an effective integration collection (4)    </vt:lpstr>
      <vt:lpstr>Application: Designing an effective integration collection (5)  </vt:lpstr>
      <vt:lpstr>Application: Designing an effective integration collection (6)   Step Three: Select complementary reading and writing standards from these strands </vt:lpstr>
      <vt:lpstr>Application: Designing an effective integration collection (6)   Select Standards from Key Ideas &amp; Details Standards 1-3 &amp; Integration of Knowledge &amp; Ideas Standards 6-9</vt:lpstr>
      <vt:lpstr>Application: Designing an effective integration collection (7)    Selecting Reading and Writing Standards from RI &amp; RL Strand</vt:lpstr>
      <vt:lpstr>Application: Designing an effective integration collection (8)    </vt:lpstr>
      <vt:lpstr>Application: Designing an effective integration collection (9)  </vt:lpstr>
      <vt:lpstr>Application: Designing an effective integration collection (10) </vt:lpstr>
      <vt:lpstr>Assignments strongly aligned to the KAS</vt:lpstr>
      <vt:lpstr>Reflection</vt:lpstr>
      <vt:lpstr>Coming Up</vt:lpstr>
      <vt:lpstr>Effective Social Studies Integration in Elementary Classrooms</vt:lpstr>
      <vt:lpstr>Goals of this Module: </vt:lpstr>
      <vt:lpstr>Effective Social Studies Integration in Elementary Classrooms</vt:lpstr>
      <vt:lpstr>Effective Social Studies Integration in Elementary Classrooms</vt:lpstr>
      <vt:lpstr>Compelling Question</vt:lpstr>
      <vt:lpstr>Self-Reflection</vt:lpstr>
      <vt:lpstr>Action Plan</vt:lpstr>
      <vt:lpstr>Effective Social Studies Integration in Elementary Classrooms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Focus: Healthy Integration  Kentucky Academic Standards (KAS) for Social Studies and the Kentucky Academic Standards (KAS) for Reading and Writing                                          Module 4</dc:title>
  <dc:creator>Hamilton, Whitney - Division of Program Standards</dc:creator>
  <cp:lastModifiedBy>Clouse, Thomas - Division of Academic Program Standards</cp:lastModifiedBy>
  <cp:revision>42</cp:revision>
  <dcterms:created xsi:type="dcterms:W3CDTF">2019-09-10T18:12:15Z</dcterms:created>
  <dcterms:modified xsi:type="dcterms:W3CDTF">2025-07-30T17:23:06Z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0f4bcae1-231a-4837-b3d7-bbdbf29a0a9c</vt:lpwstr>
  </property>
  <property fmtid="{D5CDD505-2E9C-101B-9397-08002B2CF9AE}" pid="4" name="MSIP_Label_eb544694-0027-44fa-bee4-2648c0363f9d_Enabled">
    <vt:lpwstr>true</vt:lpwstr>
  </property>
  <property fmtid="{D5CDD505-2E9C-101B-9397-08002B2CF9AE}" pid="5" name="MSIP_Label_eb544694-0027-44fa-bee4-2648c0363f9d_SetDate">
    <vt:lpwstr>2024-08-02T18:43:58Z</vt:lpwstr>
  </property>
  <property fmtid="{D5CDD505-2E9C-101B-9397-08002B2CF9AE}" pid="6" name="MSIP_Label_eb544694-0027-44fa-bee4-2648c0363f9d_Method">
    <vt:lpwstr>Standard</vt:lpwstr>
  </property>
  <property fmtid="{D5CDD505-2E9C-101B-9397-08002B2CF9AE}" pid="7" name="MSIP_Label_eb544694-0027-44fa-bee4-2648c0363f9d_Name">
    <vt:lpwstr>defa4170-0d19-0005-0004-bc88714345d2</vt:lpwstr>
  </property>
  <property fmtid="{D5CDD505-2E9C-101B-9397-08002B2CF9AE}" pid="8" name="MSIP_Label_eb544694-0027-44fa-bee4-2648c0363f9d_SiteId">
    <vt:lpwstr>9360c11f-90e6-4706-ad00-25fcdc9e2ed1</vt:lpwstr>
  </property>
  <property fmtid="{D5CDD505-2E9C-101B-9397-08002B2CF9AE}" pid="9" name="MSIP_Label_eb544694-0027-44fa-bee4-2648c0363f9d_ActionId">
    <vt:lpwstr>7a2b2a77-8888-417d-b37b-d997f9519972</vt:lpwstr>
  </property>
  <property fmtid="{D5CDD505-2E9C-101B-9397-08002B2CF9AE}" pid="10" name="MSIP_Label_eb544694-0027-44fa-bee4-2648c0363f9d_ContentBits">
    <vt:lpwstr>0</vt:lpwstr>
  </property>
</Properties>
</file>