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notesSlides/notesSlide3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5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43.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2.xml" ContentType="application/vnd.openxmlformats-officedocument.customXmlProperties+xml"/>
  <Override PartName="/customXml/itemProps3.xml" ContentType="application/vnd.openxmlformats-officedocument.customXmlProperties+xml"/>
  <Override PartName="/customXml/itemProps1.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4"/>
  </p:sldMasterIdLst>
  <p:notesMasterIdLst>
    <p:notesMasterId r:id="rId61"/>
  </p:notesMasterIdLst>
  <p:sldIdLst>
    <p:sldId id="329" r:id="rId5"/>
    <p:sldId id="338" r:id="rId6"/>
    <p:sldId id="339" r:id="rId7"/>
    <p:sldId id="340" r:id="rId8"/>
    <p:sldId id="341" r:id="rId9"/>
    <p:sldId id="342" r:id="rId10"/>
    <p:sldId id="343" r:id="rId11"/>
    <p:sldId id="256" r:id="rId12"/>
    <p:sldId id="344" r:id="rId13"/>
    <p:sldId id="345" r:id="rId14"/>
    <p:sldId id="346" r:id="rId15"/>
    <p:sldId id="347" r:id="rId16"/>
    <p:sldId id="348" r:id="rId17"/>
    <p:sldId id="258" r:id="rId18"/>
    <p:sldId id="268" r:id="rId19"/>
    <p:sldId id="269" r:id="rId20"/>
    <p:sldId id="34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3" r:id="rId54"/>
    <p:sldId id="305" r:id="rId55"/>
    <p:sldId id="306" r:id="rId56"/>
    <p:sldId id="307" r:id="rId57"/>
    <p:sldId id="308" r:id="rId58"/>
    <p:sldId id="309" r:id="rId59"/>
    <p:sldId id="317" r:id="rId60"/>
  </p:sldIdLst>
  <p:sldSz cx="9144000" cy="5143500" type="screen16x9"/>
  <p:notesSz cx="6858000" cy="9144000"/>
  <p:embeddedFontLst>
    <p:embeddedFont>
      <p:font typeface="Century Gothic" panose="020B0502020202020204" pitchFamily="34" charset="0"/>
      <p:regular r:id="rId62"/>
      <p:bold r:id="rId63"/>
      <p:italic r:id="rId64"/>
      <p:boldItalic r:id="rId65"/>
    </p:embeddedFont>
    <p:embeddedFont>
      <p:font typeface="Franklin Gothic" panose="020B0604020202020204" charset="0"/>
      <p:bold r:id="rId66"/>
    </p:embeddedFont>
    <p:embeddedFont>
      <p:font typeface="Libre Franklin" pitchFamily="2" charset="0"/>
      <p:regular r:id="rId67"/>
      <p:bold r:id="rId68"/>
      <p:italic r:id="rId69"/>
      <p:bold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62190A-CCCB-1B4D-E1D4-12A07A38B4FA}" v="7" dt="2025-12-16T19:43:35.602"/>
  </p1510:revLst>
</p1510:revInfo>
</file>

<file path=ppt/tableStyles.xml><?xml version="1.0" encoding="utf-8"?>
<a:tblStyleLst xmlns:a="http://schemas.openxmlformats.org/drawingml/2006/main" def="{3469F047-88C2-4279-A5D8-C56FBB1F2FE5}">
  <a:tblStyle styleId="{3469F047-88C2-4279-A5D8-C56FBB1F2FE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616" autoAdjust="0"/>
  </p:normalViewPr>
  <p:slideViewPr>
    <p:cSldViewPr snapToGrid="0">
      <p:cViewPr>
        <p:scale>
          <a:sx n="76" d="100"/>
          <a:sy n="76" d="100"/>
        </p:scale>
        <p:origin x="835" y="53"/>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2.fntdata"/><Relationship Id="rId68" Type="http://schemas.openxmlformats.org/officeDocument/2006/relationships/font" Target="fonts/font7.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5.fntdata"/><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3.fntdata"/><Relationship Id="rId69" Type="http://schemas.openxmlformats.org/officeDocument/2006/relationships/font" Target="fonts/font8.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1.fntdata"/><Relationship Id="rId70" Type="http://schemas.openxmlformats.org/officeDocument/2006/relationships/font" Target="fonts/font9.fntdata"/><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font" Target="fonts/font4.fntdata"/><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customXml" Target="../customXml/item4.xml"/><Relationship Id="rId7" Type="http://schemas.openxmlformats.org/officeDocument/2006/relationships/slide" Target="slides/slide3.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ELATeam@education.ky.gov"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theatlantic.com/education/archive/2018/04/-american-students-reading/557915/"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shanahanonliteracy.com/blog/knowledge-or-comprehension-strategies-what-should-we-teach"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education.ky.gov/curriculum/standards/kyacadstand/Documents/Reading_and_Writing_Instructional_Resources_Consumer_Guide.pdf"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education.ky.gov/curriculum/standards/kyacadstand/Documents/Kentucky%E2%80%99s_Interdisciplinary_Literacy_Practices_in_Action_Participant_Guide.docx" TargetMode="External"/><Relationship Id="rId4" Type="http://schemas.openxmlformats.org/officeDocument/2006/relationships/hyperlink" Target="mailto:ELATeam@education.ky.gov"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education.ky.gov/curriculum/standards/kyacadstand/Documents/Reading_and_Writing_Instructional_Resources_Consumer_Guide.pdf"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mailto:ELATeam@education.ky.gov"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education.ky.gov/curriculum/standards/kyacadstand/Documents/Kentucky_Academic_Standards_Reading_and_Writing.pdf"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lucid.app/lucidspark/4d7e6564-c7d7-41d1-a85c-dc83268b0e37/edit?viewport_loc=-899%2C-917%2C3443%2C3120%2C0_0&amp;invitationId=inv_af0622ac-2aa1-4889-9255-f1ee099f1d8b"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youtu.be/z6XzikFdrok"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youtu.be/z6XzikFdrok"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youtu.be/z6XzikFdrok"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youtu.be/z6XzikFdrok"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kystandards.org/utdq/"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youtu.be/z6XzikFdrok"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youtu.be/z6XzikFdrok"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youtu.be/z6XzikFdrok"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youtu.be/z6XzikFdrok"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93580b67f5_1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93580b67f5_1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l" rtl="0" fontAlgn="base">
              <a:buNone/>
            </a:pPr>
            <a:r>
              <a:rPr lang="en-US" b="1" i="0" u="sng" dirty="0">
                <a:solidFill>
                  <a:srgbClr val="000000"/>
                </a:solidFill>
                <a:effectLst/>
                <a:latin typeface="Helvetica Neue"/>
              </a:rPr>
              <a:t>Guiding Notes:</a:t>
            </a:r>
            <a:r>
              <a:rPr lang="en-US" b="0" i="0" u="sng" dirty="0">
                <a:solidFill>
                  <a:srgbClr val="444444"/>
                </a:solidFill>
                <a:effectLst/>
                <a:latin typeface="Helvetica Neue"/>
              </a:rPr>
              <a:t>​</a:t>
            </a:r>
            <a:endParaRPr lang="en-US" b="0" i="0" u="sng" strike="noStrike" dirty="0">
              <a:solidFill>
                <a:srgbClr val="444444"/>
              </a:solidFill>
              <a:effectLst/>
              <a:latin typeface="Calibri" panose="020F0502020204030204" pitchFamily="34" charset="0"/>
            </a:endParaRPr>
          </a:p>
          <a:p>
            <a:pPr marL="158750" indent="0" algn="l" rtl="0" fontAlgn="base">
              <a:buNone/>
            </a:pPr>
            <a:r>
              <a:rPr lang="en-US" b="0" i="0" u="none" strike="noStrike" dirty="0">
                <a:solidFill>
                  <a:srgbClr val="000000"/>
                </a:solidFill>
                <a:effectLst/>
                <a:latin typeface="Helvetica Neue"/>
              </a:rPr>
              <a:t>Welcome! Please see the Notes section of slides 2 and 3 for extensive planning and facilitation considerations:</a:t>
            </a:r>
            <a:r>
              <a:rPr lang="en-US" b="0" i="0" dirty="0">
                <a:solidFill>
                  <a:srgbClr val="444444"/>
                </a:solidFill>
                <a:effectLst/>
                <a:latin typeface="Helvetica Neue"/>
              </a:rPr>
              <a:t>​</a:t>
            </a:r>
            <a:endParaRPr lang="en-US" b="0" i="0" dirty="0">
              <a:solidFill>
                <a:srgbClr val="444444"/>
              </a:solidFill>
              <a:effectLst/>
              <a:latin typeface="Calibri" panose="020F0502020204030204" pitchFamily="34" charset="0"/>
            </a:endParaRPr>
          </a:p>
          <a:p>
            <a:pPr lvl="1" algn="l" rtl="0" fontAlgn="base">
              <a:buFont typeface="Arial" panose="020B0604020202020204" pitchFamily="34" charset="0"/>
              <a:buChar char="•"/>
            </a:pPr>
            <a:r>
              <a:rPr lang="en-US" sz="1800" b="0" i="0" u="none" strike="noStrike" dirty="0">
                <a:solidFill>
                  <a:srgbClr val="000000"/>
                </a:solidFill>
                <a:effectLst/>
                <a:latin typeface="Helvetica Neue"/>
              </a:rPr>
              <a:t>Slide 2: A Note to Facilitators Leading a Group</a:t>
            </a:r>
            <a:r>
              <a:rPr lang="en-US" sz="1800" b="0" i="0" dirty="0">
                <a:solidFill>
                  <a:srgbClr val="444444"/>
                </a:solidFill>
                <a:effectLst/>
                <a:latin typeface="Helvetica Neue"/>
              </a:rPr>
              <a:t>​</a:t>
            </a:r>
            <a:endParaRPr lang="en-US" sz="1800" b="0" i="0" dirty="0">
              <a:solidFill>
                <a:srgbClr val="444444"/>
              </a:solidFill>
              <a:effectLst/>
              <a:latin typeface="Arial" panose="020B0604020202020204" pitchFamily="34" charset="0"/>
            </a:endParaRPr>
          </a:p>
          <a:p>
            <a:pPr lvl="1" algn="l" rtl="0" fontAlgn="base">
              <a:buFont typeface="Arial" panose="020B0604020202020204" pitchFamily="34" charset="0"/>
              <a:buChar char="•"/>
            </a:pPr>
            <a:r>
              <a:rPr lang="en-US" sz="1800" b="0" i="0" u="none" strike="noStrike" dirty="0">
                <a:solidFill>
                  <a:srgbClr val="000000"/>
                </a:solidFill>
                <a:effectLst/>
                <a:latin typeface="Helvetica Neue"/>
              </a:rPr>
              <a:t>Slide 3: A Note to Individuals Completing This Series</a:t>
            </a:r>
            <a:r>
              <a:rPr lang="en-US" sz="1800" b="0" i="0" dirty="0">
                <a:solidFill>
                  <a:srgbClr val="444444"/>
                </a:solidFill>
                <a:effectLst/>
                <a:latin typeface="Helvetica Neue"/>
              </a:rPr>
              <a:t>​</a:t>
            </a:r>
            <a:endParaRPr lang="en-US" sz="1800" b="0" i="0" dirty="0">
              <a:solidFill>
                <a:srgbClr val="444444"/>
              </a:solidFill>
              <a:effectLst/>
              <a:latin typeface="Arial" panose="020B0604020202020204" pitchFamily="34" charset="0"/>
            </a:endParaRPr>
          </a:p>
          <a:p>
            <a:pPr marL="158750" indent="0" algn="l" rtl="0" fontAlgn="base">
              <a:buNone/>
            </a:pPr>
            <a:endParaRPr lang="en-US" b="0" i="0" u="none" strike="noStrike" dirty="0">
              <a:solidFill>
                <a:srgbClr val="444444"/>
              </a:solidFill>
              <a:effectLst/>
              <a:latin typeface="Helvetica Neue"/>
            </a:endParaRPr>
          </a:p>
          <a:p>
            <a:pPr marL="158750" indent="0" algn="l" rtl="0" fontAlgn="base">
              <a:buNone/>
            </a:pPr>
            <a:r>
              <a:rPr lang="en-US" b="0" i="0" u="none" strike="noStrike" dirty="0">
                <a:solidFill>
                  <a:srgbClr val="000000"/>
                </a:solidFill>
                <a:effectLst/>
                <a:latin typeface="Helvetica Neue"/>
              </a:rPr>
              <a:t>Please contact </a:t>
            </a:r>
            <a:r>
              <a:rPr lang="en-US" b="0" i="0" u="sng" strike="noStrike" dirty="0">
                <a:solidFill>
                  <a:srgbClr val="0563C1"/>
                </a:solidFill>
                <a:effectLst/>
                <a:latin typeface="Helvetica Neue"/>
                <a:hlinkClick r:id="rId3"/>
              </a:rPr>
              <a:t>ELATeam@education.ky.gov</a:t>
            </a:r>
            <a:r>
              <a:rPr lang="en-US" b="0" i="0" u="none" strike="noStrike" dirty="0">
                <a:solidFill>
                  <a:srgbClr val="000000"/>
                </a:solidFill>
                <a:effectLst/>
                <a:latin typeface="Helvetica Neue"/>
              </a:rPr>
              <a:t> with any questions. </a:t>
            </a:r>
            <a:r>
              <a:rPr lang="en-US" b="0" i="0" dirty="0">
                <a:solidFill>
                  <a:srgbClr val="444444"/>
                </a:solidFill>
                <a:effectLst/>
                <a:latin typeface="Helvetica Neue"/>
              </a:rPr>
              <a:t>​</a:t>
            </a:r>
            <a:endParaRPr lang="en-US" b="0" i="0" dirty="0">
              <a:solidFill>
                <a:srgbClr val="444444"/>
              </a:solidFill>
              <a:effectLst/>
              <a:latin typeface="Calibri" panose="020F0502020204030204" pitchFamily="34" charset="0"/>
            </a:endParaRPr>
          </a:p>
          <a:p>
            <a:pPr marL="0" lvl="0" indent="0" algn="l" rtl="0">
              <a:spcBef>
                <a:spcPts val="0"/>
              </a:spcBef>
              <a:spcAft>
                <a:spcPts val="0"/>
              </a:spcAft>
              <a:buNone/>
            </a:pPr>
            <a:endParaRPr lang="en-US" b="0" u="none"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f9f55917e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2f9f55917e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b="1" u="sng" dirty="0"/>
              <a:t>Guiding Notes:</a:t>
            </a:r>
            <a:r>
              <a:rPr lang="en-US" u="sng" dirty="0"/>
              <a:t> </a:t>
            </a:r>
            <a:endParaRPr lang="en-US" dirty="0"/>
          </a:p>
          <a:p>
            <a:pPr marL="0" indent="0">
              <a:buNone/>
            </a:pPr>
            <a:r>
              <a:rPr lang="en-US" dirty="0"/>
              <a:t>For groups working through this series together, these are recommended learning agreements for collaboration. These may be modified to suit local needs and expectations. </a:t>
            </a:r>
          </a:p>
          <a:p>
            <a:pPr marL="0" lvl="0" indent="0" algn="l">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f9f55917ed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f9f55917ed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90000"/>
              </a:lnSpc>
              <a:spcBef>
                <a:spcPts val="800"/>
              </a:spcBef>
              <a:buNone/>
            </a:pPr>
            <a:r>
              <a:rPr lang="en-US" b="1" u="sng">
                <a:solidFill>
                  <a:schemeClr val="dk1"/>
                </a:solidFill>
                <a:sym typeface="Franklin Gothic"/>
              </a:rPr>
              <a:t>Guiding Notes:</a:t>
            </a:r>
            <a:r>
              <a:rPr lang="en-US" u="sng" dirty="0">
                <a:solidFill>
                  <a:schemeClr val="dk1"/>
                </a:solidFill>
                <a:sym typeface="Franklin Gothic"/>
              </a:rPr>
              <a:t> </a:t>
            </a:r>
            <a:endParaRPr lang="en-US" dirty="0">
              <a:solidFill>
                <a:schemeClr val="dk1"/>
              </a:solidFill>
              <a:sym typeface="Franklin Gothic"/>
            </a:endParaRPr>
          </a:p>
          <a:p>
            <a:pPr marL="0" indent="0">
              <a:lnSpc>
                <a:spcPct val="90000"/>
              </a:lnSpc>
              <a:spcBef>
                <a:spcPts val="800"/>
              </a:spcBef>
              <a:buNone/>
            </a:pPr>
            <a:r>
              <a:rPr lang="en" dirty="0">
                <a:solidFill>
                  <a:schemeClr val="dk1"/>
                </a:solidFill>
                <a:sym typeface="Franklin Gothic"/>
              </a:rPr>
              <a:t>The text for this series is available free online and can be printed for individuals to access and study for each session. </a:t>
            </a:r>
            <a:endParaRPr lang="en-US" dirty="0">
              <a:solidFill>
                <a:schemeClr val="dk1"/>
              </a:solidFill>
              <a:sym typeface="Franklin Gothic"/>
            </a:endParaRPr>
          </a:p>
          <a:p>
            <a:pPr marL="0" lvl="0" indent="0" algn="l">
              <a:lnSpc>
                <a:spcPct val="90000"/>
              </a:lnSpc>
              <a:spcBef>
                <a:spcPts val="800"/>
              </a:spcBef>
              <a:spcAft>
                <a:spcPts val="0"/>
              </a:spcAft>
              <a:buNone/>
            </a:pPr>
            <a:endParaRPr lang="en" dirty="0">
              <a:solidFill>
                <a:schemeClr val="dk1"/>
              </a:solidFill>
              <a:latin typeface="Franklin Gothic"/>
              <a:ea typeface="Franklin Gothic"/>
              <a:cs typeface="Franklin Gothic"/>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ea3c86734d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ea3c86734d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US" sz="900" b="1" i="0" u="sng" dirty="0">
                <a:solidFill>
                  <a:srgbClr val="000000"/>
                </a:solidFill>
                <a:effectLst/>
                <a:latin typeface="Helvetica Neue"/>
              </a:rPr>
              <a:t>Guiding Notes:</a:t>
            </a:r>
            <a:r>
              <a:rPr lang="en-US" sz="900" b="0" i="0" u="sng" dirty="0">
                <a:solidFill>
                  <a:srgbClr val="444444"/>
                </a:solidFill>
                <a:effectLst/>
                <a:latin typeface="Helvetica Neue"/>
              </a:rPr>
              <a:t>​</a:t>
            </a:r>
            <a:endParaRPr lang="en-US" sz="900" b="0" i="0" u="sng" strike="noStrike" dirty="0">
              <a:solidFill>
                <a:srgbClr val="444444"/>
              </a:solidFill>
              <a:effectLst/>
              <a:latin typeface="Calibri" panose="020F0502020204030204" pitchFamily="34" charset="0"/>
            </a:endParaRPr>
          </a:p>
          <a:p>
            <a:pPr marL="0" lvl="0" indent="0" algn="l" rtl="0">
              <a:lnSpc>
                <a:spcPct val="90000"/>
              </a:lnSpc>
              <a:spcBef>
                <a:spcPts val="800"/>
              </a:spcBef>
              <a:spcAft>
                <a:spcPts val="0"/>
              </a:spcAft>
              <a:buNone/>
            </a:pPr>
            <a:r>
              <a:rPr lang="en-US" sz="900" dirty="0"/>
              <a:t>This slide outlines the recommendations provided in the IES Practice Guide. This series will address each of these recommendations. </a:t>
            </a:r>
            <a:endParaRPr sz="9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62ebeb1a18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262ebeb1a18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2400" indent="0">
              <a:lnSpc>
                <a:spcPct val="90000"/>
              </a:lnSpc>
              <a:buSzPts val="1200"/>
              <a:buNone/>
            </a:pPr>
            <a:r>
              <a:rPr lang="en" sz="1200" b="1" u="sng" dirty="0">
                <a:latin typeface="Franklin Gothic"/>
              </a:rPr>
              <a:t>Guiding Notes: </a:t>
            </a:r>
            <a:endParaRPr lang="en" sz="1200" dirty="0">
              <a:latin typeface="Franklin Gothic"/>
            </a:endParaRPr>
          </a:p>
          <a:p>
            <a:pPr marL="152400" indent="0">
              <a:lnSpc>
                <a:spcPct val="90000"/>
              </a:lnSpc>
              <a:buSzPts val="1200"/>
              <a:buNone/>
            </a:pPr>
            <a:r>
              <a:rPr lang="en" sz="1200" dirty="0">
                <a:latin typeface="Franklin Gothic"/>
              </a:rPr>
              <a:t>These warm-up questions give participants an opportunity to reconnect with each other and with content from the previous session. Facilitators may choose to provide time for participants to think on their own, share with a partner or participate in a group discussion. </a:t>
            </a:r>
          </a:p>
          <a:p>
            <a:pPr marL="152400" indent="0">
              <a:lnSpc>
                <a:spcPct val="90000"/>
              </a:lnSpc>
              <a:buSzPts val="1200"/>
              <a:buNone/>
            </a:pPr>
            <a:endParaRPr lang="en" sz="1200" b="1" u="sng" dirty="0">
              <a:latin typeface="Franklin Gothic"/>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c40f66005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c40f66005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u="sng" dirty="0">
                <a:solidFill>
                  <a:schemeClr val="dk1"/>
                </a:solidFill>
              </a:rPr>
              <a:t>Guiding Notes:</a:t>
            </a:r>
          </a:p>
          <a:p>
            <a:pPr marL="0" lvl="0" indent="0" algn="l" rtl="0">
              <a:spcBef>
                <a:spcPts val="0"/>
              </a:spcBef>
              <a:spcAft>
                <a:spcPts val="0"/>
              </a:spcAft>
              <a:buClr>
                <a:schemeClr val="dk1"/>
              </a:buClr>
              <a:buSzPts val="1100"/>
              <a:buFont typeface="Arial"/>
              <a:buNone/>
            </a:pPr>
            <a:r>
              <a:rPr lang="en-US" b="0" u="none" dirty="0">
                <a:solidFill>
                  <a:schemeClr val="dk1"/>
                </a:solidFill>
              </a:rPr>
              <a:t>This slide contains images from the previous session on building world and word knowledge to support comprehension of complex, grade-level text. These images are intended to remind participants of previous content:</a:t>
            </a:r>
          </a:p>
          <a:p>
            <a:pPr marL="228600" lvl="0" indent="-228600" algn="l" rtl="0">
              <a:spcBef>
                <a:spcPts val="0"/>
              </a:spcBef>
              <a:spcAft>
                <a:spcPts val="0"/>
              </a:spcAft>
              <a:buClr>
                <a:schemeClr val="dk1"/>
              </a:buClr>
              <a:buSzPts val="1100"/>
              <a:buFont typeface="Arial"/>
              <a:buAutoNum type="arabicPeriod"/>
            </a:pPr>
            <a:r>
              <a:rPr lang="en-US" b="0" u="none" dirty="0">
                <a:solidFill>
                  <a:schemeClr val="dk1"/>
                </a:solidFill>
              </a:rPr>
              <a:t>The father and son on the couch is from a video of a parent having multiple conversational turns with a child to promote oral language development. Participants may recall the importance of oral language development early in life to develop listening comprehension skills which translate to reading comprehension skills as children become strong decoders. </a:t>
            </a:r>
          </a:p>
          <a:p>
            <a:pPr marL="228600" lvl="0" indent="-228600" algn="l" rtl="0">
              <a:spcBef>
                <a:spcPts val="0"/>
              </a:spcBef>
              <a:spcAft>
                <a:spcPts val="0"/>
              </a:spcAft>
              <a:buClr>
                <a:schemeClr val="dk1"/>
              </a:buClr>
              <a:buSzPts val="1100"/>
              <a:buFont typeface="Arial"/>
              <a:buAutoNum type="arabicPeriod"/>
            </a:pPr>
            <a:r>
              <a:rPr lang="en-US" b="0" u="none" dirty="0">
                <a:solidFill>
                  <a:schemeClr val="dk1"/>
                </a:solidFill>
              </a:rPr>
              <a:t>The image from the Hart and Risley (1995) study serves to remind participants of how word gaps or word poverty may develop if small children do not have intentional conversations and interactions with adults. When words are intentionally directed at children, they have a stronger chance of oral language development, listening comprehension and reading comprehension.</a:t>
            </a:r>
          </a:p>
          <a:p>
            <a:pPr marL="228600" lvl="0" indent="-228600" algn="l" rtl="0">
              <a:spcBef>
                <a:spcPts val="0"/>
              </a:spcBef>
              <a:spcAft>
                <a:spcPts val="0"/>
              </a:spcAft>
              <a:buClr>
                <a:schemeClr val="dk1"/>
              </a:buClr>
              <a:buSzPts val="1100"/>
              <a:buFont typeface="Arial"/>
              <a:buAutoNum type="arabicPeriod"/>
            </a:pPr>
            <a:r>
              <a:rPr lang="en-US" b="0" u="none" dirty="0">
                <a:solidFill>
                  <a:schemeClr val="dk1"/>
                </a:solidFill>
              </a:rPr>
              <a:t>The Vocabulary Tiers image comes from Isabel Beck and Margaret McKeown’s work on selecting words to teach. Participants may recall that Tier 1 words are words that many students already know, and Tier 3 words are so domain-specific or infrequently occurring that they only need a brief definition before moving on. Tier 2 words are intentionally selected to teach explicitly because they are high frequency and are conceptually central to understanding the text studied.</a:t>
            </a:r>
          </a:p>
          <a:p>
            <a:pPr marL="228600" lvl="0" indent="-228600" algn="l" rtl="0">
              <a:spcBef>
                <a:spcPts val="0"/>
              </a:spcBef>
              <a:spcAft>
                <a:spcPts val="0"/>
              </a:spcAft>
              <a:buClr>
                <a:schemeClr val="dk1"/>
              </a:buClr>
              <a:buSzPts val="1100"/>
              <a:buFont typeface="Arial"/>
              <a:buAutoNum type="arabicPeriod"/>
            </a:pPr>
            <a:r>
              <a:rPr lang="en-US" b="0" u="none" dirty="0">
                <a:solidFill>
                  <a:schemeClr val="dk1"/>
                </a:solidFill>
              </a:rPr>
              <a:t>The cover of Anita Archer’s </a:t>
            </a:r>
            <a:r>
              <a:rPr lang="en-US" b="0" i="1" u="none" dirty="0">
                <a:solidFill>
                  <a:schemeClr val="dk1"/>
                </a:solidFill>
              </a:rPr>
              <a:t>Explicit Instruction: Effective and Efficient Teaching </a:t>
            </a:r>
            <a:r>
              <a:rPr lang="en-US" b="0" i="0" u="none" dirty="0">
                <a:solidFill>
                  <a:schemeClr val="dk1"/>
                </a:solidFill>
              </a:rPr>
              <a:t>may remind participants that in reading and writing instruction (or ELA instruction), Tier 2 vocabulary words should be taught explicitly to support student clarity and knowledge of a word. </a:t>
            </a:r>
            <a:endParaRPr dirty="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b8bab3069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b8bab3069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sng" dirty="0"/>
          </a:p>
          <a:p>
            <a:pPr marL="0" lvl="0" indent="0" algn="l" rtl="0">
              <a:spcBef>
                <a:spcPts val="0"/>
              </a:spcBef>
              <a:spcAft>
                <a:spcPts val="0"/>
              </a:spcAft>
              <a:buNone/>
            </a:pPr>
            <a:r>
              <a:rPr lang="en-US" b="0" u="none" dirty="0"/>
              <a:t>This slide introduces a core question related to comprehension instruction as students are reading complex, grade level informational and literary texts: Should teachers focus on building students’ background knowledge of a topic before reading a text, or should instruction focus on teaching students how to use comprehension strategies such as finding the main idea or summarizing?</a:t>
            </a:r>
          </a:p>
          <a:p>
            <a:pPr marL="0" lvl="0" indent="0" algn="l" rtl="0">
              <a:spcBef>
                <a:spcPts val="0"/>
              </a:spcBef>
              <a:spcAft>
                <a:spcPts val="0"/>
              </a:spcAft>
              <a:buNone/>
            </a:pPr>
            <a:endParaRPr lang="en-US" b="0" u="none" dirty="0"/>
          </a:p>
          <a:p>
            <a:pPr marL="0" lvl="0" indent="0" algn="l" rtl="0">
              <a:spcBef>
                <a:spcPts val="0"/>
              </a:spcBef>
              <a:spcAft>
                <a:spcPts val="0"/>
              </a:spcAft>
              <a:buNone/>
            </a:pPr>
            <a:r>
              <a:rPr lang="en-US" b="0" u="none" dirty="0"/>
              <a:t>Because the </a:t>
            </a:r>
            <a:r>
              <a:rPr lang="en-US" b="0" i="1" u="none" dirty="0"/>
              <a:t>Kentucky Academic Standards for Reading and Writing</a:t>
            </a:r>
            <a:r>
              <a:rPr lang="en-US" b="0" i="0" u="none" dirty="0"/>
              <a:t> focus on students demonstrating their ability to comprehend, teachers may get the sense that strategies should be the focus of instruction. However, recent publications and research advocate otherwise: Participants may recall listening to </a:t>
            </a:r>
            <a:r>
              <a:rPr lang="en-US" b="0" i="1" u="none" dirty="0"/>
              <a:t>The Knowledge Matters Podcast</a:t>
            </a:r>
            <a:r>
              <a:rPr lang="en-US" b="0" i="0" u="none" dirty="0"/>
              <a:t> or references to </a:t>
            </a:r>
            <a:r>
              <a:rPr lang="en-US" b="0" i="1" u="none" dirty="0"/>
              <a:t>The Knowledge Gap</a:t>
            </a:r>
            <a:r>
              <a:rPr lang="en-US" b="0" i="0" u="none" dirty="0"/>
              <a:t> by Natalie Wexler. Both of these publications point to decades of research to support the importance of knowledge building to support comprehension. </a:t>
            </a:r>
            <a:endParaRPr lang="en-US" b="0" u="none"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b8bab3069d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2b8bab3069d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dirty="0"/>
              <a:t>Guiding Notes:</a:t>
            </a:r>
            <a:endParaRPr lang="en" b="0" u="sng" dirty="0"/>
          </a:p>
          <a:p>
            <a:pPr marL="0" lvl="0" indent="0" algn="l" rtl="0">
              <a:spcBef>
                <a:spcPts val="0"/>
              </a:spcBef>
              <a:spcAft>
                <a:spcPts val="0"/>
              </a:spcAft>
              <a:buNone/>
            </a:pPr>
            <a:r>
              <a:rPr lang="en" b="0" u="none" dirty="0"/>
              <a:t>This slide continues the discussion of the current discourse around knowledge and/or strategies in reading instruction. Participants may find both of these articles helpful to read on their own or with members of their PLC.</a:t>
            </a:r>
          </a:p>
          <a:p>
            <a:pPr marL="0" lvl="0" indent="0" algn="l" rtl="0">
              <a:spcBef>
                <a:spcPts val="0"/>
              </a:spcBef>
              <a:spcAft>
                <a:spcPts val="0"/>
              </a:spcAft>
              <a:buNone/>
            </a:pPr>
            <a:endParaRPr lang="en" b="0" u="none" dirty="0"/>
          </a:p>
          <a:p>
            <a:pPr marL="0" lvl="0" indent="0" algn="l" rtl="0">
              <a:spcBef>
                <a:spcPts val="0"/>
              </a:spcBef>
              <a:spcAft>
                <a:spcPts val="0"/>
              </a:spcAft>
              <a:buNone/>
            </a:pPr>
            <a:r>
              <a:rPr lang="en" b="0" u="none" dirty="0"/>
              <a:t>Wexler, Natalie. (2018). “Why American Students Haven’t Gotten Better at Reading in 20 Years. </a:t>
            </a:r>
            <a:r>
              <a:rPr lang="en" b="0" i="1" u="none" dirty="0"/>
              <a:t>The Atlantic. </a:t>
            </a:r>
            <a:r>
              <a:rPr lang="en" b="0" i="0" u="none" dirty="0"/>
              <a:t>Available at</a:t>
            </a:r>
            <a:r>
              <a:rPr lang="en" b="1" i="0" u="none" dirty="0">
                <a:solidFill>
                  <a:srgbClr val="000000"/>
                </a:solidFill>
              </a:rPr>
              <a:t> </a:t>
            </a:r>
            <a:r>
              <a:rPr lang="en" u="sng" dirty="0">
                <a:solidFill>
                  <a:schemeClr val="hlink"/>
                </a:solidFill>
                <a:hlinkClick r:id="rId3"/>
              </a:rPr>
              <a:t>https://www.theatlantic.com/education/archive/2018/04/-american-students-reading/557915/</a:t>
            </a:r>
            <a:r>
              <a:rPr lang="en"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Shanahan, Timothy. (2023). “Knowledge or Comprehension Strategies—What Should We Teach?” </a:t>
            </a:r>
            <a:r>
              <a:rPr lang="en" i="1" dirty="0"/>
              <a:t>Shanahan on Literacy. </a:t>
            </a:r>
            <a:r>
              <a:rPr lang="en" i="0" dirty="0"/>
              <a:t>Available at</a:t>
            </a:r>
            <a:r>
              <a:rPr lang="en" dirty="0"/>
              <a:t> </a:t>
            </a:r>
            <a:r>
              <a:rPr lang="en" u="sng" dirty="0">
                <a:solidFill>
                  <a:schemeClr val="hlink"/>
                </a:solidFill>
                <a:hlinkClick r:id="rId4"/>
              </a:rPr>
              <a:t>https://www.shanahanonliteracy.com/blog/knowledge-or-comprehension-strategies-what-should-we-teach</a:t>
            </a:r>
            <a:r>
              <a:rPr lang="en" dirty="0"/>
              <a:t>  </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a:extLst>
            <a:ext uri="{FF2B5EF4-FFF2-40B4-BE49-F238E27FC236}">
              <a16:creationId xmlns:a16="http://schemas.microsoft.com/office/drawing/2014/main" id="{E41A6047-AB2F-7EE4-C1CC-8B38025B3CA8}"/>
            </a:ext>
          </a:extLst>
        </p:cNvPr>
        <p:cNvGrpSpPr/>
        <p:nvPr/>
      </p:nvGrpSpPr>
      <p:grpSpPr>
        <a:xfrm>
          <a:off x="0" y="0"/>
          <a:ext cx="0" cy="0"/>
          <a:chOff x="0" y="0"/>
          <a:chExt cx="0" cy="0"/>
        </a:xfrm>
      </p:grpSpPr>
      <p:sp>
        <p:nvSpPr>
          <p:cNvPr id="222" name="Google Shape;222;g2b8bab3069d_0_21:notes">
            <a:extLst>
              <a:ext uri="{FF2B5EF4-FFF2-40B4-BE49-F238E27FC236}">
                <a16:creationId xmlns:a16="http://schemas.microsoft.com/office/drawing/2014/main" id="{1F557B1D-90CC-DD6C-E95A-B245E2B6394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2b8bab3069d_0_21:notes">
            <a:extLst>
              <a:ext uri="{FF2B5EF4-FFF2-40B4-BE49-F238E27FC236}">
                <a16:creationId xmlns:a16="http://schemas.microsoft.com/office/drawing/2014/main" id="{D9FD5B5E-588B-5FD1-1E90-504E8885E6F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r>
              <a:rPr lang="en-US" b="1" u="none" dirty="0"/>
              <a:t>: </a:t>
            </a:r>
          </a:p>
          <a:p>
            <a:pPr marL="0" lvl="0" indent="0" algn="l" rtl="0">
              <a:spcBef>
                <a:spcPts val="0"/>
              </a:spcBef>
              <a:spcAft>
                <a:spcPts val="0"/>
              </a:spcAft>
              <a:buNone/>
            </a:pPr>
            <a:r>
              <a:rPr lang="en-US" b="0" u="none" dirty="0"/>
              <a:t>Because “knowledge building” has become a buzzword in recent years in the structured literacy movement, many educators may not be aware of the role of knowledge building in the development of the </a:t>
            </a:r>
            <a:r>
              <a:rPr lang="en-US" b="0" i="1" u="none" dirty="0"/>
              <a:t>Kentucky Academic Standards (KAS) for Reading and Writing</a:t>
            </a:r>
            <a:r>
              <a:rPr lang="en-US" b="0" i="0" u="none" dirty="0"/>
              <a:t> (2018). </a:t>
            </a:r>
          </a:p>
          <a:p>
            <a:pPr marL="0" lvl="0" indent="0" algn="l" rtl="0">
              <a:spcBef>
                <a:spcPts val="0"/>
              </a:spcBef>
              <a:spcAft>
                <a:spcPts val="0"/>
              </a:spcAft>
              <a:buNone/>
            </a:pPr>
            <a:endParaRPr lang="en-US" b="0" i="0" u="none" dirty="0"/>
          </a:p>
          <a:p>
            <a:pPr marL="0" lvl="0" indent="0" algn="l" rtl="0">
              <a:spcBef>
                <a:spcPts val="0"/>
              </a:spcBef>
              <a:spcAft>
                <a:spcPts val="0"/>
              </a:spcAft>
              <a:buNone/>
            </a:pPr>
            <a:r>
              <a:rPr lang="en-US" b="0" i="0" u="none" dirty="0"/>
              <a:t>The quote on this slide comes from p. 9 of the </a:t>
            </a:r>
            <a:r>
              <a:rPr lang="en-US" b="0" i="1" u="none" dirty="0"/>
              <a:t>KAS for Reading and Writing</a:t>
            </a:r>
            <a:r>
              <a:rPr lang="en-US" b="0" i="0" u="none" dirty="0"/>
              <a:t>, highlighting the role of knowledge for comprehension, particularly as students encounter more complex texts. </a:t>
            </a:r>
            <a:endParaRPr b="0" u="sng" dirty="0"/>
          </a:p>
        </p:txBody>
      </p:sp>
    </p:spTree>
    <p:extLst>
      <p:ext uri="{BB962C8B-B14F-4D97-AF65-F5344CB8AC3E}">
        <p14:creationId xmlns:p14="http://schemas.microsoft.com/office/powerpoint/2010/main" val="3069655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bf234a13f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bf234a13f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sng" dirty="0"/>
          </a:p>
          <a:p>
            <a:pPr marL="0" lvl="0" indent="0" algn="l" rtl="0">
              <a:spcBef>
                <a:spcPts val="0"/>
              </a:spcBef>
              <a:spcAft>
                <a:spcPts val="0"/>
              </a:spcAft>
              <a:buNone/>
            </a:pPr>
            <a:r>
              <a:rPr lang="en-US" b="0" u="none" dirty="0"/>
              <a:t>This chart demonstrates that many studies have validated the use of some strategies for teaching students to make sense of text. Each of these studies is cited in the National Reading Panel Report (2000), the report that established the five Pillars of Early Literacy as phonemic awareness, phonics, vocabulary, fluency and comprehension. Participants may find that they may be using some of these already to help students learn to become more independent readers. </a:t>
            </a:r>
            <a:endParaRPr b="1" u="none"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b8bab3069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2b8bab3069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sng" dirty="0"/>
          </a:p>
          <a:p>
            <a:pPr marL="0" lvl="0" indent="0" algn="l" rtl="0">
              <a:spcBef>
                <a:spcPts val="0"/>
              </a:spcBef>
              <a:spcAft>
                <a:spcPts val="0"/>
              </a:spcAft>
              <a:buNone/>
            </a:pPr>
            <a:r>
              <a:rPr lang="en-US" b="0" u="none" dirty="0"/>
              <a:t>Dr. Dan Willingham, a researcher in cognitive neuroscience at the University of Virginia, examined each of the studies cited to support the use of comprehension instruction in the National Reading Panel report. As he examined the data closely, he found that </a:t>
            </a:r>
            <a:r>
              <a:rPr lang="en-US" b="1" u="none" dirty="0"/>
              <a:t>BRIEF</a:t>
            </a:r>
            <a:r>
              <a:rPr lang="en-US" b="0" u="none" dirty="0"/>
              <a:t> reading strategy instruction was only appropriate for proficient readers in grades 4-12 and that background and vocabulary knowledge were still strong predictors of comprehension.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4ac5b7085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4ac5b7085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Series Overview:</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i="1" dirty="0">
                <a:solidFill>
                  <a:schemeClr val="dk1"/>
                </a:solidFill>
                <a:latin typeface="Helvetica Neue"/>
                <a:ea typeface="Helvetica Neue"/>
                <a:cs typeface="Helvetica Neue"/>
                <a:sym typeface="Helvetica Neue"/>
              </a:rPr>
              <a:t>This slide is purposefully hidden from participants.</a:t>
            </a:r>
            <a:endParaRPr sz="1200" i="1" dirty="0">
              <a:solidFill>
                <a:schemeClr val="dk1"/>
              </a:solidFill>
              <a:latin typeface="Helvetica Neue"/>
              <a:ea typeface="Helvetica Neue"/>
              <a:cs typeface="Helvetica Neue"/>
              <a:sym typeface="Helvetica Neue"/>
            </a:endParaRPr>
          </a:p>
          <a:p>
            <a:pPr marL="0" indent="0">
              <a:lnSpc>
                <a:spcPct val="115000"/>
              </a:lnSpc>
              <a:buClr>
                <a:schemeClr val="dk1"/>
              </a:buClr>
              <a:buNone/>
            </a:pPr>
            <a:r>
              <a:rPr lang="en" sz="1200" dirty="0">
                <a:solidFill>
                  <a:schemeClr val="dk1"/>
                </a:solidFill>
                <a:latin typeface="Helvetica Neue"/>
                <a:ea typeface="Helvetica Neue"/>
                <a:cs typeface="Helvetica Neue"/>
                <a:sym typeface="Helvetica Neue"/>
              </a:rPr>
              <a:t>The purpose of this series is to provide Kentucky 6-12 educators with declarative knowledge of how the brain learns to read, including ways to support all students in middle and high school access complex, grade-level text and skills through decoding multisyllabic words, fluency building, knowledge building, vocabulary building, comprehension and skilled writing. </a:t>
            </a:r>
          </a:p>
          <a:p>
            <a:pPr marL="0" indent="0">
              <a:lnSpc>
                <a:spcPct val="115000"/>
              </a:lnSpc>
              <a:buClr>
                <a:schemeClr val="dk1"/>
              </a:buClr>
              <a:buNone/>
            </a:pPr>
            <a:endParaRPr lang="en" sz="1200" b="1" i="1" dirty="0">
              <a:solidFill>
                <a:schemeClr val="dk1"/>
              </a:solidFill>
              <a:latin typeface="Helvetica Neue"/>
              <a:ea typeface="Helvetica Neue"/>
              <a:cs typeface="Helvetica Neue"/>
            </a:endParaRPr>
          </a:p>
          <a:p>
            <a:pPr marL="0" lvl="0" indent="0" algn="l" rtl="0">
              <a:lnSpc>
                <a:spcPct val="115000"/>
              </a:lnSpc>
              <a:spcBef>
                <a:spcPts val="0"/>
              </a:spcBef>
              <a:spcAft>
                <a:spcPts val="0"/>
              </a:spcAft>
              <a:buClr>
                <a:schemeClr val="dk1"/>
              </a:buClr>
              <a:buSzPts val="1100"/>
              <a:buFont typeface="Arial"/>
              <a:buNone/>
            </a:pPr>
            <a:r>
              <a:rPr lang="en" sz="1200" b="1" i="1" dirty="0">
                <a:solidFill>
                  <a:schemeClr val="dk1"/>
                </a:solidFill>
                <a:latin typeface="Helvetica Neue"/>
                <a:ea typeface="Helvetica Neue"/>
                <a:cs typeface="Helvetica Neue"/>
                <a:sym typeface="Helvetica Neue"/>
              </a:rPr>
              <a:t>The Developing Skilled Middle and High School Readers Webinar Series </a:t>
            </a:r>
            <a:r>
              <a:rPr lang="en" sz="1200" dirty="0">
                <a:solidFill>
                  <a:schemeClr val="dk1"/>
                </a:solidFill>
                <a:latin typeface="Helvetica Neue"/>
                <a:ea typeface="Helvetica Neue"/>
                <a:cs typeface="Helvetica Neue"/>
                <a:sym typeface="Helvetica Neue"/>
              </a:rPr>
              <a:t>is intended to support classroom teachers across the state in engaging students in grade-level reading across subject areas; however, some content may be relevant for instructional leaders wishing to build their own knowledge of adolescent learners and their literacy needs. The sessions are designed to provide flexibility for districts and schools and, as such, can be viewed as stand-alone lessons or within the progression of the series as provided. You are supported in engaging with this series individually, if desired.</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200" b="1" dirty="0">
                <a:solidFill>
                  <a:schemeClr val="dk1"/>
                </a:solidFill>
                <a:latin typeface="Helvetica Neue"/>
                <a:ea typeface="Helvetica Neue"/>
                <a:cs typeface="Helvetica Neue"/>
                <a:sym typeface="Helvetica Neue"/>
              </a:rPr>
              <a:t>This entire series is six sessions and will take approximately 9 total hours to complete. We recommend accessing one session monthly; however, adaptations may be made to accommodate for more or less time. Each individual session is 1.5 hours.</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Materials Needed:</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The session slides with Guiding Notes</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The Series Participant Guide</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Access to the participants’ high-quality instructional resource (HQIR)</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A Note about HQIRs:</a:t>
            </a:r>
            <a:endParaRPr sz="1200" u="sng" dirty="0">
              <a:solidFill>
                <a:schemeClr val="dk1"/>
              </a:solidFill>
              <a:latin typeface="Helvetica Neue"/>
              <a:ea typeface="Helvetica Neue"/>
              <a:cs typeface="Helvetica Neue"/>
              <a:sym typeface="Helvetica Neue"/>
            </a:endParaRPr>
          </a:p>
          <a:p>
            <a:pPr marL="0" indent="0">
              <a:lnSpc>
                <a:spcPct val="115000"/>
              </a:lnSpc>
              <a:buNone/>
            </a:pPr>
            <a:r>
              <a:rPr lang="en" sz="1200" u="sng" dirty="0">
                <a:solidFill>
                  <a:schemeClr val="hlink"/>
                </a:solidFill>
                <a:latin typeface="Helvetica Neue"/>
                <a:ea typeface="Helvetica Neue"/>
                <a:cs typeface="Helvetica Neue"/>
                <a:sym typeface="Helvetica Neue"/>
                <a:hlinkClick r:id="rId3"/>
              </a:rPr>
              <a:t>The Reading and Writing HQIR Consumer Guide</a:t>
            </a:r>
            <a:r>
              <a:rPr lang="en" sz="1200" dirty="0">
                <a:solidFill>
                  <a:schemeClr val="dk1"/>
                </a:solidFill>
                <a:latin typeface="Helvetica Neue"/>
                <a:ea typeface="Helvetica Neue"/>
                <a:cs typeface="Helvetica Neue"/>
                <a:sym typeface="Helvetica Neue"/>
              </a:rPr>
              <a:t> points districts to the markers of high-quality literacy instruction for Kentucky. Note that HQIRs are grounded in research and written by experts. While these resources do engage students in strategies that support reading, many students may need more targeted supports in Tier 1 instruction. As such, it is recommended that facilitators continually ground discussions in the texts, tasks and protocols provided in the district-adopted HQIR and prompt participants to make connections between this learning and their upcoming lessons or units. </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Guiding Notes:</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Guiding notes are provided in the Notes section of the PowerPoint to support your learning. The Notes section includes additional information and directions for the activities on the slide. It is critical that you read the material presented in the Notes section to ensure that you are acquiring the important knowledge, skills and understanding required when engaging with this series.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Virtual Training Note:</a:t>
            </a:r>
            <a:endParaRPr sz="1200" b="1" u="sng" dirty="0">
              <a:solidFill>
                <a:schemeClr val="dk1"/>
              </a:solidFill>
              <a:latin typeface="Helvetica Neue"/>
              <a:ea typeface="Helvetica Neue"/>
              <a:cs typeface="Helvetica Neue"/>
              <a:sym typeface="Helvetica Neue"/>
            </a:endParaRPr>
          </a:p>
          <a:p>
            <a:pPr marL="0" indent="0">
              <a:lnSpc>
                <a:spcPct val="115000"/>
              </a:lnSpc>
              <a:buClr>
                <a:schemeClr val="dk1"/>
              </a:buClr>
              <a:buNone/>
            </a:pPr>
            <a:r>
              <a:rPr lang="en" sz="1200" dirty="0">
                <a:solidFill>
                  <a:schemeClr val="dk1"/>
                </a:solidFill>
                <a:latin typeface="Helvetica Neue"/>
                <a:ea typeface="Helvetica Neue"/>
                <a:cs typeface="Helvetica Neue"/>
                <a:sym typeface="Helvetica Neue"/>
              </a:rPr>
              <a:t>If you plan to engage with this series virtually as a group, consider directing participants to </a:t>
            </a:r>
            <a:r>
              <a:rPr lang="en" sz="1200" dirty="0">
                <a:solidFill>
                  <a:schemeClr val="dk1"/>
                </a:solidFill>
                <a:highlight>
                  <a:srgbClr val="FFFF00"/>
                </a:highlight>
                <a:latin typeface="Helvetica Neue"/>
                <a:ea typeface="Helvetica Neue"/>
                <a:cs typeface="Helvetica Neue"/>
                <a:sym typeface="Helvetica Neue"/>
              </a:rPr>
              <a:t>the</a:t>
            </a:r>
            <a:r>
              <a:rPr lang="en" sz="1200" i="1" dirty="0">
                <a:solidFill>
                  <a:schemeClr val="dk1"/>
                </a:solidFill>
                <a:highlight>
                  <a:srgbClr val="FFFF00"/>
                </a:highlight>
                <a:latin typeface="Helvetica Neue"/>
                <a:ea typeface="Helvetica Neue"/>
                <a:cs typeface="Helvetica Neue"/>
                <a:sym typeface="Helvetica Neue"/>
              </a:rPr>
              <a:t> </a:t>
            </a:r>
            <a:r>
              <a:rPr lang="en-US" sz="1200" b="1" i="1" dirty="0">
                <a:solidFill>
                  <a:schemeClr val="dk1"/>
                </a:solidFill>
                <a:highlight>
                  <a:srgbClr val="FFFF00"/>
                </a:highlight>
                <a:latin typeface="Helvetica Neue"/>
                <a:ea typeface="Helvetica Neue"/>
                <a:cs typeface="Helvetica Neue"/>
                <a:sym typeface="Helvetica Neue"/>
              </a:rPr>
              <a:t>Developing Skilled Middle and High School Readers</a:t>
            </a:r>
            <a:r>
              <a:rPr lang="en-US" sz="1200" b="0" i="1" dirty="0">
                <a:solidFill>
                  <a:schemeClr val="dk1"/>
                </a:solidFill>
                <a:highlight>
                  <a:srgbClr val="FFFF00"/>
                </a:highlight>
                <a:latin typeface="Helvetica Neue"/>
                <a:ea typeface="Helvetica Neue"/>
                <a:cs typeface="Helvetica Neue"/>
                <a:sym typeface="Helvetica Neue"/>
              </a:rPr>
              <a:t> landing page</a:t>
            </a:r>
            <a:r>
              <a:rPr lang="en-US" sz="1200" b="0" i="1" dirty="0">
                <a:solidFill>
                  <a:schemeClr val="dk1"/>
                </a:solidFill>
                <a:latin typeface="Helvetica Neue"/>
                <a:ea typeface="Helvetica Neue"/>
                <a:cs typeface="Helvetica Neue"/>
                <a:sym typeface="Helvetica Neue"/>
              </a:rPr>
              <a:t>: </a:t>
            </a:r>
            <a:endParaRPr b="1" dirty="0">
              <a:solidFill>
                <a:schemeClr val="dk1"/>
              </a:solidFill>
              <a:latin typeface="Libre Franklin"/>
              <a:ea typeface="Libre Franklin"/>
              <a:cs typeface="Libre Franklin"/>
              <a:sym typeface="Libre Franklin"/>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latin typeface="Libre Franklin"/>
              <a:ea typeface="Libre Franklin"/>
              <a:cs typeface="Libre Franklin"/>
              <a:sym typeface="Libre Franklin"/>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Intended Audiences:</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Participants</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Series participants may include, but are not limited to, district leadership, school administrators, instructional specialists/coaches, intervention specialists, department chairs, special educators and classroom teachers.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Facilitators</a:t>
            </a:r>
            <a:endParaRPr sz="1200" b="1" dirty="0">
              <a:solidFill>
                <a:schemeClr val="dk1"/>
              </a:solidFill>
              <a:latin typeface="Helvetica Neue"/>
              <a:ea typeface="Helvetica Neue"/>
              <a:cs typeface="Helvetica Neue"/>
              <a:sym typeface="Helvetica Neue"/>
            </a:endParaRPr>
          </a:p>
          <a:p>
            <a:pPr marL="0" indent="0">
              <a:lnSpc>
                <a:spcPct val="115000"/>
              </a:lnSpc>
              <a:buClr>
                <a:schemeClr val="dk1"/>
              </a:buClr>
              <a:buNone/>
            </a:pPr>
            <a:r>
              <a:rPr lang="en" sz="1200" dirty="0">
                <a:solidFill>
                  <a:schemeClr val="dk1"/>
                </a:solidFill>
                <a:latin typeface="Helvetica Neue"/>
                <a:ea typeface="Helvetica Neue"/>
                <a:cs typeface="Helvetica Neue"/>
                <a:sym typeface="Helvetica Neue"/>
              </a:rPr>
              <a:t>While this series is designed for a teacher to engage with it individually, it may be implemented with a group of educators led by a facilitator. If this series is being completed as a group, facilitators may include, but are not limited to, cooperative staff, district leaders, school administrators, instructional specialists/coaches, intervention specialists, department chairs, special educators, and classroom teachers. Facilitators may need to revise specific tasks in order to meet the needs of the participants or to be respectful of the time planned within the work session. </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Helpful Hint for Facilitators:</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The learning that will take place in this series may cause Kentucky educators to face changes in instructional practices amidst this transition. It is important to realize that while you are the facilitator of these work sessions, you may not have all the answers to the questions asked by participants, which is part of the learning process for all educators at all levels. Throughout the series, participants may have questions that will be addressed in future work sessions. When that happens, reflect on this quote from Graham Fletcher, “Every teachable moment doesn’t need to be a teachable moment in that moment.” Use these moments to encourage participants to attend future work sessions where those questions will be addressed. If participants ask questions you are not prepared to answer, offer to follow up on that during the next work session. Please contact </a:t>
            </a:r>
            <a:r>
              <a:rPr lang="en" sz="1200" u="sng" dirty="0">
                <a:solidFill>
                  <a:schemeClr val="hlink"/>
                </a:solidFill>
                <a:latin typeface="Helvetica Neue"/>
                <a:ea typeface="Helvetica Neue"/>
                <a:cs typeface="Helvetica Neue"/>
                <a:sym typeface="Helvetica Neue"/>
                <a:hlinkClick r:id="rId4"/>
              </a:rPr>
              <a:t>ELATeam@education.ky.gov</a:t>
            </a:r>
            <a:r>
              <a:rPr lang="en" sz="1200" dirty="0">
                <a:solidFill>
                  <a:schemeClr val="dk1"/>
                </a:solidFill>
                <a:latin typeface="Helvetica Neue"/>
                <a:ea typeface="Helvetica Neue"/>
                <a:cs typeface="Helvetica Neue"/>
                <a:sym typeface="Helvetica Neue"/>
              </a:rPr>
              <a:t> if you have questions or comments.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Planning Ahead for Facilitators:</a:t>
            </a:r>
            <a:endParaRPr sz="1200" b="1" u="sng"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Determine which stakeholders to invite as participants. In the invitation, describe how the work sessions will benefit them.</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A few days before the meeting, you may want to remind participants to be prepared to have their Participant Guide available during the meeting. You may also choose to print these for participants.</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Reserve adequate space and equipment. Tables or desks should be set up to support small-group discussion. If conducting this series virtually, ensure that your technology platform can support break out rooms to support small group collaboration.</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Ensure that participants have access to the Internet.</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Preparation</a:t>
            </a:r>
            <a:endParaRPr sz="1200" b="1" u="sng" dirty="0">
              <a:solidFill>
                <a:schemeClr val="dk1"/>
              </a:solidFill>
              <a:latin typeface="Helvetica Neue"/>
              <a:ea typeface="Helvetica Neue"/>
              <a:cs typeface="Helvetica Neue"/>
              <a:sym typeface="Helvetica Neue"/>
            </a:endParaRPr>
          </a:p>
          <a:p>
            <a:pPr marL="0" indent="0">
              <a:lnSpc>
                <a:spcPct val="115000"/>
              </a:lnSpc>
              <a:buClr>
                <a:schemeClr val="dk1"/>
              </a:buClr>
              <a:buNone/>
            </a:pPr>
            <a:r>
              <a:rPr lang="en" sz="1200" b="1" dirty="0">
                <a:solidFill>
                  <a:schemeClr val="dk1"/>
                </a:solidFill>
                <a:latin typeface="Helvetica Neue"/>
                <a:ea typeface="Helvetica Neue"/>
                <a:cs typeface="Helvetica Neue"/>
                <a:sym typeface="Helvetica Neue"/>
              </a:rPr>
              <a:t> </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Participant Documents Needed:</a:t>
            </a:r>
            <a:endParaRPr sz="1200" b="1"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highlight>
                  <a:srgbClr val="FFFF00"/>
                </a:highlight>
                <a:latin typeface="Helvetica Neue"/>
                <a:ea typeface="Helvetica Neue"/>
                <a:cs typeface="Helvetica Neue"/>
                <a:sym typeface="Helvetica Neue"/>
                <a:hlinkClick r:id="rId5"/>
              </a:rPr>
              <a:t>Participant Guide</a:t>
            </a:r>
            <a:endParaRPr sz="1200" dirty="0">
              <a:solidFill>
                <a:schemeClr val="dk1"/>
              </a:solidFill>
              <a:highlight>
                <a:srgbClr val="FFFF00"/>
              </a:highlight>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Access to upcoming lessons or units within their district-adopted curriculum supported by an HQIR</a:t>
            </a:r>
            <a:endParaRPr sz="1200" dirty="0">
              <a:solidFill>
                <a:schemeClr val="dk1"/>
              </a:solidFill>
              <a:latin typeface="Helvetica Neue"/>
              <a:ea typeface="Helvetica Neue"/>
              <a:cs typeface="Helvetica Neue"/>
              <a:sym typeface="Helvetica Neue"/>
            </a:endParaRPr>
          </a:p>
          <a:p>
            <a:pPr marL="45720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Supplies Needed:</a:t>
            </a:r>
            <a:endParaRPr sz="1200" b="1"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These slides</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Technology with projection and sound capability if in person. Technology platform where presenters have sharing ability and breakout room options if virtual.</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Participant Guides printed or available virtually</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Parking Lot for questions - If completing as a group, you may consider providing a poster on which participants can write or post questions, or you may prefer to have a digital parking lot where participants can access a Google document, for example, to post questions and that you can modify as the participants work through the sections of the series</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Self-Sticking Notes (optional)</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Poster paper (optional)</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Highlighters and/or colored pens/markers (optional)</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Building a Community:</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Building a community is important for any group that will work together, especially if participants have not worked together before. The concept is the same as building a safe, respectful, productive classroom climate. Incorporating community-building into each session builds trust, shows participants that they are valuable as individuals and engages them in the learning process. It is also useful for creating a professional learning network where participants can be supported in their work. Community-building can be as simple as allowing participants to introduce themselves and their role in the school/district, developing or refining group norms, allowing for questions, and/or the sharing of answers to reflection questions or individual discovery task items that are included in this series. Again, time allotted for community-building will allow participants to have a voice and be engaged as active contributors and learners in the sessions.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200" b="1" dirty="0">
                <a:solidFill>
                  <a:schemeClr val="dk1"/>
                </a:solidFill>
                <a:latin typeface="Helvetica Neue"/>
                <a:ea typeface="Helvetica Neue"/>
                <a:cs typeface="Helvetica Neue"/>
                <a:sym typeface="Helvetica Neue"/>
              </a:rPr>
              <a:t>Virtual Training Options:</a:t>
            </a:r>
            <a:r>
              <a:rPr lang="en" sz="1200" dirty="0">
                <a:solidFill>
                  <a:schemeClr val="dk1"/>
                </a:solidFill>
                <a:latin typeface="Helvetica Neue"/>
                <a:ea typeface="Helvetica Neue"/>
                <a:cs typeface="Helvetica Neue"/>
                <a:sym typeface="Helvetica Neue"/>
              </a:rPr>
              <a:t> Be sure to conduct continual check-ins throughout the presentation. Build Google documents to continue to collect feedback, such as questions, hopes, and/or concerns to which participants may continually add.</a:t>
            </a:r>
            <a:endParaRPr sz="1200" b="1" u="sng" dirty="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6abd8a2eef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6abd8a2eef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dirty="0"/>
              <a:t>Guiding Notes:</a:t>
            </a:r>
            <a:endParaRPr lang="en" b="0" u="sng" dirty="0"/>
          </a:p>
          <a:p>
            <a:pPr marL="0" lvl="0" indent="0" algn="l" rtl="0">
              <a:spcBef>
                <a:spcPts val="0"/>
              </a:spcBef>
              <a:spcAft>
                <a:spcPts val="0"/>
              </a:spcAft>
              <a:buNone/>
            </a:pPr>
            <a:r>
              <a:rPr lang="en" dirty="0"/>
              <a:t>We know with the emphasis on comprehension tests, educators may tend to focus on the PRODUCT of comprehension while students likewise or perhaps, more importantly, need to understand the process of extracting information from text using multiple internal processes. Participants may need an opportunity to read the chart and reflect on this question: “What are we emphasizing in our current instruction at our school—processes or products?” </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6abd8a2eef_1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6abd8a2eef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none" dirty="0"/>
          </a:p>
          <a:p>
            <a:pPr marL="0" lvl="0" indent="0" algn="l" rtl="0">
              <a:spcBef>
                <a:spcPts val="0"/>
              </a:spcBef>
              <a:spcAft>
                <a:spcPts val="0"/>
              </a:spcAft>
              <a:buNone/>
            </a:pPr>
            <a:r>
              <a:rPr lang="en-US" b="0" u="none" dirty="0"/>
              <a:t>Because of the emphasis on early literacy changes in Kentucky, this section provides some valuable context for how comprehension instruction is shifting to align more closely with the science of reading. </a:t>
            </a:r>
            <a:endParaRPr b="1" u="sng"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6abd8a2eef_1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26abd8a2eef_1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1000" b="1" u="sng" dirty="0">
                <a:solidFill>
                  <a:srgbClr val="07212D"/>
                </a:solidFill>
              </a:rPr>
              <a:t>Guiding Notes:</a:t>
            </a:r>
            <a:endParaRPr lang="en" sz="1000" b="0" u="sng" dirty="0">
              <a:solidFill>
                <a:srgbClr val="07212D"/>
              </a:solidFill>
            </a:endParaRPr>
          </a:p>
          <a:p>
            <a:pPr marL="0" lvl="0" indent="0" algn="l" rtl="0">
              <a:lnSpc>
                <a:spcPct val="115000"/>
              </a:lnSpc>
              <a:spcBef>
                <a:spcPts val="1200"/>
              </a:spcBef>
              <a:spcAft>
                <a:spcPts val="0"/>
              </a:spcAft>
              <a:buNone/>
            </a:pPr>
            <a:r>
              <a:rPr lang="en" sz="1000" b="0" u="none" dirty="0">
                <a:solidFill>
                  <a:srgbClr val="07212D"/>
                </a:solidFill>
              </a:rPr>
              <a:t>The notes below provide some context for how comprehension instruction is shifting in Kentucky in grades K-5, particularly with the use of knowledge-building high-quality instructional resources (HQIR).  </a:t>
            </a:r>
          </a:p>
          <a:p>
            <a:pPr marL="0" lvl="0" indent="0" algn="l" rtl="0">
              <a:lnSpc>
                <a:spcPct val="115000"/>
              </a:lnSpc>
              <a:spcBef>
                <a:spcPts val="1200"/>
              </a:spcBef>
              <a:spcAft>
                <a:spcPts val="0"/>
              </a:spcAft>
              <a:buNone/>
            </a:pPr>
            <a:endParaRPr lang="en" sz="1000" b="0" u="none" dirty="0">
              <a:solidFill>
                <a:srgbClr val="07212D"/>
              </a:solidFill>
            </a:endParaRPr>
          </a:p>
          <a:p>
            <a:pPr marL="0" lvl="0" indent="0" algn="l" rtl="0">
              <a:lnSpc>
                <a:spcPct val="115000"/>
              </a:lnSpc>
              <a:spcBef>
                <a:spcPts val="1200"/>
              </a:spcBef>
              <a:spcAft>
                <a:spcPts val="0"/>
              </a:spcAft>
              <a:buNone/>
            </a:pPr>
            <a:r>
              <a:rPr lang="en" sz="1000" dirty="0">
                <a:solidFill>
                  <a:srgbClr val="07212D"/>
                </a:solidFill>
              </a:rPr>
              <a:t>Characteristics of Skill/Strategy-Based Instruction</a:t>
            </a:r>
            <a:endParaRPr sz="1000" dirty="0">
              <a:solidFill>
                <a:srgbClr val="07212D"/>
              </a:solidFill>
            </a:endParaRPr>
          </a:p>
          <a:p>
            <a:pPr marL="228600" lvl="0" indent="0" algn="l" rtl="0">
              <a:lnSpc>
                <a:spcPct val="115000"/>
              </a:lnSpc>
              <a:spcBef>
                <a:spcPts val="1200"/>
              </a:spcBef>
              <a:spcAft>
                <a:spcPts val="0"/>
              </a:spcAft>
              <a:buNone/>
            </a:pPr>
            <a:r>
              <a:rPr lang="en" sz="1000" dirty="0">
                <a:solidFill>
                  <a:srgbClr val="07212D"/>
                </a:solidFill>
              </a:rPr>
              <a:t>●</a:t>
            </a:r>
            <a:r>
              <a:rPr lang="en" sz="700" dirty="0">
                <a:solidFill>
                  <a:srgbClr val="07212D"/>
                </a:solidFill>
              </a:rPr>
              <a:t>   	</a:t>
            </a:r>
            <a:r>
              <a:rPr lang="en" sz="1000" dirty="0">
                <a:solidFill>
                  <a:srgbClr val="07212D"/>
                </a:solidFill>
              </a:rPr>
              <a:t>The curriculum uses a variety of topics, with one day’s text on hurricanes, another on ants, and a third on families.  Instead, the common thread is a comprehension skill being learned and practiced such as identifying the main idea or inferring the theme.</a:t>
            </a:r>
            <a:endParaRPr sz="1000" dirty="0">
              <a:solidFill>
                <a:srgbClr val="07212D"/>
              </a:solidFill>
            </a:endParaRPr>
          </a:p>
          <a:p>
            <a:pPr marL="228600" lvl="0" indent="0" algn="l" rtl="0">
              <a:lnSpc>
                <a:spcPct val="115000"/>
              </a:lnSpc>
              <a:spcBef>
                <a:spcPts val="1200"/>
              </a:spcBef>
              <a:spcAft>
                <a:spcPts val="0"/>
              </a:spcAft>
              <a:buNone/>
            </a:pPr>
            <a:r>
              <a:rPr lang="en" sz="1000" dirty="0">
                <a:solidFill>
                  <a:srgbClr val="07212D"/>
                </a:solidFill>
              </a:rPr>
              <a:t>●</a:t>
            </a:r>
            <a:r>
              <a:rPr lang="en" sz="700" dirty="0">
                <a:solidFill>
                  <a:srgbClr val="07212D"/>
                </a:solidFill>
              </a:rPr>
              <a:t>   	</a:t>
            </a:r>
            <a:r>
              <a:rPr lang="en" sz="1000" dirty="0">
                <a:solidFill>
                  <a:srgbClr val="07212D"/>
                </a:solidFill>
              </a:rPr>
              <a:t>Texts are used to practice comprehension skills globally, versus build knowledge about a particular topic specifically.  For example, after students read a text about hurricanes they are asked to point to the captions and explain what a caption is.  Or, after reading a text about some different uses of plants, they are asked to practice using context clues to figure out what different words in the text might mean.</a:t>
            </a:r>
            <a:endParaRPr sz="1000" dirty="0">
              <a:solidFill>
                <a:srgbClr val="07212D"/>
              </a:solidFill>
            </a:endParaRPr>
          </a:p>
          <a:p>
            <a:pPr marL="228600" lvl="0" indent="0" algn="l" rtl="0">
              <a:lnSpc>
                <a:spcPct val="115000"/>
              </a:lnSpc>
              <a:spcBef>
                <a:spcPts val="1200"/>
              </a:spcBef>
              <a:spcAft>
                <a:spcPts val="0"/>
              </a:spcAft>
              <a:buNone/>
            </a:pPr>
            <a:r>
              <a:rPr lang="en" sz="1000" dirty="0">
                <a:solidFill>
                  <a:srgbClr val="07212D"/>
                </a:solidFill>
              </a:rPr>
              <a:t>●</a:t>
            </a:r>
            <a:r>
              <a:rPr lang="en" sz="700" dirty="0">
                <a:solidFill>
                  <a:srgbClr val="07212D"/>
                </a:solidFill>
              </a:rPr>
              <a:t>   	</a:t>
            </a:r>
            <a:r>
              <a:rPr lang="en" sz="1000" dirty="0">
                <a:solidFill>
                  <a:srgbClr val="07212D"/>
                </a:solidFill>
              </a:rPr>
              <a:t>The texts are typically about topics students already know.  For example, a basal reader might include many stories about the community or families, where most of the content is familiar and redundant.  For exercises, students might be asked to describe the sequence of activities that a character followed to make his dinner.</a:t>
            </a:r>
            <a:endParaRPr sz="1000" dirty="0">
              <a:solidFill>
                <a:srgbClr val="07212D"/>
              </a:solidFill>
            </a:endParaRPr>
          </a:p>
          <a:p>
            <a:pPr marL="0" lvl="0" indent="0" algn="l" rtl="0">
              <a:spcBef>
                <a:spcPts val="1200"/>
              </a:spcBef>
              <a:spcAft>
                <a:spcPts val="0"/>
              </a:spcAft>
              <a:buNone/>
            </a:pPr>
            <a:r>
              <a:rPr lang="en" dirty="0"/>
              <a:t>Characteristics of Knowledge-Based Instruction</a:t>
            </a:r>
            <a:endParaRPr dirty="0"/>
          </a:p>
          <a:p>
            <a:pPr marL="228600" lvl="0" indent="0" algn="l" rtl="0">
              <a:lnSpc>
                <a:spcPct val="115000"/>
              </a:lnSpc>
              <a:spcBef>
                <a:spcPts val="1200"/>
              </a:spcBef>
              <a:spcAft>
                <a:spcPts val="0"/>
              </a:spcAft>
              <a:buClr>
                <a:schemeClr val="dk1"/>
              </a:buClr>
              <a:buSzPts val="1100"/>
              <a:buFont typeface="Arial"/>
              <a:buNone/>
            </a:pPr>
            <a:r>
              <a:rPr lang="en" sz="1000" dirty="0">
                <a:solidFill>
                  <a:srgbClr val="07212D"/>
                </a:solidFill>
              </a:rPr>
              <a:t>●</a:t>
            </a:r>
            <a:r>
              <a:rPr lang="en" sz="700" dirty="0">
                <a:solidFill>
                  <a:srgbClr val="07212D"/>
                </a:solidFill>
              </a:rPr>
              <a:t>   	</a:t>
            </a:r>
            <a:r>
              <a:rPr lang="en" sz="1000" dirty="0">
                <a:solidFill>
                  <a:srgbClr val="07212D"/>
                </a:solidFill>
              </a:rPr>
              <a:t>Students spend a series of lessons or time with texts focused on different aspects of the </a:t>
            </a:r>
            <a:r>
              <a:rPr lang="en" sz="1000" i="1" dirty="0">
                <a:solidFill>
                  <a:srgbClr val="07212D"/>
                </a:solidFill>
              </a:rPr>
              <a:t>same or similar topic</a:t>
            </a:r>
            <a:r>
              <a:rPr lang="en" sz="1000" dirty="0">
                <a:solidFill>
                  <a:srgbClr val="07212D"/>
                </a:solidFill>
              </a:rPr>
              <a:t>.  This is because it’s easier to learn new material and vocabulary when you are familiar with a topic.</a:t>
            </a:r>
            <a:endParaRPr sz="1000" dirty="0">
              <a:solidFill>
                <a:srgbClr val="07212D"/>
              </a:solidFill>
            </a:endParaRPr>
          </a:p>
          <a:p>
            <a:pPr marL="228600" lvl="0" indent="0" algn="l" rtl="0">
              <a:lnSpc>
                <a:spcPct val="115000"/>
              </a:lnSpc>
              <a:spcBef>
                <a:spcPts val="1200"/>
              </a:spcBef>
              <a:spcAft>
                <a:spcPts val="0"/>
              </a:spcAft>
              <a:buClr>
                <a:schemeClr val="dk1"/>
              </a:buClr>
              <a:buSzPts val="1100"/>
              <a:buFont typeface="Arial"/>
              <a:buNone/>
            </a:pPr>
            <a:r>
              <a:rPr lang="en" sz="1000" dirty="0">
                <a:solidFill>
                  <a:srgbClr val="07212D"/>
                </a:solidFill>
              </a:rPr>
              <a:t>●</a:t>
            </a:r>
            <a:r>
              <a:rPr lang="en" sz="700" dirty="0">
                <a:solidFill>
                  <a:srgbClr val="07212D"/>
                </a:solidFill>
              </a:rPr>
              <a:t>   	</a:t>
            </a:r>
            <a:r>
              <a:rPr lang="en" sz="1000" dirty="0">
                <a:solidFill>
                  <a:srgbClr val="07212D"/>
                </a:solidFill>
              </a:rPr>
              <a:t>Lessons deliberately build on each other, giving students a chance to see new vocabulary used in multiple ways and  become familiar with new topics as they return to them in slightly different ways.  For example, a unit on weather would include multiple readings and lessons in which students would encounter hurricanes, rain, and sleet-along with such repeating ideas and vocabulary as atmosphere, climate, meteorology, and air currents.  Both academic vocabulary (perceive, excessive, frightening) and domain-specific vocabulary (hypertrophy in the example) are taught.</a:t>
            </a:r>
            <a:endParaRPr sz="1000" dirty="0">
              <a:solidFill>
                <a:srgbClr val="07212D"/>
              </a:solidFill>
            </a:endParaRPr>
          </a:p>
          <a:p>
            <a:pPr marL="457200" lvl="0" indent="-292100" algn="l" rtl="0">
              <a:spcBef>
                <a:spcPts val="1200"/>
              </a:spcBef>
              <a:spcAft>
                <a:spcPts val="0"/>
              </a:spcAft>
              <a:buClr>
                <a:srgbClr val="07212D"/>
              </a:buClr>
              <a:buSzPts val="1000"/>
              <a:buChar char="●"/>
            </a:pPr>
            <a:r>
              <a:rPr lang="en" sz="1000" dirty="0">
                <a:solidFill>
                  <a:srgbClr val="07212D"/>
                </a:solidFill>
              </a:rPr>
              <a:t>The lessons are aimed at understanding different aspects of weather.  Questions and assignments (and indeed reading skills!) are aimed at building that knowledge and understanding.  For example, students would be asked to compare and contrast how different weather systems get started or to describe the sequence of events that leads to a hurricane.</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bf234a13f1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2bf234a13f1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sng" dirty="0"/>
          </a:p>
          <a:p>
            <a:pPr marL="0" lvl="0" indent="0" algn="l" rtl="0">
              <a:spcBef>
                <a:spcPts val="0"/>
              </a:spcBef>
              <a:spcAft>
                <a:spcPts val="0"/>
              </a:spcAft>
              <a:buNone/>
            </a:pPr>
            <a:r>
              <a:rPr lang="en-US" b="0" u="none" dirty="0"/>
              <a:t>This is the first of four comprehension routines discussed during this session. Participants may reflect on the question and/or share their responses with other participants. </a:t>
            </a:r>
            <a:endParaRPr b="1" u="none"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bf234a13f1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2bf234a13f1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p>
          <a:p>
            <a:pPr marL="0" lvl="0" indent="0" algn="l" rtl="0">
              <a:spcBef>
                <a:spcPts val="0"/>
              </a:spcBef>
              <a:spcAft>
                <a:spcPts val="0"/>
              </a:spcAft>
              <a:buNone/>
            </a:pPr>
            <a:r>
              <a:rPr lang="en-US" b="0" u="none" dirty="0"/>
              <a:t>This slide points participants to p. 61 of the IES Practice Guide. Consider having participants turn or scroll to this page to look at these questions and graphic organizers. Good readers are metacognitively aware of their own thinking and understanding while they read, and they monitor their comprehension using questions like those included in the screenshot on the slide. Participants may find it helpful to reflect on times they ask themselves questions such as these while reading, particularly when reading about a new topic or a topic they know little about. </a:t>
            </a:r>
          </a:p>
          <a:p>
            <a:pPr marL="0" lvl="0" indent="0" algn="l" rtl="0">
              <a:spcBef>
                <a:spcPts val="0"/>
              </a:spcBef>
              <a:spcAft>
                <a:spcPts val="0"/>
              </a:spcAft>
              <a:buNone/>
            </a:pPr>
            <a:endParaRPr lang="en-US" b="0" u="none" dirty="0"/>
          </a:p>
          <a:p>
            <a:pPr marL="0" lvl="0" indent="0" algn="l" rtl="0">
              <a:spcBef>
                <a:spcPts val="0"/>
              </a:spcBef>
              <a:spcAft>
                <a:spcPts val="0"/>
              </a:spcAft>
              <a:buNone/>
            </a:pPr>
            <a:r>
              <a:rPr lang="en-US" b="0" u="none" dirty="0"/>
              <a:t>First I ask myself: What was that section of text about? What is happening in this section?</a:t>
            </a:r>
          </a:p>
          <a:p>
            <a:pPr marL="0" lvl="0" indent="0" algn="l" rtl="0">
              <a:spcBef>
                <a:spcPts val="0"/>
              </a:spcBef>
              <a:spcAft>
                <a:spcPts val="0"/>
              </a:spcAft>
              <a:buNone/>
            </a:pPr>
            <a:endParaRPr lang="en-US" b="0" u="none" dirty="0"/>
          </a:p>
          <a:p>
            <a:pPr marL="0" lvl="0" indent="0" algn="l" rtl="0">
              <a:spcBef>
                <a:spcPts val="0"/>
              </a:spcBef>
              <a:spcAft>
                <a:spcPts val="0"/>
              </a:spcAft>
              <a:buNone/>
            </a:pPr>
            <a:r>
              <a:rPr lang="en-US" b="0" u="none" dirty="0"/>
              <a:t>Then I ask myself:</a:t>
            </a:r>
          </a:p>
          <a:p>
            <a:pPr marL="0" lvl="0" indent="0" algn="l" rtl="0">
              <a:spcBef>
                <a:spcPts val="0"/>
              </a:spcBef>
              <a:spcAft>
                <a:spcPts val="0"/>
              </a:spcAft>
              <a:buNone/>
            </a:pPr>
            <a:r>
              <a:rPr lang="en-US" b="0" u="none" dirty="0"/>
              <a:t>1. If I am not sure what this section is about, I ask: Are there any words I cannot read or do not understand? Are there phrases or sentences that do not make sense? Should I rereads that section carefully?</a:t>
            </a:r>
          </a:p>
          <a:p>
            <a:pPr marL="0" lvl="0" indent="0" algn="l" rtl="0">
              <a:spcBef>
                <a:spcPts val="0"/>
              </a:spcBef>
              <a:spcAft>
                <a:spcPts val="0"/>
              </a:spcAft>
              <a:buNone/>
            </a:pPr>
            <a:r>
              <a:rPr lang="en-US" b="0" u="none" dirty="0"/>
              <a:t>2. If a word or phrase doesn't make sense, I ask: How am I going to figure out what that word or phrase means?</a:t>
            </a:r>
          </a:p>
          <a:p>
            <a:pPr marL="0" lvl="0" indent="0" algn="l" rtl="0">
              <a:spcBef>
                <a:spcPts val="0"/>
              </a:spcBef>
              <a:spcAft>
                <a:spcPts val="0"/>
              </a:spcAft>
              <a:buNone/>
            </a:pPr>
            <a:r>
              <a:rPr lang="en-US" b="0" u="none" dirty="0"/>
              <a:t>3. If I am not sure what this section is about but it reminds me of something, I ask: What else do I know about this topic?</a:t>
            </a:r>
          </a:p>
          <a:p>
            <a:pPr marL="0" lvl="0" indent="0" algn="l" rtl="0">
              <a:spcBef>
                <a:spcPts val="0"/>
              </a:spcBef>
              <a:spcAft>
                <a:spcPts val="0"/>
              </a:spcAft>
              <a:buNone/>
            </a:pPr>
            <a:r>
              <a:rPr lang="en-US" b="0" u="none" dirty="0"/>
              <a:t>4. If I think I know what this section is about, I ask: What are the main points so far? Do I need to reread and mark the main points so that I can remember them?"</a:t>
            </a:r>
            <a:endParaRPr b="0" u="none"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bf234a13f1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2bf234a13f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dirty="0"/>
              <a:t>Guiding Notes:</a:t>
            </a:r>
          </a:p>
          <a:p>
            <a:pPr marL="0" lvl="0" indent="0" algn="l" rtl="0">
              <a:spcBef>
                <a:spcPts val="0"/>
              </a:spcBef>
              <a:spcAft>
                <a:spcPts val="0"/>
              </a:spcAft>
              <a:buNone/>
            </a:pPr>
            <a:r>
              <a:rPr lang="en" dirty="0"/>
              <a:t>Students (and even adults) are often not aware of why they didn’t comprehend something. Many say they lost focus or assume they’re just not motivated, but there are more nuanced reasons we may lose focus or motivation. For example, students may lose motivation if they have gaps in decoding or fluency that are making the reading nearly impossible to comprehend. Or perhaps they can decode the words but have gaps in knowledge that would support understanding. Maybe they understand the content knowledge, but the syntax is so varied and complicated that they get lost in the sentences themselves. The goal of comprehension instruction is to support proficient readers in being metacognitively aware enough to diagnose when and why their comprehension broke down. Not only would they know when/why they lost comprehension, but they would have tools to support themselves. </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bf234a13f1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2bf234a13f1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Aft>
                <a:spcPts val="1200"/>
              </a:spcAft>
              <a:buNone/>
            </a:pPr>
            <a:r>
              <a:rPr lang="en-US" sz="1800" b="1" u="sng"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Guiding Notes:</a:t>
            </a:r>
          </a:p>
          <a:p>
            <a:pPr marL="0" marR="0" indent="0">
              <a:spcAft>
                <a:spcPts val="1200"/>
              </a:spcAft>
              <a:buNone/>
            </a:pPr>
            <a:r>
              <a:rPr lang="en-US" sz="1800" b="0" u="none"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This slide is intended to remind participants to use the resources provided within their high-quality instructional resource (HQIR) to support Comprehension Monitoring. This example comes from EL Education, which is an open-source (free) resource. </a:t>
            </a:r>
          </a:p>
          <a:p>
            <a:pPr marL="0" marR="0" indent="0">
              <a:spcAft>
                <a:spcPts val="1200"/>
              </a:spcAft>
              <a:buNone/>
            </a:pPr>
            <a:endParaRPr lang="en-US" sz="1800" b="0" u="none"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p>
            <a:pPr marL="0" marR="0" indent="0">
              <a:spcAft>
                <a:spcPts val="1200"/>
              </a:spcAft>
              <a:buNone/>
            </a:pPr>
            <a:r>
              <a:rPr lang="en-US" sz="1800" b="0" u="none"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If participants do not have access to a resource, they may consider creating an anchor chart with the list included on the sample:</a:t>
            </a:r>
          </a:p>
          <a:p>
            <a:pPr marL="0" marR="0" indent="0">
              <a:spcAft>
                <a:spcPts val="1200"/>
              </a:spcAft>
              <a:buNone/>
            </a:pPr>
            <a:endParaRPr lang="en-US" sz="1800" b="0" u="none"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p>
            <a:pPr marL="0" marR="0" indent="0">
              <a:spcAft>
                <a:spcPts val="1200"/>
              </a:spcAft>
              <a:buNone/>
            </a:pPr>
            <a:r>
              <a:rPr lang="en-US" sz="1800" b="1" u="none"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Close Readers Do These Things:</a:t>
            </a:r>
          </a:p>
          <a:p>
            <a:pPr marL="342900" marR="0" indent="-342900">
              <a:spcAft>
                <a:spcPts val="1200"/>
              </a:spcAft>
              <a:buAutoNum type="arabicPeriod"/>
            </a:pPr>
            <a:r>
              <a:rPr lang="en-US" sz="1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Read small chunks of text slowly, and think about the gist (what the text is mostly about).</a:t>
            </a:r>
          </a:p>
          <a:p>
            <a:pPr marL="342900" marR="0" indent="-342900">
              <a:spcAft>
                <a:spcPts val="1200"/>
              </a:spcAft>
              <a:buAutoNum type="arabicPeriod"/>
            </a:pPr>
            <a:r>
              <a:rPr lang="en-US" sz="1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Reread the text one sentence at a time.</a:t>
            </a:r>
          </a:p>
          <a:p>
            <a:pPr marL="342900" marR="0" indent="-342900">
              <a:spcAft>
                <a:spcPts val="1200"/>
              </a:spcAft>
              <a:buAutoNum type="arabicPeriod"/>
            </a:pPr>
            <a:r>
              <a:rPr lang="en-US" sz="1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Underline things they understand or know about.</a:t>
            </a:r>
          </a:p>
          <a:p>
            <a:pPr marL="342900" marR="0" indent="-342900">
              <a:spcAft>
                <a:spcPts val="1200"/>
              </a:spcAft>
              <a:buAutoNum type="arabicPeriod"/>
            </a:pPr>
            <a:r>
              <a:rPr lang="en-US" sz="1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Circle or underline words they do not know.</a:t>
            </a:r>
          </a:p>
          <a:p>
            <a:pPr marL="342900" marR="0" indent="-342900">
              <a:spcAft>
                <a:spcPts val="1200"/>
              </a:spcAft>
              <a:buAutoNum type="arabicPeriod"/>
            </a:pPr>
            <a:r>
              <a:rPr lang="en-US" sz="1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Use strategies to figure out the meaning of words they do not know:</a:t>
            </a:r>
          </a:p>
          <a:p>
            <a:pPr marL="800100" marR="0" lvl="1" indent="-342900">
              <a:spcBef>
                <a:spcPts val="1200"/>
              </a:spcBef>
              <a:buFont typeface="Symbol" panose="05050102010706020507" pitchFamily="18" charset="2"/>
              <a:buChar char=""/>
            </a:pPr>
            <a:r>
              <a:rPr lang="en-US" sz="1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Context: Read the sentence around the word.</a:t>
            </a:r>
          </a:p>
          <a:p>
            <a:pPr marL="800100" marR="0" lvl="1" indent="-342900">
              <a:spcBef>
                <a:spcPts val="600"/>
              </a:spcBef>
              <a:buFont typeface="Symbol" panose="05050102010706020507" pitchFamily="18" charset="2"/>
              <a:buChar char=""/>
            </a:pPr>
            <a:r>
              <a:rPr lang="en-US" sz="1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Verify the inferred meaning.</a:t>
            </a:r>
          </a:p>
          <a:p>
            <a:pPr marL="800100" marR="0" lvl="1" indent="-342900">
              <a:spcBef>
                <a:spcPts val="600"/>
              </a:spcBef>
              <a:buFont typeface="Symbol" panose="05050102010706020507" pitchFamily="18" charset="2"/>
              <a:buChar char=""/>
            </a:pPr>
            <a:r>
              <a:rPr lang="en-US" sz="1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Look at the affixes for clues.</a:t>
            </a:r>
          </a:p>
          <a:p>
            <a:pPr marL="800100" marR="0" lvl="1" indent="-342900">
              <a:spcBef>
                <a:spcPts val="600"/>
              </a:spcBef>
              <a:buFont typeface="Symbol" panose="05050102010706020507" pitchFamily="18" charset="2"/>
              <a:buChar char=""/>
            </a:pPr>
            <a:r>
              <a:rPr lang="en-US" sz="1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Look at the root of the word for clues.</a:t>
            </a:r>
          </a:p>
          <a:p>
            <a:pPr marL="800100" marR="0" lvl="1" indent="-342900">
              <a:spcBef>
                <a:spcPts val="600"/>
              </a:spcBef>
              <a:spcAft>
                <a:spcPts val="1200"/>
              </a:spcAft>
              <a:buFont typeface="Symbol" panose="05050102010706020507" pitchFamily="18" charset="2"/>
              <a:buChar char=""/>
            </a:pPr>
            <a:r>
              <a:rPr lang="en-US" sz="1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Use a dictionary.</a:t>
            </a:r>
          </a:p>
          <a:p>
            <a:pPr marL="0" marR="0" indent="0">
              <a:spcAft>
                <a:spcPts val="1200"/>
              </a:spcAft>
              <a:buNone/>
            </a:pPr>
            <a:r>
              <a:rPr lang="en-US" sz="1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6. Talk with their partner or group about the text.</a:t>
            </a:r>
          </a:p>
          <a:p>
            <a:pPr marL="0" marR="0" indent="0">
              <a:spcAft>
                <a:spcPts val="1200"/>
              </a:spcAft>
              <a:buNone/>
            </a:pPr>
            <a:r>
              <a:rPr lang="en-US" sz="1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7. Ask questions to show they understand the text.</a:t>
            </a:r>
          </a:p>
          <a:p>
            <a:pPr marL="0" marR="0" indent="0">
              <a:spcAft>
                <a:spcPts val="1200"/>
              </a:spcAft>
              <a:buNone/>
            </a:pPr>
            <a:r>
              <a:rPr lang="en-US" sz="1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8. Listen to questions others ask about the text.</a:t>
            </a:r>
          </a:p>
          <a:p>
            <a:pPr marL="0" marR="0" indent="0">
              <a:spcAft>
                <a:spcPts val="1200"/>
              </a:spcAft>
              <a:buNone/>
            </a:pPr>
            <a:r>
              <a:rPr lang="en-US" sz="1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9. Go back to the text to find answers to questions.</a:t>
            </a:r>
          </a:p>
          <a:p>
            <a:pPr marL="0" marR="0" indent="0">
              <a:spcAft>
                <a:spcPts val="1200"/>
              </a:spcAft>
              <a:buNone/>
            </a:pPr>
            <a:r>
              <a:rPr lang="en-US" sz="1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10. Write notes or answer questions about the text.</a:t>
            </a:r>
          </a:p>
          <a:p>
            <a:pPr marL="0" marR="0" indent="0">
              <a:spcAft>
                <a:spcPts val="1200"/>
              </a:spcAft>
              <a:buNone/>
            </a:pPr>
            <a:r>
              <a:rPr lang="en-US" sz="1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11. Talk with their partner or group about the answers they find.</a:t>
            </a:r>
          </a:p>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bf234a13f1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2bf234a13f1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dirty="0"/>
              <a:t>Guiding Notes:</a:t>
            </a:r>
          </a:p>
          <a:p>
            <a:pPr marL="0" lvl="0" indent="0" algn="l" rtl="0">
              <a:spcBef>
                <a:spcPts val="0"/>
              </a:spcBef>
              <a:spcAft>
                <a:spcPts val="0"/>
              </a:spcAft>
              <a:buNone/>
            </a:pPr>
            <a:r>
              <a:rPr lang="en" b="1" dirty="0"/>
              <a:t>Note that this chart does not account for gaps in decoding and/or fluency skills, which is a significant barrier to comprehension for many students. This chart is for consideration for students who </a:t>
            </a:r>
            <a:r>
              <a:rPr lang="en" b="1" u="sng" dirty="0"/>
              <a:t>do not have significant gaps in decoding and/or fluency skills.</a:t>
            </a:r>
            <a:r>
              <a:rPr lang="en" b="1" u="none" dirty="0"/>
              <a:t> </a:t>
            </a:r>
            <a:r>
              <a:rPr lang="en" dirty="0"/>
              <a:t>The teacher actions for a gap in decoding ability (phonemic awareness or phonics) would include a multi-tiered systems of support (MTSS) structure with diagnostic assessments, progress monitoring and focused interventions if a middle or high school student has gaps in those skills.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This chart can be used to support students in their own metacognitive awareness. Many middle and high school instructors are already doing the actions in the middle column to support our students. However, as students become increasingly independent, proficient readers, they are empowered to be capable of monitoring their own comprehension and then taking actions to respond to moments when they have lapses in comprehension. </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bf234a13f1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2bf234a13f1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dirty="0"/>
              <a:t>Guiding Notes:</a:t>
            </a:r>
          </a:p>
          <a:p>
            <a:pPr marL="0" lvl="0" indent="0" algn="l" rtl="0">
              <a:spcBef>
                <a:spcPts val="0"/>
              </a:spcBef>
              <a:spcAft>
                <a:spcPts val="0"/>
              </a:spcAft>
              <a:buNone/>
            </a:pPr>
            <a:r>
              <a:rPr lang="en" dirty="0"/>
              <a:t>In addition to the chart on the previous slide, another cooperative way to introduce students to the concept of comprehension monitoring is to use the “Say Something” strategy we discussed in session 2. Not only does a strategy like this build fluency skills and potentially provide models of fluent reading to students, this is also safer setting for students to reflect on how and when their comprehension breaks down with a partner inste</a:t>
            </a:r>
            <a:r>
              <a:rPr lang="en-US" dirty="0"/>
              <a:t>a</a:t>
            </a:r>
            <a:r>
              <a:rPr lang="en" dirty="0"/>
              <a:t>d of in front of an entire class. Many teachers may find it helpful to model how their own comprehension breaks down when encountering new information, new genres, new forms or new texts. </a:t>
            </a: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6abd8a2eef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26abd8a2eef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sng" dirty="0"/>
          </a:p>
          <a:p>
            <a:pPr marL="0" lvl="0" indent="0" algn="l" rtl="0">
              <a:spcBef>
                <a:spcPts val="0"/>
              </a:spcBef>
              <a:spcAft>
                <a:spcPts val="0"/>
              </a:spcAft>
              <a:buNone/>
            </a:pPr>
            <a:r>
              <a:rPr lang="en-US" b="0" u="none" dirty="0"/>
              <a:t>This is the second of four comprehension routines discussed during this session. </a:t>
            </a:r>
            <a:endParaRPr lang="en-US" b="1" u="none" dirty="0"/>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ba8cbc537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2ba8cbc537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Series Overview:</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i="1" dirty="0">
                <a:solidFill>
                  <a:schemeClr val="dk1"/>
                </a:solidFill>
                <a:latin typeface="Helvetica Neue"/>
                <a:ea typeface="Helvetica Neue"/>
                <a:cs typeface="Helvetica Neue"/>
                <a:sym typeface="Helvetica Neue"/>
              </a:rPr>
              <a:t>This slide is purposefully hidden from participants.</a:t>
            </a:r>
            <a:endParaRPr sz="1200" dirty="0">
              <a:solidFill>
                <a:schemeClr val="dk1"/>
              </a:solidFill>
              <a:latin typeface="Helvetica Neue"/>
              <a:ea typeface="Helvetica Neue"/>
              <a:cs typeface="Helvetica Neue"/>
              <a:sym typeface="Helvetica Neue"/>
            </a:endParaRPr>
          </a:p>
          <a:p>
            <a:pPr marL="0" indent="0">
              <a:lnSpc>
                <a:spcPct val="115000"/>
              </a:lnSpc>
              <a:buClr>
                <a:schemeClr val="dk1"/>
              </a:buClr>
              <a:buNone/>
            </a:pPr>
            <a:r>
              <a:rPr lang="en-US" sz="1200" dirty="0">
                <a:solidFill>
                  <a:schemeClr val="dk1"/>
                </a:solidFill>
                <a:latin typeface="Helvetica Neue"/>
                <a:ea typeface="Helvetica Neue"/>
                <a:cs typeface="Helvetica Neue"/>
                <a:sym typeface="Helvetica Neue"/>
              </a:rPr>
              <a:t>The purpose of this series is to provide Kentucky 6-12 educators with declarative knowledge of how the brain learns to read, including ways to support all students in middle and high school access complex, grade-level text and skills through decoding multisyllabic words, fluency building, knowledge building, vocabulary building, comprehension and skilled writing. </a:t>
            </a:r>
          </a:p>
          <a:p>
            <a:pPr marL="0" indent="0">
              <a:lnSpc>
                <a:spcPct val="115000"/>
              </a:lnSpc>
              <a:buClr>
                <a:schemeClr val="dk1"/>
              </a:buClr>
              <a:buNone/>
            </a:pPr>
            <a:endParaRPr lang="en-US" sz="1200" b="1" i="1" dirty="0">
              <a:solidFill>
                <a:schemeClr val="dk1"/>
              </a:solidFill>
              <a:latin typeface="Helvetica Neue"/>
              <a:ea typeface="Helvetica Neue"/>
              <a:cs typeface="Helvetica Neue"/>
            </a:endParaRPr>
          </a:p>
          <a:p>
            <a:pPr marL="0" lvl="0" indent="0" algn="l" rtl="0">
              <a:lnSpc>
                <a:spcPct val="115000"/>
              </a:lnSpc>
              <a:spcBef>
                <a:spcPts val="0"/>
              </a:spcBef>
              <a:spcAft>
                <a:spcPts val="0"/>
              </a:spcAft>
              <a:buClr>
                <a:schemeClr val="dk1"/>
              </a:buClr>
              <a:buSzPts val="1100"/>
              <a:buFont typeface="Arial"/>
              <a:buNone/>
            </a:pPr>
            <a:r>
              <a:rPr lang="en-US" sz="1200" b="1" i="1" dirty="0">
                <a:solidFill>
                  <a:schemeClr val="dk1"/>
                </a:solidFill>
                <a:latin typeface="Helvetica Neue"/>
                <a:ea typeface="Helvetica Neue"/>
                <a:cs typeface="Helvetica Neue"/>
                <a:sym typeface="Helvetica Neue"/>
              </a:rPr>
              <a:t>The Developing Skilled Middle and High School Readers Webinar Series </a:t>
            </a:r>
            <a:r>
              <a:rPr lang="en-US" sz="1200" dirty="0">
                <a:solidFill>
                  <a:schemeClr val="dk1"/>
                </a:solidFill>
                <a:latin typeface="Helvetica Neue"/>
                <a:ea typeface="Helvetica Neue"/>
                <a:cs typeface="Helvetica Neue"/>
                <a:sym typeface="Helvetica Neue"/>
              </a:rPr>
              <a:t>is intended to support classroom teachers across the state in engaging students in grade-level reading across subject areas; however, some content may be relevant for instructional leaders wishing to build their own knowledge of adolescent learners and their literacy needs. The sessions are designed to provide flexibility for districts and schools and, as such, can be viewed as stand-alone lessons or within the progression of the series as provided. You are supported in engaging with this series individually, if desired.</a:t>
            </a:r>
          </a:p>
          <a:p>
            <a:pPr marL="0" lvl="0" indent="0" algn="l" rtl="0">
              <a:lnSpc>
                <a:spcPct val="115000"/>
              </a:lnSpc>
              <a:spcBef>
                <a:spcPts val="0"/>
              </a:spcBef>
              <a:spcAft>
                <a:spcPts val="0"/>
              </a:spcAft>
              <a:buNone/>
            </a:pPr>
            <a:endParaRPr lang="en-US"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US" sz="1200" b="1" dirty="0">
                <a:solidFill>
                  <a:schemeClr val="dk1"/>
                </a:solidFill>
                <a:latin typeface="Helvetica Neue"/>
                <a:ea typeface="Helvetica Neue"/>
                <a:cs typeface="Helvetica Neue"/>
                <a:sym typeface="Helvetica Neue"/>
              </a:rPr>
              <a:t>This entire series is six sessions and will take approximately 9 total hours to complete. We recommend accessing one session monthly; however, adaptations may be made to accommodate for more or less time. Each individual session is 1.5 hours.</a:t>
            </a:r>
          </a:p>
          <a:p>
            <a:pPr marL="0" lvl="0" indent="0" algn="l" rtl="0">
              <a:lnSpc>
                <a:spcPct val="115000"/>
              </a:lnSpc>
              <a:spcBef>
                <a:spcPts val="0"/>
              </a:spcBef>
              <a:spcAft>
                <a:spcPts val="0"/>
              </a:spcAft>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US" sz="1200" b="1" u="sng" dirty="0">
                <a:solidFill>
                  <a:schemeClr val="dk1"/>
                </a:solidFill>
                <a:latin typeface="Helvetica Neue"/>
                <a:ea typeface="Helvetica Neue"/>
                <a:cs typeface="Helvetica Neue"/>
                <a:sym typeface="Helvetica Neue"/>
              </a:rPr>
              <a:t>Materials Needed:</a:t>
            </a:r>
            <a:endParaRPr lang="en-US"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US" sz="1200" dirty="0">
                <a:solidFill>
                  <a:schemeClr val="dk1"/>
                </a:solidFill>
                <a:latin typeface="Helvetica Neue"/>
                <a:ea typeface="Helvetica Neue"/>
                <a:cs typeface="Helvetica Neue"/>
                <a:sym typeface="Helvetica Neue"/>
              </a:rPr>
              <a:t>The session slides with Guiding Notes</a:t>
            </a:r>
          </a:p>
          <a:p>
            <a:pPr marL="457200" lvl="0" indent="-304800" algn="l" rtl="0">
              <a:lnSpc>
                <a:spcPct val="115000"/>
              </a:lnSpc>
              <a:spcBef>
                <a:spcPts val="0"/>
              </a:spcBef>
              <a:spcAft>
                <a:spcPts val="0"/>
              </a:spcAft>
              <a:buClr>
                <a:schemeClr val="dk1"/>
              </a:buClr>
              <a:buSzPts val="1200"/>
              <a:buFont typeface="Helvetica Neue"/>
              <a:buChar char="●"/>
            </a:pPr>
            <a:r>
              <a:rPr lang="en-US" sz="1200" dirty="0">
                <a:solidFill>
                  <a:schemeClr val="dk1"/>
                </a:solidFill>
                <a:latin typeface="Helvetica Neue"/>
                <a:ea typeface="Helvetica Neue"/>
                <a:cs typeface="Helvetica Neue"/>
                <a:sym typeface="Helvetica Neue"/>
              </a:rPr>
              <a:t>The Series Participant Guide</a:t>
            </a:r>
          </a:p>
          <a:p>
            <a:pPr marL="457200" lvl="0" indent="-304800" algn="l" rtl="0">
              <a:lnSpc>
                <a:spcPct val="115000"/>
              </a:lnSpc>
              <a:spcBef>
                <a:spcPts val="0"/>
              </a:spcBef>
              <a:spcAft>
                <a:spcPts val="0"/>
              </a:spcAft>
              <a:buClr>
                <a:schemeClr val="dk1"/>
              </a:buClr>
              <a:buSzPts val="1200"/>
              <a:buFont typeface="Helvetica Neue"/>
              <a:buChar char="●"/>
            </a:pPr>
            <a:r>
              <a:rPr lang="en-US" sz="1200" dirty="0">
                <a:solidFill>
                  <a:schemeClr val="dk1"/>
                </a:solidFill>
                <a:latin typeface="Helvetica Neue"/>
                <a:ea typeface="Helvetica Neue"/>
                <a:cs typeface="Helvetica Neue"/>
                <a:sym typeface="Helvetica Neue"/>
              </a:rPr>
              <a:t>Access to the participants’ high-quality instructional resource (HQIR)</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US" sz="1200" b="1" u="sng" dirty="0">
                <a:solidFill>
                  <a:schemeClr val="dk1"/>
                </a:solidFill>
                <a:latin typeface="Helvetica Neue"/>
                <a:ea typeface="Helvetica Neue"/>
                <a:cs typeface="Helvetica Neue"/>
                <a:sym typeface="Helvetica Neue"/>
              </a:rPr>
              <a:t>A Note about HQIRs:</a:t>
            </a:r>
            <a:endParaRPr lang="en-US" sz="1200" u="sng" dirty="0">
              <a:solidFill>
                <a:schemeClr val="dk1"/>
              </a:solidFill>
              <a:latin typeface="Helvetica Neue"/>
              <a:ea typeface="Helvetica Neue"/>
              <a:cs typeface="Helvetica Neue"/>
              <a:sym typeface="Helvetica Neue"/>
            </a:endParaRPr>
          </a:p>
          <a:p>
            <a:pPr marL="0" indent="0">
              <a:lnSpc>
                <a:spcPct val="115000"/>
              </a:lnSpc>
              <a:buNone/>
            </a:pPr>
            <a:r>
              <a:rPr lang="en-US" sz="1200" u="sng" dirty="0">
                <a:solidFill>
                  <a:schemeClr val="hlink"/>
                </a:solidFill>
                <a:latin typeface="Helvetica Neue"/>
                <a:ea typeface="Helvetica Neue"/>
                <a:cs typeface="Helvetica Neue"/>
                <a:sym typeface="Helvetica Neue"/>
                <a:hlinkClick r:id="rId3"/>
              </a:rPr>
              <a:t>The Reading and Writing HQIR Consumer Guide</a:t>
            </a:r>
            <a:r>
              <a:rPr lang="en-US" sz="1200" dirty="0">
                <a:solidFill>
                  <a:schemeClr val="dk1"/>
                </a:solidFill>
                <a:latin typeface="Helvetica Neue"/>
                <a:ea typeface="Helvetica Neue"/>
                <a:cs typeface="Helvetica Neue"/>
                <a:sym typeface="Helvetica Neue"/>
              </a:rPr>
              <a:t> points districts to the markers of high-quality literacy instruction for Kentucky. Note that HQIRs are grounded in research and written by experts. While these resources do engage students in strategies that support reading, many students may need more targeted supports in Tier 1 instruction. As such, it is recommended that facilitators continually ground discussions in the texts, tasks and protocols provided in the district-adopted HQIR and prompt participants to make connections between this learning and their upcoming lessons or units. </a:t>
            </a: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Guiding Notes:</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Guiding notes are provided in the Notes section of the PowerPoint to support your learning. The Notes section includes additional information and directions for the activities on the slide. It is critical that you read the material presented in the Notes section to ensure that you are acquiring the important knowledge, skills and understanding required when engaging with this series.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Intended Audiences:</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Participants</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Series participants may include, but are not limited to, district leadership, school administrators, instructional specialists/coaches, intervention specialists, department chairs, special educators and classroom teachers.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Facilitators</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While this series is designed for a teacher to engage with it individually, it may be implemented with a group of educators led by a facilitator. If this series is being completed as a group, facilitators may include, but are not limited to, cooperative staff, district leaders, school administrators, instructional specialists/coaches, intervention specialists, department chairs, special educators, and classroom teachers. Facilitators may need to revise specific tasks in order to meet the needs of the participants or to be respectful of the time planned within the work session. </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Helpful Hint for Completing this Series Individually:</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Throughout the series, you may have questions that you would like to discuss with colleagues or leadership at your school. When that happens, make a note to share or discuss this resource with others. The creators of this series are also available should you have questions or want to discuss the content of the videos. Please contact </a:t>
            </a:r>
            <a:r>
              <a:rPr lang="en" sz="1200" u="sng" dirty="0">
                <a:solidFill>
                  <a:schemeClr val="hlink"/>
                </a:solidFill>
                <a:latin typeface="Helvetica Neue"/>
                <a:ea typeface="Helvetica Neue"/>
                <a:cs typeface="Helvetica Neue"/>
                <a:sym typeface="Helvetica Neue"/>
                <a:hlinkClick r:id="rId4"/>
              </a:rPr>
              <a:t>ELATeam@education.ky.gov</a:t>
            </a:r>
            <a:r>
              <a:rPr lang="en" sz="1200" dirty="0">
                <a:solidFill>
                  <a:schemeClr val="dk1"/>
                </a:solidFill>
                <a:latin typeface="Helvetica Neue"/>
                <a:ea typeface="Helvetica Neue"/>
                <a:cs typeface="Helvetica Neue"/>
                <a:sym typeface="Helvetica Neue"/>
              </a:rPr>
              <a:t> if you have questions or comments.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Preparation</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 </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Participant Documents Needed:</a:t>
            </a:r>
            <a:endParaRPr sz="1200" b="1"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Participant Guide</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Access to upcoming lessons or units within your district-adopted curriculum supported by an HQIR</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6abd8a2eef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26abd8a2eef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dirty="0"/>
              <a:t>Guiding Notes:</a:t>
            </a:r>
            <a:endParaRPr lang="en" b="0" u="sng" dirty="0"/>
          </a:p>
          <a:p>
            <a:pPr marL="0" lvl="0" indent="0" algn="l" rtl="0">
              <a:spcBef>
                <a:spcPts val="0"/>
              </a:spcBef>
              <a:spcAft>
                <a:spcPts val="0"/>
              </a:spcAft>
              <a:buNone/>
            </a:pPr>
            <a:r>
              <a:rPr lang="en" b="0" i="1" u="none" dirty="0"/>
              <a:t>The Kentucky Academic Standards </a:t>
            </a:r>
            <a:r>
              <a:rPr lang="en" b="0" i="0" u="none" dirty="0"/>
              <a:t>(</a:t>
            </a:r>
            <a:r>
              <a:rPr lang="en" b="0" i="1" u="none" dirty="0"/>
              <a:t>KAS) for Reading and Writing</a:t>
            </a:r>
            <a:r>
              <a:rPr lang="en" b="0" i="0" u="none" dirty="0"/>
              <a:t> mentions </a:t>
            </a:r>
            <a:r>
              <a:rPr lang="en" b="0" i="0" u="sng" dirty="0"/>
              <a:t>syntax</a:t>
            </a:r>
            <a:r>
              <a:rPr lang="en" b="0" i="0" u="none" dirty="0"/>
              <a:t> as a composition (or writing) skill; however, syntax (and understanding how word order may impact meaning) is also essential for reading comprehension, particularly when syntax is complicated.</a:t>
            </a:r>
            <a:endParaRPr lang="en" b="0" i="1" u="none" dirty="0"/>
          </a:p>
          <a:p>
            <a:pPr marL="0" lvl="0" indent="0" algn="l" rtl="0">
              <a:spcBef>
                <a:spcPts val="0"/>
              </a:spcBef>
              <a:spcAft>
                <a:spcPts val="0"/>
              </a:spcAft>
              <a:buNone/>
            </a:pPr>
            <a:endParaRPr lang="en" i="1" dirty="0"/>
          </a:p>
          <a:p>
            <a:pPr marL="0" lvl="0" indent="0" algn="l" rtl="0">
              <a:spcBef>
                <a:spcPts val="0"/>
              </a:spcBef>
              <a:spcAft>
                <a:spcPts val="0"/>
              </a:spcAft>
              <a:buNone/>
            </a:pPr>
            <a:r>
              <a:rPr lang="en" i="1" dirty="0"/>
              <a:t>Kentucky Academic Standards</a:t>
            </a:r>
            <a:r>
              <a:rPr lang="en" dirty="0"/>
              <a:t> for Reading and Writing (pages 222 and 319) </a:t>
            </a:r>
            <a:r>
              <a:rPr lang="en" u="sng" dirty="0">
                <a:solidFill>
                  <a:schemeClr val="hlink"/>
                </a:solidFill>
                <a:hlinkClick r:id="rId3"/>
              </a:rPr>
              <a:t>https://www.education.ky.gov/curriculum/standards/kyacadstand/Documents/Kentucky_Academic_Standards_Reading_and_Writing.pdf</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6abd8a2eef_1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26abd8a2eef_1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dirty="0"/>
              <a:t>Guiding Notes:</a:t>
            </a:r>
            <a:endParaRPr lang="en" b="0" u="sng"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Recall that syntax is defined as the rules that govern word order.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lvl="0" indent="0" algn="l" rtl="0">
              <a:spcBef>
                <a:spcPts val="0"/>
              </a:spcBef>
              <a:spcAft>
                <a:spcPts val="0"/>
              </a:spcAft>
              <a:buNone/>
            </a:pPr>
            <a:r>
              <a:rPr lang="en" b="0" u="none" dirty="0"/>
              <a:t>The IES Guide studied in this series demonstrates the relationship between syntax and comprehension, “</a:t>
            </a:r>
            <a:r>
              <a:rPr lang="en-US" sz="1100" dirty="0">
                <a:solidFill>
                  <a:srgbClr val="102649"/>
                </a:solidFill>
                <a:latin typeface="Franklin Gothic"/>
                <a:ea typeface="Franklin Gothic"/>
                <a:cs typeface="Franklin Gothic"/>
                <a:sym typeface="Franklin Gothic"/>
              </a:rPr>
              <a:t>As students explore a wider range of texts, they</a:t>
            </a:r>
          </a:p>
          <a:p>
            <a:pPr marL="0" lvl="0" indent="0" algn="l" rtl="0">
              <a:spcBef>
                <a:spcPts val="0"/>
              </a:spcBef>
              <a:spcAft>
                <a:spcPts val="0"/>
              </a:spcAft>
              <a:buClr>
                <a:schemeClr val="dk1"/>
              </a:buClr>
              <a:buSzPts val="1100"/>
              <a:buFont typeface="Arial"/>
              <a:buNone/>
            </a:pPr>
            <a:r>
              <a:rPr lang="en-US" sz="1100" dirty="0">
                <a:solidFill>
                  <a:srgbClr val="102649"/>
                </a:solidFill>
                <a:latin typeface="Franklin Gothic"/>
                <a:ea typeface="Franklin Gothic"/>
                <a:cs typeface="Franklin Gothic"/>
                <a:sym typeface="Franklin Gothic"/>
              </a:rPr>
              <a:t>are exposed to unfamiliar words and </a:t>
            </a:r>
            <a:r>
              <a:rPr lang="en-US" sz="1100" b="1" u="sng" dirty="0">
                <a:solidFill>
                  <a:srgbClr val="102649"/>
                </a:solidFill>
                <a:latin typeface="Franklin Gothic"/>
                <a:ea typeface="Franklin Gothic"/>
                <a:cs typeface="Franklin Gothic"/>
                <a:sym typeface="Franklin Gothic"/>
              </a:rPr>
              <a:t>syntax</a:t>
            </a:r>
            <a:r>
              <a:rPr lang="en-US" sz="1100" dirty="0">
                <a:solidFill>
                  <a:srgbClr val="102649"/>
                </a:solidFill>
                <a:latin typeface="Franklin Gothic"/>
                <a:ea typeface="Franklin Gothic"/>
                <a:cs typeface="Franklin Gothic"/>
                <a:sym typeface="Franklin Gothic"/>
              </a:rPr>
              <a:t>, and their reading becomes more fluent (p. 16).”</a:t>
            </a:r>
          </a:p>
          <a:p>
            <a:pPr marL="0" lvl="0" indent="0" algn="l" rtl="0">
              <a:spcBef>
                <a:spcPts val="0"/>
              </a:spcBef>
              <a:spcAft>
                <a:spcPts val="0"/>
              </a:spcAft>
              <a:buClr>
                <a:schemeClr val="dk1"/>
              </a:buClr>
              <a:buSzPts val="1100"/>
              <a:buFont typeface="Arial"/>
              <a:buNone/>
            </a:pPr>
            <a:endParaRPr lang="en-US" sz="11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US" sz="1100" dirty="0">
                <a:solidFill>
                  <a:srgbClr val="102649"/>
                </a:solidFill>
                <a:latin typeface="Franklin Gothic"/>
                <a:ea typeface="Franklin Gothic"/>
                <a:cs typeface="Franklin Gothic"/>
                <a:sym typeface="Franklin Gothic"/>
              </a:rPr>
              <a:t>Participants may make the connection between </a:t>
            </a:r>
            <a:r>
              <a:rPr lang="en-US" sz="1100" b="1" u="sng" dirty="0">
                <a:solidFill>
                  <a:srgbClr val="102649"/>
                </a:solidFill>
                <a:latin typeface="Franklin Gothic"/>
                <a:ea typeface="Franklin Gothic"/>
                <a:cs typeface="Franklin Gothic"/>
                <a:sym typeface="Franklin Gothic"/>
              </a:rPr>
              <a:t>language structures</a:t>
            </a:r>
            <a:r>
              <a:rPr lang="en-US" sz="1100" b="1" i="0" u="none" dirty="0">
                <a:solidFill>
                  <a:srgbClr val="102649"/>
                </a:solidFill>
                <a:latin typeface="Franklin Gothic"/>
                <a:ea typeface="Franklin Gothic"/>
                <a:cs typeface="Franklin Gothic"/>
                <a:sym typeface="Franklin Gothic"/>
              </a:rPr>
              <a:t> </a:t>
            </a:r>
            <a:r>
              <a:rPr lang="en-US" sz="1100" b="0" i="0" u="none" dirty="0">
                <a:solidFill>
                  <a:srgbClr val="102649"/>
                </a:solidFill>
                <a:latin typeface="Franklin Gothic"/>
                <a:ea typeface="Franklin Gothic"/>
                <a:cs typeface="Franklin Gothic"/>
                <a:sym typeface="Franklin Gothic"/>
              </a:rPr>
              <a:t>in the top strand of the rope and syntax. Syntax is considered an aspect of language comprehension. </a:t>
            </a:r>
            <a:endParaRPr lang="en-US" sz="11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lang="en" b="0" u="none"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c40f660051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2c40f660051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dirty="0"/>
              <a:t>Guided Notes:</a:t>
            </a:r>
            <a:endParaRPr lang="en" b="0" u="sng"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b="0" u="none" dirty="0"/>
              <a:t>This chart </a:t>
            </a:r>
            <a:r>
              <a:rPr lang="en-US" dirty="0"/>
              <a:t>(adapted for middle and high school based on the </a:t>
            </a:r>
            <a:r>
              <a:rPr lang="en-US" i="1" dirty="0"/>
              <a:t>Kentucky Academic Standards (KAS) for Reading and Writing </a:t>
            </a:r>
            <a:r>
              <a:rPr lang="en-US" i="0" dirty="0"/>
              <a:t>and </a:t>
            </a:r>
            <a:r>
              <a:rPr lang="en-US" i="1" dirty="0"/>
              <a:t>LETRS</a:t>
            </a:r>
            <a:r>
              <a:rPr lang="en-US" dirty="0"/>
              <a:t>, Volume 2, p. 154) </a:t>
            </a:r>
            <a:r>
              <a:rPr lang="en" b="0" u="none" dirty="0"/>
              <a:t>demonstrates complicated or challenging language forms students may encounter in complex, grade-level text. The work of reading and writing instruction addresses the Language (L) strand to support students in both comprehending and composing sentences using these features. Participants may share which of these language features present challenges for students in their grade level or grade band.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6abd8a2eef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26abd8a2eef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sng"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u="none" dirty="0"/>
              <a:t>This slide contains examples for three exercises that teachers might leverage to engage students in syntactic analysis to support comprehension of complicated sentences. These exercises are available as samples on LucidSpark, an online app used for collaboration and learning: </a:t>
            </a:r>
            <a:r>
              <a:rPr lang="en-US" u="sng" dirty="0">
                <a:solidFill>
                  <a:schemeClr val="hlink"/>
                </a:solidFill>
                <a:hlinkClick r:id="rId3"/>
              </a:rPr>
              <a:t>https://lucid.app/lucidspark/4d7e6564-c7d7-41d1-a85c-dc83268b0e37/edit?viewport_loc=-899%2C-917%2C3443%2C3120%2C0_0&amp;invitationId=inv_af0622ac-2aa1-4889-9255-f1ee099f1d8b</a:t>
            </a:r>
            <a:r>
              <a:rPr lang="en-US" dirty="0"/>
              <a:t> </a:t>
            </a:r>
          </a:p>
          <a:p>
            <a:pPr marL="0" lvl="0" indent="0" algn="l" rtl="0">
              <a:spcBef>
                <a:spcPts val="0"/>
              </a:spcBef>
              <a:spcAft>
                <a:spcPts val="0"/>
              </a:spcAft>
              <a:buNone/>
            </a:pPr>
            <a:endParaRPr lang="en-US" b="1" u="sng" dirty="0"/>
          </a:p>
          <a:p>
            <a:pPr marL="0" lvl="0" indent="0" algn="l" rtl="0">
              <a:spcBef>
                <a:spcPts val="0"/>
              </a:spcBef>
              <a:spcAft>
                <a:spcPts val="0"/>
              </a:spcAft>
              <a:buNone/>
            </a:pPr>
            <a:r>
              <a:rPr lang="en-US" b="1" u="sng" dirty="0"/>
              <a:t>Exercise 1: Sentence Building</a:t>
            </a:r>
          </a:p>
          <a:p>
            <a:pPr marL="0" lvl="0" indent="0" algn="l" rtl="0">
              <a:spcBef>
                <a:spcPts val="0"/>
              </a:spcBef>
              <a:spcAft>
                <a:spcPts val="0"/>
              </a:spcAft>
              <a:buNone/>
            </a:pPr>
            <a:r>
              <a:rPr lang="en-US" b="0" u="none" dirty="0"/>
              <a:t>This Sentence Building Exercise shows an example of one way teachers might engage students in syntactic analysis. Teachers find five sentences in a text studied and divide each sentence into two parts for students to match. Column A contains sentence beginnings, and Column B contains sentence endings. </a:t>
            </a:r>
          </a:p>
          <a:p>
            <a:pPr marL="0" lvl="0" indent="0" algn="l" rtl="0">
              <a:spcBef>
                <a:spcPts val="0"/>
              </a:spcBef>
              <a:spcAft>
                <a:spcPts val="0"/>
              </a:spcAft>
              <a:buNone/>
            </a:pPr>
            <a:endParaRPr lang="en-US" b="1" u="sng" dirty="0"/>
          </a:p>
          <a:p>
            <a:pPr marL="0" lvl="0" indent="0" algn="l" rtl="0">
              <a:spcBef>
                <a:spcPts val="0"/>
              </a:spcBef>
              <a:spcAft>
                <a:spcPts val="0"/>
              </a:spcAft>
              <a:buNone/>
            </a:pPr>
            <a:r>
              <a:rPr lang="en-US" b="1" u="none" dirty="0"/>
              <a:t>Column A</a:t>
            </a:r>
          </a:p>
          <a:p>
            <a:pPr marL="0" lvl="0" indent="0" algn="l" rtl="0">
              <a:spcBef>
                <a:spcPts val="0"/>
              </a:spcBef>
              <a:spcAft>
                <a:spcPts val="0"/>
              </a:spcAft>
              <a:buNone/>
            </a:pPr>
            <a:r>
              <a:rPr lang="en-US" b="0" u="none" dirty="0"/>
              <a:t>- The folktales share</a:t>
            </a:r>
          </a:p>
          <a:p>
            <a:pPr marL="0" lvl="0" indent="0" algn="l" rtl="0">
              <a:spcBef>
                <a:spcPts val="0"/>
              </a:spcBef>
              <a:spcAft>
                <a:spcPts val="0"/>
              </a:spcAft>
              <a:buNone/>
            </a:pPr>
            <a:r>
              <a:rPr lang="en-US" b="0" u="none" dirty="0"/>
              <a:t>- There is both</a:t>
            </a:r>
          </a:p>
          <a:p>
            <a:pPr marL="0" lvl="0" indent="0" algn="l" rtl="0">
              <a:spcBef>
                <a:spcPts val="0"/>
              </a:spcBef>
              <a:spcAft>
                <a:spcPts val="0"/>
              </a:spcAft>
              <a:buNone/>
            </a:pPr>
            <a:r>
              <a:rPr lang="en-US" b="0" u="none" dirty="0"/>
              <a:t>- New realities transformed old stories</a:t>
            </a:r>
          </a:p>
          <a:p>
            <a:pPr marL="0" lvl="0" indent="0" algn="l" rtl="0">
              <a:spcBef>
                <a:spcPts val="0"/>
              </a:spcBef>
              <a:spcAft>
                <a:spcPts val="0"/>
              </a:spcAft>
              <a:buNone/>
            </a:pPr>
            <a:r>
              <a:rPr lang="en-US" b="0" u="none" dirty="0"/>
              <a:t>- Everything is possible</a:t>
            </a:r>
          </a:p>
          <a:p>
            <a:pPr marL="0" lvl="0" indent="0" algn="l" rtl="0">
              <a:spcBef>
                <a:spcPts val="0"/>
              </a:spcBef>
              <a:spcAft>
                <a:spcPts val="0"/>
              </a:spcAft>
              <a:buNone/>
            </a:pPr>
            <a:r>
              <a:rPr lang="en-US" b="0" u="none" dirty="0"/>
              <a:t>- The folktales deal</a:t>
            </a:r>
          </a:p>
          <a:p>
            <a:pPr marL="0" lvl="0" indent="0" algn="l" rtl="0">
              <a:spcBef>
                <a:spcPts val="0"/>
              </a:spcBef>
              <a:spcAft>
                <a:spcPts val="0"/>
              </a:spcAft>
              <a:buNone/>
            </a:pPr>
            <a:endParaRPr lang="en-US" b="1" u="sng" dirty="0"/>
          </a:p>
          <a:p>
            <a:pPr marL="0" lvl="0" indent="0" algn="l" rtl="0">
              <a:spcBef>
                <a:spcPts val="0"/>
              </a:spcBef>
              <a:spcAft>
                <a:spcPts val="0"/>
              </a:spcAft>
              <a:buNone/>
            </a:pPr>
            <a:r>
              <a:rPr lang="en-US" b="1" u="none" dirty="0"/>
              <a:t>Column B </a:t>
            </a:r>
          </a:p>
          <a:p>
            <a:pPr marL="0" indent="0">
              <a:buNone/>
            </a:pPr>
            <a:r>
              <a:rPr lang="en-US" b="0" u="none" dirty="0"/>
              <a:t>- an interest in teaching values and </a:t>
            </a:r>
            <a:r>
              <a:rPr lang="en-US" dirty="0"/>
              <a:t>taboos of various communities</a:t>
            </a:r>
            <a:endParaRPr lang="en-US" b="0" u="none" dirty="0"/>
          </a:p>
          <a:p>
            <a:pPr marL="0" lvl="0" indent="0" algn="l" rtl="0">
              <a:spcBef>
                <a:spcPts val="0"/>
              </a:spcBef>
              <a:spcAft>
                <a:spcPts val="0"/>
              </a:spcAft>
              <a:buNone/>
            </a:pPr>
            <a:r>
              <a:rPr lang="en-US" b="0" u="none" dirty="0"/>
              <a:t>- when you step into the magically real world of Latin American folklore.</a:t>
            </a:r>
          </a:p>
          <a:p>
            <a:pPr marL="0" lvl="0" indent="0" algn="l" rtl="0">
              <a:spcBef>
                <a:spcPts val="0"/>
              </a:spcBef>
              <a:spcAft>
                <a:spcPts val="0"/>
              </a:spcAft>
              <a:buNone/>
            </a:pPr>
            <a:r>
              <a:rPr lang="en-US" b="0" u="none" dirty="0"/>
              <a:t>- with the timeless key human questions, and there are human truths in the magic they contain.</a:t>
            </a:r>
          </a:p>
          <a:p>
            <a:pPr marL="0" lvl="0" indent="0" algn="l" rtl="0">
              <a:spcBef>
                <a:spcPts val="0"/>
              </a:spcBef>
              <a:spcAft>
                <a:spcPts val="0"/>
              </a:spcAft>
              <a:buNone/>
            </a:pPr>
            <a:r>
              <a:rPr lang="en-US" b="0" u="none" dirty="0"/>
              <a:t>- on both sides when Christian belief in a single God met indigenous belief in many goals.</a:t>
            </a:r>
          </a:p>
          <a:p>
            <a:pPr marL="0" lvl="0" indent="0" algn="l" rtl="0">
              <a:spcBef>
                <a:spcPts val="0"/>
              </a:spcBef>
              <a:spcAft>
                <a:spcPts val="0"/>
              </a:spcAft>
              <a:buNone/>
            </a:pPr>
            <a:r>
              <a:rPr lang="en-US" b="0" u="none" dirty="0"/>
              <a:t>- earthiness and fantasy in many of the tales.  </a:t>
            </a:r>
          </a:p>
          <a:p>
            <a:pPr marL="0" lvl="0" indent="0" algn="l" rtl="0">
              <a:spcBef>
                <a:spcPts val="0"/>
              </a:spcBef>
              <a:spcAft>
                <a:spcPts val="0"/>
              </a:spcAft>
              <a:buNone/>
            </a:pPr>
            <a:endParaRPr lang="en-US" b="0" u="none" dirty="0"/>
          </a:p>
          <a:p>
            <a:pPr marL="0" lvl="0" indent="0" algn="l" rtl="0">
              <a:spcBef>
                <a:spcPts val="0"/>
              </a:spcBef>
              <a:spcAft>
                <a:spcPts val="0"/>
              </a:spcAft>
              <a:buNone/>
            </a:pPr>
            <a:r>
              <a:rPr lang="en-US" b="1" u="none" dirty="0"/>
              <a:t>Answer Key: </a:t>
            </a:r>
          </a:p>
          <a:p>
            <a:pPr marL="228600" indent="-228600">
              <a:buFont typeface="Arial"/>
              <a:buAutoNum type="arabicPeriod"/>
              <a:defRPr/>
            </a:pPr>
            <a:r>
              <a:rPr lang="en-US" b="0" u="none" dirty="0"/>
              <a:t>The folktales share an interest in teaching values and taboos of </a:t>
            </a:r>
            <a:r>
              <a:rPr lang="en-US" dirty="0"/>
              <a:t>various communities</a:t>
            </a:r>
            <a:r>
              <a:rPr lang="en-US" b="0" u="none" dirty="0"/>
              <a:t>. </a:t>
            </a:r>
          </a:p>
          <a:p>
            <a:pPr marL="228600" lvl="0" indent="-228600" algn="l" rtl="0">
              <a:spcBef>
                <a:spcPts val="0"/>
              </a:spcBef>
              <a:spcAft>
                <a:spcPts val="0"/>
              </a:spcAft>
              <a:buAutoNum type="arabicPeriod"/>
            </a:pPr>
            <a:r>
              <a:rPr lang="en-US" b="0" u="none" dirty="0"/>
              <a:t>There is both earthiness and fantasy in many of the tales.</a:t>
            </a:r>
          </a:p>
          <a:p>
            <a:pPr marL="228600" lvl="0" indent="-228600" algn="l" rtl="0">
              <a:spcBef>
                <a:spcPts val="0"/>
              </a:spcBef>
              <a:spcAft>
                <a:spcPts val="0"/>
              </a:spcAft>
              <a:buAutoNum type="arabicPeriod"/>
            </a:pPr>
            <a:r>
              <a:rPr lang="en-US" b="0" u="none" dirty="0"/>
              <a:t>New realities transformed old stories on both sides when Christian belief in a single God met indigenous belief in many goals.</a:t>
            </a:r>
          </a:p>
          <a:p>
            <a:pPr marL="228600" lvl="0" indent="-228600" algn="l" rtl="0">
              <a:spcBef>
                <a:spcPts val="0"/>
              </a:spcBef>
              <a:spcAft>
                <a:spcPts val="0"/>
              </a:spcAft>
              <a:buAutoNum type="arabicPeriod"/>
            </a:pPr>
            <a:r>
              <a:rPr lang="en-US" b="0" u="none" dirty="0"/>
              <a:t>Everything is possible when you step into the magically real world of Latin American folklore.</a:t>
            </a:r>
          </a:p>
          <a:p>
            <a:pPr marL="228600" marR="0" lvl="0" indent="-228600" algn="l" defTabSz="914400" rtl="0" eaLnBrk="1" fontAlgn="auto" latinLnBrk="0" hangingPunct="1">
              <a:lnSpc>
                <a:spcPct val="100000"/>
              </a:lnSpc>
              <a:spcBef>
                <a:spcPts val="0"/>
              </a:spcBef>
              <a:spcAft>
                <a:spcPts val="0"/>
              </a:spcAft>
              <a:buClr>
                <a:srgbClr val="000000"/>
              </a:buClr>
              <a:buSzPts val="1100"/>
              <a:buFont typeface="Arial"/>
              <a:buAutoNum type="arabicPeriod"/>
              <a:tabLst/>
              <a:defRPr/>
            </a:pPr>
            <a:r>
              <a:rPr lang="en-US" b="0" u="none" dirty="0"/>
              <a:t>The folktales deal with the timeless key human questions, and there are human truths in the magic they contain.</a:t>
            </a:r>
          </a:p>
          <a:p>
            <a:pPr marL="228600" marR="0" lvl="0" indent="-228600" algn="l" defTabSz="914400" rtl="0" eaLnBrk="1" fontAlgn="auto" latinLnBrk="0" hangingPunct="1">
              <a:lnSpc>
                <a:spcPct val="100000"/>
              </a:lnSpc>
              <a:spcBef>
                <a:spcPts val="0"/>
              </a:spcBef>
              <a:spcAft>
                <a:spcPts val="0"/>
              </a:spcAft>
              <a:buClr>
                <a:srgbClr val="000000"/>
              </a:buClr>
              <a:buSzPts val="1100"/>
              <a:buFont typeface="Arial"/>
              <a:buAutoNum type="arabicPeriod"/>
              <a:tabLst/>
              <a:defRPr/>
            </a:pPr>
            <a:endParaRPr lang="en-US" b="0" u="none"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u="sng" dirty="0"/>
              <a:t>Exercise 2: Phrase Order</a:t>
            </a:r>
            <a:endParaRPr lang="en-US" b="0" u="sng"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u="none" dirty="0"/>
              <a:t>This exercise also gives students an opportunity to consider how different phrases within a sentence work together to create meaning. Students are given three phrases to place in logical order to build a sentence:</a:t>
            </a:r>
          </a:p>
          <a:p>
            <a:pPr marL="228600" marR="0" lvl="0" indent="-228600" algn="l" defTabSz="914400" rtl="0" eaLnBrk="1" fontAlgn="auto" latinLnBrk="0" hangingPunct="1">
              <a:lnSpc>
                <a:spcPct val="100000"/>
              </a:lnSpc>
              <a:spcBef>
                <a:spcPts val="0"/>
              </a:spcBef>
              <a:spcAft>
                <a:spcPts val="0"/>
              </a:spcAft>
              <a:buClr>
                <a:srgbClr val="000000"/>
              </a:buClr>
              <a:buSzPts val="1100"/>
              <a:buFont typeface="Arial"/>
              <a:buAutoNum type="arabicPeriod"/>
              <a:tabLst/>
              <a:defRPr/>
            </a:pPr>
            <a:r>
              <a:rPr lang="en-US" b="0" u="none" dirty="0"/>
              <a:t>who now represent the majority of the population in most cities throughout the region.”</a:t>
            </a:r>
          </a:p>
          <a:p>
            <a:pPr marL="228600" marR="0" lvl="0" indent="-228600" algn="l" defTabSz="914400" rtl="0" eaLnBrk="1" fontAlgn="auto" latinLnBrk="0" hangingPunct="1">
              <a:lnSpc>
                <a:spcPct val="100000"/>
              </a:lnSpc>
              <a:spcBef>
                <a:spcPts val="0"/>
              </a:spcBef>
              <a:spcAft>
                <a:spcPts val="0"/>
              </a:spcAft>
              <a:buClr>
                <a:srgbClr val="000000"/>
              </a:buClr>
              <a:buSzPts val="1100"/>
              <a:buFont typeface="Arial"/>
              <a:buAutoNum type="arabicPeriod"/>
              <a:tabLst/>
              <a:defRPr/>
            </a:pPr>
            <a:r>
              <a:rPr lang="en-US" b="0" u="none" dirty="0"/>
              <a:t>“Amazonian realities are still a present and active part of the lives of the non-indigenous</a:t>
            </a:r>
          </a:p>
          <a:p>
            <a:pPr marL="228600" marR="0" lvl="0" indent="-228600" algn="l" defTabSz="914400" rtl="0" eaLnBrk="1" fontAlgn="auto" latinLnBrk="0" hangingPunct="1">
              <a:lnSpc>
                <a:spcPct val="100000"/>
              </a:lnSpc>
              <a:spcBef>
                <a:spcPts val="0"/>
              </a:spcBef>
              <a:spcAft>
                <a:spcPts val="0"/>
              </a:spcAft>
              <a:buClr>
                <a:srgbClr val="000000"/>
              </a:buClr>
              <a:buSzPts val="1100"/>
              <a:buFont typeface="Arial"/>
              <a:buAutoNum type="arabicPeriod"/>
              <a:tabLst/>
              <a:defRPr/>
            </a:pPr>
            <a:r>
              <a:rPr lang="en-US" b="0" u="none" dirty="0"/>
              <a:t>As Jaun Carlos Galeano writes,</a:t>
            </a:r>
          </a:p>
          <a:p>
            <a:pPr marL="228600" marR="0" lvl="0" indent="-228600" algn="l" defTabSz="914400" rtl="0" eaLnBrk="1" fontAlgn="auto" latinLnBrk="0" hangingPunct="1">
              <a:lnSpc>
                <a:spcPct val="100000"/>
              </a:lnSpc>
              <a:spcBef>
                <a:spcPts val="0"/>
              </a:spcBef>
              <a:spcAft>
                <a:spcPts val="0"/>
              </a:spcAft>
              <a:buClr>
                <a:srgbClr val="000000"/>
              </a:buClr>
              <a:buSzPts val="1100"/>
              <a:buFont typeface="Arial"/>
              <a:buAutoNum type="arabicPeriod"/>
              <a:tabLst/>
              <a:defRPr/>
            </a:pPr>
            <a:endParaRPr lang="en-US" b="0" u="none"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u="none" dirty="0"/>
              <a:t>Answer Key: </a:t>
            </a:r>
            <a:r>
              <a:rPr lang="en-US" b="0" u="none" dirty="0"/>
              <a:t>As Jaun Carlos Galeano writes, “Amazonian realities are still a present and active part of the lives of the non-indigenous who now represent the majority of the population in most cities throughout the region.”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0" u="none"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u="none" dirty="0"/>
              <a:t>Next students answer two reflection questions. Possible answers are included in parenthesis:</a:t>
            </a:r>
          </a:p>
          <a:p>
            <a:pPr marL="228600" marR="0" lvl="0" indent="-228600" algn="l" defTabSz="914400" rtl="0" eaLnBrk="1" fontAlgn="auto" latinLnBrk="0" hangingPunct="1">
              <a:lnSpc>
                <a:spcPct val="100000"/>
              </a:lnSpc>
              <a:spcBef>
                <a:spcPts val="0"/>
              </a:spcBef>
              <a:spcAft>
                <a:spcPts val="0"/>
              </a:spcAft>
              <a:buClr>
                <a:srgbClr val="000000"/>
              </a:buClr>
              <a:buSzPts val="1100"/>
              <a:buFont typeface="Arial"/>
              <a:buAutoNum type="arabicPeriod"/>
              <a:tabLst/>
              <a:defRPr/>
            </a:pPr>
            <a:r>
              <a:rPr lang="en-US" b="0" u="none" dirty="0"/>
              <a:t>What is the purpose of the first phrase in your new sentence? (attribution, to show the origin of a quote)</a:t>
            </a:r>
          </a:p>
          <a:p>
            <a:pPr marL="228600" marR="0" lvl="0" indent="-228600" algn="l" defTabSz="914400" rtl="0" eaLnBrk="1" fontAlgn="auto" latinLnBrk="0" hangingPunct="1">
              <a:lnSpc>
                <a:spcPct val="100000"/>
              </a:lnSpc>
              <a:spcBef>
                <a:spcPts val="0"/>
              </a:spcBef>
              <a:spcAft>
                <a:spcPts val="0"/>
              </a:spcAft>
              <a:buClr>
                <a:srgbClr val="000000"/>
              </a:buClr>
              <a:buSzPts val="1100"/>
              <a:buFont typeface="Arial"/>
              <a:buAutoNum type="arabicPeriod"/>
              <a:tabLst/>
              <a:defRPr/>
            </a:pPr>
            <a:r>
              <a:rPr lang="en-US" b="0" u="none" dirty="0"/>
              <a:t>What does the whole sentence tell us about the majority of Latin American cities?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1" u="none"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0" u="none" dirty="0"/>
          </a:p>
          <a:p>
            <a:pPr marL="228600" lvl="0" indent="-228600" algn="l" rtl="0">
              <a:spcBef>
                <a:spcPts val="0"/>
              </a:spcBef>
              <a:spcAft>
                <a:spcPts val="0"/>
              </a:spcAft>
              <a:buAutoNum type="arabicPeriod"/>
            </a:pPr>
            <a:endParaRPr lang="en-US" b="0" u="none"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6abd8a2eef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26abd8a2eef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sng" dirty="0"/>
          </a:p>
          <a:p>
            <a:pPr marL="0" lvl="0" indent="0" algn="l" rtl="0">
              <a:spcBef>
                <a:spcPts val="0"/>
              </a:spcBef>
              <a:spcAft>
                <a:spcPts val="0"/>
              </a:spcAft>
              <a:buNone/>
            </a:pPr>
            <a:r>
              <a:rPr lang="en-US" b="0" u="none" dirty="0"/>
              <a:t>This is the second of four comprehension routines discussed during this session. </a:t>
            </a:r>
            <a:endParaRPr lang="en-US" b="1" u="none"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6abd8a2eef_1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26abd8a2eef_1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dirty="0"/>
              <a:t>Guiding Notes:</a:t>
            </a:r>
          </a:p>
          <a:p>
            <a:pPr marL="0" lvl="0" indent="0" algn="l" rtl="0">
              <a:spcBef>
                <a:spcPts val="0"/>
              </a:spcBef>
              <a:spcAft>
                <a:spcPts val="0"/>
              </a:spcAft>
              <a:buNone/>
            </a:pPr>
            <a:r>
              <a:rPr lang="en" b="1" dirty="0"/>
              <a:t>Text-dependent questions</a:t>
            </a:r>
            <a:r>
              <a:rPr lang="en" b="0" dirty="0"/>
              <a:t> require students to refer to the details or inferences made in the text in order to fully address the question. Text-dependent questions are essential to ensure students are not only reading the actual text but also engaging meaningfully with the text. The</a:t>
            </a:r>
            <a:r>
              <a:rPr lang="en" dirty="0"/>
              <a:t> IES Guide studied in this series points out that we should not only have text-dependent questions, but we should have questions that require students to read, re-read and think critically about the complex texts assigned to them. </a:t>
            </a:r>
          </a:p>
          <a:p>
            <a:pPr marL="0" lvl="0" indent="0" algn="l" rtl="0">
              <a:spcBef>
                <a:spcPts val="0"/>
              </a:spcBef>
              <a:spcAft>
                <a:spcPts val="0"/>
              </a:spcAft>
              <a:buNone/>
            </a:pPr>
            <a:endParaRPr lang="en"/>
          </a:p>
          <a:p>
            <a:pPr marL="0" lvl="0" indent="0" algn="l" rtl="0">
              <a:spcBef>
                <a:spcPts val="0"/>
              </a:spcBef>
              <a:spcAft>
                <a:spcPts val="0"/>
              </a:spcAft>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2bf234a13f1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2bf234a13f1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dirty="0"/>
              <a:t>Guiding Notes:</a:t>
            </a:r>
            <a:endParaRPr lang="en" b="0" u="sng" dirty="0"/>
          </a:p>
          <a:p>
            <a:pPr marL="0" lvl="0" indent="0" algn="l" rtl="0">
              <a:spcBef>
                <a:spcPts val="0"/>
              </a:spcBef>
              <a:spcAft>
                <a:spcPts val="0"/>
              </a:spcAft>
              <a:buNone/>
            </a:pPr>
            <a:r>
              <a:rPr lang="en" b="0" u="none" dirty="0"/>
              <a:t>This nonsense exercise is intended to support teachers in considering the importance of question quality.</a:t>
            </a:r>
            <a:r>
              <a:rPr lang="en" b="1" u="none" dirty="0"/>
              <a:t> </a:t>
            </a:r>
            <a:r>
              <a:rPr lang="en" dirty="0"/>
              <a:t>All of these questions are text-dependent, but they do not require students to make inferences or analyze the text. This exercise (while silly) illustrates the depth of reading some students engage in–they can decode the words, but they have very little deep comprehension of what they are reading, why it is relevant to them, or how the knowledge they gain from reading will support their work in the class. This illustrates the importance of moving beyond Right There questions to higher order thinking. </a:t>
            </a: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26abd8a2eef_1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26abd8a2eef_1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none" dirty="0"/>
          </a:p>
          <a:p>
            <a:pPr marL="0" lvl="0" indent="0" algn="l" rtl="0">
              <a:spcBef>
                <a:spcPts val="0"/>
              </a:spcBef>
              <a:spcAft>
                <a:spcPts val="0"/>
              </a:spcAft>
              <a:buNone/>
            </a:pPr>
            <a:r>
              <a:rPr lang="en-US" b="0" u="none" dirty="0"/>
              <a:t>Text-dependent questions anchor students in the texts studied and require students to read and re-read texts carefully. Students may encounter text-dependent questions in all grade levels and content areas to engage with knowledge and skills required to comprehend grade-level, complex text. </a:t>
            </a:r>
            <a:endParaRPr b="1" u="sng"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26abd8a2eef_1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26abd8a2eef_1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u="sng" dirty="0">
                <a:solidFill>
                  <a:schemeClr val="dk1"/>
                </a:solidFill>
              </a:rPr>
              <a:t>Guiding Notes:</a:t>
            </a:r>
          </a:p>
          <a:p>
            <a:pPr marL="0" lvl="0" indent="0" algn="l" rtl="0">
              <a:spcBef>
                <a:spcPts val="0"/>
              </a:spcBef>
              <a:spcAft>
                <a:spcPts val="0"/>
              </a:spcAft>
              <a:buClr>
                <a:schemeClr val="dk1"/>
              </a:buClr>
              <a:buSzPts val="1100"/>
              <a:buFont typeface="Arial"/>
              <a:buNone/>
            </a:pPr>
            <a:r>
              <a:rPr lang="en" dirty="0">
                <a:solidFill>
                  <a:schemeClr val="dk1"/>
                </a:solidFill>
              </a:rPr>
              <a:t>This slide is adapted from the </a:t>
            </a:r>
            <a:r>
              <a:rPr lang="en" u="sng" dirty="0">
                <a:solidFill>
                  <a:schemeClr val="hlink"/>
                </a:solidFill>
                <a:hlinkClick r:id="rId3"/>
              </a:rPr>
              <a:t>Reading and Writing Text-Dependent Questions (TDQ) Webcast</a:t>
            </a:r>
            <a:r>
              <a:rPr lang="en" dirty="0">
                <a:solidFill>
                  <a:schemeClr val="dk1"/>
                </a:solidFill>
              </a:rPr>
              <a:t> that aired </a:t>
            </a:r>
            <a:r>
              <a:rPr lang="en-US" dirty="0">
                <a:solidFill>
                  <a:schemeClr val="dk1"/>
                </a:solidFill>
              </a:rPr>
              <a:t>on KDE’s Office of Teaching and Learning YouTube channel in March 2020. This slide indicates reasons why text-dependent questions may provide essential supports for students in accessing and analyzing complex, grade-level text. </a:t>
            </a: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26abd8a2eef_1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26abd8a2eef_1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u="sng" dirty="0">
                <a:solidFill>
                  <a:schemeClr val="dk1"/>
                </a:solidFill>
              </a:rPr>
              <a:t>Guiding Notes:</a:t>
            </a:r>
          </a:p>
          <a:p>
            <a:pPr marL="0" indent="0">
              <a:buClr>
                <a:schemeClr val="dk1"/>
              </a:buClr>
              <a:buNone/>
            </a:pPr>
            <a:r>
              <a:rPr lang="en" dirty="0">
                <a:solidFill>
                  <a:schemeClr val="dk1"/>
                </a:solidFill>
              </a:rPr>
              <a:t>This slide is adapted from the </a:t>
            </a:r>
            <a:r>
              <a:rPr lang="en" u="sng" dirty="0">
                <a:solidFill>
                  <a:schemeClr val="hlink"/>
                </a:solidFill>
                <a:hlinkClick r:id="rId3"/>
              </a:rPr>
              <a:t>Reading and Writing Text-Dependent Questions (TDQ) Webcast</a:t>
            </a:r>
            <a:r>
              <a:rPr lang="en" dirty="0">
                <a:solidFill>
                  <a:schemeClr val="dk1"/>
                </a:solidFill>
              </a:rPr>
              <a:t> that aired </a:t>
            </a:r>
            <a:r>
              <a:rPr lang="en-US" dirty="0">
                <a:solidFill>
                  <a:schemeClr val="dk1"/>
                </a:solidFill>
              </a:rPr>
              <a:t>on KDE’s Office of Teaching and Learning YouTube channel in March 2020. Participants may require an opportunity to reflect on how grade-level access and learning often hinges on student background knowledge prior to reading a text. All questions should ground students in the texts studied.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7da9d10564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7da9d10564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u="sng" dirty="0">
                <a:solidFill>
                  <a:schemeClr val="dk1"/>
                </a:solidFill>
                <a:latin typeface="Helvetica Neue"/>
                <a:ea typeface="Helvetica Neue"/>
                <a:cs typeface="Helvetica Neue"/>
                <a:sym typeface="Helvetica Neue"/>
              </a:rPr>
              <a:t>Guiding Notes:</a:t>
            </a:r>
            <a:endParaRPr sz="1200" b="1" u="sng"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dirty="0">
                <a:solidFill>
                  <a:schemeClr val="dk1"/>
                </a:solidFill>
                <a:latin typeface="Helvetica Neue"/>
                <a:ea typeface="Helvetica Neue"/>
                <a:cs typeface="Helvetica Neue"/>
                <a:sym typeface="Helvetica Neue"/>
              </a:rPr>
              <a:t>This slide provides an overview of this series. It is recommended to complete one session per month to allow time for implementation of practices between sessions. </a:t>
            </a: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b="1" u="sng"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6abd8a2eef_1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26abd8a2eef_1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u="sng" dirty="0">
                <a:solidFill>
                  <a:schemeClr val="dk1"/>
                </a:solidFill>
              </a:rPr>
              <a:t>Guiding Notes:</a:t>
            </a:r>
          </a:p>
          <a:p>
            <a:pPr marL="0" indent="0">
              <a:buClr>
                <a:schemeClr val="dk1"/>
              </a:buClr>
              <a:buNone/>
            </a:pPr>
            <a:r>
              <a:rPr lang="en-US" dirty="0">
                <a:solidFill>
                  <a:schemeClr val="dk1"/>
                </a:solidFill>
              </a:rPr>
              <a:t>This slide is adapted from the </a:t>
            </a:r>
            <a:r>
              <a:rPr lang="en-US" u="sng" dirty="0">
                <a:solidFill>
                  <a:schemeClr val="hlink"/>
                </a:solidFill>
                <a:hlinkClick r:id="rId3"/>
              </a:rPr>
              <a:t>Reading and Writing Text-Dependent Questions (TDQ) Webcast</a:t>
            </a:r>
            <a:r>
              <a:rPr lang="en-US">
                <a:solidFill>
                  <a:schemeClr val="dk1"/>
                </a:solidFill>
              </a:rPr>
              <a:t> that aired on KDE’s Office of Teaching and Learning YouTube channel in March 2020. Participants may require an opportunity to reflect on how grade-level access and learning often hinges on student background knowledge prior to reading a text. All questions should ground students in the texts studied.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The first question comes from EL Education Grade 8 and requires students to engage with and cite information from the text studied. The second question is NOT text-dependent and would require students to have knowledge that is not included in the text. </a:t>
            </a:r>
            <a:endParaRPr lang="en-US" dirty="0"/>
          </a:p>
          <a:p>
            <a:pPr marL="0" lvl="0" indent="0" algn="l" rtl="0">
              <a:spcBef>
                <a:spcPts val="0"/>
              </a:spcBef>
              <a:spcAft>
                <a:spcPts val="0"/>
              </a:spcAft>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26abd8a2eef_1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26abd8a2eef_1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none" dirty="0"/>
          </a:p>
          <a:p>
            <a:pPr marL="0" lvl="0" indent="0" algn="l" rtl="0">
              <a:spcBef>
                <a:spcPts val="0"/>
              </a:spcBef>
              <a:spcAft>
                <a:spcPts val="0"/>
              </a:spcAft>
              <a:buNone/>
            </a:pPr>
            <a:r>
              <a:rPr lang="en-US" dirty="0">
                <a:solidFill>
                  <a:schemeClr val="dk1"/>
                </a:solidFill>
              </a:rPr>
              <a:t>This slide is adapted from the </a:t>
            </a:r>
            <a:r>
              <a:rPr lang="en-US" u="sng" dirty="0">
                <a:solidFill>
                  <a:schemeClr val="hlink"/>
                </a:solidFill>
                <a:hlinkClick r:id="rId3"/>
              </a:rPr>
              <a:t>Reading and Writing Text-Dependent Questions (TDQ) Webcast</a:t>
            </a:r>
            <a:r>
              <a:rPr lang="en-US" dirty="0">
                <a:solidFill>
                  <a:schemeClr val="dk1"/>
                </a:solidFill>
              </a:rPr>
              <a:t> that aired on KDE’s Office of Teaching and Learning YouTube channel in March 2020. This slide emphasizes that students may engage with a variety of text-dependent questions to address a variety of comprehension needs within a text. Different texts may present different challenges to students, so instructors may consider or anticipate questions that would clarify vocabulary, syntax/structure and theme/central idea analysis. </a:t>
            </a:r>
            <a:endParaRPr b="1" u="sng"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26ac461b034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26ac461b03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dirty="0"/>
              <a:t>Guiding Notes:</a:t>
            </a:r>
            <a:endParaRPr lang="en" b="0" u="sng" dirty="0"/>
          </a:p>
          <a:p>
            <a:pPr marL="0" lvl="0" indent="0" algn="l" rtl="0">
              <a:spcBef>
                <a:spcPts val="0"/>
              </a:spcBef>
              <a:spcAft>
                <a:spcPts val="0"/>
              </a:spcAft>
              <a:buNone/>
            </a:pPr>
            <a:r>
              <a:rPr lang="en" b="0" u="none" dirty="0"/>
              <a:t>This slide points participants to their adopted high-quality instructional resource. While the slide uses EL Education as an example, districts may have access to another green-rated HQIR. If a district has not yet adopted an HQIR, KDE has a module available to support the writing of high-quality questions available at the link below. </a:t>
            </a:r>
          </a:p>
          <a:p>
            <a:pPr marL="0" lvl="0" indent="0" algn="l" rtl="0">
              <a:spcBef>
                <a:spcPts val="0"/>
              </a:spcBef>
              <a:spcAft>
                <a:spcPts val="0"/>
              </a:spcAft>
              <a:buNone/>
            </a:pPr>
            <a:endParaRPr lang="en" b="1" u="none" dirty="0"/>
          </a:p>
          <a:p>
            <a:pPr marL="0" lvl="0" indent="0" algn="l" rtl="0">
              <a:spcBef>
                <a:spcPts val="0"/>
              </a:spcBef>
              <a:spcAft>
                <a:spcPts val="0"/>
              </a:spcAft>
              <a:buNone/>
            </a:pPr>
            <a:r>
              <a:rPr lang="en" dirty="0"/>
              <a:t>Text-Dependent Questions Module  </a:t>
            </a:r>
            <a:r>
              <a:rPr lang="en" u="sng" dirty="0">
                <a:solidFill>
                  <a:schemeClr val="hlink"/>
                </a:solidFill>
                <a:hlinkClick r:id="rId3"/>
              </a:rPr>
              <a:t>https://kystandards.org/utdq/</a:t>
            </a:r>
            <a:r>
              <a:rPr lang="en" dirty="0"/>
              <a:t> </a:t>
            </a: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26abd8a2eef_1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26abd8a2eef_1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none" dirty="0"/>
          </a:p>
          <a:p>
            <a:pPr marL="0" lvl="0" indent="0" algn="l" rtl="0">
              <a:spcBef>
                <a:spcPts val="0"/>
              </a:spcBef>
              <a:spcAft>
                <a:spcPts val="0"/>
              </a:spcAft>
              <a:buNone/>
            </a:pPr>
            <a:r>
              <a:rPr lang="en-US" dirty="0">
                <a:solidFill>
                  <a:schemeClr val="dk1"/>
                </a:solidFill>
              </a:rPr>
              <a:t>This slide is adapted from the </a:t>
            </a:r>
            <a:r>
              <a:rPr lang="en-US" u="sng" dirty="0">
                <a:solidFill>
                  <a:schemeClr val="hlink"/>
                </a:solidFill>
                <a:hlinkClick r:id="rId3"/>
              </a:rPr>
              <a:t>Reading and Writing Text-Dependent Questions (TDQ) Webcast</a:t>
            </a:r>
            <a:r>
              <a:rPr lang="en-US" dirty="0">
                <a:solidFill>
                  <a:schemeClr val="dk1"/>
                </a:solidFill>
              </a:rPr>
              <a:t> that aired on KDE’s Office of Teaching and Learning YouTube channel in March 2020. Participants will read the question and have an opportunity to discuss if the question as written is text-dependent or not. This question comes directly from EL Education and requires students to refer to the text to substantiate their answer. </a:t>
            </a: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6abd8a2eef_1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26abd8a2eef_1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none" dirty="0"/>
          </a:p>
          <a:p>
            <a:pPr marL="0" lvl="0" indent="0" algn="l" rtl="0">
              <a:spcBef>
                <a:spcPts val="0"/>
              </a:spcBef>
              <a:spcAft>
                <a:spcPts val="0"/>
              </a:spcAft>
              <a:buNone/>
            </a:pPr>
            <a:r>
              <a:rPr lang="en-US" dirty="0">
                <a:solidFill>
                  <a:schemeClr val="dk1"/>
                </a:solidFill>
              </a:rPr>
              <a:t>This slide is adapted from the </a:t>
            </a:r>
            <a:r>
              <a:rPr lang="en-US" u="sng" dirty="0">
                <a:solidFill>
                  <a:schemeClr val="hlink"/>
                </a:solidFill>
                <a:hlinkClick r:id="rId3"/>
              </a:rPr>
              <a:t>Reading and Writing Text-Dependent Questions (TDQ) Webcast</a:t>
            </a:r>
            <a:r>
              <a:rPr lang="en-US" dirty="0">
                <a:solidFill>
                  <a:schemeClr val="dk1"/>
                </a:solidFill>
              </a:rPr>
              <a:t> that aired on KDE’s Office of Teaching and Learning YouTube channel in March 2020. Participants will read the question and have an opportunity to discuss if the question as written is text-dependent or not. This question comes directly from EL Education and requires students to refer to the text to substantiate their answer. </a:t>
            </a:r>
            <a:endParaRPr lang="en-US" dirty="0"/>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6abd8a2eef_1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26abd8a2eef_1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none" dirty="0"/>
          </a:p>
          <a:p>
            <a:pPr marL="0" lvl="0" indent="0" algn="l" rtl="0">
              <a:spcBef>
                <a:spcPts val="0"/>
              </a:spcBef>
              <a:spcAft>
                <a:spcPts val="0"/>
              </a:spcAft>
              <a:buNone/>
            </a:pPr>
            <a:r>
              <a:rPr lang="en-US" dirty="0">
                <a:solidFill>
                  <a:schemeClr val="dk1"/>
                </a:solidFill>
              </a:rPr>
              <a:t>This slide is adapted from the </a:t>
            </a:r>
            <a:r>
              <a:rPr lang="en-US" u="sng" dirty="0">
                <a:solidFill>
                  <a:schemeClr val="hlink"/>
                </a:solidFill>
                <a:hlinkClick r:id="rId3"/>
              </a:rPr>
              <a:t>Reading and Writing Text-Dependent Questions (TDQ) Webcast</a:t>
            </a:r>
            <a:r>
              <a:rPr lang="en-US" dirty="0">
                <a:solidFill>
                  <a:schemeClr val="dk1"/>
                </a:solidFill>
              </a:rPr>
              <a:t> that aired on KDE’s Office of Teaching and Learning YouTube channel in March 2020. Participants will read the question and have an opportunity to discuss if the question as written is text-dependent or not. This question does not require students to engage with the text and requires knowledge not necessarily provided in the text. </a:t>
            </a:r>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26abd8a2eef_1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26abd8a2eef_1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none" dirty="0"/>
          </a:p>
          <a:p>
            <a:pPr marL="0" lvl="0" indent="0" algn="l" rtl="0">
              <a:spcBef>
                <a:spcPts val="0"/>
              </a:spcBef>
              <a:spcAft>
                <a:spcPts val="0"/>
              </a:spcAft>
              <a:buNone/>
            </a:pPr>
            <a:r>
              <a:rPr lang="en-US" dirty="0">
                <a:solidFill>
                  <a:schemeClr val="dk1"/>
                </a:solidFill>
              </a:rPr>
              <a:t>This slide is adapted from the </a:t>
            </a:r>
            <a:r>
              <a:rPr lang="en-US" u="sng" dirty="0">
                <a:solidFill>
                  <a:schemeClr val="hlink"/>
                </a:solidFill>
                <a:hlinkClick r:id="rId3"/>
              </a:rPr>
              <a:t>Reading and Writing Text-Dependent Questions (TDQ) Webcast</a:t>
            </a:r>
            <a:r>
              <a:rPr lang="en-US" dirty="0">
                <a:solidFill>
                  <a:schemeClr val="dk1"/>
                </a:solidFill>
              </a:rPr>
              <a:t> that aired on KDE’s Office of Teaching and Learning YouTube channel in March 2020. These question stems provide some guidance for writing or improving text-dependent questions to support deeper comprehension of a text.</a:t>
            </a:r>
            <a:endParaRPr lang="en-US" dirty="0"/>
          </a:p>
          <a:p>
            <a:pPr marL="0" lvl="0" indent="0" algn="l" rtl="0">
              <a:spcBef>
                <a:spcPts val="0"/>
              </a:spcBef>
              <a:spcAft>
                <a:spcPts val="0"/>
              </a:spcAft>
              <a:buNone/>
            </a:pP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26abd8a2eef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26abd8a2eef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none"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u="none" dirty="0"/>
              <a:t>This is the third of four comprehension routines discussed during this session. </a:t>
            </a:r>
            <a:endParaRPr lang="en-US" b="1" u="none" dirty="0"/>
          </a:p>
          <a:p>
            <a:pPr marL="0" lvl="0" indent="0" algn="l" rtl="0">
              <a:spcBef>
                <a:spcPts val="0"/>
              </a:spcBef>
              <a:spcAft>
                <a:spcPts val="0"/>
              </a:spcAft>
              <a:buNone/>
            </a:pP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26ac461b034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26ac461b034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u="sng" dirty="0"/>
              <a:t>Guiding Notes:</a:t>
            </a:r>
            <a:endParaRPr lang="en-US" b="0" u="sng"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u="none" dirty="0"/>
              <a:t>This slide explicitly provides a routine for teaching students to generate a gist statement as described in the IES Guide. Note that this routine also supports students in making stronger annotations of texts. </a:t>
            </a:r>
            <a:endParaRPr lang="en-US" b="1" u="none" dirty="0"/>
          </a:p>
          <a:p>
            <a:pPr marL="0" lvl="0" indent="0" algn="l" rtl="0">
              <a:spcBef>
                <a:spcPts val="0"/>
              </a:spcBef>
              <a:spcAft>
                <a:spcPts val="0"/>
              </a:spcAft>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6ac461b034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26ac461b034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u="sng" dirty="0"/>
              <a:t>Guiding Notes:</a:t>
            </a:r>
            <a:endParaRPr lang="en-US" b="0" u="sng"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u="none" dirty="0"/>
              <a:t>In this example, the slide uses EL Education’s Grade 8 Text “Latin American Folktales.” The highlighted portion represents what students might identify in Step 1: Who or what is the passage about?</a:t>
            </a:r>
            <a:endParaRPr lang="en-US" b="1" u="none" dirty="0"/>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93349b6347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93349b6347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u="sng" dirty="0">
                <a:solidFill>
                  <a:srgbClr val="000000"/>
                </a:solidFill>
                <a:effectLst/>
                <a:latin typeface="Helvetica Neue"/>
              </a:rPr>
              <a:t>Guiding Notes:</a:t>
            </a:r>
            <a:r>
              <a:rPr lang="en-US" b="0" i="0" u="sng" dirty="0">
                <a:solidFill>
                  <a:srgbClr val="444444"/>
                </a:solidFill>
                <a:effectLst/>
                <a:latin typeface="Helvetica Neue"/>
              </a:rPr>
              <a:t>​</a:t>
            </a:r>
            <a:endParaRPr lang="en" dirty="0"/>
          </a:p>
          <a:p>
            <a:pPr marL="0" lvl="0" indent="0" algn="l" rtl="0">
              <a:spcBef>
                <a:spcPts val="0"/>
              </a:spcBef>
              <a:spcAft>
                <a:spcPts val="0"/>
              </a:spcAft>
              <a:buNone/>
            </a:pPr>
            <a:r>
              <a:rPr lang="en" dirty="0"/>
              <a:t>This series may address the needs of educators in a variety of roles in districts. The primary goal is to support middle and high school readers with complex, grade-level texts in tier 1, universal instruction. While some secondary students may need intervention to build foundational skills, this series intends to strengthen Tier 1 instruction using evidence-based practices.  </a:t>
            </a: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26ac461b034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26ac461b034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u="sng" dirty="0"/>
              <a:t>Guiding Notes:</a:t>
            </a:r>
            <a:endParaRPr lang="en-US" b="0" u="sng"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u="none" dirty="0"/>
              <a:t>In this example, the slide uses EL Education’s Grade 8 Text “Latin American Folktales.” The underlined portion represents the important facts about Latin American folktales detailed in the passage. </a:t>
            </a:r>
            <a:endParaRPr lang="en-US" b="1" u="none"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26ac461b034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26ac461b034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u="sng" dirty="0"/>
              <a:t>Guiding Notes:</a:t>
            </a:r>
            <a:endParaRPr lang="en-US" b="0" u="sng"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u="none" dirty="0"/>
              <a:t>In this example, the slide uses EL Education’s Grade 8 Text “Latin American Folktales.” Students might need support understanding the function of the listed examples as evidence to support the idea that folktales address human questions and truths. </a:t>
            </a:r>
            <a:endParaRPr lang="en-US" b="1" u="none"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26ac461b034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26ac461b034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p>
          <a:p>
            <a:pPr marL="0" lvl="0" indent="0" algn="l" rtl="0">
              <a:spcBef>
                <a:spcPts val="0"/>
              </a:spcBef>
              <a:spcAft>
                <a:spcPts val="0"/>
              </a:spcAft>
              <a:buNone/>
            </a:pPr>
            <a:r>
              <a:rPr lang="en-US" b="0" u="none" dirty="0"/>
              <a:t>The blue box represents a possible gist statement teachers might model or teachers might write for this passage in particular. </a:t>
            </a:r>
          </a:p>
          <a:p>
            <a:pPr marL="0" lvl="0" indent="0" algn="l" rtl="0">
              <a:spcBef>
                <a:spcPts val="0"/>
              </a:spcBef>
              <a:spcAft>
                <a:spcPts val="0"/>
              </a:spcAft>
              <a:buNone/>
            </a:pPr>
            <a:endParaRPr b="1" u="sng"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2bf234a13f1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2bf234a13f1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p>
          <a:p>
            <a:pPr marL="0" lvl="0" indent="0" algn="l" rtl="0">
              <a:spcBef>
                <a:spcPts val="0"/>
              </a:spcBef>
              <a:spcAft>
                <a:spcPts val="0"/>
              </a:spcAft>
              <a:buNone/>
            </a:pPr>
            <a:r>
              <a:rPr lang="en-US" b="0" u="none" dirty="0"/>
              <a:t>Note that this possible schedule represents a sample and is not intended as a requirement. The IES Guide provides a sample schedule for pacing individual lessons. </a:t>
            </a:r>
            <a:endParaRPr b="0" u="none"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2bf234a13f1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2bf234a13f1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sng" dirty="0"/>
          </a:p>
          <a:p>
            <a:pPr marL="0" lvl="0" indent="0" algn="l" rtl="0">
              <a:spcBef>
                <a:spcPts val="0"/>
              </a:spcBef>
              <a:spcAft>
                <a:spcPts val="0"/>
              </a:spcAft>
              <a:buNone/>
            </a:pPr>
            <a:r>
              <a:rPr lang="en-US" b="0" u="none" dirty="0"/>
              <a:t>This slide uses the same chart from the research of Carlisle and Rice cited previously. This is an opportunity for teachers to reflect on the challenges of focusing on comprehension as both a process AND a product. When teachers allow students to engage in comprehension and not just demonstrate comprehension, this provides opportunities for students to engage more deeply in text as well as gain more knowledge. </a:t>
            </a:r>
            <a:endParaRPr b="1" u="none" dirty="0"/>
          </a:p>
          <a:p>
            <a:pPr marL="0" lvl="0" indent="0" algn="l" rtl="0">
              <a:spcBef>
                <a:spcPts val="0"/>
              </a:spcBef>
              <a:spcAft>
                <a:spcPts val="0"/>
              </a:spcAft>
              <a:buNone/>
            </a:pPr>
            <a:endParaRP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32257fe1f3f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32257fe1f3f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none" dirty="0"/>
          </a:p>
          <a:p>
            <a:pPr marL="0" lvl="0" indent="0" algn="l" rtl="0">
              <a:spcBef>
                <a:spcPts val="0"/>
              </a:spcBef>
              <a:spcAft>
                <a:spcPts val="0"/>
              </a:spcAft>
              <a:buNone/>
            </a:pPr>
            <a:r>
              <a:rPr lang="en-US" b="0" u="none" dirty="0"/>
              <a:t>Use this time for teachers or PLCs to meet to discuss how learning from this session may impact upcoming instruction. Teachers or PLCs may also consider systemic routines or structures that may support more evidence-based instruction. </a:t>
            </a:r>
            <a:endParaRPr b="1" u="sng"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a:extLst>
            <a:ext uri="{FF2B5EF4-FFF2-40B4-BE49-F238E27FC236}">
              <a16:creationId xmlns:a16="http://schemas.microsoft.com/office/drawing/2014/main" id="{A61DBA88-27DA-4B3F-5C42-46B6F4E63E28}"/>
            </a:ext>
          </a:extLst>
        </p:cNvPr>
        <p:cNvGrpSpPr/>
        <p:nvPr/>
      </p:nvGrpSpPr>
      <p:grpSpPr>
        <a:xfrm>
          <a:off x="0" y="0"/>
          <a:ext cx="0" cy="0"/>
          <a:chOff x="0" y="0"/>
          <a:chExt cx="0" cy="0"/>
        </a:xfrm>
      </p:grpSpPr>
      <p:sp>
        <p:nvSpPr>
          <p:cNvPr id="687" name="Google Shape;687;g294e532f10c_0_130:notes">
            <a:extLst>
              <a:ext uri="{FF2B5EF4-FFF2-40B4-BE49-F238E27FC236}">
                <a16:creationId xmlns:a16="http://schemas.microsoft.com/office/drawing/2014/main" id="{003F0787-A218-9DEC-B16D-CB6353B673E8}"/>
              </a:ext>
            </a:extLst>
          </p:cNvPr>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8" name="Google Shape;688;g294e532f10c_0_130:notes">
            <a:extLst>
              <a:ext uri="{FF2B5EF4-FFF2-40B4-BE49-F238E27FC236}">
                <a16:creationId xmlns:a16="http://schemas.microsoft.com/office/drawing/2014/main" id="{C999A033-F7EE-F768-B48D-5F484211064E}"/>
              </a:ext>
            </a:extLst>
          </p:cNvPr>
          <p:cNvSpPr txBox="1">
            <a:spLocks noGrp="1"/>
          </p:cNvSpPr>
          <p:nvPr>
            <p:ph type="body" idx="1"/>
          </p:nvPr>
        </p:nvSpPr>
        <p:spPr>
          <a:xfrm>
            <a:off x="702310" y="4480004"/>
            <a:ext cx="5618400" cy="3665700"/>
          </a:xfrm>
          <a:prstGeom prst="rect">
            <a:avLst/>
          </a:prstGeom>
          <a:noFill/>
          <a:ln>
            <a:noFill/>
          </a:ln>
        </p:spPr>
        <p:txBody>
          <a:bodyPr spcFirstLastPara="1" wrap="square" lIns="93300" tIns="46625" rIns="93300" bIns="46625" anchor="t" anchorCtr="0">
            <a:noAutofit/>
          </a:bodyPr>
          <a:lstStyle/>
          <a:p>
            <a:pPr marL="0" lvl="0" indent="0" algn="l" rtl="0">
              <a:lnSpc>
                <a:spcPct val="100000"/>
              </a:lnSpc>
              <a:spcBef>
                <a:spcPts val="0"/>
              </a:spcBef>
              <a:spcAft>
                <a:spcPts val="0"/>
              </a:spcAft>
              <a:buNone/>
            </a:pPr>
            <a:endParaRPr sz="1300" b="1" dirty="0">
              <a:solidFill>
                <a:schemeClr val="dk1"/>
              </a:solidFill>
              <a:latin typeface="Libre Franklin"/>
              <a:ea typeface="Libre Franklin"/>
              <a:cs typeface="Libre Franklin"/>
              <a:sym typeface="Libre Franklin"/>
            </a:endParaRPr>
          </a:p>
        </p:txBody>
      </p:sp>
      <p:sp>
        <p:nvSpPr>
          <p:cNvPr id="689" name="Google Shape;689;g294e532f10c_0_130:notes">
            <a:extLst>
              <a:ext uri="{FF2B5EF4-FFF2-40B4-BE49-F238E27FC236}">
                <a16:creationId xmlns:a16="http://schemas.microsoft.com/office/drawing/2014/main" id="{2CE996C6-08E0-F002-AF4A-81F2E40C8BD2}"/>
              </a:ext>
            </a:extLst>
          </p:cNvPr>
          <p:cNvSpPr txBox="1">
            <a:spLocks noGrp="1"/>
          </p:cNvSpPr>
          <p:nvPr>
            <p:ph type="sldNum" idx="12"/>
          </p:nvPr>
        </p:nvSpPr>
        <p:spPr>
          <a:xfrm>
            <a:off x="3978132" y="8842029"/>
            <a:ext cx="3043200" cy="467100"/>
          </a:xfrm>
          <a:prstGeom prst="rect">
            <a:avLst/>
          </a:prstGeom>
          <a:noFill/>
          <a:ln>
            <a:noFill/>
          </a:ln>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
              <a:t>56</a:t>
            </a:fld>
            <a:endParaRPr/>
          </a:p>
        </p:txBody>
      </p:sp>
    </p:spTree>
    <p:extLst>
      <p:ext uri="{BB962C8B-B14F-4D97-AF65-F5344CB8AC3E}">
        <p14:creationId xmlns:p14="http://schemas.microsoft.com/office/powerpoint/2010/main" val="1526783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956e5b6452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956e5b6452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a:lnSpc>
                <a:spcPct val="100000"/>
              </a:lnSpc>
              <a:spcBef>
                <a:spcPts val="0"/>
              </a:spcBef>
              <a:spcAft>
                <a:spcPts val="0"/>
              </a:spcAft>
              <a:buNone/>
              <a:tabLst/>
              <a:defRPr/>
            </a:pPr>
            <a:r>
              <a:rPr lang="en-US" sz="2400" b="1" i="0" u="sng" strike="noStrike" dirty="0">
                <a:solidFill>
                  <a:srgbClr val="444444"/>
                </a:solidFill>
                <a:effectLst/>
                <a:latin typeface="Calibri" panose="020F0502020204030204" pitchFamily="34" charset="0"/>
              </a:rPr>
              <a:t>Guiding Notes:</a:t>
            </a:r>
          </a:p>
          <a:p>
            <a:pPr marL="0" marR="0" lvl="0" indent="0" algn="l" defTabSz="914400">
              <a:lnSpc>
                <a:spcPct val="100000"/>
              </a:lnSpc>
              <a:spcBef>
                <a:spcPts val="0"/>
              </a:spcBef>
              <a:spcAft>
                <a:spcPts val="0"/>
              </a:spcAft>
              <a:buNone/>
              <a:tabLst/>
              <a:defRPr/>
            </a:pPr>
            <a:r>
              <a:rPr lang="en-US" sz="2400" b="0" i="0" u="none" strike="noStrike" dirty="0">
                <a:solidFill>
                  <a:srgbClr val="444444"/>
                </a:solidFill>
                <a:effectLst/>
                <a:latin typeface="Calibri" panose="020F0502020204030204" pitchFamily="34" charset="0"/>
              </a:rPr>
              <a:t>This series represents the start of larger systemic shifts to support adolescent reading improvement within districts.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956e5b64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956e5b64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u="sng" dirty="0">
                <a:solidFill>
                  <a:srgbClr val="000000"/>
                </a:solidFill>
                <a:effectLst/>
                <a:latin typeface="Helvetica Neue"/>
              </a:rPr>
              <a:t>Guiding Notes:</a:t>
            </a:r>
            <a:r>
              <a:rPr lang="en-US" b="0" i="0" u="sng" dirty="0">
                <a:solidFill>
                  <a:srgbClr val="444444"/>
                </a:solidFill>
                <a:effectLst/>
                <a:latin typeface="Helvetica Neue"/>
              </a:rPr>
              <a:t>​</a:t>
            </a:r>
            <a:endParaRPr lang="en-US" dirty="0"/>
          </a:p>
          <a:p>
            <a:pPr marL="0" lvl="0" indent="0" algn="l" rtl="0">
              <a:spcBef>
                <a:spcPts val="0"/>
              </a:spcBef>
              <a:spcAft>
                <a:spcPts val="0"/>
              </a:spcAft>
              <a:buNone/>
            </a:pPr>
            <a:r>
              <a:rPr lang="en-US" dirty="0"/>
              <a:t>Use this Learning Plan to monitor learning throughout the series.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b8bb76a674_1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b8bb76a674_1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Sign In</a:t>
            </a: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6439951f48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6439951f4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r>
              <a:rPr lang="en-US" b="1" u="sng" dirty="0"/>
              <a:t>Guiding Notes:</a:t>
            </a:r>
            <a:endParaRPr lang="en-US" u="sng" dirty="0"/>
          </a:p>
          <a:p>
            <a:pPr>
              <a:buNone/>
            </a:pPr>
            <a:r>
              <a:rPr lang="en-US" dirty="0"/>
              <a:t>This session provides participants with an understanding of how students develop vocabulary across the lifespan as well as instructional practices to teach vocabulary in middle and high school. </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5"/>
        <p:cNvGrpSpPr/>
        <p:nvPr/>
      </p:nvGrpSpPr>
      <p:grpSpPr>
        <a:xfrm>
          <a:off x="0" y="0"/>
          <a:ext cx="0" cy="0"/>
          <a:chOff x="0" y="0"/>
          <a:chExt cx="0" cy="0"/>
        </a:xfrm>
      </p:grpSpPr>
      <p:sp>
        <p:nvSpPr>
          <p:cNvPr id="56" name="Google Shape;56;p1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7" name="Google Shape;57;p14"/>
          <p:cNvSpPr txBox="1">
            <a:spLocks noGrp="1"/>
          </p:cNvSpPr>
          <p:nvPr>
            <p:ph type="body" idx="1"/>
          </p:nvPr>
        </p:nvSpPr>
        <p:spPr>
          <a:xfrm>
            <a:off x="628650" y="1369219"/>
            <a:ext cx="7886700" cy="2862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8" name="Google Shape;58;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9" name="Google Shape;59;p14"/>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6"/>
        <p:cNvGrpSpPr/>
        <p:nvPr/>
      </p:nvGrpSpPr>
      <p:grpSpPr>
        <a:xfrm>
          <a:off x="0" y="0"/>
          <a:ext cx="0" cy="0"/>
          <a:chOff x="0" y="0"/>
          <a:chExt cx="0" cy="0"/>
        </a:xfrm>
      </p:grpSpPr>
      <p:sp>
        <p:nvSpPr>
          <p:cNvPr id="107" name="Google Shape;107;p2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8" name="Google Shape;108;p23"/>
          <p:cNvSpPr txBox="1">
            <a:spLocks noGrp="1"/>
          </p:cNvSpPr>
          <p:nvPr>
            <p:ph type="body" idx="1"/>
          </p:nvPr>
        </p:nvSpPr>
        <p:spPr>
          <a:xfrm rot="5400000">
            <a:off x="3141000" y="-1143131"/>
            <a:ext cx="2862000"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9" name="Google Shape;109;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0" name="Google Shape;110;p23"/>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1"/>
        <p:cNvGrpSpPr/>
        <p:nvPr/>
      </p:nvGrpSpPr>
      <p:grpSpPr>
        <a:xfrm>
          <a:off x="0" y="0"/>
          <a:ext cx="0" cy="0"/>
          <a:chOff x="0" y="0"/>
          <a:chExt cx="0" cy="0"/>
        </a:xfrm>
      </p:grpSpPr>
      <p:sp>
        <p:nvSpPr>
          <p:cNvPr id="112" name="Google Shape;112;p24"/>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3" name="Google Shape;113;p24"/>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4" name="Google Shape;114;p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5" name="Google Shape;115;p24"/>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lain White">
  <p:cSld name="TITLE_1">
    <p:spTree>
      <p:nvGrpSpPr>
        <p:cNvPr id="1" name="Shape 116"/>
        <p:cNvGrpSpPr/>
        <p:nvPr/>
      </p:nvGrpSpPr>
      <p:grpSpPr>
        <a:xfrm>
          <a:off x="0" y="0"/>
          <a:ext cx="0" cy="0"/>
          <a:chOff x="0" y="0"/>
          <a:chExt cx="0" cy="0"/>
        </a:xfrm>
      </p:grpSpPr>
      <p:sp>
        <p:nvSpPr>
          <p:cNvPr id="117" name="Google Shape;117;p25"/>
          <p:cNvSpPr/>
          <p:nvPr/>
        </p:nvSpPr>
        <p:spPr>
          <a:xfrm>
            <a:off x="0" y="2571750"/>
            <a:ext cx="9144967" cy="2578341"/>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pic>
        <p:nvPicPr>
          <p:cNvPr id="118" name="Google Shape;118;p25" descr="A picture containing object&#10;&#10;Description generated with high confidence"/>
          <p:cNvPicPr preferRelativeResize="0"/>
          <p:nvPr/>
        </p:nvPicPr>
        <p:blipFill rotWithShape="1">
          <a:blip r:embed="rId2">
            <a:alphaModFix/>
          </a:blip>
          <a:srcRect/>
          <a:stretch/>
        </p:blipFill>
        <p:spPr>
          <a:xfrm>
            <a:off x="154000" y="4748081"/>
            <a:ext cx="1332769" cy="315863"/>
          </a:xfrm>
          <a:prstGeom prst="rect">
            <a:avLst/>
          </a:prstGeom>
          <a:noFill/>
          <a:ln>
            <a:noFill/>
          </a:ln>
        </p:spPr>
      </p:pic>
      <p:sp>
        <p:nvSpPr>
          <p:cNvPr id="119" name="Google Shape;119;p25"/>
          <p:cNvSpPr txBox="1">
            <a:spLocks noGrp="1"/>
          </p:cNvSpPr>
          <p:nvPr>
            <p:ph type="title"/>
          </p:nvPr>
        </p:nvSpPr>
        <p:spPr>
          <a:xfrm>
            <a:off x="339635" y="225188"/>
            <a:ext cx="8490600" cy="571800"/>
          </a:xfrm>
          <a:prstGeom prst="rect">
            <a:avLst/>
          </a:prstGeom>
          <a:noFill/>
          <a:ln>
            <a:noFill/>
          </a:ln>
        </p:spPr>
        <p:txBody>
          <a:bodyPr spcFirstLastPara="1" wrap="square" lIns="0" tIns="0" rIns="0" bIns="91425" anchor="ctr" anchorCtr="0">
            <a:normAutofit/>
          </a:bodyPr>
          <a:lstStyle>
            <a:lvl1pPr marR="0" lvl="0" algn="l" rtl="0">
              <a:lnSpc>
                <a:spcPct val="90000"/>
              </a:lnSpc>
              <a:spcBef>
                <a:spcPts val="0"/>
              </a:spcBef>
              <a:spcAft>
                <a:spcPts val="0"/>
              </a:spcAft>
              <a:buSzPts val="3600"/>
              <a:buFont typeface="Century Gothic"/>
              <a:buNone/>
              <a:defRPr sz="3600" b="0" i="0" u="none" strike="noStrike" cap="none">
                <a:latin typeface="Century Gothic"/>
                <a:ea typeface="Century Gothic"/>
                <a:cs typeface="Century Gothic"/>
                <a:sym typeface="Century Gothic"/>
              </a:defRPr>
            </a:lvl1pPr>
            <a:lvl2pPr lvl="1" rtl="0">
              <a:spcBef>
                <a:spcPts val="0"/>
              </a:spcBef>
              <a:spcAft>
                <a:spcPts val="0"/>
              </a:spcAft>
              <a:buSzPts val="1100"/>
              <a:buNone/>
              <a:defRPr sz="1800"/>
            </a:lvl2pPr>
            <a:lvl3pPr lvl="2" rtl="0">
              <a:spcBef>
                <a:spcPts val="0"/>
              </a:spcBef>
              <a:spcAft>
                <a:spcPts val="0"/>
              </a:spcAft>
              <a:buSzPts val="1100"/>
              <a:buNone/>
              <a:defRPr sz="1800"/>
            </a:lvl3pPr>
            <a:lvl4pPr lvl="3" rtl="0">
              <a:spcBef>
                <a:spcPts val="0"/>
              </a:spcBef>
              <a:spcAft>
                <a:spcPts val="0"/>
              </a:spcAft>
              <a:buSzPts val="1100"/>
              <a:buNone/>
              <a:defRPr sz="1800"/>
            </a:lvl4pPr>
            <a:lvl5pPr lvl="4" rtl="0">
              <a:spcBef>
                <a:spcPts val="0"/>
              </a:spcBef>
              <a:spcAft>
                <a:spcPts val="0"/>
              </a:spcAft>
              <a:buSzPts val="1100"/>
              <a:buNone/>
              <a:defRPr sz="1800"/>
            </a:lvl5pPr>
            <a:lvl6pPr lvl="5" rtl="0">
              <a:spcBef>
                <a:spcPts val="0"/>
              </a:spcBef>
              <a:spcAft>
                <a:spcPts val="0"/>
              </a:spcAft>
              <a:buSzPts val="1100"/>
              <a:buNone/>
              <a:defRPr sz="1800"/>
            </a:lvl6pPr>
            <a:lvl7pPr lvl="6" rtl="0">
              <a:spcBef>
                <a:spcPts val="0"/>
              </a:spcBef>
              <a:spcAft>
                <a:spcPts val="0"/>
              </a:spcAft>
              <a:buSzPts val="1100"/>
              <a:buNone/>
              <a:defRPr sz="1800"/>
            </a:lvl7pPr>
            <a:lvl8pPr lvl="7" rtl="0">
              <a:spcBef>
                <a:spcPts val="0"/>
              </a:spcBef>
              <a:spcAft>
                <a:spcPts val="0"/>
              </a:spcAft>
              <a:buSzPts val="1100"/>
              <a:buNone/>
              <a:defRPr sz="1800"/>
            </a:lvl8pPr>
            <a:lvl9pPr lvl="8" rtl="0">
              <a:spcBef>
                <a:spcPts val="0"/>
              </a:spcBef>
              <a:spcAft>
                <a:spcPts val="0"/>
              </a:spcAft>
              <a:buSzPts val="1100"/>
              <a:buNone/>
              <a:defRPr sz="1800"/>
            </a:lvl9pPr>
          </a:lstStyle>
          <a:p>
            <a:endParaRPr/>
          </a:p>
        </p:txBody>
      </p:sp>
      <p:sp>
        <p:nvSpPr>
          <p:cNvPr id="120" name="Google Shape;120;p25"/>
          <p:cNvSpPr txBox="1">
            <a:spLocks noGrp="1"/>
          </p:cNvSpPr>
          <p:nvPr>
            <p:ph type="body" idx="1"/>
          </p:nvPr>
        </p:nvSpPr>
        <p:spPr>
          <a:xfrm>
            <a:off x="339634" y="1369219"/>
            <a:ext cx="8490600" cy="32634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1000"/>
              </a:spcBef>
              <a:spcAft>
                <a:spcPts val="0"/>
              </a:spcAft>
              <a:buSzPts val="2800"/>
              <a:buFont typeface="Century Gothic"/>
              <a:buNone/>
              <a:defRPr sz="2800" b="0" i="0" u="none" strike="noStrike" cap="none">
                <a:latin typeface="Century Gothic"/>
                <a:ea typeface="Century Gothic"/>
                <a:cs typeface="Century Gothic"/>
                <a:sym typeface="Century Gothic"/>
              </a:defRPr>
            </a:lvl1pPr>
            <a:lvl2pPr marL="914400" marR="0" lvl="1" indent="-381000" algn="l" rtl="0">
              <a:lnSpc>
                <a:spcPct val="90000"/>
              </a:lnSpc>
              <a:spcBef>
                <a:spcPts val="500"/>
              </a:spcBef>
              <a:spcAft>
                <a:spcPts val="0"/>
              </a:spcAft>
              <a:buSzPts val="2400"/>
              <a:buFont typeface="Arial"/>
              <a:buChar char="•"/>
              <a:defRPr sz="2400" b="0" i="0" u="none" strike="noStrike" cap="none">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SzPts val="2000"/>
              <a:buFont typeface="Arial"/>
              <a:buChar char="•"/>
              <a:defRPr sz="2000" b="0" i="0" u="none" strike="noStrike" cap="none">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9pPr>
          </a:lstStyle>
          <a:p>
            <a:endParaRPr/>
          </a:p>
        </p:txBody>
      </p:sp>
      <p:sp>
        <p:nvSpPr>
          <p:cNvPr id="121" name="Google Shape;121;p2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rtl="0">
              <a:buNone/>
              <a:defRPr sz="1300">
                <a:solidFill>
                  <a:srgbClr val="000000"/>
                </a:solidFill>
              </a:defRPr>
            </a:lvl1pPr>
            <a:lvl2pPr lvl="1" rtl="0">
              <a:buNone/>
              <a:defRPr sz="1300">
                <a:solidFill>
                  <a:srgbClr val="000000"/>
                </a:solidFill>
              </a:defRPr>
            </a:lvl2pPr>
            <a:lvl3pPr lvl="2" rtl="0">
              <a:buNone/>
              <a:defRPr sz="1300">
                <a:solidFill>
                  <a:srgbClr val="000000"/>
                </a:solidFill>
              </a:defRPr>
            </a:lvl3pPr>
            <a:lvl4pPr lvl="3" rtl="0">
              <a:buNone/>
              <a:defRPr sz="1300">
                <a:solidFill>
                  <a:srgbClr val="000000"/>
                </a:solidFill>
              </a:defRPr>
            </a:lvl4pPr>
            <a:lvl5pPr lvl="4" rtl="0">
              <a:buNone/>
              <a:defRPr sz="1300">
                <a:solidFill>
                  <a:srgbClr val="000000"/>
                </a:solidFill>
              </a:defRPr>
            </a:lvl5pPr>
            <a:lvl6pPr lvl="5" rtl="0">
              <a:buNone/>
              <a:defRPr sz="1300">
                <a:solidFill>
                  <a:srgbClr val="000000"/>
                </a:solidFill>
              </a:defRPr>
            </a:lvl6pPr>
            <a:lvl7pPr lvl="6" rtl="0">
              <a:buNone/>
              <a:defRPr sz="1300">
                <a:solidFill>
                  <a:srgbClr val="000000"/>
                </a:solidFill>
              </a:defRPr>
            </a:lvl7pPr>
            <a:lvl8pPr lvl="7" rtl="0">
              <a:buNone/>
              <a:defRPr sz="1300">
                <a:solidFill>
                  <a:srgbClr val="000000"/>
                </a:solidFill>
              </a:defRPr>
            </a:lvl8pPr>
            <a:lvl9pPr lvl="8" rtl="0">
              <a:buNone/>
              <a:defRPr sz="1300">
                <a:solidFill>
                  <a:srgbClr val="000000"/>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2" name="Google Shape;62;p1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3" name="Google Shape;63;p15"/>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6" name="Google Shape;66;p16"/>
          <p:cNvSpPr txBox="1">
            <a:spLocks noGrp="1"/>
          </p:cNvSpPr>
          <p:nvPr>
            <p:ph type="body" idx="1"/>
          </p:nvPr>
        </p:nvSpPr>
        <p:spPr>
          <a:xfrm>
            <a:off x="628650" y="1369219"/>
            <a:ext cx="3886200" cy="28491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7" name="Google Shape;67;p16"/>
          <p:cNvSpPr txBox="1">
            <a:spLocks noGrp="1"/>
          </p:cNvSpPr>
          <p:nvPr>
            <p:ph type="body" idx="2"/>
          </p:nvPr>
        </p:nvSpPr>
        <p:spPr>
          <a:xfrm>
            <a:off x="4629150" y="1369219"/>
            <a:ext cx="3886200" cy="28491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8" name="Google Shape;68;p1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9" name="Google Shape;69;p16"/>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7"/>
          <p:cNvSpPr txBox="1">
            <a:spLocks noGrp="1"/>
          </p:cNvSpPr>
          <p:nvPr>
            <p:ph type="ctrTitle"/>
          </p:nvPr>
        </p:nvSpPr>
        <p:spPr>
          <a:xfrm>
            <a:off x="3329319" y="781050"/>
            <a:ext cx="56259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rgbClr val="102649"/>
              </a:buClr>
              <a:buSzPts val="4500"/>
              <a:buFont typeface="Libre Franklin Medium"/>
              <a:buNone/>
              <a:defRPr sz="4500">
                <a:solidFill>
                  <a:srgbClr val="102649"/>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2" name="Google Shape;72;p17"/>
          <p:cNvSpPr txBox="1">
            <a:spLocks noGrp="1"/>
          </p:cNvSpPr>
          <p:nvPr>
            <p:ph type="subTitle" idx="1"/>
          </p:nvPr>
        </p:nvSpPr>
        <p:spPr>
          <a:xfrm>
            <a:off x="3329319" y="2692206"/>
            <a:ext cx="56259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rgbClr val="007780"/>
              </a:buClr>
              <a:buSzPts val="1800"/>
              <a:buNone/>
              <a:defRPr sz="1800">
                <a:solidFill>
                  <a:srgbClr val="007780"/>
                </a:solidFill>
              </a:defRPr>
            </a:lvl1pPr>
            <a:lvl2pPr lvl="1" algn="ctr">
              <a:lnSpc>
                <a:spcPct val="90000"/>
              </a:lnSpc>
              <a:spcBef>
                <a:spcPts val="400"/>
              </a:spcBef>
              <a:spcAft>
                <a:spcPts val="0"/>
              </a:spcAft>
              <a:buClr>
                <a:srgbClr val="102649"/>
              </a:buClr>
              <a:buSzPts val="1500"/>
              <a:buNone/>
              <a:defRPr sz="1500"/>
            </a:lvl2pPr>
            <a:lvl3pPr lvl="2" algn="ctr">
              <a:lnSpc>
                <a:spcPct val="90000"/>
              </a:lnSpc>
              <a:spcBef>
                <a:spcPts val="400"/>
              </a:spcBef>
              <a:spcAft>
                <a:spcPts val="0"/>
              </a:spcAft>
              <a:buClr>
                <a:srgbClr val="102649"/>
              </a:buClr>
              <a:buSzPts val="1400"/>
              <a:buNone/>
              <a:defRPr sz="1400"/>
            </a:lvl3pPr>
            <a:lvl4pPr lvl="3" algn="ctr">
              <a:lnSpc>
                <a:spcPct val="90000"/>
              </a:lnSpc>
              <a:spcBef>
                <a:spcPts val="400"/>
              </a:spcBef>
              <a:spcAft>
                <a:spcPts val="0"/>
              </a:spcAft>
              <a:buClr>
                <a:srgbClr val="102649"/>
              </a:buClr>
              <a:buSzPts val="1200"/>
              <a:buNone/>
              <a:defRPr sz="1200"/>
            </a:lvl4pPr>
            <a:lvl5pPr lvl="4" algn="ctr">
              <a:lnSpc>
                <a:spcPct val="90000"/>
              </a:lnSpc>
              <a:spcBef>
                <a:spcPts val="400"/>
              </a:spcBef>
              <a:spcAft>
                <a:spcPts val="0"/>
              </a:spcAft>
              <a:buClr>
                <a:srgbClr val="102649"/>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73" name="Google Shape;73;p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4" name="Google Shape;74;p17"/>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rgbClr val="007780"/>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5" name="Google Shape;75;p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rgbClr val="007780"/>
                </a:solidFill>
                <a:latin typeface="Libre Franklin"/>
                <a:ea typeface="Libre Franklin"/>
                <a:cs typeface="Libre Franklin"/>
                <a:sym typeface="Libre Franklin"/>
              </a:defRPr>
            </a:lvl1pPr>
            <a:lvl2pPr marL="0" marR="0" lvl="1" indent="0" algn="l" rtl="0">
              <a:spcBef>
                <a:spcPts val="0"/>
              </a:spcBef>
              <a:buNone/>
              <a:defRPr sz="1400">
                <a:solidFill>
                  <a:srgbClr val="007780"/>
                </a:solidFill>
                <a:latin typeface="Libre Franklin"/>
                <a:ea typeface="Libre Franklin"/>
                <a:cs typeface="Libre Franklin"/>
                <a:sym typeface="Libre Franklin"/>
              </a:defRPr>
            </a:lvl2pPr>
            <a:lvl3pPr marL="0" marR="0" lvl="2" indent="0" algn="l" rtl="0">
              <a:spcBef>
                <a:spcPts val="0"/>
              </a:spcBef>
              <a:buNone/>
              <a:defRPr sz="1400">
                <a:solidFill>
                  <a:srgbClr val="007780"/>
                </a:solidFill>
                <a:latin typeface="Libre Franklin"/>
                <a:ea typeface="Libre Franklin"/>
                <a:cs typeface="Libre Franklin"/>
                <a:sym typeface="Libre Franklin"/>
              </a:defRPr>
            </a:lvl3pPr>
            <a:lvl4pPr marL="0" marR="0" lvl="3" indent="0" algn="l" rtl="0">
              <a:spcBef>
                <a:spcPts val="0"/>
              </a:spcBef>
              <a:buNone/>
              <a:defRPr sz="1400">
                <a:solidFill>
                  <a:srgbClr val="007780"/>
                </a:solidFill>
                <a:latin typeface="Libre Franklin"/>
                <a:ea typeface="Libre Franklin"/>
                <a:cs typeface="Libre Franklin"/>
                <a:sym typeface="Libre Franklin"/>
              </a:defRPr>
            </a:lvl4pPr>
            <a:lvl5pPr marL="0" marR="0" lvl="4" indent="0" algn="l" rtl="0">
              <a:spcBef>
                <a:spcPts val="0"/>
              </a:spcBef>
              <a:buNone/>
              <a:defRPr sz="1400">
                <a:solidFill>
                  <a:srgbClr val="007780"/>
                </a:solidFill>
                <a:latin typeface="Libre Franklin"/>
                <a:ea typeface="Libre Franklin"/>
                <a:cs typeface="Libre Franklin"/>
                <a:sym typeface="Libre Franklin"/>
              </a:defRPr>
            </a:lvl5pPr>
            <a:lvl6pPr marL="0" marR="0" lvl="5" indent="0" algn="l" rtl="0">
              <a:spcBef>
                <a:spcPts val="0"/>
              </a:spcBef>
              <a:buNone/>
              <a:defRPr sz="1400">
                <a:solidFill>
                  <a:srgbClr val="007780"/>
                </a:solidFill>
                <a:latin typeface="Libre Franklin"/>
                <a:ea typeface="Libre Franklin"/>
                <a:cs typeface="Libre Franklin"/>
                <a:sym typeface="Libre Franklin"/>
              </a:defRPr>
            </a:lvl6pPr>
            <a:lvl7pPr marL="0" marR="0" lvl="6" indent="0" algn="l" rtl="0">
              <a:spcBef>
                <a:spcPts val="0"/>
              </a:spcBef>
              <a:buNone/>
              <a:defRPr sz="1400">
                <a:solidFill>
                  <a:srgbClr val="007780"/>
                </a:solidFill>
                <a:latin typeface="Libre Franklin"/>
                <a:ea typeface="Libre Franklin"/>
                <a:cs typeface="Libre Franklin"/>
                <a:sym typeface="Libre Franklin"/>
              </a:defRPr>
            </a:lvl7pPr>
            <a:lvl8pPr marL="0" marR="0" lvl="7" indent="0" algn="l" rtl="0">
              <a:spcBef>
                <a:spcPts val="0"/>
              </a:spcBef>
              <a:buNone/>
              <a:defRPr sz="1400">
                <a:solidFill>
                  <a:srgbClr val="007780"/>
                </a:solidFill>
                <a:latin typeface="Libre Franklin"/>
                <a:ea typeface="Libre Franklin"/>
                <a:cs typeface="Libre Franklin"/>
                <a:sym typeface="Libre Franklin"/>
              </a:defRPr>
            </a:lvl8pPr>
            <a:lvl9pPr marL="0" marR="0" lvl="8" indent="0" algn="l" rtl="0">
              <a:spcBef>
                <a:spcPts val="0"/>
              </a:spcBef>
              <a:buNone/>
              <a:defRPr sz="1400">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392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76"/>
        <p:cNvGrpSpPr/>
        <p:nvPr/>
      </p:nvGrpSpPr>
      <p:grpSpPr>
        <a:xfrm>
          <a:off x="0" y="0"/>
          <a:ext cx="0" cy="0"/>
          <a:chOff x="0" y="0"/>
          <a:chExt cx="0" cy="0"/>
        </a:xfrm>
      </p:grpSpPr>
      <p:sp>
        <p:nvSpPr>
          <p:cNvPr id="77" name="Google Shape;77;p18"/>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rgbClr val="007780"/>
              </a:buClr>
              <a:buSzPts val="4500"/>
              <a:buFont typeface="Libre Franklin Medium"/>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8" name="Google Shape;78;p18"/>
          <p:cNvSpPr txBox="1">
            <a:spLocks noGrp="1"/>
          </p:cNvSpPr>
          <p:nvPr>
            <p:ph type="body" idx="1"/>
          </p:nvPr>
        </p:nvSpPr>
        <p:spPr>
          <a:xfrm>
            <a:off x="623888" y="3442097"/>
            <a:ext cx="7886700" cy="1125000"/>
          </a:xfrm>
          <a:prstGeom prst="rect">
            <a:avLst/>
          </a:prstGeom>
          <a:noFill/>
          <a:ln>
            <a:noFill/>
          </a:ln>
        </p:spPr>
        <p:txBody>
          <a:bodyPr spcFirstLastPara="1" wrap="square" lIns="68575" tIns="34275" rIns="68575" bIns="34275" anchor="t" anchorCtr="0">
            <a:normAutofit/>
          </a:bodyPr>
          <a:lstStyle>
            <a:lvl1pPr marL="457200" lvl="0" indent="-228600" algn="ctr">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9" name="Google Shape;79;p1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0" name="Google Shape;80;p18"/>
          <p:cNvSpPr txBox="1">
            <a:spLocks noGrp="1"/>
          </p:cNvSpPr>
          <p:nvPr>
            <p:ph type="ftr" idx="11"/>
          </p:nvPr>
        </p:nvSpPr>
        <p:spPr>
          <a:xfrm>
            <a:off x="3028950" y="4767263"/>
            <a:ext cx="30588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1" name="Google Shape;81;p1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rgbClr val="102649"/>
                </a:solidFill>
                <a:latin typeface="Libre Franklin"/>
                <a:ea typeface="Libre Franklin"/>
                <a:cs typeface="Libre Franklin"/>
                <a:sym typeface="Libre Franklin"/>
              </a:defRPr>
            </a:lvl1pPr>
            <a:lvl2pPr marL="0" marR="0" lvl="1" indent="0" algn="l" rtl="0">
              <a:spcBef>
                <a:spcPts val="0"/>
              </a:spcBef>
              <a:buNone/>
              <a:defRPr sz="1400">
                <a:solidFill>
                  <a:srgbClr val="102649"/>
                </a:solidFill>
                <a:latin typeface="Libre Franklin"/>
                <a:ea typeface="Libre Franklin"/>
                <a:cs typeface="Libre Franklin"/>
                <a:sym typeface="Libre Franklin"/>
              </a:defRPr>
            </a:lvl2pPr>
            <a:lvl3pPr marL="0" marR="0" lvl="2" indent="0" algn="l" rtl="0">
              <a:spcBef>
                <a:spcPts val="0"/>
              </a:spcBef>
              <a:buNone/>
              <a:defRPr sz="1400">
                <a:solidFill>
                  <a:srgbClr val="102649"/>
                </a:solidFill>
                <a:latin typeface="Libre Franklin"/>
                <a:ea typeface="Libre Franklin"/>
                <a:cs typeface="Libre Franklin"/>
                <a:sym typeface="Libre Franklin"/>
              </a:defRPr>
            </a:lvl3pPr>
            <a:lvl4pPr marL="0" marR="0" lvl="3" indent="0" algn="l" rtl="0">
              <a:spcBef>
                <a:spcPts val="0"/>
              </a:spcBef>
              <a:buNone/>
              <a:defRPr sz="1400">
                <a:solidFill>
                  <a:srgbClr val="102649"/>
                </a:solidFill>
                <a:latin typeface="Libre Franklin"/>
                <a:ea typeface="Libre Franklin"/>
                <a:cs typeface="Libre Franklin"/>
                <a:sym typeface="Libre Franklin"/>
              </a:defRPr>
            </a:lvl4pPr>
            <a:lvl5pPr marL="0" marR="0" lvl="4" indent="0" algn="l" rtl="0">
              <a:spcBef>
                <a:spcPts val="0"/>
              </a:spcBef>
              <a:buNone/>
              <a:defRPr sz="1400">
                <a:solidFill>
                  <a:srgbClr val="102649"/>
                </a:solidFill>
                <a:latin typeface="Libre Franklin"/>
                <a:ea typeface="Libre Franklin"/>
                <a:cs typeface="Libre Franklin"/>
                <a:sym typeface="Libre Franklin"/>
              </a:defRPr>
            </a:lvl5pPr>
            <a:lvl6pPr marL="0" marR="0" lvl="5" indent="0" algn="l" rtl="0">
              <a:spcBef>
                <a:spcPts val="0"/>
              </a:spcBef>
              <a:buNone/>
              <a:defRPr sz="1400">
                <a:solidFill>
                  <a:srgbClr val="102649"/>
                </a:solidFill>
                <a:latin typeface="Libre Franklin"/>
                <a:ea typeface="Libre Franklin"/>
                <a:cs typeface="Libre Franklin"/>
                <a:sym typeface="Libre Franklin"/>
              </a:defRPr>
            </a:lvl6pPr>
            <a:lvl7pPr marL="0" marR="0" lvl="6" indent="0" algn="l" rtl="0">
              <a:spcBef>
                <a:spcPts val="0"/>
              </a:spcBef>
              <a:buNone/>
              <a:defRPr sz="1400">
                <a:solidFill>
                  <a:srgbClr val="102649"/>
                </a:solidFill>
                <a:latin typeface="Libre Franklin"/>
                <a:ea typeface="Libre Franklin"/>
                <a:cs typeface="Libre Franklin"/>
                <a:sym typeface="Libre Franklin"/>
              </a:defRPr>
            </a:lvl7pPr>
            <a:lvl8pPr marL="0" marR="0" lvl="7" indent="0" algn="l" rtl="0">
              <a:spcBef>
                <a:spcPts val="0"/>
              </a:spcBef>
              <a:buNone/>
              <a:defRPr sz="1400">
                <a:solidFill>
                  <a:srgbClr val="102649"/>
                </a:solidFill>
                <a:latin typeface="Libre Franklin"/>
                <a:ea typeface="Libre Franklin"/>
                <a:cs typeface="Libre Franklin"/>
                <a:sym typeface="Libre Franklin"/>
              </a:defRPr>
            </a:lvl8pPr>
            <a:lvl9pPr marL="0" marR="0" lvl="8" indent="0" algn="l" rtl="0">
              <a:spcBef>
                <a:spcPts val="0"/>
              </a:spcBef>
              <a:buNone/>
              <a:defRPr sz="1400">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2"/>
        <p:cNvGrpSpPr/>
        <p:nvPr/>
      </p:nvGrpSpPr>
      <p:grpSpPr>
        <a:xfrm>
          <a:off x="0" y="0"/>
          <a:ext cx="0" cy="0"/>
          <a:chOff x="0" y="0"/>
          <a:chExt cx="0" cy="0"/>
        </a:xfrm>
      </p:grpSpPr>
      <p:sp>
        <p:nvSpPr>
          <p:cNvPr id="83" name="Google Shape;83;p19"/>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4" name="Google Shape;84;p19"/>
          <p:cNvSpPr txBox="1">
            <a:spLocks noGrp="1"/>
          </p:cNvSpPr>
          <p:nvPr>
            <p:ph type="body" idx="1"/>
          </p:nvPr>
        </p:nvSpPr>
        <p:spPr>
          <a:xfrm>
            <a:off x="629841" y="1260872"/>
            <a:ext cx="38682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rgbClr val="102649"/>
              </a:buClr>
              <a:buSzPts val="1800"/>
              <a:buNone/>
              <a:defRPr sz="1800" b="1"/>
            </a:lvl1pPr>
            <a:lvl2pPr marL="914400" lvl="1" indent="-228600" algn="l">
              <a:lnSpc>
                <a:spcPct val="90000"/>
              </a:lnSpc>
              <a:spcBef>
                <a:spcPts val="400"/>
              </a:spcBef>
              <a:spcAft>
                <a:spcPts val="0"/>
              </a:spcAft>
              <a:buClr>
                <a:srgbClr val="102649"/>
              </a:buClr>
              <a:buSzPts val="1500"/>
              <a:buNone/>
              <a:defRPr sz="1500" b="1"/>
            </a:lvl2pPr>
            <a:lvl3pPr marL="1371600" lvl="2" indent="-228600" algn="l">
              <a:lnSpc>
                <a:spcPct val="90000"/>
              </a:lnSpc>
              <a:spcBef>
                <a:spcPts val="400"/>
              </a:spcBef>
              <a:spcAft>
                <a:spcPts val="0"/>
              </a:spcAft>
              <a:buClr>
                <a:srgbClr val="102649"/>
              </a:buClr>
              <a:buSzPts val="1400"/>
              <a:buNone/>
              <a:defRPr sz="1400" b="1"/>
            </a:lvl3pPr>
            <a:lvl4pPr marL="1828800" lvl="3" indent="-228600" algn="l">
              <a:lnSpc>
                <a:spcPct val="90000"/>
              </a:lnSpc>
              <a:spcBef>
                <a:spcPts val="400"/>
              </a:spcBef>
              <a:spcAft>
                <a:spcPts val="0"/>
              </a:spcAft>
              <a:buClr>
                <a:srgbClr val="102649"/>
              </a:buClr>
              <a:buSzPts val="1200"/>
              <a:buNone/>
              <a:defRPr sz="1200" b="1"/>
            </a:lvl4pPr>
            <a:lvl5pPr marL="2286000" lvl="4" indent="-228600" algn="l">
              <a:lnSpc>
                <a:spcPct val="90000"/>
              </a:lnSpc>
              <a:spcBef>
                <a:spcPts val="400"/>
              </a:spcBef>
              <a:spcAft>
                <a:spcPts val="0"/>
              </a:spcAft>
              <a:buClr>
                <a:srgbClr val="102649"/>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5" name="Google Shape;85;p19"/>
          <p:cNvSpPr txBox="1">
            <a:spLocks noGrp="1"/>
          </p:cNvSpPr>
          <p:nvPr>
            <p:ph type="body" idx="2"/>
          </p:nvPr>
        </p:nvSpPr>
        <p:spPr>
          <a:xfrm>
            <a:off x="629841" y="1878806"/>
            <a:ext cx="3868200" cy="2346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6" name="Google Shape;86;p19"/>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rgbClr val="102649"/>
              </a:buClr>
              <a:buSzPts val="1800"/>
              <a:buNone/>
              <a:defRPr sz="1800" b="1"/>
            </a:lvl1pPr>
            <a:lvl2pPr marL="914400" lvl="1" indent="-228600" algn="l">
              <a:lnSpc>
                <a:spcPct val="90000"/>
              </a:lnSpc>
              <a:spcBef>
                <a:spcPts val="400"/>
              </a:spcBef>
              <a:spcAft>
                <a:spcPts val="0"/>
              </a:spcAft>
              <a:buClr>
                <a:srgbClr val="102649"/>
              </a:buClr>
              <a:buSzPts val="1500"/>
              <a:buNone/>
              <a:defRPr sz="1500" b="1"/>
            </a:lvl2pPr>
            <a:lvl3pPr marL="1371600" lvl="2" indent="-228600" algn="l">
              <a:lnSpc>
                <a:spcPct val="90000"/>
              </a:lnSpc>
              <a:spcBef>
                <a:spcPts val="400"/>
              </a:spcBef>
              <a:spcAft>
                <a:spcPts val="0"/>
              </a:spcAft>
              <a:buClr>
                <a:srgbClr val="102649"/>
              </a:buClr>
              <a:buSzPts val="1400"/>
              <a:buNone/>
              <a:defRPr sz="1400" b="1"/>
            </a:lvl3pPr>
            <a:lvl4pPr marL="1828800" lvl="3" indent="-228600" algn="l">
              <a:lnSpc>
                <a:spcPct val="90000"/>
              </a:lnSpc>
              <a:spcBef>
                <a:spcPts val="400"/>
              </a:spcBef>
              <a:spcAft>
                <a:spcPts val="0"/>
              </a:spcAft>
              <a:buClr>
                <a:srgbClr val="102649"/>
              </a:buClr>
              <a:buSzPts val="1200"/>
              <a:buNone/>
              <a:defRPr sz="1200" b="1"/>
            </a:lvl4pPr>
            <a:lvl5pPr marL="2286000" lvl="4" indent="-228600" algn="l">
              <a:lnSpc>
                <a:spcPct val="90000"/>
              </a:lnSpc>
              <a:spcBef>
                <a:spcPts val="400"/>
              </a:spcBef>
              <a:spcAft>
                <a:spcPts val="0"/>
              </a:spcAft>
              <a:buClr>
                <a:srgbClr val="102649"/>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7" name="Google Shape;87;p19"/>
          <p:cNvSpPr txBox="1">
            <a:spLocks noGrp="1"/>
          </p:cNvSpPr>
          <p:nvPr>
            <p:ph type="body" idx="4"/>
          </p:nvPr>
        </p:nvSpPr>
        <p:spPr>
          <a:xfrm>
            <a:off x="4629150" y="1878806"/>
            <a:ext cx="3887400" cy="2346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8" name="Google Shape;88;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9" name="Google Shape;89;p19"/>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90"/>
        <p:cNvGrpSpPr/>
        <p:nvPr/>
      </p:nvGrpSpPr>
      <p:grpSpPr>
        <a:xfrm>
          <a:off x="0" y="0"/>
          <a:ext cx="0" cy="0"/>
          <a:chOff x="0" y="0"/>
          <a:chExt cx="0" cy="0"/>
        </a:xfrm>
      </p:grpSpPr>
      <p:sp>
        <p:nvSpPr>
          <p:cNvPr id="91" name="Google Shape;91;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2" name="Google Shape;92;p20"/>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blipFill>
          <a:blip r:embed="rId2">
            <a:alphaModFix/>
          </a:blip>
          <a:stretch>
            <a:fillRect/>
          </a:stretch>
        </a:blipFill>
        <a:effectLst/>
      </p:bgPr>
    </p:bg>
    <p:spTree>
      <p:nvGrpSpPr>
        <p:cNvPr id="1" name="Shape 93"/>
        <p:cNvGrpSpPr/>
        <p:nvPr/>
      </p:nvGrpSpPr>
      <p:grpSpPr>
        <a:xfrm>
          <a:off x="0" y="0"/>
          <a:ext cx="0" cy="0"/>
          <a:chOff x="0" y="0"/>
          <a:chExt cx="0" cy="0"/>
        </a:xfrm>
      </p:grpSpPr>
      <p:sp>
        <p:nvSpPr>
          <p:cNvPr id="94" name="Google Shape;94;p21"/>
          <p:cNvSpPr txBox="1">
            <a:spLocks noGrp="1"/>
          </p:cNvSpPr>
          <p:nvPr>
            <p:ph type="title"/>
          </p:nvPr>
        </p:nvSpPr>
        <p:spPr>
          <a:xfrm>
            <a:off x="629841" y="741759"/>
            <a:ext cx="2949300" cy="801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007780"/>
              </a:buClr>
              <a:buSzPts val="2400"/>
              <a:buFont typeface="Libre Franklin Medium"/>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5" name="Google Shape;95;p21"/>
          <p:cNvSpPr txBox="1">
            <a:spLocks noGrp="1"/>
          </p:cNvSpPr>
          <p:nvPr>
            <p:ph type="body" idx="1"/>
          </p:nvPr>
        </p:nvSpPr>
        <p:spPr>
          <a:xfrm>
            <a:off x="3887391" y="1418573"/>
            <a:ext cx="4629000" cy="2977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rgbClr val="102649"/>
              </a:buClr>
              <a:buSzPts val="2400"/>
              <a:buChar char="•"/>
              <a:defRPr sz="2400"/>
            </a:lvl1pPr>
            <a:lvl2pPr marL="914400" lvl="1" indent="-361950" algn="l">
              <a:lnSpc>
                <a:spcPct val="90000"/>
              </a:lnSpc>
              <a:spcBef>
                <a:spcPts val="400"/>
              </a:spcBef>
              <a:spcAft>
                <a:spcPts val="0"/>
              </a:spcAft>
              <a:buClr>
                <a:srgbClr val="102649"/>
              </a:buClr>
              <a:buSzPts val="2100"/>
              <a:buChar char="•"/>
              <a:defRPr sz="2100"/>
            </a:lvl2pPr>
            <a:lvl3pPr marL="1371600" lvl="2" indent="-342900" algn="l">
              <a:lnSpc>
                <a:spcPct val="90000"/>
              </a:lnSpc>
              <a:spcBef>
                <a:spcPts val="400"/>
              </a:spcBef>
              <a:spcAft>
                <a:spcPts val="0"/>
              </a:spcAft>
              <a:buClr>
                <a:srgbClr val="102649"/>
              </a:buClr>
              <a:buSzPts val="1800"/>
              <a:buChar char="•"/>
              <a:defRPr sz="1800"/>
            </a:lvl3pPr>
            <a:lvl4pPr marL="1828800" lvl="3" indent="-323850" algn="l">
              <a:lnSpc>
                <a:spcPct val="90000"/>
              </a:lnSpc>
              <a:spcBef>
                <a:spcPts val="400"/>
              </a:spcBef>
              <a:spcAft>
                <a:spcPts val="0"/>
              </a:spcAft>
              <a:buClr>
                <a:srgbClr val="102649"/>
              </a:buClr>
              <a:buSzPts val="1500"/>
              <a:buChar char="•"/>
              <a:defRPr sz="1500"/>
            </a:lvl4pPr>
            <a:lvl5pPr marL="2286000" lvl="4" indent="-323850" algn="l">
              <a:lnSpc>
                <a:spcPct val="90000"/>
              </a:lnSpc>
              <a:spcBef>
                <a:spcPts val="400"/>
              </a:spcBef>
              <a:spcAft>
                <a:spcPts val="0"/>
              </a:spcAft>
              <a:buClr>
                <a:srgbClr val="102649"/>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96" name="Google Shape;96;p21"/>
          <p:cNvSpPr txBox="1">
            <a:spLocks noGrp="1"/>
          </p:cNvSpPr>
          <p:nvPr>
            <p:ph type="body" idx="2"/>
          </p:nvPr>
        </p:nvSpPr>
        <p:spPr>
          <a:xfrm>
            <a:off x="6298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102649"/>
              </a:buClr>
              <a:buSzPts val="1200"/>
              <a:buNone/>
              <a:defRPr sz="1200"/>
            </a:lvl1pPr>
            <a:lvl2pPr marL="914400" lvl="1" indent="-228600" algn="l">
              <a:lnSpc>
                <a:spcPct val="90000"/>
              </a:lnSpc>
              <a:spcBef>
                <a:spcPts val="400"/>
              </a:spcBef>
              <a:spcAft>
                <a:spcPts val="0"/>
              </a:spcAft>
              <a:buClr>
                <a:srgbClr val="102649"/>
              </a:buClr>
              <a:buSzPts val="1100"/>
              <a:buNone/>
              <a:defRPr sz="1100"/>
            </a:lvl2pPr>
            <a:lvl3pPr marL="1371600" lvl="2" indent="-228600" algn="l">
              <a:lnSpc>
                <a:spcPct val="90000"/>
              </a:lnSpc>
              <a:spcBef>
                <a:spcPts val="400"/>
              </a:spcBef>
              <a:spcAft>
                <a:spcPts val="0"/>
              </a:spcAft>
              <a:buClr>
                <a:srgbClr val="102649"/>
              </a:buClr>
              <a:buSzPts val="900"/>
              <a:buNone/>
              <a:defRPr sz="900"/>
            </a:lvl3pPr>
            <a:lvl4pPr marL="1828800" lvl="3" indent="-228600" algn="l">
              <a:lnSpc>
                <a:spcPct val="90000"/>
              </a:lnSpc>
              <a:spcBef>
                <a:spcPts val="400"/>
              </a:spcBef>
              <a:spcAft>
                <a:spcPts val="0"/>
              </a:spcAft>
              <a:buClr>
                <a:srgbClr val="102649"/>
              </a:buClr>
              <a:buSzPts val="800"/>
              <a:buNone/>
              <a:defRPr sz="800"/>
            </a:lvl4pPr>
            <a:lvl5pPr marL="2286000" lvl="4" indent="-228600" algn="l">
              <a:lnSpc>
                <a:spcPct val="90000"/>
              </a:lnSpc>
              <a:spcBef>
                <a:spcPts val="400"/>
              </a:spcBef>
              <a:spcAft>
                <a:spcPts val="0"/>
              </a:spcAft>
              <a:buClr>
                <a:srgbClr val="102649"/>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97" name="Google Shape;97;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8" name="Google Shape;98;p21"/>
          <p:cNvSpPr txBox="1">
            <a:spLocks noGrp="1"/>
          </p:cNvSpPr>
          <p:nvPr>
            <p:ph type="ftr" idx="11"/>
          </p:nvPr>
        </p:nvSpPr>
        <p:spPr>
          <a:xfrm>
            <a:off x="3028950" y="4767263"/>
            <a:ext cx="3030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9" name="Google Shape;99;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rgbClr val="102649"/>
                </a:solidFill>
                <a:latin typeface="Libre Franklin"/>
                <a:ea typeface="Libre Franklin"/>
                <a:cs typeface="Libre Franklin"/>
                <a:sym typeface="Libre Franklin"/>
              </a:defRPr>
            </a:lvl1pPr>
            <a:lvl2pPr marL="0" marR="0" lvl="1" indent="0" algn="l" rtl="0">
              <a:spcBef>
                <a:spcPts val="0"/>
              </a:spcBef>
              <a:buNone/>
              <a:defRPr sz="1400">
                <a:solidFill>
                  <a:srgbClr val="102649"/>
                </a:solidFill>
                <a:latin typeface="Libre Franklin"/>
                <a:ea typeface="Libre Franklin"/>
                <a:cs typeface="Libre Franklin"/>
                <a:sym typeface="Libre Franklin"/>
              </a:defRPr>
            </a:lvl2pPr>
            <a:lvl3pPr marL="0" marR="0" lvl="2" indent="0" algn="l" rtl="0">
              <a:spcBef>
                <a:spcPts val="0"/>
              </a:spcBef>
              <a:buNone/>
              <a:defRPr sz="1400">
                <a:solidFill>
                  <a:srgbClr val="102649"/>
                </a:solidFill>
                <a:latin typeface="Libre Franklin"/>
                <a:ea typeface="Libre Franklin"/>
                <a:cs typeface="Libre Franklin"/>
                <a:sym typeface="Libre Franklin"/>
              </a:defRPr>
            </a:lvl3pPr>
            <a:lvl4pPr marL="0" marR="0" lvl="3" indent="0" algn="l" rtl="0">
              <a:spcBef>
                <a:spcPts val="0"/>
              </a:spcBef>
              <a:buNone/>
              <a:defRPr sz="1400">
                <a:solidFill>
                  <a:srgbClr val="102649"/>
                </a:solidFill>
                <a:latin typeface="Libre Franklin"/>
                <a:ea typeface="Libre Franklin"/>
                <a:cs typeface="Libre Franklin"/>
                <a:sym typeface="Libre Franklin"/>
              </a:defRPr>
            </a:lvl4pPr>
            <a:lvl5pPr marL="0" marR="0" lvl="4" indent="0" algn="l" rtl="0">
              <a:spcBef>
                <a:spcPts val="0"/>
              </a:spcBef>
              <a:buNone/>
              <a:defRPr sz="1400">
                <a:solidFill>
                  <a:srgbClr val="102649"/>
                </a:solidFill>
                <a:latin typeface="Libre Franklin"/>
                <a:ea typeface="Libre Franklin"/>
                <a:cs typeface="Libre Franklin"/>
                <a:sym typeface="Libre Franklin"/>
              </a:defRPr>
            </a:lvl5pPr>
            <a:lvl6pPr marL="0" marR="0" lvl="5" indent="0" algn="l" rtl="0">
              <a:spcBef>
                <a:spcPts val="0"/>
              </a:spcBef>
              <a:buNone/>
              <a:defRPr sz="1400">
                <a:solidFill>
                  <a:srgbClr val="102649"/>
                </a:solidFill>
                <a:latin typeface="Libre Franklin"/>
                <a:ea typeface="Libre Franklin"/>
                <a:cs typeface="Libre Franklin"/>
                <a:sym typeface="Libre Franklin"/>
              </a:defRPr>
            </a:lvl6pPr>
            <a:lvl7pPr marL="0" marR="0" lvl="6" indent="0" algn="l" rtl="0">
              <a:spcBef>
                <a:spcPts val="0"/>
              </a:spcBef>
              <a:buNone/>
              <a:defRPr sz="1400">
                <a:solidFill>
                  <a:srgbClr val="102649"/>
                </a:solidFill>
                <a:latin typeface="Libre Franklin"/>
                <a:ea typeface="Libre Franklin"/>
                <a:cs typeface="Libre Franklin"/>
                <a:sym typeface="Libre Franklin"/>
              </a:defRPr>
            </a:lvl7pPr>
            <a:lvl8pPr marL="0" marR="0" lvl="7" indent="0" algn="l" rtl="0">
              <a:spcBef>
                <a:spcPts val="0"/>
              </a:spcBef>
              <a:buNone/>
              <a:defRPr sz="1400">
                <a:solidFill>
                  <a:srgbClr val="102649"/>
                </a:solidFill>
                <a:latin typeface="Libre Franklin"/>
                <a:ea typeface="Libre Franklin"/>
                <a:cs typeface="Libre Franklin"/>
                <a:sym typeface="Libre Franklin"/>
              </a:defRPr>
            </a:lvl8pPr>
            <a:lvl9pPr marL="0" marR="0" lvl="8" indent="0" algn="l" rtl="0">
              <a:spcBef>
                <a:spcPts val="0"/>
              </a:spcBef>
              <a:buNone/>
              <a:defRPr sz="1400">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0"/>
        <p:cNvGrpSpPr/>
        <p:nvPr/>
      </p:nvGrpSpPr>
      <p:grpSpPr>
        <a:xfrm>
          <a:off x="0" y="0"/>
          <a:ext cx="0" cy="0"/>
          <a:chOff x="0" y="0"/>
          <a:chExt cx="0" cy="0"/>
        </a:xfrm>
      </p:grpSpPr>
      <p:sp>
        <p:nvSpPr>
          <p:cNvPr id="101" name="Google Shape;101;p22"/>
          <p:cNvSpPr txBox="1">
            <a:spLocks noGrp="1"/>
          </p:cNvSpPr>
          <p:nvPr>
            <p:ph type="title"/>
          </p:nvPr>
        </p:nvSpPr>
        <p:spPr>
          <a:xfrm>
            <a:off x="629841" y="342900"/>
            <a:ext cx="2949300" cy="12000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007780"/>
              </a:buClr>
              <a:buSzPts val="2400"/>
              <a:buFont typeface="Libre Franklin Medium"/>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2" name="Google Shape;102;p22"/>
          <p:cNvSpPr>
            <a:spLocks noGrp="1"/>
          </p:cNvSpPr>
          <p:nvPr>
            <p:ph type="pic" idx="2"/>
          </p:nvPr>
        </p:nvSpPr>
        <p:spPr>
          <a:xfrm>
            <a:off x="3887391" y="740569"/>
            <a:ext cx="4629000" cy="3477600"/>
          </a:xfrm>
          <a:prstGeom prst="rect">
            <a:avLst/>
          </a:prstGeom>
          <a:noFill/>
          <a:ln>
            <a:noFill/>
          </a:ln>
        </p:spPr>
      </p:sp>
      <p:sp>
        <p:nvSpPr>
          <p:cNvPr id="103" name="Google Shape;103;p22"/>
          <p:cNvSpPr txBox="1">
            <a:spLocks noGrp="1"/>
          </p:cNvSpPr>
          <p:nvPr>
            <p:ph type="body" idx="1"/>
          </p:nvPr>
        </p:nvSpPr>
        <p:spPr>
          <a:xfrm>
            <a:off x="629841" y="1543049"/>
            <a:ext cx="2949300" cy="26754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102649"/>
              </a:buClr>
              <a:buSzPts val="1200"/>
              <a:buNone/>
              <a:defRPr sz="1200"/>
            </a:lvl1pPr>
            <a:lvl2pPr marL="914400" lvl="1" indent="-228600" algn="l">
              <a:lnSpc>
                <a:spcPct val="90000"/>
              </a:lnSpc>
              <a:spcBef>
                <a:spcPts val="400"/>
              </a:spcBef>
              <a:spcAft>
                <a:spcPts val="0"/>
              </a:spcAft>
              <a:buClr>
                <a:srgbClr val="102649"/>
              </a:buClr>
              <a:buSzPts val="1100"/>
              <a:buNone/>
              <a:defRPr sz="1100"/>
            </a:lvl2pPr>
            <a:lvl3pPr marL="1371600" lvl="2" indent="-228600" algn="l">
              <a:lnSpc>
                <a:spcPct val="90000"/>
              </a:lnSpc>
              <a:spcBef>
                <a:spcPts val="400"/>
              </a:spcBef>
              <a:spcAft>
                <a:spcPts val="0"/>
              </a:spcAft>
              <a:buClr>
                <a:srgbClr val="102649"/>
              </a:buClr>
              <a:buSzPts val="900"/>
              <a:buNone/>
              <a:defRPr sz="900"/>
            </a:lvl3pPr>
            <a:lvl4pPr marL="1828800" lvl="3" indent="-228600" algn="l">
              <a:lnSpc>
                <a:spcPct val="90000"/>
              </a:lnSpc>
              <a:spcBef>
                <a:spcPts val="400"/>
              </a:spcBef>
              <a:spcAft>
                <a:spcPts val="0"/>
              </a:spcAft>
              <a:buClr>
                <a:srgbClr val="102649"/>
              </a:buClr>
              <a:buSzPts val="800"/>
              <a:buNone/>
              <a:defRPr sz="800"/>
            </a:lvl4pPr>
            <a:lvl5pPr marL="2286000" lvl="4" indent="-228600" algn="l">
              <a:lnSpc>
                <a:spcPct val="90000"/>
              </a:lnSpc>
              <a:spcBef>
                <a:spcPts val="400"/>
              </a:spcBef>
              <a:spcAft>
                <a:spcPts val="0"/>
              </a:spcAft>
              <a:buClr>
                <a:srgbClr val="102649"/>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4" name="Google Shape;104;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5" name="Google Shape;105;p22"/>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rgbClr val="007780"/>
              </a:buClr>
              <a:buSzPts val="3300"/>
              <a:buFont typeface="Libre Franklin Medium"/>
              <a:buNone/>
              <a:defRPr sz="3300" b="0" i="0" u="none" strike="noStrike" cap="none">
                <a:solidFill>
                  <a:srgbClr val="007780"/>
                </a:solidFill>
                <a:latin typeface="Libre Franklin Medium"/>
                <a:ea typeface="Libre Franklin Medium"/>
                <a:cs typeface="Libre Franklin Medium"/>
                <a:sym typeface="Libre Franklin Medium"/>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28620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rgbClr val="102649"/>
              </a:buClr>
              <a:buSzPts val="2100"/>
              <a:buFont typeface="Arial"/>
              <a:buChar char="•"/>
              <a:defRPr sz="2100" b="0" i="0" u="none" strike="noStrike" cap="none">
                <a:solidFill>
                  <a:srgbClr val="102649"/>
                </a:solidFill>
                <a:latin typeface="Libre Franklin"/>
                <a:ea typeface="Libre Franklin"/>
                <a:cs typeface="Libre Franklin"/>
                <a:sym typeface="Libre Franklin"/>
              </a:defRPr>
            </a:lvl1pPr>
            <a:lvl2pPr marL="914400" marR="0" lvl="1" indent="-342900" algn="l" rtl="0">
              <a:lnSpc>
                <a:spcPct val="90000"/>
              </a:lnSpc>
              <a:spcBef>
                <a:spcPts val="4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2pPr>
            <a:lvl3pPr marL="1371600" marR="0" lvl="2" indent="-323850" algn="l" rtl="0">
              <a:lnSpc>
                <a:spcPct val="90000"/>
              </a:lnSpc>
              <a:spcBef>
                <a:spcPts val="400"/>
              </a:spcBef>
              <a:spcAft>
                <a:spcPts val="0"/>
              </a:spcAft>
              <a:buClr>
                <a:srgbClr val="102649"/>
              </a:buClr>
              <a:buSzPts val="1500"/>
              <a:buFont typeface="Arial"/>
              <a:buChar char="•"/>
              <a:defRPr sz="1500" b="0" i="0" u="none" strike="noStrike" cap="none">
                <a:solidFill>
                  <a:srgbClr val="102649"/>
                </a:solidFill>
                <a:latin typeface="Libre Franklin"/>
                <a:ea typeface="Libre Franklin"/>
                <a:cs typeface="Libre Franklin"/>
                <a:sym typeface="Libre Franklin"/>
              </a:defRPr>
            </a:lvl3pPr>
            <a:lvl4pPr marL="1828800" marR="0" lvl="3" indent="-317500" algn="l" rtl="0">
              <a:lnSpc>
                <a:spcPct val="90000"/>
              </a:lnSpc>
              <a:spcBef>
                <a:spcPts val="400"/>
              </a:spcBef>
              <a:spcAft>
                <a:spcPts val="0"/>
              </a:spcAft>
              <a:buClr>
                <a:srgbClr val="102649"/>
              </a:buClr>
              <a:buSzPts val="1400"/>
              <a:buFont typeface="Arial"/>
              <a:buChar char="•"/>
              <a:defRPr sz="1400" b="0" i="0" u="none" strike="noStrike" cap="none">
                <a:solidFill>
                  <a:srgbClr val="102649"/>
                </a:solidFill>
                <a:latin typeface="Libre Franklin"/>
                <a:ea typeface="Libre Franklin"/>
                <a:cs typeface="Libre Franklin"/>
                <a:sym typeface="Libre Franklin"/>
              </a:defRPr>
            </a:lvl4pPr>
            <a:lvl5pPr marL="2286000" marR="0" lvl="4" indent="-317500" algn="l" rtl="0">
              <a:lnSpc>
                <a:spcPct val="90000"/>
              </a:lnSpc>
              <a:spcBef>
                <a:spcPts val="400"/>
              </a:spcBef>
              <a:spcAft>
                <a:spcPts val="0"/>
              </a:spcAft>
              <a:buClr>
                <a:srgbClr val="102649"/>
              </a:buClr>
              <a:buSzPts val="1400"/>
              <a:buFont typeface="Arial"/>
              <a:buChar char="•"/>
              <a:defRPr sz="1400" b="0" i="0" u="none" strike="noStrike" cap="none">
                <a:solidFill>
                  <a:srgbClr val="102649"/>
                </a:solidFill>
                <a:latin typeface="Libre Franklin"/>
                <a:ea typeface="Libre Franklin"/>
                <a:cs typeface="Libre Franklin"/>
                <a:sym typeface="Libre Franklin"/>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a:solidFill>
                  <a:schemeClr val="lt1"/>
                </a:solidFill>
                <a:latin typeface="Libre Franklin"/>
                <a:ea typeface="Libre Franklin"/>
                <a:cs typeface="Libre Franklin"/>
                <a:sym typeface="Libre Franklin"/>
              </a:defRPr>
            </a:lvl1pPr>
            <a:lvl2pPr marR="0" lvl="1"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9pPr>
          </a:lstStyle>
          <a:p>
            <a:endParaRPr/>
          </a:p>
        </p:txBody>
      </p:sp>
      <p:sp>
        <p:nvSpPr>
          <p:cNvPr id="54" name="Google Shape;54;p13"/>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a:solidFill>
                  <a:schemeClr val="lt1"/>
                </a:solidFill>
                <a:latin typeface="Libre Franklin"/>
                <a:ea typeface="Libre Franklin"/>
                <a:cs typeface="Libre Franklin"/>
                <a:sym typeface="Libre Franklin"/>
              </a:defRPr>
            </a:lvl1pPr>
            <a:lvl2pPr marR="0" lvl="1"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kystandards.org/standards-resources/rw-resources/rw-pl-modules/developing-adolescent-readers-and-writers/"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hyperlink" Target="http://ies.ed.gov/ncee/WWC/Docs/PracticeGuide/WWC-practice-guide-reading-intervention-full-text.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www.youtube.com/watch?v=CejhQC9hUO8" TargetMode="External"/><Relationship Id="rId7"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kystandards.org/standards-resources/rw-resources/rw-pl-modules/developing-adolescent-readers-and-writers"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https://ies.ed.gov/ncee/wwc/Docs/PracticeGuide/WWC-practice-guide-reading-intervention-full-text.pdf" TargetMode="External"/><Relationship Id="rId4" Type="http://schemas.openxmlformats.org/officeDocument/2006/relationships/hyperlink" Target="https://education.ky.gov/curriculum/standards/kyacadstand/Documents/Developing_Skilled_Middle_and_High_School_Readers_Series_Participant_Guide.pdf"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hyperlink" Target="https://eleducation.org/curriculum/language-arts/2019-edition/grade-8/module-lessons/module-1/unit-1/lesson-5/#lesson-plan" TargetMode="Externa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education.ky.gov/curriculum/standards/kyacadstand/Documents/Developing_Skilled_Middle_and_High_School_Readers_Series_Participant_Guide.pdf"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hyperlink" Target="https://ies.ed.gov/ncee/wwc/Docs/PracticeGuide/WWC-practice-guide-reading-intervention-full-text.pdf" TargetMode="External"/><Relationship Id="rId4" Type="http://schemas.openxmlformats.org/officeDocument/2006/relationships/hyperlink" Target="https://kystandards.org/standards-resources/rw-resources/rw-pl-modules/developing-adolescent-readers-and-writer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hyperlink" Target="https://eleducation.org/curriculum/language-arts/2019-edition/grade-8/module-lessons/module-1/unit-1/lesson-5/#lesson-plan"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hyperlink" Target="https://kystandards.org/utdq/" TargetMode="External"/><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hyperlink" Target="https://eleducation.org/curriculum/language-arts/2019-edition/grade-8/module-lessons/module-1/unit-1/lesson-5/#lesson-plan" TargetMode="External"/><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3" Type="http://schemas.openxmlformats.org/officeDocument/2006/relationships/hyperlink" Target="https://eleducation.org/curriculum/language-arts/2019-edition/grade-8/module-lessons/module-1/unit-1/lesson-5/#lesson-plan" TargetMode="External"/><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hyperlink" Target="https://eleducation.org/curriculum/language-arts/2019-edition/grade-8/module-lessons/module-1/unit-1/lesson-5/#lesson-plan"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docs.google.com/forms/d/e/1FAIpQLSclCbEDxLI34oxA0Hwcw0Cp30kCYIbpwEOh9yZYIcPx-s25dw/viewform?usp=dialog" TargetMode="External"/><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hyperlink" Target="https://kystandards.org/standards-resources/rw-resources/rw-pl-modules/developing-adolescent-readers-and-writers"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4" name="Google Shape;129;p27">
            <a:extLst>
              <a:ext uri="{FF2B5EF4-FFF2-40B4-BE49-F238E27FC236}">
                <a16:creationId xmlns:a16="http://schemas.microsoft.com/office/drawing/2014/main" id="{D93280D7-FDE3-DDC0-13DC-74BC04F2122E}"/>
              </a:ext>
            </a:extLst>
          </p:cNvPr>
          <p:cNvSpPr txBox="1">
            <a:spLocks noGrp="1"/>
          </p:cNvSpPr>
          <p:nvPr/>
        </p:nvSpPr>
        <p:spPr>
          <a:xfrm>
            <a:off x="286204" y="3268357"/>
            <a:ext cx="5562900" cy="9942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7780"/>
              </a:buClr>
              <a:buSzPts val="1400"/>
              <a:buFont typeface="Libre Franklin Medium"/>
              <a:buNone/>
              <a:defRPr sz="3300" b="0" i="0" u="none" strike="noStrike" cap="none">
                <a:solidFill>
                  <a:srgbClr val="007780"/>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6000"/>
          </a:p>
          <a:p>
            <a:r>
              <a:rPr lang="en" sz="3200" b="1" i="1" dirty="0">
                <a:latin typeface="Franklin Gothic"/>
                <a:ea typeface="Franklin Gothic"/>
                <a:cs typeface="Franklin Gothic"/>
                <a:sym typeface="Franklin Gothic"/>
              </a:rPr>
              <a:t>Session 5: Comprehension as a Process and a Product</a:t>
            </a:r>
            <a:endParaRPr sz="3200" b="1" i="1" dirty="0">
              <a:latin typeface="Franklin Gothic"/>
              <a:ea typeface="Franklin Gothic"/>
              <a:cs typeface="Franklin Gothic"/>
            </a:endParaRPr>
          </a:p>
        </p:txBody>
      </p:sp>
      <p:sp>
        <p:nvSpPr>
          <p:cNvPr id="6" name="Google Shape;126;p26">
            <a:extLst>
              <a:ext uri="{FF2B5EF4-FFF2-40B4-BE49-F238E27FC236}">
                <a16:creationId xmlns:a16="http://schemas.microsoft.com/office/drawing/2014/main" id="{F67BC069-6D4F-B498-99EB-87DB97A0C8D1}"/>
              </a:ext>
            </a:extLst>
          </p:cNvPr>
          <p:cNvSpPr txBox="1">
            <a:spLocks noGrp="1"/>
          </p:cNvSpPr>
          <p:nvPr/>
        </p:nvSpPr>
        <p:spPr>
          <a:xfrm>
            <a:off x="284514" y="1034986"/>
            <a:ext cx="6358109" cy="9942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RPr/>
            </a:defPPr>
            <a:lvl1pPr marR="0" lvl="0" algn="l" rtl="0">
              <a:lnSpc>
                <a:spcPct val="90000"/>
              </a:lnSpc>
              <a:spcBef>
                <a:spcPts val="0"/>
              </a:spcBef>
              <a:spcAft>
                <a:spcPts val="0"/>
              </a:spcAft>
              <a:buClr>
                <a:srgbClr val="007780"/>
              </a:buClr>
              <a:buSzPts val="1400"/>
              <a:buFont typeface="Libre Franklin Medium"/>
              <a:buNone/>
              <a:defRPr sz="3300" b="0" i="0" u="none" strike="noStrike" cap="none">
                <a:solidFill>
                  <a:srgbClr val="007780"/>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6000" dirty="0">
              <a:latin typeface="Franklin Gothic"/>
              <a:ea typeface="Franklin Gothic"/>
              <a:cs typeface="Franklin Gothic"/>
              <a:sym typeface="Franklin Gothic"/>
            </a:endParaRPr>
          </a:p>
          <a:p>
            <a:r>
              <a:rPr lang="en" sz="6000" b="1" dirty="0">
                <a:latin typeface="Franklin Gothic"/>
                <a:ea typeface="Franklin Gothic"/>
                <a:cs typeface="Franklin Gothic"/>
                <a:sym typeface="Franklin Gothic"/>
              </a:rPr>
              <a:t>Developing Skilled Adolescent Readers &amp; Writers </a:t>
            </a:r>
            <a:endParaRPr sz="4000" b="1" dirty="0">
              <a:latin typeface="Franklin Gothic"/>
              <a:ea typeface="Franklin Gothic"/>
              <a:cs typeface="Franklin Gothic"/>
              <a:sym typeface="Franklin Gothic"/>
            </a:endParaRPr>
          </a:p>
        </p:txBody>
      </p:sp>
    </p:spTree>
    <p:extLst>
      <p:ext uri="{BB962C8B-B14F-4D97-AF65-F5344CB8AC3E}">
        <p14:creationId xmlns:p14="http://schemas.microsoft.com/office/powerpoint/2010/main" val="3645294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30"/>
          <p:cNvSpPr txBox="1">
            <a:spLocks noGrp="1"/>
          </p:cNvSpPr>
          <p:nvPr>
            <p:ph type="title"/>
          </p:nvPr>
        </p:nvSpPr>
        <p:spPr>
          <a:xfrm>
            <a:off x="249425" y="-38725"/>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Franklin Gothic"/>
                <a:ea typeface="Franklin Gothic"/>
                <a:cs typeface="Franklin Gothic"/>
                <a:sym typeface="Franklin Gothic"/>
              </a:rPr>
              <a:t>Learning Agreements </a:t>
            </a:r>
            <a:endParaRPr b="1">
              <a:latin typeface="Franklin Gothic"/>
              <a:ea typeface="Franklin Gothic"/>
              <a:cs typeface="Franklin Gothic"/>
              <a:sym typeface="Franklin Gothic"/>
            </a:endParaRPr>
          </a:p>
        </p:txBody>
      </p:sp>
      <p:sp>
        <p:nvSpPr>
          <p:cNvPr id="151" name="Google Shape;151;p30" descr="Assume best intentions of facilitators and participants.​&#10;&#10;Look for opportunities to learn and grow. ​&#10;&#10;Ask questions on the sign out form. We will respond.​&#10;&#10;When in breakout rooms, allow a chance for everyone to participate. ​&#10;&#10;Center students in the conversation.​&#10;&#10;Preference learning over performing.​&#10;&#10;Feel free to attend even if you haven’t completed the pre-work.​&#10;&#10;Process your learning with colleagues.​"/>
          <p:cNvSpPr txBox="1"/>
          <p:nvPr/>
        </p:nvSpPr>
        <p:spPr>
          <a:xfrm>
            <a:off x="628650" y="686401"/>
            <a:ext cx="7886700" cy="3370800"/>
          </a:xfrm>
          <a:prstGeom prst="rect">
            <a:avLst/>
          </a:prstGeom>
          <a:noFill/>
          <a:ln>
            <a:noFill/>
          </a:ln>
        </p:spPr>
        <p:txBody>
          <a:bodyPr spcFirstLastPara="1" wrap="square" lIns="91425" tIns="91425" rIns="91425" bIns="91425" anchor="t" anchorCtr="0">
            <a:spAutoFit/>
          </a:bodyPr>
          <a:lstStyle/>
          <a:p>
            <a:pPr marL="457200" lvl="0" indent="-374650" algn="l" rtl="0">
              <a:lnSpc>
                <a:spcPct val="90000"/>
              </a:lnSpc>
              <a:spcBef>
                <a:spcPts val="80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Assume best intentions of facilitators and participants.</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Look for opportunities to learn and grow. </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Ask questions on the sign out form. We will respond.</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When in breakout rooms, allow a chance for everyone to participate. </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Center students in the conversation.</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dirty="0">
                <a:solidFill>
                  <a:schemeClr val="dk1"/>
                </a:solidFill>
                <a:latin typeface="Franklin Gothic"/>
                <a:ea typeface="Franklin Gothic"/>
                <a:cs typeface="Franklin Gothic"/>
                <a:sym typeface="Franklin Gothic"/>
              </a:rPr>
              <a:t>Preference learning over performing.</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b="1" dirty="0">
                <a:latin typeface="Franklin Gothic"/>
                <a:ea typeface="Franklin Gothic"/>
                <a:cs typeface="Franklin Gothic"/>
                <a:sym typeface="Franklin Gothic"/>
              </a:rPr>
              <a:t>Feel free to attend even if you haven’t completed the pre-work.</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b="1" dirty="0">
                <a:latin typeface="Franklin Gothic"/>
                <a:ea typeface="Franklin Gothic"/>
                <a:cs typeface="Franklin Gothic"/>
                <a:sym typeface="Franklin Gothic"/>
              </a:rPr>
              <a:t>Process your learning with colleagues.</a:t>
            </a:r>
            <a:endParaRPr sz="2300" b="1" dirty="0">
              <a:latin typeface="Franklin Gothic"/>
              <a:ea typeface="Franklin Gothic"/>
              <a:cs typeface="Franklin Gothic"/>
              <a:sym typeface="Franklin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3"/>
          <p:cNvSpPr txBox="1">
            <a:spLocks noGrp="1"/>
          </p:cNvSpPr>
          <p:nvPr>
            <p:ph type="title"/>
          </p:nvPr>
        </p:nvSpPr>
        <p:spPr>
          <a:xfrm>
            <a:off x="242875" y="103075"/>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Franklin Gothic"/>
                <a:ea typeface="Franklin Gothic"/>
                <a:cs typeface="Franklin Gothic"/>
                <a:sym typeface="Franklin Gothic"/>
              </a:rPr>
              <a:t>Materials Needed for This Learning:</a:t>
            </a:r>
            <a:endParaRPr b="1">
              <a:latin typeface="Franklin Gothic"/>
              <a:ea typeface="Franklin Gothic"/>
              <a:cs typeface="Franklin Gothic"/>
              <a:sym typeface="Franklin Gothic"/>
            </a:endParaRPr>
          </a:p>
        </p:txBody>
      </p:sp>
      <p:sp>
        <p:nvSpPr>
          <p:cNvPr id="172" name="Google Shape;172;p33"/>
          <p:cNvSpPr txBox="1"/>
          <p:nvPr/>
        </p:nvSpPr>
        <p:spPr>
          <a:xfrm>
            <a:off x="546257" y="1023150"/>
            <a:ext cx="4469688" cy="2517069"/>
          </a:xfrm>
          <a:prstGeom prst="rect">
            <a:avLst/>
          </a:prstGeom>
          <a:noFill/>
          <a:ln>
            <a:noFill/>
          </a:ln>
        </p:spPr>
        <p:txBody>
          <a:bodyPr spcFirstLastPara="1" wrap="square" lIns="91425" tIns="91425" rIns="91425" bIns="91425" anchor="t" anchorCtr="0">
            <a:spAutoFit/>
          </a:bodyPr>
          <a:lstStyle/>
          <a:p>
            <a:pPr marL="457200" lvl="0" indent="-374650" algn="l" rtl="0">
              <a:lnSpc>
                <a:spcPct val="90000"/>
              </a:lnSpc>
              <a:spcBef>
                <a:spcPts val="80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Access to materials </a:t>
            </a:r>
            <a:r>
              <a:rPr lang="en-US" sz="2300" dirty="0">
                <a:latin typeface="Franklin Gothic"/>
                <a:ea typeface="Franklin Gothic"/>
                <a:cs typeface="Franklin Gothic"/>
                <a:sym typeface="Franklin Gothic"/>
              </a:rPr>
              <a:t>on </a:t>
            </a:r>
            <a:r>
              <a:rPr lang="en-US" sz="2300" dirty="0">
                <a:latin typeface="Franklin Gothic"/>
                <a:ea typeface="Franklin Gothic"/>
                <a:cs typeface="Franklin Gothic"/>
                <a:sym typeface="Franklin Gothic"/>
                <a:hlinkClick r:id="rId3"/>
              </a:rPr>
              <a:t>Landing Page</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Scrap paper or sticky notes</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Print or ensure digital access to our text, </a:t>
            </a:r>
            <a:r>
              <a:rPr lang="en" sz="2300" i="1" u="sng" dirty="0">
                <a:solidFill>
                  <a:schemeClr val="hlink"/>
                </a:solidFill>
                <a:latin typeface="Franklin Gothic"/>
                <a:ea typeface="Franklin Gothic"/>
                <a:cs typeface="Franklin Gothic"/>
                <a:sym typeface="Franklin Gothic"/>
                <a:hlinkClick r:id="rId4">
                  <a:extLst>
                    <a:ext uri="{A12FA001-AC4F-418D-AE19-62706E023703}">
                      <ahyp:hlinkClr xmlns:ahyp="http://schemas.microsoft.com/office/drawing/2018/hyperlinkcolor" val="tx"/>
                    </a:ext>
                  </a:extLst>
                </a:hlinkClick>
              </a:rPr>
              <a:t>Providing Reading Interventions for Students in Grades 4-9</a:t>
            </a:r>
            <a:endParaRPr sz="2300" i="1" dirty="0">
              <a:solidFill>
                <a:schemeClr val="hlink"/>
              </a:solidFill>
              <a:latin typeface="Franklin Gothic"/>
              <a:ea typeface="Franklin Gothic"/>
              <a:cs typeface="Franklin Gothic"/>
              <a:sym typeface="Franklin Gothic"/>
            </a:endParaRPr>
          </a:p>
        </p:txBody>
      </p:sp>
      <p:pic>
        <p:nvPicPr>
          <p:cNvPr id="173" name="Google Shape;173;p33" descr="A screenshot of the IES Practice Guide"/>
          <p:cNvPicPr preferRelativeResize="0"/>
          <p:nvPr/>
        </p:nvPicPr>
        <p:blipFill>
          <a:blip r:embed="rId5">
            <a:alphaModFix/>
          </a:blip>
          <a:stretch>
            <a:fillRect/>
          </a:stretch>
        </p:blipFill>
        <p:spPr>
          <a:xfrm>
            <a:off x="6362900" y="968775"/>
            <a:ext cx="2365751" cy="2884099"/>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 name="Title 1">
            <a:extLst>
              <a:ext uri="{FF2B5EF4-FFF2-40B4-BE49-F238E27FC236}">
                <a16:creationId xmlns:a16="http://schemas.microsoft.com/office/drawing/2014/main" id="{4DF375F7-B722-8124-582B-D874D8C2C471}"/>
              </a:ext>
              <a:ext uri="{C183D7F6-B498-43B3-948B-1728B52AA6E4}">
                <adec:decorative xmlns:adec="http://schemas.microsoft.com/office/drawing/2017/decorative" val="0"/>
              </a:ext>
            </a:extLst>
          </p:cNvPr>
          <p:cNvSpPr>
            <a:spLocks noGrp="1"/>
          </p:cNvSpPr>
          <p:nvPr>
            <p:ph type="title"/>
          </p:nvPr>
        </p:nvSpPr>
        <p:spPr>
          <a:xfrm>
            <a:off x="623888" y="-2139600"/>
            <a:ext cx="7886700" cy="2139600"/>
          </a:xfrm>
        </p:spPr>
        <p:txBody>
          <a:bodyPr spcFirstLastPara="1" wrap="square" lIns="68575" tIns="34275" rIns="68575" bIns="34275" anchor="b" anchorCtr="0">
            <a:normAutofit/>
          </a:bodyPr>
          <a:lstStyle/>
          <a:p>
            <a:r>
              <a:rPr lang="en-US" sz="1200" dirty="0"/>
              <a:t>This slide details the topics from the IES Guide we will be using to study during this series.</a:t>
            </a:r>
          </a:p>
        </p:txBody>
      </p:sp>
      <p:sp>
        <p:nvSpPr>
          <p:cNvPr id="242" name="Google Shape;242;p41">
            <a:extLst>
              <a:ext uri="{C183D7F6-B498-43B3-948B-1728B52AA6E4}">
                <adec:decorative xmlns:adec="http://schemas.microsoft.com/office/drawing/2017/decorative" val="0"/>
              </a:ext>
            </a:extLst>
          </p:cNvPr>
          <p:cNvSpPr txBox="1"/>
          <p:nvPr/>
        </p:nvSpPr>
        <p:spPr>
          <a:xfrm>
            <a:off x="3443900" y="1075425"/>
            <a:ext cx="5214678" cy="403184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i="1" dirty="0">
                <a:latin typeface="Franklin Gothic"/>
                <a:ea typeface="Franklin Gothic"/>
                <a:cs typeface="Franklin Gothic"/>
                <a:sym typeface="Franklin Gothic"/>
              </a:rPr>
              <a:t>Released March 2022</a:t>
            </a:r>
            <a:endParaRPr sz="800" i="1" dirty="0">
              <a:latin typeface="Franklin Gothic"/>
              <a:ea typeface="Franklin Gothic"/>
              <a:cs typeface="Franklin Gothic"/>
              <a:sym typeface="Franklin Gothic"/>
            </a:endParaRPr>
          </a:p>
          <a:p>
            <a:pPr marL="0" lvl="0" indent="0" algn="l" rtl="0">
              <a:spcBef>
                <a:spcPts val="0"/>
              </a:spcBef>
              <a:spcAft>
                <a:spcPts val="0"/>
              </a:spcAft>
              <a:buNone/>
            </a:pPr>
            <a:endParaRPr sz="800" i="1" dirty="0">
              <a:latin typeface="Franklin Gothic"/>
              <a:ea typeface="Franklin Gothic"/>
              <a:cs typeface="Franklin Gothic"/>
              <a:sym typeface="Franklin Gothic"/>
            </a:endParaRPr>
          </a:p>
          <a:p>
            <a:pPr marL="457200" lvl="0" indent="-317500" algn="l" rtl="0">
              <a:spcBef>
                <a:spcPts val="0"/>
              </a:spcBef>
              <a:spcAft>
                <a:spcPts val="0"/>
              </a:spcAft>
              <a:buSzPts val="1400"/>
              <a:buFont typeface="Franklin Gothic"/>
              <a:buAutoNum type="arabicPeriod"/>
            </a:pPr>
            <a:r>
              <a:rPr lang="en" sz="1600" dirty="0">
                <a:latin typeface="Franklin Gothic"/>
                <a:ea typeface="Franklin Gothic"/>
                <a:cs typeface="Franklin Gothic"/>
                <a:sym typeface="Franklin Gothic"/>
              </a:rPr>
              <a:t>Build </a:t>
            </a:r>
            <a:r>
              <a:rPr lang="en" sz="1600" u="sng" dirty="0">
                <a:latin typeface="Franklin Gothic"/>
                <a:ea typeface="Franklin Gothic"/>
                <a:cs typeface="Franklin Gothic"/>
                <a:sym typeface="Franklin Gothic"/>
              </a:rPr>
              <a:t>decoding </a:t>
            </a:r>
            <a:r>
              <a:rPr lang="en" sz="1600" dirty="0">
                <a:latin typeface="Franklin Gothic"/>
                <a:ea typeface="Franklin Gothic"/>
                <a:cs typeface="Franklin Gothic"/>
                <a:sym typeface="Franklin Gothic"/>
              </a:rPr>
              <a:t>skills so students can read complex </a:t>
            </a:r>
            <a:r>
              <a:rPr lang="en" sz="1600" u="sng" dirty="0">
                <a:latin typeface="Franklin Gothic"/>
                <a:ea typeface="Franklin Gothic"/>
                <a:cs typeface="Franklin Gothic"/>
                <a:sym typeface="Franklin Gothic"/>
              </a:rPr>
              <a:t>multisyllabic words.</a:t>
            </a:r>
            <a:endParaRPr sz="1600" u="sng" dirty="0">
              <a:latin typeface="Franklin Gothic"/>
              <a:ea typeface="Franklin Gothic"/>
              <a:cs typeface="Franklin Gothic"/>
              <a:sym typeface="Franklin Gothic"/>
            </a:endParaRPr>
          </a:p>
          <a:p>
            <a:pPr marL="457200" lvl="0" indent="-317500" algn="l" rtl="0">
              <a:spcBef>
                <a:spcPts val="0"/>
              </a:spcBef>
              <a:spcAft>
                <a:spcPts val="0"/>
              </a:spcAft>
              <a:buSzPts val="1400"/>
              <a:buFont typeface="Franklin Gothic"/>
              <a:buAutoNum type="arabicPeriod"/>
            </a:pPr>
            <a:r>
              <a:rPr lang="en" sz="1600" dirty="0">
                <a:latin typeface="Franklin Gothic"/>
                <a:ea typeface="Franklin Gothic"/>
                <a:cs typeface="Franklin Gothic"/>
                <a:sym typeface="Franklin Gothic"/>
              </a:rPr>
              <a:t>Provide purposeful </a:t>
            </a:r>
            <a:r>
              <a:rPr lang="en" sz="1600" u="sng" dirty="0">
                <a:latin typeface="Franklin Gothic"/>
                <a:ea typeface="Franklin Gothic"/>
                <a:cs typeface="Franklin Gothic"/>
                <a:sym typeface="Franklin Gothic"/>
              </a:rPr>
              <a:t>fluency</a:t>
            </a:r>
            <a:r>
              <a:rPr lang="en" sz="1600" dirty="0">
                <a:latin typeface="Franklin Gothic"/>
                <a:ea typeface="Franklin Gothic"/>
                <a:cs typeface="Franklin Gothic"/>
                <a:sym typeface="Franklin Gothic"/>
              </a:rPr>
              <a:t> building activities.</a:t>
            </a:r>
            <a:endParaRPr sz="1600" dirty="0">
              <a:latin typeface="Franklin Gothic"/>
              <a:ea typeface="Franklin Gothic"/>
              <a:cs typeface="Franklin Gothic"/>
              <a:sym typeface="Franklin Gothic"/>
            </a:endParaRPr>
          </a:p>
          <a:p>
            <a:pPr marL="457200" lvl="0" indent="-317500" algn="l" rtl="0">
              <a:spcBef>
                <a:spcPts val="0"/>
              </a:spcBef>
              <a:spcAft>
                <a:spcPts val="0"/>
              </a:spcAft>
              <a:buSzPts val="1400"/>
              <a:buFont typeface="Franklin Gothic"/>
              <a:buAutoNum type="arabicPeriod"/>
            </a:pPr>
            <a:r>
              <a:rPr lang="en" sz="1600" dirty="0">
                <a:latin typeface="Franklin Gothic"/>
                <a:ea typeface="Franklin Gothic"/>
                <a:cs typeface="Franklin Gothic"/>
                <a:sym typeface="Franklin Gothic"/>
              </a:rPr>
              <a:t>Routinely use </a:t>
            </a:r>
            <a:r>
              <a:rPr lang="en" sz="1600" u="sng" dirty="0">
                <a:latin typeface="Franklin Gothic"/>
                <a:ea typeface="Franklin Gothic"/>
                <a:cs typeface="Franklin Gothic"/>
                <a:sym typeface="Franklin Gothic"/>
              </a:rPr>
              <a:t>comprehension</a:t>
            </a:r>
            <a:r>
              <a:rPr lang="en" sz="1600" dirty="0">
                <a:latin typeface="Franklin Gothic"/>
                <a:ea typeface="Franklin Gothic"/>
                <a:cs typeface="Franklin Gothic"/>
                <a:sym typeface="Franklin Gothic"/>
              </a:rPr>
              <a:t>-building activities:</a:t>
            </a:r>
            <a:endParaRPr sz="1600" dirty="0">
              <a:latin typeface="Franklin Gothic"/>
              <a:ea typeface="Franklin Gothic"/>
              <a:cs typeface="Franklin Gothic"/>
              <a:sym typeface="Franklin Gothic"/>
            </a:endParaRPr>
          </a:p>
          <a:p>
            <a:pPr marL="914400" lvl="1" indent="-317500" algn="l" rtl="0">
              <a:spcBef>
                <a:spcPts val="0"/>
              </a:spcBef>
              <a:spcAft>
                <a:spcPts val="0"/>
              </a:spcAft>
              <a:buSzPts val="1400"/>
              <a:buFont typeface="Franklin Gothic"/>
              <a:buAutoNum type="alphaLcPeriod"/>
            </a:pPr>
            <a:r>
              <a:rPr lang="en" sz="1600" dirty="0">
                <a:latin typeface="Franklin Gothic"/>
                <a:ea typeface="Franklin Gothic"/>
                <a:cs typeface="Franklin Gothic"/>
                <a:sym typeface="Franklin Gothic"/>
              </a:rPr>
              <a:t>Build word and world knowledge (</a:t>
            </a:r>
            <a:r>
              <a:rPr lang="en" sz="1600" u="sng" dirty="0">
                <a:latin typeface="Franklin Gothic"/>
                <a:ea typeface="Franklin Gothic"/>
                <a:cs typeface="Franklin Gothic"/>
                <a:sym typeface="Franklin Gothic"/>
              </a:rPr>
              <a:t>morphology &amp; vocabulary</a:t>
            </a:r>
            <a:r>
              <a:rPr lang="en" sz="1600" dirty="0">
                <a:latin typeface="Franklin Gothic"/>
                <a:ea typeface="Franklin Gothic"/>
                <a:cs typeface="Franklin Gothic"/>
                <a:sym typeface="Franklin Gothic"/>
              </a:rPr>
              <a:t>);</a:t>
            </a:r>
            <a:endParaRPr sz="1600" dirty="0">
              <a:latin typeface="Franklin Gothic"/>
              <a:ea typeface="Franklin Gothic"/>
              <a:cs typeface="Franklin Gothic"/>
              <a:sym typeface="Franklin Gothic"/>
            </a:endParaRPr>
          </a:p>
          <a:p>
            <a:pPr marL="914400" lvl="1" indent="-317500" algn="l" rtl="0">
              <a:spcBef>
                <a:spcPts val="0"/>
              </a:spcBef>
              <a:spcAft>
                <a:spcPts val="0"/>
              </a:spcAft>
              <a:buSzPts val="1400"/>
              <a:buFont typeface="Franklin Gothic"/>
              <a:buAutoNum type="alphaLcPeriod"/>
            </a:pPr>
            <a:r>
              <a:rPr lang="en" sz="1600" dirty="0">
                <a:latin typeface="Franklin Gothic"/>
                <a:ea typeface="Franklin Gothic"/>
                <a:cs typeface="Franklin Gothic"/>
                <a:sym typeface="Franklin Gothic"/>
              </a:rPr>
              <a:t>Create opportunities to ask &amp; answer </a:t>
            </a:r>
            <a:r>
              <a:rPr lang="en" sz="1600" u="sng" dirty="0">
                <a:latin typeface="Franklin Gothic"/>
                <a:ea typeface="Franklin Gothic"/>
                <a:cs typeface="Franklin Gothic"/>
                <a:sym typeface="Franklin Gothic"/>
              </a:rPr>
              <a:t>questions</a:t>
            </a:r>
            <a:r>
              <a:rPr lang="en" sz="1600" dirty="0">
                <a:latin typeface="Franklin Gothic"/>
                <a:ea typeface="Franklin Gothic"/>
                <a:cs typeface="Franklin Gothic"/>
                <a:sym typeface="Franklin Gothic"/>
              </a:rPr>
              <a:t> about the text;</a:t>
            </a:r>
            <a:endParaRPr sz="1600" dirty="0">
              <a:latin typeface="Franklin Gothic"/>
              <a:ea typeface="Franklin Gothic"/>
              <a:cs typeface="Franklin Gothic"/>
              <a:sym typeface="Franklin Gothic"/>
            </a:endParaRPr>
          </a:p>
          <a:p>
            <a:pPr marL="914400" lvl="1" indent="-317500" algn="l" rtl="0">
              <a:spcBef>
                <a:spcPts val="0"/>
              </a:spcBef>
              <a:spcAft>
                <a:spcPts val="0"/>
              </a:spcAft>
              <a:buSzPts val="1400"/>
              <a:buFont typeface="Franklin Gothic"/>
              <a:buAutoNum type="alphaLcPeriod"/>
            </a:pPr>
            <a:r>
              <a:rPr lang="en" sz="1600" dirty="0">
                <a:latin typeface="Franklin Gothic"/>
                <a:ea typeface="Franklin Gothic"/>
                <a:cs typeface="Franklin Gothic"/>
                <a:sym typeface="Franklin Gothic"/>
              </a:rPr>
              <a:t>Teach a routine for </a:t>
            </a:r>
            <a:r>
              <a:rPr lang="en" sz="1600" u="sng" dirty="0">
                <a:latin typeface="Franklin Gothic"/>
                <a:ea typeface="Franklin Gothic"/>
                <a:cs typeface="Franklin Gothic"/>
                <a:sym typeface="Franklin Gothic"/>
              </a:rPr>
              <a:t>summarizing;</a:t>
            </a:r>
            <a:endParaRPr sz="1600" u="sng" dirty="0">
              <a:latin typeface="Franklin Gothic"/>
              <a:ea typeface="Franklin Gothic"/>
              <a:cs typeface="Franklin Gothic"/>
              <a:sym typeface="Franklin Gothic"/>
            </a:endParaRPr>
          </a:p>
          <a:p>
            <a:pPr marL="914400" lvl="1" indent="-317500" algn="l" rtl="0">
              <a:spcBef>
                <a:spcPts val="0"/>
              </a:spcBef>
              <a:spcAft>
                <a:spcPts val="0"/>
              </a:spcAft>
              <a:buSzPts val="1400"/>
              <a:buFont typeface="Franklin Gothic"/>
              <a:buAutoNum type="alphaLcPeriod"/>
            </a:pPr>
            <a:r>
              <a:rPr lang="en" sz="1600" dirty="0">
                <a:latin typeface="Franklin Gothic"/>
                <a:ea typeface="Franklin Gothic"/>
                <a:cs typeface="Franklin Gothic"/>
                <a:sym typeface="Franklin Gothic"/>
              </a:rPr>
              <a:t>Teach how to </a:t>
            </a:r>
            <a:r>
              <a:rPr lang="en" sz="1600" u="sng" dirty="0">
                <a:latin typeface="Franklin Gothic"/>
                <a:ea typeface="Franklin Gothic"/>
                <a:cs typeface="Franklin Gothic"/>
                <a:sym typeface="Franklin Gothic"/>
              </a:rPr>
              <a:t>monitor comprehension</a:t>
            </a:r>
            <a:r>
              <a:rPr lang="en" sz="1600" dirty="0">
                <a:latin typeface="Franklin Gothic"/>
                <a:ea typeface="Franklin Gothic"/>
                <a:cs typeface="Franklin Gothic"/>
                <a:sym typeface="Franklin Gothic"/>
              </a:rPr>
              <a:t> as they read.</a:t>
            </a:r>
            <a:endParaRPr sz="1600" dirty="0">
              <a:latin typeface="Franklin Gothic"/>
              <a:ea typeface="Franklin Gothic"/>
              <a:cs typeface="Franklin Gothic"/>
              <a:sym typeface="Franklin Gothic"/>
            </a:endParaRPr>
          </a:p>
          <a:p>
            <a:pPr marL="457200" lvl="0" indent="-317500" algn="l" rtl="0">
              <a:spcBef>
                <a:spcPts val="0"/>
              </a:spcBef>
              <a:spcAft>
                <a:spcPts val="0"/>
              </a:spcAft>
              <a:buSzPts val="1400"/>
              <a:buFont typeface="Franklin Gothic"/>
              <a:buAutoNum type="arabicPeriod"/>
            </a:pPr>
            <a:r>
              <a:rPr lang="en" sz="1600" dirty="0">
                <a:latin typeface="Franklin Gothic"/>
                <a:ea typeface="Franklin Gothic"/>
                <a:cs typeface="Franklin Gothic"/>
                <a:sym typeface="Franklin Gothic"/>
              </a:rPr>
              <a:t>Practice with more challenging “</a:t>
            </a:r>
            <a:r>
              <a:rPr lang="en" sz="1600" u="sng" dirty="0">
                <a:latin typeface="Franklin Gothic"/>
                <a:ea typeface="Franklin Gothic"/>
                <a:cs typeface="Franklin Gothic"/>
                <a:sym typeface="Franklin Gothic"/>
              </a:rPr>
              <a:t>stretch texts</a:t>
            </a:r>
            <a:r>
              <a:rPr lang="en" sz="1600" dirty="0">
                <a:latin typeface="Franklin Gothic"/>
                <a:ea typeface="Franklin Gothic"/>
                <a:cs typeface="Franklin Gothic"/>
                <a:sym typeface="Franklin Gothic"/>
              </a:rPr>
              <a:t>” to introduce more </a:t>
            </a:r>
            <a:r>
              <a:rPr lang="en" sz="1600" u="sng" dirty="0">
                <a:latin typeface="Franklin Gothic"/>
                <a:ea typeface="Franklin Gothic"/>
                <a:cs typeface="Franklin Gothic"/>
                <a:sym typeface="Franklin Gothic"/>
              </a:rPr>
              <a:t>complex </a:t>
            </a:r>
            <a:r>
              <a:rPr lang="en" sz="1600" dirty="0">
                <a:latin typeface="Franklin Gothic"/>
                <a:ea typeface="Franklin Gothic"/>
                <a:cs typeface="Franklin Gothic"/>
                <a:sym typeface="Franklin Gothic"/>
              </a:rPr>
              <a:t>information.</a:t>
            </a:r>
            <a:endParaRPr sz="1600" dirty="0">
              <a:latin typeface="Franklin Gothic"/>
              <a:ea typeface="Franklin Gothic"/>
              <a:cs typeface="Franklin Gothic"/>
              <a:sym typeface="Franklin Gothic"/>
            </a:endParaRPr>
          </a:p>
          <a:p>
            <a:pPr marL="0" lvl="0" indent="0" algn="l" rtl="0">
              <a:spcBef>
                <a:spcPts val="0"/>
              </a:spcBef>
              <a:spcAft>
                <a:spcPts val="0"/>
              </a:spcAft>
              <a:buNone/>
            </a:pPr>
            <a:endParaRPr sz="1300" dirty="0">
              <a:latin typeface="Franklin Gothic"/>
              <a:ea typeface="Franklin Gothic"/>
              <a:cs typeface="Franklin Gothic"/>
              <a:sym typeface="Franklin Gothic"/>
            </a:endParaRPr>
          </a:p>
          <a:p>
            <a:pPr marL="0" lvl="0" indent="0" algn="l" rtl="0">
              <a:spcBef>
                <a:spcPts val="0"/>
              </a:spcBef>
              <a:spcAft>
                <a:spcPts val="0"/>
              </a:spcAft>
              <a:buNone/>
            </a:pPr>
            <a:endParaRPr sz="1300" b="1" dirty="0">
              <a:latin typeface="Franklin Gothic"/>
              <a:ea typeface="Franklin Gothic"/>
              <a:cs typeface="Franklin Gothic"/>
              <a:sym typeface="Franklin Gothic"/>
            </a:endParaRPr>
          </a:p>
        </p:txBody>
      </p:sp>
      <p:sp>
        <p:nvSpPr>
          <p:cNvPr id="245" name="Google Shape;245;p41">
            <a:extLst>
              <a:ext uri="{C183D7F6-B498-43B3-948B-1728B52AA6E4}">
                <adec:decorative xmlns:adec="http://schemas.microsoft.com/office/drawing/2017/decorative" val="1"/>
              </a:ext>
            </a:extLst>
          </p:cNvPr>
          <p:cNvSpPr/>
          <p:nvPr/>
        </p:nvSpPr>
        <p:spPr>
          <a:xfrm rot="5400000">
            <a:off x="2253125" y="1123400"/>
            <a:ext cx="832500" cy="969300"/>
          </a:xfrm>
          <a:prstGeom prst="bentArrow">
            <a:avLst>
              <a:gd name="adj1" fmla="val 25000"/>
              <a:gd name="adj2" fmla="val 25000"/>
              <a:gd name="adj3" fmla="val 25000"/>
              <a:gd name="adj4" fmla="val 43750"/>
            </a:avLst>
          </a:prstGeom>
          <a:solidFill>
            <a:srgbClr val="6AC3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3" name="Google Shape;243;p4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71075" y="103702"/>
            <a:ext cx="1874366" cy="2468050"/>
          </a:xfrm>
          <a:prstGeom prst="rect">
            <a:avLst/>
          </a:prstGeom>
          <a:noFill/>
          <a:ln>
            <a:noFill/>
          </a:ln>
          <a:effectLst>
            <a:outerShdw blurRad="57150" dist="19050" dir="5400000" algn="bl" rotWithShape="0">
              <a:srgbClr val="000000">
                <a:alpha val="50000"/>
              </a:srgbClr>
            </a:outerShdw>
          </a:effectLst>
        </p:spPr>
      </p:pic>
      <p:pic>
        <p:nvPicPr>
          <p:cNvPr id="244" name="Google Shape;244;p41">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007325" y="2087350"/>
            <a:ext cx="2365751" cy="2884099"/>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4122217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3">
            <a:extLst>
              <a:ext uri="{C183D7F6-B498-43B3-948B-1728B52AA6E4}">
                <adec:decorative xmlns:adec="http://schemas.microsoft.com/office/drawing/2017/decorative" val="0"/>
              </a:ext>
            </a:extLst>
          </p:cNvPr>
          <p:cNvSpPr txBox="1">
            <a:spLocks noGrp="1" noRot="1" noMove="1" noResize="1" noEditPoints="1" noAdjustHandles="1" noChangeArrowheads="1" noChangeShapeType="1"/>
          </p:cNvSpPr>
          <p:nvPr>
            <p:ph type="title"/>
          </p:nvPr>
        </p:nvSpPr>
        <p:spPr>
          <a:xfrm>
            <a:off x="317975" y="1148085"/>
            <a:ext cx="8508049" cy="1883439"/>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3400" dirty="0">
              <a:latin typeface="Franklin Gothic"/>
              <a:ea typeface="Franklin Gothic"/>
              <a:cs typeface="Franklin Gothic"/>
              <a:sym typeface="Franklin Gothic"/>
            </a:endParaRPr>
          </a:p>
          <a:p>
            <a:r>
              <a:rPr lang="en" sz="5100" b="1" dirty="0">
                <a:latin typeface="Franklin Gothic"/>
                <a:sym typeface="Franklin Gothic"/>
              </a:rPr>
              <a:t>Warm-Up Exercise:</a:t>
            </a:r>
            <a:endParaRPr dirty="0"/>
          </a:p>
          <a:p>
            <a:r>
              <a:rPr lang="en" sz="1700" i="1" dirty="0">
                <a:solidFill>
                  <a:schemeClr val="dk1"/>
                </a:solidFill>
                <a:latin typeface="Franklin Gothic"/>
              </a:rPr>
              <a:t>Share your thinking with a partner to prepare for a large group discussion.</a:t>
            </a:r>
            <a:endParaRPr lang="en" sz="1700" b="1" i="1" dirty="0">
              <a:solidFill>
                <a:schemeClr val="dk1"/>
              </a:solidFill>
              <a:latin typeface="Franklin Gothic"/>
            </a:endParaRPr>
          </a:p>
          <a:p>
            <a:pPr marL="0" lvl="0" indent="0" algn="l" rtl="0">
              <a:spcBef>
                <a:spcPts val="0"/>
              </a:spcBef>
              <a:spcAft>
                <a:spcPts val="0"/>
              </a:spcAft>
              <a:buNone/>
            </a:pPr>
            <a:endParaRPr sz="1700" b="1" dirty="0">
              <a:solidFill>
                <a:schemeClr val="dk1"/>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 sz="1700" b="1" u="sng" dirty="0">
                <a:solidFill>
                  <a:schemeClr val="dk1"/>
                </a:solidFill>
                <a:latin typeface="Franklin Gothic"/>
                <a:ea typeface="Franklin Gothic"/>
                <a:cs typeface="Franklin Gothic"/>
                <a:sym typeface="Franklin Gothic"/>
              </a:rPr>
              <a:t>Review and Prepare for Learning: </a:t>
            </a:r>
            <a:endParaRPr sz="1700" b="1" u="sng" dirty="0">
              <a:solidFill>
                <a:schemeClr val="dk1"/>
              </a:solidFill>
              <a:latin typeface="Franklin Gothic"/>
              <a:ea typeface="Franklin Gothic"/>
              <a:cs typeface="Franklin Gothic"/>
              <a:sym typeface="Franklin Gothic"/>
            </a:endParaRPr>
          </a:p>
          <a:p>
            <a:br>
              <a:rPr lang="en-US" sz="1700" b="1" dirty="0">
                <a:solidFill>
                  <a:schemeClr val="dk1"/>
                </a:solidFill>
                <a:latin typeface="Franklin Gothic"/>
              </a:rPr>
            </a:br>
            <a:br>
              <a:rPr lang="en-US" sz="1700" dirty="0">
                <a:solidFill>
                  <a:schemeClr val="dk1"/>
                </a:solidFill>
                <a:latin typeface="Franklin Gothic"/>
                <a:sym typeface="Franklin Gothic"/>
              </a:rPr>
            </a:br>
            <a:r>
              <a:rPr lang="en-US" sz="1700" dirty="0">
                <a:solidFill>
                  <a:schemeClr val="dk1"/>
                </a:solidFill>
                <a:latin typeface="Franklin Gothic"/>
                <a:sym typeface="Franklin Gothic"/>
              </a:rPr>
              <a:t>1. How do you and/or your PLC currently ensure students have access to complex, grade-level text?</a:t>
            </a:r>
            <a:br>
              <a:rPr lang="en-US" sz="1700" dirty="0">
                <a:solidFill>
                  <a:schemeClr val="dk1"/>
                </a:solidFill>
                <a:latin typeface="Franklin Gothic"/>
                <a:sym typeface="Franklin Gothic"/>
              </a:rPr>
            </a:br>
            <a:br>
              <a:rPr lang="en-US" sz="1700" dirty="0">
                <a:solidFill>
                  <a:schemeClr val="dk1"/>
                </a:solidFill>
                <a:latin typeface="Franklin Gothic"/>
                <a:sym typeface="Franklin Gothic"/>
              </a:rPr>
            </a:br>
            <a:r>
              <a:rPr lang="en-US" sz="1700" dirty="0">
                <a:solidFill>
                  <a:schemeClr val="dk1"/>
                </a:solidFill>
                <a:latin typeface="Franklin Gothic"/>
                <a:sym typeface="Franklin Gothic"/>
              </a:rPr>
              <a:t>2. How do you and/or your PLC currently support students with comprehending complex, grade-level text?</a:t>
            </a:r>
            <a:endParaRPr sz="17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Clr>
                <a:srgbClr val="000000"/>
              </a:buClr>
              <a:buSzPts val="1100"/>
              <a:buFont typeface="Arial"/>
              <a:buNone/>
            </a:pPr>
            <a:endParaRPr sz="2400" dirty="0">
              <a:latin typeface="Franklin Gothic"/>
              <a:ea typeface="Franklin Gothic"/>
              <a:cs typeface="Franklin Gothic"/>
              <a:sym typeface="Franklin Gothic"/>
            </a:endParaRPr>
          </a:p>
          <a:p>
            <a:pPr marL="0" lvl="0" indent="0" algn="l" rtl="0">
              <a:spcBef>
                <a:spcPts val="0"/>
              </a:spcBef>
              <a:spcAft>
                <a:spcPts val="0"/>
              </a:spcAft>
              <a:buNone/>
            </a:pPr>
            <a:endParaRPr sz="4000" b="1" dirty="0">
              <a:latin typeface="Franklin Gothic"/>
              <a:ea typeface="Franklin Gothic"/>
              <a:cs typeface="Franklin Gothic"/>
              <a:sym typeface="Franklin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8"/>
          <p:cNvSpPr txBox="1">
            <a:spLocks noGrp="1"/>
          </p:cNvSpPr>
          <p:nvPr>
            <p:ph type="title"/>
          </p:nvPr>
        </p:nvSpPr>
        <p:spPr>
          <a:xfrm>
            <a:off x="273100" y="198769"/>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Franklin Gothic"/>
                <a:ea typeface="Franklin Gothic"/>
                <a:cs typeface="Franklin Gothic"/>
                <a:sym typeface="Franklin Gothic"/>
              </a:rPr>
              <a:t>Our last session: Vocabulary and Background Knowledge!</a:t>
            </a:r>
            <a:endParaRPr b="1">
              <a:latin typeface="Franklin Gothic"/>
              <a:ea typeface="Franklin Gothic"/>
              <a:cs typeface="Franklin Gothic"/>
              <a:sym typeface="Franklin Gothic"/>
            </a:endParaRPr>
          </a:p>
        </p:txBody>
      </p:sp>
      <p:pic>
        <p:nvPicPr>
          <p:cNvPr id="137" name="Google Shape;137;p28" descr="The father and son on the couch is from a video of a parent having multiple conversational turns with a child to promote oral language development. Participants may recall the importance of oral language development early in life to develop listening comprehension skills which translate to reading comprehension skills as children become strong decoders. ">
            <a:hlinkClick r:id="rId3"/>
          </p:cNvPr>
          <p:cNvPicPr preferRelativeResize="0"/>
          <p:nvPr/>
        </p:nvPicPr>
        <p:blipFill>
          <a:blip r:embed="rId4">
            <a:alphaModFix/>
          </a:blip>
          <a:stretch>
            <a:fillRect/>
          </a:stretch>
        </p:blipFill>
        <p:spPr>
          <a:xfrm>
            <a:off x="223113" y="1193000"/>
            <a:ext cx="2970550" cy="1670940"/>
          </a:xfrm>
          <a:prstGeom prst="rect">
            <a:avLst/>
          </a:prstGeom>
          <a:noFill/>
          <a:ln>
            <a:noFill/>
          </a:ln>
        </p:spPr>
      </p:pic>
      <p:pic>
        <p:nvPicPr>
          <p:cNvPr id="138" name="Google Shape;138;p28" descr="The Vocabulary Tiers image comes from Isabel Beck and Margaret McKeown’s work on selecting words to teach. Participants may recall that Tier 1 words are words that many students already know, and Tier 3 words are so domain-specific or infrequently occurring that they only need a brief definition before moving on. Tier 2 words are intentionally selected to teach explicitly because they are high frequency and are conceptually central to understanding the text studied.&#10;"/>
          <p:cNvPicPr preferRelativeResize="0"/>
          <p:nvPr/>
        </p:nvPicPr>
        <p:blipFill>
          <a:blip r:embed="rId5">
            <a:alphaModFix/>
          </a:blip>
          <a:stretch>
            <a:fillRect/>
          </a:stretch>
        </p:blipFill>
        <p:spPr>
          <a:xfrm>
            <a:off x="3629800" y="1192998"/>
            <a:ext cx="2591876" cy="2591876"/>
          </a:xfrm>
          <a:prstGeom prst="rect">
            <a:avLst/>
          </a:prstGeom>
          <a:noFill/>
          <a:ln>
            <a:noFill/>
          </a:ln>
          <a:effectLst>
            <a:outerShdw blurRad="57150" dist="19050" dir="5400000" algn="bl" rotWithShape="0">
              <a:srgbClr val="000000">
                <a:alpha val="50000"/>
              </a:srgbClr>
            </a:outerShdw>
          </a:effectLst>
        </p:spPr>
      </p:pic>
      <p:pic>
        <p:nvPicPr>
          <p:cNvPr id="139" name="Google Shape;139;p28" descr="The cover of Anita Archer’s Explicit Instruction: Effective and Efficient Teaching may remind participants that in reading and writing instruction (or ELA instruction), Tier 2 vocabulary words should be taught explicitly to support student clarity and knowledge of a word. &#10;"/>
          <p:cNvPicPr preferRelativeResize="0"/>
          <p:nvPr/>
        </p:nvPicPr>
        <p:blipFill>
          <a:blip r:embed="rId6">
            <a:alphaModFix/>
          </a:blip>
          <a:stretch>
            <a:fillRect/>
          </a:stretch>
        </p:blipFill>
        <p:spPr>
          <a:xfrm>
            <a:off x="6657801" y="311543"/>
            <a:ext cx="2134508" cy="2869319"/>
          </a:xfrm>
          <a:prstGeom prst="rect">
            <a:avLst/>
          </a:prstGeom>
          <a:noFill/>
          <a:ln>
            <a:noFill/>
          </a:ln>
          <a:effectLst>
            <a:outerShdw blurRad="57150" dist="19050" dir="5400000" algn="bl" rotWithShape="0">
              <a:srgbClr val="000000">
                <a:alpha val="50000"/>
              </a:srgbClr>
            </a:outerShdw>
          </a:effectLst>
        </p:spPr>
      </p:pic>
      <p:pic>
        <p:nvPicPr>
          <p:cNvPr id="140" name="Google Shape;140;p28" descr="The image from the Hart and Risley (1995) study serves to remind participants of how word gaps or word poverty may develop if small children do not have intentional conversations and interactions with adults. When words are intentionally directed at children, they have a stronger chance of oral language development, listening comprehension and reading comprehension.&#10;"/>
          <p:cNvPicPr preferRelativeResize="0"/>
          <p:nvPr/>
        </p:nvPicPr>
        <p:blipFill>
          <a:blip r:embed="rId7">
            <a:alphaModFix/>
          </a:blip>
          <a:stretch>
            <a:fillRect/>
          </a:stretch>
        </p:blipFill>
        <p:spPr>
          <a:xfrm>
            <a:off x="152400" y="2978069"/>
            <a:ext cx="3111976" cy="1296657"/>
          </a:xfrm>
          <a:prstGeom prst="rect">
            <a:avLst/>
          </a:prstGeom>
          <a:noFill/>
          <a:ln>
            <a:noFill/>
          </a:ln>
          <a:effectLst>
            <a:outerShdw blurRad="57150" dist="19050" dir="5400000" algn="bl" rotWithShape="0">
              <a:srgbClr val="000000">
                <a:alpha val="50000"/>
              </a:srgbClr>
            </a:outerShdw>
          </a:effectLst>
        </p:spPr>
      </p:pic>
      <p:sp>
        <p:nvSpPr>
          <p:cNvPr id="141" name="Google Shape;141;p28"/>
          <p:cNvSpPr txBox="1"/>
          <p:nvPr/>
        </p:nvSpPr>
        <p:spPr>
          <a:xfrm>
            <a:off x="172500" y="4163550"/>
            <a:ext cx="8799000" cy="8316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100" b="1" dirty="0">
                <a:solidFill>
                  <a:srgbClr val="102649"/>
                </a:solidFill>
                <a:latin typeface="Franklin Gothic"/>
                <a:ea typeface="Franklin Gothic"/>
                <a:cs typeface="Franklin Gothic"/>
                <a:sym typeface="Franklin Gothic"/>
              </a:rPr>
              <a:t>With a partner: </a:t>
            </a:r>
            <a:r>
              <a:rPr lang="en" sz="2100" dirty="0">
                <a:solidFill>
                  <a:srgbClr val="102649"/>
                </a:solidFill>
                <a:latin typeface="Franklin Gothic"/>
                <a:ea typeface="Franklin Gothic"/>
                <a:cs typeface="Franklin Gothic"/>
                <a:sym typeface="Franklin Gothic"/>
              </a:rPr>
              <a:t>What’s something from the previous session (or any session from this series) that is impacting your instruction?</a:t>
            </a:r>
            <a:endParaRPr sz="2100" dirty="0">
              <a:solidFill>
                <a:srgbClr val="102649"/>
              </a:solidFill>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8"/>
          <p:cNvSpPr txBox="1">
            <a:spLocks noGrp="1"/>
          </p:cNvSpPr>
          <p:nvPr>
            <p:ph type="title"/>
          </p:nvPr>
        </p:nvSpPr>
        <p:spPr>
          <a:xfrm>
            <a:off x="375139" y="1328921"/>
            <a:ext cx="6353907"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4800" dirty="0">
              <a:latin typeface="Franklin Gothic"/>
              <a:ea typeface="Franklin Gothic"/>
              <a:cs typeface="Franklin Gothic"/>
              <a:sym typeface="Franklin Gothic"/>
            </a:endParaRPr>
          </a:p>
          <a:p>
            <a:pPr marL="0" lvl="0" indent="0" algn="l" rtl="0">
              <a:spcBef>
                <a:spcPts val="0"/>
              </a:spcBef>
              <a:spcAft>
                <a:spcPts val="0"/>
              </a:spcAft>
              <a:buNone/>
            </a:pPr>
            <a:r>
              <a:rPr lang="en" sz="4800" b="1" dirty="0">
                <a:latin typeface="Franklin Gothic"/>
                <a:ea typeface="Franklin Gothic"/>
                <a:cs typeface="Franklin Gothic"/>
                <a:sym typeface="Franklin Gothic"/>
              </a:rPr>
              <a:t>Should comprehension instruction focus on background knowledge or comprehension strategies?</a:t>
            </a:r>
            <a:endParaRPr sz="4800" b="1" dirty="0">
              <a:latin typeface="Franklin Gothic"/>
              <a:ea typeface="Franklin Gothic"/>
              <a:cs typeface="Franklin Gothic"/>
              <a:sym typeface="Franklin Gothic"/>
            </a:endParaRPr>
          </a:p>
        </p:txBody>
      </p:sp>
      <p:pic>
        <p:nvPicPr>
          <p:cNvPr id="219" name="Google Shape;219;p38" descr="A screenshot of the Knowledge Matters podcast"/>
          <p:cNvPicPr preferRelativeResize="0"/>
          <p:nvPr/>
        </p:nvPicPr>
        <p:blipFill>
          <a:blip r:embed="rId3">
            <a:alphaModFix/>
          </a:blip>
          <a:stretch>
            <a:fillRect/>
          </a:stretch>
        </p:blipFill>
        <p:spPr>
          <a:xfrm>
            <a:off x="6832590" y="328342"/>
            <a:ext cx="1936271" cy="1787658"/>
          </a:xfrm>
          <a:prstGeom prst="rect">
            <a:avLst/>
          </a:prstGeom>
          <a:noFill/>
          <a:ln>
            <a:noFill/>
          </a:ln>
          <a:effectLst>
            <a:outerShdw blurRad="57150" dist="19050" dir="5400000" algn="bl" rotWithShape="0">
              <a:srgbClr val="000000">
                <a:alpha val="50000"/>
              </a:srgbClr>
            </a:outerShdw>
          </a:effectLst>
        </p:spPr>
      </p:pic>
      <p:pic>
        <p:nvPicPr>
          <p:cNvPr id="220" name="Google Shape;220;p38" descr="A screenshot of the book The Knowledge Gap: The Hidden Cause of America's Broken Education System--And How to Fix It"/>
          <p:cNvPicPr preferRelativeResize="0"/>
          <p:nvPr/>
        </p:nvPicPr>
        <p:blipFill>
          <a:blip r:embed="rId4">
            <a:alphaModFix/>
          </a:blip>
          <a:stretch>
            <a:fillRect/>
          </a:stretch>
        </p:blipFill>
        <p:spPr>
          <a:xfrm>
            <a:off x="7247447" y="2432746"/>
            <a:ext cx="1267903" cy="1920590"/>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19"/>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2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9"/>
          <p:cNvSpPr txBox="1">
            <a:spLocks noGrp="1"/>
          </p:cNvSpPr>
          <p:nvPr>
            <p:ph type="title"/>
          </p:nvPr>
        </p:nvSpPr>
        <p:spPr>
          <a:xfrm>
            <a:off x="273550" y="464300"/>
            <a:ext cx="8687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SzPts val="990"/>
              <a:buNone/>
            </a:pPr>
            <a:r>
              <a:rPr lang="en" sz="2470" b="1">
                <a:latin typeface="Franklin Gothic"/>
                <a:ea typeface="Franklin Gothic"/>
                <a:cs typeface="Franklin Gothic"/>
                <a:sym typeface="Franklin Gothic"/>
              </a:rPr>
              <a:t>The role of background knowledge in comprehension is well-documented and a part of current discourse: </a:t>
            </a:r>
            <a:r>
              <a:rPr lang="en" sz="2470" i="1">
                <a:latin typeface="Franklin Gothic"/>
                <a:ea typeface="Franklin Gothic"/>
                <a:cs typeface="Franklin Gothic"/>
                <a:sym typeface="Franklin Gothic"/>
              </a:rPr>
              <a:t>Should we abandon teaching comprehension strategies and just focus on background knowledge? </a:t>
            </a:r>
            <a:endParaRPr sz="2470" i="1">
              <a:latin typeface="Franklin Gothic"/>
              <a:ea typeface="Franklin Gothic"/>
              <a:cs typeface="Franklin Gothic"/>
              <a:sym typeface="Franklin Gothic"/>
            </a:endParaRPr>
          </a:p>
        </p:txBody>
      </p:sp>
      <p:pic>
        <p:nvPicPr>
          <p:cNvPr id="226" name="Google Shape;226;p39" descr="This is a screenshot of an article from The Atlantic entitled, &quot;Why American Students Haven't Gotten Better at Reading in 20 Years.&quot;"/>
          <p:cNvPicPr preferRelativeResize="0"/>
          <p:nvPr/>
        </p:nvPicPr>
        <p:blipFill rotWithShape="1">
          <a:blip r:embed="rId3">
            <a:alphaModFix/>
          </a:blip>
          <a:srcRect b="21605"/>
          <a:stretch/>
        </p:blipFill>
        <p:spPr>
          <a:xfrm>
            <a:off x="97050" y="1855825"/>
            <a:ext cx="4409950" cy="2110625"/>
          </a:xfrm>
          <a:prstGeom prst="rect">
            <a:avLst/>
          </a:prstGeom>
          <a:noFill/>
          <a:ln>
            <a:noFill/>
          </a:ln>
          <a:effectLst>
            <a:outerShdw blurRad="57150" dist="19050" dir="5400000" algn="bl" rotWithShape="0">
              <a:srgbClr val="000000">
                <a:alpha val="50000"/>
              </a:srgbClr>
            </a:outerShdw>
          </a:effectLst>
        </p:spPr>
      </p:pic>
      <p:pic>
        <p:nvPicPr>
          <p:cNvPr id="227" name="Google Shape;227;p39" descr="This is a screenshot of a blog post from Timothy Shanahan entitled &quot;Knowledge or Comprehension Strategies--What Should We Teach?&quot;"/>
          <p:cNvPicPr preferRelativeResize="0"/>
          <p:nvPr/>
        </p:nvPicPr>
        <p:blipFill>
          <a:blip r:embed="rId4">
            <a:alphaModFix/>
          </a:blip>
          <a:stretch>
            <a:fillRect/>
          </a:stretch>
        </p:blipFill>
        <p:spPr>
          <a:xfrm>
            <a:off x="4572000" y="1855825"/>
            <a:ext cx="4549277" cy="211062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4">
          <a:extLst>
            <a:ext uri="{FF2B5EF4-FFF2-40B4-BE49-F238E27FC236}">
              <a16:creationId xmlns:a16="http://schemas.microsoft.com/office/drawing/2014/main" id="{9855842D-5B21-1E6E-7C06-0EE40C6191FF}"/>
            </a:ext>
          </a:extLst>
        </p:cNvPr>
        <p:cNvGrpSpPr/>
        <p:nvPr/>
      </p:nvGrpSpPr>
      <p:grpSpPr>
        <a:xfrm>
          <a:off x="0" y="0"/>
          <a:ext cx="0" cy="0"/>
          <a:chOff x="0" y="0"/>
          <a:chExt cx="0" cy="0"/>
        </a:xfrm>
      </p:grpSpPr>
      <p:sp>
        <p:nvSpPr>
          <p:cNvPr id="225" name="Google Shape;225;p39">
            <a:extLst>
              <a:ext uri="{FF2B5EF4-FFF2-40B4-BE49-F238E27FC236}">
                <a16:creationId xmlns:a16="http://schemas.microsoft.com/office/drawing/2014/main" id="{6F5E88F8-0007-2B2A-F50D-77642A0EC475}"/>
              </a:ext>
            </a:extLst>
          </p:cNvPr>
          <p:cNvSpPr txBox="1">
            <a:spLocks noGrp="1"/>
          </p:cNvSpPr>
          <p:nvPr>
            <p:ph type="title"/>
          </p:nvPr>
        </p:nvSpPr>
        <p:spPr>
          <a:xfrm>
            <a:off x="273550" y="464300"/>
            <a:ext cx="8687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SzPts val="990"/>
              <a:buNone/>
            </a:pPr>
            <a:r>
              <a:rPr lang="en" sz="2470" b="1" dirty="0">
                <a:latin typeface="Franklin Gothic"/>
                <a:ea typeface="Franklin Gothic"/>
                <a:cs typeface="Franklin Gothic"/>
                <a:sym typeface="Franklin Gothic"/>
              </a:rPr>
              <a:t>The </a:t>
            </a:r>
            <a:r>
              <a:rPr lang="en" sz="2470" b="1" i="1" dirty="0">
                <a:latin typeface="Franklin Gothic"/>
                <a:ea typeface="Franklin Gothic"/>
                <a:cs typeface="Franklin Gothic"/>
                <a:sym typeface="Franklin Gothic"/>
              </a:rPr>
              <a:t>Kentucky Academic Standards for Reading and Writing</a:t>
            </a:r>
            <a:r>
              <a:rPr lang="en" sz="2470" b="1" dirty="0">
                <a:latin typeface="Franklin Gothic"/>
                <a:ea typeface="Franklin Gothic"/>
                <a:cs typeface="Franklin Gothic"/>
                <a:sym typeface="Franklin Gothic"/>
              </a:rPr>
              <a:t> also emphasizes the importance of knowledge building:</a:t>
            </a:r>
            <a:endParaRPr sz="2470" i="1" dirty="0">
              <a:latin typeface="Franklin Gothic"/>
              <a:ea typeface="Franklin Gothic"/>
              <a:cs typeface="Franklin Gothic"/>
              <a:sym typeface="Franklin Gothic"/>
            </a:endParaRPr>
          </a:p>
        </p:txBody>
      </p:sp>
      <p:sp>
        <p:nvSpPr>
          <p:cNvPr id="2" name="TextBox 1">
            <a:extLst>
              <a:ext uri="{FF2B5EF4-FFF2-40B4-BE49-F238E27FC236}">
                <a16:creationId xmlns:a16="http://schemas.microsoft.com/office/drawing/2014/main" id="{6B5F28C9-7BA2-5BFB-6B91-9635690D01B4}"/>
              </a:ext>
            </a:extLst>
          </p:cNvPr>
          <p:cNvSpPr txBox="1"/>
          <p:nvPr/>
        </p:nvSpPr>
        <p:spPr>
          <a:xfrm>
            <a:off x="465021" y="1578708"/>
            <a:ext cx="8304758" cy="2308324"/>
          </a:xfrm>
          <a:prstGeom prst="rect">
            <a:avLst/>
          </a:prstGeom>
          <a:noFill/>
        </p:spPr>
        <p:txBody>
          <a:bodyPr wrap="square" rtlCol="0">
            <a:spAutoFit/>
          </a:bodyPr>
          <a:lstStyle/>
          <a:p>
            <a:r>
              <a:rPr lang="en-US" sz="2400" dirty="0">
                <a:latin typeface="Franklin Gothic" panose="020B0604020202020204" charset="0"/>
              </a:rPr>
              <a:t>“Current research and best practice suggest that students comprehend texts best when they are able to activate schema, make meaning and recognize vocabulary. Exposing students to multiple texts and interdisciplinary content provides opportunities to build knowledge in meaningful ways.”</a:t>
            </a:r>
          </a:p>
        </p:txBody>
      </p:sp>
    </p:spTree>
    <p:extLst>
      <p:ext uri="{BB962C8B-B14F-4D97-AF65-F5344CB8AC3E}">
        <p14:creationId xmlns:p14="http://schemas.microsoft.com/office/powerpoint/2010/main" val="166234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40">
            <a:extLst>
              <a:ext uri="{C183D7F6-B498-43B3-948B-1728B52AA6E4}">
                <adec:decorative xmlns:adec="http://schemas.microsoft.com/office/drawing/2017/decorative" val="1"/>
              </a:ext>
            </a:extLst>
          </p:cNvPr>
          <p:cNvSpPr txBox="1">
            <a:spLocks noGrp="1"/>
          </p:cNvSpPr>
          <p:nvPr>
            <p:ph type="title"/>
          </p:nvPr>
        </p:nvSpPr>
        <p:spPr>
          <a:xfrm>
            <a:off x="961250" y="-134775"/>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Franklin Gothic"/>
                <a:ea typeface="Franklin Gothic"/>
                <a:cs typeface="Franklin Gothic"/>
                <a:sym typeface="Franklin Gothic"/>
              </a:rPr>
              <a:t>National Reading Panel (2000)</a:t>
            </a:r>
            <a:endParaRPr b="1">
              <a:latin typeface="Franklin Gothic"/>
              <a:ea typeface="Franklin Gothic"/>
              <a:cs typeface="Franklin Gothic"/>
              <a:sym typeface="Franklin Gothic"/>
            </a:endParaRPr>
          </a:p>
        </p:txBody>
      </p:sp>
      <p:graphicFrame>
        <p:nvGraphicFramePr>
          <p:cNvPr id="235" name="Google Shape;235;p40">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50780695"/>
              </p:ext>
            </p:extLst>
          </p:nvPr>
        </p:nvGraphicFramePr>
        <p:xfrm>
          <a:off x="225225" y="788700"/>
          <a:ext cx="8693550" cy="4114650"/>
        </p:xfrm>
        <a:graphic>
          <a:graphicData uri="http://schemas.openxmlformats.org/drawingml/2006/table">
            <a:tbl>
              <a:tblPr firstRow="1">
                <a:noFill/>
                <a:tableStyleId>{3469F047-88C2-4279-A5D8-C56FBB1F2FE5}</a:tableStyleId>
              </a:tblPr>
              <a:tblGrid>
                <a:gridCol w="1537175">
                  <a:extLst>
                    <a:ext uri="{9D8B030D-6E8A-4147-A177-3AD203B41FA5}">
                      <a16:colId xmlns:a16="http://schemas.microsoft.com/office/drawing/2014/main" val="20000"/>
                    </a:ext>
                  </a:extLst>
                </a:gridCol>
                <a:gridCol w="1586050">
                  <a:extLst>
                    <a:ext uri="{9D8B030D-6E8A-4147-A177-3AD203B41FA5}">
                      <a16:colId xmlns:a16="http://schemas.microsoft.com/office/drawing/2014/main" val="20001"/>
                    </a:ext>
                  </a:extLst>
                </a:gridCol>
                <a:gridCol w="5570325">
                  <a:extLst>
                    <a:ext uri="{9D8B030D-6E8A-4147-A177-3AD203B41FA5}">
                      <a16:colId xmlns:a16="http://schemas.microsoft.com/office/drawing/2014/main" val="20002"/>
                    </a:ext>
                  </a:extLst>
                </a:gridCol>
              </a:tblGrid>
              <a:tr h="355050">
                <a:tc>
                  <a:txBody>
                    <a:bodyPr/>
                    <a:lstStyle/>
                    <a:p>
                      <a:pPr marL="0" lvl="0" indent="0" algn="l" rtl="0">
                        <a:spcBef>
                          <a:spcPts val="0"/>
                        </a:spcBef>
                        <a:spcAft>
                          <a:spcPts val="0"/>
                        </a:spcAft>
                        <a:buNone/>
                      </a:pPr>
                      <a:r>
                        <a:rPr lang="en" sz="1100" b="1" dirty="0">
                          <a:solidFill>
                            <a:schemeClr val="lt1"/>
                          </a:solidFill>
                          <a:latin typeface="Franklin Gothic"/>
                          <a:ea typeface="Franklin Gothic"/>
                          <a:cs typeface="Franklin Gothic"/>
                          <a:sym typeface="Franklin Gothic"/>
                        </a:rPr>
                        <a:t>Strategy</a:t>
                      </a:r>
                      <a:endParaRPr sz="1100" b="1" dirty="0">
                        <a:solidFill>
                          <a:schemeClr val="lt1"/>
                        </a:solidFill>
                        <a:latin typeface="Franklin Gothic"/>
                        <a:ea typeface="Franklin Gothic"/>
                        <a:cs typeface="Franklin Gothic"/>
                        <a:sym typeface="Franklin Gothic"/>
                      </a:endParaRPr>
                    </a:p>
                  </a:txBody>
                  <a:tcPr marL="91425" marR="91425" marT="91425" marB="91425">
                    <a:solidFill>
                      <a:srgbClr val="102649"/>
                    </a:solidFill>
                  </a:tcPr>
                </a:tc>
                <a:tc>
                  <a:txBody>
                    <a:bodyPr/>
                    <a:lstStyle/>
                    <a:p>
                      <a:pPr marL="0" lvl="0" indent="0" algn="l" rtl="0">
                        <a:spcBef>
                          <a:spcPts val="0"/>
                        </a:spcBef>
                        <a:spcAft>
                          <a:spcPts val="0"/>
                        </a:spcAft>
                        <a:buNone/>
                      </a:pPr>
                      <a:r>
                        <a:rPr lang="en" sz="1100" b="1" dirty="0">
                          <a:solidFill>
                            <a:schemeClr val="lt1"/>
                          </a:solidFill>
                          <a:latin typeface="Franklin Gothic"/>
                          <a:ea typeface="Franklin Gothic"/>
                          <a:cs typeface="Franklin Gothic"/>
                          <a:sym typeface="Franklin Gothic"/>
                        </a:rPr>
                        <a:t># of Studies </a:t>
                      </a:r>
                      <a:endParaRPr sz="1100" b="1" dirty="0">
                        <a:solidFill>
                          <a:schemeClr val="lt1"/>
                        </a:solidFill>
                        <a:latin typeface="Franklin Gothic"/>
                        <a:ea typeface="Franklin Gothic"/>
                        <a:cs typeface="Franklin Gothic"/>
                        <a:sym typeface="Franklin Gothic"/>
                      </a:endParaRPr>
                    </a:p>
                    <a:p>
                      <a:pPr marL="0" lvl="0" indent="0" algn="l" rtl="0">
                        <a:spcBef>
                          <a:spcPts val="0"/>
                        </a:spcBef>
                        <a:spcAft>
                          <a:spcPts val="0"/>
                        </a:spcAft>
                        <a:buNone/>
                      </a:pPr>
                      <a:r>
                        <a:rPr lang="en" sz="1100" b="1" dirty="0">
                          <a:solidFill>
                            <a:schemeClr val="lt1"/>
                          </a:solidFill>
                          <a:latin typeface="Franklin Gothic"/>
                          <a:ea typeface="Franklin Gothic"/>
                          <a:cs typeface="Franklin Gothic"/>
                          <a:sym typeface="Franklin Gothic"/>
                        </a:rPr>
                        <a:t>Cited to Support </a:t>
                      </a:r>
                      <a:endParaRPr sz="1100" b="1" dirty="0">
                        <a:solidFill>
                          <a:schemeClr val="lt1"/>
                        </a:solidFill>
                        <a:latin typeface="Franklin Gothic"/>
                        <a:ea typeface="Franklin Gothic"/>
                        <a:cs typeface="Franklin Gothic"/>
                        <a:sym typeface="Franklin Gothic"/>
                      </a:endParaRPr>
                    </a:p>
                  </a:txBody>
                  <a:tcPr marL="91425" marR="91425" marT="91425" marB="91425">
                    <a:solidFill>
                      <a:srgbClr val="102649"/>
                    </a:solidFill>
                  </a:tcPr>
                </a:tc>
                <a:tc>
                  <a:txBody>
                    <a:bodyPr/>
                    <a:lstStyle/>
                    <a:p>
                      <a:pPr marL="0" lvl="0" indent="0" algn="l" rtl="0">
                        <a:spcBef>
                          <a:spcPts val="0"/>
                        </a:spcBef>
                        <a:spcAft>
                          <a:spcPts val="0"/>
                        </a:spcAft>
                        <a:buNone/>
                      </a:pPr>
                      <a:r>
                        <a:rPr lang="en" sz="1100" b="1" dirty="0">
                          <a:solidFill>
                            <a:schemeClr val="lt1"/>
                          </a:solidFill>
                          <a:latin typeface="Franklin Gothic"/>
                          <a:ea typeface="Franklin Gothic"/>
                          <a:cs typeface="Franklin Gothic"/>
                          <a:sym typeface="Franklin Gothic"/>
                        </a:rPr>
                        <a:t>Definition or Description of the Strategy</a:t>
                      </a:r>
                      <a:endParaRPr sz="1100" b="1" dirty="0">
                        <a:solidFill>
                          <a:schemeClr val="lt1"/>
                        </a:solidFill>
                        <a:latin typeface="Franklin Gothic"/>
                        <a:ea typeface="Franklin Gothic"/>
                        <a:cs typeface="Franklin Gothic"/>
                        <a:sym typeface="Franklin Gothic"/>
                      </a:endParaRPr>
                    </a:p>
                  </a:txBody>
                  <a:tcPr marL="91425" marR="91425" marT="91425" marB="91425">
                    <a:solidFill>
                      <a:srgbClr val="102649"/>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100" b="1">
                          <a:latin typeface="Franklin Gothic"/>
                          <a:ea typeface="Franklin Gothic"/>
                          <a:cs typeface="Franklin Gothic"/>
                          <a:sym typeface="Franklin Gothic"/>
                        </a:rPr>
                        <a:t>Comprehension monitoring</a:t>
                      </a:r>
                      <a:endParaRPr sz="1100" b="1">
                        <a:latin typeface="Franklin Gothic"/>
                        <a:ea typeface="Franklin Gothic"/>
                        <a:cs typeface="Franklin Gothic"/>
                        <a:sym typeface="Franklin Gothic"/>
                      </a:endParaRPr>
                    </a:p>
                  </a:txBody>
                  <a:tcPr marL="91425" marR="91425" marT="91425" marB="91425">
                    <a:solidFill>
                      <a:srgbClr val="EFEFEF"/>
                    </a:solidFill>
                  </a:tcPr>
                </a:tc>
                <a:tc>
                  <a:txBody>
                    <a:bodyPr/>
                    <a:lstStyle/>
                    <a:p>
                      <a:pPr marL="0" lvl="0" indent="0" algn="ctr" rtl="0">
                        <a:spcBef>
                          <a:spcPts val="0"/>
                        </a:spcBef>
                        <a:spcAft>
                          <a:spcPts val="0"/>
                        </a:spcAft>
                        <a:buNone/>
                      </a:pPr>
                      <a:r>
                        <a:rPr lang="en" sz="1100">
                          <a:latin typeface="Franklin Gothic"/>
                          <a:ea typeface="Franklin Gothic"/>
                          <a:cs typeface="Franklin Gothic"/>
                          <a:sym typeface="Franklin Gothic"/>
                        </a:rPr>
                        <a:t>22</a:t>
                      </a:r>
                      <a:endParaRPr sz="1100">
                        <a:latin typeface="Franklin Gothic"/>
                        <a:ea typeface="Franklin Gothic"/>
                        <a:cs typeface="Franklin Gothic"/>
                        <a:sym typeface="Franklin Gothic"/>
                      </a:endParaRPr>
                    </a:p>
                  </a:txBody>
                  <a:tcPr marL="91425" marR="91425" marT="91425" marB="91425" anchor="ctr">
                    <a:solidFill>
                      <a:srgbClr val="EFEFEF"/>
                    </a:solidFill>
                  </a:tcPr>
                </a:tc>
                <a:tc>
                  <a:txBody>
                    <a:bodyPr/>
                    <a:lstStyle/>
                    <a:p>
                      <a:pPr marL="0" lvl="0" indent="0" algn="l" rtl="0">
                        <a:spcBef>
                          <a:spcPts val="0"/>
                        </a:spcBef>
                        <a:spcAft>
                          <a:spcPts val="0"/>
                        </a:spcAft>
                        <a:buNone/>
                      </a:pPr>
                      <a:r>
                        <a:rPr lang="en" sz="1100">
                          <a:latin typeface="Franklin Gothic"/>
                          <a:ea typeface="Franklin Gothic"/>
                          <a:cs typeface="Franklin Gothic"/>
                          <a:sym typeface="Franklin Gothic"/>
                        </a:rPr>
                        <a:t>Becoming aware of when they do not understand by identifying what is causing them difficulty</a:t>
                      </a:r>
                      <a:endParaRPr sz="1100">
                        <a:latin typeface="Franklin Gothic"/>
                        <a:ea typeface="Franklin Gothic"/>
                        <a:cs typeface="Franklin Gothic"/>
                        <a:sym typeface="Franklin Gothic"/>
                      </a:endParaRPr>
                    </a:p>
                  </a:txBody>
                  <a:tcPr marL="91425" marR="91425" marT="91425" marB="91425">
                    <a:solidFill>
                      <a:srgbClr val="EFEFEF"/>
                    </a:solidFil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100" b="1">
                          <a:latin typeface="Franklin Gothic"/>
                          <a:ea typeface="Franklin Gothic"/>
                          <a:cs typeface="Franklin Gothic"/>
                          <a:sym typeface="Franklin Gothic"/>
                        </a:rPr>
                        <a:t>Graphic organizers</a:t>
                      </a:r>
                      <a:endParaRPr sz="1100" b="1">
                        <a:latin typeface="Franklin Gothic"/>
                        <a:ea typeface="Franklin Gothic"/>
                        <a:cs typeface="Franklin Gothic"/>
                        <a:sym typeface="Franklin Gothic"/>
                      </a:endParaRPr>
                    </a:p>
                  </a:txBody>
                  <a:tcPr marL="91425" marR="91425" marT="91425" marB="91425">
                    <a:solidFill>
                      <a:srgbClr val="E1F3EA"/>
                    </a:solidFill>
                  </a:tcPr>
                </a:tc>
                <a:tc>
                  <a:txBody>
                    <a:bodyPr/>
                    <a:lstStyle/>
                    <a:p>
                      <a:pPr marL="0" lvl="0" indent="0" algn="ctr" rtl="0">
                        <a:spcBef>
                          <a:spcPts val="0"/>
                        </a:spcBef>
                        <a:spcAft>
                          <a:spcPts val="0"/>
                        </a:spcAft>
                        <a:buNone/>
                      </a:pPr>
                      <a:r>
                        <a:rPr lang="en" sz="1100">
                          <a:latin typeface="Franklin Gothic"/>
                          <a:ea typeface="Franklin Gothic"/>
                          <a:cs typeface="Franklin Gothic"/>
                          <a:sym typeface="Franklin Gothic"/>
                        </a:rPr>
                        <a:t>11</a:t>
                      </a:r>
                      <a:endParaRPr sz="1100">
                        <a:latin typeface="Franklin Gothic"/>
                        <a:ea typeface="Franklin Gothic"/>
                        <a:cs typeface="Franklin Gothic"/>
                        <a:sym typeface="Franklin Gothic"/>
                      </a:endParaRPr>
                    </a:p>
                  </a:txBody>
                  <a:tcPr marL="91425" marR="91425" marT="91425" marB="91425" anchor="ctr">
                    <a:solidFill>
                      <a:srgbClr val="E1F3EA"/>
                    </a:solidFill>
                  </a:tcPr>
                </a:tc>
                <a:tc>
                  <a:txBody>
                    <a:bodyPr/>
                    <a:lstStyle/>
                    <a:p>
                      <a:pPr marL="0" lvl="0" indent="0" algn="l" rtl="0">
                        <a:spcBef>
                          <a:spcPts val="0"/>
                        </a:spcBef>
                        <a:spcAft>
                          <a:spcPts val="0"/>
                        </a:spcAft>
                        <a:buNone/>
                      </a:pPr>
                      <a:r>
                        <a:rPr lang="en" sz="1100">
                          <a:latin typeface="Franklin Gothic"/>
                          <a:ea typeface="Franklin Gothic"/>
                          <a:cs typeface="Franklin Gothic"/>
                          <a:sym typeface="Franklin Gothic"/>
                        </a:rPr>
                        <a:t>Making graphic representations of text</a:t>
                      </a:r>
                      <a:endParaRPr sz="1100">
                        <a:latin typeface="Franklin Gothic"/>
                        <a:ea typeface="Franklin Gothic"/>
                        <a:cs typeface="Franklin Gothic"/>
                        <a:sym typeface="Franklin Gothic"/>
                      </a:endParaRPr>
                    </a:p>
                  </a:txBody>
                  <a:tcPr marL="91425" marR="91425" marT="91425" marB="91425">
                    <a:solidFill>
                      <a:srgbClr val="E1F3EA"/>
                    </a:solidFil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100" b="1">
                          <a:latin typeface="Franklin Gothic"/>
                          <a:ea typeface="Franklin Gothic"/>
                          <a:cs typeface="Franklin Gothic"/>
                          <a:sym typeface="Franklin Gothic"/>
                        </a:rPr>
                        <a:t>Question answering</a:t>
                      </a:r>
                      <a:endParaRPr sz="1100" b="1">
                        <a:latin typeface="Franklin Gothic"/>
                        <a:ea typeface="Franklin Gothic"/>
                        <a:cs typeface="Franklin Gothic"/>
                        <a:sym typeface="Franklin Gothic"/>
                      </a:endParaRPr>
                    </a:p>
                  </a:txBody>
                  <a:tcPr marL="91425" marR="91425" marT="91425" marB="91425">
                    <a:solidFill>
                      <a:srgbClr val="EFEFEF"/>
                    </a:solidFill>
                  </a:tcPr>
                </a:tc>
                <a:tc>
                  <a:txBody>
                    <a:bodyPr/>
                    <a:lstStyle/>
                    <a:p>
                      <a:pPr marL="0" lvl="0" indent="0" algn="ctr" rtl="0">
                        <a:spcBef>
                          <a:spcPts val="0"/>
                        </a:spcBef>
                        <a:spcAft>
                          <a:spcPts val="0"/>
                        </a:spcAft>
                        <a:buNone/>
                      </a:pPr>
                      <a:r>
                        <a:rPr lang="en" sz="1100">
                          <a:latin typeface="Franklin Gothic"/>
                          <a:ea typeface="Franklin Gothic"/>
                          <a:cs typeface="Franklin Gothic"/>
                          <a:sym typeface="Franklin Gothic"/>
                        </a:rPr>
                        <a:t>17</a:t>
                      </a:r>
                      <a:endParaRPr sz="1100">
                        <a:latin typeface="Franklin Gothic"/>
                        <a:ea typeface="Franklin Gothic"/>
                        <a:cs typeface="Franklin Gothic"/>
                        <a:sym typeface="Franklin Gothic"/>
                      </a:endParaRPr>
                    </a:p>
                  </a:txBody>
                  <a:tcPr marL="91425" marR="91425" marT="91425" marB="91425" anchor="ctr">
                    <a:solidFill>
                      <a:srgbClr val="EFEFEF"/>
                    </a:solidFill>
                  </a:tcPr>
                </a:tc>
                <a:tc>
                  <a:txBody>
                    <a:bodyPr/>
                    <a:lstStyle/>
                    <a:p>
                      <a:pPr marL="0" lvl="0" indent="0" algn="l" rtl="0">
                        <a:spcBef>
                          <a:spcPts val="0"/>
                        </a:spcBef>
                        <a:spcAft>
                          <a:spcPts val="0"/>
                        </a:spcAft>
                        <a:buNone/>
                      </a:pPr>
                      <a:r>
                        <a:rPr lang="en" sz="1100">
                          <a:latin typeface="Franklin Gothic"/>
                          <a:ea typeface="Franklin Gothic"/>
                          <a:cs typeface="Franklin Gothic"/>
                          <a:sym typeface="Franklin Gothic"/>
                        </a:rPr>
                        <a:t>Posing questions that emphasize the information students should have gained from the text</a:t>
                      </a:r>
                      <a:endParaRPr sz="1100">
                        <a:latin typeface="Franklin Gothic"/>
                        <a:ea typeface="Franklin Gothic"/>
                        <a:cs typeface="Franklin Gothic"/>
                        <a:sym typeface="Franklin Gothic"/>
                      </a:endParaRPr>
                    </a:p>
                  </a:txBody>
                  <a:tcPr marL="91425" marR="91425" marT="91425" marB="91425">
                    <a:solidFill>
                      <a:srgbClr val="EFEFEF"/>
                    </a:solidFill>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100" b="1">
                          <a:latin typeface="Franklin Gothic"/>
                          <a:ea typeface="Franklin Gothic"/>
                          <a:cs typeface="Franklin Gothic"/>
                          <a:sym typeface="Franklin Gothic"/>
                        </a:rPr>
                        <a:t>Question generating</a:t>
                      </a:r>
                      <a:endParaRPr sz="1100" b="1">
                        <a:latin typeface="Franklin Gothic"/>
                        <a:ea typeface="Franklin Gothic"/>
                        <a:cs typeface="Franklin Gothic"/>
                        <a:sym typeface="Franklin Gothic"/>
                      </a:endParaRPr>
                    </a:p>
                  </a:txBody>
                  <a:tcPr marL="91425" marR="91425" marT="91425" marB="91425">
                    <a:solidFill>
                      <a:srgbClr val="E1F3EA"/>
                    </a:solidFill>
                  </a:tcPr>
                </a:tc>
                <a:tc>
                  <a:txBody>
                    <a:bodyPr/>
                    <a:lstStyle/>
                    <a:p>
                      <a:pPr marL="0" lvl="0" indent="0" algn="ctr" rtl="0">
                        <a:spcBef>
                          <a:spcPts val="0"/>
                        </a:spcBef>
                        <a:spcAft>
                          <a:spcPts val="0"/>
                        </a:spcAft>
                        <a:buNone/>
                      </a:pPr>
                      <a:r>
                        <a:rPr lang="en" sz="1100">
                          <a:latin typeface="Franklin Gothic"/>
                          <a:ea typeface="Franklin Gothic"/>
                          <a:cs typeface="Franklin Gothic"/>
                          <a:sym typeface="Franklin Gothic"/>
                        </a:rPr>
                        <a:t>27</a:t>
                      </a:r>
                      <a:endParaRPr sz="1100">
                        <a:latin typeface="Franklin Gothic"/>
                        <a:ea typeface="Franklin Gothic"/>
                        <a:cs typeface="Franklin Gothic"/>
                        <a:sym typeface="Franklin Gothic"/>
                      </a:endParaRPr>
                    </a:p>
                  </a:txBody>
                  <a:tcPr marL="91425" marR="91425" marT="91425" marB="91425" anchor="ctr">
                    <a:solidFill>
                      <a:srgbClr val="E1F3EA"/>
                    </a:solidFill>
                  </a:tcPr>
                </a:tc>
                <a:tc>
                  <a:txBody>
                    <a:bodyPr/>
                    <a:lstStyle/>
                    <a:p>
                      <a:pPr marL="0" lvl="0" indent="0" algn="l" rtl="0">
                        <a:spcBef>
                          <a:spcPts val="0"/>
                        </a:spcBef>
                        <a:spcAft>
                          <a:spcPts val="0"/>
                        </a:spcAft>
                        <a:buNone/>
                      </a:pPr>
                      <a:r>
                        <a:rPr lang="en" sz="1100">
                          <a:latin typeface="Franklin Gothic"/>
                          <a:ea typeface="Franklin Gothic"/>
                          <a:cs typeface="Franklin Gothic"/>
                          <a:sym typeface="Franklin Gothic"/>
                        </a:rPr>
                        <a:t>Learning to generate questions that integrate units of meaning and which are to be posed during reading</a:t>
                      </a:r>
                      <a:endParaRPr sz="1100">
                        <a:latin typeface="Franklin Gothic"/>
                        <a:ea typeface="Franklin Gothic"/>
                        <a:cs typeface="Franklin Gothic"/>
                        <a:sym typeface="Franklin Gothic"/>
                      </a:endParaRPr>
                    </a:p>
                  </a:txBody>
                  <a:tcPr marL="91425" marR="91425" marT="91425" marB="91425">
                    <a:solidFill>
                      <a:srgbClr val="E1F3EA"/>
                    </a:solidFill>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sz="1100" b="1">
                          <a:latin typeface="Franklin Gothic"/>
                          <a:ea typeface="Franklin Gothic"/>
                          <a:cs typeface="Franklin Gothic"/>
                          <a:sym typeface="Franklin Gothic"/>
                        </a:rPr>
                        <a:t>Summarization</a:t>
                      </a:r>
                      <a:endParaRPr sz="1100" b="1">
                        <a:latin typeface="Franklin Gothic"/>
                        <a:ea typeface="Franklin Gothic"/>
                        <a:cs typeface="Franklin Gothic"/>
                        <a:sym typeface="Franklin Gothic"/>
                      </a:endParaRPr>
                    </a:p>
                  </a:txBody>
                  <a:tcPr marL="91425" marR="91425" marT="91425" marB="91425">
                    <a:solidFill>
                      <a:srgbClr val="EFEFEF"/>
                    </a:solidFill>
                  </a:tcPr>
                </a:tc>
                <a:tc>
                  <a:txBody>
                    <a:bodyPr/>
                    <a:lstStyle/>
                    <a:p>
                      <a:pPr marL="0" lvl="0" indent="0" algn="ctr" rtl="0">
                        <a:spcBef>
                          <a:spcPts val="0"/>
                        </a:spcBef>
                        <a:spcAft>
                          <a:spcPts val="0"/>
                        </a:spcAft>
                        <a:buNone/>
                      </a:pPr>
                      <a:r>
                        <a:rPr lang="en" sz="1100">
                          <a:latin typeface="Franklin Gothic"/>
                          <a:ea typeface="Franklin Gothic"/>
                          <a:cs typeface="Franklin Gothic"/>
                          <a:sym typeface="Franklin Gothic"/>
                        </a:rPr>
                        <a:t>18</a:t>
                      </a:r>
                      <a:endParaRPr sz="1100">
                        <a:latin typeface="Franklin Gothic"/>
                        <a:ea typeface="Franklin Gothic"/>
                        <a:cs typeface="Franklin Gothic"/>
                        <a:sym typeface="Franklin Gothic"/>
                      </a:endParaRPr>
                    </a:p>
                  </a:txBody>
                  <a:tcPr marL="91425" marR="91425" marT="91425" marB="91425" anchor="ctr">
                    <a:solidFill>
                      <a:srgbClr val="EFEFEF"/>
                    </a:solidFill>
                  </a:tcPr>
                </a:tc>
                <a:tc>
                  <a:txBody>
                    <a:bodyPr/>
                    <a:lstStyle/>
                    <a:p>
                      <a:pPr marL="0" lvl="0" indent="0" algn="l" rtl="0">
                        <a:spcBef>
                          <a:spcPts val="0"/>
                        </a:spcBef>
                        <a:spcAft>
                          <a:spcPts val="0"/>
                        </a:spcAft>
                        <a:buNone/>
                      </a:pPr>
                      <a:r>
                        <a:rPr lang="en" sz="1100">
                          <a:latin typeface="Franklin Gothic"/>
                          <a:ea typeface="Franklin Gothic"/>
                          <a:cs typeface="Franklin Gothic"/>
                          <a:sym typeface="Franklin Gothic"/>
                        </a:rPr>
                        <a:t>Learning techniques for summarizing</a:t>
                      </a:r>
                      <a:endParaRPr sz="1100">
                        <a:latin typeface="Franklin Gothic"/>
                        <a:ea typeface="Franklin Gothic"/>
                        <a:cs typeface="Franklin Gothic"/>
                        <a:sym typeface="Franklin Gothic"/>
                      </a:endParaRPr>
                    </a:p>
                  </a:txBody>
                  <a:tcPr marL="91425" marR="91425" marT="91425" marB="91425">
                    <a:solidFill>
                      <a:srgbClr val="EFEFEF"/>
                    </a:solidFill>
                  </a:tcPr>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 sz="1100" b="1">
                          <a:latin typeface="Franklin Gothic"/>
                          <a:ea typeface="Franklin Gothic"/>
                          <a:cs typeface="Franklin Gothic"/>
                          <a:sym typeface="Franklin Gothic"/>
                        </a:rPr>
                        <a:t>Cooperative learning</a:t>
                      </a:r>
                      <a:endParaRPr sz="1100" b="1">
                        <a:latin typeface="Franklin Gothic"/>
                        <a:ea typeface="Franklin Gothic"/>
                        <a:cs typeface="Franklin Gothic"/>
                        <a:sym typeface="Franklin Gothic"/>
                      </a:endParaRPr>
                    </a:p>
                  </a:txBody>
                  <a:tcPr marL="91425" marR="91425" marT="91425" marB="91425">
                    <a:solidFill>
                      <a:srgbClr val="E1F3EA"/>
                    </a:solidFill>
                  </a:tcPr>
                </a:tc>
                <a:tc>
                  <a:txBody>
                    <a:bodyPr/>
                    <a:lstStyle/>
                    <a:p>
                      <a:pPr marL="0" lvl="0" indent="0" algn="ctr" rtl="0">
                        <a:spcBef>
                          <a:spcPts val="0"/>
                        </a:spcBef>
                        <a:spcAft>
                          <a:spcPts val="0"/>
                        </a:spcAft>
                        <a:buNone/>
                      </a:pPr>
                      <a:r>
                        <a:rPr lang="en" sz="1100">
                          <a:latin typeface="Franklin Gothic"/>
                          <a:ea typeface="Franklin Gothic"/>
                          <a:cs typeface="Franklin Gothic"/>
                          <a:sym typeface="Franklin Gothic"/>
                        </a:rPr>
                        <a:t>10</a:t>
                      </a:r>
                      <a:endParaRPr sz="1100">
                        <a:latin typeface="Franklin Gothic"/>
                        <a:ea typeface="Franklin Gothic"/>
                        <a:cs typeface="Franklin Gothic"/>
                        <a:sym typeface="Franklin Gothic"/>
                      </a:endParaRPr>
                    </a:p>
                  </a:txBody>
                  <a:tcPr marL="91425" marR="91425" marT="91425" marB="91425" anchor="ctr">
                    <a:solidFill>
                      <a:srgbClr val="E1F3EA"/>
                    </a:solidFill>
                  </a:tcPr>
                </a:tc>
                <a:tc>
                  <a:txBody>
                    <a:bodyPr/>
                    <a:lstStyle/>
                    <a:p>
                      <a:pPr marL="0" lvl="0" indent="0" algn="l" rtl="0">
                        <a:spcBef>
                          <a:spcPts val="0"/>
                        </a:spcBef>
                        <a:spcAft>
                          <a:spcPts val="0"/>
                        </a:spcAft>
                        <a:buNone/>
                      </a:pPr>
                      <a:r>
                        <a:rPr lang="en" sz="1100">
                          <a:latin typeface="Franklin Gothic"/>
                          <a:ea typeface="Franklin Gothic"/>
                          <a:cs typeface="Franklin Gothic"/>
                          <a:sym typeface="Franklin Gothic"/>
                        </a:rPr>
                        <a:t>Enacting comprehension strategies in small groups rather than with the teacher</a:t>
                      </a:r>
                      <a:endParaRPr sz="1100">
                        <a:latin typeface="Franklin Gothic"/>
                        <a:ea typeface="Franklin Gothic"/>
                        <a:cs typeface="Franklin Gothic"/>
                        <a:sym typeface="Franklin Gothic"/>
                      </a:endParaRPr>
                    </a:p>
                  </a:txBody>
                  <a:tcPr marL="91425" marR="91425" marT="91425" marB="91425">
                    <a:solidFill>
                      <a:srgbClr val="E1F3EA"/>
                    </a:solidFill>
                  </a:tcPr>
                </a:tc>
                <a:extLst>
                  <a:ext uri="{0D108BD9-81ED-4DB2-BD59-A6C34878D82A}">
                    <a16:rowId xmlns:a16="http://schemas.microsoft.com/office/drawing/2014/main" val="10006"/>
                  </a:ext>
                </a:extLst>
              </a:tr>
              <a:tr h="381000">
                <a:tc>
                  <a:txBody>
                    <a:bodyPr/>
                    <a:lstStyle/>
                    <a:p>
                      <a:pPr marL="0" lvl="0" indent="0" algn="l" rtl="0">
                        <a:spcBef>
                          <a:spcPts val="0"/>
                        </a:spcBef>
                        <a:spcAft>
                          <a:spcPts val="0"/>
                        </a:spcAft>
                        <a:buNone/>
                      </a:pPr>
                      <a:r>
                        <a:rPr lang="en" sz="1100" b="1">
                          <a:latin typeface="Franklin Gothic"/>
                          <a:ea typeface="Franklin Gothic"/>
                          <a:cs typeface="Franklin Gothic"/>
                          <a:sym typeface="Franklin Gothic"/>
                        </a:rPr>
                        <a:t>Text structure</a:t>
                      </a:r>
                      <a:endParaRPr sz="1100" b="1">
                        <a:latin typeface="Franklin Gothic"/>
                        <a:ea typeface="Franklin Gothic"/>
                        <a:cs typeface="Franklin Gothic"/>
                        <a:sym typeface="Franklin Gothic"/>
                      </a:endParaRPr>
                    </a:p>
                  </a:txBody>
                  <a:tcPr marL="91425" marR="91425" marT="91425" marB="91425">
                    <a:solidFill>
                      <a:srgbClr val="F3F3F3"/>
                    </a:solidFill>
                  </a:tcPr>
                </a:tc>
                <a:tc>
                  <a:txBody>
                    <a:bodyPr/>
                    <a:lstStyle/>
                    <a:p>
                      <a:pPr marL="0" lvl="0" indent="0" algn="ctr" rtl="0">
                        <a:spcBef>
                          <a:spcPts val="0"/>
                        </a:spcBef>
                        <a:spcAft>
                          <a:spcPts val="0"/>
                        </a:spcAft>
                        <a:buNone/>
                      </a:pPr>
                      <a:r>
                        <a:rPr lang="en" sz="1100">
                          <a:latin typeface="Franklin Gothic"/>
                          <a:ea typeface="Franklin Gothic"/>
                          <a:cs typeface="Franklin Gothic"/>
                          <a:sym typeface="Franklin Gothic"/>
                        </a:rPr>
                        <a:t>17</a:t>
                      </a:r>
                      <a:endParaRPr sz="1100">
                        <a:latin typeface="Franklin Gothic"/>
                        <a:ea typeface="Franklin Gothic"/>
                        <a:cs typeface="Franklin Gothic"/>
                        <a:sym typeface="Franklin Gothic"/>
                      </a:endParaRPr>
                    </a:p>
                  </a:txBody>
                  <a:tcPr marL="91425" marR="91425" marT="91425" marB="91425" anchor="ctr">
                    <a:solidFill>
                      <a:srgbClr val="F3F3F3"/>
                    </a:solidFill>
                  </a:tcPr>
                </a:tc>
                <a:tc>
                  <a:txBody>
                    <a:bodyPr/>
                    <a:lstStyle/>
                    <a:p>
                      <a:pPr marL="0" lvl="0" indent="0" algn="l" rtl="0">
                        <a:spcBef>
                          <a:spcPts val="0"/>
                        </a:spcBef>
                        <a:spcAft>
                          <a:spcPts val="0"/>
                        </a:spcAft>
                        <a:buNone/>
                      </a:pPr>
                      <a:r>
                        <a:rPr lang="en" sz="1100">
                          <a:latin typeface="Franklin Gothic"/>
                          <a:ea typeface="Franklin Gothic"/>
                          <a:cs typeface="Franklin Gothic"/>
                          <a:sym typeface="Franklin Gothic"/>
                        </a:rPr>
                        <a:t>Learning how literary or informational genres are structured </a:t>
                      </a:r>
                      <a:endParaRPr sz="1100">
                        <a:latin typeface="Franklin Gothic"/>
                        <a:ea typeface="Franklin Gothic"/>
                        <a:cs typeface="Franklin Gothic"/>
                        <a:sym typeface="Franklin Gothic"/>
                      </a:endParaRPr>
                    </a:p>
                  </a:txBody>
                  <a:tcPr marL="91425" marR="91425" marT="91425" marB="91425">
                    <a:solidFill>
                      <a:srgbClr val="F3F3F3"/>
                    </a:solidFill>
                  </a:tcPr>
                </a:tc>
                <a:extLst>
                  <a:ext uri="{0D108BD9-81ED-4DB2-BD59-A6C34878D82A}">
                    <a16:rowId xmlns:a16="http://schemas.microsoft.com/office/drawing/2014/main" val="10007"/>
                  </a:ext>
                </a:extLst>
              </a:tr>
              <a:tr h="381000">
                <a:tc>
                  <a:txBody>
                    <a:bodyPr/>
                    <a:lstStyle/>
                    <a:p>
                      <a:pPr marL="0" lvl="0" indent="0" algn="l" rtl="0">
                        <a:spcBef>
                          <a:spcPts val="0"/>
                        </a:spcBef>
                        <a:spcAft>
                          <a:spcPts val="0"/>
                        </a:spcAft>
                        <a:buNone/>
                      </a:pPr>
                      <a:r>
                        <a:rPr lang="en" sz="1100" b="1">
                          <a:latin typeface="Franklin Gothic"/>
                          <a:ea typeface="Franklin Gothic"/>
                          <a:cs typeface="Franklin Gothic"/>
                          <a:sym typeface="Franklin Gothic"/>
                        </a:rPr>
                        <a:t>Multiple-strategy instruction</a:t>
                      </a:r>
                      <a:endParaRPr sz="1100" b="1">
                        <a:latin typeface="Franklin Gothic"/>
                        <a:ea typeface="Franklin Gothic"/>
                        <a:cs typeface="Franklin Gothic"/>
                        <a:sym typeface="Franklin Gothic"/>
                      </a:endParaRPr>
                    </a:p>
                  </a:txBody>
                  <a:tcPr marL="91425" marR="91425" marT="91425" marB="91425">
                    <a:solidFill>
                      <a:srgbClr val="E1F3EA"/>
                    </a:solidFill>
                  </a:tcPr>
                </a:tc>
                <a:tc>
                  <a:txBody>
                    <a:bodyPr/>
                    <a:lstStyle/>
                    <a:p>
                      <a:pPr marL="0" lvl="0" indent="0" algn="ctr" rtl="0">
                        <a:spcBef>
                          <a:spcPts val="0"/>
                        </a:spcBef>
                        <a:spcAft>
                          <a:spcPts val="0"/>
                        </a:spcAft>
                        <a:buNone/>
                      </a:pPr>
                      <a:r>
                        <a:rPr lang="en" sz="1100">
                          <a:latin typeface="Franklin Gothic"/>
                          <a:ea typeface="Franklin Gothic"/>
                          <a:cs typeface="Franklin Gothic"/>
                          <a:sym typeface="Franklin Gothic"/>
                        </a:rPr>
                        <a:t>38</a:t>
                      </a:r>
                      <a:endParaRPr sz="1100">
                        <a:latin typeface="Franklin Gothic"/>
                        <a:ea typeface="Franklin Gothic"/>
                        <a:cs typeface="Franklin Gothic"/>
                        <a:sym typeface="Franklin Gothic"/>
                      </a:endParaRPr>
                    </a:p>
                  </a:txBody>
                  <a:tcPr marL="91425" marR="91425" marT="91425" marB="91425" anchor="ctr">
                    <a:solidFill>
                      <a:srgbClr val="E1F3EA"/>
                    </a:solidFill>
                  </a:tcPr>
                </a:tc>
                <a:tc>
                  <a:txBody>
                    <a:bodyPr/>
                    <a:lstStyle/>
                    <a:p>
                      <a:pPr marL="0" lvl="0" indent="0" algn="l" rtl="0">
                        <a:spcBef>
                          <a:spcPts val="0"/>
                        </a:spcBef>
                        <a:spcAft>
                          <a:spcPts val="0"/>
                        </a:spcAft>
                        <a:buNone/>
                      </a:pPr>
                      <a:r>
                        <a:rPr lang="en" sz="1100" dirty="0">
                          <a:latin typeface="Franklin Gothic"/>
                          <a:ea typeface="Franklin Gothic"/>
                          <a:cs typeface="Franklin Gothic"/>
                          <a:sym typeface="Franklin Gothic"/>
                        </a:rPr>
                        <a:t>Engaging in multiple strategies at once to clarify passages (e.g., generating questions in a small group)</a:t>
                      </a:r>
                      <a:endParaRPr sz="1100" dirty="0">
                        <a:latin typeface="Franklin Gothic"/>
                        <a:ea typeface="Franklin Gothic"/>
                        <a:cs typeface="Franklin Gothic"/>
                        <a:sym typeface="Franklin Gothic"/>
                      </a:endParaRPr>
                    </a:p>
                  </a:txBody>
                  <a:tcPr marL="91425" marR="91425" marT="91425" marB="91425">
                    <a:solidFill>
                      <a:srgbClr val="E1F3EA"/>
                    </a:solidFill>
                  </a:tcPr>
                </a:tc>
                <a:extLst>
                  <a:ext uri="{0D108BD9-81ED-4DB2-BD59-A6C34878D82A}">
                    <a16:rowId xmlns:a16="http://schemas.microsoft.com/office/drawing/2014/main" val="10008"/>
                  </a:ext>
                </a:extLst>
              </a:tr>
            </a:tbl>
          </a:graphicData>
        </a:graphic>
      </p:graphicFrame>
      <p:pic>
        <p:nvPicPr>
          <p:cNvPr id="236" name="Google Shape;236;p4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25225" y="110629"/>
            <a:ext cx="688699" cy="503400"/>
          </a:xfrm>
          <a:prstGeom prst="rect">
            <a:avLst/>
          </a:prstGeom>
          <a:noFill/>
          <a:ln w="9525" cap="flat" cmpd="sng">
            <a:noFill/>
            <a:prstDash val="solid"/>
            <a:round/>
            <a:headEnd type="none" w="sm" len="sm"/>
            <a:tailEnd type="none" w="sm" len="sm"/>
          </a:ln>
        </p:spPr>
      </p:pic>
      <p:sp>
        <p:nvSpPr>
          <p:cNvPr id="237" name="Google Shape;237;p40">
            <a:extLst>
              <a:ext uri="{C183D7F6-B498-43B3-948B-1728B52AA6E4}">
                <adec:decorative xmlns:adec="http://schemas.microsoft.com/office/drawing/2017/decorative" val="1"/>
              </a:ext>
            </a:extLst>
          </p:cNvPr>
          <p:cNvSpPr txBox="1"/>
          <p:nvPr/>
        </p:nvSpPr>
        <p:spPr>
          <a:xfrm>
            <a:off x="5825425" y="720650"/>
            <a:ext cx="3252000" cy="14853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100" b="1" dirty="0">
                <a:solidFill>
                  <a:srgbClr val="102649"/>
                </a:solidFill>
                <a:latin typeface="Franklin Gothic"/>
                <a:ea typeface="Franklin Gothic"/>
                <a:cs typeface="Franklin Gothic"/>
                <a:sym typeface="Franklin Gothic"/>
              </a:rPr>
              <a:t>Reflect: </a:t>
            </a:r>
            <a:r>
              <a:rPr lang="en" sz="2100" dirty="0">
                <a:solidFill>
                  <a:srgbClr val="102649"/>
                </a:solidFill>
                <a:latin typeface="Franklin Gothic"/>
                <a:ea typeface="Franklin Gothic"/>
                <a:cs typeface="Franklin Gothic"/>
                <a:sym typeface="Franklin Gothic"/>
              </a:rPr>
              <a:t>Which of these evidence-based strategies are already part of your instruction?</a:t>
            </a:r>
            <a:endParaRPr sz="2100" dirty="0">
              <a:solidFill>
                <a:srgbClr val="102649"/>
              </a:solidFill>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41"/>
          <p:cNvSpPr txBox="1">
            <a:spLocks noGrp="1"/>
          </p:cNvSpPr>
          <p:nvPr>
            <p:ph type="title"/>
          </p:nvPr>
        </p:nvSpPr>
        <p:spPr>
          <a:xfrm>
            <a:off x="242875" y="103075"/>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Franklin Gothic"/>
                <a:ea typeface="Franklin Gothic"/>
                <a:cs typeface="Franklin Gothic"/>
                <a:sym typeface="Franklin Gothic"/>
              </a:rPr>
              <a:t>Willingham (2006)</a:t>
            </a:r>
            <a:endParaRPr b="1">
              <a:latin typeface="Franklin Gothic"/>
              <a:ea typeface="Franklin Gothic"/>
              <a:cs typeface="Franklin Gothic"/>
              <a:sym typeface="Franklin Gothic"/>
            </a:endParaRPr>
          </a:p>
        </p:txBody>
      </p:sp>
      <p:sp>
        <p:nvSpPr>
          <p:cNvPr id="245" name="Google Shape;245;p41"/>
          <p:cNvSpPr txBox="1"/>
          <p:nvPr/>
        </p:nvSpPr>
        <p:spPr>
          <a:xfrm>
            <a:off x="294750" y="948600"/>
            <a:ext cx="5842500" cy="2334900"/>
          </a:xfrm>
          <a:prstGeom prst="rect">
            <a:avLst/>
          </a:prstGeom>
          <a:noFill/>
          <a:ln>
            <a:noFill/>
          </a:ln>
        </p:spPr>
        <p:txBody>
          <a:bodyPr spcFirstLastPara="1" wrap="square" lIns="91425" tIns="91425" rIns="91425" bIns="91425" anchor="t" anchorCtr="0">
            <a:noAutofit/>
          </a:bodyPr>
          <a:lstStyle/>
          <a:p>
            <a:pPr marL="457200" lvl="0" indent="-361950" algn="l" rtl="0">
              <a:spcBef>
                <a:spcPts val="0"/>
              </a:spcBef>
              <a:spcAft>
                <a:spcPts val="0"/>
              </a:spcAft>
              <a:buClr>
                <a:srgbClr val="102649"/>
              </a:buClr>
              <a:buSzPts val="2100"/>
              <a:buFont typeface="Franklin Gothic"/>
              <a:buChar char="●"/>
            </a:pPr>
            <a:r>
              <a:rPr lang="en" sz="2100" dirty="0">
                <a:solidFill>
                  <a:srgbClr val="102649"/>
                </a:solidFill>
                <a:highlight>
                  <a:schemeClr val="lt1"/>
                </a:highlight>
                <a:latin typeface="Franklin Gothic"/>
                <a:ea typeface="Franklin Gothic"/>
                <a:cs typeface="Franklin Gothic"/>
                <a:sym typeface="Franklin Gothic"/>
              </a:rPr>
              <a:t>Reviewed the studies that the National Reading Panel cited (see previous slide)</a:t>
            </a:r>
            <a:endParaRPr sz="2100" dirty="0">
              <a:solidFill>
                <a:srgbClr val="102649"/>
              </a:solidFill>
              <a:highlight>
                <a:schemeClr val="lt1"/>
              </a:highlight>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Char char="●"/>
            </a:pPr>
            <a:r>
              <a:rPr lang="en" sz="2100" b="1" dirty="0">
                <a:solidFill>
                  <a:srgbClr val="102649"/>
                </a:solidFill>
                <a:highlight>
                  <a:srgbClr val="E1F3EA"/>
                </a:highlight>
                <a:latin typeface="Franklin Gothic"/>
                <a:ea typeface="Franklin Gothic"/>
                <a:cs typeface="Franklin Gothic"/>
                <a:sym typeface="Franklin Gothic"/>
              </a:rPr>
              <a:t>Found that </a:t>
            </a:r>
            <a:r>
              <a:rPr lang="en" sz="2100" u="sng" dirty="0">
                <a:solidFill>
                  <a:srgbClr val="102649"/>
                </a:solidFill>
                <a:highlight>
                  <a:srgbClr val="E1F3EA"/>
                </a:highlight>
                <a:latin typeface="Franklin Gothic"/>
                <a:ea typeface="Franklin Gothic"/>
                <a:cs typeface="Franklin Gothic"/>
                <a:sym typeface="Franklin Gothic"/>
              </a:rPr>
              <a:t>brief</a:t>
            </a:r>
            <a:r>
              <a:rPr lang="en" sz="2100" b="1" dirty="0">
                <a:solidFill>
                  <a:srgbClr val="102649"/>
                </a:solidFill>
                <a:highlight>
                  <a:srgbClr val="E1F3EA"/>
                </a:highlight>
                <a:latin typeface="Franklin Gothic"/>
                <a:ea typeface="Franklin Gothic"/>
                <a:cs typeface="Franklin Gothic"/>
                <a:sym typeface="Franklin Gothic"/>
              </a:rPr>
              <a:t> reading strategy instruction was most appropriate for proficient readers in grades 4-12 able to access a complex text independently (not students still learning to decode)</a:t>
            </a:r>
            <a:r>
              <a:rPr lang="en" sz="2100" b="1" dirty="0">
                <a:solidFill>
                  <a:srgbClr val="102649"/>
                </a:solidFill>
                <a:highlight>
                  <a:schemeClr val="lt1"/>
                </a:highlight>
                <a:latin typeface="Franklin Gothic"/>
                <a:ea typeface="Franklin Gothic"/>
                <a:cs typeface="Franklin Gothic"/>
                <a:sym typeface="Franklin Gothic"/>
              </a:rPr>
              <a:t> </a:t>
            </a:r>
            <a:endParaRPr sz="2100" b="1" dirty="0">
              <a:solidFill>
                <a:srgbClr val="102649"/>
              </a:solidFill>
              <a:highlight>
                <a:schemeClr val="lt1"/>
              </a:highlight>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Char char="●"/>
            </a:pPr>
            <a:r>
              <a:rPr lang="en" sz="2100" dirty="0">
                <a:solidFill>
                  <a:srgbClr val="102649"/>
                </a:solidFill>
                <a:highlight>
                  <a:schemeClr val="lt1"/>
                </a:highlight>
                <a:latin typeface="Franklin Gothic"/>
                <a:ea typeface="Franklin Gothic"/>
                <a:cs typeface="Franklin Gothic"/>
                <a:sym typeface="Franklin Gothic"/>
              </a:rPr>
              <a:t>YET background and vocabulary knowledge were still strong predictors of comprehension for all ages. </a:t>
            </a:r>
            <a:endParaRPr sz="2100" dirty="0">
              <a:solidFill>
                <a:srgbClr val="102649"/>
              </a:solidFill>
              <a:highlight>
                <a:schemeClr val="lt1"/>
              </a:highlight>
              <a:latin typeface="Franklin Gothic"/>
              <a:ea typeface="Franklin Gothic"/>
              <a:cs typeface="Franklin Gothic"/>
              <a:sym typeface="Franklin Gothic"/>
            </a:endParaRPr>
          </a:p>
        </p:txBody>
      </p:sp>
      <p:sp>
        <p:nvSpPr>
          <p:cNvPr id="246" name="Google Shape;246;p41"/>
          <p:cNvSpPr txBox="1"/>
          <p:nvPr/>
        </p:nvSpPr>
        <p:spPr>
          <a:xfrm>
            <a:off x="103075" y="4485800"/>
            <a:ext cx="5033100" cy="3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lt1"/>
                </a:solidFill>
                <a:latin typeface="Libre Franklin"/>
                <a:ea typeface="Libre Franklin"/>
                <a:cs typeface="Libre Franklin"/>
                <a:sym typeface="Libre Franklin"/>
              </a:rPr>
              <a:t>Willingham, D.T. (2006). The usefulness of </a:t>
            </a:r>
            <a:r>
              <a:rPr lang="en" sz="800" i="1">
                <a:solidFill>
                  <a:schemeClr val="lt1"/>
                </a:solidFill>
                <a:latin typeface="Libre Franklin"/>
                <a:ea typeface="Libre Franklin"/>
                <a:cs typeface="Libre Franklin"/>
                <a:sym typeface="Libre Franklin"/>
              </a:rPr>
              <a:t>brief</a:t>
            </a:r>
            <a:r>
              <a:rPr lang="en" sz="800">
                <a:solidFill>
                  <a:schemeClr val="lt1"/>
                </a:solidFill>
                <a:latin typeface="Libre Franklin"/>
                <a:ea typeface="Libre Franklin"/>
                <a:cs typeface="Libre Franklin"/>
                <a:sym typeface="Libre Franklin"/>
              </a:rPr>
              <a:t> instruction in reading comprehension strategies. </a:t>
            </a:r>
            <a:r>
              <a:rPr lang="en" sz="800" i="1">
                <a:solidFill>
                  <a:schemeClr val="lt1"/>
                </a:solidFill>
                <a:latin typeface="Libre Franklin"/>
                <a:ea typeface="Libre Franklin"/>
                <a:cs typeface="Libre Franklin"/>
                <a:sym typeface="Libre Franklin"/>
              </a:rPr>
              <a:t>American Educator, 30</a:t>
            </a:r>
            <a:r>
              <a:rPr lang="en" sz="800">
                <a:solidFill>
                  <a:schemeClr val="lt1"/>
                </a:solidFill>
                <a:latin typeface="Libre Franklin"/>
                <a:ea typeface="Libre Franklin"/>
                <a:cs typeface="Libre Franklin"/>
                <a:sym typeface="Libre Franklin"/>
              </a:rPr>
              <a:t>(4), 39-50.</a:t>
            </a:r>
            <a:endParaRPr sz="800">
              <a:solidFill>
                <a:schemeClr val="lt1"/>
              </a:solidFill>
              <a:latin typeface="Libre Franklin"/>
              <a:ea typeface="Libre Franklin"/>
              <a:cs typeface="Libre Franklin"/>
              <a:sym typeface="Libre Franklin"/>
            </a:endParaRPr>
          </a:p>
        </p:txBody>
      </p:sp>
      <p:pic>
        <p:nvPicPr>
          <p:cNvPr id="247" name="Google Shape;247;p41" descr="a portrait of Dan Willingham"/>
          <p:cNvPicPr preferRelativeResize="0"/>
          <p:nvPr/>
        </p:nvPicPr>
        <p:blipFill>
          <a:blip r:embed="rId3">
            <a:alphaModFix/>
          </a:blip>
          <a:stretch>
            <a:fillRect/>
          </a:stretch>
        </p:blipFill>
        <p:spPr>
          <a:xfrm>
            <a:off x="6283875" y="1253250"/>
            <a:ext cx="2334899" cy="2334899"/>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130"/>
        <p:cNvGrpSpPr/>
        <p:nvPr/>
      </p:nvGrpSpPr>
      <p:grpSpPr>
        <a:xfrm>
          <a:off x="0" y="0"/>
          <a:ext cx="0" cy="0"/>
          <a:chOff x="0" y="0"/>
          <a:chExt cx="0" cy="0"/>
        </a:xfrm>
      </p:grpSpPr>
      <p:sp>
        <p:nvSpPr>
          <p:cNvPr id="131" name="Google Shape;131;p27"/>
          <p:cNvSpPr txBox="1">
            <a:spLocks noGrp="1"/>
          </p:cNvSpPr>
          <p:nvPr>
            <p:ph type="title"/>
          </p:nvPr>
        </p:nvSpPr>
        <p:spPr>
          <a:xfrm>
            <a:off x="171075" y="-85225"/>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900" b="1" dirty="0">
                <a:latin typeface="Franklin Gothic"/>
                <a:ea typeface="Franklin Gothic"/>
                <a:cs typeface="Franklin Gothic"/>
                <a:sym typeface="Franklin Gothic"/>
              </a:rPr>
              <a:t>A Note to Facilitators Leading a Group: </a:t>
            </a:r>
            <a:endParaRPr sz="2900" b="1" dirty="0">
              <a:latin typeface="Franklin Gothic"/>
              <a:ea typeface="Franklin Gothic"/>
              <a:cs typeface="Franklin Gothic"/>
              <a:sym typeface="Franklin Gothic"/>
            </a:endParaRPr>
          </a:p>
        </p:txBody>
      </p:sp>
      <p:sp>
        <p:nvSpPr>
          <p:cNvPr id="132" name="Google Shape;132;p27"/>
          <p:cNvSpPr txBox="1"/>
          <p:nvPr/>
        </p:nvSpPr>
        <p:spPr>
          <a:xfrm>
            <a:off x="369608" y="908975"/>
            <a:ext cx="8030100" cy="2915700"/>
          </a:xfrm>
          <a:prstGeom prst="rect">
            <a:avLst/>
          </a:prstGeom>
          <a:noFill/>
          <a:ln>
            <a:noFill/>
          </a:ln>
        </p:spPr>
        <p:txBody>
          <a:bodyPr spcFirstLastPara="1" wrap="square" lIns="91425" tIns="91425" rIns="91425" bIns="91425" anchor="t" anchorCtr="0">
            <a:noAutofit/>
          </a:bodyPr>
          <a:lstStyle/>
          <a:p>
            <a:pPr marL="457200" lvl="0" indent="-336550" algn="l" rtl="0">
              <a:spcBef>
                <a:spcPts val="0"/>
              </a:spcBef>
              <a:spcAft>
                <a:spcPts val="0"/>
              </a:spcAft>
              <a:buClr>
                <a:srgbClr val="102649"/>
              </a:buClr>
              <a:buSzPts val="1700"/>
              <a:buFont typeface="Franklin Gothic"/>
              <a:buChar char="●"/>
            </a:pPr>
            <a:r>
              <a:rPr lang="en-US" sz="1700" dirty="0">
                <a:solidFill>
                  <a:srgbClr val="102649"/>
                </a:solidFill>
                <a:latin typeface="Franklin Gothic"/>
                <a:ea typeface="Franklin Gothic"/>
                <a:cs typeface="Franklin Gothic"/>
                <a:sym typeface="Franklin Gothic"/>
              </a:rPr>
              <a:t>For complete considerations for facilitators, see the Notes section of this slide.</a:t>
            </a:r>
            <a:endParaRPr lang="en-US" sz="1700" dirty="0">
              <a:solidFill>
                <a:srgbClr val="102649"/>
              </a:solidFill>
              <a:latin typeface="Franklin Gothic"/>
              <a:ea typeface="Franklin Gothic"/>
              <a:cs typeface="Franklin Gothic"/>
            </a:endParaRPr>
          </a:p>
          <a:p>
            <a:pPr marL="457200" indent="-336550">
              <a:buClr>
                <a:srgbClr val="102649"/>
              </a:buClr>
              <a:buSzPts val="1700"/>
              <a:buFont typeface="Franklin Gothic"/>
              <a:buChar char="●"/>
            </a:pPr>
            <a:r>
              <a:rPr lang="en-US" sz="1700" dirty="0">
                <a:solidFill>
                  <a:srgbClr val="102649"/>
                </a:solidFill>
                <a:latin typeface="Franklin Gothic"/>
                <a:ea typeface="Franklin Gothic"/>
                <a:cs typeface="Franklin Gothic"/>
                <a:sym typeface="Franklin Gothic"/>
              </a:rPr>
              <a:t>These slides are part </a:t>
            </a:r>
            <a:r>
              <a:rPr lang="en-US" sz="1700" u="sng" dirty="0">
                <a:solidFill>
                  <a:srgbClr val="102649"/>
                </a:solidFill>
                <a:latin typeface="Franklin Gothic"/>
                <a:ea typeface="Franklin Gothic"/>
                <a:cs typeface="Franklin Gothic"/>
                <a:sym typeface="Franklin Gothic"/>
              </a:rPr>
              <a:t>four</a:t>
            </a:r>
            <a:r>
              <a:rPr lang="en-US" sz="1700" dirty="0">
                <a:solidFill>
                  <a:srgbClr val="102649"/>
                </a:solidFill>
                <a:latin typeface="Franklin Gothic"/>
                <a:ea typeface="Franklin Gothic"/>
                <a:cs typeface="Franklin Gothic"/>
                <a:sym typeface="Franklin Gothic"/>
              </a:rPr>
              <a:t> of a six-part series.</a:t>
            </a:r>
          </a:p>
          <a:p>
            <a:pPr marL="457200" indent="-336550">
              <a:buClr>
                <a:srgbClr val="102649"/>
              </a:buClr>
              <a:buSzPts val="1700"/>
              <a:buFont typeface="Franklin Gothic"/>
              <a:buChar char="●"/>
            </a:pPr>
            <a:r>
              <a:rPr lang="en-US" sz="1700" dirty="0">
                <a:solidFill>
                  <a:srgbClr val="102649"/>
                </a:solidFill>
                <a:latin typeface="Franklin Gothic"/>
                <a:ea typeface="Franklin Gothic"/>
                <a:cs typeface="Franklin Gothic"/>
                <a:sym typeface="Franklin Gothic"/>
              </a:rPr>
              <a:t>See the Webinar Series Learning Plan on the </a:t>
            </a:r>
            <a:r>
              <a:rPr lang="en-US" sz="1700" dirty="0">
                <a:solidFill>
                  <a:srgbClr val="102649"/>
                </a:solidFill>
                <a:latin typeface="Franklin Gothic"/>
                <a:ea typeface="Franklin Gothic"/>
                <a:cs typeface="Franklin Gothic"/>
                <a:sym typeface="Franklin Gothic"/>
                <a:hlinkClick r:id="rId3"/>
              </a:rPr>
              <a:t>Landing Page</a:t>
            </a:r>
            <a:r>
              <a:rPr lang="en-US" sz="1700" dirty="0">
                <a:solidFill>
                  <a:srgbClr val="102649"/>
                </a:solidFill>
                <a:latin typeface="Franklin Gothic"/>
                <a:ea typeface="Franklin Gothic"/>
                <a:cs typeface="Franklin Gothic"/>
                <a:sym typeface="Franklin Gothic"/>
              </a:rPr>
              <a:t> for a detailed view of session objectives and materials. You may wish to make this available to participants.</a:t>
            </a:r>
            <a:endParaRPr lang="en-US" sz="1700" dirty="0">
              <a:solidFill>
                <a:srgbClr val="102649"/>
              </a:solidFill>
              <a:latin typeface="Franklin Gothic"/>
              <a:ea typeface="Franklin Gothic"/>
              <a:cs typeface="Franklin Gothic"/>
            </a:endParaRPr>
          </a:p>
          <a:p>
            <a:pPr marL="457200" indent="-342900">
              <a:buSzPts val="1700"/>
              <a:buFont typeface="Franklin Gothic,Sans-Serif"/>
              <a:buChar char="●"/>
            </a:pPr>
            <a:r>
              <a:rPr lang="en-US" sz="1700" dirty="0">
                <a:solidFill>
                  <a:srgbClr val="102649"/>
                </a:solidFill>
                <a:latin typeface="Franklin Gothic"/>
                <a:ea typeface="Franklin Gothic"/>
                <a:cs typeface="Franklin Gothic"/>
              </a:rPr>
              <a:t>Print or make a digital copy of the </a:t>
            </a:r>
            <a:r>
              <a:rPr lang="en-US" sz="1700" dirty="0">
                <a:latin typeface="Franklin Gothic"/>
                <a:ea typeface="Franklin Gothic"/>
                <a:cs typeface="Franklin Gothic"/>
                <a:hlinkClick r:id="rId4"/>
              </a:rPr>
              <a:t>Series Participant Guide</a:t>
            </a:r>
            <a:r>
              <a:rPr lang="en-US" sz="1700" dirty="0">
                <a:latin typeface="Franklin Gothic"/>
                <a:ea typeface="Franklin Gothic"/>
                <a:cs typeface="Franklin Gothic"/>
              </a:rPr>
              <a:t> </a:t>
            </a:r>
            <a:r>
              <a:rPr lang="en-US" sz="1700" dirty="0">
                <a:solidFill>
                  <a:srgbClr val="102649"/>
                </a:solidFill>
                <a:latin typeface="Franklin Gothic"/>
                <a:ea typeface="Franklin Gothic"/>
                <a:cs typeface="Franklin Gothic"/>
              </a:rPr>
              <a:t>for participants to complete the pre-work. </a:t>
            </a:r>
          </a:p>
          <a:p>
            <a:pPr marL="457200" indent="-342900">
              <a:buSzPts val="1700"/>
              <a:buFont typeface="Franklin Gothic,Sans-Serif"/>
              <a:buChar char="●"/>
            </a:pPr>
            <a:r>
              <a:rPr lang="en-US" sz="1700" dirty="0">
                <a:solidFill>
                  <a:srgbClr val="102649"/>
                </a:solidFill>
                <a:latin typeface="Franklin Gothic"/>
                <a:ea typeface="Franklin Gothic"/>
                <a:cs typeface="Franklin Gothic"/>
              </a:rPr>
              <a:t>This series is built around the Institute for Education Science and What Works Clearinghouse 2022 Practice Guide, </a:t>
            </a:r>
            <a:r>
              <a:rPr lang="en-US" sz="1700" i="1" dirty="0">
                <a:solidFill>
                  <a:srgbClr val="102649"/>
                </a:solidFill>
                <a:latin typeface="Franklin Gothic"/>
                <a:ea typeface="Franklin Gothic"/>
                <a:cs typeface="Franklin Gothic"/>
                <a:hlinkClick r:id="rId5"/>
              </a:rPr>
              <a:t>Providing Reading Interventions to Students in Grades 4-9</a:t>
            </a:r>
            <a:r>
              <a:rPr lang="en-US" sz="1700" i="1" dirty="0">
                <a:solidFill>
                  <a:srgbClr val="102649"/>
                </a:solidFill>
                <a:latin typeface="Franklin Gothic"/>
                <a:ea typeface="Franklin Gothic"/>
                <a:cs typeface="Franklin Gothic"/>
              </a:rPr>
              <a:t>,</a:t>
            </a:r>
            <a:r>
              <a:rPr lang="en-US" sz="1700" dirty="0">
                <a:solidFill>
                  <a:srgbClr val="102649"/>
                </a:solidFill>
                <a:latin typeface="Franklin Gothic"/>
                <a:ea typeface="Franklin Gothic"/>
                <a:cs typeface="Franklin Gothic"/>
              </a:rPr>
              <a:t> a free resource available for print. Consider making copies or providing digital access to participants to complete the pre-session readings.</a:t>
            </a:r>
          </a:p>
          <a:p>
            <a:pPr marL="114300">
              <a:buSzPts val="1700"/>
            </a:pPr>
            <a:r>
              <a:rPr lang="en" sz="1700" dirty="0">
                <a:solidFill>
                  <a:srgbClr val="102649"/>
                </a:solidFill>
                <a:latin typeface="Franklin Gothic"/>
                <a:ea typeface="Franklin Gothic"/>
                <a:cs typeface="Franklin Gothic"/>
              </a:rPr>
              <a:t> </a:t>
            </a:r>
          </a:p>
        </p:txBody>
      </p:sp>
    </p:spTree>
    <p:extLst>
      <p:ext uri="{BB962C8B-B14F-4D97-AF65-F5344CB8AC3E}">
        <p14:creationId xmlns:p14="http://schemas.microsoft.com/office/powerpoint/2010/main" val="41067326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42">
            <a:extLst>
              <a:ext uri="{C183D7F6-B498-43B3-948B-1728B52AA6E4}">
                <adec:decorative xmlns:adec="http://schemas.microsoft.com/office/drawing/2017/decorative" val="1"/>
              </a:ext>
            </a:extLst>
          </p:cNvPr>
          <p:cNvSpPr txBox="1">
            <a:spLocks noGrp="1"/>
          </p:cNvSpPr>
          <p:nvPr>
            <p:ph type="title"/>
          </p:nvPr>
        </p:nvSpPr>
        <p:spPr>
          <a:xfrm>
            <a:off x="242875" y="103075"/>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Franklin Gothic"/>
                <a:ea typeface="Franklin Gothic"/>
                <a:cs typeface="Franklin Gothic"/>
                <a:sym typeface="Franklin Gothic"/>
              </a:rPr>
              <a:t>Carlisle &amp; Rice (2002)</a:t>
            </a:r>
            <a:endParaRPr b="1">
              <a:latin typeface="Franklin Gothic"/>
              <a:ea typeface="Franklin Gothic"/>
              <a:cs typeface="Franklin Gothic"/>
              <a:sym typeface="Franklin Gothic"/>
            </a:endParaRPr>
          </a:p>
        </p:txBody>
      </p:sp>
      <p:sp>
        <p:nvSpPr>
          <p:cNvPr id="254" name="Google Shape;254;p42">
            <a:extLst>
              <a:ext uri="{C183D7F6-B498-43B3-948B-1728B52AA6E4}">
                <adec:decorative xmlns:adec="http://schemas.microsoft.com/office/drawing/2017/decorative" val="1"/>
              </a:ext>
            </a:extLst>
          </p:cNvPr>
          <p:cNvSpPr txBox="1"/>
          <p:nvPr/>
        </p:nvSpPr>
        <p:spPr>
          <a:xfrm>
            <a:off x="462250" y="2222450"/>
            <a:ext cx="4460100" cy="177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a:solidFill>
                  <a:srgbClr val="102649"/>
                </a:solidFill>
                <a:latin typeface="Franklin Gothic"/>
                <a:ea typeface="Franklin Gothic"/>
                <a:cs typeface="Franklin Gothic"/>
                <a:sym typeface="Franklin Gothic"/>
              </a:rPr>
              <a:t>Processes </a:t>
            </a:r>
            <a:r>
              <a:rPr lang="en" sz="2100">
                <a:solidFill>
                  <a:srgbClr val="102649"/>
                </a:solidFill>
                <a:latin typeface="Franklin Gothic"/>
                <a:ea typeface="Franklin Gothic"/>
                <a:cs typeface="Franklin Gothic"/>
                <a:sym typeface="Franklin Gothic"/>
              </a:rPr>
              <a:t>are covert, internal mental activities that draw meaning from text.</a:t>
            </a: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100" b="1">
                <a:solidFill>
                  <a:srgbClr val="102649"/>
                </a:solidFill>
                <a:latin typeface="Franklin Gothic"/>
                <a:ea typeface="Franklin Gothic"/>
                <a:cs typeface="Franklin Gothic"/>
                <a:sym typeface="Franklin Gothic"/>
              </a:rPr>
              <a:t>Products</a:t>
            </a:r>
            <a:r>
              <a:rPr lang="en" sz="2100">
                <a:solidFill>
                  <a:srgbClr val="102649"/>
                </a:solidFill>
                <a:latin typeface="Franklin Gothic"/>
                <a:ea typeface="Franklin Gothic"/>
                <a:cs typeface="Franklin Gothic"/>
                <a:sym typeface="Franklin Gothic"/>
              </a:rPr>
              <a:t> are the end result of comprehension.</a:t>
            </a:r>
            <a:endParaRPr sz="2100">
              <a:solidFill>
                <a:srgbClr val="102649"/>
              </a:solidFill>
              <a:latin typeface="Franklin Gothic"/>
              <a:ea typeface="Franklin Gothic"/>
              <a:cs typeface="Franklin Gothic"/>
              <a:sym typeface="Franklin Gothic"/>
            </a:endParaRPr>
          </a:p>
        </p:txBody>
      </p:sp>
      <p:sp>
        <p:nvSpPr>
          <p:cNvPr id="255" name="Google Shape;255;p42">
            <a:extLst>
              <a:ext uri="{C183D7F6-B498-43B3-948B-1728B52AA6E4}">
                <adec:decorative xmlns:adec="http://schemas.microsoft.com/office/drawing/2017/decorative" val="1"/>
              </a:ext>
            </a:extLst>
          </p:cNvPr>
          <p:cNvSpPr txBox="1"/>
          <p:nvPr/>
        </p:nvSpPr>
        <p:spPr>
          <a:xfrm>
            <a:off x="103075" y="4485800"/>
            <a:ext cx="5033100" cy="3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lt1"/>
                </a:solidFill>
                <a:latin typeface="Libre Franklin"/>
                <a:ea typeface="Libre Franklin"/>
                <a:cs typeface="Libre Franklin"/>
                <a:sym typeface="Libre Franklin"/>
              </a:rPr>
              <a:t>Carlisle, J.F., &amp; Rice, M.S. (2002). </a:t>
            </a:r>
            <a:r>
              <a:rPr lang="en" sz="800" i="1">
                <a:solidFill>
                  <a:schemeClr val="lt1"/>
                </a:solidFill>
                <a:latin typeface="Libre Franklin"/>
                <a:ea typeface="Libre Franklin"/>
                <a:cs typeface="Libre Franklin"/>
                <a:sym typeface="Libre Franklin"/>
              </a:rPr>
              <a:t>Improving reading comprehension: Research-based principles and practices. </a:t>
            </a:r>
            <a:r>
              <a:rPr lang="en" sz="800">
                <a:solidFill>
                  <a:schemeClr val="lt1"/>
                </a:solidFill>
                <a:latin typeface="Libre Franklin"/>
                <a:ea typeface="Libre Franklin"/>
                <a:cs typeface="Libre Franklin"/>
                <a:sym typeface="Libre Franklin"/>
              </a:rPr>
              <a:t>Baltimore, MD: York Press.</a:t>
            </a:r>
            <a:endParaRPr sz="800">
              <a:solidFill>
                <a:schemeClr val="lt1"/>
              </a:solidFill>
              <a:latin typeface="Libre Franklin"/>
              <a:ea typeface="Libre Franklin"/>
              <a:cs typeface="Libre Franklin"/>
              <a:sym typeface="Libre Franklin"/>
            </a:endParaRPr>
          </a:p>
        </p:txBody>
      </p:sp>
      <p:sp>
        <p:nvSpPr>
          <p:cNvPr id="256" name="Google Shape;256;p42">
            <a:extLst>
              <a:ext uri="{C183D7F6-B498-43B3-948B-1728B52AA6E4}">
                <adec:decorative xmlns:adec="http://schemas.microsoft.com/office/drawing/2017/decorative" val="1"/>
              </a:ext>
            </a:extLst>
          </p:cNvPr>
          <p:cNvSpPr txBox="1"/>
          <p:nvPr/>
        </p:nvSpPr>
        <p:spPr>
          <a:xfrm>
            <a:off x="390475" y="872400"/>
            <a:ext cx="4745700" cy="213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rgbClr val="102649"/>
                </a:solidFill>
                <a:latin typeface="Franklin Gothic"/>
                <a:ea typeface="Franklin Gothic"/>
                <a:cs typeface="Franklin Gothic"/>
                <a:sym typeface="Franklin Gothic"/>
              </a:rPr>
              <a:t>Comprehension is “a </a:t>
            </a:r>
            <a:r>
              <a:rPr lang="en" sz="2100" b="1">
                <a:solidFill>
                  <a:srgbClr val="102649"/>
                </a:solidFill>
                <a:latin typeface="Franklin Gothic"/>
                <a:ea typeface="Franklin Gothic"/>
                <a:cs typeface="Franklin Gothic"/>
                <a:sym typeface="Franklin Gothic"/>
              </a:rPr>
              <a:t>process</a:t>
            </a:r>
            <a:r>
              <a:rPr lang="en" sz="2100">
                <a:solidFill>
                  <a:srgbClr val="102649"/>
                </a:solidFill>
                <a:latin typeface="Franklin Gothic"/>
                <a:ea typeface="Franklin Gothic"/>
                <a:cs typeface="Franklin Gothic"/>
                <a:sym typeface="Franklin Gothic"/>
              </a:rPr>
              <a:t>, not a product, through which the reader draws meaning from the text.”</a:t>
            </a:r>
            <a:endParaRPr sz="2100">
              <a:solidFill>
                <a:srgbClr val="102649"/>
              </a:solidFill>
              <a:latin typeface="Franklin Gothic"/>
              <a:ea typeface="Franklin Gothic"/>
              <a:cs typeface="Franklin Gothic"/>
              <a:sym typeface="Franklin Gothic"/>
            </a:endParaRPr>
          </a:p>
        </p:txBody>
      </p:sp>
      <p:graphicFrame>
        <p:nvGraphicFramePr>
          <p:cNvPr id="257" name="Google Shape;257;p42">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59764102"/>
              </p:ext>
            </p:extLst>
          </p:nvPr>
        </p:nvGraphicFramePr>
        <p:xfrm>
          <a:off x="5136175" y="169700"/>
          <a:ext cx="3714600" cy="4038420"/>
        </p:xfrm>
        <a:graphic>
          <a:graphicData uri="http://schemas.openxmlformats.org/drawingml/2006/table">
            <a:tbl>
              <a:tblPr firstRow="1">
                <a:noFill/>
                <a:tableStyleId>{3469F047-88C2-4279-A5D8-C56FBB1F2FE5}</a:tableStyleId>
              </a:tblPr>
              <a:tblGrid>
                <a:gridCol w="1911675">
                  <a:extLst>
                    <a:ext uri="{9D8B030D-6E8A-4147-A177-3AD203B41FA5}">
                      <a16:colId xmlns:a16="http://schemas.microsoft.com/office/drawing/2014/main" val="20000"/>
                    </a:ext>
                  </a:extLst>
                </a:gridCol>
                <a:gridCol w="1802925">
                  <a:extLst>
                    <a:ext uri="{9D8B030D-6E8A-4147-A177-3AD203B41FA5}">
                      <a16:colId xmlns:a16="http://schemas.microsoft.com/office/drawing/2014/main" val="20001"/>
                    </a:ext>
                  </a:extLst>
                </a:gridCol>
              </a:tblGrid>
              <a:tr h="355050">
                <a:tc>
                  <a:txBody>
                    <a:bodyPr/>
                    <a:lstStyle/>
                    <a:p>
                      <a:pPr marL="0" lvl="0" indent="0" algn="ctr" rtl="0">
                        <a:spcBef>
                          <a:spcPts val="0"/>
                        </a:spcBef>
                        <a:spcAft>
                          <a:spcPts val="0"/>
                        </a:spcAft>
                        <a:buNone/>
                      </a:pPr>
                      <a:r>
                        <a:rPr lang="en" sz="1200" b="1" dirty="0">
                          <a:solidFill>
                            <a:schemeClr val="lt1"/>
                          </a:solidFill>
                          <a:latin typeface="Franklin Gothic"/>
                          <a:ea typeface="Franklin Gothic"/>
                          <a:cs typeface="Franklin Gothic"/>
                          <a:sym typeface="Franklin Gothic"/>
                        </a:rPr>
                        <a:t>Sample Internal Processes</a:t>
                      </a:r>
                      <a:endParaRPr sz="1200" b="1" dirty="0">
                        <a:solidFill>
                          <a:schemeClr val="lt1"/>
                        </a:solidFill>
                        <a:latin typeface="Franklin Gothic"/>
                        <a:ea typeface="Franklin Gothic"/>
                        <a:cs typeface="Franklin Gothic"/>
                        <a:sym typeface="Franklin Gothic"/>
                      </a:endParaRPr>
                    </a:p>
                  </a:txBody>
                  <a:tcPr marL="91425" marR="91425" marT="91425" marB="91425">
                    <a:solidFill>
                      <a:srgbClr val="102649"/>
                    </a:solidFill>
                  </a:tcPr>
                </a:tc>
                <a:tc>
                  <a:txBody>
                    <a:bodyPr/>
                    <a:lstStyle/>
                    <a:p>
                      <a:pPr marL="0" lvl="0" indent="0" algn="ctr" rtl="0">
                        <a:spcBef>
                          <a:spcPts val="0"/>
                        </a:spcBef>
                        <a:spcAft>
                          <a:spcPts val="0"/>
                        </a:spcAft>
                        <a:buNone/>
                      </a:pPr>
                      <a:r>
                        <a:rPr lang="en" sz="1200" b="1" dirty="0">
                          <a:solidFill>
                            <a:schemeClr val="lt1"/>
                          </a:solidFill>
                          <a:latin typeface="Franklin Gothic"/>
                          <a:ea typeface="Franklin Gothic"/>
                          <a:cs typeface="Franklin Gothic"/>
                          <a:sym typeface="Franklin Gothic"/>
                        </a:rPr>
                        <a:t>Sample External Products</a:t>
                      </a:r>
                      <a:endParaRPr sz="1200" b="1" dirty="0">
                        <a:solidFill>
                          <a:schemeClr val="lt1"/>
                        </a:solidFill>
                        <a:latin typeface="Franklin Gothic"/>
                        <a:ea typeface="Franklin Gothic"/>
                        <a:cs typeface="Franklin Gothic"/>
                        <a:sym typeface="Franklin Gothic"/>
                      </a:endParaRPr>
                    </a:p>
                  </a:txBody>
                  <a:tcPr marL="91425" marR="91425" marT="91425" marB="91425">
                    <a:solidFill>
                      <a:srgbClr val="102649"/>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300">
                          <a:latin typeface="Franklin Gothic"/>
                          <a:ea typeface="Franklin Gothic"/>
                          <a:cs typeface="Franklin Gothic"/>
                          <a:sym typeface="Franklin Gothic"/>
                        </a:rPr>
                        <a:t>connecting concepts with prior knowledge</a:t>
                      </a:r>
                      <a:endParaRPr sz="1300">
                        <a:latin typeface="Franklin Gothic"/>
                        <a:ea typeface="Franklin Gothic"/>
                        <a:cs typeface="Franklin Gothic"/>
                        <a:sym typeface="Franklin Gothic"/>
                      </a:endParaRPr>
                    </a:p>
                  </a:txBody>
                  <a:tcPr marL="91425" marR="91425" marT="91425" marB="91425">
                    <a:solidFill>
                      <a:srgbClr val="EFEFEF"/>
                    </a:solidFill>
                  </a:tcPr>
                </a:tc>
                <a:tc>
                  <a:txBody>
                    <a:bodyPr/>
                    <a:lstStyle/>
                    <a:p>
                      <a:pPr marL="0" lvl="0" indent="0" algn="l" rtl="0">
                        <a:spcBef>
                          <a:spcPts val="0"/>
                        </a:spcBef>
                        <a:spcAft>
                          <a:spcPts val="0"/>
                        </a:spcAft>
                        <a:buNone/>
                      </a:pPr>
                      <a:r>
                        <a:rPr lang="en" sz="1300">
                          <a:latin typeface="Franklin Gothic"/>
                          <a:ea typeface="Franklin Gothic"/>
                          <a:cs typeface="Franklin Gothic"/>
                          <a:sym typeface="Franklin Gothic"/>
                        </a:rPr>
                        <a:t>unit exam</a:t>
                      </a:r>
                      <a:endParaRPr sz="1300">
                        <a:latin typeface="Franklin Gothic"/>
                        <a:ea typeface="Franklin Gothic"/>
                        <a:cs typeface="Franklin Gothic"/>
                        <a:sym typeface="Franklin Gothic"/>
                      </a:endParaRPr>
                    </a:p>
                  </a:txBody>
                  <a:tcPr marL="91425" marR="91425" marT="91425" marB="91425" anchor="ctr">
                    <a:solidFill>
                      <a:srgbClr val="EFEFEF"/>
                    </a:solidFil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300">
                          <a:latin typeface="Franklin Gothic"/>
                          <a:ea typeface="Franklin Gothic"/>
                          <a:cs typeface="Franklin Gothic"/>
                          <a:sym typeface="Franklin Gothic"/>
                        </a:rPr>
                        <a:t>predicting or anticipating while reading</a:t>
                      </a:r>
                      <a:endParaRPr sz="1300">
                        <a:latin typeface="Franklin Gothic"/>
                        <a:ea typeface="Franklin Gothic"/>
                        <a:cs typeface="Franklin Gothic"/>
                        <a:sym typeface="Franklin Gothic"/>
                      </a:endParaRPr>
                    </a:p>
                  </a:txBody>
                  <a:tcPr marL="91425" marR="91425" marT="91425" marB="91425">
                    <a:solidFill>
                      <a:srgbClr val="E1F3EA"/>
                    </a:solidFill>
                  </a:tcPr>
                </a:tc>
                <a:tc>
                  <a:txBody>
                    <a:bodyPr/>
                    <a:lstStyle/>
                    <a:p>
                      <a:pPr marL="0" lvl="0" indent="0" algn="l" rtl="0">
                        <a:spcBef>
                          <a:spcPts val="0"/>
                        </a:spcBef>
                        <a:spcAft>
                          <a:spcPts val="0"/>
                        </a:spcAft>
                        <a:buNone/>
                      </a:pPr>
                      <a:r>
                        <a:rPr lang="en" sz="1300">
                          <a:latin typeface="Franklin Gothic"/>
                          <a:ea typeface="Franklin Gothic"/>
                          <a:cs typeface="Franklin Gothic"/>
                          <a:sym typeface="Franklin Gothic"/>
                        </a:rPr>
                        <a:t>arranging sentences in a logical order</a:t>
                      </a:r>
                      <a:endParaRPr sz="1300">
                        <a:latin typeface="Franklin Gothic"/>
                        <a:ea typeface="Franklin Gothic"/>
                        <a:cs typeface="Franklin Gothic"/>
                        <a:sym typeface="Franklin Gothic"/>
                      </a:endParaRPr>
                    </a:p>
                  </a:txBody>
                  <a:tcPr marL="91425" marR="91425" marT="91425" marB="91425" anchor="ctr">
                    <a:solidFill>
                      <a:srgbClr val="E1F3EA"/>
                    </a:solidFil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300">
                          <a:latin typeface="Franklin Gothic"/>
                          <a:ea typeface="Franklin Gothic"/>
                          <a:cs typeface="Franklin Gothic"/>
                          <a:sym typeface="Franklin Gothic"/>
                        </a:rPr>
                        <a:t>deciding to re-read when something doesn’t make sense</a:t>
                      </a:r>
                      <a:endParaRPr sz="1300">
                        <a:latin typeface="Franklin Gothic"/>
                        <a:ea typeface="Franklin Gothic"/>
                        <a:cs typeface="Franklin Gothic"/>
                        <a:sym typeface="Franklin Gothic"/>
                      </a:endParaRPr>
                    </a:p>
                  </a:txBody>
                  <a:tcPr marL="91425" marR="91425" marT="91425" marB="91425">
                    <a:solidFill>
                      <a:srgbClr val="EFEFEF"/>
                    </a:solidFill>
                  </a:tcPr>
                </a:tc>
                <a:tc>
                  <a:txBody>
                    <a:bodyPr/>
                    <a:lstStyle/>
                    <a:p>
                      <a:pPr marL="0" lvl="0" indent="0" algn="l" rtl="0">
                        <a:spcBef>
                          <a:spcPts val="0"/>
                        </a:spcBef>
                        <a:spcAft>
                          <a:spcPts val="0"/>
                        </a:spcAft>
                        <a:buNone/>
                      </a:pPr>
                      <a:r>
                        <a:rPr lang="en" sz="1300">
                          <a:latin typeface="Franklin Gothic"/>
                          <a:ea typeface="Franklin Gothic"/>
                          <a:cs typeface="Franklin Gothic"/>
                          <a:sym typeface="Franklin Gothic"/>
                        </a:rPr>
                        <a:t>answering comprehension questions</a:t>
                      </a:r>
                      <a:endParaRPr sz="1300">
                        <a:latin typeface="Franklin Gothic"/>
                        <a:ea typeface="Franklin Gothic"/>
                        <a:cs typeface="Franklin Gothic"/>
                        <a:sym typeface="Franklin Gothic"/>
                      </a:endParaRPr>
                    </a:p>
                  </a:txBody>
                  <a:tcPr marL="91425" marR="91425" marT="91425" marB="91425" anchor="ctr">
                    <a:solidFill>
                      <a:srgbClr val="EFEFEF"/>
                    </a:solidFill>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300">
                          <a:latin typeface="Franklin Gothic"/>
                          <a:ea typeface="Franklin Gothic"/>
                          <a:cs typeface="Franklin Gothic"/>
                          <a:sym typeface="Franklin Gothic"/>
                        </a:rPr>
                        <a:t>inferring what is meant by a multiple-meaning word</a:t>
                      </a:r>
                      <a:endParaRPr sz="1300">
                        <a:latin typeface="Franklin Gothic"/>
                        <a:ea typeface="Franklin Gothic"/>
                        <a:cs typeface="Franklin Gothic"/>
                        <a:sym typeface="Franklin Gothic"/>
                      </a:endParaRPr>
                    </a:p>
                  </a:txBody>
                  <a:tcPr marL="91425" marR="91425" marT="91425" marB="91425">
                    <a:solidFill>
                      <a:srgbClr val="E1F3EA"/>
                    </a:solidFill>
                  </a:tcPr>
                </a:tc>
                <a:tc>
                  <a:txBody>
                    <a:bodyPr/>
                    <a:lstStyle/>
                    <a:p>
                      <a:pPr marL="0" lvl="0" indent="0" algn="l" rtl="0">
                        <a:spcBef>
                          <a:spcPts val="0"/>
                        </a:spcBef>
                        <a:spcAft>
                          <a:spcPts val="0"/>
                        </a:spcAft>
                        <a:buNone/>
                      </a:pPr>
                      <a:r>
                        <a:rPr lang="en" sz="1300">
                          <a:latin typeface="Franklin Gothic"/>
                          <a:ea typeface="Franklin Gothic"/>
                          <a:cs typeface="Franklin Gothic"/>
                          <a:sym typeface="Franklin Gothic"/>
                        </a:rPr>
                        <a:t>making an outline</a:t>
                      </a:r>
                      <a:endParaRPr sz="1300">
                        <a:latin typeface="Franklin Gothic"/>
                        <a:ea typeface="Franklin Gothic"/>
                        <a:cs typeface="Franklin Gothic"/>
                        <a:sym typeface="Franklin Gothic"/>
                      </a:endParaRPr>
                    </a:p>
                  </a:txBody>
                  <a:tcPr marL="91425" marR="91425" marT="91425" marB="91425" anchor="ctr">
                    <a:solidFill>
                      <a:srgbClr val="E1F3EA"/>
                    </a:solidFill>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sz="1300">
                          <a:latin typeface="Franklin Gothic"/>
                          <a:ea typeface="Franklin Gothic"/>
                          <a:cs typeface="Franklin Gothic"/>
                          <a:sym typeface="Franklin Gothic"/>
                        </a:rPr>
                        <a:t>generating mental pictures while reading</a:t>
                      </a:r>
                      <a:endParaRPr sz="1300">
                        <a:latin typeface="Franklin Gothic"/>
                        <a:ea typeface="Franklin Gothic"/>
                        <a:cs typeface="Franklin Gothic"/>
                        <a:sym typeface="Franklin Gothic"/>
                      </a:endParaRPr>
                    </a:p>
                  </a:txBody>
                  <a:tcPr marL="91425" marR="91425" marT="91425" marB="91425">
                    <a:solidFill>
                      <a:srgbClr val="EFEFEF"/>
                    </a:solidFill>
                  </a:tcPr>
                </a:tc>
                <a:tc>
                  <a:txBody>
                    <a:bodyPr/>
                    <a:lstStyle/>
                    <a:p>
                      <a:pPr marL="0" lvl="0" indent="0" algn="l" rtl="0">
                        <a:spcBef>
                          <a:spcPts val="0"/>
                        </a:spcBef>
                        <a:spcAft>
                          <a:spcPts val="0"/>
                        </a:spcAft>
                        <a:buNone/>
                      </a:pPr>
                      <a:r>
                        <a:rPr lang="en" sz="1300" dirty="0">
                          <a:latin typeface="Franklin Gothic"/>
                          <a:ea typeface="Franklin Gothic"/>
                          <a:cs typeface="Franklin Gothic"/>
                          <a:sym typeface="Franklin Gothic"/>
                        </a:rPr>
                        <a:t>writing a literary or rhetorical analysis</a:t>
                      </a:r>
                      <a:endParaRPr sz="1300" dirty="0">
                        <a:latin typeface="Franklin Gothic"/>
                        <a:ea typeface="Franklin Gothic"/>
                        <a:cs typeface="Franklin Gothic"/>
                        <a:sym typeface="Franklin Gothic"/>
                      </a:endParaRPr>
                    </a:p>
                  </a:txBody>
                  <a:tcPr marL="91425" marR="91425" marT="91425" marB="91425" anchor="ctr">
                    <a:solidFill>
                      <a:srgbClr val="EFEFEF"/>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3"/>
          <p:cNvSpPr txBox="1">
            <a:spLocks noGrp="1"/>
          </p:cNvSpPr>
          <p:nvPr>
            <p:ph type="title"/>
          </p:nvPr>
        </p:nvSpPr>
        <p:spPr>
          <a:xfrm>
            <a:off x="322375" y="1568325"/>
            <a:ext cx="61101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a:latin typeface="Franklin Gothic"/>
              <a:ea typeface="Franklin Gothic"/>
              <a:cs typeface="Franklin Gothic"/>
              <a:sym typeface="Franklin Gothic"/>
            </a:endParaRPr>
          </a:p>
          <a:p>
            <a:pPr marL="0" lvl="0" indent="0" algn="l" rtl="0">
              <a:spcBef>
                <a:spcPts val="0"/>
              </a:spcBef>
              <a:spcAft>
                <a:spcPts val="0"/>
              </a:spcAft>
              <a:buNone/>
            </a:pPr>
            <a:r>
              <a:rPr lang="en" sz="4900" b="1">
                <a:latin typeface="Franklin Gothic"/>
                <a:ea typeface="Franklin Gothic"/>
                <a:cs typeface="Franklin Gothic"/>
                <a:sym typeface="Franklin Gothic"/>
              </a:rPr>
              <a:t>How is comprehension instruction changing in younger grades?</a:t>
            </a:r>
            <a:endParaRPr sz="2900" b="1">
              <a:latin typeface="Franklin Gothic"/>
              <a:ea typeface="Franklin Gothic"/>
              <a:cs typeface="Franklin Gothic"/>
              <a:sym typeface="Franklin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44"/>
          <p:cNvSpPr txBox="1">
            <a:spLocks noGrp="1"/>
          </p:cNvSpPr>
          <p:nvPr>
            <p:ph type="title"/>
          </p:nvPr>
        </p:nvSpPr>
        <p:spPr>
          <a:xfrm>
            <a:off x="598200" y="-45600"/>
            <a:ext cx="7947600" cy="9942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sz="2700" b="1">
                <a:latin typeface="Franklin Gothic"/>
                <a:ea typeface="Franklin Gothic"/>
                <a:cs typeface="Franklin Gothic"/>
                <a:sym typeface="Franklin Gothic"/>
              </a:rPr>
              <a:t>Shifting from </a:t>
            </a:r>
            <a:endParaRPr sz="2700" b="1">
              <a:latin typeface="Franklin Gothic"/>
              <a:ea typeface="Franklin Gothic"/>
              <a:cs typeface="Franklin Gothic"/>
              <a:sym typeface="Franklin Gothic"/>
            </a:endParaRPr>
          </a:p>
          <a:p>
            <a:pPr marL="0" lvl="0" indent="0" algn="ctr" rtl="0">
              <a:spcBef>
                <a:spcPts val="0"/>
              </a:spcBef>
              <a:spcAft>
                <a:spcPts val="0"/>
              </a:spcAft>
              <a:buNone/>
            </a:pPr>
            <a:r>
              <a:rPr lang="en" sz="2700" b="1">
                <a:latin typeface="Franklin Gothic"/>
                <a:ea typeface="Franklin Gothic"/>
                <a:cs typeface="Franklin Gothic"/>
                <a:sym typeface="Franklin Gothic"/>
              </a:rPr>
              <a:t>Skills to Knowledge</a:t>
            </a:r>
            <a:endParaRPr sz="2700" b="1">
              <a:latin typeface="Franklin Gothic"/>
              <a:ea typeface="Franklin Gothic"/>
              <a:cs typeface="Franklin Gothic"/>
              <a:sym typeface="Franklin Gothic"/>
            </a:endParaRPr>
          </a:p>
        </p:txBody>
      </p:sp>
      <p:pic>
        <p:nvPicPr>
          <p:cNvPr id="268" name="Google Shape;268;p44" descr="This is an example of a skills-based unit centered around Main Idea. This screenshot says &quot;Main Idea with Non-Fiction Text&quot; and provides examples of how this approach has students practice the same skills with different texts. "/>
          <p:cNvPicPr preferRelativeResize="0"/>
          <p:nvPr/>
        </p:nvPicPr>
        <p:blipFill>
          <a:blip r:embed="rId3">
            <a:alphaModFix/>
          </a:blip>
          <a:stretch>
            <a:fillRect/>
          </a:stretch>
        </p:blipFill>
        <p:spPr>
          <a:xfrm>
            <a:off x="1648525" y="929475"/>
            <a:ext cx="2215450" cy="3284550"/>
          </a:xfrm>
          <a:prstGeom prst="rect">
            <a:avLst/>
          </a:prstGeom>
          <a:noFill/>
          <a:ln>
            <a:noFill/>
          </a:ln>
        </p:spPr>
      </p:pic>
      <p:pic>
        <p:nvPicPr>
          <p:cNvPr id="269" name="Google Shape;269;p44" descr="This is an example of a knowledge-based unit that bundles many skills and standards to center knowledge rather than skills. In this example, students read a variety of literary and informational texts about frogs. "/>
          <p:cNvPicPr preferRelativeResize="0"/>
          <p:nvPr/>
        </p:nvPicPr>
        <p:blipFill>
          <a:blip r:embed="rId4">
            <a:alphaModFix/>
          </a:blip>
          <a:stretch>
            <a:fillRect/>
          </a:stretch>
        </p:blipFill>
        <p:spPr>
          <a:xfrm>
            <a:off x="4304488" y="929475"/>
            <a:ext cx="2470885" cy="3284551"/>
          </a:xfrm>
          <a:prstGeom prst="rect">
            <a:avLst/>
          </a:prstGeom>
          <a:noFill/>
          <a:ln>
            <a:noFill/>
          </a:ln>
          <a:effectLst>
            <a:outerShdw blurRad="57150" dist="19050" dir="5400000" algn="bl" rotWithShape="0">
              <a:srgbClr val="000000">
                <a:alpha val="50000"/>
              </a:srgbClr>
            </a:outerShdw>
          </a:effectLst>
        </p:spPr>
      </p:pic>
      <p:pic>
        <p:nvPicPr>
          <p:cNvPr id="270" name="Google Shape;270;p44" descr="This is an example of a skills-based unit centered around Main Idea. This screenshot says &quot;Main Idea with Non-Fiction Text&quot; and provides examples of how this approach has students practice the same skills with different texts. ">
            <a:extLst>
              <a:ext uri="{C183D7F6-B498-43B3-948B-1728B52AA6E4}">
                <adec:decorative xmlns:adec="http://schemas.microsoft.com/office/drawing/2017/decorative" val="0"/>
              </a:ext>
            </a:extLst>
          </p:cNvPr>
          <p:cNvPicPr preferRelativeResize="0"/>
          <p:nvPr/>
        </p:nvPicPr>
        <p:blipFill>
          <a:blip r:embed="rId5">
            <a:alphaModFix/>
          </a:blip>
          <a:stretch>
            <a:fillRect/>
          </a:stretch>
        </p:blipFill>
        <p:spPr>
          <a:xfrm>
            <a:off x="1674150" y="929475"/>
            <a:ext cx="2215450" cy="3284550"/>
          </a:xfrm>
          <a:prstGeom prst="rect">
            <a:avLst/>
          </a:prstGeom>
          <a:noFill/>
          <a:ln>
            <a:noFill/>
          </a:ln>
          <a:effectLst>
            <a:outerShdw blurRad="57150" dist="19050" dir="5400000" algn="bl" rotWithShape="0">
              <a:srgbClr val="000000">
                <a:alpha val="50000"/>
              </a:srgbClr>
            </a:outerShdw>
          </a:effectLst>
        </p:spPr>
      </p:pic>
      <p:sp>
        <p:nvSpPr>
          <p:cNvPr id="271" name="Google Shape;271;p44"/>
          <p:cNvSpPr txBox="1"/>
          <p:nvPr/>
        </p:nvSpPr>
        <p:spPr>
          <a:xfrm>
            <a:off x="0" y="1670500"/>
            <a:ext cx="1349700" cy="139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102649"/>
                </a:solidFill>
                <a:latin typeface="Franklin Gothic"/>
                <a:ea typeface="Franklin Gothic"/>
                <a:cs typeface="Franklin Gothic"/>
                <a:sym typeface="Franklin Gothic"/>
              </a:rPr>
              <a:t>One standard, skill, strategy using texts with familiar content</a:t>
            </a:r>
            <a:endParaRPr>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p:txBody>
      </p:sp>
      <p:cxnSp>
        <p:nvCxnSpPr>
          <p:cNvPr id="272" name="Google Shape;272;p44">
            <a:extLst>
              <a:ext uri="{C183D7F6-B498-43B3-948B-1728B52AA6E4}">
                <adec:decorative xmlns:adec="http://schemas.microsoft.com/office/drawing/2017/decorative" val="1"/>
              </a:ext>
            </a:extLst>
          </p:cNvPr>
          <p:cNvCxnSpPr/>
          <p:nvPr/>
        </p:nvCxnSpPr>
        <p:spPr>
          <a:xfrm rot="10800000" flipH="1">
            <a:off x="1078800" y="1850325"/>
            <a:ext cx="569700" cy="525000"/>
          </a:xfrm>
          <a:prstGeom prst="straightConnector1">
            <a:avLst/>
          </a:prstGeom>
          <a:noFill/>
          <a:ln w="9525" cap="flat" cmpd="sng">
            <a:solidFill>
              <a:schemeClr val="dk2"/>
            </a:solidFill>
            <a:prstDash val="solid"/>
            <a:round/>
            <a:headEnd type="none" w="med" len="med"/>
            <a:tailEnd type="none" w="med" len="med"/>
          </a:ln>
        </p:spPr>
      </p:cxnSp>
      <p:sp>
        <p:nvSpPr>
          <p:cNvPr id="273" name="Google Shape;273;p44"/>
          <p:cNvSpPr txBox="1"/>
          <p:nvPr/>
        </p:nvSpPr>
        <p:spPr>
          <a:xfrm>
            <a:off x="7281075" y="799725"/>
            <a:ext cx="1881000" cy="139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102649"/>
                </a:solidFill>
                <a:latin typeface="Franklin Gothic"/>
                <a:ea typeface="Franklin Gothic"/>
                <a:cs typeface="Franklin Gothic"/>
                <a:sym typeface="Franklin Gothic"/>
              </a:rPr>
              <a:t>Many standards, skills, strategies bundled together using texts around a singular topic</a:t>
            </a:r>
            <a:endParaRPr>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p:txBody>
      </p:sp>
      <p:sp>
        <p:nvSpPr>
          <p:cNvPr id="274" name="Google Shape;274;p44"/>
          <p:cNvSpPr txBox="1"/>
          <p:nvPr/>
        </p:nvSpPr>
        <p:spPr>
          <a:xfrm>
            <a:off x="7215900" y="2226000"/>
            <a:ext cx="1940400" cy="1214700"/>
          </a:xfrm>
          <a:prstGeom prst="rect">
            <a:avLst/>
          </a:prstGeom>
          <a:noFill/>
          <a:ln>
            <a:noFill/>
          </a:ln>
        </p:spPr>
        <p:txBody>
          <a:bodyPr spcFirstLastPara="1" wrap="square" lIns="91425" tIns="91425" rIns="91425" bIns="91425" anchor="t" anchorCtr="0">
            <a:noAutofit/>
          </a:bodyPr>
          <a:lstStyle/>
          <a:p>
            <a:pPr marL="57150" lvl="0" indent="0" algn="l" rtl="0">
              <a:lnSpc>
                <a:spcPct val="115000"/>
              </a:lnSpc>
              <a:spcBef>
                <a:spcPts val="1200"/>
              </a:spcBef>
              <a:spcAft>
                <a:spcPts val="1200"/>
              </a:spcAft>
              <a:buClr>
                <a:schemeClr val="dk1"/>
              </a:buClr>
              <a:buSzPts val="1100"/>
              <a:buFont typeface="Arial"/>
              <a:buNone/>
            </a:pPr>
            <a:r>
              <a:rPr lang="en" sz="700">
                <a:solidFill>
                  <a:srgbClr val="07212D"/>
                </a:solidFill>
                <a:latin typeface="Franklin Gothic"/>
                <a:ea typeface="Franklin Gothic"/>
                <a:cs typeface="Franklin Gothic"/>
                <a:sym typeface="Franklin Gothic"/>
              </a:rPr>
              <a:t> </a:t>
            </a:r>
            <a:r>
              <a:rPr lang="en">
                <a:solidFill>
                  <a:srgbClr val="07212D"/>
                </a:solidFill>
                <a:latin typeface="Franklin Gothic"/>
                <a:ea typeface="Franklin Gothic"/>
                <a:cs typeface="Franklin Gothic"/>
                <a:sym typeface="Franklin Gothic"/>
              </a:rPr>
              <a:t>Lessons deliberately build on each other, giving students a chance to see vocabulary and content used in multiple ways </a:t>
            </a:r>
            <a:endParaRPr>
              <a:solidFill>
                <a:srgbClr val="102649"/>
              </a:solidFill>
              <a:latin typeface="Franklin Gothic"/>
              <a:ea typeface="Franklin Gothic"/>
              <a:cs typeface="Franklin Gothic"/>
              <a:sym typeface="Franklin Gothic"/>
            </a:endParaRPr>
          </a:p>
        </p:txBody>
      </p:sp>
      <p:cxnSp>
        <p:nvCxnSpPr>
          <p:cNvPr id="275" name="Google Shape;275;p44">
            <a:extLst>
              <a:ext uri="{C183D7F6-B498-43B3-948B-1728B52AA6E4}">
                <adec:decorative xmlns:adec="http://schemas.microsoft.com/office/drawing/2017/decorative" val="1"/>
              </a:ext>
            </a:extLst>
          </p:cNvPr>
          <p:cNvCxnSpPr>
            <a:endCxn id="269" idx="3"/>
          </p:cNvCxnSpPr>
          <p:nvPr/>
        </p:nvCxnSpPr>
        <p:spPr>
          <a:xfrm rot="10800000">
            <a:off x="6775373" y="2571750"/>
            <a:ext cx="560400" cy="523200"/>
          </a:xfrm>
          <a:prstGeom prst="straightConnector1">
            <a:avLst/>
          </a:prstGeom>
          <a:noFill/>
          <a:ln w="9525" cap="flat" cmpd="sng">
            <a:solidFill>
              <a:schemeClr val="dk2"/>
            </a:solidFill>
            <a:prstDash val="solid"/>
            <a:round/>
            <a:headEnd type="none" w="med" len="med"/>
            <a:tailEnd type="none" w="med" len="med"/>
          </a:ln>
        </p:spPr>
      </p:cxnSp>
      <p:cxnSp>
        <p:nvCxnSpPr>
          <p:cNvPr id="276" name="Google Shape;276;p44">
            <a:extLst>
              <a:ext uri="{C183D7F6-B498-43B3-948B-1728B52AA6E4}">
                <adec:decorative xmlns:adec="http://schemas.microsoft.com/office/drawing/2017/decorative" val="1"/>
              </a:ext>
            </a:extLst>
          </p:cNvPr>
          <p:cNvCxnSpPr/>
          <p:nvPr/>
        </p:nvCxnSpPr>
        <p:spPr>
          <a:xfrm flipH="1">
            <a:off x="6705875" y="1175650"/>
            <a:ext cx="615000" cy="3525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5"/>
          <p:cNvSpPr txBox="1">
            <a:spLocks noGrp="1"/>
          </p:cNvSpPr>
          <p:nvPr>
            <p:ph type="title"/>
          </p:nvPr>
        </p:nvSpPr>
        <p:spPr>
          <a:xfrm>
            <a:off x="366900" y="1085175"/>
            <a:ext cx="61101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dirty="0">
              <a:latin typeface="Franklin Gothic"/>
              <a:ea typeface="Franklin Gothic"/>
              <a:cs typeface="Franklin Gothic"/>
              <a:sym typeface="Franklin Gothic"/>
            </a:endParaRPr>
          </a:p>
          <a:p>
            <a:pPr marL="0" lvl="0" indent="0" algn="l" rtl="0">
              <a:spcBef>
                <a:spcPts val="0"/>
              </a:spcBef>
              <a:spcAft>
                <a:spcPts val="0"/>
              </a:spcAft>
              <a:buNone/>
            </a:pPr>
            <a:r>
              <a:rPr lang="en" sz="6000" b="1" dirty="0">
                <a:latin typeface="Franklin Gothic"/>
                <a:ea typeface="Franklin Gothic"/>
                <a:cs typeface="Franklin Gothic"/>
                <a:sym typeface="Franklin Gothic"/>
              </a:rPr>
              <a:t>Routine 1: </a:t>
            </a:r>
            <a:endParaRPr sz="6000" b="1" dirty="0">
              <a:latin typeface="Franklin Gothic"/>
              <a:ea typeface="Franklin Gothic"/>
              <a:cs typeface="Franklin Gothic"/>
              <a:sym typeface="Franklin Gothic"/>
            </a:endParaRPr>
          </a:p>
          <a:p>
            <a:pPr marL="0" lvl="0" indent="0" algn="l" rtl="0">
              <a:spcBef>
                <a:spcPts val="0"/>
              </a:spcBef>
              <a:spcAft>
                <a:spcPts val="0"/>
              </a:spcAft>
              <a:buNone/>
            </a:pPr>
            <a:r>
              <a:rPr lang="en" sz="6000" b="1" dirty="0">
                <a:latin typeface="Franklin Gothic"/>
                <a:ea typeface="Franklin Gothic"/>
                <a:cs typeface="Franklin Gothic"/>
                <a:sym typeface="Franklin Gothic"/>
              </a:rPr>
              <a:t>Monitoring Comprehension</a:t>
            </a:r>
            <a:endParaRPr sz="6000" b="1" dirty="0">
              <a:latin typeface="Franklin Gothic"/>
              <a:ea typeface="Franklin Gothic"/>
              <a:cs typeface="Franklin Gothic"/>
              <a:sym typeface="Franklin Gothic"/>
            </a:endParaRPr>
          </a:p>
        </p:txBody>
      </p:sp>
      <p:sp>
        <p:nvSpPr>
          <p:cNvPr id="282" name="Google Shape;282;p45"/>
          <p:cNvSpPr txBox="1"/>
          <p:nvPr/>
        </p:nvSpPr>
        <p:spPr>
          <a:xfrm>
            <a:off x="366900" y="3247700"/>
            <a:ext cx="5026500" cy="37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i="1" dirty="0">
                <a:solidFill>
                  <a:srgbClr val="102649"/>
                </a:solidFill>
                <a:latin typeface="Franklin Gothic"/>
                <a:ea typeface="Franklin Gothic"/>
                <a:cs typeface="Franklin Gothic"/>
                <a:sym typeface="Franklin Gothic"/>
              </a:rPr>
              <a:t>Partner Discussion: </a:t>
            </a:r>
            <a:r>
              <a:rPr lang="en" sz="2100" i="1" dirty="0">
                <a:solidFill>
                  <a:srgbClr val="102649"/>
                </a:solidFill>
                <a:latin typeface="Franklin Gothic"/>
                <a:ea typeface="Franklin Gothic"/>
                <a:cs typeface="Franklin Gothic"/>
                <a:sym typeface="Franklin Gothic"/>
              </a:rPr>
              <a:t>How do you currently support students with monitoring their comprehension?</a:t>
            </a:r>
            <a:endParaRPr sz="2100" i="1" dirty="0">
              <a:solidFill>
                <a:srgbClr val="102649"/>
              </a:solidFill>
              <a:latin typeface="Franklin Gothic"/>
              <a:ea typeface="Franklin Gothic"/>
              <a:cs typeface="Franklin Gothic"/>
              <a:sym typeface="Franklin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6">
            <a:extLst>
              <a:ext uri="{C183D7F6-B498-43B3-948B-1728B52AA6E4}">
                <adec:decorative xmlns:adec="http://schemas.microsoft.com/office/drawing/2017/decorative" val="1"/>
              </a:ext>
            </a:extLst>
          </p:cNvPr>
          <p:cNvSpPr txBox="1">
            <a:spLocks noGrp="1"/>
          </p:cNvSpPr>
          <p:nvPr>
            <p:ph type="title" idx="4294967295"/>
          </p:nvPr>
        </p:nvSpPr>
        <p:spPr>
          <a:xfrm>
            <a:off x="476250" y="192088"/>
            <a:ext cx="8362950" cy="757237"/>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r>
              <a:rPr kumimoji="0" lang="en-US" sz="3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Teacher Modeling &amp; Graphic Organizers </a:t>
            </a:r>
            <a:endParaRPr kumimoji="0" lang="en-US" sz="2100" b="0"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endParaRPr>
          </a:p>
        </p:txBody>
      </p:sp>
      <p:pic>
        <p:nvPicPr>
          <p:cNvPr id="289" name="Google Shape;289;p46">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40275" y="4018050"/>
            <a:ext cx="816475" cy="1033625"/>
          </a:xfrm>
          <a:prstGeom prst="rect">
            <a:avLst/>
          </a:prstGeom>
          <a:noFill/>
          <a:ln>
            <a:noFill/>
          </a:ln>
          <a:effectLst>
            <a:outerShdw blurRad="57150" dist="19050" dir="5400000" algn="bl" rotWithShape="0">
              <a:srgbClr val="000000">
                <a:alpha val="50000"/>
              </a:srgbClr>
            </a:outerShdw>
          </a:effectLst>
        </p:spPr>
      </p:pic>
      <p:sp>
        <p:nvSpPr>
          <p:cNvPr id="290" name="Google Shape;290;p46">
            <a:extLst>
              <a:ext uri="{C183D7F6-B498-43B3-948B-1728B52AA6E4}">
                <adec:decorative xmlns:adec="http://schemas.microsoft.com/office/drawing/2017/decorative" val="1"/>
              </a:ext>
            </a:extLst>
          </p:cNvPr>
          <p:cNvSpPr txBox="1"/>
          <p:nvPr/>
        </p:nvSpPr>
        <p:spPr>
          <a:xfrm>
            <a:off x="1038975" y="4551375"/>
            <a:ext cx="1951500" cy="80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chemeClr val="lt1"/>
                </a:solidFill>
                <a:latin typeface="Franklin Gothic"/>
                <a:ea typeface="Franklin Gothic"/>
                <a:cs typeface="Franklin Gothic"/>
                <a:sym typeface="Franklin Gothic"/>
              </a:rPr>
              <a:t>pp. 61</a:t>
            </a:r>
            <a:endParaRPr sz="2100">
              <a:solidFill>
                <a:schemeClr val="lt1"/>
              </a:solidFill>
              <a:latin typeface="Franklin Gothic"/>
              <a:ea typeface="Franklin Gothic"/>
              <a:cs typeface="Franklin Gothic"/>
              <a:sym typeface="Franklin Gothic"/>
            </a:endParaRPr>
          </a:p>
        </p:txBody>
      </p:sp>
      <p:pic>
        <p:nvPicPr>
          <p:cNvPr id="291" name="Google Shape;291;p46">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476100" y="948975"/>
            <a:ext cx="5534025" cy="2381250"/>
          </a:xfrm>
          <a:prstGeom prst="rect">
            <a:avLst/>
          </a:prstGeom>
          <a:noFill/>
          <a:ln>
            <a:noFill/>
          </a:ln>
          <a:effectLst>
            <a:outerShdw blurRad="57150" dist="19050" dir="5400000" algn="bl" rotWithShape="0">
              <a:srgbClr val="000000">
                <a:alpha val="50000"/>
              </a:srgbClr>
            </a:outerShdw>
          </a:effectLst>
        </p:spPr>
      </p:pic>
      <p:pic>
        <p:nvPicPr>
          <p:cNvPr id="292" name="Google Shape;292;p46">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3486750" y="2086275"/>
            <a:ext cx="5353050" cy="200025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7">
            <a:extLst>
              <a:ext uri="{C183D7F6-B498-43B3-948B-1728B52AA6E4}">
                <adec:decorative xmlns:adec="http://schemas.microsoft.com/office/drawing/2017/decorative" val="1"/>
              </a:ext>
            </a:extLst>
          </p:cNvPr>
          <p:cNvSpPr txBox="1">
            <a:spLocks noGrp="1"/>
          </p:cNvSpPr>
          <p:nvPr>
            <p:ph type="title" idx="4294967295"/>
          </p:nvPr>
        </p:nvSpPr>
        <p:spPr>
          <a:xfrm>
            <a:off x="476250" y="192088"/>
            <a:ext cx="8362950" cy="757237"/>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r>
              <a:rPr kumimoji="0" lang="en-US" sz="3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Ask and model: “When did your comprehension break down? Why?”</a:t>
            </a:r>
            <a:endParaRPr kumimoji="0" lang="en-US" sz="2100" b="0"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endParaRPr>
          </a:p>
        </p:txBody>
      </p:sp>
      <p:sp>
        <p:nvSpPr>
          <p:cNvPr id="299" name="Google Shape;299;p47">
            <a:extLst>
              <a:ext uri="{C183D7F6-B498-43B3-948B-1728B52AA6E4}">
                <adec:decorative xmlns:adec="http://schemas.microsoft.com/office/drawing/2017/decorative" val="1"/>
              </a:ext>
            </a:extLst>
          </p:cNvPr>
          <p:cNvSpPr txBox="1"/>
          <p:nvPr/>
        </p:nvSpPr>
        <p:spPr>
          <a:xfrm>
            <a:off x="396700" y="1179900"/>
            <a:ext cx="5699100" cy="255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u="sng" dirty="0">
                <a:solidFill>
                  <a:srgbClr val="102649"/>
                </a:solidFill>
                <a:latin typeface="Franklin Gothic"/>
                <a:ea typeface="Franklin Gothic"/>
                <a:cs typeface="Franklin Gothic"/>
                <a:sym typeface="Franklin Gothic"/>
              </a:rPr>
              <a:t>Reasons Comprehension May Break Down:</a:t>
            </a:r>
            <a:endParaRPr sz="2100" b="1" u="sng" dirty="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AutoNum type="arabicPeriod"/>
            </a:pPr>
            <a:r>
              <a:rPr lang="en" sz="2100" dirty="0">
                <a:solidFill>
                  <a:srgbClr val="102649"/>
                </a:solidFill>
                <a:latin typeface="Franklin Gothic"/>
                <a:ea typeface="Franklin Gothic"/>
                <a:cs typeface="Franklin Gothic"/>
                <a:sym typeface="Franklin Gothic"/>
              </a:rPr>
              <a:t>Gaps in decoding and fluency</a:t>
            </a:r>
            <a:endParaRPr sz="2100" dirty="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AutoNum type="arabicPeriod"/>
            </a:pPr>
            <a:r>
              <a:rPr lang="en" sz="2100" dirty="0">
                <a:solidFill>
                  <a:srgbClr val="102649"/>
                </a:solidFill>
                <a:latin typeface="Franklin Gothic"/>
                <a:ea typeface="Franklin Gothic"/>
                <a:cs typeface="Franklin Gothic"/>
                <a:sym typeface="Franklin Gothic"/>
              </a:rPr>
              <a:t>Missing assumed background knowledge</a:t>
            </a:r>
            <a:endParaRPr sz="2100" dirty="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AutoNum type="arabicPeriod"/>
            </a:pPr>
            <a:r>
              <a:rPr lang="en" sz="2100" dirty="0">
                <a:solidFill>
                  <a:srgbClr val="102649"/>
                </a:solidFill>
                <a:latin typeface="Franklin Gothic"/>
                <a:ea typeface="Franklin Gothic"/>
                <a:cs typeface="Franklin Gothic"/>
                <a:sym typeface="Franklin Gothic"/>
              </a:rPr>
              <a:t>Gaps in vocabulary knowledge</a:t>
            </a:r>
            <a:endParaRPr sz="2100" dirty="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AutoNum type="arabicPeriod"/>
            </a:pPr>
            <a:r>
              <a:rPr lang="en" sz="2100" dirty="0">
                <a:solidFill>
                  <a:srgbClr val="102649"/>
                </a:solidFill>
                <a:latin typeface="Franklin Gothic"/>
                <a:ea typeface="Franklin Gothic"/>
                <a:cs typeface="Franklin Gothic"/>
                <a:sym typeface="Franklin Gothic"/>
              </a:rPr>
              <a:t>Complex syntax/structure</a:t>
            </a:r>
            <a:endParaRPr sz="2100" dirty="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AutoNum type="arabicPeriod"/>
            </a:pPr>
            <a:r>
              <a:rPr lang="en" sz="2100" dirty="0">
                <a:solidFill>
                  <a:srgbClr val="102649"/>
                </a:solidFill>
                <a:latin typeface="Franklin Gothic"/>
                <a:ea typeface="Franklin Gothic"/>
                <a:cs typeface="Franklin Gothic"/>
                <a:sym typeface="Franklin Gothic"/>
              </a:rPr>
              <a:t>Gaps in knowledge of the genre/author’s purpose (e.g., satire)</a:t>
            </a:r>
            <a:endParaRPr sz="2100" dirty="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AutoNum type="arabicPeriod"/>
            </a:pPr>
            <a:r>
              <a:rPr lang="en" sz="2100" dirty="0">
                <a:solidFill>
                  <a:srgbClr val="102649"/>
                </a:solidFill>
                <a:latin typeface="Franklin Gothic"/>
                <a:ea typeface="Franklin Gothic"/>
                <a:cs typeface="Franklin Gothic"/>
                <a:sym typeface="Franklin Gothic"/>
              </a:rPr>
              <a:t>Lost focus / interrupted focus</a:t>
            </a:r>
            <a:endParaRPr sz="2100" dirty="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AutoNum type="arabicPeriod"/>
            </a:pPr>
            <a:r>
              <a:rPr lang="en" sz="2100" dirty="0">
                <a:solidFill>
                  <a:srgbClr val="102649"/>
                </a:solidFill>
                <a:latin typeface="Franklin Gothic"/>
                <a:ea typeface="Franklin Gothic"/>
                <a:cs typeface="Franklin Gothic"/>
                <a:sym typeface="Franklin Gothic"/>
              </a:rPr>
              <a:t>Motivation </a:t>
            </a:r>
            <a:endParaRPr sz="2100" dirty="0">
              <a:solidFill>
                <a:srgbClr val="102649"/>
              </a:solidFill>
              <a:latin typeface="Franklin Gothic"/>
              <a:ea typeface="Franklin Gothic"/>
              <a:cs typeface="Franklin Gothic"/>
              <a:sym typeface="Franklin Gothic"/>
            </a:endParaRPr>
          </a:p>
        </p:txBody>
      </p:sp>
      <p:sp>
        <p:nvSpPr>
          <p:cNvPr id="300" name="Google Shape;300;p47">
            <a:extLst>
              <a:ext uri="{C183D7F6-B498-43B3-948B-1728B52AA6E4}">
                <adec:decorative xmlns:adec="http://schemas.microsoft.com/office/drawing/2017/decorative" val="1"/>
              </a:ext>
            </a:extLst>
          </p:cNvPr>
          <p:cNvSpPr txBox="1"/>
          <p:nvPr/>
        </p:nvSpPr>
        <p:spPr>
          <a:xfrm>
            <a:off x="6095800" y="2608426"/>
            <a:ext cx="2832000" cy="14652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rgbClr val="102649"/>
                </a:solidFill>
                <a:latin typeface="Franklin Gothic"/>
                <a:ea typeface="Franklin Gothic"/>
                <a:cs typeface="Franklin Gothic"/>
                <a:sym typeface="Franklin Gothic"/>
              </a:rPr>
              <a:t>“My comprehension broke down in the fourth paragraph because I wasn’t sure what the author meant by ‘mores’ in that sentence, so I had to re-read and infer.”</a:t>
            </a:r>
            <a:endParaRPr sz="1500">
              <a:solidFill>
                <a:srgbClr val="102649"/>
              </a:solidFill>
              <a:latin typeface="Franklin Gothic"/>
              <a:ea typeface="Franklin Gothic"/>
              <a:cs typeface="Franklin Gothic"/>
              <a:sym typeface="Franklin Gothic"/>
            </a:endParaRPr>
          </a:p>
        </p:txBody>
      </p:sp>
      <p:sp>
        <p:nvSpPr>
          <p:cNvPr id="301" name="Google Shape;301;p47">
            <a:extLst>
              <a:ext uri="{C183D7F6-B498-43B3-948B-1728B52AA6E4}">
                <adec:decorative xmlns:adec="http://schemas.microsoft.com/office/drawing/2017/decorative" val="1"/>
              </a:ext>
            </a:extLst>
          </p:cNvPr>
          <p:cNvSpPr txBox="1"/>
          <p:nvPr/>
        </p:nvSpPr>
        <p:spPr>
          <a:xfrm>
            <a:off x="6095800" y="1100850"/>
            <a:ext cx="2832000" cy="13557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500" b="1">
                <a:solidFill>
                  <a:srgbClr val="102649"/>
                </a:solidFill>
                <a:latin typeface="Franklin Gothic"/>
                <a:ea typeface="Franklin Gothic"/>
                <a:cs typeface="Franklin Gothic"/>
                <a:sym typeface="Franklin Gothic"/>
              </a:rPr>
              <a:t>Our Goal: </a:t>
            </a:r>
            <a:r>
              <a:rPr lang="en" sz="1500">
                <a:solidFill>
                  <a:srgbClr val="102649"/>
                </a:solidFill>
                <a:latin typeface="Franklin Gothic"/>
                <a:ea typeface="Franklin Gothic"/>
                <a:cs typeface="Franklin Gothic"/>
                <a:sym typeface="Franklin Gothic"/>
              </a:rPr>
              <a:t>Students are aware of their own thinking (</a:t>
            </a:r>
            <a:r>
              <a:rPr lang="en" sz="1500" b="1">
                <a:solidFill>
                  <a:srgbClr val="102649"/>
                </a:solidFill>
                <a:latin typeface="Franklin Gothic"/>
                <a:ea typeface="Franklin Gothic"/>
                <a:cs typeface="Franklin Gothic"/>
                <a:sym typeface="Franklin Gothic"/>
              </a:rPr>
              <a:t>metacognition</a:t>
            </a:r>
            <a:r>
              <a:rPr lang="en" sz="1500">
                <a:solidFill>
                  <a:srgbClr val="102649"/>
                </a:solidFill>
                <a:latin typeface="Franklin Gothic"/>
                <a:ea typeface="Franklin Gothic"/>
                <a:cs typeface="Franklin Gothic"/>
                <a:sym typeface="Franklin Gothic"/>
              </a:rPr>
              <a:t>)</a:t>
            </a:r>
            <a:r>
              <a:rPr lang="en" sz="1500" b="1">
                <a:solidFill>
                  <a:srgbClr val="102649"/>
                </a:solidFill>
                <a:latin typeface="Franklin Gothic"/>
                <a:ea typeface="Franklin Gothic"/>
                <a:cs typeface="Franklin Gothic"/>
                <a:sym typeface="Franklin Gothic"/>
              </a:rPr>
              <a:t> </a:t>
            </a:r>
            <a:r>
              <a:rPr lang="en" sz="1500">
                <a:solidFill>
                  <a:srgbClr val="102649"/>
                </a:solidFill>
                <a:latin typeface="Franklin Gothic"/>
                <a:ea typeface="Franklin Gothic"/>
                <a:cs typeface="Franklin Gothic"/>
                <a:sym typeface="Franklin Gothic"/>
              </a:rPr>
              <a:t>while reading and are empowered to comprehend any text.</a:t>
            </a:r>
            <a:endParaRPr sz="1500">
              <a:solidFill>
                <a:srgbClr val="102649"/>
              </a:solidFill>
              <a:latin typeface="Franklin Gothic"/>
              <a:ea typeface="Franklin Gothic"/>
              <a:cs typeface="Franklin Gothic"/>
              <a:sym typeface="Franklin 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8"/>
          <p:cNvSpPr txBox="1">
            <a:spLocks noGrp="1"/>
          </p:cNvSpPr>
          <p:nvPr>
            <p:ph type="title" idx="4294967295"/>
          </p:nvPr>
        </p:nvSpPr>
        <p:spPr>
          <a:xfrm>
            <a:off x="3951288" y="744538"/>
            <a:ext cx="4927600" cy="2898775"/>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r>
              <a:rPr kumimoji="0" lang="en-US" sz="37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An HQIR may have supports to teach and mentor students as readers.</a:t>
            </a:r>
            <a:endParaRPr kumimoji="0" lang="en-US" sz="2800" b="0"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endParaRPr>
          </a:p>
        </p:txBody>
      </p:sp>
      <p:pic>
        <p:nvPicPr>
          <p:cNvPr id="308" name="Google Shape;308;p48" descr="A screenshot "/>
          <p:cNvPicPr preferRelativeResize="0"/>
          <p:nvPr/>
        </p:nvPicPr>
        <p:blipFill>
          <a:blip r:embed="rId3">
            <a:alphaModFix/>
          </a:blip>
          <a:stretch>
            <a:fillRect/>
          </a:stretch>
        </p:blipFill>
        <p:spPr>
          <a:xfrm>
            <a:off x="473525" y="175625"/>
            <a:ext cx="3121475" cy="4166775"/>
          </a:xfrm>
          <a:prstGeom prst="rect">
            <a:avLst/>
          </a:prstGeom>
          <a:noFill/>
          <a:ln>
            <a:noFill/>
          </a:ln>
          <a:effectLst>
            <a:outerShdw blurRad="57150" dist="19050" dir="5400000" algn="bl" rotWithShape="0">
              <a:srgbClr val="000000">
                <a:alpha val="50000"/>
              </a:srgbClr>
            </a:outerShdw>
          </a:effectLst>
        </p:spPr>
      </p:pic>
      <p:pic>
        <p:nvPicPr>
          <p:cNvPr id="309" name="Google Shape;309;p48" descr="the EL Education logo"/>
          <p:cNvPicPr preferRelativeResize="0"/>
          <p:nvPr/>
        </p:nvPicPr>
        <p:blipFill>
          <a:blip r:embed="rId4">
            <a:alphaModFix/>
          </a:blip>
          <a:stretch>
            <a:fillRect/>
          </a:stretch>
        </p:blipFill>
        <p:spPr>
          <a:xfrm>
            <a:off x="130475" y="4562275"/>
            <a:ext cx="1801700" cy="378650"/>
          </a:xfrm>
          <a:prstGeom prst="rect">
            <a:avLst/>
          </a:prstGeom>
          <a:noFill/>
          <a:ln>
            <a:noFill/>
          </a:ln>
        </p:spPr>
      </p:pic>
      <p:sp>
        <p:nvSpPr>
          <p:cNvPr id="310" name="Google Shape;310;p48" descr="This is a picture of an anchor chart from EL Education entitled &quot;Close Readers Do These Things.&quot;&#10;&#10;The anchor chart describes the following behaviors as essential for proficient close reading:&#10;&#10;Read small chunks of text slowly, and think about the gist (what the text is mostly about).&#10;Reread the text one sentence at a time.&#10;Underline things they understand or know about.&#10;Circle or underline words they do not know.&#10;Use strategies to figure out the meaning of words they do not know:&#10;• Context: Read the sentence around the word.&#10;• Verify the inferred meaning.&#10;• Look at the affixes for clues.&#10;• Look at the root of the word for clues.&#10;• Use a dictionary.&#10;Talk with their partner or group about the text.&#10;Ask questions to show they understand the text.&#10;Listen to questions others ask about the text.&#10;Go back to the text to find answers to questions.&#10;Write notes or answer questions about the text.&#10;Talk with their partner or group about the answers they find.&#10;&#10;">
            <a:extLst>
              <a:ext uri="{C183D7F6-B498-43B3-948B-1728B52AA6E4}">
                <adec:decorative xmlns:adec="http://schemas.microsoft.com/office/drawing/2017/decorative" val="0"/>
              </a:ext>
            </a:extLst>
          </p:cNvPr>
          <p:cNvSpPr txBox="1"/>
          <p:nvPr/>
        </p:nvSpPr>
        <p:spPr>
          <a:xfrm>
            <a:off x="1974300" y="4511700"/>
            <a:ext cx="3625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dirty="0">
                <a:solidFill>
                  <a:schemeClr val="lt1"/>
                </a:solidFill>
                <a:latin typeface="Franklin Gothic"/>
                <a:ea typeface="Franklin Gothic"/>
                <a:cs typeface="Franklin Gothic"/>
                <a:sym typeface="Franklin Gothic"/>
              </a:rPr>
              <a:t>Found in</a:t>
            </a:r>
            <a:r>
              <a:rPr lang="en" sz="900" u="sng" dirty="0">
                <a:solidFill>
                  <a:schemeClr val="lt1"/>
                </a:solidFill>
                <a:latin typeface="Franklin Gothic"/>
                <a:ea typeface="Franklin Gothic"/>
                <a:cs typeface="Franklin Gothic"/>
                <a:sym typeface="Franklin Gothic"/>
                <a:hlinkClick r:id="rId5">
                  <a:extLst>
                    <a:ext uri="{A12FA001-AC4F-418D-AE19-62706E023703}">
                      <ahyp:hlinkClr xmlns:ahyp="http://schemas.microsoft.com/office/drawing/2018/hyperlinkcolor" val="tx"/>
                    </a:ext>
                  </a:extLst>
                </a:hlinkClick>
              </a:rPr>
              <a:t> </a:t>
            </a:r>
            <a:r>
              <a:rPr lang="en" sz="900" i="1" u="sng" dirty="0">
                <a:solidFill>
                  <a:schemeClr val="lt1"/>
                </a:solidFill>
                <a:latin typeface="Franklin Gothic"/>
                <a:ea typeface="Franklin Gothic"/>
                <a:cs typeface="Franklin Gothic"/>
                <a:sym typeface="Franklin Gothic"/>
                <a:hlinkClick r:id="rId5">
                  <a:extLst>
                    <a:ext uri="{A12FA001-AC4F-418D-AE19-62706E023703}">
                      <ahyp:hlinkClr xmlns:ahyp="http://schemas.microsoft.com/office/drawing/2018/hyperlinkcolor" val="tx"/>
                    </a:ext>
                  </a:extLst>
                </a:hlinkClick>
              </a:rPr>
              <a:t>EL Education, </a:t>
            </a:r>
            <a:r>
              <a:rPr lang="en" sz="900" u="sng" dirty="0">
                <a:solidFill>
                  <a:schemeClr val="lt1"/>
                </a:solidFill>
                <a:latin typeface="Franklin Gothic"/>
                <a:ea typeface="Franklin Gothic"/>
                <a:cs typeface="Franklin Gothic"/>
                <a:sym typeface="Franklin Gothic"/>
                <a:hlinkClick r:id="rId5">
                  <a:extLst>
                    <a:ext uri="{A12FA001-AC4F-418D-AE19-62706E023703}">
                      <ahyp:hlinkClr xmlns:ahyp="http://schemas.microsoft.com/office/drawing/2018/hyperlinkcolor" val="tx"/>
                    </a:ext>
                  </a:extLst>
                </a:hlinkClick>
              </a:rPr>
              <a:t>Grade 8: Module 1, Unit 1</a:t>
            </a:r>
            <a:r>
              <a:rPr lang="en" sz="900" dirty="0">
                <a:solidFill>
                  <a:schemeClr val="lt1"/>
                </a:solidFill>
                <a:latin typeface="Franklin Gothic"/>
                <a:ea typeface="Franklin Gothic"/>
                <a:cs typeface="Franklin Gothic"/>
                <a:sym typeface="Franklin Gothic"/>
              </a:rPr>
              <a:t> (Latin American Folktales)</a:t>
            </a:r>
            <a:endParaRPr sz="900" dirty="0">
              <a:solidFill>
                <a:schemeClr val="lt1"/>
              </a:solidFill>
              <a:latin typeface="Franklin Gothic"/>
              <a:ea typeface="Franklin Gothic"/>
              <a:cs typeface="Franklin Gothic"/>
              <a:sym typeface="Franklin 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9"/>
          <p:cNvSpPr txBox="1">
            <a:spLocks noGrp="1"/>
          </p:cNvSpPr>
          <p:nvPr>
            <p:ph type="title" idx="4294967295"/>
          </p:nvPr>
        </p:nvSpPr>
        <p:spPr>
          <a:xfrm>
            <a:off x="419100" y="-39688"/>
            <a:ext cx="8362950" cy="755651"/>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100000"/>
              </a:lnSpc>
              <a:spcBef>
                <a:spcPts val="800"/>
              </a:spcBef>
              <a:spcAft>
                <a:spcPts val="0"/>
              </a:spcAft>
              <a:buClr>
                <a:srgbClr val="102649"/>
              </a:buClr>
              <a:buSzPts val="1400"/>
              <a:buFont typeface="Arial"/>
              <a:buNone/>
              <a:tabLst/>
              <a:defRPr/>
            </a:pPr>
            <a:r>
              <a:rPr kumimoji="0" lang="en-US" sz="24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Comprehension Breakdown and Potential Responses</a:t>
            </a:r>
            <a:endParaRPr kumimoji="0" lang="en-US" sz="1500" b="0"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endParaRPr>
          </a:p>
        </p:txBody>
      </p:sp>
      <p:graphicFrame>
        <p:nvGraphicFramePr>
          <p:cNvPr id="317" name="Google Shape;317;p49"/>
          <p:cNvGraphicFramePr/>
          <p:nvPr>
            <p:extLst>
              <p:ext uri="{D42A27DB-BD31-4B8C-83A1-F6EECF244321}">
                <p14:modId xmlns:p14="http://schemas.microsoft.com/office/powerpoint/2010/main" val="1867178276"/>
              </p:ext>
            </p:extLst>
          </p:nvPr>
        </p:nvGraphicFramePr>
        <p:xfrm>
          <a:off x="418538" y="597875"/>
          <a:ext cx="8306925" cy="4465110"/>
        </p:xfrm>
        <a:graphic>
          <a:graphicData uri="http://schemas.openxmlformats.org/drawingml/2006/table">
            <a:tbl>
              <a:tblPr firstRow="1">
                <a:noFill/>
                <a:tableStyleId>{3469F047-88C2-4279-A5D8-C56FBB1F2FE5}</a:tableStyleId>
              </a:tblPr>
              <a:tblGrid>
                <a:gridCol w="2300675">
                  <a:extLst>
                    <a:ext uri="{9D8B030D-6E8A-4147-A177-3AD203B41FA5}">
                      <a16:colId xmlns:a16="http://schemas.microsoft.com/office/drawing/2014/main" val="20000"/>
                    </a:ext>
                  </a:extLst>
                </a:gridCol>
                <a:gridCol w="3039250">
                  <a:extLst>
                    <a:ext uri="{9D8B030D-6E8A-4147-A177-3AD203B41FA5}">
                      <a16:colId xmlns:a16="http://schemas.microsoft.com/office/drawing/2014/main" val="20001"/>
                    </a:ext>
                  </a:extLst>
                </a:gridCol>
                <a:gridCol w="2967000">
                  <a:extLst>
                    <a:ext uri="{9D8B030D-6E8A-4147-A177-3AD203B41FA5}">
                      <a16:colId xmlns:a16="http://schemas.microsoft.com/office/drawing/2014/main" val="20002"/>
                    </a:ext>
                  </a:extLst>
                </a:gridCol>
              </a:tblGrid>
              <a:tr h="0">
                <a:tc>
                  <a:txBody>
                    <a:bodyPr/>
                    <a:lstStyle/>
                    <a:p>
                      <a:pPr marL="0" lvl="0" indent="0" algn="ctr" rtl="0">
                        <a:spcBef>
                          <a:spcPts val="0"/>
                        </a:spcBef>
                        <a:spcAft>
                          <a:spcPts val="0"/>
                        </a:spcAft>
                        <a:buNone/>
                      </a:pPr>
                      <a:r>
                        <a:rPr lang="en" sz="1100" b="1">
                          <a:solidFill>
                            <a:schemeClr val="lt1"/>
                          </a:solidFill>
                          <a:latin typeface="Franklin Gothic"/>
                          <a:ea typeface="Franklin Gothic"/>
                          <a:cs typeface="Franklin Gothic"/>
                          <a:sym typeface="Franklin Gothic"/>
                        </a:rPr>
                        <a:t>Comprehension Breakdown</a:t>
                      </a:r>
                      <a:endParaRPr sz="1100" b="1">
                        <a:solidFill>
                          <a:schemeClr val="lt1"/>
                        </a:solidFill>
                        <a:latin typeface="Franklin Gothic"/>
                        <a:ea typeface="Franklin Gothic"/>
                        <a:cs typeface="Franklin Gothic"/>
                        <a:sym typeface="Franklin Gothic"/>
                      </a:endParaRPr>
                    </a:p>
                  </a:txBody>
                  <a:tcPr marL="91425" marR="91425" marT="91425" marB="91425">
                    <a:solidFill>
                      <a:srgbClr val="102649"/>
                    </a:solidFill>
                  </a:tcPr>
                </a:tc>
                <a:tc>
                  <a:txBody>
                    <a:bodyPr/>
                    <a:lstStyle/>
                    <a:p>
                      <a:pPr marL="0" lvl="0" indent="0" algn="ctr" rtl="0">
                        <a:spcBef>
                          <a:spcPts val="0"/>
                        </a:spcBef>
                        <a:spcAft>
                          <a:spcPts val="0"/>
                        </a:spcAft>
                        <a:buNone/>
                      </a:pPr>
                      <a:r>
                        <a:rPr lang="en" sz="1100" b="1">
                          <a:solidFill>
                            <a:schemeClr val="lt1"/>
                          </a:solidFill>
                          <a:latin typeface="Franklin Gothic"/>
                          <a:ea typeface="Franklin Gothic"/>
                          <a:cs typeface="Franklin Gothic"/>
                          <a:sym typeface="Franklin Gothic"/>
                        </a:rPr>
                        <a:t>Potential Teacher Actions</a:t>
                      </a:r>
                      <a:endParaRPr sz="1100" b="1">
                        <a:solidFill>
                          <a:schemeClr val="lt1"/>
                        </a:solidFill>
                        <a:latin typeface="Franklin Gothic"/>
                        <a:ea typeface="Franklin Gothic"/>
                        <a:cs typeface="Franklin Gothic"/>
                        <a:sym typeface="Franklin Gothic"/>
                      </a:endParaRPr>
                    </a:p>
                  </a:txBody>
                  <a:tcPr marL="91425" marR="91425" marT="91425" marB="91425">
                    <a:solidFill>
                      <a:srgbClr val="102649"/>
                    </a:solidFill>
                  </a:tcPr>
                </a:tc>
                <a:tc>
                  <a:txBody>
                    <a:bodyPr/>
                    <a:lstStyle/>
                    <a:p>
                      <a:pPr marL="0" lvl="0" indent="0" algn="ctr" rtl="0">
                        <a:spcBef>
                          <a:spcPts val="0"/>
                        </a:spcBef>
                        <a:spcAft>
                          <a:spcPts val="0"/>
                        </a:spcAft>
                        <a:buNone/>
                      </a:pPr>
                      <a:r>
                        <a:rPr lang="en" sz="1100" b="1">
                          <a:solidFill>
                            <a:schemeClr val="lt1"/>
                          </a:solidFill>
                          <a:latin typeface="Franklin Gothic"/>
                          <a:ea typeface="Franklin Gothic"/>
                          <a:cs typeface="Franklin Gothic"/>
                          <a:sym typeface="Franklin Gothic"/>
                        </a:rPr>
                        <a:t>Potential Student Actions</a:t>
                      </a:r>
                      <a:endParaRPr sz="1100" b="1">
                        <a:solidFill>
                          <a:schemeClr val="lt1"/>
                        </a:solidFill>
                        <a:latin typeface="Franklin Gothic"/>
                        <a:ea typeface="Franklin Gothic"/>
                        <a:cs typeface="Franklin Gothic"/>
                        <a:sym typeface="Franklin Gothic"/>
                      </a:endParaRPr>
                    </a:p>
                  </a:txBody>
                  <a:tcPr marL="91425" marR="91425" marT="91425" marB="91425">
                    <a:solidFill>
                      <a:srgbClr val="102649"/>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sz="1100" b="1">
                          <a:latin typeface="Franklin Gothic"/>
                          <a:ea typeface="Franklin Gothic"/>
                          <a:cs typeface="Franklin Gothic"/>
                          <a:sym typeface="Franklin Gothic"/>
                        </a:rPr>
                        <a:t>Missing assumed background knowledge</a:t>
                      </a:r>
                      <a:endParaRPr sz="1100" b="1">
                        <a:latin typeface="Franklin Gothic"/>
                        <a:ea typeface="Franklin Gothic"/>
                        <a:cs typeface="Franklin Gothic"/>
                        <a:sym typeface="Franklin Gothic"/>
                      </a:endParaRPr>
                    </a:p>
                  </a:txBody>
                  <a:tcPr marL="91425" marR="91425" marT="91425" marB="91425" anchor="ctr">
                    <a:solidFill>
                      <a:srgbClr val="E1F3EA"/>
                    </a:solidFill>
                  </a:tcPr>
                </a:tc>
                <a:tc>
                  <a:txBody>
                    <a:bodyPr/>
                    <a:lstStyle/>
                    <a:p>
                      <a:pPr marL="0" lvl="0" indent="0" algn="l" rtl="0">
                        <a:spcBef>
                          <a:spcPts val="0"/>
                        </a:spcBef>
                        <a:spcAft>
                          <a:spcPts val="0"/>
                        </a:spcAft>
                        <a:buNone/>
                      </a:pPr>
                      <a:r>
                        <a:rPr lang="en" sz="1100">
                          <a:latin typeface="Franklin Gothic"/>
                          <a:ea typeface="Franklin Gothic"/>
                          <a:cs typeface="Franklin Gothic"/>
                          <a:sym typeface="Franklin Gothic"/>
                        </a:rPr>
                        <a:t>building knowledge through text sets from HQIR, engagement exercises, student discussion (Session 4)</a:t>
                      </a:r>
                      <a:endParaRPr sz="1100">
                        <a:latin typeface="Franklin Gothic"/>
                        <a:ea typeface="Franklin Gothic"/>
                        <a:cs typeface="Franklin Gothic"/>
                        <a:sym typeface="Franklin Gothic"/>
                      </a:endParaRPr>
                    </a:p>
                  </a:txBody>
                  <a:tcPr marL="91425" marR="91425" marT="91425" marB="91425" anchor="ctr">
                    <a:solidFill>
                      <a:srgbClr val="E1F3EA"/>
                    </a:solidFill>
                  </a:tcPr>
                </a:tc>
                <a:tc>
                  <a:txBody>
                    <a:bodyPr/>
                    <a:lstStyle/>
                    <a:p>
                      <a:pPr marL="0" lvl="0" indent="0" algn="l" rtl="0">
                        <a:spcBef>
                          <a:spcPts val="0"/>
                        </a:spcBef>
                        <a:spcAft>
                          <a:spcPts val="0"/>
                        </a:spcAft>
                        <a:buNone/>
                      </a:pPr>
                      <a:r>
                        <a:rPr lang="en" sz="1100">
                          <a:latin typeface="Franklin Gothic"/>
                          <a:ea typeface="Franklin Gothic"/>
                          <a:cs typeface="Franklin Gothic"/>
                          <a:sym typeface="Franklin Gothic"/>
                        </a:rPr>
                        <a:t>identify what knowledge you’re missing, reflect on previous reading and learning, use external resources to build knowledge</a:t>
                      </a:r>
                      <a:endParaRPr sz="1100">
                        <a:latin typeface="Franklin Gothic"/>
                        <a:ea typeface="Franklin Gothic"/>
                        <a:cs typeface="Franklin Gothic"/>
                        <a:sym typeface="Franklin Gothic"/>
                      </a:endParaRPr>
                    </a:p>
                  </a:txBody>
                  <a:tcPr marL="91425" marR="91425" marT="91425" marB="91425" anchor="ctr">
                    <a:solidFill>
                      <a:srgbClr val="E1F3EA"/>
                    </a:solidFill>
                  </a:tcPr>
                </a:tc>
                <a:extLst>
                  <a:ext uri="{0D108BD9-81ED-4DB2-BD59-A6C34878D82A}">
                    <a16:rowId xmlns:a16="http://schemas.microsoft.com/office/drawing/2014/main" val="10001"/>
                  </a:ext>
                </a:extLst>
              </a:tr>
              <a:tr h="566525">
                <a:tc>
                  <a:txBody>
                    <a:bodyPr/>
                    <a:lstStyle/>
                    <a:p>
                      <a:pPr marL="0" lvl="0" indent="0" algn="ctr" rtl="0">
                        <a:spcBef>
                          <a:spcPts val="0"/>
                        </a:spcBef>
                        <a:spcAft>
                          <a:spcPts val="0"/>
                        </a:spcAft>
                        <a:buNone/>
                      </a:pPr>
                      <a:r>
                        <a:rPr lang="en" sz="1100" b="1">
                          <a:latin typeface="Franklin Gothic"/>
                          <a:ea typeface="Franklin Gothic"/>
                          <a:cs typeface="Franklin Gothic"/>
                          <a:sym typeface="Franklin Gothic"/>
                        </a:rPr>
                        <a:t>Gaps in vocabulary knowledge</a:t>
                      </a:r>
                      <a:endParaRPr sz="1100" b="1">
                        <a:latin typeface="Franklin Gothic"/>
                        <a:ea typeface="Franklin Gothic"/>
                        <a:cs typeface="Franklin Gothic"/>
                        <a:sym typeface="Franklin Gothic"/>
                      </a:endParaRPr>
                    </a:p>
                  </a:txBody>
                  <a:tcPr marL="91425" marR="91425" marT="91425" marB="91425" anchor="ctr">
                    <a:solidFill>
                      <a:srgbClr val="EFEFEF"/>
                    </a:solidFill>
                  </a:tcPr>
                </a:tc>
                <a:tc>
                  <a:txBody>
                    <a:bodyPr/>
                    <a:lstStyle/>
                    <a:p>
                      <a:pPr marL="0" lvl="0" indent="0" algn="l" rtl="0">
                        <a:spcBef>
                          <a:spcPts val="0"/>
                        </a:spcBef>
                        <a:spcAft>
                          <a:spcPts val="0"/>
                        </a:spcAft>
                        <a:buNone/>
                      </a:pPr>
                      <a:r>
                        <a:rPr lang="en" sz="1100">
                          <a:latin typeface="Franklin Gothic"/>
                          <a:ea typeface="Franklin Gothic"/>
                          <a:cs typeface="Franklin Gothic"/>
                          <a:sym typeface="Franklin Gothic"/>
                        </a:rPr>
                        <a:t>explicit vocabulary instruction of Tier 2 words (Session 4), multiple reads</a:t>
                      </a:r>
                      <a:endParaRPr sz="1100">
                        <a:latin typeface="Franklin Gothic"/>
                        <a:ea typeface="Franklin Gothic"/>
                        <a:cs typeface="Franklin Gothic"/>
                        <a:sym typeface="Franklin Gothic"/>
                      </a:endParaRPr>
                    </a:p>
                  </a:txBody>
                  <a:tcPr marL="91425" marR="91425" marT="91425" marB="91425" anchor="ctr">
                    <a:solidFill>
                      <a:srgbClr val="EFEFEF"/>
                    </a:solidFill>
                  </a:tcPr>
                </a:tc>
                <a:tc>
                  <a:txBody>
                    <a:bodyPr/>
                    <a:lstStyle/>
                    <a:p>
                      <a:pPr marL="0" lvl="0" indent="0" algn="l" rtl="0">
                        <a:spcBef>
                          <a:spcPts val="0"/>
                        </a:spcBef>
                        <a:spcAft>
                          <a:spcPts val="0"/>
                        </a:spcAft>
                        <a:buNone/>
                      </a:pPr>
                      <a:r>
                        <a:rPr lang="en" sz="1100">
                          <a:latin typeface="Franklin Gothic"/>
                          <a:ea typeface="Franklin Gothic"/>
                          <a:cs typeface="Franklin Gothic"/>
                          <a:sym typeface="Franklin Gothic"/>
                        </a:rPr>
                        <a:t>use reference materials as needed, read for context clues, determine meanings of multiple meaning words</a:t>
                      </a:r>
                      <a:endParaRPr sz="1100">
                        <a:latin typeface="Franklin Gothic"/>
                        <a:ea typeface="Franklin Gothic"/>
                        <a:cs typeface="Franklin Gothic"/>
                        <a:sym typeface="Franklin Gothic"/>
                      </a:endParaRPr>
                    </a:p>
                  </a:txBody>
                  <a:tcPr marL="91425" marR="91425" marT="91425" marB="91425" anchor="ctr">
                    <a:solidFill>
                      <a:srgbClr val="EFEFEF"/>
                    </a:solidFill>
                  </a:tcPr>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 sz="1100" b="1">
                          <a:latin typeface="Franklin Gothic"/>
                          <a:ea typeface="Franklin Gothic"/>
                          <a:cs typeface="Franklin Gothic"/>
                          <a:sym typeface="Franklin Gothic"/>
                        </a:rPr>
                        <a:t>Complex syntax/structure </a:t>
                      </a:r>
                      <a:endParaRPr sz="1100" b="1">
                        <a:latin typeface="Franklin Gothic"/>
                        <a:ea typeface="Franklin Gothic"/>
                        <a:cs typeface="Franklin Gothic"/>
                        <a:sym typeface="Franklin Gothic"/>
                      </a:endParaRPr>
                    </a:p>
                  </a:txBody>
                  <a:tcPr marL="91425" marR="91425" marT="91425" marB="91425" anchor="ctr">
                    <a:solidFill>
                      <a:srgbClr val="E1F3EA"/>
                    </a:solidFill>
                  </a:tcPr>
                </a:tc>
                <a:tc>
                  <a:txBody>
                    <a:bodyPr/>
                    <a:lstStyle/>
                    <a:p>
                      <a:pPr marL="0" lvl="0" indent="0" algn="l" rtl="0">
                        <a:spcBef>
                          <a:spcPts val="0"/>
                        </a:spcBef>
                        <a:spcAft>
                          <a:spcPts val="0"/>
                        </a:spcAft>
                        <a:buClr>
                          <a:schemeClr val="dk1"/>
                        </a:buClr>
                        <a:buSzPts val="1100"/>
                        <a:buFont typeface="Arial"/>
                        <a:buNone/>
                      </a:pPr>
                      <a:r>
                        <a:rPr lang="en" sz="1100">
                          <a:solidFill>
                            <a:schemeClr val="dk1"/>
                          </a:solidFill>
                          <a:latin typeface="Franklin Gothic"/>
                          <a:ea typeface="Franklin Gothic"/>
                          <a:cs typeface="Franklin Gothic"/>
                          <a:sym typeface="Franklin Gothic"/>
                        </a:rPr>
                        <a:t>teacher think aloud and questioning, multiple reads</a:t>
                      </a:r>
                      <a:endParaRPr sz="110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1100">
                        <a:latin typeface="Franklin Gothic"/>
                        <a:ea typeface="Franklin Gothic"/>
                        <a:cs typeface="Franklin Gothic"/>
                        <a:sym typeface="Franklin Gothic"/>
                      </a:endParaRPr>
                    </a:p>
                  </a:txBody>
                  <a:tcPr marL="91425" marR="91425" marT="91425" marB="91425" anchor="ctr">
                    <a:solidFill>
                      <a:srgbClr val="E1F3EA"/>
                    </a:solidFill>
                  </a:tcPr>
                </a:tc>
                <a:tc>
                  <a:txBody>
                    <a:bodyPr/>
                    <a:lstStyle/>
                    <a:p>
                      <a:pPr marL="0" lvl="0" indent="0" algn="l" rtl="0">
                        <a:spcBef>
                          <a:spcPts val="0"/>
                        </a:spcBef>
                        <a:spcAft>
                          <a:spcPts val="0"/>
                        </a:spcAft>
                        <a:buNone/>
                      </a:pPr>
                      <a:r>
                        <a:rPr lang="en" sz="1100">
                          <a:latin typeface="Franklin Gothic"/>
                          <a:ea typeface="Franklin Gothic"/>
                          <a:cs typeface="Franklin Gothic"/>
                          <a:sym typeface="Franklin Gothic"/>
                        </a:rPr>
                        <a:t>multiple reads, rearrange word order, think in synonyms</a:t>
                      </a:r>
                      <a:endParaRPr sz="1100">
                        <a:latin typeface="Franklin Gothic"/>
                        <a:ea typeface="Franklin Gothic"/>
                        <a:cs typeface="Franklin Gothic"/>
                        <a:sym typeface="Franklin Gothic"/>
                      </a:endParaRPr>
                    </a:p>
                  </a:txBody>
                  <a:tcPr marL="91425" marR="91425" marT="91425" marB="91425" anchor="ctr">
                    <a:solidFill>
                      <a:srgbClr val="E1F3EA"/>
                    </a:solidFill>
                  </a:tcPr>
                </a:tc>
                <a:extLst>
                  <a:ext uri="{0D108BD9-81ED-4DB2-BD59-A6C34878D82A}">
                    <a16:rowId xmlns:a16="http://schemas.microsoft.com/office/drawing/2014/main" val="10003"/>
                  </a:ext>
                </a:extLst>
              </a:tr>
              <a:tr h="381000">
                <a:tc>
                  <a:txBody>
                    <a:bodyPr/>
                    <a:lstStyle/>
                    <a:p>
                      <a:pPr marL="0" lvl="0" indent="0" algn="ctr" rtl="0">
                        <a:spcBef>
                          <a:spcPts val="0"/>
                        </a:spcBef>
                        <a:spcAft>
                          <a:spcPts val="0"/>
                        </a:spcAft>
                        <a:buNone/>
                      </a:pPr>
                      <a:r>
                        <a:rPr lang="en" sz="1100" b="1">
                          <a:latin typeface="Franklin Gothic"/>
                          <a:ea typeface="Franklin Gothic"/>
                          <a:cs typeface="Franklin Gothic"/>
                          <a:sym typeface="Franklin Gothic"/>
                        </a:rPr>
                        <a:t>Gaps in knowledge of the genre/author’s purpose (e.g., satire)</a:t>
                      </a:r>
                      <a:endParaRPr sz="1100" b="1">
                        <a:latin typeface="Franklin Gothic"/>
                        <a:ea typeface="Franklin Gothic"/>
                        <a:cs typeface="Franklin Gothic"/>
                        <a:sym typeface="Franklin Gothic"/>
                      </a:endParaRPr>
                    </a:p>
                  </a:txBody>
                  <a:tcPr marL="91425" marR="91425" marT="91425" marB="91425" anchor="ctr">
                    <a:solidFill>
                      <a:srgbClr val="EFEFEF"/>
                    </a:solidFill>
                  </a:tcPr>
                </a:tc>
                <a:tc>
                  <a:txBody>
                    <a:bodyPr/>
                    <a:lstStyle/>
                    <a:p>
                      <a:pPr marL="0" lvl="0" indent="0" algn="l" rtl="0">
                        <a:spcBef>
                          <a:spcPts val="0"/>
                        </a:spcBef>
                        <a:spcAft>
                          <a:spcPts val="0"/>
                        </a:spcAft>
                        <a:buNone/>
                      </a:pPr>
                      <a:r>
                        <a:rPr lang="en" sz="1100">
                          <a:latin typeface="Franklin Gothic"/>
                          <a:ea typeface="Franklin Gothic"/>
                          <a:cs typeface="Franklin Gothic"/>
                          <a:sym typeface="Franklin Gothic"/>
                        </a:rPr>
                        <a:t>teacher modeling, building knowledge of the genre</a:t>
                      </a:r>
                      <a:endParaRPr sz="1100">
                        <a:latin typeface="Franklin Gothic"/>
                        <a:ea typeface="Franklin Gothic"/>
                        <a:cs typeface="Franklin Gothic"/>
                        <a:sym typeface="Franklin Gothic"/>
                      </a:endParaRPr>
                    </a:p>
                  </a:txBody>
                  <a:tcPr marL="91425" marR="91425" marT="91425" marB="91425" anchor="ctr">
                    <a:solidFill>
                      <a:srgbClr val="EFEFEF"/>
                    </a:solidFill>
                  </a:tcPr>
                </a:tc>
                <a:tc>
                  <a:txBody>
                    <a:bodyPr/>
                    <a:lstStyle/>
                    <a:p>
                      <a:pPr marL="0" lvl="0" indent="0" algn="l" rtl="0">
                        <a:spcBef>
                          <a:spcPts val="0"/>
                        </a:spcBef>
                        <a:spcAft>
                          <a:spcPts val="0"/>
                        </a:spcAft>
                        <a:buNone/>
                      </a:pPr>
                      <a:r>
                        <a:rPr lang="en" sz="1100">
                          <a:latin typeface="Franklin Gothic"/>
                          <a:ea typeface="Franklin Gothic"/>
                          <a:cs typeface="Franklin Gothic"/>
                          <a:sym typeface="Franklin Gothic"/>
                        </a:rPr>
                        <a:t>ask and answer questions while reading, engage in criticality </a:t>
                      </a:r>
                      <a:endParaRPr sz="1100">
                        <a:latin typeface="Franklin Gothic"/>
                        <a:ea typeface="Franklin Gothic"/>
                        <a:cs typeface="Franklin Gothic"/>
                        <a:sym typeface="Franklin Gothic"/>
                      </a:endParaRPr>
                    </a:p>
                  </a:txBody>
                  <a:tcPr marL="91425" marR="91425" marT="91425" marB="91425" anchor="ctr">
                    <a:solidFill>
                      <a:srgbClr val="EFEFEF"/>
                    </a:solidFill>
                  </a:tcPr>
                </a:tc>
                <a:extLst>
                  <a:ext uri="{0D108BD9-81ED-4DB2-BD59-A6C34878D82A}">
                    <a16:rowId xmlns:a16="http://schemas.microsoft.com/office/drawing/2014/main" val="10004"/>
                  </a:ext>
                </a:extLst>
              </a:tr>
              <a:tr h="381000">
                <a:tc>
                  <a:txBody>
                    <a:bodyPr/>
                    <a:lstStyle/>
                    <a:p>
                      <a:pPr marL="0" lvl="0" indent="0" algn="ctr" rtl="0">
                        <a:spcBef>
                          <a:spcPts val="0"/>
                        </a:spcBef>
                        <a:spcAft>
                          <a:spcPts val="0"/>
                        </a:spcAft>
                        <a:buClr>
                          <a:schemeClr val="dk1"/>
                        </a:buClr>
                        <a:buSzPts val="1100"/>
                        <a:buFont typeface="Arial"/>
                        <a:buNone/>
                      </a:pPr>
                      <a:r>
                        <a:rPr lang="en" sz="1100" b="1">
                          <a:latin typeface="Franklin Gothic"/>
                          <a:ea typeface="Franklin Gothic"/>
                          <a:cs typeface="Franklin Gothic"/>
                          <a:sym typeface="Franklin Gothic"/>
                        </a:rPr>
                        <a:t>Lost focus / interrupted focus</a:t>
                      </a:r>
                      <a:endParaRPr sz="1100" b="1">
                        <a:latin typeface="Franklin Gothic"/>
                        <a:ea typeface="Franklin Gothic"/>
                        <a:cs typeface="Franklin Gothic"/>
                        <a:sym typeface="Franklin Gothic"/>
                      </a:endParaRPr>
                    </a:p>
                    <a:p>
                      <a:pPr marL="0" lvl="0" indent="0" algn="ctr" rtl="0">
                        <a:spcBef>
                          <a:spcPts val="0"/>
                        </a:spcBef>
                        <a:spcAft>
                          <a:spcPts val="0"/>
                        </a:spcAft>
                        <a:buClr>
                          <a:schemeClr val="dk1"/>
                        </a:buClr>
                        <a:buSzPts val="1100"/>
                        <a:buFont typeface="Arial"/>
                        <a:buNone/>
                      </a:pPr>
                      <a:endParaRPr sz="1100" b="1">
                        <a:latin typeface="Franklin Gothic"/>
                        <a:ea typeface="Franklin Gothic"/>
                        <a:cs typeface="Franklin Gothic"/>
                        <a:sym typeface="Franklin Gothic"/>
                      </a:endParaRPr>
                    </a:p>
                    <a:p>
                      <a:pPr marL="0" lvl="0" indent="0" algn="ctr" rtl="0">
                        <a:spcBef>
                          <a:spcPts val="0"/>
                        </a:spcBef>
                        <a:spcAft>
                          <a:spcPts val="0"/>
                        </a:spcAft>
                        <a:buNone/>
                      </a:pPr>
                      <a:endParaRPr sz="1100" b="1">
                        <a:latin typeface="Franklin Gothic"/>
                        <a:ea typeface="Franklin Gothic"/>
                        <a:cs typeface="Franklin Gothic"/>
                        <a:sym typeface="Franklin Gothic"/>
                      </a:endParaRPr>
                    </a:p>
                  </a:txBody>
                  <a:tcPr marL="91425" marR="91425" marT="91425" marB="91425" anchor="ctr">
                    <a:solidFill>
                      <a:srgbClr val="E1F3EA"/>
                    </a:solidFill>
                  </a:tcPr>
                </a:tc>
                <a:tc>
                  <a:txBody>
                    <a:bodyPr/>
                    <a:lstStyle/>
                    <a:p>
                      <a:pPr marL="0" lvl="0" indent="0" algn="l" rtl="0">
                        <a:spcBef>
                          <a:spcPts val="0"/>
                        </a:spcBef>
                        <a:spcAft>
                          <a:spcPts val="0"/>
                        </a:spcAft>
                        <a:buNone/>
                      </a:pPr>
                      <a:r>
                        <a:rPr lang="en" sz="1100">
                          <a:latin typeface="Franklin Gothic"/>
                          <a:ea typeface="Franklin Gothic"/>
                          <a:cs typeface="Franklin Gothic"/>
                          <a:sym typeface="Franklin Gothic"/>
                        </a:rPr>
                        <a:t>set a clear purpose for reading, eliminate distractions as much as possible, prompt student to re-read</a:t>
                      </a:r>
                      <a:endParaRPr sz="1100">
                        <a:latin typeface="Franklin Gothic"/>
                        <a:ea typeface="Franklin Gothic"/>
                        <a:cs typeface="Franklin Gothic"/>
                        <a:sym typeface="Franklin Gothic"/>
                      </a:endParaRPr>
                    </a:p>
                  </a:txBody>
                  <a:tcPr marL="91425" marR="91425" marT="91425" marB="91425" anchor="ctr">
                    <a:solidFill>
                      <a:srgbClr val="E1F3EA"/>
                    </a:solidFill>
                  </a:tcPr>
                </a:tc>
                <a:tc>
                  <a:txBody>
                    <a:bodyPr/>
                    <a:lstStyle/>
                    <a:p>
                      <a:pPr marL="0" lvl="0" indent="0" algn="l" rtl="0">
                        <a:spcBef>
                          <a:spcPts val="0"/>
                        </a:spcBef>
                        <a:spcAft>
                          <a:spcPts val="0"/>
                        </a:spcAft>
                        <a:buNone/>
                      </a:pPr>
                      <a:r>
                        <a:rPr lang="en" sz="1100">
                          <a:solidFill>
                            <a:schemeClr val="dk1"/>
                          </a:solidFill>
                          <a:latin typeface="Franklin Gothic"/>
                          <a:ea typeface="Franklin Gothic"/>
                          <a:cs typeface="Franklin Gothic"/>
                          <a:sym typeface="Franklin Gothic"/>
                        </a:rPr>
                        <a:t>set a clear purpose for reading, eliminate distractions as much as possible, re-read</a:t>
                      </a:r>
                      <a:endParaRPr sz="1100">
                        <a:latin typeface="Franklin Gothic"/>
                        <a:ea typeface="Franklin Gothic"/>
                        <a:cs typeface="Franklin Gothic"/>
                        <a:sym typeface="Franklin Gothic"/>
                      </a:endParaRPr>
                    </a:p>
                  </a:txBody>
                  <a:tcPr marL="91425" marR="91425" marT="91425" marB="91425" anchor="ctr">
                    <a:solidFill>
                      <a:srgbClr val="E1F3EA"/>
                    </a:solidFill>
                  </a:tcPr>
                </a:tc>
                <a:extLst>
                  <a:ext uri="{0D108BD9-81ED-4DB2-BD59-A6C34878D82A}">
                    <a16:rowId xmlns:a16="http://schemas.microsoft.com/office/drawing/2014/main" val="10005"/>
                  </a:ext>
                </a:extLst>
              </a:tr>
              <a:tr h="381000">
                <a:tc>
                  <a:txBody>
                    <a:bodyPr/>
                    <a:lstStyle/>
                    <a:p>
                      <a:pPr marL="0" lvl="0" indent="0" algn="ctr" rtl="0">
                        <a:spcBef>
                          <a:spcPts val="0"/>
                        </a:spcBef>
                        <a:spcAft>
                          <a:spcPts val="0"/>
                        </a:spcAft>
                        <a:buNone/>
                      </a:pPr>
                      <a:r>
                        <a:rPr lang="en" sz="1100" b="1">
                          <a:latin typeface="Franklin Gothic"/>
                          <a:ea typeface="Franklin Gothic"/>
                          <a:cs typeface="Franklin Gothic"/>
                          <a:sym typeface="Franklin Gothic"/>
                        </a:rPr>
                        <a:t>Motivation </a:t>
                      </a:r>
                      <a:endParaRPr sz="1100" b="1">
                        <a:latin typeface="Franklin Gothic"/>
                        <a:ea typeface="Franklin Gothic"/>
                        <a:cs typeface="Franklin Gothic"/>
                        <a:sym typeface="Franklin Gothic"/>
                      </a:endParaRPr>
                    </a:p>
                  </a:txBody>
                  <a:tcPr marL="91425" marR="91425" marT="91425" marB="91425" anchor="ctr">
                    <a:solidFill>
                      <a:srgbClr val="EFEFEF"/>
                    </a:solidFill>
                  </a:tcPr>
                </a:tc>
                <a:tc>
                  <a:txBody>
                    <a:bodyPr/>
                    <a:lstStyle/>
                    <a:p>
                      <a:pPr marL="0" lvl="0" indent="0" algn="l" rtl="0">
                        <a:spcBef>
                          <a:spcPts val="0"/>
                        </a:spcBef>
                        <a:spcAft>
                          <a:spcPts val="0"/>
                        </a:spcAft>
                        <a:buNone/>
                      </a:pPr>
                      <a:r>
                        <a:rPr lang="en" sz="1100">
                          <a:latin typeface="Franklin Gothic"/>
                          <a:ea typeface="Franklin Gothic"/>
                          <a:cs typeface="Franklin Gothic"/>
                          <a:sym typeface="Franklin Gothic"/>
                        </a:rPr>
                        <a:t>set a purpose for reading, provide relevant background and vocabulary knowledge</a:t>
                      </a:r>
                      <a:endParaRPr sz="1100">
                        <a:latin typeface="Franklin Gothic"/>
                        <a:ea typeface="Franklin Gothic"/>
                        <a:cs typeface="Franklin Gothic"/>
                        <a:sym typeface="Franklin Gothic"/>
                      </a:endParaRPr>
                    </a:p>
                  </a:txBody>
                  <a:tcPr marL="91425" marR="91425" marT="91425" marB="91425" anchor="ctr">
                    <a:solidFill>
                      <a:srgbClr val="EFEFEF"/>
                    </a:solidFill>
                  </a:tcPr>
                </a:tc>
                <a:tc>
                  <a:txBody>
                    <a:bodyPr/>
                    <a:lstStyle/>
                    <a:p>
                      <a:pPr marL="0" lvl="0" indent="0" algn="l" rtl="0">
                        <a:spcBef>
                          <a:spcPts val="0"/>
                        </a:spcBef>
                        <a:spcAft>
                          <a:spcPts val="0"/>
                        </a:spcAft>
                        <a:buNone/>
                      </a:pPr>
                      <a:r>
                        <a:rPr lang="en" sz="1100" dirty="0">
                          <a:latin typeface="Franklin Gothic"/>
                          <a:ea typeface="Franklin Gothic"/>
                          <a:cs typeface="Franklin Gothic"/>
                          <a:sym typeface="Franklin Gothic"/>
                        </a:rPr>
                        <a:t>set a purpose for reading, collaborate with others, build your own knowledge as necessary</a:t>
                      </a:r>
                      <a:endParaRPr sz="1100" dirty="0">
                        <a:latin typeface="Franklin Gothic"/>
                        <a:ea typeface="Franklin Gothic"/>
                        <a:cs typeface="Franklin Gothic"/>
                        <a:sym typeface="Franklin Gothic"/>
                      </a:endParaRPr>
                    </a:p>
                  </a:txBody>
                  <a:tcPr marL="91425" marR="91425" marT="91425" marB="91425" anchor="ctr">
                    <a:solidFill>
                      <a:srgbClr val="EFEFEF"/>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50"/>
          <p:cNvSpPr txBox="1">
            <a:spLocks noGrp="1"/>
          </p:cNvSpPr>
          <p:nvPr>
            <p:ph type="title" idx="4294967295"/>
          </p:nvPr>
        </p:nvSpPr>
        <p:spPr>
          <a:xfrm>
            <a:off x="476250" y="192088"/>
            <a:ext cx="8362950" cy="757237"/>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r>
              <a:rPr kumimoji="0" lang="en-US" sz="3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Try “Say Something” (from the fluency session)</a:t>
            </a:r>
            <a:endParaRPr kumimoji="0" lang="en-US" sz="2100" b="0"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endParaRPr>
          </a:p>
        </p:txBody>
      </p:sp>
      <p:pic>
        <p:nvPicPr>
          <p:cNvPr id="324" name="Google Shape;324;p50" descr="&quot;Say Something&quot; is a paired partner reading routine that breaks a text into alternating sections for partners to read aloud and say something about. This image shows an example of alternating paragraphs labeled for Partner A and Partner B."/>
          <p:cNvPicPr preferRelativeResize="0"/>
          <p:nvPr/>
        </p:nvPicPr>
        <p:blipFill>
          <a:blip r:embed="rId3">
            <a:alphaModFix/>
          </a:blip>
          <a:stretch>
            <a:fillRect/>
          </a:stretch>
        </p:blipFill>
        <p:spPr>
          <a:xfrm>
            <a:off x="291675" y="806012"/>
            <a:ext cx="5632726" cy="3531475"/>
          </a:xfrm>
          <a:prstGeom prst="rect">
            <a:avLst/>
          </a:prstGeom>
          <a:noFill/>
          <a:ln>
            <a:noFill/>
          </a:ln>
        </p:spPr>
      </p:pic>
      <p:sp>
        <p:nvSpPr>
          <p:cNvPr id="325" name="Google Shape;325;p50"/>
          <p:cNvSpPr txBox="1"/>
          <p:nvPr/>
        </p:nvSpPr>
        <p:spPr>
          <a:xfrm>
            <a:off x="6007800" y="948975"/>
            <a:ext cx="2832000" cy="10956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rgbClr val="102649"/>
                </a:solidFill>
                <a:latin typeface="Franklin Gothic"/>
                <a:ea typeface="Franklin Gothic"/>
                <a:cs typeface="Franklin Gothic"/>
                <a:sym typeface="Franklin Gothic"/>
              </a:rPr>
              <a:t>Students may be reluctant to share with the whole class when and where their comprehension broke down. </a:t>
            </a:r>
            <a:endParaRPr sz="1500">
              <a:solidFill>
                <a:srgbClr val="102649"/>
              </a:solidFill>
              <a:latin typeface="Franklin Gothic"/>
              <a:ea typeface="Franklin Gothic"/>
              <a:cs typeface="Franklin Gothic"/>
              <a:sym typeface="Franklin Gothic"/>
            </a:endParaRPr>
          </a:p>
        </p:txBody>
      </p:sp>
      <p:sp>
        <p:nvSpPr>
          <p:cNvPr id="326" name="Google Shape;326;p50"/>
          <p:cNvSpPr txBox="1"/>
          <p:nvPr/>
        </p:nvSpPr>
        <p:spPr>
          <a:xfrm>
            <a:off x="6007800" y="2187625"/>
            <a:ext cx="2832000" cy="10956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rgbClr val="102649"/>
                </a:solidFill>
                <a:latin typeface="Franklin Gothic"/>
                <a:ea typeface="Franklin Gothic"/>
                <a:cs typeface="Franklin Gothic"/>
                <a:sym typeface="Franklin Gothic"/>
              </a:rPr>
              <a:t>Ask students to identify where comprehension breaks down and work cooperatively to build comprehension. </a:t>
            </a:r>
            <a:endParaRPr sz="1500">
              <a:solidFill>
                <a:srgbClr val="102649"/>
              </a:solidFill>
              <a:latin typeface="Franklin Gothic"/>
              <a:ea typeface="Franklin Gothic"/>
              <a:cs typeface="Franklin Gothic"/>
              <a:sym typeface="Franklin Gothic"/>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51"/>
          <p:cNvSpPr txBox="1">
            <a:spLocks noGrp="1"/>
          </p:cNvSpPr>
          <p:nvPr>
            <p:ph type="title"/>
          </p:nvPr>
        </p:nvSpPr>
        <p:spPr>
          <a:xfrm>
            <a:off x="313100" y="1633325"/>
            <a:ext cx="61101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dirty="0">
              <a:latin typeface="Franklin Gothic"/>
              <a:ea typeface="Franklin Gothic"/>
              <a:cs typeface="Franklin Gothic"/>
              <a:sym typeface="Franklin Gothic"/>
            </a:endParaRPr>
          </a:p>
          <a:p>
            <a:pPr marL="0" lvl="0" indent="0" algn="l" rtl="0">
              <a:spcBef>
                <a:spcPts val="0"/>
              </a:spcBef>
              <a:spcAft>
                <a:spcPts val="0"/>
              </a:spcAft>
              <a:buNone/>
            </a:pPr>
            <a:r>
              <a:rPr lang="en" sz="7600" b="1" dirty="0">
                <a:latin typeface="Franklin Gothic"/>
                <a:ea typeface="Franklin Gothic"/>
                <a:cs typeface="Franklin Gothic"/>
                <a:sym typeface="Franklin Gothic"/>
              </a:rPr>
              <a:t>Routine 2: Syntactic </a:t>
            </a:r>
            <a:endParaRPr sz="7600" b="1" dirty="0">
              <a:latin typeface="Franklin Gothic"/>
              <a:ea typeface="Franklin Gothic"/>
              <a:cs typeface="Franklin Gothic"/>
              <a:sym typeface="Franklin Gothic"/>
            </a:endParaRPr>
          </a:p>
          <a:p>
            <a:pPr marL="0" lvl="0" indent="0" algn="l" rtl="0">
              <a:spcBef>
                <a:spcPts val="0"/>
              </a:spcBef>
              <a:spcAft>
                <a:spcPts val="0"/>
              </a:spcAft>
              <a:buNone/>
            </a:pPr>
            <a:r>
              <a:rPr lang="en" sz="7600" b="1" dirty="0">
                <a:latin typeface="Franklin Gothic"/>
                <a:ea typeface="Franklin Gothic"/>
                <a:cs typeface="Franklin Gothic"/>
                <a:sym typeface="Franklin Gothic"/>
              </a:rPr>
              <a:t>Analysis</a:t>
            </a:r>
            <a:endParaRPr sz="7600" b="1" dirty="0">
              <a:latin typeface="Franklin Gothic"/>
              <a:ea typeface="Franklin Gothic"/>
              <a:cs typeface="Franklin Gothic"/>
              <a:sym typeface="Franklin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136"/>
        <p:cNvGrpSpPr/>
        <p:nvPr/>
      </p:nvGrpSpPr>
      <p:grpSpPr>
        <a:xfrm>
          <a:off x="0" y="0"/>
          <a:ext cx="0" cy="0"/>
          <a:chOff x="0" y="0"/>
          <a:chExt cx="0" cy="0"/>
        </a:xfrm>
      </p:grpSpPr>
      <p:sp>
        <p:nvSpPr>
          <p:cNvPr id="137" name="Google Shape;137;p28"/>
          <p:cNvSpPr txBox="1">
            <a:spLocks noGrp="1"/>
          </p:cNvSpPr>
          <p:nvPr>
            <p:ph type="title"/>
          </p:nvPr>
        </p:nvSpPr>
        <p:spPr>
          <a:xfrm>
            <a:off x="171075" y="67175"/>
            <a:ext cx="85380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900" b="1" dirty="0">
                <a:latin typeface="Franklin Gothic"/>
                <a:ea typeface="Franklin Gothic"/>
                <a:cs typeface="Franklin Gothic"/>
                <a:sym typeface="Franklin Gothic"/>
              </a:rPr>
              <a:t>A Note to Individuals Completing this Series: </a:t>
            </a:r>
            <a:endParaRPr sz="2900" b="1" dirty="0">
              <a:latin typeface="Franklin Gothic"/>
              <a:ea typeface="Franklin Gothic"/>
              <a:cs typeface="Franklin Gothic"/>
              <a:sym typeface="Franklin Gothic"/>
            </a:endParaRPr>
          </a:p>
        </p:txBody>
      </p:sp>
      <p:sp>
        <p:nvSpPr>
          <p:cNvPr id="138" name="Google Shape;138;p28"/>
          <p:cNvSpPr txBox="1"/>
          <p:nvPr/>
        </p:nvSpPr>
        <p:spPr>
          <a:xfrm>
            <a:off x="303798" y="839666"/>
            <a:ext cx="8538000" cy="29157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102649"/>
              </a:buClr>
              <a:buSzPts val="1800"/>
              <a:buFont typeface="Franklin Gothic"/>
              <a:buChar char="●"/>
            </a:pPr>
            <a:r>
              <a:rPr lang="en" sz="1800" dirty="0">
                <a:solidFill>
                  <a:srgbClr val="102649"/>
                </a:solidFill>
                <a:latin typeface="Franklin Gothic"/>
                <a:ea typeface="Franklin Gothic"/>
                <a:cs typeface="Franklin Gothic"/>
                <a:sym typeface="Franklin Gothic"/>
              </a:rPr>
              <a:t>For complete considerations for complete this series individually, see the Notes section of this slide. </a:t>
            </a:r>
          </a:p>
          <a:p>
            <a:pPr marL="457200" lvl="0" indent="-342900" algn="l" rtl="0">
              <a:spcBef>
                <a:spcPts val="0"/>
              </a:spcBef>
              <a:spcAft>
                <a:spcPts val="0"/>
              </a:spcAft>
              <a:buClr>
                <a:srgbClr val="102649"/>
              </a:buClr>
              <a:buSzPts val="1800"/>
              <a:buFont typeface="Franklin Gothic"/>
              <a:buChar char="●"/>
            </a:pPr>
            <a:r>
              <a:rPr lang="en" sz="1800" dirty="0">
                <a:solidFill>
                  <a:srgbClr val="102649"/>
                </a:solidFill>
                <a:latin typeface="Franklin Gothic"/>
                <a:ea typeface="Franklin Gothic"/>
                <a:cs typeface="Franklin Gothic"/>
                <a:sym typeface="Franklin Gothic"/>
              </a:rPr>
              <a:t>Print or make a digital copy of the </a:t>
            </a:r>
            <a:r>
              <a:rPr lang="en" sz="1800" dirty="0">
                <a:solidFill>
                  <a:srgbClr val="102649"/>
                </a:solidFill>
                <a:latin typeface="Franklin Gothic"/>
                <a:ea typeface="Franklin Gothic"/>
                <a:cs typeface="Franklin Gothic"/>
                <a:sym typeface="Franklin Gothic"/>
                <a:hlinkClick r:id="rId3"/>
              </a:rPr>
              <a:t>Participant Guide</a:t>
            </a:r>
            <a:r>
              <a:rPr lang="en" sz="1800" dirty="0">
                <a:solidFill>
                  <a:srgbClr val="102649"/>
                </a:solidFill>
                <a:latin typeface="Franklin Gothic"/>
                <a:ea typeface="Franklin Gothic"/>
                <a:cs typeface="Franklin Gothic"/>
                <a:sym typeface="Franklin Gothic"/>
              </a:rPr>
              <a:t> to capture your thinking.</a:t>
            </a:r>
            <a:endParaRPr lang="en-US" sz="1800" dirty="0">
              <a:solidFill>
                <a:srgbClr val="102649"/>
              </a:solidFill>
              <a:latin typeface="Franklin Gothic"/>
              <a:ea typeface="Franklin Gothic"/>
              <a:cs typeface="Franklin Gothic"/>
            </a:endParaRPr>
          </a:p>
          <a:p>
            <a:pPr marL="457200" indent="-336550">
              <a:buClr>
                <a:srgbClr val="102649"/>
              </a:buClr>
              <a:buSzPts val="1700"/>
              <a:buFont typeface="Franklin Gothic"/>
              <a:buChar char="●"/>
            </a:pPr>
            <a:r>
              <a:rPr lang="en-US" sz="1800" dirty="0">
                <a:solidFill>
                  <a:srgbClr val="102649"/>
                </a:solidFill>
                <a:latin typeface="Franklin Gothic"/>
                <a:ea typeface="Franklin Gothic"/>
                <a:cs typeface="Franklin Gothic"/>
                <a:sym typeface="Franklin Gothic"/>
              </a:rPr>
              <a:t>These slides are part </a:t>
            </a:r>
            <a:r>
              <a:rPr lang="en-US" sz="1800" u="sng" dirty="0">
                <a:solidFill>
                  <a:srgbClr val="102649"/>
                </a:solidFill>
                <a:latin typeface="Franklin Gothic"/>
                <a:ea typeface="Franklin Gothic"/>
                <a:cs typeface="Franklin Gothic"/>
                <a:sym typeface="Franklin Gothic"/>
              </a:rPr>
              <a:t>four</a:t>
            </a:r>
            <a:r>
              <a:rPr lang="en-US" sz="1800" dirty="0">
                <a:solidFill>
                  <a:srgbClr val="102649"/>
                </a:solidFill>
                <a:latin typeface="Franklin Gothic"/>
                <a:ea typeface="Franklin Gothic"/>
                <a:cs typeface="Franklin Gothic"/>
                <a:sym typeface="Franklin Gothic"/>
              </a:rPr>
              <a:t> of a six-part series.</a:t>
            </a:r>
          </a:p>
          <a:p>
            <a:pPr marL="457200" indent="-336550">
              <a:buClr>
                <a:srgbClr val="102649"/>
              </a:buClr>
              <a:buSzPts val="1700"/>
              <a:buFont typeface="Franklin Gothic"/>
              <a:buChar char="●"/>
            </a:pPr>
            <a:r>
              <a:rPr lang="en-US" sz="1800" dirty="0">
                <a:solidFill>
                  <a:srgbClr val="102649"/>
                </a:solidFill>
                <a:latin typeface="Franklin Gothic"/>
                <a:ea typeface="Franklin Gothic"/>
                <a:cs typeface="Franklin Gothic"/>
                <a:sym typeface="Franklin Gothic"/>
              </a:rPr>
              <a:t>See the Webinar Series Learning Plan </a:t>
            </a:r>
            <a:r>
              <a:rPr lang="en-US" sz="1700" dirty="0">
                <a:solidFill>
                  <a:srgbClr val="102649"/>
                </a:solidFill>
                <a:latin typeface="Franklin Gothic"/>
                <a:ea typeface="Franklin Gothic"/>
                <a:cs typeface="Franklin Gothic"/>
                <a:sym typeface="Franklin Gothic"/>
              </a:rPr>
              <a:t>on the </a:t>
            </a:r>
            <a:r>
              <a:rPr lang="en-US" sz="1700" dirty="0">
                <a:solidFill>
                  <a:srgbClr val="102649"/>
                </a:solidFill>
                <a:latin typeface="Franklin Gothic"/>
                <a:ea typeface="Franklin Gothic"/>
                <a:cs typeface="Franklin Gothic"/>
                <a:sym typeface="Franklin Gothic"/>
                <a:hlinkClick r:id="rId4"/>
              </a:rPr>
              <a:t>Landing Page</a:t>
            </a:r>
            <a:r>
              <a:rPr lang="en-US" sz="1800" dirty="0">
                <a:solidFill>
                  <a:srgbClr val="102649"/>
                </a:solidFill>
                <a:latin typeface="Franklin Gothic"/>
                <a:ea typeface="Franklin Gothic"/>
                <a:cs typeface="Franklin Gothic"/>
                <a:sym typeface="Franklin Gothic"/>
              </a:rPr>
              <a:t> for a detailed view of session objectives and materials. You may wish to make this available to participants.</a:t>
            </a:r>
            <a:endParaRPr lang="en-US" sz="1800" dirty="0">
              <a:solidFill>
                <a:srgbClr val="102649"/>
              </a:solidFill>
              <a:latin typeface="Franklin Gothic"/>
              <a:ea typeface="Franklin Gothic"/>
              <a:cs typeface="Franklin Gothic"/>
            </a:endParaRPr>
          </a:p>
          <a:p>
            <a:pPr marL="457200" indent="-342900">
              <a:buSzPts val="1700"/>
              <a:buFont typeface="Franklin Gothic,Sans-Serif"/>
              <a:buChar char="●"/>
            </a:pPr>
            <a:r>
              <a:rPr lang="en-US" sz="1800" dirty="0">
                <a:solidFill>
                  <a:srgbClr val="102649"/>
                </a:solidFill>
                <a:latin typeface="Franklin Gothic"/>
                <a:ea typeface="Franklin Gothic"/>
                <a:cs typeface="Franklin Gothic"/>
              </a:rPr>
              <a:t>This series is built around the Institute for Education Science and What Works Clearinghouse 2022 Practice Guide, </a:t>
            </a:r>
            <a:r>
              <a:rPr lang="en-US" sz="1800" i="1" dirty="0">
                <a:solidFill>
                  <a:srgbClr val="102649"/>
                </a:solidFill>
                <a:latin typeface="Franklin Gothic"/>
                <a:ea typeface="Franklin Gothic"/>
                <a:cs typeface="Franklin Gothic"/>
                <a:hlinkClick r:id="rId5"/>
              </a:rPr>
              <a:t>Providing Reading Interventions to Students in Grades 4-9</a:t>
            </a:r>
            <a:r>
              <a:rPr lang="en-US" sz="1800" i="1" dirty="0">
                <a:solidFill>
                  <a:srgbClr val="102649"/>
                </a:solidFill>
                <a:latin typeface="Franklin Gothic"/>
                <a:ea typeface="Franklin Gothic"/>
                <a:cs typeface="Franklin Gothic"/>
              </a:rPr>
              <a:t>,</a:t>
            </a:r>
            <a:r>
              <a:rPr lang="en-US" sz="1800" dirty="0">
                <a:solidFill>
                  <a:srgbClr val="102649"/>
                </a:solidFill>
                <a:latin typeface="Franklin Gothic"/>
                <a:ea typeface="Franklin Gothic"/>
                <a:cs typeface="Franklin Gothic"/>
              </a:rPr>
              <a:t> a free resource available for print. Consider making copies or providing digital access to participants to complete the pre-session readings.</a:t>
            </a:r>
          </a:p>
          <a:p>
            <a:pPr marL="457200" indent="-342900">
              <a:buClr>
                <a:srgbClr val="102649"/>
              </a:buClr>
              <a:buSzPts val="1800"/>
              <a:buFont typeface="Franklin Gothic"/>
              <a:buChar char="●"/>
            </a:pPr>
            <a:endParaRPr sz="1800" dirty="0">
              <a:solidFill>
                <a:srgbClr val="102649"/>
              </a:solidFill>
              <a:latin typeface="Franklin Gothic"/>
              <a:ea typeface="Franklin Gothic"/>
              <a:cs typeface="Franklin Gothic"/>
              <a:sym typeface="Franklin Gothic"/>
            </a:endParaRPr>
          </a:p>
        </p:txBody>
      </p:sp>
    </p:spTree>
    <p:extLst>
      <p:ext uri="{BB962C8B-B14F-4D97-AF65-F5344CB8AC3E}">
        <p14:creationId xmlns:p14="http://schemas.microsoft.com/office/powerpoint/2010/main" val="14437693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52">
            <a:extLst>
              <a:ext uri="{C183D7F6-B498-43B3-948B-1728B52AA6E4}">
                <adec:decorative xmlns:adec="http://schemas.microsoft.com/office/drawing/2017/decorative" val="1"/>
              </a:ext>
            </a:extLst>
          </p:cNvPr>
          <p:cNvSpPr txBox="1">
            <a:spLocks noGrp="1"/>
          </p:cNvSpPr>
          <p:nvPr>
            <p:ph type="title"/>
          </p:nvPr>
        </p:nvSpPr>
        <p:spPr>
          <a:xfrm>
            <a:off x="268950" y="251625"/>
            <a:ext cx="86061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Franklin Gothic"/>
                <a:ea typeface="Franklin Gothic"/>
                <a:cs typeface="Franklin Gothic"/>
                <a:sym typeface="Franklin Gothic"/>
              </a:rPr>
              <a:t>Syntax: </a:t>
            </a:r>
            <a:r>
              <a:rPr lang="en">
                <a:latin typeface="Franklin Gothic"/>
                <a:ea typeface="Franklin Gothic"/>
                <a:cs typeface="Franklin Gothic"/>
                <a:sym typeface="Franklin Gothic"/>
              </a:rPr>
              <a:t>rules that govern permissible word order</a:t>
            </a:r>
            <a:endParaRPr>
              <a:latin typeface="Franklin Gothic"/>
              <a:ea typeface="Franklin Gothic"/>
              <a:cs typeface="Franklin Gothic"/>
              <a:sym typeface="Franklin Gothic"/>
            </a:endParaRPr>
          </a:p>
        </p:txBody>
      </p:sp>
      <p:sp>
        <p:nvSpPr>
          <p:cNvPr id="339" name="Google Shape;339;p52">
            <a:extLst>
              <a:ext uri="{C183D7F6-B498-43B3-948B-1728B52AA6E4}">
                <adec:decorative xmlns:adec="http://schemas.microsoft.com/office/drawing/2017/decorative" val="1"/>
              </a:ext>
            </a:extLst>
          </p:cNvPr>
          <p:cNvSpPr txBox="1"/>
          <p:nvPr/>
        </p:nvSpPr>
        <p:spPr>
          <a:xfrm>
            <a:off x="3074125" y="1023350"/>
            <a:ext cx="5849100" cy="165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b="1">
                <a:solidFill>
                  <a:srgbClr val="102649"/>
                </a:solidFill>
                <a:latin typeface="Franklin Gothic"/>
                <a:ea typeface="Franklin Gothic"/>
                <a:cs typeface="Franklin Gothic"/>
                <a:sym typeface="Franklin Gothic"/>
              </a:rPr>
              <a:t>From Grade 6-8 Overview: </a:t>
            </a:r>
            <a:r>
              <a:rPr lang="en" sz="1900">
                <a:solidFill>
                  <a:srgbClr val="102649"/>
                </a:solidFill>
                <a:latin typeface="Franklin Gothic"/>
                <a:ea typeface="Franklin Gothic"/>
                <a:cs typeface="Franklin Gothic"/>
                <a:sym typeface="Franklin Gothic"/>
              </a:rPr>
              <a:t>“They must come to appreciate that language is as much a matter of craft as of rules and be able to choose words, </a:t>
            </a:r>
            <a:r>
              <a:rPr lang="en" sz="1900" u="sng">
                <a:solidFill>
                  <a:srgbClr val="102649"/>
                </a:solidFill>
                <a:latin typeface="Franklin Gothic"/>
                <a:ea typeface="Franklin Gothic"/>
                <a:cs typeface="Franklin Gothic"/>
                <a:sym typeface="Franklin Gothic"/>
              </a:rPr>
              <a:t>syntax</a:t>
            </a:r>
            <a:r>
              <a:rPr lang="en" sz="1900">
                <a:solidFill>
                  <a:srgbClr val="102649"/>
                </a:solidFill>
                <a:latin typeface="Franklin Gothic"/>
                <a:ea typeface="Franklin Gothic"/>
                <a:cs typeface="Franklin Gothic"/>
                <a:sym typeface="Franklin Gothic"/>
              </a:rPr>
              <a:t> and punctuation to express themselves and achieve intended effects” (p. 222). </a:t>
            </a:r>
            <a:endParaRPr sz="19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19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1900" b="1">
                <a:solidFill>
                  <a:srgbClr val="102649"/>
                </a:solidFill>
                <a:latin typeface="Franklin Gothic"/>
                <a:ea typeface="Franklin Gothic"/>
                <a:cs typeface="Franklin Gothic"/>
                <a:sym typeface="Franklin Gothic"/>
              </a:rPr>
              <a:t>From Grade 9-12 Overview: </a:t>
            </a:r>
            <a:r>
              <a:rPr lang="en" sz="1900">
                <a:solidFill>
                  <a:srgbClr val="102649"/>
                </a:solidFill>
                <a:latin typeface="Franklin Gothic"/>
                <a:ea typeface="Franklin Gothic"/>
                <a:cs typeface="Franklin Gothic"/>
                <a:sym typeface="Franklin Gothic"/>
              </a:rPr>
              <a:t>“To enhance their craft and express themselves convincingly, students must make intentional choices in diction, </a:t>
            </a:r>
            <a:r>
              <a:rPr lang="en" sz="1900" u="sng">
                <a:solidFill>
                  <a:srgbClr val="102649"/>
                </a:solidFill>
                <a:latin typeface="Franklin Gothic"/>
                <a:ea typeface="Franklin Gothic"/>
                <a:cs typeface="Franklin Gothic"/>
                <a:sym typeface="Franklin Gothic"/>
              </a:rPr>
              <a:t>syntax</a:t>
            </a:r>
            <a:r>
              <a:rPr lang="en" sz="1900">
                <a:solidFill>
                  <a:srgbClr val="102649"/>
                </a:solidFill>
                <a:latin typeface="Franklin Gothic"/>
                <a:ea typeface="Franklin Gothic"/>
                <a:cs typeface="Franklin Gothic"/>
                <a:sym typeface="Franklin Gothic"/>
              </a:rPr>
              <a:t> and rhetoric” (p. 319).</a:t>
            </a:r>
            <a:endParaRPr sz="19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br>
              <a:rPr lang="en" sz="1900">
                <a:solidFill>
                  <a:srgbClr val="102649"/>
                </a:solidFill>
                <a:latin typeface="Franklin Gothic"/>
                <a:ea typeface="Franklin Gothic"/>
                <a:cs typeface="Franklin Gothic"/>
                <a:sym typeface="Franklin Gothic"/>
              </a:rPr>
            </a:br>
            <a:endParaRPr sz="1900">
              <a:solidFill>
                <a:srgbClr val="102649"/>
              </a:solidFill>
              <a:latin typeface="Franklin Gothic"/>
              <a:ea typeface="Franklin Gothic"/>
              <a:cs typeface="Franklin Gothic"/>
              <a:sym typeface="Franklin Gothic"/>
            </a:endParaRPr>
          </a:p>
        </p:txBody>
      </p:sp>
      <p:pic>
        <p:nvPicPr>
          <p:cNvPr id="340" name="Google Shape;340;p5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41775" y="1543225"/>
            <a:ext cx="2465701" cy="187545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53">
            <a:extLst>
              <a:ext uri="{C183D7F6-B498-43B3-948B-1728B52AA6E4}">
                <adec:decorative xmlns:adec="http://schemas.microsoft.com/office/drawing/2017/decorative" val="1"/>
              </a:ext>
            </a:extLst>
          </p:cNvPr>
          <p:cNvSpPr txBox="1">
            <a:spLocks noGrp="1"/>
          </p:cNvSpPr>
          <p:nvPr>
            <p:ph type="title"/>
          </p:nvPr>
        </p:nvSpPr>
        <p:spPr>
          <a:xfrm>
            <a:off x="268950" y="251625"/>
            <a:ext cx="86061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dirty="0">
                <a:latin typeface="Franklin Gothic"/>
                <a:ea typeface="Franklin Gothic"/>
                <a:cs typeface="Franklin Gothic"/>
                <a:sym typeface="Franklin Gothic"/>
              </a:rPr>
              <a:t>How does knowledge of syntax likewise support reading comprehension?</a:t>
            </a:r>
            <a:endParaRPr dirty="0">
              <a:latin typeface="Franklin Gothic"/>
              <a:ea typeface="Franklin Gothic"/>
              <a:cs typeface="Franklin Gothic"/>
              <a:sym typeface="Franklin Gothic"/>
            </a:endParaRPr>
          </a:p>
        </p:txBody>
      </p:sp>
      <p:sp>
        <p:nvSpPr>
          <p:cNvPr id="346" name="Google Shape;346;p53">
            <a:extLst>
              <a:ext uri="{C183D7F6-B498-43B3-948B-1728B52AA6E4}">
                <adec:decorative xmlns:adec="http://schemas.microsoft.com/office/drawing/2017/decorative" val="1"/>
              </a:ext>
            </a:extLst>
          </p:cNvPr>
          <p:cNvSpPr txBox="1"/>
          <p:nvPr/>
        </p:nvSpPr>
        <p:spPr>
          <a:xfrm>
            <a:off x="2873275" y="1274048"/>
            <a:ext cx="5849100" cy="165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dirty="0">
                <a:solidFill>
                  <a:srgbClr val="102649"/>
                </a:solidFill>
                <a:latin typeface="Franklin Gothic"/>
                <a:ea typeface="Franklin Gothic"/>
                <a:cs typeface="Franklin Gothic"/>
                <a:sym typeface="Franklin Gothic"/>
              </a:rPr>
              <a:t>“As students explore a wider range of texts, they</a:t>
            </a:r>
            <a:endParaRPr sz="19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 sz="1900" dirty="0">
                <a:solidFill>
                  <a:srgbClr val="102649"/>
                </a:solidFill>
                <a:latin typeface="Franklin Gothic"/>
                <a:ea typeface="Franklin Gothic"/>
                <a:cs typeface="Franklin Gothic"/>
                <a:sym typeface="Franklin Gothic"/>
              </a:rPr>
              <a:t>are exposed to unfamiliar words and </a:t>
            </a:r>
            <a:r>
              <a:rPr lang="en" sz="1900" b="1" u="sng" dirty="0">
                <a:solidFill>
                  <a:srgbClr val="102649"/>
                </a:solidFill>
                <a:latin typeface="Franklin Gothic"/>
                <a:ea typeface="Franklin Gothic"/>
                <a:cs typeface="Franklin Gothic"/>
                <a:sym typeface="Franklin Gothic"/>
              </a:rPr>
              <a:t>syntax</a:t>
            </a:r>
            <a:r>
              <a:rPr lang="en" sz="1900" dirty="0">
                <a:solidFill>
                  <a:srgbClr val="102649"/>
                </a:solidFill>
                <a:latin typeface="Franklin Gothic"/>
                <a:ea typeface="Franklin Gothic"/>
                <a:cs typeface="Franklin Gothic"/>
                <a:sym typeface="Franklin Gothic"/>
              </a:rPr>
              <a:t>,</a:t>
            </a:r>
            <a:endParaRPr sz="19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 sz="1900" dirty="0">
                <a:solidFill>
                  <a:srgbClr val="102649"/>
                </a:solidFill>
                <a:latin typeface="Franklin Gothic"/>
                <a:ea typeface="Franklin Gothic"/>
                <a:cs typeface="Franklin Gothic"/>
                <a:sym typeface="Franklin Gothic"/>
              </a:rPr>
              <a:t>and their reading becomes more fluent (p. 16).”</a:t>
            </a:r>
            <a:endParaRPr sz="19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1900" b="1"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br>
              <a:rPr lang="en" sz="1900" dirty="0">
                <a:solidFill>
                  <a:srgbClr val="102649"/>
                </a:solidFill>
                <a:latin typeface="Franklin Gothic"/>
                <a:ea typeface="Franklin Gothic"/>
                <a:cs typeface="Franklin Gothic"/>
                <a:sym typeface="Franklin Gothic"/>
              </a:rPr>
            </a:br>
            <a:endParaRPr sz="1900" dirty="0">
              <a:solidFill>
                <a:srgbClr val="102649"/>
              </a:solidFill>
              <a:latin typeface="Franklin Gothic"/>
              <a:ea typeface="Franklin Gothic"/>
              <a:cs typeface="Franklin Gothic"/>
              <a:sym typeface="Franklin Gothic"/>
            </a:endParaRPr>
          </a:p>
        </p:txBody>
      </p:sp>
      <p:pic>
        <p:nvPicPr>
          <p:cNvPr id="347" name="Google Shape;347;p53" descr="Screenshot of the IES Practice Guide, &quot;Providing Reading Interventions for Students in Grades 4-9&quot;">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421625" y="1385075"/>
            <a:ext cx="1964925" cy="2487525"/>
          </a:xfrm>
          <a:prstGeom prst="rect">
            <a:avLst/>
          </a:prstGeom>
          <a:noFill/>
          <a:ln>
            <a:noFill/>
          </a:ln>
          <a:effectLst>
            <a:outerShdw blurRad="57150" dist="19050" dir="5400000" algn="bl" rotWithShape="0">
              <a:srgbClr val="000000">
                <a:alpha val="50000"/>
              </a:srgbClr>
            </a:outerShdw>
          </a:effectLst>
        </p:spPr>
      </p:pic>
      <p:pic>
        <p:nvPicPr>
          <p:cNvPr id="348" name="Google Shape;348;p53" descr="Scarborough's Reading Rope, a model that demonstrates how both language comprehension and word recognition contribute to skilled reading">
            <a:extLst>
              <a:ext uri="{C183D7F6-B498-43B3-948B-1728B52AA6E4}">
                <adec:decorative xmlns:adec="http://schemas.microsoft.com/office/drawing/2017/decorative" val="0"/>
              </a:ext>
            </a:extLst>
          </p:cNvPr>
          <p:cNvPicPr preferRelativeResize="0"/>
          <p:nvPr/>
        </p:nvPicPr>
        <p:blipFill>
          <a:blip r:embed="rId4">
            <a:alphaModFix/>
          </a:blip>
          <a:stretch>
            <a:fillRect/>
          </a:stretch>
        </p:blipFill>
        <p:spPr>
          <a:xfrm>
            <a:off x="4151100" y="2423900"/>
            <a:ext cx="4885125" cy="2628375"/>
          </a:xfrm>
          <a:prstGeom prst="rect">
            <a:avLst/>
          </a:prstGeom>
          <a:noFill/>
          <a:ln>
            <a:noFill/>
          </a:ln>
          <a:effectLst>
            <a:outerShdw blurRad="57150" dist="19050" dir="5400000" algn="bl" rotWithShape="0">
              <a:srgbClr val="000000">
                <a:alpha val="50000"/>
              </a:srgbClr>
            </a:outerShdw>
          </a:effectLst>
        </p:spPr>
      </p:pic>
      <p:sp>
        <p:nvSpPr>
          <p:cNvPr id="349" name="Google Shape;349;p53">
            <a:extLst>
              <a:ext uri="{C183D7F6-B498-43B3-948B-1728B52AA6E4}">
                <adec:decorative xmlns:adec="http://schemas.microsoft.com/office/drawing/2017/decorative" val="1"/>
              </a:ext>
            </a:extLst>
          </p:cNvPr>
          <p:cNvSpPr txBox="1"/>
          <p:nvPr/>
        </p:nvSpPr>
        <p:spPr>
          <a:xfrm>
            <a:off x="727675" y="3678650"/>
            <a:ext cx="3247200" cy="12720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rgbClr val="102649"/>
                </a:solidFill>
                <a:latin typeface="Franklin Gothic"/>
                <a:ea typeface="Franklin Gothic"/>
                <a:cs typeface="Franklin Gothic"/>
                <a:sym typeface="Franklin Gothic"/>
              </a:rPr>
              <a:t>Furthermore, the top strand of Scarborough’s Rope points to language structure and verbal reasoning as foundational to comprehension.</a:t>
            </a:r>
            <a:endParaRPr sz="1500">
              <a:solidFill>
                <a:srgbClr val="102649"/>
              </a:solidFill>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54"/>
          <p:cNvSpPr txBox="1">
            <a:spLocks noGrp="1"/>
          </p:cNvSpPr>
          <p:nvPr>
            <p:ph type="title"/>
          </p:nvPr>
        </p:nvSpPr>
        <p:spPr>
          <a:xfrm>
            <a:off x="325400" y="701200"/>
            <a:ext cx="8606100" cy="9942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None/>
            </a:pPr>
            <a:r>
              <a:rPr lang="en" b="1">
                <a:latin typeface="Libre Franklin"/>
                <a:ea typeface="Libre Franklin"/>
                <a:cs typeface="Libre Franklin"/>
                <a:sym typeface="Libre Franklin"/>
              </a:rPr>
              <a:t>What are some types of sentence constructions that challenge comprehension for your students?</a:t>
            </a:r>
            <a:endParaRPr/>
          </a:p>
        </p:txBody>
      </p:sp>
      <p:graphicFrame>
        <p:nvGraphicFramePr>
          <p:cNvPr id="355" name="Google Shape;355;p54"/>
          <p:cNvGraphicFramePr/>
          <p:nvPr>
            <p:extLst>
              <p:ext uri="{D42A27DB-BD31-4B8C-83A1-F6EECF244321}">
                <p14:modId xmlns:p14="http://schemas.microsoft.com/office/powerpoint/2010/main" val="3238384852"/>
              </p:ext>
            </p:extLst>
          </p:nvPr>
        </p:nvGraphicFramePr>
        <p:xfrm>
          <a:off x="381850" y="382825"/>
          <a:ext cx="8493200" cy="4515395"/>
        </p:xfrm>
        <a:graphic>
          <a:graphicData uri="http://schemas.openxmlformats.org/drawingml/2006/table">
            <a:tbl>
              <a:tblPr firstRow="1">
                <a:noFill/>
                <a:tableStyleId>{3469F047-88C2-4279-A5D8-C56FBB1F2FE5}</a:tableStyleId>
              </a:tblPr>
              <a:tblGrid>
                <a:gridCol w="1697550">
                  <a:extLst>
                    <a:ext uri="{9D8B030D-6E8A-4147-A177-3AD203B41FA5}">
                      <a16:colId xmlns:a16="http://schemas.microsoft.com/office/drawing/2014/main" val="20000"/>
                    </a:ext>
                  </a:extLst>
                </a:gridCol>
                <a:gridCol w="3427750">
                  <a:extLst>
                    <a:ext uri="{9D8B030D-6E8A-4147-A177-3AD203B41FA5}">
                      <a16:colId xmlns:a16="http://schemas.microsoft.com/office/drawing/2014/main" val="20001"/>
                    </a:ext>
                  </a:extLst>
                </a:gridCol>
                <a:gridCol w="3367900">
                  <a:extLst>
                    <a:ext uri="{9D8B030D-6E8A-4147-A177-3AD203B41FA5}">
                      <a16:colId xmlns:a16="http://schemas.microsoft.com/office/drawing/2014/main" val="20002"/>
                    </a:ext>
                  </a:extLst>
                </a:gridCol>
              </a:tblGrid>
              <a:tr h="303650">
                <a:tc>
                  <a:txBody>
                    <a:bodyPr/>
                    <a:lstStyle/>
                    <a:p>
                      <a:pPr marL="0" lvl="0" indent="0" algn="ctr" rtl="0">
                        <a:spcBef>
                          <a:spcPts val="0"/>
                        </a:spcBef>
                        <a:spcAft>
                          <a:spcPts val="0"/>
                        </a:spcAft>
                        <a:buNone/>
                      </a:pPr>
                      <a:r>
                        <a:rPr lang="en" sz="1100" b="1">
                          <a:solidFill>
                            <a:schemeClr val="lt1"/>
                          </a:solidFill>
                          <a:latin typeface="Franklin Gothic"/>
                          <a:ea typeface="Franklin Gothic"/>
                          <a:cs typeface="Franklin Gothic"/>
                          <a:sym typeface="Franklin Gothic"/>
                        </a:rPr>
                        <a:t>Challenging Feature</a:t>
                      </a:r>
                      <a:endParaRPr sz="1100" b="1">
                        <a:solidFill>
                          <a:schemeClr val="lt1"/>
                        </a:solidFill>
                        <a:latin typeface="Franklin Gothic"/>
                        <a:ea typeface="Franklin Gothic"/>
                        <a:cs typeface="Franklin Gothic"/>
                        <a:sym typeface="Franklin Gothic"/>
                      </a:endParaRPr>
                    </a:p>
                  </a:txBody>
                  <a:tcPr marL="91425" marR="91425" marT="91425" marB="91425">
                    <a:solidFill>
                      <a:srgbClr val="102649"/>
                    </a:solidFill>
                  </a:tcPr>
                </a:tc>
                <a:tc>
                  <a:txBody>
                    <a:bodyPr/>
                    <a:lstStyle/>
                    <a:p>
                      <a:pPr marL="0" lvl="0" indent="0" algn="ctr" rtl="0">
                        <a:spcBef>
                          <a:spcPts val="0"/>
                        </a:spcBef>
                        <a:spcAft>
                          <a:spcPts val="0"/>
                        </a:spcAft>
                        <a:buNone/>
                      </a:pPr>
                      <a:r>
                        <a:rPr lang="en" sz="1100" b="1">
                          <a:solidFill>
                            <a:schemeClr val="lt1"/>
                          </a:solidFill>
                          <a:latin typeface="Franklin Gothic"/>
                          <a:ea typeface="Franklin Gothic"/>
                          <a:cs typeface="Franklin Gothic"/>
                          <a:sym typeface="Franklin Gothic"/>
                        </a:rPr>
                        <a:t>Function in a Sentence</a:t>
                      </a:r>
                      <a:endParaRPr sz="1100" b="1">
                        <a:solidFill>
                          <a:schemeClr val="lt1"/>
                        </a:solidFill>
                        <a:latin typeface="Franklin Gothic"/>
                        <a:ea typeface="Franklin Gothic"/>
                        <a:cs typeface="Franklin Gothic"/>
                        <a:sym typeface="Franklin Gothic"/>
                      </a:endParaRPr>
                    </a:p>
                  </a:txBody>
                  <a:tcPr marL="91425" marR="91425" marT="91425" marB="91425">
                    <a:solidFill>
                      <a:srgbClr val="102649"/>
                    </a:solidFill>
                  </a:tcPr>
                </a:tc>
                <a:tc>
                  <a:txBody>
                    <a:bodyPr/>
                    <a:lstStyle/>
                    <a:p>
                      <a:pPr marL="0" lvl="0" indent="0" algn="ctr" rtl="0">
                        <a:spcBef>
                          <a:spcPts val="0"/>
                        </a:spcBef>
                        <a:spcAft>
                          <a:spcPts val="0"/>
                        </a:spcAft>
                        <a:buNone/>
                      </a:pPr>
                      <a:r>
                        <a:rPr lang="en" sz="1100" b="1">
                          <a:solidFill>
                            <a:schemeClr val="lt1"/>
                          </a:solidFill>
                          <a:latin typeface="Franklin Gothic"/>
                          <a:ea typeface="Franklin Gothic"/>
                          <a:cs typeface="Franklin Gothic"/>
                          <a:sym typeface="Franklin Gothic"/>
                        </a:rPr>
                        <a:t>Example</a:t>
                      </a:r>
                      <a:endParaRPr sz="1100" b="1">
                        <a:solidFill>
                          <a:schemeClr val="lt1"/>
                        </a:solidFill>
                        <a:latin typeface="Franklin Gothic"/>
                        <a:ea typeface="Franklin Gothic"/>
                        <a:cs typeface="Franklin Gothic"/>
                        <a:sym typeface="Franklin Gothic"/>
                      </a:endParaRPr>
                    </a:p>
                  </a:txBody>
                  <a:tcPr marL="91425" marR="91425" marT="91425" marB="91425">
                    <a:solidFill>
                      <a:srgbClr val="102649"/>
                    </a:solidFill>
                  </a:tcPr>
                </a:tc>
                <a:extLst>
                  <a:ext uri="{0D108BD9-81ED-4DB2-BD59-A6C34878D82A}">
                    <a16:rowId xmlns:a16="http://schemas.microsoft.com/office/drawing/2014/main" val="10000"/>
                  </a:ext>
                </a:extLst>
              </a:tr>
              <a:tr h="507900">
                <a:tc>
                  <a:txBody>
                    <a:bodyPr/>
                    <a:lstStyle/>
                    <a:p>
                      <a:pPr marL="0" lvl="0" indent="0" algn="ctr" rtl="0">
                        <a:spcBef>
                          <a:spcPts val="0"/>
                        </a:spcBef>
                        <a:spcAft>
                          <a:spcPts val="0"/>
                        </a:spcAft>
                        <a:buNone/>
                      </a:pPr>
                      <a:r>
                        <a:rPr lang="en" sz="1100" b="1">
                          <a:latin typeface="Franklin Gothic"/>
                          <a:ea typeface="Franklin Gothic"/>
                          <a:cs typeface="Franklin Gothic"/>
                          <a:sym typeface="Franklin Gothic"/>
                        </a:rPr>
                        <a:t>Passive Voice</a:t>
                      </a:r>
                      <a:endParaRPr sz="1100" b="1">
                        <a:latin typeface="Franklin Gothic"/>
                        <a:ea typeface="Franklin Gothic"/>
                        <a:cs typeface="Franklin Gothic"/>
                        <a:sym typeface="Franklin Gothic"/>
                      </a:endParaRPr>
                    </a:p>
                  </a:txBody>
                  <a:tcPr marL="91425" marR="91425" marT="91425" marB="91425" anchor="ctr">
                    <a:solidFill>
                      <a:srgbClr val="E1F3EA"/>
                    </a:solidFill>
                  </a:tcPr>
                </a:tc>
                <a:tc>
                  <a:txBody>
                    <a:bodyPr/>
                    <a:lstStyle/>
                    <a:p>
                      <a:pPr marL="0" lvl="0" indent="0" algn="l" rtl="0">
                        <a:spcBef>
                          <a:spcPts val="0"/>
                        </a:spcBef>
                        <a:spcAft>
                          <a:spcPts val="0"/>
                        </a:spcAft>
                        <a:buNone/>
                      </a:pPr>
                      <a:r>
                        <a:rPr lang="en" sz="1100">
                          <a:latin typeface="Franklin Gothic"/>
                          <a:ea typeface="Franklin Gothic"/>
                          <a:cs typeface="Franklin Gothic"/>
                          <a:sym typeface="Franklin Gothic"/>
                        </a:rPr>
                        <a:t>The subject receives the action</a:t>
                      </a:r>
                      <a:endParaRPr sz="1100">
                        <a:latin typeface="Franklin Gothic"/>
                        <a:ea typeface="Franklin Gothic"/>
                        <a:cs typeface="Franklin Gothic"/>
                        <a:sym typeface="Franklin Gothic"/>
                      </a:endParaRPr>
                    </a:p>
                  </a:txBody>
                  <a:tcPr marL="91425" marR="91425" marT="91425" marB="91425" anchor="ctr">
                    <a:solidFill>
                      <a:srgbClr val="E1F3EA"/>
                    </a:solidFill>
                  </a:tcPr>
                </a:tc>
                <a:tc>
                  <a:txBody>
                    <a:bodyPr/>
                    <a:lstStyle/>
                    <a:p>
                      <a:pPr marL="0" lvl="0" indent="0" algn="l" rtl="0">
                        <a:spcBef>
                          <a:spcPts val="0"/>
                        </a:spcBef>
                        <a:spcAft>
                          <a:spcPts val="0"/>
                        </a:spcAft>
                        <a:buNone/>
                      </a:pPr>
                      <a:r>
                        <a:rPr lang="en" sz="1100">
                          <a:latin typeface="Franklin Gothic"/>
                          <a:ea typeface="Franklin Gothic"/>
                          <a:cs typeface="Franklin Gothic"/>
                          <a:sym typeface="Franklin Gothic"/>
                        </a:rPr>
                        <a:t>The boat was rocked by the strong waves.</a:t>
                      </a:r>
                      <a:endParaRPr sz="1100">
                        <a:latin typeface="Franklin Gothic"/>
                        <a:ea typeface="Franklin Gothic"/>
                        <a:cs typeface="Franklin Gothic"/>
                        <a:sym typeface="Franklin Gothic"/>
                      </a:endParaRPr>
                    </a:p>
                  </a:txBody>
                  <a:tcPr marL="91425" marR="91425" marT="91425" marB="91425" anchor="ctr">
                    <a:solidFill>
                      <a:srgbClr val="E1F3EA"/>
                    </a:solidFill>
                  </a:tcPr>
                </a:tc>
                <a:extLst>
                  <a:ext uri="{0D108BD9-81ED-4DB2-BD59-A6C34878D82A}">
                    <a16:rowId xmlns:a16="http://schemas.microsoft.com/office/drawing/2014/main" val="10001"/>
                  </a:ext>
                </a:extLst>
              </a:tr>
              <a:tr h="507900">
                <a:tc>
                  <a:txBody>
                    <a:bodyPr/>
                    <a:lstStyle/>
                    <a:p>
                      <a:pPr marL="0" lvl="0" indent="0" algn="ctr" rtl="0">
                        <a:spcBef>
                          <a:spcPts val="0"/>
                        </a:spcBef>
                        <a:spcAft>
                          <a:spcPts val="0"/>
                        </a:spcAft>
                        <a:buNone/>
                      </a:pPr>
                      <a:r>
                        <a:rPr lang="en" sz="1100" b="1">
                          <a:latin typeface="Franklin Gothic"/>
                          <a:ea typeface="Franklin Gothic"/>
                          <a:cs typeface="Franklin Gothic"/>
                          <a:sym typeface="Franklin Gothic"/>
                        </a:rPr>
                        <a:t>Double Negatives</a:t>
                      </a:r>
                      <a:endParaRPr sz="1100" b="1">
                        <a:latin typeface="Franklin Gothic"/>
                        <a:ea typeface="Franklin Gothic"/>
                        <a:cs typeface="Franklin Gothic"/>
                        <a:sym typeface="Franklin Gothic"/>
                      </a:endParaRPr>
                    </a:p>
                  </a:txBody>
                  <a:tcPr marL="91425" marR="91425" marT="91425" marB="91425" anchor="ctr">
                    <a:solidFill>
                      <a:srgbClr val="EFEFEF"/>
                    </a:solidFill>
                  </a:tcPr>
                </a:tc>
                <a:tc>
                  <a:txBody>
                    <a:bodyPr/>
                    <a:lstStyle/>
                    <a:p>
                      <a:pPr marL="0" lvl="0" indent="0" algn="l" rtl="0">
                        <a:spcBef>
                          <a:spcPts val="0"/>
                        </a:spcBef>
                        <a:spcAft>
                          <a:spcPts val="0"/>
                        </a:spcAft>
                        <a:buNone/>
                      </a:pPr>
                      <a:r>
                        <a:rPr lang="en" sz="1100">
                          <a:latin typeface="Franklin Gothic"/>
                          <a:ea typeface="Franklin Gothic"/>
                          <a:cs typeface="Franklin Gothic"/>
                          <a:sym typeface="Franklin Gothic"/>
                        </a:rPr>
                        <a:t>Contains two negative elements</a:t>
                      </a:r>
                      <a:endParaRPr sz="1100">
                        <a:latin typeface="Franklin Gothic"/>
                        <a:ea typeface="Franklin Gothic"/>
                        <a:cs typeface="Franklin Gothic"/>
                        <a:sym typeface="Franklin Gothic"/>
                      </a:endParaRPr>
                    </a:p>
                  </a:txBody>
                  <a:tcPr marL="91425" marR="91425" marT="91425" marB="91425" anchor="ctr">
                    <a:solidFill>
                      <a:srgbClr val="EFEFEF"/>
                    </a:solidFill>
                  </a:tcPr>
                </a:tc>
                <a:tc>
                  <a:txBody>
                    <a:bodyPr/>
                    <a:lstStyle/>
                    <a:p>
                      <a:pPr marL="0" lvl="0" indent="0" algn="l" rtl="0">
                        <a:spcBef>
                          <a:spcPts val="0"/>
                        </a:spcBef>
                        <a:spcAft>
                          <a:spcPts val="0"/>
                        </a:spcAft>
                        <a:buNone/>
                      </a:pPr>
                      <a:r>
                        <a:rPr lang="en" sz="1100">
                          <a:latin typeface="Franklin Gothic"/>
                          <a:ea typeface="Franklin Gothic"/>
                          <a:cs typeface="Franklin Gothic"/>
                          <a:sym typeface="Franklin Gothic"/>
                        </a:rPr>
                        <a:t>I did not advise him to never speak up.</a:t>
                      </a:r>
                      <a:endParaRPr sz="1100">
                        <a:latin typeface="Franklin Gothic"/>
                        <a:ea typeface="Franklin Gothic"/>
                        <a:cs typeface="Franklin Gothic"/>
                        <a:sym typeface="Franklin Gothic"/>
                      </a:endParaRPr>
                    </a:p>
                  </a:txBody>
                  <a:tcPr marL="91425" marR="91425" marT="91425" marB="91425" anchor="ctr">
                    <a:solidFill>
                      <a:srgbClr val="EFEFEF"/>
                    </a:solidFill>
                  </a:tcPr>
                </a:tc>
                <a:extLst>
                  <a:ext uri="{0D108BD9-81ED-4DB2-BD59-A6C34878D82A}">
                    <a16:rowId xmlns:a16="http://schemas.microsoft.com/office/drawing/2014/main" val="10002"/>
                  </a:ext>
                </a:extLst>
              </a:tr>
              <a:tr h="594125">
                <a:tc>
                  <a:txBody>
                    <a:bodyPr/>
                    <a:lstStyle/>
                    <a:p>
                      <a:pPr marL="0" lvl="0" indent="0" algn="ctr" rtl="0">
                        <a:spcBef>
                          <a:spcPts val="0"/>
                        </a:spcBef>
                        <a:spcAft>
                          <a:spcPts val="0"/>
                        </a:spcAft>
                        <a:buNone/>
                      </a:pPr>
                      <a:r>
                        <a:rPr lang="en" sz="1100" b="1">
                          <a:latin typeface="Franklin Gothic"/>
                          <a:ea typeface="Franklin Gothic"/>
                          <a:cs typeface="Franklin Gothic"/>
                          <a:sym typeface="Franklin Gothic"/>
                        </a:rPr>
                        <a:t>Conditional Verb Forms</a:t>
                      </a:r>
                      <a:endParaRPr sz="1100" b="1">
                        <a:latin typeface="Franklin Gothic"/>
                        <a:ea typeface="Franklin Gothic"/>
                        <a:cs typeface="Franklin Gothic"/>
                        <a:sym typeface="Franklin Gothic"/>
                      </a:endParaRPr>
                    </a:p>
                  </a:txBody>
                  <a:tcPr marL="91425" marR="91425" marT="91425" marB="91425" anchor="ctr">
                    <a:solidFill>
                      <a:srgbClr val="E1F3EA"/>
                    </a:solidFill>
                  </a:tcPr>
                </a:tc>
                <a:tc>
                  <a:txBody>
                    <a:bodyPr/>
                    <a:lstStyle/>
                    <a:p>
                      <a:pPr marL="0" lvl="0" indent="0" algn="l" rtl="0">
                        <a:spcBef>
                          <a:spcPts val="0"/>
                        </a:spcBef>
                        <a:spcAft>
                          <a:spcPts val="0"/>
                        </a:spcAft>
                        <a:buClr>
                          <a:schemeClr val="dk1"/>
                        </a:buClr>
                        <a:buSzPts val="1100"/>
                        <a:buFont typeface="Arial"/>
                        <a:buNone/>
                      </a:pPr>
                      <a:r>
                        <a:rPr lang="en" sz="1100">
                          <a:solidFill>
                            <a:schemeClr val="dk1"/>
                          </a:solidFill>
                          <a:latin typeface="Franklin Gothic"/>
                          <a:ea typeface="Franklin Gothic"/>
                          <a:cs typeface="Franklin Gothic"/>
                          <a:sym typeface="Franklin Gothic"/>
                        </a:rPr>
                        <a:t>Expresses a situation that is hypothetical or unlikely</a:t>
                      </a:r>
                      <a:endParaRPr sz="110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1100">
                        <a:latin typeface="Franklin Gothic"/>
                        <a:ea typeface="Franklin Gothic"/>
                        <a:cs typeface="Franklin Gothic"/>
                        <a:sym typeface="Franklin Gothic"/>
                      </a:endParaRPr>
                    </a:p>
                  </a:txBody>
                  <a:tcPr marL="91425" marR="91425" marT="91425" marB="91425" anchor="ctr">
                    <a:solidFill>
                      <a:srgbClr val="E1F3EA"/>
                    </a:solidFill>
                  </a:tcPr>
                </a:tc>
                <a:tc>
                  <a:txBody>
                    <a:bodyPr/>
                    <a:lstStyle/>
                    <a:p>
                      <a:pPr marL="0" lvl="0" indent="0" algn="l" rtl="0">
                        <a:spcBef>
                          <a:spcPts val="0"/>
                        </a:spcBef>
                        <a:spcAft>
                          <a:spcPts val="0"/>
                        </a:spcAft>
                        <a:buNone/>
                      </a:pPr>
                      <a:r>
                        <a:rPr lang="en" sz="1100">
                          <a:latin typeface="Franklin Gothic"/>
                          <a:ea typeface="Franklin Gothic"/>
                          <a:cs typeface="Franklin Gothic"/>
                          <a:sym typeface="Franklin Gothic"/>
                        </a:rPr>
                        <a:t>If he had been taller, he might have tried out for the team.</a:t>
                      </a:r>
                      <a:endParaRPr sz="1100">
                        <a:latin typeface="Franklin Gothic"/>
                        <a:ea typeface="Franklin Gothic"/>
                        <a:cs typeface="Franklin Gothic"/>
                        <a:sym typeface="Franklin Gothic"/>
                      </a:endParaRPr>
                    </a:p>
                  </a:txBody>
                  <a:tcPr marL="91425" marR="91425" marT="91425" marB="91425" anchor="ctr">
                    <a:solidFill>
                      <a:srgbClr val="E1F3EA"/>
                    </a:solidFill>
                  </a:tcPr>
                </a:tc>
                <a:extLst>
                  <a:ext uri="{0D108BD9-81ED-4DB2-BD59-A6C34878D82A}">
                    <a16:rowId xmlns:a16="http://schemas.microsoft.com/office/drawing/2014/main" val="10003"/>
                  </a:ext>
                </a:extLst>
              </a:tr>
              <a:tr h="507900">
                <a:tc>
                  <a:txBody>
                    <a:bodyPr/>
                    <a:lstStyle/>
                    <a:p>
                      <a:pPr marL="0" lvl="0" indent="0" algn="ctr" rtl="0">
                        <a:spcBef>
                          <a:spcPts val="0"/>
                        </a:spcBef>
                        <a:spcAft>
                          <a:spcPts val="0"/>
                        </a:spcAft>
                        <a:buNone/>
                      </a:pPr>
                      <a:r>
                        <a:rPr lang="en" sz="1100" b="1">
                          <a:latin typeface="Franklin Gothic"/>
                          <a:ea typeface="Franklin Gothic"/>
                          <a:cs typeface="Franklin Gothic"/>
                          <a:sym typeface="Franklin Gothic"/>
                        </a:rPr>
                        <a:t>Subjunctive Mood</a:t>
                      </a:r>
                      <a:endParaRPr sz="1100" b="1">
                        <a:latin typeface="Franklin Gothic"/>
                        <a:ea typeface="Franklin Gothic"/>
                        <a:cs typeface="Franklin Gothic"/>
                        <a:sym typeface="Franklin Gothic"/>
                      </a:endParaRPr>
                    </a:p>
                  </a:txBody>
                  <a:tcPr marL="91425" marR="91425" marT="91425" marB="91425" anchor="ctr">
                    <a:solidFill>
                      <a:srgbClr val="EFEFEF"/>
                    </a:solidFill>
                  </a:tcPr>
                </a:tc>
                <a:tc>
                  <a:txBody>
                    <a:bodyPr/>
                    <a:lstStyle/>
                    <a:p>
                      <a:pPr marL="0" lvl="0" indent="0" algn="l" rtl="0">
                        <a:spcBef>
                          <a:spcPts val="0"/>
                        </a:spcBef>
                        <a:spcAft>
                          <a:spcPts val="0"/>
                        </a:spcAft>
                        <a:buNone/>
                      </a:pPr>
                      <a:r>
                        <a:rPr lang="en" sz="1100">
                          <a:latin typeface="Franklin Gothic"/>
                          <a:ea typeface="Franklin Gothic"/>
                          <a:cs typeface="Franklin Gothic"/>
                          <a:sym typeface="Franklin Gothic"/>
                        </a:rPr>
                        <a:t>Expresses mood or something wished for/imagined</a:t>
                      </a:r>
                      <a:endParaRPr sz="1100">
                        <a:latin typeface="Franklin Gothic"/>
                        <a:ea typeface="Franklin Gothic"/>
                        <a:cs typeface="Franklin Gothic"/>
                        <a:sym typeface="Franklin Gothic"/>
                      </a:endParaRPr>
                    </a:p>
                  </a:txBody>
                  <a:tcPr marL="91425" marR="91425" marT="91425" marB="91425" anchor="ctr">
                    <a:solidFill>
                      <a:srgbClr val="EFEFEF"/>
                    </a:solidFill>
                  </a:tcPr>
                </a:tc>
                <a:tc>
                  <a:txBody>
                    <a:bodyPr/>
                    <a:lstStyle/>
                    <a:p>
                      <a:pPr marL="0" lvl="0" indent="0" algn="l" rtl="0">
                        <a:spcBef>
                          <a:spcPts val="0"/>
                        </a:spcBef>
                        <a:spcAft>
                          <a:spcPts val="0"/>
                        </a:spcAft>
                        <a:buNone/>
                      </a:pPr>
                      <a:r>
                        <a:rPr lang="en" sz="1100">
                          <a:latin typeface="Franklin Gothic"/>
                          <a:ea typeface="Franklin Gothic"/>
                          <a:cs typeface="Franklin Gothic"/>
                          <a:sym typeface="Franklin Gothic"/>
                        </a:rPr>
                        <a:t>What could he be doing if he were here with me?</a:t>
                      </a:r>
                      <a:endParaRPr sz="1100">
                        <a:latin typeface="Franklin Gothic"/>
                        <a:ea typeface="Franklin Gothic"/>
                        <a:cs typeface="Franklin Gothic"/>
                        <a:sym typeface="Franklin Gothic"/>
                      </a:endParaRPr>
                    </a:p>
                  </a:txBody>
                  <a:tcPr marL="91425" marR="91425" marT="91425" marB="91425" anchor="ctr">
                    <a:solidFill>
                      <a:srgbClr val="EFEFEF"/>
                    </a:solidFill>
                  </a:tcPr>
                </a:tc>
                <a:extLst>
                  <a:ext uri="{0D108BD9-81ED-4DB2-BD59-A6C34878D82A}">
                    <a16:rowId xmlns:a16="http://schemas.microsoft.com/office/drawing/2014/main" val="10004"/>
                  </a:ext>
                </a:extLst>
              </a:tr>
              <a:tr h="594125">
                <a:tc>
                  <a:txBody>
                    <a:bodyPr/>
                    <a:lstStyle/>
                    <a:p>
                      <a:pPr marL="0" lvl="0" indent="0" algn="ctr" rtl="0">
                        <a:spcBef>
                          <a:spcPts val="0"/>
                        </a:spcBef>
                        <a:spcAft>
                          <a:spcPts val="0"/>
                        </a:spcAft>
                        <a:buClr>
                          <a:schemeClr val="dk1"/>
                        </a:buClr>
                        <a:buSzPts val="1100"/>
                        <a:buFont typeface="Arial"/>
                        <a:buNone/>
                      </a:pPr>
                      <a:r>
                        <a:rPr lang="en" sz="1100" b="1">
                          <a:latin typeface="Franklin Gothic"/>
                          <a:ea typeface="Franklin Gothic"/>
                          <a:cs typeface="Franklin Gothic"/>
                          <a:sym typeface="Franklin Gothic"/>
                        </a:rPr>
                        <a:t>Articles </a:t>
                      </a:r>
                      <a:r>
                        <a:rPr lang="en" sz="1100" b="1" i="1">
                          <a:latin typeface="Franklin Gothic"/>
                          <a:ea typeface="Franklin Gothic"/>
                          <a:cs typeface="Franklin Gothic"/>
                          <a:sym typeface="Franklin Gothic"/>
                        </a:rPr>
                        <a:t>the </a:t>
                      </a:r>
                      <a:r>
                        <a:rPr lang="en" sz="1100" b="1">
                          <a:latin typeface="Franklin Gothic"/>
                          <a:ea typeface="Franklin Gothic"/>
                          <a:cs typeface="Franklin Gothic"/>
                          <a:sym typeface="Franklin Gothic"/>
                        </a:rPr>
                        <a:t>vs. </a:t>
                      </a:r>
                      <a:r>
                        <a:rPr lang="en" sz="1100" b="1" i="1">
                          <a:latin typeface="Franklin Gothic"/>
                          <a:ea typeface="Franklin Gothic"/>
                          <a:cs typeface="Franklin Gothic"/>
                          <a:sym typeface="Franklin Gothic"/>
                        </a:rPr>
                        <a:t>a</a:t>
                      </a:r>
                      <a:endParaRPr sz="1100" b="1" i="1">
                        <a:latin typeface="Franklin Gothic"/>
                        <a:ea typeface="Franklin Gothic"/>
                        <a:cs typeface="Franklin Gothic"/>
                        <a:sym typeface="Franklin Gothic"/>
                      </a:endParaRPr>
                    </a:p>
                    <a:p>
                      <a:pPr marL="0" lvl="0" indent="0" algn="ctr" rtl="0">
                        <a:spcBef>
                          <a:spcPts val="0"/>
                        </a:spcBef>
                        <a:spcAft>
                          <a:spcPts val="0"/>
                        </a:spcAft>
                        <a:buClr>
                          <a:schemeClr val="dk1"/>
                        </a:buClr>
                        <a:buSzPts val="1100"/>
                        <a:buFont typeface="Arial"/>
                        <a:buNone/>
                      </a:pPr>
                      <a:endParaRPr sz="1100" b="1">
                        <a:latin typeface="Franklin Gothic"/>
                        <a:ea typeface="Franklin Gothic"/>
                        <a:cs typeface="Franklin Gothic"/>
                        <a:sym typeface="Franklin Gothic"/>
                      </a:endParaRPr>
                    </a:p>
                    <a:p>
                      <a:pPr marL="0" lvl="0" indent="0" algn="ctr" rtl="0">
                        <a:spcBef>
                          <a:spcPts val="0"/>
                        </a:spcBef>
                        <a:spcAft>
                          <a:spcPts val="0"/>
                        </a:spcAft>
                        <a:buNone/>
                      </a:pPr>
                      <a:endParaRPr sz="1100" b="1">
                        <a:latin typeface="Franklin Gothic"/>
                        <a:ea typeface="Franklin Gothic"/>
                        <a:cs typeface="Franklin Gothic"/>
                        <a:sym typeface="Franklin Gothic"/>
                      </a:endParaRPr>
                    </a:p>
                  </a:txBody>
                  <a:tcPr marL="91425" marR="91425" marT="91425" marB="91425" anchor="ctr">
                    <a:solidFill>
                      <a:srgbClr val="E1F3EA"/>
                    </a:solidFill>
                  </a:tcPr>
                </a:tc>
                <a:tc>
                  <a:txBody>
                    <a:bodyPr/>
                    <a:lstStyle/>
                    <a:p>
                      <a:pPr marL="0" lvl="0" indent="0" algn="l" rtl="0">
                        <a:spcBef>
                          <a:spcPts val="0"/>
                        </a:spcBef>
                        <a:spcAft>
                          <a:spcPts val="0"/>
                        </a:spcAft>
                        <a:buNone/>
                      </a:pPr>
                      <a:r>
                        <a:rPr lang="en" sz="1100" i="1">
                          <a:latin typeface="Franklin Gothic"/>
                          <a:ea typeface="Franklin Gothic"/>
                          <a:cs typeface="Franklin Gothic"/>
                          <a:sym typeface="Franklin Gothic"/>
                        </a:rPr>
                        <a:t>The</a:t>
                      </a:r>
                      <a:r>
                        <a:rPr lang="en" sz="1100">
                          <a:latin typeface="Franklin Gothic"/>
                          <a:ea typeface="Franklin Gothic"/>
                          <a:cs typeface="Franklin Gothic"/>
                          <a:sym typeface="Franklin Gothic"/>
                        </a:rPr>
                        <a:t> referring to a specific one of something</a:t>
                      </a:r>
                      <a:endParaRPr sz="1100">
                        <a:latin typeface="Franklin Gothic"/>
                        <a:ea typeface="Franklin Gothic"/>
                        <a:cs typeface="Franklin Gothic"/>
                        <a:sym typeface="Franklin Gothic"/>
                      </a:endParaRPr>
                    </a:p>
                    <a:p>
                      <a:pPr marL="0" lvl="0" indent="0" algn="l" rtl="0">
                        <a:spcBef>
                          <a:spcPts val="0"/>
                        </a:spcBef>
                        <a:spcAft>
                          <a:spcPts val="0"/>
                        </a:spcAft>
                        <a:buNone/>
                      </a:pPr>
                      <a:endParaRPr sz="1100">
                        <a:latin typeface="Franklin Gothic"/>
                        <a:ea typeface="Franklin Gothic"/>
                        <a:cs typeface="Franklin Gothic"/>
                        <a:sym typeface="Franklin Gothic"/>
                      </a:endParaRPr>
                    </a:p>
                    <a:p>
                      <a:pPr marL="0" lvl="0" indent="0" algn="l" rtl="0">
                        <a:spcBef>
                          <a:spcPts val="0"/>
                        </a:spcBef>
                        <a:spcAft>
                          <a:spcPts val="0"/>
                        </a:spcAft>
                        <a:buNone/>
                      </a:pPr>
                      <a:r>
                        <a:rPr lang="en" sz="1100" i="1">
                          <a:latin typeface="Franklin Gothic"/>
                          <a:ea typeface="Franklin Gothic"/>
                          <a:cs typeface="Franklin Gothic"/>
                          <a:sym typeface="Franklin Gothic"/>
                        </a:rPr>
                        <a:t>A </a:t>
                      </a:r>
                      <a:r>
                        <a:rPr lang="en" sz="1100">
                          <a:latin typeface="Franklin Gothic"/>
                          <a:ea typeface="Franklin Gothic"/>
                          <a:cs typeface="Franklin Gothic"/>
                          <a:sym typeface="Franklin Gothic"/>
                        </a:rPr>
                        <a:t>referring to one of a number of things</a:t>
                      </a:r>
                      <a:endParaRPr sz="1100">
                        <a:latin typeface="Franklin Gothic"/>
                        <a:ea typeface="Franklin Gothic"/>
                        <a:cs typeface="Franklin Gothic"/>
                        <a:sym typeface="Franklin Gothic"/>
                      </a:endParaRPr>
                    </a:p>
                  </a:txBody>
                  <a:tcPr marL="91425" marR="91425" marT="91425" marB="91425" anchor="ctr">
                    <a:solidFill>
                      <a:srgbClr val="E1F3EA"/>
                    </a:solidFill>
                  </a:tcPr>
                </a:tc>
                <a:tc>
                  <a:txBody>
                    <a:bodyPr/>
                    <a:lstStyle/>
                    <a:p>
                      <a:pPr marL="0" lvl="0" indent="0" algn="l" rtl="0">
                        <a:spcBef>
                          <a:spcPts val="0"/>
                        </a:spcBef>
                        <a:spcAft>
                          <a:spcPts val="0"/>
                        </a:spcAft>
                        <a:buNone/>
                      </a:pPr>
                      <a:r>
                        <a:rPr lang="en" sz="1100">
                          <a:solidFill>
                            <a:schemeClr val="dk1"/>
                          </a:solidFill>
                          <a:latin typeface="Franklin Gothic"/>
                          <a:ea typeface="Franklin Gothic"/>
                          <a:cs typeface="Franklin Gothic"/>
                          <a:sym typeface="Franklin Gothic"/>
                        </a:rPr>
                        <a:t>This is the major problem</a:t>
                      </a:r>
                      <a:endParaRPr sz="110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110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100">
                          <a:solidFill>
                            <a:schemeClr val="dk1"/>
                          </a:solidFill>
                          <a:latin typeface="Franklin Gothic"/>
                          <a:ea typeface="Franklin Gothic"/>
                          <a:cs typeface="Franklin Gothic"/>
                          <a:sym typeface="Franklin Gothic"/>
                        </a:rPr>
                        <a:t>This is a major problem.</a:t>
                      </a:r>
                      <a:endParaRPr sz="1100">
                        <a:solidFill>
                          <a:schemeClr val="dk1"/>
                        </a:solidFill>
                        <a:latin typeface="Franklin Gothic"/>
                        <a:ea typeface="Franklin Gothic"/>
                        <a:cs typeface="Franklin Gothic"/>
                        <a:sym typeface="Franklin Gothic"/>
                      </a:endParaRPr>
                    </a:p>
                  </a:txBody>
                  <a:tcPr marL="91425" marR="91425" marT="91425" marB="91425" anchor="ctr">
                    <a:solidFill>
                      <a:srgbClr val="E1F3EA"/>
                    </a:solidFill>
                  </a:tcPr>
                </a:tc>
                <a:extLst>
                  <a:ext uri="{0D108BD9-81ED-4DB2-BD59-A6C34878D82A}">
                    <a16:rowId xmlns:a16="http://schemas.microsoft.com/office/drawing/2014/main" val="10005"/>
                  </a:ext>
                </a:extLst>
              </a:tr>
              <a:tr h="739375">
                <a:tc>
                  <a:txBody>
                    <a:bodyPr/>
                    <a:lstStyle/>
                    <a:p>
                      <a:pPr marL="0" lvl="0" indent="0" algn="ctr" rtl="0">
                        <a:spcBef>
                          <a:spcPts val="0"/>
                        </a:spcBef>
                        <a:spcAft>
                          <a:spcPts val="0"/>
                        </a:spcAft>
                        <a:buNone/>
                      </a:pPr>
                      <a:r>
                        <a:rPr lang="en" sz="1100" b="1">
                          <a:latin typeface="Franklin Gothic"/>
                          <a:ea typeface="Franklin Gothic"/>
                          <a:cs typeface="Franklin Gothic"/>
                          <a:sym typeface="Franklin Gothic"/>
                        </a:rPr>
                        <a:t>Unusual Word Order</a:t>
                      </a:r>
                      <a:endParaRPr sz="1100" b="1">
                        <a:latin typeface="Franklin Gothic"/>
                        <a:ea typeface="Franklin Gothic"/>
                        <a:cs typeface="Franklin Gothic"/>
                        <a:sym typeface="Franklin Gothic"/>
                      </a:endParaRPr>
                    </a:p>
                  </a:txBody>
                  <a:tcPr marL="91425" marR="91425" marT="91425" marB="91425" anchor="ctr">
                    <a:solidFill>
                      <a:srgbClr val="EFEFEF"/>
                    </a:solidFill>
                  </a:tcPr>
                </a:tc>
                <a:tc>
                  <a:txBody>
                    <a:bodyPr/>
                    <a:lstStyle/>
                    <a:p>
                      <a:pPr marL="0" lvl="0" indent="0" algn="l" rtl="0">
                        <a:spcBef>
                          <a:spcPts val="0"/>
                        </a:spcBef>
                        <a:spcAft>
                          <a:spcPts val="0"/>
                        </a:spcAft>
                        <a:buNone/>
                      </a:pPr>
                      <a:r>
                        <a:rPr lang="en" sz="1100">
                          <a:latin typeface="Franklin Gothic"/>
                          <a:ea typeface="Franklin Gothic"/>
                          <a:cs typeface="Franklin Gothic"/>
                          <a:sym typeface="Franklin Gothic"/>
                        </a:rPr>
                        <a:t>Does not follow common syntax patterns; subject separated from verb</a:t>
                      </a:r>
                      <a:endParaRPr sz="1100">
                        <a:latin typeface="Franklin Gothic"/>
                        <a:ea typeface="Franklin Gothic"/>
                        <a:cs typeface="Franklin Gothic"/>
                        <a:sym typeface="Franklin Gothic"/>
                      </a:endParaRPr>
                    </a:p>
                  </a:txBody>
                  <a:tcPr marL="91425" marR="91425" marT="91425" marB="91425" anchor="ctr">
                    <a:solidFill>
                      <a:srgbClr val="EFEFEF"/>
                    </a:solidFill>
                  </a:tcPr>
                </a:tc>
                <a:tc>
                  <a:txBody>
                    <a:bodyPr/>
                    <a:lstStyle/>
                    <a:p>
                      <a:pPr marL="0" lvl="0" indent="0" algn="l" rtl="0">
                        <a:spcBef>
                          <a:spcPts val="0"/>
                        </a:spcBef>
                        <a:spcAft>
                          <a:spcPts val="0"/>
                        </a:spcAft>
                        <a:buNone/>
                      </a:pPr>
                      <a:r>
                        <a:rPr lang="en" sz="1100">
                          <a:latin typeface="Franklin Gothic"/>
                          <a:ea typeface="Franklin Gothic"/>
                          <a:cs typeface="Franklin Gothic"/>
                          <a:sym typeface="Franklin Gothic"/>
                        </a:rPr>
                        <a:t>Only they will understand this.</a:t>
                      </a:r>
                      <a:endParaRPr sz="1100">
                        <a:latin typeface="Franklin Gothic"/>
                        <a:ea typeface="Franklin Gothic"/>
                        <a:cs typeface="Franklin Gothic"/>
                        <a:sym typeface="Franklin Gothic"/>
                      </a:endParaRPr>
                    </a:p>
                    <a:p>
                      <a:pPr marL="0" lvl="0" indent="0" algn="l" rtl="0">
                        <a:spcBef>
                          <a:spcPts val="0"/>
                        </a:spcBef>
                        <a:spcAft>
                          <a:spcPts val="0"/>
                        </a:spcAft>
                        <a:buNone/>
                      </a:pPr>
                      <a:endParaRPr sz="1100">
                        <a:latin typeface="Franklin Gothic"/>
                        <a:ea typeface="Franklin Gothic"/>
                        <a:cs typeface="Franklin Gothic"/>
                        <a:sym typeface="Franklin Gothic"/>
                      </a:endParaRPr>
                    </a:p>
                    <a:p>
                      <a:pPr marL="0" lvl="0" indent="0" algn="l" rtl="0">
                        <a:spcBef>
                          <a:spcPts val="0"/>
                        </a:spcBef>
                        <a:spcAft>
                          <a:spcPts val="0"/>
                        </a:spcAft>
                        <a:buNone/>
                      </a:pPr>
                      <a:r>
                        <a:rPr lang="en" sz="1100">
                          <a:latin typeface="Franklin Gothic"/>
                          <a:ea typeface="Franklin Gothic"/>
                          <a:cs typeface="Franklin Gothic"/>
                          <a:sym typeface="Franklin Gothic"/>
                        </a:rPr>
                        <a:t>Mark and I–both veteran teachers–continue to struggle with behavior.</a:t>
                      </a:r>
                      <a:endParaRPr sz="1100">
                        <a:latin typeface="Franklin Gothic"/>
                        <a:ea typeface="Franklin Gothic"/>
                        <a:cs typeface="Franklin Gothic"/>
                        <a:sym typeface="Franklin Gothic"/>
                      </a:endParaRPr>
                    </a:p>
                  </a:txBody>
                  <a:tcPr marL="91425" marR="91425" marT="91425" marB="91425" anchor="ctr">
                    <a:solidFill>
                      <a:srgbClr val="EFEFEF"/>
                    </a:solidFill>
                  </a:tcPr>
                </a:tc>
                <a:extLst>
                  <a:ext uri="{0D108BD9-81ED-4DB2-BD59-A6C34878D82A}">
                    <a16:rowId xmlns:a16="http://schemas.microsoft.com/office/drawing/2014/main" val="10006"/>
                  </a:ext>
                </a:extLst>
              </a:tr>
              <a:tr h="507900">
                <a:tc>
                  <a:txBody>
                    <a:bodyPr/>
                    <a:lstStyle/>
                    <a:p>
                      <a:pPr marL="0" lvl="0" indent="0" algn="ctr" rtl="0">
                        <a:spcBef>
                          <a:spcPts val="0"/>
                        </a:spcBef>
                        <a:spcAft>
                          <a:spcPts val="0"/>
                        </a:spcAft>
                        <a:buNone/>
                      </a:pPr>
                      <a:r>
                        <a:rPr lang="en" sz="1100" b="1">
                          <a:latin typeface="Franklin Gothic"/>
                          <a:ea typeface="Franklin Gothic"/>
                          <a:cs typeface="Franklin Gothic"/>
                          <a:sym typeface="Franklin Gothic"/>
                        </a:rPr>
                        <a:t>Pronoun/Antecedent</a:t>
                      </a:r>
                      <a:endParaRPr sz="1100" b="1">
                        <a:latin typeface="Franklin Gothic"/>
                        <a:ea typeface="Franklin Gothic"/>
                        <a:cs typeface="Franklin Gothic"/>
                        <a:sym typeface="Franklin Gothic"/>
                      </a:endParaRPr>
                    </a:p>
                  </a:txBody>
                  <a:tcPr marL="91425" marR="91425" marT="91425" marB="91425" anchor="ctr">
                    <a:solidFill>
                      <a:srgbClr val="E1F3EA"/>
                    </a:solidFill>
                  </a:tcPr>
                </a:tc>
                <a:tc>
                  <a:txBody>
                    <a:bodyPr/>
                    <a:lstStyle/>
                    <a:p>
                      <a:pPr marL="0" lvl="0" indent="0" algn="l" rtl="0">
                        <a:spcBef>
                          <a:spcPts val="0"/>
                        </a:spcBef>
                        <a:spcAft>
                          <a:spcPts val="0"/>
                        </a:spcAft>
                        <a:buNone/>
                      </a:pPr>
                      <a:r>
                        <a:rPr lang="en" sz="1100">
                          <a:latin typeface="Franklin Gothic"/>
                          <a:ea typeface="Franklin Gothic"/>
                          <a:cs typeface="Franklin Gothic"/>
                          <a:sym typeface="Franklin Gothic"/>
                        </a:rPr>
                        <a:t>May not clearly indicate who/what a pronoun refers to</a:t>
                      </a:r>
                      <a:endParaRPr sz="1100">
                        <a:latin typeface="Franklin Gothic"/>
                        <a:ea typeface="Franklin Gothic"/>
                        <a:cs typeface="Franklin Gothic"/>
                        <a:sym typeface="Franklin Gothic"/>
                      </a:endParaRPr>
                    </a:p>
                  </a:txBody>
                  <a:tcPr marL="91425" marR="91425" marT="91425" marB="91425" anchor="ctr">
                    <a:solidFill>
                      <a:srgbClr val="E1F3EA"/>
                    </a:solidFill>
                  </a:tcPr>
                </a:tc>
                <a:tc>
                  <a:txBody>
                    <a:bodyPr/>
                    <a:lstStyle/>
                    <a:p>
                      <a:pPr marL="0" lvl="0" indent="0" algn="l" rtl="0">
                        <a:spcBef>
                          <a:spcPts val="0"/>
                        </a:spcBef>
                        <a:spcAft>
                          <a:spcPts val="0"/>
                        </a:spcAft>
                        <a:buNone/>
                      </a:pPr>
                      <a:r>
                        <a:rPr lang="en" sz="1100" dirty="0">
                          <a:latin typeface="Franklin Gothic"/>
                          <a:ea typeface="Franklin Gothic"/>
                          <a:cs typeface="Franklin Gothic"/>
                          <a:sym typeface="Franklin Gothic"/>
                        </a:rPr>
                        <a:t>Olivia was frustrated when they gave her a ticket.</a:t>
                      </a:r>
                      <a:endParaRPr sz="1100" dirty="0">
                        <a:latin typeface="Franklin Gothic"/>
                        <a:ea typeface="Franklin Gothic"/>
                        <a:cs typeface="Franklin Gothic"/>
                        <a:sym typeface="Franklin Gothic"/>
                      </a:endParaRPr>
                    </a:p>
                  </a:txBody>
                  <a:tcPr marL="91425" marR="91425" marT="91425" marB="91425" anchor="ctr">
                    <a:solidFill>
                      <a:srgbClr val="E1F3EA"/>
                    </a:solidFill>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55">
            <a:extLst>
              <a:ext uri="{C183D7F6-B498-43B3-948B-1728B52AA6E4}">
                <adec:decorative xmlns:adec="http://schemas.microsoft.com/office/drawing/2017/decorative" val="1"/>
              </a:ext>
            </a:extLst>
          </p:cNvPr>
          <p:cNvSpPr txBox="1">
            <a:spLocks noGrp="1"/>
          </p:cNvSpPr>
          <p:nvPr>
            <p:ph type="title"/>
          </p:nvPr>
        </p:nvSpPr>
        <p:spPr>
          <a:xfrm>
            <a:off x="345150" y="-30750"/>
            <a:ext cx="86061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900" b="1">
                <a:latin typeface="Franklin Gothic"/>
                <a:ea typeface="Franklin Gothic"/>
                <a:cs typeface="Franklin Gothic"/>
                <a:sym typeface="Franklin Gothic"/>
              </a:rPr>
              <a:t>Breakout Room: Syntactic Analysis Exercises</a:t>
            </a:r>
            <a:endParaRPr sz="2900">
              <a:latin typeface="Franklin Gothic"/>
              <a:ea typeface="Franklin Gothic"/>
              <a:cs typeface="Franklin Gothic"/>
              <a:sym typeface="Franklin Gothic"/>
            </a:endParaRPr>
          </a:p>
        </p:txBody>
      </p:sp>
      <p:pic>
        <p:nvPicPr>
          <p:cNvPr id="361" name="Google Shape;361;p5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30475" y="4562275"/>
            <a:ext cx="1801700" cy="378650"/>
          </a:xfrm>
          <a:prstGeom prst="rect">
            <a:avLst/>
          </a:prstGeom>
          <a:noFill/>
          <a:ln>
            <a:noFill/>
          </a:ln>
        </p:spPr>
      </p:pic>
      <p:sp>
        <p:nvSpPr>
          <p:cNvPr id="362" name="Google Shape;362;p55">
            <a:extLst>
              <a:ext uri="{C183D7F6-B498-43B3-948B-1728B52AA6E4}">
                <adec:decorative xmlns:adec="http://schemas.microsoft.com/office/drawing/2017/decorative" val="1"/>
              </a:ext>
            </a:extLst>
          </p:cNvPr>
          <p:cNvSpPr txBox="1"/>
          <p:nvPr/>
        </p:nvSpPr>
        <p:spPr>
          <a:xfrm>
            <a:off x="1974300" y="4511700"/>
            <a:ext cx="3625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lt1"/>
                </a:solidFill>
                <a:latin typeface="Franklin Gothic"/>
                <a:ea typeface="Franklin Gothic"/>
                <a:cs typeface="Franklin Gothic"/>
                <a:sym typeface="Franklin Gothic"/>
              </a:rPr>
              <a:t>Based on Language Dives activities found in</a:t>
            </a:r>
            <a:r>
              <a:rPr lang="en" sz="900" u="sng">
                <a:solidFill>
                  <a:schemeClr val="lt1"/>
                </a:solidFill>
                <a:latin typeface="Franklin Gothic"/>
                <a:ea typeface="Franklin Gothic"/>
                <a:cs typeface="Franklin Gothic"/>
                <a:sym typeface="Franklin Gothic"/>
                <a:hlinkClick r:id="rId4">
                  <a:extLst>
                    <a:ext uri="{A12FA001-AC4F-418D-AE19-62706E023703}">
                      <ahyp:hlinkClr xmlns:ahyp="http://schemas.microsoft.com/office/drawing/2018/hyperlinkcolor" val="tx"/>
                    </a:ext>
                  </a:extLst>
                </a:hlinkClick>
              </a:rPr>
              <a:t> </a:t>
            </a:r>
            <a:r>
              <a:rPr lang="en" sz="900" i="1" u="sng">
                <a:solidFill>
                  <a:schemeClr val="lt1"/>
                </a:solidFill>
                <a:latin typeface="Franklin Gothic"/>
                <a:ea typeface="Franklin Gothic"/>
                <a:cs typeface="Franklin Gothic"/>
                <a:sym typeface="Franklin Gothic"/>
                <a:hlinkClick r:id="rId4">
                  <a:extLst>
                    <a:ext uri="{A12FA001-AC4F-418D-AE19-62706E023703}">
                      <ahyp:hlinkClr xmlns:ahyp="http://schemas.microsoft.com/office/drawing/2018/hyperlinkcolor" val="tx"/>
                    </a:ext>
                  </a:extLst>
                </a:hlinkClick>
              </a:rPr>
              <a:t>EL Education, </a:t>
            </a:r>
            <a:r>
              <a:rPr lang="en" sz="900" u="sng">
                <a:solidFill>
                  <a:schemeClr val="lt1"/>
                </a:solidFill>
                <a:latin typeface="Franklin Gothic"/>
                <a:ea typeface="Franklin Gothic"/>
                <a:cs typeface="Franklin Gothic"/>
                <a:sym typeface="Franklin Gothic"/>
                <a:hlinkClick r:id="rId4">
                  <a:extLst>
                    <a:ext uri="{A12FA001-AC4F-418D-AE19-62706E023703}">
                      <ahyp:hlinkClr xmlns:ahyp="http://schemas.microsoft.com/office/drawing/2018/hyperlinkcolor" val="tx"/>
                    </a:ext>
                  </a:extLst>
                </a:hlinkClick>
              </a:rPr>
              <a:t>Grade 8: Module 1, Unit 1</a:t>
            </a:r>
            <a:r>
              <a:rPr lang="en" sz="900">
                <a:solidFill>
                  <a:schemeClr val="lt1"/>
                </a:solidFill>
                <a:latin typeface="Franklin Gothic"/>
                <a:ea typeface="Franklin Gothic"/>
                <a:cs typeface="Franklin Gothic"/>
                <a:sym typeface="Franklin Gothic"/>
              </a:rPr>
              <a:t> (Latin American Folktales)</a:t>
            </a:r>
            <a:endParaRPr sz="900">
              <a:solidFill>
                <a:schemeClr val="lt1"/>
              </a:solidFill>
              <a:latin typeface="Franklin Gothic"/>
              <a:ea typeface="Franklin Gothic"/>
              <a:cs typeface="Franklin Gothic"/>
              <a:sym typeface="Franklin Gothic"/>
            </a:endParaRPr>
          </a:p>
        </p:txBody>
      </p:sp>
      <p:sp>
        <p:nvSpPr>
          <p:cNvPr id="363" name="Google Shape;363;p55">
            <a:extLst>
              <a:ext uri="{C183D7F6-B498-43B3-948B-1728B52AA6E4}">
                <adec:decorative xmlns:adec="http://schemas.microsoft.com/office/drawing/2017/decorative" val="1"/>
              </a:ext>
            </a:extLst>
          </p:cNvPr>
          <p:cNvSpPr txBox="1"/>
          <p:nvPr/>
        </p:nvSpPr>
        <p:spPr>
          <a:xfrm>
            <a:off x="497575" y="823438"/>
            <a:ext cx="2123700" cy="4617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500" b="1">
                <a:solidFill>
                  <a:srgbClr val="102649"/>
                </a:solidFill>
                <a:latin typeface="Franklin Gothic"/>
                <a:ea typeface="Franklin Gothic"/>
                <a:cs typeface="Franklin Gothic"/>
                <a:sym typeface="Franklin Gothic"/>
              </a:rPr>
              <a:t>1. Sentence Building</a:t>
            </a:r>
            <a:endParaRPr sz="1500" b="1">
              <a:solidFill>
                <a:srgbClr val="102649"/>
              </a:solidFill>
              <a:latin typeface="Franklin Gothic"/>
              <a:ea typeface="Franklin Gothic"/>
              <a:cs typeface="Franklin Gothic"/>
              <a:sym typeface="Franklin Gothic"/>
            </a:endParaRPr>
          </a:p>
        </p:txBody>
      </p:sp>
      <p:sp>
        <p:nvSpPr>
          <p:cNvPr id="364" name="Google Shape;364;p55">
            <a:extLst>
              <a:ext uri="{C183D7F6-B498-43B3-948B-1728B52AA6E4}">
                <adec:decorative xmlns:adec="http://schemas.microsoft.com/office/drawing/2017/decorative" val="1"/>
              </a:ext>
            </a:extLst>
          </p:cNvPr>
          <p:cNvSpPr txBox="1"/>
          <p:nvPr/>
        </p:nvSpPr>
        <p:spPr>
          <a:xfrm>
            <a:off x="3048550" y="823450"/>
            <a:ext cx="2123700" cy="4617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500" b="1">
                <a:solidFill>
                  <a:srgbClr val="102649"/>
                </a:solidFill>
                <a:latin typeface="Franklin Gothic"/>
                <a:ea typeface="Franklin Gothic"/>
                <a:cs typeface="Franklin Gothic"/>
                <a:sym typeface="Franklin Gothic"/>
              </a:rPr>
              <a:t>2. Phrase Order</a:t>
            </a:r>
            <a:endParaRPr sz="1500" b="1">
              <a:solidFill>
                <a:srgbClr val="102649"/>
              </a:solidFill>
              <a:latin typeface="Franklin Gothic"/>
              <a:ea typeface="Franklin Gothic"/>
              <a:cs typeface="Franklin Gothic"/>
              <a:sym typeface="Franklin Gothic"/>
            </a:endParaRPr>
          </a:p>
        </p:txBody>
      </p:sp>
      <p:sp>
        <p:nvSpPr>
          <p:cNvPr id="365" name="Google Shape;365;p55">
            <a:extLst>
              <a:ext uri="{C183D7F6-B498-43B3-948B-1728B52AA6E4}">
                <adec:decorative xmlns:adec="http://schemas.microsoft.com/office/drawing/2017/decorative" val="1"/>
              </a:ext>
            </a:extLst>
          </p:cNvPr>
          <p:cNvSpPr txBox="1"/>
          <p:nvPr/>
        </p:nvSpPr>
        <p:spPr>
          <a:xfrm>
            <a:off x="5664275" y="823449"/>
            <a:ext cx="2123700" cy="4617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500" b="1">
                <a:solidFill>
                  <a:srgbClr val="102649"/>
                </a:solidFill>
                <a:latin typeface="Franklin Gothic"/>
                <a:ea typeface="Franklin Gothic"/>
                <a:cs typeface="Franklin Gothic"/>
                <a:sym typeface="Franklin Gothic"/>
              </a:rPr>
              <a:t>3. Complex Syntax</a:t>
            </a:r>
            <a:endParaRPr sz="1500" b="1">
              <a:solidFill>
                <a:srgbClr val="102649"/>
              </a:solidFill>
              <a:latin typeface="Franklin Gothic"/>
              <a:ea typeface="Franklin Gothic"/>
              <a:cs typeface="Franklin Gothic"/>
              <a:sym typeface="Franklin Gothic"/>
            </a:endParaRPr>
          </a:p>
        </p:txBody>
      </p:sp>
      <p:pic>
        <p:nvPicPr>
          <p:cNvPr id="366" name="Google Shape;366;p55">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497576" y="1455562"/>
            <a:ext cx="2123700" cy="2614604"/>
          </a:xfrm>
          <a:prstGeom prst="rect">
            <a:avLst/>
          </a:prstGeom>
          <a:noFill/>
          <a:ln>
            <a:noFill/>
          </a:ln>
        </p:spPr>
      </p:pic>
      <p:pic>
        <p:nvPicPr>
          <p:cNvPr id="367" name="Google Shape;367;p55">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3048540" y="1430085"/>
            <a:ext cx="2123700" cy="2614984"/>
          </a:xfrm>
          <a:prstGeom prst="rect">
            <a:avLst/>
          </a:prstGeom>
          <a:noFill/>
          <a:ln>
            <a:noFill/>
          </a:ln>
        </p:spPr>
      </p:pic>
      <p:pic>
        <p:nvPicPr>
          <p:cNvPr id="368" name="Google Shape;368;p55">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5599500" y="1442813"/>
            <a:ext cx="3426003" cy="25895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6"/>
          <p:cNvSpPr txBox="1">
            <a:spLocks noGrp="1"/>
          </p:cNvSpPr>
          <p:nvPr>
            <p:ph type="title"/>
          </p:nvPr>
        </p:nvSpPr>
        <p:spPr>
          <a:xfrm>
            <a:off x="380300" y="1592150"/>
            <a:ext cx="67086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7600" dirty="0">
              <a:latin typeface="Franklin Gothic"/>
              <a:ea typeface="Franklin Gothic"/>
              <a:cs typeface="Franklin Gothic"/>
              <a:sym typeface="Franklin Gothic"/>
            </a:endParaRPr>
          </a:p>
          <a:p>
            <a:pPr marL="0" lvl="0" indent="0" algn="l" rtl="0">
              <a:spcBef>
                <a:spcPts val="0"/>
              </a:spcBef>
              <a:spcAft>
                <a:spcPts val="0"/>
              </a:spcAft>
              <a:buNone/>
            </a:pPr>
            <a:r>
              <a:rPr lang="en" sz="7600" b="1" dirty="0">
                <a:latin typeface="Franklin Gothic"/>
                <a:ea typeface="Franklin Gothic"/>
                <a:cs typeface="Franklin Gothic"/>
                <a:sym typeface="Franklin Gothic"/>
              </a:rPr>
              <a:t>Routine 3: </a:t>
            </a:r>
            <a:endParaRPr sz="7600" b="1" dirty="0">
              <a:latin typeface="Franklin Gothic"/>
              <a:ea typeface="Franklin Gothic"/>
              <a:cs typeface="Franklin Gothic"/>
              <a:sym typeface="Franklin Gothic"/>
            </a:endParaRPr>
          </a:p>
          <a:p>
            <a:pPr marL="0" lvl="0" indent="0" algn="l" rtl="0">
              <a:spcBef>
                <a:spcPts val="0"/>
              </a:spcBef>
              <a:spcAft>
                <a:spcPts val="0"/>
              </a:spcAft>
              <a:buNone/>
            </a:pPr>
            <a:r>
              <a:rPr lang="en" sz="7600" b="1" dirty="0">
                <a:latin typeface="Franklin Gothic"/>
                <a:ea typeface="Franklin Gothic"/>
                <a:cs typeface="Franklin Gothic"/>
                <a:sym typeface="Franklin Gothic"/>
              </a:rPr>
              <a:t>Text-</a:t>
            </a:r>
            <a:endParaRPr sz="7600" b="1" dirty="0">
              <a:latin typeface="Franklin Gothic"/>
              <a:ea typeface="Franklin Gothic"/>
              <a:cs typeface="Franklin Gothic"/>
              <a:sym typeface="Franklin Gothic"/>
            </a:endParaRPr>
          </a:p>
          <a:p>
            <a:pPr marL="0" lvl="0" indent="0" algn="l" rtl="0">
              <a:spcBef>
                <a:spcPts val="0"/>
              </a:spcBef>
              <a:spcAft>
                <a:spcPts val="0"/>
              </a:spcAft>
              <a:buNone/>
            </a:pPr>
            <a:r>
              <a:rPr lang="en" sz="7600" b="1" dirty="0">
                <a:latin typeface="Franklin Gothic"/>
                <a:ea typeface="Franklin Gothic"/>
                <a:cs typeface="Franklin Gothic"/>
                <a:sym typeface="Franklin Gothic"/>
              </a:rPr>
              <a:t>Dependent Questions</a:t>
            </a:r>
            <a:endParaRPr sz="7600" b="1" dirty="0">
              <a:latin typeface="Franklin Gothic"/>
              <a:ea typeface="Franklin Gothic"/>
              <a:cs typeface="Franklin Gothic"/>
              <a:sym typeface="Franklin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57">
            <a:extLst>
              <a:ext uri="{C183D7F6-B498-43B3-948B-1728B52AA6E4}">
                <adec:decorative xmlns:adec="http://schemas.microsoft.com/office/drawing/2017/decorative" val="1"/>
              </a:ext>
            </a:extLst>
          </p:cNvPr>
          <p:cNvSpPr txBox="1">
            <a:spLocks noGrp="1"/>
          </p:cNvSpPr>
          <p:nvPr>
            <p:ph type="title" idx="4294967295"/>
          </p:nvPr>
        </p:nvSpPr>
        <p:spPr>
          <a:xfrm>
            <a:off x="355600" y="415925"/>
            <a:ext cx="1928813" cy="75565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r>
              <a:rPr kumimoji="0" lang="en-US" sz="3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Three Types of Questions</a:t>
            </a:r>
            <a:endParaRPr kumimoji="0" lang="en-US" sz="2100" b="0"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endParaRPr>
          </a:p>
        </p:txBody>
      </p:sp>
      <p:pic>
        <p:nvPicPr>
          <p:cNvPr id="380" name="Google Shape;380;p57">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49575" y="3971650"/>
            <a:ext cx="816475" cy="1033625"/>
          </a:xfrm>
          <a:prstGeom prst="rect">
            <a:avLst/>
          </a:prstGeom>
          <a:noFill/>
          <a:ln>
            <a:noFill/>
          </a:ln>
          <a:effectLst>
            <a:outerShdw blurRad="57150" dist="19050" dir="5400000" algn="bl" rotWithShape="0">
              <a:srgbClr val="000000">
                <a:alpha val="50000"/>
              </a:srgbClr>
            </a:outerShdw>
          </a:effectLst>
        </p:spPr>
      </p:pic>
      <p:pic>
        <p:nvPicPr>
          <p:cNvPr id="381" name="Google Shape;381;p57">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2579872" y="252750"/>
            <a:ext cx="6399575" cy="4691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82" name="Google Shape;382;p57">
            <a:extLst>
              <a:ext uri="{C183D7F6-B498-43B3-948B-1728B52AA6E4}">
                <adec:decorative xmlns:adec="http://schemas.microsoft.com/office/drawing/2017/decorative" val="1"/>
              </a:ext>
            </a:extLst>
          </p:cNvPr>
          <p:cNvSpPr txBox="1"/>
          <p:nvPr/>
        </p:nvSpPr>
        <p:spPr>
          <a:xfrm>
            <a:off x="1038975" y="4477100"/>
            <a:ext cx="1223400" cy="80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chemeClr val="lt1"/>
                </a:solidFill>
                <a:latin typeface="Franklin Gothic"/>
                <a:ea typeface="Franklin Gothic"/>
                <a:cs typeface="Franklin Gothic"/>
                <a:sym typeface="Franklin Gothic"/>
              </a:rPr>
              <a:t>p. 38</a:t>
            </a:r>
            <a:endParaRPr sz="2100">
              <a:solidFill>
                <a:schemeClr val="lt1"/>
              </a:solidFill>
              <a:latin typeface="Franklin Gothic"/>
              <a:ea typeface="Franklin Gothic"/>
              <a:cs typeface="Franklin Gothic"/>
              <a:sym typeface="Franklin Gothic"/>
            </a:endParaRPr>
          </a:p>
        </p:txBody>
      </p:sp>
      <p:sp>
        <p:nvSpPr>
          <p:cNvPr id="383" name="Google Shape;383;p57">
            <a:extLst>
              <a:ext uri="{C183D7F6-B498-43B3-948B-1728B52AA6E4}">
                <adec:decorative xmlns:adec="http://schemas.microsoft.com/office/drawing/2017/decorative" val="1"/>
              </a:ext>
            </a:extLst>
          </p:cNvPr>
          <p:cNvSpPr txBox="1"/>
          <p:nvPr/>
        </p:nvSpPr>
        <p:spPr>
          <a:xfrm>
            <a:off x="3429900" y="1684475"/>
            <a:ext cx="1142100" cy="3435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500" b="1">
                <a:solidFill>
                  <a:srgbClr val="102649"/>
                </a:solidFill>
                <a:latin typeface="Franklin Gothic"/>
                <a:ea typeface="Franklin Gothic"/>
                <a:cs typeface="Franklin Gothic"/>
                <a:sym typeface="Franklin Gothic"/>
              </a:rPr>
              <a:t>on the line</a:t>
            </a:r>
            <a:endParaRPr sz="1500" b="1">
              <a:solidFill>
                <a:srgbClr val="102649"/>
              </a:solidFill>
              <a:latin typeface="Franklin Gothic"/>
              <a:ea typeface="Franklin Gothic"/>
              <a:cs typeface="Franklin Gothic"/>
              <a:sym typeface="Franklin Gothic"/>
            </a:endParaRPr>
          </a:p>
        </p:txBody>
      </p:sp>
      <p:sp>
        <p:nvSpPr>
          <p:cNvPr id="384" name="Google Shape;384;p57">
            <a:extLst>
              <a:ext uri="{C183D7F6-B498-43B3-948B-1728B52AA6E4}">
                <adec:decorative xmlns:adec="http://schemas.microsoft.com/office/drawing/2017/decorative" val="1"/>
              </a:ext>
            </a:extLst>
          </p:cNvPr>
          <p:cNvSpPr txBox="1"/>
          <p:nvPr/>
        </p:nvSpPr>
        <p:spPr>
          <a:xfrm>
            <a:off x="3105750" y="2837625"/>
            <a:ext cx="1790400" cy="3435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500" b="1">
                <a:solidFill>
                  <a:srgbClr val="102649"/>
                </a:solidFill>
                <a:latin typeface="Franklin Gothic"/>
                <a:ea typeface="Franklin Gothic"/>
                <a:cs typeface="Franklin Gothic"/>
                <a:sym typeface="Franklin Gothic"/>
              </a:rPr>
              <a:t>between the line</a:t>
            </a:r>
            <a:endParaRPr sz="1500" b="1">
              <a:solidFill>
                <a:srgbClr val="102649"/>
              </a:solidFill>
              <a:latin typeface="Franklin Gothic"/>
              <a:ea typeface="Franklin Gothic"/>
              <a:cs typeface="Franklin Gothic"/>
              <a:sym typeface="Franklin Gothic"/>
            </a:endParaRPr>
          </a:p>
        </p:txBody>
      </p:sp>
      <p:sp>
        <p:nvSpPr>
          <p:cNvPr id="385" name="Google Shape;385;p57">
            <a:extLst>
              <a:ext uri="{C183D7F6-B498-43B3-948B-1728B52AA6E4}">
                <adec:decorative xmlns:adec="http://schemas.microsoft.com/office/drawing/2017/decorative" val="1"/>
              </a:ext>
            </a:extLst>
          </p:cNvPr>
          <p:cNvSpPr txBox="1"/>
          <p:nvPr/>
        </p:nvSpPr>
        <p:spPr>
          <a:xfrm>
            <a:off x="3036150" y="3990775"/>
            <a:ext cx="1929600" cy="3435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500" b="1" dirty="0">
                <a:solidFill>
                  <a:srgbClr val="102649"/>
                </a:solidFill>
                <a:latin typeface="Franklin Gothic"/>
                <a:ea typeface="Franklin Gothic"/>
                <a:cs typeface="Franklin Gothic"/>
                <a:sym typeface="Franklin Gothic"/>
              </a:rPr>
              <a:t>beyond the line</a:t>
            </a:r>
            <a:endParaRPr sz="1500" b="1" dirty="0">
              <a:solidFill>
                <a:srgbClr val="102649"/>
              </a:solidFill>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58"/>
          <p:cNvSpPr txBox="1">
            <a:spLocks noGrp="1"/>
          </p:cNvSpPr>
          <p:nvPr>
            <p:ph type="title" idx="4294967295"/>
          </p:nvPr>
        </p:nvSpPr>
        <p:spPr>
          <a:xfrm>
            <a:off x="355600" y="415925"/>
            <a:ext cx="7489825" cy="75565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r>
              <a:rPr kumimoji="0" lang="en-US" sz="3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Why does question quality matter?</a:t>
            </a:r>
            <a:endParaRPr kumimoji="0" lang="en-US" sz="2100" b="0"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endParaRPr>
          </a:p>
        </p:txBody>
      </p:sp>
      <p:sp>
        <p:nvSpPr>
          <p:cNvPr id="392" name="Google Shape;392;p58"/>
          <p:cNvSpPr txBox="1"/>
          <p:nvPr/>
        </p:nvSpPr>
        <p:spPr>
          <a:xfrm>
            <a:off x="604525" y="1227575"/>
            <a:ext cx="4261500" cy="2478900"/>
          </a:xfrm>
          <a:prstGeom prst="rect">
            <a:avLst/>
          </a:prstGeom>
          <a:noFill/>
          <a:ln>
            <a:noFill/>
          </a:ln>
        </p:spPr>
        <p:txBody>
          <a:bodyPr spcFirstLastPara="1" wrap="square" lIns="91425" tIns="91425" rIns="91425" bIns="91425" anchor="t" anchorCtr="0">
            <a:noAutofit/>
          </a:bodyPr>
          <a:lstStyle/>
          <a:p>
            <a:pPr marL="0" lvl="0" indent="0" algn="l" rtl="0">
              <a:spcBef>
                <a:spcPts val="800"/>
              </a:spcBef>
              <a:spcAft>
                <a:spcPts val="0"/>
              </a:spcAft>
              <a:buClr>
                <a:schemeClr val="dk1"/>
              </a:buClr>
              <a:buSzPts val="1100"/>
              <a:buFont typeface="Arial"/>
              <a:buNone/>
            </a:pPr>
            <a:r>
              <a:rPr lang="en" sz="2900" i="1">
                <a:solidFill>
                  <a:schemeClr val="dk1"/>
                </a:solidFill>
                <a:latin typeface="Franklin Gothic"/>
                <a:ea typeface="Franklin Gothic"/>
                <a:cs typeface="Franklin Gothic"/>
                <a:sym typeface="Franklin Gothic"/>
              </a:rPr>
              <a:t>The gubbly farkle yested through the pimmel for most of the day, until he finally pripped, “Slup!” </a:t>
            </a:r>
            <a:endParaRPr sz="2900" i="1">
              <a:solidFill>
                <a:srgbClr val="102649"/>
              </a:solidFill>
              <a:latin typeface="Franklin Gothic"/>
              <a:ea typeface="Franklin Gothic"/>
              <a:cs typeface="Franklin Gothic"/>
              <a:sym typeface="Franklin Gothic"/>
            </a:endParaRPr>
          </a:p>
        </p:txBody>
      </p:sp>
      <p:sp>
        <p:nvSpPr>
          <p:cNvPr id="393" name="Google Shape;393;p58"/>
          <p:cNvSpPr txBox="1"/>
          <p:nvPr/>
        </p:nvSpPr>
        <p:spPr>
          <a:xfrm>
            <a:off x="5070275" y="1116200"/>
            <a:ext cx="3704400" cy="206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a:solidFill>
                  <a:srgbClr val="102649"/>
                </a:solidFill>
                <a:latin typeface="Franklin Gothic"/>
                <a:ea typeface="Franklin Gothic"/>
                <a:cs typeface="Franklin Gothic"/>
                <a:sym typeface="Franklin Gothic"/>
              </a:rPr>
              <a:t>On the Line/</a:t>
            </a:r>
            <a:endParaRPr sz="2100" b="1">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100" b="1">
                <a:solidFill>
                  <a:srgbClr val="102649"/>
                </a:solidFill>
                <a:latin typeface="Franklin Gothic"/>
                <a:ea typeface="Franklin Gothic"/>
                <a:cs typeface="Franklin Gothic"/>
                <a:sym typeface="Franklin Gothic"/>
              </a:rPr>
              <a:t>Right There Questions:</a:t>
            </a: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100">
                <a:solidFill>
                  <a:srgbClr val="102649"/>
                </a:solidFill>
                <a:latin typeface="Franklin Gothic"/>
                <a:ea typeface="Franklin Gothic"/>
                <a:cs typeface="Franklin Gothic"/>
                <a:sym typeface="Franklin Gothic"/>
              </a:rPr>
              <a:t>1. What kind of farkle is in the story?</a:t>
            </a: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100">
                <a:solidFill>
                  <a:srgbClr val="102649"/>
                </a:solidFill>
                <a:latin typeface="Franklin Gothic"/>
                <a:ea typeface="Franklin Gothic"/>
                <a:cs typeface="Franklin Gothic"/>
                <a:sym typeface="Franklin Gothic"/>
              </a:rPr>
              <a:t>2. What did he yest through?</a:t>
            </a: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100">
                <a:solidFill>
                  <a:srgbClr val="102649"/>
                </a:solidFill>
                <a:latin typeface="Franklin Gothic"/>
                <a:ea typeface="Franklin Gothic"/>
                <a:cs typeface="Franklin Gothic"/>
                <a:sym typeface="Franklin Gothic"/>
              </a:rPr>
              <a:t>3. How long did he yest?</a:t>
            </a: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100">
                <a:solidFill>
                  <a:srgbClr val="102649"/>
                </a:solidFill>
                <a:latin typeface="Franklin Gothic"/>
                <a:ea typeface="Franklin Gothic"/>
                <a:cs typeface="Franklin Gothic"/>
                <a:sym typeface="Franklin Gothic"/>
              </a:rPr>
              <a:t>4. What did he prip?</a:t>
            </a:r>
            <a:endParaRPr sz="2100">
              <a:solidFill>
                <a:srgbClr val="102649"/>
              </a:solidFill>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9"/>
          <p:cNvSpPr txBox="1">
            <a:spLocks noGrp="1"/>
          </p:cNvSpPr>
          <p:nvPr>
            <p:ph type="title" idx="4294967295"/>
          </p:nvPr>
        </p:nvSpPr>
        <p:spPr>
          <a:xfrm>
            <a:off x="385745" y="164716"/>
            <a:ext cx="8647113" cy="3748088"/>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r>
              <a:rPr kumimoji="0" lang="en-US" sz="3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What are text-dependent questions?</a:t>
            </a:r>
            <a:endParaRPr kumimoji="0" lang="en-US" sz="3000" b="0"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endParaRPr>
          </a:p>
          <a:p>
            <a:pPr marL="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endParaRPr kumimoji="0" lang="en-US" sz="1400" b="0"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endParaRPr>
          </a:p>
          <a:p>
            <a:pPr marL="685800" marR="0" lvl="1" indent="-315259" algn="l" defTabSz="914400" rtl="0" eaLnBrk="1" fontAlgn="auto" latinLnBrk="0" hangingPunct="1">
              <a:lnSpc>
                <a:spcPct val="100000"/>
              </a:lnSpc>
              <a:spcBef>
                <a:spcPts val="400"/>
              </a:spcBef>
              <a:spcAft>
                <a:spcPts val="0"/>
              </a:spcAft>
              <a:buClr>
                <a:srgbClr val="102649"/>
              </a:buClr>
              <a:buSzPts val="2365"/>
              <a:buFont typeface="Franklin Gothic"/>
              <a:buChar char="•"/>
              <a:tabLst/>
              <a:defRPr/>
            </a:pPr>
            <a:r>
              <a:rPr kumimoji="0" lang="en-US" sz="2364"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Only answerable by referring to the text being read</a:t>
            </a:r>
          </a:p>
          <a:p>
            <a:pPr marL="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endParaRPr kumimoji="0" lang="en-US" sz="1200"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endParaRPr>
          </a:p>
          <a:p>
            <a:pPr marL="685800" marR="0" lvl="1" indent="-315259" algn="l" defTabSz="914400" rtl="0" eaLnBrk="1" fontAlgn="auto" latinLnBrk="0" hangingPunct="1">
              <a:lnSpc>
                <a:spcPct val="100000"/>
              </a:lnSpc>
              <a:spcBef>
                <a:spcPts val="400"/>
              </a:spcBef>
              <a:spcAft>
                <a:spcPts val="0"/>
              </a:spcAft>
              <a:buClr>
                <a:srgbClr val="102649"/>
              </a:buClr>
              <a:buSzPts val="2365"/>
              <a:buFont typeface="Arial"/>
              <a:buChar char="•"/>
              <a:tabLst/>
              <a:defRPr/>
            </a:pPr>
            <a:r>
              <a:rPr kumimoji="0" lang="en-US" sz="2364"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May be literal, recall questions but </a:t>
            </a:r>
            <a:r>
              <a:rPr kumimoji="0" lang="en-US" sz="2364" b="1"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should work towards analysis, synthesis and evaluation</a:t>
            </a:r>
          </a:p>
          <a:p>
            <a:pPr marL="68580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endParaRPr kumimoji="0" lang="en-US" sz="1200"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endParaRPr>
          </a:p>
          <a:p>
            <a:pPr marL="685800" marR="0" lvl="1" indent="-315259" algn="l" defTabSz="914400" rtl="0" eaLnBrk="1" fontAlgn="auto" latinLnBrk="0" hangingPunct="1">
              <a:lnSpc>
                <a:spcPct val="100000"/>
              </a:lnSpc>
              <a:spcBef>
                <a:spcPts val="400"/>
              </a:spcBef>
              <a:spcAft>
                <a:spcPts val="0"/>
              </a:spcAft>
              <a:buClr>
                <a:srgbClr val="102649"/>
              </a:buClr>
              <a:buSzPts val="2365"/>
              <a:buFont typeface="Franklin Gothic"/>
              <a:buChar char="•"/>
              <a:tabLst/>
              <a:defRPr/>
            </a:pPr>
            <a:r>
              <a:rPr kumimoji="0" lang="en-US" sz="2364"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May include prompts for writing and discussion</a:t>
            </a:r>
          </a:p>
          <a:p>
            <a:pPr marL="68580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endParaRPr kumimoji="0" lang="en-US" sz="1250"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endParaRPr>
          </a:p>
          <a:p>
            <a:pPr marL="685800" marR="0" lvl="1" indent="-315259" algn="l" defTabSz="914400" rtl="0" eaLnBrk="1" fontAlgn="auto" latinLnBrk="0" hangingPunct="1">
              <a:lnSpc>
                <a:spcPct val="100000"/>
              </a:lnSpc>
              <a:spcBef>
                <a:spcPts val="400"/>
              </a:spcBef>
              <a:spcAft>
                <a:spcPts val="0"/>
              </a:spcAft>
              <a:buClr>
                <a:srgbClr val="102649"/>
              </a:buClr>
              <a:buSzPts val="2365"/>
              <a:buFont typeface="Franklin Gothic"/>
              <a:buChar char="•"/>
              <a:tabLst/>
              <a:defRPr/>
            </a:pPr>
            <a:r>
              <a:rPr kumimoji="0" lang="en-US" sz="2364"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Relevant across all content areas as students should be engaging deeply with texts (anything that communicates a message) in all of their classes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8">
                                            <p:txEl>
                                              <p:pRg st="0" end="0"/>
                                            </p:txEl>
                                          </p:spTgt>
                                        </p:tgtEl>
                                        <p:attrNameLst>
                                          <p:attrName>style.visibility</p:attrName>
                                        </p:attrNameLst>
                                      </p:cBhvr>
                                      <p:to>
                                        <p:strVal val="visible"/>
                                      </p:to>
                                    </p:set>
                                    <p:animEffect transition="in" filter="fade">
                                      <p:cBhvr>
                                        <p:cTn id="7" dur="1000"/>
                                        <p:tgtEl>
                                          <p:spTgt spid="3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8">
                                            <p:txEl>
                                              <p:pRg st="2" end="2"/>
                                            </p:txEl>
                                          </p:spTgt>
                                        </p:tgtEl>
                                        <p:attrNameLst>
                                          <p:attrName>style.visibility</p:attrName>
                                        </p:attrNameLst>
                                      </p:cBhvr>
                                      <p:to>
                                        <p:strVal val="visible"/>
                                      </p:to>
                                    </p:set>
                                    <p:animEffect transition="in" filter="fade">
                                      <p:cBhvr>
                                        <p:cTn id="12" dur="1000"/>
                                        <p:tgtEl>
                                          <p:spTgt spid="39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8">
                                            <p:txEl>
                                              <p:pRg st="4" end="4"/>
                                            </p:txEl>
                                          </p:spTgt>
                                        </p:tgtEl>
                                        <p:attrNameLst>
                                          <p:attrName>style.visibility</p:attrName>
                                        </p:attrNameLst>
                                      </p:cBhvr>
                                      <p:to>
                                        <p:strVal val="visible"/>
                                      </p:to>
                                    </p:set>
                                    <p:animEffect transition="in" filter="fade">
                                      <p:cBhvr>
                                        <p:cTn id="17" dur="1000"/>
                                        <p:tgtEl>
                                          <p:spTgt spid="39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8">
                                            <p:txEl>
                                              <p:pRg st="6" end="6"/>
                                            </p:txEl>
                                          </p:spTgt>
                                        </p:tgtEl>
                                        <p:attrNameLst>
                                          <p:attrName>style.visibility</p:attrName>
                                        </p:attrNameLst>
                                      </p:cBhvr>
                                      <p:to>
                                        <p:strVal val="visible"/>
                                      </p:to>
                                    </p:set>
                                    <p:animEffect transition="in" filter="fade">
                                      <p:cBhvr>
                                        <p:cTn id="22" dur="1000"/>
                                        <p:tgtEl>
                                          <p:spTgt spid="39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98">
                                            <p:txEl>
                                              <p:pRg st="8" end="8"/>
                                            </p:txEl>
                                          </p:spTgt>
                                        </p:tgtEl>
                                        <p:attrNameLst>
                                          <p:attrName>style.visibility</p:attrName>
                                        </p:attrNameLst>
                                      </p:cBhvr>
                                      <p:to>
                                        <p:strVal val="visible"/>
                                      </p:to>
                                    </p:set>
                                    <p:animEffect transition="in" filter="fade">
                                      <p:cBhvr>
                                        <p:cTn id="27" dur="1000"/>
                                        <p:tgtEl>
                                          <p:spTgt spid="39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60"/>
          <p:cNvSpPr txBox="1">
            <a:spLocks noGrp="1"/>
          </p:cNvSpPr>
          <p:nvPr>
            <p:ph type="title" idx="4294967295"/>
          </p:nvPr>
        </p:nvSpPr>
        <p:spPr>
          <a:xfrm>
            <a:off x="355600" y="245103"/>
            <a:ext cx="8647113" cy="3748088"/>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r>
              <a:rPr kumimoji="0" lang="en-US" sz="3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Why use text-dependent questions?</a:t>
            </a:r>
            <a:endParaRPr kumimoji="0" lang="en-US" sz="3000" b="0"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endParaRPr>
          </a:p>
          <a:p>
            <a:pPr marL="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endParaRPr kumimoji="0" lang="en-US" sz="1400" b="0"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endParaRPr>
          </a:p>
          <a:p>
            <a:pPr marL="685800" marR="0" lvl="1" indent="-315259" algn="l" defTabSz="914400" rtl="0" eaLnBrk="1" fontAlgn="auto" latinLnBrk="0" hangingPunct="1">
              <a:lnSpc>
                <a:spcPct val="100000"/>
              </a:lnSpc>
              <a:spcBef>
                <a:spcPts val="400"/>
              </a:spcBef>
              <a:spcAft>
                <a:spcPts val="0"/>
              </a:spcAft>
              <a:buClr>
                <a:srgbClr val="102649"/>
              </a:buClr>
              <a:buSzPts val="2365"/>
              <a:buFont typeface="Arial"/>
              <a:buChar char="•"/>
              <a:tabLst/>
              <a:defRPr/>
            </a:pPr>
            <a:r>
              <a:rPr kumimoji="0" lang="en-US" sz="2364"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To help students focus on </a:t>
            </a:r>
            <a:r>
              <a:rPr kumimoji="0" lang="en-US" sz="2364" b="1"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difficult portions</a:t>
            </a:r>
            <a:r>
              <a:rPr kumimoji="0" lang="en-US" sz="2364"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 of text to enhance reading proficiency through deeper engagement</a:t>
            </a:r>
          </a:p>
          <a:p>
            <a:pPr marL="68580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endParaRPr kumimoji="0" lang="en-US" sz="1200"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endParaRPr>
          </a:p>
          <a:p>
            <a:pPr marL="685800" marR="0" lvl="1" indent="-315259" algn="l" defTabSz="914400" rtl="0" eaLnBrk="1" fontAlgn="auto" latinLnBrk="0" hangingPunct="1">
              <a:lnSpc>
                <a:spcPct val="100000"/>
              </a:lnSpc>
              <a:spcBef>
                <a:spcPts val="400"/>
              </a:spcBef>
              <a:spcAft>
                <a:spcPts val="0"/>
              </a:spcAft>
              <a:buClr>
                <a:srgbClr val="102649"/>
              </a:buClr>
              <a:buSzPts val="2365"/>
              <a:buFont typeface="Arial"/>
              <a:buChar char="•"/>
              <a:tabLst/>
              <a:defRPr/>
            </a:pPr>
            <a:r>
              <a:rPr kumimoji="0" lang="en-US" sz="2364"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To deepen students’ understanding of a text by </a:t>
            </a:r>
            <a:r>
              <a:rPr kumimoji="0" lang="en-US" sz="2364" b="1"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sequencing questions</a:t>
            </a:r>
            <a:r>
              <a:rPr kumimoji="0" lang="en-US" sz="2364"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 to build on each other, including </a:t>
            </a:r>
            <a:r>
              <a:rPr kumimoji="0" lang="en-US" sz="2364" b="1"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analysis, synthesis and evaluation</a:t>
            </a:r>
          </a:p>
          <a:p>
            <a:pPr marL="68580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endParaRPr kumimoji="0" lang="en-US" sz="1200"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endParaRPr>
          </a:p>
          <a:p>
            <a:pPr marL="685800" marR="0" lvl="1" indent="-315259" algn="l" defTabSz="914400" rtl="0" eaLnBrk="1" fontAlgn="auto" latinLnBrk="0" hangingPunct="1">
              <a:lnSpc>
                <a:spcPct val="100000"/>
              </a:lnSpc>
              <a:spcBef>
                <a:spcPts val="400"/>
              </a:spcBef>
              <a:spcAft>
                <a:spcPts val="0"/>
              </a:spcAft>
              <a:buClr>
                <a:srgbClr val="102649"/>
              </a:buClr>
              <a:buSzPts val="2365"/>
              <a:buFont typeface="Arial"/>
              <a:buChar char="•"/>
              <a:tabLst/>
              <a:defRPr/>
            </a:pPr>
            <a:r>
              <a:rPr kumimoji="0" lang="en-US" sz="2364"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To direct students to </a:t>
            </a:r>
            <a:r>
              <a:rPr kumimoji="0" lang="en-US" sz="2364" b="1"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specific words, sentences and paragraphs meanings</a:t>
            </a:r>
            <a:r>
              <a:rPr kumimoji="0" lang="en-US" sz="2364"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 as well as </a:t>
            </a:r>
            <a:r>
              <a:rPr kumimoji="0" lang="en-US" sz="2364" b="1"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large ideas, themes or events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4">
                                            <p:txEl>
                                              <p:pRg st="0" end="0"/>
                                            </p:txEl>
                                          </p:spTgt>
                                        </p:tgtEl>
                                        <p:attrNameLst>
                                          <p:attrName>style.visibility</p:attrName>
                                        </p:attrNameLst>
                                      </p:cBhvr>
                                      <p:to>
                                        <p:strVal val="visible"/>
                                      </p:to>
                                    </p:set>
                                    <p:animEffect transition="in" filter="fade">
                                      <p:cBhvr>
                                        <p:cTn id="7" dur="1000"/>
                                        <p:tgtEl>
                                          <p:spTgt spid="40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4">
                                            <p:txEl>
                                              <p:pRg st="2" end="2"/>
                                            </p:txEl>
                                          </p:spTgt>
                                        </p:tgtEl>
                                        <p:attrNameLst>
                                          <p:attrName>style.visibility</p:attrName>
                                        </p:attrNameLst>
                                      </p:cBhvr>
                                      <p:to>
                                        <p:strVal val="visible"/>
                                      </p:to>
                                    </p:set>
                                    <p:animEffect transition="in" filter="fade">
                                      <p:cBhvr>
                                        <p:cTn id="12" dur="1000"/>
                                        <p:tgtEl>
                                          <p:spTgt spid="40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4">
                                            <p:txEl>
                                              <p:pRg st="4" end="4"/>
                                            </p:txEl>
                                          </p:spTgt>
                                        </p:tgtEl>
                                        <p:attrNameLst>
                                          <p:attrName>style.visibility</p:attrName>
                                        </p:attrNameLst>
                                      </p:cBhvr>
                                      <p:to>
                                        <p:strVal val="visible"/>
                                      </p:to>
                                    </p:set>
                                    <p:animEffect transition="in" filter="fade">
                                      <p:cBhvr>
                                        <p:cTn id="17" dur="1000"/>
                                        <p:tgtEl>
                                          <p:spTgt spid="40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4">
                                            <p:txEl>
                                              <p:pRg st="6" end="6"/>
                                            </p:txEl>
                                          </p:spTgt>
                                        </p:tgtEl>
                                        <p:attrNameLst>
                                          <p:attrName>style.visibility</p:attrName>
                                        </p:attrNameLst>
                                      </p:cBhvr>
                                      <p:to>
                                        <p:strVal val="visible"/>
                                      </p:to>
                                    </p:set>
                                    <p:animEffect transition="in" filter="fade">
                                      <p:cBhvr>
                                        <p:cTn id="22" dur="1000"/>
                                        <p:tgtEl>
                                          <p:spTgt spid="40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61"/>
          <p:cNvSpPr txBox="1">
            <a:spLocks noGrp="1"/>
          </p:cNvSpPr>
          <p:nvPr>
            <p:ph type="title" idx="4294967295"/>
          </p:nvPr>
        </p:nvSpPr>
        <p:spPr>
          <a:xfrm>
            <a:off x="249238" y="244475"/>
            <a:ext cx="8645525" cy="712788"/>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100000"/>
              </a:lnSpc>
              <a:spcBef>
                <a:spcPts val="800"/>
              </a:spcBef>
              <a:spcAft>
                <a:spcPts val="0"/>
              </a:spcAft>
              <a:buClr>
                <a:srgbClr val="102649"/>
              </a:buClr>
              <a:buSzPts val="1400"/>
              <a:buFont typeface="Arial"/>
              <a:buNone/>
              <a:tabLst/>
              <a:defRPr/>
            </a:pPr>
            <a:r>
              <a:rPr kumimoji="0" lang="en-US" sz="3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Text-Dependent Questions Promote </a:t>
            </a:r>
            <a:r>
              <a:rPr lang="en-US" sz="3000" b="1" dirty="0">
                <a:latin typeface="Franklin Gothic"/>
                <a:ea typeface="Franklin Gothic"/>
                <a:cs typeface="Franklin Gothic"/>
                <a:sym typeface="Franklin Gothic"/>
              </a:rPr>
              <a:t>Access</a:t>
            </a:r>
            <a:r>
              <a:rPr kumimoji="0" lang="en-US" sz="3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a:t>
            </a:r>
            <a:endParaRPr kumimoji="0" lang="en-US" sz="2364"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endParaRPr>
          </a:p>
        </p:txBody>
      </p:sp>
      <p:graphicFrame>
        <p:nvGraphicFramePr>
          <p:cNvPr id="412" name="Google Shape;412;p61"/>
          <p:cNvGraphicFramePr/>
          <p:nvPr>
            <p:extLst>
              <p:ext uri="{D42A27DB-BD31-4B8C-83A1-F6EECF244321}">
                <p14:modId xmlns:p14="http://schemas.microsoft.com/office/powerpoint/2010/main" val="1998150944"/>
              </p:ext>
            </p:extLst>
          </p:nvPr>
        </p:nvGraphicFramePr>
        <p:xfrm>
          <a:off x="425250" y="1136725"/>
          <a:ext cx="8299700" cy="2118330"/>
        </p:xfrm>
        <a:graphic>
          <a:graphicData uri="http://schemas.openxmlformats.org/drawingml/2006/table">
            <a:tbl>
              <a:tblPr firstRow="1">
                <a:noFill/>
                <a:tableStyleId>{3469F047-88C2-4279-A5D8-C56FBB1F2FE5}</a:tableStyleId>
              </a:tblPr>
              <a:tblGrid>
                <a:gridCol w="4149850">
                  <a:extLst>
                    <a:ext uri="{9D8B030D-6E8A-4147-A177-3AD203B41FA5}">
                      <a16:colId xmlns:a16="http://schemas.microsoft.com/office/drawing/2014/main" val="20000"/>
                    </a:ext>
                  </a:extLst>
                </a:gridCol>
                <a:gridCol w="414985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 sz="2300" b="1">
                          <a:latin typeface="Franklin Gothic"/>
                          <a:ea typeface="Franklin Gothic"/>
                          <a:cs typeface="Franklin Gothic"/>
                          <a:sym typeface="Franklin Gothic"/>
                        </a:rPr>
                        <a:t>TDQs DO</a:t>
                      </a:r>
                      <a:endParaRPr sz="2300" b="1">
                        <a:latin typeface="Franklin Gothic"/>
                        <a:ea typeface="Franklin Gothic"/>
                        <a:cs typeface="Franklin Gothic"/>
                        <a:sym typeface="Franklin Gothic"/>
                      </a:endParaRPr>
                    </a:p>
                    <a:p>
                      <a:pPr marL="0" lvl="0" indent="0" algn="ctr" rtl="0">
                        <a:spcBef>
                          <a:spcPts val="0"/>
                        </a:spcBef>
                        <a:spcAft>
                          <a:spcPts val="0"/>
                        </a:spcAft>
                        <a:buNone/>
                      </a:pPr>
                      <a:endParaRPr sz="1200" b="1">
                        <a:latin typeface="Franklin Gothic"/>
                        <a:ea typeface="Franklin Gothic"/>
                        <a:cs typeface="Franklin Gothic"/>
                        <a:sym typeface="Franklin Gothic"/>
                      </a:endParaRPr>
                    </a:p>
                    <a:p>
                      <a:pPr marL="0" lvl="0" indent="0" algn="ctr" rtl="0">
                        <a:spcBef>
                          <a:spcPts val="0"/>
                        </a:spcBef>
                        <a:spcAft>
                          <a:spcPts val="0"/>
                        </a:spcAft>
                        <a:buNone/>
                      </a:pPr>
                      <a:r>
                        <a:rPr lang="en" sz="2300">
                          <a:latin typeface="Franklin Gothic"/>
                          <a:ea typeface="Franklin Gothic"/>
                          <a:cs typeface="Franklin Gothic"/>
                          <a:sym typeface="Franklin Gothic"/>
                        </a:rPr>
                        <a:t>Ground student responses in complex text: one of the key components of excellent literacy instruction. </a:t>
                      </a:r>
                      <a:endParaRPr sz="2300">
                        <a:latin typeface="Franklin Gothic"/>
                        <a:ea typeface="Franklin Gothic"/>
                        <a:cs typeface="Franklin Gothic"/>
                        <a:sym typeface="Franklin Gothic"/>
                      </a:endParaRPr>
                    </a:p>
                  </a:txBody>
                  <a:tcPr marL="91425" marR="91425" marT="91425" marB="91425" anchor="ctr">
                    <a:lnL w="9525" cap="flat" cmpd="sng">
                      <a:solidFill>
                        <a:srgbClr val="3F3F3F"/>
                      </a:solidFill>
                      <a:prstDash val="solid"/>
                      <a:round/>
                      <a:headEnd type="none" w="sm" len="sm"/>
                      <a:tailEnd type="none" w="sm" len="sm"/>
                    </a:lnL>
                    <a:lnR w="9525" cap="flat" cmpd="sng">
                      <a:solidFill>
                        <a:srgbClr val="3F3F3F"/>
                      </a:solidFill>
                      <a:prstDash val="solid"/>
                      <a:round/>
                      <a:headEnd type="none" w="sm" len="sm"/>
                      <a:tailEnd type="none" w="sm" len="sm"/>
                    </a:lnR>
                    <a:lnT w="9525" cap="flat" cmpd="sng">
                      <a:solidFill>
                        <a:srgbClr val="3F3F3F"/>
                      </a:solidFill>
                      <a:prstDash val="solid"/>
                      <a:round/>
                      <a:headEnd type="none" w="sm" len="sm"/>
                      <a:tailEnd type="none" w="sm" len="sm"/>
                    </a:lnT>
                    <a:lnB w="9525" cap="flat" cmpd="sng">
                      <a:solidFill>
                        <a:srgbClr val="3F3F3F"/>
                      </a:solidFill>
                      <a:prstDash val="solid"/>
                      <a:round/>
                      <a:headEnd type="none" w="sm" len="sm"/>
                      <a:tailEnd type="none" w="sm" len="sm"/>
                    </a:lnB>
                    <a:solidFill>
                      <a:srgbClr val="E1F3EA"/>
                    </a:solidFill>
                  </a:tcPr>
                </a:tc>
                <a:tc>
                  <a:txBody>
                    <a:bodyPr/>
                    <a:lstStyle/>
                    <a:p>
                      <a:pPr marL="0" lvl="0" indent="0" algn="ctr" rtl="0">
                        <a:spcBef>
                          <a:spcPts val="0"/>
                        </a:spcBef>
                        <a:spcAft>
                          <a:spcPts val="0"/>
                        </a:spcAft>
                        <a:buNone/>
                      </a:pPr>
                      <a:r>
                        <a:rPr lang="en" sz="2300" b="1" dirty="0">
                          <a:latin typeface="Franklin Gothic"/>
                          <a:ea typeface="Franklin Gothic"/>
                          <a:cs typeface="Franklin Gothic"/>
                          <a:sym typeface="Franklin Gothic"/>
                        </a:rPr>
                        <a:t>TDQs DO NOT</a:t>
                      </a:r>
                      <a:endParaRPr sz="2300" b="1" dirty="0">
                        <a:latin typeface="Franklin Gothic"/>
                        <a:ea typeface="Franklin Gothic"/>
                        <a:cs typeface="Franklin Gothic"/>
                        <a:sym typeface="Franklin Gothic"/>
                      </a:endParaRPr>
                    </a:p>
                    <a:p>
                      <a:pPr marL="0" lvl="0" indent="0" algn="ctr" rtl="0">
                        <a:spcBef>
                          <a:spcPts val="0"/>
                        </a:spcBef>
                        <a:spcAft>
                          <a:spcPts val="0"/>
                        </a:spcAft>
                        <a:buNone/>
                      </a:pPr>
                      <a:endParaRPr sz="1200" b="1" dirty="0">
                        <a:latin typeface="Franklin Gothic"/>
                        <a:ea typeface="Franklin Gothic"/>
                        <a:cs typeface="Franklin Gothic"/>
                        <a:sym typeface="Franklin Gothic"/>
                      </a:endParaRPr>
                    </a:p>
                    <a:p>
                      <a:pPr marL="0" lvl="0" indent="0" algn="ctr" rtl="0">
                        <a:spcBef>
                          <a:spcPts val="0"/>
                        </a:spcBef>
                        <a:spcAft>
                          <a:spcPts val="0"/>
                        </a:spcAft>
                        <a:buNone/>
                      </a:pPr>
                      <a:r>
                        <a:rPr lang="en" sz="2300" dirty="0">
                          <a:latin typeface="Franklin Gothic"/>
                          <a:ea typeface="Franklin Gothic"/>
                          <a:cs typeface="Franklin Gothic"/>
                          <a:sym typeface="Franklin Gothic"/>
                        </a:rPr>
                        <a:t>Assume a student has background knowledge  that can’t be found in text.</a:t>
                      </a:r>
                      <a:endParaRPr sz="2300" dirty="0">
                        <a:latin typeface="Franklin Gothic"/>
                        <a:ea typeface="Franklin Gothic"/>
                        <a:cs typeface="Franklin Gothic"/>
                        <a:sym typeface="Franklin Gothic"/>
                      </a:endParaRPr>
                    </a:p>
                    <a:p>
                      <a:pPr marL="0" lvl="0" indent="0" algn="ctr" rtl="0">
                        <a:spcBef>
                          <a:spcPts val="0"/>
                        </a:spcBef>
                        <a:spcAft>
                          <a:spcPts val="0"/>
                        </a:spcAft>
                        <a:buNone/>
                      </a:pPr>
                      <a:endParaRPr sz="2300" b="1" dirty="0">
                        <a:latin typeface="Franklin Gothic"/>
                        <a:ea typeface="Franklin Gothic"/>
                        <a:cs typeface="Franklin Gothic"/>
                        <a:sym typeface="Franklin Gothic"/>
                      </a:endParaRPr>
                    </a:p>
                  </a:txBody>
                  <a:tcPr marL="91425" marR="91425" marT="91425" marB="91425" anchor="ctr">
                    <a:lnL w="9525" cap="flat" cmpd="sng">
                      <a:solidFill>
                        <a:srgbClr val="3F3F3F"/>
                      </a:solidFill>
                      <a:prstDash val="solid"/>
                      <a:round/>
                      <a:headEnd type="none" w="sm" len="sm"/>
                      <a:tailEnd type="none" w="sm" len="sm"/>
                    </a:lnL>
                    <a:lnR w="9525" cap="flat" cmpd="sng">
                      <a:solidFill>
                        <a:srgbClr val="3F3F3F"/>
                      </a:solidFill>
                      <a:prstDash val="solid"/>
                      <a:round/>
                      <a:headEnd type="none" w="sm" len="sm"/>
                      <a:tailEnd type="none" w="sm" len="sm"/>
                    </a:lnR>
                    <a:lnT w="9525" cap="flat" cmpd="sng">
                      <a:solidFill>
                        <a:srgbClr val="3F3F3F"/>
                      </a:solidFill>
                      <a:prstDash val="solid"/>
                      <a:round/>
                      <a:headEnd type="none" w="sm" len="sm"/>
                      <a:tailEnd type="none" w="sm" len="sm"/>
                    </a:lnT>
                    <a:lnB w="9525" cap="flat" cmpd="sng">
                      <a:solidFill>
                        <a:srgbClr val="3F3F3F"/>
                      </a:solidFill>
                      <a:prstDash val="solid"/>
                      <a:round/>
                      <a:headEnd type="none" w="sm" len="sm"/>
                      <a:tailEnd type="none" w="sm" len="sm"/>
                    </a:lnB>
                    <a:solidFill>
                      <a:srgbClr val="E1F3EA"/>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9"/>
          <p:cNvSpPr txBox="1">
            <a:spLocks noGrp="1"/>
          </p:cNvSpPr>
          <p:nvPr>
            <p:ph type="title"/>
          </p:nvPr>
        </p:nvSpPr>
        <p:spPr>
          <a:xfrm>
            <a:off x="242875" y="103075"/>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dirty="0">
                <a:latin typeface="Franklin Gothic"/>
                <a:ea typeface="Franklin Gothic"/>
                <a:cs typeface="Franklin Gothic"/>
                <a:sym typeface="Franklin Gothic"/>
              </a:rPr>
              <a:t>Series Overview</a:t>
            </a:r>
            <a:endParaRPr b="1" dirty="0">
              <a:latin typeface="Franklin Gothic"/>
              <a:ea typeface="Franklin Gothic"/>
              <a:cs typeface="Franklin Gothic"/>
              <a:sym typeface="Franklin Gothic"/>
            </a:endParaRPr>
          </a:p>
        </p:txBody>
      </p:sp>
      <p:graphicFrame>
        <p:nvGraphicFramePr>
          <p:cNvPr id="2" name="Google Shape;256;p42">
            <a:extLst>
              <a:ext uri="{FF2B5EF4-FFF2-40B4-BE49-F238E27FC236}">
                <a16:creationId xmlns:a16="http://schemas.microsoft.com/office/drawing/2014/main" id="{176CEBC0-4566-32A5-6DBC-196AEBCED4CF}"/>
              </a:ext>
            </a:extLst>
          </p:cNvPr>
          <p:cNvGraphicFramePr/>
          <p:nvPr/>
        </p:nvGraphicFramePr>
        <p:xfrm>
          <a:off x="161475" y="1130322"/>
          <a:ext cx="8821050" cy="2423075"/>
        </p:xfrm>
        <a:graphic>
          <a:graphicData uri="http://schemas.openxmlformats.org/drawingml/2006/table">
            <a:tbl>
              <a:tblPr firstRow="1">
                <a:noFill/>
              </a:tblPr>
              <a:tblGrid>
                <a:gridCol w="1470175">
                  <a:extLst>
                    <a:ext uri="{9D8B030D-6E8A-4147-A177-3AD203B41FA5}">
                      <a16:colId xmlns:a16="http://schemas.microsoft.com/office/drawing/2014/main" val="20000"/>
                    </a:ext>
                  </a:extLst>
                </a:gridCol>
                <a:gridCol w="1470175">
                  <a:extLst>
                    <a:ext uri="{9D8B030D-6E8A-4147-A177-3AD203B41FA5}">
                      <a16:colId xmlns:a16="http://schemas.microsoft.com/office/drawing/2014/main" val="20001"/>
                    </a:ext>
                  </a:extLst>
                </a:gridCol>
                <a:gridCol w="1470175">
                  <a:extLst>
                    <a:ext uri="{9D8B030D-6E8A-4147-A177-3AD203B41FA5}">
                      <a16:colId xmlns:a16="http://schemas.microsoft.com/office/drawing/2014/main" val="20002"/>
                    </a:ext>
                  </a:extLst>
                </a:gridCol>
                <a:gridCol w="1470175">
                  <a:extLst>
                    <a:ext uri="{9D8B030D-6E8A-4147-A177-3AD203B41FA5}">
                      <a16:colId xmlns:a16="http://schemas.microsoft.com/office/drawing/2014/main" val="20003"/>
                    </a:ext>
                  </a:extLst>
                </a:gridCol>
                <a:gridCol w="1470175">
                  <a:extLst>
                    <a:ext uri="{9D8B030D-6E8A-4147-A177-3AD203B41FA5}">
                      <a16:colId xmlns:a16="http://schemas.microsoft.com/office/drawing/2014/main" val="20004"/>
                    </a:ext>
                  </a:extLst>
                </a:gridCol>
                <a:gridCol w="1470175">
                  <a:extLst>
                    <a:ext uri="{9D8B030D-6E8A-4147-A177-3AD203B41FA5}">
                      <a16:colId xmlns:a16="http://schemas.microsoft.com/office/drawing/2014/main" val="20005"/>
                    </a:ext>
                  </a:extLst>
                </a:gridCol>
              </a:tblGrid>
              <a:tr h="550950">
                <a:tc>
                  <a:txBody>
                    <a:bodyPr/>
                    <a:lstStyle/>
                    <a:p>
                      <a:pPr marL="0" lvl="0" indent="0" algn="ctr" rtl="0">
                        <a:spcBef>
                          <a:spcPts val="0"/>
                        </a:spcBef>
                        <a:spcAft>
                          <a:spcPts val="0"/>
                        </a:spcAft>
                        <a:buNone/>
                      </a:pPr>
                      <a:r>
                        <a:rPr lang="en" sz="1800" b="1" dirty="0">
                          <a:solidFill>
                            <a:schemeClr val="lt1"/>
                          </a:solidFill>
                          <a:latin typeface="Franklin Gothic"/>
                          <a:ea typeface="Franklin Gothic"/>
                          <a:cs typeface="Franklin Gothic"/>
                          <a:sym typeface="Franklin Gothic"/>
                        </a:rPr>
                        <a:t>Session 1</a:t>
                      </a:r>
                      <a:endParaRPr sz="1800" b="1" dirty="0">
                        <a:solidFill>
                          <a:schemeClr val="lt1"/>
                        </a:solidFill>
                        <a:latin typeface="Franklin Gothic"/>
                        <a:ea typeface="Franklin Gothic"/>
                        <a:cs typeface="Franklin Gothic"/>
                        <a:sym typeface="Franklin Gothic"/>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57780"/>
                    </a:solidFill>
                  </a:tcPr>
                </a:tc>
                <a:tc>
                  <a:txBody>
                    <a:bodyPr/>
                    <a:lstStyle/>
                    <a:p>
                      <a:pPr marL="0" lvl="0" indent="0" algn="ctr" rtl="0">
                        <a:spcBef>
                          <a:spcPts val="0"/>
                        </a:spcBef>
                        <a:spcAft>
                          <a:spcPts val="0"/>
                        </a:spcAft>
                        <a:buNone/>
                      </a:pPr>
                      <a:r>
                        <a:rPr lang="en" sz="1800" b="1" dirty="0">
                          <a:solidFill>
                            <a:schemeClr val="lt1"/>
                          </a:solidFill>
                          <a:latin typeface="Franklin Gothic"/>
                          <a:ea typeface="Franklin Gothic"/>
                          <a:cs typeface="Franklin Gothic"/>
                          <a:sym typeface="Franklin Gothic"/>
                        </a:rPr>
                        <a:t>Session 2</a:t>
                      </a:r>
                      <a:endParaRPr sz="1800" b="1" dirty="0">
                        <a:solidFill>
                          <a:schemeClr val="lt1"/>
                        </a:solidFill>
                        <a:latin typeface="Franklin Gothic"/>
                        <a:ea typeface="Franklin Gothic"/>
                        <a:cs typeface="Franklin Gothic"/>
                        <a:sym typeface="Franklin Gothic"/>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57780"/>
                    </a:solidFill>
                  </a:tcPr>
                </a:tc>
                <a:tc>
                  <a:txBody>
                    <a:bodyPr/>
                    <a:lstStyle/>
                    <a:p>
                      <a:pPr marL="0" lvl="0" indent="0" algn="ctr" rtl="0">
                        <a:spcBef>
                          <a:spcPts val="0"/>
                        </a:spcBef>
                        <a:spcAft>
                          <a:spcPts val="0"/>
                        </a:spcAft>
                        <a:buNone/>
                      </a:pPr>
                      <a:r>
                        <a:rPr lang="en" sz="1800" b="1" dirty="0">
                          <a:solidFill>
                            <a:schemeClr val="lt1"/>
                          </a:solidFill>
                          <a:latin typeface="Franklin Gothic"/>
                          <a:ea typeface="Franklin Gothic"/>
                          <a:cs typeface="Franklin Gothic"/>
                          <a:sym typeface="Franklin Gothic"/>
                        </a:rPr>
                        <a:t>Session 3</a:t>
                      </a:r>
                      <a:endParaRPr sz="1800" b="1" dirty="0">
                        <a:solidFill>
                          <a:schemeClr val="lt1"/>
                        </a:solidFill>
                        <a:latin typeface="Franklin Gothic"/>
                        <a:ea typeface="Franklin Gothic"/>
                        <a:cs typeface="Franklin Gothic"/>
                        <a:sym typeface="Franklin Gothic"/>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57780"/>
                    </a:solidFill>
                  </a:tcPr>
                </a:tc>
                <a:tc>
                  <a:txBody>
                    <a:bodyPr/>
                    <a:lstStyle/>
                    <a:p>
                      <a:pPr marL="0" lvl="0" indent="0" algn="ctr" rtl="0">
                        <a:spcBef>
                          <a:spcPts val="0"/>
                        </a:spcBef>
                        <a:spcAft>
                          <a:spcPts val="0"/>
                        </a:spcAft>
                        <a:buNone/>
                      </a:pPr>
                      <a:r>
                        <a:rPr lang="en" sz="1800" b="1" dirty="0">
                          <a:solidFill>
                            <a:schemeClr val="lt1"/>
                          </a:solidFill>
                          <a:latin typeface="Franklin Gothic"/>
                          <a:ea typeface="Franklin Gothic"/>
                          <a:cs typeface="Franklin Gothic"/>
                          <a:sym typeface="Franklin Gothic"/>
                        </a:rPr>
                        <a:t>Session 4</a:t>
                      </a:r>
                      <a:endParaRPr sz="1800" b="1" dirty="0">
                        <a:solidFill>
                          <a:schemeClr val="lt1"/>
                        </a:solidFill>
                        <a:latin typeface="Franklin Gothic"/>
                        <a:ea typeface="Franklin Gothic"/>
                        <a:cs typeface="Franklin Gothic"/>
                        <a:sym typeface="Franklin Gothic"/>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57780"/>
                    </a:solidFill>
                  </a:tcPr>
                </a:tc>
                <a:tc>
                  <a:txBody>
                    <a:bodyPr/>
                    <a:lstStyle/>
                    <a:p>
                      <a:pPr marL="0" lvl="0" indent="0" algn="ctr" rtl="0">
                        <a:spcBef>
                          <a:spcPts val="0"/>
                        </a:spcBef>
                        <a:spcAft>
                          <a:spcPts val="0"/>
                        </a:spcAft>
                        <a:buNone/>
                      </a:pPr>
                      <a:r>
                        <a:rPr lang="en" sz="1800" b="1" dirty="0">
                          <a:solidFill>
                            <a:schemeClr val="lt1"/>
                          </a:solidFill>
                          <a:latin typeface="Franklin Gothic"/>
                          <a:ea typeface="Franklin Gothic"/>
                          <a:cs typeface="Franklin Gothic"/>
                          <a:sym typeface="Franklin Gothic"/>
                        </a:rPr>
                        <a:t>Session 5</a:t>
                      </a:r>
                      <a:endParaRPr sz="1800" b="1" dirty="0">
                        <a:solidFill>
                          <a:schemeClr val="lt1"/>
                        </a:solidFill>
                        <a:latin typeface="Franklin Gothic"/>
                        <a:ea typeface="Franklin Gothic"/>
                        <a:cs typeface="Franklin Gothic"/>
                        <a:sym typeface="Franklin Gothic"/>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57780"/>
                    </a:solidFill>
                  </a:tcPr>
                </a:tc>
                <a:tc>
                  <a:txBody>
                    <a:bodyPr/>
                    <a:lstStyle/>
                    <a:p>
                      <a:pPr marL="0" lvl="0" indent="0" algn="ctr" rtl="0">
                        <a:spcBef>
                          <a:spcPts val="0"/>
                        </a:spcBef>
                        <a:spcAft>
                          <a:spcPts val="0"/>
                        </a:spcAft>
                        <a:buNone/>
                      </a:pPr>
                      <a:r>
                        <a:rPr lang="en" sz="1800" b="1" dirty="0">
                          <a:solidFill>
                            <a:schemeClr val="lt1"/>
                          </a:solidFill>
                          <a:latin typeface="Franklin Gothic"/>
                          <a:ea typeface="Franklin Gothic"/>
                          <a:cs typeface="Franklin Gothic"/>
                          <a:sym typeface="Franklin Gothic"/>
                        </a:rPr>
                        <a:t>Session 6</a:t>
                      </a:r>
                      <a:endParaRPr sz="1800" b="1" dirty="0">
                        <a:solidFill>
                          <a:schemeClr val="lt1"/>
                        </a:solidFill>
                        <a:latin typeface="Franklin Gothic"/>
                        <a:ea typeface="Franklin Gothic"/>
                        <a:cs typeface="Franklin Gothic"/>
                        <a:sym typeface="Franklin Gothic"/>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57780"/>
                    </a:solidFill>
                  </a:tcPr>
                </a:tc>
                <a:extLst>
                  <a:ext uri="{0D108BD9-81ED-4DB2-BD59-A6C34878D82A}">
                    <a16:rowId xmlns:a16="http://schemas.microsoft.com/office/drawing/2014/main" val="10000"/>
                  </a:ext>
                </a:extLst>
              </a:tr>
              <a:tr h="1872125">
                <a:tc>
                  <a:txBody>
                    <a:bodyPr/>
                    <a:lstStyle/>
                    <a:p>
                      <a:pPr marL="0" lvl="0" indent="0" algn="l" rtl="0">
                        <a:spcBef>
                          <a:spcPts val="0"/>
                        </a:spcBef>
                        <a:spcAft>
                          <a:spcPts val="0"/>
                        </a:spcAft>
                        <a:buNone/>
                      </a:pPr>
                      <a:r>
                        <a:rPr lang="en" sz="1300" dirty="0">
                          <a:latin typeface="Franklin Gothic"/>
                          <a:ea typeface="Franklin Gothic"/>
                          <a:cs typeface="Franklin Gothic"/>
                          <a:sym typeface="Franklin Gothic"/>
                        </a:rPr>
                        <a:t>How Do We Learn to Read?  Exploring Theoretical Frameworks for Reading Development</a:t>
                      </a:r>
                      <a:endParaRPr sz="1300" dirty="0">
                        <a:latin typeface="Franklin Gothic"/>
                        <a:ea typeface="Franklin Gothic"/>
                        <a:cs typeface="Franklin Gothic"/>
                        <a:sym typeface="Franklin Gothic"/>
                      </a:endParaRPr>
                    </a:p>
                  </a:txBody>
                  <a:tcPr marL="91425" marR="91425" marT="91425" marB="91425">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dirty="0">
                          <a:solidFill>
                            <a:schemeClr val="dk1"/>
                          </a:solidFill>
                          <a:latin typeface="Franklin Gothic"/>
                          <a:ea typeface="Franklin Gothic"/>
                          <a:cs typeface="Franklin Gothic"/>
                          <a:sym typeface="Franklin Gothic"/>
                        </a:rPr>
                        <a:t>Decoding Multisyllabic Words within Complex, Grade-Level Texts</a:t>
                      </a:r>
                      <a:endParaRPr sz="1300" b="1" dirty="0">
                        <a:latin typeface="Franklin Gothic"/>
                        <a:ea typeface="Franklin Gothic"/>
                        <a:cs typeface="Franklin Gothic"/>
                        <a:sym typeface="Franklin Gothic"/>
                      </a:endParaRPr>
                    </a:p>
                  </a:txBody>
                  <a:tcPr marL="91425" marR="91425" marT="91425" marB="91425">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dirty="0">
                          <a:solidFill>
                            <a:schemeClr val="dk1"/>
                          </a:solidFill>
                          <a:latin typeface="Franklin Gothic"/>
                          <a:ea typeface="Franklin Gothic"/>
                          <a:cs typeface="Franklin Gothic"/>
                          <a:sym typeface="Franklin Gothic"/>
                        </a:rPr>
                        <a:t>Fluency Building within Complex, Grade-Level Texts</a:t>
                      </a:r>
                      <a:endParaRPr sz="1300" dirty="0">
                        <a:latin typeface="Franklin Gothic"/>
                        <a:ea typeface="Franklin Gothic"/>
                        <a:cs typeface="Franklin Gothic"/>
                        <a:sym typeface="Franklin Gothic"/>
                      </a:endParaRPr>
                    </a:p>
                    <a:p>
                      <a:pPr marL="0" lvl="0" indent="0" algn="l" rtl="0">
                        <a:spcBef>
                          <a:spcPts val="0"/>
                        </a:spcBef>
                        <a:spcAft>
                          <a:spcPts val="0"/>
                        </a:spcAft>
                        <a:buNone/>
                      </a:pPr>
                      <a:endParaRPr sz="1300" b="1" dirty="0">
                        <a:latin typeface="Franklin Gothic"/>
                        <a:ea typeface="Franklin Gothic"/>
                        <a:cs typeface="Franklin Gothic"/>
                        <a:sym typeface="Franklin Gothic"/>
                      </a:endParaRPr>
                    </a:p>
                  </a:txBody>
                  <a:tcPr marL="91425" marR="91425" marT="91425" marB="91425">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dirty="0">
                          <a:solidFill>
                            <a:schemeClr val="dk1"/>
                          </a:solidFill>
                          <a:latin typeface="Franklin Gothic"/>
                          <a:ea typeface="Franklin Gothic"/>
                          <a:cs typeface="Franklin Gothic"/>
                          <a:sym typeface="Franklin Gothic"/>
                        </a:rPr>
                        <a:t>Vocabulary and Knowledge Building Essentials</a:t>
                      </a:r>
                      <a:endParaRPr sz="1300" b="1" dirty="0">
                        <a:latin typeface="Franklin Gothic"/>
                        <a:ea typeface="Franklin Gothic"/>
                        <a:cs typeface="Franklin Gothic"/>
                        <a:sym typeface="Franklin Gothic"/>
                      </a:endParaRPr>
                    </a:p>
                  </a:txBody>
                  <a:tcPr marL="91425" marR="91425" marT="91425" marB="91425">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dirty="0">
                          <a:solidFill>
                            <a:schemeClr val="dk1"/>
                          </a:solidFill>
                          <a:latin typeface="Franklin Gothic"/>
                          <a:ea typeface="Franklin Gothic"/>
                          <a:cs typeface="Franklin Gothic"/>
                          <a:sym typeface="Franklin Gothic"/>
                        </a:rPr>
                        <a:t>Comprehension as Both Process and Product</a:t>
                      </a:r>
                      <a:endParaRPr sz="13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1300" dirty="0">
                        <a:latin typeface="Franklin Gothic"/>
                        <a:ea typeface="Franklin Gothic"/>
                        <a:cs typeface="Franklin Gothic"/>
                        <a:sym typeface="Franklin Gothic"/>
                      </a:endParaRPr>
                    </a:p>
                  </a:txBody>
                  <a:tcPr marL="91425" marR="91425" marT="91425" marB="91425">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dirty="0">
                          <a:latin typeface="Franklin Gothic"/>
                          <a:ea typeface="Franklin Gothic"/>
                          <a:cs typeface="Franklin Gothic"/>
                          <a:sym typeface="Franklin Gothic"/>
                        </a:rPr>
                        <a:t>Connecting Skilled Reading to Skilled Writing</a:t>
                      </a:r>
                      <a:endParaRPr sz="1300" dirty="0">
                        <a:latin typeface="Franklin Gothic"/>
                        <a:ea typeface="Franklin Gothic"/>
                        <a:cs typeface="Franklin Gothic"/>
                        <a:sym typeface="Franklin Gothic"/>
                      </a:endParaRPr>
                    </a:p>
                  </a:txBody>
                  <a:tcPr marL="91425" marR="91425" marT="91425" marB="91425">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62"/>
          <p:cNvSpPr txBox="1">
            <a:spLocks noGrp="1"/>
          </p:cNvSpPr>
          <p:nvPr>
            <p:ph type="title" idx="4294967295"/>
          </p:nvPr>
        </p:nvSpPr>
        <p:spPr>
          <a:xfrm>
            <a:off x="249238" y="244475"/>
            <a:ext cx="8645525" cy="712788"/>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100000"/>
              </a:lnSpc>
              <a:spcBef>
                <a:spcPts val="800"/>
              </a:spcBef>
              <a:spcAft>
                <a:spcPts val="0"/>
              </a:spcAft>
              <a:buClr>
                <a:srgbClr val="102649"/>
              </a:buClr>
              <a:buSzPts val="1400"/>
              <a:buFont typeface="Arial"/>
              <a:buNone/>
              <a:tabLst/>
              <a:defRPr/>
            </a:pPr>
            <a:r>
              <a:rPr kumimoji="0" lang="en-US" sz="3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Examples from “Latin American Folktales”</a:t>
            </a:r>
            <a:endParaRPr kumimoji="0" lang="en-US" sz="2364"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endParaRPr>
          </a:p>
        </p:txBody>
      </p:sp>
      <p:graphicFrame>
        <p:nvGraphicFramePr>
          <p:cNvPr id="419" name="Google Shape;419;p62"/>
          <p:cNvGraphicFramePr/>
          <p:nvPr>
            <p:extLst>
              <p:ext uri="{D42A27DB-BD31-4B8C-83A1-F6EECF244321}">
                <p14:modId xmlns:p14="http://schemas.microsoft.com/office/powerpoint/2010/main" val="3902381569"/>
              </p:ext>
            </p:extLst>
          </p:nvPr>
        </p:nvGraphicFramePr>
        <p:xfrm>
          <a:off x="422150" y="897225"/>
          <a:ext cx="8299700" cy="3215580"/>
        </p:xfrm>
        <a:graphic>
          <a:graphicData uri="http://schemas.openxmlformats.org/drawingml/2006/table">
            <a:tbl>
              <a:tblPr firstRow="1">
                <a:noFill/>
                <a:tableStyleId>{3469F047-88C2-4279-A5D8-C56FBB1F2FE5}</a:tableStyleId>
              </a:tblPr>
              <a:tblGrid>
                <a:gridCol w="4149850">
                  <a:extLst>
                    <a:ext uri="{9D8B030D-6E8A-4147-A177-3AD203B41FA5}">
                      <a16:colId xmlns:a16="http://schemas.microsoft.com/office/drawing/2014/main" val="20000"/>
                    </a:ext>
                  </a:extLst>
                </a:gridCol>
                <a:gridCol w="414985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 sz="2300" b="1">
                          <a:latin typeface="Franklin Gothic"/>
                          <a:ea typeface="Franklin Gothic"/>
                          <a:cs typeface="Franklin Gothic"/>
                          <a:sym typeface="Franklin Gothic"/>
                        </a:rPr>
                        <a:t>TDQs DO</a:t>
                      </a:r>
                      <a:endParaRPr sz="2300" b="1">
                        <a:latin typeface="Franklin Gothic"/>
                        <a:ea typeface="Franklin Gothic"/>
                        <a:cs typeface="Franklin Gothic"/>
                        <a:sym typeface="Franklin Gothic"/>
                      </a:endParaRPr>
                    </a:p>
                    <a:p>
                      <a:pPr marL="0" lvl="0" indent="0" algn="ctr" rtl="0">
                        <a:spcBef>
                          <a:spcPts val="0"/>
                        </a:spcBef>
                        <a:spcAft>
                          <a:spcPts val="0"/>
                        </a:spcAft>
                        <a:buNone/>
                      </a:pPr>
                      <a:endParaRPr sz="1200" b="1">
                        <a:latin typeface="Franklin Gothic"/>
                        <a:ea typeface="Franklin Gothic"/>
                        <a:cs typeface="Franklin Gothic"/>
                        <a:sym typeface="Franklin Gothic"/>
                      </a:endParaRPr>
                    </a:p>
                    <a:p>
                      <a:pPr marL="0" lvl="0" indent="0" algn="ctr" rtl="0">
                        <a:spcBef>
                          <a:spcPts val="0"/>
                        </a:spcBef>
                        <a:spcAft>
                          <a:spcPts val="0"/>
                        </a:spcAft>
                        <a:buNone/>
                      </a:pPr>
                      <a:r>
                        <a:rPr lang="en" sz="2300">
                          <a:latin typeface="Franklin Gothic"/>
                          <a:ea typeface="Franklin Gothic"/>
                          <a:cs typeface="Franklin Gothic"/>
                          <a:sym typeface="Franklin Gothic"/>
                        </a:rPr>
                        <a:t>Ground student responses in complex text–one of the key components of excellent literacy instruction. </a:t>
                      </a:r>
                      <a:endParaRPr sz="2300">
                        <a:latin typeface="Franklin Gothic"/>
                        <a:ea typeface="Franklin Gothic"/>
                        <a:cs typeface="Franklin Gothic"/>
                        <a:sym typeface="Franklin Gothic"/>
                      </a:endParaRPr>
                    </a:p>
                  </a:txBody>
                  <a:tcPr marL="91425" marR="91425" marT="91425" marB="91425" anchor="ctr">
                    <a:lnL w="9525" cap="flat" cmpd="sng">
                      <a:solidFill>
                        <a:srgbClr val="3F3F3F"/>
                      </a:solidFill>
                      <a:prstDash val="solid"/>
                      <a:round/>
                      <a:headEnd type="none" w="sm" len="sm"/>
                      <a:tailEnd type="none" w="sm" len="sm"/>
                    </a:lnL>
                    <a:lnR w="9525" cap="flat" cmpd="sng">
                      <a:solidFill>
                        <a:srgbClr val="3F3F3F"/>
                      </a:solidFill>
                      <a:prstDash val="solid"/>
                      <a:round/>
                      <a:headEnd type="none" w="sm" len="sm"/>
                      <a:tailEnd type="none" w="sm" len="sm"/>
                    </a:lnR>
                    <a:lnT w="9525" cap="flat" cmpd="sng">
                      <a:solidFill>
                        <a:srgbClr val="3F3F3F"/>
                      </a:solidFill>
                      <a:prstDash val="solid"/>
                      <a:round/>
                      <a:headEnd type="none" w="sm" len="sm"/>
                      <a:tailEnd type="none" w="sm" len="sm"/>
                    </a:lnT>
                    <a:lnB w="9525" cap="flat" cmpd="sng">
                      <a:solidFill>
                        <a:srgbClr val="3F3F3F"/>
                      </a:solidFill>
                      <a:prstDash val="solid"/>
                      <a:round/>
                      <a:headEnd type="none" w="sm" len="sm"/>
                      <a:tailEnd type="none" w="sm" len="sm"/>
                    </a:lnB>
                    <a:solidFill>
                      <a:srgbClr val="E1F3EA"/>
                    </a:solidFill>
                  </a:tcPr>
                </a:tc>
                <a:tc>
                  <a:txBody>
                    <a:bodyPr/>
                    <a:lstStyle/>
                    <a:p>
                      <a:pPr marL="0" lvl="0" indent="0" algn="ctr" rtl="0">
                        <a:spcBef>
                          <a:spcPts val="0"/>
                        </a:spcBef>
                        <a:spcAft>
                          <a:spcPts val="0"/>
                        </a:spcAft>
                        <a:buNone/>
                      </a:pPr>
                      <a:r>
                        <a:rPr lang="en" sz="2300" b="1">
                          <a:latin typeface="Franklin Gothic"/>
                          <a:ea typeface="Franklin Gothic"/>
                          <a:cs typeface="Franklin Gothic"/>
                          <a:sym typeface="Franklin Gothic"/>
                        </a:rPr>
                        <a:t>TDQs DO NOT</a:t>
                      </a:r>
                      <a:endParaRPr sz="2300" b="1">
                        <a:latin typeface="Franklin Gothic"/>
                        <a:ea typeface="Franklin Gothic"/>
                        <a:cs typeface="Franklin Gothic"/>
                        <a:sym typeface="Franklin Gothic"/>
                      </a:endParaRPr>
                    </a:p>
                    <a:p>
                      <a:pPr marL="0" lvl="0" indent="0" algn="ctr" rtl="0">
                        <a:spcBef>
                          <a:spcPts val="0"/>
                        </a:spcBef>
                        <a:spcAft>
                          <a:spcPts val="0"/>
                        </a:spcAft>
                        <a:buNone/>
                      </a:pPr>
                      <a:endParaRPr sz="1200" b="1">
                        <a:latin typeface="Franklin Gothic"/>
                        <a:ea typeface="Franklin Gothic"/>
                        <a:cs typeface="Franklin Gothic"/>
                        <a:sym typeface="Franklin Gothic"/>
                      </a:endParaRPr>
                    </a:p>
                    <a:p>
                      <a:pPr marL="0" lvl="0" indent="0" algn="ctr" rtl="0">
                        <a:spcBef>
                          <a:spcPts val="0"/>
                        </a:spcBef>
                        <a:spcAft>
                          <a:spcPts val="0"/>
                        </a:spcAft>
                        <a:buNone/>
                      </a:pPr>
                      <a:r>
                        <a:rPr lang="en" sz="2300">
                          <a:latin typeface="Franklin Gothic"/>
                          <a:ea typeface="Franklin Gothic"/>
                          <a:cs typeface="Franklin Gothic"/>
                          <a:sym typeface="Franklin Gothic"/>
                        </a:rPr>
                        <a:t>Assume a student has background knowledge  that can’t be found in text.</a:t>
                      </a:r>
                      <a:endParaRPr sz="2300">
                        <a:latin typeface="Franklin Gothic"/>
                        <a:ea typeface="Franklin Gothic"/>
                        <a:cs typeface="Franklin Gothic"/>
                        <a:sym typeface="Franklin Gothic"/>
                      </a:endParaRPr>
                    </a:p>
                    <a:p>
                      <a:pPr marL="0" lvl="0" indent="0" algn="ctr" rtl="0">
                        <a:spcBef>
                          <a:spcPts val="0"/>
                        </a:spcBef>
                        <a:spcAft>
                          <a:spcPts val="0"/>
                        </a:spcAft>
                        <a:buNone/>
                      </a:pPr>
                      <a:endParaRPr sz="2300" b="1">
                        <a:latin typeface="Franklin Gothic"/>
                        <a:ea typeface="Franklin Gothic"/>
                        <a:cs typeface="Franklin Gothic"/>
                        <a:sym typeface="Franklin Gothic"/>
                      </a:endParaRPr>
                    </a:p>
                  </a:txBody>
                  <a:tcPr marL="91425" marR="91425" marT="91425" marB="91425" anchor="ctr">
                    <a:lnL w="9525" cap="flat" cmpd="sng">
                      <a:solidFill>
                        <a:srgbClr val="3F3F3F"/>
                      </a:solidFill>
                      <a:prstDash val="solid"/>
                      <a:round/>
                      <a:headEnd type="none" w="sm" len="sm"/>
                      <a:tailEnd type="none" w="sm" len="sm"/>
                    </a:lnL>
                    <a:lnR w="9525" cap="flat" cmpd="sng">
                      <a:solidFill>
                        <a:srgbClr val="3F3F3F"/>
                      </a:solidFill>
                      <a:prstDash val="solid"/>
                      <a:round/>
                      <a:headEnd type="none" w="sm" len="sm"/>
                      <a:tailEnd type="none" w="sm" len="sm"/>
                    </a:lnR>
                    <a:lnT w="9525" cap="flat" cmpd="sng">
                      <a:solidFill>
                        <a:srgbClr val="3F3F3F"/>
                      </a:solidFill>
                      <a:prstDash val="solid"/>
                      <a:round/>
                      <a:headEnd type="none" w="sm" len="sm"/>
                      <a:tailEnd type="none" w="sm" len="sm"/>
                    </a:lnT>
                    <a:lnB w="9525" cap="flat" cmpd="sng">
                      <a:solidFill>
                        <a:srgbClr val="3F3F3F"/>
                      </a:solidFill>
                      <a:prstDash val="solid"/>
                      <a:round/>
                      <a:headEnd type="none" w="sm" len="sm"/>
                      <a:tailEnd type="none" w="sm" len="sm"/>
                    </a:lnB>
                    <a:solidFill>
                      <a:srgbClr val="E1F3EA"/>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Clr>
                          <a:schemeClr val="dk1"/>
                        </a:buClr>
                        <a:buSzPts val="1100"/>
                        <a:buFont typeface="Arial"/>
                        <a:buNone/>
                      </a:pPr>
                      <a:r>
                        <a:rPr lang="en" sz="2000" b="1" i="1">
                          <a:solidFill>
                            <a:schemeClr val="dk1"/>
                          </a:solidFill>
                          <a:latin typeface="Franklin Gothic"/>
                          <a:ea typeface="Franklin Gothic"/>
                          <a:cs typeface="Franklin Gothic"/>
                          <a:sym typeface="Franklin Gothic"/>
                        </a:rPr>
                        <a:t>What purpose do Latin American folktales serve in the cultures described?</a:t>
                      </a:r>
                      <a:endParaRPr sz="2000" b="1" i="1">
                        <a:latin typeface="Franklin Gothic"/>
                        <a:ea typeface="Franklin Gothic"/>
                        <a:cs typeface="Franklin Gothic"/>
                        <a:sym typeface="Franklin Gothic"/>
                      </a:endParaRPr>
                    </a:p>
                  </a:txBody>
                  <a:tcPr marL="91425" marR="91425" marT="91425" marB="91425" anchor="ctr">
                    <a:lnL w="9525" cap="flat" cmpd="sng">
                      <a:solidFill>
                        <a:srgbClr val="3F3F3F"/>
                      </a:solidFill>
                      <a:prstDash val="solid"/>
                      <a:round/>
                      <a:headEnd type="none" w="sm" len="sm"/>
                      <a:tailEnd type="none" w="sm" len="sm"/>
                    </a:lnL>
                    <a:lnR w="9525" cap="flat" cmpd="sng">
                      <a:solidFill>
                        <a:srgbClr val="3F3F3F"/>
                      </a:solidFill>
                      <a:prstDash val="solid"/>
                      <a:round/>
                      <a:headEnd type="none" w="sm" len="sm"/>
                      <a:tailEnd type="none" w="sm" len="sm"/>
                    </a:lnR>
                    <a:lnT w="9525" cap="flat" cmpd="sng">
                      <a:solidFill>
                        <a:srgbClr val="3F3F3F"/>
                      </a:solidFill>
                      <a:prstDash val="solid"/>
                      <a:round/>
                      <a:headEnd type="none" w="sm" len="sm"/>
                      <a:tailEnd type="none" w="sm" len="sm"/>
                    </a:lnT>
                    <a:lnB w="9525" cap="flat" cmpd="sng">
                      <a:solidFill>
                        <a:srgbClr val="3F3F3F"/>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Clr>
                          <a:schemeClr val="dk1"/>
                        </a:buClr>
                        <a:buSzPts val="1100"/>
                        <a:buFont typeface="Arial"/>
                        <a:buNone/>
                      </a:pPr>
                      <a:r>
                        <a:rPr lang="en" sz="2000" b="1" i="1" dirty="0">
                          <a:solidFill>
                            <a:schemeClr val="dk1"/>
                          </a:solidFill>
                          <a:latin typeface="Franklin Gothic"/>
                          <a:ea typeface="Franklin Gothic"/>
                          <a:cs typeface="Franklin Gothic"/>
                          <a:sym typeface="Franklin Gothic"/>
                        </a:rPr>
                        <a:t>How did Latin American folktales contribute to the development of magical realism as a genre?</a:t>
                      </a:r>
                      <a:endParaRPr sz="2000" b="1" i="1" dirty="0">
                        <a:latin typeface="Franklin Gothic"/>
                        <a:ea typeface="Franklin Gothic"/>
                        <a:cs typeface="Franklin Gothic"/>
                        <a:sym typeface="Franklin Gothic"/>
                      </a:endParaRPr>
                    </a:p>
                  </a:txBody>
                  <a:tcPr marL="91425" marR="91425" marT="91425" marB="91425" anchor="ctr">
                    <a:lnL w="9525" cap="flat" cmpd="sng">
                      <a:solidFill>
                        <a:srgbClr val="3F3F3F"/>
                      </a:solidFill>
                      <a:prstDash val="solid"/>
                      <a:round/>
                      <a:headEnd type="none" w="sm" len="sm"/>
                      <a:tailEnd type="none" w="sm" len="sm"/>
                    </a:lnL>
                    <a:lnR w="9525" cap="flat" cmpd="sng">
                      <a:solidFill>
                        <a:srgbClr val="3F3F3F"/>
                      </a:solidFill>
                      <a:prstDash val="solid"/>
                      <a:round/>
                      <a:headEnd type="none" w="sm" len="sm"/>
                      <a:tailEnd type="none" w="sm" len="sm"/>
                    </a:lnR>
                    <a:lnT w="9525" cap="flat" cmpd="sng">
                      <a:solidFill>
                        <a:srgbClr val="3F3F3F"/>
                      </a:solidFill>
                      <a:prstDash val="solid"/>
                      <a:round/>
                      <a:headEnd type="none" w="sm" len="sm"/>
                      <a:tailEnd type="none" w="sm" len="sm"/>
                    </a:lnT>
                    <a:lnB w="9525" cap="flat" cmpd="sng">
                      <a:solidFill>
                        <a:srgbClr val="3F3F3F"/>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pic>
        <p:nvPicPr>
          <p:cNvPr id="2" name="Google Shape;433;p64" descr="EL Education logo">
            <a:extLst>
              <a:ext uri="{FF2B5EF4-FFF2-40B4-BE49-F238E27FC236}">
                <a16:creationId xmlns:a16="http://schemas.microsoft.com/office/drawing/2014/main" id="{FFA27662-A599-C830-B8A8-E739468083D5}"/>
              </a:ext>
            </a:extLst>
          </p:cNvPr>
          <p:cNvPicPr preferRelativeResize="0"/>
          <p:nvPr/>
        </p:nvPicPr>
        <p:blipFill>
          <a:blip r:embed="rId3">
            <a:alphaModFix/>
          </a:blip>
          <a:stretch>
            <a:fillRect/>
          </a:stretch>
        </p:blipFill>
        <p:spPr>
          <a:xfrm>
            <a:off x="130475" y="4562275"/>
            <a:ext cx="1801700" cy="37865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63"/>
          <p:cNvSpPr txBox="1">
            <a:spLocks noGrp="1"/>
          </p:cNvSpPr>
          <p:nvPr>
            <p:ph type="title" idx="4294967295"/>
          </p:nvPr>
        </p:nvSpPr>
        <p:spPr>
          <a:xfrm>
            <a:off x="345552" y="214958"/>
            <a:ext cx="8647113" cy="3748088"/>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r>
              <a:rPr kumimoji="0" lang="en-US" sz="3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We need a variety of TDQs to support student engagement with text:</a:t>
            </a:r>
            <a:endParaRPr kumimoji="0" lang="en-US" sz="3000" b="0"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endParaRPr>
          </a:p>
          <a:p>
            <a:pPr marL="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endParaRPr kumimoji="0" lang="en-US" sz="1400" b="0"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endParaRPr>
          </a:p>
          <a:p>
            <a:pPr marL="685800" marR="0" lvl="1" indent="-303997" algn="l" defTabSz="914400" rtl="0" eaLnBrk="1" fontAlgn="auto" latinLnBrk="0" hangingPunct="1">
              <a:lnSpc>
                <a:spcPct val="100000"/>
              </a:lnSpc>
              <a:spcBef>
                <a:spcPts val="400"/>
              </a:spcBef>
              <a:spcAft>
                <a:spcPts val="0"/>
              </a:spcAft>
              <a:buClr>
                <a:srgbClr val="102649"/>
              </a:buClr>
              <a:buSzPct val="100000"/>
              <a:buFont typeface="Arial"/>
              <a:buChar char="•"/>
              <a:tabLst/>
              <a:defRPr/>
            </a:pPr>
            <a:r>
              <a:rPr kumimoji="0" lang="en-US" sz="2364" b="1"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Vocabulary &amp; Comprehension</a:t>
            </a:r>
            <a:r>
              <a:rPr kumimoji="0" lang="en-US" sz="2364"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 Does the student understand what the text is saying?</a:t>
            </a:r>
          </a:p>
          <a:p>
            <a:pPr marL="68580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endParaRPr kumimoji="0" lang="en-US" sz="1250"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endParaRPr>
          </a:p>
          <a:p>
            <a:pPr marL="685800" marR="0" lvl="1" indent="-303997" algn="l" defTabSz="914400" rtl="0" eaLnBrk="1" fontAlgn="auto" latinLnBrk="0" hangingPunct="1">
              <a:lnSpc>
                <a:spcPct val="100000"/>
              </a:lnSpc>
              <a:spcBef>
                <a:spcPts val="400"/>
              </a:spcBef>
              <a:spcAft>
                <a:spcPts val="0"/>
              </a:spcAft>
              <a:buClr>
                <a:srgbClr val="102649"/>
              </a:buClr>
              <a:buSzPct val="100000"/>
              <a:buFont typeface="Arial"/>
              <a:buChar char="•"/>
              <a:tabLst/>
              <a:defRPr/>
            </a:pPr>
            <a:r>
              <a:rPr kumimoji="0" lang="en-US" sz="2364" b="1"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Syntax &amp; Structure: </a:t>
            </a:r>
            <a:r>
              <a:rPr kumimoji="0" lang="en-US" sz="2364"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Does the student understand the elements of craft and authorial choice that make meaning?</a:t>
            </a:r>
          </a:p>
          <a:p>
            <a:pPr marL="68580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endParaRPr kumimoji="0" lang="en-US" sz="1250"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endParaRPr>
          </a:p>
          <a:p>
            <a:pPr marL="685800" marR="0" lvl="1" indent="-303997" algn="l" defTabSz="914400" rtl="0" eaLnBrk="1" fontAlgn="auto" latinLnBrk="0" hangingPunct="1">
              <a:lnSpc>
                <a:spcPct val="100000"/>
              </a:lnSpc>
              <a:spcBef>
                <a:spcPts val="400"/>
              </a:spcBef>
              <a:spcAft>
                <a:spcPts val="0"/>
              </a:spcAft>
              <a:buClr>
                <a:srgbClr val="102649"/>
              </a:buClr>
              <a:buSzPct val="100000"/>
              <a:buFont typeface="Arial"/>
              <a:buChar char="•"/>
              <a:tabLst/>
              <a:defRPr/>
            </a:pPr>
            <a:r>
              <a:rPr kumimoji="0" lang="en-US" sz="2364" b="1"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Theme/Central Idea Analysis: </a:t>
            </a:r>
            <a:r>
              <a:rPr kumimoji="0" lang="en-US" sz="2364"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Does the student understand how themes and central ideas develop over the course of a text?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4"/>
                                        </p:tgtEl>
                                        <p:attrNameLst>
                                          <p:attrName>style.visibility</p:attrName>
                                        </p:attrNameLst>
                                      </p:cBhvr>
                                      <p:to>
                                        <p:strVal val="visible"/>
                                      </p:to>
                                    </p:set>
                                    <p:animEffect transition="in" filter="fade">
                                      <p:cBhvr>
                                        <p:cTn id="7" dur="1000"/>
                                        <p:tgtEl>
                                          <p:spTgt spid="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64">
            <a:extLst>
              <a:ext uri="{C183D7F6-B498-43B3-948B-1728B52AA6E4}">
                <adec:decorative xmlns:adec="http://schemas.microsoft.com/office/drawing/2017/decorative" val="1"/>
              </a:ext>
            </a:extLst>
          </p:cNvPr>
          <p:cNvSpPr txBox="1">
            <a:spLocks noGrp="1"/>
          </p:cNvSpPr>
          <p:nvPr>
            <p:ph type="title" idx="4294967295"/>
          </p:nvPr>
        </p:nvSpPr>
        <p:spPr>
          <a:xfrm>
            <a:off x="355600" y="76426"/>
            <a:ext cx="8654950" cy="75565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r>
              <a:rPr kumimoji="0" lang="en-US" sz="3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High-Quality Instructional Resources (HQIRs) provide a variety text-dependent questions to accompany texts.   </a:t>
            </a:r>
            <a:endParaRPr kumimoji="0" lang="en-US" sz="2100" b="0"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endParaRPr>
          </a:p>
        </p:txBody>
      </p:sp>
      <p:pic>
        <p:nvPicPr>
          <p:cNvPr id="432" name="Google Shape;432;p6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55400" y="1110700"/>
            <a:ext cx="2738174" cy="3666876"/>
          </a:xfrm>
          <a:prstGeom prst="rect">
            <a:avLst/>
          </a:prstGeom>
          <a:noFill/>
          <a:ln>
            <a:noFill/>
          </a:ln>
          <a:effectLst>
            <a:outerShdw blurRad="57150" dist="19050" dir="5400000" algn="bl" rotWithShape="0">
              <a:srgbClr val="000000">
                <a:alpha val="50000"/>
              </a:srgbClr>
            </a:outerShdw>
          </a:effectLst>
        </p:spPr>
      </p:pic>
      <p:pic>
        <p:nvPicPr>
          <p:cNvPr id="433" name="Google Shape;433;p64">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30475" y="4562275"/>
            <a:ext cx="1801700" cy="378650"/>
          </a:xfrm>
          <a:prstGeom prst="rect">
            <a:avLst/>
          </a:prstGeom>
          <a:noFill/>
          <a:ln>
            <a:noFill/>
          </a:ln>
          <a:effectLst>
            <a:outerShdw blurRad="57150" dist="19050" dir="5400000" algn="bl" rotWithShape="0">
              <a:srgbClr val="000000">
                <a:alpha val="50000"/>
              </a:srgbClr>
            </a:outerShdw>
          </a:effectLst>
        </p:spPr>
      </p:pic>
      <p:sp>
        <p:nvSpPr>
          <p:cNvPr id="434" name="Google Shape;434;p64">
            <a:extLst>
              <a:ext uri="{C183D7F6-B498-43B3-948B-1728B52AA6E4}">
                <adec:decorative xmlns:adec="http://schemas.microsoft.com/office/drawing/2017/decorative" val="1"/>
              </a:ext>
            </a:extLst>
          </p:cNvPr>
          <p:cNvSpPr txBox="1"/>
          <p:nvPr/>
        </p:nvSpPr>
        <p:spPr>
          <a:xfrm>
            <a:off x="3361850" y="995425"/>
            <a:ext cx="5648700" cy="233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dirty="0">
                <a:solidFill>
                  <a:srgbClr val="102649"/>
                </a:solidFill>
                <a:latin typeface="Franklin Gothic"/>
                <a:ea typeface="Franklin Gothic"/>
                <a:cs typeface="Franklin Gothic"/>
                <a:sym typeface="Franklin Gothic"/>
              </a:rPr>
              <a:t>If your district has not yet adopted an HQIR (or you simply want to know more), access this </a:t>
            </a:r>
            <a:r>
              <a:rPr lang="en" sz="1900" u="sng" dirty="0">
                <a:solidFill>
                  <a:schemeClr val="hlink"/>
                </a:solidFill>
                <a:latin typeface="Franklin Gothic"/>
                <a:ea typeface="Franklin Gothic"/>
                <a:cs typeface="Franklin Gothic"/>
                <a:sym typeface="Franklin Gothic"/>
                <a:hlinkClick r:id="rId5"/>
              </a:rPr>
              <a:t>module</a:t>
            </a:r>
            <a:r>
              <a:rPr lang="en" sz="1900" dirty="0">
                <a:solidFill>
                  <a:srgbClr val="102649"/>
                </a:solidFill>
                <a:latin typeface="Franklin Gothic"/>
                <a:ea typeface="Franklin Gothic"/>
                <a:cs typeface="Franklin Gothic"/>
                <a:sym typeface="Franklin Gothic"/>
              </a:rPr>
              <a:t> to support the writing of high-quality questions.</a:t>
            </a:r>
            <a:endParaRPr sz="1900" dirty="0">
              <a:solidFill>
                <a:srgbClr val="102649"/>
              </a:solidFill>
              <a:latin typeface="Franklin Gothic"/>
              <a:ea typeface="Franklin Gothic"/>
              <a:cs typeface="Franklin Gothic"/>
              <a:sym typeface="Franklin Gothic"/>
            </a:endParaRPr>
          </a:p>
        </p:txBody>
      </p:sp>
      <p:pic>
        <p:nvPicPr>
          <p:cNvPr id="435" name="Google Shape;435;p64">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4572000" y="2165275"/>
            <a:ext cx="4246675" cy="2805825"/>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65"/>
          <p:cNvSpPr txBox="1">
            <a:spLocks noGrp="1"/>
          </p:cNvSpPr>
          <p:nvPr>
            <p:ph type="title" idx="4294967295"/>
          </p:nvPr>
        </p:nvSpPr>
        <p:spPr>
          <a:xfrm>
            <a:off x="355600" y="415925"/>
            <a:ext cx="4529138" cy="3748088"/>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r>
              <a:rPr kumimoji="0" lang="en-US" sz="3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Text-Dependent or Not? </a:t>
            </a:r>
          </a:p>
          <a:p>
            <a:pPr marL="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r>
              <a:rPr kumimoji="0" lang="en-US" sz="21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(From “Latin American Folktales”)</a:t>
            </a:r>
            <a:endParaRPr kumimoji="0" lang="en-US" sz="2100" b="0"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endParaRPr>
          </a:p>
          <a:p>
            <a:pPr marL="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endParaRPr kumimoji="0" lang="en-US" sz="1400" b="0"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endParaRPr>
          </a:p>
          <a:p>
            <a:pPr marL="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r>
              <a:rPr kumimoji="0" lang="en-US" sz="3264" b="1"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What do you think the word “originated” might mean in the text? How does the context help you figure it out?</a:t>
            </a:r>
          </a:p>
        </p:txBody>
      </p:sp>
      <p:pic>
        <p:nvPicPr>
          <p:cNvPr id="442" name="Google Shape;442;p65" descr="a green check mark"/>
          <p:cNvPicPr preferRelativeResize="0"/>
          <p:nvPr/>
        </p:nvPicPr>
        <p:blipFill>
          <a:blip r:embed="rId3">
            <a:alphaModFix/>
          </a:blip>
          <a:stretch>
            <a:fillRect/>
          </a:stretch>
        </p:blipFill>
        <p:spPr>
          <a:xfrm>
            <a:off x="5937550" y="619975"/>
            <a:ext cx="1695250" cy="1695250"/>
          </a:xfrm>
          <a:prstGeom prst="rect">
            <a:avLst/>
          </a:prstGeom>
          <a:noFill/>
          <a:ln>
            <a:noFill/>
          </a:ln>
        </p:spPr>
      </p:pic>
      <p:sp>
        <p:nvSpPr>
          <p:cNvPr id="443" name="Google Shape;443;p65"/>
          <p:cNvSpPr txBox="1"/>
          <p:nvPr/>
        </p:nvSpPr>
        <p:spPr>
          <a:xfrm>
            <a:off x="5055375" y="2440225"/>
            <a:ext cx="4025700" cy="172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Franklin Gothic"/>
                <a:ea typeface="Franklin Gothic"/>
                <a:cs typeface="Franklin Gothic"/>
                <a:sym typeface="Franklin Gothic"/>
              </a:rPr>
              <a:t>YES! This is a </a:t>
            </a:r>
            <a:r>
              <a:rPr lang="en" sz="2000" b="1">
                <a:latin typeface="Franklin Gothic"/>
                <a:ea typeface="Franklin Gothic"/>
                <a:cs typeface="Franklin Gothic"/>
                <a:sym typeface="Franklin Gothic"/>
              </a:rPr>
              <a:t>Vocabulary &amp; Comprehension </a:t>
            </a:r>
            <a:r>
              <a:rPr lang="en" sz="2000">
                <a:latin typeface="Franklin Gothic"/>
                <a:ea typeface="Franklin Gothic"/>
                <a:cs typeface="Franklin Gothic"/>
                <a:sym typeface="Franklin Gothic"/>
              </a:rPr>
              <a:t>question that requires students to refer to the text and could not be answered with prior knowledge. </a:t>
            </a:r>
            <a:endParaRPr sz="2000">
              <a:latin typeface="Franklin Gothic"/>
              <a:ea typeface="Franklin Gothic"/>
              <a:cs typeface="Franklin Gothic"/>
              <a:sym typeface="Franklin Gothic"/>
            </a:endParaRPr>
          </a:p>
        </p:txBody>
      </p:sp>
      <p:pic>
        <p:nvPicPr>
          <p:cNvPr id="444" name="Google Shape;444;p65" descr="EL Education logo"/>
          <p:cNvPicPr preferRelativeResize="0"/>
          <p:nvPr/>
        </p:nvPicPr>
        <p:blipFill>
          <a:blip r:embed="rId4">
            <a:alphaModFix/>
          </a:blip>
          <a:stretch>
            <a:fillRect/>
          </a:stretch>
        </p:blipFill>
        <p:spPr>
          <a:xfrm>
            <a:off x="130475" y="4562275"/>
            <a:ext cx="1801700" cy="378650"/>
          </a:xfrm>
          <a:prstGeom prst="rect">
            <a:avLst/>
          </a:prstGeom>
          <a:noFill/>
          <a:ln>
            <a:noFill/>
          </a:ln>
        </p:spPr>
      </p:pic>
      <p:sp>
        <p:nvSpPr>
          <p:cNvPr id="445" name="Google Shape;445;p65"/>
          <p:cNvSpPr txBox="1"/>
          <p:nvPr/>
        </p:nvSpPr>
        <p:spPr>
          <a:xfrm>
            <a:off x="1974300" y="4511700"/>
            <a:ext cx="3625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lt1"/>
                </a:solidFill>
                <a:latin typeface="Franklin Gothic"/>
                <a:ea typeface="Franklin Gothic"/>
                <a:cs typeface="Franklin Gothic"/>
                <a:sym typeface="Franklin Gothic"/>
              </a:rPr>
              <a:t>This question comes from </a:t>
            </a:r>
            <a:r>
              <a:rPr lang="en" sz="900" u="sng">
                <a:solidFill>
                  <a:schemeClr val="lt1"/>
                </a:solidFill>
                <a:latin typeface="Franklin Gothic"/>
                <a:ea typeface="Franklin Gothic"/>
                <a:cs typeface="Franklin Gothic"/>
                <a:sym typeface="Franklin Gothic"/>
                <a:hlinkClick r:id="rId5">
                  <a:extLst>
                    <a:ext uri="{A12FA001-AC4F-418D-AE19-62706E023703}">
                      <ahyp:hlinkClr xmlns:ahyp="http://schemas.microsoft.com/office/drawing/2018/hyperlinkcolor" val="tx"/>
                    </a:ext>
                  </a:extLst>
                </a:hlinkClick>
              </a:rPr>
              <a:t> </a:t>
            </a:r>
            <a:r>
              <a:rPr lang="en" sz="900" i="1" u="sng">
                <a:solidFill>
                  <a:schemeClr val="lt1"/>
                </a:solidFill>
                <a:latin typeface="Franklin Gothic"/>
                <a:ea typeface="Franklin Gothic"/>
                <a:cs typeface="Franklin Gothic"/>
                <a:sym typeface="Franklin Gothic"/>
                <a:hlinkClick r:id="rId5">
                  <a:extLst>
                    <a:ext uri="{A12FA001-AC4F-418D-AE19-62706E023703}">
                      <ahyp:hlinkClr xmlns:ahyp="http://schemas.microsoft.com/office/drawing/2018/hyperlinkcolor" val="tx"/>
                    </a:ext>
                  </a:extLst>
                </a:hlinkClick>
              </a:rPr>
              <a:t>EL Education, </a:t>
            </a:r>
            <a:r>
              <a:rPr lang="en" sz="900" u="sng">
                <a:solidFill>
                  <a:schemeClr val="lt1"/>
                </a:solidFill>
                <a:latin typeface="Franklin Gothic"/>
                <a:ea typeface="Franklin Gothic"/>
                <a:cs typeface="Franklin Gothic"/>
                <a:sym typeface="Franklin Gothic"/>
                <a:hlinkClick r:id="rId5">
                  <a:extLst>
                    <a:ext uri="{A12FA001-AC4F-418D-AE19-62706E023703}">
                      <ahyp:hlinkClr xmlns:ahyp="http://schemas.microsoft.com/office/drawing/2018/hyperlinkcolor" val="tx"/>
                    </a:ext>
                  </a:extLst>
                </a:hlinkClick>
              </a:rPr>
              <a:t>Grade 8: Module 1, Unit 1</a:t>
            </a:r>
            <a:r>
              <a:rPr lang="en" sz="900">
                <a:solidFill>
                  <a:schemeClr val="lt1"/>
                </a:solidFill>
                <a:latin typeface="Franklin Gothic"/>
                <a:ea typeface="Franklin Gothic"/>
                <a:cs typeface="Franklin Gothic"/>
                <a:sym typeface="Franklin Gothic"/>
              </a:rPr>
              <a:t> (Latin American Folktales).</a:t>
            </a:r>
            <a:endParaRPr sz="900">
              <a:solidFill>
                <a:schemeClr val="lt1"/>
              </a:solidFill>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2"/>
                                        </p:tgtEl>
                                        <p:attrNameLst>
                                          <p:attrName>style.visibility</p:attrName>
                                        </p:attrNameLst>
                                      </p:cBhvr>
                                      <p:to>
                                        <p:strVal val="visible"/>
                                      </p:to>
                                    </p:set>
                                    <p:animEffect transition="in" filter="fade">
                                      <p:cBhvr>
                                        <p:cTn id="7" dur="1000"/>
                                        <p:tgtEl>
                                          <p:spTgt spid="4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3"/>
                                        </p:tgtEl>
                                        <p:attrNameLst>
                                          <p:attrName>style.visibility</p:attrName>
                                        </p:attrNameLst>
                                      </p:cBhvr>
                                      <p:to>
                                        <p:strVal val="visible"/>
                                      </p:to>
                                    </p:set>
                                    <p:animEffect transition="in" filter="fade">
                                      <p:cBhvr>
                                        <p:cTn id="12" dur="1000"/>
                                        <p:tgtEl>
                                          <p:spTgt spid="443"/>
                                        </p:tgtEl>
                                      </p:cBhvr>
                                    </p:animEffect>
                                  </p:childTnLst>
                                </p:cTn>
                              </p:par>
                              <p:par>
                                <p:cTn id="13" presetID="1" presetClass="entr" presetSubtype="0" fill="hold" nodeType="withEffect">
                                  <p:stCondLst>
                                    <p:cond delay="0"/>
                                  </p:stCondLst>
                                  <p:childTnLst>
                                    <p:set>
                                      <p:cBhvr>
                                        <p:cTn id="14" dur="1" fill="hold">
                                          <p:stCondLst>
                                            <p:cond delay="0"/>
                                          </p:stCondLst>
                                        </p:cTn>
                                        <p:tgtEl>
                                          <p:spTgt spid="44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66">
            <a:extLst>
              <a:ext uri="{C183D7F6-B498-43B3-948B-1728B52AA6E4}">
                <adec:decorative xmlns:adec="http://schemas.microsoft.com/office/drawing/2017/decorative" val="0"/>
              </a:ext>
            </a:extLst>
          </p:cNvPr>
          <p:cNvSpPr txBox="1">
            <a:spLocks noGrp="1"/>
          </p:cNvSpPr>
          <p:nvPr>
            <p:ph type="body" idx="1"/>
          </p:nvPr>
        </p:nvSpPr>
        <p:spPr>
          <a:xfrm>
            <a:off x="355400" y="415525"/>
            <a:ext cx="4528800" cy="3748500"/>
          </a:xfrm>
          <a:prstGeom prst="rect">
            <a:avLst/>
          </a:prstGeom>
        </p:spPr>
        <p:txBody>
          <a:bodyPr spcFirstLastPara="1" wrap="square" lIns="68575" tIns="34275" rIns="68575" bIns="34275" anchor="t" anchorCtr="0">
            <a:normAutofit fontScale="85000" lnSpcReduction="20000"/>
          </a:bodyPr>
          <a:lstStyle/>
          <a:p>
            <a:pPr marL="0" lvl="0" indent="0" algn="l" rtl="0">
              <a:lnSpc>
                <a:spcPct val="100000"/>
              </a:lnSpc>
              <a:spcBef>
                <a:spcPts val="800"/>
              </a:spcBef>
              <a:spcAft>
                <a:spcPts val="0"/>
              </a:spcAft>
              <a:buNone/>
            </a:pPr>
            <a:r>
              <a:rPr lang="en" sz="3000" b="1">
                <a:solidFill>
                  <a:srgbClr val="007780"/>
                </a:solidFill>
                <a:latin typeface="Franklin Gothic"/>
                <a:ea typeface="Franklin Gothic"/>
                <a:cs typeface="Franklin Gothic"/>
                <a:sym typeface="Franklin Gothic"/>
              </a:rPr>
              <a:t>Text-Dependent or Not? </a:t>
            </a:r>
            <a:endParaRPr sz="3000" b="1">
              <a:solidFill>
                <a:srgbClr val="007780"/>
              </a:solidFill>
              <a:latin typeface="Franklin Gothic"/>
              <a:ea typeface="Franklin Gothic"/>
              <a:cs typeface="Franklin Gothic"/>
              <a:sym typeface="Franklin Gothic"/>
            </a:endParaRPr>
          </a:p>
          <a:p>
            <a:pPr marL="0" lvl="0" indent="0" algn="l" rtl="0">
              <a:lnSpc>
                <a:spcPct val="100000"/>
              </a:lnSpc>
              <a:spcBef>
                <a:spcPts val="800"/>
              </a:spcBef>
              <a:spcAft>
                <a:spcPts val="0"/>
              </a:spcAft>
              <a:buNone/>
            </a:pPr>
            <a:r>
              <a:rPr lang="en" b="1">
                <a:solidFill>
                  <a:srgbClr val="007780"/>
                </a:solidFill>
                <a:latin typeface="Franklin Gothic"/>
                <a:ea typeface="Franklin Gothic"/>
                <a:cs typeface="Franklin Gothic"/>
                <a:sym typeface="Franklin Gothic"/>
              </a:rPr>
              <a:t>(From “Latin American Folktales”)</a:t>
            </a:r>
            <a:endParaRPr>
              <a:solidFill>
                <a:srgbClr val="007780"/>
              </a:solidFill>
              <a:latin typeface="Franklin Gothic"/>
              <a:ea typeface="Franklin Gothic"/>
              <a:cs typeface="Franklin Gothic"/>
              <a:sym typeface="Franklin Gothic"/>
            </a:endParaRPr>
          </a:p>
          <a:p>
            <a:pPr marL="0" lvl="0" indent="0" algn="l" rtl="0">
              <a:lnSpc>
                <a:spcPct val="100000"/>
              </a:lnSpc>
              <a:spcBef>
                <a:spcPts val="800"/>
              </a:spcBef>
              <a:spcAft>
                <a:spcPts val="0"/>
              </a:spcAft>
              <a:buNone/>
            </a:pPr>
            <a:endParaRPr sz="1400">
              <a:solidFill>
                <a:srgbClr val="007780"/>
              </a:solidFill>
              <a:latin typeface="Franklin Gothic"/>
              <a:ea typeface="Franklin Gothic"/>
              <a:cs typeface="Franklin Gothic"/>
              <a:sym typeface="Franklin Gothic"/>
            </a:endParaRPr>
          </a:p>
          <a:p>
            <a:pPr marL="0" lvl="0" indent="0" algn="l" rtl="0">
              <a:lnSpc>
                <a:spcPct val="100000"/>
              </a:lnSpc>
              <a:spcBef>
                <a:spcPts val="800"/>
              </a:spcBef>
              <a:spcAft>
                <a:spcPts val="0"/>
              </a:spcAft>
              <a:buNone/>
            </a:pPr>
            <a:r>
              <a:rPr lang="en" sz="3264" b="1">
                <a:latin typeface="Franklin Gothic"/>
                <a:ea typeface="Franklin Gothic"/>
                <a:cs typeface="Franklin Gothic"/>
                <a:sym typeface="Franklin Gothic"/>
              </a:rPr>
              <a:t>The author begins the article with examples of magical elements of Latin American folklore. Why do you think he does that? Use an example from the text to support your answer.</a:t>
            </a:r>
            <a:endParaRPr sz="3264" b="1">
              <a:latin typeface="Franklin Gothic"/>
              <a:ea typeface="Franklin Gothic"/>
              <a:cs typeface="Franklin Gothic"/>
              <a:sym typeface="Franklin Gothic"/>
            </a:endParaRPr>
          </a:p>
        </p:txBody>
      </p:sp>
      <p:sp>
        <p:nvSpPr>
          <p:cNvPr id="455" name="Google Shape;455;p66">
            <a:extLst>
              <a:ext uri="{C183D7F6-B498-43B3-948B-1728B52AA6E4}">
                <adec:decorative xmlns:adec="http://schemas.microsoft.com/office/drawing/2017/decorative" val="0"/>
              </a:ext>
            </a:extLst>
          </p:cNvPr>
          <p:cNvSpPr txBox="1">
            <a:spLocks noGrp="1"/>
          </p:cNvSpPr>
          <p:nvPr>
            <p:ph type="title" idx="4294967295"/>
          </p:nvPr>
        </p:nvSpPr>
        <p:spPr>
          <a:xfrm>
            <a:off x="1974300" y="4511700"/>
            <a:ext cx="3625200" cy="461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chemeClr val="lt1"/>
                </a:solidFill>
                <a:effectLst/>
                <a:uLnTx/>
                <a:uFillTx/>
                <a:latin typeface="Franklin Gothic"/>
                <a:ea typeface="Franklin Gothic"/>
                <a:cs typeface="Franklin Gothic"/>
                <a:sym typeface="Franklin Gothic"/>
              </a:rPr>
              <a:t>This question comes from </a:t>
            </a:r>
            <a:r>
              <a:rPr kumimoji="0" lang="en-US" sz="900" b="0" i="0" u="sng" strike="noStrike" kern="0" cap="none" spc="0" normalizeH="0" baseline="0" noProof="0" dirty="0">
                <a:ln>
                  <a:noFill/>
                </a:ln>
                <a:solidFill>
                  <a:schemeClr val="lt1"/>
                </a:solidFill>
                <a:effectLst/>
                <a:uLnTx/>
                <a:uFillTx/>
                <a:latin typeface="Franklin Gothic"/>
                <a:ea typeface="Franklin Gothic"/>
                <a:cs typeface="Franklin Gothic"/>
                <a:sym typeface="Franklin Gothic"/>
                <a:hlinkClick r:id="rId3">
                  <a:extLst>
                    <a:ext uri="{A12FA001-AC4F-418D-AE19-62706E023703}">
                      <ahyp:hlinkClr xmlns:ahyp="http://schemas.microsoft.com/office/drawing/2018/hyperlinkcolor" val="tx"/>
                    </a:ext>
                  </a:extLst>
                </a:hlinkClick>
              </a:rPr>
              <a:t> </a:t>
            </a:r>
            <a:r>
              <a:rPr kumimoji="0" lang="en-US" sz="900" b="0" i="1" u="sng" strike="noStrike" kern="0" cap="none" spc="0" normalizeH="0" baseline="0" noProof="0" dirty="0">
                <a:ln>
                  <a:noFill/>
                </a:ln>
                <a:solidFill>
                  <a:schemeClr val="lt1"/>
                </a:solidFill>
                <a:effectLst/>
                <a:uLnTx/>
                <a:uFillTx/>
                <a:latin typeface="Franklin Gothic"/>
                <a:ea typeface="Franklin Gothic"/>
                <a:cs typeface="Franklin Gothic"/>
                <a:sym typeface="Franklin Gothic"/>
                <a:hlinkClick r:id="rId3">
                  <a:extLst>
                    <a:ext uri="{A12FA001-AC4F-418D-AE19-62706E023703}">
                      <ahyp:hlinkClr xmlns:ahyp="http://schemas.microsoft.com/office/drawing/2018/hyperlinkcolor" val="tx"/>
                    </a:ext>
                  </a:extLst>
                </a:hlinkClick>
              </a:rPr>
              <a:t>EL Education, </a:t>
            </a:r>
            <a:r>
              <a:rPr kumimoji="0" lang="en-US" sz="900" b="0" i="0" u="sng" strike="noStrike" kern="0" cap="none" spc="0" normalizeH="0" baseline="0" noProof="0" dirty="0">
                <a:ln>
                  <a:noFill/>
                </a:ln>
                <a:solidFill>
                  <a:schemeClr val="lt1"/>
                </a:solidFill>
                <a:effectLst/>
                <a:uLnTx/>
                <a:uFillTx/>
                <a:latin typeface="Franklin Gothic"/>
                <a:ea typeface="Franklin Gothic"/>
                <a:cs typeface="Franklin Gothic"/>
                <a:sym typeface="Franklin Gothic"/>
                <a:hlinkClick r:id="rId3">
                  <a:extLst>
                    <a:ext uri="{A12FA001-AC4F-418D-AE19-62706E023703}">
                      <ahyp:hlinkClr xmlns:ahyp="http://schemas.microsoft.com/office/drawing/2018/hyperlinkcolor" val="tx"/>
                    </a:ext>
                  </a:extLst>
                </a:hlinkClick>
              </a:rPr>
              <a:t>Grade 8: Module 1, Unit 1</a:t>
            </a:r>
            <a:r>
              <a:rPr kumimoji="0" lang="en-US" sz="900" b="0" i="0" u="none" strike="noStrike" kern="0" cap="none" spc="0" normalizeH="0" baseline="0" noProof="0" dirty="0">
                <a:ln>
                  <a:noFill/>
                </a:ln>
                <a:solidFill>
                  <a:schemeClr val="lt1"/>
                </a:solidFill>
                <a:effectLst/>
                <a:uLnTx/>
                <a:uFillTx/>
                <a:latin typeface="Franklin Gothic"/>
                <a:ea typeface="Franklin Gothic"/>
                <a:cs typeface="Franklin Gothic"/>
                <a:sym typeface="Franklin Gothic"/>
              </a:rPr>
              <a:t> (Latin American Folktales).</a:t>
            </a:r>
          </a:p>
        </p:txBody>
      </p:sp>
      <p:sp>
        <p:nvSpPr>
          <p:cNvPr id="453" name="Google Shape;453;p66">
            <a:extLst>
              <a:ext uri="{C183D7F6-B498-43B3-948B-1728B52AA6E4}">
                <adec:decorative xmlns:adec="http://schemas.microsoft.com/office/drawing/2017/decorative" val="0"/>
              </a:ext>
            </a:extLst>
          </p:cNvPr>
          <p:cNvSpPr txBox="1"/>
          <p:nvPr/>
        </p:nvSpPr>
        <p:spPr>
          <a:xfrm>
            <a:off x="5055375" y="2440225"/>
            <a:ext cx="4025700" cy="141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Franklin Gothic"/>
                <a:ea typeface="Franklin Gothic"/>
                <a:cs typeface="Franklin Gothic"/>
                <a:sym typeface="Franklin Gothic"/>
              </a:rPr>
              <a:t>YES! This is a </a:t>
            </a:r>
            <a:r>
              <a:rPr lang="en" sz="2000" b="1">
                <a:latin typeface="Franklin Gothic"/>
                <a:ea typeface="Franklin Gothic"/>
                <a:cs typeface="Franklin Gothic"/>
                <a:sym typeface="Franklin Gothic"/>
              </a:rPr>
              <a:t>Syntax &amp; Structure </a:t>
            </a:r>
            <a:r>
              <a:rPr lang="en" sz="2000">
                <a:latin typeface="Franklin Gothic"/>
                <a:ea typeface="Franklin Gothic"/>
                <a:cs typeface="Franklin Gothic"/>
                <a:sym typeface="Franklin Gothic"/>
              </a:rPr>
              <a:t>question that requires students to refer to the text and could not be answered with prior knowledge. </a:t>
            </a:r>
            <a:endParaRPr sz="2000">
              <a:latin typeface="Franklin Gothic"/>
              <a:ea typeface="Franklin Gothic"/>
              <a:cs typeface="Franklin Gothic"/>
              <a:sym typeface="Franklin Gothic"/>
            </a:endParaRPr>
          </a:p>
        </p:txBody>
      </p:sp>
      <p:pic>
        <p:nvPicPr>
          <p:cNvPr id="454" name="Google Shape;454;p66" descr="EL Education logo">
            <a:extLst>
              <a:ext uri="{C183D7F6-B498-43B3-948B-1728B52AA6E4}">
                <adec:decorative xmlns:adec="http://schemas.microsoft.com/office/drawing/2017/decorative" val="0"/>
              </a:ext>
            </a:extLst>
          </p:cNvPr>
          <p:cNvPicPr preferRelativeResize="0"/>
          <p:nvPr/>
        </p:nvPicPr>
        <p:blipFill>
          <a:blip r:embed="rId4">
            <a:alphaModFix/>
          </a:blip>
          <a:stretch>
            <a:fillRect/>
          </a:stretch>
        </p:blipFill>
        <p:spPr>
          <a:xfrm>
            <a:off x="130475" y="4562275"/>
            <a:ext cx="1801700" cy="378650"/>
          </a:xfrm>
          <a:prstGeom prst="rect">
            <a:avLst/>
          </a:prstGeom>
          <a:noFill/>
          <a:ln>
            <a:noFill/>
          </a:ln>
        </p:spPr>
      </p:pic>
      <p:pic>
        <p:nvPicPr>
          <p:cNvPr id="452" name="Google Shape;452;p66" descr="a green checkmark">
            <a:extLst>
              <a:ext uri="{C183D7F6-B498-43B3-948B-1728B52AA6E4}">
                <adec:decorative xmlns:adec="http://schemas.microsoft.com/office/drawing/2017/decorative" val="0"/>
              </a:ext>
            </a:extLst>
          </p:cNvPr>
          <p:cNvPicPr preferRelativeResize="0"/>
          <p:nvPr/>
        </p:nvPicPr>
        <p:blipFill>
          <a:blip r:embed="rId5">
            <a:alphaModFix/>
          </a:blip>
          <a:stretch>
            <a:fillRect/>
          </a:stretch>
        </p:blipFill>
        <p:spPr>
          <a:xfrm>
            <a:off x="6120025" y="619975"/>
            <a:ext cx="1695250" cy="1695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2"/>
                                        </p:tgtEl>
                                        <p:attrNameLst>
                                          <p:attrName>style.visibility</p:attrName>
                                        </p:attrNameLst>
                                      </p:cBhvr>
                                      <p:to>
                                        <p:strVal val="visible"/>
                                      </p:to>
                                    </p:set>
                                    <p:animEffect transition="in" filter="fade">
                                      <p:cBhvr>
                                        <p:cTn id="7" dur="1000"/>
                                        <p:tgtEl>
                                          <p:spTgt spid="4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3"/>
                                        </p:tgtEl>
                                        <p:attrNameLst>
                                          <p:attrName>style.visibility</p:attrName>
                                        </p:attrNameLst>
                                      </p:cBhvr>
                                      <p:to>
                                        <p:strVal val="visible"/>
                                      </p:to>
                                    </p:set>
                                    <p:animEffect transition="in" filter="fade">
                                      <p:cBhvr>
                                        <p:cTn id="12" dur="1000"/>
                                        <p:tgtEl>
                                          <p:spTgt spid="453"/>
                                        </p:tgtEl>
                                      </p:cBhvr>
                                    </p:animEffect>
                                  </p:childTnLst>
                                </p:cTn>
                              </p:par>
                              <p:par>
                                <p:cTn id="13" presetID="1" presetClass="entr" presetSubtype="0" fill="hold" nodeType="withEffect">
                                  <p:stCondLst>
                                    <p:cond delay="0"/>
                                  </p:stCondLst>
                                  <p:childTnLst>
                                    <p:set>
                                      <p:cBhvr>
                                        <p:cTn id="14" dur="1" fill="hold">
                                          <p:stCondLst>
                                            <p:cond delay="0"/>
                                          </p:stCondLst>
                                        </p:cTn>
                                        <p:tgtEl>
                                          <p:spTgt spid="45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67"/>
          <p:cNvSpPr txBox="1">
            <a:spLocks noGrp="1"/>
          </p:cNvSpPr>
          <p:nvPr>
            <p:ph type="body" idx="1"/>
          </p:nvPr>
        </p:nvSpPr>
        <p:spPr>
          <a:xfrm>
            <a:off x="355400" y="415525"/>
            <a:ext cx="4528800" cy="3748500"/>
          </a:xfrm>
          <a:prstGeom prst="rect">
            <a:avLst/>
          </a:prstGeom>
        </p:spPr>
        <p:txBody>
          <a:bodyPr spcFirstLastPara="1" wrap="square" lIns="68575" tIns="34275" rIns="68575" bIns="34275" anchor="t" anchorCtr="0">
            <a:normAutofit lnSpcReduction="10000"/>
          </a:bodyPr>
          <a:lstStyle/>
          <a:p>
            <a:pPr marL="0" lvl="0" indent="0" algn="l" rtl="0">
              <a:lnSpc>
                <a:spcPct val="100000"/>
              </a:lnSpc>
              <a:spcBef>
                <a:spcPts val="800"/>
              </a:spcBef>
              <a:spcAft>
                <a:spcPts val="0"/>
              </a:spcAft>
              <a:buNone/>
            </a:pPr>
            <a:r>
              <a:rPr lang="en" sz="3000" b="1">
                <a:solidFill>
                  <a:srgbClr val="007780"/>
                </a:solidFill>
                <a:latin typeface="Franklin Gothic"/>
                <a:ea typeface="Franklin Gothic"/>
                <a:cs typeface="Franklin Gothic"/>
                <a:sym typeface="Franklin Gothic"/>
              </a:rPr>
              <a:t>Text-Dependent or Not? </a:t>
            </a:r>
            <a:endParaRPr sz="3000" b="1">
              <a:solidFill>
                <a:srgbClr val="007780"/>
              </a:solidFill>
              <a:latin typeface="Franklin Gothic"/>
              <a:ea typeface="Franklin Gothic"/>
              <a:cs typeface="Franklin Gothic"/>
              <a:sym typeface="Franklin Gothic"/>
            </a:endParaRPr>
          </a:p>
          <a:p>
            <a:pPr marL="0" lvl="0" indent="0" algn="l" rtl="0">
              <a:lnSpc>
                <a:spcPct val="100000"/>
              </a:lnSpc>
              <a:spcBef>
                <a:spcPts val="800"/>
              </a:spcBef>
              <a:spcAft>
                <a:spcPts val="0"/>
              </a:spcAft>
              <a:buNone/>
            </a:pPr>
            <a:r>
              <a:rPr lang="en" b="1">
                <a:solidFill>
                  <a:srgbClr val="007780"/>
                </a:solidFill>
                <a:latin typeface="Franklin Gothic"/>
                <a:ea typeface="Franklin Gothic"/>
                <a:cs typeface="Franklin Gothic"/>
                <a:sym typeface="Franklin Gothic"/>
              </a:rPr>
              <a:t>(From “Latin American Folktales”)</a:t>
            </a:r>
            <a:endParaRPr>
              <a:solidFill>
                <a:srgbClr val="007780"/>
              </a:solidFill>
              <a:latin typeface="Franklin Gothic"/>
              <a:ea typeface="Franklin Gothic"/>
              <a:cs typeface="Franklin Gothic"/>
              <a:sym typeface="Franklin Gothic"/>
            </a:endParaRPr>
          </a:p>
          <a:p>
            <a:pPr marL="0" lvl="0" indent="0" algn="l" rtl="0">
              <a:lnSpc>
                <a:spcPct val="100000"/>
              </a:lnSpc>
              <a:spcBef>
                <a:spcPts val="800"/>
              </a:spcBef>
              <a:spcAft>
                <a:spcPts val="0"/>
              </a:spcAft>
              <a:buNone/>
            </a:pPr>
            <a:endParaRPr sz="1400">
              <a:solidFill>
                <a:srgbClr val="007780"/>
              </a:solidFill>
              <a:latin typeface="Franklin Gothic"/>
              <a:ea typeface="Franklin Gothic"/>
              <a:cs typeface="Franklin Gothic"/>
              <a:sym typeface="Franklin Gothic"/>
            </a:endParaRPr>
          </a:p>
          <a:p>
            <a:pPr marL="0" lvl="0" indent="0" algn="l" rtl="0">
              <a:lnSpc>
                <a:spcPct val="100000"/>
              </a:lnSpc>
              <a:spcBef>
                <a:spcPts val="800"/>
              </a:spcBef>
              <a:spcAft>
                <a:spcPts val="0"/>
              </a:spcAft>
              <a:buNone/>
            </a:pPr>
            <a:r>
              <a:rPr lang="en" sz="3264" b="1">
                <a:latin typeface="Franklin Gothic"/>
                <a:ea typeface="Franklin Gothic"/>
                <a:cs typeface="Franklin Gothic"/>
                <a:sym typeface="Franklin Gothic"/>
              </a:rPr>
              <a:t>What is a metaphor? Make up a metaphor for how Latin Americans relate with their folktales. </a:t>
            </a:r>
            <a:endParaRPr sz="3264" b="1">
              <a:latin typeface="Franklin Gothic"/>
              <a:ea typeface="Franklin Gothic"/>
              <a:cs typeface="Franklin Gothic"/>
              <a:sym typeface="Franklin Gothic"/>
            </a:endParaRPr>
          </a:p>
        </p:txBody>
      </p:sp>
      <p:sp>
        <p:nvSpPr>
          <p:cNvPr id="462" name="Google Shape;462;p67"/>
          <p:cNvSpPr txBox="1">
            <a:spLocks noGrp="1"/>
          </p:cNvSpPr>
          <p:nvPr>
            <p:ph type="title" idx="4294967295"/>
          </p:nvPr>
        </p:nvSpPr>
        <p:spPr>
          <a:xfrm>
            <a:off x="5055375" y="2440225"/>
            <a:ext cx="4025700" cy="17238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Franklin Gothic"/>
                <a:ea typeface="Franklin Gothic"/>
                <a:cs typeface="Franklin Gothic"/>
                <a:sym typeface="Franklin Gothic"/>
              </a:rPr>
              <a:t>No! This question does not require students to engage with the text and requires knowledge not necessarily provided in the text.</a:t>
            </a:r>
          </a:p>
        </p:txBody>
      </p:sp>
      <p:pic>
        <p:nvPicPr>
          <p:cNvPr id="463" name="Google Shape;463;p67" descr="a red X"/>
          <p:cNvPicPr preferRelativeResize="0"/>
          <p:nvPr/>
        </p:nvPicPr>
        <p:blipFill>
          <a:blip r:embed="rId3">
            <a:alphaModFix/>
          </a:blip>
          <a:stretch>
            <a:fillRect/>
          </a:stretch>
        </p:blipFill>
        <p:spPr>
          <a:xfrm>
            <a:off x="6011924" y="323475"/>
            <a:ext cx="1951625" cy="19516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3"/>
                                        </p:tgtEl>
                                        <p:attrNameLst>
                                          <p:attrName>style.visibility</p:attrName>
                                        </p:attrNameLst>
                                      </p:cBhvr>
                                      <p:to>
                                        <p:strVal val="visible"/>
                                      </p:to>
                                    </p:set>
                                    <p:animEffect transition="in" filter="fade">
                                      <p:cBhvr>
                                        <p:cTn id="7" dur="1000"/>
                                        <p:tgtEl>
                                          <p:spTgt spid="4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2"/>
                                        </p:tgtEl>
                                        <p:attrNameLst>
                                          <p:attrName>style.visibility</p:attrName>
                                        </p:attrNameLst>
                                      </p:cBhvr>
                                      <p:to>
                                        <p:strVal val="visible"/>
                                      </p:to>
                                    </p:set>
                                    <p:animEffect transition="in" filter="fade">
                                      <p:cBhvr>
                                        <p:cTn id="12" dur="1000"/>
                                        <p:tgtEl>
                                          <p:spTgt spid="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68"/>
          <p:cNvSpPr txBox="1">
            <a:spLocks noGrp="1"/>
          </p:cNvSpPr>
          <p:nvPr>
            <p:ph type="title" idx="4294967295"/>
          </p:nvPr>
        </p:nvSpPr>
        <p:spPr>
          <a:xfrm>
            <a:off x="329837" y="183075"/>
            <a:ext cx="8484325" cy="75565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r>
              <a:rPr kumimoji="0" lang="en-US" sz="3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If you do not yet have access to an HQIR, consider these question stems:</a:t>
            </a:r>
            <a:endParaRPr kumimoji="0" lang="en-US" sz="2100" b="0"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endParaRPr>
          </a:p>
        </p:txBody>
      </p:sp>
      <p:graphicFrame>
        <p:nvGraphicFramePr>
          <p:cNvPr id="470" name="Google Shape;470;p68"/>
          <p:cNvGraphicFramePr/>
          <p:nvPr>
            <p:extLst>
              <p:ext uri="{D42A27DB-BD31-4B8C-83A1-F6EECF244321}">
                <p14:modId xmlns:p14="http://schemas.microsoft.com/office/powerpoint/2010/main" val="3582883139"/>
              </p:ext>
            </p:extLst>
          </p:nvPr>
        </p:nvGraphicFramePr>
        <p:xfrm>
          <a:off x="679625" y="1273950"/>
          <a:ext cx="8039525" cy="2255430"/>
        </p:xfrm>
        <a:graphic>
          <a:graphicData uri="http://schemas.openxmlformats.org/drawingml/2006/table">
            <a:tbl>
              <a:tblPr firstRow="1">
                <a:noFill/>
                <a:tableStyleId>{3469F047-88C2-4279-A5D8-C56FBB1F2FE5}</a:tableStyleId>
              </a:tblPr>
              <a:tblGrid>
                <a:gridCol w="1923000">
                  <a:extLst>
                    <a:ext uri="{9D8B030D-6E8A-4147-A177-3AD203B41FA5}">
                      <a16:colId xmlns:a16="http://schemas.microsoft.com/office/drawing/2014/main" val="20000"/>
                    </a:ext>
                  </a:extLst>
                </a:gridCol>
                <a:gridCol w="6116525">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b="1" dirty="0">
                          <a:latin typeface="Franklin Gothic"/>
                          <a:ea typeface="Franklin Gothic"/>
                          <a:cs typeface="Franklin Gothic"/>
                          <a:sym typeface="Franklin Gothic"/>
                        </a:rPr>
                        <a:t>Right There</a:t>
                      </a:r>
                      <a:endParaRPr b="1" dirty="0">
                        <a:latin typeface="Franklin Gothic"/>
                        <a:ea typeface="Franklin Gothic"/>
                        <a:cs typeface="Franklin Gothic"/>
                        <a:sym typeface="Franklin Gothic"/>
                      </a:endParaRPr>
                    </a:p>
                    <a:p>
                      <a:pPr marL="0" lvl="0" indent="0" algn="l" rtl="0">
                        <a:spcBef>
                          <a:spcPts val="0"/>
                        </a:spcBef>
                        <a:spcAft>
                          <a:spcPts val="0"/>
                        </a:spcAft>
                        <a:buNone/>
                      </a:pPr>
                      <a:r>
                        <a:rPr lang="en" dirty="0">
                          <a:latin typeface="Franklin Gothic"/>
                          <a:ea typeface="Franklin Gothic"/>
                          <a:cs typeface="Franklin Gothic"/>
                          <a:sym typeface="Franklin Gothic"/>
                        </a:rPr>
                        <a:t>Recall</a:t>
                      </a:r>
                      <a:endParaRPr dirty="0">
                        <a:latin typeface="Franklin Gothic"/>
                        <a:ea typeface="Franklin Gothic"/>
                        <a:cs typeface="Franklin Gothic"/>
                        <a:sym typeface="Franklin Gothic"/>
                      </a:endParaRPr>
                    </a:p>
                  </a:txBody>
                  <a:tcPr marL="91425" marR="91425" marT="91425" marB="91425">
                    <a:solidFill>
                      <a:srgbClr val="EFEFEF"/>
                    </a:solidFill>
                  </a:tcPr>
                </a:tc>
                <a:tc>
                  <a:txBody>
                    <a:bodyPr/>
                    <a:lstStyle/>
                    <a:p>
                      <a:pPr marL="0" lvl="0" indent="0" algn="l" rtl="0">
                        <a:spcBef>
                          <a:spcPts val="0"/>
                        </a:spcBef>
                        <a:spcAft>
                          <a:spcPts val="0"/>
                        </a:spcAft>
                        <a:buNone/>
                      </a:pPr>
                      <a:r>
                        <a:rPr lang="en" dirty="0">
                          <a:latin typeface="Franklin Gothic"/>
                          <a:ea typeface="Franklin Gothic"/>
                          <a:cs typeface="Franklin Gothic"/>
                          <a:sym typeface="Franklin Gothic"/>
                        </a:rPr>
                        <a:t>What happened…?          How many…?           How did…? </a:t>
                      </a:r>
                      <a:endParaRPr dirty="0">
                        <a:latin typeface="Franklin Gothic"/>
                        <a:ea typeface="Franklin Gothic"/>
                        <a:cs typeface="Franklin Gothic"/>
                        <a:sym typeface="Franklin Gothic"/>
                      </a:endParaRPr>
                    </a:p>
                    <a:p>
                      <a:pPr marL="0" lvl="0" indent="0" algn="l" rtl="0">
                        <a:spcBef>
                          <a:spcPts val="0"/>
                        </a:spcBef>
                        <a:spcAft>
                          <a:spcPts val="0"/>
                        </a:spcAft>
                        <a:buNone/>
                      </a:pPr>
                      <a:r>
                        <a:rPr lang="en" dirty="0">
                          <a:latin typeface="Franklin Gothic"/>
                          <a:ea typeface="Franklin Gothic"/>
                          <a:cs typeface="Franklin Gothic"/>
                          <a:sym typeface="Franklin Gothic"/>
                        </a:rPr>
                        <a:t>Who…?                                   What is…?                 Which… ?</a:t>
                      </a:r>
                      <a:endParaRPr dirty="0">
                        <a:latin typeface="Franklin Gothic"/>
                        <a:ea typeface="Franklin Gothic"/>
                        <a:cs typeface="Franklin Gothic"/>
                        <a:sym typeface="Franklin Gothic"/>
                      </a:endParaRPr>
                    </a:p>
                  </a:txBody>
                  <a:tcPr marL="91425" marR="91425" marT="91425" marB="91425">
                    <a:solidFill>
                      <a:srgbClr val="EFEFEF"/>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b="1">
                          <a:latin typeface="Franklin Gothic"/>
                          <a:ea typeface="Franklin Gothic"/>
                          <a:cs typeface="Franklin Gothic"/>
                          <a:sym typeface="Franklin Gothic"/>
                        </a:rPr>
                        <a:t>Think and Search</a:t>
                      </a:r>
                      <a:endParaRPr b="1">
                        <a:latin typeface="Franklin Gothic"/>
                        <a:ea typeface="Franklin Gothic"/>
                        <a:cs typeface="Franklin Gothic"/>
                        <a:sym typeface="Franklin Gothic"/>
                      </a:endParaRPr>
                    </a:p>
                    <a:p>
                      <a:pPr marL="0" lvl="0" indent="0" algn="l" rtl="0">
                        <a:spcBef>
                          <a:spcPts val="0"/>
                        </a:spcBef>
                        <a:spcAft>
                          <a:spcPts val="0"/>
                        </a:spcAft>
                        <a:buNone/>
                      </a:pPr>
                      <a:r>
                        <a:rPr lang="en">
                          <a:latin typeface="Franklin Gothic"/>
                          <a:ea typeface="Franklin Gothic"/>
                          <a:cs typeface="Franklin Gothic"/>
                          <a:sym typeface="Franklin Gothic"/>
                        </a:rPr>
                        <a:t>Inferential </a:t>
                      </a:r>
                      <a:endParaRPr>
                        <a:latin typeface="Franklin Gothic"/>
                        <a:ea typeface="Franklin Gothic"/>
                        <a:cs typeface="Franklin Gothic"/>
                        <a:sym typeface="Franklin Gothic"/>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a:latin typeface="Franklin Gothic"/>
                          <a:ea typeface="Franklin Gothic"/>
                          <a:cs typeface="Franklin Gothic"/>
                          <a:sym typeface="Franklin Gothic"/>
                        </a:rPr>
                        <a:t>Why did…? What was…? What do you think about…? Can you explain…? How was this similar to…?</a:t>
                      </a:r>
                      <a:endParaRPr>
                        <a:latin typeface="Franklin Gothic"/>
                        <a:ea typeface="Franklin Gothic"/>
                        <a:cs typeface="Franklin Gothic"/>
                        <a:sym typeface="Franklin Gothic"/>
                      </a:endParaRPr>
                    </a:p>
                    <a:p>
                      <a:pPr marL="0" lvl="0" indent="0" algn="l" rtl="0">
                        <a:spcBef>
                          <a:spcPts val="0"/>
                        </a:spcBef>
                        <a:spcAft>
                          <a:spcPts val="0"/>
                        </a:spcAft>
                        <a:buNone/>
                      </a:pPr>
                      <a:endParaRPr>
                        <a:latin typeface="Franklin Gothic"/>
                        <a:ea typeface="Franklin Gothic"/>
                        <a:cs typeface="Franklin Gothic"/>
                        <a:sym typeface="Franklin Gothic"/>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b="1">
                          <a:latin typeface="Franklin Gothic"/>
                          <a:ea typeface="Franklin Gothic"/>
                          <a:cs typeface="Franklin Gothic"/>
                          <a:sym typeface="Franklin Gothic"/>
                        </a:rPr>
                        <a:t>Author and Me</a:t>
                      </a:r>
                      <a:endParaRPr b="1">
                        <a:latin typeface="Franklin Gothic"/>
                        <a:ea typeface="Franklin Gothic"/>
                        <a:cs typeface="Franklin Gothic"/>
                        <a:sym typeface="Franklin Gothic"/>
                      </a:endParaRPr>
                    </a:p>
                    <a:p>
                      <a:pPr marL="0" lvl="0" indent="0" algn="l" rtl="0">
                        <a:spcBef>
                          <a:spcPts val="0"/>
                        </a:spcBef>
                        <a:spcAft>
                          <a:spcPts val="0"/>
                        </a:spcAft>
                        <a:buNone/>
                      </a:pPr>
                      <a:r>
                        <a:rPr lang="en">
                          <a:latin typeface="Franklin Gothic"/>
                          <a:ea typeface="Franklin Gothic"/>
                          <a:cs typeface="Franklin Gothic"/>
                          <a:sym typeface="Franklin Gothic"/>
                        </a:rPr>
                        <a:t>Application</a:t>
                      </a:r>
                      <a:endParaRPr>
                        <a:latin typeface="Franklin Gothic"/>
                        <a:ea typeface="Franklin Gothic"/>
                        <a:cs typeface="Franklin Gothic"/>
                        <a:sym typeface="Franklin Gothic"/>
                      </a:endParaRPr>
                    </a:p>
                  </a:txBody>
                  <a:tcPr marL="91425" marR="91425" marT="91425" marB="91425">
                    <a:solidFill>
                      <a:srgbClr val="EFEFEF"/>
                    </a:solidFill>
                  </a:tcPr>
                </a:tc>
                <a:tc>
                  <a:txBody>
                    <a:bodyPr/>
                    <a:lstStyle/>
                    <a:p>
                      <a:pPr marL="0" lvl="0" indent="0" algn="l" rtl="0">
                        <a:spcBef>
                          <a:spcPts val="0"/>
                        </a:spcBef>
                        <a:spcAft>
                          <a:spcPts val="0"/>
                        </a:spcAft>
                        <a:buClr>
                          <a:schemeClr val="dk1"/>
                        </a:buClr>
                        <a:buSzPts val="1100"/>
                        <a:buFont typeface="Arial"/>
                        <a:buNone/>
                      </a:pPr>
                      <a:r>
                        <a:rPr lang="en" dirty="0">
                          <a:latin typeface="Franklin Gothic"/>
                          <a:ea typeface="Franklin Gothic"/>
                          <a:cs typeface="Franklin Gothic"/>
                          <a:sym typeface="Franklin Gothic"/>
                        </a:rPr>
                        <a:t>How would you…? Do you agree…? What would have</a:t>
                      </a:r>
                      <a:endParaRPr dirty="0">
                        <a:latin typeface="Franklin Gothic"/>
                        <a:ea typeface="Franklin Gothic"/>
                        <a:cs typeface="Franklin Gothic"/>
                        <a:sym typeface="Franklin Gothic"/>
                      </a:endParaRPr>
                    </a:p>
                    <a:p>
                      <a:pPr marL="0" lvl="0" indent="0" algn="l" rtl="0">
                        <a:spcBef>
                          <a:spcPts val="0"/>
                        </a:spcBef>
                        <a:spcAft>
                          <a:spcPts val="0"/>
                        </a:spcAft>
                        <a:buNone/>
                      </a:pPr>
                      <a:r>
                        <a:rPr lang="en" dirty="0">
                          <a:latin typeface="Franklin Gothic"/>
                          <a:ea typeface="Franklin Gothic"/>
                          <a:cs typeface="Franklin Gothic"/>
                          <a:sym typeface="Franklin Gothic"/>
                        </a:rPr>
                        <a:t>happened if…? How might…? What effect does…? If you were…how might you…?</a:t>
                      </a:r>
                      <a:endParaRPr dirty="0">
                        <a:latin typeface="Franklin Gothic"/>
                        <a:ea typeface="Franklin Gothic"/>
                        <a:cs typeface="Franklin Gothic"/>
                        <a:sym typeface="Franklin Gothic"/>
                      </a:endParaRPr>
                    </a:p>
                  </a:txBody>
                  <a:tcPr marL="91425" marR="91425" marT="91425" marB="91425">
                    <a:solidFill>
                      <a:srgbClr val="EFEFEF"/>
                    </a:solidFill>
                  </a:tcPr>
                </a:tc>
                <a:extLst>
                  <a:ext uri="{0D108BD9-81ED-4DB2-BD59-A6C34878D82A}">
                    <a16:rowId xmlns:a16="http://schemas.microsoft.com/office/drawing/2014/main" val="10002"/>
                  </a:ext>
                </a:extLst>
              </a:tr>
            </a:tbl>
          </a:graphicData>
        </a:graphic>
      </p:graphicFrame>
      <p:sp>
        <p:nvSpPr>
          <p:cNvPr id="471" name="Google Shape;471;p68"/>
          <p:cNvSpPr txBox="1"/>
          <p:nvPr/>
        </p:nvSpPr>
        <p:spPr>
          <a:xfrm>
            <a:off x="679625" y="3743625"/>
            <a:ext cx="8160300" cy="37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b="1" i="1" dirty="0">
                <a:solidFill>
                  <a:srgbClr val="102649"/>
                </a:solidFill>
                <a:latin typeface="Franklin Gothic"/>
                <a:ea typeface="Franklin Gothic"/>
                <a:cs typeface="Franklin Gothic"/>
                <a:sym typeface="Franklin Gothic"/>
              </a:rPr>
              <a:t>Reflect: </a:t>
            </a:r>
            <a:r>
              <a:rPr lang="en" sz="2100" i="1" dirty="0">
                <a:solidFill>
                  <a:srgbClr val="102649"/>
                </a:solidFill>
                <a:latin typeface="Franklin Gothic"/>
                <a:ea typeface="Franklin Gothic"/>
                <a:cs typeface="Franklin Gothic"/>
                <a:sym typeface="Franklin Gothic"/>
              </a:rPr>
              <a:t>Why do students need all three types of questions?</a:t>
            </a:r>
            <a:endParaRPr sz="2100" i="1" dirty="0">
              <a:solidFill>
                <a:srgbClr val="102649"/>
              </a:solidFill>
              <a:latin typeface="Franklin Gothic"/>
              <a:ea typeface="Franklin Gothic"/>
              <a:cs typeface="Franklin Gothic"/>
              <a:sym typeface="Franklin Gothic"/>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69"/>
          <p:cNvSpPr txBox="1">
            <a:spLocks noGrp="1"/>
          </p:cNvSpPr>
          <p:nvPr>
            <p:ph type="title"/>
          </p:nvPr>
        </p:nvSpPr>
        <p:spPr>
          <a:xfrm>
            <a:off x="343994" y="967711"/>
            <a:ext cx="61101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7600" dirty="0">
              <a:latin typeface="Franklin Gothic"/>
              <a:ea typeface="Franklin Gothic"/>
              <a:cs typeface="Franklin Gothic"/>
              <a:sym typeface="Franklin Gothic"/>
            </a:endParaRPr>
          </a:p>
          <a:p>
            <a:pPr marL="0" lvl="0" indent="0" algn="l" rtl="0">
              <a:spcBef>
                <a:spcPts val="0"/>
              </a:spcBef>
              <a:spcAft>
                <a:spcPts val="0"/>
              </a:spcAft>
              <a:buNone/>
            </a:pPr>
            <a:br>
              <a:rPr lang="en" sz="7600" b="1" dirty="0">
                <a:latin typeface="Franklin Gothic"/>
                <a:ea typeface="Franklin Gothic"/>
                <a:cs typeface="Franklin Gothic"/>
                <a:sym typeface="Franklin Gothic"/>
              </a:rPr>
            </a:br>
            <a:r>
              <a:rPr lang="en" sz="7600" b="1" dirty="0">
                <a:latin typeface="Franklin Gothic"/>
                <a:ea typeface="Franklin Gothic"/>
                <a:cs typeface="Franklin Gothic"/>
                <a:sym typeface="Franklin Gothic"/>
              </a:rPr>
              <a:t>Routine 4: </a:t>
            </a:r>
            <a:endParaRPr sz="7600" b="1" dirty="0">
              <a:latin typeface="Franklin Gothic"/>
              <a:ea typeface="Franklin Gothic"/>
              <a:cs typeface="Franklin Gothic"/>
              <a:sym typeface="Franklin Gothic"/>
            </a:endParaRPr>
          </a:p>
          <a:p>
            <a:pPr marL="0" lvl="0" indent="0" algn="l" rtl="0">
              <a:spcBef>
                <a:spcPts val="0"/>
              </a:spcBef>
              <a:spcAft>
                <a:spcPts val="0"/>
              </a:spcAft>
              <a:buNone/>
            </a:pPr>
            <a:r>
              <a:rPr lang="en" sz="7600" b="1" dirty="0">
                <a:latin typeface="Franklin Gothic"/>
                <a:ea typeface="Franklin Gothic"/>
                <a:cs typeface="Franklin Gothic"/>
                <a:sym typeface="Franklin Gothic"/>
              </a:rPr>
              <a:t>Summarizing with “Gist” Statements</a:t>
            </a:r>
            <a:endParaRPr sz="7600" b="1" dirty="0">
              <a:latin typeface="Franklin Gothic"/>
              <a:ea typeface="Franklin Gothic"/>
              <a:cs typeface="Franklin Gothic"/>
              <a:sym typeface="Franklin Gothic"/>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70"/>
          <p:cNvSpPr txBox="1">
            <a:spLocks noGrp="1"/>
          </p:cNvSpPr>
          <p:nvPr>
            <p:ph type="title" idx="4294967295"/>
          </p:nvPr>
        </p:nvSpPr>
        <p:spPr>
          <a:xfrm>
            <a:off x="355600" y="369888"/>
            <a:ext cx="7489825" cy="75565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r>
              <a:rPr kumimoji="0" lang="en-US" sz="3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The Steps for Writing a Gist Statement</a:t>
            </a:r>
            <a:endParaRPr kumimoji="0" lang="en-US" sz="2100" b="0"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endParaRPr>
          </a:p>
        </p:txBody>
      </p:sp>
      <p:pic>
        <p:nvPicPr>
          <p:cNvPr id="483" name="Google Shape;483;p70" descr="Routine for generating a gist statement&#10;1. Identify and mark the most important person (referred to as the who), place, or thing (referred to&#10;as the what) in a section of text.&#10;2. Mark and then list the important information about the most important person, place, or thing.&#10;3. Synthesize or piece together the important information to formulate a gist statement.&#10;4. Write the gist statement in your own words.&#10;5. Check that the gist statement includes all the important information in a short, complete sentence&#10;that makes sense."/>
          <p:cNvPicPr preferRelativeResize="0"/>
          <p:nvPr/>
        </p:nvPicPr>
        <p:blipFill>
          <a:blip r:embed="rId3">
            <a:alphaModFix/>
          </a:blip>
          <a:stretch>
            <a:fillRect/>
          </a:stretch>
        </p:blipFill>
        <p:spPr>
          <a:xfrm>
            <a:off x="559475" y="1185800"/>
            <a:ext cx="7286625" cy="2305050"/>
          </a:xfrm>
          <a:prstGeom prst="rect">
            <a:avLst/>
          </a:prstGeom>
          <a:noFill/>
          <a:ln>
            <a:noFill/>
          </a:ln>
          <a:effectLst>
            <a:outerShdw blurRad="57150" dist="19050" dir="5400000" algn="bl" rotWithShape="0">
              <a:srgbClr val="000000">
                <a:alpha val="50000"/>
              </a:srgbClr>
            </a:outerShdw>
          </a:effectLst>
        </p:spPr>
      </p:pic>
      <p:pic>
        <p:nvPicPr>
          <p:cNvPr id="484" name="Google Shape;484;p70" descr="The cover of the IES Practice Guide entitled &quot;Providing Reading Intervention for Students in Grades 4-9&quot;"/>
          <p:cNvPicPr preferRelativeResize="0"/>
          <p:nvPr/>
        </p:nvPicPr>
        <p:blipFill>
          <a:blip r:embed="rId4">
            <a:alphaModFix/>
          </a:blip>
          <a:stretch>
            <a:fillRect/>
          </a:stretch>
        </p:blipFill>
        <p:spPr>
          <a:xfrm>
            <a:off x="149575" y="3971650"/>
            <a:ext cx="816475" cy="1033625"/>
          </a:xfrm>
          <a:prstGeom prst="rect">
            <a:avLst/>
          </a:prstGeom>
          <a:noFill/>
          <a:ln>
            <a:noFill/>
          </a:ln>
          <a:effectLst>
            <a:outerShdw blurRad="57150" dist="19050" dir="5400000" algn="bl" rotWithShape="0">
              <a:srgbClr val="000000">
                <a:alpha val="50000"/>
              </a:srgbClr>
            </a:outerShdw>
          </a:effectLst>
        </p:spPr>
      </p:pic>
      <p:sp>
        <p:nvSpPr>
          <p:cNvPr id="485" name="Google Shape;485;p70"/>
          <p:cNvSpPr txBox="1"/>
          <p:nvPr/>
        </p:nvSpPr>
        <p:spPr>
          <a:xfrm>
            <a:off x="1038975" y="4477100"/>
            <a:ext cx="1223400" cy="80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chemeClr val="lt1"/>
                </a:solidFill>
                <a:latin typeface="Franklin Gothic"/>
                <a:ea typeface="Franklin Gothic"/>
                <a:cs typeface="Franklin Gothic"/>
                <a:sym typeface="Franklin Gothic"/>
              </a:rPr>
              <a:t>p. 48</a:t>
            </a:r>
            <a:endParaRPr sz="2100">
              <a:solidFill>
                <a:schemeClr val="lt1"/>
              </a:solidFill>
              <a:latin typeface="Franklin Gothic"/>
              <a:ea typeface="Franklin Gothic"/>
              <a:cs typeface="Franklin Gothic"/>
              <a:sym typeface="Franklin Gothic"/>
            </a:endParaRPr>
          </a:p>
        </p:txBody>
      </p:sp>
      <p:sp>
        <p:nvSpPr>
          <p:cNvPr id="486" name="Google Shape;486;p70"/>
          <p:cNvSpPr txBox="1"/>
          <p:nvPr/>
        </p:nvSpPr>
        <p:spPr>
          <a:xfrm>
            <a:off x="5265575" y="2885925"/>
            <a:ext cx="3776100" cy="12720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rgbClr val="102649"/>
                </a:solidFill>
                <a:latin typeface="Franklin Gothic"/>
                <a:ea typeface="Franklin Gothic"/>
                <a:cs typeface="Franklin Gothic"/>
                <a:sym typeface="Franklin Gothic"/>
              </a:rPr>
              <a:t>This routine may also support students in learning how to </a:t>
            </a:r>
            <a:r>
              <a:rPr lang="en" sz="1500" b="1">
                <a:solidFill>
                  <a:srgbClr val="102649"/>
                </a:solidFill>
                <a:latin typeface="Franklin Gothic"/>
                <a:ea typeface="Franklin Gothic"/>
                <a:cs typeface="Franklin Gothic"/>
                <a:sym typeface="Franklin Gothic"/>
              </a:rPr>
              <a:t>annotate </a:t>
            </a:r>
            <a:r>
              <a:rPr lang="en" sz="1500">
                <a:solidFill>
                  <a:srgbClr val="102649"/>
                </a:solidFill>
                <a:latin typeface="Franklin Gothic"/>
                <a:ea typeface="Franklin Gothic"/>
                <a:cs typeface="Franklin Gothic"/>
                <a:sym typeface="Franklin Gothic"/>
              </a:rPr>
              <a:t>texts/how to highlight in </a:t>
            </a:r>
            <a:r>
              <a:rPr lang="en" sz="1500" b="1">
                <a:solidFill>
                  <a:srgbClr val="102649"/>
                </a:solidFill>
                <a:latin typeface="Franklin Gothic"/>
                <a:ea typeface="Franklin Gothic"/>
                <a:cs typeface="Franklin Gothic"/>
                <a:sym typeface="Franklin Gothic"/>
              </a:rPr>
              <a:t>independent reading as college students</a:t>
            </a:r>
            <a:r>
              <a:rPr lang="en" sz="1500">
                <a:solidFill>
                  <a:srgbClr val="102649"/>
                </a:solidFill>
                <a:latin typeface="Franklin Gothic"/>
                <a:ea typeface="Franklin Gothic"/>
                <a:cs typeface="Franklin Gothic"/>
                <a:sym typeface="Franklin Gothic"/>
              </a:rPr>
              <a:t>. </a:t>
            </a:r>
            <a:endParaRPr sz="1500">
              <a:solidFill>
                <a:srgbClr val="102649"/>
              </a:solidFill>
              <a:latin typeface="Franklin Gothic"/>
              <a:ea typeface="Franklin Gothic"/>
              <a:cs typeface="Franklin Gothic"/>
              <a:sym typeface="Franklin Gothic"/>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71"/>
          <p:cNvSpPr txBox="1">
            <a:spLocks noGrp="1"/>
          </p:cNvSpPr>
          <p:nvPr>
            <p:ph type="title" idx="4294967295"/>
          </p:nvPr>
        </p:nvSpPr>
        <p:spPr>
          <a:xfrm>
            <a:off x="355600" y="369888"/>
            <a:ext cx="7489825" cy="75565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r>
              <a:rPr kumimoji="0" lang="en-US" sz="3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1. Who or what is the passage about?</a:t>
            </a:r>
            <a:endParaRPr kumimoji="0" lang="en-US" sz="2100" b="0"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endParaRPr>
          </a:p>
        </p:txBody>
      </p:sp>
      <p:sp>
        <p:nvSpPr>
          <p:cNvPr id="493" name="Google Shape;493;p71"/>
          <p:cNvSpPr txBox="1"/>
          <p:nvPr/>
        </p:nvSpPr>
        <p:spPr>
          <a:xfrm>
            <a:off x="511675" y="1060475"/>
            <a:ext cx="8281500" cy="204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800"/>
              </a:spcBef>
              <a:spcAft>
                <a:spcPts val="0"/>
              </a:spcAft>
              <a:buNone/>
            </a:pPr>
            <a:r>
              <a:rPr lang="en" sz="1600" dirty="0">
                <a:solidFill>
                  <a:srgbClr val="102649"/>
                </a:solidFill>
                <a:latin typeface="Franklin Gothic"/>
                <a:ea typeface="Franklin Gothic"/>
                <a:cs typeface="Franklin Gothic"/>
                <a:sym typeface="Franklin Gothic"/>
              </a:rPr>
              <a:t>Everything is possible when you step into the magically real world of </a:t>
            </a:r>
            <a:r>
              <a:rPr lang="en" sz="1600" dirty="0">
                <a:solidFill>
                  <a:srgbClr val="102649"/>
                </a:solidFill>
                <a:highlight>
                  <a:srgbClr val="FFFF00"/>
                </a:highlight>
                <a:latin typeface="Franklin Gothic"/>
                <a:ea typeface="Franklin Gothic"/>
                <a:cs typeface="Franklin Gothic"/>
                <a:sym typeface="Franklin Gothic"/>
              </a:rPr>
              <a:t>Latin American folklore</a:t>
            </a:r>
            <a:r>
              <a:rPr lang="en" sz="1600" dirty="0">
                <a:solidFill>
                  <a:srgbClr val="102649"/>
                </a:solidFill>
                <a:latin typeface="Franklin Gothic"/>
                <a:ea typeface="Franklin Gothic"/>
                <a:cs typeface="Franklin Gothic"/>
                <a:sym typeface="Franklin Gothic"/>
              </a:rPr>
              <a:t>—a buzzard can change places with a wife’s lazy husband; a hunter may hurl lightning bolts and thunder down on the tribesmen who cheated him of his share of the meat; a shapeshifting pink dolphin from the Amazon may seduce a young woman to his underwater city; and the lizard a padre scoops off a dusty road may become an emerald when he hands it to a poor peasant who needs to buy medicine for his wife. Here, a lone man after a cataclysmic flood sees his black dog slip out of its skin and become a young woman who cooks tortillas and will become his companion in the new world. The folktales deal with timeless key human questions, and there are human truths in the magic they contain.</a:t>
            </a:r>
            <a:endParaRPr sz="1600" dirty="0">
              <a:solidFill>
                <a:srgbClr val="102649"/>
              </a:solidFill>
              <a:latin typeface="Franklin Gothic"/>
              <a:ea typeface="Franklin Gothic"/>
              <a:cs typeface="Franklin Gothic"/>
              <a:sym typeface="Franklin Gothic"/>
            </a:endParaRPr>
          </a:p>
          <a:p>
            <a:pPr marL="0" lvl="0" indent="0" algn="l" rtl="0">
              <a:spcBef>
                <a:spcPts val="1200"/>
              </a:spcBef>
              <a:spcAft>
                <a:spcPts val="0"/>
              </a:spcAft>
              <a:buNone/>
            </a:pPr>
            <a:endParaRPr sz="1600" dirty="0">
              <a:solidFill>
                <a:srgbClr val="102649"/>
              </a:solidFill>
              <a:latin typeface="Franklin Gothic"/>
              <a:ea typeface="Franklin Gothic"/>
              <a:cs typeface="Franklin Gothic"/>
              <a:sym typeface="Franklin Gothic"/>
            </a:endParaRPr>
          </a:p>
        </p:txBody>
      </p:sp>
      <p:pic>
        <p:nvPicPr>
          <p:cNvPr id="494" name="Google Shape;494;p71" descr="EL Education logo"/>
          <p:cNvPicPr preferRelativeResize="0"/>
          <p:nvPr/>
        </p:nvPicPr>
        <p:blipFill>
          <a:blip r:embed="rId3">
            <a:alphaModFix/>
          </a:blip>
          <a:stretch>
            <a:fillRect/>
          </a:stretch>
        </p:blipFill>
        <p:spPr>
          <a:xfrm>
            <a:off x="130475" y="4562275"/>
            <a:ext cx="1801700" cy="378650"/>
          </a:xfrm>
          <a:prstGeom prst="rect">
            <a:avLst/>
          </a:prstGeom>
          <a:noFill/>
          <a:ln>
            <a:noFill/>
          </a:ln>
        </p:spPr>
      </p:pic>
      <p:sp>
        <p:nvSpPr>
          <p:cNvPr id="495" name="Google Shape;495;p71"/>
          <p:cNvSpPr txBox="1"/>
          <p:nvPr/>
        </p:nvSpPr>
        <p:spPr>
          <a:xfrm>
            <a:off x="1974300" y="4511700"/>
            <a:ext cx="3625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lt1"/>
                </a:solidFill>
                <a:latin typeface="Franklin Gothic"/>
                <a:ea typeface="Franklin Gothic"/>
                <a:cs typeface="Franklin Gothic"/>
                <a:sym typeface="Franklin Gothic"/>
              </a:rPr>
              <a:t>From</a:t>
            </a:r>
            <a:r>
              <a:rPr lang="en" sz="900" u="sng">
                <a:solidFill>
                  <a:schemeClr val="lt1"/>
                </a:solidFill>
                <a:latin typeface="Franklin Gothic"/>
                <a:ea typeface="Franklin Gothic"/>
                <a:cs typeface="Franklin Gothic"/>
                <a:sym typeface="Franklin Gothic"/>
                <a:hlinkClick r:id="rId4">
                  <a:extLst>
                    <a:ext uri="{A12FA001-AC4F-418D-AE19-62706E023703}">
                      <ahyp:hlinkClr xmlns:ahyp="http://schemas.microsoft.com/office/drawing/2018/hyperlinkcolor" val="tx"/>
                    </a:ext>
                  </a:extLst>
                </a:hlinkClick>
              </a:rPr>
              <a:t> </a:t>
            </a:r>
            <a:r>
              <a:rPr lang="en" sz="900" i="1" u="sng">
                <a:solidFill>
                  <a:schemeClr val="lt1"/>
                </a:solidFill>
                <a:latin typeface="Franklin Gothic"/>
                <a:ea typeface="Franklin Gothic"/>
                <a:cs typeface="Franklin Gothic"/>
                <a:sym typeface="Franklin Gothic"/>
                <a:hlinkClick r:id="rId4">
                  <a:extLst>
                    <a:ext uri="{A12FA001-AC4F-418D-AE19-62706E023703}">
                      <ahyp:hlinkClr xmlns:ahyp="http://schemas.microsoft.com/office/drawing/2018/hyperlinkcolor" val="tx"/>
                    </a:ext>
                  </a:extLst>
                </a:hlinkClick>
              </a:rPr>
              <a:t>EL Education, </a:t>
            </a:r>
            <a:r>
              <a:rPr lang="en" sz="900" u="sng">
                <a:solidFill>
                  <a:schemeClr val="lt1"/>
                </a:solidFill>
                <a:latin typeface="Franklin Gothic"/>
                <a:ea typeface="Franklin Gothic"/>
                <a:cs typeface="Franklin Gothic"/>
                <a:sym typeface="Franklin Gothic"/>
                <a:hlinkClick r:id="rId4">
                  <a:extLst>
                    <a:ext uri="{A12FA001-AC4F-418D-AE19-62706E023703}">
                      <ahyp:hlinkClr xmlns:ahyp="http://schemas.microsoft.com/office/drawing/2018/hyperlinkcolor" val="tx"/>
                    </a:ext>
                  </a:extLst>
                </a:hlinkClick>
              </a:rPr>
              <a:t>Grade 8: Module 1, Unit 1</a:t>
            </a:r>
            <a:r>
              <a:rPr lang="en" sz="900">
                <a:solidFill>
                  <a:schemeClr val="lt1"/>
                </a:solidFill>
                <a:latin typeface="Franklin Gothic"/>
                <a:ea typeface="Franklin Gothic"/>
                <a:cs typeface="Franklin Gothic"/>
                <a:sym typeface="Franklin Gothic"/>
              </a:rPr>
              <a:t> (Latin American Folktales)</a:t>
            </a:r>
            <a:endParaRPr sz="900">
              <a:solidFill>
                <a:schemeClr val="lt1"/>
              </a:solidFill>
              <a:latin typeface="Franklin Gothic"/>
              <a:ea typeface="Franklin Gothic"/>
              <a:cs typeface="Franklin Gothic"/>
              <a:sym typeface="Franklin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4"/>
          <p:cNvSpPr txBox="1">
            <a:spLocks noGrp="1"/>
          </p:cNvSpPr>
          <p:nvPr>
            <p:ph type="title"/>
          </p:nvPr>
        </p:nvSpPr>
        <p:spPr>
          <a:xfrm>
            <a:off x="131100" y="-17450"/>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dirty="0">
                <a:latin typeface="Franklin Gothic"/>
                <a:ea typeface="Franklin Gothic"/>
                <a:cs typeface="Franklin Gothic"/>
                <a:sym typeface="Franklin Gothic"/>
              </a:rPr>
              <a:t>Series Goals:</a:t>
            </a:r>
            <a:endParaRPr b="1" dirty="0">
              <a:latin typeface="Franklin Gothic"/>
              <a:ea typeface="Franklin Gothic"/>
              <a:cs typeface="Franklin Gothic"/>
              <a:sym typeface="Franklin Gothic"/>
            </a:endParaRPr>
          </a:p>
        </p:txBody>
      </p:sp>
      <p:sp>
        <p:nvSpPr>
          <p:cNvPr id="191" name="Google Shape;191;p34"/>
          <p:cNvSpPr txBox="1"/>
          <p:nvPr/>
        </p:nvSpPr>
        <p:spPr>
          <a:xfrm>
            <a:off x="628650" y="1294200"/>
            <a:ext cx="7886700" cy="2555100"/>
          </a:xfrm>
          <a:prstGeom prst="rect">
            <a:avLst/>
          </a:prstGeom>
          <a:noFill/>
          <a:ln>
            <a:noFill/>
          </a:ln>
        </p:spPr>
        <p:txBody>
          <a:bodyPr spcFirstLastPara="1" wrap="square" lIns="91425" tIns="91425" rIns="91425" bIns="91425" anchor="t" anchorCtr="0">
            <a:spAutoFit/>
          </a:bodyPr>
          <a:lstStyle/>
          <a:p>
            <a:pPr marL="457200" lvl="0" indent="-368300" algn="l" rtl="0">
              <a:spcBef>
                <a:spcPts val="0"/>
              </a:spcBef>
              <a:spcAft>
                <a:spcPts val="0"/>
              </a:spcAft>
              <a:buSzPts val="2200"/>
              <a:buFont typeface="Libre Franklin"/>
              <a:buAutoNum type="arabicPeriod"/>
            </a:pPr>
            <a:r>
              <a:rPr lang="en" sz="2200" dirty="0">
                <a:latin typeface="Franklin Gothic"/>
                <a:ea typeface="Franklin Gothic"/>
                <a:cs typeface="Franklin Gothic"/>
                <a:sym typeface="Franklin Gothic"/>
              </a:rPr>
              <a:t>Learn what research says about supporting skilled adolescent reading of </a:t>
            </a:r>
            <a:r>
              <a:rPr lang="en" sz="2200" b="1" dirty="0">
                <a:latin typeface="Franklin Gothic"/>
                <a:ea typeface="Franklin Gothic"/>
                <a:cs typeface="Franklin Gothic"/>
                <a:sym typeface="Franklin Gothic"/>
              </a:rPr>
              <a:t>complex, grade-level texts</a:t>
            </a:r>
            <a:r>
              <a:rPr lang="en" sz="2200" dirty="0">
                <a:latin typeface="Franklin Gothic"/>
                <a:ea typeface="Franklin Gothic"/>
                <a:cs typeface="Franklin Gothic"/>
                <a:sym typeface="Franklin Gothic"/>
              </a:rPr>
              <a:t>. </a:t>
            </a:r>
            <a:endParaRPr sz="2200" dirty="0">
              <a:latin typeface="Franklin Gothic"/>
              <a:ea typeface="Franklin Gothic"/>
              <a:cs typeface="Franklin Gothic"/>
              <a:sym typeface="Franklin Gothic"/>
            </a:endParaRPr>
          </a:p>
          <a:p>
            <a:pPr marL="0" lvl="0" indent="0" algn="l" rtl="0">
              <a:spcBef>
                <a:spcPts val="0"/>
              </a:spcBef>
              <a:spcAft>
                <a:spcPts val="0"/>
              </a:spcAft>
              <a:buNone/>
            </a:pPr>
            <a:endParaRPr sz="2200" dirty="0">
              <a:latin typeface="Franklin Gothic"/>
              <a:ea typeface="Franklin Gothic"/>
              <a:cs typeface="Franklin Gothic"/>
              <a:sym typeface="Franklin Gothic"/>
            </a:endParaRPr>
          </a:p>
          <a:p>
            <a:pPr marL="88900" lvl="0" algn="l" rtl="0">
              <a:spcBef>
                <a:spcPts val="0"/>
              </a:spcBef>
              <a:spcAft>
                <a:spcPts val="0"/>
              </a:spcAft>
              <a:buSzPts val="2200"/>
            </a:pPr>
            <a:r>
              <a:rPr lang="en" sz="2200" dirty="0">
                <a:latin typeface="Franklin Gothic"/>
                <a:ea typeface="Franklin Gothic"/>
                <a:cs typeface="Franklin Gothic"/>
                <a:sym typeface="Franklin Gothic"/>
              </a:rPr>
              <a:t>2. Improve Tier 1, universal reading and writing instruction with strategies that support skilled reading for </a:t>
            </a:r>
            <a:r>
              <a:rPr lang="en" sz="2200" b="1" dirty="0">
                <a:latin typeface="Franklin Gothic"/>
                <a:ea typeface="Franklin Gothic"/>
                <a:cs typeface="Franklin Gothic"/>
                <a:sym typeface="Franklin Gothic"/>
              </a:rPr>
              <a:t>all students</a:t>
            </a:r>
            <a:r>
              <a:rPr lang="en" sz="2200" dirty="0">
                <a:latin typeface="Franklin Gothic"/>
                <a:ea typeface="Franklin Gothic"/>
                <a:cs typeface="Franklin Gothic"/>
                <a:sym typeface="Franklin Gothic"/>
              </a:rPr>
              <a:t>.</a:t>
            </a:r>
            <a:endParaRPr sz="2200" dirty="0">
              <a:latin typeface="Franklin Gothic"/>
              <a:ea typeface="Franklin Gothic"/>
              <a:cs typeface="Franklin Gothic"/>
              <a:sym typeface="Franklin Gothic"/>
            </a:endParaRPr>
          </a:p>
          <a:p>
            <a:pPr marL="457200" lvl="0" indent="0" algn="l" rtl="0">
              <a:spcBef>
                <a:spcPts val="0"/>
              </a:spcBef>
              <a:spcAft>
                <a:spcPts val="0"/>
              </a:spcAft>
              <a:buNone/>
            </a:pPr>
            <a:endParaRPr sz="2200" dirty="0">
              <a:latin typeface="Franklin Gothic"/>
              <a:ea typeface="Franklin Gothic"/>
              <a:cs typeface="Franklin Gothic"/>
              <a:sym typeface="Franklin Gothic"/>
            </a:endParaRPr>
          </a:p>
          <a:p>
            <a:pPr marL="457200" lvl="0" indent="0" algn="l" rtl="0">
              <a:spcBef>
                <a:spcPts val="0"/>
              </a:spcBef>
              <a:spcAft>
                <a:spcPts val="0"/>
              </a:spcAft>
              <a:buNone/>
            </a:pPr>
            <a:endParaRPr sz="2200" dirty="0">
              <a:latin typeface="Franklin Gothic"/>
              <a:ea typeface="Franklin Gothic"/>
              <a:cs typeface="Franklin Gothic"/>
              <a:sym typeface="Franklin Gothic"/>
            </a:endParaRPr>
          </a:p>
        </p:txBody>
      </p:sp>
    </p:spTree>
    <p:extLst>
      <p:ext uri="{BB962C8B-B14F-4D97-AF65-F5344CB8AC3E}">
        <p14:creationId xmlns:p14="http://schemas.microsoft.com/office/powerpoint/2010/main" val="1377806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73"/>
          <p:cNvSpPr txBox="1">
            <a:spLocks noGrp="1"/>
          </p:cNvSpPr>
          <p:nvPr>
            <p:ph type="title" idx="4294967295"/>
          </p:nvPr>
        </p:nvSpPr>
        <p:spPr>
          <a:xfrm>
            <a:off x="355600" y="369888"/>
            <a:ext cx="7489825" cy="75565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r>
              <a:rPr kumimoji="0" lang="en-US" sz="3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2. What is important about Latin American folklore in the passage?</a:t>
            </a:r>
            <a:endParaRPr kumimoji="0" lang="en-US" sz="2100" b="0"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endParaRPr>
          </a:p>
        </p:txBody>
      </p:sp>
      <p:sp>
        <p:nvSpPr>
          <p:cNvPr id="509" name="Google Shape;509;p73"/>
          <p:cNvSpPr txBox="1"/>
          <p:nvPr/>
        </p:nvSpPr>
        <p:spPr>
          <a:xfrm>
            <a:off x="355600" y="1125538"/>
            <a:ext cx="8281500" cy="204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800"/>
              </a:spcBef>
              <a:spcAft>
                <a:spcPts val="0"/>
              </a:spcAft>
              <a:buNone/>
            </a:pPr>
            <a:r>
              <a:rPr lang="en" sz="1600" u="sng" dirty="0">
                <a:solidFill>
                  <a:srgbClr val="102649"/>
                </a:solidFill>
                <a:latin typeface="Franklin Gothic"/>
                <a:ea typeface="Franklin Gothic"/>
                <a:cs typeface="Franklin Gothic"/>
                <a:sym typeface="Franklin Gothic"/>
              </a:rPr>
              <a:t>Everything is possible</a:t>
            </a:r>
            <a:r>
              <a:rPr lang="en" sz="1600" dirty="0">
                <a:solidFill>
                  <a:srgbClr val="102649"/>
                </a:solidFill>
                <a:latin typeface="Franklin Gothic"/>
                <a:ea typeface="Franklin Gothic"/>
                <a:cs typeface="Franklin Gothic"/>
                <a:sym typeface="Franklin Gothic"/>
              </a:rPr>
              <a:t> when you step into the magically real world of </a:t>
            </a:r>
            <a:r>
              <a:rPr lang="en" sz="1600" dirty="0">
                <a:solidFill>
                  <a:srgbClr val="102649"/>
                </a:solidFill>
                <a:highlight>
                  <a:schemeClr val="accent4"/>
                </a:highlight>
                <a:latin typeface="Franklin Gothic"/>
                <a:ea typeface="Franklin Gothic"/>
                <a:cs typeface="Franklin Gothic"/>
                <a:sym typeface="Franklin Gothic"/>
              </a:rPr>
              <a:t>Latin American folklore</a:t>
            </a:r>
            <a:r>
              <a:rPr lang="en" sz="1600" dirty="0">
                <a:solidFill>
                  <a:srgbClr val="102649"/>
                </a:solidFill>
                <a:latin typeface="Franklin Gothic"/>
                <a:ea typeface="Franklin Gothic"/>
                <a:cs typeface="Franklin Gothic"/>
                <a:sym typeface="Franklin Gothic"/>
              </a:rPr>
              <a:t>—a buzzard can change places with a wife’s lazy husband; a hunter may hurl lightning bolts and thunder down on the tribesmen who cheated him of his share of the meat; a shapeshifting pink dolphin from the Amazon may seduce a young woman to his underwater city; and the lizard a padre scoops off a dusty road may become an emerald when he hands it to a poor peasant who needs to buy medicine for his wife. Here, a lone man after a cataclysmic flood sees his black dog slip out of its skin and become a young woman who cooks tortillas and will become his companion in the new world</a:t>
            </a:r>
            <a:r>
              <a:rPr lang="en" sz="1600" u="sng" dirty="0">
                <a:solidFill>
                  <a:srgbClr val="102649"/>
                </a:solidFill>
                <a:latin typeface="Franklin Gothic"/>
                <a:ea typeface="Franklin Gothic"/>
                <a:cs typeface="Franklin Gothic"/>
                <a:sym typeface="Franklin Gothic"/>
              </a:rPr>
              <a:t>. The folktales deal with timeless key human questions, and there are human truths in the magic they contain.</a:t>
            </a:r>
            <a:endParaRPr sz="1600" u="sng" dirty="0">
              <a:solidFill>
                <a:srgbClr val="102649"/>
              </a:solidFill>
              <a:latin typeface="Franklin Gothic"/>
              <a:ea typeface="Franklin Gothic"/>
              <a:cs typeface="Franklin Gothic"/>
              <a:sym typeface="Franklin Gothic"/>
            </a:endParaRPr>
          </a:p>
          <a:p>
            <a:pPr marL="0" lvl="0" indent="0" algn="l" rtl="0">
              <a:spcBef>
                <a:spcPts val="1200"/>
              </a:spcBef>
              <a:spcAft>
                <a:spcPts val="0"/>
              </a:spcAft>
              <a:buNone/>
            </a:pPr>
            <a:endParaRPr sz="1600" dirty="0">
              <a:solidFill>
                <a:srgbClr val="102649"/>
              </a:solidFill>
              <a:latin typeface="Franklin Gothic"/>
              <a:ea typeface="Franklin Gothic"/>
              <a:cs typeface="Franklin Gothic"/>
              <a:sym typeface="Franklin Gothic"/>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75"/>
          <p:cNvSpPr txBox="1">
            <a:spLocks noGrp="1"/>
          </p:cNvSpPr>
          <p:nvPr>
            <p:ph type="title" idx="4294967295"/>
          </p:nvPr>
        </p:nvSpPr>
        <p:spPr>
          <a:xfrm>
            <a:off x="355600" y="369888"/>
            <a:ext cx="7489825" cy="75565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r>
              <a:rPr kumimoji="0" lang="en-US" sz="3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3. Synthesize important information.</a:t>
            </a:r>
            <a:endParaRPr kumimoji="0" lang="en-US" sz="2100" b="0"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endParaRPr>
          </a:p>
        </p:txBody>
      </p:sp>
      <p:sp>
        <p:nvSpPr>
          <p:cNvPr id="523" name="Google Shape;523;p75"/>
          <p:cNvSpPr txBox="1"/>
          <p:nvPr/>
        </p:nvSpPr>
        <p:spPr>
          <a:xfrm>
            <a:off x="132775" y="939775"/>
            <a:ext cx="7370100" cy="204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800"/>
              </a:spcBef>
              <a:spcAft>
                <a:spcPts val="0"/>
              </a:spcAft>
              <a:buNone/>
            </a:pPr>
            <a:r>
              <a:rPr lang="en" sz="1600">
                <a:solidFill>
                  <a:srgbClr val="102649"/>
                </a:solidFill>
                <a:latin typeface="Franklin Gothic"/>
                <a:ea typeface="Franklin Gothic"/>
                <a:cs typeface="Franklin Gothic"/>
                <a:sym typeface="Franklin Gothic"/>
              </a:rPr>
              <a:t>Everything is possible when you step into the magically real world of </a:t>
            </a:r>
            <a:r>
              <a:rPr lang="en" sz="1600">
                <a:solidFill>
                  <a:srgbClr val="102649"/>
                </a:solidFill>
                <a:highlight>
                  <a:schemeClr val="accent4"/>
                </a:highlight>
                <a:latin typeface="Franklin Gothic"/>
                <a:ea typeface="Franklin Gothic"/>
                <a:cs typeface="Franklin Gothic"/>
                <a:sym typeface="Franklin Gothic"/>
              </a:rPr>
              <a:t>Latin American folklore</a:t>
            </a:r>
            <a:r>
              <a:rPr lang="en" sz="1600">
                <a:solidFill>
                  <a:srgbClr val="102649"/>
                </a:solidFill>
                <a:latin typeface="Franklin Gothic"/>
                <a:ea typeface="Franklin Gothic"/>
                <a:cs typeface="Franklin Gothic"/>
                <a:sym typeface="Franklin Gothic"/>
              </a:rPr>
              <a:t>—a buzzard can change places with a wife’s lazy husband; a hunter may hurl lightning bolts and thunder down on the tribesmen who cheated him of his share of the meat; a shapeshifting pink dolphin from the Amazon may seduce a young woman to his underwater city; and the lizard a padre scoops off a dusty road may become an emerald when he hands it to a poor peasant who needs to buy medicine for his wife. Here, a lone man after a cataclysmic flood sees his black dog slip out of its skin and become a young woman who cooks tortillas and will become his companion in the new world. The folktales deal with </a:t>
            </a:r>
            <a:r>
              <a:rPr lang="en" sz="1600">
                <a:solidFill>
                  <a:srgbClr val="102649"/>
                </a:solidFill>
                <a:highlight>
                  <a:schemeClr val="accent4"/>
                </a:highlight>
                <a:latin typeface="Franklin Gothic"/>
                <a:ea typeface="Franklin Gothic"/>
                <a:cs typeface="Franklin Gothic"/>
                <a:sym typeface="Franklin Gothic"/>
              </a:rPr>
              <a:t>timeless key human questions, and there are human truths in the magic they contain.</a:t>
            </a:r>
            <a:endParaRPr sz="1600">
              <a:solidFill>
                <a:srgbClr val="102649"/>
              </a:solidFill>
              <a:highlight>
                <a:schemeClr val="accent4"/>
              </a:highlight>
              <a:latin typeface="Franklin Gothic"/>
              <a:ea typeface="Franklin Gothic"/>
              <a:cs typeface="Franklin Gothic"/>
              <a:sym typeface="Franklin Gothic"/>
            </a:endParaRPr>
          </a:p>
          <a:p>
            <a:pPr marL="0" lvl="0" indent="0" algn="l" rtl="0">
              <a:spcBef>
                <a:spcPts val="1200"/>
              </a:spcBef>
              <a:spcAft>
                <a:spcPts val="0"/>
              </a:spcAft>
              <a:buNone/>
            </a:pPr>
            <a:endParaRPr sz="1600">
              <a:solidFill>
                <a:srgbClr val="102649"/>
              </a:solidFill>
              <a:latin typeface="Franklin Gothic"/>
              <a:ea typeface="Franklin Gothic"/>
              <a:cs typeface="Franklin Gothic"/>
              <a:sym typeface="Franklin Gothic"/>
            </a:endParaRPr>
          </a:p>
        </p:txBody>
      </p:sp>
      <p:sp>
        <p:nvSpPr>
          <p:cNvPr id="524" name="Google Shape;524;p75" descr="a bracket connecting the Latin American Folklore text to the quote, &quot;These are examples that may support my understanding of the folktale genre, but they're not individually essential to my summary.&quot;"/>
          <p:cNvSpPr/>
          <p:nvPr/>
        </p:nvSpPr>
        <p:spPr>
          <a:xfrm>
            <a:off x="7307775" y="1246150"/>
            <a:ext cx="417900" cy="23490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525" name="Google Shape;525;p75"/>
          <p:cNvSpPr txBox="1"/>
          <p:nvPr/>
        </p:nvSpPr>
        <p:spPr>
          <a:xfrm>
            <a:off x="7781275" y="1301875"/>
            <a:ext cx="1253400" cy="194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i="1">
                <a:solidFill>
                  <a:srgbClr val="102649"/>
                </a:solidFill>
                <a:latin typeface="Franklin Gothic"/>
                <a:ea typeface="Franklin Gothic"/>
                <a:cs typeface="Franklin Gothic"/>
                <a:sym typeface="Franklin Gothic"/>
              </a:rPr>
              <a:t>“These are examples that support my understanding of the folktale genre, but they’re not individually  essential to my summary.” </a:t>
            </a:r>
            <a:endParaRPr sz="1100" b="1" i="1">
              <a:solidFill>
                <a:srgbClr val="102649"/>
              </a:solidFill>
              <a:latin typeface="Franklin Gothic"/>
              <a:ea typeface="Franklin Gothic"/>
              <a:cs typeface="Franklin Gothic"/>
              <a:sym typeface="Franklin Gothic"/>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76"/>
          <p:cNvSpPr txBox="1">
            <a:spLocks noGrp="1"/>
          </p:cNvSpPr>
          <p:nvPr>
            <p:ph type="title" idx="4294967295"/>
          </p:nvPr>
        </p:nvSpPr>
        <p:spPr>
          <a:xfrm>
            <a:off x="355600" y="369888"/>
            <a:ext cx="8345488" cy="75565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r>
              <a:rPr kumimoji="0" lang="en-US" sz="3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4. Write a gist statement and revise with peers.</a:t>
            </a:r>
            <a:endParaRPr kumimoji="0" lang="en-US" sz="2100" b="0"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endParaRPr>
          </a:p>
        </p:txBody>
      </p:sp>
      <p:sp>
        <p:nvSpPr>
          <p:cNvPr id="532" name="Google Shape;532;p76"/>
          <p:cNvSpPr txBox="1"/>
          <p:nvPr/>
        </p:nvSpPr>
        <p:spPr>
          <a:xfrm>
            <a:off x="132775" y="939775"/>
            <a:ext cx="7370100" cy="204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800"/>
              </a:spcBef>
              <a:spcAft>
                <a:spcPts val="0"/>
              </a:spcAft>
              <a:buNone/>
            </a:pPr>
            <a:r>
              <a:rPr lang="en" sz="1600">
                <a:solidFill>
                  <a:srgbClr val="102649"/>
                </a:solidFill>
                <a:latin typeface="Franklin Gothic"/>
                <a:ea typeface="Franklin Gothic"/>
                <a:cs typeface="Franklin Gothic"/>
                <a:sym typeface="Franklin Gothic"/>
              </a:rPr>
              <a:t>Everything is possible when you step into the magically real world of </a:t>
            </a:r>
            <a:r>
              <a:rPr lang="en" sz="1600">
                <a:solidFill>
                  <a:srgbClr val="102649"/>
                </a:solidFill>
                <a:highlight>
                  <a:schemeClr val="accent4"/>
                </a:highlight>
                <a:latin typeface="Franklin Gothic"/>
                <a:ea typeface="Franklin Gothic"/>
                <a:cs typeface="Franklin Gothic"/>
                <a:sym typeface="Franklin Gothic"/>
              </a:rPr>
              <a:t>Latin American folklore</a:t>
            </a:r>
            <a:r>
              <a:rPr lang="en" sz="1600">
                <a:solidFill>
                  <a:srgbClr val="102649"/>
                </a:solidFill>
                <a:latin typeface="Franklin Gothic"/>
                <a:ea typeface="Franklin Gothic"/>
                <a:cs typeface="Franklin Gothic"/>
                <a:sym typeface="Franklin Gothic"/>
              </a:rPr>
              <a:t>—a buzzard can change places with a wife’s lazy husband; a hunter may hurl lightning bolts and thunder down on the tribesmen who cheated him of his share of the meat; a shapeshifting pink dolphin from the Amazon may seduce a young woman to his underwater city; and the lizard a padre scoops off a dusty road may become an emerald when he hands it to a poor peasant who needs to buy medicine for his wife. Here, a lone man after a cataclysmic flood sees his black dog slip out of its skin and become a young woman who cooks tortillas and will become his companion in the new world. The folktales deal with </a:t>
            </a:r>
            <a:r>
              <a:rPr lang="en" sz="1600">
                <a:solidFill>
                  <a:srgbClr val="102649"/>
                </a:solidFill>
                <a:highlight>
                  <a:schemeClr val="accent4"/>
                </a:highlight>
                <a:latin typeface="Franklin Gothic"/>
                <a:ea typeface="Franklin Gothic"/>
                <a:cs typeface="Franklin Gothic"/>
                <a:sym typeface="Franklin Gothic"/>
              </a:rPr>
              <a:t>timeless key human questions, and there are human truths in the magic they contain.</a:t>
            </a:r>
            <a:endParaRPr sz="1600">
              <a:solidFill>
                <a:srgbClr val="102649"/>
              </a:solidFill>
              <a:highlight>
                <a:schemeClr val="accent4"/>
              </a:highlight>
              <a:latin typeface="Franklin Gothic"/>
              <a:ea typeface="Franklin Gothic"/>
              <a:cs typeface="Franklin Gothic"/>
              <a:sym typeface="Franklin Gothic"/>
            </a:endParaRPr>
          </a:p>
          <a:p>
            <a:pPr marL="0" lvl="0" indent="0" algn="l" rtl="0">
              <a:spcBef>
                <a:spcPts val="1200"/>
              </a:spcBef>
              <a:spcAft>
                <a:spcPts val="0"/>
              </a:spcAft>
              <a:buNone/>
            </a:pPr>
            <a:endParaRPr sz="1600">
              <a:solidFill>
                <a:srgbClr val="102649"/>
              </a:solidFill>
              <a:latin typeface="Franklin Gothic"/>
              <a:ea typeface="Franklin Gothic"/>
              <a:cs typeface="Franklin Gothic"/>
              <a:sym typeface="Franklin Gothic"/>
            </a:endParaRPr>
          </a:p>
        </p:txBody>
      </p:sp>
      <p:sp>
        <p:nvSpPr>
          <p:cNvPr id="533" name="Google Shape;533;p76" descr="a bracket"/>
          <p:cNvSpPr/>
          <p:nvPr/>
        </p:nvSpPr>
        <p:spPr>
          <a:xfrm>
            <a:off x="7307775" y="1246150"/>
            <a:ext cx="417900" cy="23490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534" name="Google Shape;534;p76"/>
          <p:cNvSpPr txBox="1"/>
          <p:nvPr/>
        </p:nvSpPr>
        <p:spPr>
          <a:xfrm>
            <a:off x="7781275" y="1301875"/>
            <a:ext cx="1253400" cy="194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i="1" dirty="0">
                <a:solidFill>
                  <a:srgbClr val="102649"/>
                </a:solidFill>
                <a:latin typeface="Franklin Gothic"/>
                <a:ea typeface="Franklin Gothic"/>
                <a:cs typeface="Franklin Gothic"/>
                <a:sym typeface="Franklin Gothic"/>
              </a:rPr>
              <a:t>“These are examples that support my understanding of the folktale genre, but they’re not individually  essential to my summary.” </a:t>
            </a:r>
            <a:endParaRPr sz="1100" b="1" i="1" dirty="0">
              <a:solidFill>
                <a:srgbClr val="102649"/>
              </a:solidFill>
              <a:latin typeface="Franklin Gothic"/>
              <a:ea typeface="Franklin Gothic"/>
              <a:cs typeface="Franklin Gothic"/>
              <a:sym typeface="Franklin Gothic"/>
            </a:endParaRPr>
          </a:p>
        </p:txBody>
      </p:sp>
      <p:sp>
        <p:nvSpPr>
          <p:cNvPr id="535" name="Google Shape;535;p76"/>
          <p:cNvSpPr txBox="1"/>
          <p:nvPr/>
        </p:nvSpPr>
        <p:spPr>
          <a:xfrm>
            <a:off x="4132550" y="4050025"/>
            <a:ext cx="4902000" cy="984300"/>
          </a:xfrm>
          <a:prstGeom prst="rect">
            <a:avLst/>
          </a:prstGeom>
          <a:solidFill>
            <a:srgbClr val="10264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i="1">
                <a:solidFill>
                  <a:schemeClr val="lt1"/>
                </a:solidFill>
                <a:latin typeface="Franklin Gothic"/>
                <a:ea typeface="Franklin Gothic"/>
                <a:cs typeface="Franklin Gothic"/>
                <a:sym typeface="Franklin Gothic"/>
              </a:rPr>
              <a:t>Latin American folklore is storytelling tradition that uses a mixture of magic and the real world to explain answers to human questions.</a:t>
            </a:r>
            <a:endParaRPr sz="1600" b="1" i="1">
              <a:solidFill>
                <a:schemeClr val="lt1"/>
              </a:solidFill>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77">
            <a:extLst>
              <a:ext uri="{C183D7F6-B498-43B3-948B-1728B52AA6E4}">
                <adec:decorative xmlns:adec="http://schemas.microsoft.com/office/drawing/2017/decorative" val="1"/>
              </a:ext>
            </a:extLst>
          </p:cNvPr>
          <p:cNvSpPr txBox="1">
            <a:spLocks noGrp="1"/>
          </p:cNvSpPr>
          <p:nvPr>
            <p:ph type="title" idx="4294967295"/>
          </p:nvPr>
        </p:nvSpPr>
        <p:spPr>
          <a:xfrm>
            <a:off x="476250" y="192088"/>
            <a:ext cx="8362950" cy="757237"/>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r>
              <a:rPr kumimoji="0" lang="en-US" sz="3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What might all of this look like in a classroom?</a:t>
            </a:r>
            <a:br>
              <a:rPr kumimoji="0" lang="en-US" sz="3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br>
            <a:r>
              <a:rPr kumimoji="0" lang="en-US" sz="13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Note that this is merely a sample not intended as a requirement.</a:t>
            </a:r>
            <a:endParaRPr kumimoji="0" lang="en-US" sz="1300" b="0"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endParaRPr>
          </a:p>
        </p:txBody>
      </p:sp>
      <p:pic>
        <p:nvPicPr>
          <p:cNvPr id="542" name="Google Shape;542;p77">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40275" y="4018050"/>
            <a:ext cx="816475" cy="1033625"/>
          </a:xfrm>
          <a:prstGeom prst="rect">
            <a:avLst/>
          </a:prstGeom>
          <a:noFill/>
          <a:ln>
            <a:noFill/>
          </a:ln>
          <a:effectLst>
            <a:outerShdw blurRad="57150" dist="19050" dir="5400000" algn="bl" rotWithShape="0">
              <a:srgbClr val="000000">
                <a:alpha val="50000"/>
              </a:srgbClr>
            </a:outerShdw>
          </a:effectLst>
        </p:spPr>
      </p:pic>
      <p:sp>
        <p:nvSpPr>
          <p:cNvPr id="543" name="Google Shape;543;p77">
            <a:extLst>
              <a:ext uri="{C183D7F6-B498-43B3-948B-1728B52AA6E4}">
                <adec:decorative xmlns:adec="http://schemas.microsoft.com/office/drawing/2017/decorative" val="1"/>
              </a:ext>
            </a:extLst>
          </p:cNvPr>
          <p:cNvSpPr txBox="1"/>
          <p:nvPr/>
        </p:nvSpPr>
        <p:spPr>
          <a:xfrm>
            <a:off x="1038975" y="4551375"/>
            <a:ext cx="1951500" cy="80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chemeClr val="lt1"/>
                </a:solidFill>
                <a:latin typeface="Franklin Gothic"/>
                <a:ea typeface="Franklin Gothic"/>
                <a:cs typeface="Franklin Gothic"/>
                <a:sym typeface="Franklin Gothic"/>
              </a:rPr>
              <a:t>pp. 65-67</a:t>
            </a:r>
            <a:endParaRPr sz="2100">
              <a:solidFill>
                <a:schemeClr val="lt1"/>
              </a:solidFill>
              <a:latin typeface="Franklin Gothic"/>
              <a:ea typeface="Franklin Gothic"/>
              <a:cs typeface="Franklin Gothic"/>
              <a:sym typeface="Franklin Gothic"/>
            </a:endParaRPr>
          </a:p>
        </p:txBody>
      </p:sp>
      <p:graphicFrame>
        <p:nvGraphicFramePr>
          <p:cNvPr id="544" name="Google Shape;544;p77">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84932185"/>
              </p:ext>
            </p:extLst>
          </p:nvPr>
        </p:nvGraphicFramePr>
        <p:xfrm>
          <a:off x="956750" y="1087055"/>
          <a:ext cx="7239000" cy="2834490"/>
        </p:xfrm>
        <a:graphic>
          <a:graphicData uri="http://schemas.openxmlformats.org/drawingml/2006/table">
            <a:tbl>
              <a:tblPr firstRow="1">
                <a:noFill/>
                <a:tableStyleId>{3469F047-88C2-4279-A5D8-C56FBB1F2FE5}</a:tableStyleId>
              </a:tblPr>
              <a:tblGrid>
                <a:gridCol w="1697650">
                  <a:extLst>
                    <a:ext uri="{9D8B030D-6E8A-4147-A177-3AD203B41FA5}">
                      <a16:colId xmlns:a16="http://schemas.microsoft.com/office/drawing/2014/main" val="20000"/>
                    </a:ext>
                  </a:extLst>
                </a:gridCol>
                <a:gridCol w="55413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b="1">
                          <a:latin typeface="Franklin Gothic"/>
                          <a:ea typeface="Franklin Gothic"/>
                          <a:cs typeface="Franklin Gothic"/>
                          <a:sym typeface="Franklin Gothic"/>
                        </a:rPr>
                        <a:t>2 minutes</a:t>
                      </a:r>
                      <a:endParaRPr b="1">
                        <a:latin typeface="Franklin Gothic"/>
                        <a:ea typeface="Franklin Gothic"/>
                        <a:cs typeface="Franklin Gothic"/>
                        <a:sym typeface="Franklin Gothic"/>
                      </a:endParaRPr>
                    </a:p>
                  </a:txBody>
                  <a:tcPr marL="91425" marR="91425" marT="91425" marB="91425">
                    <a:solidFill>
                      <a:srgbClr val="E1F3EA"/>
                    </a:solidFill>
                  </a:tcPr>
                </a:tc>
                <a:tc>
                  <a:txBody>
                    <a:bodyPr/>
                    <a:lstStyle/>
                    <a:p>
                      <a:pPr marL="0" lvl="0" indent="0" algn="l" rtl="0">
                        <a:spcBef>
                          <a:spcPts val="0"/>
                        </a:spcBef>
                        <a:spcAft>
                          <a:spcPts val="0"/>
                        </a:spcAft>
                        <a:buNone/>
                      </a:pPr>
                      <a:r>
                        <a:rPr lang="en" b="1">
                          <a:latin typeface="Franklin Gothic"/>
                          <a:ea typeface="Franklin Gothic"/>
                          <a:cs typeface="Franklin Gothic"/>
                          <a:sym typeface="Franklin Gothic"/>
                        </a:rPr>
                        <a:t>World Knowledge: </a:t>
                      </a:r>
                      <a:r>
                        <a:rPr lang="en">
                          <a:latin typeface="Franklin Gothic"/>
                          <a:ea typeface="Franklin Gothic"/>
                          <a:cs typeface="Franklin Gothic"/>
                          <a:sym typeface="Franklin Gothic"/>
                        </a:rPr>
                        <a:t>Activate schema and build knowledge.</a:t>
                      </a:r>
                      <a:endParaRPr>
                        <a:latin typeface="Franklin Gothic"/>
                        <a:ea typeface="Franklin Gothic"/>
                        <a:cs typeface="Franklin Gothic"/>
                        <a:sym typeface="Franklin Gothic"/>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b="1">
                          <a:latin typeface="Franklin Gothic"/>
                          <a:ea typeface="Franklin Gothic"/>
                          <a:cs typeface="Franklin Gothic"/>
                          <a:sym typeface="Franklin Gothic"/>
                        </a:rPr>
                        <a:t>2 minutes </a:t>
                      </a:r>
                      <a:endParaRPr b="1">
                        <a:latin typeface="Franklin Gothic"/>
                        <a:ea typeface="Franklin Gothic"/>
                        <a:cs typeface="Franklin Gothic"/>
                        <a:sym typeface="Franklin Gothic"/>
                      </a:endParaRPr>
                    </a:p>
                  </a:txBody>
                  <a:tcPr marL="91425" marR="91425" marT="91425" marB="91425">
                    <a:solidFill>
                      <a:srgbClr val="E1F3EA"/>
                    </a:solidFill>
                  </a:tcPr>
                </a:tc>
                <a:tc>
                  <a:txBody>
                    <a:bodyPr/>
                    <a:lstStyle/>
                    <a:p>
                      <a:pPr marL="0" lvl="0" indent="0" algn="l" rtl="0">
                        <a:spcBef>
                          <a:spcPts val="0"/>
                        </a:spcBef>
                        <a:spcAft>
                          <a:spcPts val="0"/>
                        </a:spcAft>
                        <a:buNone/>
                      </a:pPr>
                      <a:r>
                        <a:rPr lang="en" b="1" dirty="0">
                          <a:latin typeface="Franklin Gothic"/>
                          <a:ea typeface="Franklin Gothic"/>
                          <a:cs typeface="Franklin Gothic"/>
                          <a:sym typeface="Franklin Gothic"/>
                        </a:rPr>
                        <a:t>Word Knowledge: </a:t>
                      </a:r>
                      <a:r>
                        <a:rPr lang="en" dirty="0">
                          <a:latin typeface="Franklin Gothic"/>
                          <a:ea typeface="Franklin Gothic"/>
                          <a:cs typeface="Franklin Gothic"/>
                          <a:sym typeface="Franklin Gothic"/>
                        </a:rPr>
                        <a:t>Introduce Tier 2 vocabulary to teach explicitly.</a:t>
                      </a:r>
                      <a:endParaRPr dirty="0">
                        <a:latin typeface="Franklin Gothic"/>
                        <a:ea typeface="Franklin Gothic"/>
                        <a:cs typeface="Franklin Gothic"/>
                        <a:sym typeface="Franklin Gothic"/>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b="1">
                          <a:latin typeface="Franklin Gothic"/>
                          <a:ea typeface="Franklin Gothic"/>
                          <a:cs typeface="Franklin Gothic"/>
                          <a:sym typeface="Franklin Gothic"/>
                        </a:rPr>
                        <a:t>20-25 minutes</a:t>
                      </a:r>
                      <a:endParaRPr b="1">
                        <a:latin typeface="Franklin Gothic"/>
                        <a:ea typeface="Franklin Gothic"/>
                        <a:cs typeface="Franklin Gothic"/>
                        <a:sym typeface="Franklin Gothic"/>
                      </a:endParaRPr>
                    </a:p>
                  </a:txBody>
                  <a:tcPr marL="91425" marR="91425" marT="91425" marB="91425">
                    <a:solidFill>
                      <a:srgbClr val="E1F3EA"/>
                    </a:solidFill>
                  </a:tcPr>
                </a:tc>
                <a:tc>
                  <a:txBody>
                    <a:bodyPr/>
                    <a:lstStyle/>
                    <a:p>
                      <a:pPr marL="0" lvl="0" indent="0" algn="l" rtl="0">
                        <a:spcBef>
                          <a:spcPts val="0"/>
                        </a:spcBef>
                        <a:spcAft>
                          <a:spcPts val="0"/>
                        </a:spcAft>
                        <a:buNone/>
                      </a:pPr>
                      <a:r>
                        <a:rPr lang="en" b="1">
                          <a:latin typeface="Franklin Gothic"/>
                          <a:ea typeface="Franklin Gothic"/>
                          <a:cs typeface="Franklin Gothic"/>
                          <a:sym typeface="Franklin Gothic"/>
                        </a:rPr>
                        <a:t>Generating a summary, developing word knowledge, monitoring for understanding: </a:t>
                      </a:r>
                      <a:r>
                        <a:rPr lang="en">
                          <a:latin typeface="Franklin Gothic"/>
                          <a:ea typeface="Franklin Gothic"/>
                          <a:cs typeface="Franklin Gothic"/>
                          <a:sym typeface="Franklin Gothic"/>
                        </a:rPr>
                        <a:t>Read complex text with three types of questions and modeling.</a:t>
                      </a:r>
                      <a:endParaRPr>
                        <a:latin typeface="Franklin Gothic"/>
                        <a:ea typeface="Franklin Gothic"/>
                        <a:cs typeface="Franklin Gothic"/>
                        <a:sym typeface="Franklin Gothic"/>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b="1">
                          <a:latin typeface="Franklin Gothic"/>
                          <a:ea typeface="Franklin Gothic"/>
                          <a:cs typeface="Franklin Gothic"/>
                          <a:sym typeface="Franklin Gothic"/>
                        </a:rPr>
                        <a:t>3-5 minutes</a:t>
                      </a:r>
                      <a:endParaRPr b="1">
                        <a:latin typeface="Franklin Gothic"/>
                        <a:ea typeface="Franklin Gothic"/>
                        <a:cs typeface="Franklin Gothic"/>
                        <a:sym typeface="Franklin Gothic"/>
                      </a:endParaRPr>
                    </a:p>
                  </a:txBody>
                  <a:tcPr marL="91425" marR="91425" marT="91425" marB="91425">
                    <a:solidFill>
                      <a:srgbClr val="E1F3EA"/>
                    </a:solidFill>
                  </a:tcPr>
                </a:tc>
                <a:tc>
                  <a:txBody>
                    <a:bodyPr/>
                    <a:lstStyle/>
                    <a:p>
                      <a:pPr marL="0" lvl="0" indent="0" algn="l" rtl="0">
                        <a:spcBef>
                          <a:spcPts val="0"/>
                        </a:spcBef>
                        <a:spcAft>
                          <a:spcPts val="0"/>
                        </a:spcAft>
                        <a:buNone/>
                      </a:pPr>
                      <a:r>
                        <a:rPr lang="en" b="1">
                          <a:latin typeface="Franklin Gothic"/>
                          <a:ea typeface="Franklin Gothic"/>
                          <a:cs typeface="Franklin Gothic"/>
                          <a:sym typeface="Franklin Gothic"/>
                        </a:rPr>
                        <a:t>World and word knowledge:</a:t>
                      </a:r>
                      <a:r>
                        <a:rPr lang="en">
                          <a:latin typeface="Franklin Gothic"/>
                          <a:ea typeface="Franklin Gothic"/>
                          <a:cs typeface="Franklin Gothic"/>
                          <a:sym typeface="Franklin Gothic"/>
                        </a:rPr>
                        <a:t> Ask students to write using essential knowledge and vocabulary from the day’s reading.</a:t>
                      </a:r>
                      <a:endParaRPr>
                        <a:latin typeface="Franklin Gothic"/>
                        <a:ea typeface="Franklin Gothic"/>
                        <a:cs typeface="Franklin Gothic"/>
                        <a:sym typeface="Franklin Gothic"/>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b="1">
                          <a:latin typeface="Franklin Gothic"/>
                          <a:ea typeface="Franklin Gothic"/>
                          <a:cs typeface="Franklin Gothic"/>
                          <a:sym typeface="Franklin Gothic"/>
                        </a:rPr>
                        <a:t>3-5 minutes</a:t>
                      </a:r>
                      <a:endParaRPr b="1">
                        <a:latin typeface="Franklin Gothic"/>
                        <a:ea typeface="Franklin Gothic"/>
                        <a:cs typeface="Franklin Gothic"/>
                        <a:sym typeface="Franklin Gothic"/>
                      </a:endParaRPr>
                    </a:p>
                  </a:txBody>
                  <a:tcPr marL="91425" marR="91425" marT="91425" marB="91425">
                    <a:solidFill>
                      <a:srgbClr val="E1F3EA"/>
                    </a:solidFill>
                  </a:tcPr>
                </a:tc>
                <a:tc>
                  <a:txBody>
                    <a:bodyPr/>
                    <a:lstStyle/>
                    <a:p>
                      <a:pPr marL="0" lvl="0" indent="0" algn="l" rtl="0">
                        <a:spcBef>
                          <a:spcPts val="0"/>
                        </a:spcBef>
                        <a:spcAft>
                          <a:spcPts val="0"/>
                        </a:spcAft>
                        <a:buNone/>
                      </a:pPr>
                      <a:r>
                        <a:rPr lang="en" b="1" dirty="0">
                          <a:latin typeface="Franklin Gothic"/>
                          <a:ea typeface="Franklin Gothic"/>
                          <a:cs typeface="Franklin Gothic"/>
                          <a:sym typeface="Franklin Gothic"/>
                        </a:rPr>
                        <a:t>Monitoring for understanding: </a:t>
                      </a:r>
                      <a:r>
                        <a:rPr lang="en" dirty="0">
                          <a:latin typeface="Franklin Gothic"/>
                          <a:ea typeface="Franklin Gothic"/>
                          <a:cs typeface="Franklin Gothic"/>
                          <a:sym typeface="Franklin Gothic"/>
                        </a:rPr>
                        <a:t>Time for connecting to the next day or individual conferencing</a:t>
                      </a:r>
                      <a:endParaRPr dirty="0">
                        <a:latin typeface="Franklin Gothic"/>
                        <a:ea typeface="Franklin Gothic"/>
                        <a:cs typeface="Franklin Gothic"/>
                        <a:sym typeface="Franklin Gothic"/>
                      </a:endParaRPr>
                    </a:p>
                  </a:txBody>
                  <a:tcPr marL="91425" marR="91425" marT="91425" marB="91425"/>
                </a:tc>
                <a:extLst>
                  <a:ext uri="{0D108BD9-81ED-4DB2-BD59-A6C34878D82A}">
                    <a16:rowId xmlns:a16="http://schemas.microsoft.com/office/drawing/2014/main" val="10004"/>
                  </a:ext>
                </a:extLst>
              </a:tr>
            </a:tbl>
          </a:graphicData>
        </a:graphic>
      </p:graphicFrame>
      <p:sp>
        <p:nvSpPr>
          <p:cNvPr id="545" name="Google Shape;545;p77">
            <a:extLst>
              <a:ext uri="{C183D7F6-B498-43B3-948B-1728B52AA6E4}">
                <adec:decorative xmlns:adec="http://schemas.microsoft.com/office/drawing/2017/decorative" val="1"/>
              </a:ext>
            </a:extLst>
          </p:cNvPr>
          <p:cNvSpPr txBox="1"/>
          <p:nvPr/>
        </p:nvSpPr>
        <p:spPr>
          <a:xfrm>
            <a:off x="2628250" y="4059275"/>
            <a:ext cx="2832000" cy="8097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rgbClr val="102649"/>
                </a:solidFill>
                <a:latin typeface="Franklin Gothic"/>
                <a:ea typeface="Franklin Gothic"/>
                <a:cs typeface="Franklin Gothic"/>
                <a:sym typeface="Franklin Gothic"/>
              </a:rPr>
              <a:t>See the Guide for a detailed sample of how to connect all of these practices.</a:t>
            </a:r>
            <a:endParaRPr sz="1500">
              <a:solidFill>
                <a:srgbClr val="102649"/>
              </a:solidFill>
              <a:latin typeface="Franklin Gothic"/>
              <a:ea typeface="Franklin Gothic"/>
              <a:cs typeface="Franklin Gothic"/>
              <a:sym typeface="Franklin Gothic"/>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78">
            <a:extLst>
              <a:ext uri="{C183D7F6-B498-43B3-948B-1728B52AA6E4}">
                <adec:decorative xmlns:adec="http://schemas.microsoft.com/office/drawing/2017/decorative" val="1"/>
              </a:ext>
            </a:extLst>
          </p:cNvPr>
          <p:cNvSpPr txBox="1">
            <a:spLocks noGrp="1"/>
          </p:cNvSpPr>
          <p:nvPr>
            <p:ph type="title"/>
          </p:nvPr>
        </p:nvSpPr>
        <p:spPr>
          <a:xfrm>
            <a:off x="520700" y="112550"/>
            <a:ext cx="21210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latin typeface="Franklin Gothic"/>
                <a:ea typeface="Franklin Gothic"/>
                <a:cs typeface="Franklin Gothic"/>
                <a:sym typeface="Franklin Gothic"/>
              </a:rPr>
              <a:t> </a:t>
            </a:r>
            <a:r>
              <a:rPr lang="en" b="1">
                <a:latin typeface="Franklin Gothic"/>
                <a:ea typeface="Franklin Gothic"/>
                <a:cs typeface="Franklin Gothic"/>
                <a:sym typeface="Franklin Gothic"/>
              </a:rPr>
              <a:t>Caution</a:t>
            </a:r>
            <a:endParaRPr b="1">
              <a:latin typeface="Franklin Gothic"/>
              <a:ea typeface="Franklin Gothic"/>
              <a:cs typeface="Franklin Gothic"/>
              <a:sym typeface="Franklin Gothic"/>
            </a:endParaRPr>
          </a:p>
        </p:txBody>
      </p:sp>
      <p:sp>
        <p:nvSpPr>
          <p:cNvPr id="551" name="Google Shape;551;p78">
            <a:extLst>
              <a:ext uri="{C183D7F6-B498-43B3-948B-1728B52AA6E4}">
                <adec:decorative xmlns:adec="http://schemas.microsoft.com/office/drawing/2017/decorative" val="1"/>
              </a:ext>
            </a:extLst>
          </p:cNvPr>
          <p:cNvSpPr txBox="1">
            <a:spLocks noGrp="1"/>
          </p:cNvSpPr>
          <p:nvPr>
            <p:ph type="body" idx="1"/>
          </p:nvPr>
        </p:nvSpPr>
        <p:spPr>
          <a:xfrm>
            <a:off x="4533275" y="1270650"/>
            <a:ext cx="3870000" cy="2862000"/>
          </a:xfrm>
          <a:prstGeom prst="rect">
            <a:avLst/>
          </a:prstGeom>
        </p:spPr>
        <p:txBody>
          <a:bodyPr spcFirstLastPara="1" wrap="square" lIns="68575" tIns="34275" rIns="68575" bIns="34275" anchor="t" anchorCtr="0">
            <a:normAutofit fontScale="77500" lnSpcReduction="20000"/>
          </a:bodyPr>
          <a:lstStyle/>
          <a:p>
            <a:pPr marL="0" lvl="0" indent="0" algn="l" rtl="0">
              <a:spcBef>
                <a:spcPts val="800"/>
              </a:spcBef>
              <a:spcAft>
                <a:spcPts val="0"/>
              </a:spcAft>
              <a:buNone/>
            </a:pPr>
            <a:r>
              <a:rPr lang="en" sz="3394" b="1">
                <a:solidFill>
                  <a:srgbClr val="6AC398"/>
                </a:solidFill>
                <a:latin typeface="Franklin Gothic"/>
                <a:ea typeface="Franklin Gothic"/>
                <a:cs typeface="Franklin Gothic"/>
                <a:sym typeface="Franklin Gothic"/>
              </a:rPr>
              <a:t>Comprehension is not merely a product!</a:t>
            </a:r>
            <a:endParaRPr sz="3394" b="1">
              <a:solidFill>
                <a:srgbClr val="6AC398"/>
              </a:solidFill>
              <a:latin typeface="Franklin Gothic"/>
              <a:ea typeface="Franklin Gothic"/>
              <a:cs typeface="Franklin Gothic"/>
              <a:sym typeface="Franklin Gothic"/>
            </a:endParaRPr>
          </a:p>
          <a:p>
            <a:pPr marL="457200" lvl="0" indent="0" algn="l" rtl="0">
              <a:lnSpc>
                <a:spcPct val="100000"/>
              </a:lnSpc>
              <a:spcBef>
                <a:spcPts val="800"/>
              </a:spcBef>
              <a:spcAft>
                <a:spcPts val="0"/>
              </a:spcAft>
              <a:buNone/>
            </a:pPr>
            <a:endParaRPr sz="2000">
              <a:latin typeface="Franklin Gothic"/>
              <a:ea typeface="Franklin Gothic"/>
              <a:cs typeface="Franklin Gothic"/>
              <a:sym typeface="Franklin Gothic"/>
            </a:endParaRPr>
          </a:p>
          <a:p>
            <a:pPr marL="0" lvl="0" indent="0" algn="l" rtl="0">
              <a:lnSpc>
                <a:spcPct val="100000"/>
              </a:lnSpc>
              <a:spcBef>
                <a:spcPts val="800"/>
              </a:spcBef>
              <a:spcAft>
                <a:spcPts val="0"/>
              </a:spcAft>
              <a:buNone/>
            </a:pPr>
            <a:r>
              <a:rPr lang="en" sz="2717">
                <a:latin typeface="Franklin Gothic"/>
                <a:ea typeface="Franklin Gothic"/>
                <a:cs typeface="Franklin Gothic"/>
                <a:sym typeface="Franklin Gothic"/>
              </a:rPr>
              <a:t>Comprehension is “</a:t>
            </a:r>
            <a:r>
              <a:rPr lang="en" sz="2817">
                <a:latin typeface="Franklin Gothic"/>
                <a:ea typeface="Franklin Gothic"/>
                <a:cs typeface="Franklin Gothic"/>
                <a:sym typeface="Franklin Gothic"/>
              </a:rPr>
              <a:t>a </a:t>
            </a:r>
            <a:r>
              <a:rPr lang="en" sz="2817" b="1">
                <a:latin typeface="Franklin Gothic"/>
                <a:ea typeface="Franklin Gothic"/>
                <a:cs typeface="Franklin Gothic"/>
                <a:sym typeface="Franklin Gothic"/>
              </a:rPr>
              <a:t>process</a:t>
            </a:r>
            <a:r>
              <a:rPr lang="en" sz="2817">
                <a:latin typeface="Franklin Gothic"/>
                <a:ea typeface="Franklin Gothic"/>
                <a:cs typeface="Franklin Gothic"/>
                <a:sym typeface="Franklin Gothic"/>
              </a:rPr>
              <a:t>, not a [only] product, through which the reader draws meaning from the text” (Carlisle &amp; Rice, 2002).</a:t>
            </a:r>
            <a:endParaRPr sz="2817">
              <a:latin typeface="Franklin Gothic"/>
              <a:ea typeface="Franklin Gothic"/>
              <a:cs typeface="Franklin Gothic"/>
              <a:sym typeface="Franklin Gothic"/>
            </a:endParaRPr>
          </a:p>
          <a:p>
            <a:pPr marL="457200" lvl="0" indent="0" algn="l" rtl="0">
              <a:lnSpc>
                <a:spcPct val="100000"/>
              </a:lnSpc>
              <a:spcBef>
                <a:spcPts val="800"/>
              </a:spcBef>
              <a:spcAft>
                <a:spcPts val="0"/>
              </a:spcAft>
              <a:buNone/>
            </a:pPr>
            <a:endParaRPr sz="2817">
              <a:latin typeface="Franklin Gothic"/>
              <a:ea typeface="Franklin Gothic"/>
              <a:cs typeface="Franklin Gothic"/>
              <a:sym typeface="Franklin Gothic"/>
            </a:endParaRPr>
          </a:p>
        </p:txBody>
      </p:sp>
      <p:pic>
        <p:nvPicPr>
          <p:cNvPr id="552" name="Google Shape;552;p78">
            <a:extLst>
              <a:ext uri="{C183D7F6-B498-43B3-948B-1728B52AA6E4}">
                <adec:decorative xmlns:adec="http://schemas.microsoft.com/office/drawing/2017/decorative" val="1"/>
              </a:ext>
            </a:extLst>
          </p:cNvPr>
          <p:cNvPicPr preferRelativeResize="0"/>
          <p:nvPr/>
        </p:nvPicPr>
        <p:blipFill rotWithShape="1">
          <a:blip r:embed="rId3">
            <a:alphaModFix/>
          </a:blip>
          <a:srcRect t="44357" b="44197"/>
          <a:stretch/>
        </p:blipFill>
        <p:spPr>
          <a:xfrm>
            <a:off x="2995125" y="279450"/>
            <a:ext cx="5861051" cy="588700"/>
          </a:xfrm>
          <a:prstGeom prst="rect">
            <a:avLst/>
          </a:prstGeom>
          <a:noFill/>
          <a:ln>
            <a:noFill/>
          </a:ln>
        </p:spPr>
      </p:pic>
      <p:graphicFrame>
        <p:nvGraphicFramePr>
          <p:cNvPr id="553" name="Google Shape;553;p78">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90489181"/>
              </p:ext>
            </p:extLst>
          </p:nvPr>
        </p:nvGraphicFramePr>
        <p:xfrm>
          <a:off x="520700" y="1065300"/>
          <a:ext cx="3561925" cy="3463860"/>
        </p:xfrm>
        <a:graphic>
          <a:graphicData uri="http://schemas.openxmlformats.org/drawingml/2006/table">
            <a:tbl>
              <a:tblPr firstRow="1">
                <a:noFill/>
                <a:tableStyleId>{3469F047-88C2-4279-A5D8-C56FBB1F2FE5}</a:tableStyleId>
              </a:tblPr>
              <a:tblGrid>
                <a:gridCol w="1833100">
                  <a:extLst>
                    <a:ext uri="{9D8B030D-6E8A-4147-A177-3AD203B41FA5}">
                      <a16:colId xmlns:a16="http://schemas.microsoft.com/office/drawing/2014/main" val="20000"/>
                    </a:ext>
                  </a:extLst>
                </a:gridCol>
                <a:gridCol w="1728825">
                  <a:extLst>
                    <a:ext uri="{9D8B030D-6E8A-4147-A177-3AD203B41FA5}">
                      <a16:colId xmlns:a16="http://schemas.microsoft.com/office/drawing/2014/main" val="20001"/>
                    </a:ext>
                  </a:extLst>
                </a:gridCol>
              </a:tblGrid>
              <a:tr h="355050">
                <a:tc>
                  <a:txBody>
                    <a:bodyPr/>
                    <a:lstStyle/>
                    <a:p>
                      <a:pPr marL="0" lvl="0" indent="0" algn="ctr" rtl="0">
                        <a:spcBef>
                          <a:spcPts val="0"/>
                        </a:spcBef>
                        <a:spcAft>
                          <a:spcPts val="0"/>
                        </a:spcAft>
                        <a:buNone/>
                      </a:pPr>
                      <a:r>
                        <a:rPr lang="en" sz="1100" b="1">
                          <a:solidFill>
                            <a:schemeClr val="lt1"/>
                          </a:solidFill>
                          <a:latin typeface="Franklin Gothic"/>
                          <a:ea typeface="Franklin Gothic"/>
                          <a:cs typeface="Franklin Gothic"/>
                          <a:sym typeface="Franklin Gothic"/>
                        </a:rPr>
                        <a:t>Sample Internal Processes</a:t>
                      </a:r>
                      <a:endParaRPr sz="1100" b="1">
                        <a:solidFill>
                          <a:schemeClr val="lt1"/>
                        </a:solidFill>
                        <a:latin typeface="Franklin Gothic"/>
                        <a:ea typeface="Franklin Gothic"/>
                        <a:cs typeface="Franklin Gothic"/>
                        <a:sym typeface="Franklin Gothic"/>
                      </a:endParaRPr>
                    </a:p>
                  </a:txBody>
                  <a:tcPr marL="91425" marR="91425" marT="91425" marB="91425">
                    <a:solidFill>
                      <a:srgbClr val="102649"/>
                    </a:solidFill>
                  </a:tcPr>
                </a:tc>
                <a:tc>
                  <a:txBody>
                    <a:bodyPr/>
                    <a:lstStyle/>
                    <a:p>
                      <a:pPr marL="0" lvl="0" indent="0" algn="ctr" rtl="0">
                        <a:spcBef>
                          <a:spcPts val="0"/>
                        </a:spcBef>
                        <a:spcAft>
                          <a:spcPts val="0"/>
                        </a:spcAft>
                        <a:buNone/>
                      </a:pPr>
                      <a:r>
                        <a:rPr lang="en" sz="1100" b="1">
                          <a:solidFill>
                            <a:schemeClr val="lt1"/>
                          </a:solidFill>
                          <a:latin typeface="Franklin Gothic"/>
                          <a:ea typeface="Franklin Gothic"/>
                          <a:cs typeface="Franklin Gothic"/>
                          <a:sym typeface="Franklin Gothic"/>
                        </a:rPr>
                        <a:t>Sample External Products</a:t>
                      </a:r>
                      <a:endParaRPr sz="1100" b="1">
                        <a:solidFill>
                          <a:schemeClr val="lt1"/>
                        </a:solidFill>
                        <a:latin typeface="Franklin Gothic"/>
                        <a:ea typeface="Franklin Gothic"/>
                        <a:cs typeface="Franklin Gothic"/>
                        <a:sym typeface="Franklin Gothic"/>
                      </a:endParaRPr>
                    </a:p>
                  </a:txBody>
                  <a:tcPr marL="91425" marR="91425" marT="91425" marB="91425">
                    <a:solidFill>
                      <a:srgbClr val="102649"/>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200">
                          <a:latin typeface="Franklin Gothic"/>
                          <a:ea typeface="Franklin Gothic"/>
                          <a:cs typeface="Franklin Gothic"/>
                          <a:sym typeface="Franklin Gothic"/>
                        </a:rPr>
                        <a:t>connecting concepts with prior knowledge</a:t>
                      </a:r>
                      <a:endParaRPr sz="1200">
                        <a:latin typeface="Franklin Gothic"/>
                        <a:ea typeface="Franklin Gothic"/>
                        <a:cs typeface="Franklin Gothic"/>
                        <a:sym typeface="Franklin Gothic"/>
                      </a:endParaRPr>
                    </a:p>
                  </a:txBody>
                  <a:tcPr marL="91425" marR="91425" marT="91425" marB="91425">
                    <a:solidFill>
                      <a:srgbClr val="EFEFEF"/>
                    </a:solidFill>
                  </a:tcPr>
                </a:tc>
                <a:tc>
                  <a:txBody>
                    <a:bodyPr/>
                    <a:lstStyle/>
                    <a:p>
                      <a:pPr marL="0" lvl="0" indent="0" algn="l" rtl="0">
                        <a:spcBef>
                          <a:spcPts val="0"/>
                        </a:spcBef>
                        <a:spcAft>
                          <a:spcPts val="0"/>
                        </a:spcAft>
                        <a:buNone/>
                      </a:pPr>
                      <a:r>
                        <a:rPr lang="en" sz="1200">
                          <a:latin typeface="Franklin Gothic"/>
                          <a:ea typeface="Franklin Gothic"/>
                          <a:cs typeface="Franklin Gothic"/>
                          <a:sym typeface="Franklin Gothic"/>
                        </a:rPr>
                        <a:t>unit exam</a:t>
                      </a:r>
                      <a:endParaRPr sz="1200">
                        <a:latin typeface="Franklin Gothic"/>
                        <a:ea typeface="Franklin Gothic"/>
                        <a:cs typeface="Franklin Gothic"/>
                        <a:sym typeface="Franklin Gothic"/>
                      </a:endParaRPr>
                    </a:p>
                  </a:txBody>
                  <a:tcPr marL="91425" marR="91425" marT="91425" marB="91425" anchor="ctr">
                    <a:solidFill>
                      <a:srgbClr val="EFEFEF"/>
                    </a:solidFil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200">
                          <a:latin typeface="Franklin Gothic"/>
                          <a:ea typeface="Franklin Gothic"/>
                          <a:cs typeface="Franklin Gothic"/>
                          <a:sym typeface="Franklin Gothic"/>
                        </a:rPr>
                        <a:t>predicting or anticipating while reading</a:t>
                      </a:r>
                      <a:endParaRPr sz="1200">
                        <a:latin typeface="Franklin Gothic"/>
                        <a:ea typeface="Franklin Gothic"/>
                        <a:cs typeface="Franklin Gothic"/>
                        <a:sym typeface="Franklin Gothic"/>
                      </a:endParaRPr>
                    </a:p>
                  </a:txBody>
                  <a:tcPr marL="91425" marR="91425" marT="91425" marB="91425">
                    <a:solidFill>
                      <a:srgbClr val="E1F3EA"/>
                    </a:solidFill>
                  </a:tcPr>
                </a:tc>
                <a:tc>
                  <a:txBody>
                    <a:bodyPr/>
                    <a:lstStyle/>
                    <a:p>
                      <a:pPr marL="0" lvl="0" indent="0" algn="l" rtl="0">
                        <a:spcBef>
                          <a:spcPts val="0"/>
                        </a:spcBef>
                        <a:spcAft>
                          <a:spcPts val="0"/>
                        </a:spcAft>
                        <a:buNone/>
                      </a:pPr>
                      <a:r>
                        <a:rPr lang="en" sz="1200">
                          <a:latin typeface="Franklin Gothic"/>
                          <a:ea typeface="Franklin Gothic"/>
                          <a:cs typeface="Franklin Gothic"/>
                          <a:sym typeface="Franklin Gothic"/>
                        </a:rPr>
                        <a:t>arranging sentences in a logical order</a:t>
                      </a:r>
                      <a:endParaRPr sz="1200">
                        <a:latin typeface="Franklin Gothic"/>
                        <a:ea typeface="Franklin Gothic"/>
                        <a:cs typeface="Franklin Gothic"/>
                        <a:sym typeface="Franklin Gothic"/>
                      </a:endParaRPr>
                    </a:p>
                  </a:txBody>
                  <a:tcPr marL="91425" marR="91425" marT="91425" marB="91425" anchor="ctr">
                    <a:solidFill>
                      <a:srgbClr val="E1F3EA"/>
                    </a:solidFil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200">
                          <a:latin typeface="Franklin Gothic"/>
                          <a:ea typeface="Franklin Gothic"/>
                          <a:cs typeface="Franklin Gothic"/>
                          <a:sym typeface="Franklin Gothic"/>
                        </a:rPr>
                        <a:t>deciding to re-read when something doesn’t make sense</a:t>
                      </a:r>
                      <a:endParaRPr sz="1200">
                        <a:latin typeface="Franklin Gothic"/>
                        <a:ea typeface="Franklin Gothic"/>
                        <a:cs typeface="Franklin Gothic"/>
                        <a:sym typeface="Franklin Gothic"/>
                      </a:endParaRPr>
                    </a:p>
                  </a:txBody>
                  <a:tcPr marL="91425" marR="91425" marT="91425" marB="91425">
                    <a:solidFill>
                      <a:srgbClr val="EFEFEF"/>
                    </a:solidFill>
                  </a:tcPr>
                </a:tc>
                <a:tc>
                  <a:txBody>
                    <a:bodyPr/>
                    <a:lstStyle/>
                    <a:p>
                      <a:pPr marL="0" lvl="0" indent="0" algn="l" rtl="0">
                        <a:spcBef>
                          <a:spcPts val="0"/>
                        </a:spcBef>
                        <a:spcAft>
                          <a:spcPts val="0"/>
                        </a:spcAft>
                        <a:buNone/>
                      </a:pPr>
                      <a:r>
                        <a:rPr lang="en" sz="1200">
                          <a:latin typeface="Franklin Gothic"/>
                          <a:ea typeface="Franklin Gothic"/>
                          <a:cs typeface="Franklin Gothic"/>
                          <a:sym typeface="Franklin Gothic"/>
                        </a:rPr>
                        <a:t>answering comprehension questions</a:t>
                      </a:r>
                      <a:endParaRPr sz="1200">
                        <a:latin typeface="Franklin Gothic"/>
                        <a:ea typeface="Franklin Gothic"/>
                        <a:cs typeface="Franklin Gothic"/>
                        <a:sym typeface="Franklin Gothic"/>
                      </a:endParaRPr>
                    </a:p>
                  </a:txBody>
                  <a:tcPr marL="91425" marR="91425" marT="91425" marB="91425" anchor="ctr">
                    <a:solidFill>
                      <a:srgbClr val="EFEFEF"/>
                    </a:solidFill>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200">
                          <a:latin typeface="Franklin Gothic"/>
                          <a:ea typeface="Franklin Gothic"/>
                          <a:cs typeface="Franklin Gothic"/>
                          <a:sym typeface="Franklin Gothic"/>
                        </a:rPr>
                        <a:t>inferring what is meant by a multiple-meaning word</a:t>
                      </a:r>
                      <a:endParaRPr sz="1200">
                        <a:latin typeface="Franklin Gothic"/>
                        <a:ea typeface="Franklin Gothic"/>
                        <a:cs typeface="Franklin Gothic"/>
                        <a:sym typeface="Franklin Gothic"/>
                      </a:endParaRPr>
                    </a:p>
                  </a:txBody>
                  <a:tcPr marL="91425" marR="91425" marT="91425" marB="91425">
                    <a:solidFill>
                      <a:srgbClr val="E1F3EA"/>
                    </a:solidFill>
                  </a:tcPr>
                </a:tc>
                <a:tc>
                  <a:txBody>
                    <a:bodyPr/>
                    <a:lstStyle/>
                    <a:p>
                      <a:pPr marL="0" lvl="0" indent="0" algn="l" rtl="0">
                        <a:spcBef>
                          <a:spcPts val="0"/>
                        </a:spcBef>
                        <a:spcAft>
                          <a:spcPts val="0"/>
                        </a:spcAft>
                        <a:buNone/>
                      </a:pPr>
                      <a:r>
                        <a:rPr lang="en" sz="1200">
                          <a:latin typeface="Franklin Gothic"/>
                          <a:ea typeface="Franklin Gothic"/>
                          <a:cs typeface="Franklin Gothic"/>
                          <a:sym typeface="Franklin Gothic"/>
                        </a:rPr>
                        <a:t>making an outline</a:t>
                      </a:r>
                      <a:endParaRPr sz="1200">
                        <a:latin typeface="Franklin Gothic"/>
                        <a:ea typeface="Franklin Gothic"/>
                        <a:cs typeface="Franklin Gothic"/>
                        <a:sym typeface="Franklin Gothic"/>
                      </a:endParaRPr>
                    </a:p>
                  </a:txBody>
                  <a:tcPr marL="91425" marR="91425" marT="91425" marB="91425" anchor="ctr">
                    <a:solidFill>
                      <a:srgbClr val="E1F3EA"/>
                    </a:solidFill>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sz="1200">
                          <a:latin typeface="Franklin Gothic"/>
                          <a:ea typeface="Franklin Gothic"/>
                          <a:cs typeface="Franklin Gothic"/>
                          <a:sym typeface="Franklin Gothic"/>
                        </a:rPr>
                        <a:t>generating mental pictures while reading</a:t>
                      </a:r>
                      <a:endParaRPr sz="1200">
                        <a:latin typeface="Franklin Gothic"/>
                        <a:ea typeface="Franklin Gothic"/>
                        <a:cs typeface="Franklin Gothic"/>
                        <a:sym typeface="Franklin Gothic"/>
                      </a:endParaRPr>
                    </a:p>
                  </a:txBody>
                  <a:tcPr marL="91425" marR="91425" marT="91425" marB="91425">
                    <a:solidFill>
                      <a:srgbClr val="EFEFEF"/>
                    </a:solidFill>
                  </a:tcPr>
                </a:tc>
                <a:tc>
                  <a:txBody>
                    <a:bodyPr/>
                    <a:lstStyle/>
                    <a:p>
                      <a:pPr marL="0" lvl="0" indent="0" algn="l" rtl="0">
                        <a:spcBef>
                          <a:spcPts val="0"/>
                        </a:spcBef>
                        <a:spcAft>
                          <a:spcPts val="0"/>
                        </a:spcAft>
                        <a:buNone/>
                      </a:pPr>
                      <a:r>
                        <a:rPr lang="en" sz="1200" dirty="0">
                          <a:latin typeface="Franklin Gothic"/>
                          <a:ea typeface="Franklin Gothic"/>
                          <a:cs typeface="Franklin Gothic"/>
                          <a:sym typeface="Franklin Gothic"/>
                        </a:rPr>
                        <a:t>writing a literary or rhetorical analysis</a:t>
                      </a:r>
                      <a:endParaRPr sz="1200" dirty="0">
                        <a:latin typeface="Franklin Gothic"/>
                        <a:ea typeface="Franklin Gothic"/>
                        <a:cs typeface="Franklin Gothic"/>
                        <a:sym typeface="Franklin Gothic"/>
                      </a:endParaRPr>
                    </a:p>
                  </a:txBody>
                  <a:tcPr marL="91425" marR="91425" marT="91425" marB="91425" anchor="ctr">
                    <a:solidFill>
                      <a:srgbClr val="EFEFEF"/>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79"/>
          <p:cNvSpPr txBox="1">
            <a:spLocks noGrp="1"/>
          </p:cNvSpPr>
          <p:nvPr>
            <p:ph type="title"/>
          </p:nvPr>
        </p:nvSpPr>
        <p:spPr>
          <a:xfrm>
            <a:off x="231100" y="2563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a:latin typeface="Franklin Gothic"/>
              <a:ea typeface="Franklin Gothic"/>
              <a:cs typeface="Franklin Gothic"/>
              <a:sym typeface="Franklin Gothic"/>
            </a:endParaRPr>
          </a:p>
          <a:p>
            <a:pPr marL="0" lvl="0" indent="0" algn="l" rtl="0">
              <a:spcBef>
                <a:spcPts val="0"/>
              </a:spcBef>
              <a:spcAft>
                <a:spcPts val="0"/>
              </a:spcAft>
              <a:buNone/>
            </a:pPr>
            <a:r>
              <a:rPr lang="en" sz="6000" b="1">
                <a:latin typeface="Franklin Gothic"/>
                <a:ea typeface="Franklin Gothic"/>
                <a:cs typeface="Franklin Gothic"/>
                <a:sym typeface="Franklin Gothic"/>
              </a:rPr>
              <a:t>Reflection:</a:t>
            </a:r>
            <a:endParaRPr sz="5300" b="1">
              <a:latin typeface="Franklin Gothic"/>
              <a:ea typeface="Franklin Gothic"/>
              <a:cs typeface="Franklin Gothic"/>
              <a:sym typeface="Franklin Gothic"/>
            </a:endParaRPr>
          </a:p>
        </p:txBody>
      </p:sp>
      <p:sp>
        <p:nvSpPr>
          <p:cNvPr id="559" name="Google Shape;559;p79"/>
          <p:cNvSpPr txBox="1"/>
          <p:nvPr/>
        </p:nvSpPr>
        <p:spPr>
          <a:xfrm>
            <a:off x="294425" y="2718150"/>
            <a:ext cx="57756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None/>
            </a:pPr>
            <a:endParaRPr sz="6000">
              <a:solidFill>
                <a:srgbClr val="007780"/>
              </a:solidFill>
              <a:latin typeface="Franklin Gothic"/>
              <a:ea typeface="Franklin Gothic"/>
              <a:cs typeface="Franklin Gothic"/>
              <a:sym typeface="Franklin Gothic"/>
            </a:endParaRPr>
          </a:p>
          <a:p>
            <a:pPr marL="0" lvl="0" indent="0" algn="l" rtl="0">
              <a:lnSpc>
                <a:spcPct val="90000"/>
              </a:lnSpc>
              <a:spcBef>
                <a:spcPts val="0"/>
              </a:spcBef>
              <a:spcAft>
                <a:spcPts val="0"/>
              </a:spcAft>
              <a:buNone/>
            </a:pPr>
            <a:r>
              <a:rPr lang="en" sz="2400">
                <a:solidFill>
                  <a:srgbClr val="000000"/>
                </a:solidFill>
                <a:latin typeface="Franklin Gothic"/>
                <a:ea typeface="Franklin Gothic"/>
                <a:cs typeface="Franklin Gothic"/>
                <a:sym typeface="Franklin Gothic"/>
              </a:rPr>
              <a:t>Use your calendar or planner. When and how might you incorporate one or two of these </a:t>
            </a:r>
            <a:r>
              <a:rPr lang="en" sz="2400">
                <a:latin typeface="Franklin Gothic"/>
                <a:ea typeface="Franklin Gothic"/>
                <a:cs typeface="Franklin Gothic"/>
                <a:sym typeface="Franklin Gothic"/>
              </a:rPr>
              <a:t>comprehension routines </a:t>
            </a:r>
            <a:r>
              <a:rPr lang="en" sz="2400">
                <a:solidFill>
                  <a:srgbClr val="000000"/>
                </a:solidFill>
                <a:latin typeface="Franklin Gothic"/>
                <a:ea typeface="Franklin Gothic"/>
                <a:cs typeface="Franklin Gothic"/>
                <a:sym typeface="Franklin Gothic"/>
              </a:rPr>
              <a:t>into your instruction this week?</a:t>
            </a:r>
            <a:endParaRPr sz="2400">
              <a:solidFill>
                <a:srgbClr val="000000"/>
              </a:solidFill>
              <a:latin typeface="Franklin Gothic"/>
              <a:ea typeface="Franklin Gothic"/>
              <a:cs typeface="Franklin Gothic"/>
              <a:sym typeface="Franklin Gothic"/>
            </a:endParaRPr>
          </a:p>
          <a:p>
            <a:pPr marL="0" lvl="0" indent="0" algn="l" rtl="0">
              <a:lnSpc>
                <a:spcPct val="90000"/>
              </a:lnSpc>
              <a:spcBef>
                <a:spcPts val="0"/>
              </a:spcBef>
              <a:spcAft>
                <a:spcPts val="0"/>
              </a:spcAft>
              <a:buNone/>
            </a:pPr>
            <a:endParaRPr sz="2400">
              <a:solidFill>
                <a:srgbClr val="000000"/>
              </a:solidFill>
              <a:latin typeface="Franklin Gothic"/>
              <a:ea typeface="Franklin Gothic"/>
              <a:cs typeface="Franklin Gothic"/>
              <a:sym typeface="Franklin Gothic"/>
            </a:endParaRPr>
          </a:p>
          <a:p>
            <a:pPr marL="0" lvl="0" indent="0" algn="l" rtl="0">
              <a:lnSpc>
                <a:spcPct val="90000"/>
              </a:lnSpc>
              <a:spcBef>
                <a:spcPts val="0"/>
              </a:spcBef>
              <a:spcAft>
                <a:spcPts val="0"/>
              </a:spcAft>
              <a:buNone/>
            </a:pPr>
            <a:r>
              <a:rPr lang="en" sz="2400" i="1">
                <a:solidFill>
                  <a:srgbClr val="000000"/>
                </a:solidFill>
                <a:latin typeface="Franklin Gothic"/>
                <a:ea typeface="Franklin Gothic"/>
                <a:cs typeface="Franklin Gothic"/>
                <a:sym typeface="Franklin Gothic"/>
              </a:rPr>
              <a:t>Designate a person to share with the larger group.</a:t>
            </a:r>
            <a:endParaRPr sz="2400" i="1">
              <a:solidFill>
                <a:srgbClr val="000000"/>
              </a:solidFill>
              <a:latin typeface="Franklin Gothic"/>
              <a:ea typeface="Franklin Gothic"/>
              <a:cs typeface="Franklin Gothic"/>
              <a:sym typeface="Franklin Gothic"/>
            </a:endParaRPr>
          </a:p>
          <a:p>
            <a:pPr marL="0" lvl="0" indent="0" algn="l" rtl="0">
              <a:lnSpc>
                <a:spcPct val="90000"/>
              </a:lnSpc>
              <a:spcBef>
                <a:spcPts val="0"/>
              </a:spcBef>
              <a:spcAft>
                <a:spcPts val="0"/>
              </a:spcAft>
              <a:buNone/>
            </a:pPr>
            <a:endParaRPr sz="2400">
              <a:solidFill>
                <a:srgbClr val="007780"/>
              </a:solidFill>
              <a:latin typeface="Franklin Gothic"/>
              <a:ea typeface="Franklin Gothic"/>
              <a:cs typeface="Franklin Gothic"/>
              <a:sym typeface="Franklin Gothic"/>
            </a:endParaRPr>
          </a:p>
          <a:p>
            <a:pPr marL="0" lvl="0" indent="0" algn="l" rtl="0">
              <a:lnSpc>
                <a:spcPct val="90000"/>
              </a:lnSpc>
              <a:spcBef>
                <a:spcPts val="0"/>
              </a:spcBef>
              <a:spcAft>
                <a:spcPts val="0"/>
              </a:spcAft>
              <a:buNone/>
            </a:pPr>
            <a:endParaRPr sz="4000" b="1">
              <a:solidFill>
                <a:srgbClr val="007780"/>
              </a:solidFill>
              <a:latin typeface="Franklin Gothic"/>
              <a:ea typeface="Franklin Gothic"/>
              <a:cs typeface="Franklin Gothic"/>
              <a:sym typeface="Franklin Gothic"/>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90">
          <a:extLst>
            <a:ext uri="{FF2B5EF4-FFF2-40B4-BE49-F238E27FC236}">
              <a16:creationId xmlns:a16="http://schemas.microsoft.com/office/drawing/2014/main" id="{51C5A1BC-A9E5-899A-5516-44EC4D0AFA28}"/>
            </a:ext>
          </a:extLst>
        </p:cNvPr>
        <p:cNvGrpSpPr/>
        <p:nvPr/>
      </p:nvGrpSpPr>
      <p:grpSpPr>
        <a:xfrm>
          <a:off x="0" y="0"/>
          <a:ext cx="0" cy="0"/>
          <a:chOff x="0" y="0"/>
          <a:chExt cx="0" cy="0"/>
        </a:xfrm>
      </p:grpSpPr>
      <p:sp>
        <p:nvSpPr>
          <p:cNvPr id="693" name="Google Shape;693;p83">
            <a:extLst>
              <a:ext uri="{FF2B5EF4-FFF2-40B4-BE49-F238E27FC236}">
                <a16:creationId xmlns:a16="http://schemas.microsoft.com/office/drawing/2014/main" id="{1C9BE7BB-E3BA-B5CF-6259-9D1B7283A849}"/>
              </a:ext>
            </a:extLst>
          </p:cNvPr>
          <p:cNvSpPr txBox="1">
            <a:spLocks noGrp="1"/>
          </p:cNvSpPr>
          <p:nvPr>
            <p:ph type="title"/>
          </p:nvPr>
        </p:nvSpPr>
        <p:spPr>
          <a:xfrm>
            <a:off x="228601" y="433551"/>
            <a:ext cx="8459700" cy="994200"/>
          </a:xfrm>
          <a:prstGeom prst="rect">
            <a:avLst/>
          </a:prstGeom>
          <a:noFill/>
          <a:ln>
            <a:noFill/>
          </a:ln>
        </p:spPr>
        <p:txBody>
          <a:bodyPr spcFirstLastPara="1" vert="horz" wrap="square" lIns="68575" tIns="34275" rIns="68575" bIns="34275" rtlCol="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a:spcBef>
                <a:spcPts val="0"/>
              </a:spcBef>
              <a:buClr>
                <a:srgbClr val="007780"/>
              </a:buClr>
              <a:buSzPts val="2970"/>
            </a:pPr>
            <a:r>
              <a:rPr lang="en" sz="4100" b="1" dirty="0">
                <a:solidFill>
                  <a:srgbClr val="007780"/>
                </a:solidFill>
                <a:latin typeface="Franklin Gothic" panose="020B0604020202020204" charset="0"/>
                <a:ea typeface="Franklin Gothic"/>
                <a:cs typeface="Franklin Gothic"/>
                <a:sym typeface="Franklin Gothic"/>
              </a:rPr>
              <a:t>Certificate of Completion</a:t>
            </a:r>
            <a:endParaRPr sz="4100" b="1" dirty="0">
              <a:solidFill>
                <a:srgbClr val="007780"/>
              </a:solidFill>
              <a:latin typeface="Franklin Gothic" panose="020B0604020202020204" charset="0"/>
              <a:ea typeface="Franklin Gothic"/>
              <a:cs typeface="Franklin Gothic"/>
              <a:sym typeface="Franklin Gothic"/>
            </a:endParaRPr>
          </a:p>
        </p:txBody>
      </p:sp>
      <p:sp>
        <p:nvSpPr>
          <p:cNvPr id="2" name="TextBox 1">
            <a:extLst>
              <a:ext uri="{FF2B5EF4-FFF2-40B4-BE49-F238E27FC236}">
                <a16:creationId xmlns:a16="http://schemas.microsoft.com/office/drawing/2014/main" id="{432613BF-0B08-6AC7-0F47-7230FCC3BBFA}"/>
              </a:ext>
            </a:extLst>
          </p:cNvPr>
          <p:cNvSpPr txBox="1"/>
          <p:nvPr/>
        </p:nvSpPr>
        <p:spPr>
          <a:xfrm>
            <a:off x="277930" y="1185377"/>
            <a:ext cx="6572696"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sz="1800" b="1" dirty="0">
                <a:solidFill>
                  <a:srgbClr val="002060"/>
                </a:solidFill>
                <a:latin typeface="Franklin Gothic" panose="020B0604020202020204" charset="0"/>
              </a:rPr>
              <a:t>Developing Skilled Adolescent Readers and Writers</a:t>
            </a:r>
          </a:p>
          <a:p>
            <a:r>
              <a:rPr lang="en-US" sz="1800" b="1" dirty="0">
                <a:solidFill>
                  <a:srgbClr val="002060"/>
                </a:solidFill>
                <a:latin typeface="Franklin Gothic" panose="020B0604020202020204" charset="0"/>
              </a:rPr>
              <a:t>Session 5: Comprehension as a Process and a Product</a:t>
            </a:r>
          </a:p>
        </p:txBody>
      </p:sp>
      <p:sp>
        <p:nvSpPr>
          <p:cNvPr id="3" name="TextBox 2">
            <a:extLst>
              <a:ext uri="{FF2B5EF4-FFF2-40B4-BE49-F238E27FC236}">
                <a16:creationId xmlns:a16="http://schemas.microsoft.com/office/drawing/2014/main" id="{32E2E97D-6DBE-62BC-5B12-4E137E263D26}"/>
              </a:ext>
            </a:extLst>
          </p:cNvPr>
          <p:cNvSpPr txBox="1"/>
          <p:nvPr/>
        </p:nvSpPr>
        <p:spPr>
          <a:xfrm>
            <a:off x="277931" y="2070912"/>
            <a:ext cx="6226108" cy="177741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sz="1100">
                <a:solidFill>
                  <a:srgbClr val="007780"/>
                </a:solidFill>
                <a:latin typeface="Franklin Gothic"/>
              </a:rPr>
              <a:t>Depending on district policies and if approved at the local level, participants may receive professional development hours for their participation in the workshop. Participants who attend the live session also may receive an Effective Instructional Leadership Act (EILA) certificate to verify their attendance. Please work with your district or principal to determine if these hours are eligible.</a:t>
            </a:r>
            <a:endParaRPr lang="en-US" sz="1100">
              <a:latin typeface="Franklin Gothic"/>
            </a:endParaRPr>
          </a:p>
          <a:p>
            <a:endParaRPr lang="en-US" sz="1400" dirty="0">
              <a:latin typeface="Franklin Gothic"/>
            </a:endParaRPr>
          </a:p>
          <a:p>
            <a:r>
              <a:rPr lang="en-US" sz="1350">
                <a:solidFill>
                  <a:srgbClr val="002060"/>
                </a:solidFill>
                <a:latin typeface="Franklin Gothic"/>
              </a:rPr>
              <a:t>Complete </a:t>
            </a:r>
            <a:r>
              <a:rPr lang="en-US" sz="1350" dirty="0">
                <a:solidFill>
                  <a:srgbClr val="002060"/>
                </a:solidFill>
                <a:latin typeface="Franklin Gothic"/>
                <a:hlinkClick r:id="rId3"/>
              </a:rPr>
              <a:t>this survey</a:t>
            </a:r>
            <a:r>
              <a:rPr lang="en-US" sz="1350" dirty="0">
                <a:solidFill>
                  <a:srgbClr val="002060"/>
                </a:solidFill>
                <a:latin typeface="Franklin Gothic"/>
              </a:rPr>
              <a:t> to provide valuable feedback as well as receive a link to your certificate of completion which may be submitted to your district for PD or EILA credit.  </a:t>
            </a:r>
            <a:endParaRPr lang="en-US">
              <a:latin typeface="Franklin Gothic"/>
            </a:endParaRPr>
          </a:p>
          <a:p>
            <a:endParaRPr lang="en-US" sz="1100" dirty="0">
              <a:solidFill>
                <a:srgbClr val="007780"/>
              </a:solidFill>
              <a:latin typeface="Franklin Gothic"/>
            </a:endParaRPr>
          </a:p>
        </p:txBody>
      </p:sp>
    </p:spTree>
    <p:extLst>
      <p:ext uri="{BB962C8B-B14F-4D97-AF65-F5344CB8AC3E}">
        <p14:creationId xmlns:p14="http://schemas.microsoft.com/office/powerpoint/2010/main" val="1061070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8" name="Google Shape;198;p35"/>
          <p:cNvSpPr txBox="1">
            <a:spLocks noGrp="1"/>
          </p:cNvSpPr>
          <p:nvPr>
            <p:ph type="title" idx="4294967295"/>
          </p:nvPr>
        </p:nvSpPr>
        <p:spPr>
          <a:xfrm>
            <a:off x="458925" y="264300"/>
            <a:ext cx="8100900" cy="2493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3750" b="0" i="0" u="none" strike="noStrike" kern="0" cap="none" spc="0" normalizeH="0" baseline="0" noProof="0" dirty="0">
                <a:ln>
                  <a:noFill/>
                </a:ln>
                <a:solidFill>
                  <a:srgbClr val="007780"/>
                </a:solidFill>
                <a:effectLst/>
                <a:highlight>
                  <a:srgbClr val="FFFFFF"/>
                </a:highlight>
                <a:uLnTx/>
                <a:uFillTx/>
                <a:latin typeface="Franklin Gothic"/>
                <a:ea typeface="Franklin Gothic"/>
                <a:cs typeface="Franklin Gothic"/>
                <a:sym typeface="Franklin Gothic"/>
              </a:rPr>
              <a:t>With small and intentional shifts, we can make a </a:t>
            </a:r>
            <a:r>
              <a:rPr kumimoji="0" lang="en-US" sz="3750" b="1" i="0" u="none" strike="noStrike" kern="0" cap="none" spc="0" normalizeH="0" baseline="0" noProof="0" dirty="0">
                <a:ln>
                  <a:noFill/>
                </a:ln>
                <a:solidFill>
                  <a:srgbClr val="007780"/>
                </a:solidFill>
                <a:effectLst/>
                <a:highlight>
                  <a:srgbClr val="FFFFFF"/>
                </a:highlight>
                <a:uLnTx/>
                <a:uFillTx/>
                <a:latin typeface="Franklin Gothic"/>
                <a:ea typeface="Franklin Gothic"/>
                <a:cs typeface="Franklin Gothic"/>
                <a:sym typeface="Franklin Gothic"/>
              </a:rPr>
              <a:t>real difference</a:t>
            </a:r>
            <a:r>
              <a:rPr kumimoji="0" lang="en-US" sz="3750" b="0" i="0" u="none" strike="noStrike" kern="0" cap="none" spc="0" normalizeH="0" baseline="0" noProof="0" dirty="0">
                <a:ln>
                  <a:noFill/>
                </a:ln>
                <a:solidFill>
                  <a:srgbClr val="007780"/>
                </a:solidFill>
                <a:effectLst/>
                <a:highlight>
                  <a:srgbClr val="FFFFFF"/>
                </a:highlight>
                <a:uLnTx/>
                <a:uFillTx/>
                <a:latin typeface="Franklin Gothic"/>
                <a:ea typeface="Franklin Gothic"/>
                <a:cs typeface="Franklin Gothic"/>
                <a:sym typeface="Franklin Gothic"/>
              </a:rPr>
              <a:t> for the students in our classes right now who need supports as readers.</a:t>
            </a:r>
            <a:endParaRPr kumimoji="0" lang="en-US" sz="1100" b="0" i="0" u="none" strike="noStrike" kern="0" cap="none" spc="0" normalizeH="0" baseline="0" noProof="0" dirty="0">
              <a:ln>
                <a:noFill/>
              </a:ln>
              <a:solidFill>
                <a:srgbClr val="000000"/>
              </a:solidFill>
              <a:effectLst/>
              <a:uLnTx/>
              <a:uFillTx/>
              <a:latin typeface="Franklin Gothic"/>
              <a:ea typeface="Franklin Gothic"/>
              <a:cs typeface="Franklin Gothic"/>
              <a:sym typeface="Franklin Gothic"/>
            </a:endParaRPr>
          </a:p>
        </p:txBody>
      </p:sp>
      <p:pic>
        <p:nvPicPr>
          <p:cNvPr id="199" name="Google Shape;199;p3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017341" y="3055150"/>
            <a:ext cx="2955449" cy="2073975"/>
          </a:xfrm>
          <a:prstGeom prst="rect">
            <a:avLst/>
          </a:prstGeom>
          <a:noFill/>
          <a:ln w="28575" cap="flat" cmpd="sng">
            <a:solidFill>
              <a:schemeClr val="dk2"/>
            </a:solidFill>
            <a:prstDash val="solid"/>
            <a:round/>
            <a:headEnd type="none" w="sm" len="sm"/>
            <a:tailEnd type="none" w="sm" len="sm"/>
          </a:ln>
        </p:spPr>
      </p:pic>
      <p:pic>
        <p:nvPicPr>
          <p:cNvPr id="200" name="Google Shape;200;p35">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11373" y="3057563"/>
            <a:ext cx="3222749" cy="2069145"/>
          </a:xfrm>
          <a:prstGeom prst="rect">
            <a:avLst/>
          </a:prstGeom>
          <a:noFill/>
          <a:ln w="28575" cap="flat" cmpd="sng">
            <a:solidFill>
              <a:schemeClr val="dk2"/>
            </a:solidFill>
            <a:prstDash val="solid"/>
            <a:round/>
            <a:headEnd type="none" w="sm" len="sm"/>
            <a:tailEnd type="none" w="sm" len="sm"/>
          </a:ln>
        </p:spPr>
      </p:pic>
      <p:pic>
        <p:nvPicPr>
          <p:cNvPr id="201" name="Google Shape;201;p35">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5972802" y="3055150"/>
            <a:ext cx="3348217" cy="2073974"/>
          </a:xfrm>
          <a:prstGeom prst="rect">
            <a:avLst/>
          </a:prstGeom>
          <a:noFill/>
          <a:ln w="28575"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1945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9"/>
                                        </p:tgtEl>
                                        <p:attrNameLst>
                                          <p:attrName>style.visibility</p:attrName>
                                        </p:attrNameLst>
                                      </p:cBhvr>
                                      <p:to>
                                        <p:strVal val="visible"/>
                                      </p:to>
                                    </p:set>
                                    <p:animEffect transition="in" filter="fade">
                                      <p:cBhvr>
                                        <p:cTn id="7" dur="1000"/>
                                        <p:tgtEl>
                                          <p:spTgt spid="199"/>
                                        </p:tgtEl>
                                      </p:cBhvr>
                                    </p:animEffect>
                                  </p:childTnLst>
                                </p:cTn>
                              </p:par>
                              <p:par>
                                <p:cTn id="8" presetID="10" presetClass="entr" presetSubtype="0" fill="hold" nodeType="withEffect">
                                  <p:stCondLst>
                                    <p:cond delay="0"/>
                                  </p:stCondLst>
                                  <p:childTnLst>
                                    <p:set>
                                      <p:cBhvr>
                                        <p:cTn id="9" dur="1" fill="hold">
                                          <p:stCondLst>
                                            <p:cond delay="0"/>
                                          </p:stCondLst>
                                        </p:cTn>
                                        <p:tgtEl>
                                          <p:spTgt spid="200"/>
                                        </p:tgtEl>
                                        <p:attrNameLst>
                                          <p:attrName>style.visibility</p:attrName>
                                        </p:attrNameLst>
                                      </p:cBhvr>
                                      <p:to>
                                        <p:strVal val="visible"/>
                                      </p:to>
                                    </p:set>
                                    <p:animEffect transition="in" filter="fade">
                                      <p:cBhvr>
                                        <p:cTn id="10" dur="1000"/>
                                        <p:tgtEl>
                                          <p:spTgt spid="200"/>
                                        </p:tgtEl>
                                      </p:cBhvr>
                                    </p:animEffect>
                                  </p:childTnLst>
                                </p:cTn>
                              </p:par>
                              <p:par>
                                <p:cTn id="11" presetID="10" presetClass="entr" presetSubtype="0" fill="hold" nodeType="withEffect">
                                  <p:stCondLst>
                                    <p:cond delay="0"/>
                                  </p:stCondLst>
                                  <p:childTnLst>
                                    <p:set>
                                      <p:cBhvr>
                                        <p:cTn id="12" dur="1" fill="hold">
                                          <p:stCondLst>
                                            <p:cond delay="0"/>
                                          </p:stCondLst>
                                        </p:cTn>
                                        <p:tgtEl>
                                          <p:spTgt spid="201"/>
                                        </p:tgtEl>
                                        <p:attrNameLst>
                                          <p:attrName>style.visibility</p:attrName>
                                        </p:attrNameLst>
                                      </p:cBhvr>
                                      <p:to>
                                        <p:strVal val="visible"/>
                                      </p:to>
                                    </p:set>
                                    <p:animEffect transition="in" filter="fade">
                                      <p:cBhvr>
                                        <p:cTn id="13" dur="1000"/>
                                        <p:tgtEl>
                                          <p:spTgt spid="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1">
            <a:extLst>
              <a:ext uri="{C183D7F6-B498-43B3-948B-1728B52AA6E4}">
                <adec:decorative xmlns:adec="http://schemas.microsoft.com/office/drawing/2017/decorative" val="0"/>
              </a:ext>
            </a:extLst>
          </p:cNvPr>
          <p:cNvSpPr txBox="1">
            <a:spLocks noGrp="1"/>
          </p:cNvSpPr>
          <p:nvPr>
            <p:ph type="title"/>
          </p:nvPr>
        </p:nvSpPr>
        <p:spPr>
          <a:xfrm>
            <a:off x="96775" y="-76200"/>
            <a:ext cx="7456500" cy="994200"/>
          </a:xfrm>
          <a:prstGeom prst="rect">
            <a:avLst/>
          </a:prstGeom>
        </p:spPr>
        <p:txBody>
          <a:bodyPr spcFirstLastPara="1" wrap="square" lIns="68575" tIns="34275" rIns="68575" bIns="34275" anchor="ctr" anchorCtr="0">
            <a:normAutofit/>
          </a:bodyPr>
          <a:lstStyle/>
          <a:p>
            <a:r>
              <a:rPr lang="en" sz="2900" b="1">
                <a:latin typeface="Franklin Gothic"/>
                <a:sym typeface="Franklin Gothic"/>
              </a:rPr>
              <a:t>Sessions at a Glance</a:t>
            </a:r>
            <a:endParaRPr lang="en-US"/>
          </a:p>
        </p:txBody>
      </p:sp>
      <p:sp>
        <p:nvSpPr>
          <p:cNvPr id="167" name="Google Shape;167;p31">
            <a:extLst>
              <a:ext uri="{C183D7F6-B498-43B3-948B-1728B52AA6E4}">
                <adec:decorative xmlns:adec="http://schemas.microsoft.com/office/drawing/2017/decorative" val="0"/>
              </a:ext>
            </a:extLst>
          </p:cNvPr>
          <p:cNvSpPr txBox="1"/>
          <p:nvPr/>
        </p:nvSpPr>
        <p:spPr>
          <a:xfrm>
            <a:off x="5929375" y="918000"/>
            <a:ext cx="2241900" cy="35701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dirty="0">
              <a:latin typeface="Libre Franklin"/>
              <a:ea typeface="Libre Franklin"/>
              <a:cs typeface="Libre Franklin"/>
              <a:sym typeface="Libre Franklin"/>
            </a:endParaRPr>
          </a:p>
          <a:p>
            <a:r>
              <a:rPr lang="en-US" sz="2000" dirty="0">
                <a:latin typeface="Libre Franklin"/>
                <a:ea typeface="Libre Franklin"/>
                <a:cs typeface="Libre Franklin"/>
                <a:sym typeface="Libre Franklin"/>
              </a:rPr>
              <a:t>This document is a tool to know what to do before, during and after a learning session and is available on the </a:t>
            </a:r>
            <a:r>
              <a:rPr lang="en-US" sz="2000" dirty="0">
                <a:latin typeface="Libre Franklin"/>
                <a:ea typeface="Libre Franklin"/>
                <a:cs typeface="Libre Franklin"/>
                <a:sym typeface="Libre Franklin"/>
                <a:hlinkClick r:id="rId3"/>
              </a:rPr>
              <a:t>Landing Page</a:t>
            </a:r>
            <a:r>
              <a:rPr lang="en-US" sz="2000" dirty="0">
                <a:latin typeface="Libre Franklin"/>
                <a:ea typeface="Libre Franklin"/>
                <a:cs typeface="Libre Franklin"/>
                <a:sym typeface="Libre Franklin"/>
              </a:rPr>
              <a:t>. </a:t>
            </a:r>
            <a:endParaRPr sz="2000" dirty="0">
              <a:latin typeface="Libre Franklin"/>
              <a:ea typeface="Libre Franklin"/>
              <a:cs typeface="Libre Franklin"/>
              <a:sym typeface="Libre Franklin"/>
            </a:endParaRPr>
          </a:p>
          <a:p>
            <a:pPr marL="0" lvl="0" indent="0" algn="l" rtl="0">
              <a:spcBef>
                <a:spcPts val="0"/>
              </a:spcBef>
              <a:spcAft>
                <a:spcPts val="0"/>
              </a:spcAft>
              <a:buNone/>
            </a:pPr>
            <a:endParaRPr sz="2000" dirty="0">
              <a:latin typeface="Libre Franklin"/>
              <a:ea typeface="Libre Franklin"/>
              <a:cs typeface="Libre Franklin"/>
              <a:sym typeface="Libre Franklin"/>
            </a:endParaRPr>
          </a:p>
        </p:txBody>
      </p:sp>
      <p:pic>
        <p:nvPicPr>
          <p:cNvPr id="3" name="Picture 2">
            <a:extLst>
              <a:ext uri="{FF2B5EF4-FFF2-40B4-BE49-F238E27FC236}">
                <a16:creationId xmlns:a16="http://schemas.microsoft.com/office/drawing/2014/main" id="{C0D1BA0D-0BB7-5814-173C-EBCD270F808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6069" y="878477"/>
            <a:ext cx="5227773" cy="3886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56347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6"/>
          <p:cNvSpPr txBox="1">
            <a:spLocks noGrp="1"/>
          </p:cNvSpPr>
          <p:nvPr>
            <p:ph type="title"/>
          </p:nvPr>
        </p:nvSpPr>
        <p:spPr>
          <a:xfrm>
            <a:off x="322375" y="1568325"/>
            <a:ext cx="61101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a:latin typeface="Franklin Gothic"/>
              <a:ea typeface="Franklin Gothic"/>
              <a:cs typeface="Franklin Gothic"/>
              <a:sym typeface="Franklin Gothic"/>
            </a:endParaRPr>
          </a:p>
          <a:p>
            <a:pPr marL="0" lvl="0" indent="0" algn="l" rtl="0">
              <a:spcBef>
                <a:spcPts val="0"/>
              </a:spcBef>
              <a:spcAft>
                <a:spcPts val="0"/>
              </a:spcAft>
              <a:buNone/>
            </a:pPr>
            <a:r>
              <a:rPr lang="en" sz="6000" b="1">
                <a:latin typeface="Franklin Gothic"/>
                <a:ea typeface="Franklin Gothic"/>
                <a:cs typeface="Franklin Gothic"/>
                <a:sym typeface="Franklin Gothic"/>
              </a:rPr>
              <a:t>Session 5: Comprehension as a Process and Product</a:t>
            </a:r>
            <a:endParaRPr sz="4000" b="1">
              <a:latin typeface="Franklin Gothic"/>
              <a:ea typeface="Franklin Gothic"/>
              <a:cs typeface="Franklin Gothic"/>
              <a:sym typeface="Franklin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8"/>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dirty="0">
                <a:latin typeface="Franklin Gothic"/>
                <a:ea typeface="Franklin Gothic"/>
                <a:cs typeface="Franklin Gothic"/>
                <a:sym typeface="Franklin Gothic"/>
              </a:rPr>
              <a:t>Session Learning Objectives:</a:t>
            </a:r>
            <a:endParaRPr b="1" dirty="0">
              <a:latin typeface="Franklin Gothic"/>
              <a:ea typeface="Franklin Gothic"/>
              <a:cs typeface="Franklin Gothic"/>
              <a:sym typeface="Franklin Gothic"/>
            </a:endParaRPr>
          </a:p>
        </p:txBody>
      </p:sp>
      <p:sp>
        <p:nvSpPr>
          <p:cNvPr id="137" name="Google Shape;137;p28"/>
          <p:cNvSpPr txBox="1"/>
          <p:nvPr/>
        </p:nvSpPr>
        <p:spPr>
          <a:xfrm>
            <a:off x="279175" y="1288200"/>
            <a:ext cx="8302200" cy="3702900"/>
          </a:xfrm>
          <a:prstGeom prst="rect">
            <a:avLst/>
          </a:prstGeom>
          <a:noFill/>
          <a:ln>
            <a:noFill/>
          </a:ln>
        </p:spPr>
        <p:txBody>
          <a:bodyPr spcFirstLastPara="1" wrap="square" lIns="91425" tIns="91425" rIns="91425" bIns="91425" anchor="t" anchorCtr="0">
            <a:noAutofit/>
          </a:bodyPr>
          <a:lstStyle/>
          <a:p>
            <a:pPr marL="457200" lvl="0" indent="-361950" algn="l" rtl="0">
              <a:spcBef>
                <a:spcPts val="0"/>
              </a:spcBef>
              <a:spcAft>
                <a:spcPts val="0"/>
              </a:spcAft>
              <a:buClr>
                <a:srgbClr val="102649"/>
              </a:buClr>
              <a:buSzPts val="2100"/>
              <a:buFont typeface="Libre Franklin"/>
              <a:buAutoNum type="arabicPeriod"/>
            </a:pPr>
            <a:r>
              <a:rPr lang="en-US" sz="2100" dirty="0">
                <a:solidFill>
                  <a:srgbClr val="102649"/>
                </a:solidFill>
                <a:latin typeface="Franklin Gothic"/>
                <a:ea typeface="Franklin Gothic"/>
                <a:cs typeface="Franklin Gothic"/>
                <a:sym typeface="Franklin Gothic"/>
              </a:rPr>
              <a:t>Participants will learn how to maximize knowledge building </a:t>
            </a:r>
            <a:r>
              <a:rPr lang="en-US" sz="2100" b="1" dirty="0">
                <a:solidFill>
                  <a:srgbClr val="102649"/>
                </a:solidFill>
                <a:latin typeface="Franklin Gothic"/>
                <a:ea typeface="Franklin Gothic"/>
                <a:cs typeface="Franklin Gothic"/>
                <a:sym typeface="Franklin Gothic"/>
              </a:rPr>
              <a:t>and </a:t>
            </a:r>
            <a:r>
              <a:rPr lang="en-US" sz="2100" dirty="0">
                <a:solidFill>
                  <a:srgbClr val="102649"/>
                </a:solidFill>
                <a:latin typeface="Franklin Gothic"/>
                <a:ea typeface="Franklin Gothic"/>
                <a:cs typeface="Franklin Gothic"/>
                <a:sym typeface="Franklin Gothic"/>
              </a:rPr>
              <a:t>comprehension strategies to support comprehension of complex text. </a:t>
            </a:r>
          </a:p>
          <a:p>
            <a:pPr marL="457200" lvl="0" indent="-361950" algn="l" rtl="0">
              <a:spcBef>
                <a:spcPts val="0"/>
              </a:spcBef>
              <a:spcAft>
                <a:spcPts val="0"/>
              </a:spcAft>
              <a:buClr>
                <a:srgbClr val="102649"/>
              </a:buClr>
              <a:buSzPts val="2100"/>
              <a:buFont typeface="Franklin Gothic"/>
              <a:buAutoNum type="arabicPeriod"/>
            </a:pPr>
            <a:r>
              <a:rPr lang="en-US" sz="2100" dirty="0">
                <a:solidFill>
                  <a:srgbClr val="102649"/>
                </a:solidFill>
                <a:latin typeface="Franklin Gothic"/>
                <a:ea typeface="Franklin Gothic"/>
                <a:cs typeface="Franklin Gothic"/>
                <a:sym typeface="Franklin Gothic"/>
              </a:rPr>
              <a:t>Participants will learn evidence-based practices to support both the process and product of comprehension. </a:t>
            </a:r>
            <a:r>
              <a:rPr lang="en" sz="2100" dirty="0">
                <a:solidFill>
                  <a:srgbClr val="102649"/>
                </a:solidFill>
                <a:latin typeface="Franklin Gothic"/>
                <a:ea typeface="Franklin Gothic"/>
                <a:cs typeface="Franklin Gothic"/>
                <a:sym typeface="Franklin Gothic"/>
              </a:rPr>
              <a:t> </a:t>
            </a:r>
            <a:endParaRPr sz="2100" dirty="0">
              <a:solidFill>
                <a:srgbClr val="102649"/>
              </a:solidFill>
              <a:latin typeface="Franklin Gothic"/>
              <a:ea typeface="Franklin Gothic"/>
              <a:cs typeface="Franklin Gothic"/>
              <a:sym typeface="Franklin Gothic"/>
            </a:endParaRPr>
          </a:p>
        </p:txBody>
      </p:sp>
    </p:spTree>
  </p:cSld>
  <p:clrMapOvr>
    <a:masterClrMapping/>
  </p:clrMapOvr>
</p:sld>
</file>

<file path=ppt/theme/theme1.xml><?xml version="1.0" encoding="utf-8"?>
<a:theme xmlns:a="http://schemas.openxmlformats.org/drawingml/2006/main" name="KDE Main 2021">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2025-01-17T14:26:22+00:00</Publication_x0020_Date>
    <Audience1 xmlns="3a62de7d-ba57-4f43-9dae-9623ba637be0"/>
    <_dlc_DocId xmlns="3a62de7d-ba57-4f43-9dae-9623ba637be0">KYED-536-2195</_dlc_DocId>
    <_dlc_DocIdUrl xmlns="3a62de7d-ba57-4f43-9dae-9623ba637be0">
      <Url>https://www.education.ky.gov/curriculum/standards/kyacadstand/_layouts/15/DocIdRedir.aspx?ID=KYED-536-2195</Url>
      <Description>KYED-536-2195</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a5e9d2d4560c56b76a85f7f001e30a1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d25af71d3efa376147e2b7ca02f84c5e"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D5F9B4EC-B015-4076-ACA6-0B362797CDF8}">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19B02665-154B-4FCE-99A7-6CD842064470}"/>
</file>

<file path=customXml/itemProps3.xml><?xml version="1.0" encoding="utf-8"?>
<ds:datastoreItem xmlns:ds="http://schemas.openxmlformats.org/officeDocument/2006/customXml" ds:itemID="{0FC8E231-6F04-4DA7-A412-B8AAF84B316C}">
  <ds:schemaRefs>
    <ds:schemaRef ds:uri="http://schemas.microsoft.com/sharepoint/v3/contenttype/forms"/>
  </ds:schemaRefs>
</ds:datastoreItem>
</file>

<file path=customXml/itemProps4.xml><?xml version="1.0" encoding="utf-8"?>
<ds:datastoreItem xmlns:ds="http://schemas.openxmlformats.org/officeDocument/2006/customXml" ds:itemID="{9900C566-A79F-4302-8010-6B6AEA52622D}"/>
</file>

<file path=docProps/app.xml><?xml version="1.0" encoding="utf-8"?>
<Properties xmlns="http://schemas.openxmlformats.org/officeDocument/2006/extended-properties" xmlns:vt="http://schemas.openxmlformats.org/officeDocument/2006/docPropsVTypes">
  <TotalTime>7614</TotalTime>
  <Words>10532</Words>
  <Application>Microsoft Office PowerPoint</Application>
  <PresentationFormat>On-screen Show (16:9)</PresentationFormat>
  <Paragraphs>676</Paragraphs>
  <Slides>56</Slides>
  <Notes>56</Notes>
  <HiddenSlides>2</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KDE Main 2021</vt:lpstr>
      <vt:lpstr>PowerPoint Presentation</vt:lpstr>
      <vt:lpstr>A Note to Facilitators Leading a Group: </vt:lpstr>
      <vt:lpstr>A Note to Individuals Completing this Series: </vt:lpstr>
      <vt:lpstr>Series Overview</vt:lpstr>
      <vt:lpstr>Series Goals:</vt:lpstr>
      <vt:lpstr>With small and intentional shifts, we can make a real difference for the students in our classes right now who need supports as readers.</vt:lpstr>
      <vt:lpstr>Sessions at a Glance</vt:lpstr>
      <vt:lpstr> Session 5: Comprehension as a Process and Product</vt:lpstr>
      <vt:lpstr>Session Learning Objectives:</vt:lpstr>
      <vt:lpstr>Learning Agreements </vt:lpstr>
      <vt:lpstr>Materials Needed for This Learning:</vt:lpstr>
      <vt:lpstr>This slide details the topics from the IES Guide we will be using to study during this series.</vt:lpstr>
      <vt:lpstr> Warm-Up Exercise: Share your thinking with a partner to prepare for a large group discussion.  Review and Prepare for Learning:    1. How do you and/or your PLC currently ensure students have access to complex, grade-level text?  2. How do you and/or your PLC currently support students with comprehending complex, grade-level text?  </vt:lpstr>
      <vt:lpstr>Our last session: Vocabulary and Background Knowledge!</vt:lpstr>
      <vt:lpstr> Should comprehension instruction focus on background knowledge or comprehension strategies?</vt:lpstr>
      <vt:lpstr>The role of background knowledge in comprehension is well-documented and a part of current discourse: Should we abandon teaching comprehension strategies and just focus on background knowledge? </vt:lpstr>
      <vt:lpstr>The Kentucky Academic Standards for Reading and Writing also emphasizes the importance of knowledge building:</vt:lpstr>
      <vt:lpstr>National Reading Panel (2000)</vt:lpstr>
      <vt:lpstr>Willingham (2006)</vt:lpstr>
      <vt:lpstr>Carlisle &amp; Rice (2002)</vt:lpstr>
      <vt:lpstr> How is comprehension instruction changing in younger grades?</vt:lpstr>
      <vt:lpstr>Shifting from  Skills to Knowledge</vt:lpstr>
      <vt:lpstr> Routine 1:  Monitoring Comprehension</vt:lpstr>
      <vt:lpstr>Teacher Modeling &amp; Graphic Organizers </vt:lpstr>
      <vt:lpstr>Ask and model: “When did your comprehension break down? Why?”</vt:lpstr>
      <vt:lpstr>An HQIR may have supports to teach and mentor students as readers.</vt:lpstr>
      <vt:lpstr>Comprehension Breakdown and Potential Responses</vt:lpstr>
      <vt:lpstr>Try “Say Something” (from the fluency session)</vt:lpstr>
      <vt:lpstr> Routine 2: Syntactic  Analysis</vt:lpstr>
      <vt:lpstr>Syntax: rules that govern permissible word order</vt:lpstr>
      <vt:lpstr>How does knowledge of syntax likewise support reading comprehension?</vt:lpstr>
      <vt:lpstr>What are some types of sentence constructions that challenge comprehension for your students?</vt:lpstr>
      <vt:lpstr>Breakout Room: Syntactic Analysis Exercises</vt:lpstr>
      <vt:lpstr> Routine 3:  Text- Dependent Questions</vt:lpstr>
      <vt:lpstr>Three Types of Questions</vt:lpstr>
      <vt:lpstr>Why does question quality matter?</vt:lpstr>
      <vt:lpstr>What are text-dependent questions?  Only answerable by referring to the text being read  May be literal, recall questions but should work towards analysis, synthesis and evaluation  May include prompts for writing and discussion  Relevant across all content areas as students should be engaging deeply with texts (anything that communicates a message) in all of their classes</vt:lpstr>
      <vt:lpstr>Why use text-dependent questions?  To help students focus on difficult portions of text to enhance reading proficiency through deeper engagement  To deepen students’ understanding of a text by sequencing questions to build on each other, including analysis, synthesis and evaluation  To direct students to specific words, sentences and paragraphs meanings as well as large ideas, themes or events</vt:lpstr>
      <vt:lpstr>Text-Dependent Questions Promote Access!</vt:lpstr>
      <vt:lpstr>Examples from “Latin American Folktales”</vt:lpstr>
      <vt:lpstr>We need a variety of TDQs to support student engagement with text:  Vocabulary &amp; Comprehension: Does the student understand what the text is saying?  Syntax &amp; Structure: Does the student understand the elements of craft and authorial choice that make meaning?  Theme/Central Idea Analysis: Does the student understand how themes and central ideas develop over the course of a text?</vt:lpstr>
      <vt:lpstr>High-Quality Instructional Resources (HQIRs) provide a variety text-dependent questions to accompany texts.   </vt:lpstr>
      <vt:lpstr>Text-Dependent or Not?  (From “Latin American Folktales”)  What do you think the word “originated” might mean in the text? How does the context help you figure it out?</vt:lpstr>
      <vt:lpstr>This question comes from  EL Education, Grade 8: Module 1, Unit 1 (Latin American Folktales).</vt:lpstr>
      <vt:lpstr>No! This question does not require students to engage with the text and requires knowledge not necessarily provided in the text.</vt:lpstr>
      <vt:lpstr>If you do not yet have access to an HQIR, consider these question stems:</vt:lpstr>
      <vt:lpstr>  Routine 4:  Summarizing with “Gist” Statements</vt:lpstr>
      <vt:lpstr>The Steps for Writing a Gist Statement</vt:lpstr>
      <vt:lpstr>1. Who or what is the passage about?</vt:lpstr>
      <vt:lpstr>2. What is important about Latin American folklore in the passage?</vt:lpstr>
      <vt:lpstr>3. Synthesize important information.</vt:lpstr>
      <vt:lpstr>4. Write a gist statement and revise with peers.</vt:lpstr>
      <vt:lpstr>What might all of this look like in a classroom? Note that this is merely a sample not intended as a requirement.</vt:lpstr>
      <vt:lpstr> Caution</vt:lpstr>
      <vt:lpstr> Reflection:</vt:lpstr>
      <vt:lpstr>Certificate of Completion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Tinch, Kristen - Division of Academic Program Standards</cp:lastModifiedBy>
  <cp:revision>33</cp:revision>
  <dcterms:modified xsi:type="dcterms:W3CDTF">2025-12-17T18:35:02Z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b544694-0027-44fa-bee4-2648c0363f9d_Enabled">
    <vt:lpwstr>true</vt:lpwstr>
  </property>
  <property fmtid="{D5CDD505-2E9C-101B-9397-08002B2CF9AE}" pid="3" name="MSIP_Label_eb544694-0027-44fa-bee4-2648c0363f9d_SetDate">
    <vt:lpwstr>2025-01-07T16:50:46Z</vt:lpwstr>
  </property>
  <property fmtid="{D5CDD505-2E9C-101B-9397-08002B2CF9AE}" pid="4" name="MSIP_Label_eb544694-0027-44fa-bee4-2648c0363f9d_Method">
    <vt:lpwstr>Standard</vt:lpwstr>
  </property>
  <property fmtid="{D5CDD505-2E9C-101B-9397-08002B2CF9AE}" pid="5" name="MSIP_Label_eb544694-0027-44fa-bee4-2648c0363f9d_Name">
    <vt:lpwstr>defa4170-0d19-0005-0004-bc88714345d2</vt:lpwstr>
  </property>
  <property fmtid="{D5CDD505-2E9C-101B-9397-08002B2CF9AE}" pid="6" name="MSIP_Label_eb544694-0027-44fa-bee4-2648c0363f9d_SiteId">
    <vt:lpwstr>9360c11f-90e6-4706-ad00-25fcdc9e2ed1</vt:lpwstr>
  </property>
  <property fmtid="{D5CDD505-2E9C-101B-9397-08002B2CF9AE}" pid="7" name="MSIP_Label_eb544694-0027-44fa-bee4-2648c0363f9d_ActionId">
    <vt:lpwstr>05785a1c-84f1-4f07-a828-586c9f578c5e</vt:lpwstr>
  </property>
  <property fmtid="{D5CDD505-2E9C-101B-9397-08002B2CF9AE}" pid="8" name="MSIP_Label_eb544694-0027-44fa-bee4-2648c0363f9d_ContentBits">
    <vt:lpwstr>0</vt:lpwstr>
  </property>
  <property fmtid="{D5CDD505-2E9C-101B-9397-08002B2CF9AE}" pid="9" name="ContentTypeId">
    <vt:lpwstr>0x0101001BEB557DBE01834EAB47A683706DCD5B001CB4B9AB93836842A61C86EAD5F20BA7</vt:lpwstr>
  </property>
  <property fmtid="{D5CDD505-2E9C-101B-9397-08002B2CF9AE}" pid="10" name="_dlc_DocIdItemGuid">
    <vt:lpwstr>930adad2-a781-4851-ab8e-3df8bd4fb1a3</vt:lpwstr>
  </property>
</Properties>
</file>