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9"/>
  </p:notesMasterIdLst>
  <p:sldIdLst>
    <p:sldId id="257" r:id="rId6"/>
    <p:sldId id="259" r:id="rId7"/>
    <p:sldId id="260" r:id="rId8"/>
    <p:sldId id="350" r:id="rId9"/>
    <p:sldId id="616" r:id="rId10"/>
    <p:sldId id="309" r:id="rId11"/>
    <p:sldId id="269" r:id="rId12"/>
    <p:sldId id="629" r:id="rId13"/>
    <p:sldId id="630" r:id="rId14"/>
    <p:sldId id="631" r:id="rId15"/>
    <p:sldId id="632" r:id="rId16"/>
    <p:sldId id="298" r:id="rId17"/>
    <p:sldId id="633" r:id="rId18"/>
    <p:sldId id="626" r:id="rId19"/>
    <p:sldId id="273" r:id="rId20"/>
    <p:sldId id="271" r:id="rId21"/>
    <p:sldId id="272" r:id="rId22"/>
    <p:sldId id="268" r:id="rId23"/>
    <p:sldId id="617" r:id="rId24"/>
    <p:sldId id="346" r:id="rId25"/>
    <p:sldId id="276" r:id="rId26"/>
    <p:sldId id="342" r:id="rId27"/>
    <p:sldId id="628" r:id="rId28"/>
    <p:sldId id="340" r:id="rId29"/>
    <p:sldId id="274" r:id="rId30"/>
    <p:sldId id="311" r:id="rId31"/>
    <p:sldId id="584" r:id="rId32"/>
    <p:sldId id="620" r:id="rId33"/>
    <p:sldId id="621" r:id="rId34"/>
    <p:sldId id="310" r:id="rId35"/>
    <p:sldId id="341" r:id="rId36"/>
    <p:sldId id="625" r:id="rId37"/>
    <p:sldId id="280" r:id="rId38"/>
    <p:sldId id="262" r:id="rId39"/>
    <p:sldId id="299" r:id="rId40"/>
    <p:sldId id="300" r:id="rId41"/>
    <p:sldId id="302" r:id="rId42"/>
    <p:sldId id="301" r:id="rId43"/>
    <p:sldId id="303" r:id="rId44"/>
    <p:sldId id="304" r:id="rId45"/>
    <p:sldId id="322" r:id="rId46"/>
    <p:sldId id="326" r:id="rId47"/>
    <p:sldId id="327" r:id="rId48"/>
    <p:sldId id="627" r:id="rId49"/>
    <p:sldId id="347" r:id="rId50"/>
    <p:sldId id="348" r:id="rId51"/>
    <p:sldId id="281" r:id="rId52"/>
    <p:sldId id="607" r:id="rId53"/>
    <p:sldId id="279" r:id="rId54"/>
    <p:sldId id="595" r:id="rId55"/>
    <p:sldId id="264" r:id="rId56"/>
    <p:sldId id="624" r:id="rId57"/>
    <p:sldId id="263" r:id="rId5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3399FF"/>
    <a:srgbClr val="FF99FF"/>
    <a:srgbClr val="B7FAFF"/>
    <a:srgbClr val="007780"/>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D4E354-FD1A-4322-AD71-E83ED559441B}" v="221" dt="2024-08-30T19:04:10.7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58" autoAdjust="0"/>
  </p:normalViewPr>
  <p:slideViewPr>
    <p:cSldViewPr snapToGrid="0" snapToObjects="1">
      <p:cViewPr varScale="1">
        <p:scale>
          <a:sx n="50" d="100"/>
          <a:sy n="50" d="100"/>
        </p:scale>
        <p:origin x="427" y="48"/>
      </p:cViewPr>
      <p:guideLst/>
    </p:cSldViewPr>
  </p:slideViewPr>
  <p:outlineViewPr>
    <p:cViewPr>
      <p:scale>
        <a:sx n="33" d="100"/>
        <a:sy n="33" d="100"/>
      </p:scale>
      <p:origin x="0" y="-358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F398E-2413-4AD4-8EFD-5F4AEAA8A973}" type="doc">
      <dgm:prSet loTypeId="urn:microsoft.com/office/officeart/2005/8/layout/cycle6" loCatId="cycle" qsTypeId="urn:microsoft.com/office/officeart/2005/8/quickstyle/3d3" qsCatId="3D" csTypeId="urn:microsoft.com/office/officeart/2005/8/colors/accent0_1" csCatId="mainScheme" phldr="1"/>
      <dgm:spPr/>
      <dgm:t>
        <a:bodyPr/>
        <a:lstStyle/>
        <a:p>
          <a:endParaRPr lang="en-US"/>
        </a:p>
      </dgm:t>
    </dgm:pt>
    <dgm:pt modelId="{849470D6-A8D4-4D1E-8C60-0F938E65F492}">
      <dgm:prSet phldrT="[Text]"/>
      <dgm:spPr>
        <a:solidFill>
          <a:schemeClr val="accent1">
            <a:lumMod val="40000"/>
            <a:lumOff val="60000"/>
          </a:schemeClr>
        </a:solidFill>
      </dgm:spPr>
      <dgm:t>
        <a:bodyPr/>
        <a:lstStyle/>
        <a:p>
          <a:r>
            <a:rPr lang="en-US" dirty="0"/>
            <a:t>Professional Learning</a:t>
          </a:r>
        </a:p>
      </dgm:t>
    </dgm:pt>
    <dgm:pt modelId="{2F99A741-D056-4071-82E8-130CDB856162}" type="parTrans" cxnId="{4076C20F-75A5-4307-86B1-D5261D60D2E1}">
      <dgm:prSet/>
      <dgm:spPr/>
      <dgm:t>
        <a:bodyPr/>
        <a:lstStyle/>
        <a:p>
          <a:endParaRPr lang="en-US"/>
        </a:p>
      </dgm:t>
    </dgm:pt>
    <dgm:pt modelId="{37BDDEA2-29AD-4AE5-A7FF-4B79E52D580D}" type="sibTrans" cxnId="{4076C20F-75A5-4307-86B1-D5261D60D2E1}">
      <dgm:prSet/>
      <dgm:spPr/>
      <dgm:t>
        <a:bodyPr/>
        <a:lstStyle/>
        <a:p>
          <a:endParaRPr lang="en-US"/>
        </a:p>
      </dgm:t>
    </dgm:pt>
    <dgm:pt modelId="{07F182FB-5DDA-4C5D-8E02-8E6B6C8B3B87}">
      <dgm:prSet phldrT="[Text]"/>
      <dgm:spPr>
        <a:solidFill>
          <a:schemeClr val="accent4">
            <a:lumMod val="40000"/>
            <a:lumOff val="60000"/>
          </a:schemeClr>
        </a:solidFill>
      </dgm:spPr>
      <dgm:t>
        <a:bodyPr/>
        <a:lstStyle/>
        <a:p>
          <a:r>
            <a:rPr lang="en-US" dirty="0"/>
            <a:t>Retention</a:t>
          </a:r>
        </a:p>
      </dgm:t>
    </dgm:pt>
    <dgm:pt modelId="{50B1F5F4-4664-4B0A-A7B6-4D7CB4505AAA}" type="parTrans" cxnId="{3F2C37DE-D0A0-48F5-8403-EECB58BFB271}">
      <dgm:prSet/>
      <dgm:spPr/>
      <dgm:t>
        <a:bodyPr/>
        <a:lstStyle/>
        <a:p>
          <a:endParaRPr lang="en-US"/>
        </a:p>
      </dgm:t>
    </dgm:pt>
    <dgm:pt modelId="{9B6E0741-47F4-4FC5-89CC-AE961AE6341C}" type="sibTrans" cxnId="{3F2C37DE-D0A0-48F5-8403-EECB58BFB271}">
      <dgm:prSet/>
      <dgm:spPr/>
      <dgm:t>
        <a:bodyPr/>
        <a:lstStyle/>
        <a:p>
          <a:endParaRPr lang="en-US"/>
        </a:p>
      </dgm:t>
    </dgm:pt>
    <dgm:pt modelId="{95C3AA40-E0E6-45DF-9AF2-CF0DC7C8159D}">
      <dgm:prSet phldrT="[Text]"/>
      <dgm:spPr>
        <a:solidFill>
          <a:srgbClr val="B7FAFF"/>
        </a:solidFill>
      </dgm:spPr>
      <dgm:t>
        <a:bodyPr/>
        <a:lstStyle/>
        <a:p>
          <a:r>
            <a:rPr lang="en-US" dirty="0"/>
            <a:t>Equitable  Distribution</a:t>
          </a:r>
        </a:p>
      </dgm:t>
    </dgm:pt>
    <dgm:pt modelId="{FBE5C380-24EC-425D-83B9-BEA97E8934BB}" type="parTrans" cxnId="{6DBDD3C1-33C5-4B2C-BF25-584C0FD696DA}">
      <dgm:prSet/>
      <dgm:spPr/>
      <dgm:t>
        <a:bodyPr/>
        <a:lstStyle/>
        <a:p>
          <a:endParaRPr lang="en-US"/>
        </a:p>
      </dgm:t>
    </dgm:pt>
    <dgm:pt modelId="{B3BCB496-1FE7-45BC-A7EC-EF465F1A6D7A}" type="sibTrans" cxnId="{6DBDD3C1-33C5-4B2C-BF25-584C0FD696DA}">
      <dgm:prSet/>
      <dgm:spPr/>
      <dgm:t>
        <a:bodyPr/>
        <a:lstStyle/>
        <a:p>
          <a:endParaRPr lang="en-US"/>
        </a:p>
      </dgm:t>
    </dgm:pt>
    <dgm:pt modelId="{FF21E420-550A-4D63-90ED-F8ABB5A7E23B}">
      <dgm:prSet phldrT="[Text]"/>
      <dgm:spPr>
        <a:solidFill>
          <a:srgbClr val="FF99FF"/>
        </a:solidFill>
      </dgm:spPr>
      <dgm:t>
        <a:bodyPr/>
        <a:lstStyle/>
        <a:p>
          <a:r>
            <a:rPr lang="en-US" dirty="0"/>
            <a:t>Career Pathways</a:t>
          </a:r>
        </a:p>
      </dgm:t>
    </dgm:pt>
    <dgm:pt modelId="{ECE7FC1F-7000-43CA-8C99-F71658F81464}" type="parTrans" cxnId="{738C04B6-FBA5-4162-ACFB-1FFA163B83C2}">
      <dgm:prSet/>
      <dgm:spPr/>
      <dgm:t>
        <a:bodyPr/>
        <a:lstStyle/>
        <a:p>
          <a:endParaRPr lang="en-US"/>
        </a:p>
      </dgm:t>
    </dgm:pt>
    <dgm:pt modelId="{E1843DC9-E8D8-419F-BCA1-C0012FFA8AAD}" type="sibTrans" cxnId="{738C04B6-FBA5-4162-ACFB-1FFA163B83C2}">
      <dgm:prSet/>
      <dgm:spPr/>
      <dgm:t>
        <a:bodyPr/>
        <a:lstStyle/>
        <a:p>
          <a:endParaRPr lang="en-US"/>
        </a:p>
      </dgm:t>
    </dgm:pt>
    <dgm:pt modelId="{1145840D-853E-48AC-94F9-D037313E726C}">
      <dgm:prSet phldrT="[Text]"/>
      <dgm:spPr>
        <a:solidFill>
          <a:srgbClr val="3399FF"/>
        </a:solidFill>
      </dgm:spPr>
      <dgm:t>
        <a:bodyPr/>
        <a:lstStyle/>
        <a:p>
          <a:r>
            <a:rPr lang="en-US" dirty="0"/>
            <a:t>Recruitment</a:t>
          </a:r>
        </a:p>
      </dgm:t>
    </dgm:pt>
    <dgm:pt modelId="{853D8C43-FB2A-411B-8676-52D7F208B980}" type="parTrans" cxnId="{26AFD644-0690-4051-9534-11D5AF0ADF1E}">
      <dgm:prSet/>
      <dgm:spPr/>
      <dgm:t>
        <a:bodyPr/>
        <a:lstStyle/>
        <a:p>
          <a:endParaRPr lang="en-US"/>
        </a:p>
      </dgm:t>
    </dgm:pt>
    <dgm:pt modelId="{5EDDCF98-C276-4A31-AAE3-314C31BFB7A0}" type="sibTrans" cxnId="{26AFD644-0690-4051-9534-11D5AF0ADF1E}">
      <dgm:prSet/>
      <dgm:spPr/>
      <dgm:t>
        <a:bodyPr/>
        <a:lstStyle/>
        <a:p>
          <a:endParaRPr lang="en-US"/>
        </a:p>
      </dgm:t>
    </dgm:pt>
    <dgm:pt modelId="{F4641962-1FBE-4F6B-B1C7-FD18FEDE4ECF}" type="pres">
      <dgm:prSet presAssocID="{56AF398E-2413-4AD4-8EFD-5F4AEAA8A973}" presName="cycle" presStyleCnt="0">
        <dgm:presLayoutVars>
          <dgm:dir/>
          <dgm:resizeHandles val="exact"/>
        </dgm:presLayoutVars>
      </dgm:prSet>
      <dgm:spPr/>
    </dgm:pt>
    <dgm:pt modelId="{5C6796BC-5D27-43C3-99C6-36BF5C549CF1}" type="pres">
      <dgm:prSet presAssocID="{849470D6-A8D4-4D1E-8C60-0F938E65F492}" presName="node" presStyleLbl="node1" presStyleIdx="0" presStyleCnt="5">
        <dgm:presLayoutVars>
          <dgm:bulletEnabled val="1"/>
        </dgm:presLayoutVars>
      </dgm:prSet>
      <dgm:spPr/>
    </dgm:pt>
    <dgm:pt modelId="{2BD19C20-F836-4493-A02C-B818D2F07428}" type="pres">
      <dgm:prSet presAssocID="{849470D6-A8D4-4D1E-8C60-0F938E65F492}" presName="spNode" presStyleCnt="0"/>
      <dgm:spPr/>
    </dgm:pt>
    <dgm:pt modelId="{4BA99F7D-FFF0-4BF7-BA14-E382D2998932}" type="pres">
      <dgm:prSet presAssocID="{37BDDEA2-29AD-4AE5-A7FF-4B79E52D580D}" presName="sibTrans" presStyleLbl="sibTrans1D1" presStyleIdx="0" presStyleCnt="5"/>
      <dgm:spPr/>
    </dgm:pt>
    <dgm:pt modelId="{1B93E0DB-D9B9-4190-AA45-6FFD35A9625B}" type="pres">
      <dgm:prSet presAssocID="{07F182FB-5DDA-4C5D-8E02-8E6B6C8B3B87}" presName="node" presStyleLbl="node1" presStyleIdx="1" presStyleCnt="5">
        <dgm:presLayoutVars>
          <dgm:bulletEnabled val="1"/>
        </dgm:presLayoutVars>
      </dgm:prSet>
      <dgm:spPr/>
    </dgm:pt>
    <dgm:pt modelId="{4087E377-8C9A-4802-944A-B6A5D1F431E7}" type="pres">
      <dgm:prSet presAssocID="{07F182FB-5DDA-4C5D-8E02-8E6B6C8B3B87}" presName="spNode" presStyleCnt="0"/>
      <dgm:spPr/>
    </dgm:pt>
    <dgm:pt modelId="{D031256A-C4BE-4B5A-8A0A-DE75F77C8849}" type="pres">
      <dgm:prSet presAssocID="{9B6E0741-47F4-4FC5-89CC-AE961AE6341C}" presName="sibTrans" presStyleLbl="sibTrans1D1" presStyleIdx="1" presStyleCnt="5"/>
      <dgm:spPr/>
    </dgm:pt>
    <dgm:pt modelId="{D04BA371-FC81-40FE-B0A1-435FCBF9EF43}" type="pres">
      <dgm:prSet presAssocID="{95C3AA40-E0E6-45DF-9AF2-CF0DC7C8159D}" presName="node" presStyleLbl="node1" presStyleIdx="2" presStyleCnt="5">
        <dgm:presLayoutVars>
          <dgm:bulletEnabled val="1"/>
        </dgm:presLayoutVars>
      </dgm:prSet>
      <dgm:spPr/>
    </dgm:pt>
    <dgm:pt modelId="{0CF829CF-FF9C-452A-8982-27CD9E25A64F}" type="pres">
      <dgm:prSet presAssocID="{95C3AA40-E0E6-45DF-9AF2-CF0DC7C8159D}" presName="spNode" presStyleCnt="0"/>
      <dgm:spPr/>
    </dgm:pt>
    <dgm:pt modelId="{0BA300A9-DA33-430D-B07C-C0F156740D88}" type="pres">
      <dgm:prSet presAssocID="{B3BCB496-1FE7-45BC-A7EC-EF465F1A6D7A}" presName="sibTrans" presStyleLbl="sibTrans1D1" presStyleIdx="2" presStyleCnt="5"/>
      <dgm:spPr/>
    </dgm:pt>
    <dgm:pt modelId="{40852242-B6BB-4CBD-8FC5-7E7982EF3E0E}" type="pres">
      <dgm:prSet presAssocID="{FF21E420-550A-4D63-90ED-F8ABB5A7E23B}" presName="node" presStyleLbl="node1" presStyleIdx="3" presStyleCnt="5">
        <dgm:presLayoutVars>
          <dgm:bulletEnabled val="1"/>
        </dgm:presLayoutVars>
      </dgm:prSet>
      <dgm:spPr/>
    </dgm:pt>
    <dgm:pt modelId="{4426B2F4-9225-4A42-9689-56C2820AD222}" type="pres">
      <dgm:prSet presAssocID="{FF21E420-550A-4D63-90ED-F8ABB5A7E23B}" presName="spNode" presStyleCnt="0"/>
      <dgm:spPr/>
    </dgm:pt>
    <dgm:pt modelId="{E51A478A-88B0-4805-B1CC-F5FAEAFDC1E9}" type="pres">
      <dgm:prSet presAssocID="{E1843DC9-E8D8-419F-BCA1-C0012FFA8AAD}" presName="sibTrans" presStyleLbl="sibTrans1D1" presStyleIdx="3" presStyleCnt="5"/>
      <dgm:spPr/>
    </dgm:pt>
    <dgm:pt modelId="{577394E5-4CF6-4C53-9F7E-A409CF446B57}" type="pres">
      <dgm:prSet presAssocID="{1145840D-853E-48AC-94F9-D037313E726C}" presName="node" presStyleLbl="node1" presStyleIdx="4" presStyleCnt="5">
        <dgm:presLayoutVars>
          <dgm:bulletEnabled val="1"/>
        </dgm:presLayoutVars>
      </dgm:prSet>
      <dgm:spPr/>
    </dgm:pt>
    <dgm:pt modelId="{16DD01FA-190E-483B-ADA4-2B06ECFD1F1E}" type="pres">
      <dgm:prSet presAssocID="{1145840D-853E-48AC-94F9-D037313E726C}" presName="spNode" presStyleCnt="0"/>
      <dgm:spPr/>
    </dgm:pt>
    <dgm:pt modelId="{554CEF48-697A-4A00-87E9-57176BABB7BD}" type="pres">
      <dgm:prSet presAssocID="{5EDDCF98-C276-4A31-AAE3-314C31BFB7A0}" presName="sibTrans" presStyleLbl="sibTrans1D1" presStyleIdx="4" presStyleCnt="5"/>
      <dgm:spPr/>
    </dgm:pt>
  </dgm:ptLst>
  <dgm:cxnLst>
    <dgm:cxn modelId="{4076C20F-75A5-4307-86B1-D5261D60D2E1}" srcId="{56AF398E-2413-4AD4-8EFD-5F4AEAA8A973}" destId="{849470D6-A8D4-4D1E-8C60-0F938E65F492}" srcOrd="0" destOrd="0" parTransId="{2F99A741-D056-4071-82E8-130CDB856162}" sibTransId="{37BDDEA2-29AD-4AE5-A7FF-4B79E52D580D}"/>
    <dgm:cxn modelId="{71226E31-4582-476D-A96F-F8B53D4A6133}" type="presOf" srcId="{FF21E420-550A-4D63-90ED-F8ABB5A7E23B}" destId="{40852242-B6BB-4CBD-8FC5-7E7982EF3E0E}" srcOrd="0" destOrd="0" presId="urn:microsoft.com/office/officeart/2005/8/layout/cycle6"/>
    <dgm:cxn modelId="{26AFD644-0690-4051-9534-11D5AF0ADF1E}" srcId="{56AF398E-2413-4AD4-8EFD-5F4AEAA8A973}" destId="{1145840D-853E-48AC-94F9-D037313E726C}" srcOrd="4" destOrd="0" parTransId="{853D8C43-FB2A-411B-8676-52D7F208B980}" sibTransId="{5EDDCF98-C276-4A31-AAE3-314C31BFB7A0}"/>
    <dgm:cxn modelId="{BB173F67-DA4D-4A5E-B562-A1C604B9BE91}" type="presOf" srcId="{07F182FB-5DDA-4C5D-8E02-8E6B6C8B3B87}" destId="{1B93E0DB-D9B9-4190-AA45-6FFD35A9625B}" srcOrd="0" destOrd="0" presId="urn:microsoft.com/office/officeart/2005/8/layout/cycle6"/>
    <dgm:cxn modelId="{1DAF9F68-5D2C-4889-9C1E-C104F326C2C9}" type="presOf" srcId="{B3BCB496-1FE7-45BC-A7EC-EF465F1A6D7A}" destId="{0BA300A9-DA33-430D-B07C-C0F156740D88}" srcOrd="0" destOrd="0" presId="urn:microsoft.com/office/officeart/2005/8/layout/cycle6"/>
    <dgm:cxn modelId="{60B86855-DF63-4301-B1DD-18EE4E463A20}" type="presOf" srcId="{E1843DC9-E8D8-419F-BCA1-C0012FFA8AAD}" destId="{E51A478A-88B0-4805-B1CC-F5FAEAFDC1E9}" srcOrd="0" destOrd="0" presId="urn:microsoft.com/office/officeart/2005/8/layout/cycle6"/>
    <dgm:cxn modelId="{EC33797F-3183-4314-80C6-98BA3B6E6DF5}" type="presOf" srcId="{95C3AA40-E0E6-45DF-9AF2-CF0DC7C8159D}" destId="{D04BA371-FC81-40FE-B0A1-435FCBF9EF43}" srcOrd="0" destOrd="0" presId="urn:microsoft.com/office/officeart/2005/8/layout/cycle6"/>
    <dgm:cxn modelId="{9BB2C885-E916-4F6A-BC37-F53F9A2D4349}" type="presOf" srcId="{5EDDCF98-C276-4A31-AAE3-314C31BFB7A0}" destId="{554CEF48-697A-4A00-87E9-57176BABB7BD}" srcOrd="0" destOrd="0" presId="urn:microsoft.com/office/officeart/2005/8/layout/cycle6"/>
    <dgm:cxn modelId="{FB340194-6860-4EC4-9164-5878757A95F5}" type="presOf" srcId="{56AF398E-2413-4AD4-8EFD-5F4AEAA8A973}" destId="{F4641962-1FBE-4F6B-B1C7-FD18FEDE4ECF}" srcOrd="0" destOrd="0" presId="urn:microsoft.com/office/officeart/2005/8/layout/cycle6"/>
    <dgm:cxn modelId="{35E28694-ABFA-4192-AEBD-81B811A27E17}" type="presOf" srcId="{1145840D-853E-48AC-94F9-D037313E726C}" destId="{577394E5-4CF6-4C53-9F7E-A409CF446B57}" srcOrd="0" destOrd="0" presId="urn:microsoft.com/office/officeart/2005/8/layout/cycle6"/>
    <dgm:cxn modelId="{738C04B6-FBA5-4162-ACFB-1FFA163B83C2}" srcId="{56AF398E-2413-4AD4-8EFD-5F4AEAA8A973}" destId="{FF21E420-550A-4D63-90ED-F8ABB5A7E23B}" srcOrd="3" destOrd="0" parTransId="{ECE7FC1F-7000-43CA-8C99-F71658F81464}" sibTransId="{E1843DC9-E8D8-419F-BCA1-C0012FFA8AAD}"/>
    <dgm:cxn modelId="{6DBDD3C1-33C5-4B2C-BF25-584C0FD696DA}" srcId="{56AF398E-2413-4AD4-8EFD-5F4AEAA8A973}" destId="{95C3AA40-E0E6-45DF-9AF2-CF0DC7C8159D}" srcOrd="2" destOrd="0" parTransId="{FBE5C380-24EC-425D-83B9-BEA97E8934BB}" sibTransId="{B3BCB496-1FE7-45BC-A7EC-EF465F1A6D7A}"/>
    <dgm:cxn modelId="{6AE59DC4-912F-4388-AD78-59E65694EEB1}" type="presOf" srcId="{9B6E0741-47F4-4FC5-89CC-AE961AE6341C}" destId="{D031256A-C4BE-4B5A-8A0A-DE75F77C8849}" srcOrd="0" destOrd="0" presId="urn:microsoft.com/office/officeart/2005/8/layout/cycle6"/>
    <dgm:cxn modelId="{C182A1CD-1D1A-410E-999E-B1C870B76496}" type="presOf" srcId="{849470D6-A8D4-4D1E-8C60-0F938E65F492}" destId="{5C6796BC-5D27-43C3-99C6-36BF5C549CF1}" srcOrd="0" destOrd="0" presId="urn:microsoft.com/office/officeart/2005/8/layout/cycle6"/>
    <dgm:cxn modelId="{0D44FBDA-6461-407E-A00D-7EFA20CE22E8}" type="presOf" srcId="{37BDDEA2-29AD-4AE5-A7FF-4B79E52D580D}" destId="{4BA99F7D-FFF0-4BF7-BA14-E382D2998932}" srcOrd="0" destOrd="0" presId="urn:microsoft.com/office/officeart/2005/8/layout/cycle6"/>
    <dgm:cxn modelId="{3F2C37DE-D0A0-48F5-8403-EECB58BFB271}" srcId="{56AF398E-2413-4AD4-8EFD-5F4AEAA8A973}" destId="{07F182FB-5DDA-4C5D-8E02-8E6B6C8B3B87}" srcOrd="1" destOrd="0" parTransId="{50B1F5F4-4664-4B0A-A7B6-4D7CB4505AAA}" sibTransId="{9B6E0741-47F4-4FC5-89CC-AE961AE6341C}"/>
    <dgm:cxn modelId="{20D0EF06-5496-4111-8EA8-5009A042EE65}" type="presParOf" srcId="{F4641962-1FBE-4F6B-B1C7-FD18FEDE4ECF}" destId="{5C6796BC-5D27-43C3-99C6-36BF5C549CF1}" srcOrd="0" destOrd="0" presId="urn:microsoft.com/office/officeart/2005/8/layout/cycle6"/>
    <dgm:cxn modelId="{CF43BC96-9889-4B0E-ABCF-02F4E56AA972}" type="presParOf" srcId="{F4641962-1FBE-4F6B-B1C7-FD18FEDE4ECF}" destId="{2BD19C20-F836-4493-A02C-B818D2F07428}" srcOrd="1" destOrd="0" presId="urn:microsoft.com/office/officeart/2005/8/layout/cycle6"/>
    <dgm:cxn modelId="{D16105A4-1F1F-44C2-83F6-FC51AF26E646}" type="presParOf" srcId="{F4641962-1FBE-4F6B-B1C7-FD18FEDE4ECF}" destId="{4BA99F7D-FFF0-4BF7-BA14-E382D2998932}" srcOrd="2" destOrd="0" presId="urn:microsoft.com/office/officeart/2005/8/layout/cycle6"/>
    <dgm:cxn modelId="{3B796B04-DB54-4D8B-95AE-8D290AB3EEC9}" type="presParOf" srcId="{F4641962-1FBE-4F6B-B1C7-FD18FEDE4ECF}" destId="{1B93E0DB-D9B9-4190-AA45-6FFD35A9625B}" srcOrd="3" destOrd="0" presId="urn:microsoft.com/office/officeart/2005/8/layout/cycle6"/>
    <dgm:cxn modelId="{86334A70-3309-4A92-ACFA-00EE7BAF2CF2}" type="presParOf" srcId="{F4641962-1FBE-4F6B-B1C7-FD18FEDE4ECF}" destId="{4087E377-8C9A-4802-944A-B6A5D1F431E7}" srcOrd="4" destOrd="0" presId="urn:microsoft.com/office/officeart/2005/8/layout/cycle6"/>
    <dgm:cxn modelId="{A268D924-7E0F-4504-83BB-CE15BFDC2E7F}" type="presParOf" srcId="{F4641962-1FBE-4F6B-B1C7-FD18FEDE4ECF}" destId="{D031256A-C4BE-4B5A-8A0A-DE75F77C8849}" srcOrd="5" destOrd="0" presId="urn:microsoft.com/office/officeart/2005/8/layout/cycle6"/>
    <dgm:cxn modelId="{45F5B196-52BA-46E1-8388-3733C699031B}" type="presParOf" srcId="{F4641962-1FBE-4F6B-B1C7-FD18FEDE4ECF}" destId="{D04BA371-FC81-40FE-B0A1-435FCBF9EF43}" srcOrd="6" destOrd="0" presId="urn:microsoft.com/office/officeart/2005/8/layout/cycle6"/>
    <dgm:cxn modelId="{A5895A2C-B849-4539-88C0-A704946A6AE8}" type="presParOf" srcId="{F4641962-1FBE-4F6B-B1C7-FD18FEDE4ECF}" destId="{0CF829CF-FF9C-452A-8982-27CD9E25A64F}" srcOrd="7" destOrd="0" presId="urn:microsoft.com/office/officeart/2005/8/layout/cycle6"/>
    <dgm:cxn modelId="{A05C5462-8346-4358-AE41-72C3660D4BEB}" type="presParOf" srcId="{F4641962-1FBE-4F6B-B1C7-FD18FEDE4ECF}" destId="{0BA300A9-DA33-430D-B07C-C0F156740D88}" srcOrd="8" destOrd="0" presId="urn:microsoft.com/office/officeart/2005/8/layout/cycle6"/>
    <dgm:cxn modelId="{ED097281-CF5C-4D6A-B0E8-0E099509F45A}" type="presParOf" srcId="{F4641962-1FBE-4F6B-B1C7-FD18FEDE4ECF}" destId="{40852242-B6BB-4CBD-8FC5-7E7982EF3E0E}" srcOrd="9" destOrd="0" presId="urn:microsoft.com/office/officeart/2005/8/layout/cycle6"/>
    <dgm:cxn modelId="{AC61B818-0A6A-438B-829D-1202725FC51A}" type="presParOf" srcId="{F4641962-1FBE-4F6B-B1C7-FD18FEDE4ECF}" destId="{4426B2F4-9225-4A42-9689-56C2820AD222}" srcOrd="10" destOrd="0" presId="urn:microsoft.com/office/officeart/2005/8/layout/cycle6"/>
    <dgm:cxn modelId="{55B0F0E6-D233-46B5-B338-776BA7AAF440}" type="presParOf" srcId="{F4641962-1FBE-4F6B-B1C7-FD18FEDE4ECF}" destId="{E51A478A-88B0-4805-B1CC-F5FAEAFDC1E9}" srcOrd="11" destOrd="0" presId="urn:microsoft.com/office/officeart/2005/8/layout/cycle6"/>
    <dgm:cxn modelId="{B5DCDE10-2287-4C2D-BE60-61E67B536E8F}" type="presParOf" srcId="{F4641962-1FBE-4F6B-B1C7-FD18FEDE4ECF}" destId="{577394E5-4CF6-4C53-9F7E-A409CF446B57}" srcOrd="12" destOrd="0" presId="urn:microsoft.com/office/officeart/2005/8/layout/cycle6"/>
    <dgm:cxn modelId="{61813157-145C-426B-9426-7B43C981E227}" type="presParOf" srcId="{F4641962-1FBE-4F6B-B1C7-FD18FEDE4ECF}" destId="{16DD01FA-190E-483B-ADA4-2B06ECFD1F1E}" srcOrd="13" destOrd="0" presId="urn:microsoft.com/office/officeart/2005/8/layout/cycle6"/>
    <dgm:cxn modelId="{6802A28B-F33A-4DDC-8605-DCC0E32DF219}" type="presParOf" srcId="{F4641962-1FBE-4F6B-B1C7-FD18FEDE4ECF}" destId="{554CEF48-697A-4A00-87E9-57176BABB7BD}"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E14C5-0BCA-4123-91CB-9111E4116052}" type="doc">
      <dgm:prSet loTypeId="urn:diagrams.loki3.com/TabbedArc+Icon" loCatId="relationship" qsTypeId="urn:microsoft.com/office/officeart/2005/8/quickstyle/3d1" qsCatId="3D" csTypeId="urn:microsoft.com/office/officeart/2005/8/colors/accent5_4" csCatId="accent5" phldr="1"/>
      <dgm:spPr/>
    </dgm:pt>
    <dgm:pt modelId="{2D10C2B5-F340-4694-B47B-61B599157B6A}">
      <dgm:prSet phldrT="[Text]"/>
      <dgm:spPr/>
      <dgm:t>
        <a:bodyPr/>
        <a:lstStyle/>
        <a:p>
          <a:r>
            <a:rPr lang="en-US" dirty="0"/>
            <a:t>District</a:t>
          </a:r>
        </a:p>
      </dgm:t>
    </dgm:pt>
    <dgm:pt modelId="{699CC607-EE93-4FA5-8B9A-E22B07C7604A}" type="parTrans" cxnId="{143A0A7E-F5F4-4561-87AD-A12DF5B2C4F3}">
      <dgm:prSet/>
      <dgm:spPr/>
      <dgm:t>
        <a:bodyPr/>
        <a:lstStyle/>
        <a:p>
          <a:endParaRPr lang="en-US"/>
        </a:p>
      </dgm:t>
    </dgm:pt>
    <dgm:pt modelId="{1BC2D742-52F7-4F61-AEFC-37DF98C17572}" type="sibTrans" cxnId="{143A0A7E-F5F4-4561-87AD-A12DF5B2C4F3}">
      <dgm:prSet/>
      <dgm:spPr/>
      <dgm:t>
        <a:bodyPr/>
        <a:lstStyle/>
        <a:p>
          <a:endParaRPr lang="en-US"/>
        </a:p>
      </dgm:t>
    </dgm:pt>
    <dgm:pt modelId="{804BA40F-4E87-494F-B6E5-AADC43AC420F}">
      <dgm:prSet phldrT="[Text]"/>
      <dgm:spPr/>
      <dgm:t>
        <a:bodyPr/>
        <a:lstStyle/>
        <a:p>
          <a:r>
            <a:rPr lang="en-US" dirty="0"/>
            <a:t>Schools</a:t>
          </a:r>
        </a:p>
      </dgm:t>
    </dgm:pt>
    <dgm:pt modelId="{7C294F8D-C496-4741-A77D-55242D10BB1D}" type="parTrans" cxnId="{356366E2-3CF2-4642-B37E-21B83361C8BF}">
      <dgm:prSet/>
      <dgm:spPr/>
      <dgm:t>
        <a:bodyPr/>
        <a:lstStyle/>
        <a:p>
          <a:endParaRPr lang="en-US"/>
        </a:p>
      </dgm:t>
    </dgm:pt>
    <dgm:pt modelId="{D610DEB2-2C72-4161-A3A2-50D9E52B02C0}" type="sibTrans" cxnId="{356366E2-3CF2-4642-B37E-21B83361C8BF}">
      <dgm:prSet/>
      <dgm:spPr/>
      <dgm:t>
        <a:bodyPr/>
        <a:lstStyle/>
        <a:p>
          <a:endParaRPr lang="en-US"/>
        </a:p>
      </dgm:t>
    </dgm:pt>
    <dgm:pt modelId="{31DF142C-02E7-48AF-B62C-7F7186573618}">
      <dgm:prSet phldrT="[Text]"/>
      <dgm:spPr/>
      <dgm:t>
        <a:bodyPr/>
        <a:lstStyle/>
        <a:p>
          <a:r>
            <a:rPr lang="en-US" dirty="0"/>
            <a:t>Families	</a:t>
          </a:r>
        </a:p>
      </dgm:t>
    </dgm:pt>
    <dgm:pt modelId="{A30793F8-DA7D-4E48-AB99-E99D273B573E}" type="parTrans" cxnId="{9BCC7F5A-5821-4CA1-BFF2-14EEC4B2E0AD}">
      <dgm:prSet/>
      <dgm:spPr/>
      <dgm:t>
        <a:bodyPr/>
        <a:lstStyle/>
        <a:p>
          <a:endParaRPr lang="en-US"/>
        </a:p>
      </dgm:t>
    </dgm:pt>
    <dgm:pt modelId="{1797609A-FA14-4FB4-A4AB-B0B2937E51BD}" type="sibTrans" cxnId="{9BCC7F5A-5821-4CA1-BFF2-14EEC4B2E0AD}">
      <dgm:prSet/>
      <dgm:spPr/>
      <dgm:t>
        <a:bodyPr/>
        <a:lstStyle/>
        <a:p>
          <a:endParaRPr lang="en-US"/>
        </a:p>
      </dgm:t>
    </dgm:pt>
    <dgm:pt modelId="{5AD754AF-6895-4343-B5FC-245A5E9786A5}">
      <dgm:prSet/>
      <dgm:spPr/>
      <dgm:t>
        <a:bodyPr/>
        <a:lstStyle/>
        <a:p>
          <a:r>
            <a:rPr lang="en-US" dirty="0"/>
            <a:t>Community </a:t>
          </a:r>
        </a:p>
      </dgm:t>
    </dgm:pt>
    <dgm:pt modelId="{98FBF426-03FB-463F-8087-FF85794D3764}" type="parTrans" cxnId="{4D896F01-7D20-4A7A-B06B-F6EFF40AD886}">
      <dgm:prSet/>
      <dgm:spPr/>
      <dgm:t>
        <a:bodyPr/>
        <a:lstStyle/>
        <a:p>
          <a:endParaRPr lang="en-US"/>
        </a:p>
      </dgm:t>
    </dgm:pt>
    <dgm:pt modelId="{442F9A0C-31D6-415C-ABA3-F33EAAAFAE93}" type="sibTrans" cxnId="{4D896F01-7D20-4A7A-B06B-F6EFF40AD886}">
      <dgm:prSet/>
      <dgm:spPr/>
      <dgm:t>
        <a:bodyPr/>
        <a:lstStyle/>
        <a:p>
          <a:endParaRPr lang="en-US"/>
        </a:p>
      </dgm:t>
    </dgm:pt>
    <dgm:pt modelId="{2FE32E86-B3E6-44DE-9BC0-E66F2AB1FE7F}" type="pres">
      <dgm:prSet presAssocID="{EEFE14C5-0BCA-4123-91CB-9111E4116052}" presName="Name0" presStyleCnt="0">
        <dgm:presLayoutVars>
          <dgm:dir/>
          <dgm:resizeHandles val="exact"/>
        </dgm:presLayoutVars>
      </dgm:prSet>
      <dgm:spPr/>
    </dgm:pt>
    <dgm:pt modelId="{24C81220-D56E-471E-BE4A-792D2CAF7FD8}" type="pres">
      <dgm:prSet presAssocID="{2D10C2B5-F340-4694-B47B-61B599157B6A}" presName="twoplus" presStyleLbl="node1" presStyleIdx="0" presStyleCnt="4">
        <dgm:presLayoutVars>
          <dgm:bulletEnabled val="1"/>
        </dgm:presLayoutVars>
      </dgm:prSet>
      <dgm:spPr/>
    </dgm:pt>
    <dgm:pt modelId="{89D1405B-F930-426F-8660-CA49082512F4}" type="pres">
      <dgm:prSet presAssocID="{804BA40F-4E87-494F-B6E5-AADC43AC420F}" presName="twoplus" presStyleLbl="node1" presStyleIdx="1" presStyleCnt="4">
        <dgm:presLayoutVars>
          <dgm:bulletEnabled val="1"/>
        </dgm:presLayoutVars>
      </dgm:prSet>
      <dgm:spPr/>
    </dgm:pt>
    <dgm:pt modelId="{82F0EA56-5577-43C3-A53B-FD8A68FA0506}" type="pres">
      <dgm:prSet presAssocID="{31DF142C-02E7-48AF-B62C-7F7186573618}" presName="twoplus" presStyleLbl="node1" presStyleIdx="2" presStyleCnt="4">
        <dgm:presLayoutVars>
          <dgm:bulletEnabled val="1"/>
        </dgm:presLayoutVars>
      </dgm:prSet>
      <dgm:spPr/>
    </dgm:pt>
    <dgm:pt modelId="{BE2FB9D9-54D6-41BC-983A-571F7B18B9DD}" type="pres">
      <dgm:prSet presAssocID="{5AD754AF-6895-4343-B5FC-245A5E9786A5}" presName="twoplus" presStyleLbl="node1" presStyleIdx="3" presStyleCnt="4">
        <dgm:presLayoutVars>
          <dgm:bulletEnabled val="1"/>
        </dgm:presLayoutVars>
      </dgm:prSet>
      <dgm:spPr/>
    </dgm:pt>
  </dgm:ptLst>
  <dgm:cxnLst>
    <dgm:cxn modelId="{4D896F01-7D20-4A7A-B06B-F6EFF40AD886}" srcId="{EEFE14C5-0BCA-4123-91CB-9111E4116052}" destId="{5AD754AF-6895-4343-B5FC-245A5E9786A5}" srcOrd="3" destOrd="0" parTransId="{98FBF426-03FB-463F-8087-FF85794D3764}" sibTransId="{442F9A0C-31D6-415C-ABA3-F33EAAAFAE93}"/>
    <dgm:cxn modelId="{4216481B-2F82-43A9-9748-691FADC26D81}" type="presOf" srcId="{EEFE14C5-0BCA-4123-91CB-9111E4116052}" destId="{2FE32E86-B3E6-44DE-9BC0-E66F2AB1FE7F}" srcOrd="0" destOrd="0" presId="urn:diagrams.loki3.com/TabbedArc+Icon"/>
    <dgm:cxn modelId="{9BCC7F5A-5821-4CA1-BFF2-14EEC4B2E0AD}" srcId="{EEFE14C5-0BCA-4123-91CB-9111E4116052}" destId="{31DF142C-02E7-48AF-B62C-7F7186573618}" srcOrd="2" destOrd="0" parTransId="{A30793F8-DA7D-4E48-AB99-E99D273B573E}" sibTransId="{1797609A-FA14-4FB4-A4AB-B0B2937E51BD}"/>
    <dgm:cxn modelId="{143A0A7E-F5F4-4561-87AD-A12DF5B2C4F3}" srcId="{EEFE14C5-0BCA-4123-91CB-9111E4116052}" destId="{2D10C2B5-F340-4694-B47B-61B599157B6A}" srcOrd="0" destOrd="0" parTransId="{699CC607-EE93-4FA5-8B9A-E22B07C7604A}" sibTransId="{1BC2D742-52F7-4F61-AEFC-37DF98C17572}"/>
    <dgm:cxn modelId="{F525E284-7BB9-4477-9096-F2642244D6BC}" type="presOf" srcId="{31DF142C-02E7-48AF-B62C-7F7186573618}" destId="{82F0EA56-5577-43C3-A53B-FD8A68FA0506}" srcOrd="0" destOrd="0" presId="urn:diagrams.loki3.com/TabbedArc+Icon"/>
    <dgm:cxn modelId="{2554BF8E-F13A-4C5A-84F7-9B88A5B65AD1}" type="presOf" srcId="{5AD754AF-6895-4343-B5FC-245A5E9786A5}" destId="{BE2FB9D9-54D6-41BC-983A-571F7B18B9DD}" srcOrd="0" destOrd="0" presId="urn:diagrams.loki3.com/TabbedArc+Icon"/>
    <dgm:cxn modelId="{E9D131D4-F6DB-450D-9264-E5CFCE50B5FA}" type="presOf" srcId="{804BA40F-4E87-494F-B6E5-AADC43AC420F}" destId="{89D1405B-F930-426F-8660-CA49082512F4}" srcOrd="0" destOrd="0" presId="urn:diagrams.loki3.com/TabbedArc+Icon"/>
    <dgm:cxn modelId="{356366E2-3CF2-4642-B37E-21B83361C8BF}" srcId="{EEFE14C5-0BCA-4123-91CB-9111E4116052}" destId="{804BA40F-4E87-494F-B6E5-AADC43AC420F}" srcOrd="1" destOrd="0" parTransId="{7C294F8D-C496-4741-A77D-55242D10BB1D}" sibTransId="{D610DEB2-2C72-4161-A3A2-50D9E52B02C0}"/>
    <dgm:cxn modelId="{A1C016E3-025B-44F8-A629-CBCE3DACEA73}" type="presOf" srcId="{2D10C2B5-F340-4694-B47B-61B599157B6A}" destId="{24C81220-D56E-471E-BE4A-792D2CAF7FD8}" srcOrd="0" destOrd="0" presId="urn:diagrams.loki3.com/TabbedArc+Icon"/>
    <dgm:cxn modelId="{9E11742A-DCBE-40D7-A9EC-8FA482193BF3}" type="presParOf" srcId="{2FE32E86-B3E6-44DE-9BC0-E66F2AB1FE7F}" destId="{24C81220-D56E-471E-BE4A-792D2CAF7FD8}" srcOrd="0" destOrd="0" presId="urn:diagrams.loki3.com/TabbedArc+Icon"/>
    <dgm:cxn modelId="{8DD19A9B-E8AF-4CCD-B5C1-909CE0CDF135}" type="presParOf" srcId="{2FE32E86-B3E6-44DE-9BC0-E66F2AB1FE7F}" destId="{89D1405B-F930-426F-8660-CA49082512F4}" srcOrd="1" destOrd="0" presId="urn:diagrams.loki3.com/TabbedArc+Icon"/>
    <dgm:cxn modelId="{FA86DD22-A607-4BA4-A0D3-F83D1183F945}" type="presParOf" srcId="{2FE32E86-B3E6-44DE-9BC0-E66F2AB1FE7F}" destId="{82F0EA56-5577-43C3-A53B-FD8A68FA0506}" srcOrd="2" destOrd="0" presId="urn:diagrams.loki3.com/TabbedArc+Icon"/>
    <dgm:cxn modelId="{C11636A3-BE3A-426A-8A6D-016BD3C91789}" type="presParOf" srcId="{2FE32E86-B3E6-44DE-9BC0-E66F2AB1FE7F}" destId="{BE2FB9D9-54D6-41BC-983A-571F7B18B9DD}" srcOrd="3" destOrd="0" presId="urn:diagrams.loki3.com/TabbedArc+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49631C-F9FB-4202-B6B8-0110333A0205}" type="doc">
      <dgm:prSet loTypeId="urn:diagrams.loki3.com/TabbedArc+Icon" loCatId="relationship" qsTypeId="urn:microsoft.com/office/officeart/2005/8/quickstyle/3d1" qsCatId="3D" csTypeId="urn:microsoft.com/office/officeart/2005/8/colors/colorful5" csCatId="colorful" phldr="1"/>
      <dgm:spPr/>
      <dgm:t>
        <a:bodyPr/>
        <a:lstStyle/>
        <a:p>
          <a:endParaRPr lang="en-US"/>
        </a:p>
      </dgm:t>
    </dgm:pt>
    <dgm:pt modelId="{5856EB16-FE53-43BA-83EC-3B879CFE5185}">
      <dgm:prSet phldrT="[Text]"/>
      <dgm:spPr/>
      <dgm:t>
        <a:bodyPr/>
        <a:lstStyle/>
        <a:p>
          <a:r>
            <a:rPr lang="en-US" dirty="0"/>
            <a:t>Title II Coordinator </a:t>
          </a:r>
        </a:p>
      </dgm:t>
    </dgm:pt>
    <dgm:pt modelId="{7C26A0FC-6062-4961-88CE-423CE1AE83B5}" type="parTrans" cxnId="{5B387D6F-B668-4F81-BED5-1071331A96A2}">
      <dgm:prSet/>
      <dgm:spPr/>
      <dgm:t>
        <a:bodyPr/>
        <a:lstStyle/>
        <a:p>
          <a:endParaRPr lang="en-US"/>
        </a:p>
      </dgm:t>
    </dgm:pt>
    <dgm:pt modelId="{FF311D78-2DFB-4E4B-9635-5D627E58705A}" type="sibTrans" cxnId="{5B387D6F-B668-4F81-BED5-1071331A96A2}">
      <dgm:prSet/>
      <dgm:spPr/>
      <dgm:t>
        <a:bodyPr/>
        <a:lstStyle/>
        <a:p>
          <a:endParaRPr lang="en-US"/>
        </a:p>
      </dgm:t>
    </dgm:pt>
    <dgm:pt modelId="{57C2A0A3-7A13-4F9B-B23D-EE1C705BEC3F}">
      <dgm:prSet phldrT="[Text]"/>
      <dgm:spPr/>
      <dgm:t>
        <a:bodyPr/>
        <a:lstStyle/>
        <a:p>
          <a:r>
            <a:rPr lang="en-US" dirty="0"/>
            <a:t>District Finance Officer</a:t>
          </a:r>
        </a:p>
      </dgm:t>
    </dgm:pt>
    <dgm:pt modelId="{318036FA-B473-43FF-9F73-D7EA5B286A0E}" type="parTrans" cxnId="{F99F25A4-E7AB-4251-8DCF-C77D2386ECE7}">
      <dgm:prSet/>
      <dgm:spPr/>
      <dgm:t>
        <a:bodyPr/>
        <a:lstStyle/>
        <a:p>
          <a:endParaRPr lang="en-US"/>
        </a:p>
      </dgm:t>
    </dgm:pt>
    <dgm:pt modelId="{640C0359-78B9-4F9A-BAEE-A4C078C2BB3D}" type="sibTrans" cxnId="{F99F25A4-E7AB-4251-8DCF-C77D2386ECE7}">
      <dgm:prSet/>
      <dgm:spPr/>
      <dgm:t>
        <a:bodyPr/>
        <a:lstStyle/>
        <a:p>
          <a:endParaRPr lang="en-US"/>
        </a:p>
      </dgm:t>
    </dgm:pt>
    <dgm:pt modelId="{DFB35F33-F60E-47C2-B07C-C1FD1197625B}">
      <dgm:prSet phldrT="[Text]"/>
      <dgm:spPr/>
      <dgm:t>
        <a:bodyPr/>
        <a:lstStyle/>
        <a:p>
          <a:r>
            <a:rPr lang="en-US" dirty="0"/>
            <a:t>Policies and Procedures</a:t>
          </a:r>
        </a:p>
      </dgm:t>
    </dgm:pt>
    <dgm:pt modelId="{6C73FE18-6A01-4D16-9123-F2B7D469AD9B}" type="parTrans" cxnId="{E5D9A3F5-6442-451A-96DC-9BDF13B18E5C}">
      <dgm:prSet/>
      <dgm:spPr/>
      <dgm:t>
        <a:bodyPr/>
        <a:lstStyle/>
        <a:p>
          <a:endParaRPr lang="en-US"/>
        </a:p>
      </dgm:t>
    </dgm:pt>
    <dgm:pt modelId="{FD3F2C80-4583-49D0-9003-593ECA23D00D}" type="sibTrans" cxnId="{E5D9A3F5-6442-451A-96DC-9BDF13B18E5C}">
      <dgm:prSet/>
      <dgm:spPr/>
      <dgm:t>
        <a:bodyPr/>
        <a:lstStyle/>
        <a:p>
          <a:endParaRPr lang="en-US"/>
        </a:p>
      </dgm:t>
    </dgm:pt>
    <dgm:pt modelId="{5ABB04D4-B8BB-416E-B8F6-D3902EA5B1B0}" type="pres">
      <dgm:prSet presAssocID="{7749631C-F9FB-4202-B6B8-0110333A0205}" presName="Name0" presStyleCnt="0">
        <dgm:presLayoutVars>
          <dgm:dir/>
          <dgm:resizeHandles val="exact"/>
        </dgm:presLayoutVars>
      </dgm:prSet>
      <dgm:spPr/>
    </dgm:pt>
    <dgm:pt modelId="{6A63A481-89CC-40BA-AF9F-62E14BE4EE2E}" type="pres">
      <dgm:prSet presAssocID="{5856EB16-FE53-43BA-83EC-3B879CFE5185}" presName="twoplus" presStyleLbl="node1" presStyleIdx="0" presStyleCnt="3" custAng="2400000" custRadScaleRad="78438" custRadScaleInc="8793">
        <dgm:presLayoutVars>
          <dgm:bulletEnabled val="1"/>
        </dgm:presLayoutVars>
      </dgm:prSet>
      <dgm:spPr/>
    </dgm:pt>
    <dgm:pt modelId="{A8ED8A7D-2CE9-4479-A297-23DDF63A8289}" type="pres">
      <dgm:prSet presAssocID="{57C2A0A3-7A13-4F9B-B23D-EE1C705BEC3F}" presName="twoplus" presStyleLbl="node1" presStyleIdx="1" presStyleCnt="3" custAng="0" custRadScaleRad="70680" custRadScaleInc="13759">
        <dgm:presLayoutVars>
          <dgm:bulletEnabled val="1"/>
        </dgm:presLayoutVars>
      </dgm:prSet>
      <dgm:spPr/>
    </dgm:pt>
    <dgm:pt modelId="{369721B0-96EC-401B-A2D0-AF0790AE1E4B}" type="pres">
      <dgm:prSet presAssocID="{DFB35F33-F60E-47C2-B07C-C1FD1197625B}" presName="twoplus" presStyleLbl="node1" presStyleIdx="2" presStyleCnt="3" custAng="19200000" custRadScaleRad="103555" custRadScaleInc="-35488">
        <dgm:presLayoutVars>
          <dgm:bulletEnabled val="1"/>
        </dgm:presLayoutVars>
      </dgm:prSet>
      <dgm:spPr/>
    </dgm:pt>
  </dgm:ptLst>
  <dgm:cxnLst>
    <dgm:cxn modelId="{BDB6776D-7A5C-48FE-9A1A-9ECFC5A92088}" type="presOf" srcId="{7749631C-F9FB-4202-B6B8-0110333A0205}" destId="{5ABB04D4-B8BB-416E-B8F6-D3902EA5B1B0}" srcOrd="0" destOrd="0" presId="urn:diagrams.loki3.com/TabbedArc+Icon"/>
    <dgm:cxn modelId="{01095B4E-01E7-4154-BD68-E8B64706C9BA}" type="presOf" srcId="{5856EB16-FE53-43BA-83EC-3B879CFE5185}" destId="{6A63A481-89CC-40BA-AF9F-62E14BE4EE2E}" srcOrd="0" destOrd="0" presId="urn:diagrams.loki3.com/TabbedArc+Icon"/>
    <dgm:cxn modelId="{5B387D6F-B668-4F81-BED5-1071331A96A2}" srcId="{7749631C-F9FB-4202-B6B8-0110333A0205}" destId="{5856EB16-FE53-43BA-83EC-3B879CFE5185}" srcOrd="0" destOrd="0" parTransId="{7C26A0FC-6062-4961-88CE-423CE1AE83B5}" sibTransId="{FF311D78-2DFB-4E4B-9635-5D627E58705A}"/>
    <dgm:cxn modelId="{D65F179F-A257-4377-A114-FBFF1658183A}" type="presOf" srcId="{57C2A0A3-7A13-4F9B-B23D-EE1C705BEC3F}" destId="{A8ED8A7D-2CE9-4479-A297-23DDF63A8289}" srcOrd="0" destOrd="0" presId="urn:diagrams.loki3.com/TabbedArc+Icon"/>
    <dgm:cxn modelId="{F99F25A4-E7AB-4251-8DCF-C77D2386ECE7}" srcId="{7749631C-F9FB-4202-B6B8-0110333A0205}" destId="{57C2A0A3-7A13-4F9B-B23D-EE1C705BEC3F}" srcOrd="1" destOrd="0" parTransId="{318036FA-B473-43FF-9F73-D7EA5B286A0E}" sibTransId="{640C0359-78B9-4F9A-BAEE-A4C078C2BB3D}"/>
    <dgm:cxn modelId="{F42E81E9-1901-4353-ABDC-BB0B81405A5D}" type="presOf" srcId="{DFB35F33-F60E-47C2-B07C-C1FD1197625B}" destId="{369721B0-96EC-401B-A2D0-AF0790AE1E4B}" srcOrd="0" destOrd="0" presId="urn:diagrams.loki3.com/TabbedArc+Icon"/>
    <dgm:cxn modelId="{E5D9A3F5-6442-451A-96DC-9BDF13B18E5C}" srcId="{7749631C-F9FB-4202-B6B8-0110333A0205}" destId="{DFB35F33-F60E-47C2-B07C-C1FD1197625B}" srcOrd="2" destOrd="0" parTransId="{6C73FE18-6A01-4D16-9123-F2B7D469AD9B}" sibTransId="{FD3F2C80-4583-49D0-9003-593ECA23D00D}"/>
    <dgm:cxn modelId="{E3B8E2AD-9D79-4A4F-A461-B6E675C2106D}" type="presParOf" srcId="{5ABB04D4-B8BB-416E-B8F6-D3902EA5B1B0}" destId="{6A63A481-89CC-40BA-AF9F-62E14BE4EE2E}" srcOrd="0" destOrd="0" presId="urn:diagrams.loki3.com/TabbedArc+Icon"/>
    <dgm:cxn modelId="{059AD483-1304-4CB2-B134-384D6B7FB59D}" type="presParOf" srcId="{5ABB04D4-B8BB-416E-B8F6-D3902EA5B1B0}" destId="{A8ED8A7D-2CE9-4479-A297-23DDF63A8289}" srcOrd="1" destOrd="0" presId="urn:diagrams.loki3.com/TabbedArc+Icon"/>
    <dgm:cxn modelId="{CA48E050-0D23-4818-AB87-B89BAECF0DCF}" type="presParOf" srcId="{5ABB04D4-B8BB-416E-B8F6-D3902EA5B1B0}" destId="{369721B0-96EC-401B-A2D0-AF0790AE1E4B}" srcOrd="2" destOrd="0" presId="urn:diagrams.loki3.com/TabbedArc+Icon"/>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796BC-5D27-43C3-99C6-36BF5C549CF1}">
      <dsp:nvSpPr>
        <dsp:cNvPr id="0" name=""/>
        <dsp:cNvSpPr/>
      </dsp:nvSpPr>
      <dsp:spPr>
        <a:xfrm>
          <a:off x="2343506" y="7"/>
          <a:ext cx="1595056" cy="1036786"/>
        </a:xfrm>
        <a:prstGeom prst="roundRect">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Professional Learning</a:t>
          </a:r>
        </a:p>
      </dsp:txBody>
      <dsp:txXfrm>
        <a:off x="2394118" y="50619"/>
        <a:ext cx="1493832" cy="935562"/>
      </dsp:txXfrm>
    </dsp:sp>
    <dsp:sp modelId="{4BA99F7D-FFF0-4BF7-BA14-E382D2998932}">
      <dsp:nvSpPr>
        <dsp:cNvPr id="0" name=""/>
        <dsp:cNvSpPr/>
      </dsp:nvSpPr>
      <dsp:spPr>
        <a:xfrm>
          <a:off x="1068429" y="518400"/>
          <a:ext cx="4145211" cy="4145211"/>
        </a:xfrm>
        <a:custGeom>
          <a:avLst/>
          <a:gdLst/>
          <a:ahLst/>
          <a:cxnLst/>
          <a:rect l="0" t="0" r="0" b="0"/>
          <a:pathLst>
            <a:path>
              <a:moveTo>
                <a:pt x="2881106" y="164197"/>
              </a:moveTo>
              <a:arcTo wR="2072605" hR="2072605" stAng="17577603" swAng="196290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1B93E0DB-D9B9-4190-AA45-6FFD35A9625B}">
      <dsp:nvSpPr>
        <dsp:cNvPr id="0" name=""/>
        <dsp:cNvSpPr/>
      </dsp:nvSpPr>
      <dsp:spPr>
        <a:xfrm>
          <a:off x="4314671" y="1432142"/>
          <a:ext cx="1595056" cy="1036786"/>
        </a:xfrm>
        <a:prstGeom prst="roundRect">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Retention</a:t>
          </a:r>
        </a:p>
      </dsp:txBody>
      <dsp:txXfrm>
        <a:off x="4365283" y="1482754"/>
        <a:ext cx="1493832" cy="935562"/>
      </dsp:txXfrm>
    </dsp:sp>
    <dsp:sp modelId="{D031256A-C4BE-4B5A-8A0A-DE75F77C8849}">
      <dsp:nvSpPr>
        <dsp:cNvPr id="0" name=""/>
        <dsp:cNvSpPr/>
      </dsp:nvSpPr>
      <dsp:spPr>
        <a:xfrm>
          <a:off x="1068429" y="518400"/>
          <a:ext cx="4145211" cy="4145211"/>
        </a:xfrm>
        <a:custGeom>
          <a:avLst/>
          <a:gdLst/>
          <a:ahLst/>
          <a:cxnLst/>
          <a:rect l="0" t="0" r="0" b="0"/>
          <a:pathLst>
            <a:path>
              <a:moveTo>
                <a:pt x="4142352" y="1963783"/>
              </a:moveTo>
              <a:arcTo wR="2072605" hR="2072605" stAng="21419418" swAng="219735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D04BA371-FC81-40FE-B0A1-435FCBF9EF43}">
      <dsp:nvSpPr>
        <dsp:cNvPr id="0" name=""/>
        <dsp:cNvSpPr/>
      </dsp:nvSpPr>
      <dsp:spPr>
        <a:xfrm>
          <a:off x="3561753" y="3749385"/>
          <a:ext cx="1595056" cy="1036786"/>
        </a:xfrm>
        <a:prstGeom prst="roundRect">
          <a:avLst/>
        </a:prstGeom>
        <a:solidFill>
          <a:srgbClr val="B7FA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Equitable  Distribution</a:t>
          </a:r>
        </a:p>
      </dsp:txBody>
      <dsp:txXfrm>
        <a:off x="3612365" y="3799997"/>
        <a:ext cx="1493832" cy="935562"/>
      </dsp:txXfrm>
    </dsp:sp>
    <dsp:sp modelId="{0BA300A9-DA33-430D-B07C-C0F156740D88}">
      <dsp:nvSpPr>
        <dsp:cNvPr id="0" name=""/>
        <dsp:cNvSpPr/>
      </dsp:nvSpPr>
      <dsp:spPr>
        <a:xfrm>
          <a:off x="1068429" y="518400"/>
          <a:ext cx="4145211" cy="4145211"/>
        </a:xfrm>
        <a:custGeom>
          <a:avLst/>
          <a:gdLst/>
          <a:ahLst/>
          <a:cxnLst/>
          <a:rect l="0" t="0" r="0" b="0"/>
          <a:pathLst>
            <a:path>
              <a:moveTo>
                <a:pt x="2485081" y="4103752"/>
              </a:moveTo>
              <a:arcTo wR="2072605" hR="2072605" stAng="4711244" swAng="1377511"/>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40852242-B6BB-4CBD-8FC5-7E7982EF3E0E}">
      <dsp:nvSpPr>
        <dsp:cNvPr id="0" name=""/>
        <dsp:cNvSpPr/>
      </dsp:nvSpPr>
      <dsp:spPr>
        <a:xfrm>
          <a:off x="1125259" y="3749385"/>
          <a:ext cx="1595056" cy="1036786"/>
        </a:xfrm>
        <a:prstGeom prst="roundRect">
          <a:avLst/>
        </a:prstGeom>
        <a:solidFill>
          <a:srgbClr val="FF99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Career Pathways</a:t>
          </a:r>
        </a:p>
      </dsp:txBody>
      <dsp:txXfrm>
        <a:off x="1175871" y="3799997"/>
        <a:ext cx="1493832" cy="935562"/>
      </dsp:txXfrm>
    </dsp:sp>
    <dsp:sp modelId="{E51A478A-88B0-4805-B1CC-F5FAEAFDC1E9}">
      <dsp:nvSpPr>
        <dsp:cNvPr id="0" name=""/>
        <dsp:cNvSpPr/>
      </dsp:nvSpPr>
      <dsp:spPr>
        <a:xfrm>
          <a:off x="1068429" y="518400"/>
          <a:ext cx="4145211" cy="4145211"/>
        </a:xfrm>
        <a:custGeom>
          <a:avLst/>
          <a:gdLst/>
          <a:ahLst/>
          <a:cxnLst/>
          <a:rect l="0" t="0" r="0" b="0"/>
          <a:pathLst>
            <a:path>
              <a:moveTo>
                <a:pt x="346544" y="3219953"/>
              </a:moveTo>
              <a:arcTo wR="2072605" hR="2072605" stAng="8783233" swAng="219735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577394E5-4CF6-4C53-9F7E-A409CF446B57}">
      <dsp:nvSpPr>
        <dsp:cNvPr id="0" name=""/>
        <dsp:cNvSpPr/>
      </dsp:nvSpPr>
      <dsp:spPr>
        <a:xfrm>
          <a:off x="372341" y="1432142"/>
          <a:ext cx="1595056" cy="1036786"/>
        </a:xfrm>
        <a:prstGeom prst="roundRect">
          <a:avLst/>
        </a:prstGeom>
        <a:solidFill>
          <a:srgbClr val="3399FF"/>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Recruitment</a:t>
          </a:r>
        </a:p>
      </dsp:txBody>
      <dsp:txXfrm>
        <a:off x="422953" y="1482754"/>
        <a:ext cx="1493832" cy="935562"/>
      </dsp:txXfrm>
    </dsp:sp>
    <dsp:sp modelId="{554CEF48-697A-4A00-87E9-57176BABB7BD}">
      <dsp:nvSpPr>
        <dsp:cNvPr id="0" name=""/>
        <dsp:cNvSpPr/>
      </dsp:nvSpPr>
      <dsp:spPr>
        <a:xfrm>
          <a:off x="1068429" y="518400"/>
          <a:ext cx="4145211" cy="4145211"/>
        </a:xfrm>
        <a:custGeom>
          <a:avLst/>
          <a:gdLst/>
          <a:ahLst/>
          <a:cxnLst/>
          <a:rect l="0" t="0" r="0" b="0"/>
          <a:pathLst>
            <a:path>
              <a:moveTo>
                <a:pt x="360938" y="903892"/>
              </a:moveTo>
              <a:arcTo wR="2072605" hR="2072605" stAng="12859497" swAng="1962900"/>
            </a:path>
          </a:pathLst>
        </a:custGeom>
        <a:no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81220-D56E-471E-BE4A-792D2CAF7FD8}">
      <dsp:nvSpPr>
        <dsp:cNvPr id="0" name=""/>
        <dsp:cNvSpPr/>
      </dsp:nvSpPr>
      <dsp:spPr>
        <a:xfrm rot="18000000">
          <a:off x="1261" y="2298797"/>
          <a:ext cx="2680245" cy="1742159"/>
        </a:xfrm>
        <a:prstGeom prst="round2SameRect">
          <a:avLst/>
        </a:prstGeom>
        <a:gradFill rotWithShape="0">
          <a:gsLst>
            <a:gs pos="0">
              <a:schemeClr val="accent5">
                <a:shade val="50000"/>
                <a:hueOff val="0"/>
                <a:satOff val="0"/>
                <a:lumOff val="0"/>
                <a:alphaOff val="0"/>
                <a:satMod val="103000"/>
                <a:lumMod val="102000"/>
                <a:tint val="94000"/>
              </a:schemeClr>
            </a:gs>
            <a:gs pos="50000">
              <a:schemeClr val="accent5">
                <a:shade val="50000"/>
                <a:hueOff val="0"/>
                <a:satOff val="0"/>
                <a:lumOff val="0"/>
                <a:alphaOff val="0"/>
                <a:satMod val="110000"/>
                <a:lumMod val="100000"/>
                <a:shade val="100000"/>
              </a:schemeClr>
            </a:gs>
            <a:gs pos="100000">
              <a:schemeClr val="accent5">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District</a:t>
          </a:r>
        </a:p>
      </dsp:txBody>
      <dsp:txXfrm>
        <a:off x="123132" y="2362581"/>
        <a:ext cx="2510155" cy="1657114"/>
      </dsp:txXfrm>
    </dsp:sp>
    <dsp:sp modelId="{89D1405B-F930-426F-8660-CA49082512F4}">
      <dsp:nvSpPr>
        <dsp:cNvPr id="0" name=""/>
        <dsp:cNvSpPr/>
      </dsp:nvSpPr>
      <dsp:spPr>
        <a:xfrm rot="20400000">
          <a:off x="2370963" y="310380"/>
          <a:ext cx="2680245" cy="1742159"/>
        </a:xfrm>
        <a:prstGeom prst="round2SameRect">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Schools</a:t>
          </a:r>
        </a:p>
      </dsp:txBody>
      <dsp:txXfrm>
        <a:off x="2470552" y="392861"/>
        <a:ext cx="2510155" cy="1657114"/>
      </dsp:txXfrm>
    </dsp:sp>
    <dsp:sp modelId="{82F0EA56-5577-43C3-A53B-FD8A68FA0506}">
      <dsp:nvSpPr>
        <dsp:cNvPr id="0" name=""/>
        <dsp:cNvSpPr/>
      </dsp:nvSpPr>
      <dsp:spPr>
        <a:xfrm rot="1200000">
          <a:off x="5464390" y="310380"/>
          <a:ext cx="2680245" cy="1742159"/>
        </a:xfrm>
        <a:prstGeom prst="round2SameRect">
          <a:avLst/>
        </a:prstGeom>
        <a:gradFill rotWithShape="0">
          <a:gsLst>
            <a:gs pos="0">
              <a:schemeClr val="accent5">
                <a:shade val="50000"/>
                <a:hueOff val="334258"/>
                <a:satOff val="8955"/>
                <a:lumOff val="39453"/>
                <a:alphaOff val="0"/>
                <a:satMod val="103000"/>
                <a:lumMod val="102000"/>
                <a:tint val="94000"/>
              </a:schemeClr>
            </a:gs>
            <a:gs pos="50000">
              <a:schemeClr val="accent5">
                <a:shade val="50000"/>
                <a:hueOff val="334258"/>
                <a:satOff val="8955"/>
                <a:lumOff val="39453"/>
                <a:alphaOff val="0"/>
                <a:satMod val="110000"/>
                <a:lumMod val="100000"/>
                <a:shade val="100000"/>
              </a:schemeClr>
            </a:gs>
            <a:gs pos="100000">
              <a:schemeClr val="accent5">
                <a:shade val="50000"/>
                <a:hueOff val="334258"/>
                <a:satOff val="8955"/>
                <a:lumOff val="394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Families	</a:t>
          </a:r>
        </a:p>
      </dsp:txBody>
      <dsp:txXfrm>
        <a:off x="5534891" y="392861"/>
        <a:ext cx="2510155" cy="1657114"/>
      </dsp:txXfrm>
    </dsp:sp>
    <dsp:sp modelId="{BE2FB9D9-54D6-41BC-983A-571F7B18B9DD}">
      <dsp:nvSpPr>
        <dsp:cNvPr id="0" name=""/>
        <dsp:cNvSpPr/>
      </dsp:nvSpPr>
      <dsp:spPr>
        <a:xfrm rot="3600000">
          <a:off x="7834093" y="2298797"/>
          <a:ext cx="2680245" cy="1742159"/>
        </a:xfrm>
        <a:prstGeom prst="round2SameRect">
          <a:avLst/>
        </a:prstGeom>
        <a:gradFill rotWithShape="0">
          <a:gsLst>
            <a:gs pos="0">
              <a:schemeClr val="accent5">
                <a:shade val="50000"/>
                <a:hueOff val="167129"/>
                <a:satOff val="4478"/>
                <a:lumOff val="19726"/>
                <a:alphaOff val="0"/>
                <a:satMod val="103000"/>
                <a:lumMod val="102000"/>
                <a:tint val="94000"/>
              </a:schemeClr>
            </a:gs>
            <a:gs pos="50000">
              <a:schemeClr val="accent5">
                <a:shade val="50000"/>
                <a:hueOff val="167129"/>
                <a:satOff val="4478"/>
                <a:lumOff val="19726"/>
                <a:alphaOff val="0"/>
                <a:satMod val="110000"/>
                <a:lumMod val="100000"/>
                <a:shade val="100000"/>
              </a:schemeClr>
            </a:gs>
            <a:gs pos="100000">
              <a:schemeClr val="accent5">
                <a:shade val="50000"/>
                <a:hueOff val="167129"/>
                <a:satOff val="4478"/>
                <a:lumOff val="1972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45720" rIns="13716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Community </a:t>
          </a:r>
        </a:p>
      </dsp:txBody>
      <dsp:txXfrm>
        <a:off x="7882312" y="2362581"/>
        <a:ext cx="2510155" cy="16571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3A481-89CC-40BA-AF9F-62E14BE4EE2E}">
      <dsp:nvSpPr>
        <dsp:cNvPr id="0" name=""/>
        <dsp:cNvSpPr/>
      </dsp:nvSpPr>
      <dsp:spPr>
        <a:xfrm>
          <a:off x="616506" y="1623548"/>
          <a:ext cx="1357608" cy="882445"/>
        </a:xfrm>
        <a:prstGeom prst="round2Same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2860" rIns="6858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Title II Coordinator </a:t>
          </a:r>
        </a:p>
      </dsp:txBody>
      <dsp:txXfrm>
        <a:off x="659583" y="1666625"/>
        <a:ext cx="1271454" cy="839368"/>
      </dsp:txXfrm>
    </dsp:sp>
    <dsp:sp modelId="{A8ED8A7D-2CE9-4479-A297-23DDF63A8289}">
      <dsp:nvSpPr>
        <dsp:cNvPr id="0" name=""/>
        <dsp:cNvSpPr/>
      </dsp:nvSpPr>
      <dsp:spPr>
        <a:xfrm>
          <a:off x="2018610" y="1636412"/>
          <a:ext cx="1357608" cy="882445"/>
        </a:xfrm>
        <a:prstGeom prst="round2Same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2860" rIns="6858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District Finance Officer</a:t>
          </a:r>
        </a:p>
      </dsp:txBody>
      <dsp:txXfrm>
        <a:off x="2061687" y="1679489"/>
        <a:ext cx="1271454" cy="839368"/>
      </dsp:txXfrm>
    </dsp:sp>
    <dsp:sp modelId="{369721B0-96EC-401B-A2D0-AF0790AE1E4B}">
      <dsp:nvSpPr>
        <dsp:cNvPr id="0" name=""/>
        <dsp:cNvSpPr/>
      </dsp:nvSpPr>
      <dsp:spPr>
        <a:xfrm>
          <a:off x="1426727" y="783344"/>
          <a:ext cx="1357608" cy="882445"/>
        </a:xfrm>
        <a:prstGeom prst="round2Same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22860" rIns="6858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Policies and Procedures</a:t>
          </a:r>
        </a:p>
      </dsp:txBody>
      <dsp:txXfrm>
        <a:off x="1469804" y="826421"/>
        <a:ext cx="1271454" cy="839368"/>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63D6713-5AB8-4B79-AA9F-921E05490FE4}" type="datetimeFigureOut">
              <a:rPr lang="en-US" smtClean="0"/>
              <a:t>3/20/2025</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00EA46D-2AB1-4A82-AE32-667A933C2FC6}" type="slidenum">
              <a:rPr lang="en-US" smtClean="0"/>
              <a:t>‹#›</a:t>
            </a:fld>
            <a:endParaRPr lang="en-US" dirty="0"/>
          </a:p>
        </p:txBody>
      </p:sp>
    </p:spTree>
    <p:extLst>
      <p:ext uri="{BB962C8B-B14F-4D97-AF65-F5344CB8AC3E}">
        <p14:creationId xmlns:p14="http://schemas.microsoft.com/office/powerpoint/2010/main" val="413347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1</a:t>
            </a:fld>
            <a:endParaRPr lang="en-US" dirty="0"/>
          </a:p>
        </p:txBody>
      </p:sp>
    </p:spTree>
    <p:extLst>
      <p:ext uri="{BB962C8B-B14F-4D97-AF65-F5344CB8AC3E}">
        <p14:creationId xmlns:p14="http://schemas.microsoft.com/office/powerpoint/2010/main" val="306968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15</a:t>
            </a:fld>
            <a:endParaRPr lang="en-US" dirty="0"/>
          </a:p>
        </p:txBody>
      </p:sp>
    </p:spTree>
    <p:extLst>
      <p:ext uri="{BB962C8B-B14F-4D97-AF65-F5344CB8AC3E}">
        <p14:creationId xmlns:p14="http://schemas.microsoft.com/office/powerpoint/2010/main" val="2251739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16</a:t>
            </a:fld>
            <a:endParaRPr lang="en-US" dirty="0"/>
          </a:p>
        </p:txBody>
      </p:sp>
    </p:spTree>
    <p:extLst>
      <p:ext uri="{BB962C8B-B14F-4D97-AF65-F5344CB8AC3E}">
        <p14:creationId xmlns:p14="http://schemas.microsoft.com/office/powerpoint/2010/main" val="205825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17</a:t>
            </a:fld>
            <a:endParaRPr lang="en-US" dirty="0"/>
          </a:p>
        </p:txBody>
      </p:sp>
    </p:spTree>
    <p:extLst>
      <p:ext uri="{BB962C8B-B14F-4D97-AF65-F5344CB8AC3E}">
        <p14:creationId xmlns:p14="http://schemas.microsoft.com/office/powerpoint/2010/main" val="2747216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BC98-6EA0-4EE7-A97F-558F26662BCA}" type="slidenum">
              <a:rPr lang="en-US" smtClean="0"/>
              <a:t>18</a:t>
            </a:fld>
            <a:endParaRPr lang="en-US" dirty="0"/>
          </a:p>
        </p:txBody>
      </p:sp>
    </p:spTree>
    <p:extLst>
      <p:ext uri="{BB962C8B-B14F-4D97-AF65-F5344CB8AC3E}">
        <p14:creationId xmlns:p14="http://schemas.microsoft.com/office/powerpoint/2010/main" val="2177064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19</a:t>
            </a:fld>
            <a:endParaRPr lang="en-US" dirty="0"/>
          </a:p>
        </p:txBody>
      </p:sp>
    </p:spTree>
    <p:extLst>
      <p:ext uri="{BB962C8B-B14F-4D97-AF65-F5344CB8AC3E}">
        <p14:creationId xmlns:p14="http://schemas.microsoft.com/office/powerpoint/2010/main" val="1429573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20</a:t>
            </a:fld>
            <a:endParaRPr lang="en-US" dirty="0"/>
          </a:p>
        </p:txBody>
      </p:sp>
    </p:spTree>
    <p:extLst>
      <p:ext uri="{BB962C8B-B14F-4D97-AF65-F5344CB8AC3E}">
        <p14:creationId xmlns:p14="http://schemas.microsoft.com/office/powerpoint/2010/main" val="3526392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21</a:t>
            </a:fld>
            <a:endParaRPr lang="en-US" dirty="0"/>
          </a:p>
        </p:txBody>
      </p:sp>
    </p:spTree>
    <p:extLst>
      <p:ext uri="{BB962C8B-B14F-4D97-AF65-F5344CB8AC3E}">
        <p14:creationId xmlns:p14="http://schemas.microsoft.com/office/powerpoint/2010/main" val="3207683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22</a:t>
            </a:fld>
            <a:endParaRPr lang="en-US" dirty="0"/>
          </a:p>
        </p:txBody>
      </p:sp>
    </p:spTree>
    <p:extLst>
      <p:ext uri="{BB962C8B-B14F-4D97-AF65-F5344CB8AC3E}">
        <p14:creationId xmlns:p14="http://schemas.microsoft.com/office/powerpoint/2010/main" val="3703457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23</a:t>
            </a:fld>
            <a:endParaRPr lang="en-US" dirty="0"/>
          </a:p>
        </p:txBody>
      </p:sp>
    </p:spTree>
    <p:extLst>
      <p:ext uri="{BB962C8B-B14F-4D97-AF65-F5344CB8AC3E}">
        <p14:creationId xmlns:p14="http://schemas.microsoft.com/office/powerpoint/2010/main" val="3276300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24</a:t>
            </a:fld>
            <a:endParaRPr lang="en-US" dirty="0"/>
          </a:p>
        </p:txBody>
      </p:sp>
    </p:spTree>
    <p:extLst>
      <p:ext uri="{BB962C8B-B14F-4D97-AF65-F5344CB8AC3E}">
        <p14:creationId xmlns:p14="http://schemas.microsoft.com/office/powerpoint/2010/main" val="3746657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2</a:t>
            </a:fld>
            <a:endParaRPr lang="en-US" dirty="0"/>
          </a:p>
        </p:txBody>
      </p:sp>
    </p:spTree>
    <p:extLst>
      <p:ext uri="{BB962C8B-B14F-4D97-AF65-F5344CB8AC3E}">
        <p14:creationId xmlns:p14="http://schemas.microsoft.com/office/powerpoint/2010/main" val="241648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25</a:t>
            </a:fld>
            <a:endParaRPr lang="en-US" dirty="0"/>
          </a:p>
        </p:txBody>
      </p:sp>
    </p:spTree>
    <p:extLst>
      <p:ext uri="{BB962C8B-B14F-4D97-AF65-F5344CB8AC3E}">
        <p14:creationId xmlns:p14="http://schemas.microsoft.com/office/powerpoint/2010/main" val="2519132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26</a:t>
            </a:fld>
            <a:endParaRPr lang="en-US" dirty="0"/>
          </a:p>
        </p:txBody>
      </p:sp>
    </p:spTree>
    <p:extLst>
      <p:ext uri="{BB962C8B-B14F-4D97-AF65-F5344CB8AC3E}">
        <p14:creationId xmlns:p14="http://schemas.microsoft.com/office/powerpoint/2010/main" val="3112926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EBE9C-0FD2-4D6D-87BD-2D54E91B4BEB}" type="slidenum">
              <a:rPr lang="en-US" smtClean="0"/>
              <a:t>27</a:t>
            </a:fld>
            <a:endParaRPr lang="en-US" dirty="0"/>
          </a:p>
        </p:txBody>
      </p:sp>
    </p:spTree>
    <p:extLst>
      <p:ext uri="{BB962C8B-B14F-4D97-AF65-F5344CB8AC3E}">
        <p14:creationId xmlns:p14="http://schemas.microsoft.com/office/powerpoint/2010/main" val="2184124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EBE9C-0FD2-4D6D-87BD-2D54E91B4BEB}" type="slidenum">
              <a:rPr lang="en-US" smtClean="0"/>
              <a:t>28</a:t>
            </a:fld>
            <a:endParaRPr lang="en-US" dirty="0"/>
          </a:p>
        </p:txBody>
      </p:sp>
    </p:spTree>
    <p:extLst>
      <p:ext uri="{BB962C8B-B14F-4D97-AF65-F5344CB8AC3E}">
        <p14:creationId xmlns:p14="http://schemas.microsoft.com/office/powerpoint/2010/main" val="3439945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5EBE9C-0FD2-4D6D-87BD-2D54E91B4BEB}" type="slidenum">
              <a:rPr lang="en-US" smtClean="0"/>
              <a:t>29</a:t>
            </a:fld>
            <a:endParaRPr lang="en-US" dirty="0"/>
          </a:p>
        </p:txBody>
      </p:sp>
    </p:spTree>
    <p:extLst>
      <p:ext uri="{BB962C8B-B14F-4D97-AF65-F5344CB8AC3E}">
        <p14:creationId xmlns:p14="http://schemas.microsoft.com/office/powerpoint/2010/main" val="1101021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30</a:t>
            </a:fld>
            <a:endParaRPr lang="en-US" dirty="0"/>
          </a:p>
        </p:txBody>
      </p:sp>
    </p:spTree>
    <p:extLst>
      <p:ext uri="{BB962C8B-B14F-4D97-AF65-F5344CB8AC3E}">
        <p14:creationId xmlns:p14="http://schemas.microsoft.com/office/powerpoint/2010/main" val="3221776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31</a:t>
            </a:fld>
            <a:endParaRPr lang="en-US" dirty="0"/>
          </a:p>
        </p:txBody>
      </p:sp>
    </p:spTree>
    <p:extLst>
      <p:ext uri="{BB962C8B-B14F-4D97-AF65-F5344CB8AC3E}">
        <p14:creationId xmlns:p14="http://schemas.microsoft.com/office/powerpoint/2010/main" val="36973924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32</a:t>
            </a:fld>
            <a:endParaRPr lang="en-US" dirty="0"/>
          </a:p>
        </p:txBody>
      </p:sp>
    </p:spTree>
    <p:extLst>
      <p:ext uri="{BB962C8B-B14F-4D97-AF65-F5344CB8AC3E}">
        <p14:creationId xmlns:p14="http://schemas.microsoft.com/office/powerpoint/2010/main" val="3953499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33</a:t>
            </a:fld>
            <a:endParaRPr lang="en-US" dirty="0"/>
          </a:p>
        </p:txBody>
      </p:sp>
    </p:spTree>
    <p:extLst>
      <p:ext uri="{BB962C8B-B14F-4D97-AF65-F5344CB8AC3E}">
        <p14:creationId xmlns:p14="http://schemas.microsoft.com/office/powerpoint/2010/main" val="2951749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34</a:t>
            </a:fld>
            <a:endParaRPr lang="en-US" dirty="0"/>
          </a:p>
        </p:txBody>
      </p:sp>
    </p:spTree>
    <p:extLst>
      <p:ext uri="{BB962C8B-B14F-4D97-AF65-F5344CB8AC3E}">
        <p14:creationId xmlns:p14="http://schemas.microsoft.com/office/powerpoint/2010/main" val="1894430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a:t>
            </a:fld>
            <a:endParaRPr lang="en-US" dirty="0"/>
          </a:p>
        </p:txBody>
      </p:sp>
    </p:spTree>
    <p:extLst>
      <p:ext uri="{BB962C8B-B14F-4D97-AF65-F5344CB8AC3E}">
        <p14:creationId xmlns:p14="http://schemas.microsoft.com/office/powerpoint/2010/main" val="2425402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35</a:t>
            </a:fld>
            <a:endParaRPr lang="en-US" dirty="0"/>
          </a:p>
        </p:txBody>
      </p:sp>
    </p:spTree>
    <p:extLst>
      <p:ext uri="{BB962C8B-B14F-4D97-AF65-F5344CB8AC3E}">
        <p14:creationId xmlns:p14="http://schemas.microsoft.com/office/powerpoint/2010/main" val="3530660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36</a:t>
            </a:fld>
            <a:endParaRPr lang="en-US" dirty="0"/>
          </a:p>
        </p:txBody>
      </p:sp>
    </p:spTree>
    <p:extLst>
      <p:ext uri="{BB962C8B-B14F-4D97-AF65-F5344CB8AC3E}">
        <p14:creationId xmlns:p14="http://schemas.microsoft.com/office/powerpoint/2010/main" val="700457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37</a:t>
            </a:fld>
            <a:endParaRPr lang="en-US" dirty="0"/>
          </a:p>
        </p:txBody>
      </p:sp>
    </p:spTree>
    <p:extLst>
      <p:ext uri="{BB962C8B-B14F-4D97-AF65-F5344CB8AC3E}">
        <p14:creationId xmlns:p14="http://schemas.microsoft.com/office/powerpoint/2010/main" val="1036283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38</a:t>
            </a:fld>
            <a:endParaRPr lang="en-US" dirty="0"/>
          </a:p>
        </p:txBody>
      </p:sp>
    </p:spTree>
    <p:extLst>
      <p:ext uri="{BB962C8B-B14F-4D97-AF65-F5344CB8AC3E}">
        <p14:creationId xmlns:p14="http://schemas.microsoft.com/office/powerpoint/2010/main" val="2025986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39</a:t>
            </a:fld>
            <a:endParaRPr lang="en-US" dirty="0"/>
          </a:p>
        </p:txBody>
      </p:sp>
    </p:spTree>
    <p:extLst>
      <p:ext uri="{BB962C8B-B14F-4D97-AF65-F5344CB8AC3E}">
        <p14:creationId xmlns:p14="http://schemas.microsoft.com/office/powerpoint/2010/main" val="4244014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40</a:t>
            </a:fld>
            <a:endParaRPr lang="en-US" dirty="0"/>
          </a:p>
        </p:txBody>
      </p:sp>
    </p:spTree>
    <p:extLst>
      <p:ext uri="{BB962C8B-B14F-4D97-AF65-F5344CB8AC3E}">
        <p14:creationId xmlns:p14="http://schemas.microsoft.com/office/powerpoint/2010/main" val="1578159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41</a:t>
            </a:fld>
            <a:endParaRPr lang="en-US" dirty="0"/>
          </a:p>
        </p:txBody>
      </p:sp>
    </p:spTree>
    <p:extLst>
      <p:ext uri="{BB962C8B-B14F-4D97-AF65-F5344CB8AC3E}">
        <p14:creationId xmlns:p14="http://schemas.microsoft.com/office/powerpoint/2010/main" val="13475111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42</a:t>
            </a:fld>
            <a:endParaRPr lang="en-US" dirty="0"/>
          </a:p>
        </p:txBody>
      </p:sp>
    </p:spTree>
    <p:extLst>
      <p:ext uri="{BB962C8B-B14F-4D97-AF65-F5344CB8AC3E}">
        <p14:creationId xmlns:p14="http://schemas.microsoft.com/office/powerpoint/2010/main" val="4141947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43</a:t>
            </a:fld>
            <a:endParaRPr lang="en-US" dirty="0"/>
          </a:p>
        </p:txBody>
      </p:sp>
    </p:spTree>
    <p:extLst>
      <p:ext uri="{BB962C8B-B14F-4D97-AF65-F5344CB8AC3E}">
        <p14:creationId xmlns:p14="http://schemas.microsoft.com/office/powerpoint/2010/main" val="9330044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44</a:t>
            </a:fld>
            <a:endParaRPr lang="en-US" dirty="0"/>
          </a:p>
        </p:txBody>
      </p:sp>
    </p:spTree>
    <p:extLst>
      <p:ext uri="{BB962C8B-B14F-4D97-AF65-F5344CB8AC3E}">
        <p14:creationId xmlns:p14="http://schemas.microsoft.com/office/powerpoint/2010/main" val="3731060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a:t>
            </a:fld>
            <a:endParaRPr lang="en-US" dirty="0"/>
          </a:p>
        </p:txBody>
      </p:sp>
    </p:spTree>
    <p:extLst>
      <p:ext uri="{BB962C8B-B14F-4D97-AF65-F5344CB8AC3E}">
        <p14:creationId xmlns:p14="http://schemas.microsoft.com/office/powerpoint/2010/main" val="899455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45</a:t>
            </a:fld>
            <a:endParaRPr lang="en-US" dirty="0"/>
          </a:p>
        </p:txBody>
      </p:sp>
    </p:spTree>
    <p:extLst>
      <p:ext uri="{BB962C8B-B14F-4D97-AF65-F5344CB8AC3E}">
        <p14:creationId xmlns:p14="http://schemas.microsoft.com/office/powerpoint/2010/main" val="1386473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46</a:t>
            </a:fld>
            <a:endParaRPr lang="en-US" dirty="0"/>
          </a:p>
        </p:txBody>
      </p:sp>
    </p:spTree>
    <p:extLst>
      <p:ext uri="{BB962C8B-B14F-4D97-AF65-F5344CB8AC3E}">
        <p14:creationId xmlns:p14="http://schemas.microsoft.com/office/powerpoint/2010/main" val="3475225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47</a:t>
            </a:fld>
            <a:endParaRPr lang="en-US" dirty="0"/>
          </a:p>
        </p:txBody>
      </p:sp>
    </p:spTree>
    <p:extLst>
      <p:ext uri="{BB962C8B-B14F-4D97-AF65-F5344CB8AC3E}">
        <p14:creationId xmlns:p14="http://schemas.microsoft.com/office/powerpoint/2010/main" val="2190248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1ADEE4-4049-4BF9-A83E-9F8A0417371A}" type="slidenum">
              <a:rPr lang="en-US" smtClean="0"/>
              <a:t>48</a:t>
            </a:fld>
            <a:endParaRPr lang="en-US" dirty="0"/>
          </a:p>
        </p:txBody>
      </p:sp>
    </p:spTree>
    <p:extLst>
      <p:ext uri="{BB962C8B-B14F-4D97-AF65-F5344CB8AC3E}">
        <p14:creationId xmlns:p14="http://schemas.microsoft.com/office/powerpoint/2010/main" val="458482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49</a:t>
            </a:fld>
            <a:endParaRPr lang="en-US" dirty="0"/>
          </a:p>
        </p:txBody>
      </p:sp>
    </p:spTree>
    <p:extLst>
      <p:ext uri="{BB962C8B-B14F-4D97-AF65-F5344CB8AC3E}">
        <p14:creationId xmlns:p14="http://schemas.microsoft.com/office/powerpoint/2010/main" val="3367979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B4EA2-719F-43F7-8B45-6F52AB2FB179}" type="slidenum">
              <a:rPr lang="en-US" smtClean="0"/>
              <a:t>50</a:t>
            </a:fld>
            <a:endParaRPr lang="en-US" dirty="0"/>
          </a:p>
        </p:txBody>
      </p:sp>
    </p:spTree>
    <p:extLst>
      <p:ext uri="{BB962C8B-B14F-4D97-AF65-F5344CB8AC3E}">
        <p14:creationId xmlns:p14="http://schemas.microsoft.com/office/powerpoint/2010/main" val="24047256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51</a:t>
            </a:fld>
            <a:endParaRPr lang="en-US" dirty="0"/>
          </a:p>
        </p:txBody>
      </p:sp>
    </p:spTree>
    <p:extLst>
      <p:ext uri="{BB962C8B-B14F-4D97-AF65-F5344CB8AC3E}">
        <p14:creationId xmlns:p14="http://schemas.microsoft.com/office/powerpoint/2010/main" val="3820704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52</a:t>
            </a:fld>
            <a:endParaRPr lang="en-US" dirty="0"/>
          </a:p>
        </p:txBody>
      </p:sp>
    </p:spTree>
    <p:extLst>
      <p:ext uri="{BB962C8B-B14F-4D97-AF65-F5344CB8AC3E}">
        <p14:creationId xmlns:p14="http://schemas.microsoft.com/office/powerpoint/2010/main" val="23987928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53</a:t>
            </a:fld>
            <a:endParaRPr lang="en-US" dirty="0"/>
          </a:p>
        </p:txBody>
      </p:sp>
    </p:spTree>
    <p:extLst>
      <p:ext uri="{BB962C8B-B14F-4D97-AF65-F5344CB8AC3E}">
        <p14:creationId xmlns:p14="http://schemas.microsoft.com/office/powerpoint/2010/main" val="418271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B4EA2-719F-43F7-8B45-6F52AB2FB179}" type="slidenum">
              <a:rPr lang="en-US" smtClean="0"/>
              <a:t>5</a:t>
            </a:fld>
            <a:endParaRPr lang="en-US" dirty="0"/>
          </a:p>
        </p:txBody>
      </p:sp>
    </p:spTree>
    <p:extLst>
      <p:ext uri="{BB962C8B-B14F-4D97-AF65-F5344CB8AC3E}">
        <p14:creationId xmlns:p14="http://schemas.microsoft.com/office/powerpoint/2010/main" val="407684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6</a:t>
            </a:fld>
            <a:endParaRPr lang="en-US" dirty="0"/>
          </a:p>
        </p:txBody>
      </p:sp>
    </p:spTree>
    <p:extLst>
      <p:ext uri="{BB962C8B-B14F-4D97-AF65-F5344CB8AC3E}">
        <p14:creationId xmlns:p14="http://schemas.microsoft.com/office/powerpoint/2010/main" val="364835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7</a:t>
            </a:fld>
            <a:endParaRPr lang="en-US" dirty="0"/>
          </a:p>
        </p:txBody>
      </p:sp>
    </p:spTree>
    <p:extLst>
      <p:ext uri="{BB962C8B-B14F-4D97-AF65-F5344CB8AC3E}">
        <p14:creationId xmlns:p14="http://schemas.microsoft.com/office/powerpoint/2010/main" val="253160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700">
              <a:defRPr/>
            </a:pPr>
            <a:endParaRPr lang="en-US" dirty="0"/>
          </a:p>
        </p:txBody>
      </p:sp>
      <p:sp>
        <p:nvSpPr>
          <p:cNvPr id="4" name="Slide Number Placeholder 3"/>
          <p:cNvSpPr>
            <a:spLocks noGrp="1"/>
          </p:cNvSpPr>
          <p:nvPr>
            <p:ph type="sldNum" sz="quarter" idx="5"/>
          </p:nvPr>
        </p:nvSpPr>
        <p:spPr/>
        <p:txBody>
          <a:bodyPr/>
          <a:lstStyle/>
          <a:p>
            <a:fld id="{8C0FD4D2-F5CF-453F-9928-8BB47A9CDCE4}" type="slidenum">
              <a:rPr lang="en-US" smtClean="0"/>
              <a:t>12</a:t>
            </a:fld>
            <a:endParaRPr lang="en-US" dirty="0"/>
          </a:p>
        </p:txBody>
      </p:sp>
    </p:spTree>
    <p:extLst>
      <p:ext uri="{BB962C8B-B14F-4D97-AF65-F5344CB8AC3E}">
        <p14:creationId xmlns:p14="http://schemas.microsoft.com/office/powerpoint/2010/main" val="178846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A46D-2AB1-4A82-AE32-667A933C2FC6}" type="slidenum">
              <a:rPr lang="en-US" smtClean="0"/>
              <a:t>14</a:t>
            </a:fld>
            <a:endParaRPr lang="en-US" dirty="0"/>
          </a:p>
        </p:txBody>
      </p:sp>
    </p:spTree>
    <p:extLst>
      <p:ext uri="{BB962C8B-B14F-4D97-AF65-F5344CB8AC3E}">
        <p14:creationId xmlns:p14="http://schemas.microsoft.com/office/powerpoint/2010/main" val="13452255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3/20/2025</a:t>
            </a:fld>
            <a:endParaRPr lang="en-US" dirty="0"/>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dirty="0"/>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3/20/2025</a:t>
            </a:fld>
            <a:endParaRPr lang="en-US" dirty="0"/>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3/20/2025</a:t>
            </a:fld>
            <a:endParaRPr lang="en-US" dirty="0"/>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3/20/2025</a:t>
            </a:fld>
            <a:endParaRPr lang="en-US" dirty="0"/>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265702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3/20/2025</a:t>
            </a:fld>
            <a:endParaRPr lang="en-US" dirty="0"/>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3/20/2025</a:t>
            </a:fld>
            <a:endParaRPr lang="en-US" dirty="0"/>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dirty="0"/>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3/20/2025</a:t>
            </a:fld>
            <a:endParaRPr lang="en-US" dirty="0"/>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3/20/2025</a:t>
            </a:fld>
            <a:endParaRPr lang="en-US" dirty="0"/>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3/20/2025</a:t>
            </a:fld>
            <a:endParaRPr lang="en-US" dirty="0"/>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3/20/2025</a:t>
            </a:fld>
            <a:endParaRPr lang="en-US" dirty="0"/>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dirty="0"/>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3/20/2025</a:t>
            </a:fld>
            <a:endParaRPr lang="en-US" dirty="0"/>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dirty="0"/>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dirty="0"/>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3/20/2025</a:t>
            </a:fld>
            <a:endParaRPr lang="en-US" dirty="0"/>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3/20/2025</a:t>
            </a:fld>
            <a:endParaRPr lang="en-US" dirty="0"/>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file:///C:/Users/dkelly/OneDrive%20-%20KDE%20-%20Staff/Desktop/Laws/Kentucky%20Educator%20Mentorship%20Program_508.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ixabay.com/en/list-icon-symbol-paper-sign-flat-2389219/"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pixabay.com/en/arrow-cycle-recycling-circle-303116/"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pixabay.com/en/magnifying-glass-pencil-search-97588/"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ixabay.com/illustrations/teamwork-team-gear-gears-drive-2198961/"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en/list-icon-symbol-paper-sign-flat-2389219/" TargetMode="Externa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lillian888.wordpress.com/2014/06/25/a-visit-to-the-normal-zon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pixabay.com/illustrations/list-icon-symbol-paper-sign-flat-2389219/"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focolare.org/usa/en/professional-life/law-ethic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ecfr.gov/cgi-bin/text-idx?SID=4adbdf695fcb50c3649140d1d41c438b&amp;mc=true&amp;node=se2.1.200_1404&amp;rgn=div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ecfr.gov/cgi-bin/text-idx?SID=4adbdf695fcb50c3649140d1d41c438b&amp;mc=true&amp;node=se2.1.200_1302&amp;rgn=div8" TargetMode="External"/><Relationship Id="rId5" Type="http://schemas.openxmlformats.org/officeDocument/2006/relationships/hyperlink" Target="https://www.ecfr.gov/cgi-bin/text-idx?SID=4adbdf695fcb50c3649140d1d41c438b&amp;mc=true&amp;node=se2.1.200_1403&amp;rgn=div8" TargetMode="External"/><Relationship Id="rId4" Type="http://schemas.openxmlformats.org/officeDocument/2006/relationships/hyperlink" Target="https://www.ecfr.gov/cgi-bin/text-idx?SID=4adbdf695fcb50c3649140d1d41c438b&amp;mc=true&amp;node=se2.1.200_1405&amp;rgn=div8"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oese.ed.gov/offices/office-of-formula-grants/school-support-and-accountability/instruction-state-grants-title-ii-part-a/legislation-regulations-guidanc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education.ky.gov/teachers/tq/Pages/default.aspx"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Jason.Howard@education.ky.go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mailto:Sean.Murphy@education.ky.gov" TargetMode="External"/><Relationship Id="rId5" Type="http://schemas.openxmlformats.org/officeDocument/2006/relationships/hyperlink" Target="mailto:Laura.McCullough@education.ky.gov" TargetMode="External"/><Relationship Id="rId4" Type="http://schemas.openxmlformats.org/officeDocument/2006/relationships/hyperlink" Target="mailto:Dana.Kelly@education.ky.gov"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424D-9E25-46C8-B5AC-F46801BDF14A}"/>
              </a:ext>
            </a:extLst>
          </p:cNvPr>
          <p:cNvSpPr>
            <a:spLocks noGrp="1"/>
          </p:cNvSpPr>
          <p:nvPr>
            <p:ph type="ctrTitle"/>
          </p:nvPr>
        </p:nvSpPr>
        <p:spPr>
          <a:xfrm>
            <a:off x="1636525" y="2297048"/>
            <a:ext cx="9742731" cy="1646302"/>
          </a:xfrm>
        </p:spPr>
        <p:txBody>
          <a:bodyPr>
            <a:noAutofit/>
          </a:bodyPr>
          <a:lstStyle/>
          <a:p>
            <a:r>
              <a:rPr lang="en-US" sz="4000" b="1" dirty="0"/>
              <a:t>Title II, Part A</a:t>
            </a:r>
            <a:br>
              <a:rPr lang="en-US" sz="4000" b="1" dirty="0"/>
            </a:br>
            <a:r>
              <a:rPr lang="en-US" sz="4000" b="1" dirty="0"/>
              <a:t>Supporting Effective Instruction</a:t>
            </a:r>
            <a:br>
              <a:rPr lang="en-US" sz="4000" b="1" dirty="0"/>
            </a:br>
            <a:br>
              <a:rPr lang="en-US" sz="4000" dirty="0"/>
            </a:br>
            <a:r>
              <a:rPr lang="en-US" sz="4000" b="1" dirty="0"/>
              <a:t>District Coordinators </a:t>
            </a:r>
            <a:br>
              <a:rPr lang="en-US" sz="4000" b="1" dirty="0"/>
            </a:br>
            <a:r>
              <a:rPr lang="en-US" sz="4000" b="1" dirty="0"/>
              <a:t>Program Overview</a:t>
            </a:r>
          </a:p>
        </p:txBody>
      </p:sp>
      <p:sp>
        <p:nvSpPr>
          <p:cNvPr id="3" name="Subtitle 2">
            <a:extLst>
              <a:ext uri="{FF2B5EF4-FFF2-40B4-BE49-F238E27FC236}">
                <a16:creationId xmlns:a16="http://schemas.microsoft.com/office/drawing/2014/main" id="{1B9F5BD3-EDE4-4B44-BA73-DFD78F6CA7F0}"/>
              </a:ext>
            </a:extLst>
          </p:cNvPr>
          <p:cNvSpPr>
            <a:spLocks noGrp="1"/>
          </p:cNvSpPr>
          <p:nvPr>
            <p:ph type="subTitle" idx="1"/>
          </p:nvPr>
        </p:nvSpPr>
        <p:spPr>
          <a:xfrm>
            <a:off x="1795849" y="4678438"/>
            <a:ext cx="9144000" cy="1655762"/>
          </a:xfrm>
        </p:spPr>
        <p:txBody>
          <a:bodyPr>
            <a:normAutofit/>
          </a:bodyPr>
          <a:lstStyle/>
          <a:p>
            <a:r>
              <a:rPr lang="en-US" sz="3600" dirty="0"/>
              <a:t>July 2024</a:t>
            </a:r>
          </a:p>
        </p:txBody>
      </p:sp>
    </p:spTree>
    <p:extLst>
      <p:ext uri="{BB962C8B-B14F-4D97-AF65-F5344CB8AC3E}">
        <p14:creationId xmlns:p14="http://schemas.microsoft.com/office/powerpoint/2010/main" val="986125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
            <a:extLst>
              <a:ext uri="{FF2B5EF4-FFF2-40B4-BE49-F238E27FC236}">
                <a16:creationId xmlns:a16="http://schemas.microsoft.com/office/drawing/2014/main" id="{8E8084DE-53EE-FACD-D507-89E0BDEBA818}"/>
              </a:ext>
            </a:extLst>
          </p:cNvPr>
          <p:cNvPicPr>
            <a:picLocks noGrp="1" noChangeAspect="1"/>
          </p:cNvPicPr>
          <p:nvPr>
            <p:ph idx="1"/>
          </p:nvPr>
        </p:nvPicPr>
        <p:blipFill>
          <a:blip r:embed="rId2"/>
          <a:stretch>
            <a:fillRect/>
          </a:stretch>
        </p:blipFill>
        <p:spPr>
          <a:xfrm>
            <a:off x="0" y="0"/>
            <a:ext cx="11940363" cy="6709144"/>
          </a:xfrm>
        </p:spPr>
      </p:pic>
      <p:sp>
        <p:nvSpPr>
          <p:cNvPr id="4" name="Title 3">
            <a:extLst>
              <a:ext uri="{FF2B5EF4-FFF2-40B4-BE49-F238E27FC236}">
                <a16:creationId xmlns:a16="http://schemas.microsoft.com/office/drawing/2014/main" id="{0BC90447-97B9-2A24-BA8B-8711B0B01753}"/>
              </a:ext>
            </a:extLst>
          </p:cNvPr>
          <p:cNvSpPr>
            <a:spLocks noGrp="1"/>
          </p:cNvSpPr>
          <p:nvPr>
            <p:ph type="title"/>
          </p:nvPr>
        </p:nvSpPr>
        <p:spPr/>
        <p:txBody>
          <a:bodyPr/>
          <a:lstStyle/>
          <a:p>
            <a:r>
              <a:rPr lang="en-US" dirty="0"/>
              <a:t>Evidence-Based Professional Development Section 8101(2)</a:t>
            </a:r>
          </a:p>
        </p:txBody>
      </p:sp>
    </p:spTree>
    <p:extLst>
      <p:ext uri="{BB962C8B-B14F-4D97-AF65-F5344CB8AC3E}">
        <p14:creationId xmlns:p14="http://schemas.microsoft.com/office/powerpoint/2010/main" val="2784376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eb page">
            <a:extLst>
              <a:ext uri="{FF2B5EF4-FFF2-40B4-BE49-F238E27FC236}">
                <a16:creationId xmlns:a16="http://schemas.microsoft.com/office/drawing/2014/main" id="{250DA3CE-66FC-21D6-BBF7-3147F480C707}"/>
              </a:ext>
            </a:extLst>
          </p:cNvPr>
          <p:cNvPicPr>
            <a:picLocks noGrp="1" noChangeAspect="1"/>
          </p:cNvPicPr>
          <p:nvPr>
            <p:ph idx="1"/>
          </p:nvPr>
        </p:nvPicPr>
        <p:blipFill>
          <a:blip r:embed="rId2"/>
          <a:stretch>
            <a:fillRect/>
          </a:stretch>
        </p:blipFill>
        <p:spPr>
          <a:xfrm>
            <a:off x="85061" y="106326"/>
            <a:ext cx="12004158" cy="6751674"/>
          </a:xfrm>
        </p:spPr>
      </p:pic>
      <p:sp>
        <p:nvSpPr>
          <p:cNvPr id="2" name="Title 1">
            <a:extLst>
              <a:ext uri="{FF2B5EF4-FFF2-40B4-BE49-F238E27FC236}">
                <a16:creationId xmlns:a16="http://schemas.microsoft.com/office/drawing/2014/main" id="{3296090B-5D2D-4841-7D51-C466AD4605EA}"/>
              </a:ext>
            </a:extLst>
          </p:cNvPr>
          <p:cNvSpPr>
            <a:spLocks noGrp="1"/>
          </p:cNvSpPr>
          <p:nvPr>
            <p:ph type="title"/>
          </p:nvPr>
        </p:nvSpPr>
        <p:spPr/>
        <p:txBody>
          <a:bodyPr/>
          <a:lstStyle/>
          <a:p>
            <a:r>
              <a:rPr lang="en-US" dirty="0"/>
              <a:t>Best</a:t>
            </a:r>
            <a:r>
              <a:rPr lang="en-US" baseline="0" dirty="0"/>
              <a:t> Practices Clearinghouse</a:t>
            </a:r>
            <a:endParaRPr lang="en-US" dirty="0"/>
          </a:p>
        </p:txBody>
      </p:sp>
    </p:spTree>
    <p:extLst>
      <p:ext uri="{BB962C8B-B14F-4D97-AF65-F5344CB8AC3E}">
        <p14:creationId xmlns:p14="http://schemas.microsoft.com/office/powerpoint/2010/main" val="3329664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325AC-234C-4EC3-B5E5-AEBE256F80B5}"/>
              </a:ext>
            </a:extLst>
          </p:cNvPr>
          <p:cNvSpPr>
            <a:spLocks noGrp="1"/>
          </p:cNvSpPr>
          <p:nvPr>
            <p:ph type="title"/>
          </p:nvPr>
        </p:nvSpPr>
        <p:spPr>
          <a:xfrm>
            <a:off x="1566160" y="133138"/>
            <a:ext cx="10515600" cy="1325563"/>
          </a:xfrm>
        </p:spPr>
        <p:txBody>
          <a:bodyPr/>
          <a:lstStyle/>
          <a:p>
            <a:r>
              <a:rPr lang="en-US" dirty="0"/>
              <a:t>Teacher Recruitment and Retention</a:t>
            </a:r>
          </a:p>
        </p:txBody>
      </p:sp>
      <p:sp>
        <p:nvSpPr>
          <p:cNvPr id="5" name="Text Placeholder 4">
            <a:extLst>
              <a:ext uri="{FF2B5EF4-FFF2-40B4-BE49-F238E27FC236}">
                <a16:creationId xmlns:a16="http://schemas.microsoft.com/office/drawing/2014/main" id="{9B04147F-EA3C-486B-91F4-477A93554AE4}"/>
              </a:ext>
            </a:extLst>
          </p:cNvPr>
          <p:cNvSpPr>
            <a:spLocks noGrp="1"/>
          </p:cNvSpPr>
          <p:nvPr>
            <p:ph type="body" idx="1"/>
          </p:nvPr>
        </p:nvSpPr>
        <p:spPr>
          <a:xfrm>
            <a:off x="391006" y="1293812"/>
            <a:ext cx="5157787" cy="490537"/>
          </a:xfrm>
        </p:spPr>
        <p:txBody>
          <a:bodyPr/>
          <a:lstStyle/>
          <a:p>
            <a:pPr algn="ctr"/>
            <a:r>
              <a:rPr lang="en-US" dirty="0">
                <a:latin typeface="+mj-lt"/>
              </a:rPr>
              <a:t>Recruitment</a:t>
            </a:r>
          </a:p>
        </p:txBody>
      </p:sp>
      <p:sp>
        <p:nvSpPr>
          <p:cNvPr id="6" name="Content Placeholder 5">
            <a:extLst>
              <a:ext uri="{FF2B5EF4-FFF2-40B4-BE49-F238E27FC236}">
                <a16:creationId xmlns:a16="http://schemas.microsoft.com/office/drawing/2014/main" id="{389058C3-9E7C-487A-8497-A9E1329926A9}"/>
              </a:ext>
            </a:extLst>
          </p:cNvPr>
          <p:cNvSpPr>
            <a:spLocks noGrp="1"/>
          </p:cNvSpPr>
          <p:nvPr>
            <p:ph sz="half" idx="2"/>
          </p:nvPr>
        </p:nvSpPr>
        <p:spPr>
          <a:xfrm>
            <a:off x="338618" y="2029618"/>
            <a:ext cx="5157787" cy="3684588"/>
          </a:xfrm>
        </p:spPr>
        <p:txBody>
          <a:bodyPr>
            <a:normAutofit fontScale="92500" lnSpcReduction="10000"/>
          </a:bodyPr>
          <a:lstStyle/>
          <a:p>
            <a:pPr marL="114300" indent="0">
              <a:buNone/>
            </a:pPr>
            <a:r>
              <a:rPr lang="en-US" dirty="0">
                <a:cs typeface="Times New Roman"/>
              </a:rPr>
              <a:t>Districts may use funds to recruit teachers in critical shortage areas, particularly in high-poverty schools.</a:t>
            </a:r>
          </a:p>
          <a:p>
            <a:pPr>
              <a:buFont typeface="Arial" panose="05040102010807070707" pitchFamily="18" charset="2"/>
              <a:buChar char="•"/>
            </a:pPr>
            <a:r>
              <a:rPr lang="en-US" dirty="0">
                <a:cs typeface="Times New Roman"/>
              </a:rPr>
              <a:t>Pay differentials</a:t>
            </a:r>
          </a:p>
          <a:p>
            <a:pPr>
              <a:buFont typeface="Arial" panose="05040102010807070707" pitchFamily="18" charset="2"/>
              <a:buChar char="•"/>
            </a:pPr>
            <a:r>
              <a:rPr lang="en-US" dirty="0">
                <a:cs typeface="Times New Roman"/>
              </a:rPr>
              <a:t>Signing bonuses</a:t>
            </a:r>
          </a:p>
          <a:p>
            <a:pPr>
              <a:buFont typeface="Arial" panose="05040102010807070707" pitchFamily="18" charset="2"/>
              <a:buChar char="•"/>
            </a:pPr>
            <a:r>
              <a:rPr lang="en-US" dirty="0">
                <a:cs typeface="Times New Roman"/>
              </a:rPr>
              <a:t>Relocation expenses</a:t>
            </a:r>
          </a:p>
          <a:p>
            <a:pPr>
              <a:buFont typeface="Arial" panose="05040102010807070707" pitchFamily="18" charset="2"/>
              <a:buChar char="•"/>
            </a:pPr>
            <a:r>
              <a:rPr lang="en-US" dirty="0">
                <a:cs typeface="Times New Roman"/>
              </a:rPr>
              <a:t>Support for paraeducators to gain certification</a:t>
            </a:r>
          </a:p>
          <a:p>
            <a:endParaRPr lang="en-US" dirty="0"/>
          </a:p>
        </p:txBody>
      </p:sp>
      <p:sp>
        <p:nvSpPr>
          <p:cNvPr id="7" name="Text Placeholder 6">
            <a:extLst>
              <a:ext uri="{FF2B5EF4-FFF2-40B4-BE49-F238E27FC236}">
                <a16:creationId xmlns:a16="http://schemas.microsoft.com/office/drawing/2014/main" id="{1D51EFB8-B681-48FA-8E1D-5FB981EC1FC0}"/>
              </a:ext>
            </a:extLst>
          </p:cNvPr>
          <p:cNvSpPr>
            <a:spLocks noGrp="1"/>
          </p:cNvSpPr>
          <p:nvPr>
            <p:ph type="body" sz="quarter" idx="3"/>
          </p:nvPr>
        </p:nvSpPr>
        <p:spPr>
          <a:xfrm>
            <a:off x="6368636" y="1293811"/>
            <a:ext cx="5183188" cy="490537"/>
          </a:xfrm>
        </p:spPr>
        <p:txBody>
          <a:bodyPr/>
          <a:lstStyle/>
          <a:p>
            <a:pPr algn="ctr"/>
            <a:r>
              <a:rPr lang="en-US" dirty="0">
                <a:latin typeface="+mj-lt"/>
              </a:rPr>
              <a:t>Retention</a:t>
            </a:r>
          </a:p>
        </p:txBody>
      </p:sp>
      <p:sp>
        <p:nvSpPr>
          <p:cNvPr id="8" name="Content Placeholder 7">
            <a:extLst>
              <a:ext uri="{FF2B5EF4-FFF2-40B4-BE49-F238E27FC236}">
                <a16:creationId xmlns:a16="http://schemas.microsoft.com/office/drawing/2014/main" id="{925678FF-AED6-4424-AEBE-B43287FECBC4}"/>
              </a:ext>
            </a:extLst>
          </p:cNvPr>
          <p:cNvSpPr>
            <a:spLocks noGrp="1"/>
          </p:cNvSpPr>
          <p:nvPr>
            <p:ph sz="quarter" idx="4"/>
          </p:nvPr>
        </p:nvSpPr>
        <p:spPr>
          <a:xfrm>
            <a:off x="5951124" y="1918781"/>
            <a:ext cx="5600700" cy="3684588"/>
          </a:xfrm>
        </p:spPr>
        <p:txBody>
          <a:bodyPr>
            <a:normAutofit fontScale="92500" lnSpcReduction="10000"/>
          </a:bodyPr>
          <a:lstStyle/>
          <a:p>
            <a:pPr marL="114300" indent="0">
              <a:buNone/>
            </a:pPr>
            <a:r>
              <a:rPr lang="en-US" dirty="0">
                <a:cs typeface="Times New Roman"/>
              </a:rPr>
              <a:t>Districts may use funds to implement activities that are proven to be effective in retaining teachers in a school or district.</a:t>
            </a:r>
            <a:endParaRPr lang="en-US" dirty="0"/>
          </a:p>
          <a:p>
            <a:pPr marL="0" indent="0">
              <a:buNone/>
            </a:pPr>
            <a:endParaRPr lang="en-US" dirty="0">
              <a:cs typeface="Times New Roman"/>
            </a:endParaRPr>
          </a:p>
          <a:p>
            <a:pPr>
              <a:buFont typeface="Arial" panose="05040102010807070707" pitchFamily="18" charset="2"/>
              <a:buChar char="•"/>
            </a:pPr>
            <a:r>
              <a:rPr lang="en-US" dirty="0">
                <a:cs typeface="Times New Roman"/>
              </a:rPr>
              <a:t>Leadership opportunities</a:t>
            </a:r>
          </a:p>
          <a:p>
            <a:pPr>
              <a:buFont typeface="Arial" panose="05040102010807070707" pitchFamily="18" charset="2"/>
              <a:buChar char="•"/>
            </a:pPr>
            <a:r>
              <a:rPr lang="en-US" dirty="0">
                <a:cs typeface="Times New Roman"/>
              </a:rPr>
              <a:t>Pay differentials</a:t>
            </a:r>
          </a:p>
          <a:p>
            <a:pPr>
              <a:buFont typeface="Arial" panose="05040102010807070707" pitchFamily="18" charset="2"/>
              <a:buChar char="•"/>
            </a:pPr>
            <a:r>
              <a:rPr lang="en-US" dirty="0">
                <a:cs typeface="Times New Roman"/>
              </a:rPr>
              <a:t>Tuition reimbursement</a:t>
            </a:r>
          </a:p>
          <a:p>
            <a:endParaRPr lang="en-US" dirty="0"/>
          </a:p>
        </p:txBody>
      </p:sp>
    </p:spTree>
    <p:extLst>
      <p:ext uri="{BB962C8B-B14F-4D97-AF65-F5344CB8AC3E}">
        <p14:creationId xmlns:p14="http://schemas.microsoft.com/office/powerpoint/2010/main" val="79151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4D5F-1358-8BD0-8EAF-D0B6D4579277}"/>
              </a:ext>
            </a:extLst>
          </p:cNvPr>
          <p:cNvSpPr>
            <a:spLocks noGrp="1"/>
          </p:cNvSpPr>
          <p:nvPr>
            <p:ph type="title"/>
          </p:nvPr>
        </p:nvSpPr>
        <p:spPr/>
        <p:txBody>
          <a:bodyPr/>
          <a:lstStyle/>
          <a:p>
            <a:r>
              <a:rPr lang="en-US" dirty="0"/>
              <a:t>KRS 161.031(2)</a:t>
            </a:r>
          </a:p>
        </p:txBody>
      </p:sp>
      <p:sp>
        <p:nvSpPr>
          <p:cNvPr id="3" name="Content Placeholder 2">
            <a:extLst>
              <a:ext uri="{FF2B5EF4-FFF2-40B4-BE49-F238E27FC236}">
                <a16:creationId xmlns:a16="http://schemas.microsoft.com/office/drawing/2014/main" id="{1BB424DB-5C21-B071-7775-2421A68A6E8D}"/>
              </a:ext>
            </a:extLst>
          </p:cNvPr>
          <p:cNvSpPr>
            <a:spLocks noGrp="1"/>
          </p:cNvSpPr>
          <p:nvPr>
            <p:ph idx="1"/>
          </p:nvPr>
        </p:nvSpPr>
        <p:spPr/>
        <p:txBody>
          <a:bodyPr/>
          <a:lstStyle/>
          <a:p>
            <a:r>
              <a:rPr lang="en-US" dirty="0"/>
              <a:t>Induction and mentoring programs</a:t>
            </a:r>
          </a:p>
          <a:p>
            <a:r>
              <a:rPr lang="en-US" dirty="0"/>
              <a:t>Above and beyond requirements (first year)</a:t>
            </a:r>
          </a:p>
          <a:p>
            <a:r>
              <a:rPr lang="en-US" dirty="0"/>
              <a:t>Programs containing additional years beyond first year may use Title II, Part A funds (if approved)</a:t>
            </a:r>
          </a:p>
          <a:p>
            <a:r>
              <a:rPr lang="en-US" dirty="0">
                <a:hlinkClick r:id="rId2" action="ppaction://hlinkfile"/>
              </a:rPr>
              <a:t>KEMP document</a:t>
            </a:r>
            <a:endParaRPr lang="en-US" dirty="0"/>
          </a:p>
        </p:txBody>
      </p:sp>
    </p:spTree>
    <p:extLst>
      <p:ext uri="{BB962C8B-B14F-4D97-AF65-F5344CB8AC3E}">
        <p14:creationId xmlns:p14="http://schemas.microsoft.com/office/powerpoint/2010/main" val="4795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1F8BBE-D958-FAF9-B7C6-3439054316B4}"/>
              </a:ext>
            </a:extLst>
          </p:cNvPr>
          <p:cNvSpPr>
            <a:spLocks noGrp="1"/>
          </p:cNvSpPr>
          <p:nvPr>
            <p:ph type="title"/>
          </p:nvPr>
        </p:nvSpPr>
        <p:spPr/>
        <p:txBody>
          <a:bodyPr/>
          <a:lstStyle/>
          <a:p>
            <a:r>
              <a:rPr lang="en-US" dirty="0"/>
              <a:t>Class Size Reduction – </a:t>
            </a:r>
            <a:r>
              <a:rPr lang="en-US" sz="2800" dirty="0"/>
              <a:t>ESSA</a:t>
            </a:r>
            <a:r>
              <a:rPr lang="en-US" dirty="0"/>
              <a:t> </a:t>
            </a:r>
            <a:r>
              <a:rPr lang="en-US" sz="2800" dirty="0"/>
              <a:t>2103(b)(3)(D)</a:t>
            </a:r>
            <a:endParaRPr lang="en-US" dirty="0"/>
          </a:p>
        </p:txBody>
      </p:sp>
      <p:sp>
        <p:nvSpPr>
          <p:cNvPr id="8" name="Content Placeholder 7">
            <a:extLst>
              <a:ext uri="{FF2B5EF4-FFF2-40B4-BE49-F238E27FC236}">
                <a16:creationId xmlns:a16="http://schemas.microsoft.com/office/drawing/2014/main" id="{DA2E8FC2-4B2E-E3D4-999E-5C7A3C05D468}"/>
              </a:ext>
            </a:extLst>
          </p:cNvPr>
          <p:cNvSpPr>
            <a:spLocks noGrp="1"/>
          </p:cNvSpPr>
          <p:nvPr>
            <p:ph idx="1"/>
          </p:nvPr>
        </p:nvSpPr>
        <p:spPr/>
        <p:txBody>
          <a:bodyPr>
            <a:normAutofit/>
          </a:bodyPr>
          <a:lstStyle/>
          <a:p>
            <a:r>
              <a:rPr lang="en-US" sz="3600" dirty="0"/>
              <a:t>reducing class size to a level that is </a:t>
            </a:r>
            <a:r>
              <a:rPr lang="en-US" sz="3600" u="sng" dirty="0"/>
              <a:t>evidence based</a:t>
            </a:r>
            <a:r>
              <a:rPr lang="en-US" sz="3600" dirty="0"/>
              <a:t>, to the extent the State (in consultation with local educational agencies in the State) determines that such evidence is reasonably available, to improve student achievement through the recruiting and hiring of additional effective teachers; </a:t>
            </a:r>
          </a:p>
        </p:txBody>
      </p:sp>
    </p:spTree>
    <p:extLst>
      <p:ext uri="{BB962C8B-B14F-4D97-AF65-F5344CB8AC3E}">
        <p14:creationId xmlns:p14="http://schemas.microsoft.com/office/powerpoint/2010/main" val="2050254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D44A-6646-49CF-B8C8-AA2F5B171F74}"/>
              </a:ext>
            </a:extLst>
          </p:cNvPr>
          <p:cNvSpPr>
            <a:spLocks noGrp="1"/>
          </p:cNvSpPr>
          <p:nvPr>
            <p:ph type="title"/>
          </p:nvPr>
        </p:nvSpPr>
        <p:spPr>
          <a:xfrm>
            <a:off x="838200" y="117475"/>
            <a:ext cx="10515600" cy="1325563"/>
          </a:xfrm>
        </p:spPr>
        <p:txBody>
          <a:bodyPr/>
          <a:lstStyle/>
          <a:p>
            <a:r>
              <a:rPr lang="en-US" dirty="0"/>
              <a:t>Class Size Reduction</a:t>
            </a:r>
          </a:p>
        </p:txBody>
      </p:sp>
      <p:sp>
        <p:nvSpPr>
          <p:cNvPr id="3" name="Text Placeholder 2">
            <a:extLst>
              <a:ext uri="{FF2B5EF4-FFF2-40B4-BE49-F238E27FC236}">
                <a16:creationId xmlns:a16="http://schemas.microsoft.com/office/drawing/2014/main" id="{3F40D24E-54B8-42DA-AEF4-8212E898FA9A}"/>
              </a:ext>
            </a:extLst>
          </p:cNvPr>
          <p:cNvSpPr>
            <a:spLocks noGrp="1"/>
          </p:cNvSpPr>
          <p:nvPr>
            <p:ph idx="1"/>
          </p:nvPr>
        </p:nvSpPr>
        <p:spPr>
          <a:xfrm>
            <a:off x="739048" y="1345066"/>
            <a:ext cx="10515600" cy="4351338"/>
          </a:xfrm>
        </p:spPr>
        <p:txBody>
          <a:bodyPr vert="horz" lIns="91440" tIns="45720" rIns="91440" bIns="45720" rtlCol="0" anchor="t">
            <a:normAutofit fontScale="92500" lnSpcReduction="20000"/>
          </a:bodyPr>
          <a:lstStyle/>
          <a:p>
            <a:pPr marL="0" indent="0">
              <a:buNone/>
            </a:pPr>
            <a:r>
              <a:rPr lang="en-US" dirty="0">
                <a:cs typeface="Times New Roman"/>
              </a:rPr>
              <a:t>Districts may use funds to reduce class sizes by creating additional classes in a particular grade or subject. </a:t>
            </a:r>
            <a:r>
              <a:rPr lang="en-US" b="1" dirty="0">
                <a:cs typeface="Times New Roman"/>
              </a:rPr>
              <a:t>Classes must be reduced to an evidence-based effective student/teacher ratio </a:t>
            </a:r>
            <a:r>
              <a:rPr lang="en-US" dirty="0">
                <a:cs typeface="Times New Roman"/>
              </a:rPr>
              <a:t>prior to allocating funds for CSR.</a:t>
            </a:r>
          </a:p>
          <a:p>
            <a:pPr marL="571500" indent="-571500">
              <a:buFont typeface="Arial" panose="05040102010807070707" pitchFamily="18" charset="2"/>
              <a:buChar char="•"/>
            </a:pPr>
            <a:r>
              <a:rPr lang="en-US" dirty="0">
                <a:cs typeface="Times New Roman"/>
              </a:rPr>
              <a:t>Supplemental – </a:t>
            </a:r>
            <a:r>
              <a:rPr lang="en-US" b="1" dirty="0">
                <a:cs typeface="Times New Roman"/>
              </a:rPr>
              <a:t>NOT</a:t>
            </a:r>
            <a:r>
              <a:rPr lang="en-US" dirty="0">
                <a:cs typeface="Times New Roman"/>
              </a:rPr>
              <a:t> a way to address an allocation shortage</a:t>
            </a:r>
          </a:p>
          <a:p>
            <a:pPr marL="571500" indent="-571500">
              <a:buFont typeface="Arial" panose="05040102010807070707" pitchFamily="18" charset="2"/>
              <a:buChar char="•"/>
            </a:pPr>
            <a:r>
              <a:rPr lang="en-US" dirty="0">
                <a:cs typeface="Times New Roman"/>
              </a:rPr>
              <a:t>Meet class size capacity requirements</a:t>
            </a:r>
          </a:p>
          <a:p>
            <a:pPr marL="571500" indent="-571500">
              <a:buFont typeface="Arial" panose="05040102010807070707" pitchFamily="18" charset="2"/>
              <a:buChar char="•"/>
            </a:pPr>
            <a:r>
              <a:rPr lang="en-US" dirty="0">
                <a:cs typeface="Times New Roman"/>
              </a:rPr>
              <a:t>Documentable effectiveness regarding student achievement </a:t>
            </a:r>
          </a:p>
          <a:p>
            <a:pPr marL="571500" indent="-571500">
              <a:buFont typeface="Arial" panose="05040102010807070707" pitchFamily="18" charset="2"/>
              <a:buChar char="•"/>
            </a:pPr>
            <a:r>
              <a:rPr lang="en-US" dirty="0">
                <a:cs typeface="Times New Roman"/>
              </a:rPr>
              <a:t>CSR staff must have a valid teaching certificate in the content and grade level to which they are assigned</a:t>
            </a:r>
          </a:p>
          <a:p>
            <a:pPr marL="571500" indent="-571500">
              <a:buFont typeface="Arial" panose="05040102010807070707" pitchFamily="18" charset="2"/>
              <a:buChar char="•"/>
            </a:pPr>
            <a:r>
              <a:rPr lang="en-US" dirty="0">
                <a:cs typeface="Times New Roman"/>
              </a:rPr>
              <a:t>CSR staff must have been previously determined to be effective by the district; i.e., should not be a first-year teacher</a:t>
            </a:r>
          </a:p>
          <a:p>
            <a:pPr marL="571500" indent="-571500">
              <a:buFont typeface="Arial" panose="05040102010807070707" pitchFamily="18" charset="2"/>
              <a:buChar char="•"/>
            </a:pPr>
            <a:r>
              <a:rPr lang="en-US" dirty="0">
                <a:cs typeface="Times New Roman"/>
              </a:rPr>
              <a:t>Supported by evidence and research</a:t>
            </a:r>
          </a:p>
        </p:txBody>
      </p:sp>
      <p:sp>
        <p:nvSpPr>
          <p:cNvPr id="4" name="Slide Number Placeholder 3">
            <a:extLst>
              <a:ext uri="{FF2B5EF4-FFF2-40B4-BE49-F238E27FC236}">
                <a16:creationId xmlns:a16="http://schemas.microsoft.com/office/drawing/2014/main" id="{A0E5C236-CFF6-4A9B-AD2C-0BD33783AB5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15</a:t>
            </a:fld>
            <a:endParaRPr lang="en-US" dirty="0"/>
          </a:p>
        </p:txBody>
      </p:sp>
    </p:spTree>
    <p:extLst>
      <p:ext uri="{BB962C8B-B14F-4D97-AF65-F5344CB8AC3E}">
        <p14:creationId xmlns:p14="http://schemas.microsoft.com/office/powerpoint/2010/main" val="234740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8F09-EA97-46FD-823E-6A2A8228F907}"/>
              </a:ext>
            </a:extLst>
          </p:cNvPr>
          <p:cNvSpPr>
            <a:spLocks noGrp="1"/>
          </p:cNvSpPr>
          <p:nvPr>
            <p:ph type="title"/>
          </p:nvPr>
        </p:nvSpPr>
        <p:spPr>
          <a:xfrm>
            <a:off x="838200" y="390525"/>
            <a:ext cx="10515600" cy="1325563"/>
          </a:xfrm>
        </p:spPr>
        <p:txBody>
          <a:bodyPr/>
          <a:lstStyle/>
          <a:p>
            <a:r>
              <a:rPr lang="en-US" dirty="0">
                <a:cs typeface="Times New Roman"/>
              </a:rPr>
              <a:t>Career Pathways</a:t>
            </a:r>
          </a:p>
        </p:txBody>
      </p:sp>
      <p:sp>
        <p:nvSpPr>
          <p:cNvPr id="3" name="Text Placeholder 2">
            <a:extLst>
              <a:ext uri="{FF2B5EF4-FFF2-40B4-BE49-F238E27FC236}">
                <a16:creationId xmlns:a16="http://schemas.microsoft.com/office/drawing/2014/main" id="{5DE749C5-1994-4836-BD0A-29AE41EEE0BD}"/>
              </a:ext>
            </a:extLst>
          </p:cNvPr>
          <p:cNvSpPr>
            <a:spLocks noGrp="1"/>
          </p:cNvSpPr>
          <p:nvPr>
            <p:ph idx="1"/>
          </p:nvPr>
        </p:nvSpPr>
        <p:spPr/>
        <p:txBody>
          <a:bodyPr vert="horz" lIns="91440" tIns="45720" rIns="91440" bIns="45720" rtlCol="0" anchor="t">
            <a:normAutofit/>
          </a:bodyPr>
          <a:lstStyle/>
          <a:p>
            <a:pPr marL="0" indent="0">
              <a:buNone/>
            </a:pPr>
            <a:r>
              <a:rPr lang="en-US" dirty="0">
                <a:cs typeface="Times New Roman"/>
              </a:rPr>
              <a:t>Districts may use funds to create roles for staff that promote leadership and advancement but allow staff to remain in the classroom.</a:t>
            </a:r>
            <a:endParaRPr lang="en-US" dirty="0"/>
          </a:p>
          <a:p>
            <a:pPr>
              <a:buFont typeface="Arial" panose="05040102010807070707" pitchFamily="18" charset="2"/>
              <a:buChar char="•"/>
            </a:pPr>
            <a:r>
              <a:rPr lang="en-US" dirty="0">
                <a:cs typeface="Times New Roman"/>
              </a:rPr>
              <a:t>Instructional coaching</a:t>
            </a:r>
          </a:p>
          <a:p>
            <a:pPr>
              <a:buFont typeface="Arial" panose="05040102010807070707" pitchFamily="18" charset="2"/>
              <a:buChar char="•"/>
            </a:pPr>
            <a:r>
              <a:rPr lang="en-US" dirty="0">
                <a:cs typeface="Times New Roman"/>
              </a:rPr>
              <a:t>Teacher leaders/mentors</a:t>
            </a:r>
          </a:p>
          <a:p>
            <a:pPr>
              <a:buFont typeface="Arial" panose="05040102010807070707" pitchFamily="18" charset="2"/>
              <a:buChar char="•"/>
            </a:pPr>
            <a:r>
              <a:rPr lang="en-US" dirty="0">
                <a:cs typeface="Times New Roman"/>
              </a:rPr>
              <a:t>Professional development leader (peer-led)</a:t>
            </a:r>
          </a:p>
          <a:p>
            <a:pPr>
              <a:buFont typeface="Arial" panose="05040102010807070707" pitchFamily="18" charset="2"/>
              <a:buChar char="•"/>
            </a:pPr>
            <a:r>
              <a:rPr lang="en-US" dirty="0">
                <a:cs typeface="Times New Roman"/>
              </a:rPr>
              <a:t>PLC leader</a:t>
            </a:r>
          </a:p>
        </p:txBody>
      </p:sp>
      <p:sp>
        <p:nvSpPr>
          <p:cNvPr id="4" name="Slide Number Placeholder 3">
            <a:extLst>
              <a:ext uri="{FF2B5EF4-FFF2-40B4-BE49-F238E27FC236}">
                <a16:creationId xmlns:a16="http://schemas.microsoft.com/office/drawing/2014/main" id="{EC32D6AF-4C18-4BE4-9448-6DAC52CC7EF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16</a:t>
            </a:fld>
            <a:endParaRPr lang="en-US" dirty="0"/>
          </a:p>
        </p:txBody>
      </p:sp>
    </p:spTree>
    <p:extLst>
      <p:ext uri="{BB962C8B-B14F-4D97-AF65-F5344CB8AC3E}">
        <p14:creationId xmlns:p14="http://schemas.microsoft.com/office/powerpoint/2010/main" val="1754658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EC33-5000-4A3A-A336-73FAB45A5B59}"/>
              </a:ext>
            </a:extLst>
          </p:cNvPr>
          <p:cNvSpPr>
            <a:spLocks noGrp="1"/>
          </p:cNvSpPr>
          <p:nvPr>
            <p:ph type="title"/>
          </p:nvPr>
        </p:nvSpPr>
        <p:spPr>
          <a:xfrm>
            <a:off x="817418" y="642145"/>
            <a:ext cx="9926782" cy="1325563"/>
          </a:xfrm>
        </p:spPr>
        <p:txBody>
          <a:bodyPr>
            <a:normAutofit/>
          </a:bodyPr>
          <a:lstStyle/>
          <a:p>
            <a:r>
              <a:rPr lang="en-US" dirty="0">
                <a:cs typeface="Times New Roman"/>
              </a:rPr>
              <a:t>Equitable Distribution of Effective Educators</a:t>
            </a:r>
          </a:p>
        </p:txBody>
      </p:sp>
      <p:sp>
        <p:nvSpPr>
          <p:cNvPr id="3" name="Text Placeholder 2">
            <a:extLst>
              <a:ext uri="{FF2B5EF4-FFF2-40B4-BE49-F238E27FC236}">
                <a16:creationId xmlns:a16="http://schemas.microsoft.com/office/drawing/2014/main" id="{4B86B221-595A-46D3-AAEC-9531946A3EA4}"/>
              </a:ext>
            </a:extLst>
          </p:cNvPr>
          <p:cNvSpPr>
            <a:spLocks noGrp="1"/>
          </p:cNvSpPr>
          <p:nvPr>
            <p:ph idx="1"/>
          </p:nvPr>
        </p:nvSpPr>
        <p:spPr>
          <a:xfrm>
            <a:off x="651164" y="2163669"/>
            <a:ext cx="11134435" cy="3260909"/>
          </a:xfrm>
        </p:spPr>
        <p:txBody>
          <a:bodyPr vert="horz" lIns="91440" tIns="45720" rIns="91440" bIns="45720" rtlCol="0" anchor="t">
            <a:normAutofit/>
          </a:bodyPr>
          <a:lstStyle/>
          <a:p>
            <a:r>
              <a:rPr lang="en-US" sz="3600" dirty="0">
                <a:cs typeface="Times New Roman"/>
              </a:rPr>
              <a:t>Districts may use funds to support a balanced distribution of effective teachers and principals throughout the district.</a:t>
            </a:r>
          </a:p>
          <a:p>
            <a:pPr>
              <a:buFont typeface="Arial" panose="05040102010807070707" pitchFamily="18" charset="2"/>
              <a:buChar char="•"/>
            </a:pPr>
            <a:r>
              <a:rPr lang="en-US" sz="3600" dirty="0">
                <a:cs typeface="Times New Roman"/>
              </a:rPr>
              <a:t>Strategic teacher/principal placement</a:t>
            </a:r>
          </a:p>
          <a:p>
            <a:pPr marL="0" indent="0">
              <a:buNone/>
            </a:pPr>
            <a:endParaRPr lang="en-US" dirty="0">
              <a:latin typeface="Times New Roman"/>
              <a:cs typeface="Times New Roman"/>
            </a:endParaRPr>
          </a:p>
          <a:p>
            <a:endParaRPr lang="en-US" dirty="0">
              <a:latin typeface="Times New Roman"/>
              <a:cs typeface="Times New Roman"/>
            </a:endParaRPr>
          </a:p>
        </p:txBody>
      </p:sp>
      <p:sp>
        <p:nvSpPr>
          <p:cNvPr id="4" name="Slide Number Placeholder 3">
            <a:extLst>
              <a:ext uri="{FF2B5EF4-FFF2-40B4-BE49-F238E27FC236}">
                <a16:creationId xmlns:a16="http://schemas.microsoft.com/office/drawing/2014/main" id="{7F58417D-A459-4694-93FC-CB41800A2C4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17</a:t>
            </a:fld>
            <a:endParaRPr lang="en-US" dirty="0"/>
          </a:p>
        </p:txBody>
      </p:sp>
    </p:spTree>
    <p:extLst>
      <p:ext uri="{BB962C8B-B14F-4D97-AF65-F5344CB8AC3E}">
        <p14:creationId xmlns:p14="http://schemas.microsoft.com/office/powerpoint/2010/main" val="2276737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Title II, Part A Intent</a:t>
            </a:r>
            <a:br>
              <a:rPr lang="en-US" dirty="0"/>
            </a:br>
            <a:endParaRPr lang="en-US" dirty="0"/>
          </a:p>
        </p:txBody>
      </p:sp>
      <p:sp>
        <p:nvSpPr>
          <p:cNvPr id="5" name="Text Placeholder 4">
            <a:extLst>
              <a:ext uri="{FF2B5EF4-FFF2-40B4-BE49-F238E27FC236}">
                <a16:creationId xmlns:a16="http://schemas.microsoft.com/office/drawing/2014/main" id="{12C61CDE-4370-4991-A32B-C593C46C52F3}"/>
              </a:ext>
            </a:extLst>
          </p:cNvPr>
          <p:cNvSpPr>
            <a:spLocks noGrp="1"/>
          </p:cNvSpPr>
          <p:nvPr>
            <p:ph type="body" idx="1"/>
          </p:nvPr>
        </p:nvSpPr>
        <p:spPr>
          <a:xfrm>
            <a:off x="733869" y="1249689"/>
            <a:ext cx="5157787" cy="638506"/>
          </a:xfrm>
          <a:solidFill>
            <a:srgbClr val="8DD3BD"/>
          </a:solidFill>
        </p:spPr>
        <p:txBody>
          <a:bodyPr>
            <a:normAutofit fontScale="92500"/>
          </a:bodyPr>
          <a:lstStyle/>
          <a:p>
            <a:pPr algn="ctr"/>
            <a:r>
              <a:rPr lang="en-US" dirty="0">
                <a:latin typeface="+mj-lt"/>
              </a:rPr>
              <a:t>Examples of Allowable Expenditures</a:t>
            </a:r>
          </a:p>
        </p:txBody>
      </p:sp>
      <p:sp>
        <p:nvSpPr>
          <p:cNvPr id="6" name="Content Placeholder 5">
            <a:extLst>
              <a:ext uri="{FF2B5EF4-FFF2-40B4-BE49-F238E27FC236}">
                <a16:creationId xmlns:a16="http://schemas.microsoft.com/office/drawing/2014/main" id="{F9973474-C5DE-49E2-9FCC-2F7AD7E8D51D}"/>
              </a:ext>
            </a:extLst>
          </p:cNvPr>
          <p:cNvSpPr>
            <a:spLocks noGrp="1"/>
          </p:cNvSpPr>
          <p:nvPr>
            <p:ph sz="half" idx="2"/>
          </p:nvPr>
        </p:nvSpPr>
        <p:spPr>
          <a:xfrm>
            <a:off x="782880" y="1932918"/>
            <a:ext cx="5157787" cy="4084416"/>
          </a:xfrm>
        </p:spPr>
        <p:txBody>
          <a:bodyPr>
            <a:normAutofit fontScale="70000" lnSpcReduction="20000"/>
          </a:bodyPr>
          <a:lstStyle/>
          <a:p>
            <a:r>
              <a:rPr lang="en-US" dirty="0">
                <a:cs typeface="Times New Roman"/>
              </a:rPr>
              <a:t>Salaries, stipends, fees for instructional coaches</a:t>
            </a:r>
          </a:p>
          <a:p>
            <a:r>
              <a:rPr lang="en-US" dirty="0">
                <a:cs typeface="Times New Roman"/>
              </a:rPr>
              <a:t>Recruitment and retention initiatives</a:t>
            </a:r>
          </a:p>
          <a:p>
            <a:r>
              <a:rPr lang="en-US" dirty="0">
                <a:cs typeface="Times New Roman"/>
              </a:rPr>
              <a:t>New teacher support systems (see new requirements in KEMP)</a:t>
            </a:r>
          </a:p>
          <a:p>
            <a:r>
              <a:rPr lang="en-US" dirty="0">
                <a:cs typeface="Times New Roman"/>
              </a:rPr>
              <a:t>Supplemental evidence-based professional learning</a:t>
            </a:r>
          </a:p>
          <a:p>
            <a:r>
              <a:rPr lang="en-US" dirty="0">
                <a:cs typeface="Times New Roman"/>
              </a:rPr>
              <a:t>Substitutes for teachers attending professional learning</a:t>
            </a:r>
          </a:p>
          <a:p>
            <a:r>
              <a:rPr lang="en-US" dirty="0">
                <a:cs typeface="Times New Roman"/>
              </a:rPr>
              <a:t>Materials and supplies for approved, reasonable and necessary professional learning sessions</a:t>
            </a:r>
          </a:p>
          <a:p>
            <a:r>
              <a:rPr lang="en-US" dirty="0">
                <a:cs typeface="Times New Roman"/>
              </a:rPr>
              <a:t>Expenses related to equitable distribution of effective teachers</a:t>
            </a:r>
          </a:p>
        </p:txBody>
      </p:sp>
      <p:sp>
        <p:nvSpPr>
          <p:cNvPr id="7" name="Text Placeholder 6">
            <a:extLst>
              <a:ext uri="{FF2B5EF4-FFF2-40B4-BE49-F238E27FC236}">
                <a16:creationId xmlns:a16="http://schemas.microsoft.com/office/drawing/2014/main" id="{98D0E4BE-EE8C-4017-A529-917DCE1DA737}"/>
              </a:ext>
            </a:extLst>
          </p:cNvPr>
          <p:cNvSpPr>
            <a:spLocks noGrp="1"/>
          </p:cNvSpPr>
          <p:nvPr>
            <p:ph type="body" sz="quarter" idx="3"/>
          </p:nvPr>
        </p:nvSpPr>
        <p:spPr>
          <a:xfrm>
            <a:off x="6197603" y="1255351"/>
            <a:ext cx="5183188" cy="647700"/>
          </a:xfrm>
          <a:solidFill>
            <a:srgbClr val="8DD3BD"/>
          </a:solidFill>
        </p:spPr>
        <p:txBody>
          <a:bodyPr>
            <a:normAutofit fontScale="92500"/>
          </a:bodyPr>
          <a:lstStyle/>
          <a:p>
            <a:pPr algn="ctr"/>
            <a:r>
              <a:rPr lang="en-US" dirty="0">
                <a:latin typeface="+mj-lt"/>
              </a:rPr>
              <a:t>Examples of Non-Allowable Expenditures</a:t>
            </a:r>
          </a:p>
        </p:txBody>
      </p:sp>
      <p:sp>
        <p:nvSpPr>
          <p:cNvPr id="8" name="Content Placeholder 7">
            <a:extLst>
              <a:ext uri="{FF2B5EF4-FFF2-40B4-BE49-F238E27FC236}">
                <a16:creationId xmlns:a16="http://schemas.microsoft.com/office/drawing/2014/main" id="{2A323656-E474-48B6-8F6B-B42A82D2D956}"/>
              </a:ext>
            </a:extLst>
          </p:cNvPr>
          <p:cNvSpPr>
            <a:spLocks noGrp="1"/>
          </p:cNvSpPr>
          <p:nvPr>
            <p:ph sz="quarter" idx="4"/>
          </p:nvPr>
        </p:nvSpPr>
        <p:spPr>
          <a:xfrm>
            <a:off x="6160629" y="1903051"/>
            <a:ext cx="5530065" cy="4084416"/>
          </a:xfrm>
        </p:spPr>
        <p:txBody>
          <a:bodyPr>
            <a:normAutofit fontScale="70000" lnSpcReduction="20000"/>
          </a:bodyPr>
          <a:lstStyle/>
          <a:p>
            <a:r>
              <a:rPr lang="en-US" dirty="0">
                <a:ea typeface="+mn-lt"/>
                <a:cs typeface="+mn-lt"/>
              </a:rPr>
              <a:t>Required or stand-alone professional development</a:t>
            </a:r>
          </a:p>
          <a:p>
            <a:r>
              <a:rPr lang="en-US" dirty="0">
                <a:ea typeface="+mn-lt"/>
                <a:cs typeface="+mn-lt"/>
              </a:rPr>
              <a:t>Curriculum Development</a:t>
            </a:r>
            <a:endParaRPr lang="en-US" dirty="0">
              <a:ea typeface="+mn-lt"/>
              <a:cs typeface="Times New Roman"/>
            </a:endParaRPr>
          </a:p>
          <a:p>
            <a:r>
              <a:rPr lang="en-US" dirty="0">
                <a:ea typeface="+mn-lt"/>
                <a:cs typeface="+mn-lt"/>
              </a:rPr>
              <a:t>Assessment  Development</a:t>
            </a:r>
            <a:endParaRPr lang="en-US" dirty="0">
              <a:ea typeface="+mn-lt"/>
              <a:cs typeface="Times New Roman"/>
            </a:endParaRPr>
          </a:p>
          <a:p>
            <a:r>
              <a:rPr lang="en-US" dirty="0">
                <a:ea typeface="+mn-lt"/>
                <a:cs typeface="+mn-lt"/>
              </a:rPr>
              <a:t>Data Analysis</a:t>
            </a:r>
            <a:endParaRPr lang="en-US" dirty="0">
              <a:cs typeface="Times New Roman"/>
            </a:endParaRPr>
          </a:p>
          <a:p>
            <a:r>
              <a:rPr lang="en-US" dirty="0">
                <a:cs typeface="Times New Roman"/>
              </a:rPr>
              <a:t>Food and refreshment purchases</a:t>
            </a:r>
          </a:p>
          <a:p>
            <a:r>
              <a:rPr lang="en-US" dirty="0">
                <a:cs typeface="Times New Roman"/>
              </a:rPr>
              <a:t>Direct reimbursement to a nonpublic school</a:t>
            </a:r>
          </a:p>
          <a:p>
            <a:r>
              <a:rPr lang="en-US" dirty="0">
                <a:cs typeface="Times New Roman"/>
              </a:rPr>
              <a:t>Materials or supplies not directly connected to professional learning</a:t>
            </a:r>
          </a:p>
          <a:p>
            <a:r>
              <a:rPr lang="en-US" dirty="0">
                <a:cs typeface="Times New Roman"/>
              </a:rPr>
              <a:t>Materials for students</a:t>
            </a:r>
          </a:p>
          <a:p>
            <a:r>
              <a:rPr lang="en-US" dirty="0">
                <a:cs typeface="Times New Roman"/>
              </a:rPr>
              <a:t>Salaries for required positions</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18</a:t>
            </a:fld>
            <a:endParaRPr lang="en-US" dirty="0"/>
          </a:p>
        </p:txBody>
      </p:sp>
    </p:spTree>
    <p:extLst>
      <p:ext uri="{BB962C8B-B14F-4D97-AF65-F5344CB8AC3E}">
        <p14:creationId xmlns:p14="http://schemas.microsoft.com/office/powerpoint/2010/main" val="11052554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2E8E-D64D-497D-930F-99A6E41A8A49}"/>
              </a:ext>
            </a:extLst>
          </p:cNvPr>
          <p:cNvSpPr>
            <a:spLocks noGrp="1"/>
          </p:cNvSpPr>
          <p:nvPr>
            <p:ph type="title"/>
          </p:nvPr>
        </p:nvSpPr>
        <p:spPr>
          <a:xfrm>
            <a:off x="643467" y="169135"/>
            <a:ext cx="7267155" cy="1800526"/>
          </a:xfrm>
        </p:spPr>
        <p:txBody>
          <a:bodyPr>
            <a:normAutofit/>
          </a:bodyPr>
          <a:lstStyle/>
          <a:p>
            <a:r>
              <a:rPr lang="en-US" dirty="0"/>
              <a:t>Title II, Part A Considerations</a:t>
            </a:r>
          </a:p>
        </p:txBody>
      </p:sp>
      <p:sp>
        <p:nvSpPr>
          <p:cNvPr id="3" name="Content Placeholder 2">
            <a:extLst>
              <a:ext uri="{FF2B5EF4-FFF2-40B4-BE49-F238E27FC236}">
                <a16:creationId xmlns:a16="http://schemas.microsoft.com/office/drawing/2014/main" id="{2D453AA6-83A4-4136-95B4-41E4B469B58B}"/>
              </a:ext>
            </a:extLst>
          </p:cNvPr>
          <p:cNvSpPr>
            <a:spLocks noGrp="1"/>
          </p:cNvSpPr>
          <p:nvPr>
            <p:ph idx="1"/>
          </p:nvPr>
        </p:nvSpPr>
        <p:spPr>
          <a:xfrm>
            <a:off x="838201" y="1626781"/>
            <a:ext cx="5124584" cy="4841752"/>
          </a:xfrm>
        </p:spPr>
        <p:txBody>
          <a:bodyPr>
            <a:normAutofit/>
          </a:bodyPr>
          <a:lstStyle/>
          <a:p>
            <a:r>
              <a:rPr lang="en-US" sz="2400" dirty="0"/>
              <a:t>Data-Based Planning</a:t>
            </a:r>
          </a:p>
          <a:p>
            <a:r>
              <a:rPr lang="en-US" sz="2400" dirty="0"/>
              <a:t>Shareholder Input</a:t>
            </a:r>
          </a:p>
          <a:p>
            <a:r>
              <a:rPr lang="en-US" sz="2400" dirty="0"/>
              <a:t>District Needs Assessment</a:t>
            </a:r>
          </a:p>
          <a:p>
            <a:r>
              <a:rPr lang="en-US" sz="2400" dirty="0"/>
              <a:t>Non-Public School Consultation</a:t>
            </a:r>
          </a:p>
          <a:p>
            <a:r>
              <a:rPr lang="en-US" sz="2400" dirty="0"/>
              <a:t>Documentation of Evidence</a:t>
            </a:r>
          </a:p>
          <a:p>
            <a:r>
              <a:rPr lang="en-US" sz="2400" dirty="0"/>
              <a:t>Policies, Processes, and Procedures</a:t>
            </a:r>
          </a:p>
          <a:p>
            <a:r>
              <a:rPr lang="en-US" sz="2400" dirty="0"/>
              <a:t>Title II, Part A Program Monitoring</a:t>
            </a:r>
          </a:p>
          <a:p>
            <a:endParaRPr lang="en-US" sz="2000" dirty="0"/>
          </a:p>
        </p:txBody>
      </p:sp>
      <p:pic>
        <p:nvPicPr>
          <p:cNvPr id="6" name="Picture 5" descr="&quot; &quot;">
            <a:extLst>
              <a:ext uri="{FF2B5EF4-FFF2-40B4-BE49-F238E27FC236}">
                <a16:creationId xmlns:a16="http://schemas.microsoft.com/office/drawing/2014/main" id="{7DC0E891-4E3B-43B7-AD12-E68B3DBB7A3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288542" y="1784551"/>
            <a:ext cx="3065257" cy="3288898"/>
          </a:xfrm>
          <a:prstGeom prst="rect">
            <a:avLst/>
          </a:prstGeom>
        </p:spPr>
      </p:pic>
    </p:spTree>
    <p:extLst>
      <p:ext uri="{BB962C8B-B14F-4D97-AF65-F5344CB8AC3E}">
        <p14:creationId xmlns:p14="http://schemas.microsoft.com/office/powerpoint/2010/main" val="1312595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9F43E-E0E9-4671-9B3A-7FA8D1196DA7}"/>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C93A2EB8-B4C7-45EC-9CBC-1951457AC412}"/>
              </a:ext>
            </a:extLst>
          </p:cNvPr>
          <p:cNvSpPr>
            <a:spLocks noGrp="1"/>
          </p:cNvSpPr>
          <p:nvPr>
            <p:ph idx="1"/>
          </p:nvPr>
        </p:nvSpPr>
        <p:spPr>
          <a:xfrm>
            <a:off x="533400" y="1473200"/>
            <a:ext cx="10515600" cy="4351338"/>
          </a:xfrm>
        </p:spPr>
        <p:txBody>
          <a:bodyPr>
            <a:normAutofit/>
          </a:bodyPr>
          <a:lstStyle/>
          <a:p>
            <a:pPr marL="571500" indent="-571500">
              <a:buFont typeface="Arial" panose="020B0604020202020204" pitchFamily="34" charset="0"/>
              <a:buChar char="•"/>
            </a:pPr>
            <a:r>
              <a:rPr lang="en-US" sz="4000" dirty="0"/>
              <a:t>Intent of Title II, Part A</a:t>
            </a:r>
          </a:p>
          <a:p>
            <a:pPr marL="571500" indent="-571500">
              <a:buFont typeface="Arial" panose="020B0604020202020204" pitchFamily="34" charset="0"/>
              <a:buChar char="•"/>
            </a:pPr>
            <a:r>
              <a:rPr lang="en-US" sz="4000" dirty="0"/>
              <a:t>Allowable expenditures with Title II, Part A funds</a:t>
            </a:r>
          </a:p>
          <a:p>
            <a:pPr marL="571500" indent="-571500"/>
            <a:r>
              <a:rPr lang="en-US" sz="4000" dirty="0"/>
              <a:t>Considerations related to Title II, Part A planning</a:t>
            </a:r>
          </a:p>
          <a:p>
            <a:pPr marL="571500" indent="-571500">
              <a:buFont typeface="Arial" panose="020B0604020202020204" pitchFamily="34" charset="0"/>
              <a:buChar char="•"/>
            </a:pPr>
            <a:r>
              <a:rPr lang="en-US" sz="4000" dirty="0"/>
              <a:t>Information needed to include in the district GMAP application</a:t>
            </a:r>
          </a:p>
          <a:p>
            <a:endParaRPr lang="en-US" sz="3200" dirty="0"/>
          </a:p>
          <a:p>
            <a:endParaRPr lang="en-US" sz="3200" dirty="0"/>
          </a:p>
        </p:txBody>
      </p:sp>
    </p:spTree>
    <p:extLst>
      <p:ext uri="{BB962C8B-B14F-4D97-AF65-F5344CB8AC3E}">
        <p14:creationId xmlns:p14="http://schemas.microsoft.com/office/powerpoint/2010/main" val="3679625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9D55B-CF45-4283-BEED-8307D9F492C3}"/>
              </a:ext>
            </a:extLst>
          </p:cNvPr>
          <p:cNvSpPr>
            <a:spLocks noGrp="1"/>
          </p:cNvSpPr>
          <p:nvPr>
            <p:ph type="title"/>
          </p:nvPr>
        </p:nvSpPr>
        <p:spPr/>
        <p:txBody>
          <a:bodyPr/>
          <a:lstStyle/>
          <a:p>
            <a:r>
              <a:rPr lang="en-US" dirty="0"/>
              <a:t>Planning…</a:t>
            </a:r>
          </a:p>
        </p:txBody>
      </p:sp>
      <p:sp>
        <p:nvSpPr>
          <p:cNvPr id="7" name="Content Placeholder 6">
            <a:extLst>
              <a:ext uri="{FF2B5EF4-FFF2-40B4-BE49-F238E27FC236}">
                <a16:creationId xmlns:a16="http://schemas.microsoft.com/office/drawing/2014/main" id="{283450CE-D9C8-435A-A1B3-BE35A3074677}"/>
              </a:ext>
            </a:extLst>
          </p:cNvPr>
          <p:cNvSpPr>
            <a:spLocks noGrp="1"/>
          </p:cNvSpPr>
          <p:nvPr>
            <p:ph idx="1"/>
          </p:nvPr>
        </p:nvSpPr>
        <p:spPr>
          <a:xfrm>
            <a:off x="1799880" y="1578855"/>
            <a:ext cx="8592239" cy="1167788"/>
          </a:xfrm>
        </p:spPr>
        <p:txBody>
          <a:bodyPr>
            <a:normAutofit/>
          </a:bodyPr>
          <a:lstStyle/>
          <a:p>
            <a:pPr marL="0" indent="0" algn="ctr">
              <a:buNone/>
            </a:pPr>
            <a:r>
              <a:rPr lang="en-US" sz="3600" dirty="0"/>
              <a:t>How do you plan your Title II, Part A program?  </a:t>
            </a:r>
          </a:p>
        </p:txBody>
      </p:sp>
      <p:pic>
        <p:nvPicPr>
          <p:cNvPr id="10" name="Picture 9">
            <a:extLst>
              <a:ext uri="{FF2B5EF4-FFF2-40B4-BE49-F238E27FC236}">
                <a16:creationId xmlns:a16="http://schemas.microsoft.com/office/drawing/2014/main" id="{14691BD0-3267-4251-8F6D-C23D5D523D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06920" y="2772055"/>
            <a:ext cx="2778159" cy="2678606"/>
          </a:xfrm>
          <a:prstGeom prst="rect">
            <a:avLst/>
          </a:prstGeom>
        </p:spPr>
      </p:pic>
      <p:pic>
        <p:nvPicPr>
          <p:cNvPr id="1026" name="Picture 2" descr="30 Best Quotes About Planning to Inspire and Motivate You – Silk + Sonder">
            <a:extLst>
              <a:ext uri="{FF2B5EF4-FFF2-40B4-BE49-F238E27FC236}">
                <a16:creationId xmlns:a16="http://schemas.microsoft.com/office/drawing/2014/main" id="{5939B285-E855-4D1E-953D-EE0A818A0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904418"/>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Planning Quotes - 12 Amazing Quotes About Planning To Live By">
            <a:extLst>
              <a:ext uri="{FF2B5EF4-FFF2-40B4-BE49-F238E27FC236}">
                <a16:creationId xmlns:a16="http://schemas.microsoft.com/office/drawing/2014/main" id="{7CD937AE-30CF-4199-6C7B-22EB0B538E48}"/>
              </a:ext>
            </a:extLst>
          </p:cNvPr>
          <p:cNvSpPr>
            <a:spLocks noChangeAspect="1" noChangeArrowheads="1"/>
          </p:cNvSpPr>
          <p:nvPr/>
        </p:nvSpPr>
        <p:spPr bwMode="auto">
          <a:xfrm>
            <a:off x="5943600" y="3276600"/>
            <a:ext cx="1920240" cy="1920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a:extLst>
              <a:ext uri="{FF2B5EF4-FFF2-40B4-BE49-F238E27FC236}">
                <a16:creationId xmlns:a16="http://schemas.microsoft.com/office/drawing/2014/main" id="{55EFAEC3-F789-A67E-EF54-4EF5B6B92E1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721759" y="2515970"/>
            <a:ext cx="2778159" cy="2888805"/>
          </a:xfrm>
          <a:prstGeom prst="rect">
            <a:avLst/>
          </a:prstGeom>
        </p:spPr>
      </p:pic>
    </p:spTree>
    <p:extLst>
      <p:ext uri="{BB962C8B-B14F-4D97-AF65-F5344CB8AC3E}">
        <p14:creationId xmlns:p14="http://schemas.microsoft.com/office/powerpoint/2010/main" val="590313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2233" y="190296"/>
            <a:ext cx="8596668" cy="766119"/>
          </a:xfrm>
        </p:spPr>
        <p:txBody>
          <a:bodyPr>
            <a:normAutofit fontScale="90000"/>
          </a:bodyPr>
          <a:lstStyle/>
          <a:p>
            <a:r>
              <a:rPr lang="en-US" dirty="0">
                <a:latin typeface="+mn-lt"/>
                <a:cs typeface="Times New Roman" panose="02020603050405020304" pitchFamily="18" charset="0"/>
              </a:rPr>
              <a:t>Planning</a:t>
            </a:r>
          </a:p>
        </p:txBody>
      </p:sp>
      <p:sp>
        <p:nvSpPr>
          <p:cNvPr id="4" name="Text Placeholder 3"/>
          <p:cNvSpPr>
            <a:spLocks noGrp="1"/>
          </p:cNvSpPr>
          <p:nvPr>
            <p:ph type="body" idx="1"/>
          </p:nvPr>
        </p:nvSpPr>
        <p:spPr>
          <a:xfrm>
            <a:off x="95250" y="1389273"/>
            <a:ext cx="8910635" cy="5468727"/>
          </a:xfrm>
        </p:spPr>
        <p:txBody>
          <a:bodyPr>
            <a:normAutofit fontScale="85000" lnSpcReduction="20000"/>
          </a:bodyPr>
          <a:lstStyle/>
          <a:p>
            <a:pPr marL="228600">
              <a:spcBef>
                <a:spcPts val="0"/>
              </a:spcBef>
            </a:pPr>
            <a:r>
              <a:rPr lang="en-US" sz="2600" b="1" dirty="0">
                <a:solidFill>
                  <a:schemeClr val="tx1"/>
                </a:solidFill>
                <a:cs typeface="Times New Roman" panose="02020603050405020304" pitchFamily="18" charset="0"/>
              </a:rPr>
              <a:t>What</a:t>
            </a:r>
            <a:r>
              <a:rPr lang="en-US" sz="2600" dirty="0">
                <a:solidFill>
                  <a:schemeClr val="tx1"/>
                </a:solidFill>
                <a:cs typeface="Times New Roman" panose="02020603050405020304" pitchFamily="18" charset="0"/>
              </a:rPr>
              <a:t> are the district needs?</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CDIP</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CSIP</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Student enrollment data</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Teacher certification data</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Graduation rates</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Attendance data</a:t>
            </a:r>
          </a:p>
          <a:p>
            <a:pPr marL="685800" indent="-457200">
              <a:spcBef>
                <a:spcPts val="0"/>
              </a:spcBef>
              <a:buFont typeface="Arial" panose="020B0604020202020204" pitchFamily="34" charset="0"/>
              <a:buChar char="•"/>
            </a:pPr>
            <a:r>
              <a:rPr lang="en-US" sz="2600" dirty="0">
                <a:solidFill>
                  <a:schemeClr val="tx1"/>
                </a:solidFill>
                <a:cs typeface="Times New Roman" panose="02020603050405020304" pitchFamily="18" charset="0"/>
              </a:rPr>
              <a:t>Survey data</a:t>
            </a:r>
          </a:p>
          <a:p>
            <a:pPr marL="228600" indent="0">
              <a:spcBef>
                <a:spcPts val="0"/>
              </a:spcBef>
            </a:pPr>
            <a:endParaRPr lang="en-US" sz="2600" dirty="0">
              <a:solidFill>
                <a:schemeClr val="tx1"/>
              </a:solidFill>
              <a:cs typeface="Times New Roman" panose="02020603050405020304" pitchFamily="18" charset="0"/>
            </a:endParaRPr>
          </a:p>
          <a:p>
            <a:pPr marL="228600" indent="0">
              <a:spcBef>
                <a:spcPts val="0"/>
              </a:spcBef>
            </a:pPr>
            <a:r>
              <a:rPr lang="en-US" sz="2600" b="1" dirty="0">
                <a:solidFill>
                  <a:schemeClr val="tx1"/>
                </a:solidFill>
                <a:cs typeface="Times New Roman" panose="02020603050405020304" pitchFamily="18" charset="0"/>
              </a:rPr>
              <a:t>How</a:t>
            </a:r>
            <a:r>
              <a:rPr lang="en-US" sz="2600" dirty="0">
                <a:solidFill>
                  <a:schemeClr val="tx1"/>
                </a:solidFill>
                <a:cs typeface="Times New Roman" panose="02020603050405020304" pitchFamily="18" charset="0"/>
              </a:rPr>
              <a:t> will the district address the needs?</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Professional Learning</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Recruitment and/or Retention</a:t>
            </a:r>
          </a:p>
          <a:p>
            <a:pPr marL="571500" indent="-342900">
              <a:spcBef>
                <a:spcPts val="0"/>
              </a:spcBef>
              <a:buFont typeface="Arial" panose="020B0604020202020204" pitchFamily="34" charset="0"/>
              <a:buChar char="•"/>
            </a:pPr>
            <a:r>
              <a:rPr lang="en-US" sz="2600" dirty="0">
                <a:solidFill>
                  <a:schemeClr val="tx1"/>
                </a:solidFill>
                <a:cs typeface="Times New Roman"/>
              </a:rPr>
              <a:t>Equitable Distribution of Effective Teachers</a:t>
            </a:r>
          </a:p>
          <a:p>
            <a:pPr marL="571500" indent="-342900">
              <a:spcBef>
                <a:spcPts val="0"/>
              </a:spcBef>
              <a:buFont typeface="Arial" panose="020B0604020202020204" pitchFamily="34" charset="0"/>
              <a:buChar char="•"/>
            </a:pPr>
            <a:r>
              <a:rPr lang="en-US" sz="2600" dirty="0">
                <a:solidFill>
                  <a:schemeClr val="tx1"/>
                </a:solidFill>
                <a:cs typeface="Times New Roman"/>
              </a:rPr>
              <a:t>Career Pathway Opportunities </a:t>
            </a:r>
          </a:p>
          <a:p>
            <a:pPr marL="571500" indent="-342900">
              <a:spcBef>
                <a:spcPts val="0"/>
              </a:spcBef>
              <a:buFont typeface="Arial" panose="020B0604020202020204" pitchFamily="34" charset="0"/>
              <a:buChar char="•"/>
            </a:pPr>
            <a:r>
              <a:rPr lang="en-US" sz="2600" dirty="0">
                <a:solidFill>
                  <a:schemeClr val="tx1"/>
                </a:solidFill>
              </a:rPr>
              <a:t>Other Federal programs</a:t>
            </a:r>
          </a:p>
          <a:p>
            <a:pPr marL="228600">
              <a:spcBef>
                <a:spcPts val="0"/>
              </a:spcBef>
            </a:pPr>
            <a:endParaRPr lang="en-US" sz="2600" dirty="0">
              <a:solidFill>
                <a:schemeClr val="tx1"/>
              </a:solidFill>
            </a:endParaRPr>
          </a:p>
          <a:p>
            <a:pPr marL="228600">
              <a:spcBef>
                <a:spcPts val="0"/>
              </a:spcBef>
            </a:pPr>
            <a:r>
              <a:rPr lang="en-US" sz="2600" b="1" dirty="0">
                <a:solidFill>
                  <a:schemeClr val="tx1"/>
                </a:solidFill>
                <a:cs typeface="Times New Roman" panose="02020603050405020304" pitchFamily="18" charset="0"/>
              </a:rPr>
              <a:t>Who</a:t>
            </a:r>
            <a:r>
              <a:rPr lang="en-US" sz="2600" dirty="0">
                <a:solidFill>
                  <a:schemeClr val="tx1"/>
                </a:solidFill>
                <a:cs typeface="Times New Roman" panose="02020603050405020304" pitchFamily="18" charset="0"/>
              </a:rPr>
              <a:t> is involved in determining district needs?</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District: Superintendent, Finance Officer, Title II Coordinator, Curriculum and Instruction Specialists, ESL Coordinator, Human Resources Staff</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School: Principals, Teachers, </a:t>
            </a:r>
            <a:r>
              <a:rPr lang="en-US" sz="2600" b="1" i="1" u="sng" dirty="0">
                <a:solidFill>
                  <a:schemeClr val="tx1"/>
                </a:solidFill>
                <a:cs typeface="Times New Roman" panose="02020603050405020304" pitchFamily="18" charset="0"/>
              </a:rPr>
              <a:t>Parents</a:t>
            </a:r>
          </a:p>
          <a:p>
            <a:pPr marL="571500" indent="-342900">
              <a:spcBef>
                <a:spcPts val="0"/>
              </a:spcBef>
              <a:buFont typeface="Arial" panose="020B0604020202020204" pitchFamily="34" charset="0"/>
              <a:buChar char="•"/>
            </a:pPr>
            <a:r>
              <a:rPr lang="en-US" sz="2600" dirty="0">
                <a:solidFill>
                  <a:schemeClr val="tx1"/>
                </a:solidFill>
                <a:cs typeface="Times New Roman" panose="02020603050405020304" pitchFamily="18" charset="0"/>
              </a:rPr>
              <a:t>Community: Businesses, Community Leaders</a:t>
            </a:r>
          </a:p>
          <a:p>
            <a:pPr marL="571500" indent="-342900">
              <a:spcBef>
                <a:spcPts val="0"/>
              </a:spcBef>
              <a:buFont typeface="Arial" panose="020B0604020202020204" pitchFamily="34" charset="0"/>
              <a:buChar char="•"/>
            </a:pPr>
            <a:endParaRPr lang="en-US" sz="2600" dirty="0">
              <a:solidFill>
                <a:schemeClr val="tx1"/>
              </a:solidFill>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dirty="0"/>
          </a:p>
        </p:txBody>
      </p:sp>
      <p:sp>
        <p:nvSpPr>
          <p:cNvPr id="5" name="Arrow: Left 4">
            <a:extLst>
              <a:ext uri="{FF2B5EF4-FFF2-40B4-BE49-F238E27FC236}">
                <a16:creationId xmlns:a16="http://schemas.microsoft.com/office/drawing/2014/main" id="{2047D0AB-6BDF-4C1E-BF79-769EE8782462}"/>
              </a:ext>
              <a:ext uri="{C183D7F6-B498-43B3-948B-1728B52AA6E4}">
                <adec:decorative xmlns:adec="http://schemas.microsoft.com/office/drawing/2017/decorative" val="1"/>
              </a:ext>
            </a:extLst>
          </p:cNvPr>
          <p:cNvSpPr/>
          <p:nvPr/>
        </p:nvSpPr>
        <p:spPr>
          <a:xfrm>
            <a:off x="4769511" y="1389273"/>
            <a:ext cx="3249282" cy="1610263"/>
          </a:xfrm>
          <a:prstGeom prst="leftArrow">
            <a:avLst/>
          </a:prstGeom>
          <a:solidFill>
            <a:srgbClr val="8DD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a:rPr>
              <a:t>Needs Assessment</a:t>
            </a:r>
          </a:p>
        </p:txBody>
      </p:sp>
      <p:sp>
        <p:nvSpPr>
          <p:cNvPr id="7" name="Arrow: Left 6">
            <a:extLst>
              <a:ext uri="{FF2B5EF4-FFF2-40B4-BE49-F238E27FC236}">
                <a16:creationId xmlns:a16="http://schemas.microsoft.com/office/drawing/2014/main" id="{75A7D90C-F9B7-4EEF-A7A2-BD30F54ED501}"/>
              </a:ext>
              <a:ext uri="{C183D7F6-B498-43B3-948B-1728B52AA6E4}">
                <adec:decorative xmlns:adec="http://schemas.microsoft.com/office/drawing/2017/decorative" val="1"/>
              </a:ext>
            </a:extLst>
          </p:cNvPr>
          <p:cNvSpPr/>
          <p:nvPr/>
        </p:nvSpPr>
        <p:spPr>
          <a:xfrm>
            <a:off x="6626561" y="3638100"/>
            <a:ext cx="2458527" cy="1322717"/>
          </a:xfrm>
          <a:prstGeom prst="leftArrow">
            <a:avLst/>
          </a:prstGeom>
          <a:solidFill>
            <a:srgbClr val="8DD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cs typeface="Times New Roman"/>
              </a:rPr>
              <a:t>Plan</a:t>
            </a:r>
          </a:p>
        </p:txBody>
      </p:sp>
      <p:sp>
        <p:nvSpPr>
          <p:cNvPr id="8" name="Arrow: Left 7">
            <a:extLst>
              <a:ext uri="{FF2B5EF4-FFF2-40B4-BE49-F238E27FC236}">
                <a16:creationId xmlns:a16="http://schemas.microsoft.com/office/drawing/2014/main" id="{27C59E5D-732E-43B4-88AB-EACE16CED366}"/>
              </a:ext>
              <a:ext uri="{C183D7F6-B498-43B3-948B-1728B52AA6E4}">
                <adec:decorative xmlns:adec="http://schemas.microsoft.com/office/drawing/2017/decorative" val="1"/>
              </a:ext>
            </a:extLst>
          </p:cNvPr>
          <p:cNvSpPr/>
          <p:nvPr/>
        </p:nvSpPr>
        <p:spPr>
          <a:xfrm>
            <a:off x="9164292" y="5037128"/>
            <a:ext cx="2487281" cy="1452112"/>
          </a:xfrm>
          <a:prstGeom prst="leftArrow">
            <a:avLst/>
          </a:prstGeom>
          <a:solidFill>
            <a:srgbClr val="8DD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cs typeface="Times New Roman"/>
              </a:rPr>
              <a:t>Shareholders</a:t>
            </a:r>
          </a:p>
        </p:txBody>
      </p:sp>
    </p:spTree>
    <p:extLst>
      <p:ext uri="{BB962C8B-B14F-4D97-AF65-F5344CB8AC3E}">
        <p14:creationId xmlns:p14="http://schemas.microsoft.com/office/powerpoint/2010/main" val="8484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 calcmode="lin" valueType="num">
                                      <p:cBhvr additive="base">
                                        <p:cTn id="35"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1+#ppt_w/2"/>
                                          </p:val>
                                        </p:tav>
                                        <p:tav tm="100000">
                                          <p:val>
                                            <p:strVal val="#ppt_x"/>
                                          </p:val>
                                        </p:tav>
                                      </p:tavLst>
                                    </p:anim>
                                    <p:anim calcmode="lin" valueType="num">
                                      <p:cBhvr additive="base">
                                        <p:cTn id="4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anim calcmode="lin" valueType="num">
                                      <p:cBhvr additive="base">
                                        <p:cTn id="47" dur="500" fill="hold"/>
                                        <p:tgtEl>
                                          <p:spTgt spid="4">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4">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 calcmode="lin" valueType="num">
                                      <p:cBhvr additive="base">
                                        <p:cTn id="51"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4">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anim calcmode="lin" valueType="num">
                                      <p:cBhvr additive="base">
                                        <p:cTn id="55" dur="500" fill="hold"/>
                                        <p:tgtEl>
                                          <p:spTgt spid="4">
                                            <p:txEl>
                                              <p:pRg st="11" end="11"/>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txEl>
                                              <p:pRg st="11" end="11"/>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anim calcmode="lin" valueType="num">
                                      <p:cBhvr additive="base">
                                        <p:cTn id="59" dur="500" fill="hold"/>
                                        <p:tgtEl>
                                          <p:spTgt spid="4">
                                            <p:txEl>
                                              <p:pRg st="12" end="12"/>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
                                            <p:txEl>
                                              <p:pRg st="12" end="12"/>
                                            </p:txEl>
                                          </p:spTgt>
                                        </p:tgtEl>
                                        <p:attrNameLst>
                                          <p:attrName>ppt_y</p:attrName>
                                        </p:attrNameLst>
                                      </p:cBhvr>
                                      <p:tavLst>
                                        <p:tav tm="0">
                                          <p:val>
                                            <p:strVal val="#ppt_y"/>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4">
                                            <p:txEl>
                                              <p:pRg st="13" end="13"/>
                                            </p:txEl>
                                          </p:spTgt>
                                        </p:tgtEl>
                                        <p:attrNameLst>
                                          <p:attrName>style.visibility</p:attrName>
                                        </p:attrNameLst>
                                      </p:cBhvr>
                                      <p:to>
                                        <p:strVal val="visible"/>
                                      </p:to>
                                    </p:set>
                                    <p:anim calcmode="lin" valueType="num">
                                      <p:cBhvr additive="base">
                                        <p:cTn id="63" dur="500" fill="hold"/>
                                        <p:tgtEl>
                                          <p:spTgt spid="4">
                                            <p:txEl>
                                              <p:pRg st="13" end="13"/>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
                                            <p:txEl>
                                              <p:pRg st="13" end="13"/>
                                            </p:txEl>
                                          </p:spTgt>
                                        </p:tgtEl>
                                        <p:attrNameLst>
                                          <p:attrName>ppt_y</p:attrName>
                                        </p:attrNameLst>
                                      </p:cBhvr>
                                      <p:tavLst>
                                        <p:tav tm="0">
                                          <p:val>
                                            <p:strVal val="#ppt_y"/>
                                          </p:val>
                                        </p:tav>
                                        <p:tav tm="100000">
                                          <p:val>
                                            <p:strVal val="#ppt_y"/>
                                          </p:val>
                                        </p:tav>
                                      </p:tavLst>
                                    </p:anim>
                                  </p:childTnLst>
                                </p:cTn>
                              </p:par>
                              <p:par>
                                <p:cTn id="65" presetID="2" presetClass="entr" presetSubtype="8" fill="hold" nodeType="withEffect">
                                  <p:stCondLst>
                                    <p:cond delay="0"/>
                                  </p:stCondLst>
                                  <p:childTnLst>
                                    <p:set>
                                      <p:cBhvr>
                                        <p:cTn id="66" dur="1" fill="hold">
                                          <p:stCondLst>
                                            <p:cond delay="0"/>
                                          </p:stCondLst>
                                        </p:cTn>
                                        <p:tgtEl>
                                          <p:spTgt spid="4">
                                            <p:txEl>
                                              <p:pRg st="14" end="14"/>
                                            </p:txEl>
                                          </p:spTgt>
                                        </p:tgtEl>
                                        <p:attrNameLst>
                                          <p:attrName>style.visibility</p:attrName>
                                        </p:attrNameLst>
                                      </p:cBhvr>
                                      <p:to>
                                        <p:strVal val="visible"/>
                                      </p:to>
                                    </p:set>
                                    <p:anim calcmode="lin" valueType="num">
                                      <p:cBhvr additive="base">
                                        <p:cTn id="67" dur="500" fill="hold"/>
                                        <p:tgtEl>
                                          <p:spTgt spid="4">
                                            <p:txEl>
                                              <p:pRg st="14" end="14"/>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1+#ppt_w/2"/>
                                          </p:val>
                                        </p:tav>
                                        <p:tav tm="100000">
                                          <p:val>
                                            <p:strVal val="#ppt_x"/>
                                          </p:val>
                                        </p:tav>
                                      </p:tavLst>
                                    </p:anim>
                                    <p:anim calcmode="lin" valueType="num">
                                      <p:cBhvr additive="base">
                                        <p:cTn id="7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1+#ppt_w/2"/>
                                          </p:val>
                                        </p:tav>
                                        <p:tav tm="100000">
                                          <p:val>
                                            <p:strVal val="#ppt_x"/>
                                          </p:val>
                                        </p:tav>
                                      </p:tavLst>
                                    </p:anim>
                                    <p:anim calcmode="lin" valueType="num">
                                      <p:cBhvr additive="base">
                                        <p:cTn id="80" dur="500" fill="hold"/>
                                        <p:tgtEl>
                                          <p:spTgt spid="8"/>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4">
                                            <p:txEl>
                                              <p:pRg st="16" end="16"/>
                                            </p:txEl>
                                          </p:spTgt>
                                        </p:tgtEl>
                                        <p:attrNameLst>
                                          <p:attrName>style.visibility</p:attrName>
                                        </p:attrNameLst>
                                      </p:cBhvr>
                                      <p:to>
                                        <p:strVal val="visible"/>
                                      </p:to>
                                    </p:set>
                                    <p:anim calcmode="lin" valueType="num">
                                      <p:cBhvr additive="base">
                                        <p:cTn id="83" dur="500" fill="hold"/>
                                        <p:tgtEl>
                                          <p:spTgt spid="4">
                                            <p:txEl>
                                              <p:pRg st="16" end="16"/>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4">
                                            <p:txEl>
                                              <p:pRg st="16" end="16"/>
                                            </p:txEl>
                                          </p:spTgt>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4">
                                            <p:txEl>
                                              <p:pRg st="17" end="17"/>
                                            </p:txEl>
                                          </p:spTgt>
                                        </p:tgtEl>
                                        <p:attrNameLst>
                                          <p:attrName>style.visibility</p:attrName>
                                        </p:attrNameLst>
                                      </p:cBhvr>
                                      <p:to>
                                        <p:strVal val="visible"/>
                                      </p:to>
                                    </p:set>
                                    <p:anim calcmode="lin" valueType="num">
                                      <p:cBhvr additive="base">
                                        <p:cTn id="87" dur="500" fill="hold"/>
                                        <p:tgtEl>
                                          <p:spTgt spid="4">
                                            <p:txEl>
                                              <p:pRg st="17" end="17"/>
                                            </p:tx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4">
                                            <p:txEl>
                                              <p:pRg st="17" end="17"/>
                                            </p:txEl>
                                          </p:spTgt>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0"/>
                                  </p:stCondLst>
                                  <p:childTnLst>
                                    <p:set>
                                      <p:cBhvr>
                                        <p:cTn id="90" dur="1" fill="hold">
                                          <p:stCondLst>
                                            <p:cond delay="0"/>
                                          </p:stCondLst>
                                        </p:cTn>
                                        <p:tgtEl>
                                          <p:spTgt spid="4">
                                            <p:txEl>
                                              <p:pRg st="18" end="18"/>
                                            </p:txEl>
                                          </p:spTgt>
                                        </p:tgtEl>
                                        <p:attrNameLst>
                                          <p:attrName>style.visibility</p:attrName>
                                        </p:attrNameLst>
                                      </p:cBhvr>
                                      <p:to>
                                        <p:strVal val="visible"/>
                                      </p:to>
                                    </p:set>
                                    <p:anim calcmode="lin" valueType="num">
                                      <p:cBhvr additive="base">
                                        <p:cTn id="91" dur="500" fill="hold"/>
                                        <p:tgtEl>
                                          <p:spTgt spid="4">
                                            <p:txEl>
                                              <p:pRg st="18" end="18"/>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
                                            <p:txEl>
                                              <p:pRg st="18" end="18"/>
                                            </p:txEl>
                                          </p:spTgt>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4">
                                            <p:txEl>
                                              <p:pRg st="19" end="19"/>
                                            </p:txEl>
                                          </p:spTgt>
                                        </p:tgtEl>
                                        <p:attrNameLst>
                                          <p:attrName>style.visibility</p:attrName>
                                        </p:attrNameLst>
                                      </p:cBhvr>
                                      <p:to>
                                        <p:strVal val="visible"/>
                                      </p:to>
                                    </p:set>
                                    <p:anim calcmode="lin" valueType="num">
                                      <p:cBhvr additive="base">
                                        <p:cTn id="95" dur="500" fill="hold"/>
                                        <p:tgtEl>
                                          <p:spTgt spid="4">
                                            <p:txEl>
                                              <p:pRg st="19" end="19"/>
                                            </p:tx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4">
                                            <p:txEl>
                                              <p:pRg st="19" end="1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CE726-0AF0-4219-A131-EF2C4DDEDB07}"/>
              </a:ext>
            </a:extLst>
          </p:cNvPr>
          <p:cNvSpPr>
            <a:spLocks noGrp="1"/>
          </p:cNvSpPr>
          <p:nvPr>
            <p:ph type="title"/>
          </p:nvPr>
        </p:nvSpPr>
        <p:spPr>
          <a:xfrm>
            <a:off x="0" y="-158157"/>
            <a:ext cx="10515600" cy="1325563"/>
          </a:xfrm>
        </p:spPr>
        <p:txBody>
          <a:bodyPr/>
          <a:lstStyle/>
          <a:p>
            <a:r>
              <a:rPr lang="en-US" dirty="0"/>
              <a:t>Developing a Plan</a:t>
            </a:r>
          </a:p>
        </p:txBody>
      </p:sp>
      <p:sp>
        <p:nvSpPr>
          <p:cNvPr id="3" name="Content Placeholder 2">
            <a:extLst>
              <a:ext uri="{FF2B5EF4-FFF2-40B4-BE49-F238E27FC236}">
                <a16:creationId xmlns:a16="http://schemas.microsoft.com/office/drawing/2014/main" id="{20B2309A-EC44-46F5-997F-8DA586821113}"/>
              </a:ext>
            </a:extLst>
          </p:cNvPr>
          <p:cNvSpPr>
            <a:spLocks noGrp="1"/>
          </p:cNvSpPr>
          <p:nvPr>
            <p:ph idx="1"/>
          </p:nvPr>
        </p:nvSpPr>
        <p:spPr>
          <a:xfrm>
            <a:off x="387414" y="834528"/>
            <a:ext cx="11417171" cy="5188944"/>
          </a:xfrm>
        </p:spPr>
        <p:txBody>
          <a:bodyPr>
            <a:normAutofit fontScale="92500" lnSpcReduction="20000"/>
          </a:bodyPr>
          <a:lstStyle/>
          <a:p>
            <a:r>
              <a:rPr lang="en-US" sz="3500" b="1" i="1" dirty="0"/>
              <a:t>Where are we now?</a:t>
            </a:r>
          </a:p>
          <a:p>
            <a:pPr lvl="1"/>
            <a:r>
              <a:rPr lang="en-US" dirty="0"/>
              <a:t>What does data show?</a:t>
            </a:r>
          </a:p>
          <a:p>
            <a:pPr lvl="1"/>
            <a:r>
              <a:rPr lang="en-US" dirty="0"/>
              <a:t>What do our staff members say?</a:t>
            </a:r>
          </a:p>
          <a:p>
            <a:pPr lvl="1"/>
            <a:r>
              <a:rPr lang="en-US" dirty="0"/>
              <a:t>What do our families say?</a:t>
            </a:r>
          </a:p>
          <a:p>
            <a:pPr lvl="1"/>
            <a:r>
              <a:rPr lang="en-US" dirty="0"/>
              <a:t>What do our community members say?</a:t>
            </a:r>
          </a:p>
          <a:p>
            <a:r>
              <a:rPr lang="en-US" sz="3500" b="1" i="1" dirty="0"/>
              <a:t>Where do we want to go?</a:t>
            </a:r>
          </a:p>
          <a:p>
            <a:pPr lvl="1"/>
            <a:r>
              <a:rPr lang="en-US" dirty="0"/>
              <a:t>Based on data and shareholder input, what do we need to work on?</a:t>
            </a:r>
          </a:p>
          <a:p>
            <a:pPr lvl="1"/>
            <a:r>
              <a:rPr lang="en-US" dirty="0"/>
              <a:t>What should be prioritized?</a:t>
            </a:r>
          </a:p>
          <a:p>
            <a:pPr lvl="1"/>
            <a:r>
              <a:rPr lang="en-US" dirty="0"/>
              <a:t>What are our </a:t>
            </a:r>
            <a:r>
              <a:rPr lang="en-US" b="1" i="1" dirty="0"/>
              <a:t>needs</a:t>
            </a:r>
            <a:r>
              <a:rPr lang="en-US" dirty="0"/>
              <a:t>?</a:t>
            </a:r>
          </a:p>
          <a:p>
            <a:r>
              <a:rPr lang="en-US" sz="3500" b="1" i="1" dirty="0"/>
              <a:t>How will we get there?</a:t>
            </a:r>
          </a:p>
          <a:p>
            <a:pPr lvl="1"/>
            <a:r>
              <a:rPr lang="en-US" dirty="0"/>
              <a:t>What strategies can we try?</a:t>
            </a:r>
          </a:p>
          <a:p>
            <a:pPr lvl="1"/>
            <a:r>
              <a:rPr lang="en-US" dirty="0"/>
              <a:t>What has worked before?  What has previously been unsuccessful? Why?</a:t>
            </a:r>
          </a:p>
          <a:p>
            <a:pPr lvl="1"/>
            <a:r>
              <a:rPr lang="en-US" dirty="0"/>
              <a:t>How can we improve?</a:t>
            </a:r>
          </a:p>
          <a:p>
            <a:pPr lvl="1"/>
            <a:r>
              <a:rPr lang="en-US" dirty="0"/>
              <a:t>What resources are available to fund these strategies?</a:t>
            </a:r>
          </a:p>
          <a:p>
            <a:pPr lvl="1"/>
            <a:r>
              <a:rPr lang="en-US" dirty="0"/>
              <a:t>How will we evaluate the implemented strategies?</a:t>
            </a:r>
          </a:p>
        </p:txBody>
      </p:sp>
      <p:pic>
        <p:nvPicPr>
          <p:cNvPr id="5" name="Picture 4">
            <a:extLst>
              <a:ext uri="{FF2B5EF4-FFF2-40B4-BE49-F238E27FC236}">
                <a16:creationId xmlns:a16="http://schemas.microsoft.com/office/drawing/2014/main" id="{6A2F6A00-3B37-4B1E-8AEB-53F7A4E9C34D}"/>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66641" y="1791557"/>
            <a:ext cx="2570292" cy="2573867"/>
          </a:xfrm>
          <a:prstGeom prst="rect">
            <a:avLst/>
          </a:prstGeom>
        </p:spPr>
      </p:pic>
    </p:spTree>
    <p:extLst>
      <p:ext uri="{BB962C8B-B14F-4D97-AF65-F5344CB8AC3E}">
        <p14:creationId xmlns:p14="http://schemas.microsoft.com/office/powerpoint/2010/main" val="3841207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1000"/>
                                        <p:tgtEl>
                                          <p:spTgt spid="3">
                                            <p:txEl>
                                              <p:pRg st="9" end="9"/>
                                            </p:txEl>
                                          </p:spTgt>
                                        </p:tgtEl>
                                      </p:cBhvr>
                                    </p:animEffect>
                                    <p:anim calcmode="lin" valueType="num">
                                      <p:cBhvr>
                                        <p:cTn id="5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
                                            <p:txEl>
                                              <p:pRg st="13" end="13"/>
                                            </p:txEl>
                                          </p:spTgt>
                                        </p:tgtEl>
                                        <p:attrNameLst>
                                          <p:attrName>style.visibility</p:attrName>
                                        </p:attrNameLst>
                                      </p:cBhvr>
                                      <p:to>
                                        <p:strVal val="visible"/>
                                      </p:to>
                                    </p:set>
                                    <p:animEffect transition="in" filter="fade">
                                      <p:cBhvr>
                                        <p:cTn id="76" dur="1000"/>
                                        <p:tgtEl>
                                          <p:spTgt spid="3">
                                            <p:txEl>
                                              <p:pRg st="13" end="13"/>
                                            </p:txEl>
                                          </p:spTgt>
                                        </p:tgtEl>
                                      </p:cBhvr>
                                    </p:animEffect>
                                    <p:anim calcmode="lin" valueType="num">
                                      <p:cBhvr>
                                        <p:cTn id="77"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3">
                                            <p:txEl>
                                              <p:pRg st="14" end="14"/>
                                            </p:txEl>
                                          </p:spTgt>
                                        </p:tgtEl>
                                        <p:attrNameLst>
                                          <p:attrName>style.visibility</p:attrName>
                                        </p:attrNameLst>
                                      </p:cBhvr>
                                      <p:to>
                                        <p:strVal val="visible"/>
                                      </p:to>
                                    </p:set>
                                    <p:animEffect transition="in" filter="fade">
                                      <p:cBhvr>
                                        <p:cTn id="81" dur="1000"/>
                                        <p:tgtEl>
                                          <p:spTgt spid="3">
                                            <p:txEl>
                                              <p:pRg st="14" end="14"/>
                                            </p:txEl>
                                          </p:spTgt>
                                        </p:tgtEl>
                                      </p:cBhvr>
                                    </p:animEffect>
                                    <p:anim calcmode="lin" valueType="num">
                                      <p:cBhvr>
                                        <p:cTn id="82"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7BA3A-D4BE-5868-A244-15305B588766}"/>
              </a:ext>
            </a:extLst>
          </p:cNvPr>
          <p:cNvSpPr>
            <a:spLocks noGrp="1"/>
          </p:cNvSpPr>
          <p:nvPr>
            <p:ph type="title"/>
          </p:nvPr>
        </p:nvSpPr>
        <p:spPr>
          <a:xfrm>
            <a:off x="142164" y="133113"/>
            <a:ext cx="10515600" cy="1325563"/>
          </a:xfrm>
        </p:spPr>
        <p:txBody>
          <a:bodyPr/>
          <a:lstStyle/>
          <a:p>
            <a:r>
              <a:rPr lang="en-US" dirty="0"/>
              <a:t>Considerations for Planning…</a:t>
            </a:r>
          </a:p>
        </p:txBody>
      </p:sp>
      <p:graphicFrame>
        <p:nvGraphicFramePr>
          <p:cNvPr id="4" name="Table 4">
            <a:extLst>
              <a:ext uri="{FF2B5EF4-FFF2-40B4-BE49-F238E27FC236}">
                <a16:creationId xmlns:a16="http://schemas.microsoft.com/office/drawing/2014/main" id="{807A8EA0-7394-2D5A-BB3B-093D1B0794E9}"/>
              </a:ext>
            </a:extLst>
          </p:cNvPr>
          <p:cNvGraphicFramePr>
            <a:graphicFrameLocks noGrp="1"/>
          </p:cNvGraphicFramePr>
          <p:nvPr>
            <p:ph idx="1"/>
            <p:extLst>
              <p:ext uri="{D42A27DB-BD31-4B8C-83A1-F6EECF244321}">
                <p14:modId xmlns:p14="http://schemas.microsoft.com/office/powerpoint/2010/main" val="14780771"/>
              </p:ext>
            </p:extLst>
          </p:nvPr>
        </p:nvGraphicFramePr>
        <p:xfrm>
          <a:off x="333233" y="1320657"/>
          <a:ext cx="6900080" cy="4846320"/>
        </p:xfrm>
        <a:graphic>
          <a:graphicData uri="http://schemas.openxmlformats.org/drawingml/2006/table">
            <a:tbl>
              <a:tblPr firstRow="1" bandRow="1">
                <a:tableStyleId>{5940675A-B579-460E-94D1-54222C63F5DA}</a:tableStyleId>
              </a:tblPr>
              <a:tblGrid>
                <a:gridCol w="1725020">
                  <a:extLst>
                    <a:ext uri="{9D8B030D-6E8A-4147-A177-3AD203B41FA5}">
                      <a16:colId xmlns:a16="http://schemas.microsoft.com/office/drawing/2014/main" val="2461383788"/>
                    </a:ext>
                  </a:extLst>
                </a:gridCol>
                <a:gridCol w="1725020">
                  <a:extLst>
                    <a:ext uri="{9D8B030D-6E8A-4147-A177-3AD203B41FA5}">
                      <a16:colId xmlns:a16="http://schemas.microsoft.com/office/drawing/2014/main" val="1288153334"/>
                    </a:ext>
                  </a:extLst>
                </a:gridCol>
                <a:gridCol w="1725020">
                  <a:extLst>
                    <a:ext uri="{9D8B030D-6E8A-4147-A177-3AD203B41FA5}">
                      <a16:colId xmlns:a16="http://schemas.microsoft.com/office/drawing/2014/main" val="3017773491"/>
                    </a:ext>
                  </a:extLst>
                </a:gridCol>
                <a:gridCol w="1725020">
                  <a:extLst>
                    <a:ext uri="{9D8B030D-6E8A-4147-A177-3AD203B41FA5}">
                      <a16:colId xmlns:a16="http://schemas.microsoft.com/office/drawing/2014/main" val="966841374"/>
                    </a:ext>
                  </a:extLst>
                </a:gridCol>
              </a:tblGrid>
              <a:tr h="1176883">
                <a:tc>
                  <a:txBody>
                    <a:bodyPr/>
                    <a:lstStyle/>
                    <a:p>
                      <a:pPr algn="ctr"/>
                      <a:r>
                        <a:rPr lang="en-US" b="1" dirty="0"/>
                        <a:t>Identified Need</a:t>
                      </a:r>
                    </a:p>
                    <a:p>
                      <a:pPr algn="ctr"/>
                      <a:r>
                        <a:rPr lang="en-US" b="0" i="1" dirty="0"/>
                        <a:t>(Where are we now?)</a:t>
                      </a:r>
                      <a:endParaRPr lang="en-US" b="1" dirty="0"/>
                    </a:p>
                  </a:txBody>
                  <a:tcPr/>
                </a:tc>
                <a:tc>
                  <a:txBody>
                    <a:bodyPr/>
                    <a:lstStyle/>
                    <a:p>
                      <a:pPr algn="ctr"/>
                      <a:r>
                        <a:rPr lang="en-US" b="1" dirty="0"/>
                        <a:t>Strategies to Address Identified Need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0" i="1" dirty="0"/>
                        <a:t>Where do we want to go?)</a:t>
                      </a:r>
                    </a:p>
                    <a:p>
                      <a:pPr algn="ctr"/>
                      <a:endParaRPr lang="en-US" b="1" dirty="0"/>
                    </a:p>
                  </a:txBody>
                  <a:tcPr/>
                </a:tc>
                <a:tc>
                  <a:txBody>
                    <a:bodyPr/>
                    <a:lstStyle/>
                    <a:p>
                      <a:pPr algn="ctr"/>
                      <a:r>
                        <a:rPr lang="en-US" b="1" dirty="0"/>
                        <a:t>Funding Source</a:t>
                      </a:r>
                    </a:p>
                    <a:p>
                      <a:pPr algn="ctr"/>
                      <a:r>
                        <a:rPr lang="en-US" b="0" i="1" dirty="0"/>
                        <a:t>(How will we get there?)</a:t>
                      </a:r>
                      <a:endParaRPr lang="en-US" b="1" dirty="0"/>
                    </a:p>
                  </a:txBody>
                  <a:tcPr/>
                </a:tc>
                <a:tc>
                  <a:txBody>
                    <a:bodyPr/>
                    <a:lstStyle/>
                    <a:p>
                      <a:pPr algn="ctr"/>
                      <a:r>
                        <a:rPr lang="en-US" b="1" dirty="0"/>
                        <a:t>Evaluation</a:t>
                      </a:r>
                    </a:p>
                    <a:p>
                      <a:pPr algn="ctr"/>
                      <a:r>
                        <a:rPr lang="en-US" b="0" i="1" dirty="0"/>
                        <a:t>(How will we determine if the strategy is effective?)</a:t>
                      </a:r>
                      <a:endParaRPr lang="en-US" b="1" dirty="0"/>
                    </a:p>
                  </a:txBody>
                  <a:tcPr/>
                </a:tc>
                <a:extLst>
                  <a:ext uri="{0D108BD9-81ED-4DB2-BD59-A6C34878D82A}">
                    <a16:rowId xmlns:a16="http://schemas.microsoft.com/office/drawing/2014/main" val="2882913191"/>
                  </a:ext>
                </a:extLst>
              </a:tr>
              <a:tr h="1932746">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p>
                      <a:endParaRPr lang="en-US" dirty="0"/>
                    </a:p>
                  </a:txBody>
                  <a:tcPr/>
                </a:tc>
                <a:tc>
                  <a:txBody>
                    <a:bodyPr/>
                    <a:lstStyle/>
                    <a:p>
                      <a:endParaRPr lang="en-US" dirty="0"/>
                    </a:p>
                  </a:txBody>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txBody>
                  <a:tcPr/>
                </a:tc>
                <a:extLst>
                  <a:ext uri="{0D108BD9-81ED-4DB2-BD59-A6C34878D82A}">
                    <a16:rowId xmlns:a16="http://schemas.microsoft.com/office/drawing/2014/main" val="1735065511"/>
                  </a:ext>
                </a:extLst>
              </a:tr>
            </a:tbl>
          </a:graphicData>
        </a:graphic>
      </p:graphicFrame>
      <p:sp>
        <p:nvSpPr>
          <p:cNvPr id="5" name="TextBox 4" descr="Is the strategy REASONABLE and connected to the identified need?&#10;Is the cost ALLOCABLE to Title II, Part A (or other federal funding source)?&#10;Is the strategy and related cost NECESSARY to meet the identified need?&#10;Are procedures in place to ensure that the strategies and funding are DOCUMENTED?&#10;">
            <a:extLst>
              <a:ext uri="{FF2B5EF4-FFF2-40B4-BE49-F238E27FC236}">
                <a16:creationId xmlns:a16="http://schemas.microsoft.com/office/drawing/2014/main" id="{EA5D3330-DB35-B213-3979-9351F5B2A96E}"/>
              </a:ext>
            </a:extLst>
          </p:cNvPr>
          <p:cNvSpPr txBox="1"/>
          <p:nvPr/>
        </p:nvSpPr>
        <p:spPr>
          <a:xfrm>
            <a:off x="7788986" y="1026049"/>
            <a:ext cx="4229100" cy="4401205"/>
          </a:xfrm>
          <a:prstGeom prst="rect">
            <a:avLst/>
          </a:prstGeom>
          <a:solidFill>
            <a:srgbClr val="8DD3BD"/>
          </a:solidFill>
        </p:spPr>
        <p:txBody>
          <a:bodyPr wrap="square" rtlCol="0">
            <a:spAutoFit/>
          </a:bodyPr>
          <a:lstStyle/>
          <a:p>
            <a:pPr marL="457200" indent="-457200">
              <a:buFont typeface="+mj-lt"/>
              <a:buAutoNum type="arabicPeriod"/>
            </a:pPr>
            <a:r>
              <a:rPr lang="en-US" sz="2000" dirty="0"/>
              <a:t>Is the strategy </a:t>
            </a:r>
            <a:r>
              <a:rPr lang="en-US" sz="2000" b="1" dirty="0"/>
              <a:t>REASONABLE</a:t>
            </a:r>
            <a:r>
              <a:rPr lang="en-US" sz="2000" dirty="0"/>
              <a:t> and connected to the identified need?</a:t>
            </a:r>
          </a:p>
          <a:p>
            <a:pPr marL="457200" indent="-457200">
              <a:buFont typeface="+mj-lt"/>
              <a:buAutoNum type="arabicPeriod"/>
            </a:pPr>
            <a:r>
              <a:rPr lang="en-US" sz="2000" dirty="0"/>
              <a:t>Is the cost </a:t>
            </a:r>
            <a:r>
              <a:rPr lang="en-US" sz="2000" b="1" dirty="0"/>
              <a:t>ALLOCABLE</a:t>
            </a:r>
            <a:r>
              <a:rPr lang="en-US" sz="2000" dirty="0"/>
              <a:t> to Title II, Part A (or another federal funding source)?</a:t>
            </a:r>
          </a:p>
          <a:p>
            <a:pPr marL="457200" indent="-457200">
              <a:buFont typeface="+mj-lt"/>
              <a:buAutoNum type="arabicPeriod"/>
            </a:pPr>
            <a:r>
              <a:rPr lang="en-US" sz="2000" dirty="0"/>
              <a:t>Is the strategy and related cost </a:t>
            </a:r>
            <a:r>
              <a:rPr lang="en-US" sz="2000" b="1" dirty="0"/>
              <a:t>NECESSARY</a:t>
            </a:r>
            <a:r>
              <a:rPr lang="en-US" sz="2000" dirty="0"/>
              <a:t> to meet the identified need?</a:t>
            </a:r>
          </a:p>
          <a:p>
            <a:pPr marL="457200" indent="-457200">
              <a:buFont typeface="+mj-lt"/>
              <a:buAutoNum type="arabicPeriod"/>
            </a:pPr>
            <a:r>
              <a:rPr lang="en-US" sz="2000" dirty="0"/>
              <a:t>Are procedures in place to ensure that the strategies and funding are </a:t>
            </a:r>
            <a:r>
              <a:rPr lang="en-US" sz="2000" b="1" dirty="0"/>
              <a:t>DOCUMENTED</a:t>
            </a:r>
            <a:r>
              <a:rPr lang="en-US" sz="2000" dirty="0"/>
              <a:t>?</a:t>
            </a:r>
          </a:p>
          <a:p>
            <a:pPr marL="457200" indent="-457200">
              <a:buFont typeface="+mj-lt"/>
              <a:buAutoNum type="arabicPeriod"/>
            </a:pPr>
            <a:r>
              <a:rPr lang="en-US" sz="2000" dirty="0"/>
              <a:t>Does the plan </a:t>
            </a:r>
            <a:r>
              <a:rPr lang="en-US" sz="2000" b="1" dirty="0"/>
              <a:t>intentionally</a:t>
            </a:r>
            <a:r>
              <a:rPr lang="en-US" sz="2000" dirty="0"/>
              <a:t> address identified needs?</a:t>
            </a:r>
          </a:p>
        </p:txBody>
      </p:sp>
    </p:spTree>
    <p:extLst>
      <p:ext uri="{BB962C8B-B14F-4D97-AF65-F5344CB8AC3E}">
        <p14:creationId xmlns:p14="http://schemas.microsoft.com/office/powerpoint/2010/main" val="390746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B171BE-DDA0-4711-B78C-8BCC21740BA9}"/>
              </a:ext>
            </a:extLst>
          </p:cNvPr>
          <p:cNvSpPr>
            <a:spLocks noGrp="1"/>
          </p:cNvSpPr>
          <p:nvPr>
            <p:ph type="title"/>
          </p:nvPr>
        </p:nvSpPr>
        <p:spPr>
          <a:xfrm>
            <a:off x="141957" y="40272"/>
            <a:ext cx="10515600" cy="1325563"/>
          </a:xfrm>
        </p:spPr>
        <p:txBody>
          <a:bodyPr/>
          <a:lstStyle/>
          <a:p>
            <a:r>
              <a:rPr lang="en-US" dirty="0"/>
              <a:t>Shareholder Consultation </a:t>
            </a:r>
          </a:p>
        </p:txBody>
      </p:sp>
      <p:sp>
        <p:nvSpPr>
          <p:cNvPr id="8" name="Flowchart: Alternate Process 7">
            <a:extLst>
              <a:ext uri="{FF2B5EF4-FFF2-40B4-BE49-F238E27FC236}">
                <a16:creationId xmlns:a16="http://schemas.microsoft.com/office/drawing/2014/main" id="{DC245BF3-AC08-41D5-9884-F0156FE1C57D}"/>
              </a:ext>
            </a:extLst>
          </p:cNvPr>
          <p:cNvSpPr/>
          <p:nvPr/>
        </p:nvSpPr>
        <p:spPr>
          <a:xfrm>
            <a:off x="7603957" y="82615"/>
            <a:ext cx="4367463" cy="1469918"/>
          </a:xfrm>
          <a:prstGeom prst="flowChartAlternateProcess">
            <a:avLst/>
          </a:prstGeom>
          <a:solidFill>
            <a:srgbClr val="BEFBFA"/>
          </a:solidFill>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i="1" dirty="0">
                <a:solidFill>
                  <a:schemeClr val="tx1"/>
                </a:solidFill>
              </a:rPr>
              <a:t>Schedule regular “meetings”</a:t>
            </a:r>
          </a:p>
          <a:p>
            <a:pPr marL="342900" indent="-342900">
              <a:buFont typeface="Arial" panose="020B0604020202020204" pitchFamily="34" charset="0"/>
              <a:buChar char="•"/>
            </a:pPr>
            <a:r>
              <a:rPr lang="en-US" sz="2200" i="1" dirty="0">
                <a:solidFill>
                  <a:schemeClr val="tx1"/>
                </a:solidFill>
              </a:rPr>
              <a:t>Allow everyone to be heard</a:t>
            </a:r>
          </a:p>
          <a:p>
            <a:pPr marL="342900" indent="-342900">
              <a:buFont typeface="Arial" panose="020B0604020202020204" pitchFamily="34" charset="0"/>
              <a:buChar char="•"/>
            </a:pPr>
            <a:r>
              <a:rPr lang="en-US" sz="2200" i="1" dirty="0">
                <a:solidFill>
                  <a:schemeClr val="tx1"/>
                </a:solidFill>
              </a:rPr>
              <a:t>Develop credibility for the district</a:t>
            </a:r>
            <a:r>
              <a:rPr lang="en-US" sz="2200" dirty="0">
                <a:solidFill>
                  <a:schemeClr val="tx1"/>
                </a:solidFill>
              </a:rPr>
              <a:t> </a:t>
            </a:r>
            <a:r>
              <a:rPr lang="en-US" sz="2200" dirty="0">
                <a:solidFill>
                  <a:schemeClr val="tx1"/>
                </a:solidFill>
                <a:sym typeface="Wingdings" panose="05000000000000000000" pitchFamily="2" charset="2"/>
              </a:rPr>
              <a:t></a:t>
            </a:r>
            <a:endParaRPr lang="en-US" sz="2200" dirty="0">
              <a:solidFill>
                <a:schemeClr val="tx1"/>
              </a:solidFill>
            </a:endParaRPr>
          </a:p>
        </p:txBody>
      </p:sp>
      <p:sp>
        <p:nvSpPr>
          <p:cNvPr id="2" name="Text Placeholder 1">
            <a:extLst>
              <a:ext uri="{FF2B5EF4-FFF2-40B4-BE49-F238E27FC236}">
                <a16:creationId xmlns:a16="http://schemas.microsoft.com/office/drawing/2014/main" id="{9496463C-8053-4EAA-A8C8-4253C37AA81B}"/>
              </a:ext>
            </a:extLst>
          </p:cNvPr>
          <p:cNvSpPr>
            <a:spLocks noGrp="1"/>
          </p:cNvSpPr>
          <p:nvPr>
            <p:ph type="body" idx="1"/>
          </p:nvPr>
        </p:nvSpPr>
        <p:spPr>
          <a:xfrm>
            <a:off x="370557" y="1642468"/>
            <a:ext cx="5157787" cy="507833"/>
          </a:xfrm>
          <a:solidFill>
            <a:srgbClr val="33CCCC"/>
          </a:solidFill>
        </p:spPr>
        <p:txBody>
          <a:bodyPr/>
          <a:lstStyle/>
          <a:p>
            <a:pPr algn="ctr"/>
            <a:r>
              <a:rPr lang="en-US" dirty="0"/>
              <a:t>What does consultation </a:t>
            </a:r>
            <a:r>
              <a:rPr lang="en-US" i="1" dirty="0"/>
              <a:t>look</a:t>
            </a:r>
            <a:r>
              <a:rPr lang="en-US" dirty="0"/>
              <a:t> like?</a:t>
            </a:r>
          </a:p>
        </p:txBody>
      </p:sp>
      <p:sp>
        <p:nvSpPr>
          <p:cNvPr id="6" name="Content Placeholder 5">
            <a:extLst>
              <a:ext uri="{FF2B5EF4-FFF2-40B4-BE49-F238E27FC236}">
                <a16:creationId xmlns:a16="http://schemas.microsoft.com/office/drawing/2014/main" id="{217D10AE-E39D-4AD9-BACF-ED75C23C4E99}"/>
              </a:ext>
            </a:extLst>
          </p:cNvPr>
          <p:cNvSpPr>
            <a:spLocks noGrp="1"/>
          </p:cNvSpPr>
          <p:nvPr>
            <p:ph sz="half" idx="2"/>
          </p:nvPr>
        </p:nvSpPr>
        <p:spPr>
          <a:xfrm>
            <a:off x="575093" y="2192010"/>
            <a:ext cx="5157787" cy="3684588"/>
          </a:xfrm>
        </p:spPr>
        <p:txBody>
          <a:bodyPr>
            <a:normAutofit/>
          </a:bodyPr>
          <a:lstStyle/>
          <a:p>
            <a:r>
              <a:rPr lang="en-US" dirty="0"/>
              <a:t>Surveys</a:t>
            </a:r>
          </a:p>
          <a:p>
            <a:r>
              <a:rPr lang="en-US" dirty="0"/>
              <a:t>Emails</a:t>
            </a:r>
          </a:p>
          <a:p>
            <a:r>
              <a:rPr lang="en-US" dirty="0"/>
              <a:t>Texts</a:t>
            </a:r>
          </a:p>
          <a:p>
            <a:r>
              <a:rPr lang="en-US" dirty="0"/>
              <a:t>Local newspaper notifications</a:t>
            </a:r>
          </a:p>
          <a:p>
            <a:r>
              <a:rPr lang="en-US" dirty="0"/>
              <a:t>Website information</a:t>
            </a:r>
          </a:p>
          <a:p>
            <a:r>
              <a:rPr lang="en-US" dirty="0"/>
              <a:t>Virtual meetings </a:t>
            </a:r>
          </a:p>
          <a:p>
            <a:r>
              <a:rPr lang="en-US" dirty="0"/>
              <a:t>PTA/PTO</a:t>
            </a:r>
          </a:p>
        </p:txBody>
      </p:sp>
      <p:sp>
        <p:nvSpPr>
          <p:cNvPr id="3" name="Text Placeholder 2">
            <a:extLst>
              <a:ext uri="{FF2B5EF4-FFF2-40B4-BE49-F238E27FC236}">
                <a16:creationId xmlns:a16="http://schemas.microsoft.com/office/drawing/2014/main" id="{BF18CBA6-FD57-4262-9247-9F7C43F63365}"/>
              </a:ext>
            </a:extLst>
          </p:cNvPr>
          <p:cNvSpPr>
            <a:spLocks noGrp="1"/>
          </p:cNvSpPr>
          <p:nvPr>
            <p:ph type="body" sz="quarter" idx="3"/>
          </p:nvPr>
        </p:nvSpPr>
        <p:spPr>
          <a:xfrm>
            <a:off x="5732881" y="1621155"/>
            <a:ext cx="6238540" cy="570855"/>
          </a:xfrm>
          <a:solidFill>
            <a:srgbClr val="33CCCC"/>
          </a:solidFill>
        </p:spPr>
        <p:txBody>
          <a:bodyPr>
            <a:normAutofit/>
          </a:bodyPr>
          <a:lstStyle/>
          <a:p>
            <a:pPr algn="ctr"/>
            <a:r>
              <a:rPr lang="en-US" sz="2000" dirty="0"/>
              <a:t>How can shareholder consultation be documented?</a:t>
            </a:r>
          </a:p>
        </p:txBody>
      </p:sp>
      <p:sp>
        <p:nvSpPr>
          <p:cNvPr id="7" name="Content Placeholder 6">
            <a:extLst>
              <a:ext uri="{FF2B5EF4-FFF2-40B4-BE49-F238E27FC236}">
                <a16:creationId xmlns:a16="http://schemas.microsoft.com/office/drawing/2014/main" id="{24722A3D-75E8-4FCF-9F9F-18FD62C784DA}"/>
              </a:ext>
            </a:extLst>
          </p:cNvPr>
          <p:cNvSpPr>
            <a:spLocks noGrp="1"/>
          </p:cNvSpPr>
          <p:nvPr>
            <p:ph sz="quarter" idx="4"/>
          </p:nvPr>
        </p:nvSpPr>
        <p:spPr>
          <a:xfrm>
            <a:off x="5997575" y="2260633"/>
            <a:ext cx="5183188" cy="3684588"/>
          </a:xfrm>
        </p:spPr>
        <p:txBody>
          <a:bodyPr>
            <a:normAutofit/>
          </a:bodyPr>
          <a:lstStyle/>
          <a:p>
            <a:pPr lvl="1"/>
            <a:r>
              <a:rPr lang="en-US" sz="2800" dirty="0"/>
              <a:t>Meeting minutes</a:t>
            </a:r>
          </a:p>
          <a:p>
            <a:pPr lvl="1"/>
            <a:r>
              <a:rPr lang="en-US" sz="2800" dirty="0"/>
              <a:t>Meeting agendas</a:t>
            </a:r>
          </a:p>
          <a:p>
            <a:pPr lvl="1"/>
            <a:r>
              <a:rPr lang="en-US" sz="2800" dirty="0"/>
              <a:t>Sign-in Sheets</a:t>
            </a:r>
          </a:p>
          <a:p>
            <a:pPr lvl="1"/>
            <a:r>
              <a:rPr lang="en-US" sz="2800" dirty="0"/>
              <a:t>Video recordings</a:t>
            </a:r>
          </a:p>
          <a:p>
            <a:pPr lvl="1"/>
            <a:r>
              <a:rPr lang="en-US" sz="2800" dirty="0"/>
              <a:t>Virtual meeting attendance records</a:t>
            </a:r>
          </a:p>
          <a:p>
            <a:pPr lvl="1"/>
            <a:r>
              <a:rPr lang="en-US" sz="2800" dirty="0"/>
              <a:t>Copies of texts and emails</a:t>
            </a:r>
          </a:p>
          <a:p>
            <a:pPr lvl="1"/>
            <a:r>
              <a:rPr lang="en-US" sz="2800" dirty="0"/>
              <a:t>Newspaper clippings</a:t>
            </a:r>
            <a:endParaRPr lang="en-US" dirty="0"/>
          </a:p>
        </p:txBody>
      </p:sp>
    </p:spTree>
    <p:extLst>
      <p:ext uri="{BB962C8B-B14F-4D97-AF65-F5344CB8AC3E}">
        <p14:creationId xmlns:p14="http://schemas.microsoft.com/office/powerpoint/2010/main" val="1920121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5ADE-4B9C-4E27-87F3-118C0E1E0151}"/>
              </a:ext>
            </a:extLst>
          </p:cNvPr>
          <p:cNvSpPr>
            <a:spLocks noGrp="1"/>
          </p:cNvSpPr>
          <p:nvPr>
            <p:ph type="title"/>
          </p:nvPr>
        </p:nvSpPr>
        <p:spPr>
          <a:xfrm>
            <a:off x="104775" y="105424"/>
            <a:ext cx="10515600" cy="1325563"/>
          </a:xfrm>
        </p:spPr>
        <p:txBody>
          <a:bodyPr/>
          <a:lstStyle/>
          <a:p>
            <a:r>
              <a:rPr lang="en-US" dirty="0">
                <a:cs typeface="Times New Roman"/>
              </a:rPr>
              <a:t>Non-Public School Participation</a:t>
            </a:r>
          </a:p>
        </p:txBody>
      </p:sp>
      <p:sp>
        <p:nvSpPr>
          <p:cNvPr id="3" name="Text Placeholder 2">
            <a:extLst>
              <a:ext uri="{FF2B5EF4-FFF2-40B4-BE49-F238E27FC236}">
                <a16:creationId xmlns:a16="http://schemas.microsoft.com/office/drawing/2014/main" id="{1366FF65-460E-4736-807E-C047C7CFB42B}"/>
              </a:ext>
            </a:extLst>
          </p:cNvPr>
          <p:cNvSpPr>
            <a:spLocks noGrp="1"/>
          </p:cNvSpPr>
          <p:nvPr>
            <p:ph idx="1"/>
          </p:nvPr>
        </p:nvSpPr>
        <p:spPr>
          <a:xfrm>
            <a:off x="253961" y="1034581"/>
            <a:ext cx="10515600" cy="4788838"/>
          </a:xfrm>
        </p:spPr>
        <p:txBody>
          <a:bodyPr vert="horz" lIns="91440" tIns="45720" rIns="91440" bIns="45720" rtlCol="0" anchor="t">
            <a:normAutofit fontScale="92500" lnSpcReduction="20000"/>
          </a:bodyPr>
          <a:lstStyle/>
          <a:p>
            <a:pPr marL="0" indent="0">
              <a:buNone/>
            </a:pPr>
            <a:r>
              <a:rPr lang="en-US" dirty="0">
                <a:cs typeface="Times New Roman"/>
              </a:rPr>
              <a:t>Districts </a:t>
            </a:r>
            <a:r>
              <a:rPr lang="en-US" b="1" i="1" dirty="0">
                <a:cs typeface="Times New Roman"/>
              </a:rPr>
              <a:t>must</a:t>
            </a:r>
            <a:r>
              <a:rPr lang="en-US" dirty="0">
                <a:cs typeface="Times New Roman"/>
              </a:rPr>
              <a:t> reserve funds to provide Title II, Part A equitable </a:t>
            </a:r>
            <a:r>
              <a:rPr lang="en-US" b="1" i="1" dirty="0">
                <a:cs typeface="Times New Roman"/>
              </a:rPr>
              <a:t>services</a:t>
            </a:r>
            <a:r>
              <a:rPr lang="en-US" dirty="0">
                <a:cs typeface="Times New Roman"/>
              </a:rPr>
              <a:t> to eligible non-public schools.    </a:t>
            </a:r>
          </a:p>
          <a:p>
            <a:pPr marL="571500" indent="-571500">
              <a:buFont typeface="Arial" panose="05040102010807070707" pitchFamily="18" charset="2"/>
              <a:buChar char="•"/>
            </a:pPr>
            <a:r>
              <a:rPr lang="en-US" dirty="0">
                <a:cs typeface="Times New Roman"/>
              </a:rPr>
              <a:t>Maintain </a:t>
            </a:r>
            <a:r>
              <a:rPr lang="en-US" b="1" i="1" dirty="0">
                <a:cs typeface="Times New Roman"/>
              </a:rPr>
              <a:t>on-going</a:t>
            </a:r>
            <a:r>
              <a:rPr lang="en-US" dirty="0">
                <a:cs typeface="Times New Roman"/>
              </a:rPr>
              <a:t> consultation</a:t>
            </a:r>
          </a:p>
          <a:p>
            <a:pPr marL="571500" indent="-571500">
              <a:buFont typeface="Arial" panose="05040102010807070707" pitchFamily="18" charset="2"/>
              <a:buChar char="•"/>
            </a:pPr>
            <a:r>
              <a:rPr lang="en-US" dirty="0">
                <a:cs typeface="Times New Roman"/>
              </a:rPr>
              <a:t>Provide needs-based professional learning </a:t>
            </a:r>
            <a:r>
              <a:rPr lang="en-US" b="1" i="1" dirty="0">
                <a:cs typeface="Times New Roman"/>
              </a:rPr>
              <a:t>services</a:t>
            </a:r>
            <a:r>
              <a:rPr lang="en-US" dirty="0">
                <a:cs typeface="Times New Roman"/>
              </a:rPr>
              <a:t> to participating schools</a:t>
            </a:r>
          </a:p>
          <a:p>
            <a:pPr marL="571500" indent="-571500">
              <a:buFont typeface="Arial" panose="05040102010807070707" pitchFamily="18" charset="2"/>
              <a:buChar char="•"/>
            </a:pPr>
            <a:r>
              <a:rPr lang="en-US" dirty="0">
                <a:cs typeface="Times New Roman"/>
              </a:rPr>
              <a:t>Services must be supplemental, secular, neutral, and non-ideological in nature</a:t>
            </a:r>
          </a:p>
          <a:p>
            <a:pPr marL="571500" indent="-571500">
              <a:buFont typeface="Arial" panose="05040102010807070707" pitchFamily="18" charset="2"/>
              <a:buChar char="•"/>
            </a:pPr>
            <a:r>
              <a:rPr lang="en-US" dirty="0">
                <a:cs typeface="Times New Roman"/>
              </a:rPr>
              <a:t>Completed, signed and dated NPS participation packets should be uploaded into GMAP</a:t>
            </a:r>
          </a:p>
          <a:p>
            <a:pPr marL="571500" indent="-571500">
              <a:buFont typeface="Arial" panose="05040102010807070707" pitchFamily="18" charset="2"/>
              <a:buChar char="•"/>
            </a:pPr>
            <a:r>
              <a:rPr lang="en-US" dirty="0">
                <a:cs typeface="Times New Roman"/>
              </a:rPr>
              <a:t>Participating NPS should be provided with written documentation regarding complaint procedures</a:t>
            </a:r>
          </a:p>
          <a:p>
            <a:pPr marL="571500" indent="-571500">
              <a:buFont typeface="Arial" panose="05040102010807070707" pitchFamily="18" charset="2"/>
              <a:buChar char="•"/>
            </a:pPr>
            <a:r>
              <a:rPr lang="en-US" dirty="0">
                <a:cs typeface="Times New Roman"/>
              </a:rPr>
              <a:t>Materials provided to NPS should be appropriately labeled and written procedures should be in place regarding the disposal of federally funded inventory</a:t>
            </a:r>
          </a:p>
          <a:p>
            <a:pPr marL="571500" indent="-571500">
              <a:buFont typeface="Arial" panose="05040102010807070707" pitchFamily="18" charset="2"/>
              <a:buChar char="•"/>
            </a:pPr>
            <a:endParaRPr lang="en-US" dirty="0">
              <a:cs typeface="Times New Roman"/>
            </a:endParaRPr>
          </a:p>
          <a:p>
            <a:pPr marL="0" indent="0">
              <a:buNone/>
            </a:pPr>
            <a:endParaRPr lang="en-US" dirty="0">
              <a:latin typeface="Times New Roman"/>
              <a:cs typeface="Times New Roman"/>
            </a:endParaRPr>
          </a:p>
          <a:p>
            <a:pPr marL="0" indent="0">
              <a:buNone/>
            </a:pPr>
            <a:endParaRPr lang="en-US" dirty="0">
              <a:latin typeface="Times New Roman"/>
              <a:cs typeface="Times New Roman"/>
            </a:endParaRPr>
          </a:p>
        </p:txBody>
      </p:sp>
      <p:sp>
        <p:nvSpPr>
          <p:cNvPr id="6" name="TextBox 5">
            <a:extLst>
              <a:ext uri="{FF2B5EF4-FFF2-40B4-BE49-F238E27FC236}">
                <a16:creationId xmlns:a16="http://schemas.microsoft.com/office/drawing/2014/main" id="{DE37004B-1950-4F92-A776-7C8BD4EA5FB9}"/>
              </a:ext>
            </a:extLst>
          </p:cNvPr>
          <p:cNvSpPr txBox="1"/>
          <p:nvPr/>
        </p:nvSpPr>
        <p:spPr>
          <a:xfrm>
            <a:off x="10531838" y="1719820"/>
            <a:ext cx="1643924" cy="3139321"/>
          </a:xfrm>
          <a:prstGeom prst="rect">
            <a:avLst/>
          </a:prstGeom>
          <a:solidFill>
            <a:srgbClr val="8DD3BD"/>
          </a:solidFill>
        </p:spPr>
        <p:txBody>
          <a:bodyPr wrap="square" rtlCol="0">
            <a:spAutoFit/>
          </a:bodyPr>
          <a:lstStyle/>
          <a:p>
            <a:pPr algn="ctr"/>
            <a:r>
              <a:rPr lang="en-US" b="1" dirty="0">
                <a:cs typeface="Times New Roman"/>
              </a:rPr>
              <a:t>Any professional learning, conference registration fees, etc., </a:t>
            </a:r>
            <a:r>
              <a:rPr lang="en-US" b="1" i="1" u="sng" dirty="0">
                <a:cs typeface="Times New Roman"/>
              </a:rPr>
              <a:t>must</a:t>
            </a:r>
            <a:r>
              <a:rPr lang="en-US" b="1" dirty="0">
                <a:cs typeface="Times New Roman"/>
              </a:rPr>
              <a:t> be paid by the district; non-public schools cannot be reimbursed</a:t>
            </a:r>
          </a:p>
        </p:txBody>
      </p:sp>
    </p:spTree>
    <p:extLst>
      <p:ext uri="{BB962C8B-B14F-4D97-AF65-F5344CB8AC3E}">
        <p14:creationId xmlns:p14="http://schemas.microsoft.com/office/powerpoint/2010/main" val="2745612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A359A6-3629-484F-87FB-8F72651E6CB6}"/>
              </a:ext>
            </a:extLst>
          </p:cNvPr>
          <p:cNvSpPr>
            <a:spLocks noGrp="1"/>
          </p:cNvSpPr>
          <p:nvPr>
            <p:ph type="title"/>
          </p:nvPr>
        </p:nvSpPr>
        <p:spPr/>
        <p:txBody>
          <a:bodyPr/>
          <a:lstStyle/>
          <a:p>
            <a:r>
              <a:rPr lang="en-US" dirty="0"/>
              <a:t>Documentation</a:t>
            </a:r>
          </a:p>
        </p:txBody>
      </p:sp>
      <p:sp>
        <p:nvSpPr>
          <p:cNvPr id="8" name="Content Placeholder 7">
            <a:extLst>
              <a:ext uri="{FF2B5EF4-FFF2-40B4-BE49-F238E27FC236}">
                <a16:creationId xmlns:a16="http://schemas.microsoft.com/office/drawing/2014/main" id="{DB2F7F63-89C4-40B5-846A-3AF73E4F0E48}"/>
              </a:ext>
            </a:extLst>
          </p:cNvPr>
          <p:cNvSpPr>
            <a:spLocks noGrp="1"/>
          </p:cNvSpPr>
          <p:nvPr>
            <p:ph sz="half" idx="1"/>
          </p:nvPr>
        </p:nvSpPr>
        <p:spPr>
          <a:xfrm>
            <a:off x="642257" y="1549612"/>
            <a:ext cx="5181600" cy="4351338"/>
          </a:xfrm>
        </p:spPr>
        <p:txBody>
          <a:bodyPr>
            <a:normAutofit/>
          </a:bodyPr>
          <a:lstStyle/>
          <a:p>
            <a:r>
              <a:rPr lang="en-US" sz="3200" dirty="0"/>
              <a:t>A regulatory requirement</a:t>
            </a:r>
          </a:p>
          <a:p>
            <a:r>
              <a:rPr lang="en-US" sz="3200" dirty="0"/>
              <a:t>A factual record of work </a:t>
            </a:r>
          </a:p>
          <a:p>
            <a:r>
              <a:rPr lang="en-US" sz="3200" dirty="0"/>
              <a:t>A way to show and check that </a:t>
            </a:r>
            <a:r>
              <a:rPr lang="en-US" sz="3200" b="1" i="1" dirty="0"/>
              <a:t>processes and procedures </a:t>
            </a:r>
            <a:r>
              <a:rPr lang="en-US" sz="3200" dirty="0"/>
              <a:t>are controlled</a:t>
            </a:r>
          </a:p>
          <a:p>
            <a:r>
              <a:rPr lang="en-US" sz="3200" dirty="0"/>
              <a:t>An advertisement of work and effort</a:t>
            </a:r>
          </a:p>
        </p:txBody>
      </p:sp>
      <p:sp>
        <p:nvSpPr>
          <p:cNvPr id="9" name="Content Placeholder 8">
            <a:extLst>
              <a:ext uri="{FF2B5EF4-FFF2-40B4-BE49-F238E27FC236}">
                <a16:creationId xmlns:a16="http://schemas.microsoft.com/office/drawing/2014/main" id="{5055E485-21CE-494A-B5DC-C2058D158944}"/>
              </a:ext>
            </a:extLst>
          </p:cNvPr>
          <p:cNvSpPr>
            <a:spLocks noGrp="1"/>
          </p:cNvSpPr>
          <p:nvPr>
            <p:ph sz="half" idx="2"/>
          </p:nvPr>
        </p:nvSpPr>
        <p:spPr>
          <a:xfrm>
            <a:off x="7184142" y="802540"/>
            <a:ext cx="4070498" cy="4351338"/>
          </a:xfrm>
        </p:spPr>
        <p:txBody>
          <a:bodyPr>
            <a:normAutofit/>
          </a:bodyPr>
          <a:lstStyle/>
          <a:p>
            <a:pPr marL="0" indent="0" algn="ctr">
              <a:buNone/>
            </a:pPr>
            <a:r>
              <a:rPr lang="en-US" sz="4400" i="1" dirty="0"/>
              <a:t>If it’s not documented, then it doesn’t exist </a:t>
            </a:r>
          </a:p>
        </p:txBody>
      </p:sp>
      <p:pic>
        <p:nvPicPr>
          <p:cNvPr id="11" name="Picture 10">
            <a:extLst>
              <a:ext uri="{FF2B5EF4-FFF2-40B4-BE49-F238E27FC236}">
                <a16:creationId xmlns:a16="http://schemas.microsoft.com/office/drawing/2014/main" id="{E0710D3B-3576-40E7-8D64-6012417A08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58154" y="3429000"/>
            <a:ext cx="1722474" cy="1684795"/>
          </a:xfrm>
          <a:prstGeom prst="rect">
            <a:avLst/>
          </a:prstGeom>
        </p:spPr>
      </p:pic>
    </p:spTree>
    <p:extLst>
      <p:ext uri="{BB962C8B-B14F-4D97-AF65-F5344CB8AC3E}">
        <p14:creationId xmlns:p14="http://schemas.microsoft.com/office/powerpoint/2010/main" val="1833612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1BFFF-C445-4494-95FF-E44F95BF98AC}"/>
              </a:ext>
            </a:extLst>
          </p:cNvPr>
          <p:cNvSpPr>
            <a:spLocks noGrp="1"/>
          </p:cNvSpPr>
          <p:nvPr>
            <p:ph type="title"/>
          </p:nvPr>
        </p:nvSpPr>
        <p:spPr/>
        <p:txBody>
          <a:bodyPr/>
          <a:lstStyle/>
          <a:p>
            <a:r>
              <a:rPr lang="en-US" dirty="0"/>
              <a:t>Importance of Policies, Processes, and Procedures</a:t>
            </a:r>
          </a:p>
        </p:txBody>
      </p:sp>
      <p:sp>
        <p:nvSpPr>
          <p:cNvPr id="3" name="Content Placeholder 2">
            <a:extLst>
              <a:ext uri="{FF2B5EF4-FFF2-40B4-BE49-F238E27FC236}">
                <a16:creationId xmlns:a16="http://schemas.microsoft.com/office/drawing/2014/main" id="{11C50EF4-61E5-45D7-9FA4-32CCEB09A93F}"/>
              </a:ext>
            </a:extLst>
          </p:cNvPr>
          <p:cNvSpPr>
            <a:spLocks noGrp="1"/>
          </p:cNvSpPr>
          <p:nvPr>
            <p:ph idx="1"/>
          </p:nvPr>
        </p:nvSpPr>
        <p:spPr>
          <a:xfrm>
            <a:off x="397042" y="1690688"/>
            <a:ext cx="6617369" cy="4351338"/>
          </a:xfrm>
        </p:spPr>
        <p:txBody>
          <a:bodyPr/>
          <a:lstStyle/>
          <a:p>
            <a:r>
              <a:rPr lang="en-US" dirty="0"/>
              <a:t>Written processes and procedures meet the Every Student Succeeds Act (ESSA) and Uniform Grant Guidance requirements</a:t>
            </a:r>
          </a:p>
          <a:p>
            <a:r>
              <a:rPr lang="en-US" sz="2800" dirty="0"/>
              <a:t>Supports internal controls</a:t>
            </a:r>
          </a:p>
          <a:p>
            <a:r>
              <a:rPr lang="en-US" sz="2800" dirty="0"/>
              <a:t>Establishes transparency</a:t>
            </a:r>
          </a:p>
          <a:p>
            <a:r>
              <a:rPr lang="en-US" sz="2800" dirty="0"/>
              <a:t>Supports staff changes and/or transitions</a:t>
            </a:r>
          </a:p>
          <a:p>
            <a:r>
              <a:rPr lang="en-US" sz="2800" dirty="0"/>
              <a:t>Ensures continuity of work</a:t>
            </a:r>
          </a:p>
        </p:txBody>
      </p:sp>
      <p:sp>
        <p:nvSpPr>
          <p:cNvPr id="4" name="TextBox 3">
            <a:extLst>
              <a:ext uri="{FF2B5EF4-FFF2-40B4-BE49-F238E27FC236}">
                <a16:creationId xmlns:a16="http://schemas.microsoft.com/office/drawing/2014/main" id="{1D55BD00-5B06-43F0-AF7C-B61EC0B6EF24}"/>
              </a:ext>
            </a:extLst>
          </p:cNvPr>
          <p:cNvSpPr txBox="1"/>
          <p:nvPr/>
        </p:nvSpPr>
        <p:spPr>
          <a:xfrm>
            <a:off x="7696200" y="1683120"/>
            <a:ext cx="4182979" cy="3416320"/>
          </a:xfrm>
          <a:prstGeom prst="rect">
            <a:avLst/>
          </a:prstGeom>
          <a:solidFill>
            <a:srgbClr val="8DD3BD"/>
          </a:solidFill>
          <a:scene3d>
            <a:camera prst="orthographicFront"/>
            <a:lightRig rig="threePt" dir="t"/>
          </a:scene3d>
          <a:sp3d>
            <a:bevelT/>
          </a:sp3d>
        </p:spPr>
        <p:txBody>
          <a:bodyPr wrap="square" rtlCol="0">
            <a:spAutoFit/>
          </a:bodyPr>
          <a:lstStyle/>
          <a:p>
            <a:r>
              <a:rPr lang="en-US" b="1" dirty="0"/>
              <a:t>Policy</a:t>
            </a:r>
            <a:r>
              <a:rPr lang="en-US" dirty="0"/>
              <a:t> - A course or principle of action.</a:t>
            </a:r>
          </a:p>
          <a:p>
            <a:endParaRPr lang="en-US" dirty="0"/>
          </a:p>
          <a:p>
            <a:r>
              <a:rPr lang="en-US" b="1" dirty="0"/>
              <a:t>Process</a:t>
            </a:r>
            <a:r>
              <a:rPr lang="en-US" dirty="0"/>
              <a:t> – A high-level operation spanning the organization which consists of the </a:t>
            </a:r>
            <a:r>
              <a:rPr lang="en-US" b="1" i="1" dirty="0"/>
              <a:t>various functions necessary to accomplish a specific task; i.e., “what</a:t>
            </a:r>
            <a:r>
              <a:rPr lang="en-US" dirty="0"/>
              <a:t>.”</a:t>
            </a:r>
          </a:p>
          <a:p>
            <a:endParaRPr lang="en-US" dirty="0"/>
          </a:p>
          <a:p>
            <a:r>
              <a:rPr lang="en-US" b="1" dirty="0"/>
              <a:t>Procedure</a:t>
            </a:r>
            <a:r>
              <a:rPr lang="en-US" dirty="0"/>
              <a:t> – </a:t>
            </a:r>
            <a:r>
              <a:rPr lang="en-US" b="1" i="1" dirty="0"/>
              <a:t>An established way of doing something which outlines the order of specific steps required to achieve an end result; i.e., “how</a:t>
            </a:r>
            <a:r>
              <a:rPr lang="en-US" dirty="0"/>
              <a:t>.” </a:t>
            </a:r>
          </a:p>
          <a:p>
            <a:endParaRPr lang="en-US" dirty="0"/>
          </a:p>
        </p:txBody>
      </p:sp>
    </p:spTree>
    <p:extLst>
      <p:ext uri="{BB962C8B-B14F-4D97-AF65-F5344CB8AC3E}">
        <p14:creationId xmlns:p14="http://schemas.microsoft.com/office/powerpoint/2010/main" val="15124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0B786-66A5-4482-8A11-E1F567E4DDAA}"/>
              </a:ext>
            </a:extLst>
          </p:cNvPr>
          <p:cNvSpPr>
            <a:spLocks noGrp="1"/>
          </p:cNvSpPr>
          <p:nvPr>
            <p:ph type="title"/>
          </p:nvPr>
        </p:nvSpPr>
        <p:spPr>
          <a:xfrm>
            <a:off x="838200" y="365125"/>
            <a:ext cx="10515600" cy="932047"/>
          </a:xfrm>
        </p:spPr>
        <p:txBody>
          <a:bodyPr>
            <a:normAutofit/>
          </a:bodyPr>
          <a:lstStyle/>
          <a:p>
            <a:r>
              <a:rPr lang="en-US" sz="4000" dirty="0"/>
              <a:t>Processes and Procedures Considerations…</a:t>
            </a:r>
          </a:p>
        </p:txBody>
      </p:sp>
      <p:sp>
        <p:nvSpPr>
          <p:cNvPr id="3" name="Content Placeholder 2">
            <a:extLst>
              <a:ext uri="{FF2B5EF4-FFF2-40B4-BE49-F238E27FC236}">
                <a16:creationId xmlns:a16="http://schemas.microsoft.com/office/drawing/2014/main" id="{B9092E18-32B6-42DF-B207-F3900A433EAB}"/>
              </a:ext>
            </a:extLst>
          </p:cNvPr>
          <p:cNvSpPr>
            <a:spLocks noGrp="1"/>
          </p:cNvSpPr>
          <p:nvPr>
            <p:ph idx="1"/>
          </p:nvPr>
        </p:nvSpPr>
        <p:spPr>
          <a:xfrm>
            <a:off x="838200" y="1392865"/>
            <a:ext cx="10515600" cy="4784098"/>
          </a:xfrm>
        </p:spPr>
        <p:txBody>
          <a:bodyPr/>
          <a:lstStyle/>
          <a:p>
            <a:r>
              <a:rPr lang="en-US" dirty="0"/>
              <a:t>A great place to begin is by creating written documentation of an existing process/procedure.</a:t>
            </a:r>
          </a:p>
          <a:p>
            <a:r>
              <a:rPr lang="en-US" dirty="0"/>
              <a:t>Are all Title II, Part A related policies, processes, and procedures currently used in your district documented?</a:t>
            </a:r>
          </a:p>
          <a:p>
            <a:r>
              <a:rPr lang="en-US" dirty="0"/>
              <a:t>Are the documents up to date?</a:t>
            </a:r>
          </a:p>
          <a:p>
            <a:r>
              <a:rPr lang="en-US" dirty="0"/>
              <a:t>Are staff familiar with the documents?</a:t>
            </a:r>
          </a:p>
          <a:p>
            <a:r>
              <a:rPr lang="en-US" dirty="0"/>
              <a:t>Is there consistent and effective implementation?</a:t>
            </a:r>
          </a:p>
          <a:p>
            <a:r>
              <a:rPr lang="en-US" dirty="0"/>
              <a:t>Is there consistent and effective evaluation?</a:t>
            </a:r>
          </a:p>
          <a:p>
            <a:pPr lvl="1"/>
            <a:endParaRPr lang="en-US" dirty="0"/>
          </a:p>
          <a:p>
            <a:endParaRPr lang="en-US" dirty="0"/>
          </a:p>
        </p:txBody>
      </p:sp>
      <p:pic>
        <p:nvPicPr>
          <p:cNvPr id="13" name="Picture 12">
            <a:extLst>
              <a:ext uri="{FF2B5EF4-FFF2-40B4-BE49-F238E27FC236}">
                <a16:creationId xmlns:a16="http://schemas.microsoft.com/office/drawing/2014/main" id="{4686C6A2-9328-4154-B5E5-527307F6488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369968" y="3561348"/>
            <a:ext cx="3272589" cy="2181726"/>
          </a:xfrm>
          <a:prstGeom prst="rect">
            <a:avLst/>
          </a:prstGeom>
        </p:spPr>
      </p:pic>
    </p:spTree>
    <p:extLst>
      <p:ext uri="{BB962C8B-B14F-4D97-AF65-F5344CB8AC3E}">
        <p14:creationId xmlns:p14="http://schemas.microsoft.com/office/powerpoint/2010/main" val="316108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8E8BC-7094-4617-835E-05FADB3C6F6F}"/>
              </a:ext>
            </a:extLst>
          </p:cNvPr>
          <p:cNvSpPr>
            <a:spLocks noGrp="1"/>
          </p:cNvSpPr>
          <p:nvPr>
            <p:ph type="title"/>
          </p:nvPr>
        </p:nvSpPr>
        <p:spPr>
          <a:xfrm>
            <a:off x="344905" y="94962"/>
            <a:ext cx="10515600" cy="1325563"/>
          </a:xfrm>
        </p:spPr>
        <p:txBody>
          <a:bodyPr/>
          <a:lstStyle/>
          <a:p>
            <a:r>
              <a:rPr lang="en-US" dirty="0"/>
              <a:t>Fiscal Management</a:t>
            </a:r>
          </a:p>
        </p:txBody>
      </p:sp>
      <p:sp>
        <p:nvSpPr>
          <p:cNvPr id="3" name="Content Placeholder 2">
            <a:extLst>
              <a:ext uri="{FF2B5EF4-FFF2-40B4-BE49-F238E27FC236}">
                <a16:creationId xmlns:a16="http://schemas.microsoft.com/office/drawing/2014/main" id="{D150B335-E182-4E3E-8B2B-1D37B86536E4}"/>
              </a:ext>
            </a:extLst>
          </p:cNvPr>
          <p:cNvSpPr>
            <a:spLocks noGrp="1"/>
          </p:cNvSpPr>
          <p:nvPr>
            <p:ph idx="1"/>
          </p:nvPr>
        </p:nvSpPr>
        <p:spPr>
          <a:xfrm>
            <a:off x="838200" y="1253331"/>
            <a:ext cx="10515600" cy="4351338"/>
          </a:xfrm>
        </p:spPr>
        <p:txBody>
          <a:bodyPr>
            <a:normAutofit fontScale="92500"/>
          </a:bodyPr>
          <a:lstStyle/>
          <a:p>
            <a:r>
              <a:rPr lang="en-US" dirty="0"/>
              <a:t>Allowability procedures</a:t>
            </a:r>
          </a:p>
          <a:p>
            <a:pPr lvl="1"/>
            <a:r>
              <a:rPr lang="en-US" dirty="0"/>
              <a:t>Are other district staff members aware of the process for Title II, Part A spending?</a:t>
            </a:r>
          </a:p>
          <a:p>
            <a:r>
              <a:rPr lang="en-US" dirty="0"/>
              <a:t>Internal processes or procedures</a:t>
            </a:r>
          </a:p>
          <a:p>
            <a:pPr lvl="1"/>
            <a:r>
              <a:rPr lang="en-US" dirty="0"/>
              <a:t>How does the district ensure that Title II, Part A expenditures are accurate, allowable, and allocable to the program?</a:t>
            </a:r>
          </a:p>
          <a:p>
            <a:pPr lvl="1"/>
            <a:r>
              <a:rPr lang="en-US" dirty="0"/>
              <a:t>How often is MUNIS reviewed? </a:t>
            </a:r>
          </a:p>
          <a:p>
            <a:pPr lvl="1"/>
            <a:r>
              <a:rPr lang="en-US" dirty="0"/>
              <a:t>How does the district ensure funds are being spent in a timely fashion?</a:t>
            </a:r>
          </a:p>
          <a:p>
            <a:r>
              <a:rPr lang="en-US" dirty="0"/>
              <a:t>Written time and effort procedures</a:t>
            </a:r>
          </a:p>
          <a:p>
            <a:pPr lvl="1"/>
            <a:r>
              <a:rPr lang="en-US" dirty="0"/>
              <a:t>How are Title II, Part A salaries and stipends documented?</a:t>
            </a:r>
          </a:p>
          <a:p>
            <a:pPr lvl="1"/>
            <a:r>
              <a:rPr lang="en-US" dirty="0"/>
              <a:t>How does the district ensure that the work being performed aligns with compensation?</a:t>
            </a:r>
          </a:p>
        </p:txBody>
      </p:sp>
    </p:spTree>
    <p:extLst>
      <p:ext uri="{BB962C8B-B14F-4D97-AF65-F5344CB8AC3E}">
        <p14:creationId xmlns:p14="http://schemas.microsoft.com/office/powerpoint/2010/main" val="169215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down)">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869B1AE-E374-42E2-A518-9292A8D16966}"/>
              </a:ext>
            </a:extLst>
          </p:cNvPr>
          <p:cNvSpPr>
            <a:spLocks noGrp="1"/>
          </p:cNvSpPr>
          <p:nvPr>
            <p:ph type="title"/>
          </p:nvPr>
        </p:nvSpPr>
        <p:spPr>
          <a:xfrm>
            <a:off x="425824" y="116324"/>
            <a:ext cx="9392421" cy="1330841"/>
          </a:xfrm>
        </p:spPr>
        <p:txBody>
          <a:bodyPr>
            <a:normAutofit/>
          </a:bodyPr>
          <a:lstStyle/>
          <a:p>
            <a:r>
              <a:rPr lang="en-US" dirty="0"/>
              <a:t>Title II, Part A Intent</a:t>
            </a:r>
          </a:p>
        </p:txBody>
      </p:sp>
      <p:sp>
        <p:nvSpPr>
          <p:cNvPr id="3" name="Content Placeholder 2">
            <a:extLst>
              <a:ext uri="{FF2B5EF4-FFF2-40B4-BE49-F238E27FC236}">
                <a16:creationId xmlns:a16="http://schemas.microsoft.com/office/drawing/2014/main" id="{2FFCF8B8-C135-4C59-9776-0D68F86D8096}"/>
              </a:ext>
            </a:extLst>
          </p:cNvPr>
          <p:cNvSpPr>
            <a:spLocks noGrp="1"/>
          </p:cNvSpPr>
          <p:nvPr>
            <p:ph idx="1"/>
          </p:nvPr>
        </p:nvSpPr>
        <p:spPr>
          <a:xfrm>
            <a:off x="343140" y="1432036"/>
            <a:ext cx="8800859" cy="4993477"/>
          </a:xfrm>
        </p:spPr>
        <p:txBody>
          <a:bodyPr>
            <a:noAutofit/>
          </a:bodyPr>
          <a:lstStyle/>
          <a:p>
            <a:pPr marL="0" indent="0">
              <a:buNone/>
            </a:pPr>
            <a:r>
              <a:rPr lang="en-US" dirty="0">
                <a:cs typeface="Times New Roman"/>
              </a:rPr>
              <a:t>Title II, Part A funds can be used to provide </a:t>
            </a:r>
            <a:r>
              <a:rPr lang="en-US" b="1" i="1" dirty="0">
                <a:cs typeface="Times New Roman"/>
              </a:rPr>
              <a:t>supplemental</a:t>
            </a:r>
            <a:r>
              <a:rPr lang="en-US" dirty="0">
                <a:cs typeface="Times New Roman"/>
              </a:rPr>
              <a:t> activities that strengthen the quality and effectiveness of teachers, principals, and other school leaders in order to:</a:t>
            </a:r>
          </a:p>
          <a:p>
            <a:pPr>
              <a:buFont typeface="Arial" panose="05040102010807070707" pitchFamily="18" charset="2"/>
              <a:buChar char="•"/>
            </a:pPr>
            <a:r>
              <a:rPr lang="en-US" dirty="0">
                <a:cs typeface="Times New Roman"/>
              </a:rPr>
              <a:t>Increase student achievement</a:t>
            </a:r>
          </a:p>
          <a:p>
            <a:pPr>
              <a:buFont typeface="Arial" panose="05040102010807070707" pitchFamily="18" charset="2"/>
              <a:buChar char="•"/>
            </a:pPr>
            <a:r>
              <a:rPr lang="en-US" dirty="0">
                <a:cs typeface="Times New Roman"/>
              </a:rPr>
              <a:t>Improve teacher and principal effectiveness</a:t>
            </a:r>
          </a:p>
          <a:p>
            <a:pPr lvl="0"/>
            <a:r>
              <a:rPr lang="en-US" dirty="0"/>
              <a:t>Increase the number of teachers, principals, and other school leaders who are effective in improving student academic achievement in schools, and</a:t>
            </a:r>
          </a:p>
          <a:p>
            <a:r>
              <a:rPr lang="en-US" dirty="0"/>
              <a:t>Provide low-income and minority students greater access to effective teachers, principals, and other school leaders</a:t>
            </a:r>
            <a:endParaRPr lang="en-US" dirty="0">
              <a:cs typeface="Times New Roman"/>
            </a:endParaRPr>
          </a:p>
        </p:txBody>
      </p:sp>
      <p:pic>
        <p:nvPicPr>
          <p:cNvPr id="6" name="Picture 5">
            <a:extLst>
              <a:ext uri="{FF2B5EF4-FFF2-40B4-BE49-F238E27FC236}">
                <a16:creationId xmlns:a16="http://schemas.microsoft.com/office/drawing/2014/main" id="{D89B2A62-448A-4887-8FF9-B2FFE488D413}"/>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31248" y="2061536"/>
            <a:ext cx="2734928" cy="2734928"/>
          </a:xfrm>
          <a:prstGeom prst="rect">
            <a:avLst/>
          </a:prstGeom>
        </p:spPr>
      </p:pic>
      <p:sp>
        <p:nvSpPr>
          <p:cNvPr id="8"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30518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540E3-C3EA-4A50-8F05-59369A002CDF}"/>
              </a:ext>
            </a:extLst>
          </p:cNvPr>
          <p:cNvSpPr>
            <a:spLocks noGrp="1"/>
          </p:cNvSpPr>
          <p:nvPr>
            <p:ph type="title"/>
          </p:nvPr>
        </p:nvSpPr>
        <p:spPr>
          <a:xfrm>
            <a:off x="76200" y="22225"/>
            <a:ext cx="10515600" cy="1325563"/>
          </a:xfrm>
        </p:spPr>
        <p:txBody>
          <a:bodyPr/>
          <a:lstStyle/>
          <a:p>
            <a:r>
              <a:rPr lang="en-US" dirty="0"/>
              <a:t>Collaboration and Communication!</a:t>
            </a:r>
          </a:p>
        </p:txBody>
      </p:sp>
      <p:graphicFrame>
        <p:nvGraphicFramePr>
          <p:cNvPr id="9" name="Content Placeholder 8" descr="Boxes that are linked together showing how shareholders should work together">
            <a:extLst>
              <a:ext uri="{FF2B5EF4-FFF2-40B4-BE49-F238E27FC236}">
                <a16:creationId xmlns:a16="http://schemas.microsoft.com/office/drawing/2014/main" id="{DF166341-ED2C-419E-9143-19B59A1562F3}"/>
              </a:ext>
            </a:extLst>
          </p:cNvPr>
          <p:cNvGraphicFramePr>
            <a:graphicFrameLocks noGrp="1"/>
          </p:cNvGraphicFramePr>
          <p:nvPr>
            <p:ph idx="1"/>
          </p:nvPr>
        </p:nvGraphicFramePr>
        <p:xfrm>
          <a:off x="668079" y="100568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descr="Two small boxes linked together to show the importance of the Title 2 coordinator and finance officer working together">
            <a:extLst>
              <a:ext uri="{FF2B5EF4-FFF2-40B4-BE49-F238E27FC236}">
                <a16:creationId xmlns:a16="http://schemas.microsoft.com/office/drawing/2014/main" id="{7A9ADB05-A96D-4C28-A350-D316D9411998}"/>
              </a:ext>
            </a:extLst>
          </p:cNvPr>
          <p:cNvGraphicFramePr/>
          <p:nvPr/>
        </p:nvGraphicFramePr>
        <p:xfrm>
          <a:off x="3708668" y="2645662"/>
          <a:ext cx="4434422" cy="31733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28719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7D4C7-FB7E-4417-932B-231AAFB97CCE}"/>
              </a:ext>
            </a:extLst>
          </p:cNvPr>
          <p:cNvSpPr>
            <a:spLocks noGrp="1"/>
          </p:cNvSpPr>
          <p:nvPr>
            <p:ph type="title"/>
          </p:nvPr>
        </p:nvSpPr>
        <p:spPr/>
        <p:txBody>
          <a:bodyPr/>
          <a:lstStyle/>
          <a:p>
            <a:r>
              <a:rPr lang="en-US" dirty="0"/>
              <a:t>Title II, Part A Monitoring</a:t>
            </a:r>
          </a:p>
        </p:txBody>
      </p:sp>
      <p:sp>
        <p:nvSpPr>
          <p:cNvPr id="5" name="Content Placeholder 4">
            <a:extLst>
              <a:ext uri="{FF2B5EF4-FFF2-40B4-BE49-F238E27FC236}">
                <a16:creationId xmlns:a16="http://schemas.microsoft.com/office/drawing/2014/main" id="{207BBABC-2BB2-4508-BB7C-61173D1DA7FA}"/>
              </a:ext>
            </a:extLst>
          </p:cNvPr>
          <p:cNvSpPr>
            <a:spLocks noGrp="1"/>
          </p:cNvSpPr>
          <p:nvPr>
            <p:ph idx="1"/>
          </p:nvPr>
        </p:nvSpPr>
        <p:spPr>
          <a:xfrm>
            <a:off x="838200" y="1482725"/>
            <a:ext cx="9773653" cy="4351338"/>
          </a:xfrm>
        </p:spPr>
        <p:txBody>
          <a:bodyPr>
            <a:normAutofit/>
          </a:bodyPr>
          <a:lstStyle/>
          <a:p>
            <a:pPr marL="0" indent="0" algn="ctr">
              <a:buNone/>
            </a:pPr>
            <a:r>
              <a:rPr lang="en-US" sz="3200" i="1" dirty="0"/>
              <a:t>Program monitoring is an opportunity                            for celebration and growth!  </a:t>
            </a:r>
          </a:p>
          <a:p>
            <a:endParaRPr lang="en-US" dirty="0"/>
          </a:p>
          <a:p>
            <a:r>
              <a:rPr lang="en-US" dirty="0"/>
              <a:t>Desk Monitoring for Title II, Part A:  October – December</a:t>
            </a:r>
          </a:p>
          <a:p>
            <a:r>
              <a:rPr lang="en-US" dirty="0"/>
              <a:t>Consolidated Monitoring:  January – April </a:t>
            </a:r>
          </a:p>
          <a:p>
            <a:pPr lvl="1"/>
            <a:r>
              <a:rPr lang="en-US" dirty="0"/>
              <a:t>Teacher Certification</a:t>
            </a:r>
          </a:p>
          <a:p>
            <a:pPr lvl="1"/>
            <a:r>
              <a:rPr lang="en-US" dirty="0"/>
              <a:t>Program Development, Implementation, and Evaluation</a:t>
            </a:r>
          </a:p>
          <a:p>
            <a:pPr lvl="1"/>
            <a:r>
              <a:rPr lang="en-US" dirty="0"/>
              <a:t>Financial Management</a:t>
            </a:r>
          </a:p>
          <a:p>
            <a:pPr lvl="1"/>
            <a:r>
              <a:rPr lang="en-US" dirty="0"/>
              <a:t>Equitable Services</a:t>
            </a:r>
          </a:p>
          <a:p>
            <a:endParaRPr lang="en-US" dirty="0"/>
          </a:p>
        </p:txBody>
      </p:sp>
      <p:pic>
        <p:nvPicPr>
          <p:cNvPr id="7" name="Picture 6" descr="&quot; &quot;">
            <a:extLst>
              <a:ext uri="{FF2B5EF4-FFF2-40B4-BE49-F238E27FC236}">
                <a16:creationId xmlns:a16="http://schemas.microsoft.com/office/drawing/2014/main" id="{D9D488A5-A8DF-4346-A625-92525930AC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708579" y="3429000"/>
            <a:ext cx="1645221" cy="1710554"/>
          </a:xfrm>
          <a:prstGeom prst="rect">
            <a:avLst/>
          </a:prstGeom>
        </p:spPr>
      </p:pic>
      <p:pic>
        <p:nvPicPr>
          <p:cNvPr id="3" name="Picture 2">
            <a:extLst>
              <a:ext uri="{FF2B5EF4-FFF2-40B4-BE49-F238E27FC236}">
                <a16:creationId xmlns:a16="http://schemas.microsoft.com/office/drawing/2014/main" id="{EC4F3C02-F59D-4AB4-B6E2-2583E49EFC0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327141" y="325229"/>
            <a:ext cx="1763091" cy="2234615"/>
          </a:xfrm>
          <a:prstGeom prst="rect">
            <a:avLst/>
          </a:prstGeom>
        </p:spPr>
      </p:pic>
    </p:spTree>
    <p:extLst>
      <p:ext uri="{BB962C8B-B14F-4D97-AF65-F5344CB8AC3E}">
        <p14:creationId xmlns:p14="http://schemas.microsoft.com/office/powerpoint/2010/main" val="808977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EF69-050D-45A6-B4EB-D63054830B75}"/>
              </a:ext>
            </a:extLst>
          </p:cNvPr>
          <p:cNvSpPr>
            <a:spLocks noGrp="1"/>
          </p:cNvSpPr>
          <p:nvPr>
            <p:ph type="title"/>
          </p:nvPr>
        </p:nvSpPr>
        <p:spPr>
          <a:xfrm>
            <a:off x="38100" y="27895"/>
            <a:ext cx="10515600" cy="1003464"/>
          </a:xfrm>
        </p:spPr>
        <p:txBody>
          <a:bodyPr/>
          <a:lstStyle/>
          <a:p>
            <a:r>
              <a:rPr lang="en-US" dirty="0"/>
              <a:t>Monitoring Continued…</a:t>
            </a:r>
          </a:p>
        </p:txBody>
      </p:sp>
      <p:sp>
        <p:nvSpPr>
          <p:cNvPr id="3" name="Content Placeholder 2">
            <a:extLst>
              <a:ext uri="{FF2B5EF4-FFF2-40B4-BE49-F238E27FC236}">
                <a16:creationId xmlns:a16="http://schemas.microsoft.com/office/drawing/2014/main" id="{1C3E8EA3-A377-4488-BA6D-F39AAEBB7294}"/>
              </a:ext>
            </a:extLst>
          </p:cNvPr>
          <p:cNvSpPr>
            <a:spLocks noGrp="1"/>
          </p:cNvSpPr>
          <p:nvPr>
            <p:ph idx="1"/>
          </p:nvPr>
        </p:nvSpPr>
        <p:spPr>
          <a:xfrm>
            <a:off x="571500" y="903767"/>
            <a:ext cx="10782300" cy="5092996"/>
          </a:xfrm>
        </p:spPr>
        <p:txBody>
          <a:bodyPr>
            <a:normAutofit fontScale="92500" lnSpcReduction="20000"/>
          </a:bodyPr>
          <a:lstStyle/>
          <a:p>
            <a:r>
              <a:rPr lang="en-US" b="1" dirty="0"/>
              <a:t>Teacher Certification</a:t>
            </a:r>
          </a:p>
          <a:p>
            <a:pPr lvl="1"/>
            <a:r>
              <a:rPr lang="en-US" dirty="0"/>
              <a:t>Are all teachers appropriately certified?</a:t>
            </a:r>
          </a:p>
          <a:p>
            <a:pPr lvl="1"/>
            <a:r>
              <a:rPr lang="en-US" dirty="0"/>
              <a:t>Are parents aware of how to request teacher qualification information?</a:t>
            </a:r>
          </a:p>
          <a:p>
            <a:pPr lvl="1"/>
            <a:r>
              <a:rPr lang="en-US" dirty="0"/>
              <a:t>Are parents notified when their child is taught 4+ weeks by a non-certified teacher? (</a:t>
            </a:r>
            <a:r>
              <a:rPr lang="en-US" i="1" dirty="0"/>
              <a:t>is a PROCESS in place to ensure this is being monitored and implemented consistently?)*</a:t>
            </a:r>
          </a:p>
          <a:p>
            <a:r>
              <a:rPr lang="en-US" b="1" dirty="0"/>
              <a:t>Program Planning, Implementation, and Evaluation</a:t>
            </a:r>
          </a:p>
          <a:p>
            <a:pPr lvl="1"/>
            <a:r>
              <a:rPr lang="en-US" dirty="0"/>
              <a:t>Are Title II, Part A funded activities based on identified needs?</a:t>
            </a:r>
          </a:p>
          <a:p>
            <a:pPr lvl="1"/>
            <a:r>
              <a:rPr lang="en-US" dirty="0"/>
              <a:t>Is the implementation of activities consistent with the approved application?</a:t>
            </a:r>
          </a:p>
          <a:p>
            <a:pPr lvl="1"/>
            <a:r>
              <a:rPr lang="en-US" dirty="0"/>
              <a:t>How is the Title II, Part A program regularly being evaluated for effectiveness?</a:t>
            </a:r>
          </a:p>
          <a:p>
            <a:r>
              <a:rPr lang="en-US" b="1" dirty="0"/>
              <a:t>Financial Management</a:t>
            </a:r>
          </a:p>
          <a:p>
            <a:pPr lvl="1"/>
            <a:r>
              <a:rPr lang="en-US" dirty="0"/>
              <a:t>Do Title II, Part A expenditures align with MUNIS?</a:t>
            </a:r>
          </a:p>
          <a:p>
            <a:r>
              <a:rPr lang="en-US" b="1" dirty="0"/>
              <a:t>Equitable Services</a:t>
            </a:r>
          </a:p>
          <a:p>
            <a:pPr lvl="1"/>
            <a:r>
              <a:rPr lang="en-US" dirty="0"/>
              <a:t>Is there on-going two-way communication between the district and nonpublic schools?</a:t>
            </a:r>
          </a:p>
        </p:txBody>
      </p:sp>
    </p:spTree>
    <p:extLst>
      <p:ext uri="{BB962C8B-B14F-4D97-AF65-F5344CB8AC3E}">
        <p14:creationId xmlns:p14="http://schemas.microsoft.com/office/powerpoint/2010/main" val="183662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4374-7E4A-4303-BB36-859C8E7F0CDA}"/>
              </a:ext>
            </a:extLst>
          </p:cNvPr>
          <p:cNvSpPr>
            <a:spLocks noGrp="1"/>
          </p:cNvSpPr>
          <p:nvPr>
            <p:ph type="title"/>
          </p:nvPr>
        </p:nvSpPr>
        <p:spPr>
          <a:xfrm>
            <a:off x="276225" y="136526"/>
            <a:ext cx="10515600" cy="1033056"/>
          </a:xfrm>
        </p:spPr>
        <p:txBody>
          <a:bodyPr>
            <a:normAutofit/>
          </a:bodyPr>
          <a:lstStyle/>
          <a:p>
            <a:r>
              <a:rPr lang="en-US" dirty="0">
                <a:cs typeface="Times New Roman"/>
              </a:rPr>
              <a:t>Title II, Part A Suggested Timeline</a:t>
            </a:r>
          </a:p>
        </p:txBody>
      </p:sp>
      <p:sp>
        <p:nvSpPr>
          <p:cNvPr id="3" name="Text Placeholder 2">
            <a:extLst>
              <a:ext uri="{FF2B5EF4-FFF2-40B4-BE49-F238E27FC236}">
                <a16:creationId xmlns:a16="http://schemas.microsoft.com/office/drawing/2014/main" id="{3C3A7B88-C08B-4447-87B6-5D30D31D1911}"/>
              </a:ext>
            </a:extLst>
          </p:cNvPr>
          <p:cNvSpPr>
            <a:spLocks noGrp="1"/>
          </p:cNvSpPr>
          <p:nvPr>
            <p:ph idx="1"/>
          </p:nvPr>
        </p:nvSpPr>
        <p:spPr>
          <a:xfrm>
            <a:off x="276224" y="1290637"/>
            <a:ext cx="11382375" cy="4802187"/>
          </a:xfrm>
        </p:spPr>
        <p:txBody>
          <a:bodyPr vert="horz" lIns="91440" tIns="45720" rIns="91440" bIns="45720" rtlCol="0" anchor="t">
            <a:normAutofit fontScale="92500" lnSpcReduction="10000"/>
          </a:bodyPr>
          <a:lstStyle/>
          <a:p>
            <a:r>
              <a:rPr lang="en-US" b="1" dirty="0">
                <a:cs typeface="Times New Roman"/>
              </a:rPr>
              <a:t>Winter/Early Spring</a:t>
            </a:r>
            <a:r>
              <a:rPr lang="en-US" dirty="0">
                <a:cs typeface="Times New Roman"/>
              </a:rPr>
              <a:t>:  Develop district needs assessment with input from all shareholders. Send participation letters to non-public schools.</a:t>
            </a:r>
          </a:p>
          <a:p>
            <a:r>
              <a:rPr lang="en-US" b="1" dirty="0">
                <a:cs typeface="Times New Roman"/>
              </a:rPr>
              <a:t>Spring</a:t>
            </a:r>
            <a:r>
              <a:rPr lang="en-US" dirty="0">
                <a:cs typeface="Times New Roman"/>
              </a:rPr>
              <a:t>:  Consult with participating non-public schools. </a:t>
            </a:r>
            <a:r>
              <a:rPr lang="en-US" i="1" dirty="0">
                <a:cs typeface="Times New Roman"/>
              </a:rPr>
              <a:t>Schedule regular times to meet with NPS administration for upcoming year.</a:t>
            </a:r>
          </a:p>
          <a:p>
            <a:r>
              <a:rPr lang="en-US" b="1" dirty="0">
                <a:cs typeface="Times New Roman"/>
              </a:rPr>
              <a:t>Late Spring/Summer</a:t>
            </a:r>
            <a:r>
              <a:rPr lang="en-US" dirty="0">
                <a:cs typeface="Times New Roman"/>
              </a:rPr>
              <a:t>:  Complete and submit budgets in GMAP application.  </a:t>
            </a:r>
          </a:p>
          <a:p>
            <a:r>
              <a:rPr lang="en-US" b="1" dirty="0">
                <a:ea typeface="+mn-lt"/>
                <a:cs typeface="+mn-lt"/>
              </a:rPr>
              <a:t>Summer</a:t>
            </a:r>
            <a:r>
              <a:rPr lang="en-US" dirty="0">
                <a:ea typeface="+mn-lt"/>
                <a:cs typeface="+mn-lt"/>
              </a:rPr>
              <a:t>:  Districts with approved consolidated applications may begin spending new fiscal year funds in July. </a:t>
            </a:r>
            <a:r>
              <a:rPr lang="en-US" i="1" dirty="0">
                <a:ea typeface="+mn-lt"/>
                <a:cs typeface="+mn-lt"/>
              </a:rPr>
              <a:t>Schedule regular times to evaluate Title II, Part A spending and implementation for upcoming year.</a:t>
            </a:r>
            <a:r>
              <a:rPr lang="en-US" i="1" dirty="0">
                <a:cs typeface="Times New Roman"/>
              </a:rPr>
              <a:t> </a:t>
            </a:r>
            <a:r>
              <a:rPr lang="en-US" dirty="0">
                <a:cs typeface="Times New Roman"/>
              </a:rPr>
              <a:t> </a:t>
            </a:r>
          </a:p>
          <a:p>
            <a:r>
              <a:rPr lang="en-US" b="1" dirty="0">
                <a:cs typeface="Times New Roman"/>
              </a:rPr>
              <a:t>Fall</a:t>
            </a:r>
            <a:r>
              <a:rPr lang="en-US" dirty="0">
                <a:cs typeface="Times New Roman"/>
              </a:rPr>
              <a:t>:  Final allocations are uploaded into GMAP.  KDE calculates and issues this to districts.  Submit revised Title II, Part A budgets in GMAP.  </a:t>
            </a:r>
            <a:r>
              <a:rPr lang="en-US" i="1" dirty="0">
                <a:cs typeface="Times New Roman"/>
              </a:rPr>
              <a:t>Check in with shareholders and NPS administrators;</a:t>
            </a:r>
            <a:r>
              <a:rPr lang="en-US" dirty="0">
                <a:cs typeface="Times New Roman"/>
              </a:rPr>
              <a:t> </a:t>
            </a:r>
            <a:r>
              <a:rPr lang="en-US" i="1" dirty="0">
                <a:cs typeface="Times New Roman"/>
              </a:rPr>
              <a:t>schedule regular times to review Title II, Part A expenditures with district finance officer.  </a:t>
            </a:r>
          </a:p>
        </p:txBody>
      </p:sp>
    </p:spTree>
    <p:extLst>
      <p:ext uri="{BB962C8B-B14F-4D97-AF65-F5344CB8AC3E}">
        <p14:creationId xmlns:p14="http://schemas.microsoft.com/office/powerpoint/2010/main" val="907613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7F3A9-A0E2-4131-BA1C-577D17DDC688}"/>
              </a:ext>
            </a:extLst>
          </p:cNvPr>
          <p:cNvSpPr>
            <a:spLocks noGrp="1"/>
          </p:cNvSpPr>
          <p:nvPr>
            <p:ph type="title"/>
          </p:nvPr>
        </p:nvSpPr>
        <p:spPr>
          <a:xfrm>
            <a:off x="1008322" y="169135"/>
            <a:ext cx="3888526" cy="1800526"/>
          </a:xfrm>
        </p:spPr>
        <p:txBody>
          <a:bodyPr>
            <a:normAutofit/>
          </a:bodyPr>
          <a:lstStyle/>
          <a:p>
            <a:r>
              <a:rPr lang="en-US" dirty="0"/>
              <a:t>GMAP</a:t>
            </a:r>
          </a:p>
        </p:txBody>
      </p:sp>
      <p:sp>
        <p:nvSpPr>
          <p:cNvPr id="3" name="Content Placeholder 2">
            <a:extLst>
              <a:ext uri="{FF2B5EF4-FFF2-40B4-BE49-F238E27FC236}">
                <a16:creationId xmlns:a16="http://schemas.microsoft.com/office/drawing/2014/main" id="{82145CCC-908D-4996-879E-6EF3A7162197}"/>
              </a:ext>
              <a:ext uri="{C183D7F6-B498-43B3-948B-1728B52AA6E4}">
                <adec:decorative xmlns:adec="http://schemas.microsoft.com/office/drawing/2017/decorative" val="1"/>
              </a:ext>
            </a:extLst>
          </p:cNvPr>
          <p:cNvSpPr>
            <a:spLocks noGrp="1"/>
          </p:cNvSpPr>
          <p:nvPr>
            <p:ph idx="1"/>
          </p:nvPr>
        </p:nvSpPr>
        <p:spPr>
          <a:xfrm>
            <a:off x="577725" y="1652209"/>
            <a:ext cx="5962785" cy="3553581"/>
          </a:xfrm>
        </p:spPr>
        <p:txBody>
          <a:bodyPr>
            <a:noAutofit/>
          </a:bodyPr>
          <a:lstStyle/>
          <a:p>
            <a:r>
              <a:rPr lang="en-US" sz="3200" dirty="0"/>
              <a:t>Support For Effective Instruction</a:t>
            </a:r>
          </a:p>
          <a:p>
            <a:r>
              <a:rPr lang="en-US" sz="3200" dirty="0"/>
              <a:t>Title II, Part A Personnel Details</a:t>
            </a:r>
          </a:p>
          <a:p>
            <a:r>
              <a:rPr lang="en-US" sz="3200" dirty="0"/>
              <a:t>Equitable Services for Private Schools</a:t>
            </a:r>
          </a:p>
          <a:p>
            <a:r>
              <a:rPr lang="en-US" sz="3200" dirty="0"/>
              <a:t>Budget </a:t>
            </a:r>
          </a:p>
          <a:p>
            <a:r>
              <a:rPr lang="en-US" sz="3200" dirty="0"/>
              <a:t>Help Pages</a:t>
            </a:r>
          </a:p>
        </p:txBody>
      </p:sp>
      <p:pic>
        <p:nvPicPr>
          <p:cNvPr id="5" name="Picture 4" descr="&quot; &quot;">
            <a:extLst>
              <a:ext uri="{FF2B5EF4-FFF2-40B4-BE49-F238E27FC236}">
                <a16:creationId xmlns:a16="http://schemas.microsoft.com/office/drawing/2014/main" id="{41B1145A-B3A0-4C28-B3B0-68C367743D5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00986" y="1069398"/>
            <a:ext cx="4747547" cy="4747547"/>
          </a:xfrm>
          <a:prstGeom prst="rect">
            <a:avLst/>
          </a:prstGeom>
        </p:spPr>
      </p:pic>
    </p:spTree>
    <p:extLst>
      <p:ext uri="{BB962C8B-B14F-4D97-AF65-F5344CB8AC3E}">
        <p14:creationId xmlns:p14="http://schemas.microsoft.com/office/powerpoint/2010/main" val="162670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B17EE4-246F-48C5-9599-A7BF291F46CA}"/>
              </a:ext>
            </a:extLst>
          </p:cNvPr>
          <p:cNvSpPr>
            <a:spLocks noGrp="1"/>
          </p:cNvSpPr>
          <p:nvPr>
            <p:ph type="title" idx="4294967295"/>
          </p:nvPr>
        </p:nvSpPr>
        <p:spPr>
          <a:xfrm>
            <a:off x="0" y="-149225"/>
            <a:ext cx="10515600" cy="1325563"/>
          </a:xfrm>
        </p:spPr>
        <p:txBody>
          <a:bodyPr/>
          <a:lstStyle/>
          <a:p>
            <a:r>
              <a:rPr lang="en-US" dirty="0"/>
              <a:t>Support for Effective Instruction </a:t>
            </a:r>
          </a:p>
        </p:txBody>
      </p:sp>
      <p:pic>
        <p:nvPicPr>
          <p:cNvPr id="9" name="Picture 8" descr="A screenshot of gmap support for effective instruction">
            <a:extLst>
              <a:ext uri="{FF2B5EF4-FFF2-40B4-BE49-F238E27FC236}">
                <a16:creationId xmlns:a16="http://schemas.microsoft.com/office/drawing/2014/main" id="{FB2D59D6-BB1F-8B7E-2117-62C3BC6B321A}"/>
              </a:ext>
            </a:extLst>
          </p:cNvPr>
          <p:cNvPicPr>
            <a:picLocks noChangeAspect="1"/>
          </p:cNvPicPr>
          <p:nvPr/>
        </p:nvPicPr>
        <p:blipFill>
          <a:blip r:embed="rId3"/>
          <a:stretch>
            <a:fillRect/>
          </a:stretch>
        </p:blipFill>
        <p:spPr>
          <a:xfrm>
            <a:off x="106326" y="818707"/>
            <a:ext cx="9605952" cy="5878102"/>
          </a:xfrm>
          <a:prstGeom prst="rect">
            <a:avLst/>
          </a:prstGeom>
        </p:spPr>
      </p:pic>
      <p:sp>
        <p:nvSpPr>
          <p:cNvPr id="2" name="TextBox 1">
            <a:extLst>
              <a:ext uri="{FF2B5EF4-FFF2-40B4-BE49-F238E27FC236}">
                <a16:creationId xmlns:a16="http://schemas.microsoft.com/office/drawing/2014/main" id="{42BC5B88-0B50-14F4-2131-466C7BEC49C0}"/>
              </a:ext>
              <a:ext uri="{C183D7F6-B498-43B3-948B-1728B52AA6E4}">
                <adec:decorative xmlns:adec="http://schemas.microsoft.com/office/drawing/2017/decorative" val="1"/>
              </a:ext>
            </a:extLst>
          </p:cNvPr>
          <p:cNvSpPr txBox="1"/>
          <p:nvPr/>
        </p:nvSpPr>
        <p:spPr>
          <a:xfrm>
            <a:off x="9867982" y="1257454"/>
            <a:ext cx="1829113" cy="1200329"/>
          </a:xfrm>
          <a:prstGeom prst="rect">
            <a:avLst/>
          </a:prstGeom>
          <a:solidFill>
            <a:srgbClr val="B7FAFF"/>
          </a:solidFill>
        </p:spPr>
        <p:txBody>
          <a:bodyPr wrap="square" rtlCol="0">
            <a:spAutoFit/>
          </a:bodyPr>
          <a:lstStyle/>
          <a:p>
            <a:r>
              <a:rPr lang="en-US" b="1" dirty="0"/>
              <a:t>What are the CURRENT identified needs of the district?</a:t>
            </a:r>
          </a:p>
        </p:txBody>
      </p:sp>
      <p:sp>
        <p:nvSpPr>
          <p:cNvPr id="4" name="TextBox 3">
            <a:extLst>
              <a:ext uri="{FF2B5EF4-FFF2-40B4-BE49-F238E27FC236}">
                <a16:creationId xmlns:a16="http://schemas.microsoft.com/office/drawing/2014/main" id="{D0E20565-4EA5-A22E-AE67-4B063584BF64}"/>
              </a:ext>
              <a:ext uri="{C183D7F6-B498-43B3-948B-1728B52AA6E4}">
                <adec:decorative xmlns:adec="http://schemas.microsoft.com/office/drawing/2017/decorative" val="1"/>
              </a:ext>
            </a:extLst>
          </p:cNvPr>
          <p:cNvSpPr txBox="1"/>
          <p:nvPr/>
        </p:nvSpPr>
        <p:spPr>
          <a:xfrm>
            <a:off x="9712279" y="2920573"/>
            <a:ext cx="1972333" cy="1200329"/>
          </a:xfrm>
          <a:prstGeom prst="rect">
            <a:avLst/>
          </a:prstGeom>
          <a:solidFill>
            <a:srgbClr val="B7FAFF"/>
          </a:solidFill>
        </p:spPr>
        <p:txBody>
          <a:bodyPr wrap="square" rtlCol="0">
            <a:spAutoFit/>
          </a:bodyPr>
          <a:lstStyle/>
          <a:p>
            <a:r>
              <a:rPr lang="en-US" b="1" dirty="0"/>
              <a:t>How will T2A funds be used to meet CURRENT district needs?</a:t>
            </a:r>
          </a:p>
        </p:txBody>
      </p:sp>
      <p:sp>
        <p:nvSpPr>
          <p:cNvPr id="6" name="TextBox 5">
            <a:extLst>
              <a:ext uri="{FF2B5EF4-FFF2-40B4-BE49-F238E27FC236}">
                <a16:creationId xmlns:a16="http://schemas.microsoft.com/office/drawing/2014/main" id="{2DFBB5CB-6F3E-9908-A45C-C34E6A1705F5}"/>
              </a:ext>
              <a:ext uri="{C183D7F6-B498-43B3-948B-1728B52AA6E4}">
                <adec:decorative xmlns:adec="http://schemas.microsoft.com/office/drawing/2017/decorative" val="1"/>
              </a:ext>
            </a:extLst>
          </p:cNvPr>
          <p:cNvSpPr txBox="1"/>
          <p:nvPr/>
        </p:nvSpPr>
        <p:spPr>
          <a:xfrm>
            <a:off x="9724762" y="4552355"/>
            <a:ext cx="1972333" cy="923330"/>
          </a:xfrm>
          <a:prstGeom prst="rect">
            <a:avLst/>
          </a:prstGeom>
          <a:solidFill>
            <a:srgbClr val="B7FAFF"/>
          </a:solidFill>
        </p:spPr>
        <p:txBody>
          <a:bodyPr wrap="square" rtlCol="0">
            <a:spAutoFit/>
          </a:bodyPr>
          <a:lstStyle/>
          <a:p>
            <a:r>
              <a:rPr lang="en-US" b="1" dirty="0"/>
              <a:t>How will T2A funded activities be evaluated?</a:t>
            </a:r>
          </a:p>
        </p:txBody>
      </p:sp>
    </p:spTree>
    <p:extLst>
      <p:ext uri="{BB962C8B-B14F-4D97-AF65-F5344CB8AC3E}">
        <p14:creationId xmlns:p14="http://schemas.microsoft.com/office/powerpoint/2010/main" val="37039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B347FD-96F8-4D58-A854-CAB8BBF457A3}"/>
              </a:ext>
            </a:extLst>
          </p:cNvPr>
          <p:cNvSpPr>
            <a:spLocks noGrp="1"/>
          </p:cNvSpPr>
          <p:nvPr>
            <p:ph type="title" idx="4294967295"/>
          </p:nvPr>
        </p:nvSpPr>
        <p:spPr>
          <a:xfrm>
            <a:off x="0" y="0"/>
            <a:ext cx="10972800" cy="1325563"/>
          </a:xfrm>
        </p:spPr>
        <p:txBody>
          <a:bodyPr/>
          <a:lstStyle/>
          <a:p>
            <a:r>
              <a:rPr lang="en-US" dirty="0"/>
              <a:t>Support for Effective Instruction continued…</a:t>
            </a:r>
          </a:p>
        </p:txBody>
      </p:sp>
      <p:pic>
        <p:nvPicPr>
          <p:cNvPr id="9" name="Picture 8" descr="a screenshot of the support for instruction page from the Title II, Part A application&#10;">
            <a:extLst>
              <a:ext uri="{FF2B5EF4-FFF2-40B4-BE49-F238E27FC236}">
                <a16:creationId xmlns:a16="http://schemas.microsoft.com/office/drawing/2014/main" id="{CCC6010A-8579-420E-A1E9-6FAB14A1B249}"/>
              </a:ext>
            </a:extLst>
          </p:cNvPr>
          <p:cNvPicPr>
            <a:picLocks noChangeAspect="1"/>
          </p:cNvPicPr>
          <p:nvPr/>
        </p:nvPicPr>
        <p:blipFill>
          <a:blip r:embed="rId3"/>
          <a:stretch>
            <a:fillRect/>
          </a:stretch>
        </p:blipFill>
        <p:spPr>
          <a:xfrm>
            <a:off x="18668" y="2801073"/>
            <a:ext cx="12192000" cy="4499081"/>
          </a:xfrm>
          <a:prstGeom prst="rect">
            <a:avLst/>
          </a:prstGeom>
        </p:spPr>
      </p:pic>
      <p:sp>
        <p:nvSpPr>
          <p:cNvPr id="4" name="TextBox 3">
            <a:extLst>
              <a:ext uri="{FF2B5EF4-FFF2-40B4-BE49-F238E27FC236}">
                <a16:creationId xmlns:a16="http://schemas.microsoft.com/office/drawing/2014/main" id="{B599E400-DBF6-BF5A-C248-B26AE09B59F7}"/>
              </a:ext>
            </a:extLst>
          </p:cNvPr>
          <p:cNvSpPr txBox="1"/>
          <p:nvPr/>
        </p:nvSpPr>
        <p:spPr>
          <a:xfrm>
            <a:off x="10425936" y="3556963"/>
            <a:ext cx="1784732" cy="1477328"/>
          </a:xfrm>
          <a:prstGeom prst="rect">
            <a:avLst/>
          </a:prstGeom>
          <a:solidFill>
            <a:srgbClr val="B7FAFF"/>
          </a:solidFill>
        </p:spPr>
        <p:txBody>
          <a:bodyPr wrap="square" rtlCol="0">
            <a:spAutoFit/>
          </a:bodyPr>
          <a:lstStyle/>
          <a:p>
            <a:r>
              <a:rPr lang="en-US" b="1" dirty="0"/>
              <a:t>Are ALL shareholders included in planning the T2A program?</a:t>
            </a:r>
          </a:p>
        </p:txBody>
      </p:sp>
      <p:pic>
        <p:nvPicPr>
          <p:cNvPr id="8" name="Picture 7">
            <a:extLst>
              <a:ext uri="{FF2B5EF4-FFF2-40B4-BE49-F238E27FC236}">
                <a16:creationId xmlns:a16="http://schemas.microsoft.com/office/drawing/2014/main" id="{5D50EBB2-3EB4-4F92-8AA0-DBDC95C5DB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668" y="1493304"/>
            <a:ext cx="10744812" cy="1260711"/>
          </a:xfrm>
          <a:prstGeom prst="rect">
            <a:avLst/>
          </a:prstGeom>
        </p:spPr>
      </p:pic>
      <p:sp>
        <p:nvSpPr>
          <p:cNvPr id="2" name="TextBox 1">
            <a:extLst>
              <a:ext uri="{FF2B5EF4-FFF2-40B4-BE49-F238E27FC236}">
                <a16:creationId xmlns:a16="http://schemas.microsoft.com/office/drawing/2014/main" id="{77C296D6-F25B-1300-F677-C0195DA54D2C}"/>
              </a:ext>
            </a:extLst>
          </p:cNvPr>
          <p:cNvSpPr txBox="1"/>
          <p:nvPr/>
        </p:nvSpPr>
        <p:spPr>
          <a:xfrm>
            <a:off x="10487751" y="1210058"/>
            <a:ext cx="1564395" cy="1477328"/>
          </a:xfrm>
          <a:prstGeom prst="rect">
            <a:avLst/>
          </a:prstGeom>
          <a:solidFill>
            <a:srgbClr val="B7FAFF"/>
          </a:solidFill>
        </p:spPr>
        <p:txBody>
          <a:bodyPr wrap="square" rtlCol="0">
            <a:spAutoFit/>
          </a:bodyPr>
          <a:lstStyle/>
          <a:p>
            <a:r>
              <a:rPr lang="en-US" b="1" dirty="0"/>
              <a:t>How are schools with the highest needs being prioritized?</a:t>
            </a:r>
          </a:p>
        </p:txBody>
      </p:sp>
      <p:sp>
        <p:nvSpPr>
          <p:cNvPr id="10" name="Rectangle 9">
            <a:extLst>
              <a:ext uri="{FF2B5EF4-FFF2-40B4-BE49-F238E27FC236}">
                <a16:creationId xmlns:a16="http://schemas.microsoft.com/office/drawing/2014/main" id="{E0FFA5F2-823D-CB86-78F8-42ECE68D9BCC}"/>
              </a:ext>
              <a:ext uri="{C183D7F6-B498-43B3-948B-1728B52AA6E4}">
                <adec:decorative xmlns:adec="http://schemas.microsoft.com/office/drawing/2017/decorative" val="1"/>
              </a:ext>
            </a:extLst>
          </p:cNvPr>
          <p:cNvSpPr/>
          <p:nvPr/>
        </p:nvSpPr>
        <p:spPr>
          <a:xfrm>
            <a:off x="179882" y="1948722"/>
            <a:ext cx="10307869" cy="539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25387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6AC6-52D9-4C91-B377-5A57E37A5163}"/>
              </a:ext>
            </a:extLst>
          </p:cNvPr>
          <p:cNvSpPr>
            <a:spLocks noGrp="1"/>
          </p:cNvSpPr>
          <p:nvPr>
            <p:ph type="title"/>
          </p:nvPr>
        </p:nvSpPr>
        <p:spPr/>
        <p:txBody>
          <a:bodyPr/>
          <a:lstStyle/>
          <a:p>
            <a:r>
              <a:rPr lang="en-US" dirty="0"/>
              <a:t>Title II Personnel Details</a:t>
            </a:r>
          </a:p>
        </p:txBody>
      </p:sp>
      <p:pic>
        <p:nvPicPr>
          <p:cNvPr id="4" name="Picture 3" descr="a screenshot of the personnel details page from the Title II, Part A application">
            <a:extLst>
              <a:ext uri="{FF2B5EF4-FFF2-40B4-BE49-F238E27FC236}">
                <a16:creationId xmlns:a16="http://schemas.microsoft.com/office/drawing/2014/main" id="{63AF7E8B-088F-4FFF-B39B-7FD34AED697C}"/>
              </a:ext>
            </a:extLst>
          </p:cNvPr>
          <p:cNvPicPr>
            <a:picLocks noChangeAspect="1"/>
          </p:cNvPicPr>
          <p:nvPr/>
        </p:nvPicPr>
        <p:blipFill>
          <a:blip r:embed="rId3"/>
          <a:stretch>
            <a:fillRect/>
          </a:stretch>
        </p:blipFill>
        <p:spPr>
          <a:xfrm>
            <a:off x="0" y="2038748"/>
            <a:ext cx="12192000" cy="1390252"/>
          </a:xfrm>
          <a:prstGeom prst="rect">
            <a:avLst/>
          </a:prstGeom>
        </p:spPr>
      </p:pic>
      <p:sp>
        <p:nvSpPr>
          <p:cNvPr id="3" name="TextBox 2">
            <a:extLst>
              <a:ext uri="{FF2B5EF4-FFF2-40B4-BE49-F238E27FC236}">
                <a16:creationId xmlns:a16="http://schemas.microsoft.com/office/drawing/2014/main" id="{9A93F6C3-0B9C-60E8-CDFD-3C3194AEB82B}"/>
              </a:ext>
            </a:extLst>
          </p:cNvPr>
          <p:cNvSpPr txBox="1"/>
          <p:nvPr/>
        </p:nvSpPr>
        <p:spPr>
          <a:xfrm>
            <a:off x="9617725" y="3668617"/>
            <a:ext cx="1972019" cy="1754326"/>
          </a:xfrm>
          <a:prstGeom prst="rect">
            <a:avLst/>
          </a:prstGeom>
          <a:solidFill>
            <a:srgbClr val="B7FAFF"/>
          </a:solidFill>
        </p:spPr>
        <p:txBody>
          <a:bodyPr wrap="square" rtlCol="0">
            <a:spAutoFit/>
          </a:bodyPr>
          <a:lstStyle/>
          <a:p>
            <a:r>
              <a:rPr lang="en-US" b="1" dirty="0"/>
              <a:t>If any district staff are not appropriately certified, how are they being supported?</a:t>
            </a:r>
          </a:p>
        </p:txBody>
      </p:sp>
    </p:spTree>
    <p:extLst>
      <p:ext uri="{BB962C8B-B14F-4D97-AF65-F5344CB8AC3E}">
        <p14:creationId xmlns:p14="http://schemas.microsoft.com/office/powerpoint/2010/main" val="3775834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1C39-5C02-44C0-8D1F-3E699B232982}"/>
              </a:ext>
            </a:extLst>
          </p:cNvPr>
          <p:cNvSpPr>
            <a:spLocks noGrp="1"/>
          </p:cNvSpPr>
          <p:nvPr>
            <p:ph type="title"/>
          </p:nvPr>
        </p:nvSpPr>
        <p:spPr>
          <a:xfrm>
            <a:off x="838200" y="365126"/>
            <a:ext cx="10515600" cy="841392"/>
          </a:xfrm>
        </p:spPr>
        <p:txBody>
          <a:bodyPr/>
          <a:lstStyle/>
          <a:p>
            <a:r>
              <a:rPr lang="en-US" dirty="0"/>
              <a:t>Title II-A Personnel Details continued…</a:t>
            </a:r>
          </a:p>
        </p:txBody>
      </p:sp>
      <p:pic>
        <p:nvPicPr>
          <p:cNvPr id="4" name="Picture 3" descr="screen shot of GMAP personnel details page">
            <a:extLst>
              <a:ext uri="{FF2B5EF4-FFF2-40B4-BE49-F238E27FC236}">
                <a16:creationId xmlns:a16="http://schemas.microsoft.com/office/drawing/2014/main" id="{3089A0BD-1520-41C0-838E-7D49267A79A6}"/>
              </a:ext>
            </a:extLst>
          </p:cNvPr>
          <p:cNvPicPr>
            <a:picLocks noChangeAspect="1"/>
          </p:cNvPicPr>
          <p:nvPr/>
        </p:nvPicPr>
        <p:blipFill rotWithShape="1">
          <a:blip r:embed="rId3"/>
          <a:srcRect b="21180"/>
          <a:stretch/>
        </p:blipFill>
        <p:spPr>
          <a:xfrm>
            <a:off x="1" y="1206518"/>
            <a:ext cx="10135518" cy="4779612"/>
          </a:xfrm>
          <a:prstGeom prst="rect">
            <a:avLst/>
          </a:prstGeom>
        </p:spPr>
      </p:pic>
      <p:sp>
        <p:nvSpPr>
          <p:cNvPr id="3" name="TextBox 2">
            <a:extLst>
              <a:ext uri="{FF2B5EF4-FFF2-40B4-BE49-F238E27FC236}">
                <a16:creationId xmlns:a16="http://schemas.microsoft.com/office/drawing/2014/main" id="{09A1168B-A026-59D7-0D01-74A0D065C5B3}"/>
              </a:ext>
            </a:extLst>
          </p:cNvPr>
          <p:cNvSpPr txBox="1"/>
          <p:nvPr/>
        </p:nvSpPr>
        <p:spPr>
          <a:xfrm>
            <a:off x="10300768" y="2005070"/>
            <a:ext cx="1762699" cy="1200329"/>
          </a:xfrm>
          <a:prstGeom prst="rect">
            <a:avLst/>
          </a:prstGeom>
          <a:solidFill>
            <a:srgbClr val="B7FAFF"/>
          </a:solidFill>
        </p:spPr>
        <p:txBody>
          <a:bodyPr wrap="square" rtlCol="0">
            <a:spAutoFit/>
          </a:bodyPr>
          <a:lstStyle/>
          <a:p>
            <a:r>
              <a:rPr lang="en-US" b="1" dirty="0"/>
              <a:t>Are salaries and FTEs reasonable?</a:t>
            </a:r>
          </a:p>
          <a:p>
            <a:endParaRPr lang="en-US" b="1" dirty="0"/>
          </a:p>
        </p:txBody>
      </p:sp>
      <p:sp>
        <p:nvSpPr>
          <p:cNvPr id="5" name="TextBox 4">
            <a:extLst>
              <a:ext uri="{FF2B5EF4-FFF2-40B4-BE49-F238E27FC236}">
                <a16:creationId xmlns:a16="http://schemas.microsoft.com/office/drawing/2014/main" id="{6E09EE34-8F95-61E3-40E9-DBADE115D33A}"/>
              </a:ext>
            </a:extLst>
          </p:cNvPr>
          <p:cNvSpPr txBox="1"/>
          <p:nvPr/>
        </p:nvSpPr>
        <p:spPr>
          <a:xfrm>
            <a:off x="10300769" y="3807145"/>
            <a:ext cx="1762699" cy="1477328"/>
          </a:xfrm>
          <a:prstGeom prst="rect">
            <a:avLst/>
          </a:prstGeom>
          <a:solidFill>
            <a:srgbClr val="B7FAFF"/>
          </a:solidFill>
        </p:spPr>
        <p:txBody>
          <a:bodyPr wrap="square" rtlCol="0">
            <a:spAutoFit/>
          </a:bodyPr>
          <a:lstStyle/>
          <a:p>
            <a:r>
              <a:rPr lang="en-US" b="1" dirty="0"/>
              <a:t>Does the salary align with the work that is performed?</a:t>
            </a:r>
          </a:p>
          <a:p>
            <a:endParaRPr lang="en-US" b="1" dirty="0"/>
          </a:p>
        </p:txBody>
      </p:sp>
      <p:sp>
        <p:nvSpPr>
          <p:cNvPr id="6" name="Oval 5" descr="pointing out to check this box if it applies">
            <a:extLst>
              <a:ext uri="{FF2B5EF4-FFF2-40B4-BE49-F238E27FC236}">
                <a16:creationId xmlns:a16="http://schemas.microsoft.com/office/drawing/2014/main" id="{59A1980C-35B6-93C8-5405-6187779B60DB}"/>
              </a:ext>
            </a:extLst>
          </p:cNvPr>
          <p:cNvSpPr/>
          <p:nvPr/>
        </p:nvSpPr>
        <p:spPr>
          <a:xfrm>
            <a:off x="1" y="1779373"/>
            <a:ext cx="518983" cy="4572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lumMod val="95000"/>
                </a:schemeClr>
              </a:solidFill>
            </a:endParaRPr>
          </a:p>
        </p:txBody>
      </p:sp>
    </p:spTree>
    <p:extLst>
      <p:ext uri="{BB962C8B-B14F-4D97-AF65-F5344CB8AC3E}">
        <p14:creationId xmlns:p14="http://schemas.microsoft.com/office/powerpoint/2010/main" val="828826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F71BA-7B36-4C56-9EC9-D94DB3792864}"/>
              </a:ext>
            </a:extLst>
          </p:cNvPr>
          <p:cNvSpPr>
            <a:spLocks noGrp="1"/>
          </p:cNvSpPr>
          <p:nvPr>
            <p:ph type="title"/>
          </p:nvPr>
        </p:nvSpPr>
        <p:spPr>
          <a:xfrm>
            <a:off x="115678" y="133771"/>
            <a:ext cx="10515600" cy="1017580"/>
          </a:xfrm>
        </p:spPr>
        <p:txBody>
          <a:bodyPr/>
          <a:lstStyle/>
          <a:p>
            <a:r>
              <a:rPr lang="en-US" dirty="0"/>
              <a:t>Title II-A Personnel Details continued</a:t>
            </a:r>
          </a:p>
        </p:txBody>
      </p:sp>
      <p:pic>
        <p:nvPicPr>
          <p:cNvPr id="5" name="Picture 4" descr="a screenshot of the personnel details page from the Title II, Part A application">
            <a:extLst>
              <a:ext uri="{FF2B5EF4-FFF2-40B4-BE49-F238E27FC236}">
                <a16:creationId xmlns:a16="http://schemas.microsoft.com/office/drawing/2014/main" id="{CDAC52EA-6768-4ECF-B227-FF64095428E6}"/>
              </a:ext>
            </a:extLst>
          </p:cNvPr>
          <p:cNvPicPr>
            <a:picLocks noChangeAspect="1"/>
          </p:cNvPicPr>
          <p:nvPr/>
        </p:nvPicPr>
        <p:blipFill>
          <a:blip r:embed="rId3"/>
          <a:stretch>
            <a:fillRect/>
          </a:stretch>
        </p:blipFill>
        <p:spPr>
          <a:xfrm>
            <a:off x="0" y="1063257"/>
            <a:ext cx="9000781" cy="4962970"/>
          </a:xfrm>
          <a:prstGeom prst="rect">
            <a:avLst/>
          </a:prstGeom>
        </p:spPr>
      </p:pic>
      <p:sp>
        <p:nvSpPr>
          <p:cNvPr id="3" name="TextBox 2">
            <a:extLst>
              <a:ext uri="{FF2B5EF4-FFF2-40B4-BE49-F238E27FC236}">
                <a16:creationId xmlns:a16="http://schemas.microsoft.com/office/drawing/2014/main" id="{87B4A4DD-FFBA-1A8E-4498-A4C3744E546C}"/>
              </a:ext>
            </a:extLst>
          </p:cNvPr>
          <p:cNvSpPr txBox="1"/>
          <p:nvPr/>
        </p:nvSpPr>
        <p:spPr>
          <a:xfrm>
            <a:off x="9116459" y="1459333"/>
            <a:ext cx="2952520" cy="4247317"/>
          </a:xfrm>
          <a:prstGeom prst="rect">
            <a:avLst/>
          </a:prstGeom>
          <a:solidFill>
            <a:srgbClr val="B7FAFF"/>
          </a:solidFill>
        </p:spPr>
        <p:txBody>
          <a:bodyPr wrap="square" rtlCol="0">
            <a:spAutoFit/>
          </a:bodyPr>
          <a:lstStyle/>
          <a:p>
            <a:r>
              <a:rPr lang="en-US" b="1" dirty="0"/>
              <a:t>CSR staff considerations and assurances: </a:t>
            </a:r>
          </a:p>
          <a:p>
            <a:endParaRPr lang="en-US" b="1" dirty="0"/>
          </a:p>
          <a:p>
            <a:pPr marL="285750" indent="-285750">
              <a:buFont typeface="Arial" panose="020B0604020202020204" pitchFamily="34" charset="0"/>
              <a:buChar char="•"/>
            </a:pPr>
            <a:r>
              <a:rPr lang="en-US" b="1" dirty="0"/>
              <a:t>How does the use of CSR staff </a:t>
            </a:r>
            <a:r>
              <a:rPr lang="en-US" b="1" i="1" dirty="0"/>
              <a:t>meet an identified need</a:t>
            </a:r>
            <a:r>
              <a:rPr lang="en-US" b="1" dirty="0"/>
              <a:t>?</a:t>
            </a:r>
          </a:p>
          <a:p>
            <a:pPr marL="285750" indent="-285750">
              <a:buFont typeface="Arial" panose="020B0604020202020204" pitchFamily="34" charset="0"/>
              <a:buChar char="•"/>
            </a:pPr>
            <a:r>
              <a:rPr lang="en-US" b="1" dirty="0"/>
              <a:t>Is the student/teacher ratio reduced to an evidence-based level?</a:t>
            </a:r>
          </a:p>
          <a:p>
            <a:pPr marL="285750" indent="-285750">
              <a:buFont typeface="Arial" panose="020B0604020202020204" pitchFamily="34" charset="0"/>
              <a:buChar char="•"/>
            </a:pPr>
            <a:r>
              <a:rPr lang="en-US" b="1" dirty="0"/>
              <a:t>Does all CSR staff have appropriate certification?</a:t>
            </a:r>
          </a:p>
          <a:p>
            <a:pPr marL="285750" indent="-285750">
              <a:buFont typeface="Arial" panose="020B0604020202020204" pitchFamily="34" charset="0"/>
              <a:buChar char="•"/>
            </a:pPr>
            <a:r>
              <a:rPr lang="en-US" b="1" dirty="0"/>
              <a:t>Has effectiveness and  staff assurance documentation been uploaded? </a:t>
            </a:r>
          </a:p>
        </p:txBody>
      </p:sp>
      <p:sp>
        <p:nvSpPr>
          <p:cNvPr id="4" name="Oval 3" descr="pointing out to check this box if it applies">
            <a:extLst>
              <a:ext uri="{FF2B5EF4-FFF2-40B4-BE49-F238E27FC236}">
                <a16:creationId xmlns:a16="http://schemas.microsoft.com/office/drawing/2014/main" id="{6E069978-C78F-3536-EF54-2B2F90EAF48F}"/>
              </a:ext>
            </a:extLst>
          </p:cNvPr>
          <p:cNvSpPr/>
          <p:nvPr/>
        </p:nvSpPr>
        <p:spPr>
          <a:xfrm>
            <a:off x="-115678" y="5029200"/>
            <a:ext cx="518983" cy="4572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lumMod val="95000"/>
                </a:schemeClr>
              </a:solidFill>
            </a:endParaRPr>
          </a:p>
        </p:txBody>
      </p:sp>
    </p:spTree>
    <p:extLst>
      <p:ext uri="{BB962C8B-B14F-4D97-AF65-F5344CB8AC3E}">
        <p14:creationId xmlns:p14="http://schemas.microsoft.com/office/powerpoint/2010/main" val="2138532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E943F-CCC1-4F2F-B6CB-6D994D6B4930}"/>
              </a:ext>
              <a:ext uri="{C183D7F6-B498-43B3-948B-1728B52AA6E4}">
                <adec:decorative xmlns:adec="http://schemas.microsoft.com/office/drawing/2017/decorative" val="0"/>
              </a:ext>
            </a:extLst>
          </p:cNvPr>
          <p:cNvSpPr>
            <a:spLocks noGrp="1"/>
          </p:cNvSpPr>
          <p:nvPr>
            <p:ph type="title"/>
          </p:nvPr>
        </p:nvSpPr>
        <p:spPr/>
        <p:txBody>
          <a:bodyPr/>
          <a:lstStyle/>
          <a:p>
            <a:r>
              <a:rPr lang="en-US" dirty="0"/>
              <a:t>Supplement, Not Supplant</a:t>
            </a:r>
          </a:p>
        </p:txBody>
      </p:sp>
      <p:sp>
        <p:nvSpPr>
          <p:cNvPr id="3" name="Content Placeholder 2">
            <a:extLst>
              <a:ext uri="{FF2B5EF4-FFF2-40B4-BE49-F238E27FC236}">
                <a16:creationId xmlns:a16="http://schemas.microsoft.com/office/drawing/2014/main" id="{7F55D40F-9DB7-4702-AFAA-89943AF4C449}"/>
              </a:ext>
              <a:ext uri="{C183D7F6-B498-43B3-948B-1728B52AA6E4}">
                <adec:decorative xmlns:adec="http://schemas.microsoft.com/office/drawing/2017/decorative" val="0"/>
              </a:ext>
            </a:extLst>
          </p:cNvPr>
          <p:cNvSpPr>
            <a:spLocks noGrp="1"/>
          </p:cNvSpPr>
          <p:nvPr>
            <p:ph idx="1"/>
          </p:nvPr>
        </p:nvSpPr>
        <p:spPr/>
        <p:txBody>
          <a:bodyPr/>
          <a:lstStyle/>
          <a:p>
            <a:pPr marL="0" marR="0" indent="0" algn="ctr">
              <a:spcBef>
                <a:spcPts val="0"/>
              </a:spcBef>
              <a:spcAft>
                <a:spcPts val="750"/>
              </a:spcAft>
              <a:buNone/>
            </a:pPr>
            <a:r>
              <a:rPr lang="en-US" b="1" dirty="0">
                <a:solidFill>
                  <a:srgbClr val="030A13"/>
                </a:solidFill>
                <a:ea typeface="Times New Roman" panose="02020603050405020304" pitchFamily="18" charset="0"/>
                <a:cs typeface="Times New Roman" panose="02020603050405020304" pitchFamily="18" charset="0"/>
              </a:rPr>
              <a:t>ESSA Section 2123 (b) states the following concerning supplanting funds:</a:t>
            </a:r>
            <a:endParaRPr lang="en-US" b="1" dirty="0">
              <a:ea typeface="Calibri" panose="020F0502020204030204" pitchFamily="34" charset="0"/>
              <a:cs typeface="Times New Roman" panose="02020603050405020304" pitchFamily="18" charset="0"/>
            </a:endParaRPr>
          </a:p>
          <a:p>
            <a:pPr lvl="1"/>
            <a:r>
              <a:rPr lang="en-US" sz="2800" i="1" dirty="0">
                <a:solidFill>
                  <a:srgbClr val="030A13"/>
                </a:solidFill>
                <a:ea typeface="Times New Roman" panose="02020603050405020304" pitchFamily="18" charset="0"/>
              </a:rPr>
              <a:t>SUPPLEMENT, NOT SUPPLANT- Funds received under this subpart shall be used to supplement, and not supplant, non-Federal funds that would otherwise be used for activities authorized under this subpart.</a:t>
            </a:r>
            <a:endParaRPr lang="en-US" sz="2800" i="1" dirty="0">
              <a:cs typeface="Times New Roman" panose="02020603050405020304" pitchFamily="18" charset="0"/>
            </a:endParaRPr>
          </a:p>
          <a:p>
            <a:endParaRPr lang="en-US" dirty="0"/>
          </a:p>
        </p:txBody>
      </p:sp>
      <p:pic>
        <p:nvPicPr>
          <p:cNvPr id="4" name="Picture 3" descr="picture of a law book&#10;">
            <a:extLst>
              <a:ext uri="{FF2B5EF4-FFF2-40B4-BE49-F238E27FC236}">
                <a16:creationId xmlns:a16="http://schemas.microsoft.com/office/drawing/2014/main" id="{903DE919-6008-4D76-BDF1-2EAA8D35901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283849">
            <a:off x="9773111" y="4212180"/>
            <a:ext cx="1507360" cy="1666331"/>
          </a:xfrm>
          <a:prstGeom prst="rect">
            <a:avLst/>
          </a:prstGeom>
        </p:spPr>
      </p:pic>
    </p:spTree>
    <p:extLst>
      <p:ext uri="{BB962C8B-B14F-4D97-AF65-F5344CB8AC3E}">
        <p14:creationId xmlns:p14="http://schemas.microsoft.com/office/powerpoint/2010/main" val="1027860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F69F-9BEA-491D-A5F6-567A49BA110D}"/>
              </a:ext>
            </a:extLst>
          </p:cNvPr>
          <p:cNvSpPr>
            <a:spLocks noGrp="1"/>
          </p:cNvSpPr>
          <p:nvPr>
            <p:ph type="title" idx="4294967295"/>
          </p:nvPr>
        </p:nvSpPr>
        <p:spPr>
          <a:xfrm>
            <a:off x="0" y="365126"/>
            <a:ext cx="10515600" cy="615376"/>
          </a:xfrm>
        </p:spPr>
        <p:txBody>
          <a:bodyPr>
            <a:normAutofit fontScale="90000"/>
          </a:bodyPr>
          <a:lstStyle/>
          <a:p>
            <a:r>
              <a:rPr lang="en-US" dirty="0"/>
              <a:t>Equitable Services for Private Schools</a:t>
            </a:r>
          </a:p>
        </p:txBody>
      </p:sp>
      <p:pic>
        <p:nvPicPr>
          <p:cNvPr id="7" name="Content Placeholder 6" descr="a screenshot of the equitable services page from the Title II, Part A application">
            <a:extLst>
              <a:ext uri="{FF2B5EF4-FFF2-40B4-BE49-F238E27FC236}">
                <a16:creationId xmlns:a16="http://schemas.microsoft.com/office/drawing/2014/main" id="{8C8AE1E9-964E-4BC9-A805-C8C29992B876}"/>
              </a:ext>
            </a:extLst>
          </p:cNvPr>
          <p:cNvPicPr>
            <a:picLocks noGrp="1" noChangeAspect="1"/>
          </p:cNvPicPr>
          <p:nvPr>
            <p:ph idx="4294967295"/>
          </p:nvPr>
        </p:nvPicPr>
        <p:blipFill>
          <a:blip r:embed="rId3"/>
          <a:stretch>
            <a:fillRect/>
          </a:stretch>
        </p:blipFill>
        <p:spPr>
          <a:xfrm>
            <a:off x="44985" y="1145754"/>
            <a:ext cx="8845627" cy="5712246"/>
          </a:xfrm>
        </p:spPr>
      </p:pic>
      <p:sp>
        <p:nvSpPr>
          <p:cNvPr id="3" name="TextBox 2">
            <a:extLst>
              <a:ext uri="{FF2B5EF4-FFF2-40B4-BE49-F238E27FC236}">
                <a16:creationId xmlns:a16="http://schemas.microsoft.com/office/drawing/2014/main" id="{956D3BAF-AD74-99CA-F55B-EBAB564A0F0E}"/>
              </a:ext>
            </a:extLst>
          </p:cNvPr>
          <p:cNvSpPr txBox="1"/>
          <p:nvPr/>
        </p:nvSpPr>
        <p:spPr>
          <a:xfrm>
            <a:off x="8890613" y="1145754"/>
            <a:ext cx="2577947" cy="1477328"/>
          </a:xfrm>
          <a:prstGeom prst="rect">
            <a:avLst/>
          </a:prstGeom>
          <a:solidFill>
            <a:srgbClr val="B7FAFF"/>
          </a:solidFill>
        </p:spPr>
        <p:txBody>
          <a:bodyPr wrap="square" rtlCol="0">
            <a:spAutoFit/>
          </a:bodyPr>
          <a:lstStyle/>
          <a:p>
            <a:r>
              <a:rPr lang="en-US" b="1" dirty="0"/>
              <a:t>If private schools/home schools are participating, has a consultation packet been uploaded?</a:t>
            </a:r>
          </a:p>
        </p:txBody>
      </p:sp>
      <p:sp>
        <p:nvSpPr>
          <p:cNvPr id="4" name="TextBox 3">
            <a:extLst>
              <a:ext uri="{FF2B5EF4-FFF2-40B4-BE49-F238E27FC236}">
                <a16:creationId xmlns:a16="http://schemas.microsoft.com/office/drawing/2014/main" id="{BEA1EDB5-4B71-4EC3-D264-A8E385748010}"/>
              </a:ext>
            </a:extLst>
          </p:cNvPr>
          <p:cNvSpPr txBox="1"/>
          <p:nvPr/>
        </p:nvSpPr>
        <p:spPr>
          <a:xfrm>
            <a:off x="8890613" y="3811836"/>
            <a:ext cx="2577947" cy="1200329"/>
          </a:xfrm>
          <a:prstGeom prst="rect">
            <a:avLst/>
          </a:prstGeom>
          <a:solidFill>
            <a:srgbClr val="B7FAFF"/>
          </a:solidFill>
        </p:spPr>
        <p:txBody>
          <a:bodyPr wrap="square" rtlCol="0">
            <a:spAutoFit/>
          </a:bodyPr>
          <a:lstStyle/>
          <a:p>
            <a:r>
              <a:rPr lang="en-US" b="1" dirty="0"/>
              <a:t>Does the description of services align with the signed and dated consultation packet? </a:t>
            </a:r>
          </a:p>
        </p:txBody>
      </p:sp>
      <p:sp>
        <p:nvSpPr>
          <p:cNvPr id="5" name="Oval 4" descr="pointing out to check this box if it applies">
            <a:extLst>
              <a:ext uri="{FF2B5EF4-FFF2-40B4-BE49-F238E27FC236}">
                <a16:creationId xmlns:a16="http://schemas.microsoft.com/office/drawing/2014/main" id="{F118DDA8-822E-10AC-38DB-93A6F126D1F1}"/>
              </a:ext>
            </a:extLst>
          </p:cNvPr>
          <p:cNvSpPr/>
          <p:nvPr/>
        </p:nvSpPr>
        <p:spPr>
          <a:xfrm>
            <a:off x="1" y="2236573"/>
            <a:ext cx="518983" cy="4572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lumMod val="95000"/>
                </a:schemeClr>
              </a:solidFill>
            </a:endParaRPr>
          </a:p>
        </p:txBody>
      </p:sp>
    </p:spTree>
    <p:extLst>
      <p:ext uri="{BB962C8B-B14F-4D97-AF65-F5344CB8AC3E}">
        <p14:creationId xmlns:p14="http://schemas.microsoft.com/office/powerpoint/2010/main" val="1638668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D6766-6B3A-4C38-BF45-ECEFA85B54E4}"/>
              </a:ext>
            </a:extLst>
          </p:cNvPr>
          <p:cNvSpPr>
            <a:spLocks noGrp="1"/>
          </p:cNvSpPr>
          <p:nvPr>
            <p:ph type="title"/>
          </p:nvPr>
        </p:nvSpPr>
        <p:spPr>
          <a:xfrm>
            <a:off x="183292" y="159488"/>
            <a:ext cx="10515600" cy="662471"/>
          </a:xfrm>
        </p:spPr>
        <p:txBody>
          <a:bodyPr vert="horz" lIns="91440" tIns="45720" rIns="91440" bIns="45720" rtlCol="0" anchor="b">
            <a:normAutofit fontScale="90000"/>
          </a:bodyPr>
          <a:lstStyle/>
          <a:p>
            <a:r>
              <a:rPr lang="en-US" dirty="0"/>
              <a:t>GMAP Budget Page</a:t>
            </a:r>
          </a:p>
        </p:txBody>
      </p:sp>
      <p:pic>
        <p:nvPicPr>
          <p:cNvPr id="7" name="Picture 6" descr="A screenshot of a computer">
            <a:extLst>
              <a:ext uri="{FF2B5EF4-FFF2-40B4-BE49-F238E27FC236}">
                <a16:creationId xmlns:a16="http://schemas.microsoft.com/office/drawing/2014/main" id="{F3DEAF0E-A870-0DC2-022A-2F786E204D45}"/>
              </a:ext>
            </a:extLst>
          </p:cNvPr>
          <p:cNvPicPr>
            <a:picLocks noChangeAspect="1"/>
          </p:cNvPicPr>
          <p:nvPr/>
        </p:nvPicPr>
        <p:blipFill>
          <a:blip r:embed="rId3"/>
          <a:stretch>
            <a:fillRect/>
          </a:stretch>
        </p:blipFill>
        <p:spPr>
          <a:xfrm>
            <a:off x="85060" y="856474"/>
            <a:ext cx="12025424" cy="5842038"/>
          </a:xfrm>
          <a:prstGeom prst="rect">
            <a:avLst/>
          </a:prstGeom>
        </p:spPr>
      </p:pic>
    </p:spTree>
    <p:extLst>
      <p:ext uri="{BB962C8B-B14F-4D97-AF65-F5344CB8AC3E}">
        <p14:creationId xmlns:p14="http://schemas.microsoft.com/office/powerpoint/2010/main" val="3290024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E58FE-56EB-4391-AA56-156AC799F2C0}"/>
              </a:ext>
            </a:extLst>
          </p:cNvPr>
          <p:cNvSpPr>
            <a:spLocks noGrp="1"/>
          </p:cNvSpPr>
          <p:nvPr>
            <p:ph type="title"/>
          </p:nvPr>
        </p:nvSpPr>
        <p:spPr>
          <a:xfrm>
            <a:off x="506498" y="-295275"/>
            <a:ext cx="8738191" cy="1325563"/>
          </a:xfrm>
        </p:spPr>
        <p:txBody>
          <a:bodyPr/>
          <a:lstStyle/>
          <a:p>
            <a:r>
              <a:rPr lang="en-US" dirty="0"/>
              <a:t>GMAP Budget Page/MUNIS Codes</a:t>
            </a:r>
          </a:p>
        </p:txBody>
      </p:sp>
      <p:sp>
        <p:nvSpPr>
          <p:cNvPr id="5" name="Flowchart: Alternate Process 4">
            <a:extLst>
              <a:ext uri="{FF2B5EF4-FFF2-40B4-BE49-F238E27FC236}">
                <a16:creationId xmlns:a16="http://schemas.microsoft.com/office/drawing/2014/main" id="{89B20AA5-B46D-4EE2-ABA3-687193D43AA3}"/>
              </a:ext>
              <a:ext uri="{C183D7F6-B498-43B3-948B-1728B52AA6E4}">
                <adec:decorative xmlns:adec="http://schemas.microsoft.com/office/drawing/2017/decorative" val="1"/>
              </a:ext>
            </a:extLst>
          </p:cNvPr>
          <p:cNvSpPr/>
          <p:nvPr/>
        </p:nvSpPr>
        <p:spPr>
          <a:xfrm>
            <a:off x="6096000" y="2816352"/>
            <a:ext cx="5846284" cy="612648"/>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12" descr="A screenshot of a computer">
            <a:extLst>
              <a:ext uri="{FF2B5EF4-FFF2-40B4-BE49-F238E27FC236}">
                <a16:creationId xmlns:a16="http://schemas.microsoft.com/office/drawing/2014/main" id="{D826423C-2203-CFD1-317A-4E41EBB7D419}"/>
              </a:ext>
            </a:extLst>
          </p:cNvPr>
          <p:cNvPicPr>
            <a:picLocks noGrp="1" noChangeAspect="1"/>
          </p:cNvPicPr>
          <p:nvPr>
            <p:ph idx="1"/>
          </p:nvPr>
        </p:nvPicPr>
        <p:blipFill>
          <a:blip r:embed="rId3"/>
          <a:stretch>
            <a:fillRect/>
          </a:stretch>
        </p:blipFill>
        <p:spPr>
          <a:xfrm>
            <a:off x="0" y="908214"/>
            <a:ext cx="12067953" cy="5843459"/>
          </a:xfrm>
        </p:spPr>
      </p:pic>
      <p:pic>
        <p:nvPicPr>
          <p:cNvPr id="9" name="Picture 8" descr="A list of numbers and text">
            <a:extLst>
              <a:ext uri="{FF2B5EF4-FFF2-40B4-BE49-F238E27FC236}">
                <a16:creationId xmlns:a16="http://schemas.microsoft.com/office/drawing/2014/main" id="{F9DA7E78-9FCC-7DA5-A4A5-643C766C1A49}"/>
              </a:ext>
            </a:extLst>
          </p:cNvPr>
          <p:cNvPicPr>
            <a:picLocks noChangeAspect="1"/>
          </p:cNvPicPr>
          <p:nvPr/>
        </p:nvPicPr>
        <p:blipFill>
          <a:blip r:embed="rId4"/>
          <a:stretch>
            <a:fillRect/>
          </a:stretch>
        </p:blipFill>
        <p:spPr>
          <a:xfrm>
            <a:off x="3254411" y="2816352"/>
            <a:ext cx="3858771" cy="3787468"/>
          </a:xfrm>
          <a:prstGeom prst="rect">
            <a:avLst/>
          </a:prstGeom>
        </p:spPr>
      </p:pic>
      <p:sp>
        <p:nvSpPr>
          <p:cNvPr id="6" name="TextBox 5">
            <a:extLst>
              <a:ext uri="{FF2B5EF4-FFF2-40B4-BE49-F238E27FC236}">
                <a16:creationId xmlns:a16="http://schemas.microsoft.com/office/drawing/2014/main" id="{ED8FD48C-2A31-E5C8-B6EB-B2C770E6207D}"/>
              </a:ext>
            </a:extLst>
          </p:cNvPr>
          <p:cNvSpPr txBox="1"/>
          <p:nvPr/>
        </p:nvSpPr>
        <p:spPr>
          <a:xfrm>
            <a:off x="7685567" y="1819443"/>
            <a:ext cx="3307366" cy="1384995"/>
          </a:xfrm>
          <a:prstGeom prst="rect">
            <a:avLst/>
          </a:prstGeom>
          <a:solidFill>
            <a:srgbClr val="B7FAFF"/>
          </a:solidFill>
        </p:spPr>
        <p:txBody>
          <a:bodyPr wrap="square" rtlCol="0">
            <a:spAutoFit/>
          </a:bodyPr>
          <a:lstStyle/>
          <a:p>
            <a:r>
              <a:rPr lang="en-US" sz="2800" b="1" dirty="0"/>
              <a:t>Does the object code align with the expenditure? </a:t>
            </a:r>
          </a:p>
        </p:txBody>
      </p:sp>
    </p:spTree>
    <p:extLst>
      <p:ext uri="{BB962C8B-B14F-4D97-AF65-F5344CB8AC3E}">
        <p14:creationId xmlns:p14="http://schemas.microsoft.com/office/powerpoint/2010/main" val="1517117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637D-E3BC-426E-A389-A28E6E19073B}"/>
              </a:ext>
            </a:extLst>
          </p:cNvPr>
          <p:cNvSpPr>
            <a:spLocks noGrp="1"/>
          </p:cNvSpPr>
          <p:nvPr>
            <p:ph type="title"/>
          </p:nvPr>
        </p:nvSpPr>
        <p:spPr>
          <a:xfrm>
            <a:off x="838200" y="365125"/>
            <a:ext cx="10515600" cy="915989"/>
          </a:xfrm>
        </p:spPr>
        <p:txBody>
          <a:bodyPr>
            <a:normAutofit/>
          </a:bodyPr>
          <a:lstStyle/>
          <a:p>
            <a:r>
              <a:rPr lang="en-US" dirty="0"/>
              <a:t>GMAP Budget Page Set Asides</a:t>
            </a:r>
          </a:p>
        </p:txBody>
      </p:sp>
      <p:sp>
        <p:nvSpPr>
          <p:cNvPr id="10" name="Content Placeholder 9">
            <a:extLst>
              <a:ext uri="{FF2B5EF4-FFF2-40B4-BE49-F238E27FC236}">
                <a16:creationId xmlns:a16="http://schemas.microsoft.com/office/drawing/2014/main" id="{CF490A75-1FD9-E5E3-6D68-38AF114E60C2}"/>
              </a:ext>
            </a:extLst>
          </p:cNvPr>
          <p:cNvSpPr>
            <a:spLocks noGrp="1"/>
          </p:cNvSpPr>
          <p:nvPr>
            <p:ph idx="1"/>
          </p:nvPr>
        </p:nvSpPr>
        <p:spPr/>
        <p:txBody>
          <a:bodyPr/>
          <a:lstStyle/>
          <a:p>
            <a:endParaRPr lang="en-US"/>
          </a:p>
        </p:txBody>
      </p:sp>
      <p:pic>
        <p:nvPicPr>
          <p:cNvPr id="4" name="Picture 3" descr="screen shot of district and school set aside tags ">
            <a:extLst>
              <a:ext uri="{FF2B5EF4-FFF2-40B4-BE49-F238E27FC236}">
                <a16:creationId xmlns:a16="http://schemas.microsoft.com/office/drawing/2014/main" id="{CB4DA261-7F37-48B0-BBDF-3DE30BFEFAA8}"/>
              </a:ext>
            </a:extLst>
          </p:cNvPr>
          <p:cNvPicPr>
            <a:picLocks noChangeAspect="1"/>
          </p:cNvPicPr>
          <p:nvPr/>
        </p:nvPicPr>
        <p:blipFill>
          <a:blip r:embed="rId3"/>
          <a:stretch>
            <a:fillRect/>
          </a:stretch>
        </p:blipFill>
        <p:spPr>
          <a:xfrm>
            <a:off x="0" y="1269700"/>
            <a:ext cx="12192000" cy="5588300"/>
          </a:xfrm>
          <a:prstGeom prst="rect">
            <a:avLst/>
          </a:prstGeom>
        </p:spPr>
      </p:pic>
      <p:sp>
        <p:nvSpPr>
          <p:cNvPr id="5" name="Flowchart: Alternate Process 4" descr="a screenshot of the Title II, Part A budget page dropdown menu for allowable tags">
            <a:extLst>
              <a:ext uri="{FF2B5EF4-FFF2-40B4-BE49-F238E27FC236}">
                <a16:creationId xmlns:a16="http://schemas.microsoft.com/office/drawing/2014/main" id="{561056D9-484A-4A1D-AAE1-43A148246A4B}"/>
              </a:ext>
            </a:extLst>
          </p:cNvPr>
          <p:cNvSpPr/>
          <p:nvPr/>
        </p:nvSpPr>
        <p:spPr>
          <a:xfrm>
            <a:off x="6096000" y="3011224"/>
            <a:ext cx="5934419" cy="612648"/>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C3D8DBC-A738-5BE1-8567-E064E7587172}"/>
              </a:ext>
            </a:extLst>
          </p:cNvPr>
          <p:cNvSpPr txBox="1"/>
          <p:nvPr/>
        </p:nvSpPr>
        <p:spPr>
          <a:xfrm>
            <a:off x="5748877" y="1247865"/>
            <a:ext cx="2577947" cy="923330"/>
          </a:xfrm>
          <a:prstGeom prst="rect">
            <a:avLst/>
          </a:prstGeom>
          <a:solidFill>
            <a:srgbClr val="B7FAFF"/>
          </a:solidFill>
        </p:spPr>
        <p:txBody>
          <a:bodyPr wrap="square" rtlCol="0">
            <a:spAutoFit/>
          </a:bodyPr>
          <a:lstStyle/>
          <a:p>
            <a:r>
              <a:rPr lang="en-US" b="1" dirty="0"/>
              <a:t>Does the set-aside tag align with the expenditure? </a:t>
            </a:r>
          </a:p>
        </p:txBody>
      </p:sp>
      <p:sp>
        <p:nvSpPr>
          <p:cNvPr id="7" name="TextBox 6">
            <a:extLst>
              <a:ext uri="{FF2B5EF4-FFF2-40B4-BE49-F238E27FC236}">
                <a16:creationId xmlns:a16="http://schemas.microsoft.com/office/drawing/2014/main" id="{EB794155-BDFE-C266-710C-A945BDD4667E}"/>
              </a:ext>
            </a:extLst>
          </p:cNvPr>
          <p:cNvSpPr txBox="1"/>
          <p:nvPr/>
        </p:nvSpPr>
        <p:spPr>
          <a:xfrm>
            <a:off x="9114162" y="1578063"/>
            <a:ext cx="2577947" cy="1477328"/>
          </a:xfrm>
          <a:prstGeom prst="rect">
            <a:avLst/>
          </a:prstGeom>
          <a:solidFill>
            <a:srgbClr val="B7FAFF"/>
          </a:solidFill>
        </p:spPr>
        <p:txBody>
          <a:bodyPr wrap="square" rtlCol="0">
            <a:spAutoFit/>
          </a:bodyPr>
          <a:lstStyle/>
          <a:p>
            <a:r>
              <a:rPr lang="en-US" b="1" dirty="0"/>
              <a:t>Does the narrative </a:t>
            </a:r>
            <a:r>
              <a:rPr lang="en-US" b="1" u="sng" dirty="0"/>
              <a:t>clearly</a:t>
            </a:r>
            <a:r>
              <a:rPr lang="en-US" b="1" dirty="0"/>
              <a:t> explain how the expenditure addresses an identified district need?</a:t>
            </a:r>
          </a:p>
        </p:txBody>
      </p:sp>
      <p:sp>
        <p:nvSpPr>
          <p:cNvPr id="8" name="Oval 7" descr="screenshot of gmap budget page">
            <a:extLst>
              <a:ext uri="{FF2B5EF4-FFF2-40B4-BE49-F238E27FC236}">
                <a16:creationId xmlns:a16="http://schemas.microsoft.com/office/drawing/2014/main" id="{9F6B6A88-2969-ECD3-AA2E-E74EE7CB3B27}"/>
              </a:ext>
            </a:extLst>
          </p:cNvPr>
          <p:cNvSpPr/>
          <p:nvPr/>
        </p:nvSpPr>
        <p:spPr>
          <a:xfrm>
            <a:off x="838200" y="4090086"/>
            <a:ext cx="2152135" cy="4572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lumMod val="95000"/>
                </a:schemeClr>
              </a:solidFill>
            </a:endParaRPr>
          </a:p>
        </p:txBody>
      </p:sp>
      <p:sp>
        <p:nvSpPr>
          <p:cNvPr id="9" name="Oval 8" descr="screenshot of gmap budget page pointing out school instructional coach">
            <a:extLst>
              <a:ext uri="{FF2B5EF4-FFF2-40B4-BE49-F238E27FC236}">
                <a16:creationId xmlns:a16="http://schemas.microsoft.com/office/drawing/2014/main" id="{11383A1A-C93A-27DC-FCBA-E87F8007058F}"/>
              </a:ext>
            </a:extLst>
          </p:cNvPr>
          <p:cNvSpPr/>
          <p:nvPr/>
        </p:nvSpPr>
        <p:spPr>
          <a:xfrm>
            <a:off x="625769" y="5119686"/>
            <a:ext cx="2152135" cy="4572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57150">
                <a:solidFill>
                  <a:schemeClr val="tx1"/>
                </a:solidFill>
              </a:ln>
              <a:solidFill>
                <a:schemeClr val="bg1">
                  <a:lumMod val="95000"/>
                </a:schemeClr>
              </a:solidFill>
            </a:endParaRPr>
          </a:p>
        </p:txBody>
      </p:sp>
    </p:spTree>
    <p:extLst>
      <p:ext uri="{BB962C8B-B14F-4D97-AF65-F5344CB8AC3E}">
        <p14:creationId xmlns:p14="http://schemas.microsoft.com/office/powerpoint/2010/main" val="2760144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933A9-8D89-A5F4-A60B-60B04B701878}"/>
              </a:ext>
            </a:extLst>
          </p:cNvPr>
          <p:cNvSpPr>
            <a:spLocks noGrp="1"/>
          </p:cNvSpPr>
          <p:nvPr>
            <p:ph type="title"/>
          </p:nvPr>
        </p:nvSpPr>
        <p:spPr/>
        <p:txBody>
          <a:bodyPr/>
          <a:lstStyle/>
          <a:p>
            <a:r>
              <a:rPr lang="en-US" dirty="0"/>
              <a:t>Budget Narratives…</a:t>
            </a:r>
          </a:p>
        </p:txBody>
      </p:sp>
      <p:pic>
        <p:nvPicPr>
          <p:cNvPr id="6" name="Content Placeholder 5" descr="Fees for conference attendance not limited to early literacy, social studies, science standards implementation, mathematics, ESL, SEL, GT, assessment instructional strategies, SPED and/or other conferences to improve teacher effectiveness.">
            <a:extLst>
              <a:ext uri="{FF2B5EF4-FFF2-40B4-BE49-F238E27FC236}">
                <a16:creationId xmlns:a16="http://schemas.microsoft.com/office/drawing/2014/main" id="{E45DCA21-CF6B-08EB-5389-5E3FF4C9DBCB}"/>
              </a:ext>
            </a:extLst>
          </p:cNvPr>
          <p:cNvPicPr>
            <a:picLocks noGrp="1" noChangeAspect="1"/>
          </p:cNvPicPr>
          <p:nvPr>
            <p:ph sz="half" idx="1"/>
          </p:nvPr>
        </p:nvPicPr>
        <p:blipFill>
          <a:blip r:embed="rId3"/>
          <a:stretch>
            <a:fillRect/>
          </a:stretch>
        </p:blipFill>
        <p:spPr>
          <a:xfrm>
            <a:off x="419272" y="1480457"/>
            <a:ext cx="5226615" cy="4092462"/>
          </a:xfrm>
        </p:spPr>
      </p:pic>
      <p:pic>
        <p:nvPicPr>
          <p:cNvPr id="13" name="Content Placeholder 12" descr="National SEL conference registration fees for 12 staff members.">
            <a:extLst>
              <a:ext uri="{FF2B5EF4-FFF2-40B4-BE49-F238E27FC236}">
                <a16:creationId xmlns:a16="http://schemas.microsoft.com/office/drawing/2014/main" id="{F9C67FAB-E288-5D30-748A-5E429206584F}"/>
              </a:ext>
            </a:extLst>
          </p:cNvPr>
          <p:cNvPicPr>
            <a:picLocks noGrp="1" noChangeAspect="1"/>
          </p:cNvPicPr>
          <p:nvPr>
            <p:ph sz="half" idx="2"/>
          </p:nvPr>
        </p:nvPicPr>
        <p:blipFill>
          <a:blip r:embed="rId4"/>
          <a:stretch>
            <a:fillRect/>
          </a:stretch>
        </p:blipFill>
        <p:spPr>
          <a:xfrm>
            <a:off x="5845275" y="1291106"/>
            <a:ext cx="5508525" cy="4281813"/>
          </a:xfrm>
        </p:spPr>
      </p:pic>
      <p:sp>
        <p:nvSpPr>
          <p:cNvPr id="3" name="Star: 5 Points 2" descr="a star">
            <a:extLst>
              <a:ext uri="{FF2B5EF4-FFF2-40B4-BE49-F238E27FC236}">
                <a16:creationId xmlns:a16="http://schemas.microsoft.com/office/drawing/2014/main" id="{70B13ABA-2C33-B973-DBDC-3B5DFB05C306}"/>
              </a:ext>
            </a:extLst>
          </p:cNvPr>
          <p:cNvSpPr/>
          <p:nvPr/>
        </p:nvSpPr>
        <p:spPr>
          <a:xfrm>
            <a:off x="6651032" y="950414"/>
            <a:ext cx="914400" cy="914400"/>
          </a:xfrm>
          <a:prstGeom prst="star5">
            <a:avLst/>
          </a:prstGeom>
          <a:solidFill>
            <a:srgbClr val="0077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42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97FB82FB-D58B-2CBF-9A33-AD8E9D747DDD}"/>
              </a:ext>
              <a:ext uri="{C183D7F6-B498-43B3-948B-1728B52AA6E4}">
                <adec:decorative xmlns:adec="http://schemas.microsoft.com/office/drawing/2017/decorative" val="1"/>
              </a:ext>
            </a:extLst>
          </p:cNvPr>
          <p:cNvCxnSpPr>
            <a:cxnSpLocks/>
          </p:cNvCxnSpPr>
          <p:nvPr/>
        </p:nvCxnSpPr>
        <p:spPr>
          <a:xfrm flipH="1">
            <a:off x="2659504" y="4649739"/>
            <a:ext cx="38633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4B76C8D3-5401-CE23-6BC2-D6618FFD0685}"/>
              </a:ext>
              <a:ext uri="{C183D7F6-B498-43B3-948B-1728B52AA6E4}">
                <adec:decorative xmlns:adec="http://schemas.microsoft.com/office/drawing/2017/decorative" val="1"/>
              </a:ext>
            </a:extLst>
          </p:cNvPr>
          <p:cNvCxnSpPr>
            <a:cxnSpLocks/>
          </p:cNvCxnSpPr>
          <p:nvPr/>
        </p:nvCxnSpPr>
        <p:spPr>
          <a:xfrm flipH="1">
            <a:off x="2659504" y="4061911"/>
            <a:ext cx="38633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71A77C-812C-4E58-A01C-523D0DCC1C08}"/>
              </a:ext>
            </a:extLst>
          </p:cNvPr>
          <p:cNvSpPr>
            <a:spLocks noGrp="1"/>
          </p:cNvSpPr>
          <p:nvPr>
            <p:ph type="title"/>
          </p:nvPr>
        </p:nvSpPr>
        <p:spPr>
          <a:xfrm>
            <a:off x="0" y="53697"/>
            <a:ext cx="10515600" cy="1325563"/>
          </a:xfrm>
        </p:spPr>
        <p:txBody>
          <a:bodyPr/>
          <a:lstStyle/>
          <a:p>
            <a:r>
              <a:rPr lang="en-US" dirty="0"/>
              <a:t>GMAP Help…</a:t>
            </a:r>
          </a:p>
        </p:txBody>
      </p:sp>
      <p:pic>
        <p:nvPicPr>
          <p:cNvPr id="5" name="Content Placeholder 4" descr="a screenshot of the grants management application options menu">
            <a:extLst>
              <a:ext uri="{FF2B5EF4-FFF2-40B4-BE49-F238E27FC236}">
                <a16:creationId xmlns:a16="http://schemas.microsoft.com/office/drawing/2014/main" id="{020CE968-79A0-467D-82C0-C0F5DA3F2AF4}"/>
              </a:ext>
            </a:extLst>
          </p:cNvPr>
          <p:cNvPicPr>
            <a:picLocks noGrp="1" noChangeAspect="1"/>
          </p:cNvPicPr>
          <p:nvPr>
            <p:ph idx="1"/>
          </p:nvPr>
        </p:nvPicPr>
        <p:blipFill>
          <a:blip r:embed="rId3"/>
          <a:stretch>
            <a:fillRect/>
          </a:stretch>
        </p:blipFill>
        <p:spPr>
          <a:xfrm>
            <a:off x="322695" y="1031529"/>
            <a:ext cx="2336809" cy="5298310"/>
          </a:xfrm>
        </p:spPr>
      </p:pic>
      <p:cxnSp>
        <p:nvCxnSpPr>
          <p:cNvPr id="9" name="Straight Arrow Connector 8">
            <a:extLst>
              <a:ext uri="{FF2B5EF4-FFF2-40B4-BE49-F238E27FC236}">
                <a16:creationId xmlns:a16="http://schemas.microsoft.com/office/drawing/2014/main" id="{7CCCB2FF-C231-4A72-8069-FE29095987F6}"/>
              </a:ext>
              <a:ext uri="{C183D7F6-B498-43B3-948B-1728B52AA6E4}">
                <adec:decorative xmlns:adec="http://schemas.microsoft.com/office/drawing/2017/decorative" val="1"/>
              </a:ext>
            </a:extLst>
          </p:cNvPr>
          <p:cNvCxnSpPr>
            <a:cxnSpLocks/>
          </p:cNvCxnSpPr>
          <p:nvPr/>
        </p:nvCxnSpPr>
        <p:spPr>
          <a:xfrm flipH="1">
            <a:off x="2659504" y="4987196"/>
            <a:ext cx="386337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626A72-B889-4A4E-BADF-A4321E2E6A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78070" y="1031529"/>
            <a:ext cx="9613930" cy="4589515"/>
          </a:xfrm>
          <a:prstGeom prst="rect">
            <a:avLst/>
          </a:prstGeom>
        </p:spPr>
      </p:pic>
    </p:spTree>
    <p:extLst>
      <p:ext uri="{BB962C8B-B14F-4D97-AF65-F5344CB8AC3E}">
        <p14:creationId xmlns:p14="http://schemas.microsoft.com/office/powerpoint/2010/main" val="9523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BBCD1-6233-4D55-9D97-50E7411102CE}"/>
              </a:ext>
            </a:extLst>
          </p:cNvPr>
          <p:cNvSpPr>
            <a:spLocks noGrp="1"/>
          </p:cNvSpPr>
          <p:nvPr>
            <p:ph type="title" idx="4294967295"/>
          </p:nvPr>
        </p:nvSpPr>
        <p:spPr>
          <a:xfrm>
            <a:off x="0" y="0"/>
            <a:ext cx="12192000" cy="596900"/>
          </a:xfrm>
        </p:spPr>
        <p:txBody>
          <a:bodyPr vert="horz" lIns="91440" tIns="45720" rIns="91440" bIns="45720" rtlCol="0" anchor="b">
            <a:normAutofit fontScale="90000"/>
          </a:bodyPr>
          <a:lstStyle/>
          <a:p>
            <a:r>
              <a:rPr lang="en-US" dirty="0"/>
              <a:t>Grants Management Application Help Features</a:t>
            </a:r>
          </a:p>
        </p:txBody>
      </p:sp>
      <p:pic>
        <p:nvPicPr>
          <p:cNvPr id="10" name="Picture 9" descr="A screenshot of a computer">
            <a:extLst>
              <a:ext uri="{FF2B5EF4-FFF2-40B4-BE49-F238E27FC236}">
                <a16:creationId xmlns:a16="http://schemas.microsoft.com/office/drawing/2014/main" id="{F713B8D5-C468-378C-C8C9-8D26A372B5C4}"/>
              </a:ext>
            </a:extLst>
          </p:cNvPr>
          <p:cNvPicPr>
            <a:picLocks noChangeAspect="1"/>
          </p:cNvPicPr>
          <p:nvPr/>
        </p:nvPicPr>
        <p:blipFill>
          <a:blip r:embed="rId3"/>
          <a:stretch>
            <a:fillRect/>
          </a:stretch>
        </p:blipFill>
        <p:spPr>
          <a:xfrm>
            <a:off x="138224" y="596900"/>
            <a:ext cx="11908464" cy="6186672"/>
          </a:xfrm>
          <a:prstGeom prst="rect">
            <a:avLst/>
          </a:prstGeom>
        </p:spPr>
      </p:pic>
    </p:spTree>
    <p:extLst>
      <p:ext uri="{BB962C8B-B14F-4D97-AF65-F5344CB8AC3E}">
        <p14:creationId xmlns:p14="http://schemas.microsoft.com/office/powerpoint/2010/main" val="3070643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193E-EFCD-49A5-8B75-D25A730A120A}"/>
              </a:ext>
            </a:extLst>
          </p:cNvPr>
          <p:cNvSpPr>
            <a:spLocks noGrp="1"/>
          </p:cNvSpPr>
          <p:nvPr>
            <p:ph type="title"/>
          </p:nvPr>
        </p:nvSpPr>
        <p:spPr>
          <a:xfrm>
            <a:off x="184150" y="190499"/>
            <a:ext cx="10515600" cy="1325563"/>
          </a:xfrm>
        </p:spPr>
        <p:txBody>
          <a:bodyPr>
            <a:normAutofit/>
          </a:bodyPr>
          <a:lstStyle/>
          <a:p>
            <a:r>
              <a:rPr lang="en-US" dirty="0">
                <a:cs typeface="Times New Roman"/>
              </a:rPr>
              <a:t>Title II, Part A GMAP Considerations</a:t>
            </a:r>
          </a:p>
        </p:txBody>
      </p:sp>
      <p:sp>
        <p:nvSpPr>
          <p:cNvPr id="3" name="Text Placeholder 2">
            <a:extLst>
              <a:ext uri="{FF2B5EF4-FFF2-40B4-BE49-F238E27FC236}">
                <a16:creationId xmlns:a16="http://schemas.microsoft.com/office/drawing/2014/main" id="{FB302B0E-D090-4967-8D8A-C6DFF6D3B78B}"/>
              </a:ext>
            </a:extLst>
          </p:cNvPr>
          <p:cNvSpPr>
            <a:spLocks noGrp="1"/>
          </p:cNvSpPr>
          <p:nvPr>
            <p:ph idx="1"/>
          </p:nvPr>
        </p:nvSpPr>
        <p:spPr>
          <a:xfrm>
            <a:off x="473075" y="1253331"/>
            <a:ext cx="11095148" cy="4351338"/>
          </a:xfrm>
        </p:spPr>
        <p:txBody>
          <a:bodyPr vert="horz" lIns="91440" tIns="45720" rIns="91440" bIns="45720" rtlCol="0" anchor="t">
            <a:normAutofit/>
          </a:bodyPr>
          <a:lstStyle/>
          <a:p>
            <a:r>
              <a:rPr lang="en-US" dirty="0">
                <a:cs typeface="Times New Roman"/>
              </a:rPr>
              <a:t>Has the application been completed based on the </a:t>
            </a:r>
            <a:r>
              <a:rPr lang="en-US" b="1" i="1" dirty="0">
                <a:cs typeface="Times New Roman"/>
              </a:rPr>
              <a:t>current needs </a:t>
            </a:r>
            <a:r>
              <a:rPr lang="en-US" dirty="0">
                <a:cs typeface="Times New Roman"/>
              </a:rPr>
              <a:t>of the district?</a:t>
            </a:r>
          </a:p>
          <a:p>
            <a:r>
              <a:rPr lang="en-US" dirty="0">
                <a:cs typeface="Times New Roman"/>
              </a:rPr>
              <a:t>Do budget expenditures align with the </a:t>
            </a:r>
            <a:r>
              <a:rPr lang="en-US" b="1" i="1" dirty="0">
                <a:cs typeface="Times New Roman"/>
              </a:rPr>
              <a:t>identified needs </a:t>
            </a:r>
            <a:r>
              <a:rPr lang="en-US" dirty="0">
                <a:cs typeface="Times New Roman"/>
              </a:rPr>
              <a:t>of the district?</a:t>
            </a:r>
          </a:p>
          <a:p>
            <a:r>
              <a:rPr lang="en-US" dirty="0">
                <a:cs typeface="Times New Roman"/>
              </a:rPr>
              <a:t>Do budget expenditures </a:t>
            </a:r>
            <a:r>
              <a:rPr lang="en-US" b="1" i="1" dirty="0">
                <a:cs typeface="Times New Roman"/>
              </a:rPr>
              <a:t>align with the CDIP/CSIP</a:t>
            </a:r>
            <a:r>
              <a:rPr lang="en-US" dirty="0">
                <a:cs typeface="Times New Roman"/>
              </a:rPr>
              <a:t>?</a:t>
            </a:r>
          </a:p>
          <a:p>
            <a:r>
              <a:rPr lang="en-US" dirty="0">
                <a:cs typeface="Times New Roman"/>
              </a:rPr>
              <a:t>Do the budget narratives </a:t>
            </a:r>
            <a:r>
              <a:rPr lang="en-US" b="1" dirty="0">
                <a:cs typeface="Times New Roman"/>
              </a:rPr>
              <a:t>clearly</a:t>
            </a:r>
            <a:r>
              <a:rPr lang="en-US" dirty="0">
                <a:cs typeface="Times New Roman"/>
              </a:rPr>
              <a:t> explain the expenditure?</a:t>
            </a:r>
          </a:p>
          <a:p>
            <a:r>
              <a:rPr lang="en-US" dirty="0">
                <a:cs typeface="Times New Roman"/>
              </a:rPr>
              <a:t>Are the expenditures budgeted in GMAP allowable under Title II, Part A?</a:t>
            </a:r>
          </a:p>
          <a:p>
            <a:r>
              <a:rPr lang="en-US" dirty="0">
                <a:cs typeface="Times New Roman"/>
              </a:rPr>
              <a:t>Do the budget narratives align with the allowable codes?</a:t>
            </a:r>
          </a:p>
          <a:p>
            <a:r>
              <a:rPr lang="en-US" dirty="0">
                <a:cs typeface="Times New Roman"/>
              </a:rPr>
              <a:t>Has collaboration occurred with the district finance officer?</a:t>
            </a:r>
          </a:p>
          <a:p>
            <a:pPr marL="0" indent="0">
              <a:buNone/>
            </a:pPr>
            <a:endParaRPr lang="en-US" dirty="0">
              <a:cs typeface="Times New Roman"/>
            </a:endParaRPr>
          </a:p>
        </p:txBody>
      </p:sp>
      <p:sp>
        <p:nvSpPr>
          <p:cNvPr id="4" name="Slide Number Placeholder 3">
            <a:extLst>
              <a:ext uri="{FF2B5EF4-FFF2-40B4-BE49-F238E27FC236}">
                <a16:creationId xmlns:a16="http://schemas.microsoft.com/office/drawing/2014/main" id="{44A23C49-813D-4967-87C6-C7A0BE8766A1}"/>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47</a:t>
            </a:fld>
            <a:endParaRPr lang="en-US" dirty="0"/>
          </a:p>
        </p:txBody>
      </p:sp>
    </p:spTree>
    <p:extLst>
      <p:ext uri="{BB962C8B-B14F-4D97-AF65-F5344CB8AC3E}">
        <p14:creationId xmlns:p14="http://schemas.microsoft.com/office/powerpoint/2010/main" val="22690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A09CD-F182-4D83-865B-499D59A51098}"/>
              </a:ext>
            </a:extLst>
          </p:cNvPr>
          <p:cNvSpPr>
            <a:spLocks noGrp="1"/>
          </p:cNvSpPr>
          <p:nvPr>
            <p:ph type="title"/>
          </p:nvPr>
        </p:nvSpPr>
        <p:spPr>
          <a:xfrm>
            <a:off x="838199" y="365125"/>
            <a:ext cx="10878879" cy="1325563"/>
          </a:xfrm>
        </p:spPr>
        <p:txBody>
          <a:bodyPr/>
          <a:lstStyle/>
          <a:p>
            <a:r>
              <a:rPr lang="en-US" dirty="0"/>
              <a:t>Allowable Doesn’t Always Mean Approvable</a:t>
            </a:r>
          </a:p>
        </p:txBody>
      </p:sp>
      <p:sp>
        <p:nvSpPr>
          <p:cNvPr id="9" name="Content Placeholder 8">
            <a:extLst>
              <a:ext uri="{FF2B5EF4-FFF2-40B4-BE49-F238E27FC236}">
                <a16:creationId xmlns:a16="http://schemas.microsoft.com/office/drawing/2014/main" id="{D9A2A3CD-92A9-4223-BF34-B8998544F211}"/>
              </a:ext>
            </a:extLst>
          </p:cNvPr>
          <p:cNvSpPr>
            <a:spLocks noGrp="1"/>
          </p:cNvSpPr>
          <p:nvPr>
            <p:ph idx="1"/>
          </p:nvPr>
        </p:nvSpPr>
        <p:spPr/>
        <p:txBody>
          <a:bodyPr>
            <a:normAutofit/>
          </a:bodyPr>
          <a:lstStyle/>
          <a:p>
            <a:r>
              <a:rPr lang="en-US" dirty="0"/>
              <a:t>Allowable</a:t>
            </a:r>
          </a:p>
          <a:p>
            <a:pPr lvl="1"/>
            <a:r>
              <a:rPr lang="en-US" dirty="0"/>
              <a:t>The most recent non-competitive federal funding matrix lists the object code as an allowable expense under the program.</a:t>
            </a:r>
          </a:p>
          <a:p>
            <a:r>
              <a:rPr lang="en-US" dirty="0"/>
              <a:t>Approvable</a:t>
            </a:r>
          </a:p>
          <a:p>
            <a:pPr lvl="1"/>
            <a:r>
              <a:rPr lang="en-US" dirty="0"/>
              <a:t>Reasonable – Not excessive in amount</a:t>
            </a:r>
          </a:p>
          <a:p>
            <a:pPr lvl="1"/>
            <a:r>
              <a:rPr lang="en-US" dirty="0"/>
              <a:t>Allocable – Meets the intent of the program</a:t>
            </a:r>
          </a:p>
          <a:p>
            <a:pPr lvl="1"/>
            <a:r>
              <a:rPr lang="en-US" dirty="0"/>
              <a:t>Necessary – Essential for carrying out the program</a:t>
            </a:r>
          </a:p>
          <a:p>
            <a:pPr lvl="1"/>
            <a:r>
              <a:rPr lang="en-US" dirty="0"/>
              <a:t>Documented – Supports an identified need and is included in the approved application</a:t>
            </a:r>
          </a:p>
        </p:txBody>
      </p:sp>
    </p:spTree>
    <p:extLst>
      <p:ext uri="{BB962C8B-B14F-4D97-AF65-F5344CB8AC3E}">
        <p14:creationId xmlns:p14="http://schemas.microsoft.com/office/powerpoint/2010/main" val="13764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additive="base">
                                        <p:cTn id="2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 calcmode="lin" valueType="num">
                                      <p:cBhvr additive="base">
                                        <p:cTn id="2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anim calcmode="lin" valueType="num">
                                      <p:cBhvr additive="base">
                                        <p:cTn id="29"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 calcmode="lin" valueType="num">
                                      <p:cBhvr additive="base">
                                        <p:cTn id="3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6554-0C4C-4652-9921-C8E1FC6B11B9}"/>
              </a:ext>
            </a:extLst>
          </p:cNvPr>
          <p:cNvSpPr>
            <a:spLocks noGrp="1"/>
          </p:cNvSpPr>
          <p:nvPr>
            <p:ph type="title"/>
          </p:nvPr>
        </p:nvSpPr>
        <p:spPr/>
        <p:txBody>
          <a:bodyPr>
            <a:normAutofit/>
          </a:bodyPr>
          <a:lstStyle/>
          <a:p>
            <a:r>
              <a:rPr lang="en-US" dirty="0">
                <a:cs typeface="Times New Roman"/>
              </a:rPr>
              <a:t>Common Application Revision Requests</a:t>
            </a:r>
          </a:p>
        </p:txBody>
      </p:sp>
      <p:sp>
        <p:nvSpPr>
          <p:cNvPr id="3" name="Text Placeholder 2">
            <a:extLst>
              <a:ext uri="{FF2B5EF4-FFF2-40B4-BE49-F238E27FC236}">
                <a16:creationId xmlns:a16="http://schemas.microsoft.com/office/drawing/2014/main" id="{E65A1EF5-B0E9-475C-B5FB-FB8E350B7FCC}"/>
              </a:ext>
            </a:extLst>
          </p:cNvPr>
          <p:cNvSpPr>
            <a:spLocks noGrp="1"/>
          </p:cNvSpPr>
          <p:nvPr>
            <p:ph idx="1"/>
          </p:nvPr>
        </p:nvSpPr>
        <p:spPr/>
        <p:txBody>
          <a:bodyPr vert="horz" lIns="91440" tIns="45720" rIns="91440" bIns="45720" rtlCol="0" anchor="t">
            <a:normAutofit/>
          </a:bodyPr>
          <a:lstStyle/>
          <a:p>
            <a:pPr marL="571500" indent="-571500">
              <a:buFont typeface="Arial" panose="05040102010807070707" pitchFamily="18" charset="2"/>
              <a:buChar char="•"/>
            </a:pPr>
            <a:r>
              <a:rPr lang="en-US" dirty="0">
                <a:cs typeface="Times New Roman"/>
              </a:rPr>
              <a:t>Misalignment</a:t>
            </a:r>
          </a:p>
          <a:p>
            <a:pPr lvl="1">
              <a:buFont typeface="Arial" panose="05040102010807070707" pitchFamily="18" charset="2"/>
              <a:buChar char="•"/>
            </a:pPr>
            <a:r>
              <a:rPr lang="en-US" dirty="0">
                <a:cs typeface="Times New Roman"/>
              </a:rPr>
              <a:t>Support for Effective Instruction details and Budget Page </a:t>
            </a:r>
          </a:p>
          <a:p>
            <a:pPr marL="571500" indent="-571500">
              <a:buFont typeface="Arial" panose="05040102010807070707" pitchFamily="18" charset="2"/>
              <a:buChar char="•"/>
            </a:pPr>
            <a:r>
              <a:rPr lang="en-US" dirty="0">
                <a:cs typeface="Times New Roman"/>
              </a:rPr>
              <a:t>Lack/Absence of Information</a:t>
            </a:r>
          </a:p>
          <a:p>
            <a:pPr lvl="1">
              <a:buFont typeface="Arial" panose="05040102010807070707" pitchFamily="18" charset="2"/>
              <a:buChar char="•"/>
            </a:pPr>
            <a:r>
              <a:rPr lang="en-US" dirty="0">
                <a:cs typeface="Times New Roman"/>
              </a:rPr>
              <a:t>Class size reduction</a:t>
            </a:r>
          </a:p>
          <a:p>
            <a:pPr lvl="1">
              <a:buFont typeface="Arial" panose="05040102010807070707" pitchFamily="18" charset="2"/>
              <a:buChar char="•"/>
            </a:pPr>
            <a:r>
              <a:rPr lang="en-US" dirty="0">
                <a:cs typeface="Times New Roman"/>
              </a:rPr>
              <a:t>Shareholder input </a:t>
            </a:r>
          </a:p>
          <a:p>
            <a:pPr lvl="1">
              <a:buFont typeface="Arial" panose="05040102010807070707" pitchFamily="18" charset="2"/>
              <a:buChar char="•"/>
            </a:pPr>
            <a:r>
              <a:rPr lang="en-US" dirty="0">
                <a:cs typeface="Times New Roman"/>
              </a:rPr>
              <a:t>Equitable Services Packet</a:t>
            </a:r>
          </a:p>
          <a:p>
            <a:pPr marL="571500" indent="-571500">
              <a:buFont typeface="Arial" panose="05040102010807070707" pitchFamily="18" charset="2"/>
              <a:buChar char="•"/>
            </a:pPr>
            <a:r>
              <a:rPr lang="en-US" dirty="0">
                <a:cs typeface="Times New Roman"/>
              </a:rPr>
              <a:t>Requests for Unallowable Expenditures</a:t>
            </a:r>
          </a:p>
          <a:p>
            <a:pPr marL="571500" indent="-571500">
              <a:buFont typeface="Arial" panose="05040102010807070707" pitchFamily="18" charset="2"/>
              <a:buChar char="•"/>
            </a:pPr>
            <a:endParaRPr lang="en-US" dirty="0">
              <a:latin typeface="Times New Roman"/>
              <a:cs typeface="Times New Roman"/>
            </a:endParaRPr>
          </a:p>
          <a:p>
            <a:pPr marL="0" indent="0">
              <a:buNone/>
            </a:pPr>
            <a:endParaRPr lang="en-US" dirty="0">
              <a:latin typeface="Times New Roman"/>
              <a:cs typeface="Times New Roman"/>
            </a:endParaRPr>
          </a:p>
        </p:txBody>
      </p:sp>
      <p:sp>
        <p:nvSpPr>
          <p:cNvPr id="5" name="Slide Number Placeholder 4">
            <a:extLst>
              <a:ext uri="{FF2B5EF4-FFF2-40B4-BE49-F238E27FC236}">
                <a16:creationId xmlns:a16="http://schemas.microsoft.com/office/drawing/2014/main" id="{A4A0D9B8-2A98-4CCD-B255-769BEBE2D36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49</a:t>
            </a:fld>
            <a:endParaRPr lang="en-US" dirty="0"/>
          </a:p>
        </p:txBody>
      </p:sp>
    </p:spTree>
    <p:extLst>
      <p:ext uri="{BB962C8B-B14F-4D97-AF65-F5344CB8AC3E}">
        <p14:creationId xmlns:p14="http://schemas.microsoft.com/office/powerpoint/2010/main" val="1364381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down)">
                                      <p:cBhvr>
                                        <p:cTn id="18" dur="500"/>
                                        <p:tgtEl>
                                          <p:spTgt spid="3">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6784EB-EF72-4EBD-BCA3-550650C51A8F}"/>
              </a:ext>
            </a:extLst>
          </p:cNvPr>
          <p:cNvSpPr>
            <a:spLocks noGrp="1"/>
          </p:cNvSpPr>
          <p:nvPr>
            <p:ph type="title"/>
          </p:nvPr>
        </p:nvSpPr>
        <p:spPr>
          <a:xfrm>
            <a:off x="218157" y="116240"/>
            <a:ext cx="10515600" cy="1325563"/>
          </a:xfrm>
        </p:spPr>
        <p:txBody>
          <a:bodyPr/>
          <a:lstStyle/>
          <a:p>
            <a:r>
              <a:rPr lang="en-US" dirty="0"/>
              <a:t>RAND requirements</a:t>
            </a:r>
          </a:p>
        </p:txBody>
      </p:sp>
      <p:sp>
        <p:nvSpPr>
          <p:cNvPr id="6" name="Content Placeholder 5">
            <a:extLst>
              <a:ext uri="{FF2B5EF4-FFF2-40B4-BE49-F238E27FC236}">
                <a16:creationId xmlns:a16="http://schemas.microsoft.com/office/drawing/2014/main" id="{D2792932-D03E-44B7-B5EE-011295AC04A2}"/>
              </a:ext>
            </a:extLst>
          </p:cNvPr>
          <p:cNvSpPr>
            <a:spLocks noGrp="1"/>
          </p:cNvSpPr>
          <p:nvPr>
            <p:ph idx="1"/>
          </p:nvPr>
        </p:nvSpPr>
        <p:spPr>
          <a:xfrm>
            <a:off x="218158" y="1202267"/>
            <a:ext cx="8502510" cy="4641827"/>
          </a:xfrm>
        </p:spPr>
        <p:txBody>
          <a:bodyPr>
            <a:normAutofit lnSpcReduction="10000"/>
          </a:bodyPr>
          <a:lstStyle/>
          <a:p>
            <a:r>
              <a:rPr lang="en-US" b="1" dirty="0"/>
              <a:t>Reasonable</a:t>
            </a:r>
            <a:r>
              <a:rPr lang="en-US" dirty="0"/>
              <a:t> – Not excessive in cost and based on prudent and sound purchasing practices. (</a:t>
            </a:r>
            <a:r>
              <a:rPr lang="en-US" dirty="0">
                <a:hlinkClick r:id="rId3"/>
              </a:rPr>
              <a:t>2 CFR 200.404</a:t>
            </a:r>
            <a:r>
              <a:rPr lang="en-US" dirty="0"/>
              <a:t>)</a:t>
            </a:r>
          </a:p>
          <a:p>
            <a:r>
              <a:rPr lang="en-US" b="1" dirty="0"/>
              <a:t>Allocable</a:t>
            </a:r>
            <a:r>
              <a:rPr lang="en-US" dirty="0"/>
              <a:t> – Cost is incurred specifically for the benefit of the program, distributed proportionately, an allowable activity and meets the program’s intent. (</a:t>
            </a:r>
            <a:r>
              <a:rPr lang="en-US" dirty="0">
                <a:hlinkClick r:id="rId4"/>
              </a:rPr>
              <a:t>2 CFR 200.405</a:t>
            </a:r>
            <a:r>
              <a:rPr lang="en-US" dirty="0"/>
              <a:t>)</a:t>
            </a:r>
          </a:p>
          <a:p>
            <a:r>
              <a:rPr lang="en-US" b="1" dirty="0"/>
              <a:t>Necessary</a:t>
            </a:r>
            <a:r>
              <a:rPr lang="en-US" dirty="0"/>
              <a:t> – Essential for carrying out the needs-based program. (</a:t>
            </a:r>
            <a:r>
              <a:rPr lang="en-US" dirty="0">
                <a:hlinkClick r:id="rId5"/>
              </a:rPr>
              <a:t>2 CFR 200.403(a)</a:t>
            </a:r>
            <a:r>
              <a:rPr lang="en-US" dirty="0"/>
              <a:t>)</a:t>
            </a:r>
          </a:p>
          <a:p>
            <a:r>
              <a:rPr lang="en-US" b="1" dirty="0"/>
              <a:t>Documented</a:t>
            </a:r>
            <a:r>
              <a:rPr lang="en-US" dirty="0"/>
              <a:t> – Purchases must be adequately documented. (</a:t>
            </a:r>
            <a:r>
              <a:rPr lang="en-US" dirty="0">
                <a:hlinkClick r:id="rId5"/>
              </a:rPr>
              <a:t>2 CFR 200.403(g)</a:t>
            </a:r>
            <a:r>
              <a:rPr lang="en-US" dirty="0"/>
              <a:t> and </a:t>
            </a:r>
            <a:r>
              <a:rPr lang="en-US" dirty="0">
                <a:hlinkClick r:id="rId6"/>
              </a:rPr>
              <a:t>2 CFR 200.302(b)(3)</a:t>
            </a:r>
            <a:r>
              <a:rPr lang="en-US" dirty="0"/>
              <a:t>)</a:t>
            </a:r>
          </a:p>
        </p:txBody>
      </p:sp>
      <p:sp>
        <p:nvSpPr>
          <p:cNvPr id="4" name="Google Shape;499;p54">
            <a:extLst>
              <a:ext uri="{FF2B5EF4-FFF2-40B4-BE49-F238E27FC236}">
                <a16:creationId xmlns:a16="http://schemas.microsoft.com/office/drawing/2014/main" id="{46B0DA57-A60A-4E66-A476-5417670D1FE3}"/>
              </a:ext>
            </a:extLst>
          </p:cNvPr>
          <p:cNvSpPr txBox="1"/>
          <p:nvPr/>
        </p:nvSpPr>
        <p:spPr>
          <a:xfrm>
            <a:off x="8720667" y="1441803"/>
            <a:ext cx="3253176" cy="3386820"/>
          </a:xfrm>
          <a:prstGeom prst="rect">
            <a:avLst/>
          </a:prstGeom>
          <a:solidFill>
            <a:srgbClr val="8DD3BD"/>
          </a:solidFill>
          <a:ln>
            <a:noFill/>
          </a:ln>
          <a:scene3d>
            <a:camera prst="orthographicFront"/>
            <a:lightRig rig="threePt" dir="t"/>
          </a:scene3d>
          <a:sp3d>
            <a:bevelT w="152400" h="50800" prst="softRound"/>
          </a:sp3d>
        </p:spPr>
        <p:txBody>
          <a:bodyPr spcFirstLastPara="1" wrap="square" lIns="91425" tIns="91425" rIns="91425" bIns="91425" anchor="t" anchorCtr="0">
            <a:noAutofit/>
          </a:bodyPr>
          <a:lstStyle/>
          <a:p>
            <a:pPr marL="0" lvl="0" indent="0" algn="ctr" rtl="0">
              <a:spcBef>
                <a:spcPts val="0"/>
              </a:spcBef>
              <a:spcAft>
                <a:spcPts val="0"/>
              </a:spcAft>
              <a:buNone/>
            </a:pPr>
            <a:r>
              <a:rPr lang="en" sz="3200" b="1" i="1" dirty="0">
                <a:latin typeface="+mj-lt"/>
                <a:cs typeface="Times New Roman"/>
              </a:rPr>
              <a:t>“If my school didn’t have Title II, Part A funds, would I still find a way to pay for this?”</a:t>
            </a:r>
            <a:endParaRPr lang="en-US" sz="3200" b="1" i="1" dirty="0">
              <a:latin typeface="+mj-lt"/>
              <a:cs typeface="Times New Roman"/>
            </a:endParaRPr>
          </a:p>
        </p:txBody>
      </p:sp>
    </p:spTree>
    <p:extLst>
      <p:ext uri="{BB962C8B-B14F-4D97-AF65-F5344CB8AC3E}">
        <p14:creationId xmlns:p14="http://schemas.microsoft.com/office/powerpoint/2010/main" val="9656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8CF98E2-25EC-4C30-9441-2AD25D7CB5D3}"/>
              </a:ext>
            </a:extLst>
          </p:cNvPr>
          <p:cNvSpPr>
            <a:spLocks noGrp="1"/>
          </p:cNvSpPr>
          <p:nvPr>
            <p:ph type="title"/>
          </p:nvPr>
        </p:nvSpPr>
        <p:spPr/>
        <p:txBody>
          <a:bodyPr/>
          <a:lstStyle/>
          <a:p>
            <a:r>
              <a:rPr lang="en-US" dirty="0"/>
              <a:t>Recommendations for Alignment</a:t>
            </a:r>
          </a:p>
        </p:txBody>
      </p:sp>
      <p:sp>
        <p:nvSpPr>
          <p:cNvPr id="8" name="Content Placeholder 7">
            <a:extLst>
              <a:ext uri="{FF2B5EF4-FFF2-40B4-BE49-F238E27FC236}">
                <a16:creationId xmlns:a16="http://schemas.microsoft.com/office/drawing/2014/main" id="{575D3F1C-319A-4E65-8552-BA34DAB06108}"/>
              </a:ext>
            </a:extLst>
          </p:cNvPr>
          <p:cNvSpPr>
            <a:spLocks noGrp="1"/>
          </p:cNvSpPr>
          <p:nvPr>
            <p:ph idx="1"/>
          </p:nvPr>
        </p:nvSpPr>
        <p:spPr>
          <a:xfrm>
            <a:off x="585537" y="1311442"/>
            <a:ext cx="10515600" cy="4636921"/>
          </a:xfrm>
        </p:spPr>
        <p:txBody>
          <a:bodyPr>
            <a:normAutofit/>
          </a:bodyPr>
          <a:lstStyle/>
          <a:p>
            <a:r>
              <a:rPr lang="en-US" sz="3200" dirty="0"/>
              <a:t>KDE recommends reviewing GMAP and MUNIS at least quarterly to ensure alignment and timely expenditure of funds.</a:t>
            </a:r>
          </a:p>
          <a:p>
            <a:r>
              <a:rPr lang="en-US" sz="3200" dirty="0"/>
              <a:t>Incorporate aligning expenditures into existing internal control processes and procedures.</a:t>
            </a:r>
          </a:p>
          <a:p>
            <a:pPr lvl="1"/>
            <a:r>
              <a:rPr lang="en-US" sz="3200" dirty="0"/>
              <a:t>Are funds being spent in a timely fashion?</a:t>
            </a:r>
          </a:p>
          <a:p>
            <a:pPr lvl="1"/>
            <a:r>
              <a:rPr lang="en-US" sz="3200" dirty="0"/>
              <a:t>Are funds being spent on approved expenditures?</a:t>
            </a:r>
          </a:p>
          <a:p>
            <a:pPr lvl="1"/>
            <a:r>
              <a:rPr lang="en-US" sz="3200" dirty="0"/>
              <a:t>If funds are not being spent on a particular item, is the district/school reevaluating the need for that item?</a:t>
            </a:r>
          </a:p>
        </p:txBody>
      </p:sp>
    </p:spTree>
    <p:extLst>
      <p:ext uri="{BB962C8B-B14F-4D97-AF65-F5344CB8AC3E}">
        <p14:creationId xmlns:p14="http://schemas.microsoft.com/office/powerpoint/2010/main" val="358288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A4036-62A7-4DA2-817F-43EB91A29C80}"/>
              </a:ext>
            </a:extLst>
          </p:cNvPr>
          <p:cNvSpPr>
            <a:spLocks noGrp="1"/>
          </p:cNvSpPr>
          <p:nvPr>
            <p:ph type="title"/>
          </p:nvPr>
        </p:nvSpPr>
        <p:spPr>
          <a:xfrm>
            <a:off x="838200" y="259468"/>
            <a:ext cx="10515600" cy="739775"/>
          </a:xfrm>
        </p:spPr>
        <p:txBody>
          <a:bodyPr/>
          <a:lstStyle/>
          <a:p>
            <a:r>
              <a:rPr lang="en-US" dirty="0"/>
              <a:t>Title II, Part A Funds…</a:t>
            </a:r>
          </a:p>
        </p:txBody>
      </p:sp>
      <p:sp>
        <p:nvSpPr>
          <p:cNvPr id="4" name="Content Placeholder 3">
            <a:extLst>
              <a:ext uri="{FF2B5EF4-FFF2-40B4-BE49-F238E27FC236}">
                <a16:creationId xmlns:a16="http://schemas.microsoft.com/office/drawing/2014/main" id="{F70C6D4B-9565-45F8-9A6E-DCAD3E27D41F}"/>
              </a:ext>
            </a:extLst>
          </p:cNvPr>
          <p:cNvSpPr>
            <a:spLocks noGrp="1"/>
          </p:cNvSpPr>
          <p:nvPr>
            <p:ph sz="half" idx="2"/>
          </p:nvPr>
        </p:nvSpPr>
        <p:spPr>
          <a:xfrm>
            <a:off x="633248" y="1270341"/>
            <a:ext cx="10925503" cy="5219066"/>
          </a:xfrm>
        </p:spPr>
        <p:txBody>
          <a:bodyPr/>
          <a:lstStyle/>
          <a:p>
            <a:pPr marL="0" indent="0" algn="ctr">
              <a:buNone/>
            </a:pPr>
            <a:r>
              <a:rPr lang="en-US" sz="4400" b="1" i="1" dirty="0"/>
              <a:t>used to…</a:t>
            </a:r>
          </a:p>
          <a:p>
            <a:r>
              <a:rPr lang="en-US" sz="3200" dirty="0"/>
              <a:t>…help teachers and school leaders be more instructionally and professionally effective</a:t>
            </a:r>
          </a:p>
          <a:p>
            <a:r>
              <a:rPr lang="en-US" sz="3200" dirty="0"/>
              <a:t>…recruit, support, and retain effective staff to best meet student needs</a:t>
            </a:r>
          </a:p>
          <a:p>
            <a:r>
              <a:rPr lang="en-US" sz="3200" dirty="0"/>
              <a:t>…connect effective teachers with students who have the highest needs</a:t>
            </a:r>
          </a:p>
          <a:p>
            <a:endParaRPr lang="en-US" dirty="0"/>
          </a:p>
        </p:txBody>
      </p:sp>
    </p:spTree>
    <p:extLst>
      <p:ext uri="{BB962C8B-B14F-4D97-AF65-F5344CB8AC3E}">
        <p14:creationId xmlns:p14="http://schemas.microsoft.com/office/powerpoint/2010/main" val="2585308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1351-9119-4355-8624-E343F8940F65}"/>
              </a:ext>
            </a:extLst>
          </p:cNvPr>
          <p:cNvSpPr>
            <a:spLocks noGrp="1"/>
          </p:cNvSpPr>
          <p:nvPr>
            <p:ph type="title"/>
          </p:nvPr>
        </p:nvSpPr>
        <p:spPr>
          <a:xfrm>
            <a:off x="163643" y="18255"/>
            <a:ext cx="10515600" cy="1325563"/>
          </a:xfrm>
        </p:spPr>
        <p:txBody>
          <a:bodyPr/>
          <a:lstStyle/>
          <a:p>
            <a:r>
              <a:rPr lang="en-US" dirty="0"/>
              <a:t>Title II, Part A Resources </a:t>
            </a:r>
          </a:p>
        </p:txBody>
      </p:sp>
      <p:sp>
        <p:nvSpPr>
          <p:cNvPr id="3" name="Content Placeholder 2">
            <a:extLst>
              <a:ext uri="{FF2B5EF4-FFF2-40B4-BE49-F238E27FC236}">
                <a16:creationId xmlns:a16="http://schemas.microsoft.com/office/drawing/2014/main" id="{EC9390DE-72D1-45DC-AC46-26025D9487FC}"/>
              </a:ext>
            </a:extLst>
          </p:cNvPr>
          <p:cNvSpPr>
            <a:spLocks noGrp="1"/>
          </p:cNvSpPr>
          <p:nvPr>
            <p:ph idx="1"/>
          </p:nvPr>
        </p:nvSpPr>
        <p:spPr>
          <a:xfrm>
            <a:off x="658318" y="1065318"/>
            <a:ext cx="3598889" cy="4351338"/>
          </a:xfrm>
        </p:spPr>
        <p:txBody>
          <a:bodyPr/>
          <a:lstStyle/>
          <a:p>
            <a:r>
              <a:rPr lang="en-US" dirty="0">
                <a:hlinkClick r:id="rId3"/>
              </a:rPr>
              <a:t>Office of Elementary and Secondary Education (USDE)</a:t>
            </a:r>
            <a:endParaRPr lang="en-US" dirty="0"/>
          </a:p>
          <a:p>
            <a:r>
              <a:rPr lang="en-US" dirty="0">
                <a:hlinkClick r:id="rId4"/>
              </a:rPr>
              <a:t>Title II, Part A Webpage (KDE)</a:t>
            </a:r>
            <a:endParaRPr lang="en-US" dirty="0"/>
          </a:p>
        </p:txBody>
      </p:sp>
      <p:pic>
        <p:nvPicPr>
          <p:cNvPr id="5" name="Picture 4">
            <a:extLst>
              <a:ext uri="{FF2B5EF4-FFF2-40B4-BE49-F238E27FC236}">
                <a16:creationId xmlns:a16="http://schemas.microsoft.com/office/drawing/2014/main" id="{93019340-1210-4052-829A-A9C797CB77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38909" y="3429000"/>
            <a:ext cx="2140329" cy="2741639"/>
          </a:xfrm>
          <a:prstGeom prst="rect">
            <a:avLst/>
          </a:prstGeom>
          <a:scene3d>
            <a:camera prst="orthographicFront"/>
            <a:lightRig rig="threePt" dir="t"/>
          </a:scene3d>
          <a:sp3d>
            <a:bevelT w="139700" h="139700" prst="divot"/>
          </a:sp3d>
        </p:spPr>
      </p:pic>
      <p:pic>
        <p:nvPicPr>
          <p:cNvPr id="7" name="Picture 6" descr="A screenshot of Title II, Part A webpage resources">
            <a:extLst>
              <a:ext uri="{FF2B5EF4-FFF2-40B4-BE49-F238E27FC236}">
                <a16:creationId xmlns:a16="http://schemas.microsoft.com/office/drawing/2014/main" id="{8D1FBB90-AF75-C03A-77A5-DC6720F8F368}"/>
              </a:ext>
            </a:extLst>
          </p:cNvPr>
          <p:cNvPicPr>
            <a:picLocks noChangeAspect="1"/>
          </p:cNvPicPr>
          <p:nvPr/>
        </p:nvPicPr>
        <p:blipFill>
          <a:blip r:embed="rId6"/>
          <a:stretch>
            <a:fillRect/>
          </a:stretch>
        </p:blipFill>
        <p:spPr>
          <a:xfrm>
            <a:off x="4424979" y="977901"/>
            <a:ext cx="7603378" cy="4804672"/>
          </a:xfrm>
          <a:prstGeom prst="rect">
            <a:avLst/>
          </a:prstGeom>
        </p:spPr>
      </p:pic>
    </p:spTree>
    <p:extLst>
      <p:ext uri="{BB962C8B-B14F-4D97-AF65-F5344CB8AC3E}">
        <p14:creationId xmlns:p14="http://schemas.microsoft.com/office/powerpoint/2010/main" val="40815041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2F7DC9-5C03-42E2-AE9E-9205C2FC647D}"/>
              </a:ext>
            </a:extLst>
          </p:cNvPr>
          <p:cNvSpPr>
            <a:spLocks noGrp="1"/>
          </p:cNvSpPr>
          <p:nvPr>
            <p:ph type="title"/>
          </p:nvPr>
        </p:nvSpPr>
        <p:spPr>
          <a:xfrm>
            <a:off x="0" y="0"/>
            <a:ext cx="4681742" cy="1840613"/>
          </a:xfrm>
        </p:spPr>
        <p:txBody>
          <a:bodyPr anchor="b">
            <a:normAutofit/>
          </a:bodyPr>
          <a:lstStyle/>
          <a:p>
            <a:r>
              <a:rPr lang="en-US" sz="4000" dirty="0"/>
              <a:t>Title II, Part A Consultants</a:t>
            </a:r>
          </a:p>
        </p:txBody>
      </p:sp>
      <p:sp>
        <p:nvSpPr>
          <p:cNvPr id="5" name="Content Placeholder 4">
            <a:extLst>
              <a:ext uri="{FF2B5EF4-FFF2-40B4-BE49-F238E27FC236}">
                <a16:creationId xmlns:a16="http://schemas.microsoft.com/office/drawing/2014/main" id="{6DA61EE1-336D-44A1-8BB6-AA238D6379CC}"/>
              </a:ext>
            </a:extLst>
          </p:cNvPr>
          <p:cNvSpPr>
            <a:spLocks noGrp="1"/>
          </p:cNvSpPr>
          <p:nvPr>
            <p:ph idx="1"/>
          </p:nvPr>
        </p:nvSpPr>
        <p:spPr>
          <a:xfrm>
            <a:off x="1578125" y="2246432"/>
            <a:ext cx="9245981" cy="2365136"/>
          </a:xfrm>
        </p:spPr>
        <p:txBody>
          <a:bodyPr>
            <a:normAutofit fontScale="92500" lnSpcReduction="10000"/>
          </a:bodyPr>
          <a:lstStyle/>
          <a:p>
            <a:r>
              <a:rPr lang="en-US" sz="4000" dirty="0">
                <a:hlinkClick r:id="rId3"/>
              </a:rPr>
              <a:t>Jason.Howard@education.ky.gov</a:t>
            </a:r>
            <a:endParaRPr lang="en-US" sz="4000" dirty="0"/>
          </a:p>
          <a:p>
            <a:r>
              <a:rPr lang="en-US" sz="4000" dirty="0">
                <a:hlinkClick r:id="rId4"/>
              </a:rPr>
              <a:t>Dana.Kelly@education.ky.gov</a:t>
            </a:r>
            <a:r>
              <a:rPr lang="en-US" sz="4000" dirty="0"/>
              <a:t> </a:t>
            </a:r>
          </a:p>
          <a:p>
            <a:r>
              <a:rPr lang="en-US" sz="4000" dirty="0">
                <a:hlinkClick r:id="rId5"/>
              </a:rPr>
              <a:t>Laura.McCullough@education.ky.gov</a:t>
            </a:r>
            <a:endParaRPr lang="en-US" sz="4000" dirty="0"/>
          </a:p>
          <a:p>
            <a:r>
              <a:rPr lang="en-US" sz="4000" dirty="0">
                <a:hlinkClick r:id="rId6"/>
              </a:rPr>
              <a:t>Sean.Murphy@education.ky.gov</a:t>
            </a:r>
            <a:endParaRPr lang="en-US" sz="4000" dirty="0"/>
          </a:p>
        </p:txBody>
      </p:sp>
    </p:spTree>
    <p:extLst>
      <p:ext uri="{BB962C8B-B14F-4D97-AF65-F5344CB8AC3E}">
        <p14:creationId xmlns:p14="http://schemas.microsoft.com/office/powerpoint/2010/main" val="242701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2E8E-D64D-497D-930F-99A6E41A8A49}"/>
              </a:ext>
            </a:extLst>
          </p:cNvPr>
          <p:cNvSpPr>
            <a:spLocks noGrp="1"/>
          </p:cNvSpPr>
          <p:nvPr>
            <p:ph type="title"/>
          </p:nvPr>
        </p:nvSpPr>
        <p:spPr/>
        <p:txBody>
          <a:bodyPr/>
          <a:lstStyle/>
          <a:p>
            <a:r>
              <a:rPr lang="en-US" dirty="0"/>
              <a:t>Title II, Part A Expenditures</a:t>
            </a:r>
          </a:p>
        </p:txBody>
      </p:sp>
      <p:sp>
        <p:nvSpPr>
          <p:cNvPr id="3" name="Content Placeholder 2">
            <a:extLst>
              <a:ext uri="{FF2B5EF4-FFF2-40B4-BE49-F238E27FC236}">
                <a16:creationId xmlns:a16="http://schemas.microsoft.com/office/drawing/2014/main" id="{2D453AA6-83A4-4136-95B4-41E4B469B58B}"/>
              </a:ext>
            </a:extLst>
          </p:cNvPr>
          <p:cNvSpPr>
            <a:spLocks noGrp="1"/>
          </p:cNvSpPr>
          <p:nvPr>
            <p:ph idx="1"/>
          </p:nvPr>
        </p:nvSpPr>
        <p:spPr>
          <a:xfrm>
            <a:off x="838200" y="1825625"/>
            <a:ext cx="4671951" cy="4351338"/>
          </a:xfrm>
        </p:spPr>
        <p:txBody>
          <a:bodyPr/>
          <a:lstStyle/>
          <a:p>
            <a:r>
              <a:rPr lang="en-US" sz="3600" dirty="0"/>
              <a:t>Professional Learning</a:t>
            </a:r>
          </a:p>
          <a:p>
            <a:r>
              <a:rPr lang="en-US" sz="3600" dirty="0"/>
              <a:t>Recruitment</a:t>
            </a:r>
          </a:p>
          <a:p>
            <a:r>
              <a:rPr lang="en-US" sz="3600" dirty="0"/>
              <a:t>Retention</a:t>
            </a:r>
          </a:p>
          <a:p>
            <a:r>
              <a:rPr lang="en-US" sz="3600" dirty="0"/>
              <a:t>Career Pathways</a:t>
            </a:r>
          </a:p>
          <a:p>
            <a:r>
              <a:rPr lang="en-US" sz="3600" dirty="0"/>
              <a:t>Equitable Distribution of Effective Educators</a:t>
            </a:r>
          </a:p>
          <a:p>
            <a:endParaRPr lang="en-US" dirty="0"/>
          </a:p>
          <a:p>
            <a:endParaRPr lang="en-US" dirty="0"/>
          </a:p>
        </p:txBody>
      </p:sp>
      <p:graphicFrame>
        <p:nvGraphicFramePr>
          <p:cNvPr id="6" name="Diagram 5">
            <a:extLst>
              <a:ext uri="{FF2B5EF4-FFF2-40B4-BE49-F238E27FC236}">
                <a16:creationId xmlns:a16="http://schemas.microsoft.com/office/drawing/2014/main" id="{0F4B245D-822C-4BF7-8B6C-F65A505841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1063865"/>
              </p:ext>
            </p:extLst>
          </p:nvPr>
        </p:nvGraphicFramePr>
        <p:xfrm>
          <a:off x="5909930" y="789216"/>
          <a:ext cx="6282070" cy="4855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2DD9A998-FF21-4ED8-8C95-3B3683450977}"/>
              </a:ext>
            </a:extLst>
          </p:cNvPr>
          <p:cNvSpPr/>
          <p:nvPr/>
        </p:nvSpPr>
        <p:spPr>
          <a:xfrm>
            <a:off x="8294914" y="2567733"/>
            <a:ext cx="1620578" cy="1325563"/>
          </a:xfrm>
          <a:prstGeom prst="roundRect">
            <a:avLst/>
          </a:prstGeom>
          <a:solidFill>
            <a:srgbClr val="CC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Support for Effective Instruction</a:t>
            </a:r>
          </a:p>
        </p:txBody>
      </p:sp>
    </p:spTree>
    <p:extLst>
      <p:ext uri="{BB962C8B-B14F-4D97-AF65-F5344CB8AC3E}">
        <p14:creationId xmlns:p14="http://schemas.microsoft.com/office/powerpoint/2010/main" val="959535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6" grpId="0">
        <p:bldAsOne/>
      </p:bldGraphic>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F68A-742A-4E1C-9FC8-62F4D3B0D095}"/>
              </a:ext>
            </a:extLst>
          </p:cNvPr>
          <p:cNvSpPr>
            <a:spLocks noGrp="1"/>
          </p:cNvSpPr>
          <p:nvPr>
            <p:ph type="title"/>
          </p:nvPr>
        </p:nvSpPr>
        <p:spPr/>
        <p:txBody>
          <a:bodyPr/>
          <a:lstStyle/>
          <a:p>
            <a:r>
              <a:rPr lang="en-US" dirty="0">
                <a:cs typeface="Times New Roman"/>
              </a:rPr>
              <a:t>Professional Learning</a:t>
            </a:r>
          </a:p>
        </p:txBody>
      </p:sp>
      <p:sp>
        <p:nvSpPr>
          <p:cNvPr id="4" name="Text Placeholder 3">
            <a:extLst>
              <a:ext uri="{FF2B5EF4-FFF2-40B4-BE49-F238E27FC236}">
                <a16:creationId xmlns:a16="http://schemas.microsoft.com/office/drawing/2014/main" id="{69D03370-B8EE-464C-85F1-3CDFA213D097}"/>
              </a:ext>
            </a:extLst>
          </p:cNvPr>
          <p:cNvSpPr>
            <a:spLocks noGrp="1"/>
          </p:cNvSpPr>
          <p:nvPr>
            <p:ph idx="1"/>
          </p:nvPr>
        </p:nvSpPr>
        <p:spPr>
          <a:xfrm>
            <a:off x="838200" y="1541721"/>
            <a:ext cx="10515600" cy="4635242"/>
          </a:xfrm>
        </p:spPr>
        <p:txBody>
          <a:bodyPr vert="horz" lIns="91440" tIns="45720" rIns="91440" bIns="45720" rtlCol="0" anchor="t">
            <a:normAutofit/>
          </a:bodyPr>
          <a:lstStyle/>
          <a:p>
            <a:pPr marL="0" indent="0">
              <a:buNone/>
            </a:pPr>
            <a:r>
              <a:rPr lang="en-US" dirty="0">
                <a:ea typeface="+mn-lt"/>
                <a:cs typeface="Times New Roman"/>
              </a:rPr>
              <a:t>Districts may use funds to support the ongoing professional learning of teachers, principals and school leaders. </a:t>
            </a:r>
            <a:endParaRPr lang="en-US" b="1" i="1" dirty="0">
              <a:ea typeface="+mn-lt"/>
              <a:cs typeface="Times New Roman"/>
            </a:endParaRPr>
          </a:p>
          <a:p>
            <a:pPr marL="571500" indent="-571500">
              <a:buFont typeface="Arial" panose="05040102010807070707" pitchFamily="18" charset="2"/>
              <a:buChar char="•"/>
            </a:pPr>
            <a:r>
              <a:rPr lang="en-US" dirty="0">
                <a:cs typeface="Times New Roman"/>
              </a:rPr>
              <a:t>Professional Learning Opportunities</a:t>
            </a:r>
          </a:p>
          <a:p>
            <a:pPr marL="971550" lvl="1" indent="-571500">
              <a:buFont typeface="Arial" panose="05040102010807070707" pitchFamily="18" charset="2"/>
              <a:buChar char="•"/>
            </a:pPr>
            <a:r>
              <a:rPr lang="en-US" dirty="0">
                <a:cs typeface="Times New Roman"/>
              </a:rPr>
              <a:t>Needs-based</a:t>
            </a:r>
          </a:p>
          <a:p>
            <a:pPr marL="971550" lvl="1" indent="-571500">
              <a:buFont typeface="Arial" panose="05040102010807070707" pitchFamily="18" charset="2"/>
              <a:buChar char="•"/>
            </a:pPr>
            <a:r>
              <a:rPr lang="en-US" dirty="0">
                <a:cs typeface="Times New Roman"/>
              </a:rPr>
              <a:t>Job-embedded</a:t>
            </a:r>
          </a:p>
          <a:p>
            <a:pPr marL="971550" lvl="1" indent="-571500">
              <a:buFont typeface="Arial" panose="05040102010807070707" pitchFamily="18" charset="2"/>
              <a:buChar char="•"/>
            </a:pPr>
            <a:r>
              <a:rPr lang="en-US" dirty="0">
                <a:cs typeface="Times New Roman"/>
              </a:rPr>
              <a:t>Sustainable</a:t>
            </a:r>
          </a:p>
          <a:p>
            <a:pPr marL="971550" lvl="1" indent="-571500">
              <a:buFont typeface="Arial" panose="05040102010807070707" pitchFamily="18" charset="2"/>
              <a:buChar char="•"/>
            </a:pPr>
            <a:r>
              <a:rPr lang="en-US" dirty="0">
                <a:cs typeface="Times New Roman"/>
              </a:rPr>
              <a:t>Evidence-based</a:t>
            </a:r>
          </a:p>
          <a:p>
            <a:pPr marL="971550" lvl="1" indent="-571500">
              <a:buFont typeface="Arial" panose="05040102010807070707" pitchFamily="18" charset="2"/>
              <a:buChar char="•"/>
            </a:pPr>
            <a:r>
              <a:rPr lang="en-US" dirty="0">
                <a:cs typeface="Times New Roman"/>
              </a:rPr>
              <a:t>Data-driven</a:t>
            </a:r>
          </a:p>
          <a:p>
            <a:pPr marL="971550" lvl="1" indent="-571500">
              <a:buFont typeface="Arial" panose="05040102010807070707" pitchFamily="18" charset="2"/>
              <a:buChar char="•"/>
            </a:pPr>
            <a:r>
              <a:rPr lang="en-US" dirty="0">
                <a:cs typeface="Times New Roman"/>
              </a:rPr>
              <a:t>Classroom-focused</a:t>
            </a:r>
          </a:p>
        </p:txBody>
      </p:sp>
      <p:sp>
        <p:nvSpPr>
          <p:cNvPr id="3" name="Slide Number Placeholder 2">
            <a:extLst>
              <a:ext uri="{FF2B5EF4-FFF2-40B4-BE49-F238E27FC236}">
                <a16:creationId xmlns:a16="http://schemas.microsoft.com/office/drawing/2014/main" id="{134461AB-F163-4F25-8BA4-CEC120454557}"/>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E107E-F593-4EAA-993F-92624C69B7F3}" type="slidenum">
              <a:rPr lang="en-US" smtClean="0"/>
              <a:pPr/>
              <a:t>7</a:t>
            </a:fld>
            <a:endParaRPr lang="en-US" dirty="0"/>
          </a:p>
        </p:txBody>
      </p:sp>
    </p:spTree>
    <p:extLst>
      <p:ext uri="{BB962C8B-B14F-4D97-AF65-F5344CB8AC3E}">
        <p14:creationId xmlns:p14="http://schemas.microsoft.com/office/powerpoint/2010/main" val="3738304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a:extLst>
              <a:ext uri="{FF2B5EF4-FFF2-40B4-BE49-F238E27FC236}">
                <a16:creationId xmlns:a16="http://schemas.microsoft.com/office/drawing/2014/main" id="{27474A36-2042-E5DA-EAB2-6845E7A50007}"/>
              </a:ext>
              <a:ext uri="{C183D7F6-B498-43B3-948B-1728B52AA6E4}">
                <adec:decorative xmlns:adec="http://schemas.microsoft.com/office/drawing/2017/decorative" val="0"/>
              </a:ext>
            </a:extLst>
          </p:cNvPr>
          <p:cNvPicPr>
            <a:picLocks noGrp="1" noChangeAspect="1"/>
          </p:cNvPicPr>
          <p:nvPr>
            <p:ph idx="1"/>
          </p:nvPr>
        </p:nvPicPr>
        <p:blipFill>
          <a:blip r:embed="rId2"/>
          <a:stretch>
            <a:fillRect/>
          </a:stretch>
        </p:blipFill>
        <p:spPr>
          <a:xfrm>
            <a:off x="116959" y="148856"/>
            <a:ext cx="11897832" cy="6560288"/>
          </a:xfrm>
        </p:spPr>
      </p:pic>
      <p:sp>
        <p:nvSpPr>
          <p:cNvPr id="2" name="Title 1">
            <a:extLst>
              <a:ext uri="{FF2B5EF4-FFF2-40B4-BE49-F238E27FC236}">
                <a16:creationId xmlns:a16="http://schemas.microsoft.com/office/drawing/2014/main" id="{F2421B5E-9B0B-0D5B-4E13-3F7AC74D5DBD}"/>
              </a:ext>
            </a:extLst>
          </p:cNvPr>
          <p:cNvSpPr>
            <a:spLocks noGrp="1"/>
          </p:cNvSpPr>
          <p:nvPr>
            <p:ph type="title"/>
          </p:nvPr>
        </p:nvSpPr>
        <p:spPr/>
        <p:txBody>
          <a:bodyPr/>
          <a:lstStyle/>
          <a:p>
            <a:r>
              <a:rPr lang="en-US" dirty="0"/>
              <a:t>Professional Development Definition</a:t>
            </a:r>
          </a:p>
        </p:txBody>
      </p:sp>
    </p:spTree>
    <p:extLst>
      <p:ext uri="{BB962C8B-B14F-4D97-AF65-F5344CB8AC3E}">
        <p14:creationId xmlns:p14="http://schemas.microsoft.com/office/powerpoint/2010/main" val="855903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a:extLst>
              <a:ext uri="{FF2B5EF4-FFF2-40B4-BE49-F238E27FC236}">
                <a16:creationId xmlns:a16="http://schemas.microsoft.com/office/drawing/2014/main" id="{2DF8C0FC-C217-4695-B811-D61470CD251D}"/>
              </a:ext>
            </a:extLst>
          </p:cNvPr>
          <p:cNvPicPr>
            <a:picLocks noGrp="1" noChangeAspect="1"/>
          </p:cNvPicPr>
          <p:nvPr>
            <p:ph idx="1"/>
          </p:nvPr>
        </p:nvPicPr>
        <p:blipFill>
          <a:blip r:embed="rId2"/>
          <a:stretch>
            <a:fillRect/>
          </a:stretch>
        </p:blipFill>
        <p:spPr>
          <a:xfrm>
            <a:off x="138223" y="138474"/>
            <a:ext cx="11919098" cy="6592186"/>
          </a:xfrm>
        </p:spPr>
      </p:pic>
      <p:sp>
        <p:nvSpPr>
          <p:cNvPr id="2" name="Title 1">
            <a:extLst>
              <a:ext uri="{FF2B5EF4-FFF2-40B4-BE49-F238E27FC236}">
                <a16:creationId xmlns:a16="http://schemas.microsoft.com/office/drawing/2014/main" id="{4FF07BEC-1C1E-66AF-F432-9734F1DCA710}"/>
              </a:ext>
            </a:extLst>
          </p:cNvPr>
          <p:cNvSpPr>
            <a:spLocks noGrp="1"/>
          </p:cNvSpPr>
          <p:nvPr>
            <p:ph type="title"/>
          </p:nvPr>
        </p:nvSpPr>
        <p:spPr/>
        <p:txBody>
          <a:bodyPr/>
          <a:lstStyle/>
          <a:p>
            <a:r>
              <a:rPr lang="en-US" dirty="0"/>
              <a:t>Evidence-Based Professional Development</a:t>
            </a:r>
          </a:p>
        </p:txBody>
      </p:sp>
    </p:spTree>
    <p:extLst>
      <p:ext uri="{BB962C8B-B14F-4D97-AF65-F5344CB8AC3E}">
        <p14:creationId xmlns:p14="http://schemas.microsoft.com/office/powerpoint/2010/main" val="11171045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2023-06-13T04:00:00+00:00</Publication_x0020_Date>
    <Audience1 xmlns="3a62de7d-ba57-4f43-9dae-9623ba637be0"/>
    <_dlc_DocId xmlns="3a62de7d-ba57-4f43-9dae-9623ba637be0">KYED-154-101</_dlc_DocId>
    <_dlc_DocIdUrl xmlns="3a62de7d-ba57-4f43-9dae-9623ba637be0">
      <Url>https://www.education.ky.gov/federal/progs/_layouts/15/DocIdRedir.aspx?ID=KYED-154-101</Url>
      <Description>KYED-154-101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6F50709DE6AD8B4D9C4D6DD21E72A119" ma:contentTypeVersion="27" ma:contentTypeDescription="" ma:contentTypeScope="" ma:versionID="f71bb653c7394a5a73fe2a4fee1b1d71">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bd6c60d86bed5d6ed678c67efb90efe0"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5D2AA16-F407-47E8-B0FE-107AE19F7E7F}">
  <ds:schemaRefs>
    <ds:schemaRef ds:uri="http://schemas.microsoft.com/office/2006/documentManagement/types"/>
    <ds:schemaRef ds:uri="http://purl.org/dc/terms/"/>
    <ds:schemaRef ds:uri="http://schemas.openxmlformats.org/package/2006/metadata/core-properties"/>
    <ds:schemaRef ds:uri="http://schemas.microsoft.com/sharepoint/v3"/>
    <ds:schemaRef ds:uri="http://www.w3.org/XML/1998/namespace"/>
    <ds:schemaRef ds:uri="http://purl.org/dc/dcmitype/"/>
    <ds:schemaRef ds:uri="http://purl.org/dc/elements/1.1/"/>
    <ds:schemaRef ds:uri="http://schemas.microsoft.com/office/infopath/2007/PartnerControls"/>
    <ds:schemaRef ds:uri="3a62de7d-ba57-4f43-9dae-9623ba637be0"/>
    <ds:schemaRef ds:uri="http://schemas.microsoft.com/office/2006/metadata/properties"/>
  </ds:schemaRefs>
</ds:datastoreItem>
</file>

<file path=customXml/itemProps2.xml><?xml version="1.0" encoding="utf-8"?>
<ds:datastoreItem xmlns:ds="http://schemas.openxmlformats.org/officeDocument/2006/customXml" ds:itemID="{65FAD57C-E59C-4587-9EE4-9097DE4BEA3E}">
  <ds:schemaRefs>
    <ds:schemaRef ds:uri="http://schemas.microsoft.com/sharepoint/v3/contenttype/forms"/>
  </ds:schemaRefs>
</ds:datastoreItem>
</file>

<file path=customXml/itemProps3.xml><?xml version="1.0" encoding="utf-8"?>
<ds:datastoreItem xmlns:ds="http://schemas.openxmlformats.org/officeDocument/2006/customXml" ds:itemID="{1D82E4EC-781E-4536-8D2D-88C1DDA03AA9}"/>
</file>

<file path=customXml/itemProps4.xml><?xml version="1.0" encoding="utf-8"?>
<ds:datastoreItem xmlns:ds="http://schemas.openxmlformats.org/officeDocument/2006/customXml" ds:itemID="{3CA5AB06-664A-400A-96E9-C8A592E92DA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5687</TotalTime>
  <Words>2696</Words>
  <Application>Microsoft Office PowerPoint</Application>
  <PresentationFormat>Widescreen</PresentationFormat>
  <Paragraphs>419</Paragraphs>
  <Slides>53</Slides>
  <Notes>48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Franklin Gothic Book</vt:lpstr>
      <vt:lpstr>Franklin Gothic Medium</vt:lpstr>
      <vt:lpstr>Times New Roman</vt:lpstr>
      <vt:lpstr>Wingdings</vt:lpstr>
      <vt:lpstr>Office Theme</vt:lpstr>
      <vt:lpstr>Title II, Part A Supporting Effective Instruction  District Coordinators  Program Overview</vt:lpstr>
      <vt:lpstr>Agenda</vt:lpstr>
      <vt:lpstr>Title II, Part A Intent</vt:lpstr>
      <vt:lpstr>Supplement, Not Supplant</vt:lpstr>
      <vt:lpstr>RAND requirements</vt:lpstr>
      <vt:lpstr>Title II, Part A Expenditures</vt:lpstr>
      <vt:lpstr>Professional Learning</vt:lpstr>
      <vt:lpstr>Professional Development Definition</vt:lpstr>
      <vt:lpstr>Evidence-Based Professional Development</vt:lpstr>
      <vt:lpstr>Evidence-Based Professional Development Section 8101(2)</vt:lpstr>
      <vt:lpstr>Best Practices Clearinghouse</vt:lpstr>
      <vt:lpstr>Teacher Recruitment and Retention</vt:lpstr>
      <vt:lpstr>KRS 161.031(2)</vt:lpstr>
      <vt:lpstr>Class Size Reduction – ESSA 2103(b)(3)(D)</vt:lpstr>
      <vt:lpstr>Class Size Reduction</vt:lpstr>
      <vt:lpstr>Career Pathways</vt:lpstr>
      <vt:lpstr>Equitable Distribution of Effective Educators</vt:lpstr>
      <vt:lpstr>Title II, Part A Intent </vt:lpstr>
      <vt:lpstr>Title II, Part A Considerations</vt:lpstr>
      <vt:lpstr>Planning…</vt:lpstr>
      <vt:lpstr>Planning</vt:lpstr>
      <vt:lpstr>Developing a Plan</vt:lpstr>
      <vt:lpstr>Considerations for Planning…</vt:lpstr>
      <vt:lpstr>Shareholder Consultation </vt:lpstr>
      <vt:lpstr>Non-Public School Participation</vt:lpstr>
      <vt:lpstr>Documentation</vt:lpstr>
      <vt:lpstr>Importance of Policies, Processes, and Procedures</vt:lpstr>
      <vt:lpstr>Processes and Procedures Considerations…</vt:lpstr>
      <vt:lpstr>Fiscal Management</vt:lpstr>
      <vt:lpstr>Collaboration and Communication!</vt:lpstr>
      <vt:lpstr>Title II, Part A Monitoring</vt:lpstr>
      <vt:lpstr>Monitoring Continued…</vt:lpstr>
      <vt:lpstr>Title II, Part A Suggested Timeline</vt:lpstr>
      <vt:lpstr>GMAP</vt:lpstr>
      <vt:lpstr>Support for Effective Instruction </vt:lpstr>
      <vt:lpstr>Support for Effective Instruction continued…</vt:lpstr>
      <vt:lpstr>Title II Personnel Details</vt:lpstr>
      <vt:lpstr>Title II-A Personnel Details continued…</vt:lpstr>
      <vt:lpstr>Title II-A Personnel Details continued</vt:lpstr>
      <vt:lpstr>Equitable Services for Private Schools</vt:lpstr>
      <vt:lpstr>GMAP Budget Page</vt:lpstr>
      <vt:lpstr>GMAP Budget Page/MUNIS Codes</vt:lpstr>
      <vt:lpstr>GMAP Budget Page Set Asides</vt:lpstr>
      <vt:lpstr>Budget Narratives…</vt:lpstr>
      <vt:lpstr>GMAP Help…</vt:lpstr>
      <vt:lpstr>Grants Management Application Help Features</vt:lpstr>
      <vt:lpstr>Title II, Part A GMAP Considerations</vt:lpstr>
      <vt:lpstr>Allowable Doesn’t Always Mean Approvable</vt:lpstr>
      <vt:lpstr>Common Application Revision Requests</vt:lpstr>
      <vt:lpstr>Recommendations for Alignment</vt:lpstr>
      <vt:lpstr>Title II, Part A Funds…</vt:lpstr>
      <vt:lpstr>Title II, Part A Resources </vt:lpstr>
      <vt:lpstr>Title II, Part A Consultants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II, Part A Supporting Effective Instruction  District Coordinators Training</dc:title>
  <dc:creator>Jarboe, Kris - Division of Academic Program Standards</dc:creator>
  <cp:lastModifiedBy>Placido, Tabor - Office of Teaching and Learning</cp:lastModifiedBy>
  <cp:revision>71</cp:revision>
  <cp:lastPrinted>2024-04-24T14:52:05Z</cp:lastPrinted>
  <dcterms:created xsi:type="dcterms:W3CDTF">2022-06-20T17:34:37Z</dcterms:created>
  <dcterms:modified xsi:type="dcterms:W3CDTF">2025-03-20T15:17:43Z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0x0101001BEB557DBE01834EAB47A683706DCD5B006F50709DE6AD8B4D9C4D6DD21E72A119</vt:lpwstr>
  </property>
  <property fmtid="{D5CDD505-2E9C-101B-9397-08002B2CF9AE}" pid="3" name="_dlc_DocIdItemGuid">
    <vt:lpwstr>300aa7dd-c15a-4f84-831a-89c9d4106af8</vt:lpwstr>
  </property>
  <property fmtid="{D5CDD505-2E9C-101B-9397-08002B2CF9AE}" pid="4" name="MSIP_Label_eb544694-0027-44fa-bee4-2648c0363f9d_Enabled">
    <vt:lpwstr>true</vt:lpwstr>
  </property>
  <property fmtid="{D5CDD505-2E9C-101B-9397-08002B2CF9AE}" pid="5" name="MSIP_Label_eb544694-0027-44fa-bee4-2648c0363f9d_SetDate">
    <vt:lpwstr>2024-06-20T14:07:17Z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d46d50fc-d675-41f7-a6d3-98d3c42ebf8d</vt:lpwstr>
  </property>
  <property fmtid="{D5CDD505-2E9C-101B-9397-08002B2CF9AE}" pid="10" name="MSIP_Label_eb544694-0027-44fa-bee4-2648c0363f9d_ContentBits">
    <vt:lpwstr>0</vt:lpwstr>
  </property>
</Properties>
</file>