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5715000" type="screen16x10"/>
  <p:notesSz cx="6858000" cy="9144000"/>
  <p:embeddedFontLst>
    <p:embeddedFont>
      <p:font typeface="Poppins" panose="00000500000000000000" pitchFamily="2" charset="0"/>
      <p:regular r:id="rId21"/>
      <p:bold r:id="rId22"/>
      <p:italic r:id="rId23"/>
      <p:boldItalic r:id="rId24"/>
    </p:embeddedFont>
    <p:embeddedFont>
      <p:font typeface="Poppins ExtraBold" panose="00000900000000000000" pitchFamily="2" charset="0"/>
      <p:bold r:id="rId25"/>
      <p:boldItalic r:id="rId26"/>
    </p:embeddedFont>
    <p:embeddedFont>
      <p:font typeface="Poppins SemiBold" panose="00000700000000000000" pitchFamily="2" charset="0"/>
      <p:regular r:id="rId27"/>
      <p:bold r:id="rId28"/>
      <p:italic r:id="rId29"/>
      <p:boldItalic r:id="rId30"/>
    </p:embeddedFont>
    <p:embeddedFont>
      <p:font typeface="Rockwell" panose="02060603020205020403"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2268B-DD1D-88B4-F90B-54AED09689AB}" v="49" dt="2025-12-17T16:12:43.144"/>
  </p1510:revLst>
</p1510:revInfo>
</file>

<file path=ppt/tableStyles.xml><?xml version="1.0" encoding="utf-8"?>
<a:tblStyleLst xmlns:a="http://schemas.openxmlformats.org/drawingml/2006/main" def="{EE2BF794-4E73-475D-9DDA-BECEE97D15AE}">
  <a:tblStyle styleId="{EE2BF794-4E73-475D-9DDA-BECEE97D15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874" y="53"/>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9" Type="http://schemas.microsoft.com/office/2015/10/relationships/revisionInfo" Target="revisionInfo.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40"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knowledgematterscampaign.org/wp-content/uploads/2018/04/KMC-Announcement-re-2018-NAEP-v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1 min </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Frame: </a:t>
            </a:r>
            <a:r>
              <a:rPr lang="en" i="1" dirty="0">
                <a:solidFill>
                  <a:schemeClr val="dk1"/>
                </a:solidFill>
                <a:latin typeface="Poppins"/>
                <a:ea typeface="Poppins"/>
                <a:cs typeface="Poppins"/>
                <a:sym typeface="Poppins"/>
              </a:rPr>
              <a:t>“Welcome to our fourth shared learning in this content cycle on academic vocabulary! Today’s session will serve as an introduction to text sets and their role in supporting literacy. While we’ve discussed specific strategies for teaching vocabulary words explicitly and implicitly, we also need to talk about how to provide students with multiple exposures to words, and to explore the connections between background knowledge and vocabulary development.” </a:t>
            </a: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Session Length:</a:t>
            </a:r>
            <a:r>
              <a:rPr lang="en" dirty="0">
                <a:solidFill>
                  <a:schemeClr val="dk1"/>
                </a:solidFill>
                <a:latin typeface="Poppins"/>
                <a:ea typeface="Poppins"/>
                <a:cs typeface="Poppins"/>
                <a:sym typeface="Poppins"/>
              </a:rPr>
              <a:t> 90 minutes</a:t>
            </a:r>
            <a:endParaRPr b="1" dirty="0">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5e2806711_0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5e280671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2 min</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Framing: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When we look at text sets through the lens of the KAS, we can consider a few guiding criteria: text sets need to clearly build knowledge (vs. focusing on a skill like determining central idea or theme), stay focused and coherent, align to a task, include a variety of text types (print and non print), and may be ordered from less rigorous to more rigorous, depending on the topic. </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5e2806711_0_1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5e28067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4 min</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Framing: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While there is no set way to create a text set, it’s helpful for us to have some steps in mind as we think about the process.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May I have a volunteer read the steps on the slide?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How is this similar to or different  from your current practice? Partners share.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Whole group share.</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560558573_0_1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56055857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10 min: Practice Analyzing a Text Set (*Some sites require setting up a free account.)</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Let’s take a look at a text set example from an open source curriculum sites.</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10 min:</a:t>
            </a:r>
            <a:r>
              <a:rPr lang="en">
                <a:solidFill>
                  <a:schemeClr val="dk1"/>
                </a:solidFill>
                <a:latin typeface="Poppins"/>
                <a:ea typeface="Poppins"/>
                <a:cs typeface="Poppins"/>
                <a:sym typeface="Poppins"/>
              </a:rPr>
              <a:t> First, find and review a text set.</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4 min: </a:t>
            </a:r>
            <a:r>
              <a:rPr lang="en">
                <a:solidFill>
                  <a:schemeClr val="dk1"/>
                </a:solidFill>
                <a:latin typeface="Poppins"/>
                <a:ea typeface="Poppins"/>
                <a:cs typeface="Poppins"/>
                <a:sym typeface="Poppins"/>
              </a:rPr>
              <a:t>Next, with a partner, talk through the texts. What are the strengths and what could be adjusted?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Facilitate brief group share.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Strengths: Coherence, clearly aligned to intended standards/content.</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a:solidFill>
                  <a:schemeClr val="dk1"/>
                </a:solidFill>
                <a:latin typeface="Poppins"/>
                <a:ea typeface="Poppins"/>
                <a:cs typeface="Poppins"/>
                <a:sym typeface="Poppins"/>
              </a:rPr>
              <a:t>Adaptations: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endParaRPr sz="1400">
              <a:solidFill>
                <a:schemeClr val="dk1"/>
              </a:solidFill>
            </a:endParaRPr>
          </a:p>
          <a:p>
            <a:pPr marL="0" lvl="0" indent="0" algn="l" rtl="0">
              <a:spcBef>
                <a:spcPts val="0"/>
              </a:spcBef>
              <a:spcAft>
                <a:spcPts val="0"/>
              </a:spcAft>
              <a:buNone/>
            </a:pPr>
            <a:endParaRPr b="1">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2fbebe51f_0_39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2fbebe51f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15 min: Analyzing and Adapting a Text Set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Direct participants to select a text set.</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dirty="0">
                <a:solidFill>
                  <a:schemeClr val="dk1"/>
                </a:solidFill>
                <a:latin typeface="Poppins"/>
                <a:ea typeface="Poppins"/>
                <a:cs typeface="Poppins"/>
                <a:sym typeface="Poppins"/>
              </a:rPr>
              <a:t>1 min:</a:t>
            </a:r>
            <a:r>
              <a:rPr lang="en" dirty="0">
                <a:solidFill>
                  <a:schemeClr val="dk1"/>
                </a:solidFill>
                <a:latin typeface="Poppins"/>
                <a:ea typeface="Poppins"/>
                <a:cs typeface="Poppins"/>
                <a:sym typeface="Poppins"/>
              </a:rPr>
              <a:t> Let’s continue to practice looking at strong text sets and considering how they align to the KAS. We are going to work in partnerships to explore a text set from the Kentucky Text Sets site. </a:t>
            </a:r>
            <a:endParaRPr dirty="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dirty="0">
                <a:solidFill>
                  <a:schemeClr val="dk1"/>
                </a:solidFill>
                <a:latin typeface="Poppins"/>
                <a:ea typeface="Poppins"/>
                <a:cs typeface="Poppins"/>
                <a:sym typeface="Poppins"/>
              </a:rPr>
              <a:t>10 min:</a:t>
            </a:r>
            <a:r>
              <a:rPr lang="en" dirty="0">
                <a:solidFill>
                  <a:schemeClr val="dk1"/>
                </a:solidFill>
                <a:latin typeface="Poppins"/>
                <a:ea typeface="Poppins"/>
                <a:cs typeface="Poppins"/>
                <a:sym typeface="Poppins"/>
              </a:rPr>
              <a:t> In partnerships, examine the text set “Creature Features” and jot down strengths and possible adaptations on your handout. Keep in mind what we’ve discussed as criteria for strong text sets. </a:t>
            </a:r>
            <a:endParaRPr dirty="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Group share: What are strengths? What adaptations could you make?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Strengths: Variety of text (types, print/non print), clearly aligned to task, suggested sequence of texts, repeated vocabulary (these strengths apply to most of the text sets, but responses will depend on what participants select) </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dirty="0">
                <a:solidFill>
                  <a:schemeClr val="dk1"/>
                </a:solidFill>
                <a:latin typeface="Poppins"/>
                <a:ea typeface="Poppins"/>
                <a:cs typeface="Poppins"/>
                <a:sym typeface="Poppins"/>
              </a:rPr>
              <a:t>Possible adaptations: </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endParaRPr sz="1400">
              <a:solidFill>
                <a:schemeClr val="dk1"/>
              </a:solidFill>
            </a:endParaRPr>
          </a:p>
          <a:p>
            <a:pPr marL="0" lvl="0" indent="0" algn="l" rtl="0">
              <a:spcBef>
                <a:spcPts val="0"/>
              </a:spcBef>
              <a:spcAft>
                <a:spcPts val="0"/>
              </a:spcAft>
              <a:buNone/>
            </a:pPr>
            <a:endParaRPr b="1">
              <a:latin typeface="Poppins"/>
              <a:ea typeface="Poppins"/>
              <a:cs typeface="Poppins"/>
              <a:sym typeface="Poppi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2fbebeb94_0_3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2fbebeb94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10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5 min:</a:t>
            </a:r>
            <a:r>
              <a:rPr lang="en">
                <a:solidFill>
                  <a:schemeClr val="dk1"/>
                </a:solidFill>
                <a:latin typeface="Poppins"/>
                <a:ea typeface="Poppins"/>
                <a:cs typeface="Poppins"/>
                <a:sym typeface="Poppins"/>
              </a:rPr>
              <a:t> As a check for understanding, participants synthesize their key takeaways to the two questions on a notecard.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5 min:</a:t>
            </a:r>
            <a:r>
              <a:rPr lang="en">
                <a:solidFill>
                  <a:schemeClr val="dk1"/>
                </a:solidFill>
                <a:latin typeface="Poppins"/>
                <a:ea typeface="Poppins"/>
                <a:cs typeface="Poppins"/>
                <a:sym typeface="Poppins"/>
              </a:rPr>
              <a:t> Ask participants to share responses. Facilitator can address or capture new questions that are surfacing about text sets. [Collect notecards to review understandings from group]</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Text sets are groups of texts (print and non print) that support knowledge building around a specific topic or concept. </a:t>
            </a:r>
            <a:endParaRPr dirty="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Text sets allow students to build coherence, to have repeated access to critical vocabulary and background knowledge. Background  knowledge is critical to access.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Strong text sets connect to a topic/concept, align to a task, include a variety of text, and may be sequenced from less to more rigorous. </a:t>
            </a:r>
            <a:endParaRPr>
              <a:solidFill>
                <a:schemeClr val="dk1"/>
              </a:solidFill>
              <a:latin typeface="Poppins"/>
              <a:ea typeface="Poppins"/>
              <a:cs typeface="Poppins"/>
              <a:sym typeface="Poppi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5521aad35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5521aad3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6 min</a:t>
            </a:r>
            <a:br>
              <a:rPr lang="en" b="1">
                <a:solidFill>
                  <a:schemeClr val="dk1"/>
                </a:solidFill>
                <a:latin typeface="Poppins"/>
                <a:ea typeface="Poppins"/>
                <a:cs typeface="Poppins"/>
                <a:sym typeface="Poppins"/>
              </a:rPr>
            </a:b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Finally, let’s conclude with a reflection on why this matters and where we go next! Take 2 minutes to reflect.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3 min</a:t>
            </a:r>
            <a:r>
              <a:rPr lang="en">
                <a:solidFill>
                  <a:schemeClr val="dk1"/>
                </a:solidFill>
                <a:latin typeface="Poppins"/>
                <a:ea typeface="Poppins"/>
                <a:cs typeface="Poppins"/>
                <a:sym typeface="Poppins"/>
              </a:rPr>
              <a:t>: Stand up, find someone you haven’t talked with yet today, and share out your reflections.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reflect on a specific student and next step.</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For next session: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latin typeface="Poppins"/>
                <a:ea typeface="Poppins"/>
                <a:cs typeface="Poppins"/>
                <a:sym typeface="Poppins"/>
              </a:rPr>
              <a:t>Remind participants to bring an existing text set or to bring a topic and some possible resources. Share with participants kentuckytextsets.weebly.com - a state-specific site with text set ideas.</a:t>
            </a:r>
            <a:endParaRPr>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4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Calibri"/>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 </a:t>
            </a:r>
            <a:r>
              <a:rPr lang="en">
                <a:solidFill>
                  <a:schemeClr val="dk1"/>
                </a:solidFill>
                <a:latin typeface="Poppins"/>
                <a:ea typeface="Poppins"/>
                <a:cs typeface="Poppins"/>
                <a:sym typeface="Poppins"/>
              </a:rPr>
              <a:t>To begin our work, let’s start by reflecting on the ultimate purpose of reading, and the joy that comes with reading. Can I have a volunteer read our prompt? </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Reflect independently</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Share with a partner</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It was so powerful to hear so many different stories about students who have learned so much about so many different topics through reading! (Facilitator should name some topics overheard.)  this is the ultimate purpose of reading - to learn about different places, people, perspectives, subjects, ourselves. The purpose of reading, ultimately, is to build knowledge.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endParaRPr b="1" u="sng">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Participants are sharing a story about a student who was really excited about a particular topic. Participants share out about what the student would read, how they would talk about the topic, etc.</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Facilitators should listen to be sure that participants are talking about a topic (e.g., sharks, sea mammals, hurricanes, etc.) and not a series or author (</a:t>
            </a:r>
            <a:r>
              <a:rPr lang="en" i="1">
                <a:solidFill>
                  <a:schemeClr val="dk1"/>
                </a:solidFill>
                <a:latin typeface="Poppins"/>
                <a:ea typeface="Poppins"/>
                <a:cs typeface="Poppins"/>
                <a:sym typeface="Poppins"/>
              </a:rPr>
              <a:t>Harry Potter</a:t>
            </a:r>
            <a:r>
              <a:rPr lang="en">
                <a:solidFill>
                  <a:schemeClr val="dk1"/>
                </a:solidFill>
                <a:latin typeface="Poppins"/>
                <a:ea typeface="Poppins"/>
                <a:cs typeface="Poppins"/>
                <a:sym typeface="Poppins"/>
              </a:rPr>
              <a:t>, etc.)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94e4a4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94e4a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the cycle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are the objectives for the session.  May I have 2 volunteers read them aloud?</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Here is our path for learning.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NA</a:t>
            </a:r>
            <a:endParaRPr b="1">
              <a:solidFill>
                <a:schemeClr val="dk1"/>
              </a:solidFill>
              <a:latin typeface="Poppins"/>
              <a:ea typeface="Poppins"/>
              <a:cs typeface="Poppins"/>
              <a:sym typeface="Poppi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3e3e1918d_0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3e3e1918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4 min: KAS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Directions/Framing: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Please read the excerpt from the Kentucky Academic Standards and highlight words that communicate the importance of text sets in reading comprehension.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Participants highlight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Whole group share: What are the key messages we want to hold onto? </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Look/Listen For: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Using text sets is essential to meeting the standards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 sets should include high-quality texts, can be print and non print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 sets should be organized so that students start with less rigorous text and move to more rigorous text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Text sets allow students to build background knowledge -- which includes vocabulary knowledge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bebe51f_0_29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bebe51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14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a:t>
            </a:r>
            <a:endParaRPr b="1" u="sng">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Let’s begin by returning to our pre-work reading to make sure that we understand the key points around background knowledge and how text sets support the construction of background knowledge</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Participants take out notes from pre-work and </a:t>
            </a:r>
            <a:r>
              <a:rPr lang="en" u="sng" dirty="0">
                <a:solidFill>
                  <a:schemeClr val="hlink"/>
                </a:solidFill>
                <a:latin typeface="Poppins"/>
                <a:ea typeface="Poppins"/>
                <a:cs typeface="Poppins"/>
                <a:sym typeface="Poppins"/>
                <a:hlinkClick r:id="rId3"/>
              </a:rPr>
              <a:t>reading</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dirty="0">
                <a:solidFill>
                  <a:schemeClr val="dk1"/>
                </a:solidFill>
                <a:latin typeface="Poppins"/>
                <a:ea typeface="Poppins"/>
                <a:cs typeface="Poppins"/>
                <a:sym typeface="Poppins"/>
              </a:rPr>
              <a:t>2 min:</a:t>
            </a:r>
            <a:r>
              <a:rPr lang="en" dirty="0">
                <a:solidFill>
                  <a:schemeClr val="dk1"/>
                </a:solidFill>
                <a:latin typeface="Poppins"/>
                <a:ea typeface="Poppins"/>
                <a:cs typeface="Poppins"/>
                <a:sym typeface="Poppins"/>
              </a:rPr>
              <a:t> Facilitator Frame. In order to review and deepen our understanding, we are going to leverage a quick 3-2-1 protocol. </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 you reflect on the pre-reading, distill your thinking into: </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a:solidFill>
                  <a:schemeClr val="dk1"/>
                </a:solidFill>
                <a:latin typeface="Poppins"/>
                <a:ea typeface="Poppins"/>
                <a:cs typeface="Poppins"/>
                <a:sym typeface="Poppins"/>
              </a:rPr>
              <a:t>3 take-aways -- what stuck with you? What did you learn? What key understandings were reinforced for you? </a:t>
            </a:r>
            <a:endParaRPr>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dirty="0">
                <a:solidFill>
                  <a:schemeClr val="dk1"/>
                </a:solidFill>
                <a:latin typeface="Poppins"/>
                <a:ea typeface="Poppins"/>
                <a:cs typeface="Poppins"/>
                <a:sym typeface="Poppins"/>
              </a:rPr>
              <a:t>2 wonderings -- what questions do you have about the case for background knowledge? What questions do you have about how it impacts your instruction? </a:t>
            </a:r>
            <a:endParaRPr dirty="0">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dirty="0">
                <a:solidFill>
                  <a:schemeClr val="dk1"/>
                </a:solidFill>
                <a:latin typeface="Poppins"/>
                <a:ea typeface="Poppins"/>
                <a:cs typeface="Poppins"/>
                <a:sym typeface="Poppins"/>
              </a:rPr>
              <a:t>1 connection to current practice around teaching to build background knowledge-- what’s something you might shift? What’s something you are already doing that connects to research? </a:t>
            </a:r>
            <a:endParaRPr dirty="0">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3 min:</a:t>
            </a:r>
            <a:r>
              <a:rPr lang="en">
                <a:solidFill>
                  <a:schemeClr val="dk1"/>
                </a:solidFill>
                <a:latin typeface="Poppins"/>
                <a:ea typeface="Poppins"/>
                <a:cs typeface="Poppins"/>
                <a:sym typeface="Poppins"/>
              </a:rPr>
              <a:t> Participants complete 3-2-1 in handout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3 min:</a:t>
            </a:r>
            <a:r>
              <a:rPr lang="en">
                <a:solidFill>
                  <a:schemeClr val="dk1"/>
                </a:solidFill>
                <a:latin typeface="Poppins"/>
                <a:ea typeface="Poppins"/>
                <a:cs typeface="Poppins"/>
                <a:sym typeface="Poppins"/>
              </a:rPr>
              <a:t> Participants stand up and find partner to share 3-2-1</a:t>
            </a:r>
            <a:endParaRPr>
              <a:solidFill>
                <a:schemeClr val="dk1"/>
              </a:solidFill>
              <a:latin typeface="Poppins"/>
              <a:ea typeface="Poppins"/>
              <a:cs typeface="Poppins"/>
              <a:sym typeface="Poppins"/>
            </a:endParaRPr>
          </a:p>
          <a:p>
            <a:pPr>
              <a:buClr>
                <a:schemeClr val="dk1"/>
              </a:buClr>
              <a:buFont typeface="Poppins"/>
              <a:buChar char="●"/>
            </a:pPr>
            <a:r>
              <a:rPr lang="en" b="1" dirty="0">
                <a:solidFill>
                  <a:schemeClr val="dk1"/>
                </a:solidFill>
                <a:latin typeface="Poppins"/>
                <a:ea typeface="Poppins"/>
                <a:cs typeface="Poppins"/>
                <a:sym typeface="Poppins"/>
              </a:rPr>
              <a:t>3 min:</a:t>
            </a:r>
            <a:r>
              <a:rPr lang="en" dirty="0">
                <a:solidFill>
                  <a:schemeClr val="dk1"/>
                </a:solidFill>
                <a:latin typeface="Poppins"/>
                <a:ea typeface="Poppins"/>
                <a:cs typeface="Poppins"/>
                <a:sym typeface="Poppins"/>
              </a:rPr>
              <a:t> Facilitate small group or table share: Why is background knowledge </a:t>
            </a:r>
            <a:r>
              <a:rPr lang="en" dirty="0" err="1">
                <a:solidFill>
                  <a:schemeClr val="dk1"/>
                </a:solidFill>
                <a:latin typeface="Poppins"/>
                <a:ea typeface="Poppins"/>
                <a:cs typeface="Poppins"/>
                <a:sym typeface="Poppins"/>
              </a:rPr>
              <a:t>importnat</a:t>
            </a:r>
            <a:r>
              <a:rPr lang="en" dirty="0">
                <a:solidFill>
                  <a:schemeClr val="dk1"/>
                </a:solidFill>
                <a:latin typeface="Poppins"/>
                <a:ea typeface="Poppins"/>
                <a:cs typeface="Poppins"/>
                <a:sym typeface="Poppins"/>
              </a:rPr>
              <a:t> for access to grade-level learning? </a:t>
            </a:r>
            <a:endParaRPr dirty="0">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b="1" dirty="0">
                <a:solidFill>
                  <a:schemeClr val="dk1"/>
                </a:solidFill>
                <a:latin typeface="Poppins"/>
                <a:ea typeface="Poppins"/>
                <a:cs typeface="Poppins"/>
                <a:sym typeface="Poppins"/>
              </a:rPr>
              <a:t>2 min:</a:t>
            </a:r>
            <a:r>
              <a:rPr lang="en" dirty="0">
                <a:solidFill>
                  <a:schemeClr val="dk1"/>
                </a:solidFill>
                <a:latin typeface="Poppins"/>
                <a:ea typeface="Poppins"/>
                <a:cs typeface="Poppins"/>
                <a:sym typeface="Poppins"/>
              </a:rPr>
              <a:t> Facilitate whole group share: What is the role of text sets in building background knowledge? </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Look or Listen Fors/Evidence of Mastery:</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BK and access: </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Knowledge begets knowledge </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Our most vulnerable students must have opportunities to build background knowledge at school </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Many programs currently focus on skills and strategies without intentionally building background knowledge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The role of text sets</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Text sets focus on a topic vs. a skill (like main idea) </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Through reading different texts, students build content knowledge </a:t>
            </a:r>
            <a:endParaRPr>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Students have multiple exposures to words and concepts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3e3e1918d_0_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3e3e1918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15 min Text Set Exploration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Divide participants into small groups of 3-4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a:solidFill>
                  <a:schemeClr val="dk1"/>
                </a:solidFill>
                <a:latin typeface="Poppins"/>
                <a:ea typeface="Poppins"/>
                <a:cs typeface="Poppins"/>
                <a:sym typeface="Poppins"/>
              </a:rPr>
              <a:t>Direct participants to page 3 in the handout, which has an excerpt from the Iowa Reading Research Center. The featured text set is designed to support a 7th grade unit on immigration.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Frame: </a:t>
            </a:r>
            <a:r>
              <a:rPr lang="en" i="1">
                <a:solidFill>
                  <a:schemeClr val="dk1"/>
                </a:solidFill>
                <a:latin typeface="Poppins"/>
                <a:ea typeface="Poppins"/>
                <a:cs typeface="Poppins"/>
                <a:sym typeface="Poppins"/>
              </a:rPr>
              <a:t>Let’s explore an example of a strong text set from a secondary unit. First, you have time to independently explore/click on links to the texts shared here. Then, with your group, you will discuss the following questions: </a:t>
            </a:r>
            <a:endParaRPr i="1">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i="1">
                <a:solidFill>
                  <a:schemeClr val="dk1"/>
                </a:solidFill>
                <a:latin typeface="Poppins"/>
                <a:ea typeface="Poppins"/>
                <a:cs typeface="Poppins"/>
                <a:sym typeface="Poppins"/>
              </a:rPr>
              <a:t>How are the texts connected? </a:t>
            </a:r>
            <a:endParaRPr i="1">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i="1">
                <a:solidFill>
                  <a:schemeClr val="dk1"/>
                </a:solidFill>
                <a:latin typeface="Poppins"/>
                <a:ea typeface="Poppins"/>
                <a:cs typeface="Poppins"/>
                <a:sym typeface="Poppins"/>
              </a:rPr>
              <a:t>What will students learn? </a:t>
            </a:r>
            <a:endParaRPr i="1">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i="1">
                <a:solidFill>
                  <a:schemeClr val="dk1"/>
                </a:solidFill>
                <a:latin typeface="Poppins"/>
                <a:ea typeface="Poppins"/>
                <a:cs typeface="Poppins"/>
                <a:sym typeface="Poppins"/>
              </a:rPr>
              <a:t>What do you notice about the kinds of texts? </a:t>
            </a:r>
            <a:endParaRPr i="1">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5 min</a:t>
            </a:r>
            <a:r>
              <a:rPr lang="en">
                <a:solidFill>
                  <a:schemeClr val="dk1"/>
                </a:solidFill>
                <a:latin typeface="Poppins"/>
                <a:ea typeface="Poppins"/>
                <a:cs typeface="Poppins"/>
                <a:sym typeface="Poppins"/>
              </a:rPr>
              <a:t> individual exploration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7 min</a:t>
            </a:r>
            <a:r>
              <a:rPr lang="en">
                <a:solidFill>
                  <a:schemeClr val="dk1"/>
                </a:solidFill>
                <a:latin typeface="Poppins"/>
                <a:ea typeface="Poppins"/>
                <a:cs typeface="Poppins"/>
                <a:sym typeface="Poppins"/>
              </a:rPr>
              <a:t> group work to record thinking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share out whole group -- 1-2 responses for each of the three questions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Look or Listen fors: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How are the texts connected? </a:t>
            </a:r>
            <a:r>
              <a:rPr lang="en">
                <a:solidFill>
                  <a:schemeClr val="dk1"/>
                </a:solidFill>
                <a:latin typeface="Poppins"/>
                <a:ea typeface="Poppins"/>
                <a:cs typeface="Poppins"/>
                <a:sym typeface="Poppins"/>
              </a:rPr>
              <a:t>Texts build coherent knowledge around factors that influence immigration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What will students learn? </a:t>
            </a:r>
            <a:r>
              <a:rPr lang="en">
                <a:solidFill>
                  <a:schemeClr val="dk1"/>
                </a:solidFill>
                <a:latin typeface="Poppins"/>
                <a:ea typeface="Poppins"/>
                <a:cs typeface="Poppins"/>
                <a:sym typeface="Poppins"/>
              </a:rPr>
              <a:t>From unit description: </a:t>
            </a:r>
            <a:r>
              <a:rPr lang="en" sz="1000">
                <a:solidFill>
                  <a:schemeClr val="dk1"/>
                </a:solidFill>
                <a:highlight>
                  <a:srgbClr val="FFFFFF"/>
                </a:highlight>
                <a:latin typeface="Poppins"/>
                <a:ea typeface="Poppins"/>
                <a:cs typeface="Poppins"/>
                <a:sym typeface="Poppins"/>
              </a:rPr>
              <a:t>Immigration patterns of various groups in United States history (e.g., Irish, Chinese, Syrians), previous immigration policies and related reforms, previous push-pull factors, personal experiences of immigrants, current events that influence push-pull factors (e.g., gang violence in El Salvador</a:t>
            </a:r>
            <a:endParaRPr sz="1000">
              <a:solidFill>
                <a:schemeClr val="dk1"/>
              </a:solidFill>
              <a:highlight>
                <a:srgbClr val="FFFFFF"/>
              </a:highlight>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Kinds of texts: </a:t>
            </a:r>
            <a:r>
              <a:rPr lang="en">
                <a:solidFill>
                  <a:schemeClr val="dk1"/>
                </a:solidFill>
                <a:latin typeface="Poppins"/>
                <a:ea typeface="Poppins"/>
                <a:cs typeface="Poppins"/>
                <a:sym typeface="Poppins"/>
              </a:rPr>
              <a:t>Fiction, informational types -- articles, interviews, cartoons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3e3e1918d_0_1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3e3e1918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2 min: KAS Connection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Framing/Directions: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just saw an example of a text set that includes a variety of text genres.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graphic of the Interdisciplinary Practices in the KAS shows the emphasis on multi-media -- </a:t>
            </a:r>
            <a:r>
              <a:rPr lang="en" u="sng">
                <a:solidFill>
                  <a:schemeClr val="dk1"/>
                </a:solidFill>
                <a:latin typeface="Poppins"/>
                <a:ea typeface="Poppins"/>
                <a:cs typeface="Poppins"/>
                <a:sym typeface="Poppins"/>
              </a:rPr>
              <a:t>anything that communicates a message is a text</a:t>
            </a:r>
            <a:r>
              <a:rPr lang="en">
                <a:solidFill>
                  <a:schemeClr val="dk1"/>
                </a:solidFill>
                <a:latin typeface="Poppins"/>
                <a:ea typeface="Poppins"/>
                <a:cs typeface="Poppins"/>
                <a:sym typeface="Poppins"/>
              </a:rPr>
              <a: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Consider your classroom: When and how have you used non print texts? Briefly share with a partner. </a:t>
            </a:r>
            <a:endParaRPr>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560558573_0_10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56055857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4 min: Research connections</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Framing/Directions:</a:t>
            </a:r>
            <a:endParaRPr b="1">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Let’s connect our learning and the KAS back to research. </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May I have two volunteers to read these two points from research? </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By “conceptually coherent,” Cervetti means texts that are focused around a narrow topic, such as the Dickens text set that we read earlier. In conceptually coherent text sets, the knowledge and vocabulary demands overlap, just like we explored earlier.</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Why would these findings be true? Take a moment to process with a partner.</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3 min: </a:t>
            </a:r>
            <a:r>
              <a:rPr lang="en">
                <a:solidFill>
                  <a:schemeClr val="dk1"/>
                </a:solidFill>
                <a:latin typeface="Poppins"/>
                <a:ea typeface="Poppins"/>
                <a:cs typeface="Poppins"/>
                <a:sym typeface="Poppins"/>
              </a:rPr>
              <a:t>Whole group share out </a:t>
            </a:r>
            <a:endParaRPr>
              <a:solidFill>
                <a:schemeClr val="dk1"/>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Additional probe if it doesn’t come out explicitly: What are implications for teaching? </a:t>
            </a:r>
            <a:endParaRPr>
              <a:solidFill>
                <a:schemeClr val="dk1"/>
              </a:solidFill>
              <a:latin typeface="Poppins"/>
              <a:ea typeface="Poppins"/>
              <a:cs typeface="Poppins"/>
              <a:sym typeface="Poppins"/>
            </a:endParaRPr>
          </a:p>
          <a:p>
            <a:pPr marL="914400" lvl="1" indent="0" algn="l" rtl="0">
              <a:spcBef>
                <a:spcPts val="0"/>
              </a:spcBef>
              <a:spcAft>
                <a:spcPts val="0"/>
              </a:spcAft>
              <a:buClr>
                <a:schemeClr val="dk1"/>
              </a:buClr>
              <a:buFont typeface="Arial"/>
              <a:buNone/>
            </a:pPr>
            <a:endParaRPr b="1" u="sng">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When organizing texts by topic, students acquire vocabulary in two ways: 1) There is overlap of content-specific words across the texts on that topic, and 2) As they build knowledge about the topic, they have stronger context through which to make inferences about the meaning of unknown words. (Share dolphin examples from marine animals text set.)</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When we read topic aligned texts as we did this morning, we get repeated exposure to similar vocabulary.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With greater background knowledge about a topic, we also are able to make meaning of previously unknown words more quickly.</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often have to use context clues to figure out the meaning of words. What are the context clues? The other words! So often, our background knowledge can help us more easily make sense of what we’re reading, which allows us to more easily determine the meaning of unknown words.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As teachers, we should create opportunities for students to engage in conceptually coherent text sets, through whole group instruction, small group reading, independent reading, or some combination.</a:t>
            </a:r>
            <a:endParaRPr>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procon.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readworks.org" TargetMode="External"/><Relationship Id="rId5" Type="http://schemas.openxmlformats.org/officeDocument/2006/relationships/hyperlink" Target="http://www.newsela.com" TargetMode="External"/><Relationship Id="rId4" Type="http://schemas.openxmlformats.org/officeDocument/2006/relationships/hyperlink" Target="http://www.loc.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Text Sets </a:t>
            </a:r>
            <a:endParaRPr dirty="0"/>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7</a:t>
            </a:r>
          </a:p>
          <a:p>
            <a:pPr marL="0" lvl="0" indent="0" algn="ctr" rtl="0">
              <a:spcBef>
                <a:spcPts val="0"/>
              </a:spcBef>
              <a:spcAft>
                <a:spcPts val="0"/>
              </a:spcAft>
              <a:buNone/>
            </a:pPr>
            <a:r>
              <a:rPr lang="en" sz="1600" b="1" dirty="0">
                <a:solidFill>
                  <a:schemeClr val="bg1"/>
                </a:solidFill>
              </a:rPr>
              <a:t>ACADEMIC VOCABULARY </a:t>
            </a:r>
            <a:endParaRPr sz="1600" b="1" dirty="0">
              <a:solidFill>
                <a:schemeClr val="bg1"/>
              </a:solidFill>
            </a:endParaRPr>
          </a:p>
          <a:p>
            <a:pPr marL="0" lvl="0" indent="0" algn="ctr" rtl="0">
              <a:spcBef>
                <a:spcPts val="1000"/>
              </a:spcBef>
              <a:spcAft>
                <a:spcPts val="0"/>
              </a:spcAft>
              <a:buClr>
                <a:schemeClr val="dk1"/>
              </a:buClr>
              <a:buSzPts val="1100"/>
              <a:buFont typeface="Arial"/>
              <a:buNone/>
            </a:pPr>
            <a:endParaRPr b="1" dirty="0"/>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7D093737-6BCD-491C-AFF9-EBE11E21B2A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7796" y="0"/>
            <a:ext cx="1097375" cy="109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Picture 1">
            <a:extLst>
              <a:ext uri="{FF2B5EF4-FFF2-40B4-BE49-F238E27FC236}">
                <a16:creationId xmlns:a16="http://schemas.microsoft.com/office/drawing/2014/main" id="{D760AD97-1826-4695-AAC9-E38BEE449D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8094"/>
            <a:ext cx="1097375" cy="1097375"/>
          </a:xfrm>
          <a:prstGeom prst="rect">
            <a:avLst/>
          </a:prstGeom>
        </p:spPr>
      </p:pic>
      <p:sp>
        <p:nvSpPr>
          <p:cNvPr id="164" name="Google Shape;164;p26"/>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62" name="Google Shape;162;p26"/>
          <p:cNvSpPr txBox="1">
            <a:spLocks noGrp="1"/>
          </p:cNvSpPr>
          <p:nvPr>
            <p:ph type="title"/>
          </p:nvPr>
        </p:nvSpPr>
        <p:spPr>
          <a:xfrm>
            <a:off x="1097375" y="974340"/>
            <a:ext cx="6276900" cy="3483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Strong Text Sets</a:t>
            </a:r>
            <a:endParaRPr/>
          </a:p>
        </p:txBody>
      </p:sp>
      <p:sp>
        <p:nvSpPr>
          <p:cNvPr id="165" name="Google Shape;165;p26"/>
          <p:cNvSpPr txBox="1"/>
          <p:nvPr/>
        </p:nvSpPr>
        <p:spPr>
          <a:xfrm>
            <a:off x="1097375" y="1468770"/>
            <a:ext cx="7046400" cy="2660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7F8080"/>
              </a:buClr>
              <a:buSzPts val="2400"/>
              <a:buFont typeface="Poppins"/>
              <a:buChar char="●"/>
            </a:pPr>
            <a:r>
              <a:rPr lang="en" sz="2400" dirty="0">
                <a:solidFill>
                  <a:srgbClr val="7F8080"/>
                </a:solidFill>
                <a:latin typeface="Poppins"/>
                <a:ea typeface="Poppins"/>
                <a:cs typeface="Poppins"/>
                <a:sym typeface="Poppins"/>
              </a:rPr>
              <a:t>Clearly build world and word knowledge </a:t>
            </a:r>
            <a:endParaRPr sz="2400" dirty="0">
              <a:solidFill>
                <a:srgbClr val="7F8080"/>
              </a:solidFill>
              <a:latin typeface="Poppins"/>
              <a:ea typeface="Poppins"/>
              <a:cs typeface="Poppins"/>
              <a:sym typeface="Poppins"/>
            </a:endParaRPr>
          </a:p>
          <a:p>
            <a:pPr marL="457200" lvl="0" indent="-381000" algn="l" rtl="0">
              <a:spcBef>
                <a:spcPts val="0"/>
              </a:spcBef>
              <a:spcAft>
                <a:spcPts val="0"/>
              </a:spcAft>
              <a:buClr>
                <a:srgbClr val="7F8080"/>
              </a:buClr>
              <a:buSzPts val="2400"/>
              <a:buFont typeface="Poppins"/>
              <a:buChar char="●"/>
            </a:pPr>
            <a:r>
              <a:rPr lang="en" sz="2400" dirty="0">
                <a:solidFill>
                  <a:srgbClr val="7F8080"/>
                </a:solidFill>
                <a:latin typeface="Poppins"/>
                <a:ea typeface="Poppins"/>
                <a:cs typeface="Poppins"/>
                <a:sym typeface="Poppins"/>
              </a:rPr>
              <a:t>Stay focused and coherent </a:t>
            </a:r>
            <a:endParaRPr sz="2400" dirty="0">
              <a:solidFill>
                <a:srgbClr val="7F8080"/>
              </a:solidFill>
              <a:latin typeface="Poppins"/>
              <a:ea typeface="Poppins"/>
              <a:cs typeface="Poppins"/>
              <a:sym typeface="Poppins"/>
            </a:endParaRPr>
          </a:p>
          <a:p>
            <a:pPr marL="457200" lvl="0" indent="-381000" algn="l" rtl="0">
              <a:spcBef>
                <a:spcPts val="0"/>
              </a:spcBef>
              <a:spcAft>
                <a:spcPts val="0"/>
              </a:spcAft>
              <a:buClr>
                <a:srgbClr val="7F8080"/>
              </a:buClr>
              <a:buSzPts val="2400"/>
              <a:buFont typeface="Poppins"/>
              <a:buChar char="●"/>
            </a:pPr>
            <a:r>
              <a:rPr lang="en" sz="2400" dirty="0">
                <a:solidFill>
                  <a:srgbClr val="7F8080"/>
                </a:solidFill>
                <a:latin typeface="Poppins"/>
                <a:ea typeface="Poppins"/>
                <a:cs typeface="Poppins"/>
                <a:sym typeface="Poppins"/>
              </a:rPr>
              <a:t>Align to a culminating task </a:t>
            </a:r>
            <a:endParaRPr sz="2400" dirty="0">
              <a:solidFill>
                <a:srgbClr val="7F8080"/>
              </a:solidFill>
              <a:latin typeface="Poppins"/>
              <a:ea typeface="Poppins"/>
              <a:cs typeface="Poppins"/>
              <a:sym typeface="Poppins"/>
            </a:endParaRPr>
          </a:p>
          <a:p>
            <a:pPr marL="457200" lvl="0" indent="-381000" algn="l" rtl="0">
              <a:spcBef>
                <a:spcPts val="0"/>
              </a:spcBef>
              <a:spcAft>
                <a:spcPts val="0"/>
              </a:spcAft>
              <a:buClr>
                <a:srgbClr val="7F8080"/>
              </a:buClr>
              <a:buSzPts val="2400"/>
              <a:buFont typeface="Poppins"/>
              <a:buChar char="●"/>
            </a:pPr>
            <a:r>
              <a:rPr lang="en" sz="2400" dirty="0">
                <a:solidFill>
                  <a:srgbClr val="7F8080"/>
                </a:solidFill>
                <a:latin typeface="Poppins"/>
                <a:ea typeface="Poppins"/>
                <a:cs typeface="Poppins"/>
                <a:sym typeface="Poppins"/>
              </a:rPr>
              <a:t>Include a variety of text types </a:t>
            </a:r>
            <a:endParaRPr sz="2400" dirty="0">
              <a:solidFill>
                <a:srgbClr val="7F8080"/>
              </a:solidFill>
              <a:latin typeface="Poppins"/>
              <a:ea typeface="Poppins"/>
              <a:cs typeface="Poppins"/>
              <a:sym typeface="Poppins"/>
            </a:endParaRPr>
          </a:p>
          <a:p>
            <a:pPr marL="457200" lvl="0" indent="-381000" algn="l" rtl="0">
              <a:spcBef>
                <a:spcPts val="0"/>
              </a:spcBef>
              <a:spcAft>
                <a:spcPts val="0"/>
              </a:spcAft>
              <a:buClr>
                <a:srgbClr val="7F8080"/>
              </a:buClr>
              <a:buSzPts val="2400"/>
              <a:buFont typeface="Poppins"/>
              <a:buChar char="●"/>
            </a:pPr>
            <a:r>
              <a:rPr lang="en" sz="2400" dirty="0">
                <a:solidFill>
                  <a:srgbClr val="7F8080"/>
                </a:solidFill>
                <a:latin typeface="Poppins"/>
                <a:ea typeface="Poppins"/>
                <a:cs typeface="Poppins"/>
                <a:sym typeface="Poppins"/>
              </a:rPr>
              <a:t>May be sequenced to support students’ knowledge building </a:t>
            </a:r>
            <a:endParaRPr sz="2400" dirty="0">
              <a:solidFill>
                <a:srgbClr val="7F8080"/>
              </a:solidFill>
              <a:latin typeface="Poppins"/>
              <a:ea typeface="Poppins"/>
              <a:cs typeface="Poppins"/>
              <a:sym typeface="Poppins"/>
            </a:endParaRPr>
          </a:p>
          <a:p>
            <a:pPr marL="457200" lvl="0" indent="0" algn="l" rtl="0">
              <a:spcBef>
                <a:spcPts val="0"/>
              </a:spcBef>
              <a:spcAft>
                <a:spcPts val="0"/>
              </a:spcAft>
              <a:buNone/>
            </a:pPr>
            <a:endParaRPr sz="2000" dirty="0">
              <a:solidFill>
                <a:srgbClr val="7F8080"/>
              </a:solidFill>
              <a:latin typeface="Poppins"/>
              <a:ea typeface="Poppins"/>
              <a:cs typeface="Poppins"/>
              <a:sym typeface="Poppins"/>
            </a:endParaRPr>
          </a:p>
        </p:txBody>
      </p:sp>
      <p:sp>
        <p:nvSpPr>
          <p:cNvPr id="163" name="Google Shape;163;p2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1">
            <a:extLst>
              <a:ext uri="{FF2B5EF4-FFF2-40B4-BE49-F238E27FC236}">
                <a16:creationId xmlns:a16="http://schemas.microsoft.com/office/drawing/2014/main" id="{00B0FC0D-01E5-4682-B8DB-40D592EFD7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93094"/>
            <a:ext cx="1097375" cy="1097375"/>
          </a:xfrm>
          <a:prstGeom prst="rect">
            <a:avLst/>
          </a:prstGeom>
        </p:spPr>
      </p:pic>
      <p:sp>
        <p:nvSpPr>
          <p:cNvPr id="172" name="Google Shape;172;p2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70" name="Google Shape;170;p27"/>
          <p:cNvSpPr txBox="1">
            <a:spLocks noGrp="1"/>
          </p:cNvSpPr>
          <p:nvPr>
            <p:ph type="title"/>
          </p:nvPr>
        </p:nvSpPr>
        <p:spPr>
          <a:xfrm>
            <a:off x="1073475" y="807288"/>
            <a:ext cx="6276900" cy="3483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Creating a Text Set</a:t>
            </a:r>
            <a:endParaRPr/>
          </a:p>
        </p:txBody>
      </p:sp>
      <p:sp>
        <p:nvSpPr>
          <p:cNvPr id="173" name="Google Shape;173;p27"/>
          <p:cNvSpPr txBox="1"/>
          <p:nvPr/>
        </p:nvSpPr>
        <p:spPr>
          <a:xfrm>
            <a:off x="626125" y="1225350"/>
            <a:ext cx="7921800" cy="26604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7F8080"/>
              </a:buClr>
              <a:buSzPts val="1900"/>
              <a:buFont typeface="Poppins"/>
              <a:buChar char="●"/>
            </a:pPr>
            <a:r>
              <a:rPr lang="en" sz="1900" b="1" dirty="0">
                <a:solidFill>
                  <a:srgbClr val="7F8080"/>
                </a:solidFill>
                <a:latin typeface="Poppins"/>
                <a:ea typeface="Poppins"/>
                <a:cs typeface="Poppins"/>
                <a:sym typeface="Poppins"/>
              </a:rPr>
              <a:t>Begin with the content</a:t>
            </a:r>
            <a:endParaRPr sz="1900" b="1" dirty="0">
              <a:solidFill>
                <a:srgbClr val="7F8080"/>
              </a:solidFill>
              <a:latin typeface="Poppins"/>
              <a:ea typeface="Poppins"/>
              <a:cs typeface="Poppins"/>
              <a:sym typeface="Poppins"/>
            </a:endParaRPr>
          </a:p>
          <a:p>
            <a:pPr marL="914400" lvl="1" indent="-349250" algn="l" rtl="0">
              <a:spcBef>
                <a:spcPts val="0"/>
              </a:spcBef>
              <a:spcAft>
                <a:spcPts val="0"/>
              </a:spcAft>
              <a:buClr>
                <a:srgbClr val="7F8080"/>
              </a:buClr>
              <a:buSzPts val="1900"/>
              <a:buFont typeface="Poppins"/>
              <a:buChar char="○"/>
            </a:pPr>
            <a:r>
              <a:rPr lang="en" sz="1900" dirty="0">
                <a:solidFill>
                  <a:srgbClr val="7F8080"/>
                </a:solidFill>
                <a:latin typeface="Poppins"/>
                <a:ea typeface="Poppins"/>
                <a:cs typeface="Poppins"/>
                <a:sym typeface="Poppins"/>
              </a:rPr>
              <a:t>What is the world knowledge students will learn in this unit? </a:t>
            </a:r>
            <a:endParaRPr sz="1900" dirty="0">
              <a:solidFill>
                <a:srgbClr val="7F8080"/>
              </a:solidFill>
              <a:latin typeface="Poppins"/>
              <a:ea typeface="Poppins"/>
              <a:cs typeface="Poppins"/>
              <a:sym typeface="Poppins"/>
            </a:endParaRPr>
          </a:p>
          <a:p>
            <a:pPr marL="914400" lvl="1" indent="-349250" algn="l" rtl="0">
              <a:spcBef>
                <a:spcPts val="0"/>
              </a:spcBef>
              <a:spcAft>
                <a:spcPts val="0"/>
              </a:spcAft>
              <a:buClr>
                <a:srgbClr val="7F8080"/>
              </a:buClr>
              <a:buSzPts val="1900"/>
              <a:buFont typeface="Poppins"/>
              <a:buChar char="○"/>
            </a:pPr>
            <a:r>
              <a:rPr lang="en" sz="1900" dirty="0">
                <a:solidFill>
                  <a:srgbClr val="7F8080"/>
                </a:solidFill>
                <a:latin typeface="Poppins"/>
                <a:ea typeface="Poppins"/>
                <a:cs typeface="Poppins"/>
                <a:sym typeface="Poppins"/>
              </a:rPr>
              <a:t>What is the critical vocabulary that students will need to show this knowledge? </a:t>
            </a:r>
            <a:endParaRPr sz="1900" dirty="0">
              <a:solidFill>
                <a:srgbClr val="7F8080"/>
              </a:solidFill>
              <a:latin typeface="Poppins"/>
              <a:ea typeface="Poppins"/>
              <a:cs typeface="Poppins"/>
              <a:sym typeface="Poppins"/>
            </a:endParaRPr>
          </a:p>
          <a:p>
            <a:pPr marL="457200" lvl="0" indent="-349250" algn="l" rtl="0">
              <a:spcBef>
                <a:spcPts val="0"/>
              </a:spcBef>
              <a:spcAft>
                <a:spcPts val="0"/>
              </a:spcAft>
              <a:buClr>
                <a:srgbClr val="7F8080"/>
              </a:buClr>
              <a:buSzPts val="1900"/>
              <a:buFont typeface="Poppins"/>
              <a:buChar char="●"/>
            </a:pPr>
            <a:r>
              <a:rPr lang="en" sz="1900" b="1" dirty="0">
                <a:solidFill>
                  <a:srgbClr val="7F8080"/>
                </a:solidFill>
                <a:latin typeface="Poppins"/>
                <a:ea typeface="Poppins"/>
                <a:cs typeface="Poppins"/>
                <a:sym typeface="Poppins"/>
              </a:rPr>
              <a:t>Consider the task</a:t>
            </a:r>
            <a:endParaRPr sz="1900" b="1" dirty="0">
              <a:solidFill>
                <a:srgbClr val="7F8080"/>
              </a:solidFill>
              <a:latin typeface="Poppins"/>
              <a:ea typeface="Poppins"/>
              <a:cs typeface="Poppins"/>
              <a:sym typeface="Poppins"/>
            </a:endParaRPr>
          </a:p>
          <a:p>
            <a:pPr marL="914400" lvl="1" indent="-349250" algn="l" rtl="0">
              <a:spcBef>
                <a:spcPts val="0"/>
              </a:spcBef>
              <a:spcAft>
                <a:spcPts val="0"/>
              </a:spcAft>
              <a:buClr>
                <a:srgbClr val="7F8080"/>
              </a:buClr>
              <a:buSzPts val="1900"/>
              <a:buFont typeface="Poppins"/>
              <a:buChar char="○"/>
            </a:pPr>
            <a:r>
              <a:rPr lang="en" sz="1900" dirty="0">
                <a:solidFill>
                  <a:srgbClr val="7F8080"/>
                </a:solidFill>
                <a:latin typeface="Poppins"/>
                <a:ea typeface="Poppins"/>
                <a:cs typeface="Poppins"/>
                <a:sym typeface="Poppins"/>
              </a:rPr>
              <a:t>What culminating task will assess students’ understanding of the key knowledge? </a:t>
            </a:r>
            <a:endParaRPr sz="1900" dirty="0">
              <a:solidFill>
                <a:srgbClr val="7F8080"/>
              </a:solidFill>
              <a:latin typeface="Poppins"/>
              <a:ea typeface="Poppins"/>
              <a:cs typeface="Poppins"/>
              <a:sym typeface="Poppins"/>
            </a:endParaRPr>
          </a:p>
          <a:p>
            <a:pPr marL="457200" lvl="0" indent="-349250" algn="l" rtl="0">
              <a:spcBef>
                <a:spcPts val="0"/>
              </a:spcBef>
              <a:spcAft>
                <a:spcPts val="0"/>
              </a:spcAft>
              <a:buClr>
                <a:srgbClr val="7F8080"/>
              </a:buClr>
              <a:buSzPts val="1900"/>
              <a:buFont typeface="Poppins"/>
              <a:buChar char="●"/>
            </a:pPr>
            <a:r>
              <a:rPr lang="en" sz="1900" b="1" dirty="0">
                <a:solidFill>
                  <a:srgbClr val="7F8080"/>
                </a:solidFill>
                <a:latin typeface="Poppins"/>
                <a:ea typeface="Poppins"/>
                <a:cs typeface="Poppins"/>
                <a:sym typeface="Poppins"/>
              </a:rPr>
              <a:t>Build the text set</a:t>
            </a:r>
            <a:endParaRPr sz="1900" b="1" dirty="0">
              <a:solidFill>
                <a:srgbClr val="7F8080"/>
              </a:solidFill>
              <a:latin typeface="Poppins"/>
              <a:ea typeface="Poppins"/>
              <a:cs typeface="Poppins"/>
              <a:sym typeface="Poppins"/>
            </a:endParaRPr>
          </a:p>
          <a:p>
            <a:pPr marL="914400" lvl="1" indent="-349250" algn="l" rtl="0">
              <a:spcBef>
                <a:spcPts val="0"/>
              </a:spcBef>
              <a:spcAft>
                <a:spcPts val="0"/>
              </a:spcAft>
              <a:buClr>
                <a:srgbClr val="7F8080"/>
              </a:buClr>
              <a:buSzPts val="1900"/>
              <a:buFont typeface="Poppins"/>
              <a:buChar char="○"/>
            </a:pPr>
            <a:r>
              <a:rPr lang="en" sz="1900" dirty="0">
                <a:solidFill>
                  <a:srgbClr val="7F8080"/>
                </a:solidFill>
                <a:latin typeface="Poppins"/>
                <a:ea typeface="Poppins"/>
                <a:cs typeface="Poppins"/>
                <a:sym typeface="Poppins"/>
              </a:rPr>
              <a:t>Which texts can best support the knowledge students need to learn? </a:t>
            </a:r>
            <a:endParaRPr sz="1900" dirty="0">
              <a:solidFill>
                <a:srgbClr val="7F8080"/>
              </a:solidFill>
              <a:latin typeface="Poppins"/>
              <a:ea typeface="Poppins"/>
              <a:cs typeface="Poppins"/>
              <a:sym typeface="Poppins"/>
            </a:endParaRPr>
          </a:p>
          <a:p>
            <a:pPr marL="457200" lvl="0" indent="-349250" algn="l" rtl="0">
              <a:spcBef>
                <a:spcPts val="0"/>
              </a:spcBef>
              <a:spcAft>
                <a:spcPts val="0"/>
              </a:spcAft>
              <a:buClr>
                <a:srgbClr val="7F8080"/>
              </a:buClr>
              <a:buSzPts val="1900"/>
              <a:buFont typeface="Poppins"/>
              <a:buChar char="●"/>
            </a:pPr>
            <a:r>
              <a:rPr lang="en" sz="1900" b="1" dirty="0">
                <a:solidFill>
                  <a:srgbClr val="7F8080"/>
                </a:solidFill>
                <a:latin typeface="Poppins"/>
                <a:ea typeface="Poppins"/>
                <a:cs typeface="Poppins"/>
                <a:sym typeface="Poppins"/>
              </a:rPr>
              <a:t>Organize the text set</a:t>
            </a:r>
            <a:endParaRPr sz="1900" b="1" dirty="0">
              <a:solidFill>
                <a:srgbClr val="7F8080"/>
              </a:solidFill>
              <a:latin typeface="Poppins"/>
              <a:ea typeface="Poppins"/>
              <a:cs typeface="Poppins"/>
              <a:sym typeface="Poppins"/>
            </a:endParaRPr>
          </a:p>
          <a:p>
            <a:pPr marL="914400" lvl="1" indent="-349250" algn="l" rtl="0">
              <a:spcBef>
                <a:spcPts val="0"/>
              </a:spcBef>
              <a:spcAft>
                <a:spcPts val="0"/>
              </a:spcAft>
              <a:buClr>
                <a:srgbClr val="7F8080"/>
              </a:buClr>
              <a:buSzPts val="1900"/>
              <a:buFont typeface="Poppins"/>
              <a:buChar char="○"/>
            </a:pPr>
            <a:r>
              <a:rPr lang="en" sz="1900" dirty="0">
                <a:solidFill>
                  <a:srgbClr val="7F8080"/>
                </a:solidFill>
                <a:latin typeface="Poppins"/>
                <a:ea typeface="Poppins"/>
                <a:cs typeface="Poppins"/>
                <a:sym typeface="Poppins"/>
              </a:rPr>
              <a:t>How and when will students use the texts? </a:t>
            </a:r>
            <a:endParaRPr sz="1900" dirty="0">
              <a:solidFill>
                <a:srgbClr val="7F8080"/>
              </a:solidFill>
              <a:latin typeface="Poppins"/>
              <a:ea typeface="Poppins"/>
              <a:cs typeface="Poppins"/>
              <a:sym typeface="Poppins"/>
            </a:endParaRPr>
          </a:p>
        </p:txBody>
      </p:sp>
      <p:sp>
        <p:nvSpPr>
          <p:cNvPr id="171" name="Google Shape;171;p2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2" name="Picture 1">
            <a:extLst>
              <a:ext uri="{FF2B5EF4-FFF2-40B4-BE49-F238E27FC236}">
                <a16:creationId xmlns:a16="http://schemas.microsoft.com/office/drawing/2014/main" id="{E137B96F-8A04-42E8-B7F4-35E93ED3BD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6992"/>
            <a:ext cx="1097375" cy="1097375"/>
          </a:xfrm>
          <a:prstGeom prst="rect">
            <a:avLst/>
          </a:prstGeom>
        </p:spPr>
      </p:pic>
      <p:sp>
        <p:nvSpPr>
          <p:cNvPr id="180" name="Google Shape;180;p2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78" name="Google Shape;178;p28"/>
          <p:cNvSpPr txBox="1">
            <a:spLocks noGrp="1"/>
          </p:cNvSpPr>
          <p:nvPr>
            <p:ph type="title"/>
          </p:nvPr>
        </p:nvSpPr>
        <p:spPr>
          <a:xfrm>
            <a:off x="835697" y="1085724"/>
            <a:ext cx="7565753" cy="442708"/>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dirty="0"/>
              <a:t>Analyzing a Text Set:  </a:t>
            </a:r>
            <a:endParaRPr dirty="0"/>
          </a:p>
        </p:txBody>
      </p:sp>
      <p:sp>
        <p:nvSpPr>
          <p:cNvPr id="181" name="Google Shape;181;p28"/>
          <p:cNvSpPr txBox="1"/>
          <p:nvPr/>
        </p:nvSpPr>
        <p:spPr>
          <a:xfrm>
            <a:off x="768250" y="1528432"/>
            <a:ext cx="7633200" cy="349896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Poppins"/>
                <a:ea typeface="Poppins"/>
                <a:cs typeface="Poppins"/>
                <a:sym typeface="Poppins"/>
              </a:rPr>
              <a:t>Library of Congress Primary Source Sets</a:t>
            </a:r>
            <a:endParaRPr sz="1800" dirty="0">
              <a:latin typeface="Poppins"/>
              <a:ea typeface="Poppins"/>
              <a:cs typeface="Poppins"/>
              <a:sym typeface="Poppins"/>
            </a:endParaRPr>
          </a:p>
          <a:p>
            <a:pPr marL="0" lvl="0" indent="0" algn="l" rtl="0">
              <a:spcBef>
                <a:spcPts val="0"/>
              </a:spcBef>
              <a:spcAft>
                <a:spcPts val="0"/>
              </a:spcAft>
              <a:buNone/>
            </a:pPr>
            <a:r>
              <a:rPr lang="en" sz="1800" u="sng" dirty="0">
                <a:solidFill>
                  <a:schemeClr val="hlink"/>
                </a:solidFill>
                <a:latin typeface="Poppins"/>
                <a:ea typeface="Poppins"/>
                <a:cs typeface="Poppins"/>
                <a:sym typeface="Poppins"/>
                <a:hlinkClick r:id="rId4"/>
              </a:rPr>
              <a:t>www.loc.gov</a:t>
            </a:r>
            <a:endParaRPr sz="1800" dirty="0">
              <a:latin typeface="Poppins"/>
              <a:ea typeface="Poppins"/>
              <a:cs typeface="Poppins"/>
              <a:sym typeface="Poppins"/>
            </a:endParaRPr>
          </a:p>
          <a:p>
            <a:pPr marL="0" lvl="0" indent="0" algn="l" rtl="0">
              <a:spcBef>
                <a:spcPts val="0"/>
              </a:spcBef>
              <a:spcAft>
                <a:spcPts val="0"/>
              </a:spcAft>
              <a:buNone/>
            </a:pPr>
            <a:endParaRPr sz="1800" dirty="0">
              <a:latin typeface="Poppins"/>
              <a:ea typeface="Poppins"/>
              <a:cs typeface="Poppins"/>
              <a:sym typeface="Poppins"/>
            </a:endParaRPr>
          </a:p>
          <a:p>
            <a:pPr marL="0" lvl="0" indent="0" algn="l" rtl="0">
              <a:spcBef>
                <a:spcPts val="0"/>
              </a:spcBef>
              <a:spcAft>
                <a:spcPts val="0"/>
              </a:spcAft>
              <a:buNone/>
            </a:pPr>
            <a:r>
              <a:rPr lang="en" sz="1800" dirty="0">
                <a:latin typeface="Poppins"/>
                <a:ea typeface="Poppins"/>
                <a:cs typeface="Poppins"/>
                <a:sym typeface="Poppins"/>
              </a:rPr>
              <a:t>Newsela</a:t>
            </a:r>
            <a:endParaRPr sz="1800" dirty="0">
              <a:latin typeface="Poppins"/>
              <a:ea typeface="Poppins"/>
              <a:cs typeface="Poppins"/>
              <a:sym typeface="Poppins"/>
            </a:endParaRPr>
          </a:p>
          <a:p>
            <a:pPr marL="0" lvl="0" indent="0" algn="l" rtl="0">
              <a:spcBef>
                <a:spcPts val="0"/>
              </a:spcBef>
              <a:spcAft>
                <a:spcPts val="0"/>
              </a:spcAft>
              <a:buNone/>
            </a:pPr>
            <a:r>
              <a:rPr lang="en" sz="1800" u="sng" dirty="0">
                <a:solidFill>
                  <a:schemeClr val="hlink"/>
                </a:solidFill>
                <a:latin typeface="Poppins"/>
                <a:ea typeface="Poppins"/>
                <a:cs typeface="Poppins"/>
                <a:sym typeface="Poppins"/>
                <a:hlinkClick r:id="rId5"/>
              </a:rPr>
              <a:t>www.newsela.com</a:t>
            </a:r>
            <a:endParaRPr sz="1800" dirty="0">
              <a:latin typeface="Poppins"/>
              <a:ea typeface="Poppins"/>
              <a:cs typeface="Poppins"/>
              <a:sym typeface="Poppins"/>
            </a:endParaRPr>
          </a:p>
          <a:p>
            <a:pPr marL="0" lvl="0" indent="0" algn="l" rtl="0">
              <a:spcBef>
                <a:spcPts val="0"/>
              </a:spcBef>
              <a:spcAft>
                <a:spcPts val="0"/>
              </a:spcAft>
              <a:buNone/>
            </a:pPr>
            <a:endParaRPr sz="1800" dirty="0">
              <a:latin typeface="Poppins"/>
              <a:ea typeface="Poppins"/>
              <a:cs typeface="Poppins"/>
              <a:sym typeface="Poppins"/>
            </a:endParaRPr>
          </a:p>
          <a:p>
            <a:pPr marL="0" lvl="0" indent="0" algn="l" rtl="0">
              <a:spcBef>
                <a:spcPts val="0"/>
              </a:spcBef>
              <a:spcAft>
                <a:spcPts val="0"/>
              </a:spcAft>
              <a:buNone/>
            </a:pPr>
            <a:r>
              <a:rPr lang="en" sz="1800" dirty="0">
                <a:latin typeface="Poppins"/>
                <a:ea typeface="Poppins"/>
                <a:cs typeface="Poppins"/>
                <a:sym typeface="Poppins"/>
              </a:rPr>
              <a:t>ReadWorks</a:t>
            </a:r>
            <a:endParaRPr sz="1800" dirty="0">
              <a:latin typeface="Poppins"/>
              <a:ea typeface="Poppins"/>
              <a:cs typeface="Poppins"/>
              <a:sym typeface="Poppins"/>
            </a:endParaRPr>
          </a:p>
          <a:p>
            <a:pPr marL="0" lvl="0" indent="0" algn="l" rtl="0">
              <a:spcBef>
                <a:spcPts val="0"/>
              </a:spcBef>
              <a:spcAft>
                <a:spcPts val="0"/>
              </a:spcAft>
              <a:buNone/>
            </a:pPr>
            <a:r>
              <a:rPr lang="en" sz="1800" u="sng" dirty="0">
                <a:solidFill>
                  <a:schemeClr val="hlink"/>
                </a:solidFill>
                <a:latin typeface="Poppins"/>
                <a:ea typeface="Poppins"/>
                <a:cs typeface="Poppins"/>
                <a:sym typeface="Poppins"/>
                <a:hlinkClick r:id="rId6"/>
              </a:rPr>
              <a:t>www.readworks.org</a:t>
            </a:r>
            <a:endParaRPr sz="1800" dirty="0">
              <a:latin typeface="Poppins"/>
              <a:ea typeface="Poppins"/>
              <a:cs typeface="Poppins"/>
              <a:sym typeface="Poppins"/>
            </a:endParaRPr>
          </a:p>
          <a:p>
            <a:pPr marL="0" lvl="0" indent="0" algn="l" rtl="0">
              <a:spcBef>
                <a:spcPts val="0"/>
              </a:spcBef>
              <a:spcAft>
                <a:spcPts val="0"/>
              </a:spcAft>
              <a:buNone/>
            </a:pPr>
            <a:endParaRPr sz="1800" dirty="0">
              <a:latin typeface="Poppins"/>
              <a:ea typeface="Poppins"/>
              <a:cs typeface="Poppins"/>
              <a:sym typeface="Poppins"/>
            </a:endParaRPr>
          </a:p>
          <a:p>
            <a:pPr marL="0" lvl="0" indent="0" algn="l" rtl="0">
              <a:spcBef>
                <a:spcPts val="0"/>
              </a:spcBef>
              <a:spcAft>
                <a:spcPts val="0"/>
              </a:spcAft>
              <a:buNone/>
            </a:pPr>
            <a:r>
              <a:rPr lang="en" sz="1800" dirty="0">
                <a:latin typeface="Poppins"/>
                <a:ea typeface="Poppins"/>
                <a:cs typeface="Poppins"/>
                <a:sym typeface="Poppins"/>
              </a:rPr>
              <a:t>Pro/Con.org</a:t>
            </a:r>
            <a:endParaRPr sz="1800" dirty="0">
              <a:latin typeface="Poppins"/>
              <a:ea typeface="Poppins"/>
              <a:cs typeface="Poppins"/>
              <a:sym typeface="Poppins"/>
            </a:endParaRPr>
          </a:p>
          <a:p>
            <a:pPr marL="0" lvl="0" indent="0" algn="l" rtl="0">
              <a:spcBef>
                <a:spcPts val="0"/>
              </a:spcBef>
              <a:spcAft>
                <a:spcPts val="0"/>
              </a:spcAft>
              <a:buNone/>
            </a:pPr>
            <a:r>
              <a:rPr lang="en" sz="1800" u="sng" dirty="0">
                <a:solidFill>
                  <a:schemeClr val="hlink"/>
                </a:solidFill>
                <a:latin typeface="Poppins"/>
                <a:ea typeface="Poppins"/>
                <a:cs typeface="Poppins"/>
                <a:sym typeface="Poppins"/>
                <a:hlinkClick r:id="rId7"/>
              </a:rPr>
              <a:t>www.procon.org</a:t>
            </a:r>
            <a:endParaRPr sz="1800" dirty="0">
              <a:latin typeface="Poppins"/>
              <a:ea typeface="Poppins"/>
              <a:cs typeface="Poppins"/>
              <a:sym typeface="Poppins"/>
            </a:endParaRPr>
          </a:p>
          <a:p>
            <a:pPr marL="0" lvl="0" indent="0" algn="l" rtl="0">
              <a:spcBef>
                <a:spcPts val="0"/>
              </a:spcBef>
              <a:spcAft>
                <a:spcPts val="0"/>
              </a:spcAft>
              <a:buNone/>
            </a:pPr>
            <a:endParaRPr dirty="0">
              <a:latin typeface="Poppins"/>
              <a:ea typeface="Poppins"/>
              <a:cs typeface="Poppins"/>
              <a:sym typeface="Poppins"/>
            </a:endParaRPr>
          </a:p>
        </p:txBody>
      </p:sp>
      <p:sp>
        <p:nvSpPr>
          <p:cNvPr id="179" name="Google Shape;179;p2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2" name="Picture 1">
            <a:extLst>
              <a:ext uri="{FF2B5EF4-FFF2-40B4-BE49-F238E27FC236}">
                <a16:creationId xmlns:a16="http://schemas.microsoft.com/office/drawing/2014/main" id="{D496CFC4-D901-4BD8-925A-21BDF25076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9062"/>
            <a:ext cx="1097375" cy="1097375"/>
          </a:xfrm>
          <a:prstGeom prst="rect">
            <a:avLst/>
          </a:prstGeom>
        </p:spPr>
      </p:pic>
      <p:sp>
        <p:nvSpPr>
          <p:cNvPr id="188" name="Google Shape;188;p29"/>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86" name="Google Shape;186;p29"/>
          <p:cNvSpPr txBox="1">
            <a:spLocks noGrp="1"/>
          </p:cNvSpPr>
          <p:nvPr>
            <p:ph type="title"/>
          </p:nvPr>
        </p:nvSpPr>
        <p:spPr>
          <a:xfrm>
            <a:off x="733097" y="985312"/>
            <a:ext cx="7603328" cy="566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Analyzing &amp; Adapting a Text Set </a:t>
            </a:r>
            <a:endParaRPr dirty="0"/>
          </a:p>
        </p:txBody>
      </p:sp>
      <p:sp>
        <p:nvSpPr>
          <p:cNvPr id="189" name="Google Shape;189;p29"/>
          <p:cNvSpPr txBox="1"/>
          <p:nvPr/>
        </p:nvSpPr>
        <p:spPr>
          <a:xfrm>
            <a:off x="648100" y="1635650"/>
            <a:ext cx="7659300" cy="15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7F8080"/>
                </a:solidFill>
                <a:latin typeface="Poppins"/>
                <a:ea typeface="Poppins"/>
                <a:cs typeface="Poppins"/>
                <a:sym typeface="Poppins"/>
              </a:rPr>
              <a:t>Practice</a:t>
            </a:r>
            <a:endParaRPr sz="2000" dirty="0">
              <a:solidFill>
                <a:srgbClr val="333333"/>
              </a:solidFill>
              <a:latin typeface="Calibri"/>
              <a:ea typeface="Calibri"/>
              <a:cs typeface="Calibri"/>
              <a:sym typeface="Calibri"/>
            </a:endParaRPr>
          </a:p>
          <a:p>
            <a:pPr marL="457200" lvl="0" indent="-342900" algn="l" rtl="0">
              <a:spcBef>
                <a:spcPts val="0"/>
              </a:spcBef>
              <a:spcAft>
                <a:spcPts val="0"/>
              </a:spcAft>
              <a:buClr>
                <a:srgbClr val="7F8080"/>
              </a:buClr>
              <a:buSzPts val="1800"/>
              <a:buFont typeface="Poppins"/>
              <a:buChar char="●"/>
            </a:pPr>
            <a:r>
              <a:rPr lang="en" sz="1800" dirty="0">
                <a:solidFill>
                  <a:srgbClr val="7F8080"/>
                </a:solidFill>
                <a:latin typeface="Poppins"/>
                <a:ea typeface="Poppins"/>
                <a:cs typeface="Poppins"/>
                <a:sym typeface="Poppins"/>
              </a:rPr>
              <a:t>Select a high school text set from one of the sites on the previous slide.</a:t>
            </a:r>
            <a:endParaRPr sz="1800" dirty="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dirty="0">
                <a:solidFill>
                  <a:srgbClr val="7F8080"/>
                </a:solidFill>
                <a:latin typeface="Poppins"/>
                <a:ea typeface="Poppins"/>
                <a:cs typeface="Poppins"/>
                <a:sym typeface="Poppins"/>
              </a:rPr>
              <a:t>What are the strengths of this text set? </a:t>
            </a:r>
            <a:endParaRPr sz="1800" dirty="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dirty="0">
                <a:solidFill>
                  <a:srgbClr val="7F8080"/>
                </a:solidFill>
                <a:latin typeface="Poppins"/>
                <a:ea typeface="Poppins"/>
                <a:cs typeface="Poppins"/>
                <a:sym typeface="Poppins"/>
              </a:rPr>
              <a:t>What adjustments could you make to better align to the KAS? </a:t>
            </a:r>
            <a:endParaRPr sz="1800" dirty="0">
              <a:solidFill>
                <a:srgbClr val="7F8080"/>
              </a:solidFill>
              <a:latin typeface="Poppins"/>
              <a:ea typeface="Poppins"/>
              <a:cs typeface="Poppins"/>
              <a:sym typeface="Poppins"/>
            </a:endParaRPr>
          </a:p>
          <a:p>
            <a:pPr marL="0" lvl="0" indent="0" algn="l" rtl="0">
              <a:spcBef>
                <a:spcPts val="0"/>
              </a:spcBef>
              <a:spcAft>
                <a:spcPts val="0"/>
              </a:spcAft>
              <a:buNone/>
            </a:pPr>
            <a:endParaRPr sz="1800" dirty="0">
              <a:solidFill>
                <a:srgbClr val="7F8080"/>
              </a:solidFill>
              <a:latin typeface="Poppins"/>
              <a:ea typeface="Poppins"/>
              <a:cs typeface="Poppins"/>
              <a:sym typeface="Poppins"/>
            </a:endParaRPr>
          </a:p>
        </p:txBody>
      </p:sp>
      <p:sp>
        <p:nvSpPr>
          <p:cNvPr id="190" name="Google Shape;190;p29"/>
          <p:cNvSpPr txBox="1"/>
          <p:nvPr/>
        </p:nvSpPr>
        <p:spPr>
          <a:xfrm>
            <a:off x="928850" y="3290000"/>
            <a:ext cx="7478400" cy="1751100"/>
          </a:xfrm>
          <a:prstGeom prst="rect">
            <a:avLst/>
          </a:prstGeom>
          <a:noFill/>
          <a:ln w="28575" cap="flat" cmpd="sng">
            <a:solidFill>
              <a:srgbClr val="40C1A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D68C4"/>
                </a:solidFill>
                <a:latin typeface="Poppins"/>
                <a:ea typeface="Poppins"/>
                <a:cs typeface="Poppins"/>
                <a:sym typeface="Poppins"/>
              </a:rPr>
              <a:t>Strong Text Sets</a:t>
            </a:r>
            <a:endParaRPr sz="1600" b="1">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Clearly build word and world knowledge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Stay focused and coherent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Align to a culminating task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Include a variety of text types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May be sequenced to support students’ knowledge building </a:t>
            </a:r>
            <a:endParaRPr sz="1600">
              <a:solidFill>
                <a:srgbClr val="2D68C4"/>
              </a:solidFill>
              <a:latin typeface="Poppins"/>
              <a:ea typeface="Poppins"/>
              <a:cs typeface="Poppins"/>
              <a:sym typeface="Poppins"/>
            </a:endParaRPr>
          </a:p>
        </p:txBody>
      </p:sp>
      <p:sp>
        <p:nvSpPr>
          <p:cNvPr id="187" name="Google Shape;187;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 name="Picture 1">
            <a:extLst>
              <a:ext uri="{FF2B5EF4-FFF2-40B4-BE49-F238E27FC236}">
                <a16:creationId xmlns:a16="http://schemas.microsoft.com/office/drawing/2014/main" id="{DF3106FE-8C9C-4F89-941A-3733A27E62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3034"/>
            <a:ext cx="1097375" cy="1097375"/>
          </a:xfrm>
          <a:prstGeom prst="rect">
            <a:avLst/>
          </a:prstGeom>
        </p:spPr>
      </p:pic>
      <p:sp>
        <p:nvSpPr>
          <p:cNvPr id="199" name="Google Shape;199;p3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96" name="Google Shape;196;p30"/>
          <p:cNvSpPr txBox="1">
            <a:spLocks noGrp="1"/>
          </p:cNvSpPr>
          <p:nvPr>
            <p:ph type="title"/>
          </p:nvPr>
        </p:nvSpPr>
        <p:spPr>
          <a:xfrm>
            <a:off x="852000" y="915049"/>
            <a:ext cx="6276900" cy="566099"/>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Check for Understanding </a:t>
            </a:r>
            <a:endParaRPr dirty="0"/>
          </a:p>
        </p:txBody>
      </p:sp>
      <p:sp>
        <p:nvSpPr>
          <p:cNvPr id="197" name="Google Shape;197;p30"/>
          <p:cNvSpPr txBox="1">
            <a:spLocks noGrp="1"/>
          </p:cNvSpPr>
          <p:nvPr>
            <p:ph type="title" idx="3"/>
          </p:nvPr>
        </p:nvSpPr>
        <p:spPr>
          <a:xfrm>
            <a:off x="946275" y="1934125"/>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On a notecard, synthesize your key takeaways:   </a:t>
            </a:r>
            <a:endParaRPr sz="1800" b="1" dirty="0">
              <a:solidFill>
                <a:schemeClr val="accent5">
                  <a:lumMod val="75000"/>
                </a:schemeClr>
              </a:solidFill>
            </a:endParaRPr>
          </a:p>
        </p:txBody>
      </p:sp>
      <p:sp>
        <p:nvSpPr>
          <p:cNvPr id="195" name="Google Shape;195;p30"/>
          <p:cNvSpPr txBox="1">
            <a:spLocks noGrp="1"/>
          </p:cNvSpPr>
          <p:nvPr>
            <p:ph type="body" idx="1"/>
          </p:nvPr>
        </p:nvSpPr>
        <p:spPr>
          <a:xfrm>
            <a:off x="852000" y="2016600"/>
            <a:ext cx="43968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600" b="1">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a:t>
            </a:r>
            <a:r>
              <a:rPr lang="en" sz="1800"/>
              <a:t>are text sets </a:t>
            </a:r>
            <a:r>
              <a:rPr lang="en" sz="1800">
                <a:solidFill>
                  <a:srgbClr val="7F8080"/>
                </a:solidFill>
              </a:rPr>
              <a:t>and why </a:t>
            </a:r>
            <a:r>
              <a:rPr lang="en" sz="1800"/>
              <a:t>do they matter? </a:t>
            </a:r>
            <a:endParaRPr sz="1800"/>
          </a:p>
          <a:p>
            <a:pPr marL="457200" lvl="0" indent="-342900" algn="l" rtl="0">
              <a:lnSpc>
                <a:spcPct val="100000"/>
              </a:lnSpc>
              <a:spcBef>
                <a:spcPts val="1000"/>
              </a:spcBef>
              <a:spcAft>
                <a:spcPts val="0"/>
              </a:spcAft>
              <a:buClr>
                <a:schemeClr val="dk1"/>
              </a:buClr>
              <a:buSzPts val="1800"/>
              <a:buFont typeface="Arial"/>
              <a:buChar char="●"/>
            </a:pPr>
            <a:r>
              <a:rPr lang="en" sz="1800"/>
              <a:t>How do text sets support vocabulary acquisition? </a:t>
            </a:r>
            <a:endParaRPr sz="1800"/>
          </a:p>
          <a:p>
            <a:pPr marL="457200" lvl="0" indent="-342900" algn="l" rtl="0">
              <a:lnSpc>
                <a:spcPct val="100000"/>
              </a:lnSpc>
              <a:spcBef>
                <a:spcPts val="1000"/>
              </a:spcBef>
              <a:spcAft>
                <a:spcPts val="0"/>
              </a:spcAft>
              <a:buClr>
                <a:srgbClr val="7F8080"/>
              </a:buClr>
              <a:buSzPts val="1800"/>
              <a:buFont typeface="Poppins"/>
              <a:buChar char="●"/>
            </a:pPr>
            <a:r>
              <a:rPr lang="en" sz="1800"/>
              <a:t>What are the criteria of strong text sets? </a:t>
            </a:r>
            <a:endParaRPr sz="1800">
              <a:solidFill>
                <a:srgbClr val="7F8080"/>
              </a:solidFill>
            </a:endParaRPr>
          </a:p>
          <a:p>
            <a:pPr marL="457200" lvl="0" indent="0" algn="l" rtl="0">
              <a:lnSpc>
                <a:spcPct val="100000"/>
              </a:lnSpc>
              <a:spcBef>
                <a:spcPts val="1000"/>
              </a:spcBef>
              <a:spcAft>
                <a:spcPts val="0"/>
              </a:spcAft>
              <a:buNone/>
            </a:pPr>
            <a:endParaRPr sz="1800" b="1">
              <a:solidFill>
                <a:srgbClr val="7F8080"/>
              </a:solidFill>
            </a:endParaRPr>
          </a:p>
          <a:p>
            <a:pPr marL="0" lvl="0" indent="0" algn="l" rtl="0">
              <a:lnSpc>
                <a:spcPct val="100000"/>
              </a:lnSpc>
              <a:spcBef>
                <a:spcPts val="1000"/>
              </a:spcBef>
              <a:spcAft>
                <a:spcPts val="0"/>
              </a:spcAft>
              <a:buNone/>
            </a:pPr>
            <a:endParaRPr sz="1600"/>
          </a:p>
        </p:txBody>
      </p:sp>
      <p:sp>
        <p:nvSpPr>
          <p:cNvPr id="198" name="Google Shape;198;p3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 name="Picture 1">
            <a:extLst>
              <a:ext uri="{FF2B5EF4-FFF2-40B4-BE49-F238E27FC236}">
                <a16:creationId xmlns:a16="http://schemas.microsoft.com/office/drawing/2014/main" id="{9576CF6A-07C2-4B79-B062-252DEC691F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625" y="124801"/>
            <a:ext cx="1097375" cy="1097375"/>
          </a:xfrm>
          <a:prstGeom prst="rect">
            <a:avLst/>
          </a:prstGeom>
        </p:spPr>
      </p:pic>
      <p:sp>
        <p:nvSpPr>
          <p:cNvPr id="207" name="Google Shape;207;p3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205" name="Google Shape;205;p31"/>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206" name="Google Shape;206;p31"/>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Reflection:  </a:t>
            </a:r>
            <a:r>
              <a:rPr lang="en" sz="1600" b="1" dirty="0">
                <a:solidFill>
                  <a:schemeClr val="accent5">
                    <a:lumMod val="75000"/>
                  </a:schemeClr>
                </a:solidFill>
              </a:rPr>
              <a:t> </a:t>
            </a:r>
            <a:endParaRPr sz="1600" b="1" dirty="0">
              <a:solidFill>
                <a:schemeClr val="accent5">
                  <a:lumMod val="75000"/>
                </a:schemeClr>
              </a:solidFill>
            </a:endParaRPr>
          </a:p>
        </p:txBody>
      </p:sp>
      <p:sp>
        <p:nvSpPr>
          <p:cNvPr id="204" name="Google Shape;204;p31"/>
          <p:cNvSpPr txBox="1">
            <a:spLocks noGrp="1"/>
          </p:cNvSpPr>
          <p:nvPr>
            <p:ph type="body" idx="1"/>
          </p:nvPr>
        </p:nvSpPr>
        <p:spPr>
          <a:xfrm>
            <a:off x="1143000" y="1998125"/>
            <a:ext cx="4430700" cy="2531100"/>
          </a:xfrm>
          <a:prstGeom prst="rect">
            <a:avLst/>
          </a:prstGeom>
        </p:spPr>
        <p:txBody>
          <a:bodyPr spcFirstLastPara="1" wrap="square" lIns="0" tIns="0" rIns="0" bIns="0" anchor="t" anchorCtr="0">
            <a:noAutofit/>
          </a:bodyPr>
          <a:lstStyle/>
          <a:p>
            <a:pPr indent="-342900">
              <a:lnSpc>
                <a:spcPct val="100000"/>
              </a:lnSpc>
              <a:buSzPts val="1800"/>
            </a:pPr>
            <a:r>
              <a:rPr lang="en" sz="1800" dirty="0">
                <a:solidFill>
                  <a:srgbClr val="7F8080"/>
                </a:solidFill>
              </a:rPr>
              <a:t>How can </a:t>
            </a:r>
            <a:r>
              <a:rPr lang="en" sz="1800" dirty="0"/>
              <a:t>using text sets ensure your students have </a:t>
            </a:r>
            <a:r>
              <a:rPr lang="en" sz="1800"/>
              <a:t>access to grade-level</a:t>
            </a:r>
            <a:r>
              <a:rPr lang="en" sz="1800">
                <a:solidFill>
                  <a:srgbClr val="7F8080"/>
                </a:solidFill>
              </a:rPr>
              <a:t> </a:t>
            </a:r>
            <a:r>
              <a:rPr lang="en" sz="1800"/>
              <a:t>learning</a:t>
            </a:r>
            <a:r>
              <a:rPr lang="en" sz="1800" dirty="0"/>
              <a:t> </a:t>
            </a:r>
            <a:r>
              <a:rPr lang="en" sz="1800" dirty="0">
                <a:solidFill>
                  <a:srgbClr val="7F8080"/>
                </a:solidFill>
              </a:rPr>
              <a:t>opportunities in literacy?</a:t>
            </a:r>
            <a:endParaRPr sz="1800" dirty="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342900" algn="l" rtl="0">
              <a:lnSpc>
                <a:spcPct val="100000"/>
              </a:lnSpc>
              <a:spcBef>
                <a:spcPts val="0"/>
              </a:spcBef>
              <a:spcAft>
                <a:spcPts val="0"/>
              </a:spcAft>
              <a:buClr>
                <a:srgbClr val="7F8080"/>
              </a:buClr>
              <a:buSzPts val="1800"/>
              <a:buFont typeface="Poppins"/>
              <a:buChar char="●"/>
            </a:pPr>
            <a:r>
              <a:rPr lang="en" sz="1800">
                <a:solidFill>
                  <a:srgbClr val="7F8080"/>
                </a:solidFill>
              </a:rPr>
              <a:t>What is one next step you can take in your classroom tomorrow?</a:t>
            </a:r>
            <a:endParaRPr sz="1800">
              <a:solidFill>
                <a:srgbClr val="7F8080"/>
              </a:solidFill>
            </a:endParaRPr>
          </a:p>
          <a:p>
            <a:pPr marL="457200" lvl="0" indent="0" algn="l" rtl="0">
              <a:lnSpc>
                <a:spcPct val="100000"/>
              </a:lnSpc>
              <a:spcBef>
                <a:spcPts val="0"/>
              </a:spcBef>
              <a:spcAft>
                <a:spcPts val="0"/>
              </a:spcAft>
              <a:buNone/>
            </a:pPr>
            <a:endParaRPr sz="1800"/>
          </a:p>
          <a:p>
            <a:pPr marL="0" lvl="0" indent="0" algn="l" rtl="0">
              <a:spcBef>
                <a:spcPts val="0"/>
              </a:spcBef>
              <a:spcAft>
                <a:spcPts val="0"/>
              </a:spcAft>
              <a:buNone/>
            </a:pPr>
            <a:endParaRPr sz="1800" b="1"/>
          </a:p>
          <a:p>
            <a:pPr marL="457200" lvl="0" indent="0" algn="l" rtl="0">
              <a:spcBef>
                <a:spcPts val="1000"/>
              </a:spcBef>
              <a:spcAft>
                <a:spcPts val="1000"/>
              </a:spcAft>
              <a:buNone/>
            </a:pPr>
            <a:endParaRPr sz="1800"/>
          </a:p>
        </p:txBody>
      </p:sp>
      <p:sp>
        <p:nvSpPr>
          <p:cNvPr id="208" name="Google Shape;208;p31"/>
          <p:cNvSpPr txBox="1"/>
          <p:nvPr/>
        </p:nvSpPr>
        <p:spPr>
          <a:xfrm>
            <a:off x="5715000" y="1357500"/>
            <a:ext cx="26475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D68C4"/>
                </a:solidFill>
                <a:latin typeface="Poppins"/>
                <a:ea typeface="Poppins"/>
                <a:cs typeface="Poppins"/>
                <a:sym typeface="Poppins"/>
              </a:rPr>
              <a:t>Next Session: </a:t>
            </a:r>
            <a:endParaRPr sz="1800" b="1">
              <a:solidFill>
                <a:srgbClr val="2D68C4"/>
              </a:solidFill>
              <a:latin typeface="Poppins"/>
              <a:ea typeface="Poppins"/>
              <a:cs typeface="Poppins"/>
              <a:sym typeface="Poppins"/>
            </a:endParaRPr>
          </a:p>
          <a:p>
            <a:pPr marL="0" lvl="0" indent="0" algn="l" rtl="0">
              <a:spcBef>
                <a:spcPts val="0"/>
              </a:spcBef>
              <a:spcAft>
                <a:spcPts val="0"/>
              </a:spcAft>
              <a:buNone/>
            </a:pPr>
            <a:endParaRPr sz="1800">
              <a:solidFill>
                <a:srgbClr val="2D68C4"/>
              </a:solidFill>
              <a:latin typeface="Poppins"/>
              <a:ea typeface="Poppins"/>
              <a:cs typeface="Poppins"/>
              <a:sym typeface="Poppins"/>
            </a:endParaRPr>
          </a:p>
          <a:p>
            <a:pPr marL="457200" lvl="0" indent="-342900" algn="l" rtl="0">
              <a:spcBef>
                <a:spcPts val="0"/>
              </a:spcBef>
              <a:spcAft>
                <a:spcPts val="0"/>
              </a:spcAft>
              <a:buClr>
                <a:srgbClr val="2D68C4"/>
              </a:buClr>
              <a:buSzPts val="1800"/>
              <a:buFont typeface="Poppins"/>
              <a:buChar char="●"/>
            </a:pPr>
            <a:r>
              <a:rPr lang="en" sz="1800">
                <a:solidFill>
                  <a:srgbClr val="2D68C4"/>
                </a:solidFill>
                <a:latin typeface="Poppins"/>
                <a:ea typeface="Poppins"/>
                <a:cs typeface="Poppins"/>
                <a:sym typeface="Poppins"/>
              </a:rPr>
              <a:t>Bring an existing text set from your curriculum OR bring a topic and possible resources to build a text set </a:t>
            </a:r>
            <a:endParaRPr sz="1800">
              <a:solidFill>
                <a:srgbClr val="2D68C4"/>
              </a:solidFill>
              <a:latin typeface="Poppins"/>
              <a:ea typeface="Poppins"/>
              <a:cs typeface="Poppins"/>
              <a:sym typeface="Poppins"/>
            </a:endParaRPr>
          </a:p>
          <a:p>
            <a:pPr marL="0" lvl="0" indent="0" algn="l" rtl="0">
              <a:spcBef>
                <a:spcPts val="0"/>
              </a:spcBef>
              <a:spcAft>
                <a:spcPts val="0"/>
              </a:spcAft>
              <a:buNone/>
            </a:pPr>
            <a:endParaRPr sz="1800">
              <a:solidFill>
                <a:srgbClr val="2D68C4"/>
              </a:solidFill>
              <a:latin typeface="Poppins"/>
              <a:ea typeface="Poppins"/>
              <a:cs typeface="Poppins"/>
              <a:sym typeface="Poppins"/>
            </a:endParaRPr>
          </a:p>
          <a:p>
            <a:pPr marL="0" lvl="0" indent="0" algn="l" rtl="0">
              <a:spcBef>
                <a:spcPts val="0"/>
              </a:spcBef>
              <a:spcAft>
                <a:spcPts val="0"/>
              </a:spcAft>
              <a:buNone/>
            </a:pPr>
            <a:endParaRPr sz="1800">
              <a:solidFill>
                <a:srgbClr val="2D68C4"/>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40125" y="1880075"/>
            <a:ext cx="4101300" cy="2515800"/>
          </a:xfrm>
          <a:prstGeom prst="rect">
            <a:avLst/>
          </a:prstGeom>
          <a:noFill/>
        </p:spPr>
        <p:txBody>
          <a:bodyPr spcFirstLastPara="1" wrap="square" lIns="0" tIns="0" rIns="0" bIns="0" anchor="t" anchorCtr="0">
            <a:noAutofit/>
          </a:bodyPr>
          <a:lstStyle/>
          <a:p>
            <a:pPr marL="457200" lvl="0" indent="-355600" algn="l" rtl="0">
              <a:lnSpc>
                <a:spcPct val="100000"/>
              </a:lnSpc>
              <a:spcBef>
                <a:spcPts val="0"/>
              </a:spcBef>
              <a:spcAft>
                <a:spcPts val="0"/>
              </a:spcAft>
              <a:buClr>
                <a:srgbClr val="7F8080"/>
              </a:buClr>
              <a:buSzPts val="2000"/>
              <a:buFont typeface="Poppins"/>
              <a:buChar char="●"/>
            </a:pPr>
            <a:r>
              <a:rPr lang="en" sz="2000">
                <a:solidFill>
                  <a:srgbClr val="7F8080"/>
                </a:solidFill>
              </a:rPr>
              <a:t>Share about a student you know who has learned a ton about a particular topic.</a:t>
            </a:r>
            <a:endParaRPr sz="2000">
              <a:solidFill>
                <a:srgbClr val="7F8080"/>
              </a:solidFill>
            </a:endParaRPr>
          </a:p>
          <a:p>
            <a:pPr marL="457200" lvl="0" indent="0" algn="l" rtl="0">
              <a:lnSpc>
                <a:spcPct val="100000"/>
              </a:lnSpc>
              <a:spcBef>
                <a:spcPts val="0"/>
              </a:spcBef>
              <a:spcAft>
                <a:spcPts val="0"/>
              </a:spcAft>
              <a:buNone/>
            </a:pPr>
            <a:endParaRPr sz="2000">
              <a:solidFill>
                <a:srgbClr val="7F8080"/>
              </a:solidFill>
            </a:endParaRPr>
          </a:p>
          <a:p>
            <a:pPr marL="457200" lvl="0" indent="-355600" algn="l" rtl="0">
              <a:lnSpc>
                <a:spcPct val="100000"/>
              </a:lnSpc>
              <a:spcBef>
                <a:spcPts val="0"/>
              </a:spcBef>
              <a:spcAft>
                <a:spcPts val="0"/>
              </a:spcAft>
              <a:buClr>
                <a:srgbClr val="7F8080"/>
              </a:buClr>
              <a:buSzPts val="2000"/>
              <a:buFont typeface="Poppins"/>
              <a:buChar char="●"/>
            </a:pPr>
            <a:r>
              <a:rPr lang="en" sz="2000">
                <a:solidFill>
                  <a:srgbClr val="7F8080"/>
                </a:solidFill>
              </a:rPr>
              <a:t>What is the impact of that knowledge for that student? </a:t>
            </a:r>
            <a:endParaRPr sz="200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0" algn="l" rtl="0">
              <a:lnSpc>
                <a:spcPct val="100000"/>
              </a:lnSpc>
              <a:spcBef>
                <a:spcPts val="0"/>
              </a:spcBef>
              <a:spcAft>
                <a:spcPts val="0"/>
              </a:spcAft>
              <a:buNone/>
            </a:pPr>
            <a:endParaRPr sz="1800">
              <a:solidFill>
                <a:srgbClr val="7F8080"/>
              </a:solidFill>
            </a:endParaRPr>
          </a:p>
          <a:p>
            <a:pPr marL="457200" lvl="0" indent="0" algn="l" rtl="0">
              <a:lnSpc>
                <a:spcPct val="100000"/>
              </a:lnSpc>
              <a:spcBef>
                <a:spcPts val="1000"/>
              </a:spcBef>
              <a:spcAft>
                <a:spcPts val="0"/>
              </a:spcAft>
              <a:buNone/>
            </a:pPr>
            <a:endParaRPr sz="1800"/>
          </a:p>
          <a:p>
            <a:pPr marL="0" lvl="0" indent="0" algn="l" rtl="0">
              <a:lnSpc>
                <a:spcPct val="115000"/>
              </a:lnSpc>
              <a:spcBef>
                <a:spcPts val="0"/>
              </a:spcBef>
              <a:spcAft>
                <a:spcPts val="0"/>
              </a:spcAft>
              <a:buNone/>
            </a:pPr>
            <a:endParaRPr sz="1800" b="1">
              <a:solidFill>
                <a:srgbClr val="7F8080"/>
              </a:solidFill>
            </a:endParaRPr>
          </a:p>
          <a:p>
            <a:pPr marL="0" lvl="0" indent="0" algn="l" rtl="0">
              <a:lnSpc>
                <a:spcPct val="115000"/>
              </a:lnSpc>
              <a:spcBef>
                <a:spcPts val="100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7</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Decorative picture of books"/>
          <p:cNvPicPr preferRelativeResize="0"/>
          <p:nvPr/>
        </p:nvPicPr>
        <p:blipFill>
          <a:blip r:embed="rId3">
            <a:alphaModFix/>
          </a:blip>
          <a:stretch>
            <a:fillRect/>
          </a:stretch>
        </p:blipFill>
        <p:spPr>
          <a:xfrm>
            <a:off x="5308175" y="1409300"/>
            <a:ext cx="3574800" cy="2379825"/>
          </a:xfrm>
          <a:prstGeom prst="rect">
            <a:avLst/>
          </a:prstGeom>
          <a:noFill/>
          <a:ln>
            <a:noFill/>
          </a:ln>
        </p:spPr>
      </p:pic>
      <p:pic>
        <p:nvPicPr>
          <p:cNvPr id="2" name="Picture 1">
            <a:extLst>
              <a:ext uri="{FF2B5EF4-FFF2-40B4-BE49-F238E27FC236}">
                <a16:creationId xmlns:a16="http://schemas.microsoft.com/office/drawing/2014/main" id="{5937E5C2-99E6-4599-A582-B62CD5973E9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108263"/>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9"/>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01" name="Google Shape;101;p19"/>
          <p:cNvGraphicFramePr/>
          <p:nvPr>
            <p:extLst>
              <p:ext uri="{D42A27DB-BD31-4B8C-83A1-F6EECF244321}">
                <p14:modId xmlns:p14="http://schemas.microsoft.com/office/powerpoint/2010/main" val="1947197985"/>
              </p:ext>
            </p:extLst>
          </p:nvPr>
        </p:nvGraphicFramePr>
        <p:xfrm>
          <a:off x="1008325" y="1047700"/>
          <a:ext cx="6992675" cy="4415005"/>
        </p:xfrm>
        <a:graphic>
          <a:graphicData uri="http://schemas.openxmlformats.org/drawingml/2006/table">
            <a:tbl>
              <a:tblPr firstRow="1">
                <a:noFill/>
                <a:tableStyleId>{EE2BF794-4E73-475D-9DDA-BECEE97D15AE}</a:tableStyleId>
              </a:tblPr>
              <a:tblGrid>
                <a:gridCol w="1125750">
                  <a:extLst>
                    <a:ext uri="{9D8B030D-6E8A-4147-A177-3AD203B41FA5}">
                      <a16:colId xmlns:a16="http://schemas.microsoft.com/office/drawing/2014/main" val="20000"/>
                    </a:ext>
                  </a:extLst>
                </a:gridCol>
                <a:gridCol w="1989225">
                  <a:extLst>
                    <a:ext uri="{9D8B030D-6E8A-4147-A177-3AD203B41FA5}">
                      <a16:colId xmlns:a16="http://schemas.microsoft.com/office/drawing/2014/main" val="20001"/>
                    </a:ext>
                  </a:extLst>
                </a:gridCol>
                <a:gridCol w="3877700">
                  <a:extLst>
                    <a:ext uri="{9D8B030D-6E8A-4147-A177-3AD203B41FA5}">
                      <a16:colId xmlns:a16="http://schemas.microsoft.com/office/drawing/2014/main" val="20002"/>
                    </a:ext>
                  </a:extLst>
                </a:gridCol>
              </a:tblGrid>
              <a:tr h="391975">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Session</a:t>
                      </a:r>
                      <a:endParaRPr sz="1200" b="1" dirty="0">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val="10011"/>
                  </a:ext>
                </a:extLst>
              </a:tr>
            </a:tbl>
          </a:graphicData>
        </a:graphic>
      </p:graphicFrame>
      <p:sp>
        <p:nvSpPr>
          <p:cNvPr id="103" name="Google Shape;103;p19" descr="Arrow pointing to Session 7:  Shared Learning"/>
          <p:cNvSpPr/>
          <p:nvPr/>
        </p:nvSpPr>
        <p:spPr>
          <a:xfrm>
            <a:off x="479450" y="35661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A9850B08-F7E1-4D08-A221-394E67B9B1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037" y="152956"/>
            <a:ext cx="962288" cy="9622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a:extLst>
              <a:ext uri="{FF2B5EF4-FFF2-40B4-BE49-F238E27FC236}">
                <a16:creationId xmlns:a16="http://schemas.microsoft.com/office/drawing/2014/main" id="{1BA279DE-BEAB-4822-9BD5-9383827C1EC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663" y="85874"/>
            <a:ext cx="1097375" cy="1097375"/>
          </a:xfrm>
          <a:prstGeom prst="rect">
            <a:avLst/>
          </a:prstGeom>
        </p:spPr>
      </p:pic>
      <p:sp>
        <p:nvSpPr>
          <p:cNvPr id="112" name="Google Shape;112;p20"/>
          <p:cNvSpPr txBox="1"/>
          <p:nvPr/>
        </p:nvSpPr>
        <p:spPr>
          <a:xfrm>
            <a:off x="3895200" y="15766"/>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09" name="Google Shape;109;p20"/>
          <p:cNvSpPr txBox="1">
            <a:spLocks noGrp="1"/>
          </p:cNvSpPr>
          <p:nvPr>
            <p:ph type="title"/>
          </p:nvPr>
        </p:nvSpPr>
        <p:spPr>
          <a:xfrm>
            <a:off x="1077450" y="521533"/>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1" name="Google Shape;111;p20"/>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2D68C4"/>
                </a:solidFill>
              </a:rPr>
              <a:t>01.  Explain what text sets are and why they matter  </a:t>
            </a:r>
            <a:endParaRPr sz="1800" b="1">
              <a:solidFill>
                <a:srgbClr val="2D68C4"/>
              </a:solidFill>
            </a:endParaRPr>
          </a:p>
          <a:p>
            <a:pPr marL="0" lvl="0" indent="0" algn="l" rtl="0">
              <a:lnSpc>
                <a:spcPct val="115000"/>
              </a:lnSpc>
              <a:spcBef>
                <a:spcPts val="1000"/>
              </a:spcBef>
              <a:spcAft>
                <a:spcPts val="0"/>
              </a:spcAft>
              <a:buNone/>
            </a:pPr>
            <a:r>
              <a:rPr lang="en" sz="1800" b="1">
                <a:solidFill>
                  <a:srgbClr val="2D68C4"/>
                </a:solidFill>
              </a:rPr>
              <a:t>02. Analyze a text set </a:t>
            </a:r>
            <a:endParaRPr sz="1800" b="1">
              <a:solidFill>
                <a:srgbClr val="2D68C4"/>
              </a:solidFill>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0" name="Google Shape;110;p20"/>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8" name="Google Shape;108;p20"/>
          <p:cNvSpPr txBox="1">
            <a:spLocks noGrp="1"/>
          </p:cNvSpPr>
          <p:nvPr>
            <p:ph type="body" idx="1"/>
          </p:nvPr>
        </p:nvSpPr>
        <p:spPr>
          <a:xfrm>
            <a:off x="5412750" y="1758900"/>
            <a:ext cx="28122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Why This Matters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Components of Text Sets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Analyzing and Adapting a Text Set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05. Reflection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3" name="Google Shape;113;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6F20BAC7-3AED-4A48-8C4A-EE55781F644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77639"/>
            <a:ext cx="1041714" cy="1041714"/>
          </a:xfrm>
          <a:prstGeom prst="rect">
            <a:avLst/>
          </a:prstGeom>
        </p:spPr>
      </p:pic>
      <p:sp>
        <p:nvSpPr>
          <p:cNvPr id="121" name="Google Shape;121;p2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19" name="Google Shape;119;p21"/>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Kentucky Academic Standards</a:t>
            </a:r>
            <a:endParaRPr dirty="0"/>
          </a:p>
        </p:txBody>
      </p:sp>
      <p:sp>
        <p:nvSpPr>
          <p:cNvPr id="118" name="Google Shape;118;p21"/>
          <p:cNvSpPr txBox="1">
            <a:spLocks noGrp="1"/>
          </p:cNvSpPr>
          <p:nvPr>
            <p:ph type="body" idx="1"/>
          </p:nvPr>
        </p:nvSpPr>
        <p:spPr>
          <a:xfrm>
            <a:off x="852000" y="1664200"/>
            <a:ext cx="7314600" cy="3380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dirty="0">
                <a:solidFill>
                  <a:srgbClr val="000000"/>
                </a:solidFill>
              </a:rPr>
              <a:t>“K-12 Standards for Reading define what students should understand and be able to do by the end of each grade. To meet this expectation for grades 6-8, students must read from a range of high quality, increasingly challenging literary and informational print and non-print texts and text sets from various cultures, time periods and disciplines, including all content areas. By thinking critically and analytically, students begin to reflect on themselves and the world around them. Through independent and flexible use of cognitive strategies, students will acquire rich content knowledge and develop into independent, proficient lifelong learners.”   (p. 222)</a:t>
            </a:r>
            <a:endParaRPr sz="1600" dirty="0"/>
          </a:p>
        </p:txBody>
      </p:sp>
      <p:sp>
        <p:nvSpPr>
          <p:cNvPr id="120" name="Google Shape;120;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2" name="Picture 1">
            <a:extLst>
              <a:ext uri="{FF2B5EF4-FFF2-40B4-BE49-F238E27FC236}">
                <a16:creationId xmlns:a16="http://schemas.microsoft.com/office/drawing/2014/main" id="{52BB4A53-1829-4231-8D50-78BF1983CC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7638"/>
            <a:ext cx="1097375" cy="1097375"/>
          </a:xfrm>
          <a:prstGeom prst="rect">
            <a:avLst/>
          </a:prstGeom>
        </p:spPr>
      </p:pic>
      <p:sp>
        <p:nvSpPr>
          <p:cNvPr id="130" name="Google Shape;130;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27" name="Google Shape;127;p22"/>
          <p:cNvSpPr txBox="1">
            <a:spLocks noGrp="1"/>
          </p:cNvSpPr>
          <p:nvPr>
            <p:ph type="title"/>
          </p:nvPr>
        </p:nvSpPr>
        <p:spPr>
          <a:xfrm>
            <a:off x="852000" y="686550"/>
            <a:ext cx="6276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The Case for Background Knowledge </a:t>
            </a:r>
            <a:endParaRPr/>
          </a:p>
        </p:txBody>
      </p:sp>
      <p:sp>
        <p:nvSpPr>
          <p:cNvPr id="128" name="Google Shape;128;p22"/>
          <p:cNvSpPr txBox="1">
            <a:spLocks noGrp="1"/>
          </p:cNvSpPr>
          <p:nvPr>
            <p:ph type="title" idx="3"/>
          </p:nvPr>
        </p:nvSpPr>
        <p:spPr>
          <a:xfrm>
            <a:off x="852000" y="1485000"/>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3-2-1 Reflection  </a:t>
            </a:r>
            <a:endParaRPr sz="1800" b="1" dirty="0">
              <a:solidFill>
                <a:schemeClr val="accent5">
                  <a:lumMod val="75000"/>
                </a:schemeClr>
              </a:solidFill>
            </a:endParaRPr>
          </a:p>
        </p:txBody>
      </p:sp>
      <p:sp>
        <p:nvSpPr>
          <p:cNvPr id="126" name="Google Shape;126;p22"/>
          <p:cNvSpPr txBox="1">
            <a:spLocks noGrp="1"/>
          </p:cNvSpPr>
          <p:nvPr>
            <p:ph type="body" idx="1"/>
          </p:nvPr>
        </p:nvSpPr>
        <p:spPr>
          <a:xfrm>
            <a:off x="852000" y="1557050"/>
            <a:ext cx="46629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endParaRPr sz="1600" b="1" dirty="0">
              <a:solidFill>
                <a:srgbClr val="7F8080"/>
              </a:solidFill>
            </a:endParaRPr>
          </a:p>
          <a:p>
            <a:pPr marL="0" lvl="0" indent="0" algn="l" rtl="0">
              <a:lnSpc>
                <a:spcPct val="100000"/>
              </a:lnSpc>
              <a:spcBef>
                <a:spcPts val="0"/>
              </a:spcBef>
              <a:spcAft>
                <a:spcPts val="0"/>
              </a:spcAft>
              <a:buNone/>
            </a:pPr>
            <a:r>
              <a:rPr lang="en" sz="1600" b="1" dirty="0">
                <a:solidFill>
                  <a:srgbClr val="2D68C4"/>
                </a:solidFill>
              </a:rPr>
              <a:t>3 Takeaways </a:t>
            </a:r>
            <a:endParaRPr sz="1600" b="1" dirty="0">
              <a:solidFill>
                <a:srgbClr val="2D68C4"/>
              </a:solidFill>
            </a:endParaRPr>
          </a:p>
          <a:p>
            <a:pPr marL="0" lvl="0" indent="0" algn="l" rtl="0">
              <a:lnSpc>
                <a:spcPct val="100000"/>
              </a:lnSpc>
              <a:spcBef>
                <a:spcPts val="0"/>
              </a:spcBef>
              <a:spcAft>
                <a:spcPts val="0"/>
              </a:spcAft>
              <a:buNone/>
            </a:pPr>
            <a:r>
              <a:rPr lang="en" sz="1600" b="1" dirty="0">
                <a:solidFill>
                  <a:srgbClr val="2D68C4"/>
                </a:solidFill>
              </a:rPr>
              <a:t>2 Wonderings </a:t>
            </a:r>
            <a:endParaRPr sz="1600" b="1" dirty="0">
              <a:solidFill>
                <a:srgbClr val="2D68C4"/>
              </a:solidFill>
            </a:endParaRPr>
          </a:p>
          <a:p>
            <a:pPr marL="0" lvl="0" indent="0" algn="l" rtl="0">
              <a:lnSpc>
                <a:spcPct val="100000"/>
              </a:lnSpc>
              <a:spcBef>
                <a:spcPts val="0"/>
              </a:spcBef>
              <a:spcAft>
                <a:spcPts val="0"/>
              </a:spcAft>
              <a:buNone/>
            </a:pPr>
            <a:r>
              <a:rPr lang="en" sz="1600" b="1" dirty="0">
                <a:solidFill>
                  <a:srgbClr val="2D68C4"/>
                </a:solidFill>
              </a:rPr>
              <a:t>1 Connection to current practice </a:t>
            </a:r>
            <a:endParaRPr sz="1600" b="1" dirty="0">
              <a:solidFill>
                <a:srgbClr val="2D68C4"/>
              </a:solidFill>
            </a:endParaRPr>
          </a:p>
          <a:p>
            <a:pPr marL="457200" lvl="0" indent="0" algn="l" rtl="0">
              <a:lnSpc>
                <a:spcPct val="100000"/>
              </a:lnSpc>
              <a:spcBef>
                <a:spcPts val="0"/>
              </a:spcBef>
              <a:spcAft>
                <a:spcPts val="0"/>
              </a:spcAft>
              <a:buNone/>
            </a:pPr>
            <a:endParaRPr sz="1800" dirty="0">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600" b="1" dirty="0">
                <a:solidFill>
                  <a:srgbClr val="7F8080"/>
                </a:solidFill>
              </a:rPr>
              <a:t>Consider:</a:t>
            </a:r>
            <a:endParaRPr sz="1600" dirty="0">
              <a:solidFill>
                <a:srgbClr val="7F8080"/>
              </a:solidFill>
            </a:endParaRPr>
          </a:p>
          <a:p>
            <a:pPr indent="-330200">
              <a:lnSpc>
                <a:spcPct val="100000"/>
              </a:lnSpc>
              <a:buSzPts val="1600"/>
            </a:pPr>
            <a:r>
              <a:rPr lang="en" sz="1600">
                <a:solidFill>
                  <a:srgbClr val="7F8080"/>
                </a:solidFill>
              </a:rPr>
              <a:t>Why is background knowledge </a:t>
            </a:r>
            <a:r>
              <a:rPr lang="en" sz="1600"/>
              <a:t>important for access to grade-level </a:t>
            </a:r>
            <a:r>
              <a:rPr lang="en" sz="1600" err="1"/>
              <a:t>learnin</a:t>
            </a:r>
            <a:r>
              <a:rPr lang="en" sz="1600"/>
              <a:t>g</a:t>
            </a:r>
            <a:r>
              <a:rPr lang="en" sz="1600">
                <a:solidFill>
                  <a:srgbClr val="7F8080"/>
                </a:solidFill>
              </a:rPr>
              <a:t>? </a:t>
            </a:r>
            <a:endParaRPr sz="1600">
              <a:solidFill>
                <a:srgbClr val="7F8080"/>
              </a:solidFill>
            </a:endParaRPr>
          </a:p>
          <a:p>
            <a:pPr marL="457200" lvl="0" indent="-330200" algn="l" rtl="0">
              <a:lnSpc>
                <a:spcPct val="100000"/>
              </a:lnSpc>
              <a:spcBef>
                <a:spcPts val="1000"/>
              </a:spcBef>
              <a:spcAft>
                <a:spcPts val="0"/>
              </a:spcAft>
              <a:buClr>
                <a:srgbClr val="7F8080"/>
              </a:buClr>
              <a:buSzPts val="1600"/>
              <a:buFont typeface="Arial"/>
              <a:buChar char="●"/>
            </a:pPr>
            <a:r>
              <a:rPr lang="en" sz="1600" dirty="0">
                <a:solidFill>
                  <a:srgbClr val="7F8080"/>
                </a:solidFill>
              </a:rPr>
              <a:t>What is the role of text sets in building background knowledge? </a:t>
            </a:r>
            <a:endParaRPr sz="1600" dirty="0">
              <a:solidFill>
                <a:srgbClr val="7F8080"/>
              </a:solidFill>
            </a:endParaRPr>
          </a:p>
          <a:p>
            <a:pPr marL="0" lvl="0" indent="0" algn="l" rtl="0">
              <a:lnSpc>
                <a:spcPct val="100000"/>
              </a:lnSpc>
              <a:spcBef>
                <a:spcPts val="1000"/>
              </a:spcBef>
              <a:spcAft>
                <a:spcPts val="0"/>
              </a:spcAft>
              <a:buNone/>
            </a:pPr>
            <a:endParaRPr sz="1600" dirty="0"/>
          </a:p>
        </p:txBody>
      </p:sp>
      <p:pic>
        <p:nvPicPr>
          <p:cNvPr id="131" name="Google Shape;131;p22" descr="Decorative picture of  &#10;&quot;It's Time for a Reading Reset!&quot; article in Session 7"/>
          <p:cNvPicPr preferRelativeResize="0"/>
          <p:nvPr/>
        </p:nvPicPr>
        <p:blipFill>
          <a:blip r:embed="rId4">
            <a:alphaModFix/>
          </a:blip>
          <a:stretch>
            <a:fillRect/>
          </a:stretch>
        </p:blipFill>
        <p:spPr>
          <a:xfrm>
            <a:off x="5776973" y="1485000"/>
            <a:ext cx="2461850" cy="2926350"/>
          </a:xfrm>
          <a:prstGeom prst="rect">
            <a:avLst/>
          </a:prstGeom>
          <a:noFill/>
          <a:ln>
            <a:noFill/>
          </a:ln>
        </p:spPr>
      </p:pic>
      <p:sp>
        <p:nvSpPr>
          <p:cNvPr id="129" name="Google Shape;129;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23"/>
          <p:cNvSpPr txBox="1">
            <a:spLocks noGrp="1"/>
          </p:cNvSpPr>
          <p:nvPr>
            <p:ph type="title"/>
          </p:nvPr>
        </p:nvSpPr>
        <p:spPr>
          <a:xfrm>
            <a:off x="1041525" y="401200"/>
            <a:ext cx="37020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Text Set Exploration</a:t>
            </a:r>
            <a:endParaRPr/>
          </a:p>
        </p:txBody>
      </p:sp>
      <p:pic>
        <p:nvPicPr>
          <p:cNvPr id="141" name="Google Shape;141;p23" descr="Decorative picture of text set chart on the participant handout, as a point of reference to the section of the handout to use"/>
          <p:cNvPicPr preferRelativeResize="0"/>
          <p:nvPr/>
        </p:nvPicPr>
        <p:blipFill>
          <a:blip r:embed="rId3">
            <a:alphaModFix/>
          </a:blip>
          <a:stretch>
            <a:fillRect/>
          </a:stretch>
        </p:blipFill>
        <p:spPr>
          <a:xfrm>
            <a:off x="2204807" y="1118750"/>
            <a:ext cx="6816272" cy="1690575"/>
          </a:xfrm>
          <a:prstGeom prst="rect">
            <a:avLst/>
          </a:prstGeom>
          <a:noFill/>
          <a:ln>
            <a:noFill/>
          </a:ln>
        </p:spPr>
      </p:pic>
      <p:sp>
        <p:nvSpPr>
          <p:cNvPr id="138" name="Google Shape;138;p23"/>
          <p:cNvSpPr txBox="1">
            <a:spLocks noGrp="1"/>
          </p:cNvSpPr>
          <p:nvPr>
            <p:ph type="title" idx="3"/>
          </p:nvPr>
        </p:nvSpPr>
        <p:spPr>
          <a:xfrm>
            <a:off x="1041525" y="3115481"/>
            <a:ext cx="40854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Capture your thinking:   </a:t>
            </a:r>
            <a:endParaRPr sz="1800" b="1" dirty="0">
              <a:solidFill>
                <a:schemeClr val="accent5">
                  <a:lumMod val="75000"/>
                </a:schemeClr>
              </a:solidFill>
            </a:endParaRPr>
          </a:p>
        </p:txBody>
      </p:sp>
      <p:sp>
        <p:nvSpPr>
          <p:cNvPr id="136" name="Google Shape;136;p23"/>
          <p:cNvSpPr txBox="1">
            <a:spLocks noGrp="1"/>
          </p:cNvSpPr>
          <p:nvPr>
            <p:ph type="body" idx="1"/>
          </p:nvPr>
        </p:nvSpPr>
        <p:spPr>
          <a:xfrm>
            <a:off x="895350" y="3031196"/>
            <a:ext cx="7048500" cy="1690575"/>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endParaRPr sz="1800" dirty="0"/>
          </a:p>
          <a:p>
            <a:pPr marL="457200" lvl="0" indent="-342900" algn="l" rtl="0">
              <a:lnSpc>
                <a:spcPct val="100000"/>
              </a:lnSpc>
              <a:spcBef>
                <a:spcPts val="1000"/>
              </a:spcBef>
              <a:spcAft>
                <a:spcPts val="0"/>
              </a:spcAft>
              <a:buClr>
                <a:schemeClr val="dk1"/>
              </a:buClr>
              <a:buSzPts val="1800"/>
              <a:buFont typeface="Arial"/>
              <a:buChar char="●"/>
            </a:pPr>
            <a:r>
              <a:rPr lang="en" sz="1800" dirty="0"/>
              <a:t>How are the texts connected? </a:t>
            </a:r>
            <a:endParaRPr sz="1800" dirty="0"/>
          </a:p>
          <a:p>
            <a:pPr marL="457200" lvl="0" indent="-342900" algn="l" rtl="0">
              <a:lnSpc>
                <a:spcPct val="100000"/>
              </a:lnSpc>
              <a:spcBef>
                <a:spcPts val="1000"/>
              </a:spcBef>
              <a:spcAft>
                <a:spcPts val="0"/>
              </a:spcAft>
              <a:buClr>
                <a:schemeClr val="dk1"/>
              </a:buClr>
              <a:buSzPts val="1800"/>
              <a:buFont typeface="Arial"/>
              <a:buChar char="●"/>
            </a:pPr>
            <a:r>
              <a:rPr lang="en" sz="1800" dirty="0"/>
              <a:t>What will students learn? </a:t>
            </a:r>
            <a:endParaRPr sz="1800" dirty="0"/>
          </a:p>
          <a:p>
            <a:pPr marL="457200" lvl="0" indent="-342900" algn="l" rtl="0">
              <a:lnSpc>
                <a:spcPct val="100000"/>
              </a:lnSpc>
              <a:spcBef>
                <a:spcPts val="1000"/>
              </a:spcBef>
              <a:spcAft>
                <a:spcPts val="0"/>
              </a:spcAft>
              <a:buClr>
                <a:schemeClr val="dk1"/>
              </a:buClr>
              <a:buSzPts val="1800"/>
              <a:buFont typeface="Arial"/>
              <a:buChar char="●"/>
            </a:pPr>
            <a:r>
              <a:rPr lang="en" sz="1800" dirty="0"/>
              <a:t>What do you notice about the kinds of texts? </a:t>
            </a:r>
            <a:endParaRPr sz="1800" dirty="0"/>
          </a:p>
          <a:p>
            <a:pPr marL="457200" lvl="0" indent="0" algn="l" rtl="0">
              <a:lnSpc>
                <a:spcPct val="100000"/>
              </a:lnSpc>
              <a:spcBef>
                <a:spcPts val="1000"/>
              </a:spcBef>
              <a:spcAft>
                <a:spcPts val="0"/>
              </a:spcAft>
              <a:buNone/>
            </a:pPr>
            <a:endParaRPr sz="1800" b="1" dirty="0">
              <a:solidFill>
                <a:srgbClr val="7F8080"/>
              </a:solidFill>
            </a:endParaRPr>
          </a:p>
          <a:p>
            <a:pPr marL="0" lvl="0" indent="0" algn="l" rtl="0">
              <a:lnSpc>
                <a:spcPct val="100000"/>
              </a:lnSpc>
              <a:spcBef>
                <a:spcPts val="1000"/>
              </a:spcBef>
              <a:spcAft>
                <a:spcPts val="0"/>
              </a:spcAft>
              <a:buNone/>
            </a:pPr>
            <a:endParaRPr sz="1800" dirty="0"/>
          </a:p>
        </p:txBody>
      </p:sp>
      <p:sp>
        <p:nvSpPr>
          <p:cNvPr id="140" name="Google Shape;140;p2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39" name="Google Shape;139;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2" name="Picture 1">
            <a:extLst>
              <a:ext uri="{FF2B5EF4-FFF2-40B4-BE49-F238E27FC236}">
                <a16:creationId xmlns:a16="http://schemas.microsoft.com/office/drawing/2014/main" id="{93A11DCF-2ACA-4B61-A05D-540AE41A9A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438" y="109522"/>
            <a:ext cx="1053963" cy="105396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DDA78A0F-C4BD-4FAE-84AD-7F1A7DC289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 y="101640"/>
            <a:ext cx="985344" cy="985344"/>
          </a:xfrm>
          <a:prstGeom prst="rect">
            <a:avLst/>
          </a:prstGeom>
        </p:spPr>
      </p:pic>
      <p:sp>
        <p:nvSpPr>
          <p:cNvPr id="146" name="Google Shape;146;p24"/>
          <p:cNvSpPr txBox="1">
            <a:spLocks noGrp="1"/>
          </p:cNvSpPr>
          <p:nvPr>
            <p:ph type="title"/>
          </p:nvPr>
        </p:nvSpPr>
        <p:spPr>
          <a:xfrm>
            <a:off x="1044900" y="588213"/>
            <a:ext cx="6276900" cy="3483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Kentucky Academic Standards</a:t>
            </a:r>
            <a:endParaRPr/>
          </a:p>
        </p:txBody>
      </p:sp>
      <p:pic>
        <p:nvPicPr>
          <p:cNvPr id="149" name="Google Shape;149;p24" descr="Recognize that text is anything that communicates a message (Interdisciplinary Literacy Practice)"/>
          <p:cNvPicPr preferRelativeResize="0"/>
          <p:nvPr/>
        </p:nvPicPr>
        <p:blipFill>
          <a:blip r:embed="rId4">
            <a:alphaModFix/>
          </a:blip>
          <a:stretch>
            <a:fillRect/>
          </a:stretch>
        </p:blipFill>
        <p:spPr>
          <a:xfrm>
            <a:off x="2124075" y="958625"/>
            <a:ext cx="4558925" cy="4036250"/>
          </a:xfrm>
          <a:prstGeom prst="rect">
            <a:avLst/>
          </a:prstGeom>
          <a:noFill/>
          <a:ln>
            <a:noFill/>
          </a:ln>
        </p:spPr>
      </p:pic>
      <p:sp>
        <p:nvSpPr>
          <p:cNvPr id="150" name="Google Shape;150;p24" descr="Interdisciplinary Literacy Practice:  Recognize that text is anything that communicates a message."/>
          <p:cNvSpPr/>
          <p:nvPr/>
        </p:nvSpPr>
        <p:spPr>
          <a:xfrm>
            <a:off x="3895200" y="1006525"/>
            <a:ext cx="1086300" cy="1125900"/>
          </a:xfrm>
          <a:prstGeom prst="roundRect">
            <a:avLst>
              <a:gd name="adj" fmla="val 16667"/>
            </a:avLst>
          </a:prstGeom>
          <a:noFill/>
          <a:ln w="28575" cap="flat" cmpd="sng">
            <a:solidFill>
              <a:srgbClr val="2D68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148" name="Google Shape;148;p2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2" name="Picture 1">
            <a:extLst>
              <a:ext uri="{FF2B5EF4-FFF2-40B4-BE49-F238E27FC236}">
                <a16:creationId xmlns:a16="http://schemas.microsoft.com/office/drawing/2014/main" id="{FFA3EC33-3F11-4C1E-AD94-38F8508B80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625" y="111884"/>
            <a:ext cx="1097375" cy="1097375"/>
          </a:xfrm>
          <a:prstGeom prst="rect">
            <a:avLst/>
          </a:prstGeom>
        </p:spPr>
      </p:pic>
      <p:sp>
        <p:nvSpPr>
          <p:cNvPr id="157" name="Google Shape;157;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7</a:t>
            </a:r>
            <a:endParaRPr sz="700" b="1">
              <a:solidFill>
                <a:srgbClr val="397ED0"/>
              </a:solidFill>
              <a:latin typeface="Poppins"/>
              <a:ea typeface="Poppins"/>
              <a:cs typeface="Poppins"/>
              <a:sym typeface="Poppins"/>
            </a:endParaRPr>
          </a:p>
        </p:txBody>
      </p:sp>
      <p:sp>
        <p:nvSpPr>
          <p:cNvPr id="156" name="Google Shape;156;p25"/>
          <p:cNvSpPr txBox="1">
            <a:spLocks noGrp="1"/>
          </p:cNvSpPr>
          <p:nvPr>
            <p:ph type="title"/>
          </p:nvPr>
        </p:nvSpPr>
        <p:spPr>
          <a:xfrm>
            <a:off x="1143000" y="804525"/>
            <a:ext cx="55956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Building Knowledge and Vocabulary </a:t>
            </a:r>
            <a:endParaRPr/>
          </a:p>
        </p:txBody>
      </p:sp>
      <p:sp>
        <p:nvSpPr>
          <p:cNvPr id="155" name="Google Shape;155;p25"/>
          <p:cNvSpPr txBox="1">
            <a:spLocks noGrp="1"/>
          </p:cNvSpPr>
          <p:nvPr>
            <p:ph type="body" idx="1"/>
          </p:nvPr>
        </p:nvSpPr>
        <p:spPr>
          <a:xfrm>
            <a:off x="784800" y="1762550"/>
            <a:ext cx="7574400" cy="2924700"/>
          </a:xfrm>
          <a:prstGeom prst="rect">
            <a:avLst/>
          </a:prstGeom>
        </p:spPr>
        <p:txBody>
          <a:bodyPr spcFirstLastPara="1" wrap="square" lIns="0" tIns="0" rIns="0" bIns="0" anchor="t" anchorCtr="0">
            <a:noAutofit/>
          </a:bodyPr>
          <a:lstStyle/>
          <a:p>
            <a:pPr marL="457200" lvl="0" indent="-355600" algn="l" rtl="0">
              <a:lnSpc>
                <a:spcPct val="100000"/>
              </a:lnSpc>
              <a:spcBef>
                <a:spcPts val="0"/>
              </a:spcBef>
              <a:spcAft>
                <a:spcPts val="0"/>
              </a:spcAft>
              <a:buClr>
                <a:srgbClr val="7F8080"/>
              </a:buClr>
              <a:buSzPts val="2000"/>
              <a:buFont typeface="Rockwell"/>
              <a:buChar char="●"/>
            </a:pPr>
            <a:r>
              <a:rPr lang="en" sz="2000">
                <a:solidFill>
                  <a:srgbClr val="7F8080"/>
                </a:solidFill>
              </a:rPr>
              <a:t>Research shows that students can acquire vocabulary </a:t>
            </a:r>
            <a:r>
              <a:rPr lang="en" sz="2000" b="1" u="sng">
                <a:solidFill>
                  <a:srgbClr val="7F8080"/>
                </a:solidFill>
              </a:rPr>
              <a:t>up to four times faster</a:t>
            </a:r>
            <a:r>
              <a:rPr lang="en" sz="2000" b="1">
                <a:solidFill>
                  <a:srgbClr val="7F8080"/>
                </a:solidFill>
              </a:rPr>
              <a:t> </a:t>
            </a:r>
            <a:r>
              <a:rPr lang="en" sz="2000">
                <a:solidFill>
                  <a:srgbClr val="7F8080"/>
                </a:solidFill>
              </a:rPr>
              <a:t>when they </a:t>
            </a:r>
            <a:r>
              <a:rPr lang="en" sz="2000" b="1" u="sng">
                <a:solidFill>
                  <a:srgbClr val="7F8080"/>
                </a:solidFill>
              </a:rPr>
              <a:t>read texts on the same topic</a:t>
            </a:r>
            <a:r>
              <a:rPr lang="en" sz="2000">
                <a:solidFill>
                  <a:srgbClr val="7F8080"/>
                </a:solidFill>
              </a:rPr>
              <a:t>. (Landauer and Dumais, 1997) </a:t>
            </a:r>
            <a:endParaRPr sz="2000">
              <a:solidFill>
                <a:srgbClr val="7F8080"/>
              </a:solidFill>
            </a:endParaRPr>
          </a:p>
          <a:p>
            <a:pPr marL="457200" lvl="0" indent="0" algn="l" rtl="0">
              <a:lnSpc>
                <a:spcPct val="100000"/>
              </a:lnSpc>
              <a:spcBef>
                <a:spcPts val="0"/>
              </a:spcBef>
              <a:spcAft>
                <a:spcPts val="0"/>
              </a:spcAft>
              <a:buNone/>
            </a:pPr>
            <a:endParaRPr sz="2000">
              <a:solidFill>
                <a:srgbClr val="7F8080"/>
              </a:solidFill>
            </a:endParaRPr>
          </a:p>
          <a:p>
            <a:pPr marL="457200" lvl="0" indent="-355600" algn="l" rtl="0">
              <a:lnSpc>
                <a:spcPct val="100000"/>
              </a:lnSpc>
              <a:spcBef>
                <a:spcPts val="0"/>
              </a:spcBef>
              <a:spcAft>
                <a:spcPts val="0"/>
              </a:spcAft>
              <a:buClr>
                <a:srgbClr val="7F8080"/>
              </a:buClr>
              <a:buSzPts val="2000"/>
              <a:buFont typeface="Rockwell"/>
              <a:buChar char="●"/>
            </a:pPr>
            <a:r>
              <a:rPr lang="en" sz="2000">
                <a:solidFill>
                  <a:srgbClr val="7F8080"/>
                </a:solidFill>
              </a:rPr>
              <a:t>Students who read a set of </a:t>
            </a:r>
            <a:r>
              <a:rPr lang="en" sz="2000" b="1" u="sng">
                <a:solidFill>
                  <a:srgbClr val="7F8080"/>
                </a:solidFill>
              </a:rPr>
              <a:t>conceptually coherent texts</a:t>
            </a:r>
            <a:r>
              <a:rPr lang="en" sz="2000">
                <a:solidFill>
                  <a:srgbClr val="7F8080"/>
                </a:solidFill>
              </a:rPr>
              <a:t> demonstrated </a:t>
            </a:r>
            <a:r>
              <a:rPr lang="en" sz="2000" b="1" u="sng">
                <a:solidFill>
                  <a:srgbClr val="7F8080"/>
                </a:solidFill>
              </a:rPr>
              <a:t>more knowledge of the concepts</a:t>
            </a:r>
            <a:r>
              <a:rPr lang="en" sz="2000">
                <a:solidFill>
                  <a:srgbClr val="7F8080"/>
                </a:solidFill>
              </a:rPr>
              <a:t> in their texts and </a:t>
            </a:r>
            <a:r>
              <a:rPr lang="en" sz="2000" b="1" u="sng">
                <a:solidFill>
                  <a:srgbClr val="7F8080"/>
                </a:solidFill>
              </a:rPr>
              <a:t>more knowledge of the target words</a:t>
            </a:r>
            <a:r>
              <a:rPr lang="en" sz="2000">
                <a:solidFill>
                  <a:srgbClr val="7F8080"/>
                </a:solidFill>
              </a:rPr>
              <a:t> in their texts than students who read a set of unrelated texts. (Cervetti, 2016)</a:t>
            </a:r>
            <a:endParaRPr sz="2000">
              <a:solidFill>
                <a:srgbClr val="7F808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2026-02-10T05:00:00+00:00</Application_x0020_Dat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KYED-536-1107</_dlc_DocId>
    <_dlc_DocIdUrl xmlns="3a62de7d-ba57-4f43-9dae-9623ba637be0">
      <Url>https://www.education.ky.gov/curriculum/standards/kyacadstand/_layouts/15/DocIdRedir.aspx?ID=KYED-536-1107</Url>
      <Description>KYED-536-1107</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0B3BFC4-E835-469F-A257-CC01BE56C0B3}">
  <ds:schemaRefs>
    <ds:schemaRef ds:uri="http://schemas.microsoft.com/sharepoint/v3/contenttype/forms"/>
  </ds:schemaRefs>
</ds:datastoreItem>
</file>

<file path=customXml/itemProps2.xml><?xml version="1.0" encoding="utf-8"?>
<ds:datastoreItem xmlns:ds="http://schemas.openxmlformats.org/officeDocument/2006/customXml" ds:itemID="{9ED650F7-8F4C-47EA-B1BC-33DDAED2A98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E891250-1A73-4B8D-9440-174F89F09871}"/>
</file>

<file path=customXml/itemProps4.xml><?xml version="1.0" encoding="utf-8"?>
<ds:datastoreItem xmlns:ds="http://schemas.openxmlformats.org/officeDocument/2006/customXml" ds:itemID="{E084CD03-463B-4825-937F-74CB6BDE8144}"/>
</file>

<file path=docProps/app.xml><?xml version="1.0" encoding="utf-8"?>
<Properties xmlns="http://schemas.openxmlformats.org/officeDocument/2006/extended-properties" xmlns:vt="http://schemas.openxmlformats.org/officeDocument/2006/docPropsVTypes">
  <TotalTime>49</TotalTime>
  <Words>2902</Words>
  <Application>Microsoft Office PowerPoint</Application>
  <PresentationFormat>On-screen Show (16:10)</PresentationFormat>
  <Paragraphs>303</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Poppins ExtraBold</vt:lpstr>
      <vt:lpstr>Poppins</vt:lpstr>
      <vt:lpstr>Bitter</vt:lpstr>
      <vt:lpstr>Poppins SemiBold</vt:lpstr>
      <vt:lpstr>Rockwell</vt:lpstr>
      <vt:lpstr>Calibri</vt:lpstr>
      <vt:lpstr>Arial</vt:lpstr>
      <vt:lpstr>Simple Light</vt:lpstr>
      <vt:lpstr>Text Sets </vt:lpstr>
      <vt:lpstr>Do Now</vt:lpstr>
      <vt:lpstr>Content Cycle Overview </vt:lpstr>
      <vt:lpstr>Objectives</vt:lpstr>
      <vt:lpstr>Kentucky Academic Standards</vt:lpstr>
      <vt:lpstr>The Case for Background Knowledge </vt:lpstr>
      <vt:lpstr>Text Set Exploration</vt:lpstr>
      <vt:lpstr>Kentucky Academic Standards</vt:lpstr>
      <vt:lpstr>Building Knowledge and Vocabulary </vt:lpstr>
      <vt:lpstr>Strong Text Sets</vt:lpstr>
      <vt:lpstr>Creating a Text Set</vt:lpstr>
      <vt:lpstr>Analyzing a Text Set:  </vt:lpstr>
      <vt:lpstr> Analyzing &amp; Adapting a Text Set </vt:lpstr>
      <vt:lpstr>Check for Understanding </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Sets</dc:title>
  <dc:creator>Clouse, Thomas - Division of Academic Program Standards</dc:creator>
  <cp:lastModifiedBy>Clouse, Thomas - Division of Academic Program Standards</cp:lastModifiedBy>
  <cp:revision>24</cp:revision>
  <dcterms:modified xsi:type="dcterms:W3CDTF">2026-02-11T01:02:27Z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MSIP_Label_eb544694-0027-44fa-bee4-2648c0363f9d_Enabled">
    <vt:lpwstr>true</vt:lpwstr>
  </property>
  <property fmtid="{D5CDD505-2E9C-101B-9397-08002B2CF9AE}" pid="4" name="MSIP_Label_eb544694-0027-44fa-bee4-2648c0363f9d_SetDate">
    <vt:lpwstr>2024-08-13T17:46:44Z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3f3eab03-5169-4a76-b712-9092b14ea7a3</vt:lpwstr>
  </property>
  <property fmtid="{D5CDD505-2E9C-101B-9397-08002B2CF9AE}" pid="9" name="MSIP_Label_eb544694-0027-44fa-bee4-2648c0363f9d_ContentBits">
    <vt:lpwstr>0</vt:lpwstr>
  </property>
  <property fmtid="{D5CDD505-2E9C-101B-9397-08002B2CF9AE}" pid="10" name="_dlc_DocIdItemGuid">
    <vt:lpwstr>f84e2c40-2e10-4306-9778-3341789e3fdb</vt:lpwstr>
  </property>
</Properties>
</file>