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5" r:id="rId7"/>
  </p:sldMasterIdLst>
  <p:notesMasterIdLst>
    <p:notesMasterId r:id="rId42"/>
  </p:notesMasterIdLst>
  <p:handoutMasterIdLst>
    <p:handoutMasterId r:id="rId43"/>
  </p:handoutMasterIdLst>
  <p:sldIdLst>
    <p:sldId id="256" r:id="rId8"/>
    <p:sldId id="257" r:id="rId9"/>
    <p:sldId id="3869" r:id="rId10"/>
    <p:sldId id="3871" r:id="rId11"/>
    <p:sldId id="259" r:id="rId12"/>
    <p:sldId id="296" r:id="rId13"/>
    <p:sldId id="261" r:id="rId14"/>
    <p:sldId id="262" r:id="rId15"/>
    <p:sldId id="263" r:id="rId16"/>
    <p:sldId id="264" r:id="rId17"/>
    <p:sldId id="265" r:id="rId18"/>
    <p:sldId id="266" r:id="rId19"/>
    <p:sldId id="267" r:id="rId20"/>
    <p:sldId id="268" r:id="rId21"/>
    <p:sldId id="803" r:id="rId22"/>
    <p:sldId id="3861" r:id="rId23"/>
    <p:sldId id="3856" r:id="rId24"/>
    <p:sldId id="286" r:id="rId25"/>
    <p:sldId id="3860" r:id="rId26"/>
    <p:sldId id="3858" r:id="rId27"/>
    <p:sldId id="3865" r:id="rId28"/>
    <p:sldId id="3862" r:id="rId29"/>
    <p:sldId id="3863" r:id="rId30"/>
    <p:sldId id="3855" r:id="rId31"/>
    <p:sldId id="3864" r:id="rId32"/>
    <p:sldId id="3866" r:id="rId33"/>
    <p:sldId id="3859" r:id="rId34"/>
    <p:sldId id="3867" r:id="rId35"/>
    <p:sldId id="3868" r:id="rId36"/>
    <p:sldId id="3857" r:id="rId37"/>
    <p:sldId id="457" r:id="rId38"/>
    <p:sldId id="258" r:id="rId39"/>
    <p:sldId id="3872" r:id="rId40"/>
    <p:sldId id="387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6807" autoAdjust="0"/>
  </p:normalViewPr>
  <p:slideViewPr>
    <p:cSldViewPr snapToGrid="0">
      <p:cViewPr varScale="1">
        <p:scale>
          <a:sx n="66" d="100"/>
          <a:sy n="66" d="100"/>
        </p:scale>
        <p:origin x="67"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cido, Tabor - Office of Teaching and Learning" userId="86d704ee-a297-4cdb-9fcb-094311e05f37" providerId="ADAL" clId="{9C940EBF-86E1-4383-B761-FDD0CD600344}"/>
    <pc:docChg chg="modSld">
      <pc:chgData name="Placido, Tabor - Office of Teaching and Learning" userId="86d704ee-a297-4cdb-9fcb-094311e05f37" providerId="ADAL" clId="{9C940EBF-86E1-4383-B761-FDD0CD600344}" dt="2024-05-13T12:45:32.072" v="11" actId="962"/>
      <pc:docMkLst>
        <pc:docMk/>
      </pc:docMkLst>
      <pc:sldChg chg="modSp mod">
        <pc:chgData name="Placido, Tabor - Office of Teaching and Learning" userId="86d704ee-a297-4cdb-9fcb-094311e05f37" providerId="ADAL" clId="{9C940EBF-86E1-4383-B761-FDD0CD600344}" dt="2024-05-13T12:45:32.072" v="11" actId="962"/>
        <pc:sldMkLst>
          <pc:docMk/>
          <pc:sldMk cId="636754418" sldId="3857"/>
        </pc:sldMkLst>
        <pc:picChg chg="mod">
          <ac:chgData name="Placido, Tabor - Office of Teaching and Learning" userId="86d704ee-a297-4cdb-9fcb-094311e05f37" providerId="ADAL" clId="{9C940EBF-86E1-4383-B761-FDD0CD600344}" dt="2024-05-13T12:45:32.072" v="11" actId="962"/>
          <ac:picMkLst>
            <pc:docMk/>
            <pc:sldMk cId="636754418" sldId="3857"/>
            <ac:picMk id="5" creationId="{9272D614-F7C2-CCC1-C82F-C4C0CBB889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5AA1AB-BB0C-4531-BEBB-35DC738E55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Header1 </a:t>
            </a:r>
          </a:p>
        </p:txBody>
      </p:sp>
      <p:sp>
        <p:nvSpPr>
          <p:cNvPr id="3" name="Date Placeholder 2">
            <a:extLst>
              <a:ext uri="{FF2B5EF4-FFF2-40B4-BE49-F238E27FC236}">
                <a16:creationId xmlns:a16="http://schemas.microsoft.com/office/drawing/2014/main" id="{8D1BBB79-64D9-4486-92FC-EABBB673EF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78F071-37E9-462B-89DC-1BC2EF5C78CE}" type="datetimeFigureOut">
              <a:rPr lang="en-US" smtClean="0"/>
              <a:t>5/13/2024</a:t>
            </a:fld>
            <a:endParaRPr lang="en-US"/>
          </a:p>
        </p:txBody>
      </p:sp>
      <p:sp>
        <p:nvSpPr>
          <p:cNvPr id="4" name="Footer Placeholder 3">
            <a:extLst>
              <a:ext uri="{FF2B5EF4-FFF2-40B4-BE49-F238E27FC236}">
                <a16:creationId xmlns:a16="http://schemas.microsoft.com/office/drawing/2014/main" id="{D47B4475-62DE-477F-8755-C60E9E4ABE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DF9B91-3846-4D1B-BC6D-B46E636781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2CBA31-EA6E-4733-ACF3-243A0A892CE7}" type="slidenum">
              <a:rPr lang="en-US" smtClean="0"/>
              <a:t>‹#›</a:t>
            </a:fld>
            <a:endParaRPr lang="en-US"/>
          </a:p>
        </p:txBody>
      </p:sp>
    </p:spTree>
    <p:extLst>
      <p:ext uri="{BB962C8B-B14F-4D97-AF65-F5344CB8AC3E}">
        <p14:creationId xmlns:p14="http://schemas.microsoft.com/office/powerpoint/2010/main" val="417160169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Header1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10AE-C9B5-482E-9370-E2EF2DFE5D4E}"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7AE88-A267-4A72-96A7-EF21694A824F}" type="slidenum">
              <a:rPr lang="en-US" smtClean="0"/>
              <a:t>‹#›</a:t>
            </a:fld>
            <a:endParaRPr lang="en-US"/>
          </a:p>
        </p:txBody>
      </p:sp>
    </p:spTree>
    <p:extLst>
      <p:ext uri="{BB962C8B-B14F-4D97-AF65-F5344CB8AC3E}">
        <p14:creationId xmlns:p14="http://schemas.microsoft.com/office/powerpoint/2010/main" val="1430957783"/>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136" name="Google Shape;136;p1:notes"/>
          <p:cNvSpPr txBox="1">
            <a:spLocks noGrp="1"/>
          </p:cNvSpPr>
          <p:nvPr>
            <p:ph type="hdr" idx="3"/>
          </p:nvPr>
        </p:nvSpPr>
        <p:spPr>
          <a:xfrm>
            <a:off x="0" y="0"/>
            <a:ext cx="2971800" cy="467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 name="Google Shape;137;p1:notes"/>
          <p:cNvSpPr txBox="1">
            <a:spLocks noGrp="1"/>
          </p:cNvSpPr>
          <p:nvPr>
            <p:ph type="dt" idx="10"/>
          </p:nvPr>
        </p:nvSpPr>
        <p:spPr>
          <a:xfrm>
            <a:off x="3884613" y="0"/>
            <a:ext cx="2971800" cy="4674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6/1/2018</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 name="Google Shape;138;p1:notes"/>
          <p:cNvSpPr txBox="1">
            <a:spLocks noGrp="1"/>
          </p:cNvSpPr>
          <p:nvPr>
            <p:ph type="ftr" idx="11"/>
          </p:nvPr>
        </p:nvSpPr>
        <p:spPr>
          <a:xfrm>
            <a:off x="0" y="8846554"/>
            <a:ext cx="2971800" cy="467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 name="Google Shape;139;p1: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6: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04" name="Google Shape;204;p4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7: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212" name="Google Shape;212;p47: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p:txBody>
      </p:sp>
      <p:sp>
        <p:nvSpPr>
          <p:cNvPr id="219" name="Google Shape;219;p48: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49: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227" name="Google Shape;227;p49: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97e3c4ae1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b97e3c4ae1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236" name="Google Shape;236;g2b97e3c4ae1_0_0:notes"/>
          <p:cNvSpPr txBox="1">
            <a:spLocks noGrp="1"/>
          </p:cNvSpPr>
          <p:nvPr>
            <p:ph type="hdr" idx="3"/>
          </p:nvPr>
        </p:nvSpPr>
        <p:spPr>
          <a:xfrm>
            <a:off x="0" y="0"/>
            <a:ext cx="2971800" cy="467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7" name="Google Shape;237;g2b97e3c4ae1_0_0:notes"/>
          <p:cNvSpPr txBox="1">
            <a:spLocks noGrp="1"/>
          </p:cNvSpPr>
          <p:nvPr>
            <p:ph type="dt" idx="10"/>
          </p:nvPr>
        </p:nvSpPr>
        <p:spPr>
          <a:xfrm>
            <a:off x="3884613" y="0"/>
            <a:ext cx="2971800" cy="4674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6/1/2018</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8" name="Google Shape;238;g2b97e3c4ae1_0_0:notes"/>
          <p:cNvSpPr txBox="1">
            <a:spLocks noGrp="1"/>
          </p:cNvSpPr>
          <p:nvPr>
            <p:ph type="ftr" idx="11"/>
          </p:nvPr>
        </p:nvSpPr>
        <p:spPr>
          <a:xfrm>
            <a:off x="0" y="8846554"/>
            <a:ext cx="2971800" cy="4674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9" name="Google Shape;239;g2b97e3c4ae1_0_0: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21DAFB-897C-4F70-89FC-370D2ACCFBC5}" type="slidenum">
              <a:rPr lang="en-US" smtClean="0"/>
              <a:t>15</a:t>
            </a:fld>
            <a:endParaRPr lang="en-US"/>
          </a:p>
        </p:txBody>
      </p:sp>
    </p:spTree>
    <p:extLst>
      <p:ext uri="{BB962C8B-B14F-4D97-AF65-F5344CB8AC3E}">
        <p14:creationId xmlns:p14="http://schemas.microsoft.com/office/powerpoint/2010/main" val="415898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23370-CACB-47F7-B2AF-A854BC0082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896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Header1 </a:t>
            </a:r>
          </a:p>
        </p:txBody>
      </p:sp>
    </p:spTree>
    <p:extLst>
      <p:ext uri="{BB962C8B-B14F-4D97-AF65-F5344CB8AC3E}">
        <p14:creationId xmlns:p14="http://schemas.microsoft.com/office/powerpoint/2010/main" val="291476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517606b8b_1_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b517606b8b_1_1: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g2b517606b8b_1_1: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8: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52" name="Google Shape;152;p3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0: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endParaRPr lang="en-US" dirty="0"/>
          </a:p>
          <a:p>
            <a:pPr marL="0" lvl="0" indent="0" algn="l" rtl="0">
              <a:lnSpc>
                <a:spcPct val="115000"/>
              </a:lnSpc>
              <a:spcBef>
                <a:spcPts val="800"/>
              </a:spcBef>
              <a:spcAft>
                <a:spcPts val="0"/>
              </a:spcAft>
              <a:buClr>
                <a:schemeClr val="dk1"/>
              </a:buClr>
              <a:buSzPts val="1100"/>
              <a:buFont typeface="Arial"/>
              <a:buNone/>
            </a:pPr>
            <a:endParaRPr dirty="0"/>
          </a:p>
        </p:txBody>
      </p:sp>
      <p:sp>
        <p:nvSpPr>
          <p:cNvPr id="161" name="Google Shape;161;p40: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0: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endParaRPr dirty="0"/>
          </a:p>
        </p:txBody>
      </p:sp>
      <p:sp>
        <p:nvSpPr>
          <p:cNvPr id="161" name="Google Shape;161;p40: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2: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Clr>
                <a:schemeClr val="dk1"/>
              </a:buClr>
              <a:buSzPts val="1100"/>
              <a:buFont typeface="Calibri"/>
              <a:buNone/>
            </a:pPr>
            <a:endParaRPr dirty="0">
              <a:solidFill>
                <a:srgbClr val="000000"/>
              </a:solidFill>
            </a:endParaRPr>
          </a:p>
        </p:txBody>
      </p:sp>
      <p:sp>
        <p:nvSpPr>
          <p:cNvPr id="522" name="Google Shape;522;p42: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75" name="Google Shape;175;p43: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9" name="Google Shape;189;p4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5: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solidFill>
                <a:srgbClr val="000000"/>
              </a:solidFill>
            </a:endParaRPr>
          </a:p>
        </p:txBody>
      </p:sp>
      <p:sp>
        <p:nvSpPr>
          <p:cNvPr id="197" name="Google Shape;197;p45: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0" y="1695451"/>
            <a:ext cx="2476500" cy="2714625"/>
          </a:xfrm>
          <a:prstGeom prst="rect">
            <a:avLst/>
          </a:prstGeom>
        </p:spPr>
      </p:pic>
    </p:spTree>
    <p:extLst>
      <p:ext uri="{BB962C8B-B14F-4D97-AF65-F5344CB8AC3E}">
        <p14:creationId xmlns:p14="http://schemas.microsoft.com/office/powerpoint/2010/main" val="266963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7873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831270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241796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1" y="1695453"/>
            <a:ext cx="2476500" cy="2714625"/>
          </a:xfrm>
          <a:prstGeom prst="rect">
            <a:avLst/>
          </a:prstGeom>
        </p:spPr>
      </p:pic>
    </p:spTree>
    <p:extLst>
      <p:ext uri="{BB962C8B-B14F-4D97-AF65-F5344CB8AC3E}">
        <p14:creationId xmlns:p14="http://schemas.microsoft.com/office/powerpoint/2010/main" val="76113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84068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59593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86747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73685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959533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25383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708219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83033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19069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469172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015764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D0C2A7-BD78-4DA3-9665-4D25ADDF211C}"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660398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C2A7-BD78-4DA3-9665-4D25ADDF211C}"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799792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0C2A7-BD78-4DA3-9665-4D25ADDF211C}"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794884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D0C2A7-BD78-4DA3-9665-4D25ADDF211C}"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633456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D0C2A7-BD78-4DA3-9665-4D25ADDF211C}"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928187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D0C2A7-BD78-4DA3-9665-4D25ADDF211C}"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31546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612817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0C2A7-BD78-4DA3-9665-4D25ADDF211C}"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4126575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57020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969533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C2A7-BD78-4DA3-9665-4D25ADDF211C}"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969790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C2A7-BD78-4DA3-9665-4D25ADDF211C}"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602833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1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12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182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130"/>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72B62"/>
              </a:buClr>
              <a:buSzPts val="1800"/>
              <a:buNone/>
              <a:defRPr>
                <a:latin typeface="Franklin Gothic Medium" panose="020B06030201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13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30"/>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3600"/>
              <a:buNone/>
              <a:defRPr>
                <a:latin typeface="Franklin Gothic Book" panose="020B0503020102020204" pitchFamily="34" charset="0"/>
              </a:defRPr>
            </a:lvl1pPr>
            <a:lvl2pPr marL="914400" lvl="1" indent="-320040" algn="l">
              <a:lnSpc>
                <a:spcPct val="90000"/>
              </a:lnSpc>
              <a:spcBef>
                <a:spcPts val="1000"/>
              </a:spcBef>
              <a:spcAft>
                <a:spcPts val="0"/>
              </a:spcAft>
              <a:buSzPts val="1440"/>
              <a:buChar char="●"/>
              <a:defRPr/>
            </a:lvl2pPr>
            <a:lvl3pPr marL="1371600" lvl="2" indent="-342900" algn="l">
              <a:lnSpc>
                <a:spcPct val="90000"/>
              </a:lnSpc>
              <a:spcBef>
                <a:spcPts val="1000"/>
              </a:spcBef>
              <a:spcAft>
                <a:spcPts val="0"/>
              </a:spcAft>
              <a:buSzPts val="1800"/>
              <a:buChar char="✓"/>
              <a:defRPr/>
            </a:lvl3pPr>
            <a:lvl4pPr marL="1828800" lvl="3" indent="-342900" algn="l">
              <a:lnSpc>
                <a:spcPct val="90000"/>
              </a:lnSpc>
              <a:spcBef>
                <a:spcPts val="1000"/>
              </a:spcBef>
              <a:spcAft>
                <a:spcPts val="0"/>
              </a:spcAft>
              <a:buSzPts val="1800"/>
              <a:buChar char="?"/>
              <a:defRPr/>
            </a:lvl4pPr>
            <a:lvl5pPr marL="2286000" lvl="4" indent="-342900" algn="l">
              <a:lnSpc>
                <a:spcPct val="90000"/>
              </a:lnSpc>
              <a:spcBef>
                <a:spcPts val="1000"/>
              </a:spcBef>
              <a:spcAft>
                <a:spcPts val="0"/>
              </a:spcAft>
              <a:buSzPts val="1800"/>
              <a:buChar char="?"/>
              <a:defRPr/>
            </a:lvl5pPr>
            <a:lvl6pPr marL="2743200" lvl="5" indent="-320039" algn="l">
              <a:lnSpc>
                <a:spcPct val="90000"/>
              </a:lnSpc>
              <a:spcBef>
                <a:spcPts val="1000"/>
              </a:spcBef>
              <a:spcAft>
                <a:spcPts val="0"/>
              </a:spcAft>
              <a:buSzPts val="1440"/>
              <a:buChar char="►"/>
              <a:defRPr/>
            </a:lvl6pPr>
            <a:lvl7pPr marL="3200400" lvl="6" indent="-320039" algn="l">
              <a:lnSpc>
                <a:spcPct val="90000"/>
              </a:lnSpc>
              <a:spcBef>
                <a:spcPts val="1000"/>
              </a:spcBef>
              <a:spcAft>
                <a:spcPts val="0"/>
              </a:spcAft>
              <a:buSzPts val="1440"/>
              <a:buChar char="►"/>
              <a:defRPr/>
            </a:lvl7pPr>
            <a:lvl8pPr marL="3657600" lvl="7" indent="-320040" algn="l">
              <a:lnSpc>
                <a:spcPct val="90000"/>
              </a:lnSpc>
              <a:spcBef>
                <a:spcPts val="1000"/>
              </a:spcBef>
              <a:spcAft>
                <a:spcPts val="0"/>
              </a:spcAft>
              <a:buSzPts val="1440"/>
              <a:buChar char="►"/>
              <a:defRPr/>
            </a:lvl8pPr>
            <a:lvl9pPr marL="4114800" lvl="8" indent="-320040" algn="l">
              <a:lnSpc>
                <a:spcPct val="90000"/>
              </a:lnSpc>
              <a:spcBef>
                <a:spcPts val="1000"/>
              </a:spcBef>
              <a:spcAft>
                <a:spcPts val="0"/>
              </a:spcAft>
              <a:buSzPts val="1440"/>
              <a:buChar char="►"/>
              <a:defRPr/>
            </a:lvl9pPr>
          </a:lstStyle>
          <a:p>
            <a:endParaRPr dirty="0"/>
          </a:p>
        </p:txBody>
      </p:sp>
    </p:spTree>
    <p:extLst>
      <p:ext uri="{BB962C8B-B14F-4D97-AF65-F5344CB8AC3E}">
        <p14:creationId xmlns:p14="http://schemas.microsoft.com/office/powerpoint/2010/main" val="2900160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Medium"/>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7" name="Google Shape;27;p1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8" name="Google Shape;28;p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 name="Google Shape;29;p12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12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5330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Book" panose="020B05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3" name="Google Shape;33;p1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3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5" name="Google Shape;35;p1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3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7" name="Google Shape;37;p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8" name="Google Shape;38;p1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13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80463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Book" panose="020B05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42" name="Google Shape;42;p1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3" name="Google Shape;43;p1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44" name="Google Shape;44;p1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5" name="Google Shape;45;p13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13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046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667959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1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1" name="Google Shape;51;p133"/>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9362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13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13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4095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1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13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0942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13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13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4147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3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137"/>
          <p:cNvSpPr>
            <a:spLocks noGrp="1"/>
          </p:cNvSpPr>
          <p:nvPr>
            <p:ph type="pic" idx="2"/>
          </p:nvPr>
        </p:nvSpPr>
        <p:spPr>
          <a:xfrm>
            <a:off x="5183188" y="987425"/>
            <a:ext cx="6172500" cy="4873500"/>
          </a:xfrm>
          <a:prstGeom prst="rect">
            <a:avLst/>
          </a:prstGeom>
          <a:noFill/>
          <a:ln>
            <a:noFill/>
          </a:ln>
        </p:spPr>
      </p:sp>
      <p:sp>
        <p:nvSpPr>
          <p:cNvPr id="72" name="Google Shape;72;p1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3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13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2332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3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13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5570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1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13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13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6296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14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14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14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14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74079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4" name="Google Shape;94;p1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5" name="Google Shape;95;p1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96" name="Google Shape;96;p141"/>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4400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142"/>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14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142"/>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extLst>
      <p:ext uri="{BB962C8B-B14F-4D97-AF65-F5344CB8AC3E}">
        <p14:creationId xmlns:p14="http://schemas.microsoft.com/office/powerpoint/2010/main" val="115381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836632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01"/>
        <p:cNvGrpSpPr/>
        <p:nvPr/>
      </p:nvGrpSpPr>
      <p:grpSpPr>
        <a:xfrm>
          <a:off x="0" y="0"/>
          <a:ext cx="0" cy="0"/>
          <a:chOff x="0" y="0"/>
          <a:chExt cx="0" cy="0"/>
        </a:xfrm>
      </p:grpSpPr>
      <p:sp>
        <p:nvSpPr>
          <p:cNvPr id="102" name="Google Shape;102;p143"/>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3" name="Google Shape;103;p14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3874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14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6" name="Google Shape;106;p14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44"/>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8" name="Google Shape;108;p144"/>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extLst>
      <p:ext uri="{BB962C8B-B14F-4D97-AF65-F5344CB8AC3E}">
        <p14:creationId xmlns:p14="http://schemas.microsoft.com/office/powerpoint/2010/main" val="1427743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9"/>
        <p:cNvGrpSpPr/>
        <p:nvPr/>
      </p:nvGrpSpPr>
      <p:grpSpPr>
        <a:xfrm>
          <a:off x="0" y="0"/>
          <a:ext cx="0" cy="0"/>
          <a:chOff x="0" y="0"/>
          <a:chExt cx="0" cy="0"/>
        </a:xfrm>
      </p:grpSpPr>
      <p:sp>
        <p:nvSpPr>
          <p:cNvPr id="110" name="Google Shape;110;p14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11" name="Google Shape;111;p14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45"/>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145"/>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145"/>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145"/>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145"/>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145"/>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145"/>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145"/>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145"/>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145"/>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2" name="Google Shape;122;p145"/>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3" name="Google Shape;123;p145"/>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4" name="Google Shape;124;p145"/>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5" name="Google Shape;125;p145"/>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extLst>
      <p:ext uri="{BB962C8B-B14F-4D97-AF65-F5344CB8AC3E}">
        <p14:creationId xmlns:p14="http://schemas.microsoft.com/office/powerpoint/2010/main" val="3588232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6"/>
        <p:cNvGrpSpPr/>
        <p:nvPr/>
      </p:nvGrpSpPr>
      <p:grpSpPr>
        <a:xfrm>
          <a:off x="0" y="0"/>
          <a:ext cx="0" cy="0"/>
          <a:chOff x="0" y="0"/>
          <a:chExt cx="0" cy="0"/>
        </a:xfrm>
      </p:grpSpPr>
      <p:sp>
        <p:nvSpPr>
          <p:cNvPr id="127" name="Google Shape;127;p14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8" name="Google Shape;128;p14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146"/>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30" name="Google Shape;130;p146"/>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31" name="Google Shape;131;p146"/>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32" name="Google Shape;132;p146"/>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extLst>
      <p:ext uri="{BB962C8B-B14F-4D97-AF65-F5344CB8AC3E}">
        <p14:creationId xmlns:p14="http://schemas.microsoft.com/office/powerpoint/2010/main" val="36965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05944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88230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43801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fld id="{F31120B2-519F-4254-9883-746F1776B879}" type="datetimeFigureOut">
              <a:rPr lang="en-US" smtClean="0"/>
              <a:t>5/13/2024</a:t>
            </a:fld>
            <a:endParaRPr lang="en-US"/>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00779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3.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127C-BAFC-4CC9-9921-E12C420B6E62}" type="slidenum">
              <a:rPr lang="en-US" smtClean="0"/>
              <a:t>‹#›</a:t>
            </a:fld>
            <a:endParaRPr lang="en-US"/>
          </a:p>
        </p:txBody>
      </p:sp>
      <p:pic>
        <p:nvPicPr>
          <p:cNvPr id="8" name="Picture 7">
            <a:extLst>
              <a:ext uri="{FF2B5EF4-FFF2-40B4-BE49-F238E27FC236}">
                <a16:creationId xmlns:a16="http://schemas.microsoft.com/office/drawing/2014/main" id="{8ECFFCB6-5DD8-429B-9D56-EBADD517507D}"/>
              </a:ext>
            </a:extLst>
          </p:cNvPr>
          <p:cNvPicPr>
            <a:picLocks noChangeAspect="1"/>
          </p:cNvPicPr>
          <p:nvPr userDrawn="1"/>
        </p:nvPicPr>
        <p:blipFill>
          <a:blip r:embed="rId14"/>
          <a:stretch>
            <a:fillRect/>
          </a:stretch>
        </p:blipFill>
        <p:spPr>
          <a:xfrm>
            <a:off x="1" y="0"/>
            <a:ext cx="12192000" cy="1298561"/>
          </a:xfrm>
          <a:prstGeom prst="rect">
            <a:avLst/>
          </a:prstGeom>
        </p:spPr>
      </p:pic>
    </p:spTree>
    <p:extLst>
      <p:ext uri="{BB962C8B-B14F-4D97-AF65-F5344CB8AC3E}">
        <p14:creationId xmlns:p14="http://schemas.microsoft.com/office/powerpoint/2010/main" val="54431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1120B2-519F-4254-9883-746F1776B879}" type="datetimeFigureOut">
              <a:rPr lang="en-US" smtClean="0"/>
              <a:t>5/13/2024</a:t>
            </a:fld>
            <a:endParaRPr lang="en-US"/>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DD127C-BAFC-4CC9-9921-E12C420B6E62}" type="slidenum">
              <a:rPr lang="en-US" smtClean="0"/>
              <a:t>‹#›</a:t>
            </a:fld>
            <a:endParaRPr lang="en-US"/>
          </a:p>
        </p:txBody>
      </p:sp>
      <p:pic>
        <p:nvPicPr>
          <p:cNvPr id="8" name="Picture 7">
            <a:extLst>
              <a:ext uri="{FF2B5EF4-FFF2-40B4-BE49-F238E27FC236}">
                <a16:creationId xmlns:a16="http://schemas.microsoft.com/office/drawing/2014/main" id="{8ECFFCB6-5DD8-429B-9D56-EBADD517507D}"/>
              </a:ext>
            </a:extLst>
          </p:cNvPr>
          <p:cNvPicPr>
            <a:picLocks noChangeAspect="1"/>
          </p:cNvPicPr>
          <p:nvPr userDrawn="1"/>
        </p:nvPicPr>
        <p:blipFill>
          <a:blip r:embed="rId13"/>
          <a:stretch>
            <a:fillRect/>
          </a:stretch>
        </p:blipFill>
        <p:spPr>
          <a:xfrm>
            <a:off x="1" y="2"/>
            <a:ext cx="12192000" cy="1298561"/>
          </a:xfrm>
          <a:prstGeom prst="rect">
            <a:avLst/>
          </a:prstGeom>
        </p:spPr>
      </p:pic>
      <p:sp>
        <p:nvSpPr>
          <p:cNvPr id="2" name="MSIPCMContentMarking" descr="{&quot;HashCode&quot;:320688167,&quot;Placement&quot;:&quot;Header&quot;,&quot;Top&quot;:0.0,&quot;Left&quot;:0.0,&quot;SlideWidth&quot;:720,&quot;SlideHeight&quot;:540}">
            <a:extLst>
              <a:ext uri="{FF2B5EF4-FFF2-40B4-BE49-F238E27FC236}">
                <a16:creationId xmlns:a16="http://schemas.microsoft.com/office/drawing/2014/main" id="{D97603E1-29C6-A160-6C5E-B07EFA90777C}"/>
              </a:ext>
            </a:extLst>
          </p:cNvPr>
          <p:cNvSpPr txBox="1"/>
          <p:nvPr userDrawn="1"/>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4118703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0C2A7-BD78-4DA3-9665-4D25ADDF211C}" type="datetimeFigureOut">
              <a:rPr lang="en-US" smtClean="0"/>
              <a:t>5/13/2024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a:p>
        </p:txBody>
      </p:sp>
      <p:sp>
        <p:nvSpPr>
          <p:cNvPr id="7" name="MSIPCMContentMarking" descr="{&quot;HashCode&quot;:320688167,&quot;Placement&quot;:&quot;Header&quot;,&quot;Top&quot;:0.0,&quot;Left&quot;:0.0,&quot;SlideWidth&quot;:720,&quot;SlideHeight&quot;:540}">
            <a:extLst>
              <a:ext uri="{FF2B5EF4-FFF2-40B4-BE49-F238E27FC236}">
                <a16:creationId xmlns:a16="http://schemas.microsoft.com/office/drawing/2014/main" id="{3F89DD30-EBA6-4428-9F0C-064CE5942848}"/>
              </a:ext>
            </a:extLst>
          </p:cNvPr>
          <p:cNvSpPr txBox="1"/>
          <p:nvPr userDrawn="1"/>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39283064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9"/>
        <p:cNvGrpSpPr/>
        <p:nvPr/>
      </p:nvGrpSpPr>
      <p:grpSpPr>
        <a:xfrm>
          <a:off x="0" y="0"/>
          <a:ext cx="0" cy="0"/>
          <a:chOff x="0" y="0"/>
          <a:chExt cx="0" cy="0"/>
        </a:xfrm>
      </p:grpSpPr>
      <p:sp>
        <p:nvSpPr>
          <p:cNvPr id="10" name="Google Shape;10;p1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dirty="0"/>
          </a:p>
        </p:txBody>
      </p:sp>
      <p:sp>
        <p:nvSpPr>
          <p:cNvPr id="12" name="Google Shape;12;p1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2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2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909441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s://static.pdesas.org/content/documents/m1-slide_19_dok_wheel_slide.pdf"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jtzXHf_H4vA" TargetMode="External"/><Relationship Id="rId1" Type="http://schemas.openxmlformats.org/officeDocument/2006/relationships/slideLayout" Target="../slideLayouts/slideLayout25.xml"/><Relationship Id="rId4" Type="http://schemas.openxmlformats.org/officeDocument/2006/relationships/hyperlink" Target="https://www.stlouisfed.org/education/one-fine-da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jtzXHf_H4vA" TargetMode="External"/><Relationship Id="rId1" Type="http://schemas.openxmlformats.org/officeDocument/2006/relationships/slideLayout" Target="../slideLayouts/slideLayout25.xml"/><Relationship Id="rId5" Type="http://schemas.openxmlformats.org/officeDocument/2006/relationships/hyperlink" Target="https://www.stlouisfed.org/education/one-fine-day"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flickr.com/photos/chollingsworth/4533201894/" TargetMode="External"/><Relationship Id="rId7" Type="http://schemas.openxmlformats.org/officeDocument/2006/relationships/hyperlink" Target="https://www.freeimageslive.co.uk/free_stock_image/glue-stick-jpg" TargetMode="External"/><Relationship Id="rId2" Type="http://schemas.openxmlformats.org/officeDocument/2006/relationships/image" Target="../media/image21.jpg"/><Relationship Id="rId1" Type="http://schemas.openxmlformats.org/officeDocument/2006/relationships/slideLayout" Target="../slideLayouts/slideLayout2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ideo" Target="https://www.youtube.com/embed/wzdIX7uJR0g?feature=oembed" TargetMode="Externa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s://www.stlouisfed.org/education/exploring-economics-video-series/perfect-breakfas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z.harvard.edu/sites/default/files/Connect%20Extend%20Challenge_2.pdf" TargetMode="Externa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education.ky.gov/curriculum/standards/kyacadstand/Documents/Tool_to_Unpack_Standards_and_Identify_Gaps.xlsx"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2571874" y="1617775"/>
            <a:ext cx="9344700" cy="1646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72B62"/>
              </a:buClr>
              <a:buSzPts val="5400"/>
              <a:buFont typeface="Georgia"/>
              <a:buNone/>
            </a:pPr>
            <a:r>
              <a:rPr lang="en-US" sz="5300" dirty="0"/>
              <a:t>What do the </a:t>
            </a:r>
            <a:r>
              <a:rPr lang="en-US" sz="5300" i="1" dirty="0"/>
              <a:t>KAS for Social Studies</a:t>
            </a:r>
            <a:r>
              <a:rPr lang="en-US" sz="5300" dirty="0"/>
              <a:t> look like in practice?</a:t>
            </a:r>
            <a:endParaRPr sz="5300" dirty="0">
              <a:latin typeface="Libre Franklin Medium"/>
              <a:ea typeface="Libre Franklin Medium"/>
              <a:cs typeface="Libre Franklin Medium"/>
              <a:sym typeface="Libre Franklin Medium"/>
            </a:endParaRPr>
          </a:p>
        </p:txBody>
      </p:sp>
      <p:sp>
        <p:nvSpPr>
          <p:cNvPr id="142" name="Google Shape;142;p1"/>
          <p:cNvSpPr txBox="1"/>
          <p:nvPr/>
        </p:nvSpPr>
        <p:spPr>
          <a:xfrm>
            <a:off x="3007175" y="3638925"/>
            <a:ext cx="8592000" cy="2247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3A757A"/>
                </a:solidFill>
                <a:effectLst/>
                <a:uLnTx/>
                <a:uFillTx/>
                <a:latin typeface="Libre Franklin Medium"/>
                <a:ea typeface="Libre Franklin Medium"/>
                <a:cs typeface="Libre Franklin Medium"/>
                <a:sym typeface="Libre Franklin Medium"/>
              </a:rPr>
              <a:t>A webinar designed to deepen social studies content knowledge and pedagogy.</a:t>
            </a:r>
            <a:endParaRPr kumimoji="0" sz="2800" b="0" i="0" u="none" strike="noStrike" kern="0" cap="none" spc="0" normalizeH="0" baseline="0" noProof="0" dirty="0">
              <a:ln>
                <a:noFill/>
              </a:ln>
              <a:solidFill>
                <a:srgbClr val="3A757A"/>
              </a:solidFill>
              <a:effectLst/>
              <a:uLnTx/>
              <a:uFillTx/>
              <a:latin typeface="Libre Franklin Medium"/>
              <a:ea typeface="Libre Franklin Medium"/>
              <a:cs typeface="Libre Franklin Medium"/>
              <a:sym typeface="Libre Franklin Medium"/>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0" i="0" u="none" strike="noStrike" kern="0" cap="none" spc="0" normalizeH="0" baseline="0" noProof="0" dirty="0">
              <a:ln>
                <a:noFill/>
              </a:ln>
              <a:solidFill>
                <a:srgbClr val="3A757A"/>
              </a:solidFill>
              <a:effectLst/>
              <a:uLnTx/>
              <a:uFillTx/>
              <a:latin typeface="Libre Franklin Medium"/>
              <a:ea typeface="Libre Franklin Medium"/>
              <a:cs typeface="Libre Franklin Medium"/>
              <a:sym typeface="Libre Franklin Medium"/>
            </a:endParaRPr>
          </a:p>
          <a:p>
            <a:pPr marL="0" marR="0" lvl="0" indent="45720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3A757A"/>
                </a:solidFill>
                <a:effectLst/>
                <a:uLnTx/>
                <a:uFillTx/>
                <a:latin typeface="Libre Franklin"/>
                <a:ea typeface="Libre Franklin"/>
                <a:cs typeface="Libre Franklin"/>
                <a:sym typeface="Libre Franklin"/>
              </a:rPr>
              <a:t>Topic Focus</a:t>
            </a:r>
            <a:r>
              <a:rPr kumimoji="0" lang="en-US" sz="2800" b="1" i="0" u="none" strike="noStrike" kern="0" cap="none" spc="0" normalizeH="0" baseline="0" noProof="0">
                <a:ln>
                  <a:noFill/>
                </a:ln>
                <a:solidFill>
                  <a:srgbClr val="3A757A"/>
                </a:solidFill>
                <a:effectLst/>
                <a:uLnTx/>
                <a:uFillTx/>
                <a:latin typeface="Libre Franklin"/>
                <a:ea typeface="Libre Franklin"/>
                <a:cs typeface="Libre Franklin"/>
                <a:sym typeface="Libre Franklin"/>
              </a:rPr>
              <a:t>:</a:t>
            </a:r>
            <a:r>
              <a:rPr kumimoji="0" lang="en-US" sz="2800" b="0" i="0" u="none" strike="noStrike" kern="0" cap="none" spc="0" normalizeH="0" baseline="0" noProof="0">
                <a:ln>
                  <a:noFill/>
                </a:ln>
                <a:solidFill>
                  <a:srgbClr val="3A757A"/>
                </a:solidFill>
                <a:effectLst/>
                <a:uLnTx/>
                <a:uFillTx/>
                <a:latin typeface="Libre Franklin Medium"/>
                <a:ea typeface="Libre Franklin Medium"/>
                <a:cs typeface="Libre Franklin Medium"/>
                <a:sym typeface="Libre Franklin Medium"/>
              </a:rPr>
              <a:t> Kindergarten Economics</a:t>
            </a:r>
            <a:endParaRPr kumimoji="0" sz="2800" b="0" i="0" u="none" strike="noStrike" kern="0" cap="none" spc="0" normalizeH="0" baseline="0" noProof="0" dirty="0">
              <a:ln>
                <a:noFill/>
              </a:ln>
              <a:solidFill>
                <a:srgbClr val="3A757A"/>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0" i="0" u="none" strike="noStrike" kern="0" cap="none" spc="0" normalizeH="0" baseline="0" noProof="0" dirty="0">
              <a:ln>
                <a:noFill/>
              </a:ln>
              <a:solidFill>
                <a:srgbClr val="3A757A"/>
              </a:solidFill>
              <a:effectLst/>
              <a:uLnTx/>
              <a:uFillTx/>
              <a:latin typeface="Libre Franklin Medium"/>
              <a:ea typeface="Libre Franklin Medium"/>
              <a:cs typeface="Libre Franklin Medium"/>
              <a:sym typeface="Libre Franklin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xfrm>
            <a:off x="279399" y="257025"/>
            <a:ext cx="11635935" cy="132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400"/>
              <a:buFont typeface="Georgia"/>
              <a:buNone/>
            </a:pPr>
            <a:r>
              <a:rPr lang="en-US" dirty="0"/>
              <a:t>Step 2: What Knowledge, Concepts, Vocabulary Will They Need to Master? (2)</a:t>
            </a:r>
            <a:endParaRPr dirty="0"/>
          </a:p>
        </p:txBody>
      </p:sp>
      <p:sp>
        <p:nvSpPr>
          <p:cNvPr id="207" name="Google Shape;207;p46"/>
          <p:cNvSpPr txBox="1"/>
          <p:nvPr/>
        </p:nvSpPr>
        <p:spPr>
          <a:xfrm>
            <a:off x="276676" y="1577825"/>
            <a:ext cx="11915400" cy="4901400"/>
          </a:xfrm>
          <a:prstGeom prst="rect">
            <a:avLst/>
          </a:prstGeom>
          <a:noFill/>
          <a:ln>
            <a:noFill/>
          </a:ln>
        </p:spPr>
        <p:txBody>
          <a:bodyPr spcFirstLastPara="1" wrap="square" lIns="91425" tIns="45700" rIns="91425" bIns="45700" anchor="t" anchorCtr="0">
            <a:normAutofit/>
          </a:bodyPr>
          <a:lstStyle/>
          <a:p>
            <a:pPr marL="457200" marR="0" lvl="0" indent="-431800" algn="l" defTabSz="914400" rtl="0" eaLnBrk="1" fontAlgn="auto" latinLnBrk="0" hangingPunct="1">
              <a:lnSpc>
                <a:spcPct val="100000"/>
              </a:lnSpc>
              <a:spcBef>
                <a:spcPts val="0"/>
              </a:spcBef>
              <a:spcAft>
                <a:spcPts val="0"/>
              </a:spcAft>
              <a:buClr>
                <a:srgbClr val="262626"/>
              </a:buClr>
              <a:buSzPts val="2400"/>
              <a:buFont typeface="Arial"/>
              <a:buChar char="•"/>
              <a:tabLst/>
              <a:defRPr/>
            </a:pPr>
            <a:r>
              <a:rPr kumimoji="0" lang="en-US" sz="2400" b="0" i="0" u="none" strike="noStrike" kern="0" cap="none" spc="0" normalizeH="0" baseline="0" noProof="0" dirty="0">
                <a:ln>
                  <a:noFill/>
                </a:ln>
                <a:solidFill>
                  <a:srgbClr val="262626"/>
                </a:solidFill>
                <a:effectLst/>
                <a:uLnTx/>
                <a:uFillTx/>
                <a:latin typeface="Libre Franklin"/>
                <a:ea typeface="Libre Franklin"/>
                <a:cs typeface="Libre Franklin"/>
                <a:sym typeface="Libre Franklin"/>
              </a:rPr>
              <a:t>Teachers can use the disciplinary clarifications to determine the Knowledge/Concepts/Vocabulary.  </a:t>
            </a:r>
            <a:endParaRPr kumimoji="0" sz="2400" b="0" i="0" u="none" strike="noStrike" kern="0" cap="none" spc="0" normalizeH="0" baseline="0" noProof="0" dirty="0">
              <a:ln>
                <a:noFill/>
              </a:ln>
              <a:solidFill>
                <a:srgbClr val="262626"/>
              </a:solidFill>
              <a:effectLst/>
              <a:uLnTx/>
              <a:uFillTx/>
              <a:latin typeface="Libre Franklin"/>
              <a:ea typeface="Libre Franklin"/>
              <a:cs typeface="Libre Franklin"/>
              <a:sym typeface="Libre Franklin"/>
            </a:endParaRPr>
          </a:p>
          <a:p>
            <a:pPr marL="742950" marR="0" lvl="1" indent="-260350" algn="l" defTabSz="914400" rtl="0" eaLnBrk="1" fontAlgn="auto" latinLnBrk="0" hangingPunct="1">
              <a:lnSpc>
                <a:spcPct val="100000"/>
              </a:lnSpc>
              <a:spcBef>
                <a:spcPts val="1000"/>
              </a:spcBef>
              <a:spcAft>
                <a:spcPts val="0"/>
              </a:spcAft>
              <a:buClr>
                <a:srgbClr val="262626"/>
              </a:buClr>
              <a:buSzPts val="1520"/>
              <a:buFont typeface="Calibri"/>
              <a:buChar char="●"/>
              <a:tabLst/>
              <a:defRPr/>
            </a:pPr>
            <a:r>
              <a:rPr kumimoji="0" lang="en-US" sz="2400" b="0" i="0" u="none" strike="noStrike" kern="0" cap="none" spc="0" normalizeH="0" baseline="0" noProof="0" dirty="0">
                <a:ln>
                  <a:noFill/>
                </a:ln>
                <a:solidFill>
                  <a:srgbClr val="262626"/>
                </a:solidFill>
                <a:effectLst/>
                <a:uLnTx/>
                <a:uFillTx/>
                <a:latin typeface="Libre Franklin"/>
                <a:ea typeface="Libre Franklin"/>
                <a:cs typeface="Libre Franklin"/>
                <a:sym typeface="Libre Franklin"/>
              </a:rPr>
              <a:t>The disciplinary clarifications for Kindergarten begin on page 27 of the </a:t>
            </a:r>
            <a:r>
              <a:rPr kumimoji="0" lang="en-US" sz="2400" b="0" i="1" u="none" strike="noStrike" kern="0" cap="none" spc="0" normalizeH="0" baseline="0" noProof="0" dirty="0">
                <a:ln>
                  <a:noFill/>
                </a:ln>
                <a:solidFill>
                  <a:srgbClr val="262626"/>
                </a:solidFill>
                <a:effectLst/>
                <a:uLnTx/>
                <a:uFillTx/>
                <a:latin typeface="Libre Franklin"/>
                <a:ea typeface="Libre Franklin"/>
                <a:cs typeface="Libre Franklin"/>
                <a:sym typeface="Libre Franklin"/>
              </a:rPr>
              <a:t>KAS for Social Studies</a:t>
            </a:r>
            <a:r>
              <a:rPr kumimoji="0" lang="en-US" sz="2400" b="0" i="0" u="none" strike="noStrike" kern="0" cap="none" spc="0" normalizeH="0" baseline="0" noProof="0" dirty="0">
                <a:ln>
                  <a:noFill/>
                </a:ln>
                <a:solidFill>
                  <a:srgbClr val="262626"/>
                </a:solidFill>
                <a:effectLst/>
                <a:uLnTx/>
                <a:uFillTx/>
                <a:latin typeface="Libre Franklin"/>
                <a:ea typeface="Libre Franklin"/>
                <a:cs typeface="Libre Franklin"/>
                <a:sym typeface="Libre Franklin"/>
              </a:rPr>
              <a:t>.</a:t>
            </a:r>
            <a:endParaRPr kumimoji="0" sz="2400" b="0" i="0" u="none" strike="noStrike" kern="0" cap="none" spc="0" normalizeH="0" baseline="0" noProof="0" dirty="0">
              <a:ln>
                <a:noFill/>
              </a:ln>
              <a:solidFill>
                <a:srgbClr val="595959"/>
              </a:solidFill>
              <a:effectLst/>
              <a:uLnTx/>
              <a:uFillTx/>
              <a:latin typeface="Libre Franklin"/>
              <a:ea typeface="Libre Franklin"/>
              <a:cs typeface="Libre Franklin"/>
              <a:sym typeface="Libre Franklin"/>
            </a:endParaRPr>
          </a:p>
          <a:p>
            <a:pPr marL="342900" marR="0" lvl="0" indent="-165100" algn="l" defTabSz="914400" rtl="0" eaLnBrk="1" fontAlgn="auto" latinLnBrk="0" hangingPunct="1">
              <a:lnSpc>
                <a:spcPct val="100000"/>
              </a:lnSpc>
              <a:spcBef>
                <a:spcPts val="1000"/>
              </a:spcBef>
              <a:spcAft>
                <a:spcPts val="0"/>
              </a:spcAft>
              <a:buClr>
                <a:srgbClr val="D2BD24"/>
              </a:buClr>
              <a:buSzPts val="2800"/>
              <a:buFont typeface="Noto Sans Symbols"/>
              <a:buNone/>
              <a:tabLst/>
              <a:defRPr/>
            </a:pPr>
            <a:endParaRPr kumimoji="0" sz="2800" b="0" i="0" u="none" strike="noStrike" kern="0" cap="none" spc="0" normalizeH="0" baseline="0" noProof="0" dirty="0">
              <a:ln>
                <a:noFill/>
              </a:ln>
              <a:solidFill>
                <a:srgbClr val="3F3F3F"/>
              </a:solidFill>
              <a:effectLst/>
              <a:uLnTx/>
              <a:uFillTx/>
              <a:latin typeface="Libre Franklin Medium"/>
              <a:ea typeface="Libre Franklin Medium"/>
              <a:cs typeface="Libre Franklin Medium"/>
              <a:sym typeface="Libre Franklin Medium"/>
            </a:endParaRPr>
          </a:p>
        </p:txBody>
      </p:sp>
      <p:graphicFrame>
        <p:nvGraphicFramePr>
          <p:cNvPr id="208" name="Google Shape;208;p46"/>
          <p:cNvGraphicFramePr/>
          <p:nvPr>
            <p:extLst>
              <p:ext uri="{D42A27DB-BD31-4B8C-83A1-F6EECF244321}">
                <p14:modId xmlns:p14="http://schemas.microsoft.com/office/powerpoint/2010/main" val="1551299722"/>
              </p:ext>
            </p:extLst>
          </p:nvPr>
        </p:nvGraphicFramePr>
        <p:xfrm>
          <a:off x="430550" y="3251025"/>
          <a:ext cx="11544575" cy="2576010"/>
        </p:xfrm>
        <a:graphic>
          <a:graphicData uri="http://schemas.openxmlformats.org/drawingml/2006/table">
            <a:tbl>
              <a:tblPr firstRow="1">
                <a:noFill/>
              </a:tblPr>
              <a:tblGrid>
                <a:gridCol w="2768975">
                  <a:extLst>
                    <a:ext uri="{9D8B030D-6E8A-4147-A177-3AD203B41FA5}">
                      <a16:colId xmlns:a16="http://schemas.microsoft.com/office/drawing/2014/main" val="20000"/>
                    </a:ext>
                  </a:extLst>
                </a:gridCol>
                <a:gridCol w="3758250">
                  <a:extLst>
                    <a:ext uri="{9D8B030D-6E8A-4147-A177-3AD203B41FA5}">
                      <a16:colId xmlns:a16="http://schemas.microsoft.com/office/drawing/2014/main" val="20001"/>
                    </a:ext>
                  </a:extLst>
                </a:gridCol>
                <a:gridCol w="5017350">
                  <a:extLst>
                    <a:ext uri="{9D8B030D-6E8A-4147-A177-3AD203B41FA5}">
                      <a16:colId xmlns:a16="http://schemas.microsoft.com/office/drawing/2014/main" val="20002"/>
                    </a:ext>
                  </a:extLst>
                </a:gridCol>
              </a:tblGrid>
              <a:tr h="301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Concepts and Practices</a:t>
                      </a:r>
                      <a:endParaRPr sz="1400" b="1" u="none" strike="noStrike" cap="none" dirty="0"/>
                    </a:p>
                  </a:txBody>
                  <a:tcPr marL="91425" marR="91425" marT="91425" marB="91425">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Standard</a:t>
                      </a:r>
                      <a:endParaRPr sz="1400" b="1" u="none" strike="noStrike" cap="none"/>
                    </a:p>
                  </a:txBody>
                  <a:tcPr marL="91425" marR="91425" marT="91425" marB="91425">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Disciplinary Clarifications</a:t>
                      </a:r>
                      <a:endParaRPr sz="1400" b="1" u="none" strike="noStrike" cap="none"/>
                    </a:p>
                  </a:txBody>
                  <a:tcPr marL="91425" marR="91425" marT="91425" marB="91425">
                    <a:solidFill>
                      <a:srgbClr val="CCCCCC"/>
                    </a:solidFill>
                  </a:tcPr>
                </a:tc>
                <a:extLst>
                  <a:ext uri="{0D108BD9-81ED-4DB2-BD59-A6C34878D82A}">
                    <a16:rowId xmlns:a16="http://schemas.microsoft.com/office/drawing/2014/main" val="10000"/>
                  </a:ext>
                </a:extLst>
              </a:tr>
              <a:tr h="21798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 </a:t>
                      </a:r>
                      <a:r>
                        <a:rPr lang="en-US" sz="1800"/>
                        <a:t>Specialization, Trade and Interdependence</a:t>
                      </a:r>
                      <a:endParaRPr sz="1800" u="none" strike="noStrike" cap="none"/>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K.EST.1 Demonstrate ways trade can be used to obtain goods and services.</a:t>
                      </a:r>
                      <a:endParaRPr sz="1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900" dirty="0"/>
                        <a:t>Sometimes a community does not have the resources or skills to produce all the goods and services needed. Therefore, they may trade a good or service they do have to another place in order to receive from that place a good or service they don’t have.</a:t>
                      </a:r>
                      <a:endParaRPr sz="1900" u="none" strike="noStrike" cap="none" dirty="0"/>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7"/>
          <p:cNvSpPr txBox="1">
            <a:spLocks noGrp="1"/>
          </p:cNvSpPr>
          <p:nvPr>
            <p:ph type="title"/>
          </p:nvPr>
        </p:nvSpPr>
        <p:spPr>
          <a:xfrm>
            <a:off x="0" y="0"/>
            <a:ext cx="118746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400"/>
              <a:buFont typeface="Georgia"/>
              <a:buNone/>
            </a:pPr>
            <a:r>
              <a:rPr lang="en-US" sz="3600" dirty="0"/>
              <a:t>Step 2: What Knowledge, Concepts, Vocabulary Will They Need to Master? (3)</a:t>
            </a:r>
            <a:endParaRPr sz="3600" dirty="0"/>
          </a:p>
        </p:txBody>
      </p:sp>
      <p:grpSp>
        <p:nvGrpSpPr>
          <p:cNvPr id="5" name="Group 4" descr="Tool to Unpack Standards">
            <a:extLst>
              <a:ext uri="{FF2B5EF4-FFF2-40B4-BE49-F238E27FC236}">
                <a16:creationId xmlns:a16="http://schemas.microsoft.com/office/drawing/2014/main" id="{EBE3727E-46AD-DB73-960F-82B94358CC76}"/>
              </a:ext>
            </a:extLst>
          </p:cNvPr>
          <p:cNvGrpSpPr/>
          <p:nvPr/>
        </p:nvGrpSpPr>
        <p:grpSpPr>
          <a:xfrm>
            <a:off x="445910" y="1619599"/>
            <a:ext cx="11300179" cy="3879708"/>
            <a:chOff x="442581" y="2346109"/>
            <a:chExt cx="11300179" cy="3879708"/>
          </a:xfrm>
        </p:grpSpPr>
        <p:graphicFrame>
          <p:nvGraphicFramePr>
            <p:cNvPr id="6" name="Google Shape;232;p4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a:extLst>
                <a:ext uri="{FF2B5EF4-FFF2-40B4-BE49-F238E27FC236}">
                  <a16:creationId xmlns:a16="http://schemas.microsoft.com/office/drawing/2014/main" id="{3E4825E2-5582-24A0-FD5A-06EF384AAA77}"/>
                </a:ext>
              </a:extLst>
            </p:cNvPr>
            <p:cNvGraphicFramePr/>
            <p:nvPr>
              <p:extLst>
                <p:ext uri="{D42A27DB-BD31-4B8C-83A1-F6EECF244321}">
                  <p14:modId xmlns:p14="http://schemas.microsoft.com/office/powerpoint/2010/main" val="416485535"/>
                </p:ext>
              </p:extLst>
            </p:nvPr>
          </p:nvGraphicFramePr>
          <p:xfrm>
            <a:off x="449235" y="3695967"/>
            <a:ext cx="11293525" cy="2529850"/>
          </p:xfrm>
          <a:graphic>
            <a:graphicData uri="http://schemas.openxmlformats.org/drawingml/2006/table">
              <a:tbl>
                <a:tblPr firstRow="1">
                  <a:noFill/>
                </a:tblPr>
                <a:tblGrid>
                  <a:gridCol w="2625050">
                    <a:extLst>
                      <a:ext uri="{9D8B030D-6E8A-4147-A177-3AD203B41FA5}">
                        <a16:colId xmlns:a16="http://schemas.microsoft.com/office/drawing/2014/main" val="20000"/>
                      </a:ext>
                    </a:extLst>
                  </a:gridCol>
                  <a:gridCol w="2831925">
                    <a:extLst>
                      <a:ext uri="{9D8B030D-6E8A-4147-A177-3AD203B41FA5}">
                        <a16:colId xmlns:a16="http://schemas.microsoft.com/office/drawing/2014/main" val="20001"/>
                      </a:ext>
                    </a:extLst>
                  </a:gridCol>
                  <a:gridCol w="2921450">
                    <a:extLst>
                      <a:ext uri="{9D8B030D-6E8A-4147-A177-3AD203B41FA5}">
                        <a16:colId xmlns:a16="http://schemas.microsoft.com/office/drawing/2014/main" val="20002"/>
                      </a:ext>
                    </a:extLst>
                  </a:gridCol>
                  <a:gridCol w="2915100">
                    <a:extLst>
                      <a:ext uri="{9D8B030D-6E8A-4147-A177-3AD203B41FA5}">
                        <a16:colId xmlns:a16="http://schemas.microsoft.com/office/drawing/2014/main" val="20003"/>
                      </a:ext>
                    </a:extLst>
                  </a:gridCol>
                </a:tblGrid>
                <a:tr h="734050">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900">
                            <a:solidFill>
                              <a:srgbClr val="3F3F3F"/>
                            </a:solidFill>
                          </a:rPr>
                          <a:t>K.E.ST.1 Demonstrate ways trade can be used to obtain goods and services.</a:t>
                        </a:r>
                        <a:endParaRPr sz="1900">
                          <a:solidFill>
                            <a:srgbClr val="3F3F3F"/>
                          </a:solidFill>
                        </a:endParaRPr>
                      </a:p>
                      <a:p>
                        <a:pPr marL="0" marR="0" lvl="0" indent="0" algn="l" rtl="0">
                          <a:lnSpc>
                            <a:spcPct val="100000"/>
                          </a:lnSpc>
                          <a:spcBef>
                            <a:spcPts val="0"/>
                          </a:spcBef>
                          <a:spcAft>
                            <a:spcPts val="0"/>
                          </a:spcAft>
                          <a:buClr>
                            <a:srgbClr val="3F3F3F"/>
                          </a:buClr>
                          <a:buSzPts val="1400"/>
                          <a:buFont typeface="Libre Franklin Medium"/>
                          <a:buNone/>
                        </a:pPr>
                        <a:endParaRPr sz="1900">
                          <a:solidFill>
                            <a:srgbClr val="3F3F3F"/>
                          </a:solidFill>
                        </a:endParaRPr>
                      </a:p>
                    </a:txBody>
                    <a:tcPr marL="45725" marR="45725" marT="45725" marB="45725" anchor="b">
                      <a:lnL w="12700" cap="flat" cmpd="sng">
                        <a:solidFill>
                          <a:schemeClr val="dk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trade</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the relationship between 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resources and skills</a:t>
                        </a:r>
                        <a:endParaRPr sz="2000"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needs</a:t>
                        </a:r>
                        <a:endParaRPr sz="2000"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trading for things you need that you don’t have</a:t>
                        </a:r>
                        <a:endParaRPr sz="2000" b="1" dirty="0">
                          <a:solidFill>
                            <a:schemeClr val="tx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210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2100" b="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grpSp>
          <p:nvGrpSpPr>
            <p:cNvPr id="7" name="Group 6">
              <a:extLst>
                <a:ext uri="{FF2B5EF4-FFF2-40B4-BE49-F238E27FC236}">
                  <a16:creationId xmlns:a16="http://schemas.microsoft.com/office/drawing/2014/main" id="{7FCC9776-829A-57C5-76AF-05ED92099269}"/>
                </a:ext>
              </a:extLst>
            </p:cNvPr>
            <p:cNvGrpSpPr/>
            <p:nvPr/>
          </p:nvGrpSpPr>
          <p:grpSpPr>
            <a:xfrm>
              <a:off x="442581" y="2346109"/>
              <a:ext cx="11300179" cy="1435399"/>
              <a:chOff x="741193" y="2611693"/>
              <a:chExt cx="9041374" cy="1435399"/>
            </a:xfrm>
          </p:grpSpPr>
          <p:sp>
            <p:nvSpPr>
              <p:cNvPr id="8" name="TextBox 7">
                <a:extLst>
                  <a:ext uri="{FF2B5EF4-FFF2-40B4-BE49-F238E27FC236}">
                    <a16:creationId xmlns:a16="http://schemas.microsoft.com/office/drawing/2014/main" id="{2C608428-8E01-41DF-7DC5-3710357A9A73}"/>
                  </a:ext>
                </a:extLst>
              </p:cNvPr>
              <p:cNvSpPr txBox="1"/>
              <p:nvPr/>
            </p:nvSpPr>
            <p:spPr>
              <a:xfrm>
                <a:off x="2836154" y="2611693"/>
                <a:ext cx="6941089" cy="523220"/>
              </a:xfrm>
              <a:prstGeom prst="rect">
                <a:avLst/>
              </a:prstGeom>
              <a:solidFill>
                <a:srgbClr val="44546A"/>
              </a:solidFill>
            </p:spPr>
            <p:txBody>
              <a:bodyPr wrap="square" rtlCol="0">
                <a:spAutoFit/>
              </a:bodyPr>
              <a:lstStyle/>
              <a:p>
                <a:pPr algn="ctr"/>
                <a:r>
                  <a:rPr lang="en-US" sz="1400" b="1" u="none" strike="noStrike" cap="none" dirty="0">
                    <a:solidFill>
                      <a:schemeClr val="lt1"/>
                    </a:solidFill>
                    <a:latin typeface="Franklin Gothic Medium" panose="020B0603020102020204" pitchFamily="34" charset="0"/>
                  </a:rPr>
                  <a:t>Unpacking the Standard</a:t>
                </a:r>
                <a:endParaRPr lang="en-US" sz="1400" b="1" i="0" u="none" strike="noStrike" cap="none" dirty="0">
                  <a:solidFill>
                    <a:schemeClr val="lt1"/>
                  </a:solidFill>
                  <a:latin typeface="Franklin Gothic Medium" panose="020B0603020102020204" pitchFamily="34" charset="0"/>
                  <a:ea typeface="Calibri"/>
                  <a:cs typeface="Calibri"/>
                  <a:sym typeface="Calibri"/>
                </a:endParaRPr>
              </a:p>
              <a:p>
                <a:endParaRPr lang="en-US" dirty="0"/>
              </a:p>
            </p:txBody>
          </p:sp>
          <p:graphicFrame>
            <p:nvGraphicFramePr>
              <p:cNvPr id="9" name="Google Shape;186;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EC568735-894D-101D-04BC-289E4ACA0E71}"/>
                  </a:ext>
                </a:extLst>
              </p:cNvPr>
              <p:cNvGraphicFramePr/>
              <p:nvPr>
                <p:extLst>
                  <p:ext uri="{D42A27DB-BD31-4B8C-83A1-F6EECF244321}">
                    <p14:modId xmlns:p14="http://schemas.microsoft.com/office/powerpoint/2010/main" val="1883512600"/>
                  </p:ext>
                </p:extLst>
              </p:nvPr>
            </p:nvGraphicFramePr>
            <p:xfrm>
              <a:off x="741193" y="3116842"/>
              <a:ext cx="9041374" cy="930250"/>
            </p:xfrm>
            <a:graphic>
              <a:graphicData uri="http://schemas.openxmlformats.org/drawingml/2006/table">
                <a:tbl>
                  <a:tblPr firstRow="1" firstCol="1">
                    <a:noFill/>
                  </a:tblPr>
                  <a:tblGrid>
                    <a:gridCol w="2632168">
                      <a:extLst>
                        <a:ext uri="{9D8B030D-6E8A-4147-A177-3AD203B41FA5}">
                          <a16:colId xmlns:a16="http://schemas.microsoft.com/office/drawing/2014/main" val="20000"/>
                        </a:ext>
                      </a:extLst>
                    </a:gridCol>
                    <a:gridCol w="2805830">
                      <a:extLst>
                        <a:ext uri="{9D8B030D-6E8A-4147-A177-3AD203B41FA5}">
                          <a16:colId xmlns:a16="http://schemas.microsoft.com/office/drawing/2014/main" val="20001"/>
                        </a:ext>
                      </a:extLst>
                    </a:gridCol>
                    <a:gridCol w="2931090">
                      <a:extLst>
                        <a:ext uri="{9D8B030D-6E8A-4147-A177-3AD203B41FA5}">
                          <a16:colId xmlns:a16="http://schemas.microsoft.com/office/drawing/2014/main" val="20002"/>
                        </a:ext>
                      </a:extLst>
                    </a:gridCol>
                    <a:gridCol w="2931091">
                      <a:extLst>
                        <a:ext uri="{9D8B030D-6E8A-4147-A177-3AD203B41FA5}">
                          <a16:colId xmlns:a16="http://schemas.microsoft.com/office/drawing/2014/main" val="20003"/>
                        </a:ext>
                      </a:extLst>
                    </a:gridCol>
                  </a:tblGrid>
                  <a:tr h="930250">
                    <a:tc>
                      <a:txBody>
                        <a:bodyPr/>
                        <a:lstStyle/>
                        <a:p>
                          <a:endParaRPr lang="en-US" dirty="0">
                            <a:solidFill>
                              <a:schemeClr val="bg1"/>
                            </a:solidFill>
                          </a:endParaRPr>
                        </a:p>
                        <a:p>
                          <a:r>
                            <a:rPr lang="en-US" dirty="0">
                              <a:solidFill>
                                <a:schemeClr val="bg1"/>
                              </a:solidFill>
                            </a:rPr>
                            <a:t>Standard</a:t>
                          </a:r>
                        </a:p>
                      </a:txBody>
                      <a:tcPr>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8"/>
          <p:cNvSpPr txBox="1">
            <a:spLocks noGrp="1"/>
          </p:cNvSpPr>
          <p:nvPr>
            <p:ph type="title"/>
          </p:nvPr>
        </p:nvSpPr>
        <p:spPr>
          <a:xfrm>
            <a:off x="106675" y="62550"/>
            <a:ext cx="127725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400"/>
              <a:buFont typeface="Georgia"/>
              <a:buNone/>
            </a:pPr>
            <a:r>
              <a:rPr lang="en-US" sz="3600" dirty="0"/>
              <a:t>Step 3: What Skills Will They Need to Master? (4)</a:t>
            </a:r>
            <a:endParaRPr sz="3600" dirty="0"/>
          </a:p>
        </p:txBody>
      </p:sp>
      <p:sp>
        <p:nvSpPr>
          <p:cNvPr id="222" name="Google Shape;222;p48"/>
          <p:cNvSpPr txBox="1">
            <a:spLocks noGrp="1"/>
          </p:cNvSpPr>
          <p:nvPr>
            <p:ph type="body" idx="1"/>
          </p:nvPr>
        </p:nvSpPr>
        <p:spPr>
          <a:xfrm>
            <a:off x="394200" y="721575"/>
            <a:ext cx="11403600" cy="4351200"/>
          </a:xfrm>
          <a:prstGeom prst="rect">
            <a:avLst/>
          </a:prstGeom>
          <a:noFill/>
          <a:ln>
            <a:noFill/>
          </a:ln>
        </p:spPr>
        <p:txBody>
          <a:bodyPr spcFirstLastPara="1" wrap="square" lIns="91425" tIns="45700" rIns="91425" bIns="45700" anchor="t" anchorCtr="0">
            <a:normAutofit/>
          </a:bodyPr>
          <a:lstStyle/>
          <a:p>
            <a:pPr marL="342900" lvl="0" indent="-323850" algn="l" rtl="0">
              <a:lnSpc>
                <a:spcPct val="90000"/>
              </a:lnSpc>
              <a:spcBef>
                <a:spcPts val="0"/>
              </a:spcBef>
              <a:spcAft>
                <a:spcPts val="0"/>
              </a:spcAft>
              <a:buSzPts val="2100"/>
              <a:buFont typeface="Arial"/>
              <a:buChar char="•"/>
            </a:pPr>
            <a:r>
              <a:rPr lang="en-US" sz="2500" dirty="0">
                <a:latin typeface="Libre Franklin"/>
                <a:ea typeface="Libre Franklin"/>
                <a:cs typeface="Libre Franklin"/>
                <a:sym typeface="Libre Franklin"/>
              </a:rPr>
              <a:t>Closely look at the standard and identify the skills </a:t>
            </a:r>
            <a:endParaRPr sz="2900" dirty="0">
              <a:latin typeface="Libre Franklin"/>
              <a:ea typeface="Libre Franklin"/>
              <a:cs typeface="Libre Franklin"/>
              <a:sym typeface="Libre Franklin"/>
            </a:endParaRPr>
          </a:p>
          <a:p>
            <a:pPr marL="342900" lvl="0" indent="-323850" algn="l" rtl="0">
              <a:lnSpc>
                <a:spcPct val="90000"/>
              </a:lnSpc>
              <a:spcBef>
                <a:spcPts val="700"/>
              </a:spcBef>
              <a:spcAft>
                <a:spcPts val="0"/>
              </a:spcAft>
              <a:buSzPts val="2100"/>
              <a:buFont typeface="Arial"/>
              <a:buChar char="•"/>
            </a:pPr>
            <a:r>
              <a:rPr lang="en-US" sz="2500" b="1" i="1" dirty="0">
                <a:latin typeface="Libre Franklin"/>
                <a:ea typeface="Libre Franklin"/>
                <a:cs typeface="Libre Franklin"/>
                <a:sym typeface="Libre Franklin"/>
              </a:rPr>
              <a:t>Skills</a:t>
            </a:r>
            <a:r>
              <a:rPr lang="en-US" sz="2500" dirty="0">
                <a:latin typeface="Libre Franklin"/>
                <a:ea typeface="Libre Franklin"/>
                <a:cs typeface="Libre Franklin"/>
                <a:sym typeface="Libre Franklin"/>
              </a:rPr>
              <a:t> include the thinking skills and mental processes that require skillful application of the knowledge to solve problems, make a decision, etc. </a:t>
            </a:r>
            <a:endParaRPr sz="2900" dirty="0">
              <a:latin typeface="Libre Franklin"/>
              <a:ea typeface="Libre Franklin"/>
              <a:cs typeface="Libre Franklin"/>
              <a:sym typeface="Libre Franklin"/>
            </a:endParaRPr>
          </a:p>
          <a:p>
            <a:pPr marL="0" lvl="0" indent="0" algn="l" rtl="0">
              <a:lnSpc>
                <a:spcPct val="90000"/>
              </a:lnSpc>
              <a:spcBef>
                <a:spcPts val="1000"/>
              </a:spcBef>
              <a:spcAft>
                <a:spcPts val="0"/>
              </a:spcAft>
              <a:buSzPts val="3600"/>
              <a:buNone/>
            </a:pPr>
            <a:endParaRPr sz="2500" dirty="0">
              <a:solidFill>
                <a:schemeClr val="dk1"/>
              </a:solidFill>
            </a:endParaRPr>
          </a:p>
          <a:p>
            <a:pPr marL="0" lvl="0" indent="0" algn="l" rtl="0">
              <a:lnSpc>
                <a:spcPct val="90000"/>
              </a:lnSpc>
              <a:spcBef>
                <a:spcPts val="1000"/>
              </a:spcBef>
              <a:spcAft>
                <a:spcPts val="0"/>
              </a:spcAft>
              <a:buSzPts val="3600"/>
              <a:buNone/>
            </a:pPr>
            <a:endParaRPr sz="2500" dirty="0">
              <a:solidFill>
                <a:schemeClr val="dk1"/>
              </a:solidFill>
              <a:latin typeface="Arial"/>
              <a:ea typeface="Arial"/>
              <a:cs typeface="Arial"/>
              <a:sym typeface="Arial"/>
            </a:endParaRPr>
          </a:p>
          <a:p>
            <a:pPr marL="0" lvl="0" indent="0" algn="l" rtl="0">
              <a:lnSpc>
                <a:spcPct val="90000"/>
              </a:lnSpc>
              <a:spcBef>
                <a:spcPts val="1000"/>
              </a:spcBef>
              <a:spcAft>
                <a:spcPts val="0"/>
              </a:spcAft>
              <a:buSzPts val="3600"/>
              <a:buNone/>
            </a:pPr>
            <a:endParaRPr sz="2500" dirty="0">
              <a:latin typeface="Arial"/>
              <a:ea typeface="Arial"/>
              <a:cs typeface="Arial"/>
              <a:sym typeface="Arial"/>
            </a:endParaRPr>
          </a:p>
        </p:txBody>
      </p:sp>
      <p:grpSp>
        <p:nvGrpSpPr>
          <p:cNvPr id="5" name="Group 4" descr="Tool to Unpack Standards">
            <a:extLst>
              <a:ext uri="{FF2B5EF4-FFF2-40B4-BE49-F238E27FC236}">
                <a16:creationId xmlns:a16="http://schemas.microsoft.com/office/drawing/2014/main" id="{0DEE8641-F1A0-42AA-A83C-DA2C93AC5A55}"/>
              </a:ext>
            </a:extLst>
          </p:cNvPr>
          <p:cNvGrpSpPr/>
          <p:nvPr/>
        </p:nvGrpSpPr>
        <p:grpSpPr>
          <a:xfrm>
            <a:off x="445910" y="1852092"/>
            <a:ext cx="11300179" cy="3879708"/>
            <a:chOff x="442581" y="2346109"/>
            <a:chExt cx="11300179" cy="3879708"/>
          </a:xfrm>
        </p:grpSpPr>
        <p:graphicFrame>
          <p:nvGraphicFramePr>
            <p:cNvPr id="6" name="Google Shape;232;p4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a:extLst>
                <a:ext uri="{FF2B5EF4-FFF2-40B4-BE49-F238E27FC236}">
                  <a16:creationId xmlns:a16="http://schemas.microsoft.com/office/drawing/2014/main" id="{1EE004E0-16FE-71D2-F8E4-6DB73ECCA94C}"/>
                </a:ext>
              </a:extLst>
            </p:cNvPr>
            <p:cNvGraphicFramePr/>
            <p:nvPr>
              <p:extLst>
                <p:ext uri="{D42A27DB-BD31-4B8C-83A1-F6EECF244321}">
                  <p14:modId xmlns:p14="http://schemas.microsoft.com/office/powerpoint/2010/main" val="3057369389"/>
                </p:ext>
              </p:extLst>
            </p:nvPr>
          </p:nvGraphicFramePr>
          <p:xfrm>
            <a:off x="449235" y="3695967"/>
            <a:ext cx="11293525" cy="2529850"/>
          </p:xfrm>
          <a:graphic>
            <a:graphicData uri="http://schemas.openxmlformats.org/drawingml/2006/table">
              <a:tbl>
                <a:tblPr firstRow="1">
                  <a:noFill/>
                </a:tblPr>
                <a:tblGrid>
                  <a:gridCol w="2625050">
                    <a:extLst>
                      <a:ext uri="{9D8B030D-6E8A-4147-A177-3AD203B41FA5}">
                        <a16:colId xmlns:a16="http://schemas.microsoft.com/office/drawing/2014/main" val="20000"/>
                      </a:ext>
                    </a:extLst>
                  </a:gridCol>
                  <a:gridCol w="2831925">
                    <a:extLst>
                      <a:ext uri="{9D8B030D-6E8A-4147-A177-3AD203B41FA5}">
                        <a16:colId xmlns:a16="http://schemas.microsoft.com/office/drawing/2014/main" val="20001"/>
                      </a:ext>
                    </a:extLst>
                  </a:gridCol>
                  <a:gridCol w="2921450">
                    <a:extLst>
                      <a:ext uri="{9D8B030D-6E8A-4147-A177-3AD203B41FA5}">
                        <a16:colId xmlns:a16="http://schemas.microsoft.com/office/drawing/2014/main" val="20002"/>
                      </a:ext>
                    </a:extLst>
                  </a:gridCol>
                  <a:gridCol w="2915100">
                    <a:extLst>
                      <a:ext uri="{9D8B030D-6E8A-4147-A177-3AD203B41FA5}">
                        <a16:colId xmlns:a16="http://schemas.microsoft.com/office/drawing/2014/main" val="20003"/>
                      </a:ext>
                    </a:extLst>
                  </a:gridCol>
                </a:tblGrid>
                <a:tr h="734050">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900">
                            <a:solidFill>
                              <a:srgbClr val="3F3F3F"/>
                            </a:solidFill>
                          </a:rPr>
                          <a:t>K.E.ST.1 Demonstrate ways trade can be used to obtain goods and services.</a:t>
                        </a:r>
                        <a:endParaRPr sz="1900">
                          <a:solidFill>
                            <a:srgbClr val="3F3F3F"/>
                          </a:solidFill>
                        </a:endParaRPr>
                      </a:p>
                      <a:p>
                        <a:pPr marL="0" marR="0" lvl="0" indent="0" algn="l" rtl="0">
                          <a:lnSpc>
                            <a:spcPct val="100000"/>
                          </a:lnSpc>
                          <a:spcBef>
                            <a:spcPts val="0"/>
                          </a:spcBef>
                          <a:spcAft>
                            <a:spcPts val="0"/>
                          </a:spcAft>
                          <a:buClr>
                            <a:srgbClr val="3F3F3F"/>
                          </a:buClr>
                          <a:buSzPts val="1400"/>
                          <a:buFont typeface="Libre Franklin Medium"/>
                          <a:buNone/>
                        </a:pPr>
                        <a:endParaRPr sz="1900">
                          <a:solidFill>
                            <a:srgbClr val="3F3F3F"/>
                          </a:solidFill>
                        </a:endParaRPr>
                      </a:p>
                    </a:txBody>
                    <a:tcPr marL="45725" marR="45725" marT="45725" marB="45725" anchor="b">
                      <a:lnL w="12700" cap="flat" cmpd="sng">
                        <a:solidFill>
                          <a:schemeClr val="dk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trade</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the relationship between 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resources and skills</a:t>
                        </a:r>
                        <a:endParaRPr sz="2000"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needs</a:t>
                        </a:r>
                        <a:endParaRPr sz="2000"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trading for things you need that you don’t have</a:t>
                        </a:r>
                        <a:endParaRPr sz="2000" b="1" dirty="0">
                          <a:solidFill>
                            <a:schemeClr val="tx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100" dirty="0">
                            <a:latin typeface="Calibri"/>
                            <a:ea typeface="Calibri"/>
                            <a:cs typeface="Calibri"/>
                            <a:sym typeface="Calibri"/>
                          </a:rPr>
                          <a:t>Demonstrate</a:t>
                        </a:r>
                        <a:endParaRPr sz="210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2100" b="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grpSp>
          <p:nvGrpSpPr>
            <p:cNvPr id="7" name="Group 6">
              <a:extLst>
                <a:ext uri="{FF2B5EF4-FFF2-40B4-BE49-F238E27FC236}">
                  <a16:creationId xmlns:a16="http://schemas.microsoft.com/office/drawing/2014/main" id="{C81A95BB-5C3A-B207-9DB5-C0C45D3A30C1}"/>
                </a:ext>
              </a:extLst>
            </p:cNvPr>
            <p:cNvGrpSpPr/>
            <p:nvPr/>
          </p:nvGrpSpPr>
          <p:grpSpPr>
            <a:xfrm>
              <a:off x="442581" y="2346109"/>
              <a:ext cx="11300179" cy="1435399"/>
              <a:chOff x="741193" y="2611693"/>
              <a:chExt cx="9041374" cy="1435399"/>
            </a:xfrm>
          </p:grpSpPr>
          <p:sp>
            <p:nvSpPr>
              <p:cNvPr id="8" name="TextBox 7">
                <a:extLst>
                  <a:ext uri="{FF2B5EF4-FFF2-40B4-BE49-F238E27FC236}">
                    <a16:creationId xmlns:a16="http://schemas.microsoft.com/office/drawing/2014/main" id="{7589FB59-BBBB-015F-36B7-479BF91BB4AC}"/>
                  </a:ext>
                </a:extLst>
              </p:cNvPr>
              <p:cNvSpPr txBox="1"/>
              <p:nvPr/>
            </p:nvSpPr>
            <p:spPr>
              <a:xfrm>
                <a:off x="2836154" y="2611693"/>
                <a:ext cx="6941089" cy="523220"/>
              </a:xfrm>
              <a:prstGeom prst="rect">
                <a:avLst/>
              </a:prstGeom>
              <a:solidFill>
                <a:srgbClr val="44546A"/>
              </a:solidFill>
            </p:spPr>
            <p:txBody>
              <a:bodyPr wrap="square" rtlCol="0">
                <a:spAutoFit/>
              </a:bodyPr>
              <a:lstStyle/>
              <a:p>
                <a:pPr algn="ctr"/>
                <a:r>
                  <a:rPr lang="en-US" sz="1400" b="1" u="none" strike="noStrike" cap="none" dirty="0">
                    <a:solidFill>
                      <a:schemeClr val="lt1"/>
                    </a:solidFill>
                    <a:latin typeface="Franklin Gothic Medium" panose="020B0603020102020204" pitchFamily="34" charset="0"/>
                  </a:rPr>
                  <a:t>Unpacking the Standard</a:t>
                </a:r>
                <a:endParaRPr lang="en-US" sz="1400" b="1" i="0" u="none" strike="noStrike" cap="none" dirty="0">
                  <a:solidFill>
                    <a:schemeClr val="lt1"/>
                  </a:solidFill>
                  <a:latin typeface="Franklin Gothic Medium" panose="020B0603020102020204" pitchFamily="34" charset="0"/>
                  <a:ea typeface="Calibri"/>
                  <a:cs typeface="Calibri"/>
                  <a:sym typeface="Calibri"/>
                </a:endParaRPr>
              </a:p>
              <a:p>
                <a:endParaRPr lang="en-US" dirty="0"/>
              </a:p>
            </p:txBody>
          </p:sp>
          <p:graphicFrame>
            <p:nvGraphicFramePr>
              <p:cNvPr id="9" name="Google Shape;186;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569A610B-FCCB-26E1-D44B-E94D15ED86D1}"/>
                  </a:ext>
                </a:extLst>
              </p:cNvPr>
              <p:cNvGraphicFramePr/>
              <p:nvPr>
                <p:extLst>
                  <p:ext uri="{D42A27DB-BD31-4B8C-83A1-F6EECF244321}">
                    <p14:modId xmlns:p14="http://schemas.microsoft.com/office/powerpoint/2010/main" val="1883512600"/>
                  </p:ext>
                </p:extLst>
              </p:nvPr>
            </p:nvGraphicFramePr>
            <p:xfrm>
              <a:off x="741193" y="3116842"/>
              <a:ext cx="9041374" cy="930250"/>
            </p:xfrm>
            <a:graphic>
              <a:graphicData uri="http://schemas.openxmlformats.org/drawingml/2006/table">
                <a:tbl>
                  <a:tblPr firstRow="1" firstCol="1">
                    <a:noFill/>
                  </a:tblPr>
                  <a:tblGrid>
                    <a:gridCol w="2632168">
                      <a:extLst>
                        <a:ext uri="{9D8B030D-6E8A-4147-A177-3AD203B41FA5}">
                          <a16:colId xmlns:a16="http://schemas.microsoft.com/office/drawing/2014/main" val="20000"/>
                        </a:ext>
                      </a:extLst>
                    </a:gridCol>
                    <a:gridCol w="2805830">
                      <a:extLst>
                        <a:ext uri="{9D8B030D-6E8A-4147-A177-3AD203B41FA5}">
                          <a16:colId xmlns:a16="http://schemas.microsoft.com/office/drawing/2014/main" val="20001"/>
                        </a:ext>
                      </a:extLst>
                    </a:gridCol>
                    <a:gridCol w="2931090">
                      <a:extLst>
                        <a:ext uri="{9D8B030D-6E8A-4147-A177-3AD203B41FA5}">
                          <a16:colId xmlns:a16="http://schemas.microsoft.com/office/drawing/2014/main" val="20002"/>
                        </a:ext>
                      </a:extLst>
                    </a:gridCol>
                    <a:gridCol w="2931091">
                      <a:extLst>
                        <a:ext uri="{9D8B030D-6E8A-4147-A177-3AD203B41FA5}">
                          <a16:colId xmlns:a16="http://schemas.microsoft.com/office/drawing/2014/main" val="20003"/>
                        </a:ext>
                      </a:extLst>
                    </a:gridCol>
                  </a:tblGrid>
                  <a:tr h="930250">
                    <a:tc>
                      <a:txBody>
                        <a:bodyPr/>
                        <a:lstStyle/>
                        <a:p>
                          <a:endParaRPr lang="en-US" dirty="0">
                            <a:solidFill>
                              <a:schemeClr val="bg1"/>
                            </a:solidFill>
                          </a:endParaRPr>
                        </a:p>
                        <a:p>
                          <a:r>
                            <a:rPr lang="en-US" dirty="0">
                              <a:solidFill>
                                <a:schemeClr val="bg1"/>
                              </a:solidFill>
                            </a:rPr>
                            <a:t>Standard</a:t>
                          </a:r>
                        </a:p>
                      </a:txBody>
                      <a:tcPr>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9">
            <a:extLst>
              <a:ext uri="{C183D7F6-B498-43B3-948B-1728B52AA6E4}">
                <adec:decorative xmlns:adec="http://schemas.microsoft.com/office/drawing/2017/decorative" val="1"/>
              </a:ext>
            </a:extLst>
          </p:cNvPr>
          <p:cNvSpPr/>
          <p:nvPr/>
        </p:nvSpPr>
        <p:spPr>
          <a:xfrm>
            <a:off x="0" y="-25"/>
            <a:ext cx="121920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highlight>
                <a:srgbClr val="FFFFFF"/>
              </a:highlight>
              <a:uLnTx/>
              <a:uFillTx/>
              <a:latin typeface="Libre Franklin"/>
              <a:ea typeface="Libre Franklin"/>
              <a:cs typeface="Libre Franklin"/>
              <a:sym typeface="Libre Franklin"/>
            </a:endParaRPr>
          </a:p>
        </p:txBody>
      </p:sp>
      <p:sp>
        <p:nvSpPr>
          <p:cNvPr id="230" name="Google Shape;230;p49"/>
          <p:cNvSpPr txBox="1">
            <a:spLocks noGrp="1"/>
          </p:cNvSpPr>
          <p:nvPr>
            <p:ph type="title"/>
          </p:nvPr>
        </p:nvSpPr>
        <p:spPr>
          <a:xfrm>
            <a:off x="64386" y="-5"/>
            <a:ext cx="11378400" cy="132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72B62"/>
              </a:buClr>
              <a:buSzPts val="3200"/>
              <a:buFont typeface="Georgia"/>
              <a:buNone/>
            </a:pPr>
            <a:r>
              <a:rPr lang="en-US" sz="3200" dirty="0"/>
              <a:t>Step 4: What Level of Proficiency Do Students Need to Be at in Order to Reach This Standard? </a:t>
            </a:r>
            <a:endParaRPr dirty="0"/>
          </a:p>
        </p:txBody>
      </p:sp>
      <p:sp>
        <p:nvSpPr>
          <p:cNvPr id="231" name="Google Shape;231;p49"/>
          <p:cNvSpPr txBox="1">
            <a:spLocks noGrp="1"/>
          </p:cNvSpPr>
          <p:nvPr>
            <p:ph type="body" idx="1"/>
          </p:nvPr>
        </p:nvSpPr>
        <p:spPr>
          <a:xfrm>
            <a:off x="161098" y="897025"/>
            <a:ext cx="11869800" cy="4351200"/>
          </a:xfrm>
          <a:prstGeom prst="rect">
            <a:avLst/>
          </a:prstGeom>
          <a:noFill/>
          <a:ln>
            <a:noFill/>
          </a:ln>
        </p:spPr>
        <p:txBody>
          <a:bodyPr spcFirstLastPara="1" wrap="square" lIns="0" tIns="0" rIns="0" bIns="0" anchor="t" anchorCtr="0">
            <a:noAutofit/>
          </a:bodyPr>
          <a:lstStyle/>
          <a:p>
            <a:pPr marL="342900" lvl="0" indent="-336550" algn="l" rtl="0">
              <a:lnSpc>
                <a:spcPct val="90000"/>
              </a:lnSpc>
              <a:spcBef>
                <a:spcPts val="700"/>
              </a:spcBef>
              <a:spcAft>
                <a:spcPts val="0"/>
              </a:spcAft>
              <a:buSzPts val="2300"/>
              <a:buFont typeface="Arial"/>
              <a:buChar char="•"/>
            </a:pPr>
            <a:r>
              <a:rPr lang="en-US" sz="2300">
                <a:latin typeface="Libre Franklin"/>
                <a:ea typeface="Libre Franklin"/>
                <a:cs typeface="Libre Franklin"/>
                <a:sym typeface="Libre Franklin"/>
              </a:rPr>
              <a:t>Look at the standard and identify what level of proficiency students will need to be at in order to reach this standard.</a:t>
            </a:r>
            <a:endParaRPr sz="2700">
              <a:latin typeface="Libre Franklin"/>
              <a:ea typeface="Libre Franklin"/>
              <a:cs typeface="Libre Franklin"/>
              <a:sym typeface="Libre Franklin"/>
            </a:endParaRPr>
          </a:p>
          <a:p>
            <a:pPr marL="342900" lvl="0" indent="-336550" algn="l" rtl="0">
              <a:lnSpc>
                <a:spcPct val="90000"/>
              </a:lnSpc>
              <a:spcBef>
                <a:spcPts val="700"/>
              </a:spcBef>
              <a:spcAft>
                <a:spcPts val="0"/>
              </a:spcAft>
              <a:buSzPts val="2300"/>
              <a:buFont typeface="Arial"/>
              <a:buChar char="•"/>
            </a:pPr>
            <a:r>
              <a:rPr lang="en-US" sz="2300">
                <a:latin typeface="Libre Franklin"/>
                <a:ea typeface="Libre Franklin"/>
                <a:cs typeface="Libre Franklin"/>
                <a:sym typeface="Libre Franklin"/>
              </a:rPr>
              <a:t>One way to determine answers to this question is to look at the </a:t>
            </a:r>
            <a:r>
              <a:rPr lang="en-US" sz="2300" b="1" u="sng">
                <a:solidFill>
                  <a:schemeClr val="hlink"/>
                </a:solidFill>
                <a:latin typeface="Libre Franklin"/>
                <a:ea typeface="Libre Franklin"/>
                <a:cs typeface="Libre Franklin"/>
                <a:sym typeface="Libre Franklin"/>
                <a:hlinkClick r:id="rId3"/>
              </a:rPr>
              <a:t>Depth of Knowledge</a:t>
            </a:r>
            <a:r>
              <a:rPr lang="en-US" sz="2300" b="1">
                <a:latin typeface="Libre Franklin"/>
                <a:ea typeface="Libre Franklin"/>
                <a:cs typeface="Libre Franklin"/>
                <a:sym typeface="Libre Franklin"/>
              </a:rPr>
              <a:t>.</a:t>
            </a:r>
            <a:endParaRPr sz="2300" b="1">
              <a:latin typeface="Libre Franklin"/>
              <a:ea typeface="Libre Franklin"/>
              <a:cs typeface="Libre Franklin"/>
              <a:sym typeface="Libre Franklin"/>
            </a:endParaRPr>
          </a:p>
        </p:txBody>
      </p:sp>
      <p:grpSp>
        <p:nvGrpSpPr>
          <p:cNvPr id="6" name="Group 5" descr="Tool to Unpack Standards">
            <a:extLst>
              <a:ext uri="{FF2B5EF4-FFF2-40B4-BE49-F238E27FC236}">
                <a16:creationId xmlns:a16="http://schemas.microsoft.com/office/drawing/2014/main" id="{A395D0EB-5B4C-4905-FF9B-EB87E98EF811}"/>
              </a:ext>
            </a:extLst>
          </p:cNvPr>
          <p:cNvGrpSpPr/>
          <p:nvPr/>
        </p:nvGrpSpPr>
        <p:grpSpPr>
          <a:xfrm>
            <a:off x="442581" y="2346109"/>
            <a:ext cx="11300179" cy="3879708"/>
            <a:chOff x="442581" y="2346109"/>
            <a:chExt cx="11300179" cy="3879708"/>
          </a:xfrm>
        </p:grpSpPr>
        <p:graphicFrame>
          <p:nvGraphicFramePr>
            <p:cNvPr id="232" name="Google Shape;232;p4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p:cNvGraphicFramePr/>
            <p:nvPr>
              <p:extLst>
                <p:ext uri="{D42A27DB-BD31-4B8C-83A1-F6EECF244321}">
                  <p14:modId xmlns:p14="http://schemas.microsoft.com/office/powerpoint/2010/main" val="2766149714"/>
                </p:ext>
              </p:extLst>
            </p:nvPr>
          </p:nvGraphicFramePr>
          <p:xfrm>
            <a:off x="449235" y="3695967"/>
            <a:ext cx="11293525" cy="2529850"/>
          </p:xfrm>
          <a:graphic>
            <a:graphicData uri="http://schemas.openxmlformats.org/drawingml/2006/table">
              <a:tbl>
                <a:tblPr firstRow="1">
                  <a:noFill/>
                </a:tblPr>
                <a:tblGrid>
                  <a:gridCol w="2625050">
                    <a:extLst>
                      <a:ext uri="{9D8B030D-6E8A-4147-A177-3AD203B41FA5}">
                        <a16:colId xmlns:a16="http://schemas.microsoft.com/office/drawing/2014/main" val="20000"/>
                      </a:ext>
                    </a:extLst>
                  </a:gridCol>
                  <a:gridCol w="2831925">
                    <a:extLst>
                      <a:ext uri="{9D8B030D-6E8A-4147-A177-3AD203B41FA5}">
                        <a16:colId xmlns:a16="http://schemas.microsoft.com/office/drawing/2014/main" val="20001"/>
                      </a:ext>
                    </a:extLst>
                  </a:gridCol>
                  <a:gridCol w="2921450">
                    <a:extLst>
                      <a:ext uri="{9D8B030D-6E8A-4147-A177-3AD203B41FA5}">
                        <a16:colId xmlns:a16="http://schemas.microsoft.com/office/drawing/2014/main" val="20002"/>
                      </a:ext>
                    </a:extLst>
                  </a:gridCol>
                  <a:gridCol w="2915100">
                    <a:extLst>
                      <a:ext uri="{9D8B030D-6E8A-4147-A177-3AD203B41FA5}">
                        <a16:colId xmlns:a16="http://schemas.microsoft.com/office/drawing/2014/main" val="20003"/>
                      </a:ext>
                    </a:extLst>
                  </a:gridCol>
                </a:tblGrid>
                <a:tr h="734050">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900">
                            <a:solidFill>
                              <a:srgbClr val="3F3F3F"/>
                            </a:solidFill>
                          </a:rPr>
                          <a:t>K.E.ST.1 Demonstrate ways trade can be used to obtain goods and services.</a:t>
                        </a:r>
                        <a:endParaRPr sz="1900">
                          <a:solidFill>
                            <a:srgbClr val="3F3F3F"/>
                          </a:solidFill>
                        </a:endParaRPr>
                      </a:p>
                      <a:p>
                        <a:pPr marL="0" marR="0" lvl="0" indent="0" algn="l" rtl="0">
                          <a:lnSpc>
                            <a:spcPct val="100000"/>
                          </a:lnSpc>
                          <a:spcBef>
                            <a:spcPts val="0"/>
                          </a:spcBef>
                          <a:spcAft>
                            <a:spcPts val="0"/>
                          </a:spcAft>
                          <a:buClr>
                            <a:srgbClr val="3F3F3F"/>
                          </a:buClr>
                          <a:buSzPts val="1400"/>
                          <a:buFont typeface="Libre Franklin Medium"/>
                          <a:buNone/>
                        </a:pPr>
                        <a:endParaRPr sz="1900">
                          <a:solidFill>
                            <a:srgbClr val="3F3F3F"/>
                          </a:solidFill>
                        </a:endParaRPr>
                      </a:p>
                    </a:txBody>
                    <a:tcPr marL="45725" marR="45725" marT="45725" marB="45725" anchor="b">
                      <a:lnL w="12700" cap="flat" cmpd="sng">
                        <a:solidFill>
                          <a:schemeClr val="dk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trade</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the relationship between 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resources and skills</a:t>
                        </a:r>
                        <a:endParaRPr sz="2000"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needs</a:t>
                        </a:r>
                        <a:endParaRPr sz="2000" b="1"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b="1" dirty="0">
                            <a:solidFill>
                              <a:schemeClr val="tx1"/>
                            </a:solidFill>
                            <a:latin typeface="Calibri"/>
                            <a:ea typeface="Calibri"/>
                            <a:cs typeface="Calibri"/>
                            <a:sym typeface="Calibri"/>
                          </a:rPr>
                          <a:t>trading for things you need that you don’t have</a:t>
                        </a:r>
                        <a:endParaRPr sz="2000" b="1" dirty="0">
                          <a:solidFill>
                            <a:schemeClr val="tx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100" dirty="0">
                            <a:latin typeface="Calibri"/>
                            <a:ea typeface="Calibri"/>
                            <a:cs typeface="Calibri"/>
                            <a:sym typeface="Calibri"/>
                          </a:rPr>
                          <a:t>Demonstrate</a:t>
                        </a:r>
                        <a:endParaRPr sz="210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2100" dirty="0">
                            <a:latin typeface="Calibri"/>
                            <a:ea typeface="Calibri"/>
                            <a:cs typeface="Calibri"/>
                            <a:sym typeface="Calibri"/>
                          </a:rPr>
                          <a:t>2</a:t>
                        </a:r>
                        <a:endParaRPr sz="2100" b="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24D683C9-1060-8DF2-066D-90E4BA1B61AF}"/>
                </a:ext>
              </a:extLst>
            </p:cNvPr>
            <p:cNvGrpSpPr/>
            <p:nvPr/>
          </p:nvGrpSpPr>
          <p:grpSpPr>
            <a:xfrm>
              <a:off x="442581" y="2346109"/>
              <a:ext cx="11300179" cy="1435399"/>
              <a:chOff x="741193" y="2611693"/>
              <a:chExt cx="9041374" cy="1435399"/>
            </a:xfrm>
          </p:grpSpPr>
          <p:sp>
            <p:nvSpPr>
              <p:cNvPr id="3" name="TextBox 2">
                <a:extLst>
                  <a:ext uri="{FF2B5EF4-FFF2-40B4-BE49-F238E27FC236}">
                    <a16:creationId xmlns:a16="http://schemas.microsoft.com/office/drawing/2014/main" id="{BD277B00-7A55-77C9-6C46-DFCA5B5083D4}"/>
                  </a:ext>
                </a:extLst>
              </p:cNvPr>
              <p:cNvSpPr txBox="1"/>
              <p:nvPr/>
            </p:nvSpPr>
            <p:spPr>
              <a:xfrm>
                <a:off x="2836154" y="2611693"/>
                <a:ext cx="6941089" cy="523220"/>
              </a:xfrm>
              <a:prstGeom prst="rect">
                <a:avLst/>
              </a:prstGeom>
              <a:solidFill>
                <a:srgbClr val="44546A"/>
              </a:solidFill>
            </p:spPr>
            <p:txBody>
              <a:bodyPr wrap="square" rtlCol="0">
                <a:spAutoFit/>
              </a:bodyPr>
              <a:lstStyle/>
              <a:p>
                <a:pPr algn="ctr"/>
                <a:r>
                  <a:rPr lang="en-US" sz="1400" b="1" u="none" strike="noStrike" cap="none" dirty="0">
                    <a:solidFill>
                      <a:schemeClr val="lt1"/>
                    </a:solidFill>
                    <a:latin typeface="Franklin Gothic Medium" panose="020B0603020102020204" pitchFamily="34" charset="0"/>
                  </a:rPr>
                  <a:t>Unpacking the Standard</a:t>
                </a:r>
                <a:endParaRPr lang="en-US" sz="1400" b="1" i="0" u="none" strike="noStrike" cap="none" dirty="0">
                  <a:solidFill>
                    <a:schemeClr val="lt1"/>
                  </a:solidFill>
                  <a:latin typeface="Franklin Gothic Medium" panose="020B0603020102020204" pitchFamily="34" charset="0"/>
                  <a:ea typeface="Calibri"/>
                  <a:cs typeface="Calibri"/>
                  <a:sym typeface="Calibri"/>
                </a:endParaRPr>
              </a:p>
              <a:p>
                <a:endParaRPr lang="en-US" dirty="0"/>
              </a:p>
            </p:txBody>
          </p:sp>
          <p:graphicFrame>
            <p:nvGraphicFramePr>
              <p:cNvPr id="4" name="Google Shape;186;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7866F29D-0580-5BDD-7AE7-DDD2825E856A}"/>
                  </a:ext>
                </a:extLst>
              </p:cNvPr>
              <p:cNvGraphicFramePr/>
              <p:nvPr>
                <p:extLst>
                  <p:ext uri="{D42A27DB-BD31-4B8C-83A1-F6EECF244321}">
                    <p14:modId xmlns:p14="http://schemas.microsoft.com/office/powerpoint/2010/main" val="1699463740"/>
                  </p:ext>
                </p:extLst>
              </p:nvPr>
            </p:nvGraphicFramePr>
            <p:xfrm>
              <a:off x="741193" y="3116842"/>
              <a:ext cx="9041374" cy="930250"/>
            </p:xfrm>
            <a:graphic>
              <a:graphicData uri="http://schemas.openxmlformats.org/drawingml/2006/table">
                <a:tbl>
                  <a:tblPr firstRow="1" firstCol="1">
                    <a:noFill/>
                  </a:tblPr>
                  <a:tblGrid>
                    <a:gridCol w="2632168">
                      <a:extLst>
                        <a:ext uri="{9D8B030D-6E8A-4147-A177-3AD203B41FA5}">
                          <a16:colId xmlns:a16="http://schemas.microsoft.com/office/drawing/2014/main" val="20000"/>
                        </a:ext>
                      </a:extLst>
                    </a:gridCol>
                    <a:gridCol w="2805830">
                      <a:extLst>
                        <a:ext uri="{9D8B030D-6E8A-4147-A177-3AD203B41FA5}">
                          <a16:colId xmlns:a16="http://schemas.microsoft.com/office/drawing/2014/main" val="20001"/>
                        </a:ext>
                      </a:extLst>
                    </a:gridCol>
                    <a:gridCol w="2931090">
                      <a:extLst>
                        <a:ext uri="{9D8B030D-6E8A-4147-A177-3AD203B41FA5}">
                          <a16:colId xmlns:a16="http://schemas.microsoft.com/office/drawing/2014/main" val="20002"/>
                        </a:ext>
                      </a:extLst>
                    </a:gridCol>
                    <a:gridCol w="2931091">
                      <a:extLst>
                        <a:ext uri="{9D8B030D-6E8A-4147-A177-3AD203B41FA5}">
                          <a16:colId xmlns:a16="http://schemas.microsoft.com/office/drawing/2014/main" val="20003"/>
                        </a:ext>
                      </a:extLst>
                    </a:gridCol>
                  </a:tblGrid>
                  <a:tr h="930250">
                    <a:tc>
                      <a:txBody>
                        <a:bodyPr/>
                        <a:lstStyle/>
                        <a:p>
                          <a:endParaRPr lang="en-US" dirty="0">
                            <a:solidFill>
                              <a:schemeClr val="bg1"/>
                            </a:solidFill>
                          </a:endParaRPr>
                        </a:p>
                        <a:p>
                          <a:r>
                            <a:rPr lang="en-US" dirty="0">
                              <a:solidFill>
                                <a:schemeClr val="bg1"/>
                              </a:solidFill>
                            </a:rPr>
                            <a:t>Standard</a:t>
                          </a:r>
                        </a:p>
                      </a:txBody>
                      <a:tcPr>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b97e3c4ae1_0_0"/>
          <p:cNvSpPr txBox="1">
            <a:spLocks noGrp="1"/>
          </p:cNvSpPr>
          <p:nvPr>
            <p:ph type="ctrTitle"/>
          </p:nvPr>
        </p:nvSpPr>
        <p:spPr>
          <a:xfrm>
            <a:off x="2595199" y="1330100"/>
            <a:ext cx="9344700" cy="1646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72B62"/>
              </a:buClr>
              <a:buSzPts val="5400"/>
              <a:buFont typeface="Georgia"/>
              <a:buNone/>
            </a:pPr>
            <a:r>
              <a:rPr lang="en-US" sz="5300" dirty="0"/>
              <a:t>What do the </a:t>
            </a:r>
            <a:r>
              <a:rPr lang="en-US" sz="5300" i="1" dirty="0"/>
              <a:t>KAS for Social Studies</a:t>
            </a:r>
            <a:r>
              <a:rPr lang="en-US" sz="5300" dirty="0"/>
              <a:t> look like in practice?</a:t>
            </a:r>
            <a:endParaRPr sz="5300" dirty="0">
              <a:latin typeface="Libre Franklin Medium"/>
              <a:ea typeface="Libre Franklin Medium"/>
              <a:cs typeface="Libre Franklin Medium"/>
              <a:sym typeface="Libre Franklin Medium"/>
            </a:endParaRPr>
          </a:p>
        </p:txBody>
      </p:sp>
      <p:sp>
        <p:nvSpPr>
          <p:cNvPr id="242" name="Google Shape;242;g2b97e3c4ae1_0_0"/>
          <p:cNvSpPr txBox="1"/>
          <p:nvPr/>
        </p:nvSpPr>
        <p:spPr>
          <a:xfrm>
            <a:off x="3038275" y="3141275"/>
            <a:ext cx="8592000" cy="954300"/>
          </a:xfrm>
          <a:prstGeom prst="rect">
            <a:avLst/>
          </a:prstGeom>
          <a:noFill/>
          <a:ln>
            <a:noFill/>
          </a:ln>
        </p:spPr>
        <p:txBody>
          <a:bodyPr spcFirstLastPara="1" wrap="square" lIns="91425" tIns="45700" rIns="91425" bIns="45700" anchor="t" anchorCtr="0">
            <a:spAutoFit/>
          </a:bodyPr>
          <a:lstStyle/>
          <a:p>
            <a:pPr marL="0" marR="0" lvl="0" indent="45720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3A757A"/>
                </a:solidFill>
                <a:effectLst/>
                <a:uLnTx/>
                <a:uFillTx/>
                <a:latin typeface="Libre Franklin"/>
                <a:ea typeface="Libre Franklin"/>
                <a:cs typeface="Libre Franklin"/>
                <a:sym typeface="Libre Franklin"/>
              </a:rPr>
              <a:t>Topic Focus:</a:t>
            </a:r>
            <a:r>
              <a:rPr kumimoji="0" lang="en-US" sz="2800" b="0" i="0" u="none" strike="noStrike" kern="0" cap="none" spc="0" normalizeH="0" baseline="0" noProof="0">
                <a:ln>
                  <a:noFill/>
                </a:ln>
                <a:solidFill>
                  <a:srgbClr val="3A757A"/>
                </a:solidFill>
                <a:effectLst/>
                <a:uLnTx/>
                <a:uFillTx/>
                <a:latin typeface="Libre Franklin Medium"/>
                <a:ea typeface="Libre Franklin Medium"/>
                <a:cs typeface="Libre Franklin Medium"/>
                <a:sym typeface="Libre Franklin Medium"/>
              </a:rPr>
              <a:t> Grade 3 Kentucky Economics</a:t>
            </a:r>
            <a:endParaRPr kumimoji="0" sz="2800" b="0" i="0" u="none" strike="noStrike" kern="0" cap="none" spc="0" normalizeH="0" baseline="0" noProof="0">
              <a:ln>
                <a:noFill/>
              </a:ln>
              <a:solidFill>
                <a:srgbClr val="3A757A"/>
              </a:solidFill>
              <a:effectLst/>
              <a:uLnTx/>
              <a:uFillTx/>
              <a:latin typeface="Libre Franklin Medium"/>
              <a:ea typeface="Libre Franklin Medium"/>
              <a:cs typeface="Libre Franklin Medium"/>
              <a:sym typeface="Libre Franklin Medium"/>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0" i="0" u="none" strike="noStrike" kern="0" cap="none" spc="0" normalizeH="0" baseline="0" noProof="0">
              <a:ln>
                <a:noFill/>
              </a:ln>
              <a:solidFill>
                <a:srgbClr val="3A757A"/>
              </a:solidFill>
              <a:effectLst/>
              <a:uLnTx/>
              <a:uFillTx/>
              <a:latin typeface="Libre Franklin Medium"/>
              <a:ea typeface="Libre Franklin Medium"/>
              <a:cs typeface="Libre Franklin Medium"/>
              <a:sym typeface="Libre Franklin Medium"/>
            </a:endParaRPr>
          </a:p>
        </p:txBody>
      </p:sp>
      <p:pic>
        <p:nvPicPr>
          <p:cNvPr id="243" name="Google Shape;243;g2b97e3c4ae1_0_0" descr="Federal Reserve Bank of St. Louis logo"/>
          <p:cNvPicPr preferRelativeResize="0"/>
          <p:nvPr/>
        </p:nvPicPr>
        <p:blipFill>
          <a:blip r:embed="rId3">
            <a:alphaModFix/>
          </a:blip>
          <a:stretch>
            <a:fillRect/>
          </a:stretch>
        </p:blipFill>
        <p:spPr>
          <a:xfrm>
            <a:off x="5343025" y="4523450"/>
            <a:ext cx="5886450" cy="933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49401" y="4626886"/>
            <a:ext cx="3782646" cy="1143001"/>
          </a:xfrm>
        </p:spPr>
        <p:style>
          <a:lnRef idx="2">
            <a:schemeClr val="accent4"/>
          </a:lnRef>
          <a:fillRef idx="1">
            <a:schemeClr val="lt1"/>
          </a:fillRef>
          <a:effectRef idx="0">
            <a:schemeClr val="accent4"/>
          </a:effectRef>
          <a:fontRef idx="minor">
            <a:schemeClr val="dk1"/>
          </a:fontRef>
        </p:style>
        <p:txBody>
          <a:bodyPr>
            <a:normAutofit/>
            <a:scene3d>
              <a:camera prst="orthographicFront"/>
              <a:lightRig rig="threePt" dir="t"/>
            </a:scene3d>
            <a:sp3d extrusionH="57150">
              <a:bevelT w="50800" h="38100" prst="riblet"/>
              <a:bevelB w="50800" h="38100" prst="riblet"/>
            </a:sp3d>
          </a:bodyPr>
          <a:lstStyle/>
          <a:p>
            <a:pPr marL="0" indent="0" algn="ctr">
              <a:buNone/>
            </a:pPr>
            <a:r>
              <a:rPr lang="en-US" sz="1600" b="1">
                <a:solidFill>
                  <a:schemeClr val="tx1"/>
                </a:solidFill>
                <a:effectLst>
                  <a:outerShdw blurRad="38100" dist="38100" dir="2700000" algn="tl">
                    <a:srgbClr val="000000">
                      <a:alpha val="43137"/>
                    </a:srgbClr>
                  </a:outerShdw>
                </a:effectLst>
              </a:rPr>
              <a:t>Amanda Geiger</a:t>
            </a:r>
          </a:p>
          <a:p>
            <a:pPr marL="0" indent="0" algn="ctr">
              <a:buNone/>
            </a:pPr>
            <a:r>
              <a:rPr lang="en-US" sz="1600" b="1">
                <a:solidFill>
                  <a:schemeClr val="tx1"/>
                </a:solidFill>
                <a:effectLst>
                  <a:outerShdw blurRad="38100" dist="38100" dir="2700000" algn="tl">
                    <a:srgbClr val="000000">
                      <a:alpha val="43137"/>
                    </a:srgbClr>
                  </a:outerShdw>
                </a:effectLst>
              </a:rPr>
              <a:t>Federal Reserve Bank of St. Louis</a:t>
            </a:r>
          </a:p>
        </p:txBody>
      </p:sp>
      <p:sp>
        <p:nvSpPr>
          <p:cNvPr id="2" name="Rectangle 1" descr="The views expressed in the presentation are ours and are not the views of the Federal Reserve Bank of St. Louis or the Federal Reserve system."/>
          <p:cNvSpPr/>
          <p:nvPr/>
        </p:nvSpPr>
        <p:spPr>
          <a:xfrm>
            <a:off x="1981200" y="6051242"/>
            <a:ext cx="8228490"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E87D649-1E12-45C6-8904-CC1E2A8269DB}"/>
              </a:ext>
            </a:extLst>
          </p:cNvPr>
          <p:cNvSpPr txBox="1">
            <a:spLocks noGrp="1"/>
          </p:cNvSpPr>
          <p:nvPr>
            <p:ph type="title" idx="4294967295"/>
          </p:nvPr>
        </p:nvSpPr>
        <p:spPr>
          <a:xfrm>
            <a:off x="2286000" y="6062201"/>
            <a:ext cx="7772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The views expressed in the presentation are ours and are not the views of the Federal Reserve Bank of St. Louis or the Federal Reserve System.</a:t>
            </a:r>
          </a:p>
        </p:txBody>
      </p:sp>
      <p:pic>
        <p:nvPicPr>
          <p:cNvPr id="6" name="Picture 5">
            <a:extLst>
              <a:ext uri="{FF2B5EF4-FFF2-40B4-BE49-F238E27FC236}">
                <a16:creationId xmlns:a16="http://schemas.microsoft.com/office/drawing/2014/main" id="{EE20AF05-070D-B413-605D-2418C51362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47380" y="1903811"/>
            <a:ext cx="2863558" cy="2024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ontent Placeholder 4">
            <a:extLst>
              <a:ext uri="{FF2B5EF4-FFF2-40B4-BE49-F238E27FC236}">
                <a16:creationId xmlns:a16="http://schemas.microsoft.com/office/drawing/2014/main" id="{E3AE7D7A-3B4A-D168-3CB8-A12692E44234}"/>
              </a:ext>
            </a:extLst>
          </p:cNvPr>
          <p:cNvSpPr txBox="1">
            <a:spLocks/>
          </p:cNvSpPr>
          <p:nvPr/>
        </p:nvSpPr>
        <p:spPr>
          <a:xfrm>
            <a:off x="6427044" y="4626885"/>
            <a:ext cx="3782646" cy="1143001"/>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scene3d>
              <a:camera prst="orthographicFront"/>
              <a:lightRig rig="threePt" dir="t"/>
            </a:scene3d>
            <a:sp3d extrusionH="57150">
              <a:bevelT w="50800" h="38100" prst="riblet"/>
              <a:bevelB w="50800" h="38100" prst="riblet"/>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1600" b="1">
                <a:solidFill>
                  <a:schemeClr val="tx1"/>
                </a:solidFill>
                <a:effectLst>
                  <a:outerShdw blurRad="38100" dist="38100" dir="2700000" algn="tl">
                    <a:srgbClr val="000000">
                      <a:alpha val="43137"/>
                    </a:srgbClr>
                  </a:outerShdw>
                </a:effectLst>
              </a:rPr>
              <a:t>Mary Clare Peate</a:t>
            </a:r>
          </a:p>
          <a:p>
            <a:pPr marL="0" indent="0" algn="ctr">
              <a:buFont typeface="Arial" panose="020B0604020202020204" pitchFamily="34" charset="0"/>
              <a:buNone/>
            </a:pPr>
            <a:r>
              <a:rPr lang="en-US" sz="1600" b="1">
                <a:solidFill>
                  <a:schemeClr val="tx1"/>
                </a:solidFill>
                <a:effectLst>
                  <a:outerShdw blurRad="38100" dist="38100" dir="2700000" algn="tl">
                    <a:srgbClr val="000000">
                      <a:alpha val="43137"/>
                    </a:srgbClr>
                  </a:outerShdw>
                </a:effectLst>
              </a:rPr>
              <a:t>Federal Reserve Bank of St. Louis</a:t>
            </a:r>
          </a:p>
        </p:txBody>
      </p:sp>
    </p:spTree>
    <p:extLst>
      <p:ext uri="{BB962C8B-B14F-4D97-AF65-F5344CB8AC3E}">
        <p14:creationId xmlns:p14="http://schemas.microsoft.com/office/powerpoint/2010/main" val="2159375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bg/>
                                          </p:spTgt>
                                        </p:tgtEl>
                                      </p:cBhvr>
                                    </p:animEffect>
                                    <p:anim calcmode="lin" valueType="num">
                                      <p:cBhvr>
                                        <p:cTn id="7" dur="2000"/>
                                        <p:tgtEl>
                                          <p:spTgt spid="5">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bg/>
                                          </p:spTgt>
                                        </p:tgtEl>
                                        <p:attrNameLst>
                                          <p:attrName>ppt_h</p:attrName>
                                        </p:attrNameLst>
                                      </p:cBhvr>
                                      <p:tavLst>
                                        <p:tav tm="0">
                                          <p:val>
                                            <p:strVal val="ppt_h"/>
                                          </p:val>
                                        </p:tav>
                                        <p:tav tm="100000">
                                          <p:val>
                                            <p:strVal val="ppt_h"/>
                                          </p:val>
                                        </p:tav>
                                      </p:tavLst>
                                    </p:anim>
                                    <p:set>
                                      <p:cBhvr>
                                        <p:cTn id="9" dur="1" fill="hold">
                                          <p:stCondLst>
                                            <p:cond delay="1999"/>
                                          </p:stCondLst>
                                        </p:cTn>
                                        <p:tgtEl>
                                          <p:spTgt spid="5">
                                            <p:bg/>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9">
                                            <p:bg/>
                                          </p:spTgt>
                                        </p:tgtEl>
                                      </p:cBhvr>
                                    </p:animEffect>
                                    <p:anim calcmode="lin" valueType="num">
                                      <p:cBhvr>
                                        <p:cTn id="14" dur="2000"/>
                                        <p:tgtEl>
                                          <p:spTgt spid="9">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9">
                                            <p:bg/>
                                          </p:spTgt>
                                        </p:tgtEl>
                                        <p:attrNameLst>
                                          <p:attrName>ppt_h</p:attrName>
                                        </p:attrNameLst>
                                      </p:cBhvr>
                                      <p:tavLst>
                                        <p:tav tm="0">
                                          <p:val>
                                            <p:strVal val="ppt_h"/>
                                          </p:val>
                                        </p:tav>
                                        <p:tav tm="100000">
                                          <p:val>
                                            <p:strVal val="ppt_h"/>
                                          </p:val>
                                        </p:tav>
                                      </p:tavLst>
                                    </p:anim>
                                    <p:set>
                                      <p:cBhvr>
                                        <p:cTn id="16" dur="1" fill="hold">
                                          <p:stCondLst>
                                            <p:cond delay="1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9"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CE36-C665-61C9-A6B1-9758C787FE18}"/>
              </a:ext>
            </a:extLst>
          </p:cNvPr>
          <p:cNvSpPr>
            <a:spLocks noGrp="1"/>
          </p:cNvSpPr>
          <p:nvPr>
            <p:ph type="title"/>
          </p:nvPr>
        </p:nvSpPr>
        <p:spPr>
          <a:xfrm>
            <a:off x="275493" y="1451463"/>
            <a:ext cx="10515600" cy="1325563"/>
          </a:xfrm>
        </p:spPr>
        <p:txBody>
          <a:bodyPr/>
          <a:lstStyle/>
          <a:p>
            <a:r>
              <a:rPr lang="en-US" dirty="0"/>
              <a:t>Disclaimer</a:t>
            </a:r>
          </a:p>
        </p:txBody>
      </p:sp>
      <p:sp>
        <p:nvSpPr>
          <p:cNvPr id="3" name="Content Placeholder 2">
            <a:extLst>
              <a:ext uri="{FF2B5EF4-FFF2-40B4-BE49-F238E27FC236}">
                <a16:creationId xmlns:a16="http://schemas.microsoft.com/office/drawing/2014/main" id="{3AEC6A6E-4137-1EEC-FEB0-A85846C0EEF6}"/>
              </a:ext>
            </a:extLst>
          </p:cNvPr>
          <p:cNvSpPr>
            <a:spLocks noGrp="1"/>
          </p:cNvSpPr>
          <p:nvPr>
            <p:ph idx="1"/>
          </p:nvPr>
        </p:nvSpPr>
        <p:spPr>
          <a:xfrm>
            <a:off x="812799" y="2426066"/>
            <a:ext cx="9821985" cy="2980471"/>
          </a:xfrm>
        </p:spPr>
        <p:txBody>
          <a:bodyPr/>
          <a:lstStyle/>
          <a:p>
            <a:pPr marL="0" indent="0">
              <a:buNone/>
            </a:pPr>
            <a:r>
              <a:rPr lang="en-US" dirty="0"/>
              <a:t>The views expressed in this presentation are our own and do not reflect official positions of the Federal Reserve Bank of St. Louis or the Federal Reserve System. </a:t>
            </a:r>
          </a:p>
        </p:txBody>
      </p:sp>
    </p:spTree>
    <p:extLst>
      <p:ext uri="{BB962C8B-B14F-4D97-AF65-F5344CB8AC3E}">
        <p14:creationId xmlns:p14="http://schemas.microsoft.com/office/powerpoint/2010/main" val="248742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697B1-636F-199F-8E78-B4DB0A27E242}"/>
              </a:ext>
            </a:extLst>
          </p:cNvPr>
          <p:cNvSpPr txBox="1">
            <a:spLocks noGrp="1"/>
          </p:cNvSpPr>
          <p:nvPr>
            <p:ph type="title" idx="4294967295"/>
          </p:nvPr>
        </p:nvSpPr>
        <p:spPr>
          <a:xfrm>
            <a:off x="1385172" y="3315303"/>
            <a:ext cx="994643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K.E.ST.1 Demonstrate ways trade can be used to obtain goods and services.</a:t>
            </a:r>
            <a:endParaRPr kumimoji="0" lang="en-US" sz="4000" b="0" i="0" u="none" strike="noStrike" kern="1200" cap="none" spc="0" normalizeH="0" baseline="0" noProof="0" dirty="0">
              <a:ln>
                <a:noFill/>
              </a:ln>
              <a:solidFill>
                <a:schemeClr val="tx1"/>
              </a:solidFill>
              <a:effectLst/>
              <a:uLnTx/>
              <a:uFillTx/>
              <a:latin typeface="+mn-lt"/>
              <a:ea typeface="+mn-ea"/>
              <a:cs typeface="Calibri"/>
            </a:endParaRPr>
          </a:p>
        </p:txBody>
      </p:sp>
    </p:spTree>
    <p:extLst>
      <p:ext uri="{BB962C8B-B14F-4D97-AF65-F5344CB8AC3E}">
        <p14:creationId xmlns:p14="http://schemas.microsoft.com/office/powerpoint/2010/main" val="41833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image of One He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2390">
            <a:off x="6370126" y="2023169"/>
            <a:ext cx="1757833" cy="2318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 of Lawn Boy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59" y="1633607"/>
            <a:ext cx="2464594" cy="2990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image of Old Hat New Hat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01761">
            <a:off x="3877691" y="1897149"/>
            <a:ext cx="1755955" cy="23548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Image of Meet Kit 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80111">
            <a:off x="6720546" y="3784917"/>
            <a:ext cx="1801221" cy="22284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Cover of The Berenstain Bears Get the Gimm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31070">
            <a:off x="4289949" y="3765979"/>
            <a:ext cx="2143125"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https://www.perma-bound.com/ws/image/cover/276570/m?ref=v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14536">
            <a:off x="2211748" y="3623103"/>
            <a:ext cx="1571625" cy="2428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6" name="Picture 14" descr="image of A Chair for my Mother 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34073">
            <a:off x="8251406" y="2467128"/>
            <a:ext cx="1857375" cy="1550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8" name="Picture 16" descr="Image of Something Special for Me boo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8838" y="4000264"/>
            <a:ext cx="1857375" cy="1521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3EF2C3-B9E8-377C-2E93-C2A512E326F2}"/>
              </a:ext>
            </a:extLst>
          </p:cNvPr>
          <p:cNvSpPr>
            <a:spLocks noGrp="1"/>
          </p:cNvSpPr>
          <p:nvPr>
            <p:ph type="title"/>
          </p:nvPr>
        </p:nvSpPr>
        <p:spPr>
          <a:xfrm>
            <a:off x="838200" y="-1325563"/>
            <a:ext cx="10515600" cy="1325563"/>
          </a:xfrm>
        </p:spPr>
        <p:txBody>
          <a:bodyPr anchor="b"/>
          <a:lstStyle/>
          <a:p>
            <a:r>
              <a:rPr lang="en-US" dirty="0"/>
              <a:t>Picture books</a:t>
            </a:r>
          </a:p>
        </p:txBody>
      </p:sp>
    </p:spTree>
    <p:extLst>
      <p:ext uri="{BB962C8B-B14F-4D97-AF65-F5344CB8AC3E}">
        <p14:creationId xmlns:p14="http://schemas.microsoft.com/office/powerpoint/2010/main" val="223842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FF75-F154-7A29-D71F-F26137379C0A}"/>
              </a:ext>
            </a:extLst>
          </p:cNvPr>
          <p:cNvSpPr>
            <a:spLocks noGrp="1"/>
          </p:cNvSpPr>
          <p:nvPr>
            <p:ph type="title"/>
          </p:nvPr>
        </p:nvSpPr>
        <p:spPr>
          <a:xfrm>
            <a:off x="931985" y="3170850"/>
            <a:ext cx="10515600" cy="1325563"/>
          </a:xfrm>
        </p:spPr>
        <p:txBody>
          <a:bodyPr/>
          <a:lstStyle/>
          <a:p>
            <a:pPr algn="ctr"/>
            <a:r>
              <a:rPr lang="en-US" sz="8000" dirty="0">
                <a:latin typeface="Abadi" panose="020B0604020104020204" pitchFamily="34" charset="0"/>
              </a:rPr>
              <a:t>Why is trade helpful? </a:t>
            </a:r>
          </a:p>
        </p:txBody>
      </p:sp>
    </p:spTree>
    <p:extLst>
      <p:ext uri="{BB962C8B-B14F-4D97-AF65-F5344CB8AC3E}">
        <p14:creationId xmlns:p14="http://schemas.microsoft.com/office/powerpoint/2010/main" val="305926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b517606b8b_1_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t>Webinar Goals</a:t>
            </a:r>
            <a:endParaRPr/>
          </a:p>
        </p:txBody>
      </p:sp>
      <p:sp>
        <p:nvSpPr>
          <p:cNvPr id="149" name="Google Shape;149;g2b517606b8b_1_1"/>
          <p:cNvSpPr txBox="1">
            <a:spLocks noGrp="1"/>
          </p:cNvSpPr>
          <p:nvPr>
            <p:ph type="body" idx="1"/>
          </p:nvPr>
        </p:nvSpPr>
        <p:spPr>
          <a:xfrm>
            <a:off x="555775" y="1259875"/>
            <a:ext cx="11035500" cy="4878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600"/>
              <a:buNone/>
            </a:pPr>
            <a:r>
              <a:rPr lang="en-US" dirty="0"/>
              <a:t>Learning Goal: To support your implementation of the </a:t>
            </a:r>
            <a:r>
              <a:rPr lang="en-US" i="1" dirty="0"/>
              <a:t>KAS for Social Studies </a:t>
            </a:r>
            <a:r>
              <a:rPr lang="en-US" dirty="0"/>
              <a:t>through experiencing a grade level example.</a:t>
            </a:r>
          </a:p>
          <a:p>
            <a:pPr marL="0" lvl="0" indent="0" algn="l" rtl="0">
              <a:lnSpc>
                <a:spcPct val="90000"/>
              </a:lnSpc>
              <a:spcBef>
                <a:spcPts val="1000"/>
              </a:spcBef>
              <a:spcAft>
                <a:spcPts val="0"/>
              </a:spcAft>
              <a:buSzPts val="3600"/>
              <a:buNone/>
            </a:pPr>
            <a:endParaRPr lang="en-US" dirty="0"/>
          </a:p>
          <a:p>
            <a:pPr marL="0" lvl="0" indent="0" algn="l" rtl="0">
              <a:lnSpc>
                <a:spcPct val="90000"/>
              </a:lnSpc>
              <a:spcBef>
                <a:spcPts val="1000"/>
              </a:spcBef>
              <a:spcAft>
                <a:spcPts val="0"/>
              </a:spcAft>
              <a:buSzPts val="3600"/>
              <a:buNone/>
            </a:pPr>
            <a:r>
              <a:rPr lang="en-US" dirty="0"/>
              <a:t>Success Criteria </a:t>
            </a:r>
            <a:endParaRPr dirty="0"/>
          </a:p>
          <a:p>
            <a:pPr marL="914400" lvl="1" indent="-457200" algn="l" rtl="0">
              <a:lnSpc>
                <a:spcPct val="90000"/>
              </a:lnSpc>
              <a:spcBef>
                <a:spcPts val="1000"/>
              </a:spcBef>
              <a:spcAft>
                <a:spcPts val="0"/>
              </a:spcAft>
              <a:buSzPts val="3600"/>
              <a:buChar char="●"/>
            </a:pPr>
            <a:r>
              <a:rPr lang="en-US" dirty="0"/>
              <a:t>I can analyze K.E.ST.1 to understand what this standard requires students to know and be able to do.</a:t>
            </a:r>
            <a:endParaRPr dirty="0"/>
          </a:p>
          <a:p>
            <a:pPr marL="914400" lvl="1" indent="-457200" algn="l" rtl="0">
              <a:lnSpc>
                <a:spcPct val="90000"/>
              </a:lnSpc>
              <a:spcBef>
                <a:spcPts val="1000"/>
              </a:spcBef>
              <a:spcAft>
                <a:spcPts val="1000"/>
              </a:spcAft>
              <a:buSzPts val="3600"/>
              <a:buChar char="●"/>
            </a:pPr>
            <a:r>
              <a:rPr lang="en-US" dirty="0"/>
              <a:t>I can improve my content knowledge and pedagogical skills after exploring a grade level sample.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One Fine Day picture book">
            <a:hlinkClick r:id="rId2"/>
            <a:extLst>
              <a:ext uri="{FF2B5EF4-FFF2-40B4-BE49-F238E27FC236}">
                <a16:creationId xmlns:a16="http://schemas.microsoft.com/office/drawing/2014/main" id="{95389DB6-4629-3C8B-B180-7ADBEF9D8444}"/>
              </a:ext>
            </a:extLst>
          </p:cNvPr>
          <p:cNvPicPr>
            <a:picLocks noChangeAspect="1"/>
          </p:cNvPicPr>
          <p:nvPr/>
        </p:nvPicPr>
        <p:blipFill>
          <a:blip r:embed="rId3"/>
          <a:stretch>
            <a:fillRect/>
          </a:stretch>
        </p:blipFill>
        <p:spPr>
          <a:xfrm>
            <a:off x="601991" y="557195"/>
            <a:ext cx="5595251" cy="4479888"/>
          </a:xfrm>
          <a:prstGeom prst="rect">
            <a:avLst/>
          </a:prstGeom>
        </p:spPr>
      </p:pic>
      <p:sp>
        <p:nvSpPr>
          <p:cNvPr id="2" name="Title 1">
            <a:extLst>
              <a:ext uri="{FF2B5EF4-FFF2-40B4-BE49-F238E27FC236}">
                <a16:creationId xmlns:a16="http://schemas.microsoft.com/office/drawing/2014/main" id="{40F0753A-1A2F-85FC-DD4C-B408B37BC36C}"/>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nSpc>
                <a:spcPct val="90000"/>
              </a:lnSpc>
            </a:pPr>
            <a:r>
              <a:rPr lang="en-US" sz="5200" kern="1200">
                <a:solidFill>
                  <a:schemeClr val="tx1"/>
                </a:solidFill>
                <a:latin typeface="+mj-lt"/>
                <a:ea typeface="+mj-ea"/>
                <a:cs typeface="+mj-cs"/>
                <a:hlinkClick r:id="rId4"/>
              </a:rPr>
              <a:t>One Fine Day</a:t>
            </a:r>
            <a:endParaRPr lang="en-US" sz="5200" kern="120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C59D6868-5153-A44B-00A5-4E5A2F6F3507}"/>
              </a:ext>
            </a:extLst>
          </p:cNvPr>
          <p:cNvSpPr txBox="1"/>
          <p:nvPr/>
        </p:nvSpPr>
        <p:spPr>
          <a:xfrm>
            <a:off x="6799234" y="1709057"/>
            <a:ext cx="4613114" cy="2123658"/>
          </a:xfrm>
          <a:prstGeom prst="rect">
            <a:avLst/>
          </a:prstGeom>
          <a:noFill/>
        </p:spPr>
        <p:txBody>
          <a:bodyPr wrap="square">
            <a:spAutoFit/>
          </a:bodyPr>
          <a:lstStyle/>
          <a:p>
            <a:r>
              <a:rPr lang="en-US" sz="2400" b="1" dirty="0"/>
              <a:t>Objectives</a:t>
            </a:r>
            <a:r>
              <a:rPr lang="en-US" dirty="0"/>
              <a:t> </a:t>
            </a:r>
          </a:p>
          <a:p>
            <a:r>
              <a:rPr lang="en-US" dirty="0"/>
              <a:t>Students will be able to: </a:t>
            </a:r>
          </a:p>
          <a:p>
            <a:r>
              <a:rPr lang="en-US" dirty="0"/>
              <a:t>• define barter, </a:t>
            </a:r>
          </a:p>
          <a:p>
            <a:r>
              <a:rPr lang="en-US" dirty="0"/>
              <a:t>• identify what makes barter a unique form of trade, and </a:t>
            </a:r>
          </a:p>
          <a:p>
            <a:r>
              <a:rPr lang="en-US" dirty="0"/>
              <a:t>• explain the two main problems with barter as a form of trade.</a:t>
            </a:r>
          </a:p>
        </p:txBody>
      </p:sp>
    </p:spTree>
    <p:extLst>
      <p:ext uri="{BB962C8B-B14F-4D97-AF65-F5344CB8AC3E}">
        <p14:creationId xmlns:p14="http://schemas.microsoft.com/office/powerpoint/2010/main" val="56279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One Fine Day picture book">
            <a:hlinkClick r:id="rId2"/>
            <a:extLst>
              <a:ext uri="{FF2B5EF4-FFF2-40B4-BE49-F238E27FC236}">
                <a16:creationId xmlns:a16="http://schemas.microsoft.com/office/drawing/2014/main" id="{95389DB6-4629-3C8B-B180-7ADBEF9D8444}"/>
              </a:ext>
            </a:extLst>
          </p:cNvPr>
          <p:cNvPicPr>
            <a:picLocks noChangeAspect="1"/>
          </p:cNvPicPr>
          <p:nvPr/>
        </p:nvPicPr>
        <p:blipFill>
          <a:blip r:embed="rId3"/>
          <a:stretch>
            <a:fillRect/>
          </a:stretch>
        </p:blipFill>
        <p:spPr>
          <a:xfrm>
            <a:off x="649288" y="555625"/>
            <a:ext cx="5781675" cy="4629150"/>
          </a:xfrm>
          <a:prstGeom prst="rect">
            <a:avLst/>
          </a:prstGeom>
        </p:spPr>
      </p:pic>
      <p:pic>
        <p:nvPicPr>
          <p:cNvPr id="7" name="Content Placeholder 3" descr="image of a worksheet showing a flow chart of things that are bartered.">
            <a:extLst>
              <a:ext uri="{FF2B5EF4-FFF2-40B4-BE49-F238E27FC236}">
                <a16:creationId xmlns:a16="http://schemas.microsoft.com/office/drawing/2014/main" id="{4F4D9BFA-13A3-6672-B187-3566437BA487}"/>
              </a:ext>
            </a:extLst>
          </p:cNvPr>
          <p:cNvPicPr>
            <a:picLocks noGrp="1" noChangeAspect="1"/>
          </p:cNvPicPr>
          <p:nvPr>
            <p:ph idx="1"/>
          </p:nvPr>
        </p:nvPicPr>
        <p:blipFill>
          <a:blip r:embed="rId4"/>
          <a:stretch>
            <a:fillRect/>
          </a:stretch>
        </p:blipFill>
        <p:spPr>
          <a:xfrm>
            <a:off x="6505575" y="555625"/>
            <a:ext cx="5035550" cy="4629150"/>
          </a:xfrm>
        </p:spPr>
      </p:pic>
      <p:sp>
        <p:nvSpPr>
          <p:cNvPr id="2" name="Title 1">
            <a:extLst>
              <a:ext uri="{FF2B5EF4-FFF2-40B4-BE49-F238E27FC236}">
                <a16:creationId xmlns:a16="http://schemas.microsoft.com/office/drawing/2014/main" id="{40F0753A-1A2F-85FC-DD4C-B408B37BC36C}"/>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nSpc>
                <a:spcPct val="90000"/>
              </a:lnSpc>
            </a:pPr>
            <a:r>
              <a:rPr lang="en-US" sz="5200" kern="1200" dirty="0">
                <a:solidFill>
                  <a:schemeClr val="tx1"/>
                </a:solidFill>
                <a:latin typeface="+mj-lt"/>
                <a:ea typeface="+mj-ea"/>
                <a:cs typeface="+mj-cs"/>
                <a:hlinkClick r:id="rId5"/>
              </a:rPr>
              <a:t>One Fine Day</a:t>
            </a:r>
            <a:endParaRPr lang="en-US" sz="5200" kern="1200" dirty="0">
              <a:solidFill>
                <a:schemeClr val="tx1"/>
              </a:solidFill>
              <a:latin typeface="+mj-lt"/>
              <a:ea typeface="+mj-ea"/>
              <a:cs typeface="+mj-cs"/>
            </a:endParaRPr>
          </a:p>
        </p:txBody>
      </p:sp>
    </p:spTree>
    <p:extLst>
      <p:ext uri="{BB962C8B-B14F-4D97-AF65-F5344CB8AC3E}">
        <p14:creationId xmlns:p14="http://schemas.microsoft.com/office/powerpoint/2010/main" val="1593935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3A0AFB-830F-349A-D325-902BA3E11270}"/>
              </a:ext>
            </a:extLst>
          </p:cNvPr>
          <p:cNvSpPr>
            <a:spLocks noGrp="1"/>
          </p:cNvSpPr>
          <p:nvPr>
            <p:ph idx="1"/>
          </p:nvPr>
        </p:nvSpPr>
        <p:spPr/>
        <p:txBody>
          <a:bodyPr/>
          <a:lstStyle/>
          <a:p>
            <a:r>
              <a:rPr lang="en-US" dirty="0"/>
              <a:t>What problems did the fox have? </a:t>
            </a:r>
          </a:p>
          <a:p>
            <a:r>
              <a:rPr lang="en-US" dirty="0"/>
              <a:t>What did the fox do to get his tail back? </a:t>
            </a:r>
          </a:p>
          <a:p>
            <a:r>
              <a:rPr lang="en-US" dirty="0"/>
              <a:t>Was he able to get his tail back quickly/ </a:t>
            </a:r>
          </a:p>
          <a:p>
            <a:r>
              <a:rPr lang="en-US" dirty="0"/>
              <a:t>Was it easy for him to get his tail back? </a:t>
            </a:r>
          </a:p>
        </p:txBody>
      </p:sp>
      <p:sp>
        <p:nvSpPr>
          <p:cNvPr id="5" name="Title 4">
            <a:extLst>
              <a:ext uri="{FF2B5EF4-FFF2-40B4-BE49-F238E27FC236}">
                <a16:creationId xmlns:a16="http://schemas.microsoft.com/office/drawing/2014/main" id="{BE5030A5-67E9-4A6A-B944-91CDD35B187A}"/>
              </a:ext>
            </a:extLst>
          </p:cNvPr>
          <p:cNvSpPr>
            <a:spLocks noGrp="1"/>
          </p:cNvSpPr>
          <p:nvPr>
            <p:ph type="title"/>
          </p:nvPr>
        </p:nvSpPr>
        <p:spPr>
          <a:xfrm>
            <a:off x="838200" y="-1325563"/>
            <a:ext cx="10515600" cy="1325563"/>
          </a:xfrm>
        </p:spPr>
        <p:txBody>
          <a:bodyPr anchor="b"/>
          <a:lstStyle/>
          <a:p>
            <a:r>
              <a:rPr lang="en-US" dirty="0"/>
              <a:t>Questions</a:t>
            </a:r>
          </a:p>
        </p:txBody>
      </p:sp>
    </p:spTree>
    <p:extLst>
      <p:ext uri="{BB962C8B-B14F-4D97-AF65-F5344CB8AC3E}">
        <p14:creationId xmlns:p14="http://schemas.microsoft.com/office/powerpoint/2010/main" val="871677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5F265-8514-2340-C34C-A24F253943FA}"/>
              </a:ext>
            </a:extLst>
          </p:cNvPr>
          <p:cNvSpPr>
            <a:spLocks noGrp="1"/>
          </p:cNvSpPr>
          <p:nvPr>
            <p:ph idx="1"/>
          </p:nvPr>
        </p:nvSpPr>
        <p:spPr/>
        <p:txBody>
          <a:bodyPr/>
          <a:lstStyle/>
          <a:p>
            <a:r>
              <a:rPr lang="en-US" dirty="0"/>
              <a:t>Barter is time consuming. It would have been much easier if the fox could have used money. He could have bought the milk himself or have given the old woman money to buy the milk.</a:t>
            </a:r>
          </a:p>
          <a:p>
            <a:endParaRPr lang="en-US" dirty="0"/>
          </a:p>
          <a:p>
            <a:r>
              <a:rPr lang="en-US" dirty="0"/>
              <a:t>It can be difficult to find a person who is willing to barter. When the fox was on his journey, each person, animal, or thing wanted something the fox didn’t have. So he had to keep going, trading again and again. It would have been a lot easier if he could have used money to buy the milk.</a:t>
            </a:r>
          </a:p>
        </p:txBody>
      </p:sp>
      <p:sp>
        <p:nvSpPr>
          <p:cNvPr id="2" name="Title 1">
            <a:extLst>
              <a:ext uri="{FF2B5EF4-FFF2-40B4-BE49-F238E27FC236}">
                <a16:creationId xmlns:a16="http://schemas.microsoft.com/office/drawing/2014/main" id="{9D2FBE7F-0067-9C0A-3B52-23499C132DEB}"/>
              </a:ext>
            </a:extLst>
          </p:cNvPr>
          <p:cNvSpPr>
            <a:spLocks noGrp="1"/>
          </p:cNvSpPr>
          <p:nvPr>
            <p:ph type="title"/>
          </p:nvPr>
        </p:nvSpPr>
        <p:spPr>
          <a:xfrm>
            <a:off x="838200" y="-1325563"/>
            <a:ext cx="10515600" cy="1325563"/>
          </a:xfrm>
        </p:spPr>
        <p:txBody>
          <a:bodyPr anchor="b"/>
          <a:lstStyle/>
          <a:p>
            <a:r>
              <a:rPr lang="en-US" dirty="0"/>
              <a:t>Conclusions about barter</a:t>
            </a:r>
          </a:p>
        </p:txBody>
      </p:sp>
    </p:spTree>
    <p:extLst>
      <p:ext uri="{BB962C8B-B14F-4D97-AF65-F5344CB8AC3E}">
        <p14:creationId xmlns:p14="http://schemas.microsoft.com/office/powerpoint/2010/main" val="280319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753A-1A2F-85FC-DD4C-B408B37BC36C}"/>
              </a:ext>
            </a:extLst>
          </p:cNvPr>
          <p:cNvSpPr>
            <a:spLocks noGrp="1"/>
          </p:cNvSpPr>
          <p:nvPr>
            <p:ph type="title"/>
          </p:nvPr>
        </p:nvSpPr>
        <p:spPr/>
        <p:txBody>
          <a:bodyPr/>
          <a:lstStyle/>
          <a:p>
            <a:r>
              <a:rPr lang="en-US" dirty="0">
                <a:cs typeface="Calibri"/>
              </a:rPr>
              <a:t>One Fine Day</a:t>
            </a:r>
          </a:p>
        </p:txBody>
      </p:sp>
      <p:pic>
        <p:nvPicPr>
          <p:cNvPr id="5" name="Picture 4" descr="image of One Fine Day book">
            <a:extLst>
              <a:ext uri="{FF2B5EF4-FFF2-40B4-BE49-F238E27FC236}">
                <a16:creationId xmlns:a16="http://schemas.microsoft.com/office/drawing/2014/main" id="{95389DB6-4629-3C8B-B180-7ADBEF9D8444}"/>
              </a:ext>
            </a:extLst>
          </p:cNvPr>
          <p:cNvPicPr>
            <a:picLocks noChangeAspect="1"/>
          </p:cNvPicPr>
          <p:nvPr/>
        </p:nvPicPr>
        <p:blipFill>
          <a:blip r:embed="rId2"/>
          <a:stretch>
            <a:fillRect/>
          </a:stretch>
        </p:blipFill>
        <p:spPr>
          <a:xfrm>
            <a:off x="817418" y="2314478"/>
            <a:ext cx="3962400" cy="3185005"/>
          </a:xfrm>
          <a:prstGeom prst="rect">
            <a:avLst/>
          </a:prstGeom>
        </p:spPr>
      </p:pic>
      <p:pic>
        <p:nvPicPr>
          <p:cNvPr id="4" name="Content Placeholder 7">
            <a:extLst>
              <a:ext uri="{FF2B5EF4-FFF2-40B4-BE49-F238E27FC236}">
                <a16:creationId xmlns:a16="http://schemas.microsoft.com/office/drawing/2014/main" id="{93B0961F-5967-BF67-FDE8-9A1E9245C61B}"/>
              </a:ext>
              <a:ext uri="{C183D7F6-B498-43B3-948B-1728B52AA6E4}">
                <adec:decorative xmlns:adec="http://schemas.microsoft.com/office/drawing/2017/decorative" val="1"/>
              </a:ext>
            </a:extLst>
          </p:cNvPr>
          <p:cNvPicPr>
            <a:picLocks noChangeAspect="1"/>
          </p:cNvPicPr>
          <p:nvPr/>
        </p:nvPicPr>
        <p:blipFill rotWithShape="1">
          <a:blip r:embed="rId3"/>
          <a:srcRect l="49086" b="48946"/>
          <a:stretch/>
        </p:blipFill>
        <p:spPr>
          <a:xfrm>
            <a:off x="9304289" y="1773470"/>
            <a:ext cx="1797553" cy="1857596"/>
          </a:xfrm>
          <a:prstGeom prst="rect">
            <a:avLst/>
          </a:prstGeom>
        </p:spPr>
      </p:pic>
      <p:pic>
        <p:nvPicPr>
          <p:cNvPr id="6" name="Content Placeholder 7">
            <a:extLst>
              <a:ext uri="{FF2B5EF4-FFF2-40B4-BE49-F238E27FC236}">
                <a16:creationId xmlns:a16="http://schemas.microsoft.com/office/drawing/2014/main" id="{C3C0496A-CE32-DD8F-ACB5-D91588AE4D31}"/>
              </a:ext>
              <a:ext uri="{C183D7F6-B498-43B3-948B-1728B52AA6E4}">
                <adec:decorative xmlns:adec="http://schemas.microsoft.com/office/drawing/2017/decorative" val="1"/>
              </a:ext>
            </a:extLst>
          </p:cNvPr>
          <p:cNvPicPr>
            <a:picLocks noChangeAspect="1"/>
          </p:cNvPicPr>
          <p:nvPr/>
        </p:nvPicPr>
        <p:blipFill rotWithShape="1">
          <a:blip r:embed="rId3"/>
          <a:srcRect r="49086" b="48946"/>
          <a:stretch/>
        </p:blipFill>
        <p:spPr>
          <a:xfrm>
            <a:off x="6909581" y="1705920"/>
            <a:ext cx="1928287" cy="1992696"/>
          </a:xfrm>
          <a:prstGeom prst="rect">
            <a:avLst/>
          </a:prstGeom>
        </p:spPr>
      </p:pic>
      <p:pic>
        <p:nvPicPr>
          <p:cNvPr id="10" name="Content Placeholder 7">
            <a:extLst>
              <a:ext uri="{FF2B5EF4-FFF2-40B4-BE49-F238E27FC236}">
                <a16:creationId xmlns:a16="http://schemas.microsoft.com/office/drawing/2014/main" id="{5D09ADB9-D5FB-60E9-3D67-CB5418B75C16}"/>
              </a:ext>
              <a:ext uri="{C183D7F6-B498-43B3-948B-1728B52AA6E4}">
                <adec:decorative xmlns:adec="http://schemas.microsoft.com/office/drawing/2017/decorative" val="1"/>
              </a:ext>
            </a:extLst>
          </p:cNvPr>
          <p:cNvPicPr>
            <a:picLocks noChangeAspect="1"/>
          </p:cNvPicPr>
          <p:nvPr/>
        </p:nvPicPr>
        <p:blipFill rotWithShape="1">
          <a:blip r:embed="rId3"/>
          <a:srcRect t="49629" r="49323"/>
          <a:stretch/>
        </p:blipFill>
        <p:spPr>
          <a:xfrm>
            <a:off x="7167905" y="3986898"/>
            <a:ext cx="2013050" cy="2062048"/>
          </a:xfrm>
          <a:prstGeom prst="rect">
            <a:avLst/>
          </a:prstGeom>
        </p:spPr>
      </p:pic>
      <p:pic>
        <p:nvPicPr>
          <p:cNvPr id="11" name="Content Placeholder 7">
            <a:extLst>
              <a:ext uri="{FF2B5EF4-FFF2-40B4-BE49-F238E27FC236}">
                <a16:creationId xmlns:a16="http://schemas.microsoft.com/office/drawing/2014/main" id="{4D6D2592-0458-1318-0BEC-6EB34719854E}"/>
              </a:ext>
              <a:ext uri="{C183D7F6-B498-43B3-948B-1728B52AA6E4}">
                <adec:decorative xmlns:adec="http://schemas.microsoft.com/office/drawing/2017/decorative" val="1"/>
              </a:ext>
            </a:extLst>
          </p:cNvPr>
          <p:cNvPicPr>
            <a:picLocks noChangeAspect="1"/>
          </p:cNvPicPr>
          <p:nvPr/>
        </p:nvPicPr>
        <p:blipFill rotWithShape="1">
          <a:blip r:embed="rId3"/>
          <a:srcRect l="49086" t="49629"/>
          <a:stretch/>
        </p:blipFill>
        <p:spPr>
          <a:xfrm>
            <a:off x="9584069" y="3906980"/>
            <a:ext cx="1885691" cy="1922603"/>
          </a:xfrm>
          <a:prstGeom prst="rect">
            <a:avLst/>
          </a:prstGeom>
        </p:spPr>
      </p:pic>
    </p:spTree>
    <p:extLst>
      <p:ext uri="{BB962C8B-B14F-4D97-AF65-F5344CB8AC3E}">
        <p14:creationId xmlns:p14="http://schemas.microsoft.com/office/powerpoint/2010/main" val="352602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0753A-1A2F-85FC-DD4C-B408B37BC36C}"/>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nSpc>
                <a:spcPct val="90000"/>
              </a:lnSpc>
            </a:pPr>
            <a:r>
              <a:rPr lang="en-US" sz="5200"/>
              <a:t>One Fine Day</a:t>
            </a:r>
          </a:p>
        </p:txBody>
      </p:sp>
      <p:pic>
        <p:nvPicPr>
          <p:cNvPr id="14" name="Picture 13" descr="Several colored papers on a table&#10;&#10;Description automatically generated">
            <a:extLst>
              <a:ext uri="{FF2B5EF4-FFF2-40B4-BE49-F238E27FC236}">
                <a16:creationId xmlns:a16="http://schemas.microsoft.com/office/drawing/2014/main" id="{D438064C-614D-3C24-DFEB-D374DC6751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604383" y="2805144"/>
            <a:ext cx="2447198" cy="1633505"/>
          </a:xfrm>
          <a:prstGeom prst="rect">
            <a:avLst/>
          </a:prstGeom>
        </p:spPr>
      </p:pic>
      <p:pic>
        <p:nvPicPr>
          <p:cNvPr id="5" name="Picture 4">
            <a:extLst>
              <a:ext uri="{FF2B5EF4-FFF2-40B4-BE49-F238E27FC236}">
                <a16:creationId xmlns:a16="http://schemas.microsoft.com/office/drawing/2014/main" id="{95389DB6-4629-3C8B-B180-7ADBEF9D844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649" y="196150"/>
            <a:ext cx="1716333" cy="1379601"/>
          </a:xfrm>
          <a:prstGeom prst="rect">
            <a:avLst/>
          </a:prstGeom>
        </p:spPr>
      </p:pic>
      <p:pic>
        <p:nvPicPr>
          <p:cNvPr id="9" name="Picture 8" descr="Colored highlighters illustration">
            <a:extLst>
              <a:ext uri="{FF2B5EF4-FFF2-40B4-BE49-F238E27FC236}">
                <a16:creationId xmlns:a16="http://schemas.microsoft.com/office/drawing/2014/main" id="{824DCEF3-549B-ADFB-632C-AD692EE71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198" y="4509650"/>
            <a:ext cx="2013051" cy="1954894"/>
          </a:xfrm>
          <a:prstGeom prst="rect">
            <a:avLst/>
          </a:prstGeom>
        </p:spPr>
      </p:pic>
      <p:pic>
        <p:nvPicPr>
          <p:cNvPr id="11" name="Picture 10" descr="A yellow and white glue stick&#10;&#10;Description automatically generated">
            <a:extLst>
              <a:ext uri="{FF2B5EF4-FFF2-40B4-BE49-F238E27FC236}">
                <a16:creationId xmlns:a16="http://schemas.microsoft.com/office/drawing/2014/main" id="{EF3CF361-B02D-B505-6F05-5C6DE8723FB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77408" y="2855842"/>
            <a:ext cx="2455243" cy="1633504"/>
          </a:xfrm>
          <a:prstGeom prst="rect">
            <a:avLst/>
          </a:prstGeom>
        </p:spPr>
      </p:pic>
      <p:pic>
        <p:nvPicPr>
          <p:cNvPr id="16" name="Content Placeholder 7" descr="image of the fox in black and white separated into 4 quadrants.">
            <a:extLst>
              <a:ext uri="{FF2B5EF4-FFF2-40B4-BE49-F238E27FC236}">
                <a16:creationId xmlns:a16="http://schemas.microsoft.com/office/drawing/2014/main" id="{93B0961F-5967-BF67-FDE8-9A1E9245C61B}"/>
              </a:ext>
            </a:extLst>
          </p:cNvPr>
          <p:cNvPicPr>
            <a:picLocks noGrp="1" noChangeAspect="1"/>
          </p:cNvPicPr>
          <p:nvPr>
            <p:ph idx="1"/>
          </p:nvPr>
        </p:nvPicPr>
        <p:blipFill>
          <a:blip r:embed="rId8"/>
          <a:stretch>
            <a:fillRect/>
          </a:stretch>
        </p:blipFill>
        <p:spPr>
          <a:xfrm>
            <a:off x="6964926" y="1771156"/>
            <a:ext cx="4391750" cy="4525963"/>
          </a:xfrm>
        </p:spPr>
      </p:pic>
    </p:spTree>
    <p:extLst>
      <p:ext uri="{BB962C8B-B14F-4D97-AF65-F5344CB8AC3E}">
        <p14:creationId xmlns:p14="http://schemas.microsoft.com/office/powerpoint/2010/main" val="1057010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84950C-FDCC-EDF0-7B0E-5C1B1F334039}"/>
              </a:ext>
            </a:extLst>
          </p:cNvPr>
          <p:cNvSpPr>
            <a:spLocks noGrp="1"/>
          </p:cNvSpPr>
          <p:nvPr>
            <p:ph idx="1"/>
          </p:nvPr>
        </p:nvSpPr>
        <p:spPr/>
        <p:txBody>
          <a:bodyPr/>
          <a:lstStyle/>
          <a:p>
            <a:r>
              <a:rPr lang="en-US" dirty="0"/>
              <a:t>What problem did each group have? </a:t>
            </a:r>
          </a:p>
          <a:p>
            <a:r>
              <a:rPr lang="en-US" dirty="0"/>
              <a:t>What did members of each group have to do to get the materials? </a:t>
            </a:r>
          </a:p>
          <a:p>
            <a:r>
              <a:rPr lang="en-US" dirty="0"/>
              <a:t>Were you able to get all of the materials quickly? </a:t>
            </a:r>
          </a:p>
          <a:p>
            <a:r>
              <a:rPr lang="en-US" dirty="0"/>
              <a:t>Was it easy for you to get all the materials? </a:t>
            </a:r>
          </a:p>
          <a:p>
            <a:r>
              <a:rPr lang="en-US" dirty="0"/>
              <a:t>What could have made it easier/faster for you to get what you needed to complete the puzzle? </a:t>
            </a:r>
          </a:p>
        </p:txBody>
      </p:sp>
      <p:sp>
        <p:nvSpPr>
          <p:cNvPr id="4" name="Title 3">
            <a:extLst>
              <a:ext uri="{FF2B5EF4-FFF2-40B4-BE49-F238E27FC236}">
                <a16:creationId xmlns:a16="http://schemas.microsoft.com/office/drawing/2014/main" id="{2E132539-19E3-F01D-7105-C1B26770CC32}"/>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dirty="0"/>
              <a:t>Discussion</a:t>
            </a:r>
          </a:p>
        </p:txBody>
      </p:sp>
    </p:spTree>
    <p:extLst>
      <p:ext uri="{BB962C8B-B14F-4D97-AF65-F5344CB8AC3E}">
        <p14:creationId xmlns:p14="http://schemas.microsoft.com/office/powerpoint/2010/main" val="59734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753A-1A2F-85FC-DD4C-B408B37BC36C}"/>
              </a:ext>
            </a:extLst>
          </p:cNvPr>
          <p:cNvSpPr>
            <a:spLocks noGrp="1"/>
          </p:cNvSpPr>
          <p:nvPr>
            <p:ph type="title"/>
          </p:nvPr>
        </p:nvSpPr>
        <p:spPr/>
        <p:txBody>
          <a:bodyPr/>
          <a:lstStyle/>
          <a:p>
            <a:r>
              <a:rPr lang="en-US" dirty="0">
                <a:cs typeface="Calibri"/>
              </a:rPr>
              <a:t>One Fine Day</a:t>
            </a:r>
          </a:p>
        </p:txBody>
      </p:sp>
      <p:pic>
        <p:nvPicPr>
          <p:cNvPr id="5" name="Picture 4" descr="image of One Fine Day book">
            <a:extLst>
              <a:ext uri="{FF2B5EF4-FFF2-40B4-BE49-F238E27FC236}">
                <a16:creationId xmlns:a16="http://schemas.microsoft.com/office/drawing/2014/main" id="{95389DB6-4629-3C8B-B180-7ADBEF9D8444}"/>
              </a:ext>
            </a:extLst>
          </p:cNvPr>
          <p:cNvPicPr>
            <a:picLocks noChangeAspect="1"/>
          </p:cNvPicPr>
          <p:nvPr/>
        </p:nvPicPr>
        <p:blipFill>
          <a:blip r:embed="rId2"/>
          <a:stretch>
            <a:fillRect/>
          </a:stretch>
        </p:blipFill>
        <p:spPr>
          <a:xfrm>
            <a:off x="817418" y="2314478"/>
            <a:ext cx="3962400" cy="3185005"/>
          </a:xfrm>
          <a:prstGeom prst="rect">
            <a:avLst/>
          </a:prstGeom>
        </p:spPr>
      </p:pic>
      <p:sp>
        <p:nvSpPr>
          <p:cNvPr id="4" name="Content Placeholder 3">
            <a:extLst>
              <a:ext uri="{FF2B5EF4-FFF2-40B4-BE49-F238E27FC236}">
                <a16:creationId xmlns:a16="http://schemas.microsoft.com/office/drawing/2014/main" id="{57EC3E65-9C1C-60B5-4988-CC6A66CFFC06}"/>
              </a:ext>
            </a:extLst>
          </p:cNvPr>
          <p:cNvSpPr>
            <a:spLocks noGrp="1"/>
          </p:cNvSpPr>
          <p:nvPr>
            <p:ph idx="1"/>
          </p:nvPr>
        </p:nvSpPr>
        <p:spPr>
          <a:xfrm>
            <a:off x="5886091" y="3296730"/>
            <a:ext cx="4675518" cy="1477963"/>
          </a:xfrm>
        </p:spPr>
        <p:txBody>
          <a:bodyPr vert="horz" lIns="91440" tIns="45720" rIns="91440" bIns="45720" rtlCol="0" anchor="t">
            <a:noAutofit/>
          </a:bodyPr>
          <a:lstStyle/>
          <a:p>
            <a:pPr marL="0" indent="0">
              <a:buNone/>
            </a:pPr>
            <a:r>
              <a:rPr lang="en-US" sz="6000" dirty="0">
                <a:cs typeface="Calibri"/>
              </a:rPr>
              <a:t>+       Transfer</a:t>
            </a:r>
          </a:p>
        </p:txBody>
      </p:sp>
    </p:spTree>
    <p:extLst>
      <p:ext uri="{BB962C8B-B14F-4D97-AF65-F5344CB8AC3E}">
        <p14:creationId xmlns:p14="http://schemas.microsoft.com/office/powerpoint/2010/main" val="335812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his is an image of a worksheet with questions about the passage.">
            <a:extLst>
              <a:ext uri="{FF2B5EF4-FFF2-40B4-BE49-F238E27FC236}">
                <a16:creationId xmlns:a16="http://schemas.microsoft.com/office/drawing/2014/main" id="{A888DFC3-20FC-37B8-0480-DAD8A0523CE3}"/>
              </a:ext>
            </a:extLst>
          </p:cNvPr>
          <p:cNvPicPr>
            <a:picLocks noChangeAspect="1"/>
          </p:cNvPicPr>
          <p:nvPr/>
        </p:nvPicPr>
        <p:blipFill>
          <a:blip r:embed="rId2"/>
          <a:stretch>
            <a:fillRect/>
          </a:stretch>
        </p:blipFill>
        <p:spPr>
          <a:xfrm>
            <a:off x="6518529" y="736200"/>
            <a:ext cx="5129784" cy="5385599"/>
          </a:xfrm>
          <a:prstGeom prst="rect">
            <a:avLst/>
          </a:prstGeom>
        </p:spPr>
      </p:pic>
      <p:pic>
        <p:nvPicPr>
          <p:cNvPr id="5" name="Picture 4" descr="This is an image of a passage, &quot;A Salty Snack for Penny&quot;.">
            <a:extLst>
              <a:ext uri="{FF2B5EF4-FFF2-40B4-BE49-F238E27FC236}">
                <a16:creationId xmlns:a16="http://schemas.microsoft.com/office/drawing/2014/main" id="{06508541-8208-F789-2B62-57AE66B89D2A}"/>
              </a:ext>
            </a:extLst>
          </p:cNvPr>
          <p:cNvPicPr>
            <a:picLocks noChangeAspect="1"/>
          </p:cNvPicPr>
          <p:nvPr/>
        </p:nvPicPr>
        <p:blipFill>
          <a:blip r:embed="rId3"/>
          <a:stretch>
            <a:fillRect/>
          </a:stretch>
        </p:blipFill>
        <p:spPr>
          <a:xfrm>
            <a:off x="622553" y="621900"/>
            <a:ext cx="5129784" cy="5428342"/>
          </a:xfrm>
          <a:prstGeom prst="rect">
            <a:avLst/>
          </a:prstGeom>
        </p:spPr>
      </p:pic>
      <p:sp>
        <p:nvSpPr>
          <p:cNvPr id="2" name="Title 1">
            <a:extLst>
              <a:ext uri="{FF2B5EF4-FFF2-40B4-BE49-F238E27FC236}">
                <a16:creationId xmlns:a16="http://schemas.microsoft.com/office/drawing/2014/main" id="{6EFC9E90-11CB-0721-EB67-0D5B85745208}"/>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dirty="0"/>
              <a:t>A Salty Snack for Penny</a:t>
            </a:r>
          </a:p>
        </p:txBody>
      </p:sp>
    </p:spTree>
    <p:extLst>
      <p:ext uri="{BB962C8B-B14F-4D97-AF65-F5344CB8AC3E}">
        <p14:creationId xmlns:p14="http://schemas.microsoft.com/office/powerpoint/2010/main" val="353880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D9E1-1186-1DE1-D63D-B272FE55B3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F2415-7A5D-46D9-2870-474C31D7FD02}"/>
              </a:ext>
            </a:extLst>
          </p:cNvPr>
          <p:cNvSpPr>
            <a:spLocks noGrp="1"/>
          </p:cNvSpPr>
          <p:nvPr>
            <p:ph type="title"/>
          </p:nvPr>
        </p:nvSpPr>
        <p:spPr>
          <a:xfrm>
            <a:off x="931985" y="3170850"/>
            <a:ext cx="10515600" cy="1325563"/>
          </a:xfrm>
        </p:spPr>
        <p:txBody>
          <a:bodyPr/>
          <a:lstStyle/>
          <a:p>
            <a:pPr algn="ctr"/>
            <a:r>
              <a:rPr lang="en-US" sz="8000" dirty="0">
                <a:latin typeface="Abadi" panose="020B0604020104020204" pitchFamily="34" charset="0"/>
              </a:rPr>
              <a:t>Why is trade helpful? </a:t>
            </a:r>
          </a:p>
        </p:txBody>
      </p:sp>
    </p:spTree>
    <p:extLst>
      <p:ext uri="{BB962C8B-B14F-4D97-AF65-F5344CB8AC3E}">
        <p14:creationId xmlns:p14="http://schemas.microsoft.com/office/powerpoint/2010/main" val="57092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38" descr="What are standards?">
            <a:extLst>
              <a:ext uri="{C183D7F6-B498-43B3-948B-1728B52AA6E4}">
                <adec:decorative xmlns:adec="http://schemas.microsoft.com/office/drawing/2017/decorative" val="0"/>
              </a:ext>
            </a:extLst>
          </p:cNvPr>
          <p:cNvSpPr txBox="1"/>
          <p:nvPr/>
        </p:nvSpPr>
        <p:spPr>
          <a:xfrm>
            <a:off x="538260" y="340005"/>
            <a:ext cx="8596668" cy="1320800"/>
          </a:xfrm>
          <a:prstGeom prst="rect">
            <a:avLst/>
          </a:prstGeom>
          <a:noFill/>
          <a:ln>
            <a:noFill/>
          </a:ln>
        </p:spPr>
        <p:txBody>
          <a:bodyPr spcFirstLastPara="1" wrap="square" lIns="91425" tIns="45700" rIns="91425" bIns="45700" anchor="t" anchorCtr="0">
            <a:normAutofit fontScale="97500"/>
          </a:bodyPr>
          <a:lstStyle/>
          <a:p>
            <a:pPr marL="0" marR="0" lvl="0" indent="0" algn="l" defTabSz="914400" rtl="0" eaLnBrk="1" fontAlgn="auto" latinLnBrk="0" hangingPunct="1">
              <a:lnSpc>
                <a:spcPct val="100000"/>
              </a:lnSpc>
              <a:spcBef>
                <a:spcPts val="0"/>
              </a:spcBef>
              <a:spcAft>
                <a:spcPts val="0"/>
              </a:spcAft>
              <a:buClr>
                <a:srgbClr val="072B62"/>
              </a:buClr>
              <a:buSzPct val="100000"/>
              <a:buFont typeface="Georgia"/>
              <a:buNone/>
              <a:tabLst/>
              <a:defRPr/>
            </a:pPr>
            <a:endParaRPr kumimoji="0" sz="4400" b="0" i="0" u="none" strike="noStrike" kern="0" cap="none" spc="0" normalizeH="0" baseline="0" noProof="0">
              <a:ln>
                <a:noFill/>
              </a:ln>
              <a:solidFill>
                <a:srgbClr val="FF0000"/>
              </a:solidFill>
              <a:effectLst/>
              <a:uLnTx/>
              <a:uFillTx/>
              <a:latin typeface="Georgia"/>
              <a:ea typeface="Georgia"/>
              <a:cs typeface="Georgia"/>
              <a:sym typeface="Georgia"/>
            </a:endParaRPr>
          </a:p>
        </p:txBody>
      </p:sp>
      <p:graphicFrame>
        <p:nvGraphicFramePr>
          <p:cNvPr id="154" name="Google Shape;154;p38" descr="Standards Definition Chart&#10;&#10;In this chart, the definition of a standard is explored through the terms know, understand and do. &#10;&#10;Know: Refers to facts, dates, places, people, definitions, rules, or information&#10;&#10;Understand: Refers to theories, generalizations, or “big ideas”&#10;&#10;Do: Refers to skills such as communication, reading, computation, application, and transfer to new situations">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1279015"/>
              </p:ext>
            </p:extLst>
          </p:nvPr>
        </p:nvGraphicFramePr>
        <p:xfrm>
          <a:off x="1082200" y="2942037"/>
          <a:ext cx="10027600" cy="2672016"/>
        </p:xfrm>
        <a:graphic>
          <a:graphicData uri="http://schemas.openxmlformats.org/drawingml/2006/table">
            <a:tbl>
              <a:tblPr firstRow="1">
                <a:noFill/>
              </a:tblPr>
              <a:tblGrid>
                <a:gridCol w="1470525">
                  <a:extLst>
                    <a:ext uri="{9D8B030D-6E8A-4147-A177-3AD203B41FA5}">
                      <a16:colId xmlns:a16="http://schemas.microsoft.com/office/drawing/2014/main" val="20000"/>
                    </a:ext>
                  </a:extLst>
                </a:gridCol>
                <a:gridCol w="8557075">
                  <a:extLst>
                    <a:ext uri="{9D8B030D-6E8A-4147-A177-3AD203B41FA5}">
                      <a16:colId xmlns:a16="http://schemas.microsoft.com/office/drawing/2014/main" val="20001"/>
                    </a:ext>
                  </a:extLst>
                </a:gridCol>
              </a:tblGrid>
              <a:tr h="457175">
                <a:tc>
                  <a:txBody>
                    <a:bodyPr/>
                    <a:lstStyle/>
                    <a:p>
                      <a:pPr marL="0" marR="0" lvl="0" indent="0" algn="l" rtl="0">
                        <a:lnSpc>
                          <a:spcPct val="100000"/>
                        </a:lnSpc>
                        <a:spcBef>
                          <a:spcPts val="0"/>
                        </a:spcBef>
                        <a:spcAft>
                          <a:spcPts val="0"/>
                        </a:spcAft>
                        <a:buClr>
                          <a:schemeClr val="dk1"/>
                        </a:buClr>
                        <a:buSzPts val="1800"/>
                        <a:buFont typeface="Libre Franklin Medium"/>
                        <a:buNone/>
                      </a:pPr>
                      <a:endParaRPr sz="1800" u="none" strike="noStrike" cap="none"/>
                    </a:p>
                  </a:txBody>
                  <a:tcPr marL="91425" marR="91425" marT="91425" marB="91425">
                    <a:solidFill>
                      <a:srgbClr val="B3C0DF"/>
                    </a:solidFill>
                  </a:tcPr>
                </a:tc>
                <a:tc>
                  <a:txBody>
                    <a:bodyPr/>
                    <a:lstStyle/>
                    <a:p>
                      <a:pPr marL="0" marR="0" lvl="0" indent="0" algn="ctr" rtl="0">
                        <a:lnSpc>
                          <a:spcPct val="115000"/>
                        </a:lnSpc>
                        <a:spcBef>
                          <a:spcPts val="0"/>
                        </a:spcBef>
                        <a:spcAft>
                          <a:spcPts val="0"/>
                        </a:spcAft>
                        <a:buClr>
                          <a:srgbClr val="3F3F3F"/>
                        </a:buClr>
                        <a:buSzPts val="1800"/>
                        <a:buFont typeface="Libre Franklin Medium"/>
                        <a:buNone/>
                      </a:pPr>
                      <a:r>
                        <a:rPr lang="en-US" sz="1800" b="1" u="none" strike="noStrike" cap="none">
                          <a:solidFill>
                            <a:srgbClr val="3F3F3F"/>
                          </a:solidFill>
                          <a:latin typeface="Libre Franklin Medium"/>
                          <a:ea typeface="Libre Franklin Medium"/>
                          <a:cs typeface="Libre Franklin Medium"/>
                          <a:sym typeface="Libre Franklin Medium"/>
                        </a:rPr>
                        <a:t>Definition</a:t>
                      </a:r>
                      <a:endParaRPr sz="1800" b="1" u="none" strike="noStrike" cap="none">
                        <a:solidFill>
                          <a:srgbClr val="3F3F3F"/>
                        </a:solidFill>
                        <a:latin typeface="Libre Franklin Medium"/>
                        <a:ea typeface="Libre Franklin Medium"/>
                        <a:cs typeface="Libre Franklin Medium"/>
                        <a:sym typeface="Libre Franklin Medium"/>
                      </a:endParaRPr>
                    </a:p>
                  </a:txBody>
                  <a:tcPr marL="91425" marR="91425" marT="91425" marB="91425">
                    <a:solidFill>
                      <a:srgbClr val="B3C0DF"/>
                    </a:solidFill>
                  </a:tcPr>
                </a:tc>
                <a:extLst>
                  <a:ext uri="{0D108BD9-81ED-4DB2-BD59-A6C34878D82A}">
                    <a16:rowId xmlns:a16="http://schemas.microsoft.com/office/drawing/2014/main" val="10000"/>
                  </a:ext>
                </a:extLst>
              </a:tr>
              <a:tr h="58957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a:solidFill>
                            <a:srgbClr val="3F3F3F"/>
                          </a:solidFill>
                          <a:latin typeface="Libre Franklin Medium"/>
                          <a:ea typeface="Libre Franklin Medium"/>
                          <a:cs typeface="Libre Franklin Medium"/>
                          <a:sym typeface="Libre Franklin Medium"/>
                        </a:rPr>
                        <a:t>Know</a:t>
                      </a:r>
                      <a:endParaRPr sz="1800" b="1" u="none" strike="noStrike" cap="none">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a:solidFill>
                            <a:srgbClr val="3F3F3F"/>
                          </a:solidFill>
                          <a:latin typeface="Libre Franklin Medium"/>
                          <a:ea typeface="Libre Franklin Medium"/>
                          <a:cs typeface="Libre Franklin Medium"/>
                          <a:sym typeface="Libre Franklin Medium"/>
                        </a:rPr>
                        <a:t>Refers to facts, dates, places, people, definitions, rules, or information</a:t>
                      </a:r>
                      <a:endParaRPr sz="1800" u="none" strike="noStrike" cap="none">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1"/>
                  </a:ext>
                </a:extLst>
              </a:tr>
              <a:tr h="77262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700" b="1" u="none" strike="noStrike" cap="none">
                          <a:solidFill>
                            <a:srgbClr val="3F3F3F"/>
                          </a:solidFill>
                          <a:latin typeface="Libre Franklin Medium"/>
                          <a:ea typeface="Libre Franklin Medium"/>
                          <a:cs typeface="Libre Franklin Medium"/>
                          <a:sym typeface="Libre Franklin Medium"/>
                        </a:rPr>
                        <a:t>Understand</a:t>
                      </a:r>
                      <a:endParaRPr sz="1700" b="1" u="none" strike="noStrike" cap="none">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a:solidFill>
                            <a:srgbClr val="3F3F3F"/>
                          </a:solidFill>
                          <a:latin typeface="Libre Franklin Medium"/>
                          <a:ea typeface="Libre Franklin Medium"/>
                          <a:cs typeface="Libre Franklin Medium"/>
                          <a:sym typeface="Libre Franklin Medium"/>
                        </a:rPr>
                        <a:t>Refers to theories, generalizations, or “big ideas”</a:t>
                      </a:r>
                      <a:endParaRPr sz="1800" u="none" strike="noStrike" cap="none">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2"/>
                  </a:ext>
                </a:extLst>
              </a:tr>
              <a:tr h="834675">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b="1" u="none" strike="noStrike" cap="none">
                          <a:solidFill>
                            <a:srgbClr val="3F3F3F"/>
                          </a:solidFill>
                          <a:latin typeface="Libre Franklin Medium"/>
                          <a:ea typeface="Libre Franklin Medium"/>
                          <a:cs typeface="Libre Franklin Medium"/>
                          <a:sym typeface="Libre Franklin Medium"/>
                        </a:rPr>
                        <a:t>Do</a:t>
                      </a:r>
                      <a:endParaRPr sz="1800" b="1" u="none" strike="noStrike" cap="none">
                        <a:solidFill>
                          <a:srgbClr val="3F3F3F"/>
                        </a:solidFill>
                        <a:latin typeface="Libre Franklin Medium"/>
                        <a:ea typeface="Libre Franklin Medium"/>
                        <a:cs typeface="Libre Franklin Medium"/>
                        <a:sym typeface="Libre Franklin Medium"/>
                      </a:endParaRPr>
                    </a:p>
                  </a:txBody>
                  <a:tcPr marL="91425" marR="91425" marT="91425" marB="91425"/>
                </a:tc>
                <a:tc>
                  <a:txBody>
                    <a:bodyPr/>
                    <a:lstStyle/>
                    <a:p>
                      <a:pPr marL="0" marR="0" lvl="0" indent="0" algn="l" rtl="0">
                        <a:lnSpc>
                          <a:spcPct val="115000"/>
                        </a:lnSpc>
                        <a:spcBef>
                          <a:spcPts val="0"/>
                        </a:spcBef>
                        <a:spcAft>
                          <a:spcPts val="0"/>
                        </a:spcAft>
                        <a:buClr>
                          <a:srgbClr val="3F3F3F"/>
                        </a:buClr>
                        <a:buSzPts val="1800"/>
                        <a:buFont typeface="Libre Franklin Medium"/>
                        <a:buNone/>
                      </a:pPr>
                      <a:r>
                        <a:rPr lang="en-US" sz="1800" u="none" strike="noStrike" cap="none" dirty="0">
                          <a:solidFill>
                            <a:srgbClr val="3F3F3F"/>
                          </a:solidFill>
                          <a:latin typeface="Libre Franklin Medium"/>
                          <a:ea typeface="Libre Franklin Medium"/>
                          <a:cs typeface="Libre Franklin Medium"/>
                          <a:sym typeface="Libre Franklin Medium"/>
                        </a:rPr>
                        <a:t>Refers to skills such as communication, reading, computation, application, and transfer to new situations</a:t>
                      </a:r>
                      <a:endParaRPr sz="1800" u="none" strike="noStrike" cap="none" dirty="0">
                        <a:solidFill>
                          <a:srgbClr val="3F3F3F"/>
                        </a:solidFill>
                        <a:latin typeface="Libre Franklin Medium"/>
                        <a:ea typeface="Libre Franklin Medium"/>
                        <a:cs typeface="Libre Franklin Medium"/>
                        <a:sym typeface="Libre Franklin Medium"/>
                      </a:endParaRPr>
                    </a:p>
                  </a:txBody>
                  <a:tcPr marL="91425" marR="91425" marT="91425" marB="91425"/>
                </a:tc>
                <a:extLst>
                  <a:ext uri="{0D108BD9-81ED-4DB2-BD59-A6C34878D82A}">
                    <a16:rowId xmlns:a16="http://schemas.microsoft.com/office/drawing/2014/main" val="10003"/>
                  </a:ext>
                </a:extLst>
              </a:tr>
            </a:tbl>
          </a:graphicData>
        </a:graphic>
      </p:graphicFrame>
      <p:sp>
        <p:nvSpPr>
          <p:cNvPr id="156" name="Google Shape;156;p38">
            <a:extLst>
              <a:ext uri="{C183D7F6-B498-43B3-948B-1728B52AA6E4}">
                <adec:decorative xmlns:adec="http://schemas.microsoft.com/office/drawing/2017/decorative" val="0"/>
              </a:ext>
            </a:extLst>
          </p:cNvPr>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400"/>
              <a:buFont typeface="Georgia"/>
              <a:buNone/>
            </a:pPr>
            <a:r>
              <a:rPr lang="en-US"/>
              <a:t>What Are Standards?</a:t>
            </a:r>
            <a:endParaRPr/>
          </a:p>
        </p:txBody>
      </p:sp>
      <p:sp>
        <p:nvSpPr>
          <p:cNvPr id="157" name="Google Shape;157;p38">
            <a:extLst>
              <a:ext uri="{C183D7F6-B498-43B3-948B-1728B52AA6E4}">
                <adec:decorative xmlns:adec="http://schemas.microsoft.com/office/drawing/2017/decorative" val="0"/>
              </a:ext>
            </a:extLst>
          </p:cNvPr>
          <p:cNvSpPr txBox="1">
            <a:spLocks noGrp="1"/>
          </p:cNvSpPr>
          <p:nvPr>
            <p:ph type="body" idx="1"/>
          </p:nvPr>
        </p:nvSpPr>
        <p:spPr>
          <a:xfrm>
            <a:off x="534575" y="1035226"/>
            <a:ext cx="11024100" cy="181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n-US" sz="3200">
                <a:solidFill>
                  <a:srgbClr val="595959"/>
                </a:solidFill>
                <a:latin typeface="Libre Franklin"/>
                <a:ea typeface="Libre Franklin"/>
                <a:cs typeface="Libre Franklin"/>
                <a:sym typeface="Libre Franklin"/>
              </a:rPr>
              <a:t>Standards define what students should</a:t>
            </a:r>
            <a:r>
              <a:rPr lang="en-US" sz="3200" i="1">
                <a:solidFill>
                  <a:srgbClr val="595959"/>
                </a:solidFill>
                <a:latin typeface="Libre Franklin"/>
                <a:ea typeface="Libre Franklin"/>
                <a:cs typeface="Libre Franklin"/>
                <a:sym typeface="Libre Franklin"/>
              </a:rPr>
              <a:t> know</a:t>
            </a:r>
            <a:r>
              <a:rPr lang="en-US" sz="3200">
                <a:solidFill>
                  <a:srgbClr val="595959"/>
                </a:solidFill>
                <a:latin typeface="Libre Franklin"/>
                <a:ea typeface="Libre Franklin"/>
                <a:cs typeface="Libre Franklin"/>
                <a:sym typeface="Libre Franklin"/>
              </a:rPr>
              <a:t>, </a:t>
            </a:r>
            <a:r>
              <a:rPr lang="en-US" sz="3200" i="1">
                <a:solidFill>
                  <a:srgbClr val="595959"/>
                </a:solidFill>
                <a:latin typeface="Libre Franklin"/>
                <a:ea typeface="Libre Franklin"/>
                <a:cs typeface="Libre Franklin"/>
                <a:sym typeface="Libre Franklin"/>
              </a:rPr>
              <a:t>understand</a:t>
            </a:r>
            <a:r>
              <a:rPr lang="en-US" sz="3200">
                <a:solidFill>
                  <a:srgbClr val="595959"/>
                </a:solidFill>
                <a:latin typeface="Libre Franklin"/>
                <a:ea typeface="Libre Franklin"/>
                <a:cs typeface="Libre Franklin"/>
                <a:sym typeface="Libre Franklin"/>
              </a:rPr>
              <a:t> and be able to </a:t>
            </a:r>
            <a:r>
              <a:rPr lang="en-US" sz="3200" i="1">
                <a:solidFill>
                  <a:srgbClr val="595959"/>
                </a:solidFill>
                <a:latin typeface="Libre Franklin"/>
                <a:ea typeface="Libre Franklin"/>
                <a:cs typeface="Libre Franklin"/>
                <a:sym typeface="Libre Franklin"/>
              </a:rPr>
              <a:t>do</a:t>
            </a:r>
            <a:r>
              <a:rPr lang="en-US" sz="3200">
                <a:solidFill>
                  <a:srgbClr val="595959"/>
                </a:solidFill>
                <a:latin typeface="Libre Franklin"/>
                <a:ea typeface="Libre Franklin"/>
                <a:cs typeface="Libre Franklin"/>
                <a:sym typeface="Libre Franklin"/>
              </a:rPr>
              <a:t> at the end of a grade level.</a:t>
            </a:r>
            <a:endParaRPr sz="3200">
              <a:latin typeface="Libre Franklin"/>
              <a:ea typeface="Libre Franklin"/>
              <a:cs typeface="Libre Franklin"/>
              <a:sym typeface="Libre Franklin"/>
            </a:endParaRPr>
          </a:p>
          <a:p>
            <a:pPr marL="0" lvl="0" indent="0" algn="l" rtl="0">
              <a:lnSpc>
                <a:spcPct val="90000"/>
              </a:lnSpc>
              <a:spcBef>
                <a:spcPts val="1000"/>
              </a:spcBef>
              <a:spcAft>
                <a:spcPts val="0"/>
              </a:spcAft>
              <a:buSzPts val="3600"/>
              <a:buNone/>
            </a:pP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697B1-636F-199F-8E78-B4DB0A27E242}"/>
              </a:ext>
            </a:extLst>
          </p:cNvPr>
          <p:cNvSpPr txBox="1">
            <a:spLocks noGrp="1"/>
          </p:cNvSpPr>
          <p:nvPr>
            <p:ph type="title" idx="4294967295"/>
          </p:nvPr>
        </p:nvSpPr>
        <p:spPr>
          <a:xfrm>
            <a:off x="1343608" y="1583485"/>
            <a:ext cx="104055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7C1A"/>
                </a:solidFill>
                <a:effectLst/>
                <a:uLnTx/>
                <a:uFillTx/>
                <a:latin typeface="+mn-lt"/>
                <a:ea typeface="+mn-ea"/>
                <a:cs typeface="+mn-cs"/>
              </a:rPr>
              <a:t>Explore Economics Video Series: </a:t>
            </a:r>
            <a:r>
              <a:rPr kumimoji="0" lang="en-US" sz="3600" b="0" i="0" u="none" strike="noStrike" kern="1200" cap="none" spc="0" normalizeH="0" baseline="0" noProof="0" dirty="0">
                <a:ln>
                  <a:noFill/>
                </a:ln>
                <a:solidFill>
                  <a:srgbClr val="000000"/>
                </a:solidFill>
                <a:effectLst/>
                <a:uLnTx/>
                <a:uFillTx/>
                <a:latin typeface="+mn-lt"/>
                <a:ea typeface="+mn-ea"/>
                <a:cs typeface="+mn-cs"/>
                <a:hlinkClick r:id="rId4"/>
              </a:rPr>
              <a:t>The</a:t>
            </a:r>
            <a:r>
              <a:rPr kumimoji="0" lang="en-US" sz="3600" b="0" i="0" u="none" strike="noStrike" kern="1200" cap="none" spc="0" normalizeH="0" baseline="0" noProof="0" dirty="0">
                <a:ln>
                  <a:noFill/>
                </a:ln>
                <a:solidFill>
                  <a:schemeClr val="tx1"/>
                </a:solidFill>
                <a:effectLst/>
                <a:uLnTx/>
                <a:uFillTx/>
                <a:latin typeface="+mn-lt"/>
                <a:ea typeface="+mn-ea"/>
                <a:cs typeface="+mn-cs"/>
                <a:hlinkClick r:id="rId4"/>
              </a:rPr>
              <a:t> Perfect Breakfast</a:t>
            </a:r>
            <a:endParaRPr kumimoji="0" lang="en-US" sz="3600" b="0" i="0" u="none" strike="noStrike" kern="1200" cap="none" spc="0" normalizeH="0" baseline="0" noProof="0" dirty="0">
              <a:ln>
                <a:noFill/>
              </a:ln>
              <a:solidFill>
                <a:schemeClr val="tx1"/>
              </a:solidFill>
              <a:effectLst/>
              <a:uLnTx/>
              <a:uFillTx/>
              <a:latin typeface="+mn-lt"/>
              <a:ea typeface="+mn-ea"/>
              <a:cs typeface="Calibri"/>
            </a:endParaRPr>
          </a:p>
        </p:txBody>
      </p:sp>
      <p:pic>
        <p:nvPicPr>
          <p:cNvPr id="5" name="Online Media 4" descr="The Perfect Breakfast | Explore Economics (Grades 2-5) Video">
            <a:hlinkClick r:id="" action="ppaction://media"/>
            <a:extLst>
              <a:ext uri="{FF2B5EF4-FFF2-40B4-BE49-F238E27FC236}">
                <a16:creationId xmlns:a16="http://schemas.microsoft.com/office/drawing/2014/main" id="{9272D614-F7C2-CCC1-C82F-C4C0CBB8892D}"/>
              </a:ext>
            </a:extLst>
          </p:cNvPr>
          <p:cNvPicPr>
            <a:picLocks noRot="1" noChangeAspect="1"/>
          </p:cNvPicPr>
          <p:nvPr>
            <a:videoFile r:link="rId1"/>
          </p:nvPr>
        </p:nvPicPr>
        <p:blipFill>
          <a:blip r:embed="rId5"/>
          <a:stretch>
            <a:fillRect/>
          </a:stretch>
        </p:blipFill>
        <p:spPr>
          <a:xfrm>
            <a:off x="1168400" y="2780723"/>
            <a:ext cx="6557818" cy="3665681"/>
          </a:xfrm>
          <a:prstGeom prst="rect">
            <a:avLst/>
          </a:prstGeom>
        </p:spPr>
      </p:pic>
      <p:pic>
        <p:nvPicPr>
          <p:cNvPr id="3" name="Picture 2" descr="This is a QR code.">
            <a:extLst>
              <a:ext uri="{FF2B5EF4-FFF2-40B4-BE49-F238E27FC236}">
                <a16:creationId xmlns:a16="http://schemas.microsoft.com/office/drawing/2014/main" id="{6794FE57-2C05-0B65-73CC-234089E63721}"/>
              </a:ext>
            </a:extLst>
          </p:cNvPr>
          <p:cNvPicPr>
            <a:picLocks noChangeAspect="1"/>
          </p:cNvPicPr>
          <p:nvPr/>
        </p:nvPicPr>
        <p:blipFill>
          <a:blip r:embed="rId6"/>
          <a:stretch>
            <a:fillRect/>
          </a:stretch>
        </p:blipFill>
        <p:spPr>
          <a:xfrm>
            <a:off x="8390626" y="3006306"/>
            <a:ext cx="2743200" cy="2743200"/>
          </a:xfrm>
          <a:prstGeom prst="rect">
            <a:avLst/>
          </a:prstGeom>
        </p:spPr>
      </p:pic>
    </p:spTree>
    <p:extLst>
      <p:ext uri="{BB962C8B-B14F-4D97-AF65-F5344CB8AC3E}">
        <p14:creationId xmlns:p14="http://schemas.microsoft.com/office/powerpoint/2010/main" val="63675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screenshot of the St. Louis Federal Reserve webpage for teacher resources.">
            <a:extLst>
              <a:ext uri="{FF2B5EF4-FFF2-40B4-BE49-F238E27FC236}">
                <a16:creationId xmlns:a16="http://schemas.microsoft.com/office/drawing/2014/main" id="{13FE6727-AD06-A310-6336-1800F0B92450}"/>
              </a:ext>
            </a:extLst>
          </p:cNvPr>
          <p:cNvPicPr>
            <a:picLocks noChangeAspect="1"/>
          </p:cNvPicPr>
          <p:nvPr/>
        </p:nvPicPr>
        <p:blipFill>
          <a:blip r:embed="rId2"/>
          <a:stretch>
            <a:fillRect/>
          </a:stretch>
        </p:blipFill>
        <p:spPr>
          <a:xfrm>
            <a:off x="725349" y="2209144"/>
            <a:ext cx="7504252" cy="4241800"/>
          </a:xfrm>
          <a:prstGeom prst="rect">
            <a:avLst/>
          </a:prstGeom>
        </p:spPr>
      </p:pic>
      <p:sp>
        <p:nvSpPr>
          <p:cNvPr id="2" name="Text Placeholder 1">
            <a:extLst>
              <a:ext uri="{FF2B5EF4-FFF2-40B4-BE49-F238E27FC236}">
                <a16:creationId xmlns:a16="http://schemas.microsoft.com/office/drawing/2014/main" id="{8FA38F2D-CF0B-BD23-28CA-02558840773C}"/>
              </a:ext>
            </a:extLst>
          </p:cNvPr>
          <p:cNvSpPr>
            <a:spLocks noGrp="1"/>
          </p:cNvSpPr>
          <p:nvPr>
            <p:ph type="title" idx="4294967295"/>
          </p:nvPr>
        </p:nvSpPr>
        <p:spPr>
          <a:xfrm>
            <a:off x="-1116184" y="1415803"/>
            <a:ext cx="10769600" cy="121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200" normalizeH="0" baseline="0" noProof="0" dirty="0">
                <a:ln>
                  <a:noFill/>
                </a:ln>
                <a:solidFill>
                  <a:schemeClr val="accent1">
                    <a:lumMod val="50000"/>
                  </a:schemeClr>
                </a:solidFill>
                <a:effectLst/>
                <a:uLnTx/>
                <a:uFillTx/>
                <a:latin typeface="+mn-lt"/>
                <a:ea typeface="+mn-ea"/>
                <a:cs typeface="+mn-cs"/>
              </a:rPr>
              <a:t>Where can you find more? </a:t>
            </a:r>
          </a:p>
        </p:txBody>
      </p:sp>
      <p:sp>
        <p:nvSpPr>
          <p:cNvPr id="4" name="TextBox 3">
            <a:extLst>
              <a:ext uri="{FF2B5EF4-FFF2-40B4-BE49-F238E27FC236}">
                <a16:creationId xmlns:a16="http://schemas.microsoft.com/office/drawing/2014/main" id="{2303982D-9DAB-0347-C981-E913BCD3457C}"/>
              </a:ext>
            </a:extLst>
          </p:cNvPr>
          <p:cNvSpPr txBox="1"/>
          <p:nvPr/>
        </p:nvSpPr>
        <p:spPr>
          <a:xfrm>
            <a:off x="8547694" y="2748666"/>
            <a:ext cx="3556000" cy="461665"/>
          </a:xfrm>
          <a:prstGeom prst="rect">
            <a:avLst/>
          </a:prstGeom>
          <a:noFill/>
        </p:spPr>
        <p:txBody>
          <a:bodyPr wrap="square" rtlCol="0">
            <a:spAutoFit/>
          </a:bodyPr>
          <a:lstStyle/>
          <a:p>
            <a:r>
              <a:rPr lang="en-US" sz="2400"/>
              <a:t>Stlouisfed.org/education</a:t>
            </a:r>
          </a:p>
        </p:txBody>
      </p:sp>
      <p:pic>
        <p:nvPicPr>
          <p:cNvPr id="7" name="Picture 6" descr="This is a QR code">
            <a:extLst>
              <a:ext uri="{FF2B5EF4-FFF2-40B4-BE49-F238E27FC236}">
                <a16:creationId xmlns:a16="http://schemas.microsoft.com/office/drawing/2014/main" id="{32F728FE-5803-572B-C6D1-7F8995F392F1}"/>
              </a:ext>
            </a:extLst>
          </p:cNvPr>
          <p:cNvPicPr>
            <a:picLocks noChangeAspect="1"/>
          </p:cNvPicPr>
          <p:nvPr/>
        </p:nvPicPr>
        <p:blipFill>
          <a:blip r:embed="rId3"/>
          <a:stretch>
            <a:fillRect/>
          </a:stretch>
        </p:blipFill>
        <p:spPr>
          <a:xfrm>
            <a:off x="8725257" y="3278874"/>
            <a:ext cx="2967271" cy="2967271"/>
          </a:xfrm>
          <a:prstGeom prst="rect">
            <a:avLst/>
          </a:prstGeom>
        </p:spPr>
      </p:pic>
    </p:spTree>
    <p:extLst>
      <p:ext uri="{BB962C8B-B14F-4D97-AF65-F5344CB8AC3E}">
        <p14:creationId xmlns:p14="http://schemas.microsoft.com/office/powerpoint/2010/main" val="1810614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5171" y="1798579"/>
            <a:ext cx="10769600" cy="1143000"/>
          </a:xfrm>
        </p:spPr>
        <p:txBody>
          <a:bodyPr lIns="91440" tIns="45720" rIns="91440" bIns="45720" anchor="t"/>
          <a:lstStyle/>
          <a:p>
            <a:pPr algn="ctr"/>
            <a:r>
              <a:rPr lang="en-US" dirty="0"/>
              <a:t>Learn about our other resources </a:t>
            </a:r>
            <a:br>
              <a:rPr lang="en-US" dirty="0">
                <a:cs typeface="Calibri Light"/>
              </a:rPr>
            </a:br>
            <a:r>
              <a:rPr lang="en-US" dirty="0"/>
              <a:t>by signing </a:t>
            </a:r>
            <a:r>
              <a:rPr lang="en-US"/>
              <a:t>up for our </a:t>
            </a:r>
            <a:r>
              <a:rPr lang="en-US" dirty="0"/>
              <a:t>newsletter</a:t>
            </a:r>
            <a:r>
              <a:rPr lang="en-US"/>
              <a:t>!</a:t>
            </a:r>
            <a:br>
              <a:rPr lang="en-US"/>
            </a:br>
            <a:endParaRPr lang="en-US"/>
          </a:p>
        </p:txBody>
      </p:sp>
      <p:pic>
        <p:nvPicPr>
          <p:cNvPr id="6" name="Picture 5" descr="This is a QR code">
            <a:extLst>
              <a:ext uri="{FF2B5EF4-FFF2-40B4-BE49-F238E27FC236}">
                <a16:creationId xmlns:a16="http://schemas.microsoft.com/office/drawing/2014/main" id="{5A765B69-09F7-ABE8-5E0E-9F7D90E2DD24}"/>
              </a:ext>
            </a:extLst>
          </p:cNvPr>
          <p:cNvPicPr>
            <a:picLocks noChangeAspect="1"/>
          </p:cNvPicPr>
          <p:nvPr/>
        </p:nvPicPr>
        <p:blipFill>
          <a:blip r:embed="rId2"/>
          <a:stretch>
            <a:fillRect/>
          </a:stretch>
        </p:blipFill>
        <p:spPr>
          <a:xfrm>
            <a:off x="4573977" y="3416599"/>
            <a:ext cx="3130311" cy="3115934"/>
          </a:xfrm>
          <a:prstGeom prst="rect">
            <a:avLst/>
          </a:prstGeom>
        </p:spPr>
      </p:pic>
    </p:spTree>
    <p:extLst>
      <p:ext uri="{BB962C8B-B14F-4D97-AF65-F5344CB8AC3E}">
        <p14:creationId xmlns:p14="http://schemas.microsoft.com/office/powerpoint/2010/main" val="2887880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D0A3-7EF8-301F-45F2-5026CA336CBC}"/>
              </a:ext>
            </a:extLst>
          </p:cNvPr>
          <p:cNvSpPr>
            <a:spLocks noGrp="1"/>
          </p:cNvSpPr>
          <p:nvPr>
            <p:ph type="title"/>
          </p:nvPr>
        </p:nvSpPr>
        <p:spPr>
          <a:xfrm>
            <a:off x="171450" y="-120650"/>
            <a:ext cx="10515600" cy="1325700"/>
          </a:xfrm>
        </p:spPr>
        <p:txBody>
          <a:bodyPr/>
          <a:lstStyle/>
          <a:p>
            <a:r>
              <a:rPr lang="en-US" dirty="0"/>
              <a:t>Reflection</a:t>
            </a:r>
          </a:p>
        </p:txBody>
      </p:sp>
      <p:sp>
        <p:nvSpPr>
          <p:cNvPr id="3" name="Text Placeholder 2">
            <a:extLst>
              <a:ext uri="{FF2B5EF4-FFF2-40B4-BE49-F238E27FC236}">
                <a16:creationId xmlns:a16="http://schemas.microsoft.com/office/drawing/2014/main" id="{FB8D2356-9110-C3EC-06F4-0534827D0787}"/>
              </a:ext>
            </a:extLst>
          </p:cNvPr>
          <p:cNvSpPr>
            <a:spLocks noGrp="1"/>
          </p:cNvSpPr>
          <p:nvPr>
            <p:ph type="body" idx="1"/>
          </p:nvPr>
        </p:nvSpPr>
        <p:spPr/>
        <p:txBody>
          <a:bodyPr/>
          <a:lstStyle/>
          <a:p>
            <a:pPr marL="107950" indent="0">
              <a:buNone/>
            </a:pPr>
            <a:endParaRPr lang="en-US" dirty="0"/>
          </a:p>
          <a:p>
            <a:pPr marL="107950" indent="0">
              <a:buNone/>
            </a:pPr>
            <a:endParaRPr lang="en-US" dirty="0"/>
          </a:p>
          <a:p>
            <a:pPr marL="107950" indent="0">
              <a:buNone/>
            </a:pPr>
            <a:endParaRPr lang="en-US" dirty="0"/>
          </a:p>
          <a:p>
            <a:pPr marL="107950" indent="0">
              <a:buNone/>
            </a:pPr>
            <a:r>
              <a:rPr lang="en-US" dirty="0"/>
              <a:t>Today’s webinar was designed to support you in experiencing what the </a:t>
            </a:r>
            <a:r>
              <a:rPr lang="en-US" i="1" dirty="0"/>
              <a:t>KAS for Social Studies</a:t>
            </a:r>
            <a:r>
              <a:rPr lang="en-US" dirty="0"/>
              <a:t> looks like in practice. Complete the </a:t>
            </a:r>
            <a:r>
              <a:rPr lang="en-US" dirty="0">
                <a:hlinkClick r:id="rId2"/>
              </a:rPr>
              <a:t>Connect, Extend, Challenge </a:t>
            </a:r>
            <a:r>
              <a:rPr lang="en-US" dirty="0"/>
              <a:t>strategy to reflect on how what you experienced will help students </a:t>
            </a:r>
            <a:r>
              <a:rPr lang="en-US" b="1" dirty="0"/>
              <a:t>do</a:t>
            </a:r>
            <a:r>
              <a:rPr lang="en-US" dirty="0"/>
              <a:t> social studies and </a:t>
            </a:r>
            <a:r>
              <a:rPr lang="en-US" b="1" dirty="0"/>
              <a:t>demonstrate mastery</a:t>
            </a:r>
            <a:r>
              <a:rPr lang="en-US" dirty="0"/>
              <a:t> of the standards. </a:t>
            </a:r>
          </a:p>
          <a:p>
            <a:pPr marL="107950" indent="0">
              <a:buNone/>
            </a:pPr>
            <a:endParaRPr lang="en-US" dirty="0"/>
          </a:p>
        </p:txBody>
      </p:sp>
      <p:graphicFrame>
        <p:nvGraphicFramePr>
          <p:cNvPr id="4" name="Google Shape;208;p46">
            <a:extLst>
              <a:ext uri="{FF2B5EF4-FFF2-40B4-BE49-F238E27FC236}">
                <a16:creationId xmlns:a16="http://schemas.microsoft.com/office/drawing/2014/main" id="{794F83D5-3201-9C94-89F1-896545DB4512}"/>
              </a:ext>
            </a:extLst>
          </p:cNvPr>
          <p:cNvGraphicFramePr/>
          <p:nvPr>
            <p:extLst>
              <p:ext uri="{D42A27DB-BD31-4B8C-83A1-F6EECF244321}">
                <p14:modId xmlns:p14="http://schemas.microsoft.com/office/powerpoint/2010/main" val="2409693266"/>
              </p:ext>
            </p:extLst>
          </p:nvPr>
        </p:nvGraphicFramePr>
        <p:xfrm>
          <a:off x="475975" y="936450"/>
          <a:ext cx="11544575" cy="2576010"/>
        </p:xfrm>
        <a:graphic>
          <a:graphicData uri="http://schemas.openxmlformats.org/drawingml/2006/table">
            <a:tbl>
              <a:tblPr firstRow="1">
                <a:noFill/>
              </a:tblPr>
              <a:tblGrid>
                <a:gridCol w="2768975">
                  <a:extLst>
                    <a:ext uri="{9D8B030D-6E8A-4147-A177-3AD203B41FA5}">
                      <a16:colId xmlns:a16="http://schemas.microsoft.com/office/drawing/2014/main" val="20000"/>
                    </a:ext>
                  </a:extLst>
                </a:gridCol>
                <a:gridCol w="3758250">
                  <a:extLst>
                    <a:ext uri="{9D8B030D-6E8A-4147-A177-3AD203B41FA5}">
                      <a16:colId xmlns:a16="http://schemas.microsoft.com/office/drawing/2014/main" val="20001"/>
                    </a:ext>
                  </a:extLst>
                </a:gridCol>
                <a:gridCol w="5017350">
                  <a:extLst>
                    <a:ext uri="{9D8B030D-6E8A-4147-A177-3AD203B41FA5}">
                      <a16:colId xmlns:a16="http://schemas.microsoft.com/office/drawing/2014/main" val="20002"/>
                    </a:ext>
                  </a:extLst>
                </a:gridCol>
              </a:tblGrid>
              <a:tr h="301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Concepts and Practices</a:t>
                      </a:r>
                      <a:endParaRPr sz="1400" b="1" u="none" strike="noStrike" cap="none" dirty="0"/>
                    </a:p>
                  </a:txBody>
                  <a:tcPr marL="91425" marR="91425" marT="91425" marB="91425">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Standard</a:t>
                      </a:r>
                      <a:endParaRPr sz="1400" b="1" u="none" strike="noStrike" cap="none"/>
                    </a:p>
                  </a:txBody>
                  <a:tcPr marL="91425" marR="91425" marT="91425" marB="91425">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Disciplinary Clarifications</a:t>
                      </a:r>
                      <a:endParaRPr sz="1400" b="1" u="none" strike="noStrike" cap="none"/>
                    </a:p>
                  </a:txBody>
                  <a:tcPr marL="91425" marR="91425" marT="91425" marB="91425">
                    <a:solidFill>
                      <a:srgbClr val="CCCCCC"/>
                    </a:solidFill>
                  </a:tcPr>
                </a:tc>
                <a:extLst>
                  <a:ext uri="{0D108BD9-81ED-4DB2-BD59-A6C34878D82A}">
                    <a16:rowId xmlns:a16="http://schemas.microsoft.com/office/drawing/2014/main" val="10000"/>
                  </a:ext>
                </a:extLst>
              </a:tr>
              <a:tr h="21798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 </a:t>
                      </a:r>
                      <a:r>
                        <a:rPr lang="en-US" sz="1800"/>
                        <a:t>Specialization, Trade and Interdependence</a:t>
                      </a:r>
                      <a:endParaRPr sz="1800" u="none" strike="noStrike" cap="none"/>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K.EST.1 Demonstrate ways trade can be used to obtain goods and services.</a:t>
                      </a:r>
                      <a:endParaRPr sz="1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900" dirty="0"/>
                        <a:t>Sometimes a community does not have the resources or skills to produce all the goods and services needed. Therefore, they may trade a good or service they do have to another place in order to receive from that place a good or service they don’t have.</a:t>
                      </a:r>
                      <a:endParaRPr sz="1900" u="none" strike="noStrike" cap="none" dirty="0"/>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3040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6835-BD91-E0F2-964C-E2DC1D8E0328}"/>
              </a:ext>
            </a:extLst>
          </p:cNvPr>
          <p:cNvSpPr>
            <a:spLocks noGrp="1"/>
          </p:cNvSpPr>
          <p:nvPr>
            <p:ph type="title"/>
          </p:nvPr>
        </p:nvSpPr>
        <p:spPr>
          <a:xfrm>
            <a:off x="142875" y="-294735"/>
            <a:ext cx="10515600" cy="1325700"/>
          </a:xfrm>
        </p:spPr>
        <p:txBody>
          <a:bodyPr/>
          <a:lstStyle/>
          <a:p>
            <a:r>
              <a:rPr lang="en-US" dirty="0"/>
              <a:t>Reflection (2)</a:t>
            </a:r>
          </a:p>
        </p:txBody>
      </p:sp>
      <p:sp>
        <p:nvSpPr>
          <p:cNvPr id="3" name="Text Placeholder 2">
            <a:extLst>
              <a:ext uri="{FF2B5EF4-FFF2-40B4-BE49-F238E27FC236}">
                <a16:creationId xmlns:a16="http://schemas.microsoft.com/office/drawing/2014/main" id="{59CA74B9-5767-F766-36DC-F27D13C9E95C}"/>
              </a:ext>
            </a:extLst>
          </p:cNvPr>
          <p:cNvSpPr>
            <a:spLocks noGrp="1"/>
          </p:cNvSpPr>
          <p:nvPr>
            <p:ph type="body" idx="1"/>
          </p:nvPr>
        </p:nvSpPr>
        <p:spPr>
          <a:xfrm>
            <a:off x="571500" y="2863850"/>
            <a:ext cx="10515600" cy="4351200"/>
          </a:xfrm>
        </p:spPr>
        <p:txBody>
          <a:bodyPr/>
          <a:lstStyle/>
          <a:p>
            <a:r>
              <a:rPr lang="en-US" dirty="0"/>
              <a:t>Consider what you have just read, seen, or heard, and then ask yourself:  </a:t>
            </a:r>
          </a:p>
          <a:p>
            <a:pPr marL="1143000" lvl="1" indent="-457200">
              <a:buFont typeface="Arial" panose="020B0604020202020204" pitchFamily="34" charset="0"/>
              <a:buChar char="•"/>
            </a:pPr>
            <a:r>
              <a:rPr lang="en-US" dirty="0"/>
              <a:t>How are the ideas and information </a:t>
            </a:r>
            <a:r>
              <a:rPr lang="en-US" b="1" dirty="0"/>
              <a:t>connected</a:t>
            </a:r>
            <a:r>
              <a:rPr lang="en-US" dirty="0"/>
              <a:t> to what you already know? </a:t>
            </a:r>
          </a:p>
          <a:p>
            <a:pPr marL="1143000" lvl="1" indent="-457200">
              <a:buFont typeface="Arial" panose="020B0604020202020204" pitchFamily="34" charset="0"/>
              <a:buChar char="•"/>
            </a:pPr>
            <a:r>
              <a:rPr lang="en-US" dirty="0"/>
              <a:t>What new ideas did you get that broadened your thinking or </a:t>
            </a:r>
            <a:r>
              <a:rPr lang="en-US" b="1" dirty="0"/>
              <a:t>extended</a:t>
            </a:r>
            <a:r>
              <a:rPr lang="en-US" dirty="0"/>
              <a:t> it in different  directions?</a:t>
            </a:r>
          </a:p>
          <a:p>
            <a:pPr marL="1143000" lvl="1" indent="-457200">
              <a:buFont typeface="Arial" panose="020B0604020202020204" pitchFamily="34" charset="0"/>
              <a:buChar char="•"/>
            </a:pPr>
            <a:r>
              <a:rPr lang="en-US" dirty="0"/>
              <a:t>What </a:t>
            </a:r>
            <a:r>
              <a:rPr lang="en-US" b="1" dirty="0"/>
              <a:t>challenges</a:t>
            </a:r>
            <a:r>
              <a:rPr lang="en-US" dirty="0"/>
              <a:t> or puzzles emerge for you?</a:t>
            </a:r>
          </a:p>
          <a:p>
            <a:pPr marL="107950" indent="0">
              <a:buNone/>
            </a:pPr>
            <a:endParaRPr lang="en-US" dirty="0"/>
          </a:p>
        </p:txBody>
      </p:sp>
      <p:graphicFrame>
        <p:nvGraphicFramePr>
          <p:cNvPr id="4" name="Google Shape;208;p46">
            <a:extLst>
              <a:ext uri="{FF2B5EF4-FFF2-40B4-BE49-F238E27FC236}">
                <a16:creationId xmlns:a16="http://schemas.microsoft.com/office/drawing/2014/main" id="{BAACE183-35AC-0944-B07E-117AF3E44BBD}"/>
              </a:ext>
            </a:extLst>
          </p:cNvPr>
          <p:cNvGraphicFramePr/>
          <p:nvPr>
            <p:extLst>
              <p:ext uri="{D42A27DB-BD31-4B8C-83A1-F6EECF244321}">
                <p14:modId xmlns:p14="http://schemas.microsoft.com/office/powerpoint/2010/main" val="1319842022"/>
              </p:ext>
            </p:extLst>
          </p:nvPr>
        </p:nvGraphicFramePr>
        <p:xfrm>
          <a:off x="421026" y="624540"/>
          <a:ext cx="11113750" cy="2352869"/>
        </p:xfrm>
        <a:graphic>
          <a:graphicData uri="http://schemas.openxmlformats.org/drawingml/2006/table">
            <a:tbl>
              <a:tblPr firstRow="1">
                <a:noFill/>
              </a:tblPr>
              <a:tblGrid>
                <a:gridCol w="2665641">
                  <a:extLst>
                    <a:ext uri="{9D8B030D-6E8A-4147-A177-3AD203B41FA5}">
                      <a16:colId xmlns:a16="http://schemas.microsoft.com/office/drawing/2014/main" val="20000"/>
                    </a:ext>
                  </a:extLst>
                </a:gridCol>
                <a:gridCol w="3617998">
                  <a:extLst>
                    <a:ext uri="{9D8B030D-6E8A-4147-A177-3AD203B41FA5}">
                      <a16:colId xmlns:a16="http://schemas.microsoft.com/office/drawing/2014/main" val="20001"/>
                    </a:ext>
                  </a:extLst>
                </a:gridCol>
                <a:gridCol w="4830111">
                  <a:extLst>
                    <a:ext uri="{9D8B030D-6E8A-4147-A177-3AD203B41FA5}">
                      <a16:colId xmlns:a16="http://schemas.microsoft.com/office/drawing/2014/main" val="20002"/>
                    </a:ext>
                  </a:extLst>
                </a:gridCol>
              </a:tblGrid>
              <a:tr h="35565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Concepts and Practices</a:t>
                      </a:r>
                      <a:endParaRPr sz="1400" b="1" u="none" strike="noStrike" cap="none" dirty="0"/>
                    </a:p>
                  </a:txBody>
                  <a:tcPr marL="91425" marR="91425" marT="91425" marB="91425">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Standard</a:t>
                      </a:r>
                      <a:endParaRPr sz="1400" b="1" u="none" strike="noStrike" cap="none"/>
                    </a:p>
                  </a:txBody>
                  <a:tcPr marL="91425" marR="91425" marT="91425" marB="91425">
                    <a:solidFill>
                      <a:srgbClr val="CC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Disciplinary Clarifications</a:t>
                      </a:r>
                      <a:endParaRPr sz="1400" b="1" u="none" strike="noStrike" cap="none"/>
                    </a:p>
                  </a:txBody>
                  <a:tcPr marL="91425" marR="91425" marT="91425" marB="91425">
                    <a:solidFill>
                      <a:srgbClr val="CCCCCC"/>
                    </a:solidFill>
                  </a:tcPr>
                </a:tc>
                <a:extLst>
                  <a:ext uri="{0D108BD9-81ED-4DB2-BD59-A6C34878D82A}">
                    <a16:rowId xmlns:a16="http://schemas.microsoft.com/office/drawing/2014/main" val="10000"/>
                  </a:ext>
                </a:extLst>
              </a:tr>
              <a:tr h="1956659">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 </a:t>
                      </a:r>
                      <a:r>
                        <a:rPr lang="en-US" sz="1800"/>
                        <a:t>Specialization, Trade and Interdependence</a:t>
                      </a:r>
                      <a:endParaRPr sz="1800" u="none" strike="noStrike" cap="none"/>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t>K.EST.1 Demonstrate ways trade can be used to obtain goods and services.</a:t>
                      </a:r>
                      <a:endParaRPr sz="1800" u="none" strike="noStrike" cap="none" dirty="0"/>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900" dirty="0"/>
                        <a:t>Sometimes a community does not have the resources or skills to produce all the goods and services needed. Therefore, they may trade a good or service they do have to another place in order to receive from that place a good or service they don’t have.</a:t>
                      </a:r>
                      <a:endParaRPr sz="1900" u="none" strike="noStrike" cap="none" dirty="0"/>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939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0">
            <a:extLst>
              <a:ext uri="{C183D7F6-B498-43B3-948B-1728B52AA6E4}">
                <adec:decorative xmlns:adec="http://schemas.microsoft.com/office/drawing/2017/decorative" val="0"/>
              </a:ext>
            </a:extLst>
          </p:cNvPr>
          <p:cNvSpPr txBox="1">
            <a:spLocks noGrp="1"/>
          </p:cNvSpPr>
          <p:nvPr>
            <p:ph type="title"/>
          </p:nvPr>
        </p:nvSpPr>
        <p:spPr>
          <a:xfrm>
            <a:off x="416175" y="151025"/>
            <a:ext cx="11775900" cy="132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72B62"/>
              </a:buClr>
              <a:buSzPts val="4400"/>
              <a:buFont typeface="Georgia"/>
              <a:buNone/>
            </a:pPr>
            <a:r>
              <a:rPr lang="en-US" dirty="0">
                <a:latin typeface="Franklin Gothic Medium" panose="020B0603020102020204" pitchFamily="34" charset="0"/>
              </a:rPr>
              <a:t>What Does it Mean to Unpack a Standard?</a:t>
            </a:r>
            <a:endParaRPr dirty="0">
              <a:latin typeface="Franklin Gothic Medium" panose="020B0603020102020204" pitchFamily="34" charset="0"/>
            </a:endParaRPr>
          </a:p>
        </p:txBody>
      </p:sp>
      <p:sp>
        <p:nvSpPr>
          <p:cNvPr id="164" name="Google Shape;164;p40">
            <a:extLst>
              <a:ext uri="{C183D7F6-B498-43B3-948B-1728B52AA6E4}">
                <adec:decorative xmlns:adec="http://schemas.microsoft.com/office/drawing/2017/decorative" val="0"/>
              </a:ext>
            </a:extLst>
          </p:cNvPr>
          <p:cNvSpPr txBox="1">
            <a:spLocks noGrp="1"/>
          </p:cNvSpPr>
          <p:nvPr>
            <p:ph type="body" idx="1"/>
          </p:nvPr>
        </p:nvSpPr>
        <p:spPr>
          <a:xfrm>
            <a:off x="298011" y="813875"/>
            <a:ext cx="11064000" cy="4664114"/>
          </a:xfrm>
          <a:prstGeom prst="rect">
            <a:avLst/>
          </a:prstGeom>
          <a:noFill/>
          <a:ln>
            <a:noFill/>
          </a:ln>
        </p:spPr>
        <p:txBody>
          <a:bodyPr spcFirstLastPara="1" wrap="square" lIns="0" tIns="0" rIns="0" bIns="0" anchor="t" anchorCtr="0">
            <a:noAutofit/>
          </a:bodyPr>
          <a:lstStyle/>
          <a:p>
            <a:pPr marL="88900" lvl="0" indent="0" algn="l" rtl="0">
              <a:lnSpc>
                <a:spcPct val="115000"/>
              </a:lnSpc>
              <a:spcBef>
                <a:spcPts val="800"/>
              </a:spcBef>
              <a:spcAft>
                <a:spcPts val="0"/>
              </a:spcAft>
              <a:buClr>
                <a:schemeClr val="dk1"/>
              </a:buClr>
              <a:buSzPts val="2200"/>
              <a:buNone/>
            </a:pPr>
            <a:r>
              <a:rPr lang="en-US" dirty="0">
                <a:solidFill>
                  <a:schemeClr val="dk1"/>
                </a:solidFill>
                <a:latin typeface="Franklin Gothic Book" panose="020B0503020102020204" pitchFamily="34" charset="0"/>
                <a:sym typeface="Libre Franklin"/>
              </a:rPr>
              <a:t>Breaking a standard into smaller, more explicit chunks for the purposes of curriculum development and/or unit and lesson planning.</a:t>
            </a:r>
          </a:p>
          <a:p>
            <a:pPr marL="0" marR="0" lvl="0" indent="0" algn="l" rtl="0">
              <a:lnSpc>
                <a:spcPct val="100000"/>
              </a:lnSpc>
              <a:spcBef>
                <a:spcPts val="0"/>
              </a:spcBef>
              <a:spcAft>
                <a:spcPts val="0"/>
              </a:spcAft>
              <a:buClr>
                <a:srgbClr val="3F3F3F"/>
              </a:buClr>
              <a:buSzPts val="1400"/>
              <a:buFont typeface="Libre Franklin Medium"/>
              <a:buNone/>
            </a:pPr>
            <a:r>
              <a:rPr lang="en-US" sz="2400" dirty="0">
                <a:solidFill>
                  <a:schemeClr val="tx1"/>
                </a:solidFill>
              </a:rPr>
              <a:t>K.E.ST.1 Demonstrate ways trade can be used to obtain goods and services.</a:t>
            </a:r>
          </a:p>
        </p:txBody>
      </p:sp>
      <p:graphicFrame>
        <p:nvGraphicFramePr>
          <p:cNvPr id="4" name="Table 3">
            <a:extLst>
              <a:ext uri="{FF2B5EF4-FFF2-40B4-BE49-F238E27FC236}">
                <a16:creationId xmlns:a16="http://schemas.microsoft.com/office/drawing/2014/main" id="{EF11994C-35B3-8707-A544-47138E460853}"/>
              </a:ext>
              <a:ext uri="{C183D7F6-B498-43B3-948B-1728B52AA6E4}">
                <adec:decorative xmlns:adec="http://schemas.microsoft.com/office/drawing/2017/decorative" val="0"/>
              </a:ext>
            </a:extLst>
          </p:cNvPr>
          <p:cNvGraphicFramePr>
            <a:graphicFrameLocks noGrp="1"/>
          </p:cNvGraphicFramePr>
          <p:nvPr/>
        </p:nvGraphicFramePr>
        <p:xfrm>
          <a:off x="8778888" y="2364837"/>
          <a:ext cx="3135745" cy="2519680"/>
        </p:xfrm>
        <a:graphic>
          <a:graphicData uri="http://schemas.openxmlformats.org/drawingml/2006/table">
            <a:tbl>
              <a:tblPr firstRow="1" bandRow="1"/>
              <a:tblGrid>
                <a:gridCol w="3135745">
                  <a:extLst>
                    <a:ext uri="{9D8B030D-6E8A-4147-A177-3AD203B41FA5}">
                      <a16:colId xmlns:a16="http://schemas.microsoft.com/office/drawing/2014/main" val="2810213004"/>
                    </a:ext>
                  </a:extLst>
                </a:gridCol>
              </a:tblGrid>
              <a:tr h="370840">
                <a:tc>
                  <a: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Economics (E)</a:t>
                      </a:r>
                    </a:p>
                  </a:txBody>
                  <a:tcPr>
                    <a:solidFill>
                      <a:schemeClr val="accent4">
                        <a:lumMod val="20000"/>
                        <a:lumOff val="80000"/>
                      </a:schemeClr>
                    </a:solidFill>
                  </a:tcPr>
                </a:tc>
                <a:extLst>
                  <a:ext uri="{0D108BD9-81ED-4DB2-BD59-A6C34878D82A}">
                    <a16:rowId xmlns:a16="http://schemas.microsoft.com/office/drawing/2014/main" val="2970386638"/>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Microeconomics (MI)</a:t>
                      </a:r>
                    </a:p>
                  </a:txBody>
                  <a:tcPr>
                    <a:solidFill>
                      <a:schemeClr val="accent4">
                        <a:lumMod val="20000"/>
                        <a:lumOff val="80000"/>
                      </a:schemeClr>
                    </a:solidFill>
                  </a:tcPr>
                </a:tc>
                <a:extLst>
                  <a:ext uri="{0D108BD9-81ED-4DB2-BD59-A6C34878D82A}">
                    <a16:rowId xmlns:a16="http://schemas.microsoft.com/office/drawing/2014/main" val="1275141099"/>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Macroeconomics (MA)</a:t>
                      </a:r>
                    </a:p>
                  </a:txBody>
                  <a:tcPr>
                    <a:solidFill>
                      <a:schemeClr val="accent4">
                        <a:lumMod val="20000"/>
                        <a:lumOff val="80000"/>
                      </a:schemeClr>
                    </a:solidFill>
                  </a:tcPr>
                </a:tc>
                <a:extLst>
                  <a:ext uri="{0D108BD9-81ED-4DB2-BD59-A6C34878D82A}">
                    <a16:rowId xmlns:a16="http://schemas.microsoft.com/office/drawing/2014/main" val="3388267761"/>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Specialization, Trade and Interdependence (ST)</a:t>
                      </a:r>
                    </a:p>
                  </a:txBody>
                  <a:tcPr>
                    <a:solidFill>
                      <a:schemeClr val="accent4">
                        <a:lumMod val="20000"/>
                        <a:lumOff val="80000"/>
                      </a:schemeClr>
                    </a:solidFill>
                  </a:tcPr>
                </a:tc>
                <a:extLst>
                  <a:ext uri="{0D108BD9-81ED-4DB2-BD59-A6C34878D82A}">
                    <a16:rowId xmlns:a16="http://schemas.microsoft.com/office/drawing/2014/main" val="1580788152"/>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Incentives, Choices and Decision Making (IC)</a:t>
                      </a:r>
                    </a:p>
                  </a:txBody>
                  <a:tcPr>
                    <a:solidFill>
                      <a:schemeClr val="accent4">
                        <a:lumMod val="20000"/>
                        <a:lumOff val="80000"/>
                      </a:schemeClr>
                    </a:solidFill>
                  </a:tcPr>
                </a:tc>
                <a:extLst>
                  <a:ext uri="{0D108BD9-81ED-4DB2-BD59-A6C34878D82A}">
                    <a16:rowId xmlns:a16="http://schemas.microsoft.com/office/drawing/2014/main" val="1828117527"/>
                  </a:ext>
                </a:extLst>
              </a:tr>
              <a:tr h="370840">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Kentucky Economics (KE)</a:t>
                      </a:r>
                    </a:p>
                  </a:txBody>
                  <a:tcPr>
                    <a:solidFill>
                      <a:schemeClr val="accent4">
                        <a:lumMod val="20000"/>
                        <a:lumOff val="80000"/>
                      </a:schemeClr>
                    </a:solidFill>
                  </a:tcPr>
                </a:tc>
                <a:extLst>
                  <a:ext uri="{0D108BD9-81ED-4DB2-BD59-A6C34878D82A}">
                    <a16:rowId xmlns:a16="http://schemas.microsoft.com/office/drawing/2014/main" val="550432055"/>
                  </a:ext>
                </a:extLst>
              </a:tr>
            </a:tbl>
          </a:graphicData>
        </a:graphic>
      </p:graphicFrame>
      <p:graphicFrame>
        <p:nvGraphicFramePr>
          <p:cNvPr id="5" name="Table 4">
            <a:extLst>
              <a:ext uri="{FF2B5EF4-FFF2-40B4-BE49-F238E27FC236}">
                <a16:creationId xmlns:a16="http://schemas.microsoft.com/office/drawing/2014/main" id="{D7EAADAF-62DA-A741-433D-70E8134578F7}"/>
              </a:ext>
              <a:ext uri="{C183D7F6-B498-43B3-948B-1728B52AA6E4}">
                <adec:decorative xmlns:adec="http://schemas.microsoft.com/office/drawing/2017/decorative" val="0"/>
              </a:ext>
            </a:extLst>
          </p:cNvPr>
          <p:cNvGraphicFramePr>
            <a:graphicFrameLocks noGrp="1"/>
          </p:cNvGraphicFramePr>
          <p:nvPr/>
        </p:nvGraphicFramePr>
        <p:xfrm>
          <a:off x="298011" y="2547516"/>
          <a:ext cx="8128000" cy="370840"/>
        </p:xfrm>
        <a:graphic>
          <a:graphicData uri="http://schemas.openxmlformats.org/drawingml/2006/table">
            <a:tbl>
              <a:tblPr firstRow="1" bandRow="1"/>
              <a:tblGrid>
                <a:gridCol w="2032000">
                  <a:extLst>
                    <a:ext uri="{9D8B030D-6E8A-4147-A177-3AD203B41FA5}">
                      <a16:colId xmlns:a16="http://schemas.microsoft.com/office/drawing/2014/main" val="1915875570"/>
                    </a:ext>
                  </a:extLst>
                </a:gridCol>
                <a:gridCol w="2032000">
                  <a:extLst>
                    <a:ext uri="{9D8B030D-6E8A-4147-A177-3AD203B41FA5}">
                      <a16:colId xmlns:a16="http://schemas.microsoft.com/office/drawing/2014/main" val="579892268"/>
                    </a:ext>
                  </a:extLst>
                </a:gridCol>
                <a:gridCol w="2032000">
                  <a:extLst>
                    <a:ext uri="{9D8B030D-6E8A-4147-A177-3AD203B41FA5}">
                      <a16:colId xmlns:a16="http://schemas.microsoft.com/office/drawing/2014/main" val="4111778639"/>
                    </a:ext>
                  </a:extLst>
                </a:gridCol>
                <a:gridCol w="2032000">
                  <a:extLst>
                    <a:ext uri="{9D8B030D-6E8A-4147-A177-3AD203B41FA5}">
                      <a16:colId xmlns:a16="http://schemas.microsoft.com/office/drawing/2014/main" val="1302209919"/>
                    </a:ext>
                  </a:extLst>
                </a:gridCol>
              </a:tblGrid>
              <a:tr h="370840">
                <a:tc>
                  <a:txBody>
                    <a:bodyPr/>
                    <a:lstStyle/>
                    <a:p>
                      <a:pPr algn="ctr"/>
                      <a:r>
                        <a:rPr lang="en-US" b="1" dirty="0"/>
                        <a:t>Civics (C)</a:t>
                      </a:r>
                    </a:p>
                  </a:txBody>
                  <a:tcPr>
                    <a:solidFill>
                      <a:schemeClr val="accent1">
                        <a:lumMod val="40000"/>
                        <a:lumOff val="60000"/>
                      </a:schemeClr>
                    </a:solidFill>
                  </a:tcPr>
                </a:tc>
                <a:tc>
                  <a:txBody>
                    <a:bodyPr/>
                    <a:lstStyle/>
                    <a:p>
                      <a:pPr algn="ctr"/>
                      <a:r>
                        <a:rPr lang="en-US" b="1" dirty="0"/>
                        <a:t>Economics (E)</a:t>
                      </a:r>
                    </a:p>
                  </a:txBody>
                  <a:tcPr>
                    <a:solidFill>
                      <a:schemeClr val="accent4">
                        <a:lumMod val="20000"/>
                        <a:lumOff val="80000"/>
                      </a:schemeClr>
                    </a:solidFill>
                  </a:tcPr>
                </a:tc>
                <a:tc>
                  <a:txBody>
                    <a:bodyPr/>
                    <a:lstStyle/>
                    <a:p>
                      <a:pPr algn="ctr"/>
                      <a:r>
                        <a:rPr lang="en-US" b="1" dirty="0"/>
                        <a:t>Geography (G)</a:t>
                      </a:r>
                    </a:p>
                  </a:txBody>
                  <a:tcPr>
                    <a:solidFill>
                      <a:schemeClr val="accent6">
                        <a:lumMod val="60000"/>
                        <a:lumOff val="40000"/>
                      </a:schemeClr>
                    </a:solidFill>
                  </a:tcPr>
                </a:tc>
                <a:tc>
                  <a:txBody>
                    <a:bodyPr/>
                    <a:lstStyle/>
                    <a:p>
                      <a:pPr algn="ctr"/>
                      <a:r>
                        <a:rPr lang="en-US" b="1" dirty="0"/>
                        <a:t>History (H)</a:t>
                      </a:r>
                    </a:p>
                  </a:txBody>
                  <a:tcPr>
                    <a:solidFill>
                      <a:srgbClr val="FF99FF"/>
                    </a:solidFill>
                  </a:tcPr>
                </a:tc>
                <a:extLst>
                  <a:ext uri="{0D108BD9-81ED-4DB2-BD59-A6C34878D82A}">
                    <a16:rowId xmlns:a16="http://schemas.microsoft.com/office/drawing/2014/main" val="1863336793"/>
                  </a:ext>
                </a:extLst>
              </a:tr>
            </a:tbl>
          </a:graphicData>
        </a:graphic>
      </p:graphicFrame>
      <p:pic>
        <p:nvPicPr>
          <p:cNvPr id="6" name="Picture 5" descr="This is a graphic from the standards document that illustrates the coding and what each letter or number represents.">
            <a:extLst>
              <a:ext uri="{FF2B5EF4-FFF2-40B4-BE49-F238E27FC236}">
                <a16:creationId xmlns:a16="http://schemas.microsoft.com/office/drawing/2014/main" id="{0A0A938A-FB41-18BA-447B-682285D1B8F9}"/>
              </a:ext>
            </a:extLst>
          </p:cNvPr>
          <p:cNvPicPr>
            <a:picLocks noChangeAspect="1"/>
          </p:cNvPicPr>
          <p:nvPr/>
        </p:nvPicPr>
        <p:blipFill>
          <a:blip r:embed="rId3"/>
          <a:stretch>
            <a:fillRect/>
          </a:stretch>
        </p:blipFill>
        <p:spPr>
          <a:xfrm>
            <a:off x="1710495" y="3074667"/>
            <a:ext cx="5633972" cy="22879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0"/>
          <p:cNvSpPr txBox="1">
            <a:spLocks noGrp="1"/>
          </p:cNvSpPr>
          <p:nvPr>
            <p:ph type="title"/>
          </p:nvPr>
        </p:nvSpPr>
        <p:spPr>
          <a:xfrm>
            <a:off x="416175" y="151025"/>
            <a:ext cx="11775900" cy="132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72B62"/>
              </a:buClr>
              <a:buSzPts val="4400"/>
              <a:buFont typeface="Georgia"/>
              <a:buNone/>
            </a:pPr>
            <a:r>
              <a:rPr lang="en-US" dirty="0">
                <a:latin typeface="Franklin Gothic Medium" panose="020B0603020102020204" pitchFamily="34" charset="0"/>
              </a:rPr>
              <a:t>What Does It Mean to Unpack a Standard? (2)</a:t>
            </a:r>
            <a:endParaRPr dirty="0">
              <a:latin typeface="Franklin Gothic Medium" panose="020B0603020102020204" pitchFamily="34" charset="0"/>
            </a:endParaRPr>
          </a:p>
        </p:txBody>
      </p:sp>
      <p:sp>
        <p:nvSpPr>
          <p:cNvPr id="164" name="Google Shape;164;p40"/>
          <p:cNvSpPr txBox="1">
            <a:spLocks noGrp="1"/>
          </p:cNvSpPr>
          <p:nvPr>
            <p:ph type="body" idx="1"/>
          </p:nvPr>
        </p:nvSpPr>
        <p:spPr>
          <a:xfrm>
            <a:off x="298011" y="978328"/>
            <a:ext cx="11064000" cy="4901400"/>
          </a:xfrm>
          <a:prstGeom prst="rect">
            <a:avLst/>
          </a:prstGeom>
          <a:noFill/>
          <a:ln>
            <a:noFill/>
          </a:ln>
        </p:spPr>
        <p:txBody>
          <a:bodyPr spcFirstLastPara="1" wrap="square" lIns="0" tIns="0" rIns="0" bIns="0" anchor="t" anchorCtr="0">
            <a:noAutofit/>
          </a:bodyPr>
          <a:lstStyle/>
          <a:p>
            <a:pPr marL="457200" lvl="0" indent="-368300" algn="l" rtl="0">
              <a:lnSpc>
                <a:spcPct val="115000"/>
              </a:lnSpc>
              <a:spcBef>
                <a:spcPts val="800"/>
              </a:spcBef>
              <a:spcAft>
                <a:spcPts val="1800"/>
              </a:spcAft>
              <a:buClr>
                <a:schemeClr val="dk1"/>
              </a:buClr>
              <a:buSzPts val="2200"/>
              <a:buFont typeface="Libre Franklin"/>
              <a:buChar char="•"/>
            </a:pPr>
            <a:r>
              <a:rPr lang="en-US" sz="2200" dirty="0">
                <a:solidFill>
                  <a:schemeClr val="dk1"/>
                </a:solidFill>
                <a:latin typeface="Libre Franklin"/>
                <a:ea typeface="Libre Franklin"/>
                <a:cs typeface="Libre Franklin"/>
                <a:sym typeface="Libre Franklin"/>
              </a:rPr>
              <a:t>Breaking a standard into smaller, more explicit chunks for the purposes of curriculum development and/or unit and lesson planning</a:t>
            </a:r>
            <a:r>
              <a:rPr lang="en-US" sz="2200" dirty="0">
                <a:solidFill>
                  <a:schemeClr val="dk1"/>
                </a:solidFill>
                <a:latin typeface="Libre Franklin"/>
                <a:ea typeface="Libre Franklin"/>
                <a:cs typeface="Libre Franklin"/>
              </a:rPr>
              <a:t>.</a:t>
            </a:r>
          </a:p>
          <a:p>
            <a:pPr indent="-368300">
              <a:lnSpc>
                <a:spcPct val="115000"/>
              </a:lnSpc>
              <a:spcBef>
                <a:spcPts val="800"/>
              </a:spcBef>
              <a:buClr>
                <a:schemeClr val="dk1"/>
              </a:buClr>
              <a:buSzPts val="2200"/>
              <a:buFont typeface="Libre Franklin"/>
              <a:buChar char="•"/>
            </a:pPr>
            <a:r>
              <a:rPr lang="en-US" sz="2400" dirty="0">
                <a:solidFill>
                  <a:schemeClr val="tx1"/>
                </a:solidFill>
              </a:rPr>
              <a:t>K.E.ST.1 Demonstrate ways trade can be used to obtain goods and services.</a:t>
            </a:r>
          </a:p>
          <a:p>
            <a:pPr lvl="1" indent="-368300">
              <a:lnSpc>
                <a:spcPct val="115000"/>
              </a:lnSpc>
              <a:spcBef>
                <a:spcPts val="800"/>
              </a:spcBef>
              <a:buClr>
                <a:schemeClr val="dk1"/>
              </a:buClr>
              <a:buSzPts val="2200"/>
              <a:buFont typeface="Libre Franklin"/>
              <a:buChar char="•"/>
            </a:pPr>
            <a:r>
              <a:rPr lang="en-US" sz="1800" dirty="0">
                <a:solidFill>
                  <a:schemeClr val="dk1"/>
                </a:solidFill>
              </a:rPr>
              <a:t>What does </a:t>
            </a:r>
            <a:r>
              <a:rPr lang="en-US" sz="1800" i="1" dirty="0">
                <a:solidFill>
                  <a:schemeClr val="dk1"/>
                </a:solidFill>
              </a:rPr>
              <a:t>demonstrate </a:t>
            </a:r>
            <a:r>
              <a:rPr lang="en-US" sz="1800" dirty="0">
                <a:solidFill>
                  <a:schemeClr val="dk1"/>
                </a:solidFill>
              </a:rPr>
              <a:t>mean in this standard?</a:t>
            </a:r>
          </a:p>
          <a:p>
            <a:pPr lvl="1" indent="-368300">
              <a:lnSpc>
                <a:spcPct val="115000"/>
              </a:lnSpc>
              <a:spcBef>
                <a:spcPts val="800"/>
              </a:spcBef>
              <a:buClr>
                <a:schemeClr val="dk1"/>
              </a:buClr>
              <a:buSzPts val="2200"/>
              <a:buFont typeface="Libre Franklin"/>
              <a:buChar char="•"/>
            </a:pPr>
            <a:r>
              <a:rPr lang="en-US" sz="1800" dirty="0">
                <a:solidFill>
                  <a:schemeClr val="dk1"/>
                </a:solidFill>
              </a:rPr>
              <a:t>Does it mean “make meaning of” or “transfer”?</a:t>
            </a:r>
          </a:p>
          <a:p>
            <a:pPr lvl="1" indent="-368300">
              <a:lnSpc>
                <a:spcPct val="115000"/>
              </a:lnSpc>
              <a:spcBef>
                <a:spcPts val="800"/>
              </a:spcBef>
              <a:buClr>
                <a:schemeClr val="dk1"/>
              </a:buClr>
              <a:buSzPts val="2200"/>
              <a:buFont typeface="Libre Franklin"/>
              <a:buChar char="•"/>
            </a:pPr>
            <a:r>
              <a:rPr lang="en-US" sz="1800" dirty="0">
                <a:solidFill>
                  <a:schemeClr val="dk1"/>
                </a:solidFill>
              </a:rPr>
              <a:t>Does it mean to “accurately state”, or does it mean to “support ideas with details and examples”?</a:t>
            </a:r>
          </a:p>
          <a:p>
            <a:pPr lvl="1" indent="-368300">
              <a:lnSpc>
                <a:spcPct val="115000"/>
              </a:lnSpc>
              <a:spcBef>
                <a:spcPts val="800"/>
              </a:spcBef>
              <a:buClr>
                <a:schemeClr val="dk1"/>
              </a:buClr>
              <a:buSzPts val="2200"/>
              <a:buFont typeface="Libre Franklin"/>
              <a:buChar char="•"/>
            </a:pPr>
            <a:r>
              <a:rPr lang="en-US" sz="1800" dirty="0">
                <a:solidFill>
                  <a:schemeClr val="dk1"/>
                </a:solidFill>
              </a:rPr>
              <a:t>What does the verb demand in terms of student learning?</a:t>
            </a:r>
            <a:endParaRPr sz="18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72B62"/>
              </a:buClr>
              <a:buSzPts val="4400"/>
              <a:buFont typeface="Georgia"/>
              <a:buNone/>
            </a:pPr>
            <a:r>
              <a:rPr lang="en-US" dirty="0">
                <a:latin typeface="Franklin Gothic Medium" panose="020B0603020102020204" pitchFamily="34" charset="0"/>
              </a:rPr>
              <a:t>When Unpacking a Standard, </a:t>
            </a:r>
            <a:br>
              <a:rPr lang="en-US" dirty="0">
                <a:latin typeface="Franklin Gothic Medium" panose="020B0603020102020204" pitchFamily="34" charset="0"/>
              </a:rPr>
            </a:br>
            <a:r>
              <a:rPr lang="en-US" dirty="0">
                <a:latin typeface="Franklin Gothic Medium" panose="020B0603020102020204" pitchFamily="34" charset="0"/>
              </a:rPr>
              <a:t>Ask a Series of Questions:</a:t>
            </a:r>
            <a:endParaRPr dirty="0">
              <a:latin typeface="Franklin Gothic Medium" panose="020B0603020102020204" pitchFamily="34" charset="0"/>
            </a:endParaRPr>
          </a:p>
        </p:txBody>
      </p:sp>
      <p:sp>
        <p:nvSpPr>
          <p:cNvPr id="525" name="Google Shape;525;p7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lvl="0" indent="-457200" algn="l" rtl="0">
              <a:spcBef>
                <a:spcPts val="0"/>
              </a:spcBef>
              <a:spcAft>
                <a:spcPts val="0"/>
              </a:spcAft>
              <a:buSzPts val="3200"/>
              <a:buFont typeface="Arial" panose="020B0604020202020204" pitchFamily="34" charset="0"/>
              <a:buChar char="•"/>
            </a:pPr>
            <a:r>
              <a:rPr lang="en-US" sz="3200" dirty="0">
                <a:latin typeface="Franklin Gothic Book" panose="020B0503020102020204" pitchFamily="34" charset="0"/>
              </a:rPr>
              <a:t>What knowledge will students need to demonstrate the intended learning?</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What understandings will they need to master?</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What skills will they need to apply to demonstrate mastery?</a:t>
            </a:r>
            <a:endParaRPr dirty="0">
              <a:latin typeface="Franklin Gothic Book" panose="020B0503020102020204" pitchFamily="34" charset="0"/>
            </a:endParaRPr>
          </a:p>
          <a:p>
            <a:pPr lvl="0" indent="-457200" algn="l" rtl="0">
              <a:spcBef>
                <a:spcPts val="1000"/>
              </a:spcBef>
              <a:spcAft>
                <a:spcPts val="0"/>
              </a:spcAft>
              <a:buSzPts val="3200"/>
              <a:buFont typeface="Arial" panose="020B0604020202020204" pitchFamily="34" charset="0"/>
              <a:buChar char="•"/>
            </a:pPr>
            <a:r>
              <a:rPr lang="en-US" sz="3200" dirty="0">
                <a:latin typeface="Franklin Gothic Book" panose="020B0503020102020204" pitchFamily="34" charset="0"/>
              </a:rPr>
              <a:t>How might students demonstrate the requisite skills through learning experiences?</a:t>
            </a:r>
            <a:endParaRPr dirty="0">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Georgia"/>
              <a:buNone/>
            </a:pPr>
            <a:r>
              <a:rPr lang="en-US" u="sng" dirty="0">
                <a:solidFill>
                  <a:schemeClr val="dk1"/>
                </a:solidFill>
                <a:hlinkClick r:id="rId3">
                  <a:extLst>
                    <a:ext uri="{A12FA001-AC4F-418D-AE19-62706E023703}">
                      <ahyp:hlinkClr xmlns:ahyp="http://schemas.microsoft.com/office/drawing/2018/hyperlinkcolor" val="tx"/>
                    </a:ext>
                  </a:extLst>
                </a:hlinkClick>
              </a:rPr>
              <a:t>Tool to Unpack Standards</a:t>
            </a:r>
            <a:endParaRPr dirty="0">
              <a:solidFill>
                <a:schemeClr val="dk1"/>
              </a:solidFill>
            </a:endParaRPr>
          </a:p>
        </p:txBody>
      </p:sp>
      <p:sp>
        <p:nvSpPr>
          <p:cNvPr id="178" name="Google Shape;178;p43"/>
          <p:cNvSpPr txBox="1"/>
          <p:nvPr/>
        </p:nvSpPr>
        <p:spPr>
          <a:xfrm>
            <a:off x="1169759" y="1565353"/>
            <a:ext cx="91440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1B1E3D"/>
                </a:solidFill>
                <a:effectLst/>
                <a:uLnTx/>
                <a:uFillTx/>
                <a:latin typeface="Libre Franklin Medium"/>
                <a:ea typeface="Libre Franklin Medium"/>
                <a:cs typeface="Libre Franklin Medium"/>
                <a:sym typeface="Libre Franklin Medium"/>
              </a:rPr>
              <a:t>Step 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179;p43" descr="Indicates that the first column is the standard. " title="Down arrow"/>
          <p:cNvSpPr/>
          <p:nvPr/>
        </p:nvSpPr>
        <p:spPr>
          <a:xfrm>
            <a:off x="1490993"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Libre Franklin Medium"/>
              <a:ea typeface="Libre Franklin Medium"/>
              <a:cs typeface="Libre Franklin Medium"/>
              <a:sym typeface="Libre Franklin Medium"/>
            </a:endParaRPr>
          </a:p>
        </p:txBody>
      </p:sp>
      <p:sp>
        <p:nvSpPr>
          <p:cNvPr id="180" name="Google Shape;180;p43"/>
          <p:cNvSpPr txBox="1"/>
          <p:nvPr/>
        </p:nvSpPr>
        <p:spPr>
          <a:xfrm>
            <a:off x="3442317" y="1565353"/>
            <a:ext cx="91440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1B1E3D"/>
                </a:solidFill>
                <a:effectLst/>
                <a:uLnTx/>
                <a:uFillTx/>
                <a:latin typeface="Libre Franklin Medium"/>
                <a:ea typeface="Libre Franklin Medium"/>
                <a:cs typeface="Libre Franklin Medium"/>
                <a:sym typeface="Libre Franklin Medium"/>
              </a:rPr>
              <a:t>Step 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181;p43" descr="Indicates that the second step in this chart is to identify What Knowledge/Concepts/ Vocabulary do students need to know to reach this standard?&#10;" title="Down arrow Step Two"/>
          <p:cNvSpPr/>
          <p:nvPr/>
        </p:nvSpPr>
        <p:spPr>
          <a:xfrm>
            <a:off x="3762357" y="1978220"/>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Libre Franklin Medium"/>
              <a:ea typeface="Libre Franklin Medium"/>
              <a:cs typeface="Libre Franklin Medium"/>
              <a:sym typeface="Libre Franklin Medium"/>
            </a:endParaRPr>
          </a:p>
        </p:txBody>
      </p:sp>
      <p:sp>
        <p:nvSpPr>
          <p:cNvPr id="182" name="Google Shape;182;p43"/>
          <p:cNvSpPr txBox="1"/>
          <p:nvPr/>
        </p:nvSpPr>
        <p:spPr>
          <a:xfrm>
            <a:off x="5849498" y="5087917"/>
            <a:ext cx="91440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1B1E3D"/>
                </a:solidFill>
                <a:effectLst/>
                <a:uLnTx/>
                <a:uFillTx/>
                <a:latin typeface="Libre Franklin Medium"/>
                <a:ea typeface="Libre Franklin Medium"/>
                <a:cs typeface="Libre Franklin Medium"/>
                <a:sym typeface="Libre Franklin Medium"/>
              </a:rPr>
              <a:t>Step 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3" name="Google Shape;183;p43" descr="Indicates that step 3 is identifying what skills do students need to be able to do to reach this standard. &#10;" title="Upward arrow"/>
          <p:cNvSpPr/>
          <p:nvPr/>
        </p:nvSpPr>
        <p:spPr>
          <a:xfrm rot="10800000">
            <a:off x="6032378" y="4517745"/>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Libre Franklin Medium"/>
              <a:ea typeface="Libre Franklin Medium"/>
              <a:cs typeface="Libre Franklin Medium"/>
              <a:sym typeface="Libre Franklin Medium"/>
            </a:endParaRPr>
          </a:p>
        </p:txBody>
      </p:sp>
      <p:sp>
        <p:nvSpPr>
          <p:cNvPr id="184" name="Google Shape;184;p43"/>
          <p:cNvSpPr txBox="1"/>
          <p:nvPr/>
        </p:nvSpPr>
        <p:spPr>
          <a:xfrm>
            <a:off x="7987434" y="1565972"/>
            <a:ext cx="91440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1B1E3D"/>
                </a:solidFill>
                <a:effectLst/>
                <a:uLnTx/>
                <a:uFillTx/>
                <a:latin typeface="Libre Franklin Medium"/>
                <a:ea typeface="Libre Franklin Medium"/>
                <a:cs typeface="Libre Franklin Medium"/>
                <a:sym typeface="Libre Franklin Medium"/>
              </a:rPr>
              <a:t>Step 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5" name="Google Shape;185;p43" descr="Indicates that what level of proficiency do students need to be at in order to reach this standard needs to be identified. &#10;" title="Down arrow 4"/>
          <p:cNvSpPr/>
          <p:nvPr/>
        </p:nvSpPr>
        <p:spPr>
          <a:xfrm>
            <a:off x="8307474" y="1978839"/>
            <a:ext cx="274320" cy="54864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Libre Franklin Medium"/>
              <a:ea typeface="Libre Franklin Medium"/>
              <a:cs typeface="Libre Franklin Medium"/>
              <a:sym typeface="Libre Franklin Medium"/>
            </a:endParaRPr>
          </a:p>
        </p:txBody>
      </p:sp>
      <p:grpSp>
        <p:nvGrpSpPr>
          <p:cNvPr id="7" name="Group 6" descr="Tool to unpack standards&#10;">
            <a:extLst>
              <a:ext uri="{FF2B5EF4-FFF2-40B4-BE49-F238E27FC236}">
                <a16:creationId xmlns:a16="http://schemas.microsoft.com/office/drawing/2014/main" id="{DCEA854B-DA6C-DDFF-1BAE-BD737598FAEB}"/>
              </a:ext>
            </a:extLst>
          </p:cNvPr>
          <p:cNvGrpSpPr/>
          <p:nvPr/>
        </p:nvGrpSpPr>
        <p:grpSpPr>
          <a:xfrm>
            <a:off x="741193" y="2611693"/>
            <a:ext cx="9036050" cy="1663399"/>
            <a:chOff x="741193" y="2611693"/>
            <a:chExt cx="9036050" cy="1663399"/>
          </a:xfrm>
        </p:grpSpPr>
        <p:sp>
          <p:nvSpPr>
            <p:cNvPr id="4" name="TextBox 3">
              <a:extLst>
                <a:ext uri="{FF2B5EF4-FFF2-40B4-BE49-F238E27FC236}">
                  <a16:creationId xmlns:a16="http://schemas.microsoft.com/office/drawing/2014/main" id="{52B9C841-30E0-AB37-812C-761DACBE7DCF}"/>
                </a:ext>
              </a:extLst>
            </p:cNvPr>
            <p:cNvSpPr txBox="1"/>
            <p:nvPr/>
          </p:nvSpPr>
          <p:spPr>
            <a:xfrm>
              <a:off x="2836154" y="2611693"/>
              <a:ext cx="6941089" cy="523220"/>
            </a:xfrm>
            <a:prstGeom prst="rect">
              <a:avLst/>
            </a:prstGeom>
            <a:solidFill>
              <a:srgbClr val="44546A"/>
            </a:solidFill>
          </p:spPr>
          <p:txBody>
            <a:bodyPr wrap="square" rtlCol="0">
              <a:spAutoFit/>
            </a:bodyPr>
            <a:lstStyle/>
            <a:p>
              <a:pPr algn="ctr"/>
              <a:r>
                <a:rPr lang="en-US" sz="1400" b="1" u="none" strike="noStrike" cap="none" dirty="0">
                  <a:solidFill>
                    <a:schemeClr val="lt1"/>
                  </a:solidFill>
                  <a:latin typeface="Franklin Gothic Medium" panose="020B0603020102020204" pitchFamily="34" charset="0"/>
                </a:rPr>
                <a:t>Unpacking the Standard</a:t>
              </a:r>
              <a:endParaRPr lang="en-US" sz="1400" b="1" i="0" u="none" strike="noStrike" cap="none" dirty="0">
                <a:solidFill>
                  <a:schemeClr val="lt1"/>
                </a:solidFill>
                <a:latin typeface="Franklin Gothic Medium" panose="020B0603020102020204" pitchFamily="34" charset="0"/>
                <a:ea typeface="Calibri"/>
                <a:cs typeface="Calibri"/>
                <a:sym typeface="Calibri"/>
              </a:endParaRPr>
            </a:p>
            <a:p>
              <a:endParaRPr lang="en-US" dirty="0"/>
            </a:p>
          </p:txBody>
        </p:sp>
        <p:graphicFrame>
          <p:nvGraphicFramePr>
            <p:cNvPr id="6" name="Google Shape;186;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B09E83C1-6B1A-2D5C-AAA7-41891D5D14A5}"/>
                </a:ext>
              </a:extLst>
            </p:cNvPr>
            <p:cNvGraphicFramePr/>
            <p:nvPr>
              <p:extLst>
                <p:ext uri="{D42A27DB-BD31-4B8C-83A1-F6EECF244321}">
                  <p14:modId xmlns:p14="http://schemas.microsoft.com/office/powerpoint/2010/main" val="3938253303"/>
                </p:ext>
              </p:extLst>
            </p:nvPr>
          </p:nvGraphicFramePr>
          <p:xfrm>
            <a:off x="741193" y="3116842"/>
            <a:ext cx="9036050" cy="1158250"/>
          </p:xfrm>
          <a:graphic>
            <a:graphicData uri="http://schemas.openxmlformats.org/drawingml/2006/table">
              <a:tbl>
                <a:tblPr firstRow="1" firstCol="1">
                  <a:noFill/>
                </a:tblPr>
                <a:tblGrid>
                  <a:gridCol w="2100325">
                    <a:extLst>
                      <a:ext uri="{9D8B030D-6E8A-4147-A177-3AD203B41FA5}">
                        <a16:colId xmlns:a16="http://schemas.microsoft.com/office/drawing/2014/main" val="20000"/>
                      </a:ext>
                    </a:extLst>
                  </a:gridCol>
                  <a:gridCol w="2265850">
                    <a:extLst>
                      <a:ext uri="{9D8B030D-6E8A-4147-A177-3AD203B41FA5}">
                        <a16:colId xmlns:a16="http://schemas.microsoft.com/office/drawing/2014/main" val="20001"/>
                      </a:ext>
                    </a:extLst>
                  </a:gridCol>
                  <a:gridCol w="2337475">
                    <a:extLst>
                      <a:ext uri="{9D8B030D-6E8A-4147-A177-3AD203B41FA5}">
                        <a16:colId xmlns:a16="http://schemas.microsoft.com/office/drawing/2014/main" val="20002"/>
                      </a:ext>
                    </a:extLst>
                  </a:gridCol>
                  <a:gridCol w="2332400">
                    <a:extLst>
                      <a:ext uri="{9D8B030D-6E8A-4147-A177-3AD203B41FA5}">
                        <a16:colId xmlns:a16="http://schemas.microsoft.com/office/drawing/2014/main" val="20003"/>
                      </a:ext>
                    </a:extLst>
                  </a:gridCol>
                </a:tblGrid>
                <a:tr h="930250">
                  <a:tc>
                    <a:txBody>
                      <a:bodyPr/>
                      <a:lstStyle/>
                      <a:p>
                        <a:endParaRPr lang="en-US" dirty="0">
                          <a:solidFill>
                            <a:schemeClr val="bg1"/>
                          </a:solidFill>
                        </a:endParaRPr>
                      </a:p>
                      <a:p>
                        <a:r>
                          <a:rPr lang="en-US" dirty="0">
                            <a:solidFill>
                              <a:schemeClr val="bg1"/>
                            </a:solidFill>
                          </a:rPr>
                          <a:t>Standard</a:t>
                        </a:r>
                      </a:p>
                    </a:txBody>
                    <a:tcPr>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72B62"/>
              </a:buClr>
              <a:buSzPts val="4000"/>
              <a:buFont typeface="Georgia"/>
              <a:buNone/>
            </a:pPr>
            <a:r>
              <a:rPr lang="en-US" sz="4000" dirty="0"/>
              <a:t>Step 1: List the Standards for Your Grade/Course</a:t>
            </a:r>
            <a:endParaRPr dirty="0"/>
          </a:p>
        </p:txBody>
      </p:sp>
      <p:sp>
        <p:nvSpPr>
          <p:cNvPr id="192" name="Google Shape;192;p44"/>
          <p:cNvSpPr txBox="1">
            <a:spLocks noGrp="1"/>
          </p:cNvSpPr>
          <p:nvPr>
            <p:ph type="body" idx="1"/>
          </p:nvPr>
        </p:nvSpPr>
        <p:spPr>
          <a:xfrm>
            <a:off x="555786" y="1773451"/>
            <a:ext cx="11159292" cy="9958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dirty="0">
                <a:latin typeface="Libre Franklin"/>
                <a:ea typeface="Libre Franklin"/>
                <a:cs typeface="Libre Franklin"/>
                <a:sym typeface="Libre Franklin"/>
              </a:rPr>
              <a:t>Copy the standard into the furthest left column of the spreadsheet.</a:t>
            </a:r>
            <a:endParaRPr dirty="0">
              <a:latin typeface="Libre Franklin"/>
              <a:ea typeface="Libre Franklin"/>
              <a:cs typeface="Libre Franklin"/>
              <a:sym typeface="Libre Franklin"/>
            </a:endParaRPr>
          </a:p>
        </p:txBody>
      </p:sp>
      <p:grpSp>
        <p:nvGrpSpPr>
          <p:cNvPr id="6" name="Group 5" descr="Tool to Unpack Standards">
            <a:extLst>
              <a:ext uri="{FF2B5EF4-FFF2-40B4-BE49-F238E27FC236}">
                <a16:creationId xmlns:a16="http://schemas.microsoft.com/office/drawing/2014/main" id="{C86DE957-105D-63F8-63C9-B30331DB3110}"/>
              </a:ext>
            </a:extLst>
          </p:cNvPr>
          <p:cNvGrpSpPr/>
          <p:nvPr/>
        </p:nvGrpSpPr>
        <p:grpSpPr>
          <a:xfrm>
            <a:off x="838201" y="2346109"/>
            <a:ext cx="10904558" cy="3221765"/>
            <a:chOff x="442582" y="2346109"/>
            <a:chExt cx="11300177" cy="4363259"/>
          </a:xfrm>
        </p:grpSpPr>
        <p:graphicFrame>
          <p:nvGraphicFramePr>
            <p:cNvPr id="7" name="Google Shape;232;p4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a:extLst>
                <a:ext uri="{FF2B5EF4-FFF2-40B4-BE49-F238E27FC236}">
                  <a16:creationId xmlns:a16="http://schemas.microsoft.com/office/drawing/2014/main" id="{23DDC1C0-7DDD-DF89-9A65-470DC4D54F6E}"/>
                </a:ext>
              </a:extLst>
            </p:cNvPr>
            <p:cNvGraphicFramePr/>
            <p:nvPr>
              <p:extLst>
                <p:ext uri="{D42A27DB-BD31-4B8C-83A1-F6EECF244321}">
                  <p14:modId xmlns:p14="http://schemas.microsoft.com/office/powerpoint/2010/main" val="3996418439"/>
                </p:ext>
              </p:extLst>
            </p:nvPr>
          </p:nvGraphicFramePr>
          <p:xfrm>
            <a:off x="449235" y="3695967"/>
            <a:ext cx="11293524" cy="3013401"/>
          </p:xfrm>
          <a:graphic>
            <a:graphicData uri="http://schemas.openxmlformats.org/drawingml/2006/table">
              <a:tbl>
                <a:tblPr firstRow="1">
                  <a:noFill/>
                </a:tblPr>
                <a:tblGrid>
                  <a:gridCol w="2533147">
                    <a:extLst>
                      <a:ext uri="{9D8B030D-6E8A-4147-A177-3AD203B41FA5}">
                        <a16:colId xmlns:a16="http://schemas.microsoft.com/office/drawing/2014/main" val="20000"/>
                      </a:ext>
                    </a:extLst>
                  </a:gridCol>
                  <a:gridCol w="2732779">
                    <a:extLst>
                      <a:ext uri="{9D8B030D-6E8A-4147-A177-3AD203B41FA5}">
                        <a16:colId xmlns:a16="http://schemas.microsoft.com/office/drawing/2014/main" val="20001"/>
                      </a:ext>
                    </a:extLst>
                  </a:gridCol>
                  <a:gridCol w="2819170">
                    <a:extLst>
                      <a:ext uri="{9D8B030D-6E8A-4147-A177-3AD203B41FA5}">
                        <a16:colId xmlns:a16="http://schemas.microsoft.com/office/drawing/2014/main" val="20002"/>
                      </a:ext>
                    </a:extLst>
                  </a:gridCol>
                  <a:gridCol w="2813042">
                    <a:extLst>
                      <a:ext uri="{9D8B030D-6E8A-4147-A177-3AD203B41FA5}">
                        <a16:colId xmlns:a16="http://schemas.microsoft.com/office/drawing/2014/main" val="20003"/>
                      </a:ext>
                    </a:extLst>
                  </a:gridCol>
                </a:tblGrid>
                <a:tr h="0">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900" dirty="0">
                            <a:solidFill>
                              <a:srgbClr val="3F3F3F"/>
                            </a:solidFill>
                          </a:rPr>
                          <a:t>K.E.ST.1 Demonstrate ways trade can be used to obtain goods and services.</a:t>
                        </a:r>
                        <a:endParaRPr sz="1900" dirty="0">
                          <a:solidFill>
                            <a:srgbClr val="3F3F3F"/>
                          </a:solidFill>
                        </a:endParaRPr>
                      </a:p>
                      <a:p>
                        <a:pPr marL="0" marR="0" lvl="0" indent="0" algn="l" rtl="0">
                          <a:lnSpc>
                            <a:spcPct val="100000"/>
                          </a:lnSpc>
                          <a:spcBef>
                            <a:spcPts val="0"/>
                          </a:spcBef>
                          <a:spcAft>
                            <a:spcPts val="0"/>
                          </a:spcAft>
                          <a:buClr>
                            <a:srgbClr val="3F3F3F"/>
                          </a:buClr>
                          <a:buSzPts val="1400"/>
                          <a:buFont typeface="Libre Franklin Medium"/>
                          <a:buNone/>
                        </a:pPr>
                        <a:endParaRPr sz="1900" dirty="0">
                          <a:solidFill>
                            <a:srgbClr val="3F3F3F"/>
                          </a:solidFill>
                        </a:endParaRPr>
                      </a:p>
                    </a:txBody>
                    <a:tcPr marL="45725" marR="45725" marT="45725" marB="45725" anchor="b">
                      <a:lnL w="12700" cap="flat" cmpd="sng">
                        <a:solidFill>
                          <a:schemeClr val="dk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000"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210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2100" b="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BDB0820C-317F-5B33-799A-36F3250B4483}"/>
                </a:ext>
              </a:extLst>
            </p:cNvPr>
            <p:cNvGrpSpPr/>
            <p:nvPr/>
          </p:nvGrpSpPr>
          <p:grpSpPr>
            <a:xfrm>
              <a:off x="442582" y="2346109"/>
              <a:ext cx="11293525" cy="1764992"/>
              <a:chOff x="741194" y="2611693"/>
              <a:chExt cx="9036050" cy="1764992"/>
            </a:xfrm>
          </p:grpSpPr>
          <p:sp>
            <p:nvSpPr>
              <p:cNvPr id="9" name="TextBox 8">
                <a:extLst>
                  <a:ext uri="{FF2B5EF4-FFF2-40B4-BE49-F238E27FC236}">
                    <a16:creationId xmlns:a16="http://schemas.microsoft.com/office/drawing/2014/main" id="{7B7D7446-3407-398A-0518-4229B56A06B1}"/>
                  </a:ext>
                </a:extLst>
              </p:cNvPr>
              <p:cNvSpPr txBox="1"/>
              <p:nvPr/>
            </p:nvSpPr>
            <p:spPr>
              <a:xfrm>
                <a:off x="2836154" y="2611693"/>
                <a:ext cx="6941089" cy="523220"/>
              </a:xfrm>
              <a:prstGeom prst="rect">
                <a:avLst/>
              </a:prstGeom>
              <a:solidFill>
                <a:srgbClr val="44546A"/>
              </a:solidFill>
            </p:spPr>
            <p:txBody>
              <a:bodyPr wrap="square" rtlCol="0">
                <a:spAutoFit/>
              </a:bodyPr>
              <a:lstStyle/>
              <a:p>
                <a:pPr algn="ctr"/>
                <a:r>
                  <a:rPr lang="en-US" sz="1400" b="1" u="none" strike="noStrike" cap="none" dirty="0">
                    <a:solidFill>
                      <a:schemeClr val="lt1"/>
                    </a:solidFill>
                    <a:latin typeface="Franklin Gothic Medium" panose="020B0603020102020204" pitchFamily="34" charset="0"/>
                  </a:rPr>
                  <a:t>Unpacking the Standard</a:t>
                </a:r>
                <a:endParaRPr lang="en-US" sz="1400" b="1" i="0" u="none" strike="noStrike" cap="none" dirty="0">
                  <a:solidFill>
                    <a:schemeClr val="lt1"/>
                  </a:solidFill>
                  <a:latin typeface="Franklin Gothic Medium" panose="020B0603020102020204" pitchFamily="34" charset="0"/>
                  <a:ea typeface="Calibri"/>
                  <a:cs typeface="Calibri"/>
                  <a:sym typeface="Calibri"/>
                </a:endParaRPr>
              </a:p>
              <a:p>
                <a:endParaRPr lang="en-US" dirty="0"/>
              </a:p>
            </p:txBody>
          </p:sp>
          <p:graphicFrame>
            <p:nvGraphicFramePr>
              <p:cNvPr id="10" name="Google Shape;186;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BE89C737-B618-B418-8903-A52C0B360D37}"/>
                  </a:ext>
                </a:extLst>
              </p:cNvPr>
              <p:cNvGraphicFramePr/>
              <p:nvPr>
                <p:extLst>
                  <p:ext uri="{D42A27DB-BD31-4B8C-83A1-F6EECF244321}">
                    <p14:modId xmlns:p14="http://schemas.microsoft.com/office/powerpoint/2010/main" val="677230210"/>
                  </p:ext>
                </p:extLst>
              </p:nvPr>
            </p:nvGraphicFramePr>
            <p:xfrm>
              <a:off x="741194" y="3116841"/>
              <a:ext cx="9036050" cy="1259844"/>
            </p:xfrm>
            <a:graphic>
              <a:graphicData uri="http://schemas.openxmlformats.org/drawingml/2006/table">
                <a:tbl>
                  <a:tblPr firstRow="1" firstCol="1">
                    <a:noFill/>
                  </a:tblPr>
                  <a:tblGrid>
                    <a:gridCol w="2538520">
                      <a:extLst>
                        <a:ext uri="{9D8B030D-6E8A-4147-A177-3AD203B41FA5}">
                          <a16:colId xmlns:a16="http://schemas.microsoft.com/office/drawing/2014/main" val="20000"/>
                        </a:ext>
                      </a:extLst>
                    </a:gridCol>
                    <a:gridCol w="2706004">
                      <a:extLst>
                        <a:ext uri="{9D8B030D-6E8A-4147-A177-3AD203B41FA5}">
                          <a16:colId xmlns:a16="http://schemas.microsoft.com/office/drawing/2014/main" val="20001"/>
                        </a:ext>
                      </a:extLst>
                    </a:gridCol>
                    <a:gridCol w="2826807">
                      <a:extLst>
                        <a:ext uri="{9D8B030D-6E8A-4147-A177-3AD203B41FA5}">
                          <a16:colId xmlns:a16="http://schemas.microsoft.com/office/drawing/2014/main" val="20002"/>
                        </a:ext>
                      </a:extLst>
                    </a:gridCol>
                    <a:gridCol w="2826808">
                      <a:extLst>
                        <a:ext uri="{9D8B030D-6E8A-4147-A177-3AD203B41FA5}">
                          <a16:colId xmlns:a16="http://schemas.microsoft.com/office/drawing/2014/main" val="20003"/>
                        </a:ext>
                      </a:extLst>
                    </a:gridCol>
                  </a:tblGrid>
                  <a:tr h="930250">
                    <a:tc>
                      <a:txBody>
                        <a:bodyPr/>
                        <a:lstStyle/>
                        <a:p>
                          <a:endParaRPr lang="en-US" dirty="0">
                            <a:solidFill>
                              <a:schemeClr val="bg1"/>
                            </a:solidFill>
                          </a:endParaRPr>
                        </a:p>
                        <a:p>
                          <a:r>
                            <a:rPr lang="en-US" dirty="0">
                              <a:solidFill>
                                <a:schemeClr val="bg1"/>
                              </a:solidFill>
                            </a:rPr>
                            <a:t>Standard</a:t>
                          </a:r>
                        </a:p>
                      </a:txBody>
                      <a:tcPr>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5"/>
          <p:cNvSpPr txBox="1">
            <a:spLocks noGrp="1"/>
          </p:cNvSpPr>
          <p:nvPr>
            <p:ph type="title"/>
          </p:nvPr>
        </p:nvSpPr>
        <p:spPr>
          <a:xfrm>
            <a:off x="266700" y="257025"/>
            <a:ext cx="117447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72B62"/>
              </a:buClr>
              <a:buSzPts val="4400"/>
              <a:buFont typeface="Georgia"/>
              <a:buNone/>
            </a:pPr>
            <a:r>
              <a:rPr lang="en-US"/>
              <a:t>Step 2: What Knowledge, Concepts, Vocabulary Will They Need to Master?</a:t>
            </a:r>
            <a:endParaRPr/>
          </a:p>
        </p:txBody>
      </p:sp>
      <p:sp>
        <p:nvSpPr>
          <p:cNvPr id="200" name="Google Shape;200;p45"/>
          <p:cNvSpPr txBox="1">
            <a:spLocks noGrp="1"/>
          </p:cNvSpPr>
          <p:nvPr>
            <p:ph type="body" idx="1"/>
          </p:nvPr>
        </p:nvSpPr>
        <p:spPr>
          <a:xfrm>
            <a:off x="838200" y="1476450"/>
            <a:ext cx="10515600" cy="43512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400"/>
              <a:buFont typeface="Arial"/>
              <a:buChar char="•"/>
            </a:pPr>
            <a:r>
              <a:rPr lang="en-US">
                <a:latin typeface="Libre Franklin"/>
                <a:ea typeface="Libre Franklin"/>
                <a:cs typeface="Libre Franklin"/>
                <a:sym typeface="Libre Franklin"/>
              </a:rPr>
              <a:t>Closely look at each standard and identify the Knowledge/Concepts/Vocabulary</a:t>
            </a:r>
            <a:endParaRPr sz="3200">
              <a:latin typeface="Libre Franklin"/>
              <a:ea typeface="Libre Franklin"/>
              <a:cs typeface="Libre Franklin"/>
              <a:sym typeface="Libre Franklin"/>
            </a:endParaRPr>
          </a:p>
          <a:p>
            <a:pPr marL="342900" lvl="0" indent="-342900" algn="l" rtl="0">
              <a:lnSpc>
                <a:spcPct val="90000"/>
              </a:lnSpc>
              <a:spcBef>
                <a:spcPts val="700"/>
              </a:spcBef>
              <a:spcAft>
                <a:spcPts val="0"/>
              </a:spcAft>
              <a:buSzPts val="2400"/>
              <a:buFont typeface="Arial"/>
              <a:buChar char="•"/>
            </a:pPr>
            <a:r>
              <a:rPr lang="en-US">
                <a:latin typeface="Libre Franklin"/>
                <a:ea typeface="Libre Franklin"/>
                <a:cs typeface="Libre Franklin"/>
                <a:sym typeface="Libre Franklin"/>
              </a:rPr>
              <a:t>The </a:t>
            </a:r>
            <a:r>
              <a:rPr lang="en-US" i="1">
                <a:latin typeface="Libre Franklin"/>
                <a:ea typeface="Libre Franklin"/>
                <a:cs typeface="Libre Franklin"/>
                <a:sym typeface="Libre Franklin"/>
              </a:rPr>
              <a:t>“what”</a:t>
            </a:r>
            <a:r>
              <a:rPr lang="en-US">
                <a:latin typeface="Libre Franklin"/>
                <a:ea typeface="Libre Franklin"/>
                <a:cs typeface="Libre Franklin"/>
                <a:sym typeface="Libre Franklin"/>
              </a:rPr>
              <a:t> that students should learn</a:t>
            </a:r>
            <a:endParaRPr sz="3200">
              <a:latin typeface="Libre Franklin"/>
              <a:ea typeface="Libre Franklin"/>
              <a:cs typeface="Libre Franklin"/>
              <a:sym typeface="Libre Franklin"/>
            </a:endParaRPr>
          </a:p>
          <a:p>
            <a:pPr marL="342900" lvl="0" indent="-165100" algn="l" rtl="0">
              <a:lnSpc>
                <a:spcPct val="90000"/>
              </a:lnSpc>
              <a:spcBef>
                <a:spcPts val="1000"/>
              </a:spcBef>
              <a:spcAft>
                <a:spcPts val="0"/>
              </a:spcAft>
              <a:buSzPts val="2800"/>
              <a:buNone/>
            </a:pPr>
            <a:endParaRPr sz="2800"/>
          </a:p>
        </p:txBody>
      </p:sp>
      <p:grpSp>
        <p:nvGrpSpPr>
          <p:cNvPr id="5" name="Group 4" descr="Tool to Unpack Standards">
            <a:extLst>
              <a:ext uri="{FF2B5EF4-FFF2-40B4-BE49-F238E27FC236}">
                <a16:creationId xmlns:a16="http://schemas.microsoft.com/office/drawing/2014/main" id="{9555E656-D53E-A85F-1D98-3E7E26040F46}"/>
              </a:ext>
            </a:extLst>
          </p:cNvPr>
          <p:cNvGrpSpPr/>
          <p:nvPr/>
        </p:nvGrpSpPr>
        <p:grpSpPr>
          <a:xfrm>
            <a:off x="711221" y="2797350"/>
            <a:ext cx="11300179" cy="3139988"/>
            <a:chOff x="442581" y="2346109"/>
            <a:chExt cx="11710151" cy="4326911"/>
          </a:xfrm>
        </p:grpSpPr>
        <p:graphicFrame>
          <p:nvGraphicFramePr>
            <p:cNvPr id="6" name="Google Shape;232;p49" descr="In this table, there are four steps:&#10;&#10;1: Standard. &#10;&#10;2: What Knowledge/Concepts/ Vocabulary do students need to know to reach this standard?&#10;&#10;3: What skills do students need to be able to do to reach this standard?   &#10;&#10;4: What level of proficiency do students need to be at in order to reach this standard? &#10;&#10;In this slide, step one is the focus and the following standard has been added to the standard column:&#10;&#10;1.C.RR.1 Identify the rights and responsibilities of citizens.&#10;" title="Unpacking the standard table">
              <a:extLst>
                <a:ext uri="{FF2B5EF4-FFF2-40B4-BE49-F238E27FC236}">
                  <a16:creationId xmlns:a16="http://schemas.microsoft.com/office/drawing/2014/main" id="{6D63E6F7-1CF9-9B01-BD0B-62285B6BAE3A}"/>
                </a:ext>
              </a:extLst>
            </p:cNvPr>
            <p:cNvGraphicFramePr/>
            <p:nvPr>
              <p:extLst>
                <p:ext uri="{D42A27DB-BD31-4B8C-83A1-F6EECF244321}">
                  <p14:modId xmlns:p14="http://schemas.microsoft.com/office/powerpoint/2010/main" val="1343811042"/>
                </p:ext>
              </p:extLst>
            </p:nvPr>
          </p:nvGraphicFramePr>
          <p:xfrm>
            <a:off x="449235" y="3695967"/>
            <a:ext cx="11703256" cy="2977053"/>
          </p:xfrm>
          <a:graphic>
            <a:graphicData uri="http://schemas.openxmlformats.org/drawingml/2006/table">
              <a:tbl>
                <a:tblPr firstRow="1">
                  <a:noFill/>
                </a:tblPr>
                <a:tblGrid>
                  <a:gridCol w="2625050">
                    <a:extLst>
                      <a:ext uri="{9D8B030D-6E8A-4147-A177-3AD203B41FA5}">
                        <a16:colId xmlns:a16="http://schemas.microsoft.com/office/drawing/2014/main" val="20000"/>
                      </a:ext>
                    </a:extLst>
                  </a:gridCol>
                  <a:gridCol w="2831925">
                    <a:extLst>
                      <a:ext uri="{9D8B030D-6E8A-4147-A177-3AD203B41FA5}">
                        <a16:colId xmlns:a16="http://schemas.microsoft.com/office/drawing/2014/main" val="20001"/>
                      </a:ext>
                    </a:extLst>
                  </a:gridCol>
                  <a:gridCol w="2921450">
                    <a:extLst>
                      <a:ext uri="{9D8B030D-6E8A-4147-A177-3AD203B41FA5}">
                        <a16:colId xmlns:a16="http://schemas.microsoft.com/office/drawing/2014/main" val="20002"/>
                      </a:ext>
                    </a:extLst>
                  </a:gridCol>
                  <a:gridCol w="2915100">
                    <a:extLst>
                      <a:ext uri="{9D8B030D-6E8A-4147-A177-3AD203B41FA5}">
                        <a16:colId xmlns:a16="http://schemas.microsoft.com/office/drawing/2014/main" val="20003"/>
                      </a:ext>
                    </a:extLst>
                  </a:gridCol>
                </a:tblGrid>
                <a:tr h="2160412">
                  <a:tc>
                    <a:txBody>
                      <a:bodyPr/>
                      <a:lstStyle/>
                      <a:p>
                        <a:pPr marL="0" marR="0" lvl="0" indent="0" algn="l" rtl="0">
                          <a:lnSpc>
                            <a:spcPct val="100000"/>
                          </a:lnSpc>
                          <a:spcBef>
                            <a:spcPts val="0"/>
                          </a:spcBef>
                          <a:spcAft>
                            <a:spcPts val="0"/>
                          </a:spcAft>
                          <a:buClr>
                            <a:srgbClr val="3F3F3F"/>
                          </a:buClr>
                          <a:buSzPts val="1400"/>
                          <a:buFont typeface="Libre Franklin Medium"/>
                          <a:buNone/>
                        </a:pPr>
                        <a:r>
                          <a:rPr lang="en-US" sz="1900">
                            <a:solidFill>
                              <a:srgbClr val="3F3F3F"/>
                            </a:solidFill>
                          </a:rPr>
                          <a:t>K.E.ST.1 Demonstrate ways trade can be used to obtain goods and services.</a:t>
                        </a:r>
                        <a:endParaRPr sz="1900">
                          <a:solidFill>
                            <a:srgbClr val="3F3F3F"/>
                          </a:solidFill>
                        </a:endParaRPr>
                      </a:p>
                      <a:p>
                        <a:pPr marL="0" marR="0" lvl="0" indent="0" algn="l" rtl="0">
                          <a:lnSpc>
                            <a:spcPct val="100000"/>
                          </a:lnSpc>
                          <a:spcBef>
                            <a:spcPts val="0"/>
                          </a:spcBef>
                          <a:spcAft>
                            <a:spcPts val="0"/>
                          </a:spcAft>
                          <a:buClr>
                            <a:srgbClr val="3F3F3F"/>
                          </a:buClr>
                          <a:buSzPts val="1400"/>
                          <a:buFont typeface="Libre Franklin Medium"/>
                          <a:buNone/>
                        </a:pPr>
                        <a:endParaRPr sz="1900">
                          <a:solidFill>
                            <a:srgbClr val="3F3F3F"/>
                          </a:solidFill>
                        </a:endParaRPr>
                      </a:p>
                    </a:txBody>
                    <a:tcPr marL="45725" marR="45725" marT="45725" marB="45725" anchor="b">
                      <a:lnL w="12700" cap="flat" cmpd="sng">
                        <a:solidFill>
                          <a:schemeClr val="dk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trade</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goods and services</a:t>
                        </a:r>
                        <a:endParaRPr sz="20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000" dirty="0">
                            <a:latin typeface="Calibri"/>
                            <a:ea typeface="Calibri"/>
                            <a:cs typeface="Calibri"/>
                            <a:sym typeface="Calibri"/>
                          </a:rPr>
                          <a:t>the relationship between goods and services</a:t>
                        </a:r>
                        <a:endParaRPr sz="2000"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210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tc>
                    <a:txBody>
                      <a:bodyPr/>
                      <a:lstStyle/>
                      <a:p>
                        <a:pPr marL="0" marR="0" lvl="0" indent="0" algn="l" rtl="0">
                          <a:lnSpc>
                            <a:spcPct val="100000"/>
                          </a:lnSpc>
                          <a:spcBef>
                            <a:spcPts val="0"/>
                          </a:spcBef>
                          <a:spcAft>
                            <a:spcPts val="0"/>
                          </a:spcAft>
                          <a:buClr>
                            <a:srgbClr val="000000"/>
                          </a:buClr>
                          <a:buSzPts val="1200"/>
                          <a:buFont typeface="Arial"/>
                          <a:buNone/>
                        </a:pPr>
                        <a:endParaRPr sz="2100" b="0" i="0" u="none" strike="noStrike" cap="none" dirty="0">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CBE6"/>
                      </a:solidFill>
                    </a:tcPr>
                  </a:tc>
                  <a:extLst>
                    <a:ext uri="{0D108BD9-81ED-4DB2-BD59-A6C34878D82A}">
                      <a16:rowId xmlns:a16="http://schemas.microsoft.com/office/drawing/2014/main" val="10002"/>
                    </a:ext>
                  </a:extLst>
                </a:tr>
              </a:tbl>
            </a:graphicData>
          </a:graphic>
        </p:graphicFrame>
        <p:grpSp>
          <p:nvGrpSpPr>
            <p:cNvPr id="7" name="Group 6">
              <a:extLst>
                <a:ext uri="{FF2B5EF4-FFF2-40B4-BE49-F238E27FC236}">
                  <a16:creationId xmlns:a16="http://schemas.microsoft.com/office/drawing/2014/main" id="{E3EC5C54-CD8E-241D-75D7-A66BC7A9B062}"/>
                </a:ext>
              </a:extLst>
            </p:cNvPr>
            <p:cNvGrpSpPr/>
            <p:nvPr/>
          </p:nvGrpSpPr>
          <p:grpSpPr>
            <a:xfrm>
              <a:off x="442581" y="2346109"/>
              <a:ext cx="11710151" cy="1787036"/>
              <a:chOff x="741193" y="2611693"/>
              <a:chExt cx="9369396" cy="1787036"/>
            </a:xfrm>
          </p:grpSpPr>
          <p:sp>
            <p:nvSpPr>
              <p:cNvPr id="8" name="TextBox 7">
                <a:extLst>
                  <a:ext uri="{FF2B5EF4-FFF2-40B4-BE49-F238E27FC236}">
                    <a16:creationId xmlns:a16="http://schemas.microsoft.com/office/drawing/2014/main" id="{9E8A9F41-37DF-C7C9-9240-64DE9399A42F}"/>
                  </a:ext>
                </a:extLst>
              </p:cNvPr>
              <p:cNvSpPr txBox="1"/>
              <p:nvPr/>
            </p:nvSpPr>
            <p:spPr>
              <a:xfrm>
                <a:off x="2836154" y="2611693"/>
                <a:ext cx="6941089" cy="523220"/>
              </a:xfrm>
              <a:prstGeom prst="rect">
                <a:avLst/>
              </a:prstGeom>
              <a:solidFill>
                <a:srgbClr val="44546A"/>
              </a:solidFill>
            </p:spPr>
            <p:txBody>
              <a:bodyPr wrap="square" rtlCol="0">
                <a:spAutoFit/>
              </a:bodyPr>
              <a:lstStyle/>
              <a:p>
                <a:pPr algn="ctr"/>
                <a:r>
                  <a:rPr lang="en-US" sz="1400" b="1" u="none" strike="noStrike" cap="none" dirty="0">
                    <a:solidFill>
                      <a:schemeClr val="lt1"/>
                    </a:solidFill>
                    <a:latin typeface="Franklin Gothic Medium" panose="020B0603020102020204" pitchFamily="34" charset="0"/>
                  </a:rPr>
                  <a:t>Unpacking the Standard</a:t>
                </a:r>
                <a:endParaRPr lang="en-US" sz="1400" b="1" i="0" u="none" strike="noStrike" cap="none" dirty="0">
                  <a:solidFill>
                    <a:schemeClr val="lt1"/>
                  </a:solidFill>
                  <a:latin typeface="Franklin Gothic Medium" panose="020B0603020102020204" pitchFamily="34" charset="0"/>
                  <a:ea typeface="Calibri"/>
                  <a:cs typeface="Calibri"/>
                  <a:sym typeface="Calibri"/>
                </a:endParaRPr>
              </a:p>
              <a:p>
                <a:endParaRPr lang="en-US" dirty="0"/>
              </a:p>
            </p:txBody>
          </p:sp>
          <p:graphicFrame>
            <p:nvGraphicFramePr>
              <p:cNvPr id="9" name="Google Shape;186;p43" descr="In this table, there are four steps:&#10;&#10;1: Standard&#10;&#10;2: What Knowledge/Concepts/ Vocabulary do students need to know to reach this standard?&#10;&#10;3: What skills do students need to be able to do to reach this standard?   &#10;&#10;4: What level of proficiency do students need to be at in order to reach this standard? &#10;" title="Unpacking the Standards table">
                <a:extLst>
                  <a:ext uri="{FF2B5EF4-FFF2-40B4-BE49-F238E27FC236}">
                    <a16:creationId xmlns:a16="http://schemas.microsoft.com/office/drawing/2014/main" id="{1A940ACA-A4B4-6001-B738-DF6BD2E3EAAD}"/>
                  </a:ext>
                </a:extLst>
              </p:cNvPr>
              <p:cNvGraphicFramePr/>
              <p:nvPr>
                <p:extLst>
                  <p:ext uri="{D42A27DB-BD31-4B8C-83A1-F6EECF244321}">
                    <p14:modId xmlns:p14="http://schemas.microsoft.com/office/powerpoint/2010/main" val="1883512600"/>
                  </p:ext>
                </p:extLst>
              </p:nvPr>
            </p:nvGraphicFramePr>
            <p:xfrm>
              <a:off x="741193" y="3116842"/>
              <a:ext cx="9369396" cy="1281887"/>
            </p:xfrm>
            <a:graphic>
              <a:graphicData uri="http://schemas.openxmlformats.org/drawingml/2006/table">
                <a:tbl>
                  <a:tblPr firstRow="1" firstCol="1">
                    <a:noFill/>
                  </a:tblPr>
                  <a:tblGrid>
                    <a:gridCol w="2632168">
                      <a:extLst>
                        <a:ext uri="{9D8B030D-6E8A-4147-A177-3AD203B41FA5}">
                          <a16:colId xmlns:a16="http://schemas.microsoft.com/office/drawing/2014/main" val="20000"/>
                        </a:ext>
                      </a:extLst>
                    </a:gridCol>
                    <a:gridCol w="2805830">
                      <a:extLst>
                        <a:ext uri="{9D8B030D-6E8A-4147-A177-3AD203B41FA5}">
                          <a16:colId xmlns:a16="http://schemas.microsoft.com/office/drawing/2014/main" val="20001"/>
                        </a:ext>
                      </a:extLst>
                    </a:gridCol>
                    <a:gridCol w="2931090">
                      <a:extLst>
                        <a:ext uri="{9D8B030D-6E8A-4147-A177-3AD203B41FA5}">
                          <a16:colId xmlns:a16="http://schemas.microsoft.com/office/drawing/2014/main" val="20002"/>
                        </a:ext>
                      </a:extLst>
                    </a:gridCol>
                    <a:gridCol w="2931091">
                      <a:extLst>
                        <a:ext uri="{9D8B030D-6E8A-4147-A177-3AD203B41FA5}">
                          <a16:colId xmlns:a16="http://schemas.microsoft.com/office/drawing/2014/main" val="20003"/>
                        </a:ext>
                      </a:extLst>
                    </a:gridCol>
                  </a:tblGrid>
                  <a:tr h="930250">
                    <a:tc>
                      <a:txBody>
                        <a:bodyPr/>
                        <a:lstStyle/>
                        <a:p>
                          <a:endParaRPr lang="en-US" dirty="0">
                            <a:solidFill>
                              <a:schemeClr val="bg1"/>
                            </a:solidFill>
                          </a:endParaRPr>
                        </a:p>
                        <a:p>
                          <a:r>
                            <a:rPr lang="en-US" dirty="0">
                              <a:solidFill>
                                <a:schemeClr val="bg1"/>
                              </a:solidFill>
                            </a:rPr>
                            <a:t>Standard</a:t>
                          </a:r>
                        </a:p>
                      </a:txBody>
                      <a:tcPr>
                        <a:solidFill>
                          <a:srgbClr val="44546A"/>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Knowledge/Concepts/ Vocabulary do students need to know to reach this standard?</a:t>
                          </a:r>
                          <a:endParaRPr sz="1400" b="1" i="0" u="none" strike="noStrike" cap="none" dirty="0">
                            <a:solidFill>
                              <a:schemeClr val="lt1"/>
                            </a:solidFill>
                            <a:latin typeface="Calibri"/>
                            <a:ea typeface="Calibri"/>
                            <a:cs typeface="Calibri"/>
                            <a:sym typeface="Calibri"/>
                          </a:endParaRPr>
                        </a:p>
                      </a:txBody>
                      <a:tcPr marL="45725" marR="45725" marT="45725" marB="45725" anchor="b">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skills do students need to be able to do to reach this standard?   </a:t>
                          </a:r>
                          <a:endParaRPr sz="1400" b="1"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rPr>
                            <a:t>What level of proficiency do students need to be at in order to reach this standard? </a:t>
                          </a:r>
                          <a:endParaRPr sz="1200" b="0" i="0" u="none" strike="noStrike" cap="none" dirty="0">
                            <a:solidFill>
                              <a:schemeClr val="lt1"/>
                            </a:solidFill>
                            <a:latin typeface="Calibri"/>
                            <a:ea typeface="Calibri"/>
                            <a:cs typeface="Calibri"/>
                            <a:sym typeface="Calibri"/>
                          </a:endParaRPr>
                        </a:p>
                      </a:txBody>
                      <a:tcPr marL="45725" marR="45725" marT="45725" marB="45725" anchor="b">
                        <a:lnL w="12700" cap="flat" cmpd="sng" algn="ctr">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2024-05-13T12:47:20+00:00</Publication_x0020_Date>
    <Audience1 xmlns="3a62de7d-ba57-4f43-9dae-9623ba637be0"/>
    <_dlc_DocId xmlns="3a62de7d-ba57-4f43-9dae-9623ba637be0">KYED-536-2025</_dlc_DocId>
    <_dlc_DocIdUrl xmlns="3a62de7d-ba57-4f43-9dae-9623ba637be0">
      <Url>https://www.education.ky.gov/curriculum/standards/kyacadstand/_layouts/15/DocIdRedir.aspx?ID=KYED-536-2025</Url>
      <Description>KYED-536-2025</Description>
    </_dlc_DocIdUrl>
    <Content_x0020_Review_x0020_Status xmlns="3a62de7d-ba57-4f43-9dae-9623ba637b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A519C0-A50C-405E-8FE8-51280B722EE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578F0DE-A456-48E6-8E25-E147CBFA6201}">
  <ds:schemaRefs>
    <ds:schemaRef ds:uri="http://schemas.microsoft.com/sharepoint/v3/contenttype/forms"/>
  </ds:schemaRefs>
</ds:datastoreItem>
</file>

<file path=customXml/itemProps3.xml><?xml version="1.0" encoding="utf-8"?>
<ds:datastoreItem xmlns:ds="http://schemas.openxmlformats.org/officeDocument/2006/customXml" ds:itemID="{F631D5A7-FEF2-4F62-90BD-CE875190DAF2}"/>
</file>

<file path=customXml/itemProps4.xml><?xml version="1.0" encoding="utf-8"?>
<ds:datastoreItem xmlns:ds="http://schemas.openxmlformats.org/officeDocument/2006/customXml" ds:itemID="{4DF22D22-AB80-43DB-B4D1-230EE30AA4DE}"/>
</file>

<file path=docProps/app.xml><?xml version="1.0" encoding="utf-8"?>
<Properties xmlns="http://schemas.openxmlformats.org/officeDocument/2006/extended-properties" xmlns:vt="http://schemas.openxmlformats.org/officeDocument/2006/docPropsVTypes">
  <TotalTime>373</TotalTime>
  <Words>1955</Words>
  <Application>Microsoft Office PowerPoint</Application>
  <PresentationFormat>Widescreen</PresentationFormat>
  <Paragraphs>224</Paragraphs>
  <Slides>34</Slides>
  <Notes>17</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Abadi</vt:lpstr>
      <vt:lpstr>Arial</vt:lpstr>
      <vt:lpstr>Calibri</vt:lpstr>
      <vt:lpstr>Calibri Light</vt:lpstr>
      <vt:lpstr>Franklin Gothic Book</vt:lpstr>
      <vt:lpstr>Franklin Gothic Medium</vt:lpstr>
      <vt:lpstr>Georgia</vt:lpstr>
      <vt:lpstr>Libre Franklin</vt:lpstr>
      <vt:lpstr>Libre Franklin Medium</vt:lpstr>
      <vt:lpstr>Noto Sans Symbols</vt:lpstr>
      <vt:lpstr>Times</vt:lpstr>
      <vt:lpstr>Office Theme</vt:lpstr>
      <vt:lpstr>2_Office Theme</vt:lpstr>
      <vt:lpstr>1_Office Theme</vt:lpstr>
      <vt:lpstr>3_Office Theme</vt:lpstr>
      <vt:lpstr>What do the KAS for Social Studies look like in practice?</vt:lpstr>
      <vt:lpstr>Webinar Goals</vt:lpstr>
      <vt:lpstr>What Are Standards?</vt:lpstr>
      <vt:lpstr>What Does it Mean to Unpack a Standard?</vt:lpstr>
      <vt:lpstr>What Does It Mean to Unpack a Standard? (2)</vt:lpstr>
      <vt:lpstr>When Unpacking a Standard,  Ask a Series of Questions:</vt:lpstr>
      <vt:lpstr>Tool to Unpack Standards</vt:lpstr>
      <vt:lpstr>Step 1: List the Standards for Your Grade/Course</vt:lpstr>
      <vt:lpstr>Step 2: What Knowledge, Concepts, Vocabulary Will They Need to Master?</vt:lpstr>
      <vt:lpstr>Step 2: What Knowledge, Concepts, Vocabulary Will They Need to Master? (2)</vt:lpstr>
      <vt:lpstr>Step 2: What Knowledge, Concepts, Vocabulary Will They Need to Master? (3)</vt:lpstr>
      <vt:lpstr>Step 3: What Skills Will They Need to Master? (4)</vt:lpstr>
      <vt:lpstr>Step 4: What Level of Proficiency Do Students Need to Be at in Order to Reach This Standard? </vt:lpstr>
      <vt:lpstr>What do the KAS for Social Studies look like in practice?</vt:lpstr>
      <vt:lpstr>The views expressed in the presentation are ours and are not the views of the Federal Reserve Bank of St. Louis or the Federal Reserve System.</vt:lpstr>
      <vt:lpstr>Disclaimer</vt:lpstr>
      <vt:lpstr>K.E.ST.1 Demonstrate ways trade can be used to obtain goods and services.</vt:lpstr>
      <vt:lpstr>Picture books</vt:lpstr>
      <vt:lpstr>Why is trade helpful? </vt:lpstr>
      <vt:lpstr>One Fine Day</vt:lpstr>
      <vt:lpstr>One Fine Day</vt:lpstr>
      <vt:lpstr>Questions</vt:lpstr>
      <vt:lpstr>Conclusions about barter</vt:lpstr>
      <vt:lpstr>One Fine Day</vt:lpstr>
      <vt:lpstr>One Fine Day</vt:lpstr>
      <vt:lpstr>Discussion</vt:lpstr>
      <vt:lpstr>One Fine Day</vt:lpstr>
      <vt:lpstr>A Salty Snack for Penny</vt:lpstr>
      <vt:lpstr>Why is trade helpful? </vt:lpstr>
      <vt:lpstr>Explore Economics Video Series: The Perfect Breakfast</vt:lpstr>
      <vt:lpstr>Where can you find more? </vt:lpstr>
      <vt:lpstr>Learn about our other resources  by signing up for our newsletter! </vt:lpstr>
      <vt:lpstr>Reflection</vt:lpstr>
      <vt:lpstr>Reflection (2)</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Caceres- Santamaria, Andrea J</dc:creator>
  <cp:lastModifiedBy>Placido, Tabor - Office of Teaching and Learning</cp:lastModifiedBy>
  <cp:revision>4</cp:revision>
  <dcterms:created xsi:type="dcterms:W3CDTF">2022-06-27T15:46:24Z</dcterms:created>
  <dcterms:modified xsi:type="dcterms:W3CDTF">2024-05-13T12:46:27Z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e6f09575-f9e7-40d1-92fc-374b4bdcca2d</vt:lpwstr>
  </property>
  <property fmtid="{D5CDD505-2E9C-101B-9397-08002B2CF9AE}" pid="3" name="MSIP_Label_65269c60-0483-4c57-9e8c-3779d6900235_Enabled">
    <vt:lpwstr>true</vt:lpwstr>
  </property>
  <property fmtid="{D5CDD505-2E9C-101B-9397-08002B2CF9AE}" pid="4" name="MSIP_Label_65269c60-0483-4c57-9e8c-3779d6900235_SetDate">
    <vt:lpwstr>2023-01-27T19:57:06Z</vt:lpwstr>
  </property>
  <property fmtid="{D5CDD505-2E9C-101B-9397-08002B2CF9AE}" pid="5" name="MSIP_Label_65269c60-0483-4c57-9e8c-3779d6900235_Method">
    <vt:lpwstr>Privileged</vt:lpwstr>
  </property>
  <property fmtid="{D5CDD505-2E9C-101B-9397-08002B2CF9AE}" pid="6" name="MSIP_Label_65269c60-0483-4c57-9e8c-3779d6900235_Name">
    <vt:lpwstr>65269c60-0483-4c57-9e8c-3779d6900235</vt:lpwstr>
  </property>
  <property fmtid="{D5CDD505-2E9C-101B-9397-08002B2CF9AE}" pid="7" name="MSIP_Label_65269c60-0483-4c57-9e8c-3779d6900235_SiteId">
    <vt:lpwstr>b397c653-5b19-463f-b9fc-af658ded9128</vt:lpwstr>
  </property>
  <property fmtid="{D5CDD505-2E9C-101B-9397-08002B2CF9AE}" pid="8" name="MSIP_Label_65269c60-0483-4c57-9e8c-3779d6900235_ActionId">
    <vt:lpwstr>5d38e221-0780-4008-8e19-c2576ae38637</vt:lpwstr>
  </property>
  <property fmtid="{D5CDD505-2E9C-101B-9397-08002B2CF9AE}" pid="9" name="MSIP_Label_65269c60-0483-4c57-9e8c-3779d6900235_ContentBits">
    <vt:lpwstr>0</vt:lpwstr>
  </property>
  <property fmtid="{D5CDD505-2E9C-101B-9397-08002B2CF9AE}" pid="10" name="ContentTypeId">
    <vt:lpwstr>0x0101001BEB557DBE01834EAB47A683706DCD5B001CB4B9AB93836842A61C86EAD5F20BA7</vt:lpwstr>
  </property>
  <property fmtid="{D5CDD505-2E9C-101B-9397-08002B2CF9AE}" pid="11" name="_dlc_DocIdItemGuid">
    <vt:lpwstr>a2d2b599-614d-4304-8376-6c534d9de447</vt:lpwstr>
  </property>
</Properties>
</file>