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9144000" cy="5143500" type="screen16x9"/>
  <p:notesSz cx="6858000" cy="9144000"/>
  <p:embeddedFontLst>
    <p:embeddedFont>
      <p:font typeface="Franklin Gothic Book" panose="020B0503020102020204" pitchFamily="34" charset="0"/>
      <p:regular r:id="rId25"/>
      <p:italic r:id="rId26"/>
    </p:embeddedFont>
    <p:embeddedFont>
      <p:font typeface="Franklin Gothic Medium" panose="020B0603020102020204" pitchFamily="34" charset="0"/>
      <p:regular r:id="rId27"/>
      <p:italic r:id="rId28"/>
    </p:embeddedFont>
    <p:embeddedFont>
      <p:font typeface="Georgia" panose="02040502050405020303" pitchFamily="18" charset="0"/>
      <p:regular r:id="rId29"/>
      <p:bold r:id="rId30"/>
      <p:italic r:id="rId31"/>
      <p:boldItalic r:id="rId32"/>
    </p:embeddedFont>
    <p:embeddedFont>
      <p:font typeface="Libre Franklin" pitchFamily="2" charset="0"/>
      <p:regular r:id="rId33"/>
      <p:bold r:id="rId34"/>
      <p:italic r:id="rId35"/>
      <p:boldItalic r:id="rId36"/>
    </p:embeddedFont>
    <p:embeddedFont>
      <p:font typeface="Libre Franklin Medium" pitchFamily="2" charset="0"/>
      <p:regular r:id="rId37"/>
      <p:bold r:id="rId38"/>
      <p:italic r:id="rId39"/>
      <p:boldItalic r:id="rId40"/>
    </p:embeddedFont>
    <p:embeddedFont>
      <p:font typeface="Trebuchet MS" panose="020B0603020202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gerkzktl5hGY3uKuQxA0NzFKjQl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 Gallicchio"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262454-0956-4F1E-8B1E-6EEBB29C0C07}">
  <a:tblStyle styleId="{C1262454-0956-4F1E-8B1E-6EEBB29C0C07}"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70" autoAdjust="0"/>
  </p:normalViewPr>
  <p:slideViewPr>
    <p:cSldViewPr snapToGrid="0">
      <p:cViewPr varScale="1">
        <p:scale>
          <a:sx n="69" d="100"/>
          <a:sy n="69" d="100"/>
        </p:scale>
        <p:origin x="1646" y="53"/>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5.fntdata"/><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customXml" Target="../customXml/item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erformanceassessmentresourcebank.org/system/files/SCALE%20Quality%20Rubric%20Checklist.docx.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forms/d/e/1FAIpQLSd5pVVdKiDLKxM4wKq46V2JcO7UTMtFk8ELVR31du6HTO2Szg/viewfor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ky.gov/curriculum/standards/kyacadstand/Documents/Inquiry_Practices_of_KAS_for_Social_Studies.pptx"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kystandards.org/standards-resources/ss-resources/learning-goals-success-criteria-and-the-kas-for-social-studie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cation.ky.gov/curriculum/standards/kyacadstand/Documents/Sample_Task_and_Rubric_for_Evaluatio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ultofpedagogy.com/holistic-analytic-single-point-rubric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3f3bc03da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b="1" dirty="0">
                <a:solidFill>
                  <a:schemeClr val="dk1"/>
                </a:solidFill>
                <a:latin typeface="Calibri"/>
                <a:ea typeface="Calibri"/>
                <a:cs typeface="Calibri"/>
                <a:sym typeface="Calibri"/>
              </a:rPr>
              <a:t>Module Series Overview:</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b="1" i="1" dirty="0">
                <a:solidFill>
                  <a:schemeClr val="dk1"/>
                </a:solidFill>
                <a:latin typeface="Calibri"/>
                <a:ea typeface="Calibri"/>
                <a:cs typeface="Calibri"/>
                <a:sym typeface="Calibri"/>
              </a:rPr>
              <a:t>Performance Assessments in Social Studies </a:t>
            </a:r>
            <a:r>
              <a:rPr lang="en" sz="1200" dirty="0">
                <a:solidFill>
                  <a:schemeClr val="dk1"/>
                </a:solidFill>
                <a:latin typeface="Calibri"/>
                <a:ea typeface="Calibri"/>
                <a:cs typeface="Calibri"/>
                <a:sym typeface="Calibri"/>
              </a:rPr>
              <a:t>module series is a set of five of modules designed to support teachers in implementing performance assessments in social studies classrooms to assess student mastery of </a:t>
            </a:r>
            <a:r>
              <a:rPr lang="en" sz="1200" dirty="0">
                <a:solidFill>
                  <a:srgbClr val="102649"/>
                </a:solidFill>
                <a:latin typeface="Calibri"/>
                <a:ea typeface="Calibri"/>
                <a:cs typeface="Calibri"/>
                <a:sym typeface="Calibri"/>
              </a:rPr>
              <a:t>the </a:t>
            </a:r>
            <a:r>
              <a:rPr lang="en" sz="1200" i="1" dirty="0">
                <a:solidFill>
                  <a:srgbClr val="102649"/>
                </a:solidFill>
                <a:latin typeface="Calibri"/>
                <a:ea typeface="Calibri"/>
                <a:cs typeface="Calibri"/>
                <a:sym typeface="Calibri"/>
              </a:rPr>
              <a:t>Kentucky Academic Standards (KAS) for Social Studies.</a:t>
            </a:r>
            <a:r>
              <a:rPr lang="en"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b="1" i="1" dirty="0">
                <a:solidFill>
                  <a:schemeClr val="dk1"/>
                </a:solidFill>
                <a:latin typeface="Calibri"/>
                <a:ea typeface="Calibri"/>
                <a:cs typeface="Calibri"/>
                <a:sym typeface="Calibri"/>
              </a:rPr>
              <a:t>Performance Assessments in Social Studies </a:t>
            </a:r>
            <a:r>
              <a:rPr lang="en" sz="1200" dirty="0">
                <a:solidFill>
                  <a:schemeClr val="dk1"/>
                </a:solidFill>
                <a:latin typeface="Calibri"/>
                <a:ea typeface="Calibri"/>
                <a:cs typeface="Calibri"/>
                <a:sym typeface="Calibri"/>
              </a:rPr>
              <a:t>module series is intended to support the successful implementation of the </a:t>
            </a:r>
            <a:r>
              <a:rPr lang="en" sz="1200" i="1" dirty="0">
                <a:solidFill>
                  <a:schemeClr val="dk1"/>
                </a:solidFill>
                <a:latin typeface="Calibri"/>
                <a:ea typeface="Calibri"/>
                <a:cs typeface="Calibri"/>
                <a:sym typeface="Calibri"/>
              </a:rPr>
              <a:t>KAS for Social Studies</a:t>
            </a:r>
            <a:r>
              <a:rPr lang="en" sz="1200" dirty="0">
                <a:solidFill>
                  <a:schemeClr val="dk1"/>
                </a:solidFill>
                <a:latin typeface="Calibri"/>
                <a:ea typeface="Calibri"/>
                <a:cs typeface="Calibri"/>
                <a:sym typeface="Calibri"/>
              </a:rPr>
              <a:t> in classrooms across the state. The duration of the module sections may be customized to accommodate local needs and conditions; however, it is important to </a:t>
            </a:r>
            <a:r>
              <a:rPr lang="en" sz="1200" b="1" dirty="0">
                <a:solidFill>
                  <a:schemeClr val="dk1"/>
                </a:solidFill>
                <a:latin typeface="Calibri"/>
                <a:ea typeface="Calibri"/>
                <a:cs typeface="Calibri"/>
                <a:sym typeface="Calibri"/>
              </a:rPr>
              <a:t>engage with this module linearly </a:t>
            </a:r>
            <a:r>
              <a:rPr lang="en" sz="1200" dirty="0">
                <a:solidFill>
                  <a:schemeClr val="dk1"/>
                </a:solidFill>
                <a:latin typeface="Calibri"/>
                <a:ea typeface="Calibri"/>
                <a:cs typeface="Calibri"/>
                <a:sym typeface="Calibri"/>
              </a:rPr>
              <a:t>as the </a:t>
            </a:r>
            <a:r>
              <a:rPr lang="en" dirty="0">
                <a:solidFill>
                  <a:schemeClr val="dk1"/>
                </a:solidFill>
                <a:latin typeface="Calibri"/>
                <a:ea typeface="Calibri"/>
                <a:cs typeface="Calibri"/>
                <a:sym typeface="Calibri"/>
              </a:rPr>
              <a:t>first sections support educators in understanding the purpose of performance assessments in the bigger picture of assessing learning. </a:t>
            </a:r>
            <a:r>
              <a:rPr lang="en" sz="1200" dirty="0">
                <a:solidFill>
                  <a:schemeClr val="dk1"/>
                </a:solidFill>
                <a:latin typeface="Calibri"/>
                <a:ea typeface="Calibri"/>
                <a:cs typeface="Calibri"/>
                <a:sym typeface="Calibri"/>
              </a:rPr>
              <a:t>The sections are designed to provide flexibility for districts and schools and, as such, can be viewed as stand-alone lessons or within the progression of the module as written. You are supported in engaging with this module individually, if desired.</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b="1" dirty="0">
                <a:solidFill>
                  <a:schemeClr val="dk1"/>
                </a:solidFill>
                <a:latin typeface="Calibri"/>
                <a:ea typeface="Calibri"/>
                <a:cs typeface="Calibri"/>
                <a:sym typeface="Calibri"/>
              </a:rPr>
              <a:t>Materials: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dirty="0">
                <a:solidFill>
                  <a:schemeClr val="dk1"/>
                </a:solidFill>
                <a:latin typeface="Calibri"/>
                <a:ea typeface="Calibri"/>
                <a:cs typeface="Calibri"/>
                <a:sym typeface="Calibri"/>
              </a:rPr>
              <a:t>The following materials are needed for this section::</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latin typeface="Calibri"/>
                <a:ea typeface="Calibri"/>
                <a:cs typeface="Calibri"/>
                <a:sym typeface="Calibri"/>
              </a:rPr>
              <a:t>Notetaking Guide: </a:t>
            </a:r>
            <a:endParaRPr sz="12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dirty="0">
                <a:solidFill>
                  <a:schemeClr val="dk1"/>
                </a:solidFill>
                <a:latin typeface="Calibri"/>
                <a:ea typeface="Calibri"/>
                <a:cs typeface="Calibri"/>
                <a:sym typeface="Calibri"/>
              </a:rPr>
              <a:t>Additional materials, such as but not limited to, discussion strategies, etc. are provided within the notes section of applicable slides throughout the module.</a:t>
            </a:r>
            <a:endParaRPr sz="1200" dirty="0">
              <a:solidFill>
                <a:schemeClr val="dk1"/>
              </a:solidFill>
              <a:latin typeface="Calibri"/>
              <a:ea typeface="Calibri"/>
              <a:cs typeface="Calibri"/>
              <a:sym typeface="Calibri"/>
            </a:endParaRPr>
          </a:p>
          <a:p>
            <a:pPr marL="457200" lvl="0" indent="0" algn="l" rtl="0">
              <a:lnSpc>
                <a:spcPct val="115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b="1" dirty="0">
                <a:solidFill>
                  <a:schemeClr val="dk1"/>
                </a:solidFill>
                <a:latin typeface="Calibri"/>
                <a:ea typeface="Calibri"/>
                <a:cs typeface="Calibri"/>
                <a:sym typeface="Calibri"/>
              </a:rPr>
              <a:t>Virtual Training Note:</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dirty="0">
                <a:solidFill>
                  <a:schemeClr val="dk1"/>
                </a:solidFill>
                <a:latin typeface="Calibri"/>
                <a:ea typeface="Calibri"/>
                <a:cs typeface="Calibri"/>
                <a:sym typeface="Calibri"/>
              </a:rPr>
              <a:t>If you plan to engage with this module virtually as a group, consider directing participants to the Social Studies Professional Learning Modules page so that you may access the resources used directly from the links provided in the PowerPoint: </a:t>
            </a:r>
            <a:r>
              <a:rPr lang="en" sz="1200" u="sng" dirty="0">
                <a:solidFill>
                  <a:schemeClr val="dk1"/>
                </a:solidFill>
                <a:latin typeface="Calibri"/>
                <a:ea typeface="Calibri"/>
                <a:cs typeface="Calibri"/>
                <a:sym typeface="Calibri"/>
              </a:rPr>
              <a:t>https://kystandards.org/standards-resources/ss-resources/ss-pl-modules/</a:t>
            </a: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dirty="0">
                <a:solidFill>
                  <a:schemeClr val="dk1"/>
                </a:solidFill>
                <a:latin typeface="Calibri"/>
                <a:ea typeface="Calibri"/>
                <a:cs typeface="Calibri"/>
                <a:sym typeface="Calibri"/>
              </a:rPr>
              <a:t>Additionally, you may consider downloading the resources contained within each section of the module and placing them into a Google folder for you or your colleagues to access.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 sz="1200" b="1" dirty="0">
                <a:latin typeface="Calibri"/>
                <a:ea typeface="Calibri"/>
                <a:cs typeface="Calibri"/>
                <a:sym typeface="Calibri"/>
              </a:rPr>
              <a:t>Module Five: Compelling and Supporting Questions with Learning Goals and Success Criteria</a:t>
            </a:r>
            <a:endParaRPr sz="1200" b="1" dirty="0">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b="1" dirty="0">
                <a:latin typeface="Calibri"/>
                <a:ea typeface="Calibri"/>
                <a:cs typeface="Calibri"/>
                <a:sym typeface="Calibri"/>
              </a:rPr>
              <a:t>Compelling Question: </a:t>
            </a:r>
            <a:r>
              <a:rPr lang="en" sz="1200" dirty="0">
                <a:latin typeface="Calibri"/>
                <a:ea typeface="Calibri"/>
                <a:cs typeface="Calibri"/>
                <a:sym typeface="Calibri"/>
              </a:rPr>
              <a:t>How do I implement performance assessments to assess student mastery of the </a:t>
            </a:r>
            <a:r>
              <a:rPr lang="en" sz="1200" i="1" dirty="0">
                <a:latin typeface="Calibri"/>
                <a:ea typeface="Calibri"/>
                <a:cs typeface="Calibri"/>
                <a:sym typeface="Calibri"/>
              </a:rPr>
              <a:t>KAS for Social Studies? </a:t>
            </a:r>
            <a:endParaRPr sz="1200" dirty="0">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b="1" dirty="0">
                <a:latin typeface="Calibri"/>
                <a:ea typeface="Calibri"/>
                <a:cs typeface="Calibri"/>
                <a:sym typeface="Calibri"/>
              </a:rPr>
              <a:t>Supporting Question: </a:t>
            </a:r>
            <a:r>
              <a:rPr lang="en" sz="1200" dirty="0">
                <a:latin typeface="Calibri"/>
                <a:ea typeface="Calibri"/>
                <a:cs typeface="Calibri"/>
                <a:sym typeface="Calibri"/>
              </a:rPr>
              <a:t>How do I build rubrics for performance assessments? </a:t>
            </a:r>
            <a:endParaRPr sz="1200" dirty="0">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 sz="1200" b="1" dirty="0">
                <a:latin typeface="Calibri"/>
                <a:ea typeface="Calibri"/>
                <a:cs typeface="Calibri"/>
                <a:sym typeface="Calibri"/>
              </a:rPr>
              <a:t>Learning Target:  </a:t>
            </a:r>
            <a:r>
              <a:rPr lang="en" sz="1200" dirty="0">
                <a:latin typeface="Calibri"/>
                <a:ea typeface="Calibri"/>
                <a:cs typeface="Calibri"/>
                <a:sym typeface="Calibri"/>
              </a:rPr>
              <a:t>I can implement performance assessments that evaluate student mastery of the </a:t>
            </a:r>
            <a:r>
              <a:rPr lang="en" sz="1200" i="1" dirty="0">
                <a:latin typeface="Calibri"/>
                <a:ea typeface="Calibri"/>
                <a:cs typeface="Calibri"/>
                <a:sym typeface="Calibri"/>
              </a:rPr>
              <a:t>KAS for Social Studies</a:t>
            </a:r>
            <a:r>
              <a:rPr lang="en" sz="1200" dirty="0">
                <a:latin typeface="Calibri"/>
                <a:ea typeface="Calibri"/>
                <a:cs typeface="Calibri"/>
                <a:sym typeface="Calibri"/>
              </a:rPr>
              <a:t>. </a:t>
            </a:r>
            <a:endParaRPr sz="1200" dirty="0">
              <a:latin typeface="Calibri"/>
              <a:ea typeface="Calibri"/>
              <a:cs typeface="Calibri"/>
              <a:sym typeface="Calibri"/>
            </a:endParaRPr>
          </a:p>
          <a:p>
            <a:pPr marL="457200" lvl="0" indent="-304800" algn="l" rtl="0">
              <a:spcBef>
                <a:spcPts val="0"/>
              </a:spcBef>
              <a:spcAft>
                <a:spcPts val="0"/>
              </a:spcAft>
              <a:buClr>
                <a:srgbClr val="000000"/>
              </a:buClr>
              <a:buSzPts val="1200"/>
              <a:buChar char="•"/>
            </a:pPr>
            <a:r>
              <a:rPr lang="en" sz="1200" b="1" dirty="0">
                <a:latin typeface="Calibri"/>
                <a:ea typeface="Calibri"/>
                <a:cs typeface="Calibri"/>
                <a:sym typeface="Calibri"/>
              </a:rPr>
              <a:t>Success Criteria</a:t>
            </a:r>
            <a:r>
              <a:rPr lang="en" sz="1200" dirty="0">
                <a:latin typeface="Calibri"/>
                <a:ea typeface="Calibri"/>
                <a:cs typeface="Calibri"/>
                <a:sym typeface="Calibri"/>
              </a:rPr>
              <a:t>: </a:t>
            </a:r>
            <a:r>
              <a:rPr lang="en" sz="1200" dirty="0">
                <a:solidFill>
                  <a:schemeClr val="dk1"/>
                </a:solidFill>
                <a:latin typeface="Calibri"/>
                <a:ea typeface="Calibri"/>
                <a:cs typeface="Calibri"/>
                <a:sym typeface="Calibri"/>
              </a:rPr>
              <a:t>I can create rubrics that evaluate performance assessments aligned to the </a:t>
            </a:r>
            <a:r>
              <a:rPr lang="en" sz="1200" i="1" dirty="0">
                <a:solidFill>
                  <a:schemeClr val="dk1"/>
                </a:solidFill>
                <a:latin typeface="Calibri"/>
                <a:ea typeface="Calibri"/>
                <a:cs typeface="Calibri"/>
                <a:sym typeface="Calibri"/>
              </a:rPr>
              <a:t>KAS for Social Studies. </a:t>
            </a:r>
            <a:endParaRPr sz="1200" dirty="0">
              <a:latin typeface="Calibri"/>
              <a:ea typeface="Calibri"/>
              <a:cs typeface="Calibri"/>
              <a:sym typeface="Calibri"/>
            </a:endParaRPr>
          </a:p>
          <a:p>
            <a:pPr marL="0" lvl="0" indent="0" algn="l" rtl="0">
              <a:lnSpc>
                <a:spcPct val="115000"/>
              </a:lnSpc>
              <a:spcBef>
                <a:spcPts val="0"/>
              </a:spcBef>
              <a:spcAft>
                <a:spcPts val="0"/>
              </a:spcAft>
              <a:buSzPts val="1100"/>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b="1" dirty="0">
                <a:solidFill>
                  <a:schemeClr val="dk1"/>
                </a:solidFill>
                <a:latin typeface="Calibri"/>
                <a:ea typeface="Calibri"/>
                <a:cs typeface="Calibri"/>
                <a:sym typeface="Calibri"/>
              </a:rPr>
              <a:t>Intended Audiences: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b="1" dirty="0">
                <a:solidFill>
                  <a:schemeClr val="dk1"/>
                </a:solidFill>
                <a:latin typeface="Calibri"/>
                <a:ea typeface="Calibri"/>
                <a:cs typeface="Calibri"/>
                <a:sym typeface="Calibri"/>
              </a:rPr>
              <a:t>Participants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dirty="0">
                <a:solidFill>
                  <a:schemeClr val="dk1"/>
                </a:solidFill>
                <a:latin typeface="Calibri"/>
                <a:ea typeface="Calibri"/>
                <a:cs typeface="Calibri"/>
                <a:sym typeface="Calibri"/>
              </a:rPr>
              <a:t>Module participants may include, but are not limited to, district leadership, school administrators, instructional specialists/coaches, intervention specialists, department chairs, special educators and classroom teachers.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b="1" dirty="0">
                <a:solidFill>
                  <a:schemeClr val="dk1"/>
                </a:solidFill>
                <a:latin typeface="Calibri"/>
                <a:ea typeface="Calibri"/>
                <a:cs typeface="Calibri"/>
                <a:sym typeface="Calibri"/>
              </a:rPr>
              <a:t>Facilitators: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dirty="0">
                <a:solidFill>
                  <a:schemeClr val="dk1"/>
                </a:solidFill>
                <a:latin typeface="Calibri"/>
                <a:ea typeface="Calibri"/>
                <a:cs typeface="Calibri"/>
                <a:sym typeface="Calibri"/>
              </a:rPr>
              <a:t>This module series may be implemented with by a teacher individually or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b="1" dirty="0">
                <a:solidFill>
                  <a:schemeClr val="dk1"/>
                </a:solidFill>
                <a:latin typeface="Calibri"/>
                <a:ea typeface="Calibri"/>
                <a:cs typeface="Calibri"/>
                <a:sym typeface="Calibri"/>
              </a:rPr>
              <a:t>Helpful Hint for Facilitators:</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dirty="0">
                <a:solidFill>
                  <a:schemeClr val="dk1"/>
                </a:solidFill>
                <a:latin typeface="Calibri"/>
                <a:ea typeface="Calibri"/>
                <a:cs typeface="Calibri"/>
                <a:sym typeface="Calibri"/>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b="1" dirty="0">
                <a:solidFill>
                  <a:schemeClr val="dk1"/>
                </a:solidFill>
                <a:latin typeface="Calibri"/>
                <a:ea typeface="Calibri"/>
                <a:cs typeface="Calibri"/>
                <a:sym typeface="Calibri"/>
              </a:rPr>
              <a:t>Planning Ahead for Facilitators:</a:t>
            </a:r>
            <a:endParaRPr sz="1200" b="1"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Determine which stakeholders to invite as participants. In the invitation, describe how the work sessions will benefit them.</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A few days before the meeting, you may want to remind participants to be prepared to have their documents available during the meeting. (See below for Participant Documents Needed.)</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Reserve adequate space and equipment. Tables or desks should be set up to support small-group discussion. If conducting this module virtually, ensure that your technology platform can support break out rooms to support small group collaboration.</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Ensure that participants have access to the Internet.</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Consider how you might handle participants who may not be in attendance at all work sessions. It might be worthwhile to consider how those participants might access missed sections of the module between work sessions in order to feel as prepared as the other participants.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b="1" dirty="0">
                <a:solidFill>
                  <a:schemeClr val="dk1"/>
                </a:solidFill>
                <a:latin typeface="Calibri"/>
                <a:ea typeface="Calibri"/>
                <a:cs typeface="Calibri"/>
                <a:sym typeface="Calibri"/>
              </a:rPr>
              <a:t>Preparation</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b="1" dirty="0">
                <a:solidFill>
                  <a:schemeClr val="dk1"/>
                </a:solidFill>
                <a:latin typeface="Calibri"/>
                <a:ea typeface="Calibri"/>
                <a:cs typeface="Calibri"/>
                <a:sym typeface="Calibri"/>
              </a:rPr>
              <a:t> </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b="1" dirty="0">
                <a:solidFill>
                  <a:schemeClr val="dk1"/>
                </a:solidFill>
                <a:latin typeface="Calibri"/>
                <a:ea typeface="Calibri"/>
                <a:cs typeface="Calibri"/>
                <a:sym typeface="Calibri"/>
              </a:rPr>
              <a:t>Participant Documents Needed:</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dirty="0">
                <a:solidFill>
                  <a:schemeClr val="dk1"/>
                </a:solidFill>
                <a:latin typeface="Calibri"/>
                <a:ea typeface="Calibri"/>
                <a:cs typeface="Calibri"/>
                <a:sym typeface="Calibri"/>
              </a:rPr>
              <a:t>Plan ahead regarding how you will feel most comfortable engaging with the </a:t>
            </a:r>
            <a:r>
              <a:rPr lang="en" sz="1200" i="1" dirty="0">
                <a:solidFill>
                  <a:schemeClr val="dk1"/>
                </a:solidFill>
                <a:latin typeface="Calibri"/>
                <a:ea typeface="Calibri"/>
                <a:cs typeface="Calibri"/>
                <a:sym typeface="Calibri"/>
              </a:rPr>
              <a:t>KAS for Social Studie</a:t>
            </a:r>
            <a:r>
              <a:rPr lang="en" sz="1200" dirty="0">
                <a:solidFill>
                  <a:schemeClr val="dk1"/>
                </a:solidFill>
                <a:latin typeface="Calibri"/>
                <a:ea typeface="Calibri"/>
                <a:cs typeface="Calibri"/>
                <a:sym typeface="Calibri"/>
              </a:rPr>
              <a:t>s, either:</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A device with access to the </a:t>
            </a:r>
            <a:r>
              <a:rPr lang="en" sz="1200" i="1" dirty="0">
                <a:solidFill>
                  <a:schemeClr val="dk1"/>
                </a:solidFill>
                <a:latin typeface="Calibri"/>
                <a:ea typeface="Calibri"/>
                <a:cs typeface="Calibri"/>
                <a:sym typeface="Calibri"/>
              </a:rPr>
              <a:t>KAS for Social Studies</a:t>
            </a:r>
            <a:r>
              <a:rPr lang="en" sz="1200" dirty="0">
                <a:solidFill>
                  <a:schemeClr val="dk1"/>
                </a:solidFill>
                <a:latin typeface="Calibri"/>
                <a:ea typeface="Calibri"/>
                <a:cs typeface="Calibri"/>
                <a:sym typeface="Calibri"/>
              </a:rPr>
              <a:t>, or</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200" dirty="0">
                <a:solidFill>
                  <a:schemeClr val="dk1"/>
                </a:solidFill>
                <a:latin typeface="Calibri"/>
                <a:ea typeface="Calibri"/>
                <a:cs typeface="Calibri"/>
                <a:sym typeface="Calibri"/>
              </a:rPr>
              <a:t>A hard copy of the </a:t>
            </a:r>
            <a:r>
              <a:rPr lang="en" sz="1200" i="1" dirty="0">
                <a:solidFill>
                  <a:schemeClr val="dk1"/>
                </a:solidFill>
                <a:latin typeface="Calibri"/>
                <a:ea typeface="Calibri"/>
                <a:cs typeface="Calibri"/>
                <a:sym typeface="Calibri"/>
              </a:rPr>
              <a:t>KAS for Social Studies</a:t>
            </a:r>
            <a:endParaRPr sz="12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2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dirty="0">
                <a:solidFill>
                  <a:schemeClr val="dk1"/>
                </a:solidFill>
                <a:latin typeface="Calibri"/>
                <a:ea typeface="Calibri"/>
                <a:cs typeface="Calibri"/>
                <a:sym typeface="Calibri"/>
              </a:rPr>
              <a:t>Additional documents needed include: </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Char char="●"/>
            </a:pPr>
            <a:r>
              <a:rPr lang="en" sz="1200" dirty="0">
                <a:solidFill>
                  <a:schemeClr val="dk1"/>
                </a:solidFill>
                <a:latin typeface="Calibri"/>
                <a:ea typeface="Calibri"/>
                <a:cs typeface="Calibri"/>
                <a:sym typeface="Calibri"/>
              </a:rPr>
              <a:t>Notetaking Guide: </a:t>
            </a:r>
            <a:endParaRPr sz="12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b="1" dirty="0">
                <a:solidFill>
                  <a:schemeClr val="dk1"/>
                </a:solidFill>
                <a:latin typeface="Calibri"/>
                <a:ea typeface="Calibri"/>
                <a:cs typeface="Calibri"/>
                <a:sym typeface="Calibri"/>
              </a:rPr>
              <a:t>Supplies Needed:</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dirty="0">
                <a:solidFill>
                  <a:srgbClr val="262626"/>
                </a:solidFill>
                <a:latin typeface="Calibri"/>
                <a:ea typeface="Calibri"/>
                <a:cs typeface="Calibri"/>
                <a:sym typeface="Calibri"/>
              </a:rPr>
              <a:t>• </a:t>
            </a:r>
            <a:r>
              <a:rPr lang="en" sz="1200" dirty="0">
                <a:latin typeface="Calibri"/>
                <a:ea typeface="Calibri"/>
                <a:cs typeface="Calibri"/>
                <a:sym typeface="Calibri"/>
              </a:rPr>
              <a:t>Computer with </a:t>
            </a:r>
            <a:r>
              <a:rPr lang="en" sz="1200" i="1" dirty="0">
                <a:latin typeface="Calibri"/>
                <a:ea typeface="Calibri"/>
                <a:cs typeface="Calibri"/>
                <a:sym typeface="Calibri"/>
              </a:rPr>
              <a:t>Module Five: How do I build rubrics for performance assessments?</a:t>
            </a:r>
            <a:endParaRPr dirty="0"/>
          </a:p>
          <a:p>
            <a:pPr marL="0" lvl="0" indent="0" algn="l" rtl="0">
              <a:lnSpc>
                <a:spcPct val="115000"/>
              </a:lnSpc>
              <a:spcBef>
                <a:spcPts val="0"/>
              </a:spcBef>
              <a:spcAft>
                <a:spcPts val="0"/>
              </a:spcAft>
              <a:buSzPts val="1100"/>
              <a:buNone/>
            </a:pPr>
            <a:r>
              <a:rPr lang="en" sz="1200" dirty="0">
                <a:solidFill>
                  <a:schemeClr val="dk1"/>
                </a:solidFill>
                <a:latin typeface="Calibri"/>
                <a:ea typeface="Calibri"/>
                <a:cs typeface="Calibri"/>
                <a:sym typeface="Calibri"/>
              </a:rPr>
              <a:t>• Technology with projection capability if in person. Technology platform where presenters have sharing ability and breakout room options if virtual.</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dirty="0">
                <a:solidFill>
                  <a:schemeClr val="dk1"/>
                </a:solidFill>
                <a:latin typeface="Calibri"/>
                <a:ea typeface="Calibri"/>
                <a:cs typeface="Calibri"/>
                <a:sym typeface="Calibri"/>
              </a:rPr>
              <a:t>• Copies of the handouts needed for the session either in hard copy format or available in a folder online. Links to the participant handouts needed for the session also may be built right into the agenda.</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dirty="0">
                <a:solidFill>
                  <a:schemeClr val="dk1"/>
                </a:solidFill>
                <a:latin typeface="Calibri"/>
                <a:ea typeface="Calibri"/>
                <a:cs typeface="Calibri"/>
                <a:sym typeface="Calibri"/>
              </a:rPr>
              <a:t>• Parking Lot for questions - If completing as a group, you may consider providing a poster on which participants can write or post questions, or you may prefer to have a digital parking lot where participants can access a Google document, for example, to post questions and that you can modify as the participants work through the sections of the module.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dirty="0">
                <a:solidFill>
                  <a:schemeClr val="dk1"/>
                </a:solidFill>
                <a:latin typeface="Calibri"/>
                <a:ea typeface="Calibri"/>
                <a:cs typeface="Calibri"/>
                <a:sym typeface="Calibri"/>
              </a:rPr>
              <a:t>• Self-Sticking Notes (optional)</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dirty="0">
                <a:solidFill>
                  <a:schemeClr val="dk1"/>
                </a:solidFill>
                <a:latin typeface="Calibri"/>
                <a:ea typeface="Calibri"/>
                <a:cs typeface="Calibri"/>
                <a:sym typeface="Calibri"/>
              </a:rPr>
              <a:t>• Poster paper (optional)</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dirty="0">
                <a:solidFill>
                  <a:schemeClr val="dk1"/>
                </a:solidFill>
                <a:latin typeface="Calibri"/>
                <a:ea typeface="Calibri"/>
                <a:cs typeface="Calibri"/>
                <a:sym typeface="Calibri"/>
              </a:rPr>
              <a:t>• Highlighters and/or colored pens/markers (optional)</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b="1" dirty="0">
                <a:solidFill>
                  <a:schemeClr val="dk1"/>
                </a:solidFill>
                <a:latin typeface="Calibri"/>
                <a:ea typeface="Calibri"/>
                <a:cs typeface="Calibri"/>
                <a:sym typeface="Calibri"/>
              </a:rPr>
              <a:t>Building a Community:</a:t>
            </a: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dirty="0">
                <a:solidFill>
                  <a:schemeClr val="dk1"/>
                </a:solidFill>
                <a:latin typeface="Calibri"/>
                <a:ea typeface="Calibri"/>
                <a:cs typeface="Calibri"/>
                <a:sym typeface="Calibri"/>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this module. Again, time allotted for community-building will allow participants to have a voice and be engaged as active contributors and learners in the sessions.</a:t>
            </a:r>
            <a:endParaRPr sz="1200" dirty="0">
              <a:solidFill>
                <a:schemeClr val="dk1"/>
              </a:solidFill>
              <a:latin typeface="Calibri"/>
              <a:ea typeface="Calibri"/>
              <a:cs typeface="Calibri"/>
              <a:sym typeface="Calibri"/>
            </a:endParaRPr>
          </a:p>
          <a:p>
            <a:pPr marL="0" lvl="0" indent="0" algn="l" rtl="0">
              <a:spcBef>
                <a:spcPts val="0"/>
              </a:spcBef>
              <a:spcAft>
                <a:spcPts val="0"/>
              </a:spcAft>
              <a:buSzPts val="1100"/>
              <a:buNone/>
            </a:pPr>
            <a:endParaRPr sz="1200" b="1"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 sz="1200" b="1" dirty="0">
                <a:solidFill>
                  <a:schemeClr val="dk1"/>
                </a:solidFill>
                <a:latin typeface="Calibri"/>
                <a:ea typeface="Calibri"/>
                <a:cs typeface="Calibri"/>
                <a:sym typeface="Calibri"/>
              </a:rPr>
              <a:t>Virtual Training Options:</a:t>
            </a:r>
            <a:r>
              <a:rPr lang="en" sz="1200" dirty="0">
                <a:solidFill>
                  <a:schemeClr val="dk1"/>
                </a:solidFill>
                <a:latin typeface="Calibri"/>
                <a:ea typeface="Calibri"/>
                <a:cs typeface="Calibri"/>
                <a:sym typeface="Calibri"/>
              </a:rPr>
              <a:t> Be sure to conduct continual check-ins throughout the presentation. Build Google documents to continue to collect feedback, such as questions, hopes, and/or concerns to which participants may continually add.</a:t>
            </a:r>
            <a:endParaRPr dirty="0">
              <a:solidFill>
                <a:schemeClr val="dk1"/>
              </a:solidFill>
              <a:latin typeface="Calibri"/>
              <a:ea typeface="Calibri"/>
              <a:cs typeface="Calibri"/>
              <a:sym typeface="Calibri"/>
            </a:endParaRPr>
          </a:p>
        </p:txBody>
      </p:sp>
      <p:sp>
        <p:nvSpPr>
          <p:cNvPr id="111" name="Google Shape;111;g33f3bc03da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800"/>
              <a:buFont typeface="Arial"/>
              <a:buNone/>
            </a:pPr>
            <a:r>
              <a:rPr lang="en" sz="1200">
                <a:solidFill>
                  <a:srgbClr val="000000"/>
                </a:solidFill>
                <a:latin typeface="Calibri"/>
                <a:ea typeface="Calibri"/>
                <a:cs typeface="Calibri"/>
                <a:sym typeface="Calibri"/>
              </a:rPr>
              <a:t>Guiding Notes:</a:t>
            </a: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800"/>
              <a:buFont typeface="Arial"/>
              <a:buNone/>
            </a:pP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800"/>
              <a:buFont typeface="Arial"/>
              <a:buNone/>
            </a:pPr>
            <a:r>
              <a:rPr lang="en" sz="1200">
                <a:solidFill>
                  <a:srgbClr val="000000"/>
                </a:solidFill>
                <a:latin typeface="Calibri"/>
                <a:ea typeface="Calibri"/>
                <a:cs typeface="Calibri"/>
                <a:sym typeface="Calibri"/>
              </a:rPr>
              <a:t>Review the text on the slide</a:t>
            </a:r>
            <a:r>
              <a:rPr lang="en" sz="1200">
                <a:latin typeface="Calibri"/>
                <a:ea typeface="Calibri"/>
                <a:cs typeface="Calibri"/>
                <a:sym typeface="Calibri"/>
              </a:rPr>
              <a:t> </a:t>
            </a:r>
            <a:r>
              <a:rPr lang="en" sz="1200">
                <a:solidFill>
                  <a:schemeClr val="dk1"/>
                </a:solidFill>
                <a:latin typeface="Calibri"/>
                <a:ea typeface="Calibri"/>
                <a:cs typeface="Calibri"/>
                <a:sym typeface="Calibri"/>
              </a:rPr>
              <a:t>and add any information to your note catcher for holistic rubrics that isn’t already captured in your notes. </a:t>
            </a:r>
            <a:endParaRPr sz="120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3ec26b12bb_0_2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sz="1200">
                <a:solidFill>
                  <a:srgbClr val="000000"/>
                </a:solidFill>
                <a:latin typeface="Calibri"/>
                <a:ea typeface="Calibri"/>
                <a:cs typeface="Calibri"/>
                <a:sym typeface="Calibri"/>
              </a:rPr>
              <a:t>Guiding Notes:</a:t>
            </a: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 sz="1200">
                <a:solidFill>
                  <a:srgbClr val="000000"/>
                </a:solidFill>
                <a:latin typeface="Calibri"/>
                <a:ea typeface="Calibri"/>
                <a:cs typeface="Calibri"/>
                <a:sym typeface="Calibri"/>
              </a:rPr>
              <a:t>Review the information on the slide</a:t>
            </a:r>
            <a:r>
              <a:rPr lang="en" sz="1200">
                <a:latin typeface="Calibri"/>
                <a:ea typeface="Calibri"/>
                <a:cs typeface="Calibri"/>
                <a:sym typeface="Calibri"/>
              </a:rPr>
              <a:t> and add any information to your note catcher for holistic rubrics that isn’t already captured in your notes. </a:t>
            </a:r>
            <a:endParaRPr sz="1200">
              <a:latin typeface="Calibri"/>
              <a:ea typeface="Calibri"/>
              <a:cs typeface="Calibri"/>
              <a:sym typeface="Calibri"/>
            </a:endParaRPr>
          </a:p>
        </p:txBody>
      </p:sp>
      <p:sp>
        <p:nvSpPr>
          <p:cNvPr id="184" name="Google Shape;184;g33ec26b12bb_0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800"/>
              <a:buFont typeface="Arial"/>
              <a:buNone/>
            </a:pPr>
            <a:r>
              <a:rPr lang="en" sz="1200">
                <a:solidFill>
                  <a:srgbClr val="000000"/>
                </a:solidFill>
                <a:latin typeface="Calibri"/>
                <a:ea typeface="Calibri"/>
                <a:cs typeface="Calibri"/>
                <a:sym typeface="Calibri"/>
              </a:rPr>
              <a:t>Guiding Notes:</a:t>
            </a: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800"/>
              <a:buFont typeface="Arial"/>
              <a:buNone/>
            </a:pP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800"/>
              <a:buFont typeface="Arial"/>
              <a:buNone/>
            </a:pPr>
            <a:r>
              <a:rPr lang="en" sz="1200">
                <a:solidFill>
                  <a:srgbClr val="000000"/>
                </a:solidFill>
                <a:latin typeface="Calibri"/>
                <a:ea typeface="Calibri"/>
                <a:cs typeface="Calibri"/>
                <a:sym typeface="Calibri"/>
              </a:rPr>
              <a:t>Review the text on the slide</a:t>
            </a:r>
            <a:r>
              <a:rPr lang="en" sz="1200">
                <a:latin typeface="Calibri"/>
                <a:ea typeface="Calibri"/>
                <a:cs typeface="Calibri"/>
                <a:sym typeface="Calibri"/>
              </a:rPr>
              <a:t> </a:t>
            </a:r>
            <a:r>
              <a:rPr lang="en" sz="1200">
                <a:solidFill>
                  <a:schemeClr val="dk1"/>
                </a:solidFill>
                <a:latin typeface="Calibri"/>
                <a:ea typeface="Calibri"/>
                <a:cs typeface="Calibri"/>
                <a:sym typeface="Calibri"/>
              </a:rPr>
              <a:t>and add any information to your note catcher for analytic rubrics that isn’t already captured in your notes. </a:t>
            </a:r>
            <a:endParaRPr sz="12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100"/>
              <a:buNone/>
            </a:pPr>
            <a:r>
              <a:rPr lang="en" sz="1200">
                <a:solidFill>
                  <a:srgbClr val="000000"/>
                </a:solidFill>
                <a:latin typeface="Calibri"/>
                <a:ea typeface="Calibri"/>
                <a:cs typeface="Calibri"/>
                <a:sym typeface="Calibri"/>
              </a:rPr>
              <a:t>Guiding Notes:</a:t>
            </a:r>
            <a:endParaRPr sz="1200">
              <a:solidFill>
                <a:srgbClr val="000000"/>
              </a:solidFill>
              <a:latin typeface="Calibri"/>
              <a:ea typeface="Calibri"/>
              <a:cs typeface="Calibri"/>
              <a:sym typeface="Calibri"/>
            </a:endParaRPr>
          </a:p>
          <a:p>
            <a:pPr marL="0" marR="0" lvl="0" indent="0" algn="l" rtl="0">
              <a:lnSpc>
                <a:spcPct val="107000"/>
              </a:lnSpc>
              <a:spcBef>
                <a:spcPts val="0"/>
              </a:spcBef>
              <a:spcAft>
                <a:spcPts val="0"/>
              </a:spcAft>
              <a:buSzPts val="1100"/>
              <a:buNone/>
            </a:pPr>
            <a:endParaRPr sz="1200">
              <a:solidFill>
                <a:srgbClr val="000000"/>
              </a:solidFill>
              <a:latin typeface="Calibri"/>
              <a:ea typeface="Calibri"/>
              <a:cs typeface="Calibri"/>
              <a:sym typeface="Calibri"/>
            </a:endParaRPr>
          </a:p>
          <a:p>
            <a:pPr marL="0" marR="0" lvl="0" indent="0" algn="l" rtl="0">
              <a:lnSpc>
                <a:spcPct val="107000"/>
              </a:lnSpc>
              <a:spcBef>
                <a:spcPts val="0"/>
              </a:spcBef>
              <a:spcAft>
                <a:spcPts val="0"/>
              </a:spcAft>
              <a:buSzPts val="1100"/>
              <a:buNone/>
            </a:pPr>
            <a:r>
              <a:rPr lang="en" sz="1200">
                <a:solidFill>
                  <a:srgbClr val="000000"/>
                </a:solidFill>
                <a:latin typeface="Calibri"/>
                <a:ea typeface="Calibri"/>
                <a:cs typeface="Calibri"/>
                <a:sym typeface="Calibri"/>
              </a:rPr>
              <a:t>Review the information on the sli</a:t>
            </a:r>
            <a:r>
              <a:rPr lang="en" sz="1200">
                <a:latin typeface="Calibri"/>
                <a:ea typeface="Calibri"/>
                <a:cs typeface="Calibri"/>
                <a:sym typeface="Calibri"/>
              </a:rPr>
              <a:t>de </a:t>
            </a:r>
            <a:r>
              <a:rPr lang="en" sz="1200">
                <a:solidFill>
                  <a:schemeClr val="dk1"/>
                </a:solidFill>
                <a:latin typeface="Calibri"/>
                <a:ea typeface="Calibri"/>
                <a:cs typeface="Calibri"/>
                <a:sym typeface="Calibri"/>
              </a:rPr>
              <a:t>and add any information to your note catcher for analytic rubrics that isn’t already captured in your notes. </a:t>
            </a:r>
            <a:endParaRPr sz="1200">
              <a:latin typeface="Calibri"/>
              <a:ea typeface="Calibri"/>
              <a:cs typeface="Calibri"/>
              <a:sym typeface="Calibri"/>
            </a:endParaRPr>
          </a:p>
        </p:txBody>
      </p:sp>
      <p:sp>
        <p:nvSpPr>
          <p:cNvPr id="200" name="Google Shape;20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3ec26b12bb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3ec26b12bb_0_2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800"/>
              <a:buFont typeface="Arial"/>
              <a:buNone/>
            </a:pPr>
            <a:r>
              <a:rPr lang="en" sz="1200">
                <a:solidFill>
                  <a:schemeClr val="dk1"/>
                </a:solidFill>
                <a:latin typeface="Calibri"/>
                <a:ea typeface="Calibri"/>
                <a:cs typeface="Calibri"/>
                <a:sym typeface="Calibri"/>
              </a:rPr>
              <a:t>Guiding Notes: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Arial"/>
              <a:buNone/>
            </a:pPr>
            <a:r>
              <a:rPr lang="en" sz="1200">
                <a:solidFill>
                  <a:schemeClr val="dk1"/>
                </a:solidFill>
                <a:latin typeface="Calibri"/>
                <a:ea typeface="Calibri"/>
                <a:cs typeface="Calibri"/>
                <a:sym typeface="Calibri"/>
              </a:rPr>
              <a:t>Review the text on the slide and add any information to your note catcher for single-point rubrics that isn’t already captured in your notes.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Font typeface="Arial"/>
              <a:buNone/>
            </a:pPr>
            <a:r>
              <a:rPr lang="en" sz="1200">
                <a:solidFill>
                  <a:schemeClr val="dk1"/>
                </a:solidFill>
                <a:latin typeface="Calibri"/>
                <a:ea typeface="Calibri"/>
                <a:cs typeface="Calibri"/>
                <a:sym typeface="Calibri"/>
              </a:rPr>
              <a:t>Guiding Notes:</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800"/>
              <a:buFont typeface="Arial"/>
              <a:buNone/>
            </a:pPr>
            <a:r>
              <a:rPr lang="en" sz="1200">
                <a:solidFill>
                  <a:schemeClr val="dk1"/>
                </a:solidFill>
                <a:latin typeface="Calibri"/>
                <a:ea typeface="Calibri"/>
                <a:cs typeface="Calibri"/>
                <a:sym typeface="Calibri"/>
              </a:rPr>
              <a:t>Review the text on the slide and add any information to your note catcher for single-point rubrics that isn’t already captured in your notes. </a:t>
            </a:r>
            <a:endParaRPr/>
          </a:p>
        </p:txBody>
      </p:sp>
      <p:sp>
        <p:nvSpPr>
          <p:cNvPr id="217" name="Google Shape;217;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800"/>
              <a:buFont typeface="Arial"/>
              <a:buNone/>
            </a:pPr>
            <a:r>
              <a:rPr lang="en" sz="1200">
                <a:solidFill>
                  <a:srgbClr val="000000"/>
                </a:solidFill>
                <a:latin typeface="Calibri"/>
                <a:ea typeface="Calibri"/>
                <a:cs typeface="Calibri"/>
                <a:sym typeface="Calibri"/>
              </a:rPr>
              <a:t>Guiding Notes:</a:t>
            </a: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800"/>
              <a:buFont typeface="Arial"/>
              <a:buNone/>
            </a:pP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800"/>
              <a:buFont typeface="Arial"/>
              <a:buNone/>
            </a:pPr>
            <a:r>
              <a:rPr lang="en" sz="1200">
                <a:solidFill>
                  <a:srgbClr val="000000"/>
                </a:solidFill>
                <a:latin typeface="Calibri"/>
                <a:ea typeface="Calibri"/>
                <a:cs typeface="Calibri"/>
                <a:sym typeface="Calibri"/>
              </a:rPr>
              <a:t>Review when to use each rubric</a:t>
            </a:r>
            <a:r>
              <a:rPr lang="en" sz="1200">
                <a:latin typeface="Calibri"/>
                <a:ea typeface="Calibri"/>
                <a:cs typeface="Calibri"/>
                <a:sym typeface="Calibri"/>
              </a:rPr>
              <a:t> and answer the question “</a:t>
            </a:r>
            <a:r>
              <a:rPr lang="en" sz="1200">
                <a:solidFill>
                  <a:schemeClr val="dk1"/>
                </a:solidFill>
                <a:latin typeface="Calibri"/>
                <a:ea typeface="Calibri"/>
                <a:cs typeface="Calibri"/>
                <a:sym typeface="Calibri"/>
              </a:rPr>
              <a:t>What determines the rubric type you should use when evaluating student work for your performance assessment? </a:t>
            </a:r>
            <a:r>
              <a:rPr lang="en" sz="1200">
                <a:latin typeface="Calibri"/>
                <a:ea typeface="Calibri"/>
                <a:cs typeface="Calibri"/>
                <a:sym typeface="Calibri"/>
              </a:rPr>
              <a:t>” on your note catcher. </a:t>
            </a:r>
            <a:endParaRPr sz="1200">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sz="1200">
                <a:latin typeface="Calibri"/>
                <a:ea typeface="Calibri"/>
                <a:cs typeface="Calibri"/>
                <a:sym typeface="Calibri"/>
              </a:rPr>
              <a:t>Guiding Notes:</a:t>
            </a:r>
            <a:endParaRPr sz="1200">
              <a:latin typeface="Calibri"/>
              <a:ea typeface="Calibri"/>
              <a:cs typeface="Calibri"/>
              <a:sym typeface="Calibri"/>
            </a:endParaRPr>
          </a:p>
          <a:p>
            <a:pPr marL="0" lvl="0" indent="0" algn="l" rtl="0">
              <a:lnSpc>
                <a:spcPct val="100000"/>
              </a:lnSpc>
              <a:spcBef>
                <a:spcPts val="0"/>
              </a:spcBef>
              <a:spcAft>
                <a:spcPts val="0"/>
              </a:spcAft>
              <a:buSzPts val="1100"/>
              <a:buNone/>
            </a:pPr>
            <a:endParaRPr sz="1200">
              <a:latin typeface="Calibri"/>
              <a:ea typeface="Calibri"/>
              <a:cs typeface="Calibri"/>
              <a:sym typeface="Calibri"/>
            </a:endParaRPr>
          </a:p>
          <a:p>
            <a:pPr marL="0" lvl="0" indent="0" algn="l" rtl="0">
              <a:lnSpc>
                <a:spcPct val="100000"/>
              </a:lnSpc>
              <a:spcBef>
                <a:spcPts val="0"/>
              </a:spcBef>
              <a:spcAft>
                <a:spcPts val="0"/>
              </a:spcAft>
              <a:buSzPts val="1100"/>
              <a:buNone/>
            </a:pPr>
            <a:r>
              <a:rPr lang="en" sz="1200">
                <a:latin typeface="Calibri"/>
                <a:ea typeface="Calibri"/>
                <a:cs typeface="Calibri"/>
                <a:sym typeface="Calibri"/>
              </a:rPr>
              <a:t>Complete the steps on the screen to identity the rubric type needed for the performance assessment you created in Module Four. </a:t>
            </a:r>
            <a:r>
              <a:rPr lang="en" sz="1200">
                <a:solidFill>
                  <a:schemeClr val="dk1"/>
                </a:solidFill>
                <a:latin typeface="Calibri"/>
                <a:ea typeface="Calibri"/>
                <a:cs typeface="Calibri"/>
                <a:sym typeface="Calibri"/>
              </a:rPr>
              <a:t>Pick the rubric type that best fits the task and will provide the most helpful feedback to students to enhance the learning process and facilitate student success on the task.</a:t>
            </a:r>
            <a:endParaRPr/>
          </a:p>
        </p:txBody>
      </p:sp>
      <p:sp>
        <p:nvSpPr>
          <p:cNvPr id="233" name="Google Shape;23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3ec26b12bb_0_2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sz="1200">
                <a:latin typeface="Calibri"/>
                <a:ea typeface="Calibri"/>
                <a:cs typeface="Calibri"/>
                <a:sym typeface="Calibri"/>
              </a:rPr>
              <a:t>Guiding Notes:</a:t>
            </a:r>
            <a:endParaRPr sz="1200">
              <a:latin typeface="Calibri"/>
              <a:ea typeface="Calibri"/>
              <a:cs typeface="Calibri"/>
              <a:sym typeface="Calibri"/>
            </a:endParaRPr>
          </a:p>
          <a:p>
            <a:pPr marL="0" lvl="0" indent="0" algn="l" rtl="0">
              <a:lnSpc>
                <a:spcPct val="100000"/>
              </a:lnSpc>
              <a:spcBef>
                <a:spcPts val="0"/>
              </a:spcBef>
              <a:spcAft>
                <a:spcPts val="0"/>
              </a:spcAft>
              <a:buSzPts val="1100"/>
              <a:buNone/>
            </a:pPr>
            <a:endParaRPr sz="1200">
              <a:latin typeface="Calibri"/>
              <a:ea typeface="Calibri"/>
              <a:cs typeface="Calibri"/>
              <a:sym typeface="Calibri"/>
            </a:endParaRPr>
          </a:p>
          <a:p>
            <a:pPr marL="0" lvl="0" indent="0" algn="l" rtl="0">
              <a:lnSpc>
                <a:spcPct val="100000"/>
              </a:lnSpc>
              <a:spcBef>
                <a:spcPts val="0"/>
              </a:spcBef>
              <a:spcAft>
                <a:spcPts val="0"/>
              </a:spcAft>
              <a:buSzPts val="1100"/>
              <a:buNone/>
            </a:pPr>
            <a:r>
              <a:rPr lang="en" sz="1200">
                <a:latin typeface="Calibri"/>
                <a:ea typeface="Calibri"/>
                <a:cs typeface="Calibri"/>
                <a:sym typeface="Calibri"/>
              </a:rPr>
              <a:t>Now that you have identified the rubric type needed for your performance assessment, create a rubric for your performance assessment. Once your rubric is complete, evaluate it using the SCALE Quality Rubric Checklist and make adjustments, if needed. </a:t>
            </a:r>
            <a:endParaRPr sz="1200">
              <a:latin typeface="Calibri"/>
              <a:ea typeface="Calibri"/>
              <a:cs typeface="Calibri"/>
              <a:sym typeface="Calibri"/>
            </a:endParaRPr>
          </a:p>
          <a:p>
            <a:pPr marL="0" lvl="0" indent="0" algn="l" rtl="0">
              <a:lnSpc>
                <a:spcPct val="100000"/>
              </a:lnSpc>
              <a:spcBef>
                <a:spcPts val="0"/>
              </a:spcBef>
              <a:spcAft>
                <a:spcPts val="0"/>
              </a:spcAft>
              <a:buSzPts val="1100"/>
              <a:buNone/>
            </a:pPr>
            <a:endParaRPr sz="1200">
              <a:latin typeface="Calibri"/>
              <a:ea typeface="Calibri"/>
              <a:cs typeface="Calibri"/>
              <a:sym typeface="Calibri"/>
            </a:endParaRPr>
          </a:p>
          <a:p>
            <a:pPr marL="0" lvl="0" indent="0" algn="l" rtl="0">
              <a:lnSpc>
                <a:spcPct val="100000"/>
              </a:lnSpc>
              <a:spcBef>
                <a:spcPts val="0"/>
              </a:spcBef>
              <a:spcAft>
                <a:spcPts val="0"/>
              </a:spcAft>
              <a:buSzPts val="1100"/>
              <a:buNone/>
            </a:pPr>
            <a:r>
              <a:rPr lang="en" sz="1200">
                <a:latin typeface="Calibri"/>
                <a:ea typeface="Calibri"/>
                <a:cs typeface="Calibri"/>
                <a:sym typeface="Calibri"/>
              </a:rPr>
              <a:t>Resource:</a:t>
            </a:r>
            <a:endParaRPr sz="1200">
              <a:latin typeface="Calibri"/>
              <a:ea typeface="Calibri"/>
              <a:cs typeface="Calibri"/>
              <a:sym typeface="Calibri"/>
            </a:endParaRPr>
          </a:p>
          <a:p>
            <a:pPr marL="0" lvl="0" indent="0" algn="l" rtl="0">
              <a:lnSpc>
                <a:spcPct val="100000"/>
              </a:lnSpc>
              <a:spcBef>
                <a:spcPts val="0"/>
              </a:spcBef>
              <a:spcAft>
                <a:spcPts val="0"/>
              </a:spcAft>
              <a:buSzPts val="1100"/>
              <a:buNone/>
            </a:pPr>
            <a:r>
              <a:rPr lang="en" sz="1200">
                <a:latin typeface="Calibri"/>
                <a:ea typeface="Calibri"/>
                <a:cs typeface="Calibri"/>
                <a:sym typeface="Calibri"/>
              </a:rPr>
              <a:t> The Board of Trustees of the Leland Stanford University (​2017).​ </a:t>
            </a:r>
            <a:r>
              <a:rPr lang="en" sz="1200" i="1">
                <a:latin typeface="Calibri"/>
                <a:ea typeface="Calibri"/>
                <a:cs typeface="Calibri"/>
                <a:sym typeface="Calibri"/>
              </a:rPr>
              <a:t>SCALE​ ​ Checklist​ ​ for​ ​ Quality​ ​ Rubric​ ​ Design​ ​ was​ ​ authored​ ​ by​ ​ Stanford Center​ ​ for​ ​ Assessment,​ ​ Learning,​ ​ &amp;​ ​ Equity​ ​ (SCALE). </a:t>
            </a:r>
            <a:r>
              <a:rPr lang="en" sz="1200" u="sng">
                <a:solidFill>
                  <a:schemeClr val="hlink"/>
                </a:solidFill>
                <a:latin typeface="Calibri"/>
                <a:ea typeface="Calibri"/>
                <a:cs typeface="Calibri"/>
                <a:sym typeface="Calibri"/>
                <a:hlinkClick r:id="rId3"/>
              </a:rPr>
              <a:t>https://performanceassessmentresourcebank.org/system/files/SCALE%20Quality%20Rubric%20Checklist.docx.pdf</a:t>
            </a:r>
            <a:r>
              <a:rPr lang="en" sz="1200">
                <a:latin typeface="Calibri"/>
                <a:ea typeface="Calibri"/>
                <a:cs typeface="Calibri"/>
                <a:sym typeface="Calibri"/>
              </a:rPr>
              <a:t> </a:t>
            </a:r>
            <a:endParaRPr sz="1200">
              <a:latin typeface="Calibri"/>
              <a:ea typeface="Calibri"/>
              <a:cs typeface="Calibri"/>
              <a:sym typeface="Calibri"/>
            </a:endParaRPr>
          </a:p>
        </p:txBody>
      </p:sp>
      <p:sp>
        <p:nvSpPr>
          <p:cNvPr id="240" name="Google Shape;240;g33ec26b12bb_0_2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3f3bc03da1_0_23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dirty="0">
                <a:solidFill>
                  <a:schemeClr val="dk1"/>
                </a:solidFill>
                <a:latin typeface="Calibri"/>
                <a:ea typeface="Calibri"/>
                <a:cs typeface="Calibri"/>
                <a:sym typeface="Calibri"/>
              </a:rPr>
              <a:t>This concludes Module Five.</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r>
              <a:rPr lang="en" sz="1200" dirty="0">
                <a:solidFill>
                  <a:schemeClr val="dk1"/>
                </a:solidFill>
                <a:latin typeface="Calibri"/>
                <a:ea typeface="Calibri"/>
                <a:cs typeface="Calibri"/>
                <a:sym typeface="Calibri"/>
              </a:rPr>
              <a:t>Post-survey: </a:t>
            </a:r>
            <a:r>
              <a:rPr lang="en" sz="1200" u="sng" dirty="0">
                <a:solidFill>
                  <a:schemeClr val="hlink"/>
                </a:solidFill>
                <a:latin typeface="Calibri"/>
                <a:ea typeface="Calibri"/>
                <a:cs typeface="Calibri"/>
                <a:sym typeface="Calibri"/>
                <a:hlinkClick r:id="rId3"/>
              </a:rPr>
              <a:t>https://docs.google.com/forms/d/e/1FAIpQLSd5pVVdKiDLKxM4wKq46V2JcO7UTMtFk8ELVR31du6HTO2Szg/viewform</a:t>
            </a:r>
            <a:r>
              <a:rPr lang="en"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SzPts val="1100"/>
              <a:buNone/>
            </a:pPr>
            <a:endParaRPr sz="1200" b="1" dirty="0">
              <a:solidFill>
                <a:schemeClr val="dk1"/>
              </a:solidFill>
              <a:latin typeface="Calibri"/>
              <a:ea typeface="Calibri"/>
              <a:cs typeface="Calibri"/>
              <a:sym typeface="Calibri"/>
            </a:endParaRPr>
          </a:p>
        </p:txBody>
      </p:sp>
      <p:sp>
        <p:nvSpPr>
          <p:cNvPr id="247" name="Google Shape;247;g33f3bc03da1_0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3f3bc03da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3f3bc03da1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Guiding Notes: </a:t>
            </a: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Performance Assessments in Social Studies module series has five modules that build on one another to support a participant in answering the compelling question: How do I implement performance assessments to assess student mastery of the </a:t>
            </a:r>
            <a:r>
              <a:rPr lang="en" sz="1200" i="1" dirty="0">
                <a:solidFill>
                  <a:schemeClr val="dk1"/>
                </a:solidFill>
                <a:latin typeface="Calibri"/>
                <a:ea typeface="Calibri"/>
                <a:cs typeface="Calibri"/>
                <a:sym typeface="Calibri"/>
              </a:rPr>
              <a:t>KAS for Social Studies? </a:t>
            </a:r>
            <a:r>
              <a:rPr lang="en" sz="1200" dirty="0">
                <a:solidFill>
                  <a:schemeClr val="dk1"/>
                </a:solidFill>
                <a:latin typeface="Calibri"/>
                <a:ea typeface="Calibri"/>
                <a:cs typeface="Calibri"/>
                <a:sym typeface="Calibri"/>
              </a:rPr>
              <a:t>Participants will answer this question after completing the module series. Answering this question will support participants in meeting the Learning Target:</a:t>
            </a:r>
            <a:r>
              <a:rPr lang="en" sz="1200" b="1" dirty="0">
                <a:solidFill>
                  <a:srgbClr val="102649"/>
                </a:solidFill>
                <a:latin typeface="Calibri"/>
                <a:ea typeface="Calibri"/>
                <a:cs typeface="Calibri"/>
                <a:sym typeface="Calibri"/>
              </a:rPr>
              <a:t> </a:t>
            </a:r>
            <a:r>
              <a:rPr lang="en" sz="1200" dirty="0">
                <a:solidFill>
                  <a:schemeClr val="dk1"/>
                </a:solidFill>
                <a:latin typeface="Calibri"/>
                <a:ea typeface="Calibri"/>
                <a:cs typeface="Calibri"/>
                <a:sym typeface="Calibri"/>
              </a:rPr>
              <a:t>I can implement performance assessments that evaluate student mastery of the </a:t>
            </a:r>
            <a:r>
              <a:rPr lang="en" sz="1200" i="1" dirty="0">
                <a:solidFill>
                  <a:schemeClr val="dk1"/>
                </a:solidFill>
                <a:latin typeface="Calibri"/>
                <a:ea typeface="Calibri"/>
                <a:cs typeface="Calibri"/>
                <a:sym typeface="Calibri"/>
              </a:rPr>
              <a:t>KAS for Social Studies</a:t>
            </a:r>
            <a:r>
              <a:rPr lang="en"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Each module within the module series supports a participant in answering a supporting question. At the conclusion of engaging with Module Five of this series, participants will answer the supporting question: “How do I build rubrics for performance assessments?”</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rgbClr val="030303"/>
                </a:solidFill>
                <a:latin typeface="Calibri"/>
                <a:ea typeface="Calibri"/>
                <a:cs typeface="Calibri"/>
                <a:sym typeface="Calibri"/>
              </a:rPr>
              <a:t>Participants will meet the success criteria for Module Five when they can demonstrate the Success Criteria: </a:t>
            </a:r>
            <a:r>
              <a:rPr lang="en" sz="1200" dirty="0">
                <a:solidFill>
                  <a:schemeClr val="dk1"/>
                </a:solidFill>
                <a:latin typeface="Calibri"/>
                <a:ea typeface="Calibri"/>
                <a:cs typeface="Calibri"/>
                <a:sym typeface="Calibri"/>
              </a:rPr>
              <a:t>I can create rubrics that evaluate performance assessments aligned to the </a:t>
            </a:r>
            <a:r>
              <a:rPr lang="en" sz="1200" i="1" dirty="0">
                <a:solidFill>
                  <a:schemeClr val="dk1"/>
                </a:solidFill>
                <a:latin typeface="Calibri"/>
                <a:ea typeface="Calibri"/>
                <a:cs typeface="Calibri"/>
                <a:sym typeface="Calibri"/>
              </a:rPr>
              <a:t>KAS for Social Studies. </a:t>
            </a:r>
            <a:endParaRPr sz="1200" dirty="0">
              <a:solidFill>
                <a:srgbClr val="03030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For more information on compelling questions, visit Section 3B: “What are Compelling Questions and how do students ask them?” from the Inquiry Practices module: </a:t>
            </a:r>
            <a:r>
              <a:rPr lang="en" sz="1200" u="sng" dirty="0">
                <a:solidFill>
                  <a:schemeClr val="hlink"/>
                </a:solidFill>
                <a:latin typeface="Calibri"/>
                <a:ea typeface="Calibri"/>
                <a:cs typeface="Calibri"/>
                <a:sym typeface="Calibri"/>
                <a:hlinkClick r:id="rId3"/>
              </a:rPr>
              <a:t>https://education.ky.gov/curriculum/standards/kyacadstand/Documents/Inquiry_Practices_of_KAS_for_Social_Studies.pptx</a:t>
            </a: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For more information on supporting questions, visit “Section C: What are Supporting Questions, and how do students ask them?” from the Inquiry Practices module: </a:t>
            </a:r>
            <a:r>
              <a:rPr lang="en" sz="1200" u="sng" dirty="0">
                <a:solidFill>
                  <a:schemeClr val="hlink"/>
                </a:solidFill>
                <a:latin typeface="Calibri"/>
                <a:ea typeface="Calibri"/>
                <a:cs typeface="Calibri"/>
                <a:sym typeface="Calibri"/>
                <a:hlinkClick r:id="rId3"/>
              </a:rPr>
              <a:t>https://education.ky.gov/curriculum/standards/kyacadstand/Documents/Inquiry_Practices_of_KAS_for_Social_Studies.pptx</a:t>
            </a: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For more information on Learning Goals and Success Criteria and their alignment to the </a:t>
            </a:r>
            <a:r>
              <a:rPr lang="en" sz="1200" i="1" dirty="0">
                <a:solidFill>
                  <a:schemeClr val="dk1"/>
                </a:solidFill>
                <a:latin typeface="Calibri"/>
                <a:ea typeface="Calibri"/>
                <a:cs typeface="Calibri"/>
                <a:sym typeface="Calibri"/>
              </a:rPr>
              <a:t>KAS for Social Studies</a:t>
            </a:r>
            <a:r>
              <a:rPr lang="en" sz="1200" dirty="0">
                <a:solidFill>
                  <a:schemeClr val="dk1"/>
                </a:solidFill>
                <a:latin typeface="Calibri"/>
                <a:ea typeface="Calibri"/>
                <a:cs typeface="Calibri"/>
                <a:sym typeface="Calibri"/>
              </a:rPr>
              <a:t>, visit Learning Goals, Success Criteria and the </a:t>
            </a:r>
            <a:r>
              <a:rPr lang="en" sz="1200" i="1" dirty="0">
                <a:solidFill>
                  <a:schemeClr val="dk1"/>
                </a:solidFill>
                <a:latin typeface="Calibri"/>
                <a:ea typeface="Calibri"/>
                <a:cs typeface="Calibri"/>
                <a:sym typeface="Calibri"/>
              </a:rPr>
              <a:t>KAS for Social Studies</a:t>
            </a:r>
            <a:r>
              <a:rPr lang="en" sz="1200" dirty="0">
                <a:solidFill>
                  <a:schemeClr val="dk1"/>
                </a:solidFill>
                <a:latin typeface="Calibri"/>
                <a:ea typeface="Calibri"/>
                <a:cs typeface="Calibri"/>
                <a:sym typeface="Calibri"/>
              </a:rPr>
              <a:t>: </a:t>
            </a:r>
            <a:r>
              <a:rPr lang="en" sz="1200" u="sng" dirty="0">
                <a:solidFill>
                  <a:schemeClr val="hlink"/>
                </a:solidFill>
                <a:latin typeface="Calibri"/>
                <a:ea typeface="Calibri"/>
                <a:cs typeface="Calibri"/>
                <a:sym typeface="Calibri"/>
                <a:hlinkClick r:id="rId4"/>
              </a:rPr>
              <a:t>https://kystandards.org/standards-resources/ss-resources/learning-goals-success-criteria-and-the-kas-for-social-studies/</a:t>
            </a:r>
            <a:endParaRPr sz="1200" dirty="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3f3bc03da1_0_1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33f3bc03da1_0_10:notes"/>
          <p:cNvSpPr txBox="1">
            <a:spLocks noGrp="1"/>
          </p:cNvSpPr>
          <p:nvPr>
            <p:ph type="body" idx="1"/>
          </p:nvPr>
        </p:nvSpPr>
        <p:spPr>
          <a:xfrm>
            <a:off x="685800" y="4482297"/>
            <a:ext cx="5486400" cy="36675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100"/>
              <a:buNone/>
            </a:pPr>
            <a:r>
              <a:rPr lang="en" sz="1200">
                <a:latin typeface="Calibri"/>
                <a:ea typeface="Calibri"/>
                <a:cs typeface="Calibri"/>
                <a:sym typeface="Calibri"/>
              </a:rPr>
              <a:t>Guiding Notes:</a:t>
            </a:r>
            <a:endParaRPr sz="1200">
              <a:latin typeface="Calibri"/>
              <a:ea typeface="Calibri"/>
              <a:cs typeface="Calibri"/>
              <a:sym typeface="Calibri"/>
            </a:endParaRPr>
          </a:p>
          <a:p>
            <a:pPr marL="0" marR="0" lvl="0" indent="0" algn="l" rtl="0">
              <a:lnSpc>
                <a:spcPct val="107000"/>
              </a:lnSpc>
              <a:spcBef>
                <a:spcPts val="0"/>
              </a:spcBef>
              <a:spcAft>
                <a:spcPts val="0"/>
              </a:spcAft>
              <a:buSzPts val="1100"/>
              <a:buNone/>
            </a:pPr>
            <a:endParaRPr sz="1200">
              <a:latin typeface="Calibri"/>
              <a:ea typeface="Calibri"/>
              <a:cs typeface="Calibri"/>
              <a:sym typeface="Calibri"/>
            </a:endParaRPr>
          </a:p>
          <a:p>
            <a:pPr marL="0" marR="0" lvl="0" indent="0" algn="l" rtl="0">
              <a:lnSpc>
                <a:spcPct val="107000"/>
              </a:lnSpc>
              <a:spcBef>
                <a:spcPts val="0"/>
              </a:spcBef>
              <a:spcAft>
                <a:spcPts val="0"/>
              </a:spcAft>
              <a:buSzPts val="1100"/>
              <a:buNone/>
            </a:pPr>
            <a:r>
              <a:rPr lang="en" sz="1200">
                <a:latin typeface="Calibri"/>
                <a:ea typeface="Calibri"/>
                <a:cs typeface="Calibri"/>
                <a:sym typeface="Calibri"/>
              </a:rPr>
              <a:t>Read the slide. </a:t>
            </a:r>
            <a:r>
              <a:rPr lang="en" sz="1200">
                <a:solidFill>
                  <a:schemeClr val="dk1"/>
                </a:solidFill>
                <a:latin typeface="Calibri"/>
                <a:ea typeface="Calibri"/>
                <a:cs typeface="Calibri"/>
                <a:sym typeface="Calibri"/>
              </a:rPr>
              <a:t>This image shows the different sections of this module. Module Five is focused on building rubrics for performance assessments. This visual also outlines the processes and steps to better understand the purpose and role of assessment in social studies.  It is a linear process – it is important to go through the first sections in order to better understand the purpose of performance assessments in the bigger picture of assessing learning.</a:t>
            </a:r>
            <a:endParaRPr sz="1200">
              <a:solidFill>
                <a:schemeClr val="dk1"/>
              </a:solidFill>
              <a:latin typeface="Calibri"/>
              <a:ea typeface="Calibri"/>
              <a:cs typeface="Calibri"/>
              <a:sym typeface="Calibri"/>
            </a:endParaRPr>
          </a:p>
          <a:p>
            <a:pPr marL="0" marR="0" lvl="0" indent="0" algn="l" rtl="0">
              <a:lnSpc>
                <a:spcPct val="107000"/>
              </a:lnSpc>
              <a:spcBef>
                <a:spcPts val="0"/>
              </a:spcBef>
              <a:spcAft>
                <a:spcPts val="0"/>
              </a:spcAft>
              <a:buSzPts val="1100"/>
              <a:buNone/>
            </a:pPr>
            <a:endParaRPr sz="180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Calibri"/>
              <a:buNone/>
            </a:pPr>
            <a:endParaRPr sz="1100">
              <a:latin typeface="Trebuchet MS"/>
              <a:ea typeface="Trebuchet MS"/>
              <a:cs typeface="Trebuchet MS"/>
              <a:sym typeface="Trebuchet MS"/>
            </a:endParaRPr>
          </a:p>
        </p:txBody>
      </p:sp>
      <p:sp>
        <p:nvSpPr>
          <p:cNvPr id="124" name="Google Shape;124;g33f3bc03da1_0_10:notes"/>
          <p:cNvSpPr txBox="1">
            <a:spLocks noGrp="1"/>
          </p:cNvSpPr>
          <p:nvPr>
            <p:ph type="sldNum" idx="12"/>
          </p:nvPr>
        </p:nvSpPr>
        <p:spPr>
          <a:xfrm>
            <a:off x="3884613" y="8846553"/>
            <a:ext cx="2971800" cy="4671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Guiding Notes: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sz="1200">
                <a:solidFill>
                  <a:schemeClr val="dk1"/>
                </a:solidFill>
                <a:latin typeface="Calibri"/>
                <a:ea typeface="Calibri"/>
                <a:cs typeface="Calibri"/>
                <a:sym typeface="Calibri"/>
              </a:rPr>
              <a:t>Think back to previous learning about the performance assessments in social studies and consider the questions on the slide. Capture your responses on your note catcher where it says </a:t>
            </a:r>
            <a:r>
              <a:rPr lang="en" sz="1200" b="1">
                <a:solidFill>
                  <a:schemeClr val="dk1"/>
                </a:solidFill>
                <a:latin typeface="Calibri"/>
                <a:ea typeface="Calibri"/>
                <a:cs typeface="Calibri"/>
                <a:sym typeface="Calibri"/>
              </a:rPr>
              <a:t>Slide 4. </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800"/>
              <a:buFont typeface="Arial"/>
              <a:buNone/>
            </a:pPr>
            <a:r>
              <a:rPr lang="en" sz="1200">
                <a:solidFill>
                  <a:srgbClr val="000000"/>
                </a:solidFill>
                <a:latin typeface="Calibri"/>
                <a:ea typeface="Calibri"/>
                <a:cs typeface="Calibri"/>
                <a:sym typeface="Calibri"/>
              </a:rPr>
              <a:t>Guiding Notes:</a:t>
            </a: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800"/>
              <a:buFont typeface="Arial"/>
              <a:buNone/>
            </a:pP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800"/>
              <a:buFont typeface="Arial"/>
              <a:buNone/>
            </a:pPr>
            <a:r>
              <a:rPr lang="en" sz="1200">
                <a:solidFill>
                  <a:srgbClr val="000000"/>
                </a:solidFill>
                <a:latin typeface="Calibri"/>
                <a:ea typeface="Calibri"/>
                <a:cs typeface="Calibri"/>
                <a:sym typeface="Calibri"/>
              </a:rPr>
              <a:t>Read this slide outlining the purpose of rubrics.  Remember:</a:t>
            </a:r>
            <a:r>
              <a:rPr lang="en" sz="1200">
                <a:latin typeface="Calibri"/>
                <a:ea typeface="Calibri"/>
                <a:cs typeface="Calibri"/>
                <a:sym typeface="Calibri"/>
              </a:rPr>
              <a:t> When using a rubric to assess student work, it is important to remember that you are trying to find the best description of the student work that you are assessing. </a:t>
            </a:r>
            <a:endParaRPr sz="1200">
              <a:latin typeface="Calibri"/>
              <a:ea typeface="Calibri"/>
              <a:cs typeface="Calibri"/>
              <a:sym typeface="Calibri"/>
            </a:endParaRPr>
          </a:p>
          <a:p>
            <a:pPr marL="0" lvl="0" indent="0" algn="l" rtl="0">
              <a:lnSpc>
                <a:spcPct val="100000"/>
              </a:lnSpc>
              <a:spcBef>
                <a:spcPts val="0"/>
              </a:spcBef>
              <a:spcAft>
                <a:spcPts val="0"/>
              </a:spcAft>
              <a:buSzPts val="1100"/>
              <a:buNone/>
            </a:pPr>
            <a:endParaRPr sz="1100"/>
          </a:p>
          <a:p>
            <a:pPr marL="171450" lvl="0" indent="-9525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800"/>
              <a:buFont typeface="Arial"/>
              <a:buNone/>
            </a:pPr>
            <a:r>
              <a:rPr lang="en" sz="1200">
                <a:solidFill>
                  <a:srgbClr val="000000"/>
                </a:solidFill>
                <a:latin typeface="Calibri"/>
                <a:ea typeface="Calibri"/>
                <a:cs typeface="Calibri"/>
                <a:sym typeface="Calibri"/>
              </a:rPr>
              <a:t>Guiding Notes:</a:t>
            </a: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800"/>
              <a:buFont typeface="Arial"/>
              <a:buNone/>
            </a:pP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Clr>
                <a:srgbClr val="000000"/>
              </a:buClr>
              <a:buSzPts val="1800"/>
              <a:buFont typeface="Arial"/>
              <a:buNone/>
            </a:pPr>
            <a:r>
              <a:rPr lang="en" sz="1200">
                <a:solidFill>
                  <a:srgbClr val="000000"/>
                </a:solidFill>
                <a:latin typeface="Calibri"/>
                <a:ea typeface="Calibri"/>
                <a:cs typeface="Calibri"/>
                <a:sym typeface="Calibri"/>
              </a:rPr>
              <a:t>Read the information provided in the slide. </a:t>
            </a:r>
            <a:r>
              <a:rPr lang="en" sz="1200">
                <a:latin typeface="Calibri"/>
                <a:ea typeface="Calibri"/>
                <a:cs typeface="Calibri"/>
                <a:sym typeface="Calibri"/>
              </a:rPr>
              <a:t>For participant clarity, behavioral outcomes are behaviors that can be observed, such as a student answering a question correctly/incorrectly and writing the answer down. It is important to note that </a:t>
            </a:r>
            <a:r>
              <a:rPr lang="en" sz="1200">
                <a:solidFill>
                  <a:srgbClr val="102649"/>
                </a:solidFill>
                <a:latin typeface="Calibri"/>
                <a:ea typeface="Calibri"/>
                <a:cs typeface="Calibri"/>
                <a:sym typeface="Calibri"/>
              </a:rPr>
              <a:t>when we consider how well a learner performed a speaking or writing task, we do not think of the performance as being right or wrong.</a:t>
            </a:r>
            <a:endParaRPr sz="1200">
              <a:solidFill>
                <a:srgbClr val="102649"/>
              </a:solidFill>
              <a:latin typeface="Calibri"/>
              <a:ea typeface="Calibri"/>
              <a:cs typeface="Calibri"/>
              <a:sym typeface="Calibri"/>
            </a:endParaRPr>
          </a:p>
          <a:p>
            <a:pPr marL="0" lvl="0" indent="0" algn="l" rtl="0">
              <a:lnSpc>
                <a:spcPct val="90000"/>
              </a:lnSpc>
              <a:spcBef>
                <a:spcPts val="0"/>
              </a:spcBef>
              <a:spcAft>
                <a:spcPts val="0"/>
              </a:spcAft>
              <a:buSzPts val="1100"/>
              <a:buNone/>
            </a:pPr>
            <a:endParaRPr sz="1200">
              <a:solidFill>
                <a:srgbClr val="102649"/>
              </a:solidFill>
              <a:latin typeface="Calibri"/>
              <a:ea typeface="Calibri"/>
              <a:cs typeface="Calibri"/>
              <a:sym typeface="Calibri"/>
            </a:endParaRPr>
          </a:p>
          <a:p>
            <a:pPr marL="0" lvl="0" indent="0" algn="l" rtl="0">
              <a:lnSpc>
                <a:spcPct val="90000"/>
              </a:lnSpc>
              <a:spcBef>
                <a:spcPts val="0"/>
              </a:spcBef>
              <a:spcAft>
                <a:spcPts val="0"/>
              </a:spcAft>
              <a:buSzPts val="1100"/>
              <a:buNone/>
            </a:pPr>
            <a:endParaRPr sz="1200">
              <a:solidFill>
                <a:srgbClr val="102649"/>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100"/>
              <a:buNone/>
            </a:pPr>
            <a:r>
              <a:rPr lang="en" sz="1200">
                <a:solidFill>
                  <a:srgbClr val="000000"/>
                </a:solidFill>
                <a:latin typeface="Calibri"/>
                <a:ea typeface="Calibri"/>
                <a:cs typeface="Calibri"/>
                <a:sym typeface="Calibri"/>
              </a:rPr>
              <a:t>Guiding Notes:</a:t>
            </a:r>
            <a:endParaRPr sz="1200">
              <a:solidFill>
                <a:srgbClr val="000000"/>
              </a:solidFill>
              <a:latin typeface="Calibri"/>
              <a:ea typeface="Calibri"/>
              <a:cs typeface="Calibri"/>
              <a:sym typeface="Calibri"/>
            </a:endParaRPr>
          </a:p>
          <a:p>
            <a:pPr marL="0" marR="0" lvl="0" indent="0" algn="l" rtl="0">
              <a:lnSpc>
                <a:spcPct val="107000"/>
              </a:lnSpc>
              <a:spcBef>
                <a:spcPts val="0"/>
              </a:spcBef>
              <a:spcAft>
                <a:spcPts val="0"/>
              </a:spcAft>
              <a:buSzPts val="1100"/>
              <a:buNone/>
            </a:pPr>
            <a:endParaRPr sz="1200">
              <a:solidFill>
                <a:srgbClr val="000000"/>
              </a:solidFill>
              <a:latin typeface="Calibri"/>
              <a:ea typeface="Calibri"/>
              <a:cs typeface="Calibri"/>
              <a:sym typeface="Calibri"/>
            </a:endParaRPr>
          </a:p>
          <a:p>
            <a:pPr marL="0" marR="0" lvl="0" indent="0" algn="l" rtl="0">
              <a:lnSpc>
                <a:spcPct val="107000"/>
              </a:lnSpc>
              <a:spcBef>
                <a:spcPts val="0"/>
              </a:spcBef>
              <a:spcAft>
                <a:spcPts val="0"/>
              </a:spcAft>
              <a:buSzPts val="1100"/>
              <a:buNone/>
            </a:pPr>
            <a:r>
              <a:rPr lang="en" sz="1200">
                <a:solidFill>
                  <a:srgbClr val="000000"/>
                </a:solidFill>
                <a:latin typeface="Calibri"/>
                <a:ea typeface="Calibri"/>
                <a:cs typeface="Calibri"/>
                <a:sym typeface="Calibri"/>
              </a:rPr>
              <a:t>Read through the slide. If you need more information on criterion referenced assessments, click on the link in the slide. </a:t>
            </a:r>
            <a:endParaRPr sz="1200">
              <a:latin typeface="Calibri"/>
              <a:ea typeface="Calibri"/>
              <a:cs typeface="Calibri"/>
              <a:sym typeface="Calibri"/>
            </a:endParaRPr>
          </a:p>
          <a:p>
            <a:pPr marL="0" lvl="0" indent="0" algn="l" rtl="0">
              <a:lnSpc>
                <a:spcPct val="100000"/>
              </a:lnSpc>
              <a:spcBef>
                <a:spcPts val="0"/>
              </a:spcBef>
              <a:spcAft>
                <a:spcPts val="0"/>
              </a:spcAft>
              <a:buSzPts val="1100"/>
              <a:buNone/>
            </a:pP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 sz="1200">
                <a:solidFill>
                  <a:srgbClr val="000000"/>
                </a:solidFill>
                <a:latin typeface="Calibri"/>
                <a:ea typeface="Calibri"/>
                <a:cs typeface="Calibri"/>
                <a:sym typeface="Calibri"/>
              </a:rPr>
              <a:t>Resource:</a:t>
            </a:r>
            <a:endParaRPr sz="1200">
              <a:latin typeface="Calibri"/>
              <a:ea typeface="Calibri"/>
              <a:cs typeface="Calibri"/>
              <a:sym typeface="Calibri"/>
            </a:endParaRPr>
          </a:p>
          <a:p>
            <a:pPr marL="0" lvl="0" indent="0" algn="l" rtl="0">
              <a:lnSpc>
                <a:spcPct val="100000"/>
              </a:lnSpc>
              <a:spcBef>
                <a:spcPts val="0"/>
              </a:spcBef>
              <a:spcAft>
                <a:spcPts val="0"/>
              </a:spcAft>
              <a:buSzPts val="1100"/>
              <a:buNone/>
            </a:pPr>
            <a:r>
              <a:rPr lang="en" sz="1200">
                <a:solidFill>
                  <a:srgbClr val="000000"/>
                </a:solidFill>
                <a:latin typeface="Calibri"/>
                <a:ea typeface="Calibri"/>
                <a:cs typeface="Calibri"/>
                <a:sym typeface="Calibri"/>
              </a:rPr>
              <a:t>University of Tasmania. </a:t>
            </a:r>
            <a:r>
              <a:rPr lang="en" sz="1200" i="1">
                <a:solidFill>
                  <a:srgbClr val="000000"/>
                </a:solidFill>
                <a:latin typeface="Calibri"/>
                <a:ea typeface="Calibri"/>
                <a:cs typeface="Calibri"/>
                <a:sym typeface="Calibri"/>
              </a:rPr>
              <a:t>Teaching &amp; Learning: Criterion Referenced Assessment</a:t>
            </a:r>
            <a:r>
              <a:rPr lang="en" sz="1200" i="0">
                <a:solidFill>
                  <a:srgbClr val="000000"/>
                </a:solidFill>
                <a:latin typeface="Calibri"/>
                <a:ea typeface="Calibri"/>
                <a:cs typeface="Calibri"/>
                <a:sym typeface="Calibri"/>
              </a:rPr>
              <a:t>. https://www.teaching-learning.utas.edu.au/assessment/criterion-referenced-assessment#:~:text=Criterion%20referenced%20assessment%20(CRA)%20is,1998%3B%20Harvey%2C%202004). </a:t>
            </a:r>
            <a:endParaRPr sz="1200" i="1">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
        <p:nvSpPr>
          <p:cNvPr id="155" name="Google Shape;15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33ec26b12bb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33ec26b12bb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 sz="1200" dirty="0">
                <a:latin typeface="Calibri"/>
                <a:ea typeface="Calibri"/>
                <a:cs typeface="Calibri"/>
                <a:sym typeface="Calibri"/>
              </a:rPr>
              <a:t>Read the slide and evaluate the rubric provided by answering the questions on the slide on your note catcher where it says </a:t>
            </a:r>
            <a:r>
              <a:rPr lang="en" sz="1200" b="1" dirty="0">
                <a:latin typeface="Calibri"/>
                <a:ea typeface="Calibri"/>
                <a:cs typeface="Calibri"/>
                <a:sym typeface="Calibri"/>
              </a:rPr>
              <a:t>Slide 8. </a:t>
            </a: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 sz="1200" dirty="0">
                <a:latin typeface="Calibri"/>
                <a:ea typeface="Calibri"/>
                <a:cs typeface="Calibri"/>
                <a:sym typeface="Calibri"/>
              </a:rPr>
              <a:t>Note: The document provided also includes a sample performance assessment to provide context for the sample rubric. The sample rubric begins on page two. </a:t>
            </a:r>
          </a:p>
          <a:p>
            <a:pPr marL="0" lvl="0" indent="0" algn="l" rtl="0">
              <a:lnSpc>
                <a:spcPct val="100000"/>
              </a:lnSpc>
              <a:spcBef>
                <a:spcPts val="0"/>
              </a:spcBef>
              <a:spcAft>
                <a:spcPts val="0"/>
              </a:spcAft>
              <a:buSzPts val="1100"/>
              <a:buNone/>
            </a:pPr>
            <a:endParaRPr lang="en"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 sz="1200" dirty="0">
                <a:latin typeface="Calibri"/>
                <a:ea typeface="Calibri"/>
                <a:cs typeface="Calibri"/>
                <a:sym typeface="Calibri"/>
              </a:rPr>
              <a:t>Sample Rubric: </a:t>
            </a:r>
            <a:r>
              <a:rPr lang="en-US" sz="1800" u="sng">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a:rPr>
              <a:t>https://education.ky.gov/curriculum/standards/kyacadstand/Documents/Sample_Task_and_Rubric_for_Evaluation.pdf</a:t>
            </a:r>
            <a:endParaRPr sz="1200" dirty="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3f3bc03da1_0_1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Guiding Notes: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R</a:t>
            </a:r>
            <a:r>
              <a:rPr lang="en" sz="1200">
                <a:solidFill>
                  <a:schemeClr val="dk1"/>
                </a:solidFill>
                <a:latin typeface="Calibri"/>
                <a:ea typeface="Calibri"/>
                <a:cs typeface="Calibri"/>
                <a:sym typeface="Calibri"/>
              </a:rPr>
              <a:t>ead through </a:t>
            </a:r>
            <a:r>
              <a:rPr lang="en"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Know Your Terms</a:t>
            </a:r>
            <a:r>
              <a:rPr lang="en" sz="1200" u="sng">
                <a:solidFill>
                  <a:schemeClr val="dk1"/>
                </a:solidFill>
                <a:latin typeface="Calibri"/>
                <a:ea typeface="Calibri"/>
                <a:cs typeface="Calibri"/>
                <a:sym typeface="Calibri"/>
              </a:rPr>
              <a:t>: Holistic, Analytic, and Single-Point Rubrics</a:t>
            </a:r>
            <a:r>
              <a:rPr lang="en" sz="1200">
                <a:solidFill>
                  <a:schemeClr val="dk1"/>
                </a:solidFill>
                <a:latin typeface="Calibri"/>
                <a:ea typeface="Calibri"/>
                <a:cs typeface="Calibri"/>
                <a:sym typeface="Calibri"/>
              </a:rPr>
              <a:t> and note the benefits and limitations of each on your note catcher where it says </a:t>
            </a:r>
            <a:r>
              <a:rPr lang="en" sz="1200" b="1">
                <a:solidFill>
                  <a:schemeClr val="dk1"/>
                </a:solidFill>
                <a:latin typeface="Calibri"/>
                <a:ea typeface="Calibri"/>
                <a:cs typeface="Calibri"/>
                <a:sym typeface="Calibri"/>
              </a:rPr>
              <a:t>Slide 9.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 sz="1200" u="none" strike="noStrike">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 sz="1200" u="none" strike="noStrike">
                <a:solidFill>
                  <a:schemeClr val="dk1"/>
                </a:solidFill>
                <a:latin typeface="Calibri"/>
                <a:ea typeface="Calibri"/>
                <a:cs typeface="Calibri"/>
                <a:sym typeface="Calibri"/>
              </a:rPr>
              <a:t>Resource:</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r>
              <a:rPr lang="en" sz="1200">
                <a:solidFill>
                  <a:schemeClr val="dk1"/>
                </a:solidFill>
                <a:latin typeface="Calibri"/>
                <a:ea typeface="Calibri"/>
                <a:cs typeface="Calibri"/>
                <a:sym typeface="Calibri"/>
              </a:rPr>
              <a:t>Gonzalez, Jennifer. (2014, May 1). </a:t>
            </a:r>
            <a:r>
              <a:rPr lang="en" sz="1200" i="1">
                <a:solidFill>
                  <a:schemeClr val="dk1"/>
                </a:solidFill>
                <a:latin typeface="Calibri"/>
                <a:ea typeface="Calibri"/>
                <a:cs typeface="Calibri"/>
                <a:sym typeface="Calibri"/>
              </a:rPr>
              <a:t>Know Your Terms: Holistic, Analytic, and Single-Point Rubrics</a:t>
            </a:r>
            <a:r>
              <a:rPr lang="en" sz="1200">
                <a:solidFill>
                  <a:schemeClr val="dk1"/>
                </a:solidFill>
                <a:latin typeface="Calibri"/>
                <a:ea typeface="Calibri"/>
                <a:cs typeface="Calibri"/>
                <a:sym typeface="Calibri"/>
              </a:rPr>
              <a:t>. Cult of Pedagogy. </a:t>
            </a:r>
            <a:r>
              <a:rPr lang="en" sz="1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https://www.cultofpedagogy.com/holistic-analytic-single-point-rubrics/</a:t>
            </a:r>
            <a:r>
              <a:rPr lang="en" sz="1200">
                <a:solidFill>
                  <a:schemeClr val="dk1"/>
                </a:solidFill>
                <a:latin typeface="Calibri"/>
                <a:ea typeface="Calibri"/>
                <a:cs typeface="Calibri"/>
                <a:sym typeface="Calibri"/>
              </a:rPr>
              <a:t> </a:t>
            </a:r>
            <a:endParaRPr/>
          </a:p>
        </p:txBody>
      </p:sp>
      <p:sp>
        <p:nvSpPr>
          <p:cNvPr id="170" name="Google Shape;170;g33f3bc03da1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102649"/>
              </a:buClr>
              <a:buSzPts val="4500"/>
              <a:buFont typeface="Libre Franklin Medium"/>
              <a:buNone/>
              <a:defRPr sz="4500">
                <a:solidFill>
                  <a:srgbClr val="102649"/>
                </a:solidFill>
                <a:latin typeface="Franklin Gothic Medium" panose="020B060302010202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12" name="Google Shape;12;p28"/>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rgbClr val="007780"/>
              </a:buClr>
              <a:buSzPts val="1800"/>
              <a:buNone/>
              <a:defRPr sz="1800">
                <a:solidFill>
                  <a:srgbClr val="007780"/>
                </a:solidFill>
                <a:latin typeface="Franklin Gothic Book" panose="020B0503020102020204" pitchFamily="34" charset="0"/>
              </a:defRPr>
            </a:lvl1pPr>
            <a:lvl2pPr lvl="1" algn="ctr">
              <a:lnSpc>
                <a:spcPct val="90000"/>
              </a:lnSpc>
              <a:spcBef>
                <a:spcPts val="400"/>
              </a:spcBef>
              <a:spcAft>
                <a:spcPts val="0"/>
              </a:spcAft>
              <a:buClr>
                <a:srgbClr val="102649"/>
              </a:buClr>
              <a:buSzPts val="1500"/>
              <a:buNone/>
              <a:defRPr sz="1500"/>
            </a:lvl2pPr>
            <a:lvl3pPr lvl="2" algn="ctr">
              <a:lnSpc>
                <a:spcPct val="90000"/>
              </a:lnSpc>
              <a:spcBef>
                <a:spcPts val="400"/>
              </a:spcBef>
              <a:spcAft>
                <a:spcPts val="0"/>
              </a:spcAft>
              <a:buClr>
                <a:srgbClr val="102649"/>
              </a:buClr>
              <a:buSzPts val="1400"/>
              <a:buNone/>
              <a:defRPr sz="1400"/>
            </a:lvl3pPr>
            <a:lvl4pPr lvl="3" algn="ctr">
              <a:lnSpc>
                <a:spcPct val="90000"/>
              </a:lnSpc>
              <a:spcBef>
                <a:spcPts val="400"/>
              </a:spcBef>
              <a:spcAft>
                <a:spcPts val="0"/>
              </a:spcAft>
              <a:buClr>
                <a:srgbClr val="102649"/>
              </a:buClr>
              <a:buSzPts val="1200"/>
              <a:buNone/>
              <a:defRPr sz="1200"/>
            </a:lvl4pPr>
            <a:lvl5pPr lvl="4" algn="ctr">
              <a:lnSpc>
                <a:spcPct val="90000"/>
              </a:lnSpc>
              <a:spcBef>
                <a:spcPts val="400"/>
              </a:spcBef>
              <a:spcAft>
                <a:spcPts val="0"/>
              </a:spcAft>
              <a:buClr>
                <a:srgbClr val="10264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dirty="0"/>
          </a:p>
        </p:txBody>
      </p:sp>
      <p:sp>
        <p:nvSpPr>
          <p:cNvPr id="13" name="Google Shape;13;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28"/>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007780"/>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3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2" name="Google Shape;62;p37"/>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63"/>
        <p:cNvGrpSpPr/>
        <p:nvPr/>
      </p:nvGrpSpPr>
      <p:grpSpPr>
        <a:xfrm>
          <a:off x="0" y="0"/>
          <a:ext cx="0" cy="0"/>
          <a:chOff x="0" y="0"/>
          <a:chExt cx="0" cy="0"/>
        </a:xfrm>
      </p:grpSpPr>
      <p:sp>
        <p:nvSpPr>
          <p:cNvPr id="64" name="Google Shape;64;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38"/>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3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2400"/>
              <a:buFont typeface="Libre Franklin Medium"/>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39"/>
          <p:cNvSpPr txBox="1">
            <a:spLocks noGrp="1"/>
          </p:cNvSpPr>
          <p:nvPr>
            <p:ph type="body" idx="1"/>
          </p:nvPr>
        </p:nvSpPr>
        <p:spPr>
          <a:xfrm>
            <a:off x="3887391" y="1418572"/>
            <a:ext cx="4629300" cy="2977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rgbClr val="102649"/>
              </a:buClr>
              <a:buSzPts val="2400"/>
              <a:buChar char="•"/>
              <a:defRPr sz="2400"/>
            </a:lvl1pPr>
            <a:lvl2pPr marL="914400" lvl="1" indent="-361950" algn="l">
              <a:lnSpc>
                <a:spcPct val="90000"/>
              </a:lnSpc>
              <a:spcBef>
                <a:spcPts val="400"/>
              </a:spcBef>
              <a:spcAft>
                <a:spcPts val="0"/>
              </a:spcAft>
              <a:buClr>
                <a:srgbClr val="102649"/>
              </a:buClr>
              <a:buSzPts val="2100"/>
              <a:buChar char="•"/>
              <a:defRPr sz="2100"/>
            </a:lvl2pPr>
            <a:lvl3pPr marL="1371600" lvl="2" indent="-342900" algn="l">
              <a:lnSpc>
                <a:spcPct val="90000"/>
              </a:lnSpc>
              <a:spcBef>
                <a:spcPts val="400"/>
              </a:spcBef>
              <a:spcAft>
                <a:spcPts val="0"/>
              </a:spcAft>
              <a:buClr>
                <a:srgbClr val="102649"/>
              </a:buClr>
              <a:buSzPts val="1800"/>
              <a:buChar char="•"/>
              <a:defRPr sz="1800"/>
            </a:lvl3pPr>
            <a:lvl4pPr marL="1828800" lvl="3" indent="-323850" algn="l">
              <a:lnSpc>
                <a:spcPct val="90000"/>
              </a:lnSpc>
              <a:spcBef>
                <a:spcPts val="400"/>
              </a:spcBef>
              <a:spcAft>
                <a:spcPts val="0"/>
              </a:spcAft>
              <a:buClr>
                <a:srgbClr val="102649"/>
              </a:buClr>
              <a:buSzPts val="1500"/>
              <a:buChar char="•"/>
              <a:defRPr sz="1500"/>
            </a:lvl4pPr>
            <a:lvl5pPr marL="2286000" lvl="4" indent="-323850" algn="l">
              <a:lnSpc>
                <a:spcPct val="90000"/>
              </a:lnSpc>
              <a:spcBef>
                <a:spcPts val="400"/>
              </a:spcBef>
              <a:spcAft>
                <a:spcPts val="0"/>
              </a:spcAft>
              <a:buClr>
                <a:srgbClr val="102649"/>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9" name="Google Shape;69;p39"/>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02649"/>
              </a:buClr>
              <a:buSzPts val="1200"/>
              <a:buNone/>
              <a:defRPr sz="1200"/>
            </a:lvl1pPr>
            <a:lvl2pPr marL="914400" lvl="1" indent="-228600" algn="l">
              <a:lnSpc>
                <a:spcPct val="90000"/>
              </a:lnSpc>
              <a:spcBef>
                <a:spcPts val="400"/>
              </a:spcBef>
              <a:spcAft>
                <a:spcPts val="0"/>
              </a:spcAft>
              <a:buClr>
                <a:srgbClr val="102649"/>
              </a:buClr>
              <a:buSzPts val="1100"/>
              <a:buNone/>
              <a:defRPr sz="1100"/>
            </a:lvl2pPr>
            <a:lvl3pPr marL="1371600" lvl="2" indent="-228600" algn="l">
              <a:lnSpc>
                <a:spcPct val="90000"/>
              </a:lnSpc>
              <a:spcBef>
                <a:spcPts val="400"/>
              </a:spcBef>
              <a:spcAft>
                <a:spcPts val="0"/>
              </a:spcAft>
              <a:buClr>
                <a:srgbClr val="102649"/>
              </a:buClr>
              <a:buSzPts val="900"/>
              <a:buNone/>
              <a:defRPr sz="900"/>
            </a:lvl3pPr>
            <a:lvl4pPr marL="1828800" lvl="3" indent="-228600" algn="l">
              <a:lnSpc>
                <a:spcPct val="90000"/>
              </a:lnSpc>
              <a:spcBef>
                <a:spcPts val="400"/>
              </a:spcBef>
              <a:spcAft>
                <a:spcPts val="0"/>
              </a:spcAft>
              <a:buClr>
                <a:srgbClr val="102649"/>
              </a:buClr>
              <a:buSzPts val="800"/>
              <a:buNone/>
              <a:defRPr sz="800"/>
            </a:lvl4pPr>
            <a:lvl5pPr marL="2286000" lvl="4" indent="-228600" algn="l">
              <a:lnSpc>
                <a:spcPct val="90000"/>
              </a:lnSpc>
              <a:spcBef>
                <a:spcPts val="400"/>
              </a:spcBef>
              <a:spcAft>
                <a:spcPts val="0"/>
              </a:spcAft>
              <a:buClr>
                <a:srgbClr val="10264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0" name="Google Shape;70;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39"/>
          <p:cNvSpPr txBox="1">
            <a:spLocks noGrp="1"/>
          </p:cNvSpPr>
          <p:nvPr>
            <p:ph type="ftr" idx="11"/>
          </p:nvPr>
        </p:nvSpPr>
        <p:spPr>
          <a:xfrm>
            <a:off x="3028950" y="4767263"/>
            <a:ext cx="30306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4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2400"/>
              <a:buFont typeface="Libre Franklin Medium"/>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40"/>
          <p:cNvSpPr>
            <a:spLocks noGrp="1"/>
          </p:cNvSpPr>
          <p:nvPr>
            <p:ph type="pic" idx="2"/>
          </p:nvPr>
        </p:nvSpPr>
        <p:spPr>
          <a:xfrm>
            <a:off x="3887391" y="740569"/>
            <a:ext cx="4629300" cy="3655200"/>
          </a:xfrm>
          <a:prstGeom prst="rect">
            <a:avLst/>
          </a:prstGeom>
          <a:noFill/>
          <a:ln>
            <a:noFill/>
          </a:ln>
        </p:spPr>
      </p:sp>
      <p:sp>
        <p:nvSpPr>
          <p:cNvPr id="76" name="Google Shape;76;p40"/>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02649"/>
              </a:buClr>
              <a:buSzPts val="1200"/>
              <a:buNone/>
              <a:defRPr sz="1200"/>
            </a:lvl1pPr>
            <a:lvl2pPr marL="914400" lvl="1" indent="-228600" algn="l">
              <a:lnSpc>
                <a:spcPct val="90000"/>
              </a:lnSpc>
              <a:spcBef>
                <a:spcPts val="400"/>
              </a:spcBef>
              <a:spcAft>
                <a:spcPts val="0"/>
              </a:spcAft>
              <a:buClr>
                <a:srgbClr val="102649"/>
              </a:buClr>
              <a:buSzPts val="1100"/>
              <a:buNone/>
              <a:defRPr sz="1100"/>
            </a:lvl2pPr>
            <a:lvl3pPr marL="1371600" lvl="2" indent="-228600" algn="l">
              <a:lnSpc>
                <a:spcPct val="90000"/>
              </a:lnSpc>
              <a:spcBef>
                <a:spcPts val="400"/>
              </a:spcBef>
              <a:spcAft>
                <a:spcPts val="0"/>
              </a:spcAft>
              <a:buClr>
                <a:srgbClr val="102649"/>
              </a:buClr>
              <a:buSzPts val="900"/>
              <a:buNone/>
              <a:defRPr sz="900"/>
            </a:lvl3pPr>
            <a:lvl4pPr marL="1828800" lvl="3" indent="-228600" algn="l">
              <a:lnSpc>
                <a:spcPct val="90000"/>
              </a:lnSpc>
              <a:spcBef>
                <a:spcPts val="400"/>
              </a:spcBef>
              <a:spcAft>
                <a:spcPts val="0"/>
              </a:spcAft>
              <a:buClr>
                <a:srgbClr val="102649"/>
              </a:buClr>
              <a:buSzPts val="800"/>
              <a:buNone/>
              <a:defRPr sz="800"/>
            </a:lvl4pPr>
            <a:lvl5pPr marL="2286000" lvl="4" indent="-228600" algn="l">
              <a:lnSpc>
                <a:spcPct val="90000"/>
              </a:lnSpc>
              <a:spcBef>
                <a:spcPts val="400"/>
              </a:spcBef>
              <a:spcAft>
                <a:spcPts val="0"/>
              </a:spcAft>
              <a:buClr>
                <a:srgbClr val="10264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7" name="Google Shape;77;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40"/>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4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1" name="Google Shape;81;p41"/>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 name="Google Shape;83;p41"/>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42"/>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6" name="Google Shape;86;p42"/>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7" name="Google Shape;87;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42"/>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89"/>
        <p:cNvGrpSpPr/>
        <p:nvPr/>
      </p:nvGrpSpPr>
      <p:grpSpPr>
        <a:xfrm>
          <a:off x="0" y="0"/>
          <a:ext cx="0" cy="0"/>
          <a:chOff x="0" y="0"/>
          <a:chExt cx="0" cy="0"/>
        </a:xfrm>
      </p:grpSpPr>
      <p:sp>
        <p:nvSpPr>
          <p:cNvPr id="90" name="Google Shape;90;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p43"/>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Slide 1">
  <p:cSld name="Title Slide">
    <p:spTree>
      <p:nvGrpSpPr>
        <p:cNvPr id="1" name="Shape 92"/>
        <p:cNvGrpSpPr/>
        <p:nvPr/>
      </p:nvGrpSpPr>
      <p:grpSpPr>
        <a:xfrm>
          <a:off x="0" y="0"/>
          <a:ext cx="0" cy="0"/>
          <a:chOff x="0" y="0"/>
          <a:chExt cx="0" cy="0"/>
        </a:xfrm>
      </p:grpSpPr>
      <p:sp>
        <p:nvSpPr>
          <p:cNvPr id="93" name="Google Shape;93;p44"/>
          <p:cNvSpPr txBox="1">
            <a:spLocks noGrp="1"/>
          </p:cNvSpPr>
          <p:nvPr>
            <p:ph type="ctrTitle"/>
          </p:nvPr>
        </p:nvSpPr>
        <p:spPr>
          <a:xfrm>
            <a:off x="655852" y="1107828"/>
            <a:ext cx="6498600" cy="12348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72B62"/>
              </a:buClr>
              <a:buSzPts val="4100"/>
              <a:buFont typeface="Georgia"/>
              <a:buNone/>
              <a:defRPr sz="4100">
                <a:solidFill>
                  <a:srgbClr val="072B6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44"/>
          <p:cNvSpPr txBox="1">
            <a:spLocks noGrp="1"/>
          </p:cNvSpPr>
          <p:nvPr>
            <p:ph type="subTitle" idx="1"/>
          </p:nvPr>
        </p:nvSpPr>
        <p:spPr>
          <a:xfrm>
            <a:off x="963826" y="2509659"/>
            <a:ext cx="6223800" cy="822600"/>
          </a:xfrm>
          <a:prstGeom prst="rect">
            <a:avLst/>
          </a:prstGeom>
          <a:noFill/>
          <a:ln>
            <a:noFill/>
          </a:ln>
        </p:spPr>
        <p:txBody>
          <a:bodyPr spcFirstLastPara="1" wrap="square" lIns="68575" tIns="34275" rIns="68575" bIns="34275" anchor="t" anchorCtr="0">
            <a:normAutofit/>
          </a:bodyPr>
          <a:lstStyle>
            <a:lvl1pPr lvl="0" algn="r">
              <a:lnSpc>
                <a:spcPct val="90000"/>
              </a:lnSpc>
              <a:spcBef>
                <a:spcPts val="800"/>
              </a:spcBef>
              <a:spcAft>
                <a:spcPts val="0"/>
              </a:spcAft>
              <a:buSzPts val="2100"/>
              <a:buNone/>
              <a:defRPr sz="2100">
                <a:solidFill>
                  <a:srgbClr val="7F7F7F"/>
                </a:solidFill>
              </a:defRPr>
            </a:lvl1pPr>
            <a:lvl2pPr lvl="1" algn="ctr">
              <a:lnSpc>
                <a:spcPct val="90000"/>
              </a:lnSpc>
              <a:spcBef>
                <a:spcPts val="800"/>
              </a:spcBef>
              <a:spcAft>
                <a:spcPts val="0"/>
              </a:spcAft>
              <a:buSzPts val="1900"/>
              <a:buNone/>
              <a:defRPr>
                <a:solidFill>
                  <a:srgbClr val="888888"/>
                </a:solidFill>
              </a:defRPr>
            </a:lvl2pPr>
            <a:lvl3pPr lvl="2" algn="ctr">
              <a:lnSpc>
                <a:spcPct val="90000"/>
              </a:lnSpc>
              <a:spcBef>
                <a:spcPts val="800"/>
              </a:spcBef>
              <a:spcAft>
                <a:spcPts val="0"/>
              </a:spcAft>
              <a:buSzPts val="2100"/>
              <a:buNone/>
              <a:defRPr>
                <a:solidFill>
                  <a:srgbClr val="888888"/>
                </a:solidFill>
              </a:defRPr>
            </a:lvl3pPr>
            <a:lvl4pPr lvl="3" algn="ctr">
              <a:lnSpc>
                <a:spcPct val="90000"/>
              </a:lnSpc>
              <a:spcBef>
                <a:spcPts val="800"/>
              </a:spcBef>
              <a:spcAft>
                <a:spcPts val="0"/>
              </a:spcAft>
              <a:buSzPts val="1800"/>
              <a:buNone/>
              <a:defRPr>
                <a:solidFill>
                  <a:srgbClr val="888888"/>
                </a:solidFill>
              </a:defRPr>
            </a:lvl4pPr>
            <a:lvl5pPr lvl="4" algn="ctr">
              <a:lnSpc>
                <a:spcPct val="90000"/>
              </a:lnSpc>
              <a:spcBef>
                <a:spcPts val="800"/>
              </a:spcBef>
              <a:spcAft>
                <a:spcPts val="0"/>
              </a:spcAft>
              <a:buSzPts val="1800"/>
              <a:buNone/>
              <a:defRPr>
                <a:solidFill>
                  <a:srgbClr val="888888"/>
                </a:solidFill>
              </a:defRPr>
            </a:lvl5pPr>
            <a:lvl6pPr lvl="5" algn="ctr">
              <a:lnSpc>
                <a:spcPct val="90000"/>
              </a:lnSpc>
              <a:spcBef>
                <a:spcPts val="800"/>
              </a:spcBef>
              <a:spcAft>
                <a:spcPts val="0"/>
              </a:spcAft>
              <a:buSzPts val="700"/>
              <a:buNone/>
              <a:defRPr>
                <a:solidFill>
                  <a:srgbClr val="888888"/>
                </a:solidFill>
              </a:defRPr>
            </a:lvl6pPr>
            <a:lvl7pPr lvl="6" algn="ctr">
              <a:lnSpc>
                <a:spcPct val="90000"/>
              </a:lnSpc>
              <a:spcBef>
                <a:spcPts val="800"/>
              </a:spcBef>
              <a:spcAft>
                <a:spcPts val="0"/>
              </a:spcAft>
              <a:buSzPts val="700"/>
              <a:buNone/>
              <a:defRPr>
                <a:solidFill>
                  <a:srgbClr val="888888"/>
                </a:solidFill>
              </a:defRPr>
            </a:lvl7pPr>
            <a:lvl8pPr lvl="7" algn="ctr">
              <a:lnSpc>
                <a:spcPct val="90000"/>
              </a:lnSpc>
              <a:spcBef>
                <a:spcPts val="800"/>
              </a:spcBef>
              <a:spcAft>
                <a:spcPts val="0"/>
              </a:spcAft>
              <a:buSzPts val="700"/>
              <a:buNone/>
              <a:defRPr>
                <a:solidFill>
                  <a:srgbClr val="888888"/>
                </a:solidFill>
              </a:defRPr>
            </a:lvl8pPr>
            <a:lvl9pPr lvl="8" algn="ctr">
              <a:lnSpc>
                <a:spcPct val="90000"/>
              </a:lnSpc>
              <a:spcBef>
                <a:spcPts val="800"/>
              </a:spcBef>
              <a:spcAft>
                <a:spcPts val="0"/>
              </a:spcAft>
              <a:buSzPts val="700"/>
              <a:buNone/>
              <a:defRPr>
                <a:solidFill>
                  <a:srgbClr val="888888"/>
                </a:solidFill>
              </a:defRPr>
            </a:lvl9pPr>
          </a:lstStyle>
          <a:p>
            <a:endParaRPr/>
          </a:p>
        </p:txBody>
      </p:sp>
      <p:grpSp>
        <p:nvGrpSpPr>
          <p:cNvPr id="95" name="Google Shape;95;p44"/>
          <p:cNvGrpSpPr/>
          <p:nvPr/>
        </p:nvGrpSpPr>
        <p:grpSpPr>
          <a:xfrm>
            <a:off x="0" y="0"/>
            <a:ext cx="9144100" cy="5149925"/>
            <a:chOff x="0" y="-8467"/>
            <a:chExt cx="12192133" cy="6866567"/>
          </a:xfrm>
        </p:grpSpPr>
        <p:cxnSp>
          <p:nvCxnSpPr>
            <p:cNvPr id="96" name="Google Shape;96;p44"/>
            <p:cNvCxnSpPr/>
            <p:nvPr/>
          </p:nvCxnSpPr>
          <p:spPr>
            <a:xfrm>
              <a:off x="9169166" y="-8467"/>
              <a:ext cx="1783200" cy="6856500"/>
            </a:xfrm>
            <a:prstGeom prst="straightConnector1">
              <a:avLst/>
            </a:prstGeom>
            <a:noFill/>
            <a:ln w="9525" cap="flat" cmpd="sng">
              <a:solidFill>
                <a:schemeClr val="accent1">
                  <a:alpha val="68627"/>
                </a:schemeClr>
              </a:solidFill>
              <a:prstDash val="solid"/>
              <a:round/>
              <a:headEnd type="none" w="sm" len="sm"/>
              <a:tailEnd type="none" w="sm" len="sm"/>
            </a:ln>
          </p:spPr>
        </p:cxnSp>
        <p:cxnSp>
          <p:nvCxnSpPr>
            <p:cNvPr id="97" name="Google Shape;97;p44"/>
            <p:cNvCxnSpPr/>
            <p:nvPr/>
          </p:nvCxnSpPr>
          <p:spPr>
            <a:xfrm flipH="1">
              <a:off x="8475125" y="3681413"/>
              <a:ext cx="3713700" cy="3166500"/>
            </a:xfrm>
            <a:prstGeom prst="straightConnector1">
              <a:avLst/>
            </a:prstGeom>
            <a:noFill/>
            <a:ln w="9525" cap="flat" cmpd="sng">
              <a:solidFill>
                <a:schemeClr val="accent1">
                  <a:alpha val="68627"/>
                </a:schemeClr>
              </a:solidFill>
              <a:prstDash val="solid"/>
              <a:round/>
              <a:headEnd type="none" w="sm" len="sm"/>
              <a:tailEnd type="none" w="sm" len="sm"/>
            </a:ln>
          </p:spPr>
        </p:cxnSp>
        <p:sp>
          <p:nvSpPr>
            <p:cNvPr id="98" name="Google Shape;98;p4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4901"/>
              </a:schemeClr>
            </a:solidFill>
            <a:ln>
              <a:noFill/>
            </a:ln>
          </p:spPr>
        </p:sp>
        <p:sp>
          <p:nvSpPr>
            <p:cNvPr id="99" name="Google Shape;99;p44"/>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00" name="Google Shape;100;p44"/>
            <p:cNvSpPr/>
            <p:nvPr/>
          </p:nvSpPr>
          <p:spPr>
            <a:xfrm>
              <a:off x="8932333" y="3048000"/>
              <a:ext cx="3259800" cy="3810000"/>
            </a:xfrm>
            <a:prstGeom prst="triangle">
              <a:avLst>
                <a:gd name="adj" fmla="val 100000"/>
              </a:avLst>
            </a:prstGeom>
            <a:solidFill>
              <a:srgbClr val="374C81">
                <a:alpha val="64705"/>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44"/>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8627"/>
              </a:srgbClr>
            </a:solidFill>
            <a:ln>
              <a:noFill/>
            </a:ln>
          </p:spPr>
        </p:sp>
        <p:sp>
          <p:nvSpPr>
            <p:cNvPr id="102" name="Google Shape;102;p44"/>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8627"/>
              </a:srgbClr>
            </a:solidFill>
            <a:ln>
              <a:noFill/>
            </a:ln>
          </p:spPr>
        </p:sp>
        <p:sp>
          <p:nvSpPr>
            <p:cNvPr id="103" name="Google Shape;103;p44"/>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104" name="Google Shape;104;p44"/>
            <p:cNvSpPr/>
            <p:nvPr/>
          </p:nvSpPr>
          <p:spPr>
            <a:xfrm>
              <a:off x="10371666" y="3589867"/>
              <a:ext cx="1817100" cy="3268200"/>
            </a:xfrm>
            <a:prstGeom prst="triangle">
              <a:avLst>
                <a:gd name="adj" fmla="val 100000"/>
              </a:avLst>
            </a:prstGeom>
            <a:solidFill>
              <a:srgbClr val="374C81">
                <a:alpha val="64705"/>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44"/>
            <p:cNvSpPr/>
            <p:nvPr/>
          </p:nvSpPr>
          <p:spPr>
            <a:xfrm>
              <a:off x="0" y="4013200"/>
              <a:ext cx="448800" cy="2844900"/>
            </a:xfrm>
            <a:prstGeom prst="triangle">
              <a:avLst>
                <a:gd name="adj" fmla="val 0"/>
              </a:avLst>
            </a:prstGeom>
            <a:solidFill>
              <a:srgbClr val="072B62">
                <a:alpha val="68627"/>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6" name="Google Shape;106;p44"/>
          <p:cNvPicPr preferRelativeResize="0"/>
          <p:nvPr/>
        </p:nvPicPr>
        <p:blipFill rotWithShape="1">
          <a:blip r:embed="rId2">
            <a:alphaModFix/>
          </a:blip>
          <a:srcRect/>
          <a:stretch/>
        </p:blipFill>
        <p:spPr>
          <a:xfrm>
            <a:off x="7310329" y="0"/>
            <a:ext cx="1783080" cy="1783078"/>
          </a:xfrm>
          <a:prstGeom prst="rect">
            <a:avLst/>
          </a:prstGeom>
          <a:noFill/>
          <a:ln>
            <a:noFill/>
          </a:ln>
        </p:spPr>
      </p:pic>
      <p:sp>
        <p:nvSpPr>
          <p:cNvPr id="107" name="Google Shape;107;p44"/>
          <p:cNvSpPr/>
          <p:nvPr/>
        </p:nvSpPr>
        <p:spPr>
          <a:xfrm rot="10800000" flipH="1">
            <a:off x="1" y="-95"/>
            <a:ext cx="883200" cy="4002300"/>
          </a:xfrm>
          <a:prstGeom prst="triangle">
            <a:avLst>
              <a:gd name="adj" fmla="val 0"/>
            </a:avLst>
          </a:prstGeom>
          <a:solidFill>
            <a:srgbClr val="6F81AC">
              <a:alpha val="800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44"/>
          <p:cNvSpPr txBox="1">
            <a:spLocks noGrp="1"/>
          </p:cNvSpPr>
          <p:nvPr>
            <p:ph type="dt" idx="10"/>
          </p:nvPr>
        </p:nvSpPr>
        <p:spPr>
          <a:xfrm>
            <a:off x="7988117" y="4717292"/>
            <a:ext cx="1062000" cy="291000"/>
          </a:xfrm>
          <a:prstGeom prst="rect">
            <a:avLst/>
          </a:prstGeom>
          <a:noFill/>
          <a:ln>
            <a:noFill/>
          </a:ln>
        </p:spPr>
        <p:txBody>
          <a:bodyPr spcFirstLastPara="1" wrap="square" lIns="68575" tIns="34275" rIns="68575" bIns="34275" anchor="t" anchorCtr="0">
            <a:noAutofit/>
          </a:bodyPr>
          <a:lstStyle>
            <a:lvl1pPr marR="0" lvl="0" algn="r">
              <a:lnSpc>
                <a:spcPct val="100000"/>
              </a:lnSpc>
              <a:spcBef>
                <a:spcPts val="0"/>
              </a:spcBef>
              <a:spcAft>
                <a:spcPts val="0"/>
              </a:spcAft>
              <a:buSzPts val="1100"/>
              <a:buNone/>
              <a:defRPr sz="1200" b="0" i="0" u="none" strike="noStrike" cap="none">
                <a:solidFill>
                  <a:schemeClr val="lt1"/>
                </a:solidFill>
                <a:latin typeface="Libre Franklin Medium"/>
                <a:ea typeface="Libre Franklin Medium"/>
                <a:cs typeface="Libre Franklin Medium"/>
                <a:sym typeface="Libre Franklin Medium"/>
              </a:defRPr>
            </a:lvl1pPr>
            <a:lvl2pPr marR="0" lvl="1"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2pPr>
            <a:lvl3pPr marR="0" lvl="2"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3pPr>
            <a:lvl4pPr marR="0" lvl="3"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4pPr>
            <a:lvl5pPr marR="0" lvl="4"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5pPr>
            <a:lvl6pPr marR="0" lvl="5"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6pPr>
            <a:lvl7pPr marR="0" lvl="6"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7pPr>
            <a:lvl8pPr marR="0" lvl="7"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8pPr>
            <a:lvl9pPr marR="0" lvl="8"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
        <p:cNvGrpSpPr/>
        <p:nvPr/>
      </p:nvGrpSpPr>
      <p:grpSpPr>
        <a:xfrm>
          <a:off x="0" y="0"/>
          <a:ext cx="0" cy="0"/>
          <a:chOff x="0" y="0"/>
          <a:chExt cx="0" cy="0"/>
        </a:xfrm>
      </p:grpSpPr>
      <p:sp>
        <p:nvSpPr>
          <p:cNvPr id="17" name="Google Shape;17;p3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atin typeface="Franklin Gothic Medium" panose="020B060302010202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18" name="Google Shape;18;p3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atin typeface="Franklin Gothic Book" panose="020B0503020102020204" pitchFamily="34" charset="0"/>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19" name="Google Shape;19;p3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atin typeface="Franklin Gothic Book" panose="020B0503020102020204" pitchFamily="34" charset="0"/>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20" name="Google Shape;20;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35"/>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atin typeface="Franklin Gothic Medium" panose="020B060302010202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24" name="Google Shape;24;p3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 name="Google Shape;25;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33"/>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72B62"/>
              </a:buClr>
              <a:buSzPts val="1400"/>
              <a:buNone/>
              <a:defRPr>
                <a:latin typeface="Franklin Gothic Medium" panose="020B060302010202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29" name="Google Shape;29;p29"/>
          <p:cNvSpPr txBox="1">
            <a:spLocks noGrp="1"/>
          </p:cNvSpPr>
          <p:nvPr>
            <p:ph type="body" idx="1"/>
          </p:nvPr>
        </p:nvSpPr>
        <p:spPr>
          <a:xfrm>
            <a:off x="416840" y="1330088"/>
            <a:ext cx="6891600" cy="3676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atin typeface="Franklin Gothic Book" panose="020B0503020102020204" pitchFamily="34" charset="0"/>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42900" algn="l">
              <a:lnSpc>
                <a:spcPct val="90000"/>
              </a:lnSpc>
              <a:spcBef>
                <a:spcPts val="800"/>
              </a:spcBef>
              <a:spcAft>
                <a:spcPts val="0"/>
              </a:spcAft>
              <a:buSzPts val="1800"/>
              <a:buFont typeface="Libre Franklin Medium"/>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dirty="0"/>
          </a:p>
        </p:txBody>
      </p:sp>
      <p:sp>
        <p:nvSpPr>
          <p:cNvPr id="30" name="Google Shape;30;p29"/>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
        <p:cNvGrpSpPr/>
        <p:nvPr/>
      </p:nvGrpSpPr>
      <p:grpSpPr>
        <a:xfrm>
          <a:off x="0" y="0"/>
          <a:ext cx="0" cy="0"/>
          <a:chOff x="0" y="0"/>
          <a:chExt cx="0" cy="0"/>
        </a:xfrm>
      </p:grpSpPr>
      <p:sp>
        <p:nvSpPr>
          <p:cNvPr id="32" name="Google Shape;32;p3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36"/>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102649"/>
              </a:buClr>
              <a:buSzPts val="1800"/>
              <a:buNone/>
              <a:defRPr sz="1800" b="1"/>
            </a:lvl1pPr>
            <a:lvl2pPr marL="914400" lvl="1" indent="-228600" algn="l">
              <a:lnSpc>
                <a:spcPct val="90000"/>
              </a:lnSpc>
              <a:spcBef>
                <a:spcPts val="400"/>
              </a:spcBef>
              <a:spcAft>
                <a:spcPts val="0"/>
              </a:spcAft>
              <a:buClr>
                <a:srgbClr val="102649"/>
              </a:buClr>
              <a:buSzPts val="1500"/>
              <a:buNone/>
              <a:defRPr sz="1500" b="1"/>
            </a:lvl2pPr>
            <a:lvl3pPr marL="1371600" lvl="2" indent="-228600" algn="l">
              <a:lnSpc>
                <a:spcPct val="90000"/>
              </a:lnSpc>
              <a:spcBef>
                <a:spcPts val="400"/>
              </a:spcBef>
              <a:spcAft>
                <a:spcPts val="0"/>
              </a:spcAft>
              <a:buClr>
                <a:srgbClr val="102649"/>
              </a:buClr>
              <a:buSzPts val="1400"/>
              <a:buNone/>
              <a:defRPr sz="1400" b="1"/>
            </a:lvl3pPr>
            <a:lvl4pPr marL="1828800" lvl="3" indent="-228600" algn="l">
              <a:lnSpc>
                <a:spcPct val="90000"/>
              </a:lnSpc>
              <a:spcBef>
                <a:spcPts val="400"/>
              </a:spcBef>
              <a:spcAft>
                <a:spcPts val="0"/>
              </a:spcAft>
              <a:buClr>
                <a:srgbClr val="102649"/>
              </a:buClr>
              <a:buSzPts val="1200"/>
              <a:buNone/>
              <a:defRPr sz="1200" b="1"/>
            </a:lvl4pPr>
            <a:lvl5pPr marL="2286000" lvl="4" indent="-228600" algn="l">
              <a:lnSpc>
                <a:spcPct val="90000"/>
              </a:lnSpc>
              <a:spcBef>
                <a:spcPts val="400"/>
              </a:spcBef>
              <a:spcAft>
                <a:spcPts val="0"/>
              </a:spcAft>
              <a:buClr>
                <a:srgbClr val="10264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4" name="Google Shape;34;p36"/>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3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102649"/>
              </a:buClr>
              <a:buSzPts val="1800"/>
              <a:buNone/>
              <a:defRPr sz="1800" b="1"/>
            </a:lvl1pPr>
            <a:lvl2pPr marL="914400" lvl="1" indent="-228600" algn="l">
              <a:lnSpc>
                <a:spcPct val="90000"/>
              </a:lnSpc>
              <a:spcBef>
                <a:spcPts val="400"/>
              </a:spcBef>
              <a:spcAft>
                <a:spcPts val="0"/>
              </a:spcAft>
              <a:buClr>
                <a:srgbClr val="102649"/>
              </a:buClr>
              <a:buSzPts val="1500"/>
              <a:buNone/>
              <a:defRPr sz="1500" b="1"/>
            </a:lvl2pPr>
            <a:lvl3pPr marL="1371600" lvl="2" indent="-228600" algn="l">
              <a:lnSpc>
                <a:spcPct val="90000"/>
              </a:lnSpc>
              <a:spcBef>
                <a:spcPts val="400"/>
              </a:spcBef>
              <a:spcAft>
                <a:spcPts val="0"/>
              </a:spcAft>
              <a:buClr>
                <a:srgbClr val="102649"/>
              </a:buClr>
              <a:buSzPts val="1400"/>
              <a:buNone/>
              <a:defRPr sz="1400" b="1"/>
            </a:lvl3pPr>
            <a:lvl4pPr marL="1828800" lvl="3" indent="-228600" algn="l">
              <a:lnSpc>
                <a:spcPct val="90000"/>
              </a:lnSpc>
              <a:spcBef>
                <a:spcPts val="400"/>
              </a:spcBef>
              <a:spcAft>
                <a:spcPts val="0"/>
              </a:spcAft>
              <a:buClr>
                <a:srgbClr val="102649"/>
              </a:buClr>
              <a:buSzPts val="1200"/>
              <a:buNone/>
              <a:defRPr sz="1200" b="1"/>
            </a:lvl4pPr>
            <a:lvl5pPr marL="2286000" lvl="4" indent="-228600" algn="l">
              <a:lnSpc>
                <a:spcPct val="90000"/>
              </a:lnSpc>
              <a:spcBef>
                <a:spcPts val="400"/>
              </a:spcBef>
              <a:spcAft>
                <a:spcPts val="0"/>
              </a:spcAft>
              <a:buClr>
                <a:srgbClr val="10264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6" name="Google Shape;36;p36"/>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 name="Google Shape;37;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8" name="Google Shape;38;p36"/>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1">
  <p:cSld name="Custom Layout_1">
    <p:spTree>
      <p:nvGrpSpPr>
        <p:cNvPr id="1" name="Shape 39"/>
        <p:cNvGrpSpPr/>
        <p:nvPr/>
      </p:nvGrpSpPr>
      <p:grpSpPr>
        <a:xfrm>
          <a:off x="0" y="0"/>
          <a:ext cx="0" cy="0"/>
          <a:chOff x="0" y="0"/>
          <a:chExt cx="0" cy="0"/>
        </a:xfrm>
      </p:grpSpPr>
      <p:sp>
        <p:nvSpPr>
          <p:cNvPr id="40" name="Google Shape;40;p31"/>
          <p:cNvSpPr txBox="1">
            <a:spLocks noGrp="1"/>
          </p:cNvSpPr>
          <p:nvPr>
            <p:ph type="title"/>
          </p:nvPr>
        </p:nvSpPr>
        <p:spPr>
          <a:xfrm>
            <a:off x="416840" y="192912"/>
            <a:ext cx="6744300" cy="990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72B6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 name="Google Shape;41;p31"/>
          <p:cNvSpPr txBox="1">
            <a:spLocks noGrp="1"/>
          </p:cNvSpPr>
          <p:nvPr>
            <p:ph type="sldNum" idx="12"/>
          </p:nvPr>
        </p:nvSpPr>
        <p:spPr>
          <a:xfrm>
            <a:off x="8262575"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2" name="Google Shape;42;p31"/>
          <p:cNvSpPr txBox="1">
            <a:spLocks noGrp="1"/>
          </p:cNvSpPr>
          <p:nvPr>
            <p:ph type="body" idx="1"/>
          </p:nvPr>
        </p:nvSpPr>
        <p:spPr>
          <a:xfrm>
            <a:off x="436225" y="1347290"/>
            <a:ext cx="6817500" cy="36588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700"/>
              <a:buNone/>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17500" algn="l">
              <a:lnSpc>
                <a:spcPct val="90000"/>
              </a:lnSpc>
              <a:spcBef>
                <a:spcPts val="800"/>
              </a:spcBef>
              <a:spcAft>
                <a:spcPts val="0"/>
              </a:spcAft>
              <a:buSzPts val="1400"/>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43"/>
        <p:cNvGrpSpPr/>
        <p:nvPr/>
      </p:nvGrpSpPr>
      <p:grpSpPr>
        <a:xfrm>
          <a:off x="0" y="0"/>
          <a:ext cx="0" cy="0"/>
          <a:chOff x="0" y="0"/>
          <a:chExt cx="0" cy="0"/>
        </a:xfrm>
      </p:grpSpPr>
      <p:sp>
        <p:nvSpPr>
          <p:cNvPr id="44" name="Google Shape;44;p32"/>
          <p:cNvSpPr txBox="1">
            <a:spLocks noGrp="1"/>
          </p:cNvSpPr>
          <p:nvPr>
            <p:ph type="title"/>
          </p:nvPr>
        </p:nvSpPr>
        <p:spPr>
          <a:xfrm>
            <a:off x="416840" y="192912"/>
            <a:ext cx="6744300" cy="990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72B6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32"/>
          <p:cNvSpPr txBox="1">
            <a:spLocks noGrp="1"/>
          </p:cNvSpPr>
          <p:nvPr>
            <p:ph type="sldNum" idx="12"/>
          </p:nvPr>
        </p:nvSpPr>
        <p:spPr>
          <a:xfrm>
            <a:off x="8262575"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32"/>
          <p:cNvSpPr txBox="1">
            <a:spLocks noGrp="1"/>
          </p:cNvSpPr>
          <p:nvPr>
            <p:ph type="body" idx="1"/>
          </p:nvPr>
        </p:nvSpPr>
        <p:spPr>
          <a:xfrm>
            <a:off x="436225" y="1351219"/>
            <a:ext cx="3223500" cy="35211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700"/>
              <a:buNone/>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17500" algn="l">
              <a:lnSpc>
                <a:spcPct val="90000"/>
              </a:lnSpc>
              <a:spcBef>
                <a:spcPts val="800"/>
              </a:spcBef>
              <a:spcAft>
                <a:spcPts val="0"/>
              </a:spcAft>
              <a:buSzPts val="1400"/>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
        <p:nvSpPr>
          <p:cNvPr id="47" name="Google Shape;47;p32"/>
          <p:cNvSpPr txBox="1">
            <a:spLocks noGrp="1"/>
          </p:cNvSpPr>
          <p:nvPr>
            <p:ph type="body" idx="2"/>
          </p:nvPr>
        </p:nvSpPr>
        <p:spPr>
          <a:xfrm>
            <a:off x="3921342" y="1351219"/>
            <a:ext cx="3223500" cy="35211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700"/>
              <a:buNone/>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17500" algn="l">
              <a:lnSpc>
                <a:spcPct val="90000"/>
              </a:lnSpc>
              <a:spcBef>
                <a:spcPts val="800"/>
              </a:spcBef>
              <a:spcAft>
                <a:spcPts val="0"/>
              </a:spcAft>
              <a:buSzPts val="1400"/>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48"/>
        <p:cNvGrpSpPr/>
        <p:nvPr/>
      </p:nvGrpSpPr>
      <p:grpSpPr>
        <a:xfrm>
          <a:off x="0" y="0"/>
          <a:ext cx="0" cy="0"/>
          <a:chOff x="0" y="0"/>
          <a:chExt cx="0" cy="0"/>
        </a:xfrm>
      </p:grpSpPr>
      <p:sp>
        <p:nvSpPr>
          <p:cNvPr id="49" name="Google Shape;49;p30"/>
          <p:cNvSpPr txBox="1">
            <a:spLocks noGrp="1"/>
          </p:cNvSpPr>
          <p:nvPr>
            <p:ph type="title"/>
          </p:nvPr>
        </p:nvSpPr>
        <p:spPr>
          <a:xfrm>
            <a:off x="436225" y="233535"/>
            <a:ext cx="6708300" cy="990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72B6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30"/>
          <p:cNvSpPr txBox="1">
            <a:spLocks noGrp="1"/>
          </p:cNvSpPr>
          <p:nvPr>
            <p:ph type="sldNum" idx="12"/>
          </p:nvPr>
        </p:nvSpPr>
        <p:spPr>
          <a:xfrm>
            <a:off x="8262575"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30"/>
          <p:cNvSpPr txBox="1">
            <a:spLocks noGrp="1"/>
          </p:cNvSpPr>
          <p:nvPr>
            <p:ph type="body" idx="1"/>
          </p:nvPr>
        </p:nvSpPr>
        <p:spPr>
          <a:xfrm>
            <a:off x="436225" y="1351219"/>
            <a:ext cx="3223500" cy="3521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42900" algn="l">
              <a:lnSpc>
                <a:spcPct val="90000"/>
              </a:lnSpc>
              <a:spcBef>
                <a:spcPts val="800"/>
              </a:spcBef>
              <a:spcAft>
                <a:spcPts val="0"/>
              </a:spcAft>
              <a:buSzPts val="1800"/>
              <a:buFont typeface="Libre Franklin Medium"/>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
        <p:nvSpPr>
          <p:cNvPr id="52" name="Google Shape;52;p30"/>
          <p:cNvSpPr txBox="1">
            <a:spLocks noGrp="1"/>
          </p:cNvSpPr>
          <p:nvPr>
            <p:ph type="body" idx="2"/>
          </p:nvPr>
        </p:nvSpPr>
        <p:spPr>
          <a:xfrm>
            <a:off x="3921342" y="1351219"/>
            <a:ext cx="3223500" cy="3521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42900" algn="l">
              <a:lnSpc>
                <a:spcPct val="90000"/>
              </a:lnSpc>
              <a:spcBef>
                <a:spcPts val="800"/>
              </a:spcBef>
              <a:spcAft>
                <a:spcPts val="0"/>
              </a:spcAft>
              <a:buSzPts val="1800"/>
              <a:buFont typeface="Libre Franklin Medium"/>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3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4500"/>
              <a:buFont typeface="Libre Franklin Medium"/>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 name="Google Shape;55;p34"/>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56" name="Google Shape;56;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34"/>
          <p:cNvSpPr txBox="1">
            <a:spLocks noGrp="1"/>
          </p:cNvSpPr>
          <p:nvPr>
            <p:ph type="ftr" idx="11"/>
          </p:nvPr>
        </p:nvSpPr>
        <p:spPr>
          <a:xfrm>
            <a:off x="3028950" y="4767263"/>
            <a:ext cx="30588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7780"/>
              </a:buClr>
              <a:buSzPts val="3300"/>
              <a:buFont typeface="Libre Franklin Medium"/>
              <a:buNone/>
              <a:defRPr sz="33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2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102649"/>
              </a:buClr>
              <a:buSzPts val="2100"/>
              <a:buFont typeface="Arial"/>
              <a:buChar char="•"/>
              <a:defRPr sz="2100" b="0" i="0" u="none" strike="noStrike" cap="none">
                <a:solidFill>
                  <a:srgbClr val="102649"/>
                </a:solidFill>
                <a:latin typeface="Libre Franklin"/>
                <a:ea typeface="Libre Franklin"/>
                <a:cs typeface="Libre Franklin"/>
                <a:sym typeface="Libre Franklin"/>
              </a:defRPr>
            </a:lvl1pPr>
            <a:lvl2pPr marL="914400" marR="0" lvl="1" indent="-342900" algn="l" rtl="0">
              <a:lnSpc>
                <a:spcPct val="90000"/>
              </a:lnSpc>
              <a:spcBef>
                <a:spcPts val="4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2pPr>
            <a:lvl3pPr marL="1371600" marR="0" lvl="2" indent="-323850" algn="l" rtl="0">
              <a:lnSpc>
                <a:spcPct val="90000"/>
              </a:lnSpc>
              <a:spcBef>
                <a:spcPts val="400"/>
              </a:spcBef>
              <a:spcAft>
                <a:spcPts val="0"/>
              </a:spcAft>
              <a:buClr>
                <a:srgbClr val="102649"/>
              </a:buClr>
              <a:buSzPts val="1500"/>
              <a:buFont typeface="Arial"/>
              <a:buChar char="•"/>
              <a:defRPr sz="1500" b="0" i="0" u="none" strike="noStrike" cap="none">
                <a:solidFill>
                  <a:srgbClr val="102649"/>
                </a:solidFill>
                <a:latin typeface="Libre Franklin"/>
                <a:ea typeface="Libre Franklin"/>
                <a:cs typeface="Libre Franklin"/>
                <a:sym typeface="Libre Franklin"/>
              </a:defRPr>
            </a:lvl3pPr>
            <a:lvl4pPr marL="1828800" marR="0" lvl="3"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4pPr>
            <a:lvl5pPr marL="2286000" marR="0" lvl="4"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8" name="Google Shape;8;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9" name="Google Shape;9;p27"/>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cultofpedagogy.com/holistic-analytic-single-point-rubrics/"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e.iowa.gov/media/5863/download?inline"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teaching-learning.utas.edu.au/assessment/criterion-referenced-assessment#:~:text=Criterion%20referenced%20assessment%20(CRA)%20is,1998%3B%20Harvey%2C%202004)."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ky.gov/curriculum/standards/kyacadstand/Documents/Sample_Task_and_Rubric_for_Evaluation.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cultofpedagogy.com/holistic-analytic-single-point-rubrics/"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3f3bc03da1_0_0"/>
          <p:cNvSpPr txBox="1">
            <a:spLocks noGrp="1"/>
          </p:cNvSpPr>
          <p:nvPr>
            <p:ph type="ctrTitle"/>
          </p:nvPr>
        </p:nvSpPr>
        <p:spPr>
          <a:xfrm>
            <a:off x="2072475" y="452775"/>
            <a:ext cx="67449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rgbClr val="072B62"/>
              </a:buClr>
              <a:buSzPct val="73333"/>
              <a:buFont typeface="Georgia"/>
              <a:buNone/>
            </a:pPr>
            <a:r>
              <a:rPr lang="en"/>
              <a:t>Performance Assessments in Social Studies</a:t>
            </a:r>
            <a:endParaRPr/>
          </a:p>
        </p:txBody>
      </p:sp>
      <p:sp>
        <p:nvSpPr>
          <p:cNvPr id="114" name="Google Shape;114;g33f3bc03da1_0_0"/>
          <p:cNvSpPr txBox="1">
            <a:spLocks noGrp="1"/>
          </p:cNvSpPr>
          <p:nvPr>
            <p:ph type="subTitle" idx="1"/>
          </p:nvPr>
        </p:nvSpPr>
        <p:spPr>
          <a:xfrm>
            <a:off x="2539700" y="2621900"/>
            <a:ext cx="6397800" cy="12471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2100"/>
              <a:buNone/>
            </a:pPr>
            <a:r>
              <a:rPr lang="en" sz="2500" dirty="0"/>
              <a:t>Module Five</a:t>
            </a:r>
            <a:r>
              <a:rPr lang="en" sz="25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t>
            </a:r>
            <a:endParaRPr sz="2500" dirty="0"/>
          </a:p>
          <a:p>
            <a:pPr marL="0" lvl="0" indent="0" algn="ctr" rtl="0">
              <a:spcBef>
                <a:spcPts val="0"/>
              </a:spcBef>
              <a:spcAft>
                <a:spcPts val="0"/>
              </a:spcAft>
              <a:buClr>
                <a:schemeClr val="dk1"/>
              </a:buClr>
              <a:buSzPts val="2100"/>
              <a:buFont typeface="Arial"/>
              <a:buNone/>
            </a:pPr>
            <a:r>
              <a:rPr lang="en" sz="2500" dirty="0"/>
              <a:t>How do I build rubrics for performance assessments?</a:t>
            </a:r>
            <a:endParaRPr sz="2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3"/>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Holistic Rubrics</a:t>
            </a:r>
            <a:endParaRPr/>
          </a:p>
        </p:txBody>
      </p:sp>
      <p:sp>
        <p:nvSpPr>
          <p:cNvPr id="180" name="Google Shape;180;p13"/>
          <p:cNvSpPr txBox="1">
            <a:spLocks noGrp="1"/>
          </p:cNvSpPr>
          <p:nvPr>
            <p:ph type="body" idx="1"/>
          </p:nvPr>
        </p:nvSpPr>
        <p:spPr>
          <a:xfrm>
            <a:off x="496363" y="688069"/>
            <a:ext cx="7856100" cy="3381600"/>
          </a:xfrm>
          <a:prstGeom prst="rect">
            <a:avLst/>
          </a:prstGeom>
          <a:noFill/>
          <a:ln>
            <a:noFill/>
          </a:ln>
        </p:spPr>
        <p:txBody>
          <a:bodyPr spcFirstLastPara="1" wrap="square" lIns="68575" tIns="34275" rIns="68575" bIns="34275" anchor="t" anchorCtr="0">
            <a:noAutofit/>
          </a:bodyPr>
          <a:lstStyle/>
          <a:p>
            <a:pPr marL="457200" lvl="0" indent="-342900" algn="l" rtl="0">
              <a:lnSpc>
                <a:spcPct val="100000"/>
              </a:lnSpc>
              <a:spcBef>
                <a:spcPts val="0"/>
              </a:spcBef>
              <a:spcAft>
                <a:spcPts val="0"/>
              </a:spcAft>
              <a:buClr>
                <a:schemeClr val="dk1"/>
              </a:buClr>
              <a:buSzPts val="1800"/>
              <a:buFont typeface="Libre Franklin Medium"/>
              <a:buChar char="•"/>
            </a:pPr>
            <a:r>
              <a:rPr lang="en" sz="2400" dirty="0">
                <a:solidFill>
                  <a:schemeClr val="dk1"/>
                </a:solidFill>
              </a:rPr>
              <a:t>A holistic rubric is the </a:t>
            </a:r>
            <a:r>
              <a:rPr lang="en" sz="2400" b="1" dirty="0">
                <a:solidFill>
                  <a:schemeClr val="dk1"/>
                </a:solidFill>
              </a:rPr>
              <a:t>most general</a:t>
            </a:r>
            <a:r>
              <a:rPr lang="en" sz="2400" dirty="0">
                <a:solidFill>
                  <a:schemeClr val="dk1"/>
                </a:solidFill>
              </a:rPr>
              <a:t> kind of rubric. It lists </a:t>
            </a:r>
            <a:r>
              <a:rPr lang="en" sz="2400" b="1" dirty="0">
                <a:solidFill>
                  <a:schemeClr val="dk1"/>
                </a:solidFill>
              </a:rPr>
              <a:t>three to five levels</a:t>
            </a:r>
            <a:r>
              <a:rPr lang="en" sz="2400" dirty="0">
                <a:solidFill>
                  <a:schemeClr val="dk1"/>
                </a:solidFill>
              </a:rPr>
              <a:t> of performance, along with a </a:t>
            </a:r>
            <a:r>
              <a:rPr lang="en" sz="2400" b="1" dirty="0">
                <a:solidFill>
                  <a:schemeClr val="dk1"/>
                </a:solidFill>
              </a:rPr>
              <a:t>broad description</a:t>
            </a:r>
            <a:r>
              <a:rPr lang="en" sz="2400" dirty="0">
                <a:solidFill>
                  <a:schemeClr val="dk1"/>
                </a:solidFill>
              </a:rPr>
              <a:t> of the characteristics that </a:t>
            </a:r>
            <a:r>
              <a:rPr lang="en" sz="2400" b="1" dirty="0">
                <a:solidFill>
                  <a:schemeClr val="dk1"/>
                </a:solidFill>
              </a:rPr>
              <a:t>define each level</a:t>
            </a:r>
            <a:r>
              <a:rPr lang="en" sz="2400" dirty="0">
                <a:solidFill>
                  <a:schemeClr val="dk1"/>
                </a:solidFill>
              </a:rPr>
              <a:t>. </a:t>
            </a:r>
            <a:endParaRPr sz="2400" dirty="0">
              <a:solidFill>
                <a:schemeClr val="dk1"/>
              </a:solidFill>
            </a:endParaRPr>
          </a:p>
          <a:p>
            <a:pPr marL="0" lvl="0" indent="0" algn="l" rtl="0">
              <a:lnSpc>
                <a:spcPct val="100000"/>
              </a:lnSpc>
              <a:spcBef>
                <a:spcPts val="1000"/>
              </a:spcBef>
              <a:spcAft>
                <a:spcPts val="0"/>
              </a:spcAft>
              <a:buSzPts val="1400"/>
              <a:buNone/>
            </a:pPr>
            <a:endParaRPr sz="2400" dirty="0">
              <a:solidFill>
                <a:schemeClr val="dk1"/>
              </a:solidFill>
              <a:highlight>
                <a:srgbClr val="FFFF00"/>
              </a:highlight>
            </a:endParaRPr>
          </a:p>
          <a:p>
            <a:pPr marL="457200" lvl="0" indent="-342900" algn="l" rtl="0">
              <a:lnSpc>
                <a:spcPct val="100000"/>
              </a:lnSpc>
              <a:spcBef>
                <a:spcPts val="1000"/>
              </a:spcBef>
              <a:spcAft>
                <a:spcPts val="0"/>
              </a:spcAft>
              <a:buClr>
                <a:schemeClr val="dk1"/>
              </a:buClr>
              <a:buSzPts val="1800"/>
              <a:buFont typeface="Libre Franklin Medium"/>
              <a:buChar char="•"/>
            </a:pPr>
            <a:r>
              <a:rPr lang="en" sz="2400" dirty="0">
                <a:solidFill>
                  <a:schemeClr val="dk1"/>
                </a:solidFill>
              </a:rPr>
              <a:t>Nitko (2001) states that use of holistic rubrics is probably </a:t>
            </a:r>
            <a:r>
              <a:rPr lang="en" sz="2400" b="1" dirty="0">
                <a:solidFill>
                  <a:schemeClr val="dk1"/>
                </a:solidFill>
              </a:rPr>
              <a:t>more appropriate</a:t>
            </a:r>
            <a:r>
              <a:rPr lang="en" sz="2400" dirty="0">
                <a:solidFill>
                  <a:schemeClr val="dk1"/>
                </a:solidFill>
              </a:rPr>
              <a:t> when </a:t>
            </a:r>
            <a:r>
              <a:rPr lang="en" sz="2400" b="1" dirty="0">
                <a:solidFill>
                  <a:schemeClr val="dk1"/>
                </a:solidFill>
              </a:rPr>
              <a:t>performance assessments</a:t>
            </a:r>
            <a:r>
              <a:rPr lang="en" sz="2400" dirty="0">
                <a:solidFill>
                  <a:schemeClr val="dk1"/>
                </a:solidFill>
              </a:rPr>
              <a:t> </a:t>
            </a:r>
            <a:r>
              <a:rPr lang="en" sz="2400" b="1" dirty="0">
                <a:solidFill>
                  <a:schemeClr val="dk1"/>
                </a:solidFill>
              </a:rPr>
              <a:t>require students</a:t>
            </a:r>
            <a:r>
              <a:rPr lang="en" sz="2400" dirty="0">
                <a:solidFill>
                  <a:schemeClr val="dk1"/>
                </a:solidFill>
              </a:rPr>
              <a:t> to </a:t>
            </a:r>
            <a:r>
              <a:rPr lang="en" sz="2400" b="1" dirty="0">
                <a:solidFill>
                  <a:schemeClr val="dk1"/>
                </a:solidFill>
              </a:rPr>
              <a:t>create</a:t>
            </a:r>
            <a:r>
              <a:rPr lang="en" sz="2400" dirty="0">
                <a:solidFill>
                  <a:schemeClr val="dk1"/>
                </a:solidFill>
              </a:rPr>
              <a:t> some sort of </a:t>
            </a:r>
            <a:r>
              <a:rPr lang="en" sz="2400" b="1" dirty="0">
                <a:solidFill>
                  <a:schemeClr val="dk1"/>
                </a:solidFill>
              </a:rPr>
              <a:t>response</a:t>
            </a:r>
            <a:r>
              <a:rPr lang="en" sz="2400" dirty="0">
                <a:solidFill>
                  <a:schemeClr val="dk1"/>
                </a:solidFill>
              </a:rPr>
              <a:t> and where there is </a:t>
            </a:r>
            <a:r>
              <a:rPr lang="en" sz="2400" b="1" dirty="0">
                <a:solidFill>
                  <a:schemeClr val="dk1"/>
                </a:solidFill>
              </a:rPr>
              <a:t>no definitive correct answer</a:t>
            </a:r>
            <a:r>
              <a:rPr lang="en" sz="2400" dirty="0">
                <a:solidFill>
                  <a:schemeClr val="dk1"/>
                </a:solidFill>
              </a:rPr>
              <a:t>.</a:t>
            </a:r>
            <a:endParaRPr sz="2400" dirty="0">
              <a:solidFill>
                <a:schemeClr val="dk1"/>
              </a:solidFill>
            </a:endParaRPr>
          </a:p>
          <a:p>
            <a:pPr marL="0" lvl="0" indent="0" algn="l" rtl="0">
              <a:lnSpc>
                <a:spcPct val="90000"/>
              </a:lnSpc>
              <a:spcBef>
                <a:spcPts val="1000"/>
              </a:spcBef>
              <a:spcAft>
                <a:spcPts val="0"/>
              </a:spcAft>
              <a:buSzPts val="1400"/>
              <a:buNone/>
            </a:pPr>
            <a:endParaRPr sz="2400" dirty="0">
              <a:solidFill>
                <a:schemeClr val="dk1"/>
              </a:solidFill>
            </a:endParaRPr>
          </a:p>
          <a:p>
            <a:pPr marL="558800" lvl="1" indent="-114300" algn="l" rtl="0">
              <a:lnSpc>
                <a:spcPct val="90000"/>
              </a:lnSpc>
              <a:spcBef>
                <a:spcPts val="800"/>
              </a:spcBef>
              <a:spcAft>
                <a:spcPts val="0"/>
              </a:spcAft>
              <a:buSzPts val="1700"/>
              <a:buNone/>
            </a:pPr>
            <a:endParaRPr sz="2100" i="1" dirty="0"/>
          </a:p>
        </p:txBody>
      </p:sp>
      <p:sp>
        <p:nvSpPr>
          <p:cNvPr id="181" name="Google Shape;181;p13"/>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10</a:t>
            </a:fld>
            <a:endParaRPr sz="110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3ec26b12bb_0_223"/>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dirty="0"/>
              <a:t>Holistic Rubrics (2)</a:t>
            </a:r>
            <a:endParaRPr dirty="0"/>
          </a:p>
        </p:txBody>
      </p:sp>
      <p:sp>
        <p:nvSpPr>
          <p:cNvPr id="187" name="Google Shape;187;g33ec26b12bb_0_223"/>
          <p:cNvSpPr txBox="1">
            <a:spLocks noGrp="1"/>
          </p:cNvSpPr>
          <p:nvPr>
            <p:ph type="body" idx="1"/>
          </p:nvPr>
        </p:nvSpPr>
        <p:spPr>
          <a:xfrm>
            <a:off x="335100" y="744975"/>
            <a:ext cx="8312400" cy="3653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800"/>
              <a:buNone/>
            </a:pPr>
            <a:r>
              <a:rPr lang="en" sz="1800" dirty="0"/>
              <a:t>A single scale with all criteria to be included in the evaluation being considered together</a:t>
            </a:r>
            <a:endParaRPr dirty="0"/>
          </a:p>
          <a:p>
            <a:pPr marL="0" lvl="0" indent="0" algn="l" rtl="0">
              <a:lnSpc>
                <a:spcPct val="90000"/>
              </a:lnSpc>
              <a:spcBef>
                <a:spcPts val="800"/>
              </a:spcBef>
              <a:spcAft>
                <a:spcPts val="0"/>
              </a:spcAft>
              <a:buSzPts val="1500"/>
              <a:buNone/>
            </a:pPr>
            <a:endParaRPr dirty="0"/>
          </a:p>
          <a:p>
            <a:pPr marL="254000" lvl="0" indent="-76200" algn="l" rtl="0">
              <a:lnSpc>
                <a:spcPct val="90000"/>
              </a:lnSpc>
              <a:spcBef>
                <a:spcPts val="800"/>
              </a:spcBef>
              <a:spcAft>
                <a:spcPts val="0"/>
              </a:spcAft>
              <a:buSzPts val="2700"/>
              <a:buNone/>
            </a:pPr>
            <a:endParaRPr dirty="0"/>
          </a:p>
        </p:txBody>
      </p:sp>
      <p:graphicFrame>
        <p:nvGraphicFramePr>
          <p:cNvPr id="188" name="Google Shape;188;g33ec26b12bb_0_223" descr="Task Description table with two columns (Level / Critera) and 5 rows, each row a Level with &quot;Overall description of Level X&quot; in the Criteria column"/>
          <p:cNvGraphicFramePr/>
          <p:nvPr>
            <p:extLst>
              <p:ext uri="{D42A27DB-BD31-4B8C-83A1-F6EECF244321}">
                <p14:modId xmlns:p14="http://schemas.microsoft.com/office/powerpoint/2010/main" val="336941044"/>
              </p:ext>
            </p:extLst>
          </p:nvPr>
        </p:nvGraphicFramePr>
        <p:xfrm>
          <a:off x="4778893" y="1771559"/>
          <a:ext cx="4088425" cy="2384050"/>
        </p:xfrm>
        <a:graphic>
          <a:graphicData uri="http://schemas.openxmlformats.org/drawingml/2006/table">
            <a:tbl>
              <a:tblPr firstRow="1">
                <a:noFill/>
                <a:tableStyleId>{C1262454-0956-4F1E-8B1E-6EEBB29C0C07}</a:tableStyleId>
              </a:tblPr>
              <a:tblGrid>
                <a:gridCol w="1613725">
                  <a:extLst>
                    <a:ext uri="{9D8B030D-6E8A-4147-A177-3AD203B41FA5}">
                      <a16:colId xmlns:a16="http://schemas.microsoft.com/office/drawing/2014/main" val="20000"/>
                    </a:ext>
                  </a:extLst>
                </a:gridCol>
                <a:gridCol w="2474700">
                  <a:extLst>
                    <a:ext uri="{9D8B030D-6E8A-4147-A177-3AD203B41FA5}">
                      <a16:colId xmlns:a16="http://schemas.microsoft.com/office/drawing/2014/main" val="20001"/>
                    </a:ext>
                  </a:extLst>
                </a:gridCol>
              </a:tblGrid>
              <a:tr h="245525">
                <a:tc>
                  <a:txBody>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txBody>
                  <a:tcPr marL="68575" marR="68575" marT="31650" marB="3165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1" i="0" u="none" strike="noStrike" cap="none" dirty="0">
                          <a:solidFill>
                            <a:schemeClr val="dk1"/>
                          </a:solidFill>
                          <a:latin typeface="Arial"/>
                          <a:ea typeface="Arial"/>
                          <a:cs typeface="Arial"/>
                          <a:sym typeface="Arial"/>
                        </a:rPr>
                        <a:t>Criteria</a:t>
                      </a:r>
                      <a:endParaRPr sz="1100" b="1" i="0" u="none" strike="noStrike" cap="none" dirty="0">
                        <a:solidFill>
                          <a:schemeClr val="dk1"/>
                        </a:solidFill>
                        <a:latin typeface="Arial"/>
                        <a:ea typeface="Arial"/>
                        <a:cs typeface="Arial"/>
                        <a:sym typeface="Arial"/>
                      </a:endParaRPr>
                    </a:p>
                  </a:txBody>
                  <a:tcPr marL="68575" marR="68575" marT="31650" marB="3165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extLst>
                  <a:ext uri="{0D108BD9-81ED-4DB2-BD59-A6C34878D82A}">
                    <a16:rowId xmlns:a16="http://schemas.microsoft.com/office/drawing/2014/main" val="10001"/>
                  </a:ext>
                </a:extLst>
              </a:tr>
              <a:tr h="355875">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Level 5</a:t>
                      </a:r>
                      <a:endParaRPr sz="1100" b="0" i="0" u="none" strike="noStrike" cap="none" dirty="0">
                        <a:solidFill>
                          <a:schemeClr val="dk1"/>
                        </a:solidFill>
                        <a:latin typeface="Arial"/>
                        <a:ea typeface="Arial"/>
                        <a:cs typeface="Arial"/>
                        <a:sym typeface="Arial"/>
                      </a:endParaRPr>
                    </a:p>
                  </a:txBody>
                  <a:tcPr marL="68575" marR="68575" marT="31650" marB="3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Overall description of Level 5</a:t>
                      </a:r>
                      <a:endParaRPr sz="1100" b="0" i="0" u="none" strike="noStrike" cap="none">
                        <a:solidFill>
                          <a:schemeClr val="dk1"/>
                        </a:solidFill>
                        <a:latin typeface="Arial"/>
                        <a:ea typeface="Arial"/>
                        <a:cs typeface="Arial"/>
                        <a:sym typeface="Arial"/>
                      </a:endParaRPr>
                    </a:p>
                  </a:txBody>
                  <a:tcPr marL="68575" marR="68575" marT="31650" marB="3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55875">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Level 4</a:t>
                      </a:r>
                      <a:endParaRPr sz="1100" b="0" i="0" u="none" strike="noStrike" cap="none">
                        <a:solidFill>
                          <a:schemeClr val="dk1"/>
                        </a:solidFill>
                        <a:latin typeface="Arial"/>
                        <a:ea typeface="Arial"/>
                        <a:cs typeface="Arial"/>
                        <a:sym typeface="Arial"/>
                      </a:endParaRPr>
                    </a:p>
                  </a:txBody>
                  <a:tcPr marL="68575" marR="68575" marT="31650" marB="3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Overall description of Level 4</a:t>
                      </a:r>
                      <a:endParaRPr sz="1100" b="0" i="0" u="none" strike="noStrike" cap="none">
                        <a:solidFill>
                          <a:schemeClr val="dk1"/>
                        </a:solidFill>
                        <a:latin typeface="Arial"/>
                        <a:ea typeface="Arial"/>
                        <a:cs typeface="Arial"/>
                        <a:sym typeface="Arial"/>
                      </a:endParaRPr>
                    </a:p>
                  </a:txBody>
                  <a:tcPr marL="68575" marR="68575" marT="31650" marB="3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55875">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Level 3</a:t>
                      </a:r>
                      <a:endParaRPr sz="1100" b="0" i="0" u="none" strike="noStrike" cap="none">
                        <a:solidFill>
                          <a:schemeClr val="dk1"/>
                        </a:solidFill>
                        <a:latin typeface="Arial"/>
                        <a:ea typeface="Arial"/>
                        <a:cs typeface="Arial"/>
                        <a:sym typeface="Arial"/>
                      </a:endParaRPr>
                    </a:p>
                  </a:txBody>
                  <a:tcPr marL="68575" marR="68575" marT="31650" marB="3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Overall description of Level 3</a:t>
                      </a:r>
                      <a:endParaRPr sz="1100" b="0" i="0" u="none" strike="noStrike" cap="none">
                        <a:solidFill>
                          <a:schemeClr val="dk1"/>
                        </a:solidFill>
                        <a:latin typeface="Arial"/>
                        <a:ea typeface="Arial"/>
                        <a:cs typeface="Arial"/>
                        <a:sym typeface="Arial"/>
                      </a:endParaRPr>
                    </a:p>
                  </a:txBody>
                  <a:tcPr marL="68575" marR="68575" marT="31650" marB="3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55875">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Level 2</a:t>
                      </a:r>
                      <a:endParaRPr sz="1100" b="0" i="0" u="none" strike="noStrike" cap="none">
                        <a:solidFill>
                          <a:schemeClr val="dk1"/>
                        </a:solidFill>
                        <a:latin typeface="Arial"/>
                        <a:ea typeface="Arial"/>
                        <a:cs typeface="Arial"/>
                        <a:sym typeface="Arial"/>
                      </a:endParaRPr>
                    </a:p>
                  </a:txBody>
                  <a:tcPr marL="68575" marR="68575" marT="31650" marB="3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Overall description of Level 2</a:t>
                      </a:r>
                      <a:endParaRPr sz="1100" b="0" i="0" u="none" strike="noStrike" cap="none">
                        <a:solidFill>
                          <a:schemeClr val="dk1"/>
                        </a:solidFill>
                        <a:latin typeface="Arial"/>
                        <a:ea typeface="Arial"/>
                        <a:cs typeface="Arial"/>
                        <a:sym typeface="Arial"/>
                      </a:endParaRPr>
                    </a:p>
                  </a:txBody>
                  <a:tcPr marL="68575" marR="68575" marT="31650" marB="3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55875">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Level 1</a:t>
                      </a:r>
                      <a:endParaRPr sz="1100" b="0" i="0" u="none" strike="noStrike" cap="none">
                        <a:solidFill>
                          <a:schemeClr val="dk1"/>
                        </a:solidFill>
                        <a:latin typeface="Arial"/>
                        <a:ea typeface="Arial"/>
                        <a:cs typeface="Arial"/>
                        <a:sym typeface="Arial"/>
                      </a:endParaRPr>
                    </a:p>
                  </a:txBody>
                  <a:tcPr marL="68575" marR="68575" marT="31650" marB="3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Overall description of Level 1</a:t>
                      </a:r>
                      <a:endParaRPr sz="1100" b="0" i="0" u="none" strike="noStrike" cap="none">
                        <a:solidFill>
                          <a:schemeClr val="dk1"/>
                        </a:solidFill>
                        <a:latin typeface="Arial"/>
                        <a:ea typeface="Arial"/>
                        <a:cs typeface="Arial"/>
                        <a:sym typeface="Arial"/>
                      </a:endParaRPr>
                    </a:p>
                  </a:txBody>
                  <a:tcPr marL="68575" marR="68575" marT="31650" marB="3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59150">
                <a:tc>
                  <a:txBody>
                    <a:bodyPr/>
                    <a:lstStyle/>
                    <a:p>
                      <a:pPr marL="0" marR="0" lvl="0" indent="0" algn="l" rtl="0">
                        <a:lnSpc>
                          <a:spcPct val="100000"/>
                        </a:lnSpc>
                        <a:spcBef>
                          <a:spcPts val="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a:txBody>
                  <a:tcPr marL="68575" marR="68575" marT="31650" marB="316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700"/>
                        <a:buFont typeface="Arial"/>
                        <a:buNone/>
                      </a:pPr>
                      <a:endParaRPr sz="1700" b="0" i="0" u="none" strike="noStrike" cap="none" dirty="0">
                        <a:solidFill>
                          <a:schemeClr val="dk1"/>
                        </a:solidFill>
                        <a:latin typeface="Calibri"/>
                        <a:ea typeface="Calibri"/>
                        <a:cs typeface="Calibri"/>
                        <a:sym typeface="Calibri"/>
                      </a:endParaRPr>
                    </a:p>
                  </a:txBody>
                  <a:tcPr marL="68575" marR="68575" marT="31650" marB="3165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89" name="Google Shape;189;g33ec26b12bb_0_223"/>
          <p:cNvSpPr/>
          <p:nvPr/>
        </p:nvSpPr>
        <p:spPr>
          <a:xfrm>
            <a:off x="335099" y="1518975"/>
            <a:ext cx="3332439" cy="2743200"/>
          </a:xfrm>
          <a:prstGeom prst="rect">
            <a:avLst/>
          </a:prstGeom>
          <a:noFill/>
          <a:ln>
            <a:noFill/>
          </a:ln>
        </p:spPr>
        <p:txBody>
          <a:bodyPr spcFirstLastPara="1" wrap="square" lIns="68575" tIns="34275" rIns="68575" bIns="34275" anchor="t" anchorCtr="0">
            <a:noAutofit/>
          </a:bodyPr>
          <a:lstStyle/>
          <a:p>
            <a:pPr marL="114300" marR="0" lvl="0" indent="0" algn="l" rtl="0">
              <a:lnSpc>
                <a:spcPct val="100000"/>
              </a:lnSpc>
              <a:spcBef>
                <a:spcPts val="0"/>
              </a:spcBef>
              <a:spcAft>
                <a:spcPts val="0"/>
              </a:spcAft>
              <a:buClr>
                <a:srgbClr val="4A66AC"/>
              </a:buClr>
              <a:buSzPts val="1800"/>
              <a:buFont typeface="Libre Franklin Medium"/>
              <a:buNone/>
            </a:pPr>
            <a:r>
              <a:rPr lang="en" sz="2400" b="0" i="0" u="none" strike="noStrike" cap="none" dirty="0">
                <a:solidFill>
                  <a:srgbClr val="000000"/>
                </a:solidFill>
                <a:latin typeface="Franklin Gothic Book" panose="020B0503020102020204" pitchFamily="34" charset="0"/>
                <a:ea typeface="Libre Franklin Medium"/>
                <a:cs typeface="Libre Franklin Medium"/>
                <a:sym typeface="Libre Franklin Medium"/>
              </a:rPr>
              <a:t>Advantage:</a:t>
            </a:r>
            <a:endParaRPr b="0" i="0" u="none" strike="noStrike" cap="none" dirty="0">
              <a:solidFill>
                <a:srgbClr val="000000"/>
              </a:solidFill>
              <a:latin typeface="Franklin Gothic Book" panose="020B0503020102020204" pitchFamily="34" charset="0"/>
              <a:sym typeface="Arial"/>
            </a:endParaRPr>
          </a:p>
          <a:p>
            <a:pPr marL="107950" marR="0" lvl="0" algn="l" rtl="0">
              <a:lnSpc>
                <a:spcPct val="100000"/>
              </a:lnSpc>
              <a:spcBef>
                <a:spcPts val="500"/>
              </a:spcBef>
              <a:spcAft>
                <a:spcPts val="0"/>
              </a:spcAft>
              <a:buClr>
                <a:srgbClr val="D2BD24"/>
              </a:buClr>
              <a:buSzPts val="1500"/>
            </a:pPr>
            <a:r>
              <a:rPr lang="en" sz="1800" b="0" i="0" u="none" strike="noStrike" cap="none" dirty="0">
                <a:solidFill>
                  <a:srgbClr val="000000"/>
                </a:solidFill>
                <a:latin typeface="Franklin Gothic Book" panose="020B0503020102020204" pitchFamily="34" charset="0"/>
                <a:ea typeface="Libre Franklin Medium"/>
                <a:cs typeface="Libre Franklin Medium"/>
                <a:sym typeface="Libre Franklin Medium"/>
              </a:rPr>
              <a:t>Save time in developing and scoring</a:t>
            </a:r>
            <a:endParaRPr sz="1800" b="0" i="0" u="none" strike="noStrike" cap="none" dirty="0">
              <a:solidFill>
                <a:srgbClr val="000000"/>
              </a:solidFill>
              <a:latin typeface="Franklin Gothic Book" panose="020B0503020102020204" pitchFamily="34" charset="0"/>
              <a:ea typeface="Libre Franklin Medium"/>
              <a:cs typeface="Libre Franklin Medium"/>
              <a:sym typeface="Libre Franklin Medium"/>
            </a:endParaRPr>
          </a:p>
          <a:p>
            <a:pPr marL="457200" marR="0" lvl="0" indent="0" algn="l" rtl="0">
              <a:lnSpc>
                <a:spcPct val="100000"/>
              </a:lnSpc>
              <a:spcBef>
                <a:spcPts val="500"/>
              </a:spcBef>
              <a:spcAft>
                <a:spcPts val="0"/>
              </a:spcAft>
              <a:buClr>
                <a:srgbClr val="000000"/>
              </a:buClr>
              <a:buSzPts val="1500"/>
              <a:buFont typeface="Arial"/>
              <a:buNone/>
            </a:pPr>
            <a:endParaRPr sz="1800" b="0" i="0" u="none" strike="noStrike" cap="none" dirty="0">
              <a:solidFill>
                <a:srgbClr val="000000"/>
              </a:solidFill>
              <a:latin typeface="Franklin Gothic Book" panose="020B0503020102020204" pitchFamily="34" charset="0"/>
              <a:ea typeface="Libre Franklin Medium"/>
              <a:cs typeface="Libre Franklin Medium"/>
              <a:sym typeface="Libre Franklin Medium"/>
            </a:endParaRPr>
          </a:p>
          <a:p>
            <a:pPr marL="114300" marR="0" lvl="0" indent="0" algn="l" rtl="0">
              <a:lnSpc>
                <a:spcPct val="100000"/>
              </a:lnSpc>
              <a:spcBef>
                <a:spcPts val="500"/>
              </a:spcBef>
              <a:spcAft>
                <a:spcPts val="0"/>
              </a:spcAft>
              <a:buClr>
                <a:srgbClr val="4A66AC"/>
              </a:buClr>
              <a:buSzPts val="1800"/>
              <a:buFont typeface="Libre Franklin Medium"/>
              <a:buNone/>
            </a:pPr>
            <a:r>
              <a:rPr lang="en" sz="2400" b="0" i="0" u="none" strike="noStrike" cap="none" dirty="0">
                <a:solidFill>
                  <a:srgbClr val="000000"/>
                </a:solidFill>
                <a:latin typeface="Franklin Gothic Book" panose="020B0503020102020204" pitchFamily="34" charset="0"/>
                <a:ea typeface="Libre Franklin Medium"/>
                <a:cs typeface="Libre Franklin Medium"/>
                <a:sym typeface="Libre Franklin Medium"/>
              </a:rPr>
              <a:t>Disadvantage:</a:t>
            </a:r>
            <a:endParaRPr b="0" i="0" u="none" strike="noStrike" cap="none" dirty="0">
              <a:solidFill>
                <a:srgbClr val="000000"/>
              </a:solidFill>
              <a:latin typeface="Franklin Gothic Book" panose="020B0503020102020204" pitchFamily="34" charset="0"/>
              <a:sym typeface="Arial"/>
            </a:endParaRPr>
          </a:p>
          <a:p>
            <a:pPr marL="107950" marR="0" lvl="0" algn="l" rtl="0">
              <a:lnSpc>
                <a:spcPct val="100000"/>
              </a:lnSpc>
              <a:spcBef>
                <a:spcPts val="500"/>
              </a:spcBef>
              <a:spcAft>
                <a:spcPts val="0"/>
              </a:spcAft>
              <a:buClr>
                <a:srgbClr val="D2BD24"/>
              </a:buClr>
              <a:buSzPts val="1500"/>
            </a:pPr>
            <a:r>
              <a:rPr lang="en" sz="1800" b="0" i="0" u="none" strike="noStrike" cap="none" dirty="0">
                <a:solidFill>
                  <a:srgbClr val="000000"/>
                </a:solidFill>
                <a:latin typeface="Franklin Gothic Book" panose="020B0503020102020204" pitchFamily="34" charset="0"/>
                <a:ea typeface="Libre Franklin Medium"/>
                <a:cs typeface="Libre Franklin Medium"/>
                <a:sym typeface="Libre Franklin Medium"/>
              </a:rPr>
              <a:t>Do not provide specific feedback for improvement</a:t>
            </a:r>
            <a:endParaRPr b="0" i="0" u="none" strike="noStrike" cap="none" dirty="0">
              <a:solidFill>
                <a:srgbClr val="000000"/>
              </a:solidFill>
              <a:latin typeface="Franklin Gothic Book" panose="020B0503020102020204" pitchFamily="34" charset="0"/>
              <a:sym typeface="Arial"/>
            </a:endParaRPr>
          </a:p>
        </p:txBody>
      </p:sp>
      <p:sp>
        <p:nvSpPr>
          <p:cNvPr id="190" name="Google Shape;190;g33ec26b12bb_0_223"/>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11</a:t>
            </a:fld>
            <a:endParaRPr sz="110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EF98CDB8-2904-D610-92D0-8230A533C9C8}"/>
              </a:ext>
            </a:extLst>
          </p:cNvPr>
          <p:cNvSpPr txBox="1"/>
          <p:nvPr/>
        </p:nvSpPr>
        <p:spPr>
          <a:xfrm>
            <a:off x="4699380" y="1365086"/>
            <a:ext cx="4572000" cy="307777"/>
          </a:xfrm>
          <a:prstGeom prst="rect">
            <a:avLst/>
          </a:prstGeom>
          <a:noFill/>
        </p:spPr>
        <p:txBody>
          <a:bodyPr wrap="square">
            <a:sp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dirty="0">
                <a:solidFill>
                  <a:schemeClr val="dk1"/>
                </a:solidFill>
                <a:latin typeface="Arial"/>
                <a:ea typeface="Arial"/>
                <a:cs typeface="Arial"/>
                <a:sym typeface="Arial"/>
              </a:rPr>
              <a:t>Task Description:</a:t>
            </a:r>
            <a:endParaRPr lang="en-US"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Analytic Rubrics…</a:t>
            </a:r>
            <a:endParaRPr/>
          </a:p>
        </p:txBody>
      </p:sp>
      <p:sp>
        <p:nvSpPr>
          <p:cNvPr id="196" name="Google Shape;196;p15"/>
          <p:cNvSpPr txBox="1">
            <a:spLocks noGrp="1"/>
          </p:cNvSpPr>
          <p:nvPr>
            <p:ph type="body" idx="1"/>
          </p:nvPr>
        </p:nvSpPr>
        <p:spPr>
          <a:xfrm>
            <a:off x="67700" y="733650"/>
            <a:ext cx="8958900" cy="3676200"/>
          </a:xfrm>
          <a:prstGeom prst="rect">
            <a:avLst/>
          </a:prstGeom>
          <a:noFill/>
          <a:ln>
            <a:noFill/>
          </a:ln>
        </p:spPr>
        <p:txBody>
          <a:bodyPr spcFirstLastPara="1" wrap="square" lIns="68575" tIns="34275" rIns="68575" bIns="34275" anchor="t" anchorCtr="0">
            <a:noAutofit/>
          </a:bodyPr>
          <a:lstStyle/>
          <a:p>
            <a:pPr marL="914400" lvl="1" indent="-336550" algn="l" rtl="0">
              <a:lnSpc>
                <a:spcPct val="100000"/>
              </a:lnSpc>
              <a:spcBef>
                <a:spcPts val="0"/>
              </a:spcBef>
              <a:spcAft>
                <a:spcPts val="0"/>
              </a:spcAft>
              <a:buClr>
                <a:schemeClr val="dk1"/>
              </a:buClr>
              <a:buSzPts val="1700"/>
              <a:buFont typeface="Libre Franklin"/>
              <a:buChar char="•"/>
            </a:pPr>
            <a:r>
              <a:rPr lang="en" sz="1700" b="1">
                <a:solidFill>
                  <a:schemeClr val="dk1"/>
                </a:solidFill>
              </a:rPr>
              <a:t>break down</a:t>
            </a:r>
            <a:r>
              <a:rPr lang="en" sz="1700">
                <a:solidFill>
                  <a:schemeClr val="dk1"/>
                </a:solidFill>
              </a:rPr>
              <a:t> the </a:t>
            </a:r>
            <a:r>
              <a:rPr lang="en" sz="1700" b="1">
                <a:solidFill>
                  <a:schemeClr val="dk1"/>
                </a:solidFill>
              </a:rPr>
              <a:t>characteristics </a:t>
            </a:r>
            <a:r>
              <a:rPr lang="en" sz="1700">
                <a:solidFill>
                  <a:schemeClr val="dk1"/>
                </a:solidFill>
              </a:rPr>
              <a:t>of an assignment </a:t>
            </a:r>
            <a:r>
              <a:rPr lang="en" sz="1700" b="1">
                <a:solidFill>
                  <a:schemeClr val="dk1"/>
                </a:solidFill>
              </a:rPr>
              <a:t>into parts</a:t>
            </a:r>
            <a:r>
              <a:rPr lang="en" sz="1700">
                <a:solidFill>
                  <a:schemeClr val="dk1"/>
                </a:solidFill>
              </a:rPr>
              <a:t>, allowing the </a:t>
            </a:r>
            <a:r>
              <a:rPr lang="en" sz="1700" b="1">
                <a:solidFill>
                  <a:schemeClr val="dk1"/>
                </a:solidFill>
              </a:rPr>
              <a:t>scorer to itemize</a:t>
            </a:r>
            <a:r>
              <a:rPr lang="en" sz="1700">
                <a:solidFill>
                  <a:schemeClr val="dk1"/>
                </a:solidFill>
              </a:rPr>
              <a:t> and </a:t>
            </a:r>
            <a:r>
              <a:rPr lang="en" sz="1700" b="1">
                <a:solidFill>
                  <a:schemeClr val="dk1"/>
                </a:solidFill>
              </a:rPr>
              <a:t>define exactly </a:t>
            </a:r>
            <a:r>
              <a:rPr lang="en" sz="1700">
                <a:solidFill>
                  <a:schemeClr val="dk1"/>
                </a:solidFill>
              </a:rPr>
              <a:t>what </a:t>
            </a:r>
            <a:r>
              <a:rPr lang="en" sz="1700" b="1">
                <a:solidFill>
                  <a:schemeClr val="dk1"/>
                </a:solidFill>
              </a:rPr>
              <a:t>aspects </a:t>
            </a:r>
            <a:r>
              <a:rPr lang="en" sz="1700">
                <a:solidFill>
                  <a:schemeClr val="dk1"/>
                </a:solidFill>
              </a:rPr>
              <a:t>are</a:t>
            </a:r>
            <a:r>
              <a:rPr lang="en" sz="1700" b="1">
                <a:solidFill>
                  <a:schemeClr val="dk1"/>
                </a:solidFill>
              </a:rPr>
              <a:t> strong</a:t>
            </a:r>
            <a:r>
              <a:rPr lang="en" sz="1700">
                <a:solidFill>
                  <a:schemeClr val="dk1"/>
                </a:solidFill>
              </a:rPr>
              <a:t> and which </a:t>
            </a:r>
            <a:r>
              <a:rPr lang="en" sz="1700" b="1">
                <a:solidFill>
                  <a:schemeClr val="dk1"/>
                </a:solidFill>
              </a:rPr>
              <a:t>need improvement</a:t>
            </a:r>
            <a:r>
              <a:rPr lang="en" sz="1700">
                <a:solidFill>
                  <a:schemeClr val="dk1"/>
                </a:solidFill>
              </a:rPr>
              <a:t>.</a:t>
            </a:r>
            <a:endParaRPr sz="1700">
              <a:solidFill>
                <a:schemeClr val="dk1"/>
              </a:solidFill>
            </a:endParaRPr>
          </a:p>
          <a:p>
            <a:pPr marL="914400" lvl="1" indent="-336550" algn="l" rtl="0">
              <a:lnSpc>
                <a:spcPct val="100000"/>
              </a:lnSpc>
              <a:spcBef>
                <a:spcPts val="1000"/>
              </a:spcBef>
              <a:spcAft>
                <a:spcPts val="0"/>
              </a:spcAft>
              <a:buClr>
                <a:schemeClr val="dk1"/>
              </a:buClr>
              <a:buSzPts val="1700"/>
              <a:buFont typeface="Libre Franklin"/>
              <a:buChar char="•"/>
            </a:pPr>
            <a:r>
              <a:rPr lang="en" sz="1700">
                <a:solidFill>
                  <a:schemeClr val="dk1"/>
                </a:solidFill>
              </a:rPr>
              <a:t>are usually </a:t>
            </a:r>
            <a:r>
              <a:rPr lang="en" sz="1700" b="1">
                <a:solidFill>
                  <a:schemeClr val="dk1"/>
                </a:solidFill>
              </a:rPr>
              <a:t>preferred </a:t>
            </a:r>
            <a:r>
              <a:rPr lang="en" sz="1700">
                <a:solidFill>
                  <a:schemeClr val="dk1"/>
                </a:solidFill>
              </a:rPr>
              <a:t>when a fairly </a:t>
            </a:r>
            <a:r>
              <a:rPr lang="en" sz="1700" b="1">
                <a:solidFill>
                  <a:schemeClr val="dk1"/>
                </a:solidFill>
              </a:rPr>
              <a:t>focused type of response</a:t>
            </a:r>
            <a:r>
              <a:rPr lang="en" sz="1700">
                <a:solidFill>
                  <a:schemeClr val="dk1"/>
                </a:solidFill>
              </a:rPr>
              <a:t> is required (Nitko, 2001)</a:t>
            </a:r>
            <a:endParaRPr sz="1700">
              <a:solidFill>
                <a:schemeClr val="dk1"/>
              </a:solidFill>
            </a:endParaRPr>
          </a:p>
          <a:p>
            <a:pPr marL="914400" lvl="1" indent="-336550" algn="l" rtl="0">
              <a:lnSpc>
                <a:spcPct val="100000"/>
              </a:lnSpc>
              <a:spcBef>
                <a:spcPts val="1000"/>
              </a:spcBef>
              <a:spcAft>
                <a:spcPts val="0"/>
              </a:spcAft>
              <a:buClr>
                <a:schemeClr val="dk1"/>
              </a:buClr>
              <a:buSzPts val="1700"/>
              <a:buFont typeface="Libre Franklin"/>
              <a:buChar char="•"/>
            </a:pPr>
            <a:r>
              <a:rPr lang="en" sz="1700">
                <a:solidFill>
                  <a:schemeClr val="dk1"/>
                </a:solidFill>
              </a:rPr>
              <a:t>result </a:t>
            </a:r>
            <a:r>
              <a:rPr lang="en" sz="1700" b="1">
                <a:solidFill>
                  <a:schemeClr val="dk1"/>
                </a:solidFill>
              </a:rPr>
              <a:t>initially</a:t>
            </a:r>
            <a:r>
              <a:rPr lang="en" sz="1700">
                <a:solidFill>
                  <a:schemeClr val="dk1"/>
                </a:solidFill>
              </a:rPr>
              <a:t> in </a:t>
            </a:r>
            <a:r>
              <a:rPr lang="en" sz="1700" b="1">
                <a:solidFill>
                  <a:schemeClr val="dk1"/>
                </a:solidFill>
              </a:rPr>
              <a:t>several scores</a:t>
            </a:r>
            <a:r>
              <a:rPr lang="en" sz="1700">
                <a:solidFill>
                  <a:schemeClr val="dk1"/>
                </a:solidFill>
              </a:rPr>
              <a:t>, </a:t>
            </a:r>
            <a:r>
              <a:rPr lang="en" sz="1700" b="1">
                <a:solidFill>
                  <a:schemeClr val="dk1"/>
                </a:solidFill>
              </a:rPr>
              <a:t>followed</a:t>
            </a:r>
            <a:r>
              <a:rPr lang="en" sz="1700">
                <a:solidFill>
                  <a:schemeClr val="dk1"/>
                </a:solidFill>
              </a:rPr>
              <a:t> by a </a:t>
            </a:r>
            <a:r>
              <a:rPr lang="en" sz="1700" b="1">
                <a:solidFill>
                  <a:schemeClr val="dk1"/>
                </a:solidFill>
              </a:rPr>
              <a:t>summed total score</a:t>
            </a:r>
            <a:r>
              <a:rPr lang="en" sz="1700">
                <a:solidFill>
                  <a:schemeClr val="dk1"/>
                </a:solidFill>
              </a:rPr>
              <a:t>; their use represents assessment on a multidimensional level (Mertler, 2001)</a:t>
            </a:r>
            <a:endParaRPr sz="1700">
              <a:solidFill>
                <a:schemeClr val="dk1"/>
              </a:solidFill>
            </a:endParaRPr>
          </a:p>
          <a:p>
            <a:pPr marL="914400" lvl="1" indent="-336550" algn="l" rtl="0">
              <a:lnSpc>
                <a:spcPct val="100000"/>
              </a:lnSpc>
              <a:spcBef>
                <a:spcPts val="1000"/>
              </a:spcBef>
              <a:spcAft>
                <a:spcPts val="0"/>
              </a:spcAft>
              <a:buClr>
                <a:schemeClr val="dk1"/>
              </a:buClr>
              <a:buSzPts val="1700"/>
              <a:buFont typeface="Libre Franklin"/>
              <a:buChar char="•"/>
            </a:pPr>
            <a:r>
              <a:rPr lang="en" sz="1700">
                <a:solidFill>
                  <a:schemeClr val="dk1"/>
                </a:solidFill>
              </a:rPr>
              <a:t>can cause the </a:t>
            </a:r>
            <a:r>
              <a:rPr lang="en" sz="1700" b="1">
                <a:solidFill>
                  <a:schemeClr val="dk1"/>
                </a:solidFill>
              </a:rPr>
              <a:t>scoring process </a:t>
            </a:r>
            <a:r>
              <a:rPr lang="en" sz="1700">
                <a:solidFill>
                  <a:schemeClr val="dk1"/>
                </a:solidFill>
              </a:rPr>
              <a:t>to be substantially </a:t>
            </a:r>
            <a:r>
              <a:rPr lang="en" sz="1700" b="1">
                <a:solidFill>
                  <a:schemeClr val="dk1"/>
                </a:solidFill>
              </a:rPr>
              <a:t>slower</a:t>
            </a:r>
            <a:r>
              <a:rPr lang="en" sz="1700">
                <a:solidFill>
                  <a:schemeClr val="dk1"/>
                </a:solidFill>
              </a:rPr>
              <a:t>; </a:t>
            </a:r>
            <a:r>
              <a:rPr lang="en" sz="1700" b="1">
                <a:solidFill>
                  <a:schemeClr val="dk1"/>
                </a:solidFill>
              </a:rPr>
              <a:t>assessing several </a:t>
            </a:r>
            <a:r>
              <a:rPr lang="en" sz="1700">
                <a:solidFill>
                  <a:schemeClr val="dk1"/>
                </a:solidFill>
              </a:rPr>
              <a:t>different </a:t>
            </a:r>
            <a:r>
              <a:rPr lang="en" sz="1700" b="1">
                <a:solidFill>
                  <a:schemeClr val="dk1"/>
                </a:solidFill>
              </a:rPr>
              <a:t>skills</a:t>
            </a:r>
            <a:r>
              <a:rPr lang="en" sz="1700">
                <a:solidFill>
                  <a:schemeClr val="dk1"/>
                </a:solidFill>
              </a:rPr>
              <a:t> or c</a:t>
            </a:r>
            <a:r>
              <a:rPr lang="en" sz="1700" b="1">
                <a:solidFill>
                  <a:schemeClr val="dk1"/>
                </a:solidFill>
              </a:rPr>
              <a:t>haracteristics</a:t>
            </a:r>
            <a:r>
              <a:rPr lang="en" sz="1700">
                <a:solidFill>
                  <a:schemeClr val="dk1"/>
                </a:solidFill>
              </a:rPr>
              <a:t> individually </a:t>
            </a:r>
            <a:r>
              <a:rPr lang="en" sz="1700" b="1">
                <a:solidFill>
                  <a:schemeClr val="dk1"/>
                </a:solidFill>
              </a:rPr>
              <a:t>requires multiple reviews</a:t>
            </a:r>
            <a:r>
              <a:rPr lang="en" sz="1700">
                <a:solidFill>
                  <a:schemeClr val="dk1"/>
                </a:solidFill>
              </a:rPr>
              <a:t>.</a:t>
            </a:r>
            <a:endParaRPr sz="1700">
              <a:solidFill>
                <a:schemeClr val="dk1"/>
              </a:solidFill>
            </a:endParaRPr>
          </a:p>
          <a:p>
            <a:pPr marL="914400" lvl="1" indent="-336550" algn="l" rtl="0">
              <a:lnSpc>
                <a:spcPct val="100000"/>
              </a:lnSpc>
              <a:spcBef>
                <a:spcPts val="1000"/>
              </a:spcBef>
              <a:spcAft>
                <a:spcPts val="1000"/>
              </a:spcAft>
              <a:buClr>
                <a:schemeClr val="dk1"/>
              </a:buClr>
              <a:buSzPts val="1700"/>
              <a:buFont typeface="Libre Franklin"/>
              <a:buChar char="•"/>
            </a:pPr>
            <a:r>
              <a:rPr lang="en" sz="1700">
                <a:solidFill>
                  <a:schemeClr val="dk1"/>
                </a:solidFill>
              </a:rPr>
              <a:t>can be quite </a:t>
            </a:r>
            <a:r>
              <a:rPr lang="en" sz="1700" b="1">
                <a:solidFill>
                  <a:schemeClr val="dk1"/>
                </a:solidFill>
              </a:rPr>
              <a:t>time consuming </a:t>
            </a:r>
            <a:r>
              <a:rPr lang="en" sz="1700">
                <a:solidFill>
                  <a:schemeClr val="dk1"/>
                </a:solidFill>
              </a:rPr>
              <a:t>with both its </a:t>
            </a:r>
            <a:r>
              <a:rPr lang="en" sz="1700" b="1">
                <a:solidFill>
                  <a:schemeClr val="dk1"/>
                </a:solidFill>
              </a:rPr>
              <a:t>construction</a:t>
            </a:r>
            <a:r>
              <a:rPr lang="en" sz="1700">
                <a:solidFill>
                  <a:schemeClr val="dk1"/>
                </a:solidFill>
              </a:rPr>
              <a:t> and </a:t>
            </a:r>
            <a:r>
              <a:rPr lang="en" sz="1700" b="1">
                <a:solidFill>
                  <a:schemeClr val="dk1"/>
                </a:solidFill>
              </a:rPr>
              <a:t>use</a:t>
            </a:r>
            <a:r>
              <a:rPr lang="en" sz="1700">
                <a:solidFill>
                  <a:schemeClr val="dk1"/>
                </a:solidFill>
              </a:rPr>
              <a:t>.</a:t>
            </a:r>
            <a:endParaRPr sz="1700" i="1">
              <a:solidFill>
                <a:schemeClr val="dk1"/>
              </a:solidFill>
            </a:endParaRPr>
          </a:p>
        </p:txBody>
      </p:sp>
      <p:sp>
        <p:nvSpPr>
          <p:cNvPr id="197" name="Google Shape;197;p15"/>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12</a:t>
            </a:fld>
            <a:endParaRPr sz="110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6"/>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Analytic (Descriptive) Rubrics</a:t>
            </a:r>
            <a:endParaRPr/>
          </a:p>
        </p:txBody>
      </p:sp>
      <p:sp>
        <p:nvSpPr>
          <p:cNvPr id="203" name="Google Shape;203;p16"/>
          <p:cNvSpPr txBox="1">
            <a:spLocks noGrp="1"/>
          </p:cNvSpPr>
          <p:nvPr>
            <p:ph type="body" idx="1"/>
          </p:nvPr>
        </p:nvSpPr>
        <p:spPr>
          <a:xfrm>
            <a:off x="442583" y="1059326"/>
            <a:ext cx="6891600" cy="3676200"/>
          </a:xfrm>
          <a:prstGeom prst="rect">
            <a:avLst/>
          </a:prstGeom>
          <a:noFill/>
          <a:ln>
            <a:noFill/>
          </a:ln>
        </p:spPr>
        <p:txBody>
          <a:bodyPr spcFirstLastPara="1" wrap="square" lIns="68575" tIns="34275" rIns="68575" bIns="34275" anchor="t" anchorCtr="0">
            <a:normAutofit/>
          </a:bodyPr>
          <a:lstStyle/>
          <a:p>
            <a:pPr marL="368300" lvl="0" indent="-368300" algn="l" rtl="0">
              <a:lnSpc>
                <a:spcPct val="90000"/>
              </a:lnSpc>
              <a:spcBef>
                <a:spcPts val="0"/>
              </a:spcBef>
              <a:spcAft>
                <a:spcPts val="0"/>
              </a:spcAft>
              <a:buSzPts val="1700"/>
              <a:buNone/>
            </a:pPr>
            <a:r>
              <a:rPr lang="en" sz="1700" dirty="0"/>
              <a:t>Components:</a:t>
            </a:r>
            <a:endParaRPr dirty="0"/>
          </a:p>
          <a:p>
            <a:pPr marL="317500" lvl="0" indent="-311150" algn="l" rtl="0">
              <a:lnSpc>
                <a:spcPct val="90000"/>
              </a:lnSpc>
              <a:spcBef>
                <a:spcPts val="800"/>
              </a:spcBef>
              <a:spcAft>
                <a:spcPts val="0"/>
              </a:spcAft>
              <a:buSzPts val="1500"/>
              <a:buFont typeface="Libre Franklin Medium"/>
              <a:buAutoNum type="arabicParenBoth"/>
            </a:pPr>
            <a:r>
              <a:rPr lang="en" sz="1500" dirty="0"/>
              <a:t>Task description</a:t>
            </a:r>
            <a:endParaRPr dirty="0"/>
          </a:p>
          <a:p>
            <a:pPr marL="317500" lvl="0" indent="-311150" algn="l" rtl="0">
              <a:lnSpc>
                <a:spcPct val="90000"/>
              </a:lnSpc>
              <a:spcBef>
                <a:spcPts val="800"/>
              </a:spcBef>
              <a:spcAft>
                <a:spcPts val="0"/>
              </a:spcAft>
              <a:buSzPts val="1500"/>
              <a:buFont typeface="Libre Franklin Medium"/>
              <a:buAutoNum type="arabicParenBoth"/>
            </a:pPr>
            <a:r>
              <a:rPr lang="en" sz="1500" dirty="0"/>
              <a:t>Assessment criteria</a:t>
            </a:r>
            <a:endParaRPr dirty="0"/>
          </a:p>
          <a:p>
            <a:pPr marL="317500" lvl="0" indent="-311150" algn="l" rtl="0">
              <a:lnSpc>
                <a:spcPct val="90000"/>
              </a:lnSpc>
              <a:spcBef>
                <a:spcPts val="800"/>
              </a:spcBef>
              <a:spcAft>
                <a:spcPts val="0"/>
              </a:spcAft>
              <a:buSzPts val="1500"/>
              <a:buFont typeface="Libre Franklin Medium"/>
              <a:buAutoNum type="arabicParenBoth"/>
            </a:pPr>
            <a:r>
              <a:rPr lang="en" sz="1500" dirty="0"/>
              <a:t>Performance levels</a:t>
            </a:r>
            <a:endParaRPr dirty="0"/>
          </a:p>
        </p:txBody>
      </p:sp>
      <p:graphicFrame>
        <p:nvGraphicFramePr>
          <p:cNvPr id="204" name="Google Shape;204;p16" descr="Blank 5 x 5 Task Description table&#10;Column headers: Criteria 1, Criteria 2, Criteria 2, Criteria 4, Total&#10;Row Headers: Level 5, Level 4, Level 3, Level 2, Level 1"/>
          <p:cNvGraphicFramePr/>
          <p:nvPr>
            <p:extLst>
              <p:ext uri="{D42A27DB-BD31-4B8C-83A1-F6EECF244321}">
                <p14:modId xmlns:p14="http://schemas.microsoft.com/office/powerpoint/2010/main" val="3736695497"/>
              </p:ext>
            </p:extLst>
          </p:nvPr>
        </p:nvGraphicFramePr>
        <p:xfrm>
          <a:off x="4169430" y="1284675"/>
          <a:ext cx="4213350" cy="2574150"/>
        </p:xfrm>
        <a:graphic>
          <a:graphicData uri="http://schemas.openxmlformats.org/drawingml/2006/table">
            <a:tbl>
              <a:tblPr firstRow="1">
                <a:noFill/>
                <a:tableStyleId>{C1262454-0956-4F1E-8B1E-6EEBB29C0C07}</a:tableStyleId>
              </a:tblPr>
              <a:tblGrid>
                <a:gridCol w="877100">
                  <a:extLst>
                    <a:ext uri="{9D8B030D-6E8A-4147-A177-3AD203B41FA5}">
                      <a16:colId xmlns:a16="http://schemas.microsoft.com/office/drawing/2014/main" val="20000"/>
                    </a:ext>
                  </a:extLst>
                </a:gridCol>
                <a:gridCol w="667250">
                  <a:extLst>
                    <a:ext uri="{9D8B030D-6E8A-4147-A177-3AD203B41FA5}">
                      <a16:colId xmlns:a16="http://schemas.microsoft.com/office/drawing/2014/main" val="20001"/>
                    </a:ext>
                  </a:extLst>
                </a:gridCol>
                <a:gridCol w="667250">
                  <a:extLst>
                    <a:ext uri="{9D8B030D-6E8A-4147-A177-3AD203B41FA5}">
                      <a16:colId xmlns:a16="http://schemas.microsoft.com/office/drawing/2014/main" val="20002"/>
                    </a:ext>
                  </a:extLst>
                </a:gridCol>
                <a:gridCol w="667250">
                  <a:extLst>
                    <a:ext uri="{9D8B030D-6E8A-4147-A177-3AD203B41FA5}">
                      <a16:colId xmlns:a16="http://schemas.microsoft.com/office/drawing/2014/main" val="20003"/>
                    </a:ext>
                  </a:extLst>
                </a:gridCol>
                <a:gridCol w="667250">
                  <a:extLst>
                    <a:ext uri="{9D8B030D-6E8A-4147-A177-3AD203B41FA5}">
                      <a16:colId xmlns:a16="http://schemas.microsoft.com/office/drawing/2014/main" val="20004"/>
                    </a:ext>
                  </a:extLst>
                </a:gridCol>
                <a:gridCol w="667250">
                  <a:extLst>
                    <a:ext uri="{9D8B030D-6E8A-4147-A177-3AD203B41FA5}">
                      <a16:colId xmlns:a16="http://schemas.microsoft.com/office/drawing/2014/main" val="20005"/>
                    </a:ext>
                  </a:extLst>
                </a:gridCol>
              </a:tblGrid>
              <a:tr h="438650">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Criteria 1</a:t>
                      </a:r>
                      <a:endParaRPr sz="1300" b="0" i="0" u="none" strike="noStrike" cap="none" dirty="0">
                        <a:solidFill>
                          <a:schemeClr val="dk1"/>
                        </a:solidFill>
                        <a:latin typeface="Arial"/>
                        <a:ea typeface="Arial"/>
                        <a:cs typeface="Arial"/>
                        <a:sym typeface="Arial"/>
                      </a:endParaRPr>
                    </a:p>
                  </a:txBody>
                  <a:tcPr marL="68600" marR="68600" marT="31650" marB="316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Criteria 2</a:t>
                      </a:r>
                      <a:endParaRPr sz="1300" b="0" i="0" u="none" strike="noStrike" cap="none">
                        <a:solidFill>
                          <a:schemeClr val="dk1"/>
                        </a:solidFill>
                        <a:latin typeface="Arial"/>
                        <a:ea typeface="Arial"/>
                        <a:cs typeface="Arial"/>
                        <a:sym typeface="Arial"/>
                      </a:endParaRPr>
                    </a:p>
                  </a:txBody>
                  <a:tcPr marL="68600" marR="68600" marT="31650" marB="316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Criteria 3</a:t>
                      </a:r>
                      <a:endParaRPr sz="1300" b="0" i="0" u="none" strike="noStrike" cap="none" dirty="0">
                        <a:solidFill>
                          <a:schemeClr val="dk1"/>
                        </a:solidFill>
                        <a:latin typeface="Arial"/>
                        <a:ea typeface="Arial"/>
                        <a:cs typeface="Arial"/>
                        <a:sym typeface="Arial"/>
                      </a:endParaRPr>
                    </a:p>
                  </a:txBody>
                  <a:tcPr marL="68600" marR="68600" marT="31650" marB="316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Criteria </a:t>
                      </a:r>
                      <a:endParaRPr sz="1100" u="none" strike="noStrike" cap="none"/>
                    </a:p>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4</a:t>
                      </a:r>
                      <a:endParaRPr sz="1300" b="0" i="0" u="none" strike="noStrike" cap="none">
                        <a:solidFill>
                          <a:schemeClr val="dk1"/>
                        </a:solidFill>
                        <a:latin typeface="Arial"/>
                        <a:ea typeface="Arial"/>
                        <a:cs typeface="Arial"/>
                        <a:sym typeface="Arial"/>
                      </a:endParaRPr>
                    </a:p>
                  </a:txBody>
                  <a:tcPr marL="68600" marR="68600" marT="31650" marB="3165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Total</a:t>
                      </a:r>
                      <a:endParaRPr sz="1300" b="0" i="0" u="none" strike="noStrike" cap="none" dirty="0">
                        <a:solidFill>
                          <a:schemeClr val="dk1"/>
                        </a:solidFill>
                        <a:latin typeface="Arial"/>
                        <a:ea typeface="Arial"/>
                        <a:cs typeface="Arial"/>
                        <a:sym typeface="Arial"/>
                      </a:endParaRPr>
                    </a:p>
                  </a:txBody>
                  <a:tcPr marL="68600" marR="68600" marT="31650" marB="3165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0C0C0"/>
                    </a:solidFill>
                  </a:tcPr>
                </a:tc>
                <a:extLst>
                  <a:ext uri="{0D108BD9-81ED-4DB2-BD59-A6C34878D82A}">
                    <a16:rowId xmlns:a16="http://schemas.microsoft.com/office/drawing/2014/main" val="10001"/>
                  </a:ext>
                </a:extLst>
              </a:tr>
              <a:tr h="427100">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Level 5</a:t>
                      </a:r>
                      <a:endParaRPr sz="1100" b="0" i="0" u="none" strike="noStrike" cap="none">
                        <a:solidFill>
                          <a:schemeClr val="dk1"/>
                        </a:solidFill>
                        <a:latin typeface="Arial"/>
                        <a:ea typeface="Arial"/>
                        <a:cs typeface="Arial"/>
                        <a:sym typeface="Arial"/>
                      </a:endParaRPr>
                    </a:p>
                  </a:txBody>
                  <a:tcPr marL="68575" marR="68575" marT="31650" marB="3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27100">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Level 4</a:t>
                      </a:r>
                      <a:endParaRPr sz="1100" b="0" i="0" u="none" strike="noStrike" cap="none">
                        <a:solidFill>
                          <a:schemeClr val="dk1"/>
                        </a:solidFill>
                        <a:latin typeface="Arial"/>
                        <a:ea typeface="Arial"/>
                        <a:cs typeface="Arial"/>
                        <a:sym typeface="Arial"/>
                      </a:endParaRPr>
                    </a:p>
                  </a:txBody>
                  <a:tcPr marL="68575" marR="68575" marT="31650" marB="3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27100">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Level 3</a:t>
                      </a:r>
                      <a:endParaRPr sz="1100" b="0" i="0" u="none" strike="noStrike" cap="none">
                        <a:solidFill>
                          <a:schemeClr val="dk1"/>
                        </a:solidFill>
                        <a:latin typeface="Arial"/>
                        <a:ea typeface="Arial"/>
                        <a:cs typeface="Arial"/>
                        <a:sym typeface="Arial"/>
                      </a:endParaRPr>
                    </a:p>
                  </a:txBody>
                  <a:tcPr marL="68575" marR="68575" marT="31650" marB="3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27100">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Level 2</a:t>
                      </a:r>
                      <a:endParaRPr sz="1100" b="0" i="0" u="none" strike="noStrike" cap="none">
                        <a:solidFill>
                          <a:schemeClr val="dk1"/>
                        </a:solidFill>
                        <a:latin typeface="Arial"/>
                        <a:ea typeface="Arial"/>
                        <a:cs typeface="Arial"/>
                        <a:sym typeface="Arial"/>
                      </a:endParaRPr>
                    </a:p>
                  </a:txBody>
                  <a:tcPr marL="68575" marR="68575" marT="31650" marB="3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27100">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Level 1</a:t>
                      </a:r>
                      <a:endParaRPr sz="1100" b="0" i="0" u="none" strike="noStrike" cap="none">
                        <a:solidFill>
                          <a:schemeClr val="dk1"/>
                        </a:solidFill>
                        <a:latin typeface="Arial"/>
                        <a:ea typeface="Arial"/>
                        <a:cs typeface="Arial"/>
                        <a:sym typeface="Arial"/>
                      </a:endParaRPr>
                    </a:p>
                  </a:txBody>
                  <a:tcPr marL="68575" marR="68575" marT="31650" marB="3165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a:solidFill>
                            <a:schemeClr val="dk1"/>
                          </a:solidFill>
                          <a:latin typeface="Arial"/>
                          <a:ea typeface="Arial"/>
                          <a:cs typeface="Arial"/>
                          <a:sym typeface="Arial"/>
                        </a:rPr>
                        <a:t> </a:t>
                      </a:r>
                      <a:endParaRPr sz="1300" b="0" i="0" u="none" strike="noStrike" cap="none">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 sz="1100" b="0" i="0" u="none" strike="noStrike" cap="none" dirty="0">
                          <a:solidFill>
                            <a:schemeClr val="dk1"/>
                          </a:solidFill>
                          <a:latin typeface="Arial"/>
                          <a:ea typeface="Arial"/>
                          <a:cs typeface="Arial"/>
                          <a:sym typeface="Arial"/>
                        </a:rPr>
                        <a:t> </a:t>
                      </a:r>
                      <a:endParaRPr sz="1300" b="0" i="0" u="none" strike="noStrike" cap="none" dirty="0">
                        <a:solidFill>
                          <a:schemeClr val="dk1"/>
                        </a:solidFill>
                        <a:latin typeface="Arial"/>
                        <a:ea typeface="Arial"/>
                        <a:cs typeface="Arial"/>
                        <a:sym typeface="Arial"/>
                      </a:endParaRPr>
                    </a:p>
                  </a:txBody>
                  <a:tcPr marL="68600" marR="68600" marT="31650" marB="3165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205" name="Google Shape;205;p16"/>
          <p:cNvSpPr txBox="1"/>
          <p:nvPr/>
        </p:nvSpPr>
        <p:spPr>
          <a:xfrm>
            <a:off x="357797" y="2687048"/>
            <a:ext cx="2510100" cy="1650900"/>
          </a:xfrm>
          <a:prstGeom prst="rect">
            <a:avLst/>
          </a:prstGeom>
          <a:noFill/>
          <a:ln>
            <a:noFill/>
          </a:ln>
        </p:spPr>
        <p:txBody>
          <a:bodyPr spcFirstLastPara="1" wrap="square" lIns="68575" tIns="34275" rIns="68575" bIns="34275" anchor="t" anchorCtr="0">
            <a:normAutofit/>
          </a:bodyPr>
          <a:lstStyle/>
          <a:p>
            <a:pPr marR="0" lvl="0" algn="l" rtl="0">
              <a:lnSpc>
                <a:spcPct val="90000"/>
              </a:lnSpc>
              <a:spcBef>
                <a:spcPts val="0"/>
              </a:spcBef>
              <a:spcAft>
                <a:spcPts val="0"/>
              </a:spcAft>
              <a:buClr>
                <a:srgbClr val="4A66AC"/>
              </a:buClr>
              <a:buSzPts val="1800"/>
            </a:pPr>
            <a:r>
              <a:rPr lang="en" sz="1800" b="0" i="0" u="none" strike="noStrike" cap="none" dirty="0">
                <a:solidFill>
                  <a:srgbClr val="3F3F3F"/>
                </a:solidFill>
                <a:latin typeface="Franklin Gothic Book" panose="020B0503020102020204" pitchFamily="34" charset="0"/>
                <a:ea typeface="Libre Franklin Medium"/>
                <a:cs typeface="Libre Franklin Medium"/>
                <a:sym typeface="Libre Franklin Medium"/>
              </a:rPr>
              <a:t>Advantage:</a:t>
            </a:r>
            <a:endParaRPr sz="1100" b="0" i="0" u="none" strike="noStrike" cap="none" dirty="0">
              <a:solidFill>
                <a:srgbClr val="000000"/>
              </a:solidFill>
              <a:latin typeface="Franklin Gothic Book" panose="020B0503020102020204" pitchFamily="34" charset="0"/>
              <a:sym typeface="Arial"/>
            </a:endParaRPr>
          </a:p>
          <a:p>
            <a:pPr marL="292100" marR="0" lvl="0" indent="-285750" algn="l" rtl="0">
              <a:lnSpc>
                <a:spcPct val="90000"/>
              </a:lnSpc>
              <a:spcBef>
                <a:spcPts val="300"/>
              </a:spcBef>
              <a:spcAft>
                <a:spcPts val="0"/>
              </a:spcAft>
              <a:buClr>
                <a:schemeClr val="dk1"/>
              </a:buClr>
              <a:buSzPts val="1500"/>
              <a:buFont typeface="Arial" panose="020B0604020202020204" pitchFamily="34" charset="0"/>
              <a:buChar char="•"/>
            </a:pPr>
            <a:r>
              <a:rPr lang="en" sz="1500" b="0" i="0" u="none" strike="noStrike" cap="none" dirty="0">
                <a:solidFill>
                  <a:srgbClr val="3F3F3F"/>
                </a:solidFill>
                <a:latin typeface="Franklin Gothic Book" panose="020B0503020102020204" pitchFamily="34" charset="0"/>
                <a:ea typeface="Libre Franklin Medium"/>
                <a:cs typeface="Libre Franklin Medium"/>
                <a:sym typeface="Libre Franklin Medium"/>
              </a:rPr>
              <a:t>Provide judgment on each criterion</a:t>
            </a:r>
            <a:endParaRPr sz="1100" b="0" i="0" u="none" strike="noStrike" cap="none" dirty="0">
              <a:solidFill>
                <a:srgbClr val="000000"/>
              </a:solidFill>
              <a:latin typeface="Franklin Gothic Book" panose="020B0503020102020204" pitchFamily="34" charset="0"/>
              <a:sym typeface="Arial"/>
            </a:endParaRPr>
          </a:p>
          <a:p>
            <a:pPr marR="0" lvl="0" algn="l" rtl="0">
              <a:lnSpc>
                <a:spcPct val="90000"/>
              </a:lnSpc>
              <a:spcBef>
                <a:spcPts val="800"/>
              </a:spcBef>
              <a:spcAft>
                <a:spcPts val="0"/>
              </a:spcAft>
              <a:buClr>
                <a:srgbClr val="4A66AC"/>
              </a:buClr>
              <a:buSzPts val="1800"/>
            </a:pPr>
            <a:r>
              <a:rPr lang="en" sz="1800" b="0" i="0" u="none" strike="noStrike" cap="none" dirty="0">
                <a:solidFill>
                  <a:srgbClr val="3F3F3F"/>
                </a:solidFill>
                <a:latin typeface="Franklin Gothic Book" panose="020B0503020102020204" pitchFamily="34" charset="0"/>
                <a:ea typeface="Libre Franklin Medium"/>
                <a:cs typeface="Libre Franklin Medium"/>
                <a:sym typeface="Libre Franklin Medium"/>
              </a:rPr>
              <a:t>Disadvantage:</a:t>
            </a:r>
            <a:endParaRPr sz="1100" b="0" i="0" u="none" strike="noStrike" cap="none" dirty="0">
              <a:solidFill>
                <a:srgbClr val="000000"/>
              </a:solidFill>
              <a:latin typeface="Franklin Gothic Book" panose="020B0503020102020204" pitchFamily="34" charset="0"/>
              <a:sym typeface="Arial"/>
            </a:endParaRPr>
          </a:p>
          <a:p>
            <a:pPr marL="292100" marR="0" lvl="0" indent="-285750" algn="l" rtl="0">
              <a:lnSpc>
                <a:spcPct val="90000"/>
              </a:lnSpc>
              <a:spcBef>
                <a:spcPts val="300"/>
              </a:spcBef>
              <a:spcAft>
                <a:spcPts val="0"/>
              </a:spcAft>
              <a:buClr>
                <a:schemeClr val="dk1"/>
              </a:buClr>
              <a:buSzPts val="1500"/>
              <a:buFont typeface="Arial" panose="020B0604020202020204" pitchFamily="34" charset="0"/>
              <a:buChar char="•"/>
            </a:pPr>
            <a:r>
              <a:rPr lang="en" sz="1500" b="0" i="0" u="none" strike="noStrike" cap="none" dirty="0">
                <a:solidFill>
                  <a:srgbClr val="3F3F3F"/>
                </a:solidFill>
                <a:latin typeface="Franklin Gothic Book" panose="020B0503020102020204" pitchFamily="34" charset="0"/>
                <a:ea typeface="Libre Franklin Medium"/>
                <a:cs typeface="Libre Franklin Medium"/>
                <a:sym typeface="Libre Franklin Medium"/>
              </a:rPr>
              <a:t>Time consuming to make</a:t>
            </a:r>
            <a:endParaRPr sz="1100" b="0" i="0" u="none" strike="noStrike" cap="none" dirty="0">
              <a:solidFill>
                <a:srgbClr val="000000"/>
              </a:solidFill>
              <a:latin typeface="Franklin Gothic Book" panose="020B0503020102020204" pitchFamily="34" charset="0"/>
              <a:sym typeface="Arial"/>
            </a:endParaRPr>
          </a:p>
        </p:txBody>
      </p:sp>
      <p:sp>
        <p:nvSpPr>
          <p:cNvPr id="206" name="Google Shape;206;p16"/>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13</a:t>
            </a:fld>
            <a:endParaRPr sz="110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4E9A9016-4E74-83E7-9D50-09B4F981BAB1}"/>
              </a:ext>
            </a:extLst>
          </p:cNvPr>
          <p:cNvSpPr txBox="1"/>
          <p:nvPr/>
        </p:nvSpPr>
        <p:spPr>
          <a:xfrm>
            <a:off x="4101783" y="926245"/>
            <a:ext cx="4572000" cy="307777"/>
          </a:xfrm>
          <a:prstGeom prst="rect">
            <a:avLst/>
          </a:prstGeom>
          <a:noFill/>
        </p:spPr>
        <p:txBody>
          <a:bodyPr wrap="square">
            <a:spAutoFit/>
          </a:bodyPr>
          <a:lstStyle/>
          <a:p>
            <a:pPr marL="0" marR="0" lvl="0" indent="0" algn="l" rtl="0">
              <a:lnSpc>
                <a:spcPct val="100000"/>
              </a:lnSpc>
              <a:spcBef>
                <a:spcPts val="0"/>
              </a:spcBef>
              <a:spcAft>
                <a:spcPts val="0"/>
              </a:spcAft>
              <a:buClr>
                <a:schemeClr val="dk1"/>
              </a:buClr>
              <a:buSzPts val="1100"/>
              <a:buFont typeface="Arial"/>
              <a:buNone/>
            </a:pPr>
            <a:r>
              <a:rPr lang="en-US" sz="1400" b="1" i="0" u="none" strike="noStrike" cap="none" dirty="0">
                <a:solidFill>
                  <a:schemeClr val="dk1"/>
                </a:solidFill>
                <a:latin typeface="Arial"/>
                <a:ea typeface="Arial"/>
                <a:cs typeface="Arial"/>
                <a:sym typeface="Arial"/>
              </a:rPr>
              <a:t>Task Description:</a:t>
            </a:r>
            <a:endParaRPr lang="en-US" sz="1800" b="0" i="0" u="none" strike="noStrike" cap="none" dirty="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3ec26b12bb_0_231"/>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a:t>Single-Point Rubric</a:t>
            </a:r>
            <a:endParaRPr/>
          </a:p>
        </p:txBody>
      </p:sp>
      <p:sp>
        <p:nvSpPr>
          <p:cNvPr id="212" name="Google Shape;212;g33ec26b12bb_0_231"/>
          <p:cNvSpPr txBox="1">
            <a:spLocks noGrp="1"/>
          </p:cNvSpPr>
          <p:nvPr>
            <p:ph type="body" idx="1"/>
          </p:nvPr>
        </p:nvSpPr>
        <p:spPr>
          <a:xfrm>
            <a:off x="416850" y="1043625"/>
            <a:ext cx="8271000" cy="3676200"/>
          </a:xfrm>
          <a:prstGeom prst="rect">
            <a:avLst/>
          </a:prstGeom>
          <a:noFill/>
          <a:ln>
            <a:noFill/>
          </a:ln>
        </p:spPr>
        <p:txBody>
          <a:bodyPr spcFirstLastPara="1" wrap="square" lIns="68575" tIns="34275" rIns="68575" bIns="34275" anchor="t" anchorCtr="0">
            <a:normAutofit/>
          </a:bodyPr>
          <a:lstStyle/>
          <a:p>
            <a:pPr marL="457200" lvl="0" indent="-381000" algn="l" rtl="0">
              <a:lnSpc>
                <a:spcPct val="100000"/>
              </a:lnSpc>
              <a:spcBef>
                <a:spcPts val="0"/>
              </a:spcBef>
              <a:spcAft>
                <a:spcPts val="0"/>
              </a:spcAft>
              <a:buClr>
                <a:schemeClr val="dk1"/>
              </a:buClr>
              <a:buSzPts val="2400"/>
              <a:buFont typeface="Libre Franklin Medium"/>
              <a:buChar char="●"/>
            </a:pPr>
            <a:r>
              <a:rPr lang="en" sz="2400" dirty="0">
                <a:solidFill>
                  <a:schemeClr val="dk1"/>
                </a:solidFill>
                <a:ea typeface="Libre Franklin Medium"/>
                <a:cs typeface="Libre Franklin Medium"/>
                <a:sym typeface="Libre Franklin Medium"/>
              </a:rPr>
              <a:t>A </a:t>
            </a:r>
            <a:r>
              <a:rPr lang="en" sz="2400" b="1" dirty="0">
                <a:solidFill>
                  <a:schemeClr val="dk1"/>
                </a:solidFill>
                <a:ea typeface="Libre Franklin Medium"/>
                <a:cs typeface="Libre Franklin Medium"/>
                <a:sym typeface="Libre Franklin Medium"/>
              </a:rPr>
              <a:t>single-point rubric</a:t>
            </a:r>
            <a:r>
              <a:rPr lang="en" sz="2400" dirty="0">
                <a:solidFill>
                  <a:schemeClr val="dk1"/>
                </a:solidFill>
                <a:ea typeface="Libre Franklin Medium"/>
                <a:cs typeface="Libre Franklin Medium"/>
                <a:sym typeface="Libre Franklin Medium"/>
              </a:rPr>
              <a:t> is a lot like an analytic rubric because it breaks down the components of an assignment into different criteria. </a:t>
            </a:r>
            <a:endParaRPr sz="2400" dirty="0">
              <a:solidFill>
                <a:schemeClr val="dk1"/>
              </a:solidFill>
              <a:ea typeface="Libre Franklin Medium"/>
              <a:cs typeface="Libre Franklin Medium"/>
              <a:sym typeface="Libre Franklin Medium"/>
            </a:endParaRPr>
          </a:p>
          <a:p>
            <a:pPr marL="914400" lvl="1" indent="-381000" algn="l" rtl="0">
              <a:lnSpc>
                <a:spcPct val="100000"/>
              </a:lnSpc>
              <a:spcBef>
                <a:spcPts val="1000"/>
              </a:spcBef>
              <a:spcAft>
                <a:spcPts val="1000"/>
              </a:spcAft>
              <a:buClr>
                <a:schemeClr val="dk1"/>
              </a:buClr>
              <a:buSzPts val="2400"/>
              <a:buFont typeface="Libre Franklin Medium"/>
              <a:buChar char="○"/>
            </a:pPr>
            <a:r>
              <a:rPr lang="en" sz="2400" dirty="0">
                <a:solidFill>
                  <a:schemeClr val="dk1"/>
                </a:solidFill>
                <a:highlight>
                  <a:srgbClr val="FFFFFF"/>
                </a:highlight>
                <a:latin typeface="Franklin Gothic Book" panose="020B0503020102020204" pitchFamily="34" charset="0"/>
                <a:ea typeface="Arial"/>
                <a:cs typeface="Arial"/>
                <a:sym typeface="Arial"/>
              </a:rPr>
              <a:t>“What makes it different is that it </a:t>
            </a:r>
            <a:r>
              <a:rPr lang="en" sz="2400" i="1" dirty="0">
                <a:solidFill>
                  <a:schemeClr val="dk1"/>
                </a:solidFill>
                <a:highlight>
                  <a:srgbClr val="FFFFFF"/>
                </a:highlight>
                <a:latin typeface="Franklin Gothic Book" panose="020B0503020102020204" pitchFamily="34" charset="0"/>
                <a:ea typeface="Arial"/>
                <a:cs typeface="Arial"/>
                <a:sym typeface="Arial"/>
              </a:rPr>
              <a:t>only describes the criteria for proficiency</a:t>
            </a:r>
            <a:r>
              <a:rPr lang="en" sz="2400" dirty="0">
                <a:solidFill>
                  <a:schemeClr val="dk1"/>
                </a:solidFill>
                <a:highlight>
                  <a:srgbClr val="FFFFFF"/>
                </a:highlight>
                <a:latin typeface="Franklin Gothic Book" panose="020B0503020102020204" pitchFamily="34" charset="0"/>
                <a:ea typeface="Arial"/>
                <a:cs typeface="Arial"/>
                <a:sym typeface="Arial"/>
              </a:rPr>
              <a:t>; it does not attempt to list all the ways a student could fall short, nor does it specify how a student could exceed expectations.”</a:t>
            </a:r>
            <a:endParaRPr sz="2400" dirty="0">
              <a:solidFill>
                <a:schemeClr val="dk1"/>
              </a:solidFill>
              <a:latin typeface="Franklin Gothic Book" panose="020B0503020102020204" pitchFamily="34" charset="0"/>
              <a:ea typeface="Libre Franklin Medium"/>
              <a:cs typeface="Libre Franklin Medium"/>
              <a:sym typeface="Libre Franklin Medium"/>
            </a:endParaRPr>
          </a:p>
        </p:txBody>
      </p:sp>
      <p:sp>
        <p:nvSpPr>
          <p:cNvPr id="213" name="Google Shape;213;g33ec26b12bb_0_231"/>
          <p:cNvSpPr txBox="1"/>
          <p:nvPr/>
        </p:nvSpPr>
        <p:spPr>
          <a:xfrm>
            <a:off x="248450" y="4531625"/>
            <a:ext cx="5178000" cy="41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chemeClr val="lt1"/>
                </a:solidFill>
                <a:latin typeface="Calibri"/>
                <a:ea typeface="Calibri"/>
                <a:cs typeface="Calibri"/>
                <a:sym typeface="Calibri"/>
              </a:rPr>
              <a:t>Gonzalez, Jennifer. (May 1, 2014). Know Your Terms: Holistic, Analytic, and Single-Point Rubrics. </a:t>
            </a:r>
            <a:r>
              <a:rPr lang="en" sz="1000" b="0" i="1" u="none" strike="noStrike" cap="none">
                <a:solidFill>
                  <a:schemeClr val="lt1"/>
                </a:solidFill>
                <a:latin typeface="Calibri"/>
                <a:ea typeface="Calibri"/>
                <a:cs typeface="Calibri"/>
                <a:sym typeface="Calibri"/>
              </a:rPr>
              <a:t>Cult of Pedagogy. </a:t>
            </a:r>
            <a:r>
              <a:rPr lang="en" sz="1000" b="0" i="0" u="sng" strike="noStrike" cap="none">
                <a:solidFill>
                  <a:schemeClr val="lt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https://www.cultofpedagogy.com/holistic-analytic-single-point-rubrics/</a:t>
            </a:r>
            <a:r>
              <a:rPr lang="en" sz="1000" b="0" i="0" u="none" strike="noStrike" cap="none">
                <a:solidFill>
                  <a:schemeClr val="lt1"/>
                </a:solidFill>
                <a:latin typeface="Calibri"/>
                <a:ea typeface="Calibri"/>
                <a:cs typeface="Calibri"/>
                <a:sym typeface="Calibri"/>
              </a:rPr>
              <a:t> </a:t>
            </a:r>
            <a:endParaRPr sz="1000" b="0" i="0" u="none" strike="noStrike" cap="none">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7"/>
          <p:cNvSpPr txBox="1">
            <a:spLocks noGrp="1"/>
          </p:cNvSpPr>
          <p:nvPr>
            <p:ph type="title"/>
          </p:nvPr>
        </p:nvSpPr>
        <p:spPr>
          <a:xfrm>
            <a:off x="416840" y="192912"/>
            <a:ext cx="67443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Single-Point Rubrics</a:t>
            </a:r>
            <a:endParaRPr/>
          </a:p>
        </p:txBody>
      </p:sp>
      <p:sp>
        <p:nvSpPr>
          <p:cNvPr id="220" name="Google Shape;220;p17"/>
          <p:cNvSpPr txBox="1">
            <a:spLocks noGrp="1"/>
          </p:cNvSpPr>
          <p:nvPr>
            <p:ph type="sldNum" idx="12"/>
          </p:nvPr>
        </p:nvSpPr>
        <p:spPr>
          <a:xfrm>
            <a:off x="8262575" y="4732238"/>
            <a:ext cx="512700" cy="273900"/>
          </a:xfrm>
          <a:prstGeom prst="rect">
            <a:avLst/>
          </a:prstGeom>
          <a:noFill/>
          <a:ln>
            <a:noFill/>
          </a:ln>
        </p:spPr>
        <p:txBody>
          <a:bodyPr spcFirstLastPara="1" wrap="square" lIns="68575" tIns="34275" rIns="68575" bIns="34275" anchor="ctr" anchorCtr="0">
            <a:normAutofit/>
          </a:bodyPr>
          <a:lstStyle/>
          <a:p>
            <a:pPr marL="0" lvl="0" indent="0" algn="r" rtl="0">
              <a:lnSpc>
                <a:spcPct val="90000"/>
              </a:lnSpc>
              <a:spcBef>
                <a:spcPts val="0"/>
              </a:spcBef>
              <a:spcAft>
                <a:spcPts val="0"/>
              </a:spcAft>
              <a:buSzPts val="1100"/>
              <a:buNone/>
            </a:pPr>
            <a:fld id="{00000000-1234-1234-1234-123412341234}" type="slidenum">
              <a:rPr lang="en"/>
              <a:t>15</a:t>
            </a:fld>
            <a:endParaRPr/>
          </a:p>
        </p:txBody>
      </p:sp>
      <p:pic>
        <p:nvPicPr>
          <p:cNvPr id="221" name="Google Shape;221;p17" descr="Single Point Rubric image" title="Single Point Rubric image"/>
          <p:cNvPicPr preferRelativeResize="0"/>
          <p:nvPr/>
        </p:nvPicPr>
        <p:blipFill rotWithShape="1">
          <a:blip r:embed="rId3">
            <a:alphaModFix/>
          </a:blip>
          <a:srcRect l="2515"/>
          <a:stretch/>
        </p:blipFill>
        <p:spPr>
          <a:xfrm>
            <a:off x="4597798" y="920571"/>
            <a:ext cx="4435311" cy="2388534"/>
          </a:xfrm>
          <a:prstGeom prst="rect">
            <a:avLst/>
          </a:prstGeom>
          <a:noFill/>
          <a:ln>
            <a:noFill/>
          </a:ln>
        </p:spPr>
      </p:pic>
      <p:sp>
        <p:nvSpPr>
          <p:cNvPr id="222" name="Google Shape;222;p17"/>
          <p:cNvSpPr txBox="1"/>
          <p:nvPr/>
        </p:nvSpPr>
        <p:spPr>
          <a:xfrm>
            <a:off x="211420" y="712753"/>
            <a:ext cx="3150600" cy="1470300"/>
          </a:xfrm>
          <a:prstGeom prst="rect">
            <a:avLst/>
          </a:prstGeom>
          <a:noFill/>
          <a:ln>
            <a:noFill/>
          </a:ln>
        </p:spPr>
        <p:txBody>
          <a:bodyPr spcFirstLastPara="1" wrap="square" lIns="68575" tIns="34275" rIns="68575" bIns="34275" anchor="t" anchorCtr="0">
            <a:normAutofit/>
          </a:bodyPr>
          <a:lstStyle/>
          <a:p>
            <a:pPr marL="368300" marR="0" lvl="0" indent="-368300" algn="l" rtl="0">
              <a:lnSpc>
                <a:spcPct val="90000"/>
              </a:lnSpc>
              <a:spcBef>
                <a:spcPts val="0"/>
              </a:spcBef>
              <a:spcAft>
                <a:spcPts val="0"/>
              </a:spcAft>
              <a:buClr>
                <a:srgbClr val="D2BD24"/>
              </a:buClr>
              <a:buSzPts val="1700"/>
              <a:buFont typeface="Noto Sans Symbols"/>
              <a:buNone/>
            </a:pPr>
            <a:r>
              <a:rPr lang="en" sz="1700" b="0" i="0" u="none" strike="noStrike" cap="none">
                <a:solidFill>
                  <a:srgbClr val="3F3F3F"/>
                </a:solidFill>
                <a:latin typeface="Libre Franklin Medium"/>
                <a:ea typeface="Libre Franklin Medium"/>
                <a:cs typeface="Libre Franklin Medium"/>
                <a:sym typeface="Libre Franklin Medium"/>
              </a:rPr>
              <a:t>Component:</a:t>
            </a:r>
            <a:endParaRPr sz="1100" b="0" i="0" u="none" strike="noStrike" cap="none">
              <a:solidFill>
                <a:srgbClr val="000000"/>
              </a:solidFill>
              <a:latin typeface="Arial"/>
              <a:ea typeface="Arial"/>
              <a:cs typeface="Arial"/>
              <a:sym typeface="Arial"/>
            </a:endParaRPr>
          </a:p>
          <a:p>
            <a:pPr marL="317500" marR="0" lvl="0" indent="-311150" algn="l" rtl="0">
              <a:lnSpc>
                <a:spcPct val="90000"/>
              </a:lnSpc>
              <a:spcBef>
                <a:spcPts val="800"/>
              </a:spcBef>
              <a:spcAft>
                <a:spcPts val="0"/>
              </a:spcAft>
              <a:buClr>
                <a:schemeClr val="dk1"/>
              </a:buClr>
              <a:buSzPts val="1500"/>
              <a:buFont typeface="Noto Sans Symbols"/>
              <a:buAutoNum type="arabicParenBoth"/>
            </a:pPr>
            <a:r>
              <a:rPr lang="en" sz="1500" b="0" i="0" u="none" strike="noStrike" cap="none">
                <a:solidFill>
                  <a:srgbClr val="3F3F3F"/>
                </a:solidFill>
                <a:latin typeface="Libre Franklin Medium"/>
                <a:ea typeface="Libre Franklin Medium"/>
                <a:cs typeface="Libre Franklin Medium"/>
                <a:sym typeface="Libre Franklin Medium"/>
              </a:rPr>
              <a:t>Criteria</a:t>
            </a:r>
            <a:endParaRPr sz="1100" b="0" i="0" u="none" strike="noStrike" cap="none">
              <a:solidFill>
                <a:srgbClr val="000000"/>
              </a:solidFill>
              <a:latin typeface="Arial"/>
              <a:ea typeface="Arial"/>
              <a:cs typeface="Arial"/>
              <a:sym typeface="Arial"/>
            </a:endParaRPr>
          </a:p>
        </p:txBody>
      </p:sp>
      <p:sp>
        <p:nvSpPr>
          <p:cNvPr id="223" name="Google Shape;223;p17"/>
          <p:cNvSpPr txBox="1"/>
          <p:nvPr/>
        </p:nvSpPr>
        <p:spPr>
          <a:xfrm>
            <a:off x="416832" y="1447800"/>
            <a:ext cx="3910800" cy="2965200"/>
          </a:xfrm>
          <a:prstGeom prst="rect">
            <a:avLst/>
          </a:prstGeom>
          <a:noFill/>
          <a:ln>
            <a:noFill/>
          </a:ln>
        </p:spPr>
        <p:txBody>
          <a:bodyPr spcFirstLastPara="1" wrap="square" lIns="68575" tIns="34275" rIns="68575" bIns="34275" anchor="t" anchorCtr="0">
            <a:normAutofit/>
          </a:bodyPr>
          <a:lstStyle/>
          <a:p>
            <a:pPr marL="368300" marR="0" lvl="0" indent="-368300" algn="l" rtl="0">
              <a:lnSpc>
                <a:spcPct val="110000"/>
              </a:lnSpc>
              <a:spcBef>
                <a:spcPts val="0"/>
              </a:spcBef>
              <a:spcAft>
                <a:spcPts val="0"/>
              </a:spcAft>
              <a:buClr>
                <a:srgbClr val="4A66AC"/>
              </a:buClr>
              <a:buSzPts val="1800"/>
              <a:buFont typeface="Noto Sans Symbols"/>
              <a:buNone/>
            </a:pPr>
            <a:r>
              <a:rPr lang="en" sz="1800" b="0" i="0" u="none" strike="noStrike" cap="none" dirty="0">
                <a:solidFill>
                  <a:srgbClr val="3F3F3F"/>
                </a:solidFill>
                <a:latin typeface="Franklin Gothic Book" panose="020B0503020102020204" pitchFamily="34" charset="0"/>
                <a:ea typeface="Libre Franklin Medium"/>
                <a:cs typeface="Libre Franklin Medium"/>
                <a:sym typeface="Libre Franklin Medium"/>
              </a:rPr>
              <a:t>Advantage:</a:t>
            </a:r>
            <a:endParaRPr sz="1100" b="0" i="0" u="none" strike="noStrike" cap="none" dirty="0">
              <a:solidFill>
                <a:srgbClr val="000000"/>
              </a:solidFill>
              <a:latin typeface="Franklin Gothic Book" panose="020B0503020102020204" pitchFamily="34" charset="0"/>
              <a:sym typeface="Arial"/>
            </a:endParaRPr>
          </a:p>
          <a:p>
            <a:pPr marL="292100" marR="0" lvl="0" indent="-285750" algn="l" rtl="0">
              <a:lnSpc>
                <a:spcPct val="110000"/>
              </a:lnSpc>
              <a:spcBef>
                <a:spcPts val="500"/>
              </a:spcBef>
              <a:spcAft>
                <a:spcPts val="0"/>
              </a:spcAft>
              <a:buClr>
                <a:schemeClr val="dk1"/>
              </a:buClr>
              <a:buSzPts val="1500"/>
              <a:buFont typeface="Arial" panose="020B0604020202020204" pitchFamily="34" charset="0"/>
              <a:buChar char="•"/>
            </a:pPr>
            <a:r>
              <a:rPr lang="en" sz="1500" b="0" i="0" u="none" strike="noStrike" cap="none" dirty="0">
                <a:solidFill>
                  <a:srgbClr val="3F3F3F"/>
                </a:solidFill>
                <a:latin typeface="Franklin Gothic Book" panose="020B0503020102020204" pitchFamily="34" charset="0"/>
                <a:ea typeface="Libre Franklin Medium"/>
                <a:cs typeface="Libre Franklin Medium"/>
                <a:sym typeface="Libre Franklin Medium"/>
              </a:rPr>
              <a:t>Allow for </a:t>
            </a:r>
            <a:r>
              <a:rPr lang="en" sz="1500" b="1" i="0" u="none" strike="noStrike" cap="none" dirty="0">
                <a:solidFill>
                  <a:srgbClr val="3F3F3F"/>
                </a:solidFill>
                <a:latin typeface="Franklin Gothic Book" panose="020B0503020102020204" pitchFamily="34" charset="0"/>
                <a:ea typeface="Libre Franklin Medium"/>
                <a:cs typeface="Libre Franklin Medium"/>
                <a:sym typeface="Libre Franklin Medium"/>
              </a:rPr>
              <a:t>higher quality feedback</a:t>
            </a:r>
            <a:r>
              <a:rPr lang="en" sz="1500" b="0" i="0" u="none" strike="noStrike" cap="none" dirty="0">
                <a:solidFill>
                  <a:srgbClr val="3F3F3F"/>
                </a:solidFill>
                <a:latin typeface="Franklin Gothic Book" panose="020B0503020102020204" pitchFamily="34" charset="0"/>
                <a:ea typeface="Libre Franklin Medium"/>
                <a:cs typeface="Libre Franklin Medium"/>
                <a:sym typeface="Libre Franklin Medium"/>
              </a:rPr>
              <a:t>, because teachers must specify key problem areas and notable areas of excellence for that particular student, rather than choosing from a list of generic descriptions</a:t>
            </a:r>
            <a:endParaRPr sz="1100" b="0" i="0" u="none" strike="noStrike" cap="none" dirty="0">
              <a:solidFill>
                <a:srgbClr val="000000"/>
              </a:solidFill>
              <a:latin typeface="Franklin Gothic Book" panose="020B0503020102020204" pitchFamily="34" charset="0"/>
              <a:sym typeface="Arial"/>
            </a:endParaRPr>
          </a:p>
          <a:p>
            <a:pPr marL="0" marR="0" lvl="0" indent="0" algn="l" rtl="0">
              <a:lnSpc>
                <a:spcPct val="110000"/>
              </a:lnSpc>
              <a:spcBef>
                <a:spcPts val="500"/>
              </a:spcBef>
              <a:spcAft>
                <a:spcPts val="0"/>
              </a:spcAft>
              <a:buClr>
                <a:srgbClr val="4A66AC"/>
              </a:buClr>
              <a:buSzPts val="1800"/>
              <a:buFont typeface="Noto Sans Symbols"/>
              <a:buNone/>
            </a:pPr>
            <a:r>
              <a:rPr lang="en" sz="1800" b="0" i="0" u="none" strike="noStrike" cap="none" dirty="0">
                <a:solidFill>
                  <a:srgbClr val="3F3F3F"/>
                </a:solidFill>
                <a:latin typeface="Franklin Gothic Book" panose="020B0503020102020204" pitchFamily="34" charset="0"/>
                <a:ea typeface="Libre Franklin Medium"/>
                <a:cs typeface="Libre Franklin Medium"/>
                <a:sym typeface="Libre Franklin Medium"/>
              </a:rPr>
              <a:t>Disadvantage:</a:t>
            </a:r>
            <a:endParaRPr sz="1100" b="0" i="0" u="none" strike="noStrike" cap="none" dirty="0">
              <a:solidFill>
                <a:srgbClr val="000000"/>
              </a:solidFill>
              <a:latin typeface="Franklin Gothic Book" panose="020B0503020102020204" pitchFamily="34" charset="0"/>
              <a:sym typeface="Arial"/>
            </a:endParaRPr>
          </a:p>
          <a:p>
            <a:pPr marL="292100" marR="0" lvl="0" indent="-285750" algn="l" rtl="0">
              <a:lnSpc>
                <a:spcPct val="110000"/>
              </a:lnSpc>
              <a:spcBef>
                <a:spcPts val="500"/>
              </a:spcBef>
              <a:spcAft>
                <a:spcPts val="0"/>
              </a:spcAft>
              <a:buClr>
                <a:schemeClr val="dk1"/>
              </a:buClr>
              <a:buSzPts val="1500"/>
              <a:buFont typeface="Arial" panose="020B0604020202020204" pitchFamily="34" charset="0"/>
              <a:buChar char="•"/>
            </a:pPr>
            <a:r>
              <a:rPr lang="en" sz="1500" b="0" i="0" u="none" strike="noStrike" cap="none" dirty="0">
                <a:solidFill>
                  <a:srgbClr val="3F3F3F"/>
                </a:solidFill>
                <a:latin typeface="Franklin Gothic Book" panose="020B0503020102020204" pitchFamily="34" charset="0"/>
                <a:ea typeface="Libre Franklin Medium"/>
                <a:cs typeface="Libre Franklin Medium"/>
                <a:sym typeface="Libre Franklin Medium"/>
              </a:rPr>
              <a:t>Require more writing on the teacher’s part</a:t>
            </a:r>
            <a:endParaRPr sz="1500" b="0" i="0" u="none" strike="noStrike" cap="none" dirty="0">
              <a:solidFill>
                <a:srgbClr val="3F3F3F"/>
              </a:solidFill>
              <a:latin typeface="Franklin Gothic Book" panose="020B0503020102020204" pitchFamily="34" charset="0"/>
              <a:ea typeface="Libre Franklin Medium"/>
              <a:cs typeface="Libre Franklin Medium"/>
              <a:sym typeface="Libre Franklin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8"/>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Which Rubric to Use?</a:t>
            </a:r>
            <a:endParaRPr/>
          </a:p>
        </p:txBody>
      </p:sp>
      <p:sp>
        <p:nvSpPr>
          <p:cNvPr id="229" name="Google Shape;229;p18"/>
          <p:cNvSpPr txBox="1">
            <a:spLocks noGrp="1"/>
          </p:cNvSpPr>
          <p:nvPr>
            <p:ph type="body" idx="1"/>
          </p:nvPr>
        </p:nvSpPr>
        <p:spPr>
          <a:xfrm>
            <a:off x="208500" y="612591"/>
            <a:ext cx="8727000" cy="34116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SzPts val="2400"/>
              <a:buNone/>
            </a:pPr>
            <a:r>
              <a:rPr lang="en" sz="2400" dirty="0"/>
              <a:t>Consider the purpose of the assessment:</a:t>
            </a:r>
            <a:endParaRPr sz="2400" dirty="0"/>
          </a:p>
          <a:p>
            <a:pPr marL="558800" lvl="1" indent="-222250" algn="l" rtl="0">
              <a:lnSpc>
                <a:spcPct val="90000"/>
              </a:lnSpc>
              <a:spcBef>
                <a:spcPts val="800"/>
              </a:spcBef>
              <a:spcAft>
                <a:spcPts val="0"/>
              </a:spcAft>
              <a:buSzPts val="1700"/>
              <a:buChar char="•"/>
            </a:pPr>
            <a:r>
              <a:rPr lang="en" sz="2400" b="1" dirty="0">
                <a:latin typeface="Franklin Gothic Book" panose="020B0503020102020204" pitchFamily="34" charset="0"/>
              </a:rPr>
              <a:t>How will results be used? </a:t>
            </a:r>
            <a:endParaRPr sz="2400" b="1" dirty="0">
              <a:latin typeface="Franklin Gothic Book" panose="020B0503020102020204" pitchFamily="34" charset="0"/>
            </a:endParaRPr>
          </a:p>
          <a:p>
            <a:pPr marL="1371600" lvl="2" indent="-336550" algn="l" rtl="0">
              <a:lnSpc>
                <a:spcPct val="90000"/>
              </a:lnSpc>
              <a:spcBef>
                <a:spcPts val="800"/>
              </a:spcBef>
              <a:spcAft>
                <a:spcPts val="0"/>
              </a:spcAft>
              <a:buSzPts val="1700"/>
              <a:buChar char="•"/>
            </a:pPr>
            <a:r>
              <a:rPr lang="en" sz="2400" dirty="0">
                <a:latin typeface="Franklin Gothic Book" panose="020B0503020102020204" pitchFamily="34" charset="0"/>
              </a:rPr>
              <a:t>If a </a:t>
            </a:r>
            <a:r>
              <a:rPr lang="en" sz="2400" b="1" dirty="0">
                <a:latin typeface="Franklin Gothic Book" panose="020B0503020102020204" pitchFamily="34" charset="0"/>
              </a:rPr>
              <a:t>summative score</a:t>
            </a:r>
            <a:r>
              <a:rPr lang="en" sz="2400" dirty="0">
                <a:latin typeface="Franklin Gothic Book" panose="020B0503020102020204" pitchFamily="34" charset="0"/>
              </a:rPr>
              <a:t> is desired, a </a:t>
            </a:r>
            <a:r>
              <a:rPr lang="en" sz="2400" b="1" dirty="0">
                <a:latin typeface="Franklin Gothic Book" panose="020B0503020102020204" pitchFamily="34" charset="0"/>
              </a:rPr>
              <a:t>holistic scoring </a:t>
            </a:r>
            <a:r>
              <a:rPr lang="en" sz="2400" dirty="0">
                <a:latin typeface="Franklin Gothic Book" panose="020B0503020102020204" pitchFamily="34" charset="0"/>
              </a:rPr>
              <a:t>approach would be more desirable. </a:t>
            </a:r>
            <a:endParaRPr sz="2400" dirty="0">
              <a:latin typeface="Franklin Gothic Book" panose="020B0503020102020204" pitchFamily="34" charset="0"/>
            </a:endParaRPr>
          </a:p>
          <a:p>
            <a:pPr marL="1371600" lvl="2" indent="-336550" algn="l" rtl="0">
              <a:lnSpc>
                <a:spcPct val="90000"/>
              </a:lnSpc>
              <a:spcBef>
                <a:spcPts val="800"/>
              </a:spcBef>
              <a:spcAft>
                <a:spcPts val="0"/>
              </a:spcAft>
              <a:buSzPts val="1700"/>
              <a:buChar char="•"/>
            </a:pPr>
            <a:r>
              <a:rPr lang="en" sz="2400" dirty="0">
                <a:latin typeface="Franklin Gothic Book" panose="020B0503020102020204" pitchFamily="34" charset="0"/>
              </a:rPr>
              <a:t>If </a:t>
            </a:r>
            <a:r>
              <a:rPr lang="en" sz="2400" b="1" dirty="0">
                <a:latin typeface="Franklin Gothic Book" panose="020B0503020102020204" pitchFamily="34" charset="0"/>
              </a:rPr>
              <a:t>formative feedback</a:t>
            </a:r>
            <a:r>
              <a:rPr lang="en" sz="2400" dirty="0">
                <a:latin typeface="Franklin Gothic Book" panose="020B0503020102020204" pitchFamily="34" charset="0"/>
              </a:rPr>
              <a:t> is the goal, an </a:t>
            </a:r>
            <a:r>
              <a:rPr lang="en" sz="2400" b="1" dirty="0">
                <a:latin typeface="Franklin Gothic Book" panose="020B0503020102020204" pitchFamily="34" charset="0"/>
              </a:rPr>
              <a:t>analytic</a:t>
            </a:r>
            <a:r>
              <a:rPr lang="en" sz="2400" dirty="0">
                <a:latin typeface="Franklin Gothic Book" panose="020B0503020102020204" pitchFamily="34" charset="0"/>
              </a:rPr>
              <a:t> or </a:t>
            </a:r>
            <a:r>
              <a:rPr lang="en" sz="2400" b="1" dirty="0">
                <a:latin typeface="Franklin Gothic Book" panose="020B0503020102020204" pitchFamily="34" charset="0"/>
              </a:rPr>
              <a:t>single-point</a:t>
            </a:r>
            <a:r>
              <a:rPr lang="en" sz="2400" dirty="0">
                <a:latin typeface="Franklin Gothic Book" panose="020B0503020102020204" pitchFamily="34" charset="0"/>
              </a:rPr>
              <a:t> scoring rubric should be used.</a:t>
            </a:r>
            <a:endParaRPr sz="2400" dirty="0"/>
          </a:p>
          <a:p>
            <a:pPr marL="558800" lvl="1" indent="-222250" algn="l" rtl="0">
              <a:lnSpc>
                <a:spcPct val="90000"/>
              </a:lnSpc>
              <a:spcBef>
                <a:spcPts val="800"/>
              </a:spcBef>
              <a:spcAft>
                <a:spcPts val="0"/>
              </a:spcAft>
              <a:buSzPts val="1700"/>
              <a:buChar char="•"/>
            </a:pPr>
            <a:r>
              <a:rPr lang="en" sz="2400" dirty="0">
                <a:latin typeface="Franklin Gothic Book" panose="020B0503020102020204" pitchFamily="34" charset="0"/>
              </a:rPr>
              <a:t>It is important to note that one type of rubric is not inherently better than another type; </a:t>
            </a:r>
            <a:r>
              <a:rPr lang="en" sz="2400" b="1" dirty="0">
                <a:latin typeface="Franklin Gothic Book" panose="020B0503020102020204" pitchFamily="34" charset="0"/>
              </a:rPr>
              <a:t>you must find a format that works best for your purposes</a:t>
            </a:r>
            <a:r>
              <a:rPr lang="en" sz="2400" dirty="0">
                <a:latin typeface="Franklin Gothic Book" panose="020B0503020102020204" pitchFamily="34" charset="0"/>
              </a:rPr>
              <a:t> (Montgomery, 2001).</a:t>
            </a:r>
            <a:endParaRPr sz="2400" dirty="0">
              <a:latin typeface="Franklin Gothic Book" panose="020B0503020102020204" pitchFamily="34" charset="0"/>
            </a:endParaRPr>
          </a:p>
          <a:p>
            <a:pPr marL="254000" lvl="0" indent="-101600" algn="l" rtl="0">
              <a:lnSpc>
                <a:spcPct val="90000"/>
              </a:lnSpc>
              <a:spcBef>
                <a:spcPts val="800"/>
              </a:spcBef>
              <a:spcAft>
                <a:spcPts val="0"/>
              </a:spcAft>
              <a:buSzPts val="2400"/>
              <a:buNone/>
            </a:pPr>
            <a:endParaRPr sz="2400" dirty="0"/>
          </a:p>
          <a:p>
            <a:pPr marL="558800" lvl="1" indent="-114300" algn="l" rtl="0">
              <a:lnSpc>
                <a:spcPct val="90000"/>
              </a:lnSpc>
              <a:spcBef>
                <a:spcPts val="800"/>
              </a:spcBef>
              <a:spcAft>
                <a:spcPts val="0"/>
              </a:spcAft>
              <a:buSzPts val="1700"/>
              <a:buNone/>
            </a:pPr>
            <a:endParaRPr sz="2100" dirty="0"/>
          </a:p>
        </p:txBody>
      </p:sp>
      <p:sp>
        <p:nvSpPr>
          <p:cNvPr id="230" name="Google Shape;230;p18"/>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16</a:t>
            </a:fld>
            <a:endParaRPr sz="1100">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3"/>
          <p:cNvSpPr txBox="1">
            <a:spLocks noGrp="1"/>
          </p:cNvSpPr>
          <p:nvPr>
            <p:ph type="title"/>
          </p:nvPr>
        </p:nvSpPr>
        <p:spPr>
          <a:xfrm>
            <a:off x="416853" y="126100"/>
            <a:ext cx="8368500" cy="990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72B62"/>
              </a:buClr>
              <a:buSzPts val="3300"/>
              <a:buFont typeface="Georgia"/>
              <a:buNone/>
            </a:pPr>
            <a:r>
              <a:rPr lang="en"/>
              <a:t>Identifying a Rubric for your Performance Assessment</a:t>
            </a:r>
            <a:endParaRPr/>
          </a:p>
        </p:txBody>
      </p:sp>
      <p:sp>
        <p:nvSpPr>
          <p:cNvPr id="236" name="Google Shape;236;p23"/>
          <p:cNvSpPr txBox="1">
            <a:spLocks noGrp="1"/>
          </p:cNvSpPr>
          <p:nvPr>
            <p:ph type="body" idx="1"/>
          </p:nvPr>
        </p:nvSpPr>
        <p:spPr>
          <a:xfrm>
            <a:off x="387750" y="1369750"/>
            <a:ext cx="8368500" cy="2892300"/>
          </a:xfrm>
          <a:prstGeom prst="rect">
            <a:avLst/>
          </a:prstGeom>
          <a:noFill/>
          <a:ln>
            <a:noFill/>
          </a:ln>
        </p:spPr>
        <p:txBody>
          <a:bodyPr spcFirstLastPara="1" wrap="square" lIns="91425" tIns="91425" rIns="91425" bIns="91425" anchor="t" anchorCtr="0">
            <a:noAutofit/>
          </a:bodyPr>
          <a:lstStyle/>
          <a:p>
            <a:pPr marL="254000" lvl="0" indent="-247650" algn="l" rtl="0">
              <a:lnSpc>
                <a:spcPct val="90000"/>
              </a:lnSpc>
              <a:spcBef>
                <a:spcPts val="700"/>
              </a:spcBef>
              <a:spcAft>
                <a:spcPts val="0"/>
              </a:spcAft>
              <a:buSzPts val="2100"/>
              <a:buChar char="•"/>
            </a:pPr>
            <a:r>
              <a:rPr lang="en" sz="2400" b="1" dirty="0"/>
              <a:t>Identify</a:t>
            </a:r>
            <a:r>
              <a:rPr lang="en" sz="2400" dirty="0"/>
              <a:t> the Performance Assessment you will use to create your rubric. </a:t>
            </a:r>
            <a:endParaRPr sz="2400" dirty="0"/>
          </a:p>
          <a:p>
            <a:pPr marL="254000" lvl="0" indent="-203200" algn="l" rtl="0">
              <a:lnSpc>
                <a:spcPct val="90000"/>
              </a:lnSpc>
              <a:spcBef>
                <a:spcPts val="700"/>
              </a:spcBef>
              <a:spcAft>
                <a:spcPts val="0"/>
              </a:spcAft>
              <a:buSzPts val="1400"/>
              <a:buChar char="•"/>
            </a:pPr>
            <a:r>
              <a:rPr lang="en" sz="2400" b="1" dirty="0"/>
              <a:t>List the goals </a:t>
            </a:r>
            <a:r>
              <a:rPr lang="en" sz="2400" dirty="0"/>
              <a:t>of the Performance Assessment.</a:t>
            </a:r>
            <a:endParaRPr sz="2400" dirty="0"/>
          </a:p>
          <a:p>
            <a:pPr marL="254000" lvl="0" indent="-203200" algn="l" rtl="0">
              <a:lnSpc>
                <a:spcPct val="90000"/>
              </a:lnSpc>
              <a:spcBef>
                <a:spcPts val="700"/>
              </a:spcBef>
              <a:spcAft>
                <a:spcPts val="0"/>
              </a:spcAft>
              <a:buSzPts val="1400"/>
              <a:buChar char="•"/>
            </a:pPr>
            <a:r>
              <a:rPr lang="en" sz="2400" b="1" dirty="0"/>
              <a:t>Group and label </a:t>
            </a:r>
            <a:r>
              <a:rPr lang="en" sz="2400" dirty="0"/>
              <a:t>the learning goal and success criteria of the Performance Assessment. </a:t>
            </a:r>
            <a:endParaRPr sz="2400" dirty="0"/>
          </a:p>
          <a:p>
            <a:pPr marL="254000" lvl="0" indent="-203200" algn="l" rtl="0">
              <a:lnSpc>
                <a:spcPct val="90000"/>
              </a:lnSpc>
              <a:spcBef>
                <a:spcPts val="700"/>
              </a:spcBef>
              <a:spcAft>
                <a:spcPts val="0"/>
              </a:spcAft>
              <a:buSzPts val="1400"/>
              <a:buChar char="•"/>
            </a:pPr>
            <a:r>
              <a:rPr lang="en" sz="2400" b="1" dirty="0"/>
              <a:t>Identify a rubric format </a:t>
            </a:r>
            <a:r>
              <a:rPr lang="en" sz="2400" dirty="0"/>
              <a:t>that measures the learning goal and success criteria of the Performance Assessment. </a:t>
            </a:r>
            <a:endParaRPr sz="2400" dirty="0"/>
          </a:p>
          <a:p>
            <a:pPr marL="0" lvl="0" indent="0" algn="l" rtl="0">
              <a:lnSpc>
                <a:spcPct val="90000"/>
              </a:lnSpc>
              <a:spcBef>
                <a:spcPts val="700"/>
              </a:spcBef>
              <a:spcAft>
                <a:spcPts val="0"/>
              </a:spcAft>
              <a:buNone/>
            </a:pPr>
            <a:endParaRPr dirty="0"/>
          </a:p>
          <a:p>
            <a:pPr marL="0" lvl="0" indent="0" algn="l" rtl="0">
              <a:lnSpc>
                <a:spcPct val="90000"/>
              </a:lnSpc>
              <a:spcBef>
                <a:spcPts val="800"/>
              </a:spcBef>
              <a:spcAft>
                <a:spcPts val="0"/>
              </a:spcAft>
              <a:buSzPts val="1400"/>
              <a:buNone/>
            </a:pPr>
            <a:endParaRPr dirty="0"/>
          </a:p>
          <a:p>
            <a:pPr marL="0" lvl="0" indent="0" algn="l" rtl="0">
              <a:lnSpc>
                <a:spcPct val="90000"/>
              </a:lnSpc>
              <a:spcBef>
                <a:spcPts val="700"/>
              </a:spcBef>
              <a:spcAft>
                <a:spcPts val="0"/>
              </a:spcAft>
              <a:buSzPts val="2100"/>
              <a:buNone/>
            </a:pPr>
            <a:endParaRPr sz="2100" dirty="0"/>
          </a:p>
        </p:txBody>
      </p:sp>
      <p:sp>
        <p:nvSpPr>
          <p:cNvPr id="237" name="Google Shape;237;p23"/>
          <p:cNvSpPr txBox="1">
            <a:spLocks noGrp="1"/>
          </p:cNvSpPr>
          <p:nvPr>
            <p:ph type="sldNum" idx="12"/>
          </p:nvPr>
        </p:nvSpPr>
        <p:spPr>
          <a:xfrm>
            <a:off x="8272810" y="4735526"/>
            <a:ext cx="5127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17</a:t>
            </a:fld>
            <a:endParaRPr sz="110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33ec26b12bb_0_273"/>
          <p:cNvSpPr txBox="1">
            <a:spLocks noGrp="1"/>
          </p:cNvSpPr>
          <p:nvPr>
            <p:ph type="title"/>
          </p:nvPr>
        </p:nvSpPr>
        <p:spPr>
          <a:xfrm>
            <a:off x="416853" y="126100"/>
            <a:ext cx="8084100" cy="990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72B62"/>
              </a:buClr>
              <a:buSzPts val="3300"/>
              <a:buFont typeface="Georgia"/>
              <a:buNone/>
            </a:pPr>
            <a:r>
              <a:rPr lang="en"/>
              <a:t>Next Steps: Rubric for your Performance Assessment</a:t>
            </a:r>
            <a:endParaRPr/>
          </a:p>
        </p:txBody>
      </p:sp>
      <p:sp>
        <p:nvSpPr>
          <p:cNvPr id="243" name="Google Shape;243;g33ec26b12bb_0_273"/>
          <p:cNvSpPr txBox="1">
            <a:spLocks noGrp="1"/>
          </p:cNvSpPr>
          <p:nvPr>
            <p:ph type="body" idx="1"/>
          </p:nvPr>
        </p:nvSpPr>
        <p:spPr>
          <a:xfrm>
            <a:off x="416853" y="1039010"/>
            <a:ext cx="8274600" cy="2279400"/>
          </a:xfrm>
          <a:prstGeom prst="rect">
            <a:avLst/>
          </a:prstGeom>
          <a:noFill/>
          <a:ln>
            <a:noFill/>
          </a:ln>
        </p:spPr>
        <p:txBody>
          <a:bodyPr spcFirstLastPara="1" wrap="square" lIns="91425" tIns="91425" rIns="91425" bIns="91425" anchor="t" anchorCtr="0">
            <a:noAutofit/>
          </a:bodyPr>
          <a:lstStyle/>
          <a:p>
            <a:pPr marL="457200" lvl="0" indent="0" algn="l" rtl="0">
              <a:lnSpc>
                <a:spcPct val="90000"/>
              </a:lnSpc>
              <a:spcBef>
                <a:spcPts val="700"/>
              </a:spcBef>
              <a:spcAft>
                <a:spcPts val="0"/>
              </a:spcAft>
              <a:buSzPts val="1400"/>
              <a:buNone/>
            </a:pPr>
            <a:endParaRPr sz="3200" dirty="0"/>
          </a:p>
          <a:p>
            <a:pPr marL="254000" lvl="0" indent="-247650" algn="l" rtl="0">
              <a:lnSpc>
                <a:spcPct val="100000"/>
              </a:lnSpc>
              <a:spcBef>
                <a:spcPts val="700"/>
              </a:spcBef>
              <a:spcAft>
                <a:spcPts val="1200"/>
              </a:spcAft>
              <a:buSzPts val="2100"/>
              <a:buChar char="•"/>
            </a:pPr>
            <a:r>
              <a:rPr lang="en" sz="2800" b="1" dirty="0"/>
              <a:t>Create a rubric</a:t>
            </a:r>
            <a:r>
              <a:rPr lang="en" sz="2800" dirty="0"/>
              <a:t> for the </a:t>
            </a:r>
            <a:r>
              <a:rPr lang="en" sz="2800" b="1" dirty="0"/>
              <a:t>Performance Assessment</a:t>
            </a:r>
            <a:r>
              <a:rPr lang="en" sz="2800" dirty="0"/>
              <a:t>.</a:t>
            </a:r>
            <a:endParaRPr sz="2800" dirty="0"/>
          </a:p>
          <a:p>
            <a:pPr marL="254000" lvl="0" indent="-247650" algn="l" rtl="0">
              <a:lnSpc>
                <a:spcPct val="100000"/>
              </a:lnSpc>
              <a:spcBef>
                <a:spcPts val="800"/>
              </a:spcBef>
              <a:spcAft>
                <a:spcPts val="1200"/>
              </a:spcAft>
              <a:buSzPts val="2100"/>
              <a:buChar char="•"/>
            </a:pPr>
            <a:r>
              <a:rPr lang="en" sz="2800" b="1" dirty="0"/>
              <a:t>Evaluate the rubric</a:t>
            </a:r>
            <a:r>
              <a:rPr lang="en" sz="2800" dirty="0"/>
              <a:t> using the </a:t>
            </a:r>
            <a:r>
              <a:rPr lang="en" sz="2800" i="1" u="sng" dirty="0">
                <a:solidFill>
                  <a:schemeClr val="hlink"/>
                </a:solidFill>
                <a:hlinkClick r:id="rId3"/>
              </a:rPr>
              <a:t>SCALE Quality Rubric Checklist</a:t>
            </a:r>
            <a:r>
              <a:rPr lang="en" sz="2800" i="1" dirty="0"/>
              <a:t> </a:t>
            </a:r>
            <a:r>
              <a:rPr lang="en" sz="2800" dirty="0"/>
              <a:t>and </a:t>
            </a:r>
            <a:r>
              <a:rPr lang="en" sz="2800" b="1" dirty="0"/>
              <a:t>make any adjustments</a:t>
            </a:r>
            <a:r>
              <a:rPr lang="en" sz="2800" dirty="0"/>
              <a:t> needed. </a:t>
            </a:r>
            <a:endParaRPr sz="2800" dirty="0"/>
          </a:p>
          <a:p>
            <a:pPr marL="0" lvl="0" indent="0" algn="l" rtl="0">
              <a:lnSpc>
                <a:spcPct val="90000"/>
              </a:lnSpc>
              <a:spcBef>
                <a:spcPts val="700"/>
              </a:spcBef>
              <a:spcAft>
                <a:spcPts val="0"/>
              </a:spcAft>
              <a:buSzPts val="2100"/>
              <a:buNone/>
            </a:pPr>
            <a:endParaRPr sz="2100" dirty="0"/>
          </a:p>
        </p:txBody>
      </p:sp>
      <p:sp>
        <p:nvSpPr>
          <p:cNvPr id="244" name="Google Shape;244;g33ec26b12bb_0_273"/>
          <p:cNvSpPr txBox="1">
            <a:spLocks noGrp="1"/>
          </p:cNvSpPr>
          <p:nvPr>
            <p:ph type="sldNum" idx="12"/>
          </p:nvPr>
        </p:nvSpPr>
        <p:spPr>
          <a:xfrm>
            <a:off x="8272810" y="4735526"/>
            <a:ext cx="5127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18</a:t>
            </a:fld>
            <a:endParaRPr sz="110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33f3bc03da1_0_233"/>
          <p:cNvSpPr txBox="1">
            <a:spLocks noGrp="1"/>
          </p:cNvSpPr>
          <p:nvPr>
            <p:ph type="ctrTitle"/>
          </p:nvPr>
        </p:nvSpPr>
        <p:spPr>
          <a:xfrm>
            <a:off x="2072475" y="452775"/>
            <a:ext cx="67449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rgbClr val="072B62"/>
              </a:buClr>
              <a:buSzPct val="73333"/>
              <a:buFont typeface="Georgia"/>
              <a:buNone/>
            </a:pPr>
            <a:r>
              <a:rPr lang="en" dirty="0"/>
              <a:t>Performance Assessments in Social Studies</a:t>
            </a:r>
            <a:r>
              <a:rPr lang="en" dirty="0">
                <a:solidFill>
                  <a:schemeClr val="bg1"/>
                </a:solidFill>
              </a:rPr>
              <a:t>2</a:t>
            </a:r>
            <a:endParaRPr dirty="0">
              <a:solidFill>
                <a:schemeClr val="bg1"/>
              </a:solidFill>
            </a:endParaRPr>
          </a:p>
        </p:txBody>
      </p:sp>
      <p:sp>
        <p:nvSpPr>
          <p:cNvPr id="250" name="Google Shape;250;g33f3bc03da1_0_233"/>
          <p:cNvSpPr txBox="1">
            <a:spLocks noGrp="1"/>
          </p:cNvSpPr>
          <p:nvPr>
            <p:ph type="subTitle" idx="1"/>
          </p:nvPr>
        </p:nvSpPr>
        <p:spPr>
          <a:xfrm>
            <a:off x="2539700" y="2621900"/>
            <a:ext cx="6397800" cy="12471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2100"/>
              <a:buNone/>
            </a:pPr>
            <a:r>
              <a:rPr lang="en" sz="2500" dirty="0"/>
              <a:t>Module Five</a:t>
            </a:r>
            <a:r>
              <a:rPr lang="en" sz="25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t>
            </a:r>
            <a:endParaRPr sz="2500" dirty="0"/>
          </a:p>
          <a:p>
            <a:pPr marL="0" lvl="0" indent="0" algn="ctr" rtl="0">
              <a:spcBef>
                <a:spcPts val="0"/>
              </a:spcBef>
              <a:spcAft>
                <a:spcPts val="0"/>
              </a:spcAft>
              <a:buSzPts val="2100"/>
              <a:buNone/>
            </a:pPr>
            <a:r>
              <a:rPr lang="en" sz="2500" dirty="0"/>
              <a:t>How do I build rubrics for performance assessments?</a:t>
            </a:r>
            <a:endParaRPr sz="2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3f3bc03da1_0_5"/>
          <p:cNvSpPr txBox="1">
            <a:spLocks noGrp="1"/>
          </p:cNvSpPr>
          <p:nvPr>
            <p:ph type="title"/>
          </p:nvPr>
        </p:nvSpPr>
        <p:spPr>
          <a:xfrm>
            <a:off x="481556" y="0"/>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Introduction</a:t>
            </a:r>
            <a:endParaRPr/>
          </a:p>
        </p:txBody>
      </p:sp>
      <p:sp>
        <p:nvSpPr>
          <p:cNvPr id="120" name="Google Shape;120;g33f3bc03da1_0_5"/>
          <p:cNvSpPr txBox="1">
            <a:spLocks noGrp="1"/>
          </p:cNvSpPr>
          <p:nvPr>
            <p:ph type="body" idx="1"/>
          </p:nvPr>
        </p:nvSpPr>
        <p:spPr>
          <a:xfrm>
            <a:off x="169500" y="768224"/>
            <a:ext cx="8805000" cy="3222900"/>
          </a:xfrm>
          <a:prstGeom prst="rect">
            <a:avLst/>
          </a:prstGeom>
          <a:noFill/>
          <a:ln>
            <a:noFill/>
          </a:ln>
        </p:spPr>
        <p:txBody>
          <a:bodyPr spcFirstLastPara="1" wrap="square" lIns="68575" tIns="34275" rIns="68575" bIns="34275" anchor="t" anchorCtr="0">
            <a:noAutofit/>
          </a:bodyPr>
          <a:lstStyle/>
          <a:p>
            <a:pPr marL="342900" lvl="0" indent="-279400" algn="l" rtl="0">
              <a:lnSpc>
                <a:spcPct val="90000"/>
              </a:lnSpc>
              <a:spcBef>
                <a:spcPts val="800"/>
              </a:spcBef>
              <a:spcAft>
                <a:spcPts val="0"/>
              </a:spcAft>
              <a:buSzPts val="1800"/>
              <a:buFont typeface="Calibri"/>
              <a:buChar char="•"/>
            </a:pPr>
            <a:r>
              <a:rPr lang="en" sz="1800" b="1"/>
              <a:t>Compelling Question: </a:t>
            </a:r>
            <a:r>
              <a:rPr lang="en" sz="1800">
                <a:solidFill>
                  <a:schemeClr val="dk1"/>
                </a:solidFill>
              </a:rPr>
              <a:t>How do I implement performance assessments to assess student mastery of the </a:t>
            </a:r>
            <a:r>
              <a:rPr lang="en" sz="1800" i="1">
                <a:solidFill>
                  <a:schemeClr val="dk1"/>
                </a:solidFill>
              </a:rPr>
              <a:t>KAS for Social Studies? </a:t>
            </a:r>
            <a:endParaRPr sz="1800" i="1">
              <a:solidFill>
                <a:schemeClr val="dk1"/>
              </a:solidFill>
            </a:endParaRPr>
          </a:p>
          <a:p>
            <a:pPr marL="457200" lvl="0" indent="0" algn="l" rtl="0">
              <a:lnSpc>
                <a:spcPct val="90000"/>
              </a:lnSpc>
              <a:spcBef>
                <a:spcPts val="800"/>
              </a:spcBef>
              <a:spcAft>
                <a:spcPts val="0"/>
              </a:spcAft>
              <a:buNone/>
            </a:pPr>
            <a:endParaRPr sz="1800" i="1">
              <a:solidFill>
                <a:schemeClr val="dk1"/>
              </a:solidFill>
            </a:endParaRPr>
          </a:p>
          <a:p>
            <a:pPr marL="342900" lvl="0" indent="-279400" algn="l" rtl="0">
              <a:lnSpc>
                <a:spcPct val="90000"/>
              </a:lnSpc>
              <a:spcBef>
                <a:spcPts val="800"/>
              </a:spcBef>
              <a:spcAft>
                <a:spcPts val="0"/>
              </a:spcAft>
              <a:buSzPts val="1800"/>
              <a:buFont typeface="Calibri"/>
              <a:buChar char="•"/>
            </a:pPr>
            <a:r>
              <a:rPr lang="en" sz="1800" b="1"/>
              <a:t>Supporting Question: </a:t>
            </a:r>
            <a:r>
              <a:rPr lang="en" sz="1800">
                <a:solidFill>
                  <a:schemeClr val="dk1"/>
                </a:solidFill>
              </a:rPr>
              <a:t>How do I build rubrics for performance assessments? </a:t>
            </a:r>
            <a:endParaRPr sz="1800">
              <a:solidFill>
                <a:schemeClr val="dk1"/>
              </a:solidFill>
            </a:endParaRPr>
          </a:p>
          <a:p>
            <a:pPr marL="457200" lvl="0" indent="0" algn="l" rtl="0">
              <a:lnSpc>
                <a:spcPct val="90000"/>
              </a:lnSpc>
              <a:spcBef>
                <a:spcPts val="800"/>
              </a:spcBef>
              <a:spcAft>
                <a:spcPts val="0"/>
              </a:spcAft>
              <a:buNone/>
            </a:pPr>
            <a:endParaRPr sz="1800">
              <a:solidFill>
                <a:schemeClr val="dk1"/>
              </a:solidFill>
            </a:endParaRPr>
          </a:p>
          <a:p>
            <a:pPr marL="342900" lvl="0" indent="-279400" algn="l" rtl="0">
              <a:lnSpc>
                <a:spcPct val="90000"/>
              </a:lnSpc>
              <a:spcBef>
                <a:spcPts val="800"/>
              </a:spcBef>
              <a:spcAft>
                <a:spcPts val="0"/>
              </a:spcAft>
              <a:buSzPts val="1800"/>
              <a:buFont typeface="Calibri"/>
              <a:buChar char="•"/>
            </a:pPr>
            <a:r>
              <a:rPr lang="en" sz="1800" b="1"/>
              <a:t>Learning Target: </a:t>
            </a:r>
            <a:r>
              <a:rPr lang="en" sz="1800">
                <a:solidFill>
                  <a:schemeClr val="dk1"/>
                </a:solidFill>
              </a:rPr>
              <a:t>I can implement performance assessments that evaluate student mastery of the </a:t>
            </a:r>
            <a:r>
              <a:rPr lang="en" sz="1800" i="1">
                <a:solidFill>
                  <a:schemeClr val="dk1"/>
                </a:solidFill>
              </a:rPr>
              <a:t>KAS for Social Studies</a:t>
            </a:r>
            <a:r>
              <a:rPr lang="en" sz="1800">
                <a:solidFill>
                  <a:schemeClr val="dk1"/>
                </a:solidFill>
              </a:rPr>
              <a:t>. </a:t>
            </a:r>
            <a:endParaRPr sz="1800">
              <a:solidFill>
                <a:schemeClr val="dk1"/>
              </a:solidFill>
            </a:endParaRPr>
          </a:p>
          <a:p>
            <a:pPr marL="0" lvl="0" indent="0" algn="l" rtl="0">
              <a:lnSpc>
                <a:spcPct val="90000"/>
              </a:lnSpc>
              <a:spcBef>
                <a:spcPts val="800"/>
              </a:spcBef>
              <a:spcAft>
                <a:spcPts val="0"/>
              </a:spcAft>
              <a:buNone/>
            </a:pPr>
            <a:endParaRPr sz="1800">
              <a:solidFill>
                <a:schemeClr val="dk1"/>
              </a:solidFill>
            </a:endParaRPr>
          </a:p>
          <a:p>
            <a:pPr marL="342900" lvl="0" indent="-279400" algn="l" rtl="0">
              <a:lnSpc>
                <a:spcPct val="90000"/>
              </a:lnSpc>
              <a:spcBef>
                <a:spcPts val="800"/>
              </a:spcBef>
              <a:spcAft>
                <a:spcPts val="0"/>
              </a:spcAft>
              <a:buSzPts val="1800"/>
              <a:buChar char="•"/>
            </a:pPr>
            <a:r>
              <a:rPr lang="en" sz="1800" b="1"/>
              <a:t>Success Criteria</a:t>
            </a:r>
            <a:r>
              <a:rPr lang="en" sz="1800"/>
              <a:t>: </a:t>
            </a:r>
            <a:r>
              <a:rPr lang="en" sz="1800">
                <a:solidFill>
                  <a:schemeClr val="dk1"/>
                </a:solidFill>
              </a:rPr>
              <a:t> I can create rubrics that evaluate performance assessments aligned to the </a:t>
            </a:r>
            <a:r>
              <a:rPr lang="en" sz="1800" i="1">
                <a:solidFill>
                  <a:schemeClr val="dk1"/>
                </a:solidFill>
              </a:rPr>
              <a:t>KAS for Social Studies.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33f3bc03da1_0_10"/>
          <p:cNvSpPr txBox="1">
            <a:spLocks noGrp="1"/>
          </p:cNvSpPr>
          <p:nvPr>
            <p:ph type="title"/>
          </p:nvPr>
        </p:nvSpPr>
        <p:spPr>
          <a:xfrm>
            <a:off x="506025" y="171648"/>
            <a:ext cx="7886700" cy="6228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dirty="0"/>
              <a:t>Overview of this </a:t>
            </a:r>
            <a:r>
              <a:rPr lang="en"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module</a:t>
            </a:r>
            <a:endParaRPr dirty="0"/>
          </a:p>
        </p:txBody>
      </p:sp>
      <p:sp>
        <p:nvSpPr>
          <p:cNvPr id="128" name="Google Shape;128;g33f3bc03da1_0_10"/>
          <p:cNvSpPr txBox="1">
            <a:spLocks noGrp="1"/>
          </p:cNvSpPr>
          <p:nvPr>
            <p:ph type="body" idx="1"/>
          </p:nvPr>
        </p:nvSpPr>
        <p:spPr>
          <a:xfrm>
            <a:off x="660100" y="2344029"/>
            <a:ext cx="8134200" cy="1863300"/>
          </a:xfrm>
          <a:prstGeom prst="rect">
            <a:avLst/>
          </a:prstGeom>
          <a:noFill/>
        </p:spPr>
        <p:txBody>
          <a:bodyPr spcFirstLastPara="1" wrap="square" lIns="68575" tIns="34275" rIns="68575" bIns="34275" anchor="t" anchorCtr="0">
            <a:normAutofit fontScale="77500" lnSpcReduction="20000"/>
          </a:bodyPr>
          <a:lstStyle/>
          <a:p>
            <a:pPr marL="0" lvl="0" indent="0" algn="l" rtl="0">
              <a:lnSpc>
                <a:spcPct val="107000"/>
              </a:lnSpc>
              <a:spcBef>
                <a:spcPts val="0"/>
              </a:spcBef>
              <a:spcAft>
                <a:spcPts val="0"/>
              </a:spcAft>
              <a:buNone/>
            </a:pPr>
            <a:r>
              <a:rPr lang="en" sz="2400" dirty="0">
                <a:solidFill>
                  <a:schemeClr val="dk1"/>
                </a:solidFill>
              </a:rPr>
              <a:t>The role of assessments in social studies is a </a:t>
            </a:r>
            <a:r>
              <a:rPr lang="en" sz="2400" b="1" dirty="0">
                <a:solidFill>
                  <a:schemeClr val="dk1"/>
                </a:solidFill>
              </a:rPr>
              <a:t>linear process</a:t>
            </a:r>
            <a:r>
              <a:rPr lang="en" sz="2400" dirty="0">
                <a:solidFill>
                  <a:schemeClr val="dk1"/>
                </a:solidFill>
              </a:rPr>
              <a:t>; therefore,  it is </a:t>
            </a:r>
            <a:r>
              <a:rPr lang="en" sz="2400" b="1" dirty="0">
                <a:solidFill>
                  <a:schemeClr val="dk1"/>
                </a:solidFill>
              </a:rPr>
              <a:t>important</a:t>
            </a:r>
            <a:r>
              <a:rPr lang="en" sz="2400" dirty="0">
                <a:solidFill>
                  <a:schemeClr val="dk1"/>
                </a:solidFill>
              </a:rPr>
              <a:t> to go through the </a:t>
            </a:r>
            <a:r>
              <a:rPr lang="en" sz="2400" b="1" dirty="0">
                <a:solidFill>
                  <a:schemeClr val="dk1"/>
                </a:solidFill>
              </a:rPr>
              <a:t>first sections</a:t>
            </a:r>
            <a:r>
              <a:rPr lang="en" sz="2400" dirty="0">
                <a:solidFill>
                  <a:schemeClr val="dk1"/>
                </a:solidFill>
              </a:rPr>
              <a:t> in order to better understand </a:t>
            </a:r>
            <a:r>
              <a:rPr lang="en" sz="2400" b="1" dirty="0">
                <a:solidFill>
                  <a:schemeClr val="dk1"/>
                </a:solidFill>
              </a:rPr>
              <a:t>the purpose of performance assessments </a:t>
            </a:r>
            <a:r>
              <a:rPr lang="en" sz="2400" dirty="0">
                <a:solidFill>
                  <a:schemeClr val="dk1"/>
                </a:solidFill>
              </a:rPr>
              <a:t>in the bigger picture of </a:t>
            </a:r>
            <a:r>
              <a:rPr lang="en" sz="2400" b="1" dirty="0">
                <a:solidFill>
                  <a:schemeClr val="dk1"/>
                </a:solidFill>
              </a:rPr>
              <a:t>assessing learning.</a:t>
            </a:r>
            <a:endParaRPr sz="2400" b="1" dirty="0">
              <a:solidFill>
                <a:schemeClr val="dk1"/>
              </a:solidFill>
            </a:endParaRPr>
          </a:p>
          <a:p>
            <a:pPr marL="0" lvl="0" indent="0" algn="l" rtl="0">
              <a:lnSpc>
                <a:spcPct val="107000"/>
              </a:lnSpc>
              <a:spcBef>
                <a:spcPts val="0"/>
              </a:spcBef>
              <a:spcAft>
                <a:spcPts val="0"/>
              </a:spcAft>
              <a:buNone/>
            </a:pPr>
            <a:endParaRPr sz="2400" dirty="0">
              <a:solidFill>
                <a:schemeClr val="dk1"/>
              </a:solidFill>
            </a:endParaRPr>
          </a:p>
          <a:p>
            <a:pPr marL="0" lvl="0" indent="0" algn="ctr" rtl="0">
              <a:lnSpc>
                <a:spcPct val="107000"/>
              </a:lnSpc>
              <a:spcBef>
                <a:spcPts val="0"/>
              </a:spcBef>
              <a:spcAft>
                <a:spcPts val="0"/>
              </a:spcAft>
              <a:buClr>
                <a:schemeClr val="dk1"/>
              </a:buClr>
              <a:buSzPct val="45833"/>
              <a:buFont typeface="Arial"/>
              <a:buNone/>
            </a:pPr>
            <a:r>
              <a:rPr lang="en" sz="2400" b="1" dirty="0">
                <a:solidFill>
                  <a:schemeClr val="dk1"/>
                </a:solidFill>
                <a:highlight>
                  <a:schemeClr val="lt1"/>
                </a:highlight>
              </a:rPr>
              <a:t>Module Five </a:t>
            </a:r>
            <a:r>
              <a:rPr lang="en" sz="2400" dirty="0">
                <a:solidFill>
                  <a:schemeClr val="dk1"/>
                </a:solidFill>
              </a:rPr>
              <a:t>is focused on building rubrics for performance assessments..</a:t>
            </a:r>
            <a:endParaRPr sz="2400" dirty="0">
              <a:solidFill>
                <a:schemeClr val="dk1"/>
              </a:solidFill>
            </a:endParaRPr>
          </a:p>
          <a:p>
            <a:pPr marL="0" lvl="0" indent="0" algn="l" rtl="0">
              <a:spcBef>
                <a:spcPts val="800"/>
              </a:spcBef>
              <a:spcAft>
                <a:spcPts val="0"/>
              </a:spcAft>
              <a:buNone/>
            </a:pPr>
            <a:endParaRPr dirty="0"/>
          </a:p>
        </p:txBody>
      </p:sp>
      <p:pic>
        <p:nvPicPr>
          <p:cNvPr id="3" name="Picture 2">
            <a:extLst>
              <a:ext uri="{FF2B5EF4-FFF2-40B4-BE49-F238E27FC236}">
                <a16:creationId xmlns:a16="http://schemas.microsoft.com/office/drawing/2014/main" id="{37AFBDC8-3BD3-5B98-3BA5-FFBC49DE03D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51275" y="794448"/>
            <a:ext cx="7559695" cy="148602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a:spLocks noGrp="1"/>
          </p:cNvSpPr>
          <p:nvPr>
            <p:ph type="title"/>
          </p:nvPr>
        </p:nvSpPr>
        <p:spPr>
          <a:xfrm>
            <a:off x="194165" y="1661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Warm-Up</a:t>
            </a:r>
            <a:endParaRPr/>
          </a:p>
        </p:txBody>
      </p:sp>
      <p:sp>
        <p:nvSpPr>
          <p:cNvPr id="134" name="Google Shape;134;p5"/>
          <p:cNvSpPr txBox="1">
            <a:spLocks noGrp="1"/>
          </p:cNvSpPr>
          <p:nvPr>
            <p:ph type="body" idx="1"/>
          </p:nvPr>
        </p:nvSpPr>
        <p:spPr>
          <a:xfrm>
            <a:off x="194175" y="856675"/>
            <a:ext cx="6287400" cy="3378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800"/>
              </a:spcBef>
              <a:spcAft>
                <a:spcPts val="0"/>
              </a:spcAft>
              <a:buSzPts val="2400"/>
              <a:buNone/>
            </a:pPr>
            <a:r>
              <a:rPr lang="en" sz="2400"/>
              <a:t>Previously, we learned about performance assessments: </a:t>
            </a:r>
            <a:endParaRPr sz="2400"/>
          </a:p>
          <a:p>
            <a:pPr marL="0" lvl="0" indent="0" algn="l" rtl="0">
              <a:lnSpc>
                <a:spcPct val="90000"/>
              </a:lnSpc>
              <a:spcBef>
                <a:spcPts val="800"/>
              </a:spcBef>
              <a:spcAft>
                <a:spcPts val="0"/>
              </a:spcAft>
              <a:buSzPts val="2400"/>
              <a:buNone/>
            </a:pPr>
            <a:endParaRPr sz="1300"/>
          </a:p>
          <a:p>
            <a:pPr marL="254000" lvl="0" indent="-247650" algn="l" rtl="0">
              <a:lnSpc>
                <a:spcPct val="90000"/>
              </a:lnSpc>
              <a:spcBef>
                <a:spcPts val="800"/>
              </a:spcBef>
              <a:spcAft>
                <a:spcPts val="0"/>
              </a:spcAft>
              <a:buSzPts val="2100"/>
              <a:buChar char="•"/>
            </a:pPr>
            <a:r>
              <a:rPr lang="en" sz="2100"/>
              <a:t>What </a:t>
            </a:r>
            <a:r>
              <a:rPr lang="en" sz="2100" b="1"/>
              <a:t>performance assessments</a:t>
            </a:r>
            <a:r>
              <a:rPr lang="en" sz="2100"/>
              <a:t> are you </a:t>
            </a:r>
            <a:r>
              <a:rPr lang="en" sz="2100" b="1"/>
              <a:t>currently</a:t>
            </a:r>
            <a:r>
              <a:rPr lang="en" sz="2100"/>
              <a:t> using?</a:t>
            </a:r>
            <a:endParaRPr/>
          </a:p>
          <a:p>
            <a:pPr marL="254000" lvl="0" indent="-247650" algn="l" rtl="0">
              <a:lnSpc>
                <a:spcPct val="90000"/>
              </a:lnSpc>
              <a:spcBef>
                <a:spcPts val="800"/>
              </a:spcBef>
              <a:spcAft>
                <a:spcPts val="0"/>
              </a:spcAft>
              <a:buSzPts val="2100"/>
              <a:buChar char="•"/>
            </a:pPr>
            <a:r>
              <a:rPr lang="en" sz="2100"/>
              <a:t>What is </a:t>
            </a:r>
            <a:r>
              <a:rPr lang="en" sz="2100" b="1"/>
              <a:t>one concern</a:t>
            </a:r>
            <a:r>
              <a:rPr lang="en" sz="2100"/>
              <a:t> you have about </a:t>
            </a:r>
            <a:r>
              <a:rPr lang="en" sz="2100" b="1"/>
              <a:t>implementing performance assessments</a:t>
            </a:r>
            <a:r>
              <a:rPr lang="en" sz="2100"/>
              <a:t>?</a:t>
            </a:r>
            <a:endParaRPr/>
          </a:p>
          <a:p>
            <a:pPr marL="254000" lvl="0" indent="-247650" algn="l" rtl="0">
              <a:lnSpc>
                <a:spcPct val="90000"/>
              </a:lnSpc>
              <a:spcBef>
                <a:spcPts val="800"/>
              </a:spcBef>
              <a:spcAft>
                <a:spcPts val="0"/>
              </a:spcAft>
              <a:buSzPts val="2100"/>
              <a:buChar char="•"/>
            </a:pPr>
            <a:r>
              <a:rPr lang="en" sz="2100"/>
              <a:t>What is </a:t>
            </a:r>
            <a:r>
              <a:rPr lang="en" sz="2100" b="1"/>
              <a:t>one topic</a:t>
            </a:r>
            <a:r>
              <a:rPr lang="en" sz="2100"/>
              <a:t>, based on the </a:t>
            </a:r>
            <a:r>
              <a:rPr lang="en" sz="2100" i="1"/>
              <a:t>KAS for Social Studies,</a:t>
            </a:r>
            <a:r>
              <a:rPr lang="en" i="1"/>
              <a:t> </a:t>
            </a:r>
            <a:r>
              <a:rPr lang="en" sz="2100"/>
              <a:t>for which you would like to </a:t>
            </a:r>
            <a:r>
              <a:rPr lang="en" sz="2100" b="1"/>
              <a:t>create a performance assessment</a:t>
            </a:r>
            <a:r>
              <a:rPr lang="en" sz="2100"/>
              <a:t>?</a:t>
            </a:r>
            <a:endParaRPr sz="1800">
              <a:solidFill>
                <a:srgbClr val="000000"/>
              </a:solidFill>
              <a:latin typeface="Arial"/>
              <a:ea typeface="Arial"/>
              <a:cs typeface="Arial"/>
              <a:sym typeface="Arial"/>
            </a:endParaRPr>
          </a:p>
          <a:p>
            <a:pPr marL="254000" lvl="0" indent="0" algn="l" rtl="0">
              <a:lnSpc>
                <a:spcPct val="90000"/>
              </a:lnSpc>
              <a:spcBef>
                <a:spcPts val="0"/>
              </a:spcBef>
              <a:spcAft>
                <a:spcPts val="0"/>
              </a:spcAft>
              <a:buClr>
                <a:schemeClr val="dk1"/>
              </a:buClr>
              <a:buSzPts val="800"/>
              <a:buNone/>
            </a:pPr>
            <a:endParaRPr sz="1800">
              <a:solidFill>
                <a:srgbClr val="595959"/>
              </a:solidFill>
              <a:latin typeface="Arial"/>
              <a:ea typeface="Arial"/>
              <a:cs typeface="Arial"/>
              <a:sym typeface="Arial"/>
            </a:endParaRPr>
          </a:p>
          <a:p>
            <a:pPr marL="254000" lvl="0" indent="0" algn="l" rtl="0">
              <a:lnSpc>
                <a:spcPct val="90000"/>
              </a:lnSpc>
              <a:spcBef>
                <a:spcPts val="800"/>
              </a:spcBef>
              <a:spcAft>
                <a:spcPts val="0"/>
              </a:spcAft>
              <a:buSzPts val="1500"/>
              <a:buNone/>
            </a:pPr>
            <a:endParaRPr sz="1500">
              <a:solidFill>
                <a:srgbClr val="595959"/>
              </a:solidFill>
              <a:latin typeface="Arial"/>
              <a:ea typeface="Arial"/>
              <a:cs typeface="Arial"/>
              <a:sym typeface="Arial"/>
            </a:endParaRPr>
          </a:p>
          <a:p>
            <a:pPr marL="254000" lvl="0" indent="0" algn="l" rtl="0">
              <a:lnSpc>
                <a:spcPct val="90000"/>
              </a:lnSpc>
              <a:spcBef>
                <a:spcPts val="800"/>
              </a:spcBef>
              <a:spcAft>
                <a:spcPts val="0"/>
              </a:spcAft>
              <a:buSzPts val="1500"/>
              <a:buNone/>
            </a:pPr>
            <a:endParaRPr sz="1500">
              <a:solidFill>
                <a:srgbClr val="595959"/>
              </a:solidFill>
              <a:latin typeface="Arial"/>
              <a:ea typeface="Arial"/>
              <a:cs typeface="Arial"/>
              <a:sym typeface="Arial"/>
            </a:endParaRPr>
          </a:p>
          <a:p>
            <a:pPr marL="254000" lvl="0" indent="0" algn="l" rtl="0">
              <a:lnSpc>
                <a:spcPct val="90000"/>
              </a:lnSpc>
              <a:spcBef>
                <a:spcPts val="0"/>
              </a:spcBef>
              <a:spcAft>
                <a:spcPts val="0"/>
              </a:spcAft>
              <a:buSzPts val="1500"/>
              <a:buNone/>
            </a:pPr>
            <a:endParaRPr sz="1500">
              <a:solidFill>
                <a:srgbClr val="595959"/>
              </a:solidFill>
              <a:latin typeface="Arial"/>
              <a:ea typeface="Arial"/>
              <a:cs typeface="Arial"/>
              <a:sym typeface="Arial"/>
            </a:endParaRPr>
          </a:p>
          <a:p>
            <a:pPr marL="0" lvl="0" indent="0" algn="l" rtl="0">
              <a:lnSpc>
                <a:spcPct val="90000"/>
              </a:lnSpc>
              <a:spcBef>
                <a:spcPts val="0"/>
              </a:spcBef>
              <a:spcAft>
                <a:spcPts val="0"/>
              </a:spcAft>
              <a:buSzPts val="1800"/>
              <a:buNone/>
            </a:pPr>
            <a:endParaRPr sz="1800">
              <a:solidFill>
                <a:srgbClr val="595959"/>
              </a:solidFill>
              <a:latin typeface="Arial"/>
              <a:ea typeface="Arial"/>
              <a:cs typeface="Arial"/>
              <a:sym typeface="Arial"/>
            </a:endParaRPr>
          </a:p>
        </p:txBody>
      </p:sp>
      <p:sp>
        <p:nvSpPr>
          <p:cNvPr id="135" name="Google Shape;135;p5"/>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4</a:t>
            </a:fld>
            <a:endParaRPr sz="1100">
              <a:solidFill>
                <a:srgbClr val="000000"/>
              </a:solidFill>
              <a:latin typeface="Arial"/>
              <a:ea typeface="Arial"/>
              <a:cs typeface="Arial"/>
              <a:sym typeface="Arial"/>
            </a:endParaRPr>
          </a:p>
        </p:txBody>
      </p:sp>
      <p:pic>
        <p:nvPicPr>
          <p:cNvPr id="136" name="Google Shape;136;p5" descr="File:Deus writing.png - Wikipedia"/>
          <p:cNvPicPr preferRelativeResize="0"/>
          <p:nvPr/>
        </p:nvPicPr>
        <p:blipFill rotWithShape="1">
          <a:blip r:embed="rId3">
            <a:alphaModFix/>
          </a:blip>
          <a:srcRect/>
          <a:stretch/>
        </p:blipFill>
        <p:spPr>
          <a:xfrm>
            <a:off x="6481575" y="856669"/>
            <a:ext cx="2357625" cy="2357625"/>
          </a:xfrm>
          <a:prstGeom prst="rect">
            <a:avLst/>
          </a:prstGeom>
          <a:noFill/>
          <a:ln>
            <a:noFill/>
          </a:ln>
          <a:effectLst>
            <a:outerShdw blurRad="57150" dist="19050" dir="5400000" algn="bl" rotWithShape="0">
              <a:srgbClr val="000000">
                <a:alpha val="49803"/>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7"/>
          <p:cNvSpPr txBox="1">
            <a:spLocks noGrp="1"/>
          </p:cNvSpPr>
          <p:nvPr>
            <p:ph type="title"/>
          </p:nvPr>
        </p:nvSpPr>
        <p:spPr>
          <a:xfrm>
            <a:off x="141915" y="104094"/>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What Are Rubrics?</a:t>
            </a:r>
            <a:endParaRPr/>
          </a:p>
        </p:txBody>
      </p:sp>
      <p:sp>
        <p:nvSpPr>
          <p:cNvPr id="143" name="Google Shape;143;p7"/>
          <p:cNvSpPr txBox="1">
            <a:spLocks noGrp="1"/>
          </p:cNvSpPr>
          <p:nvPr>
            <p:ph type="body" idx="1"/>
          </p:nvPr>
        </p:nvSpPr>
        <p:spPr>
          <a:xfrm>
            <a:off x="328150" y="820050"/>
            <a:ext cx="6002700" cy="3388800"/>
          </a:xfrm>
          <a:prstGeom prst="rect">
            <a:avLst/>
          </a:prstGeom>
          <a:noFill/>
          <a:ln>
            <a:noFill/>
          </a:ln>
        </p:spPr>
        <p:txBody>
          <a:bodyPr spcFirstLastPara="1" wrap="square" lIns="68575" tIns="34275" rIns="68575" bIns="34275" anchor="t" anchorCtr="0">
            <a:noAutofit/>
          </a:bodyPr>
          <a:lstStyle/>
          <a:p>
            <a:pPr marL="254000" lvl="0" indent="-228600" algn="l" rtl="0">
              <a:lnSpc>
                <a:spcPct val="100000"/>
              </a:lnSpc>
              <a:spcBef>
                <a:spcPts val="0"/>
              </a:spcBef>
              <a:spcAft>
                <a:spcPts val="0"/>
              </a:spcAft>
              <a:buClr>
                <a:schemeClr val="dk1"/>
              </a:buClr>
              <a:buSzPts val="1800"/>
              <a:buChar char="•"/>
            </a:pPr>
            <a:r>
              <a:rPr lang="en" sz="1800" dirty="0">
                <a:solidFill>
                  <a:schemeClr val="dk1"/>
                </a:solidFill>
              </a:rPr>
              <a:t>They provide: </a:t>
            </a:r>
            <a:endParaRPr sz="1800" dirty="0">
              <a:solidFill>
                <a:schemeClr val="dk1"/>
              </a:solidFill>
            </a:endParaRPr>
          </a:p>
          <a:p>
            <a:pPr marL="914400" lvl="1" indent="-342900" algn="l" rtl="0">
              <a:lnSpc>
                <a:spcPct val="100000"/>
              </a:lnSpc>
              <a:spcBef>
                <a:spcPts val="0"/>
              </a:spcBef>
              <a:spcAft>
                <a:spcPts val="0"/>
              </a:spcAft>
              <a:buClr>
                <a:schemeClr val="dk1"/>
              </a:buClr>
              <a:buSzPts val="1800"/>
              <a:buChar char="•"/>
            </a:pPr>
            <a:r>
              <a:rPr lang="en" sz="1800" dirty="0">
                <a:solidFill>
                  <a:schemeClr val="dk1"/>
                </a:solidFill>
              </a:rPr>
              <a:t>a </a:t>
            </a:r>
            <a:r>
              <a:rPr lang="en" sz="1800" b="1" dirty="0">
                <a:solidFill>
                  <a:schemeClr val="dk1"/>
                </a:solidFill>
              </a:rPr>
              <a:t>coherent set of criteria</a:t>
            </a:r>
            <a:r>
              <a:rPr lang="en" sz="1800" dirty="0">
                <a:solidFill>
                  <a:schemeClr val="dk1"/>
                </a:solidFill>
              </a:rPr>
              <a:t> for </a:t>
            </a:r>
            <a:r>
              <a:rPr lang="en" sz="1800" b="1" dirty="0">
                <a:solidFill>
                  <a:schemeClr val="dk1"/>
                </a:solidFill>
              </a:rPr>
              <a:t>students’ work</a:t>
            </a:r>
            <a:r>
              <a:rPr lang="en" sz="1800" dirty="0">
                <a:solidFill>
                  <a:schemeClr val="dk1"/>
                </a:solidFill>
              </a:rPr>
              <a:t> that includes </a:t>
            </a:r>
            <a:r>
              <a:rPr lang="en" sz="1800" b="1" dirty="0">
                <a:solidFill>
                  <a:schemeClr val="dk1"/>
                </a:solidFill>
              </a:rPr>
              <a:t>descriptions of levels of performance quality</a:t>
            </a:r>
            <a:r>
              <a:rPr lang="en" sz="1800" dirty="0">
                <a:solidFill>
                  <a:schemeClr val="dk1"/>
                </a:solidFill>
              </a:rPr>
              <a:t> for the </a:t>
            </a:r>
            <a:r>
              <a:rPr lang="en" sz="1800" b="1" dirty="0">
                <a:solidFill>
                  <a:schemeClr val="dk1"/>
                </a:solidFill>
              </a:rPr>
              <a:t>criteria</a:t>
            </a:r>
            <a:r>
              <a:rPr lang="en" sz="1800" dirty="0">
                <a:solidFill>
                  <a:schemeClr val="dk1"/>
                </a:solidFill>
              </a:rPr>
              <a:t>.</a:t>
            </a:r>
            <a:endParaRPr dirty="0">
              <a:solidFill>
                <a:schemeClr val="dk1"/>
              </a:solidFill>
            </a:endParaRPr>
          </a:p>
          <a:p>
            <a:pPr marL="914400" lvl="1" indent="-342900" algn="l" rtl="0">
              <a:lnSpc>
                <a:spcPct val="100000"/>
              </a:lnSpc>
              <a:spcBef>
                <a:spcPts val="0"/>
              </a:spcBef>
              <a:spcAft>
                <a:spcPts val="0"/>
              </a:spcAft>
              <a:buClr>
                <a:schemeClr val="dk1"/>
              </a:buClr>
              <a:buSzPts val="1800"/>
              <a:buChar char="•"/>
            </a:pPr>
            <a:r>
              <a:rPr lang="en" sz="1800" b="1" dirty="0">
                <a:solidFill>
                  <a:schemeClr val="dk1"/>
                </a:solidFill>
              </a:rPr>
              <a:t>details for each part</a:t>
            </a:r>
            <a:r>
              <a:rPr lang="en" sz="1800" dirty="0">
                <a:solidFill>
                  <a:schemeClr val="dk1"/>
                </a:solidFill>
              </a:rPr>
              <a:t> of a performance assessment:</a:t>
            </a:r>
            <a:endParaRPr sz="1800" dirty="0">
              <a:solidFill>
                <a:schemeClr val="dk1"/>
              </a:solidFill>
            </a:endParaRPr>
          </a:p>
          <a:p>
            <a:pPr marL="1371600" lvl="2" indent="-342900" algn="l" rtl="0">
              <a:lnSpc>
                <a:spcPct val="100000"/>
              </a:lnSpc>
              <a:spcBef>
                <a:spcPts val="0"/>
              </a:spcBef>
              <a:spcAft>
                <a:spcPts val="0"/>
              </a:spcAft>
              <a:buClr>
                <a:schemeClr val="dk1"/>
              </a:buClr>
              <a:buSzPts val="1800"/>
              <a:buFont typeface="Libre Franklin"/>
              <a:buChar char="•"/>
            </a:pPr>
            <a:r>
              <a:rPr lang="en" b="1" dirty="0">
                <a:solidFill>
                  <a:schemeClr val="dk1"/>
                </a:solidFill>
              </a:rPr>
              <a:t>Scoring criteria</a:t>
            </a:r>
            <a:endParaRPr b="1" dirty="0">
              <a:solidFill>
                <a:schemeClr val="dk1"/>
              </a:solidFill>
            </a:endParaRPr>
          </a:p>
          <a:p>
            <a:pPr marL="1371600" lvl="2" indent="-342900" algn="l" rtl="0">
              <a:lnSpc>
                <a:spcPct val="100000"/>
              </a:lnSpc>
              <a:spcBef>
                <a:spcPts val="0"/>
              </a:spcBef>
              <a:spcAft>
                <a:spcPts val="0"/>
              </a:spcAft>
              <a:buClr>
                <a:schemeClr val="dk1"/>
              </a:buClr>
              <a:buSzPts val="1800"/>
              <a:buFont typeface="Libre Franklin"/>
              <a:buChar char="•"/>
            </a:pPr>
            <a:r>
              <a:rPr lang="en" b="1" dirty="0">
                <a:solidFill>
                  <a:schemeClr val="dk1"/>
                </a:solidFill>
              </a:rPr>
              <a:t>Behavioral descriptors</a:t>
            </a:r>
            <a:r>
              <a:rPr lang="en" dirty="0">
                <a:solidFill>
                  <a:schemeClr val="dk1"/>
                </a:solidFill>
              </a:rPr>
              <a:t> for each score category </a:t>
            </a:r>
            <a:br>
              <a:rPr lang="en" dirty="0">
                <a:solidFill>
                  <a:schemeClr val="dk1"/>
                </a:solidFill>
              </a:rPr>
            </a:br>
            <a:r>
              <a:rPr lang="en" dirty="0">
                <a:solidFill>
                  <a:schemeClr val="dk1"/>
                </a:solidFill>
              </a:rPr>
              <a:t>(e.g., </a:t>
            </a:r>
            <a:r>
              <a:rPr lang="en" i="1" dirty="0">
                <a:solidFill>
                  <a:schemeClr val="dk1"/>
                </a:solidFill>
              </a:rPr>
              <a:t>excellent</a:t>
            </a:r>
            <a:r>
              <a:rPr lang="en" dirty="0">
                <a:solidFill>
                  <a:schemeClr val="dk1"/>
                </a:solidFill>
              </a:rPr>
              <a:t> to </a:t>
            </a:r>
            <a:r>
              <a:rPr lang="en" i="1" dirty="0">
                <a:solidFill>
                  <a:schemeClr val="dk1"/>
                </a:solidFill>
              </a:rPr>
              <a:t>poor</a:t>
            </a:r>
            <a:r>
              <a:rPr lang="en" dirty="0">
                <a:solidFill>
                  <a:schemeClr val="dk1"/>
                </a:solidFill>
              </a:rPr>
              <a:t>)</a:t>
            </a:r>
            <a:endParaRPr dirty="0">
              <a:solidFill>
                <a:schemeClr val="dk1"/>
              </a:solidFill>
            </a:endParaRPr>
          </a:p>
          <a:p>
            <a:pPr marL="1371600" lvl="0" indent="0" algn="l" rtl="0">
              <a:lnSpc>
                <a:spcPct val="100000"/>
              </a:lnSpc>
              <a:spcBef>
                <a:spcPts val="0"/>
              </a:spcBef>
              <a:spcAft>
                <a:spcPts val="0"/>
              </a:spcAft>
              <a:buSzPts val="1400"/>
              <a:buNone/>
            </a:pPr>
            <a:endParaRPr sz="1000" dirty="0">
              <a:solidFill>
                <a:schemeClr val="dk1"/>
              </a:solidFill>
            </a:endParaRPr>
          </a:p>
          <a:p>
            <a:pPr marL="457200" lvl="0" indent="-342900" algn="l" rtl="0">
              <a:lnSpc>
                <a:spcPct val="100000"/>
              </a:lnSpc>
              <a:spcBef>
                <a:spcPts val="0"/>
              </a:spcBef>
              <a:spcAft>
                <a:spcPts val="0"/>
              </a:spcAft>
              <a:buClr>
                <a:schemeClr val="dk1"/>
              </a:buClr>
              <a:buSzPts val="1800"/>
              <a:buChar char="•"/>
            </a:pPr>
            <a:r>
              <a:rPr lang="en" sz="1800" b="1" dirty="0">
                <a:solidFill>
                  <a:schemeClr val="dk1"/>
                </a:solidFill>
              </a:rPr>
              <a:t>Effective rubrics</a:t>
            </a:r>
            <a:r>
              <a:rPr lang="en" sz="1800" dirty="0">
                <a:solidFill>
                  <a:schemeClr val="dk1"/>
                </a:solidFill>
              </a:rPr>
              <a:t> </a:t>
            </a:r>
            <a:r>
              <a:rPr lang="en" sz="1800" b="1" dirty="0">
                <a:solidFill>
                  <a:schemeClr val="dk1"/>
                </a:solidFill>
              </a:rPr>
              <a:t>identify </a:t>
            </a:r>
            <a:r>
              <a:rPr lang="en" sz="1800" dirty="0">
                <a:solidFill>
                  <a:schemeClr val="dk1"/>
                </a:solidFill>
              </a:rPr>
              <a:t>the </a:t>
            </a:r>
            <a:r>
              <a:rPr lang="en" sz="1800" b="1" dirty="0">
                <a:solidFill>
                  <a:schemeClr val="dk1"/>
                </a:solidFill>
              </a:rPr>
              <a:t>most important qualities of the work</a:t>
            </a:r>
            <a:r>
              <a:rPr lang="en" sz="1800" dirty="0">
                <a:solidFill>
                  <a:schemeClr val="dk1"/>
                </a:solidFill>
              </a:rPr>
              <a:t> AND </a:t>
            </a:r>
            <a:r>
              <a:rPr lang="en" sz="1800" b="1" dirty="0">
                <a:solidFill>
                  <a:schemeClr val="dk1"/>
                </a:solidFill>
              </a:rPr>
              <a:t>have clear descriptions</a:t>
            </a:r>
            <a:r>
              <a:rPr lang="en" sz="1800" dirty="0">
                <a:solidFill>
                  <a:schemeClr val="dk1"/>
                </a:solidFill>
              </a:rPr>
              <a:t> </a:t>
            </a:r>
            <a:r>
              <a:rPr lang="en" sz="1800" b="1" dirty="0">
                <a:solidFill>
                  <a:schemeClr val="dk1"/>
                </a:solidFill>
              </a:rPr>
              <a:t>of performance </a:t>
            </a:r>
            <a:r>
              <a:rPr lang="en" sz="1800" dirty="0">
                <a:solidFill>
                  <a:schemeClr val="dk1"/>
                </a:solidFill>
              </a:rPr>
              <a:t>for each quality. </a:t>
            </a:r>
            <a:endParaRPr sz="2100" dirty="0"/>
          </a:p>
          <a:p>
            <a:pPr marL="558800" lvl="1" indent="-127000" algn="l" rtl="0">
              <a:lnSpc>
                <a:spcPct val="90000"/>
              </a:lnSpc>
              <a:spcBef>
                <a:spcPts val="800"/>
              </a:spcBef>
              <a:spcAft>
                <a:spcPts val="0"/>
              </a:spcAft>
              <a:buSzPts val="1400"/>
              <a:buNone/>
            </a:pPr>
            <a:endParaRPr sz="1800" dirty="0"/>
          </a:p>
          <a:p>
            <a:pPr marL="558800" lvl="1" indent="-127000" algn="l" rtl="0">
              <a:lnSpc>
                <a:spcPct val="90000"/>
              </a:lnSpc>
              <a:spcBef>
                <a:spcPts val="800"/>
              </a:spcBef>
              <a:spcAft>
                <a:spcPts val="0"/>
              </a:spcAft>
              <a:buSzPts val="1400"/>
              <a:buNone/>
            </a:pPr>
            <a:endParaRPr sz="1800" dirty="0"/>
          </a:p>
        </p:txBody>
      </p:sp>
      <p:sp>
        <p:nvSpPr>
          <p:cNvPr id="144" name="Google Shape;144;p7"/>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5</a:t>
            </a:fld>
            <a:endParaRPr sz="1100">
              <a:solidFill>
                <a:srgbClr val="000000"/>
              </a:solidFill>
              <a:latin typeface="Arial"/>
              <a:ea typeface="Arial"/>
              <a:cs typeface="Arial"/>
              <a:sym typeface="Arial"/>
            </a:endParaRPr>
          </a:p>
        </p:txBody>
      </p:sp>
      <p:pic>
        <p:nvPicPr>
          <p:cNvPr id="145" name="Google Shape;145;p7" descr="File:Rubric.jpg - Wikimedia Commons"/>
          <p:cNvPicPr preferRelativeResize="0"/>
          <p:nvPr/>
        </p:nvPicPr>
        <p:blipFill rotWithShape="1">
          <a:blip r:embed="rId3">
            <a:alphaModFix/>
          </a:blip>
          <a:srcRect/>
          <a:stretch/>
        </p:blipFill>
        <p:spPr>
          <a:xfrm>
            <a:off x="6483250" y="1247094"/>
            <a:ext cx="2508352" cy="21730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8"/>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Why Use Rubrics? (2)</a:t>
            </a:r>
            <a:endParaRPr/>
          </a:p>
        </p:txBody>
      </p:sp>
      <p:sp>
        <p:nvSpPr>
          <p:cNvPr id="151" name="Google Shape;151;p8"/>
          <p:cNvSpPr txBox="1">
            <a:spLocks noGrp="1"/>
          </p:cNvSpPr>
          <p:nvPr>
            <p:ph type="body" idx="1"/>
          </p:nvPr>
        </p:nvSpPr>
        <p:spPr>
          <a:xfrm>
            <a:off x="153841" y="899844"/>
            <a:ext cx="8433600" cy="3676200"/>
          </a:xfrm>
          <a:prstGeom prst="rect">
            <a:avLst/>
          </a:prstGeom>
          <a:noFill/>
          <a:ln>
            <a:noFill/>
          </a:ln>
        </p:spPr>
        <p:txBody>
          <a:bodyPr spcFirstLastPara="1" wrap="square" lIns="68575" tIns="34275" rIns="68575" bIns="34275" anchor="t" anchorCtr="0">
            <a:noAutofit/>
          </a:bodyPr>
          <a:lstStyle/>
          <a:p>
            <a:pPr marL="254000" lvl="0" indent="-254000" algn="l" rtl="0">
              <a:lnSpc>
                <a:spcPct val="90000"/>
              </a:lnSpc>
              <a:spcBef>
                <a:spcPts val="800"/>
              </a:spcBef>
              <a:spcAft>
                <a:spcPts val="0"/>
              </a:spcAft>
              <a:buSzPts val="1800"/>
              <a:buChar char="•"/>
            </a:pPr>
            <a:r>
              <a:rPr lang="en" sz="1800"/>
              <a:t>Rubrics can… </a:t>
            </a:r>
            <a:endParaRPr sz="1800"/>
          </a:p>
          <a:p>
            <a:pPr marL="914400" lvl="1" indent="-342900" algn="l" rtl="0">
              <a:lnSpc>
                <a:spcPct val="90000"/>
              </a:lnSpc>
              <a:spcBef>
                <a:spcPts val="800"/>
              </a:spcBef>
              <a:spcAft>
                <a:spcPts val="0"/>
              </a:spcAft>
              <a:buSzPts val="1800"/>
              <a:buChar char="•"/>
            </a:pPr>
            <a:r>
              <a:rPr lang="en"/>
              <a:t>Help us to </a:t>
            </a:r>
            <a:r>
              <a:rPr lang="en" b="1"/>
              <a:t>set anchor points </a:t>
            </a:r>
            <a:r>
              <a:rPr lang="en"/>
              <a:t>along a </a:t>
            </a:r>
            <a:r>
              <a:rPr lang="en" b="1"/>
              <a:t>quality continuum </a:t>
            </a:r>
            <a:r>
              <a:rPr lang="en"/>
              <a:t>so that we can </a:t>
            </a:r>
            <a:r>
              <a:rPr lang="en" b="1"/>
              <a:t>establish reasonable and appropriate expectations for learners</a:t>
            </a:r>
            <a:r>
              <a:rPr lang="en"/>
              <a:t> and </a:t>
            </a:r>
            <a:r>
              <a:rPr lang="en" b="1"/>
              <a:t>consistently judge</a:t>
            </a:r>
            <a:r>
              <a:rPr lang="en"/>
              <a:t> how well they have </a:t>
            </a:r>
            <a:r>
              <a:rPr lang="en" b="1"/>
              <a:t>met the expectations</a:t>
            </a:r>
            <a:r>
              <a:rPr lang="en"/>
              <a:t>.</a:t>
            </a:r>
            <a:endParaRPr/>
          </a:p>
          <a:p>
            <a:pPr marL="914400" lvl="1" indent="-342900" algn="l" rtl="0">
              <a:lnSpc>
                <a:spcPct val="90000"/>
              </a:lnSpc>
              <a:spcBef>
                <a:spcPts val="800"/>
              </a:spcBef>
              <a:spcAft>
                <a:spcPts val="0"/>
              </a:spcAft>
              <a:buSzPts val="1800"/>
              <a:buChar char="•"/>
            </a:pPr>
            <a:r>
              <a:rPr lang="en" b="1"/>
              <a:t>Provide feedback </a:t>
            </a:r>
            <a:r>
              <a:rPr lang="en"/>
              <a:t>for students and teachers, including </a:t>
            </a:r>
            <a:r>
              <a:rPr lang="en" b="1"/>
              <a:t>details about how to improve</a:t>
            </a:r>
            <a:r>
              <a:rPr lang="en"/>
              <a:t> performance.</a:t>
            </a:r>
            <a:endParaRPr/>
          </a:p>
          <a:p>
            <a:pPr marL="914400" lvl="1" indent="-342900" algn="l" rtl="0">
              <a:lnSpc>
                <a:spcPct val="90000"/>
              </a:lnSpc>
              <a:spcBef>
                <a:spcPts val="800"/>
              </a:spcBef>
              <a:spcAft>
                <a:spcPts val="0"/>
              </a:spcAft>
              <a:buSzPts val="1800"/>
              <a:buChar char="•"/>
            </a:pPr>
            <a:r>
              <a:rPr lang="en"/>
              <a:t>Allow </a:t>
            </a:r>
            <a:r>
              <a:rPr lang="en" b="1"/>
              <a:t>students to understand</a:t>
            </a:r>
            <a:r>
              <a:rPr lang="en"/>
              <a:t> what </a:t>
            </a:r>
            <a:r>
              <a:rPr lang="en" b="1"/>
              <a:t>behavioral outcomes</a:t>
            </a:r>
            <a:r>
              <a:rPr lang="en"/>
              <a:t> are </a:t>
            </a:r>
            <a:r>
              <a:rPr lang="en" b="1"/>
              <a:t>expected.</a:t>
            </a:r>
            <a:endParaRPr b="1"/>
          </a:p>
          <a:p>
            <a:pPr marL="914400" lvl="1" indent="-342900" algn="l" rtl="0">
              <a:lnSpc>
                <a:spcPct val="90000"/>
              </a:lnSpc>
              <a:spcBef>
                <a:spcPts val="800"/>
              </a:spcBef>
              <a:spcAft>
                <a:spcPts val="0"/>
              </a:spcAft>
              <a:buSzPts val="1800"/>
              <a:buChar char="•"/>
            </a:pPr>
            <a:r>
              <a:rPr lang="en"/>
              <a:t>Increase the </a:t>
            </a:r>
            <a:r>
              <a:rPr lang="en" b="1"/>
              <a:t>reliability</a:t>
            </a:r>
            <a:r>
              <a:rPr lang="en"/>
              <a:t> of an assessment by </a:t>
            </a:r>
            <a:r>
              <a:rPr lang="en" b="1"/>
              <a:t>setting criteria</a:t>
            </a:r>
            <a:r>
              <a:rPr lang="en"/>
              <a:t> that can be </a:t>
            </a:r>
            <a:r>
              <a:rPr lang="en" b="1"/>
              <a:t>applied consistently and objectively</a:t>
            </a:r>
            <a:r>
              <a:rPr lang="en"/>
              <a:t>.</a:t>
            </a:r>
            <a:endParaRPr/>
          </a:p>
          <a:p>
            <a:pPr marL="914400" lvl="1" indent="-342900" algn="l" rtl="0">
              <a:lnSpc>
                <a:spcPct val="90000"/>
              </a:lnSpc>
              <a:spcBef>
                <a:spcPts val="800"/>
              </a:spcBef>
              <a:spcAft>
                <a:spcPts val="0"/>
              </a:spcAft>
              <a:buSzPts val="1800"/>
              <a:buChar char="•"/>
            </a:pPr>
            <a:r>
              <a:rPr lang="en"/>
              <a:t>Improve </a:t>
            </a:r>
            <a:r>
              <a:rPr lang="en" b="1"/>
              <a:t>assessment validity.</a:t>
            </a:r>
            <a:endParaRPr b="1"/>
          </a:p>
          <a:p>
            <a:pPr marL="863600" lvl="2" indent="-101600" algn="l" rtl="0">
              <a:lnSpc>
                <a:spcPct val="90000"/>
              </a:lnSpc>
              <a:spcBef>
                <a:spcPts val="800"/>
              </a:spcBef>
              <a:spcAft>
                <a:spcPts val="0"/>
              </a:spcAft>
              <a:buSzPts val="1200"/>
              <a:buNone/>
            </a:pPr>
            <a:endParaRPr sz="1200"/>
          </a:p>
          <a:p>
            <a:pPr marL="254000" lvl="0" indent="-152400" algn="l" rtl="0">
              <a:lnSpc>
                <a:spcPct val="90000"/>
              </a:lnSpc>
              <a:spcBef>
                <a:spcPts val="800"/>
              </a:spcBef>
              <a:spcAft>
                <a:spcPts val="0"/>
              </a:spcAft>
              <a:buSzPts val="1500"/>
              <a:buNone/>
            </a:pPr>
            <a:endParaRPr sz="1500"/>
          </a:p>
          <a:p>
            <a:pPr marL="558800" lvl="1" indent="-152400" algn="l" rtl="0">
              <a:lnSpc>
                <a:spcPct val="90000"/>
              </a:lnSpc>
              <a:spcBef>
                <a:spcPts val="800"/>
              </a:spcBef>
              <a:spcAft>
                <a:spcPts val="0"/>
              </a:spcAft>
              <a:buSzPts val="1100"/>
              <a:buNone/>
            </a:pPr>
            <a:endParaRPr sz="1400"/>
          </a:p>
          <a:p>
            <a:pPr marL="558800" lvl="1" indent="-152400" algn="l" rtl="0">
              <a:lnSpc>
                <a:spcPct val="90000"/>
              </a:lnSpc>
              <a:spcBef>
                <a:spcPts val="800"/>
              </a:spcBef>
              <a:spcAft>
                <a:spcPts val="0"/>
              </a:spcAft>
              <a:buSzPts val="1100"/>
              <a:buNone/>
            </a:pPr>
            <a:endParaRPr sz="1400"/>
          </a:p>
        </p:txBody>
      </p:sp>
      <p:sp>
        <p:nvSpPr>
          <p:cNvPr id="152" name="Google Shape;152;p8"/>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6</a:t>
            </a:fld>
            <a:endParaRPr sz="110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title"/>
          </p:nvPr>
        </p:nvSpPr>
        <p:spPr>
          <a:xfrm>
            <a:off x="139775" y="150650"/>
            <a:ext cx="8903400" cy="9942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sz="3200">
                <a:latin typeface="Libre Franklin"/>
                <a:ea typeface="Libre Franklin"/>
                <a:cs typeface="Libre Franklin"/>
                <a:sym typeface="Libre Franklin"/>
              </a:rPr>
              <a:t>Why Use Rubrics? For Teachers and Students </a:t>
            </a:r>
            <a:endParaRPr sz="3200"/>
          </a:p>
        </p:txBody>
      </p:sp>
      <p:sp>
        <p:nvSpPr>
          <p:cNvPr id="158" name="Google Shape;158;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sz="1100">
                <a:solidFill>
                  <a:srgbClr val="000000"/>
                </a:solidFill>
                <a:latin typeface="Arial"/>
                <a:ea typeface="Arial"/>
                <a:cs typeface="Arial"/>
                <a:sym typeface="Arial"/>
              </a:rPr>
              <a:t>7</a:t>
            </a:fld>
            <a:endParaRPr sz="1100">
              <a:solidFill>
                <a:srgbClr val="000000"/>
              </a:solidFill>
              <a:latin typeface="Arial"/>
              <a:ea typeface="Arial"/>
              <a:cs typeface="Arial"/>
              <a:sym typeface="Arial"/>
            </a:endParaRPr>
          </a:p>
        </p:txBody>
      </p:sp>
      <p:sp>
        <p:nvSpPr>
          <p:cNvPr id="159" name="Google Shape;159;p9"/>
          <p:cNvSpPr txBox="1">
            <a:spLocks noGrp="1"/>
          </p:cNvSpPr>
          <p:nvPr>
            <p:ph type="body" idx="2"/>
          </p:nvPr>
        </p:nvSpPr>
        <p:spPr>
          <a:xfrm>
            <a:off x="317325" y="1006350"/>
            <a:ext cx="4311900" cy="3400200"/>
          </a:xfrm>
          <a:prstGeom prst="rect">
            <a:avLst/>
          </a:prstGeom>
          <a:noFill/>
          <a:ln>
            <a:noFill/>
          </a:ln>
        </p:spPr>
        <p:txBody>
          <a:bodyPr spcFirstLastPara="1" wrap="square" lIns="68575" tIns="34275" rIns="68575" bIns="34275" anchor="t" anchorCtr="0">
            <a:normAutofit fontScale="70000" lnSpcReduction="20000"/>
          </a:bodyPr>
          <a:lstStyle/>
          <a:p>
            <a:pPr marL="0" lvl="0" indent="0" algn="l" rtl="0">
              <a:lnSpc>
                <a:spcPct val="90000"/>
              </a:lnSpc>
              <a:spcBef>
                <a:spcPts val="0"/>
              </a:spcBef>
              <a:spcAft>
                <a:spcPts val="0"/>
              </a:spcAft>
              <a:buClr>
                <a:schemeClr val="dk1"/>
              </a:buClr>
              <a:buSzPct val="39603"/>
              <a:buFont typeface="Arial"/>
              <a:buNone/>
            </a:pPr>
            <a:r>
              <a:rPr lang="en" sz="3400" b="1" dirty="0">
                <a:solidFill>
                  <a:schemeClr val="dk1"/>
                </a:solidFill>
                <a:latin typeface="Franklin Gothic Book" panose="020B0503020102020204" pitchFamily="34" charset="0"/>
              </a:rPr>
              <a:t>For teachers:</a:t>
            </a:r>
            <a:endParaRPr sz="3400" b="1" dirty="0">
              <a:solidFill>
                <a:schemeClr val="dk1"/>
              </a:solidFill>
              <a:latin typeface="Franklin Gothic Book" panose="020B0503020102020204" pitchFamily="34" charset="0"/>
            </a:endParaRPr>
          </a:p>
          <a:p>
            <a:pPr marL="254000" lvl="0" indent="-215900" algn="l" rtl="0">
              <a:lnSpc>
                <a:spcPct val="90000"/>
              </a:lnSpc>
              <a:spcBef>
                <a:spcPts val="800"/>
              </a:spcBef>
              <a:spcAft>
                <a:spcPts val="0"/>
              </a:spcAft>
              <a:buClr>
                <a:schemeClr val="dk1"/>
              </a:buClr>
              <a:buSzPct val="69306"/>
              <a:buChar char="•"/>
            </a:pPr>
            <a:r>
              <a:rPr lang="en" sz="3200" dirty="0">
                <a:solidFill>
                  <a:schemeClr val="dk1"/>
                </a:solidFill>
                <a:latin typeface="Franklin Gothic Book" panose="020B0503020102020204" pitchFamily="34" charset="0"/>
              </a:rPr>
              <a:t>Prompt a </a:t>
            </a:r>
            <a:r>
              <a:rPr lang="en" sz="3200" u="sng" dirty="0">
                <a:solidFill>
                  <a:schemeClr val="dk1"/>
                </a:solidFill>
                <a:latin typeface="Franklin Gothic Book" panose="020B0503020102020204" pitchFamily="34" charset="0"/>
                <a:hlinkClick r:id="rId3">
                  <a:extLst>
                    <a:ext uri="{A12FA001-AC4F-418D-AE19-62706E023703}">
                      <ahyp:hlinkClr xmlns:ahyp="http://schemas.microsoft.com/office/drawing/2018/hyperlinkcolor" val="tx"/>
                    </a:ext>
                  </a:extLst>
                </a:hlinkClick>
              </a:rPr>
              <a:t>criterion-referenced assessment</a:t>
            </a:r>
            <a:endParaRPr sz="3200" dirty="0">
              <a:solidFill>
                <a:schemeClr val="dk1"/>
              </a:solidFill>
              <a:latin typeface="Franklin Gothic Book" panose="020B0503020102020204" pitchFamily="34" charset="0"/>
            </a:endParaRPr>
          </a:p>
          <a:p>
            <a:pPr marL="254000" lvl="0" indent="-215900" algn="l" rtl="0">
              <a:lnSpc>
                <a:spcPct val="90000"/>
              </a:lnSpc>
              <a:spcBef>
                <a:spcPts val="800"/>
              </a:spcBef>
              <a:spcAft>
                <a:spcPts val="0"/>
              </a:spcAft>
              <a:buClr>
                <a:schemeClr val="dk1"/>
              </a:buClr>
              <a:buSzPct val="69306"/>
              <a:buChar char="•"/>
            </a:pPr>
            <a:r>
              <a:rPr lang="en" sz="3200" dirty="0">
                <a:solidFill>
                  <a:schemeClr val="dk1"/>
                </a:solidFill>
                <a:latin typeface="Franklin Gothic Book" panose="020B0503020102020204" pitchFamily="34" charset="0"/>
              </a:rPr>
              <a:t>Provide students with detailed and timely feedback</a:t>
            </a:r>
            <a:endParaRPr sz="3200" dirty="0">
              <a:solidFill>
                <a:schemeClr val="dk1"/>
              </a:solidFill>
              <a:latin typeface="Franklin Gothic Book" panose="020B0503020102020204" pitchFamily="34" charset="0"/>
            </a:endParaRPr>
          </a:p>
          <a:p>
            <a:pPr marL="254000" lvl="0" indent="-215900" algn="l" rtl="0">
              <a:lnSpc>
                <a:spcPct val="90000"/>
              </a:lnSpc>
              <a:spcBef>
                <a:spcPts val="800"/>
              </a:spcBef>
              <a:spcAft>
                <a:spcPts val="0"/>
              </a:spcAft>
              <a:buClr>
                <a:schemeClr val="dk1"/>
              </a:buClr>
              <a:buSzPct val="69306"/>
              <a:buChar char="•"/>
            </a:pPr>
            <a:r>
              <a:rPr lang="en" sz="3200" dirty="0">
                <a:solidFill>
                  <a:schemeClr val="dk1"/>
                </a:solidFill>
                <a:latin typeface="Franklin Gothic Book" panose="020B0503020102020204" pitchFamily="34" charset="0"/>
              </a:rPr>
              <a:t>Encourage critical thinking</a:t>
            </a:r>
            <a:endParaRPr sz="3200" dirty="0">
              <a:solidFill>
                <a:schemeClr val="dk1"/>
              </a:solidFill>
              <a:latin typeface="Franklin Gothic Book" panose="020B0503020102020204" pitchFamily="34" charset="0"/>
            </a:endParaRPr>
          </a:p>
          <a:p>
            <a:pPr marL="254000" lvl="0" indent="-215900" algn="l" rtl="0">
              <a:lnSpc>
                <a:spcPct val="90000"/>
              </a:lnSpc>
              <a:spcBef>
                <a:spcPts val="800"/>
              </a:spcBef>
              <a:spcAft>
                <a:spcPts val="0"/>
              </a:spcAft>
              <a:buClr>
                <a:schemeClr val="dk1"/>
              </a:buClr>
              <a:buSzPct val="69306"/>
              <a:buChar char="•"/>
            </a:pPr>
            <a:r>
              <a:rPr lang="en" sz="3200" dirty="0">
                <a:solidFill>
                  <a:schemeClr val="dk1"/>
                </a:solidFill>
                <a:latin typeface="Franklin Gothic Book" panose="020B0503020102020204" pitchFamily="34" charset="0"/>
              </a:rPr>
              <a:t>Facilitate communication with other individuals involved in scoring</a:t>
            </a:r>
            <a:endParaRPr sz="3200" dirty="0">
              <a:solidFill>
                <a:schemeClr val="dk1"/>
              </a:solidFill>
              <a:latin typeface="Franklin Gothic Book" panose="020B0503020102020204" pitchFamily="34" charset="0"/>
            </a:endParaRPr>
          </a:p>
          <a:p>
            <a:pPr marL="254000" lvl="0" indent="-215900" algn="l" rtl="0">
              <a:lnSpc>
                <a:spcPct val="90000"/>
              </a:lnSpc>
              <a:spcBef>
                <a:spcPts val="800"/>
              </a:spcBef>
              <a:spcAft>
                <a:spcPts val="0"/>
              </a:spcAft>
              <a:buClr>
                <a:schemeClr val="dk1"/>
              </a:buClr>
              <a:buSzPct val="69306"/>
              <a:buChar char="•"/>
            </a:pPr>
            <a:r>
              <a:rPr lang="en" sz="3200" dirty="0">
                <a:solidFill>
                  <a:schemeClr val="dk1"/>
                </a:solidFill>
                <a:latin typeface="Franklin Gothic Book" panose="020B0503020102020204" pitchFamily="34" charset="0"/>
              </a:rPr>
              <a:t>Help to refine teaching skills and learning activities</a:t>
            </a:r>
            <a:endParaRPr sz="1300" b="1" dirty="0">
              <a:solidFill>
                <a:schemeClr val="dk1"/>
              </a:solidFill>
              <a:latin typeface="Franklin Gothic Book" panose="020B0503020102020204" pitchFamily="34" charset="0"/>
            </a:endParaRPr>
          </a:p>
        </p:txBody>
      </p:sp>
      <p:sp>
        <p:nvSpPr>
          <p:cNvPr id="160" name="Google Shape;160;p9"/>
          <p:cNvSpPr txBox="1">
            <a:spLocks noGrp="1"/>
          </p:cNvSpPr>
          <p:nvPr>
            <p:ph type="body" idx="4"/>
          </p:nvPr>
        </p:nvSpPr>
        <p:spPr>
          <a:xfrm>
            <a:off x="4754775" y="970313"/>
            <a:ext cx="4249450" cy="39339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dk1"/>
              </a:buClr>
              <a:buSzPts val="2000"/>
              <a:buFont typeface="Libre Franklin Medium"/>
              <a:buNone/>
            </a:pPr>
            <a:r>
              <a:rPr lang="en" sz="2400" b="1" dirty="0">
                <a:solidFill>
                  <a:schemeClr val="dk1"/>
                </a:solidFill>
                <a:latin typeface="Franklin Gothic Book" panose="020B0503020102020204" pitchFamily="34" charset="0"/>
              </a:rPr>
              <a:t>For students:</a:t>
            </a:r>
            <a:endParaRPr sz="2400" b="1" dirty="0">
              <a:solidFill>
                <a:schemeClr val="dk1"/>
              </a:solidFill>
              <a:latin typeface="Franklin Gothic Book" panose="020B0503020102020204" pitchFamily="34" charset="0"/>
            </a:endParaRPr>
          </a:p>
          <a:p>
            <a:pPr marL="254000" lvl="0" indent="-171450" algn="l" rtl="0">
              <a:lnSpc>
                <a:spcPct val="100000"/>
              </a:lnSpc>
              <a:spcBef>
                <a:spcPts val="0"/>
              </a:spcBef>
              <a:spcAft>
                <a:spcPts val="1200"/>
              </a:spcAft>
              <a:buClr>
                <a:schemeClr val="dk1"/>
              </a:buClr>
              <a:buSzPts val="700"/>
              <a:buFont typeface="Libre Franklin"/>
              <a:buChar char="●"/>
            </a:pPr>
            <a:r>
              <a:rPr lang="en" sz="2200" dirty="0">
                <a:solidFill>
                  <a:schemeClr val="dk1"/>
                </a:solidFill>
                <a:latin typeface="Franklin Gothic Book" panose="020B0503020102020204" pitchFamily="34" charset="0"/>
              </a:rPr>
              <a:t>Clarify the teacher’s expectations of student performance</a:t>
            </a:r>
            <a:endParaRPr sz="2200" dirty="0">
              <a:solidFill>
                <a:schemeClr val="dk1"/>
              </a:solidFill>
              <a:latin typeface="Franklin Gothic Book" panose="020B0503020102020204" pitchFamily="34" charset="0"/>
            </a:endParaRPr>
          </a:p>
          <a:p>
            <a:pPr marL="254000" lvl="0" indent="-171450" algn="l" rtl="0">
              <a:lnSpc>
                <a:spcPct val="100000"/>
              </a:lnSpc>
              <a:spcBef>
                <a:spcPts val="0"/>
              </a:spcBef>
              <a:spcAft>
                <a:spcPts val="1200"/>
              </a:spcAft>
              <a:buClr>
                <a:schemeClr val="dk1"/>
              </a:buClr>
              <a:buSzPts val="700"/>
              <a:buFont typeface="Libre Franklin"/>
              <a:buChar char="●"/>
            </a:pPr>
            <a:r>
              <a:rPr lang="en" sz="2200" dirty="0">
                <a:solidFill>
                  <a:schemeClr val="dk1"/>
                </a:solidFill>
                <a:latin typeface="Franklin Gothic Book" panose="020B0503020102020204" pitchFamily="34" charset="0"/>
              </a:rPr>
              <a:t>Provide informative descriptions of expected performance</a:t>
            </a:r>
            <a:endParaRPr sz="2200" dirty="0">
              <a:solidFill>
                <a:schemeClr val="dk1"/>
              </a:solidFill>
              <a:latin typeface="Franklin Gothic Book" panose="020B0503020102020204" pitchFamily="34" charset="0"/>
            </a:endParaRPr>
          </a:p>
          <a:p>
            <a:pPr marL="254000" lvl="0" indent="-171450" algn="l" rtl="0">
              <a:lnSpc>
                <a:spcPct val="100000"/>
              </a:lnSpc>
              <a:spcBef>
                <a:spcPts val="0"/>
              </a:spcBef>
              <a:spcAft>
                <a:spcPts val="1200"/>
              </a:spcAft>
              <a:buClr>
                <a:schemeClr val="dk1"/>
              </a:buClr>
              <a:buSzPts val="700"/>
              <a:buFont typeface="Libre Franklin"/>
              <a:buChar char="●"/>
            </a:pPr>
            <a:r>
              <a:rPr lang="en" sz="2200" dirty="0">
                <a:solidFill>
                  <a:schemeClr val="dk1"/>
                </a:solidFill>
                <a:latin typeface="Franklin Gothic Book" panose="020B0503020102020204" pitchFamily="34" charset="0"/>
              </a:rPr>
              <a:t>Help students to monitor and critique own work</a:t>
            </a:r>
            <a:endParaRPr sz="2200" dirty="0">
              <a:solidFill>
                <a:schemeClr val="dk1"/>
              </a:solidFill>
              <a:latin typeface="Franklin Gothic Book" panose="020B0503020102020204" pitchFamily="34" charset="0"/>
            </a:endParaRPr>
          </a:p>
          <a:p>
            <a:pPr marL="0" lvl="0" indent="0" algn="l" rtl="0">
              <a:lnSpc>
                <a:spcPct val="90000"/>
              </a:lnSpc>
              <a:spcBef>
                <a:spcPts val="800"/>
              </a:spcBef>
              <a:spcAft>
                <a:spcPts val="0"/>
              </a:spcAft>
              <a:buSzPts val="14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33ec26b12bb_0_217"/>
          <p:cNvSpPr txBox="1">
            <a:spLocks noGrp="1"/>
          </p:cNvSpPr>
          <p:nvPr>
            <p:ph type="title"/>
          </p:nvPr>
        </p:nvSpPr>
        <p:spPr>
          <a:xfrm>
            <a:off x="139148" y="120927"/>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dirty="0"/>
              <a:t>Application: Evaluating a Rubric</a:t>
            </a:r>
            <a:endParaRPr dirty="0"/>
          </a:p>
        </p:txBody>
      </p:sp>
      <p:sp>
        <p:nvSpPr>
          <p:cNvPr id="166" name="Google Shape;166;g33ec26b12bb_0_217"/>
          <p:cNvSpPr txBox="1">
            <a:spLocks noGrp="1"/>
          </p:cNvSpPr>
          <p:nvPr>
            <p:ph type="body" idx="1"/>
          </p:nvPr>
        </p:nvSpPr>
        <p:spPr>
          <a:xfrm>
            <a:off x="5555974" y="708738"/>
            <a:ext cx="3299791" cy="3283800"/>
          </a:xfrm>
          <a:prstGeom prst="rect">
            <a:avLst/>
          </a:prstGeom>
          <a:noFill/>
          <a:ln>
            <a:noFill/>
          </a:ln>
        </p:spPr>
        <p:txBody>
          <a:bodyPr spcFirstLastPara="1" wrap="square" lIns="68575" tIns="34275" rIns="68575" bIns="34275" anchor="t" anchorCtr="0">
            <a:normAutofit fontScale="77500" lnSpcReduction="20000"/>
          </a:bodyPr>
          <a:lstStyle/>
          <a:p>
            <a:pPr marL="0" lvl="0" indent="0" algn="l" rtl="0">
              <a:lnSpc>
                <a:spcPct val="100000"/>
              </a:lnSpc>
              <a:spcBef>
                <a:spcPts val="0"/>
              </a:spcBef>
              <a:spcAft>
                <a:spcPts val="0"/>
              </a:spcAft>
              <a:buSzPct val="78431"/>
              <a:buNone/>
            </a:pPr>
            <a:r>
              <a:rPr lang="en" dirty="0"/>
              <a:t>Does </a:t>
            </a:r>
            <a:r>
              <a:rPr lang="en" b="1" u="sng" dirty="0">
                <a:solidFill>
                  <a:schemeClr val="hlink"/>
                </a:solidFill>
                <a:hlinkClick r:id="rId3"/>
              </a:rPr>
              <a:t>this rubric</a:t>
            </a:r>
            <a:r>
              <a:rPr lang="en" b="1" dirty="0"/>
              <a:t>:</a:t>
            </a:r>
            <a:endParaRPr b="1" dirty="0"/>
          </a:p>
          <a:p>
            <a:pPr marL="457200" lvl="0" indent="-304165" algn="l" rtl="0">
              <a:lnSpc>
                <a:spcPct val="100000"/>
              </a:lnSpc>
              <a:spcBef>
                <a:spcPts val="0"/>
              </a:spcBef>
              <a:spcAft>
                <a:spcPts val="0"/>
              </a:spcAft>
              <a:buSzPct val="66666"/>
              <a:buChar char="•"/>
            </a:pPr>
            <a:r>
              <a:rPr lang="en" dirty="0"/>
              <a:t>establish </a:t>
            </a:r>
            <a:r>
              <a:rPr lang="en" b="1" dirty="0"/>
              <a:t>reasonable and appropriate expectations</a:t>
            </a:r>
            <a:r>
              <a:rPr lang="en" dirty="0"/>
              <a:t> for learners?</a:t>
            </a:r>
            <a:endParaRPr dirty="0"/>
          </a:p>
          <a:p>
            <a:pPr marL="0" lvl="0" indent="0" algn="l" rtl="0">
              <a:lnSpc>
                <a:spcPct val="100000"/>
              </a:lnSpc>
              <a:spcBef>
                <a:spcPts val="0"/>
              </a:spcBef>
              <a:spcAft>
                <a:spcPts val="0"/>
              </a:spcAft>
              <a:buSzPct val="78431"/>
              <a:buNone/>
            </a:pPr>
            <a:endParaRPr dirty="0"/>
          </a:p>
          <a:p>
            <a:pPr marL="457200" lvl="0" indent="-304165" algn="l" rtl="0">
              <a:lnSpc>
                <a:spcPct val="100000"/>
              </a:lnSpc>
              <a:spcBef>
                <a:spcPts val="0"/>
              </a:spcBef>
              <a:spcAft>
                <a:spcPts val="0"/>
              </a:spcAft>
              <a:buSzPct val="66666"/>
              <a:buChar char="•"/>
            </a:pPr>
            <a:r>
              <a:rPr lang="en" b="1" dirty="0"/>
              <a:t>provide feedback</a:t>
            </a:r>
            <a:r>
              <a:rPr lang="en" dirty="0"/>
              <a:t> for students and teachers, including details about </a:t>
            </a:r>
            <a:r>
              <a:rPr lang="en" b="1" dirty="0"/>
              <a:t>how to improve</a:t>
            </a:r>
            <a:r>
              <a:rPr lang="en" dirty="0"/>
              <a:t> performance?</a:t>
            </a:r>
            <a:endParaRPr dirty="0"/>
          </a:p>
          <a:p>
            <a:pPr marL="457200" lvl="0" indent="0" algn="l" rtl="0">
              <a:lnSpc>
                <a:spcPct val="100000"/>
              </a:lnSpc>
              <a:spcBef>
                <a:spcPts val="0"/>
              </a:spcBef>
              <a:spcAft>
                <a:spcPts val="0"/>
              </a:spcAft>
              <a:buSzPct val="78431"/>
              <a:buNone/>
            </a:pPr>
            <a:endParaRPr dirty="0"/>
          </a:p>
          <a:p>
            <a:pPr marL="457200" lvl="0" indent="-304165" algn="l" rtl="0">
              <a:lnSpc>
                <a:spcPct val="100000"/>
              </a:lnSpc>
              <a:spcBef>
                <a:spcPts val="0"/>
              </a:spcBef>
              <a:spcAft>
                <a:spcPts val="0"/>
              </a:spcAft>
              <a:buSzPct val="66666"/>
              <a:buChar char="•"/>
            </a:pPr>
            <a:r>
              <a:rPr lang="en" dirty="0"/>
              <a:t>allow students to </a:t>
            </a:r>
            <a:r>
              <a:rPr lang="en" b="1" dirty="0"/>
              <a:t>understand</a:t>
            </a:r>
            <a:r>
              <a:rPr lang="en" dirty="0"/>
              <a:t> what behavioral </a:t>
            </a:r>
            <a:r>
              <a:rPr lang="en" b="1" dirty="0"/>
              <a:t>outcomes</a:t>
            </a:r>
            <a:r>
              <a:rPr lang="en" dirty="0"/>
              <a:t> are </a:t>
            </a:r>
            <a:r>
              <a:rPr lang="en" b="1" dirty="0"/>
              <a:t>expected?</a:t>
            </a:r>
            <a:endParaRPr b="1" dirty="0"/>
          </a:p>
          <a:p>
            <a:pPr marL="457200" lvl="0" indent="0" algn="l" rtl="0">
              <a:lnSpc>
                <a:spcPct val="100000"/>
              </a:lnSpc>
              <a:spcBef>
                <a:spcPts val="0"/>
              </a:spcBef>
              <a:spcAft>
                <a:spcPts val="0"/>
              </a:spcAft>
              <a:buSzPct val="78431"/>
              <a:buNone/>
            </a:pPr>
            <a:endParaRPr dirty="0"/>
          </a:p>
          <a:p>
            <a:pPr marL="457200" lvl="0" indent="-304165" algn="l" rtl="0">
              <a:lnSpc>
                <a:spcPct val="100000"/>
              </a:lnSpc>
              <a:spcBef>
                <a:spcPts val="0"/>
              </a:spcBef>
              <a:spcAft>
                <a:spcPts val="0"/>
              </a:spcAft>
              <a:buSzPct val="66666"/>
              <a:buChar char="•"/>
            </a:pPr>
            <a:r>
              <a:rPr lang="en" b="1" dirty="0"/>
              <a:t>set criteria</a:t>
            </a:r>
            <a:r>
              <a:rPr lang="en" dirty="0"/>
              <a:t> that can be applied </a:t>
            </a:r>
            <a:r>
              <a:rPr lang="en" b="1" dirty="0"/>
              <a:t>consistently</a:t>
            </a:r>
            <a:r>
              <a:rPr lang="en" dirty="0"/>
              <a:t> and </a:t>
            </a:r>
            <a:r>
              <a:rPr lang="en" b="1" dirty="0"/>
              <a:t>objectively</a:t>
            </a:r>
            <a:r>
              <a:rPr lang="en" dirty="0"/>
              <a:t>?</a:t>
            </a:r>
            <a:endParaRPr dirty="0"/>
          </a:p>
        </p:txBody>
      </p:sp>
      <p:graphicFrame>
        <p:nvGraphicFramePr>
          <p:cNvPr id="2" name="Table 1">
            <a:extLst>
              <a:ext uri="{FF2B5EF4-FFF2-40B4-BE49-F238E27FC236}">
                <a16:creationId xmlns:a16="http://schemas.microsoft.com/office/drawing/2014/main" id="{ADF3537F-F2F8-A26A-6C8D-7C67EEED8D72}"/>
              </a:ext>
            </a:extLst>
          </p:cNvPr>
          <p:cNvGraphicFramePr>
            <a:graphicFrameLocks noGrp="1"/>
          </p:cNvGraphicFramePr>
          <p:nvPr>
            <p:extLst>
              <p:ext uri="{D42A27DB-BD31-4B8C-83A1-F6EECF244321}">
                <p14:modId xmlns:p14="http://schemas.microsoft.com/office/powerpoint/2010/main" val="2475903551"/>
              </p:ext>
            </p:extLst>
          </p:nvPr>
        </p:nvGraphicFramePr>
        <p:xfrm>
          <a:off x="139148" y="616227"/>
          <a:ext cx="5277675" cy="4518499"/>
        </p:xfrm>
        <a:graphic>
          <a:graphicData uri="http://schemas.openxmlformats.org/drawingml/2006/table">
            <a:tbl>
              <a:tblPr firstRow="1" bandRow="1">
                <a:tableStyleId>{C1262454-0956-4F1E-8B1E-6EEBB29C0C07}</a:tableStyleId>
              </a:tblPr>
              <a:tblGrid>
                <a:gridCol w="1055535">
                  <a:extLst>
                    <a:ext uri="{9D8B030D-6E8A-4147-A177-3AD203B41FA5}">
                      <a16:colId xmlns:a16="http://schemas.microsoft.com/office/drawing/2014/main" val="284077879"/>
                    </a:ext>
                  </a:extLst>
                </a:gridCol>
                <a:gridCol w="1055535">
                  <a:extLst>
                    <a:ext uri="{9D8B030D-6E8A-4147-A177-3AD203B41FA5}">
                      <a16:colId xmlns:a16="http://schemas.microsoft.com/office/drawing/2014/main" val="3765163803"/>
                    </a:ext>
                  </a:extLst>
                </a:gridCol>
                <a:gridCol w="1055535">
                  <a:extLst>
                    <a:ext uri="{9D8B030D-6E8A-4147-A177-3AD203B41FA5}">
                      <a16:colId xmlns:a16="http://schemas.microsoft.com/office/drawing/2014/main" val="1705221979"/>
                    </a:ext>
                  </a:extLst>
                </a:gridCol>
                <a:gridCol w="1055535">
                  <a:extLst>
                    <a:ext uri="{9D8B030D-6E8A-4147-A177-3AD203B41FA5}">
                      <a16:colId xmlns:a16="http://schemas.microsoft.com/office/drawing/2014/main" val="1153353741"/>
                    </a:ext>
                  </a:extLst>
                </a:gridCol>
                <a:gridCol w="1055535">
                  <a:extLst>
                    <a:ext uri="{9D8B030D-6E8A-4147-A177-3AD203B41FA5}">
                      <a16:colId xmlns:a16="http://schemas.microsoft.com/office/drawing/2014/main" val="653800049"/>
                    </a:ext>
                  </a:extLst>
                </a:gridCol>
              </a:tblGrid>
              <a:tr h="430133">
                <a:tc>
                  <a:txBody>
                    <a:bodyPr/>
                    <a:lstStyle/>
                    <a:p>
                      <a:pPr algn="ctr" rtl="0" fontAlgn="t">
                        <a:buNone/>
                      </a:pPr>
                      <a:r>
                        <a:rPr lang="en-US" sz="1050" b="1" i="0" u="none" strike="noStrike" dirty="0">
                          <a:solidFill>
                            <a:srgbClr val="000000"/>
                          </a:solidFill>
                          <a:effectLst/>
                          <a:latin typeface="Calibri" panose="020F0502020204030204" pitchFamily="34" charset="0"/>
                        </a:rPr>
                        <a:t>Criteria</a:t>
                      </a:r>
                      <a:endParaRPr lang="en-US" sz="1200" dirty="0">
                        <a:effectLst/>
                      </a:endParaRPr>
                    </a:p>
                  </a:txBody>
                  <a:tcPr marL="63500" marR="63500" marT="63500" marB="63500">
                    <a:solidFill>
                      <a:schemeClr val="tx2">
                        <a:lumMod val="90000"/>
                      </a:schemeClr>
                    </a:solidFill>
                  </a:tcPr>
                </a:tc>
                <a:tc>
                  <a:txBody>
                    <a:bodyPr/>
                    <a:lstStyle/>
                    <a:p>
                      <a:pPr algn="ctr" rtl="0" fontAlgn="t">
                        <a:buNone/>
                      </a:pPr>
                      <a:r>
                        <a:rPr lang="en-US" sz="1050" b="1" i="0" u="none" strike="noStrike">
                          <a:solidFill>
                            <a:srgbClr val="000000"/>
                          </a:solidFill>
                          <a:effectLst/>
                          <a:latin typeface="Calibri" panose="020F0502020204030204" pitchFamily="34" charset="0"/>
                        </a:rPr>
                        <a:t>Advanced </a:t>
                      </a:r>
                      <a:endParaRPr lang="en-US" sz="1200">
                        <a:effectLst/>
                      </a:endParaRPr>
                    </a:p>
                    <a:p>
                      <a:pPr algn="ctr" rtl="0" fontAlgn="t">
                        <a:buNone/>
                      </a:pPr>
                      <a:r>
                        <a:rPr lang="en-US" sz="1050" b="1" i="0" u="none" strike="noStrike">
                          <a:solidFill>
                            <a:srgbClr val="000000"/>
                          </a:solidFill>
                          <a:effectLst/>
                          <a:latin typeface="Calibri" panose="020F0502020204030204" pitchFamily="34" charset="0"/>
                        </a:rPr>
                        <a:t>(4)</a:t>
                      </a:r>
                      <a:endParaRPr lang="en-US" sz="1200">
                        <a:effectLst/>
                      </a:endParaRPr>
                    </a:p>
                  </a:txBody>
                  <a:tcPr marL="63500" marR="63500" marT="63500" marB="63500">
                    <a:solidFill>
                      <a:schemeClr val="tx2">
                        <a:lumMod val="90000"/>
                      </a:schemeClr>
                    </a:solidFill>
                  </a:tcPr>
                </a:tc>
                <a:tc>
                  <a:txBody>
                    <a:bodyPr/>
                    <a:lstStyle/>
                    <a:p>
                      <a:pPr algn="ctr" rtl="0" fontAlgn="t">
                        <a:buNone/>
                      </a:pPr>
                      <a:r>
                        <a:rPr lang="en-US" sz="1050" b="1" i="0" u="none" strike="noStrike">
                          <a:solidFill>
                            <a:srgbClr val="000000"/>
                          </a:solidFill>
                          <a:effectLst/>
                          <a:latin typeface="Calibri" panose="020F0502020204030204" pitchFamily="34" charset="0"/>
                        </a:rPr>
                        <a:t>Proficient </a:t>
                      </a:r>
                      <a:endParaRPr lang="en-US" sz="1200">
                        <a:effectLst/>
                      </a:endParaRPr>
                    </a:p>
                    <a:p>
                      <a:pPr algn="ctr" rtl="0" fontAlgn="t">
                        <a:buNone/>
                      </a:pPr>
                      <a:r>
                        <a:rPr lang="en-US" sz="1050" b="1" i="0" u="none" strike="noStrike">
                          <a:solidFill>
                            <a:srgbClr val="000000"/>
                          </a:solidFill>
                          <a:effectLst/>
                          <a:latin typeface="Calibri" panose="020F0502020204030204" pitchFamily="34" charset="0"/>
                        </a:rPr>
                        <a:t>(3)</a:t>
                      </a:r>
                      <a:endParaRPr lang="en-US" sz="1200">
                        <a:effectLst/>
                      </a:endParaRPr>
                    </a:p>
                  </a:txBody>
                  <a:tcPr marL="63500" marR="63500" marT="63500" marB="63500">
                    <a:solidFill>
                      <a:schemeClr val="tx2">
                        <a:lumMod val="90000"/>
                      </a:schemeClr>
                    </a:solidFill>
                  </a:tcPr>
                </a:tc>
                <a:tc>
                  <a:txBody>
                    <a:bodyPr/>
                    <a:lstStyle/>
                    <a:p>
                      <a:pPr algn="ctr" rtl="0" fontAlgn="t">
                        <a:buNone/>
                      </a:pPr>
                      <a:r>
                        <a:rPr lang="en-US" sz="1050" b="1" i="0" u="none" strike="noStrike">
                          <a:solidFill>
                            <a:srgbClr val="000000"/>
                          </a:solidFill>
                          <a:effectLst/>
                          <a:latin typeface="Calibri" panose="020F0502020204030204" pitchFamily="34" charset="0"/>
                        </a:rPr>
                        <a:t>Emerging </a:t>
                      </a:r>
                      <a:endParaRPr lang="en-US" sz="1200">
                        <a:effectLst/>
                      </a:endParaRPr>
                    </a:p>
                    <a:p>
                      <a:pPr algn="ctr" rtl="0" fontAlgn="t">
                        <a:buNone/>
                      </a:pPr>
                      <a:r>
                        <a:rPr lang="en-US" sz="1050" b="1" i="0" u="none" strike="noStrike">
                          <a:solidFill>
                            <a:srgbClr val="000000"/>
                          </a:solidFill>
                          <a:effectLst/>
                          <a:latin typeface="Calibri" panose="020F0502020204030204" pitchFamily="34" charset="0"/>
                        </a:rPr>
                        <a:t>(2)</a:t>
                      </a:r>
                      <a:endParaRPr lang="en-US" sz="1200">
                        <a:effectLst/>
                      </a:endParaRPr>
                    </a:p>
                  </a:txBody>
                  <a:tcPr marL="63500" marR="63500" marT="63500" marB="63500">
                    <a:solidFill>
                      <a:schemeClr val="tx2">
                        <a:lumMod val="90000"/>
                      </a:schemeClr>
                    </a:solidFill>
                  </a:tcPr>
                </a:tc>
                <a:tc>
                  <a:txBody>
                    <a:bodyPr/>
                    <a:lstStyle/>
                    <a:p>
                      <a:pPr algn="ctr" rtl="0" fontAlgn="t">
                        <a:buNone/>
                      </a:pPr>
                      <a:r>
                        <a:rPr lang="en-US" sz="1050" b="1" i="0" u="none" strike="noStrike" dirty="0">
                          <a:solidFill>
                            <a:srgbClr val="000000"/>
                          </a:solidFill>
                          <a:effectLst/>
                          <a:latin typeface="Calibri" panose="020F0502020204030204" pitchFamily="34" charset="0"/>
                        </a:rPr>
                        <a:t>Not Yet or Missing (1)</a:t>
                      </a:r>
                      <a:endParaRPr lang="en-US" sz="1200" dirty="0">
                        <a:effectLst/>
                      </a:endParaRPr>
                    </a:p>
                  </a:txBody>
                  <a:tcPr marL="63500" marR="63500" marT="63500" marB="63500">
                    <a:solidFill>
                      <a:schemeClr val="tx2">
                        <a:lumMod val="90000"/>
                      </a:schemeClr>
                    </a:solidFill>
                  </a:tcPr>
                </a:tc>
                <a:extLst>
                  <a:ext uri="{0D108BD9-81ED-4DB2-BD59-A6C34878D82A}">
                    <a16:rowId xmlns:a16="http://schemas.microsoft.com/office/drawing/2014/main" val="2985247540"/>
                  </a:ext>
                </a:extLst>
              </a:tr>
              <a:tr h="825592">
                <a:tc>
                  <a:txBody>
                    <a:bodyPr/>
                    <a:lstStyle/>
                    <a:p>
                      <a:pPr rtl="0" fontAlgn="t">
                        <a:buNone/>
                      </a:pPr>
                      <a:r>
                        <a:rPr lang="en-US" sz="900" b="1" i="0" u="none" strike="noStrike" dirty="0">
                          <a:solidFill>
                            <a:srgbClr val="000000"/>
                          </a:solidFill>
                          <a:effectLst/>
                          <a:latin typeface="Calibri" panose="020F0502020204030204" pitchFamily="34" charset="0"/>
                        </a:rPr>
                        <a:t>3.E.ST.1:</a:t>
                      </a:r>
                      <a:r>
                        <a:rPr lang="en-US" sz="900" b="0" i="0" u="none" strike="noStrike" dirty="0">
                          <a:solidFill>
                            <a:srgbClr val="000000"/>
                          </a:solidFill>
                          <a:effectLst/>
                          <a:latin typeface="Calibri" panose="020F0502020204030204" pitchFamily="34" charset="0"/>
                        </a:rPr>
                        <a:t> Describe examples of economic interdependence.</a:t>
                      </a:r>
                      <a:endParaRPr lang="en-US" sz="1200" dirty="0">
                        <a:effectLst/>
                      </a:endParaRPr>
                    </a:p>
                  </a:txBody>
                  <a:tcPr marL="63500" marR="63500" marT="63500" marB="63500">
                    <a:solidFill>
                      <a:schemeClr val="tx2">
                        <a:lumMod val="90000"/>
                      </a:schemeClr>
                    </a:solidFill>
                  </a:tcPr>
                </a:tc>
                <a:tc>
                  <a:txBody>
                    <a:bodyPr/>
                    <a:lstStyle/>
                    <a:p>
                      <a:pPr rtl="0" fontAlgn="t">
                        <a:buNone/>
                      </a:pPr>
                      <a:r>
                        <a:rPr lang="en-US" sz="900" b="0" i="0" u="none" strike="noStrike" dirty="0">
                          <a:solidFill>
                            <a:srgbClr val="000000"/>
                          </a:solidFill>
                          <a:effectLst/>
                          <a:latin typeface="Calibri" panose="020F0502020204030204" pitchFamily="34" charset="0"/>
                        </a:rPr>
                        <a:t>Menu item demonstrates understanding of economic interdependence.</a:t>
                      </a:r>
                      <a:endParaRPr lang="en-US" sz="1200" dirty="0">
                        <a:effectLst/>
                      </a:endParaRPr>
                    </a:p>
                  </a:txBody>
                  <a:tcPr marL="63500" marR="63500" marT="63500" marB="63500">
                    <a:solidFill>
                      <a:schemeClr val="bg1"/>
                    </a:solidFill>
                  </a:tcPr>
                </a:tc>
                <a:tc>
                  <a:txBody>
                    <a:bodyPr/>
                    <a:lstStyle/>
                    <a:p>
                      <a:pPr rtl="0" fontAlgn="t">
                        <a:buNone/>
                      </a:pPr>
                      <a:r>
                        <a:rPr lang="en-US" sz="900" b="0" i="0" u="none" strike="noStrike" dirty="0">
                          <a:solidFill>
                            <a:srgbClr val="000000"/>
                          </a:solidFill>
                          <a:effectLst/>
                          <a:latin typeface="Calibri" panose="020F0502020204030204" pitchFamily="34" charset="0"/>
                        </a:rPr>
                        <a:t>Menu item shows limited understanding of  economic interdependence.</a:t>
                      </a:r>
                      <a:endParaRPr lang="en-US" sz="1200" dirty="0">
                        <a:effectLst/>
                      </a:endParaRPr>
                    </a:p>
                  </a:txBody>
                  <a:tcPr marL="63500" marR="63500" marT="63500" marB="63500">
                    <a:solidFill>
                      <a:schemeClr val="bg1"/>
                    </a:solidFill>
                  </a:tcPr>
                </a:tc>
                <a:tc>
                  <a:txBody>
                    <a:bodyPr/>
                    <a:lstStyle/>
                    <a:p>
                      <a:pPr rtl="0" fontAlgn="t">
                        <a:buNone/>
                      </a:pPr>
                      <a:r>
                        <a:rPr lang="en-US" sz="900" b="0" i="0" u="none" strike="noStrike" dirty="0">
                          <a:solidFill>
                            <a:srgbClr val="000000"/>
                          </a:solidFill>
                          <a:effectLst/>
                          <a:latin typeface="Calibri" panose="020F0502020204030204" pitchFamily="34" charset="0"/>
                        </a:rPr>
                        <a:t>Menu item shows inaccurate understanding of  economic interdependence.</a:t>
                      </a:r>
                      <a:endParaRPr lang="en-US" sz="1200" dirty="0">
                        <a:effectLst/>
                      </a:endParaRPr>
                    </a:p>
                  </a:txBody>
                  <a:tcPr marL="63500" marR="63500" marT="63500" marB="63500">
                    <a:solidFill>
                      <a:schemeClr val="bg1"/>
                    </a:solidFill>
                  </a:tcPr>
                </a:tc>
                <a:tc>
                  <a:txBody>
                    <a:bodyPr/>
                    <a:lstStyle/>
                    <a:p>
                      <a:pPr rtl="0" fontAlgn="t">
                        <a:buNone/>
                      </a:pPr>
                      <a:r>
                        <a:rPr lang="en-US" sz="900" b="0" i="0" u="none" strike="noStrike" dirty="0">
                          <a:solidFill>
                            <a:srgbClr val="000000"/>
                          </a:solidFill>
                          <a:effectLst/>
                          <a:latin typeface="Calibri" panose="020F0502020204030204" pitchFamily="34" charset="0"/>
                        </a:rPr>
                        <a:t>Menu item does not show an  understanding of  economic interdependence.</a:t>
                      </a:r>
                      <a:endParaRPr lang="en-US" sz="1200" dirty="0">
                        <a:effectLst/>
                      </a:endParaRPr>
                    </a:p>
                  </a:txBody>
                  <a:tcPr marL="63500" marR="63500" marT="63500" marB="63500">
                    <a:solidFill>
                      <a:schemeClr val="bg1"/>
                    </a:solidFill>
                  </a:tcPr>
                </a:tc>
                <a:extLst>
                  <a:ext uri="{0D108BD9-81ED-4DB2-BD59-A6C34878D82A}">
                    <a16:rowId xmlns:a16="http://schemas.microsoft.com/office/drawing/2014/main" val="3860903586"/>
                  </a:ext>
                </a:extLst>
              </a:tr>
              <a:tr h="1129034">
                <a:tc>
                  <a:txBody>
                    <a:bodyPr/>
                    <a:lstStyle/>
                    <a:p>
                      <a:pPr rtl="0" fontAlgn="t">
                        <a:buNone/>
                      </a:pPr>
                      <a:r>
                        <a:rPr lang="en-US" sz="900" b="1" i="0" u="none" strike="noStrike" dirty="0">
                          <a:solidFill>
                            <a:srgbClr val="000000"/>
                          </a:solidFill>
                          <a:effectLst/>
                          <a:latin typeface="Calibri" panose="020F0502020204030204" pitchFamily="34" charset="0"/>
                        </a:rPr>
                        <a:t>3.G.KGE.1: </a:t>
                      </a:r>
                      <a:r>
                        <a:rPr lang="en-US" sz="900" b="0" i="0" u="none" strike="noStrike" dirty="0">
                          <a:solidFill>
                            <a:srgbClr val="000000"/>
                          </a:solidFill>
                          <a:effectLst/>
                          <a:latin typeface="Calibri" panose="020F0502020204030204" pitchFamily="34" charset="0"/>
                        </a:rPr>
                        <a:t>Describe the impact of cultural diffusion and blending on Kentucky in the past and today.</a:t>
                      </a:r>
                      <a:endParaRPr lang="en-US" sz="1200" dirty="0">
                        <a:effectLst/>
                      </a:endParaRPr>
                    </a:p>
                  </a:txBody>
                  <a:tcPr marL="63500" marR="63500" marT="63500" marB="63500">
                    <a:solidFill>
                      <a:schemeClr val="tx2">
                        <a:lumMod val="90000"/>
                      </a:schemeClr>
                    </a:solidFill>
                  </a:tcPr>
                </a:tc>
                <a:tc>
                  <a:txBody>
                    <a:bodyPr/>
                    <a:lstStyle/>
                    <a:p>
                      <a:pPr rtl="0" fontAlgn="t">
                        <a:buNone/>
                      </a:pPr>
                      <a:r>
                        <a:rPr lang="en-US" sz="900" b="0" i="0" u="none" strike="noStrike">
                          <a:solidFill>
                            <a:srgbClr val="000000"/>
                          </a:solidFill>
                          <a:effectLst/>
                          <a:latin typeface="Calibri" panose="020F0502020204030204" pitchFamily="34" charset="0"/>
                        </a:rPr>
                        <a:t>Menu item represents cultural diffusion and/or blending in Kentucky and the community.  </a:t>
                      </a:r>
                      <a:endParaRPr lang="en-US" sz="1200">
                        <a:effectLst/>
                      </a:endParaRPr>
                    </a:p>
                  </a:txBody>
                  <a:tcPr marL="63500" marR="63500" marT="63500" marB="63500">
                    <a:solidFill>
                      <a:schemeClr val="bg1"/>
                    </a:solidFill>
                  </a:tcPr>
                </a:tc>
                <a:tc>
                  <a:txBody>
                    <a:bodyPr/>
                    <a:lstStyle/>
                    <a:p>
                      <a:pPr rtl="0" fontAlgn="t">
                        <a:buNone/>
                      </a:pPr>
                      <a:r>
                        <a:rPr lang="en-US" sz="900" b="0" i="0" u="none" strike="noStrike" dirty="0">
                          <a:solidFill>
                            <a:srgbClr val="000000"/>
                          </a:solidFill>
                          <a:effectLst/>
                          <a:latin typeface="Calibri" panose="020F0502020204030204" pitchFamily="34" charset="0"/>
                        </a:rPr>
                        <a:t>Menu item shows limited representation of  cultural diffusion and/or blending in Kentucky or the community. </a:t>
                      </a:r>
                      <a:endParaRPr lang="en-US" sz="1200" dirty="0">
                        <a:effectLst/>
                      </a:endParaRPr>
                    </a:p>
                  </a:txBody>
                  <a:tcPr marL="63500" marR="63500" marT="63500" marB="63500">
                    <a:solidFill>
                      <a:schemeClr val="bg1"/>
                    </a:solidFill>
                  </a:tcPr>
                </a:tc>
                <a:tc>
                  <a:txBody>
                    <a:bodyPr/>
                    <a:lstStyle/>
                    <a:p>
                      <a:pPr rtl="0" fontAlgn="t">
                        <a:buNone/>
                      </a:pPr>
                      <a:r>
                        <a:rPr lang="en-US" sz="900" b="0" i="0" u="none" strike="noStrike" dirty="0">
                          <a:solidFill>
                            <a:srgbClr val="000000"/>
                          </a:solidFill>
                          <a:effectLst/>
                          <a:latin typeface="Calibri" panose="020F0502020204030204" pitchFamily="34" charset="0"/>
                        </a:rPr>
                        <a:t>Menu item shows inaccurate representation of  cultural diffusion and/or blending in Kentucky or the community. </a:t>
                      </a:r>
                      <a:endParaRPr lang="en-US" sz="1200" dirty="0">
                        <a:effectLst/>
                      </a:endParaRPr>
                    </a:p>
                  </a:txBody>
                  <a:tcPr marL="63500" marR="63500" marT="63500" marB="63500">
                    <a:solidFill>
                      <a:schemeClr val="bg1"/>
                    </a:solidFill>
                  </a:tcPr>
                </a:tc>
                <a:tc>
                  <a:txBody>
                    <a:bodyPr/>
                    <a:lstStyle/>
                    <a:p>
                      <a:pPr rtl="0" fontAlgn="t">
                        <a:buNone/>
                      </a:pPr>
                      <a:r>
                        <a:rPr lang="en-US" sz="900" b="0" i="0" u="none" strike="noStrike" dirty="0">
                          <a:solidFill>
                            <a:srgbClr val="000000"/>
                          </a:solidFill>
                          <a:effectLst/>
                          <a:latin typeface="Calibri" panose="020F0502020204030204" pitchFamily="34" charset="0"/>
                        </a:rPr>
                        <a:t>Menu item does not represent cultural diffusion and/or blending in Kentucky or the community. </a:t>
                      </a:r>
                      <a:endParaRPr lang="en-US" sz="1200" dirty="0">
                        <a:effectLst/>
                      </a:endParaRPr>
                    </a:p>
                    <a:p>
                      <a:pPr fontAlgn="t"/>
                      <a:endParaRPr lang="en-US" sz="1200" dirty="0">
                        <a:effectLst/>
                      </a:endParaRPr>
                    </a:p>
                  </a:txBody>
                  <a:tcPr marL="63500" marR="63500" marT="63500" marB="63500">
                    <a:solidFill>
                      <a:schemeClr val="bg1"/>
                    </a:solidFill>
                  </a:tcPr>
                </a:tc>
                <a:extLst>
                  <a:ext uri="{0D108BD9-81ED-4DB2-BD59-A6C34878D82A}">
                    <a16:rowId xmlns:a16="http://schemas.microsoft.com/office/drawing/2014/main" val="2971291584"/>
                  </a:ext>
                </a:extLst>
              </a:tr>
              <a:tr h="2021587">
                <a:tc>
                  <a:txBody>
                    <a:bodyPr/>
                    <a:lstStyle/>
                    <a:p>
                      <a:pPr rtl="0" fontAlgn="t">
                        <a:buNone/>
                      </a:pPr>
                      <a:r>
                        <a:rPr lang="en-US" sz="900" b="1" i="0" u="none" strike="noStrike" dirty="0">
                          <a:solidFill>
                            <a:srgbClr val="000000"/>
                          </a:solidFill>
                          <a:effectLst/>
                          <a:latin typeface="Calibri" panose="020F0502020204030204" pitchFamily="34" charset="0"/>
                        </a:rPr>
                        <a:t>3.I.UE.3:</a:t>
                      </a:r>
                      <a:r>
                        <a:rPr lang="en-US" sz="900" b="0" i="0" u="none" strike="noStrike" dirty="0">
                          <a:solidFill>
                            <a:srgbClr val="000000"/>
                          </a:solidFill>
                          <a:effectLst/>
                          <a:latin typeface="Calibri" panose="020F0502020204030204" pitchFamily="34" charset="0"/>
                        </a:rPr>
                        <a:t> Construct responses to compelling and supporting questions about the interactions of diverse groups of people using evidence and reasoning.</a:t>
                      </a:r>
                      <a:endParaRPr lang="en-US" sz="1200" dirty="0">
                        <a:effectLst/>
                      </a:endParaRPr>
                    </a:p>
                  </a:txBody>
                  <a:tcPr marL="63500" marR="63500" marT="63500" marB="63500">
                    <a:solidFill>
                      <a:schemeClr val="tx2">
                        <a:lumMod val="90000"/>
                      </a:schemeClr>
                    </a:solidFill>
                  </a:tcPr>
                </a:tc>
                <a:tc>
                  <a:txBody>
                    <a:bodyPr/>
                    <a:lstStyle/>
                    <a:p>
                      <a:pPr rtl="0" fontAlgn="t">
                        <a:buNone/>
                      </a:pPr>
                      <a:r>
                        <a:rPr lang="en-US" sz="900" b="0" i="0" u="none" strike="noStrike">
                          <a:solidFill>
                            <a:srgbClr val="000000"/>
                          </a:solidFill>
                          <a:effectLst/>
                          <a:latin typeface="Calibri" panose="020F0502020204030204" pitchFamily="34" charset="0"/>
                        </a:rPr>
                        <a:t>Evidence and reasons from two or more sources is effectively used in the response to the compelling question. </a:t>
                      </a:r>
                      <a:endParaRPr lang="en-US" sz="1200">
                        <a:effectLst/>
                      </a:endParaRPr>
                    </a:p>
                    <a:p>
                      <a:pPr rtl="0" fontAlgn="t">
                        <a:buNone/>
                      </a:pPr>
                      <a:br>
                        <a:rPr lang="en-US" sz="1200">
                          <a:effectLst/>
                        </a:rPr>
                      </a:br>
                      <a:r>
                        <a:rPr lang="en-US" sz="900" b="0" i="0" u="none" strike="noStrike">
                          <a:solidFill>
                            <a:srgbClr val="000000"/>
                          </a:solidFill>
                          <a:effectLst/>
                          <a:latin typeface="Calibri" panose="020F0502020204030204" pitchFamily="34" charset="0"/>
                        </a:rPr>
                        <a:t>Evidence is accurately cited.</a:t>
                      </a:r>
                      <a:endParaRPr lang="en-US" sz="1200">
                        <a:effectLst/>
                      </a:endParaRPr>
                    </a:p>
                  </a:txBody>
                  <a:tcPr marL="63500" marR="63500" marT="63500" marB="63500">
                    <a:solidFill>
                      <a:schemeClr val="bg1"/>
                    </a:solidFill>
                  </a:tcPr>
                </a:tc>
                <a:tc>
                  <a:txBody>
                    <a:bodyPr/>
                    <a:lstStyle/>
                    <a:p>
                      <a:pPr rtl="0" fontAlgn="t">
                        <a:buNone/>
                      </a:pPr>
                      <a:r>
                        <a:rPr lang="en-US" sz="900" b="0" i="0" u="none" strike="noStrike">
                          <a:solidFill>
                            <a:srgbClr val="000000"/>
                          </a:solidFill>
                          <a:effectLst/>
                          <a:latin typeface="Calibri" panose="020F0502020204030204" pitchFamily="34" charset="0"/>
                        </a:rPr>
                        <a:t>Evidence and reasons from two or more sources is used with limited errors in the response to the compelling question.</a:t>
                      </a:r>
                      <a:endParaRPr lang="en-US" sz="1200">
                        <a:effectLst/>
                      </a:endParaRPr>
                    </a:p>
                    <a:p>
                      <a:pPr rtl="0" fontAlgn="t">
                        <a:buNone/>
                      </a:pPr>
                      <a:br>
                        <a:rPr lang="en-US" sz="1200">
                          <a:effectLst/>
                        </a:rPr>
                      </a:br>
                      <a:r>
                        <a:rPr lang="en-US" sz="900" b="0" i="0" u="none" strike="noStrike">
                          <a:solidFill>
                            <a:srgbClr val="000000"/>
                          </a:solidFill>
                          <a:effectLst/>
                          <a:latin typeface="Calibri" panose="020F0502020204030204" pitchFamily="34" charset="0"/>
                        </a:rPr>
                        <a:t>Most evidence is accurately cited.</a:t>
                      </a:r>
                      <a:endParaRPr lang="en-US" sz="1200">
                        <a:effectLst/>
                      </a:endParaRPr>
                    </a:p>
                  </a:txBody>
                  <a:tcPr marL="63500" marR="63500" marT="63500" marB="63500">
                    <a:solidFill>
                      <a:schemeClr val="bg1"/>
                    </a:solidFill>
                  </a:tcPr>
                </a:tc>
                <a:tc>
                  <a:txBody>
                    <a:bodyPr/>
                    <a:lstStyle/>
                    <a:p>
                      <a:pPr rtl="0" fontAlgn="t">
                        <a:buNone/>
                      </a:pPr>
                      <a:r>
                        <a:rPr lang="en-US" sz="900" b="0" i="0" u="none" strike="noStrike" dirty="0">
                          <a:solidFill>
                            <a:srgbClr val="000000"/>
                          </a:solidFill>
                          <a:effectLst/>
                          <a:latin typeface="Calibri" panose="020F0502020204030204" pitchFamily="34" charset="0"/>
                        </a:rPr>
                        <a:t>Evidence and reasons from one source is used with some errors in the response to the compelling question.</a:t>
                      </a:r>
                      <a:endParaRPr lang="en-US" sz="1200" dirty="0">
                        <a:effectLst/>
                      </a:endParaRPr>
                    </a:p>
                    <a:p>
                      <a:pPr rtl="0" fontAlgn="t">
                        <a:buNone/>
                      </a:pPr>
                      <a:br>
                        <a:rPr lang="en-US" sz="1200" dirty="0">
                          <a:effectLst/>
                        </a:rPr>
                      </a:br>
                      <a:r>
                        <a:rPr lang="en-US" sz="900" b="0" i="0" u="none" strike="noStrike" dirty="0">
                          <a:solidFill>
                            <a:srgbClr val="000000"/>
                          </a:solidFill>
                          <a:effectLst/>
                          <a:latin typeface="Calibri" panose="020F0502020204030204" pitchFamily="34" charset="0"/>
                        </a:rPr>
                        <a:t>Some evidence is accurately cited.</a:t>
                      </a:r>
                      <a:endParaRPr lang="en-US" sz="1200" dirty="0">
                        <a:effectLst/>
                      </a:endParaRPr>
                    </a:p>
                  </a:txBody>
                  <a:tcPr marL="63500" marR="63500" marT="63500" marB="63500">
                    <a:solidFill>
                      <a:schemeClr val="bg1"/>
                    </a:solidFill>
                  </a:tcPr>
                </a:tc>
                <a:tc>
                  <a:txBody>
                    <a:bodyPr/>
                    <a:lstStyle/>
                    <a:p>
                      <a:pPr rtl="0" fontAlgn="t">
                        <a:buNone/>
                      </a:pPr>
                      <a:r>
                        <a:rPr lang="en-US" sz="900" b="0" i="0" u="none" strike="noStrike" dirty="0">
                          <a:solidFill>
                            <a:srgbClr val="000000"/>
                          </a:solidFill>
                          <a:effectLst/>
                          <a:latin typeface="Calibri" panose="020F0502020204030204" pitchFamily="34" charset="0"/>
                        </a:rPr>
                        <a:t>Evidence and reasons from sources contain significant errors or no sources are used in the response to the compelling question.</a:t>
                      </a:r>
                      <a:endParaRPr lang="en-US" sz="1200" dirty="0">
                        <a:effectLst/>
                      </a:endParaRPr>
                    </a:p>
                    <a:p>
                      <a:pPr rtl="0" fontAlgn="t">
                        <a:buNone/>
                      </a:pPr>
                      <a:br>
                        <a:rPr lang="en-US" sz="1200" dirty="0">
                          <a:effectLst/>
                        </a:rPr>
                      </a:br>
                      <a:r>
                        <a:rPr lang="en-US" sz="900" b="0" i="0" u="none" strike="noStrike" dirty="0">
                          <a:solidFill>
                            <a:srgbClr val="000000"/>
                          </a:solidFill>
                          <a:effectLst/>
                          <a:latin typeface="Calibri" panose="020F0502020204030204" pitchFamily="34" charset="0"/>
                        </a:rPr>
                        <a:t>Little to no evidence is accurately cited.</a:t>
                      </a:r>
                      <a:endParaRPr lang="en-US" sz="1200" dirty="0">
                        <a:effectLst/>
                      </a:endParaRPr>
                    </a:p>
                  </a:txBody>
                  <a:tcPr marL="63500" marR="63500" marT="63500" marB="63500">
                    <a:solidFill>
                      <a:schemeClr val="bg1"/>
                    </a:solidFill>
                  </a:tcPr>
                </a:tc>
                <a:extLst>
                  <a:ext uri="{0D108BD9-81ED-4DB2-BD59-A6C34878D82A}">
                    <a16:rowId xmlns:a16="http://schemas.microsoft.com/office/drawing/2014/main" val="392645024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3f3bc03da1_0_121"/>
          <p:cNvSpPr txBox="1">
            <a:spLocks noGrp="1"/>
          </p:cNvSpPr>
          <p:nvPr>
            <p:ph type="title"/>
          </p:nvPr>
        </p:nvSpPr>
        <p:spPr>
          <a:xfrm>
            <a:off x="436225" y="190500"/>
            <a:ext cx="7460700" cy="10335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dirty="0">
                <a:latin typeface="Franklin Gothic Medium" panose="020B0603020102020204" pitchFamily="34" charset="0"/>
              </a:rPr>
              <a:t>Reading- </a:t>
            </a:r>
            <a:r>
              <a:rPr lang="en" u="sng" dirty="0">
                <a:solidFill>
                  <a:schemeClr val="hlink"/>
                </a:solidFill>
                <a:latin typeface="Franklin Gothic Medium" panose="020B0603020102020204" pitchFamily="34" charset="0"/>
                <a:hlinkClick r:id="rId3"/>
              </a:rPr>
              <a:t>Know Your Terms: Holistic, Analytic and Single-Point Rubrics</a:t>
            </a:r>
            <a:endParaRPr dirty="0">
              <a:latin typeface="Franklin Gothic Medium" panose="020B0603020102020204" pitchFamily="34" charset="0"/>
            </a:endParaRPr>
          </a:p>
        </p:txBody>
      </p:sp>
      <p:sp>
        <p:nvSpPr>
          <p:cNvPr id="173" name="Google Shape;173;g33f3bc03da1_0_121"/>
          <p:cNvSpPr txBox="1">
            <a:spLocks noGrp="1"/>
          </p:cNvSpPr>
          <p:nvPr>
            <p:ph type="body" idx="2"/>
          </p:nvPr>
        </p:nvSpPr>
        <p:spPr>
          <a:xfrm>
            <a:off x="5033650" y="1223994"/>
            <a:ext cx="2953500" cy="3521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2400"/>
              <a:buNone/>
            </a:pPr>
            <a:r>
              <a:rPr lang="en" sz="2400" dirty="0">
                <a:latin typeface="Franklin Gothic Book" panose="020B0503020102020204" pitchFamily="34" charset="0"/>
              </a:rPr>
              <a:t>Read the blog and underline the attributes of each type of rubric</a:t>
            </a:r>
            <a:endParaRPr sz="2400" dirty="0">
              <a:latin typeface="Franklin Gothic Book" panose="020B0503020102020204" pitchFamily="34" charset="0"/>
            </a:endParaRPr>
          </a:p>
          <a:p>
            <a:pPr marL="393700" lvl="1" indent="-222250" algn="l" rtl="0">
              <a:lnSpc>
                <a:spcPct val="90000"/>
              </a:lnSpc>
              <a:spcBef>
                <a:spcPts val="800"/>
              </a:spcBef>
              <a:spcAft>
                <a:spcPts val="0"/>
              </a:spcAft>
              <a:buSzPts val="1700"/>
              <a:buChar char="•"/>
            </a:pPr>
            <a:r>
              <a:rPr lang="en" sz="2400" dirty="0">
                <a:latin typeface="Franklin Gothic Book" panose="020B0503020102020204" pitchFamily="34" charset="0"/>
              </a:rPr>
              <a:t>Holistic</a:t>
            </a:r>
            <a:endParaRPr sz="2400" dirty="0">
              <a:latin typeface="Franklin Gothic Book" panose="020B0503020102020204" pitchFamily="34" charset="0"/>
            </a:endParaRPr>
          </a:p>
          <a:p>
            <a:pPr marL="393700" lvl="1" indent="-222250" algn="l" rtl="0">
              <a:lnSpc>
                <a:spcPct val="90000"/>
              </a:lnSpc>
              <a:spcBef>
                <a:spcPts val="800"/>
              </a:spcBef>
              <a:spcAft>
                <a:spcPts val="0"/>
              </a:spcAft>
              <a:buSzPts val="1700"/>
              <a:buChar char="•"/>
            </a:pPr>
            <a:r>
              <a:rPr lang="en" sz="2400" dirty="0">
                <a:latin typeface="Franklin Gothic Book" panose="020B0503020102020204" pitchFamily="34" charset="0"/>
              </a:rPr>
              <a:t>Analytic</a:t>
            </a:r>
            <a:endParaRPr sz="2400" dirty="0">
              <a:latin typeface="Franklin Gothic Book" panose="020B0503020102020204" pitchFamily="34" charset="0"/>
            </a:endParaRPr>
          </a:p>
          <a:p>
            <a:pPr marL="393700" lvl="1" indent="-222250" algn="l" rtl="0">
              <a:lnSpc>
                <a:spcPct val="90000"/>
              </a:lnSpc>
              <a:spcBef>
                <a:spcPts val="800"/>
              </a:spcBef>
              <a:spcAft>
                <a:spcPts val="0"/>
              </a:spcAft>
              <a:buSzPts val="1700"/>
              <a:buChar char="•"/>
            </a:pPr>
            <a:r>
              <a:rPr lang="en" sz="2400" dirty="0">
                <a:latin typeface="Franklin Gothic Book" panose="020B0503020102020204" pitchFamily="34" charset="0"/>
              </a:rPr>
              <a:t>Single-Point</a:t>
            </a:r>
            <a:endParaRPr sz="2400" dirty="0">
              <a:latin typeface="Franklin Gothic Book" panose="020B0503020102020204" pitchFamily="34" charset="0"/>
            </a:endParaRPr>
          </a:p>
          <a:p>
            <a:pPr marL="254000" lvl="0" indent="-101600" algn="l" rtl="0">
              <a:lnSpc>
                <a:spcPct val="90000"/>
              </a:lnSpc>
              <a:spcBef>
                <a:spcPts val="800"/>
              </a:spcBef>
              <a:spcAft>
                <a:spcPts val="0"/>
              </a:spcAft>
              <a:buSzPts val="2400"/>
              <a:buNone/>
            </a:pPr>
            <a:endParaRPr sz="2400" dirty="0"/>
          </a:p>
        </p:txBody>
      </p:sp>
      <p:pic>
        <p:nvPicPr>
          <p:cNvPr id="174" name="Google Shape;174;g33f3bc03da1_0_121" descr="Image of rubric cartoon" title="Image of rubrics">
            <a:hlinkClick r:id="rId3"/>
          </p:cNvPr>
          <p:cNvPicPr preferRelativeResize="0"/>
          <p:nvPr/>
        </p:nvPicPr>
        <p:blipFill rotWithShape="1">
          <a:blip r:embed="rId4">
            <a:alphaModFix/>
          </a:blip>
          <a:srcRect/>
          <a:stretch/>
        </p:blipFill>
        <p:spPr>
          <a:xfrm>
            <a:off x="514350" y="1436944"/>
            <a:ext cx="3397205" cy="29819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2025-06-06T18:07:14+00:00</Publication_x0020_Date>
    <Audience1 xmlns="3a62de7d-ba57-4f43-9dae-9623ba637be0"/>
    <_dlc_DocId xmlns="3a62de7d-ba57-4f43-9dae-9623ba637be0">KYED-536-2277</_dlc_DocId>
    <_dlc_DocIdUrl xmlns="3a62de7d-ba57-4f43-9dae-9623ba637be0">
      <Url>https://www.education.ky.gov/curriculum/standards/kyacadstand/_layouts/15/DocIdRedir.aspx?ID=KYED-536-2277</Url>
      <Description>KYED-536-2277</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F6A5C34-2768-425C-B4EF-5218B2C067CE}"/>
</file>

<file path=customXml/itemProps2.xml><?xml version="1.0" encoding="utf-8"?>
<ds:datastoreItem xmlns:ds="http://schemas.openxmlformats.org/officeDocument/2006/customXml" ds:itemID="{38E358DE-FDBA-4423-982E-323E0A144BA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6C7A28A0-65A0-435B-A795-C979DC4F8267}">
  <ds:schemaRefs>
    <ds:schemaRef ds:uri="http://schemas.microsoft.com/sharepoint/v3/contenttype/forms"/>
  </ds:schemaRefs>
</ds:datastoreItem>
</file>

<file path=customXml/itemProps4.xml><?xml version="1.0" encoding="utf-8"?>
<ds:datastoreItem xmlns:ds="http://schemas.openxmlformats.org/officeDocument/2006/customXml" ds:itemID="{29DAAA91-C6A1-4406-9261-E9D3F04D0F24}"/>
</file>

<file path=docProps/app.xml><?xml version="1.0" encoding="utf-8"?>
<Properties xmlns="http://schemas.openxmlformats.org/officeDocument/2006/extended-properties" xmlns:vt="http://schemas.openxmlformats.org/officeDocument/2006/docPropsVTypes">
  <TotalTime>69</TotalTime>
  <Words>4102</Words>
  <Application>Microsoft Office PowerPoint</Application>
  <PresentationFormat>On-screen Show (16:9)</PresentationFormat>
  <Paragraphs>358</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Aptos</vt:lpstr>
      <vt:lpstr>Franklin Gothic Book</vt:lpstr>
      <vt:lpstr>Franklin Gothic Medium</vt:lpstr>
      <vt:lpstr>Arial</vt:lpstr>
      <vt:lpstr>Libre Franklin</vt:lpstr>
      <vt:lpstr>Libre Franklin Medium</vt:lpstr>
      <vt:lpstr>Georgia</vt:lpstr>
      <vt:lpstr>Trebuchet MS</vt:lpstr>
      <vt:lpstr>Noto Sans Symbols</vt:lpstr>
      <vt:lpstr>Calibri</vt:lpstr>
      <vt:lpstr>Office Theme</vt:lpstr>
      <vt:lpstr>Performance Assessments in Social Studies</vt:lpstr>
      <vt:lpstr>Introduction</vt:lpstr>
      <vt:lpstr>Overview of this module</vt:lpstr>
      <vt:lpstr>Warm-Up</vt:lpstr>
      <vt:lpstr>What Are Rubrics?</vt:lpstr>
      <vt:lpstr>Why Use Rubrics? (2)</vt:lpstr>
      <vt:lpstr>Why Use Rubrics? For Teachers and Students </vt:lpstr>
      <vt:lpstr>Application: Evaluating a Rubric</vt:lpstr>
      <vt:lpstr>Reading- Know Your Terms: Holistic, Analytic and Single-Point Rubrics</vt:lpstr>
      <vt:lpstr>Holistic Rubrics</vt:lpstr>
      <vt:lpstr>Holistic Rubrics (2)</vt:lpstr>
      <vt:lpstr>Analytic Rubrics…</vt:lpstr>
      <vt:lpstr>Analytic (Descriptive) Rubrics</vt:lpstr>
      <vt:lpstr>Single-Point Rubric</vt:lpstr>
      <vt:lpstr>Single-Point Rubrics</vt:lpstr>
      <vt:lpstr>Which Rubric to Use?</vt:lpstr>
      <vt:lpstr>Identifying a Rubric for your Performance Assessment</vt:lpstr>
      <vt:lpstr>Next Steps: Rubric for your Performance Assessment</vt:lpstr>
      <vt:lpstr>Performance Assessments in Social Studies2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Ransom, Heather - Division of Academic Program Standards</dc:creator>
  <cp:lastModifiedBy>Placido, Tabor - Office of Teaching and Learning</cp:lastModifiedBy>
  <cp:revision>2</cp:revision>
  <dcterms:modified xsi:type="dcterms:W3CDTF">2025-06-06T18:02:46Z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544694-0027-44fa-bee4-2648c0363f9d_Enabled">
    <vt:lpwstr>true</vt:lpwstr>
  </property>
  <property fmtid="{D5CDD505-2E9C-101B-9397-08002B2CF9AE}" pid="3" name="MSIP_Label_eb544694-0027-44fa-bee4-2648c0363f9d_SetDate">
    <vt:lpwstr>2025-04-10T15:33:50Z</vt:lpwstr>
  </property>
  <property fmtid="{D5CDD505-2E9C-101B-9397-08002B2CF9AE}" pid="4" name="MSIP_Label_eb544694-0027-44fa-bee4-2648c0363f9d_Method">
    <vt:lpwstr>Standard</vt:lpwstr>
  </property>
  <property fmtid="{D5CDD505-2E9C-101B-9397-08002B2CF9AE}" pid="5" name="MSIP_Label_eb544694-0027-44fa-bee4-2648c0363f9d_Name">
    <vt:lpwstr>defa4170-0d19-0005-0004-bc88714345d2</vt:lpwstr>
  </property>
  <property fmtid="{D5CDD505-2E9C-101B-9397-08002B2CF9AE}" pid="6" name="MSIP_Label_eb544694-0027-44fa-bee4-2648c0363f9d_SiteId">
    <vt:lpwstr>9360c11f-90e6-4706-ad00-25fcdc9e2ed1</vt:lpwstr>
  </property>
  <property fmtid="{D5CDD505-2E9C-101B-9397-08002B2CF9AE}" pid="7" name="MSIP_Label_eb544694-0027-44fa-bee4-2648c0363f9d_ActionId">
    <vt:lpwstr>9bf608ff-a893-4733-80fe-72e6837bc7a0</vt:lpwstr>
  </property>
  <property fmtid="{D5CDD505-2E9C-101B-9397-08002B2CF9AE}" pid="8" name="MSIP_Label_eb544694-0027-44fa-bee4-2648c0363f9d_ContentBits">
    <vt:lpwstr>0</vt:lpwstr>
  </property>
  <property fmtid="{D5CDD505-2E9C-101B-9397-08002B2CF9AE}" pid="9" name="MSIP_Label_eb544694-0027-44fa-bee4-2648c0363f9d_Tag">
    <vt:lpwstr>10, 3, 0, 1</vt:lpwstr>
  </property>
  <property fmtid="{D5CDD505-2E9C-101B-9397-08002B2CF9AE}" pid="10" name="ContentTypeId">
    <vt:lpwstr>0x0101001BEB557DBE01834EAB47A683706DCD5B001CB4B9AB93836842A61C86EAD5F20BA7</vt:lpwstr>
  </property>
  <property fmtid="{D5CDD505-2E9C-101B-9397-08002B2CF9AE}" pid="11" name="_dlc_DocIdItemGuid">
    <vt:lpwstr>2379c776-8dbb-4b54-8925-2d92ebfdd38b</vt:lpwstr>
  </property>
</Properties>
</file>