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sldIdLst>
    <p:sldId id="271" r:id="rId6"/>
    <p:sldId id="257" r:id="rId7"/>
    <p:sldId id="258" r:id="rId8"/>
    <p:sldId id="261" r:id="rId9"/>
    <p:sldId id="262" r:id="rId10"/>
    <p:sldId id="275" r:id="rId11"/>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7DC9"/>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B62E24-9120-41ED-A53C-3EC530EC8831}" v="25" dt="2025-04-16T17:37:48.789"/>
    <p1510:client id="{BF197693-AE17-FA1C-9E4B-533ACA2B777D}" v="193" dt="2025-04-16T17:00:13.03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59"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openxmlformats.org/officeDocument/2006/relationships/customXml" Target="../customXml/item4.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3100" b="0" i="0">
                <a:solidFill>
                  <a:srgbClr val="6BA13B"/>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000" b="0" i="0">
                <a:solidFill>
                  <a:srgbClr val="874BAA"/>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8014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6BA13B"/>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rgbClr val="874BAA"/>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6BA13B"/>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6BA13B"/>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5633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80992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3501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931010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04176" y="-50736"/>
            <a:ext cx="6721475" cy="985519"/>
          </a:xfrm>
          <a:prstGeom prst="rect">
            <a:avLst/>
          </a:prstGeom>
        </p:spPr>
        <p:txBody>
          <a:bodyPr wrap="square" lIns="0" tIns="0" rIns="0" bIns="0">
            <a:spAutoFit/>
          </a:bodyPr>
          <a:lstStyle>
            <a:lvl1pPr>
              <a:defRPr sz="3100" b="0" i="0">
                <a:solidFill>
                  <a:srgbClr val="6BA13B"/>
                </a:solidFill>
                <a:latin typeface="Arial"/>
                <a:cs typeface="Arial"/>
              </a:defRPr>
            </a:lvl1pPr>
          </a:lstStyle>
          <a:p>
            <a:endParaRPr/>
          </a:p>
        </p:txBody>
      </p:sp>
      <p:sp>
        <p:nvSpPr>
          <p:cNvPr id="3" name="Holder 3"/>
          <p:cNvSpPr>
            <a:spLocks noGrp="1"/>
          </p:cNvSpPr>
          <p:nvPr>
            <p:ph type="body" idx="1"/>
          </p:nvPr>
        </p:nvSpPr>
        <p:spPr>
          <a:xfrm>
            <a:off x="4296559" y="1556267"/>
            <a:ext cx="10277475" cy="6852920"/>
          </a:xfrm>
          <a:prstGeom prst="rect">
            <a:avLst/>
          </a:prstGeom>
        </p:spPr>
        <p:txBody>
          <a:bodyPr wrap="square" lIns="0" tIns="0" rIns="0" bIns="0">
            <a:spAutoFit/>
          </a:bodyPr>
          <a:lstStyle>
            <a:lvl1pPr>
              <a:defRPr sz="2000" b="0" i="0">
                <a:solidFill>
                  <a:srgbClr val="874BAA"/>
                </a:solidFill>
                <a:latin typeface="Times New Roman"/>
                <a:cs typeface="Times New Roman"/>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2364796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ducation.ky.gov/curriculum/conpro/Pages/summer_support_math_resourc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6C55FBD5-9AC8-A28B-F1EB-8BF1ECEB4AF9}"/>
              </a:ext>
            </a:extLst>
          </p:cNvPr>
          <p:cNvSpPr>
            <a:spLocks noGrp="1"/>
          </p:cNvSpPr>
          <p:nvPr>
            <p:ph type="ctrTitle"/>
          </p:nvPr>
        </p:nvSpPr>
        <p:spPr>
          <a:xfrm>
            <a:off x="5381573" y="-515526"/>
            <a:ext cx="7539948" cy="515526"/>
          </a:xfrm>
        </p:spPr>
        <p:txBody>
          <a:bodyPr wrap="square" lIns="0" tIns="0" rIns="0" bIns="0" anchor="b">
            <a:spAutoFit/>
          </a:bodyPr>
          <a:lstStyle/>
          <a:p>
            <a:r>
              <a:rPr lang="en-US">
                <a:solidFill>
                  <a:schemeClr val="bg2"/>
                </a:solidFill>
              </a:rPr>
              <a:t>No Bake Playdough Introduction</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No-Bake Playdough</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365183"/>
            <a:ext cx="16611600" cy="2215991"/>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Recommended for Grades </a:t>
            </a:r>
            <a:r>
              <a:rPr lang="en-US" sz="3200" b="1">
                <a:solidFill>
                  <a:srgbClr val="102649"/>
                </a:solidFill>
                <a:latin typeface="Calibri"/>
              </a:rPr>
              <a:t>K-2</a:t>
            </a:r>
            <a:endParaRPr kumimoji="0" lang="en-US" sz="3200" b="1" i="0" u="none" strike="noStrike" kern="0" cap="none" spc="0" normalizeH="0" baseline="0" noProof="0">
              <a:ln>
                <a:noFill/>
              </a:ln>
              <a:solidFill>
                <a:srgbClr val="102649"/>
              </a:solidFill>
              <a:effectLst/>
              <a:uLnTx/>
              <a:uFillTx/>
              <a:latin typeface="Calibri"/>
            </a:endParaRPr>
          </a:p>
          <a:p>
            <a:pPr algn="ctr">
              <a:spcAft>
                <a:spcPts val="1200"/>
              </a:spcAft>
              <a:defRPr/>
            </a:pPr>
            <a:r>
              <a:rPr kumimoji="0" lang="en-US" sz="3200" b="1" i="0" u="none" strike="noStrike" kern="0" cap="none" spc="0" normalizeH="0" baseline="0" noProof="0">
                <a:ln>
                  <a:noFill/>
                </a:ln>
                <a:solidFill>
                  <a:srgbClr val="102649"/>
                </a:solidFill>
                <a:effectLst/>
                <a:uLnTx/>
                <a:uFillTx/>
                <a:latin typeface="Calibri"/>
              </a:rPr>
              <a:t>This game will help your student build up the right amount of ingredients for a playdough recipe by using smaller measuring tools and generating equivalent fractions.</a:t>
            </a:r>
            <a:endParaRPr lang="en-US" sz="3200" i="0" u="none" strike="noStrike" kern="0" cap="none" spc="0" normalizeH="0" baseline="0" noProof="0">
              <a:ln>
                <a:noFill/>
              </a:ln>
              <a:solidFill>
                <a:srgbClr val="102649"/>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a:ln>
                  <a:noFill/>
                </a:ln>
                <a:solidFill>
                  <a:srgbClr val="102649"/>
                </a:solidFill>
                <a:effectLst/>
                <a:uLnTx/>
                <a:uFillTx/>
                <a:latin typeface="Calibri"/>
              </a:rPr>
              <a:t>Kentucky Academic Standards for Mathematics</a:t>
            </a:r>
            <a:r>
              <a:rPr kumimoji="0" lang="en-US" sz="3200" b="0" i="0" u="none" strike="noStrike" kern="0" cap="none" spc="0" normalizeH="0" baseline="0" noProof="0">
                <a:ln>
                  <a:noFill/>
                </a:ln>
                <a:solidFill>
                  <a:srgbClr val="102649"/>
                </a:solidFill>
                <a:effectLst/>
                <a:uLnTx/>
                <a:uFillTx/>
                <a:latin typeface="Calibri"/>
              </a:rPr>
              <a:t> Connections:</a:t>
            </a:r>
            <a:endParaRPr lang="en-US" sz="3200" b="0" i="0" u="none" strike="noStrike" kern="0" cap="none" spc="0" normalizeH="0" baseline="0" noProof="0">
              <a:ln>
                <a:noFill/>
              </a:ln>
              <a:solidFill>
                <a:srgbClr val="102649"/>
              </a:solidFill>
              <a:effectLst/>
              <a:uLnTx/>
              <a:uFillTx/>
              <a:latin typeface="Calibri"/>
              <a:ea typeface="Calibri"/>
              <a:cs typeface="Calibri"/>
            </a:endParaRPr>
          </a:p>
        </p:txBody>
      </p:sp>
      <p:sp>
        <p:nvSpPr>
          <p:cNvPr id="8" name="TextBox 7">
            <a:extLst>
              <a:ext uri="{FF2B5EF4-FFF2-40B4-BE49-F238E27FC236}">
                <a16:creationId xmlns:a16="http://schemas.microsoft.com/office/drawing/2014/main" id="{E3DA20B6-C6EF-25CF-E23C-645CCE839271}"/>
              </a:ext>
            </a:extLst>
          </p:cNvPr>
          <p:cNvSpPr txBox="1"/>
          <p:nvPr/>
        </p:nvSpPr>
        <p:spPr>
          <a:xfrm>
            <a:off x="386733" y="5691949"/>
            <a:ext cx="8229600" cy="1323439"/>
          </a:xfrm>
          <a:prstGeom prst="rect">
            <a:avLst/>
          </a:prstGeom>
          <a:noFill/>
        </p:spPr>
        <p:txBody>
          <a:bodyPr wrap="square" lIns="91440" tIns="45720" rIns="91440" bIns="45720" rtlCol="0" anchor="t">
            <a:spAutoFit/>
          </a:bodyPr>
          <a:lstStyle/>
          <a:p>
            <a:r>
              <a:rPr lang="en-US" sz="2000" b="1">
                <a:solidFill>
                  <a:srgbClr val="102649"/>
                </a:solidFill>
                <a:latin typeface="+mn-lt"/>
              </a:rPr>
              <a:t>Kindergarten</a:t>
            </a:r>
            <a:r>
              <a:rPr lang="en-US" sz="2000" b="1" i="0" u="none" strike="noStrike" baseline="0">
                <a:solidFill>
                  <a:srgbClr val="102649"/>
                </a:solidFill>
                <a:latin typeface="+mn-lt"/>
              </a:rPr>
              <a:t> Measurement and Data</a:t>
            </a:r>
          </a:p>
          <a:p>
            <a:pPr algn="l"/>
            <a:r>
              <a:rPr lang="en-US" sz="2000" b="1" i="0" strike="noStrike" baseline="0">
                <a:solidFill>
                  <a:srgbClr val="102649"/>
                </a:solidFill>
              </a:rPr>
              <a:t>KY.</a:t>
            </a:r>
            <a:r>
              <a:rPr lang="en-US" sz="2000" b="1">
                <a:solidFill>
                  <a:srgbClr val="102649"/>
                </a:solidFill>
              </a:rPr>
              <a:t>K</a:t>
            </a:r>
            <a:r>
              <a:rPr lang="en-US" sz="2000" b="1" i="0" strike="noStrike" baseline="0">
                <a:solidFill>
                  <a:srgbClr val="102649"/>
                </a:solidFill>
              </a:rPr>
              <a:t>.MD.2</a:t>
            </a:r>
            <a:r>
              <a:rPr lang="en-US" sz="2000">
                <a:solidFill>
                  <a:srgbClr val="102649"/>
                </a:solidFill>
              </a:rPr>
              <a:t> Directly compare two objects with a measurable attribute in common, to see which object has “more of”/ “less of” the attribute and describe the difference.</a:t>
            </a:r>
            <a:r>
              <a:rPr lang="en-US" sz="2000">
                <a:solidFill>
                  <a:srgbClr val="102649"/>
                </a:solidFill>
                <a:latin typeface="+mn-lt"/>
              </a:rPr>
              <a:t> </a:t>
            </a:r>
            <a:endParaRPr lang="en-US" sz="2000" i="0" strike="noStrike" kern="0" cap="none" spc="0" normalizeH="0" baseline="0" noProof="0">
              <a:ln>
                <a:noFill/>
              </a:ln>
              <a:solidFill>
                <a:srgbClr val="102649"/>
              </a:solidFill>
              <a:effectLst/>
              <a:uLnTx/>
              <a:uFillTx/>
              <a:latin typeface="+mn-lt"/>
              <a:ea typeface="Calibri"/>
              <a:cs typeface="Calibri"/>
            </a:endParaRPr>
          </a:p>
        </p:txBody>
      </p:sp>
      <p:sp>
        <p:nvSpPr>
          <p:cNvPr id="9" name="TextBox 8">
            <a:extLst>
              <a:ext uri="{FF2B5EF4-FFF2-40B4-BE49-F238E27FC236}">
                <a16:creationId xmlns:a16="http://schemas.microsoft.com/office/drawing/2014/main" id="{D66C093D-60E2-C0B7-C863-82201C41EC60}"/>
              </a:ext>
            </a:extLst>
          </p:cNvPr>
          <p:cNvSpPr txBox="1"/>
          <p:nvPr/>
        </p:nvSpPr>
        <p:spPr>
          <a:xfrm>
            <a:off x="386733" y="7272166"/>
            <a:ext cx="8351224" cy="1938992"/>
          </a:xfrm>
          <a:prstGeom prst="rect">
            <a:avLst/>
          </a:prstGeom>
          <a:noFill/>
        </p:spPr>
        <p:txBody>
          <a:bodyPr wrap="square" lIns="91440" tIns="45720" rIns="91440" bIns="45720" rtlCol="0" anchor="t">
            <a:spAutoFit/>
          </a:bodyPr>
          <a:lstStyle/>
          <a:p>
            <a:r>
              <a:rPr lang="en-US" sz="2000" b="1">
                <a:solidFill>
                  <a:srgbClr val="102649"/>
                </a:solidFill>
                <a:latin typeface="+mn-lt"/>
              </a:rPr>
              <a:t>First</a:t>
            </a:r>
            <a:r>
              <a:rPr lang="en-US" sz="2000" b="1" i="0" u="none" strike="noStrike" baseline="0">
                <a:solidFill>
                  <a:srgbClr val="102649"/>
                </a:solidFill>
                <a:latin typeface="+mn-lt"/>
              </a:rPr>
              <a:t> Grade Measurement and Data</a:t>
            </a:r>
          </a:p>
          <a:p>
            <a:pPr algn="l"/>
            <a:r>
              <a:rPr lang="en-US" sz="2000" b="1" i="0" strike="noStrike" baseline="0">
                <a:solidFill>
                  <a:srgbClr val="102649"/>
                </a:solidFill>
              </a:rPr>
              <a:t>KY.</a:t>
            </a:r>
            <a:r>
              <a:rPr lang="en-US" sz="2000" b="1">
                <a:solidFill>
                  <a:srgbClr val="102649"/>
                </a:solidFill>
              </a:rPr>
              <a:t>1.G.3</a:t>
            </a:r>
            <a:r>
              <a:rPr lang="en-US" sz="2000">
                <a:solidFill>
                  <a:srgbClr val="102649"/>
                </a:solidFill>
              </a:rPr>
              <a:t> Partition circles and rectangles into two and four equal shares, describe the shares using the words halves, fourths and quarters, and use the phrases half of, fourth of and quarter of. Describe the whole as two of or four of the shares</a:t>
            </a:r>
            <a:r>
              <a:rPr lang="en-US" sz="2000" i="0" strike="noStrike" baseline="0">
                <a:solidFill>
                  <a:srgbClr val="102649"/>
                </a:solidFill>
              </a:rPr>
              <a:t>.</a:t>
            </a:r>
            <a:r>
              <a:rPr lang="en-US" sz="2000">
                <a:solidFill>
                  <a:srgbClr val="102649"/>
                </a:solidFill>
              </a:rPr>
              <a:t> Understand for these examples that decomposing into more equal shares creates smaller shares</a:t>
            </a:r>
            <a:r>
              <a:rPr lang="en-US" sz="2000" i="0" strike="noStrike" baseline="0">
                <a:solidFill>
                  <a:srgbClr val="102649"/>
                </a:solidFill>
              </a:rPr>
              <a:t>.</a:t>
            </a:r>
            <a:endParaRPr lang="en-US"/>
          </a:p>
        </p:txBody>
      </p:sp>
      <p:sp>
        <p:nvSpPr>
          <p:cNvPr id="7" name="TextBox 6">
            <a:extLst>
              <a:ext uri="{FF2B5EF4-FFF2-40B4-BE49-F238E27FC236}">
                <a16:creationId xmlns:a16="http://schemas.microsoft.com/office/drawing/2014/main" id="{8C74E7BF-C346-3AB9-7C66-202563FEB8AC}"/>
              </a:ext>
            </a:extLst>
          </p:cNvPr>
          <p:cNvSpPr txBox="1"/>
          <p:nvPr/>
        </p:nvSpPr>
        <p:spPr>
          <a:xfrm>
            <a:off x="9105900" y="5691949"/>
            <a:ext cx="8351224" cy="1984689"/>
          </a:xfrm>
          <a:prstGeom prst="rect">
            <a:avLst/>
          </a:prstGeom>
          <a:noFill/>
        </p:spPr>
        <p:txBody>
          <a:bodyPr wrap="square" lIns="91440" tIns="45720" rIns="91440" bIns="45720" anchor="t">
            <a:spAutoFit/>
          </a:bodyPr>
          <a:lstStyle/>
          <a:p>
            <a:r>
              <a:rPr lang="en-US" sz="2000" b="1">
                <a:solidFill>
                  <a:srgbClr val="102649"/>
                </a:solidFill>
                <a:latin typeface="+mn-lt"/>
              </a:rPr>
              <a:t>Second Grade</a:t>
            </a:r>
            <a:r>
              <a:rPr lang="en-US" sz="2000" b="1" i="0" u="none" strike="noStrike" baseline="0">
                <a:solidFill>
                  <a:srgbClr val="102649"/>
                </a:solidFill>
                <a:latin typeface="+mn-lt"/>
              </a:rPr>
              <a:t> Measurement and Data</a:t>
            </a:r>
          </a:p>
          <a:p>
            <a:pPr algn="l"/>
            <a:r>
              <a:rPr lang="en-US" sz="2000" b="1" i="0" strike="noStrike" baseline="0">
                <a:solidFill>
                  <a:srgbClr val="102649"/>
                </a:solidFill>
              </a:rPr>
              <a:t>KY.</a:t>
            </a:r>
            <a:r>
              <a:rPr lang="en-US" sz="2000" b="1">
                <a:solidFill>
                  <a:srgbClr val="102649"/>
                </a:solidFill>
              </a:rPr>
              <a:t>2.G.3</a:t>
            </a:r>
            <a:r>
              <a:rPr lang="en-US" sz="2000">
                <a:solidFill>
                  <a:srgbClr val="102649"/>
                </a:solidFill>
              </a:rPr>
              <a:t> Partition circles and rectangles into two, three, or four equal shares; describe the shares using the words halves, thirds, half of, a third of, etc.; and describe the whole as two halves, three thirds, four fourths</a:t>
            </a:r>
            <a:r>
              <a:rPr lang="en-US" sz="2000" i="0" strike="noStrike" baseline="0">
                <a:solidFill>
                  <a:srgbClr val="102649"/>
                </a:solidFill>
              </a:rPr>
              <a:t>.</a:t>
            </a:r>
            <a:r>
              <a:rPr lang="en-US" sz="2000">
                <a:solidFill>
                  <a:srgbClr val="102649"/>
                </a:solidFill>
              </a:rPr>
              <a:t> Recognize that equal shares of identical wholes need not have the same shape</a:t>
            </a:r>
            <a:r>
              <a:rPr lang="en-US" sz="2000" i="0" strike="noStrike" baseline="0">
                <a:solidFill>
                  <a:srgbClr val="102649"/>
                </a:solidFill>
              </a:rPr>
              <a:t>.</a:t>
            </a:r>
            <a:endParaRPr lang="en-US"/>
          </a:p>
        </p:txBody>
      </p:sp>
      <p:sp>
        <p:nvSpPr>
          <p:cNvPr id="3" name="TextBox 2">
            <a:extLst>
              <a:ext uri="{FF2B5EF4-FFF2-40B4-BE49-F238E27FC236}">
                <a16:creationId xmlns:a16="http://schemas.microsoft.com/office/drawing/2014/main" id="{61A9F582-5268-EB36-63E2-4F672BE3B2C3}"/>
              </a:ext>
            </a:extLst>
          </p:cNvPr>
          <p:cNvSpPr txBox="1"/>
          <p:nvPr/>
        </p:nvSpPr>
        <p:spPr>
          <a:xfrm>
            <a:off x="9105900" y="7738273"/>
            <a:ext cx="9046564" cy="1323439"/>
          </a:xfrm>
          <a:prstGeom prst="rect">
            <a:avLst/>
          </a:prstGeom>
          <a:no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srgbClr val="102649"/>
                </a:solidFill>
                <a:effectLst/>
                <a:uLnTx/>
                <a:uFillTx/>
                <a:latin typeface="+mn-lt"/>
              </a:rPr>
              <a:t>Standards for Mathematical Practice </a:t>
            </a:r>
          </a:p>
          <a:p>
            <a:pPr marL="0" marR="0" lvl="0" indent="0" defTabSz="914400" eaLnBrk="1" fontAlgn="auto" latinLnBrk="0" hangingPunct="1">
              <a:lnSpc>
                <a:spcPct val="100000"/>
              </a:lnSpc>
              <a:spcBef>
                <a:spcPts val="0"/>
              </a:spcBef>
              <a:spcAft>
                <a:spcPts val="0"/>
              </a:spcAft>
              <a:buClrTx/>
              <a:buSzTx/>
              <a:buFontTx/>
              <a:buNone/>
              <a:tabLst/>
              <a:defRPr/>
            </a:pPr>
            <a:r>
              <a:rPr lang="en-US" sz="2000" b="1" i="0" u="none" strike="noStrike" baseline="0">
                <a:solidFill>
                  <a:srgbClr val="102649"/>
                </a:solidFill>
                <a:latin typeface="+mn-lt"/>
              </a:rPr>
              <a:t>MP.1 </a:t>
            </a:r>
            <a:r>
              <a:rPr lang="en-US" sz="2000" b="0" i="0" u="none" strike="noStrike" baseline="0">
                <a:solidFill>
                  <a:srgbClr val="102649"/>
                </a:solidFill>
                <a:latin typeface="+mn-lt"/>
              </a:rPr>
              <a:t>Make sense of problems and persevere in solving them. </a:t>
            </a:r>
          </a:p>
          <a:p>
            <a:pPr marL="0" marR="0" lvl="0" indent="0" defTabSz="914400" eaLnBrk="1" fontAlgn="auto" latinLnBrk="0" hangingPunct="1">
              <a:lnSpc>
                <a:spcPct val="100000"/>
              </a:lnSpc>
              <a:spcBef>
                <a:spcPts val="0"/>
              </a:spcBef>
              <a:spcAft>
                <a:spcPts val="0"/>
              </a:spcAft>
              <a:buClrTx/>
              <a:buSzTx/>
              <a:buFontTx/>
              <a:buNone/>
              <a:tabLst/>
              <a:defRPr/>
            </a:pPr>
            <a:r>
              <a:rPr lang="en-US" sz="2000" b="1" i="0" u="none" strike="noStrike" baseline="0">
                <a:solidFill>
                  <a:srgbClr val="102649"/>
                </a:solidFill>
                <a:latin typeface="+mn-lt"/>
              </a:rPr>
              <a:t>MP.5 </a:t>
            </a:r>
            <a:r>
              <a:rPr lang="en-US" sz="2000" b="0" i="0" u="none" strike="noStrike" baseline="0">
                <a:solidFill>
                  <a:srgbClr val="102649"/>
                </a:solidFill>
                <a:latin typeface="+mn-lt"/>
              </a:rPr>
              <a:t>Use appropriate tools strategically. </a:t>
            </a:r>
            <a:r>
              <a:rPr lang="en-US" sz="2000" b="1" i="0" u="none" strike="noStrike" baseline="0">
                <a:solidFill>
                  <a:srgbClr val="102649"/>
                </a:solidFill>
                <a:latin typeface="+mn-lt"/>
              </a:rPr>
              <a:t>MP.6 </a:t>
            </a:r>
            <a:r>
              <a:rPr lang="en-US" sz="2000" b="0" i="0" u="none" strike="noStrike" baseline="0">
                <a:solidFill>
                  <a:srgbClr val="102649"/>
                </a:solidFill>
                <a:latin typeface="+mn-lt"/>
              </a:rPr>
              <a:t>Attend to precision. </a:t>
            </a:r>
          </a:p>
          <a:p>
            <a:pPr marL="0" marR="0" lvl="0" indent="0" defTabSz="914400" eaLnBrk="1" fontAlgn="auto" latinLnBrk="0" hangingPunct="1">
              <a:lnSpc>
                <a:spcPct val="100000"/>
              </a:lnSpc>
              <a:spcBef>
                <a:spcPts val="0"/>
              </a:spcBef>
              <a:spcAft>
                <a:spcPts val="0"/>
              </a:spcAft>
              <a:buClrTx/>
              <a:buSzTx/>
              <a:buFontTx/>
              <a:buNone/>
              <a:tabLst/>
              <a:defRPr/>
            </a:pPr>
            <a:r>
              <a:rPr lang="en-US" sz="2000" b="1" i="0" u="none" strike="noStrike" baseline="0">
                <a:solidFill>
                  <a:srgbClr val="102649"/>
                </a:solidFill>
                <a:latin typeface="+mn-lt"/>
              </a:rPr>
              <a:t>MP.8 </a:t>
            </a:r>
            <a:r>
              <a:rPr lang="en-US" sz="2000" b="0" i="0" u="none" strike="noStrike" baseline="0">
                <a:solidFill>
                  <a:srgbClr val="102649"/>
                </a:solidFill>
                <a:latin typeface="+mn-lt"/>
              </a:rPr>
              <a:t>Look for and express regularity in repeated reasoning </a:t>
            </a:r>
            <a:endParaRPr kumimoji="0" lang="en-US" sz="2000" b="0" i="0" u="none" strike="noStrike" kern="0" cap="none" spc="0" normalizeH="0" baseline="0" noProof="0">
              <a:ln>
                <a:noFill/>
              </a:ln>
              <a:solidFill>
                <a:srgbClr val="102649"/>
              </a:solidFill>
              <a:effectLst/>
              <a:uLnTx/>
              <a:uFillTx/>
              <a:latin typeface="+mn-lt"/>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C5AE-4A4B-7F4C-72E3-6CB32A27DD50}"/>
              </a:ext>
            </a:extLst>
          </p:cNvPr>
          <p:cNvSpPr>
            <a:spLocks noGrp="1"/>
          </p:cNvSpPr>
          <p:nvPr>
            <p:ph type="title"/>
          </p:nvPr>
        </p:nvSpPr>
        <p:spPr>
          <a:xfrm>
            <a:off x="5804176" y="-477054"/>
            <a:ext cx="6721475" cy="477054"/>
          </a:xfrm>
        </p:spPr>
        <p:txBody>
          <a:bodyPr wrap="square" lIns="0" tIns="0" rIns="0" bIns="0" anchor="b">
            <a:spAutoFit/>
          </a:bodyPr>
          <a:lstStyle/>
          <a:p>
            <a:r>
              <a:rPr lang="en-US">
                <a:solidFill>
                  <a:schemeClr val="bg2"/>
                </a:solidFill>
              </a:rPr>
              <a:t>No-Bake Playdough - Instructions</a:t>
            </a:r>
          </a:p>
        </p:txBody>
      </p:sp>
      <p:sp>
        <p:nvSpPr>
          <p:cNvPr id="9" name="object 22" descr="KY Family Math Night- Measurement Activity 4a/4b: No-Bake Playdough&#10;&#10;">
            <a:extLst>
              <a:ext uri="{FF2B5EF4-FFF2-40B4-BE49-F238E27FC236}">
                <a16:creationId xmlns:a16="http://schemas.microsoft.com/office/drawing/2014/main" id="{E1C240AB-81BA-36C1-A86F-3466147A45F8}"/>
              </a:ext>
            </a:extLst>
          </p:cNvPr>
          <p:cNvSpPr txBox="1">
            <a:spLocks/>
          </p:cNvSpPr>
          <p:nvPr/>
        </p:nvSpPr>
        <p:spPr>
          <a:xfrm>
            <a:off x="0" y="-21771"/>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b="1" spc="-10">
                <a:solidFill>
                  <a:schemeClr val="bg1"/>
                </a:solidFill>
              </a:rPr>
              <a:t>No-</a:t>
            </a:r>
            <a:r>
              <a:rPr lang="en-US" sz="3350" b="1">
                <a:solidFill>
                  <a:schemeClr val="bg1"/>
                </a:solidFill>
              </a:rPr>
              <a:t>Bake</a:t>
            </a:r>
            <a:r>
              <a:rPr lang="en-US" sz="3350" b="1" spc="-15">
                <a:solidFill>
                  <a:schemeClr val="bg1"/>
                </a:solidFill>
              </a:rPr>
              <a:t> </a:t>
            </a:r>
            <a:r>
              <a:rPr lang="en-US" sz="3350" b="1" spc="50">
                <a:solidFill>
                  <a:schemeClr val="bg1"/>
                </a:solidFill>
              </a:rPr>
              <a:t>Playdough – Instructions</a:t>
            </a:r>
          </a:p>
          <a:p>
            <a:pPr marL="642620" marR="5080" indent="-630555" algn="ctr">
              <a:lnSpc>
                <a:spcPts val="3820"/>
              </a:lnSpc>
              <a:spcBef>
                <a:spcPts val="409"/>
              </a:spcBef>
            </a:pPr>
            <a:endParaRPr lang="en-US" sz="3350" b="1" spc="-10">
              <a:solidFill>
                <a:srgbClr val="92D050"/>
              </a:solidFill>
              <a:latin typeface="Arial" panose="020B0604020202020204" pitchFamily="34" charset="0"/>
              <a:cs typeface="Arial" panose="020B0604020202020204" pitchFamily="34" charset="0"/>
            </a:endParaRPr>
          </a:p>
        </p:txBody>
      </p:sp>
      <p:sp>
        <p:nvSpPr>
          <p:cNvPr id="4" name="TextBox 5">
            <a:extLst>
              <a:ext uri="{FF2B5EF4-FFF2-40B4-BE49-F238E27FC236}">
                <a16:creationId xmlns:a16="http://schemas.microsoft.com/office/drawing/2014/main" id="{898CC7CC-AF23-7B27-C49A-E7B50F463F92}"/>
              </a:ext>
            </a:extLst>
          </p:cNvPr>
          <p:cNvSpPr txBox="1"/>
          <p:nvPr/>
        </p:nvSpPr>
        <p:spPr>
          <a:xfrm>
            <a:off x="2433696" y="1177947"/>
            <a:ext cx="13192007" cy="1015663"/>
          </a:xfrm>
          <a:prstGeom prst="rect">
            <a:avLst/>
          </a:prstGeom>
          <a:noFill/>
        </p:spPr>
        <p:txBody>
          <a:bodyPr wrap="square" lIns="91440" tIns="45720" rIns="91440" bIns="45720" anchor="t">
            <a:spAutoFit/>
          </a:bodyPr>
          <a:lstStyle>
            <a:defPPr>
              <a:defRPr kern="0"/>
            </a:defPPr>
          </a:lstStyle>
          <a:p>
            <a:pPr algn="ctr"/>
            <a:r>
              <a:rPr lang="en-US" sz="2000" b="1">
                <a:solidFill>
                  <a:srgbClr val="102649"/>
                </a:solidFill>
                <a:latin typeface="+mn-lt"/>
              </a:rPr>
              <a:t>Players: </a:t>
            </a:r>
            <a:r>
              <a:rPr lang="en-US" sz="2000">
                <a:solidFill>
                  <a:srgbClr val="102649"/>
                </a:solidFill>
                <a:latin typeface="+mn-lt"/>
              </a:rPr>
              <a:t>Two or more players</a:t>
            </a:r>
          </a:p>
          <a:p>
            <a:pPr algn="ctr"/>
            <a:r>
              <a:rPr lang="en-US" sz="2000" b="1">
                <a:solidFill>
                  <a:srgbClr val="102649"/>
                </a:solidFill>
                <a:latin typeface="+mn-lt"/>
              </a:rPr>
              <a:t>Goal: </a:t>
            </a:r>
            <a:r>
              <a:rPr lang="en-US" sz="2000" b="0" i="0" u="none" strike="noStrike" baseline="0">
                <a:solidFill>
                  <a:srgbClr val="000000"/>
                </a:solidFill>
                <a:latin typeface="+mn-lt"/>
              </a:rPr>
              <a:t>Use the correct ingredients for their playdough recipes, by using measuring tools </a:t>
            </a:r>
            <a:endParaRPr lang="en-US" sz="2000" b="0" i="0" u="none" strike="noStrike" baseline="0">
              <a:solidFill>
                <a:srgbClr val="000000"/>
              </a:solidFill>
              <a:latin typeface="+mn-lt"/>
              <a:ea typeface="Calibri"/>
              <a:cs typeface="Calibri"/>
            </a:endParaRPr>
          </a:p>
          <a:p>
            <a:pPr algn="ctr"/>
            <a:r>
              <a:rPr lang="en-US" sz="1800" b="0" i="0" u="none" strike="noStrike" baseline="0">
                <a:solidFill>
                  <a:srgbClr val="000000"/>
                </a:solidFill>
              </a:rPr>
              <a:t>	</a:t>
            </a:r>
            <a:endParaRPr lang="en-US" sz="2400" b="1">
              <a:solidFill>
                <a:srgbClr val="102649"/>
              </a:solidFill>
              <a:latin typeface="+mn-lt"/>
            </a:endParaRPr>
          </a:p>
        </p:txBody>
      </p:sp>
      <p:pic>
        <p:nvPicPr>
          <p:cNvPr id="19" name="Picture 18" descr="Activity Instructions">
            <a:extLst>
              <a:ext uri="{FF2B5EF4-FFF2-40B4-BE49-F238E27FC236}">
                <a16:creationId xmlns:a16="http://schemas.microsoft.com/office/drawing/2014/main" id="{370A6CD1-FCF7-CD2A-80E7-85D839613954}"/>
              </a:ext>
            </a:extLst>
          </p:cNvPr>
          <p:cNvPicPr>
            <a:picLocks noChangeAspect="1"/>
          </p:cNvPicPr>
          <p:nvPr/>
        </p:nvPicPr>
        <p:blipFill>
          <a:blip r:embed="rId2"/>
          <a:stretch>
            <a:fillRect/>
          </a:stretch>
        </p:blipFill>
        <p:spPr>
          <a:xfrm>
            <a:off x="7170241" y="2193074"/>
            <a:ext cx="2399780" cy="390831"/>
          </a:xfrm>
          <a:prstGeom prst="rect">
            <a:avLst/>
          </a:prstGeom>
        </p:spPr>
      </p:pic>
      <p:sp>
        <p:nvSpPr>
          <p:cNvPr id="5" name="TextBox 4">
            <a:extLst>
              <a:ext uri="{FF2B5EF4-FFF2-40B4-BE49-F238E27FC236}">
                <a16:creationId xmlns:a16="http://schemas.microsoft.com/office/drawing/2014/main" id="{72B724C7-512B-4029-F032-97F989C4BCD8}"/>
              </a:ext>
            </a:extLst>
          </p:cNvPr>
          <p:cNvSpPr txBox="1"/>
          <p:nvPr/>
        </p:nvSpPr>
        <p:spPr>
          <a:xfrm>
            <a:off x="4609226" y="2744945"/>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000" b="1" i="1">
                <a:solidFill>
                  <a:srgbClr val="9F7DC9"/>
                </a:solidFill>
              </a:rPr>
              <a:t>Ingredients</a:t>
            </a:r>
          </a:p>
        </p:txBody>
      </p:sp>
      <p:pic>
        <p:nvPicPr>
          <p:cNvPr id="3" name="Picture 2" descr="Ingredient List for No-Bake Playdough:&#10;1/2 cup water&#10;5-10 drops food coloring &#10;1 tablespoon of cooking oil&#10;1/4 cup salt&#10;1 cup flour&#10;Big Bowl&#10;Small Bowl&#10;Measuring Cups&#10;Measuring Spoons&#10;Wooden spoon for mixing">
            <a:extLst>
              <a:ext uri="{FF2B5EF4-FFF2-40B4-BE49-F238E27FC236}">
                <a16:creationId xmlns:a16="http://schemas.microsoft.com/office/drawing/2014/main" id="{7C21EB3C-25B8-91C7-FE01-07D95B416EB7}"/>
              </a:ext>
            </a:extLst>
          </p:cNvPr>
          <p:cNvPicPr>
            <a:picLocks noChangeAspect="1"/>
          </p:cNvPicPr>
          <p:nvPr/>
        </p:nvPicPr>
        <p:blipFill>
          <a:blip r:embed="rId3"/>
          <a:stretch>
            <a:fillRect/>
          </a:stretch>
        </p:blipFill>
        <p:spPr>
          <a:xfrm>
            <a:off x="4350311" y="3113834"/>
            <a:ext cx="8955923" cy="2144517"/>
          </a:xfrm>
          <a:prstGeom prst="rect">
            <a:avLst/>
          </a:prstGeom>
        </p:spPr>
      </p:pic>
      <p:sp>
        <p:nvSpPr>
          <p:cNvPr id="7" name="TextBox 6">
            <a:extLst>
              <a:ext uri="{FF2B5EF4-FFF2-40B4-BE49-F238E27FC236}">
                <a16:creationId xmlns:a16="http://schemas.microsoft.com/office/drawing/2014/main" id="{7CEB8DAF-3F6B-A6D7-DEBE-6C0D2A04F1B6}"/>
              </a:ext>
            </a:extLst>
          </p:cNvPr>
          <p:cNvSpPr txBox="1"/>
          <p:nvPr/>
        </p:nvSpPr>
        <p:spPr>
          <a:xfrm>
            <a:off x="4431962" y="5521206"/>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i="1">
                <a:solidFill>
                  <a:srgbClr val="9F7DC9"/>
                </a:solidFill>
                <a:latin typeface="Calibri"/>
              </a:rPr>
              <a:t>Recipe Instructions</a:t>
            </a:r>
            <a:endParaRPr lang="en-US"/>
          </a:p>
        </p:txBody>
      </p:sp>
      <p:pic>
        <p:nvPicPr>
          <p:cNvPr id="6" name="Picture 5" descr="Recipe Instructions: &#10;1. Measure and pour the wet ingredients into the small mixing bowl.&#10;2. Measure the dry ingredients into the big bowl and mix them together&#10;3. Add the wet ingredients into the dry ingredients. Start mixing.&#10;4. If the mixture is still dry add 1/2 tablespoon of oil at a time.&#10;5. Pour the mixed ingredients onto the table and knead the ingredients together until a soft douh is formed. &#10;6. If you want to bring it home, plase the dough in a resealable plastic bag to keep fresh. ">
            <a:extLst>
              <a:ext uri="{FF2B5EF4-FFF2-40B4-BE49-F238E27FC236}">
                <a16:creationId xmlns:a16="http://schemas.microsoft.com/office/drawing/2014/main" id="{235444B5-0146-E282-B729-07C28FCE8406}"/>
              </a:ext>
            </a:extLst>
          </p:cNvPr>
          <p:cNvPicPr>
            <a:picLocks noChangeAspect="1"/>
          </p:cNvPicPr>
          <p:nvPr/>
        </p:nvPicPr>
        <p:blipFill>
          <a:blip r:embed="rId4"/>
          <a:stretch>
            <a:fillRect/>
          </a:stretch>
        </p:blipFill>
        <p:spPr>
          <a:xfrm>
            <a:off x="4177583" y="5930911"/>
            <a:ext cx="10369527" cy="31637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D96A80-51DA-758B-E629-776E335359F4}"/>
              </a:ext>
            </a:extLst>
          </p:cNvPr>
          <p:cNvSpPr>
            <a:spLocks noGrp="1"/>
          </p:cNvSpPr>
          <p:nvPr>
            <p:ph type="title"/>
          </p:nvPr>
        </p:nvSpPr>
        <p:spPr>
          <a:xfrm>
            <a:off x="5804176" y="-477054"/>
            <a:ext cx="6721475" cy="477054"/>
          </a:xfrm>
        </p:spPr>
        <p:txBody>
          <a:bodyPr wrap="square" lIns="0" tIns="0" rIns="0" bIns="0" anchor="b">
            <a:spAutoFit/>
          </a:bodyPr>
          <a:lstStyle/>
          <a:p>
            <a:r>
              <a:rPr lang="en-US">
                <a:solidFill>
                  <a:schemeClr val="bg2"/>
                </a:solidFill>
              </a:rPr>
              <a:t>No-Bake Playdough – Family Prompts</a:t>
            </a:r>
          </a:p>
        </p:txBody>
      </p:sp>
      <p:sp>
        <p:nvSpPr>
          <p:cNvPr id="8" name="object 22" descr="KY Family Math Night- Measurement Activity 4a/4b: No-Bake Playdough&#10;&#10;">
            <a:extLst>
              <a:ext uri="{FF2B5EF4-FFF2-40B4-BE49-F238E27FC236}">
                <a16:creationId xmlns:a16="http://schemas.microsoft.com/office/drawing/2014/main" id="{64B704D5-8276-47C6-5805-C92030E92931}"/>
              </a:ext>
            </a:extLst>
          </p:cNvPr>
          <p:cNvSpPr txBox="1">
            <a:spLocks/>
          </p:cNvSpPr>
          <p:nvPr/>
        </p:nvSpPr>
        <p:spPr>
          <a:xfrm>
            <a:off x="0" y="-10160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b="1" spc="-10">
                <a:solidFill>
                  <a:schemeClr val="bg1"/>
                </a:solidFill>
              </a:rPr>
              <a:t>No-</a:t>
            </a:r>
            <a:r>
              <a:rPr lang="en-US" sz="3350" b="1">
                <a:solidFill>
                  <a:schemeClr val="bg1"/>
                </a:solidFill>
              </a:rPr>
              <a:t>Bake</a:t>
            </a:r>
            <a:r>
              <a:rPr lang="en-US" sz="3350" b="1" spc="-15">
                <a:solidFill>
                  <a:schemeClr val="bg1"/>
                </a:solidFill>
              </a:rPr>
              <a:t> </a:t>
            </a:r>
            <a:r>
              <a:rPr lang="en-US" sz="3350" b="1" spc="50">
                <a:solidFill>
                  <a:schemeClr val="bg1"/>
                </a:solidFill>
              </a:rPr>
              <a:t>Playdough – Family Prompts</a:t>
            </a:r>
          </a:p>
          <a:p>
            <a:pPr marL="642620" marR="5080" indent="-630555" algn="ctr">
              <a:lnSpc>
                <a:spcPts val="3820"/>
              </a:lnSpc>
              <a:spcBef>
                <a:spcPts val="409"/>
              </a:spcBef>
            </a:pPr>
            <a:endParaRPr lang="en-US" sz="3350" b="1" spc="50">
              <a:solidFill>
                <a:schemeClr val="bg1"/>
              </a:solidFill>
            </a:endParaRPr>
          </a:p>
        </p:txBody>
      </p:sp>
      <p:sp>
        <p:nvSpPr>
          <p:cNvPr id="2" name="TextBox 5">
            <a:extLst>
              <a:ext uri="{FF2B5EF4-FFF2-40B4-BE49-F238E27FC236}">
                <a16:creationId xmlns:a16="http://schemas.microsoft.com/office/drawing/2014/main" id="{7EAB274F-772D-AD90-7BDF-46EDC3244837}"/>
              </a:ext>
            </a:extLst>
          </p:cNvPr>
          <p:cNvSpPr txBox="1"/>
          <p:nvPr/>
        </p:nvSpPr>
        <p:spPr>
          <a:xfrm>
            <a:off x="4693171" y="1204739"/>
            <a:ext cx="9054058" cy="523220"/>
          </a:xfrm>
          <a:prstGeom prst="rect">
            <a:avLst/>
          </a:prstGeom>
          <a:noFill/>
        </p:spPr>
        <p:txBody>
          <a:bodyPr wrap="square">
            <a:spAutoFit/>
          </a:bodyPr>
          <a:lstStyle>
            <a:defPPr>
              <a:defRPr kern="0"/>
            </a:defPPr>
          </a:lstStyle>
          <a:p>
            <a:pPr algn="ctr"/>
            <a:r>
              <a:rPr lang="en-US" sz="2800">
                <a:solidFill>
                  <a:srgbClr val="102649"/>
                </a:solidFill>
                <a:latin typeface="+mn-lt"/>
              </a:rPr>
              <a:t>Ask any of the following questions as you play the game.</a:t>
            </a:r>
          </a:p>
        </p:txBody>
      </p:sp>
      <p:pic>
        <p:nvPicPr>
          <p:cNvPr id="4" name="Picture 3" descr="Family Prompts for the Activity">
            <a:extLst>
              <a:ext uri="{FF2B5EF4-FFF2-40B4-BE49-F238E27FC236}">
                <a16:creationId xmlns:a16="http://schemas.microsoft.com/office/drawing/2014/main" id="{6BA22C86-FC4C-1FD5-4958-475D110B344E}"/>
              </a:ext>
            </a:extLst>
          </p:cNvPr>
          <p:cNvPicPr>
            <a:picLocks noChangeAspect="1"/>
          </p:cNvPicPr>
          <p:nvPr/>
        </p:nvPicPr>
        <p:blipFill>
          <a:blip r:embed="rId2"/>
          <a:stretch>
            <a:fillRect/>
          </a:stretch>
        </p:blipFill>
        <p:spPr>
          <a:xfrm>
            <a:off x="3189147" y="2695040"/>
            <a:ext cx="13137165" cy="560140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031BD-CAFF-BE48-5CCB-5A0DEB77DCF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249760C-ACE6-B402-D84B-94D046BBED82}"/>
              </a:ext>
            </a:extLst>
          </p:cNvPr>
          <p:cNvSpPr>
            <a:spLocks noGrp="1"/>
          </p:cNvSpPr>
          <p:nvPr>
            <p:ph type="title"/>
          </p:nvPr>
        </p:nvSpPr>
        <p:spPr>
          <a:xfrm>
            <a:off x="5804176" y="-954107"/>
            <a:ext cx="6721475" cy="954107"/>
          </a:xfrm>
        </p:spPr>
        <p:txBody>
          <a:bodyPr wrap="square" lIns="0" tIns="0" rIns="0" bIns="0" anchor="b">
            <a:spAutoFit/>
          </a:bodyPr>
          <a:lstStyle/>
          <a:p>
            <a:r>
              <a:rPr lang="en-US">
                <a:solidFill>
                  <a:schemeClr val="bg2"/>
                </a:solidFill>
              </a:rPr>
              <a:t>No-Bake Playdough – Measuring Spoons</a:t>
            </a:r>
          </a:p>
        </p:txBody>
      </p:sp>
      <p:sp>
        <p:nvSpPr>
          <p:cNvPr id="8" name="object 22" descr="KY Family Math Night- Measurement Activity 4a/4b: No-Bake Playdough&#10;&#10;">
            <a:extLst>
              <a:ext uri="{FF2B5EF4-FFF2-40B4-BE49-F238E27FC236}">
                <a16:creationId xmlns:a16="http://schemas.microsoft.com/office/drawing/2014/main" id="{AAECECD7-4AA1-7E36-52CF-8E9F3DA72D6B}"/>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b="1" spc="-10">
                <a:solidFill>
                  <a:schemeClr val="bg1"/>
                </a:solidFill>
              </a:rPr>
              <a:t>No-</a:t>
            </a:r>
            <a:r>
              <a:rPr lang="en-US" sz="3350" b="1">
                <a:solidFill>
                  <a:schemeClr val="bg1"/>
                </a:solidFill>
              </a:rPr>
              <a:t>Bake</a:t>
            </a:r>
            <a:r>
              <a:rPr lang="en-US" sz="3350" b="1" spc="-15">
                <a:solidFill>
                  <a:schemeClr val="bg1"/>
                </a:solidFill>
              </a:rPr>
              <a:t> </a:t>
            </a:r>
            <a:r>
              <a:rPr lang="en-US" sz="3350" b="1" spc="50">
                <a:solidFill>
                  <a:schemeClr val="bg1"/>
                </a:solidFill>
              </a:rPr>
              <a:t>Playdough – Measuring Spoons</a:t>
            </a:r>
          </a:p>
          <a:p>
            <a:pPr marL="642620" marR="5080" indent="-630555" algn="ctr">
              <a:lnSpc>
                <a:spcPts val="3820"/>
              </a:lnSpc>
              <a:spcBef>
                <a:spcPts val="409"/>
              </a:spcBef>
            </a:pPr>
            <a:endParaRPr lang="en-US" sz="3350" b="1" spc="50">
              <a:solidFill>
                <a:schemeClr val="bg1"/>
              </a:solidFill>
            </a:endParaRPr>
          </a:p>
        </p:txBody>
      </p:sp>
      <p:sp>
        <p:nvSpPr>
          <p:cNvPr id="4" name="TextBox 3">
            <a:extLst>
              <a:ext uri="{FF2B5EF4-FFF2-40B4-BE49-F238E27FC236}">
                <a16:creationId xmlns:a16="http://schemas.microsoft.com/office/drawing/2014/main" id="{1640281A-7F1C-6051-C2B5-5929A370C86A}"/>
              </a:ext>
            </a:extLst>
          </p:cNvPr>
          <p:cNvSpPr txBox="1"/>
          <p:nvPr/>
        </p:nvSpPr>
        <p:spPr>
          <a:xfrm>
            <a:off x="2604007" y="6588050"/>
            <a:ext cx="12851386" cy="2677656"/>
          </a:xfrm>
          <a:prstGeom prst="rect">
            <a:avLst/>
          </a:prstGeom>
          <a:noFill/>
        </p:spPr>
        <p:txBody>
          <a:bodyPr wrap="square" lIns="91440" tIns="45720" rIns="91440" bIns="45720" anchor="t">
            <a:spAutoFit/>
          </a:bodyPr>
          <a:lstStyle/>
          <a:p>
            <a:pPr marR="1905" algn="ctr"/>
            <a:r>
              <a:rPr lang="en-US" sz="2800" b="1" i="0" u="none" strike="noStrike" baseline="0">
                <a:solidFill>
                  <a:srgbClr val="102649"/>
                </a:solidFill>
                <a:latin typeface="+mn-lt"/>
              </a:rPr>
              <a:t>Family Prompts</a:t>
            </a:r>
            <a:endParaRPr lang="en-US" sz="2800" b="1" i="0" u="none" strike="noStrike" baseline="0">
              <a:solidFill>
                <a:srgbClr val="102649"/>
              </a:solidFill>
              <a:latin typeface="+mn-lt"/>
              <a:ea typeface="Calibri"/>
              <a:cs typeface="Calibri"/>
            </a:endParaRPr>
          </a:p>
          <a:p>
            <a:pPr marL="342900" marR="1905" indent="-342900">
              <a:buFont typeface="Arial" panose="020B0604020202020204" pitchFamily="34" charset="0"/>
              <a:buChar char="•"/>
            </a:pPr>
            <a:r>
              <a:rPr lang="en-US" sz="2800" b="0" i="0" u="none" strike="noStrike" baseline="0">
                <a:solidFill>
                  <a:srgbClr val="102649"/>
                </a:solidFill>
                <a:latin typeface="+mn-lt"/>
              </a:rPr>
              <a:t>As you read the instructions and make the recipe together: </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Examine the tools you have.</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Order the measuring tools by size (smallest to largest or the other way around).</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Discuss the difference between 1 cup and 1 tablespoon. Which is bigger? How do you know?</a:t>
            </a:r>
            <a:endParaRPr lang="en-US" sz="2800" b="0" i="0" u="none" strike="noStrike" baseline="0">
              <a:solidFill>
                <a:srgbClr val="102649"/>
              </a:solidFill>
              <a:latin typeface="+mn-lt"/>
              <a:ea typeface="Calibri"/>
              <a:cs typeface="Calibri"/>
            </a:endParaRPr>
          </a:p>
        </p:txBody>
      </p:sp>
      <p:pic>
        <p:nvPicPr>
          <p:cNvPr id="2" name="Picture 1" descr="Image of measuring spoons">
            <a:extLst>
              <a:ext uri="{FF2B5EF4-FFF2-40B4-BE49-F238E27FC236}">
                <a16:creationId xmlns:a16="http://schemas.microsoft.com/office/drawing/2014/main" id="{511E1830-8B69-692F-3ED9-9EA731BF6122}"/>
              </a:ext>
            </a:extLst>
          </p:cNvPr>
          <p:cNvPicPr>
            <a:picLocks noChangeAspect="1"/>
          </p:cNvPicPr>
          <p:nvPr/>
        </p:nvPicPr>
        <p:blipFill>
          <a:blip r:embed="rId2"/>
          <a:stretch>
            <a:fillRect/>
          </a:stretch>
        </p:blipFill>
        <p:spPr>
          <a:xfrm>
            <a:off x="5114150" y="1495950"/>
            <a:ext cx="7825880" cy="4502758"/>
          </a:xfrm>
          <a:prstGeom prst="rect">
            <a:avLst/>
          </a:prstGeom>
        </p:spPr>
      </p:pic>
    </p:spTree>
    <p:extLst>
      <p:ext uri="{BB962C8B-B14F-4D97-AF65-F5344CB8AC3E}">
        <p14:creationId xmlns:p14="http://schemas.microsoft.com/office/powerpoint/2010/main" val="2459142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AEFB1-4E53-767C-CBC7-C47D51D8DE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5E7101-6B7C-370E-AA81-DAC189DD7A86}"/>
              </a:ext>
            </a:extLst>
          </p:cNvPr>
          <p:cNvSpPr>
            <a:spLocks noGrp="1"/>
          </p:cNvSpPr>
          <p:nvPr>
            <p:ph type="title"/>
          </p:nvPr>
        </p:nvSpPr>
        <p:spPr>
          <a:xfrm>
            <a:off x="5804176" y="-477054"/>
            <a:ext cx="6721475" cy="477054"/>
          </a:xfrm>
        </p:spPr>
        <p:txBody>
          <a:bodyPr wrap="square" lIns="0" tIns="0" rIns="0" bIns="0" anchor="b">
            <a:spAutoFit/>
          </a:bodyPr>
          <a:lstStyle/>
          <a:p>
            <a:r>
              <a:rPr lang="en-US">
                <a:solidFill>
                  <a:schemeClr val="bg2"/>
                </a:solidFill>
              </a:rPr>
              <a:t>No-Bake Playdough – Measuring </a:t>
            </a:r>
          </a:p>
        </p:txBody>
      </p:sp>
      <p:sp>
        <p:nvSpPr>
          <p:cNvPr id="8" name="object 22" descr="KY Family Math Night- Measurement Activity 4a/4b: No-Bake Playdough&#10;&#10;">
            <a:extLst>
              <a:ext uri="{FF2B5EF4-FFF2-40B4-BE49-F238E27FC236}">
                <a16:creationId xmlns:a16="http://schemas.microsoft.com/office/drawing/2014/main" id="{1F71E89B-D8EA-9227-B034-41DAA2E5FD5D}"/>
              </a:ext>
            </a:extLst>
          </p:cNvPr>
          <p:cNvSpPr txBox="1">
            <a:spLocks/>
          </p:cNvSpPr>
          <p:nvPr/>
        </p:nvSpPr>
        <p:spPr>
          <a:xfrm>
            <a:off x="0" y="-87086"/>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b="1" spc="-10">
                <a:solidFill>
                  <a:schemeClr val="bg1"/>
                </a:solidFill>
              </a:rPr>
              <a:t>No-</a:t>
            </a:r>
            <a:r>
              <a:rPr lang="en-US" sz="3350" b="1">
                <a:solidFill>
                  <a:schemeClr val="bg1"/>
                </a:solidFill>
              </a:rPr>
              <a:t>Bake</a:t>
            </a:r>
            <a:r>
              <a:rPr lang="en-US" sz="3350" b="1" spc="-15">
                <a:solidFill>
                  <a:schemeClr val="bg1"/>
                </a:solidFill>
              </a:rPr>
              <a:t> </a:t>
            </a:r>
            <a:r>
              <a:rPr lang="en-US" sz="3350" b="1" spc="50">
                <a:solidFill>
                  <a:schemeClr val="bg1"/>
                </a:solidFill>
              </a:rPr>
              <a:t>Playdough – Measuring</a:t>
            </a:r>
          </a:p>
          <a:p>
            <a:pPr marL="642620" marR="5080" indent="-630555" algn="ctr">
              <a:lnSpc>
                <a:spcPts val="3820"/>
              </a:lnSpc>
              <a:spcBef>
                <a:spcPts val="409"/>
              </a:spcBef>
            </a:pPr>
            <a:endParaRPr lang="en-US" sz="3350" b="1" spc="50">
              <a:solidFill>
                <a:schemeClr val="bg1"/>
              </a:solidFill>
            </a:endParaRPr>
          </a:p>
        </p:txBody>
      </p:sp>
      <p:sp>
        <p:nvSpPr>
          <p:cNvPr id="3" name="TextBox 2">
            <a:extLst>
              <a:ext uri="{FF2B5EF4-FFF2-40B4-BE49-F238E27FC236}">
                <a16:creationId xmlns:a16="http://schemas.microsoft.com/office/drawing/2014/main" id="{88D9EFA9-E216-233F-4368-0199D96EBA3F}"/>
              </a:ext>
            </a:extLst>
          </p:cNvPr>
          <p:cNvSpPr txBox="1"/>
          <p:nvPr/>
        </p:nvSpPr>
        <p:spPr>
          <a:xfrm>
            <a:off x="3784036" y="6674452"/>
            <a:ext cx="11618684" cy="3108543"/>
          </a:xfrm>
          <a:prstGeom prst="rect">
            <a:avLst/>
          </a:prstGeom>
          <a:noFill/>
        </p:spPr>
        <p:txBody>
          <a:bodyPr wrap="square" lIns="91440" tIns="45720" rIns="91440" bIns="45720" anchor="t">
            <a:spAutoFit/>
          </a:bodyPr>
          <a:lstStyle/>
          <a:p>
            <a:pPr algn="ctr"/>
            <a:r>
              <a:rPr lang="en-US" sz="2800" b="1" i="0" u="none" strike="noStrike" baseline="0">
                <a:solidFill>
                  <a:srgbClr val="102649"/>
                </a:solidFill>
                <a:latin typeface="+mn-lt"/>
              </a:rPr>
              <a:t>Family Prompts</a:t>
            </a:r>
            <a:endParaRPr lang="en-US" sz="2800" b="1" i="0" u="none" strike="noStrike" baseline="0">
              <a:solidFill>
                <a:srgbClr val="102649"/>
              </a:solidFill>
              <a:latin typeface="+mn-lt"/>
              <a:ea typeface="Calibri"/>
              <a:cs typeface="Calibri"/>
            </a:endParaRPr>
          </a:p>
          <a:p>
            <a:pPr marL="342900" indent="-342900" algn="l">
              <a:buFont typeface="Arial" panose="020B0604020202020204" pitchFamily="34" charset="0"/>
              <a:buChar char="•"/>
            </a:pPr>
            <a:r>
              <a:rPr lang="en-US" sz="2800" b="0" i="0" u="none" strike="noStrike" baseline="0">
                <a:solidFill>
                  <a:srgbClr val="102649"/>
                </a:solidFill>
                <a:latin typeface="+mn-lt"/>
              </a:rPr>
              <a:t>Let your children do the scooping and measuring. Show them how to level off their measurements for accuracy.</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What other things could we do together that would let you practice things like this?</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What would happen if we didn’t use the correct measurements?</a:t>
            </a:r>
            <a:endParaRPr lang="en-US" sz="2800" b="0" i="0" u="none" strike="noStrike" baseline="0">
              <a:solidFill>
                <a:srgbClr val="102649"/>
              </a:solidFill>
              <a:latin typeface="+mn-lt"/>
              <a:ea typeface="Calibri"/>
              <a:cs typeface="Calibri"/>
            </a:endParaRPr>
          </a:p>
          <a:p>
            <a:pPr marL="342900" indent="-342900">
              <a:buFont typeface="Arial" panose="020B0604020202020204" pitchFamily="34" charset="0"/>
              <a:buChar char="•"/>
            </a:pPr>
            <a:r>
              <a:rPr lang="en-US" sz="2800" b="0" i="0" u="none" strike="noStrike" baseline="0">
                <a:solidFill>
                  <a:srgbClr val="102649"/>
                </a:solidFill>
                <a:latin typeface="+mn-lt"/>
              </a:rPr>
              <a:t>What if you could only use ___? </a:t>
            </a:r>
            <a:endParaRPr lang="en-US" sz="2800" b="0" i="0" u="none" strike="noStrike" baseline="0">
              <a:solidFill>
                <a:srgbClr val="102649"/>
              </a:solidFill>
              <a:latin typeface="+mn-lt"/>
              <a:ea typeface="Calibri"/>
              <a:cs typeface="Calibri"/>
            </a:endParaRPr>
          </a:p>
        </p:txBody>
      </p:sp>
      <p:pic>
        <p:nvPicPr>
          <p:cNvPr id="6" name="Picture 5" descr="Image of people measuring ingredients in a kitchen setting. ">
            <a:extLst>
              <a:ext uri="{FF2B5EF4-FFF2-40B4-BE49-F238E27FC236}">
                <a16:creationId xmlns:a16="http://schemas.microsoft.com/office/drawing/2014/main" id="{137BC5B1-4A64-12A8-C0B8-6A29B25FFA8C}"/>
              </a:ext>
            </a:extLst>
          </p:cNvPr>
          <p:cNvPicPr>
            <a:picLocks noChangeAspect="1"/>
          </p:cNvPicPr>
          <p:nvPr/>
        </p:nvPicPr>
        <p:blipFill>
          <a:blip r:embed="rId2"/>
          <a:stretch>
            <a:fillRect/>
          </a:stretch>
        </p:blipFill>
        <p:spPr>
          <a:xfrm>
            <a:off x="5078627" y="1282120"/>
            <a:ext cx="8177918" cy="5410200"/>
          </a:xfrm>
          <a:prstGeom prst="rect">
            <a:avLst/>
          </a:prstGeom>
        </p:spPr>
      </p:pic>
    </p:spTree>
    <p:extLst>
      <p:ext uri="{BB962C8B-B14F-4D97-AF65-F5344CB8AC3E}">
        <p14:creationId xmlns:p14="http://schemas.microsoft.com/office/powerpoint/2010/main" val="2538988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D0D8465D-56F1-FD7F-DAA8-D3C90B0B1EE0}"/>
              </a:ext>
            </a:extLst>
          </p:cNvPr>
          <p:cNvSpPr>
            <a:spLocks noGrp="1"/>
          </p:cNvSpPr>
          <p:nvPr>
            <p:ph type="ctrTitle"/>
          </p:nvPr>
        </p:nvSpPr>
        <p:spPr>
          <a:xfrm>
            <a:off x="5381573" y="-1031051"/>
            <a:ext cx="6093110" cy="1031051"/>
          </a:xfrm>
        </p:spPr>
        <p:txBody>
          <a:bodyPr wrap="square" lIns="0" tIns="0" rIns="0" bIns="0" anchor="b">
            <a:spAutoFit/>
          </a:bodyPr>
          <a:lstStyle/>
          <a:p>
            <a:r>
              <a:rPr lang="en-US">
                <a:solidFill>
                  <a:schemeClr val="bg2"/>
                </a:solidFill>
              </a:rPr>
              <a:t>No-Bake Playdough – Closing Slide</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No-Bake Playdough</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Access more digital family math games at: </a:t>
            </a:r>
            <a:r>
              <a:rPr lang="en-US" sz="5400">
                <a:solidFill>
                  <a:srgbClr val="102649"/>
                </a:solidFill>
                <a:hlinkClick r:id="rId2"/>
              </a:rPr>
              <a:t>https://www.education.ky.gov/curriculum/conpro/Pages/summer_support_math_resources.aspx</a:t>
            </a:r>
          </a:p>
          <a:p>
            <a:pPr algn="ctr">
              <a:defRPr/>
            </a:pPr>
            <a:endParaRPr lang="en-US" sz="5400">
              <a:solidFill>
                <a:srgbClr val="102649"/>
              </a:solidFill>
            </a:endParaRP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KYED-497-199</_dlc_DocId>
    <_dlc_DocIdUrl xmlns="3a62de7d-ba57-4f43-9dae-9623ba637be0">
      <Url>https://www.education.ky.gov/curriculum/conpro/_layouts/15/DocIdRedir.aspx?ID=KYED-497-199</Url>
      <Description>KYED-497-199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5EFF59B-24B2-46BC-97B3-AA994B80B38E}"/>
</file>

<file path=customXml/itemProps2.xml><?xml version="1.0" encoding="utf-8"?>
<ds:datastoreItem xmlns:ds="http://schemas.openxmlformats.org/officeDocument/2006/customXml" ds:itemID="{1392B386-2940-4545-91BF-1B1B629E90B5}">
  <ds:schemaRefs>
    <ds:schemaRef ds:uri="http://schemas.microsoft.com/sharepoint/v3/contenttype/forms"/>
  </ds:schemaRefs>
</ds:datastoreItem>
</file>

<file path=customXml/itemProps3.xml><?xml version="1.0" encoding="utf-8"?>
<ds:datastoreItem xmlns:ds="http://schemas.openxmlformats.org/officeDocument/2006/customXml" ds:itemID="{5AD62403-3AE7-482D-8770-27303A19F327}">
  <ds:schemaRefs>
    <ds:schemaRef ds:uri="29be550e-5ac2-4cd5-b5b7-8a250a579b24"/>
    <ds:schemaRef ds:uri="5bc9d522-2386-425a-9f2a-a617cf877ec0"/>
    <ds:schemaRef ds:uri="cd1a358b-61e7-4e2c-963a-bbcfb053c0f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0162AA2E-52E9-40A3-9026-5F41814C2430}"/>
</file>

<file path=docProps/app.xml><?xml version="1.0" encoding="utf-8"?>
<Properties xmlns="http://schemas.openxmlformats.org/officeDocument/2006/extended-properties" xmlns:vt="http://schemas.openxmlformats.org/officeDocument/2006/docPropsVTypes">
  <Template/>
  <TotalTime>0</TotalTime>
  <Words>514</Words>
  <Application>Microsoft Office PowerPoint</Application>
  <PresentationFormat>Custom</PresentationFormat>
  <Paragraphs>46</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Office Theme</vt:lpstr>
      <vt:lpstr>1_Office Theme</vt:lpstr>
      <vt:lpstr>No Bake Playdough Introduction</vt:lpstr>
      <vt:lpstr>No-Bake Playdough - Instructions</vt:lpstr>
      <vt:lpstr>No-Bake Playdough – Family Prompts</vt:lpstr>
      <vt:lpstr>No-Bake Playdough – Measuring Spoons</vt:lpstr>
      <vt:lpstr>No-Bake Playdough – Measuring </vt:lpstr>
      <vt:lpstr>No-Bake Playdough –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No-Bake Playdough K-2 KFMN</dc:title>
  <dc:creator>Waggoner, Debbie - Division of Academic Program Standards</dc:creator>
  <cp:lastModifiedBy>Doyle, Maggie - Division of Academic Program Standards</cp:lastModifiedBy>
  <cp:revision>2</cp:revision>
  <dcterms:created xsi:type="dcterms:W3CDTF">2024-12-24T16:23:34Z</dcterms:created>
  <dcterms:modified xsi:type="dcterms:W3CDTF">2025-04-17T13:05:33Z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2024-12-28T21:50:07Z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97e49553-5bf7-4eec-b727-65f4825a5665</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d92b1a61-7669-47f4-a402-622096a99057</vt:lpwstr>
  </property>
</Properties>
</file>