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ppt/metadata" ContentType="application/binary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</p:sldMasterIdLst>
  <p:notesMasterIdLst>
    <p:notesMasterId r:id="rId22"/>
  </p:notesMasterIdLst>
  <p:sldIdLst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69" r:id="rId15"/>
    <p:sldId id="278" r:id="rId16"/>
    <p:sldId id="279" r:id="rId17"/>
    <p:sldId id="297" r:id="rId18"/>
    <p:sldId id="281" r:id="rId19"/>
    <p:sldId id="282" r:id="rId20"/>
    <p:sldId id="298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7" roundtripDataSignature="AMtx7mgdmafPRI0EU/2ISNr0nWvElAIk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A768E-40B4-8326-AFC4-19EAB50A5AC3}" v="6" dt="2025-12-16T19:33:55.243"/>
  </p1510:revLst>
</p1510:revInfo>
</file>

<file path=ppt/tableStyles.xml><?xml version="1.0" encoding="utf-8"?>
<a:tblStyleLst xmlns:a="http://schemas.openxmlformats.org/drawingml/2006/main" def="{39408809-F5C7-4708-9A8A-743413F65B69}">
  <a:tblStyle styleId="{39408809-F5C7-4708-9A8A-743413F65B6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AF1"/>
          </a:solidFill>
        </a:fill>
      </a:tcStyle>
    </a:wholeTbl>
    <a:band1H>
      <a:tcTxStyle b="off" i="off"/>
      <a:tcStyle>
        <a:tcBdr/>
        <a:fill>
          <a:solidFill>
            <a:srgbClr val="CED2E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ED2E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59A09C0-D732-4459-82FB-D33D26ADCBB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outlineViewPr>
    <p:cViewPr>
      <p:scale>
        <a:sx n="33" d="100"/>
        <a:sy n="33" d="100"/>
      </p:scale>
      <p:origin x="0" y="-88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16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6XzikFdro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6XzikFdro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6XzikFdro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6XzikFdro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6XzikFdro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6XzikFdro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323d204c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323d204c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0f475b58f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0f475b58f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is adapted from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Reading and Writing TDQ Webcast</a:t>
            </a:r>
            <a:r>
              <a:rPr lang="en"/>
              <a:t> that aired on 3-19-20.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0df6f389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0df6f3896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80df6f3896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9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f1632c5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6f1632c55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6f1632c55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98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fe05e525f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6fe05e525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8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10173cd0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710173cd0f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Once you get to kystandards.org, you will access the Understand Text Dependent Questions Module through the Your Standards Resources link.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710173cd0f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509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10173cd0f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Since the module is a reading and writing specific resource, we recommend going straight to the Content Area Resources and clicking on the RED Reading &amp; Writing Resources button. Red icons will always represent reading and writing resources.</a:t>
            </a:r>
            <a:endParaRPr/>
          </a:p>
        </p:txBody>
      </p:sp>
      <p:sp>
        <p:nvSpPr>
          <p:cNvPr id="348" name="Google Shape;348;g710173cd0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4788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10173cd0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10173cd0f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lang="en-US" i="1"/>
              <a:t>Understand Text Dependent Questions Module </a:t>
            </a:r>
            <a:r>
              <a:rPr lang="en-US"/>
              <a:t>can be found by choosing the Reading &amp; Writing Professional Learning Modules button on the far left of the second row of resources. </a:t>
            </a:r>
            <a:endParaRPr/>
          </a:p>
        </p:txBody>
      </p:sp>
      <p:sp>
        <p:nvSpPr>
          <p:cNvPr id="358" name="Google Shape;358;g710173cd0f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57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323d204c9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323d204c9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323d204c9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323d204c9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f475b58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f475b58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slide is adapted from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Reading and Writing TDQ Webcast</a:t>
            </a:r>
            <a:r>
              <a:rPr lang="en">
                <a:solidFill>
                  <a:schemeClr val="dk1"/>
                </a:solidFill>
              </a:rPr>
              <a:t> that aired on 3-19-20.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f475b58f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f475b58f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slide is adapted from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Reading and Writing TDQ Webcast</a:t>
            </a:r>
            <a:r>
              <a:rPr lang="en">
                <a:solidFill>
                  <a:schemeClr val="dk1"/>
                </a:solidFill>
              </a:rPr>
              <a:t> that aired on 3-19-20.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f475b58f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f475b58f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slide is adapted from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Reading and Writing TDQ Webcast</a:t>
            </a:r>
            <a:r>
              <a:rPr lang="en">
                <a:solidFill>
                  <a:schemeClr val="dk1"/>
                </a:solidFill>
              </a:rPr>
              <a:t> that aired on 3-19-20.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323d204c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f323d204c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323d204c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f323d204c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slide is adapted from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Reading and Writing TDQ Webcast</a:t>
            </a:r>
            <a:r>
              <a:rPr lang="en">
                <a:solidFill>
                  <a:schemeClr val="dk1"/>
                </a:solidFill>
              </a:rPr>
              <a:t> that aired on 3-19-20.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f475b58f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0f475b58f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slide is adapted from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Reading and Writing TDQ Webcast</a:t>
            </a:r>
            <a:r>
              <a:rPr lang="en">
                <a:solidFill>
                  <a:schemeClr val="dk1"/>
                </a:solidFill>
              </a:rPr>
              <a:t> that aired on 3-19-20.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4500"/>
              <a:buFont typeface="Libre Franklin Medium"/>
              <a:buNone/>
              <a:defRPr sz="6000">
                <a:solidFill>
                  <a:srgbClr val="1026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 sz="2400">
                <a:solidFill>
                  <a:srgbClr val="00778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007780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35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48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85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68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rtl="0">
              <a:spcBef>
                <a:spcPts val="1067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 rtl="0">
              <a:spcBef>
                <a:spcPts val="5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rtl="0"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867"/>
            </a:lvl1pPr>
            <a:lvl2pPr lvl="1" rtl="0">
              <a:buNone/>
              <a:defRPr sz="1867"/>
            </a:lvl2pPr>
            <a:lvl3pPr lvl="2" rtl="0">
              <a:buNone/>
              <a:defRPr sz="1867"/>
            </a:lvl3pPr>
            <a:lvl4pPr lvl="3" rtl="0">
              <a:buNone/>
              <a:defRPr sz="1867"/>
            </a:lvl4pPr>
            <a:lvl5pPr lvl="4" rtl="0">
              <a:buNone/>
              <a:defRPr sz="1867"/>
            </a:lvl5pPr>
            <a:lvl6pPr lvl="5" rtl="0">
              <a:buNone/>
              <a:defRPr sz="1867"/>
            </a:lvl6pPr>
            <a:lvl7pPr lvl="6" rtl="0">
              <a:buNone/>
              <a:defRPr sz="1867"/>
            </a:lvl7pPr>
            <a:lvl8pPr lvl="7" rtl="0">
              <a:buNone/>
              <a:defRPr sz="1867"/>
            </a:lvl8pPr>
            <a:lvl9pPr lvl="8" rtl="0">
              <a:buNone/>
              <a:defRPr sz="1867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59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443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500"/>
              <a:buFont typeface="Libre Franklin Medium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07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66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51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03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95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95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24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5183188" y="1891429"/>
            <a:ext cx="6172400" cy="3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04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088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24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44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300"/>
              <a:buFont typeface="Libre Franklin Medium"/>
              <a:buNone/>
              <a:defRPr sz="3300" b="0" i="0" u="none" strike="noStrike" cap="none">
                <a:solidFill>
                  <a:srgbClr val="0077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0264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0264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0264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0264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356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8111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/?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=pearId=magic-pear-metadata-identifi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ystandards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JugPFS1gUnJLh98v6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/?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=pearId=magic-pear-metadata-identifi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/?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=pearId=magic-pear-metadata-identifi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/?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=pearId=magic-pear-metadata-identifi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/?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=pearId=magic-pear-metadata-identifi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/?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=pearId=magic-pear-metadata-identifi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/?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=pearId=magic-pear-metadata-identifi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/?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=pearId=magic-pear-metadata-identifi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/?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=pearId=magic-pear-metadata-identifi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ctrTitle"/>
          </p:nvPr>
        </p:nvSpPr>
        <p:spPr>
          <a:xfrm>
            <a:off x="2620233" y="2397600"/>
            <a:ext cx="9128000" cy="1752800"/>
          </a:xfrm>
          <a:prstGeom prst="rect">
            <a:avLst/>
          </a:prstGeom>
        </p:spPr>
        <p:txBody>
          <a:bodyPr spcFirstLastPara="1" wrap="square" lIns="91433" tIns="45700" rIns="91433" bIns="45700" anchor="b" anchorCtr="0">
            <a:noAutofit/>
          </a:bodyPr>
          <a:lstStyle/>
          <a:p>
            <a:endParaRPr sz="5067" dirty="0"/>
          </a:p>
          <a:p>
            <a:r>
              <a:rPr lang="en" sz="3867" dirty="0"/>
              <a:t>Improving Literacy Tasks with</a:t>
            </a:r>
            <a:endParaRPr sz="3867" dirty="0"/>
          </a:p>
          <a:p>
            <a:endParaRPr sz="1333" dirty="0"/>
          </a:p>
          <a:p>
            <a:r>
              <a:rPr lang="en" sz="7466" dirty="0"/>
              <a:t>Text-Dependent Questions (TDQs)</a:t>
            </a:r>
            <a:endParaRPr sz="746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7437-B3DD-2227-18EE-0EEBF1CF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Text-Dependent or Not? 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5537200" cy="43512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b="1" dirty="0">
                <a:solidFill>
                  <a:srgbClr val="007780"/>
                </a:solidFill>
              </a:rPr>
              <a:t>(From “The Gettysburg Address”)</a:t>
            </a:r>
            <a:endParaRPr dirty="0">
              <a:solidFill>
                <a:srgbClr val="00778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1867" dirty="0">
              <a:solidFill>
                <a:srgbClr val="007780"/>
              </a:solidFill>
            </a:endParaRPr>
          </a:p>
          <a:p>
            <a:pPr marL="914377" lvl="1" indent="-496533">
              <a:lnSpc>
                <a:spcPct val="100000"/>
              </a:lnSpc>
              <a:buSzPts val="3265"/>
            </a:pPr>
            <a:r>
              <a:rPr lang="en" sz="4352" b="1" dirty="0"/>
              <a:t>What is a metaphor? Make up a metaphor for Lincoln’s role in the Civil War.</a:t>
            </a:r>
            <a:endParaRPr sz="4352" b="1" dirty="0"/>
          </a:p>
        </p:txBody>
      </p:sp>
      <p:sp>
        <p:nvSpPr>
          <p:cNvPr id="189" name="Google Shape;189;p36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42667"/>
            <a:ext cx="168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90" name="Google Shape;190;p36"/>
          <p:cNvSpPr txBox="1"/>
          <p:nvPr/>
        </p:nvSpPr>
        <p:spPr>
          <a:xfrm>
            <a:off x="6740500" y="3253634"/>
            <a:ext cx="5367600" cy="229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/>
            <a:r>
              <a:rPr lang="en" sz="2667">
                <a:latin typeface="Libre Franklin"/>
                <a:ea typeface="Libre Franklin"/>
                <a:cs typeface="Libre Franklin"/>
                <a:sym typeface="Libre Franklin"/>
              </a:rPr>
              <a:t>No! This question does not require students to engage with the text and requires knowledge not necessarily provided in the text.</a:t>
            </a:r>
            <a:endParaRPr sz="2667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1" name="Google Shape;191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5899" y="431300"/>
            <a:ext cx="2333226" cy="236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0df6f3896_0_62"/>
          <p:cNvSpPr txBox="1">
            <a:spLocks noGrp="1"/>
          </p:cNvSpPr>
          <p:nvPr>
            <p:ph type="title"/>
          </p:nvPr>
        </p:nvSpPr>
        <p:spPr>
          <a:xfrm>
            <a:off x="357554" y="540971"/>
            <a:ext cx="105156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b="1"/>
              <a:t>Remember, TDQs...</a:t>
            </a:r>
            <a:endParaRPr lang="en-US" sz="4000"/>
          </a:p>
          <a:p>
            <a:endParaRPr lang="en-US" sz="4400" b="1">
              <a:solidFill>
                <a:srgbClr val="000000"/>
              </a:solidFill>
            </a:endParaRPr>
          </a:p>
        </p:txBody>
      </p:sp>
      <p:sp>
        <p:nvSpPr>
          <p:cNvPr id="239" name="Google Shape;239;g80df6f3896_0_62"/>
          <p:cNvSpPr txBox="1">
            <a:spLocks noGrp="1"/>
          </p:cNvSpPr>
          <p:nvPr>
            <p:ph type="body" idx="1"/>
          </p:nvPr>
        </p:nvSpPr>
        <p:spPr>
          <a:xfrm>
            <a:off x="838200" y="1396330"/>
            <a:ext cx="10515600" cy="4780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7050" lvl="0" indent="-514350" algn="l" rtl="0">
              <a:spcBef>
                <a:spcPts val="2400"/>
              </a:spcBef>
              <a:spcAft>
                <a:spcPts val="0"/>
              </a:spcAft>
              <a:buSzPts val="3400"/>
              <a:buAutoNum type="arabicPeriod"/>
            </a:pPr>
            <a:r>
              <a:rPr lang="en-US" sz="3400"/>
              <a:t>Are not low-level, recall, literal questions. </a:t>
            </a:r>
          </a:p>
          <a:p>
            <a:pPr marL="527050" lvl="0" indent="-514350" algn="l" rtl="0">
              <a:spcBef>
                <a:spcPts val="2400"/>
              </a:spcBef>
              <a:spcAft>
                <a:spcPts val="0"/>
              </a:spcAft>
              <a:buSzPts val="3400"/>
              <a:buAutoNum type="arabicPeriod"/>
            </a:pPr>
            <a:r>
              <a:rPr lang="en-US" sz="3400"/>
              <a:t>Are not questions that students can answer without reading the text.</a:t>
            </a:r>
          </a:p>
          <a:p>
            <a:pPr marL="469900" lvl="0" algn="l" rtl="0">
              <a:spcBef>
                <a:spcPts val="2400"/>
              </a:spcBef>
              <a:spcAft>
                <a:spcPts val="0"/>
              </a:spcAft>
              <a:buSzPts val="3400"/>
              <a:buAutoNum type="arabicPeriod"/>
            </a:pPr>
            <a:r>
              <a:rPr lang="en-US" sz="3400"/>
              <a:t>Are not questions that rely on personal background/context to answer.</a:t>
            </a:r>
          </a:p>
          <a:p>
            <a:pPr marL="469900" lvl="0" algn="l" rtl="0">
              <a:spcBef>
                <a:spcPts val="2400"/>
              </a:spcBef>
              <a:spcAft>
                <a:spcPts val="0"/>
              </a:spcAft>
              <a:buSzPts val="3400"/>
              <a:buAutoNum type="arabicPeriod"/>
            </a:pPr>
            <a:r>
              <a:rPr lang="en-US" sz="3400"/>
              <a:t>Are not questions that rely on speculation. </a:t>
            </a:r>
            <a:endParaRPr sz="3400"/>
          </a:p>
        </p:txBody>
      </p:sp>
      <p:sp>
        <p:nvSpPr>
          <p:cNvPr id="240" name="Google Shape;240;g80df6f3896_0_62"/>
          <p:cNvSpPr txBox="1">
            <a:spLocks noGrp="1"/>
          </p:cNvSpPr>
          <p:nvPr>
            <p:ph type="sldNum" idx="4294967295"/>
          </p:nvPr>
        </p:nvSpPr>
        <p:spPr>
          <a:xfrm>
            <a:off x="11507788" y="6313488"/>
            <a:ext cx="684212" cy="3651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654"/>
            <a:ext cx="10515600" cy="1325600"/>
          </a:xfrm>
        </p:spPr>
        <p:txBody>
          <a:bodyPr>
            <a:normAutofit/>
          </a:bodyPr>
          <a:lstStyle/>
          <a:p>
            <a:r>
              <a:rPr lang="en-US" sz="4000" b="1"/>
              <a:t>Going from Non-TDQ to TDQ</a:t>
            </a:r>
          </a:p>
        </p:txBody>
      </p:sp>
      <p:sp>
        <p:nvSpPr>
          <p:cNvPr id="318" name="Google Shape;318;g6f1632c55f_0_0"/>
          <p:cNvSpPr txBox="1">
            <a:spLocks noGrp="1"/>
          </p:cNvSpPr>
          <p:nvPr>
            <p:ph type="body" idx="1"/>
          </p:nvPr>
        </p:nvSpPr>
        <p:spPr>
          <a:xfrm>
            <a:off x="838200" y="1343773"/>
            <a:ext cx="10515600" cy="4833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3000" b="1"/>
              <a:t>Not TDQ:</a:t>
            </a:r>
            <a:r>
              <a:rPr lang="en-US" sz="3000"/>
              <a:t> What is a metaphor? Make up a metaphor that Lincoln could use in the </a:t>
            </a:r>
            <a:r>
              <a:rPr lang="en-US" sz="3000" i="1"/>
              <a:t>Gettysburg Address</a:t>
            </a:r>
            <a:r>
              <a:rPr lang="en-US" sz="3000"/>
              <a:t>. 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/>
              <a:t>Revised to TDQ:</a:t>
            </a:r>
            <a:r>
              <a:rPr lang="en-US" sz="3000"/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using the metaphor “new birth of freedom” impact the meaning/tone of the passage?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Why TDQ?:</a:t>
            </a:r>
            <a:r>
              <a:rPr lang="en-US" sz="3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The revised version requires an answer grounded in the text and can only be answered by referring to the text.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000"/>
          </a:p>
        </p:txBody>
      </p:sp>
      <p:sp>
        <p:nvSpPr>
          <p:cNvPr id="319" name="Google Shape;319;g6f1632c55f_0_0"/>
          <p:cNvSpPr txBox="1">
            <a:spLocks noGrp="1"/>
          </p:cNvSpPr>
          <p:nvPr>
            <p:ph type="sldNum" idx="4294967295"/>
          </p:nvPr>
        </p:nvSpPr>
        <p:spPr>
          <a:xfrm>
            <a:off x="11507788" y="6313488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fe05e525f_0_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</a:pPr>
            <a:r>
              <a:rPr lang="en-US" sz="4000" b="1"/>
              <a:t>TDQ Key Take-Aways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</a:pPr>
            <a:endParaRPr sz="3600"/>
          </a:p>
        </p:txBody>
      </p:sp>
      <p:sp>
        <p:nvSpPr>
          <p:cNvPr id="327" name="Google Shape;327;g6fe05e525f_0_9"/>
          <p:cNvSpPr txBox="1">
            <a:spLocks noGrp="1"/>
          </p:cNvSpPr>
          <p:nvPr>
            <p:ph type="body" idx="1"/>
          </p:nvPr>
        </p:nvSpPr>
        <p:spPr>
          <a:xfrm>
            <a:off x="838200" y="1399802"/>
            <a:ext cx="10515600" cy="4777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1100"/>
              </a:spcAft>
              <a:buSzPts val="3600"/>
              <a:buChar char="●"/>
            </a:pPr>
            <a:r>
              <a:rPr lang="en-US" sz="3000"/>
              <a:t>Level the playing field for </a:t>
            </a:r>
            <a:r>
              <a:rPr lang="en-US" sz="3000" i="1"/>
              <a:t>all</a:t>
            </a:r>
            <a:r>
              <a:rPr lang="en-US" sz="3000"/>
              <a:t> students</a:t>
            </a:r>
            <a:endParaRPr lang="en-US"/>
          </a:p>
          <a:p>
            <a:pPr marL="457200" lvl="0" indent="-457200" algn="l" rtl="0">
              <a:spcBef>
                <a:spcPts val="0"/>
              </a:spcBef>
              <a:spcAft>
                <a:spcPts val="1100"/>
              </a:spcAft>
              <a:buSzPts val="3600"/>
              <a:buChar char="●"/>
            </a:pPr>
            <a:r>
              <a:rPr lang="en-US" sz="3000"/>
              <a:t>Help </a:t>
            </a:r>
            <a:r>
              <a:rPr lang="en-US" sz="3000" i="1"/>
              <a:t>all</a:t>
            </a:r>
            <a:r>
              <a:rPr lang="en-US" sz="3000"/>
              <a:t> students make meaning</a:t>
            </a:r>
            <a:endParaRPr sz="3000"/>
          </a:p>
          <a:p>
            <a:pPr marL="457200" lvl="0" indent="-457200" algn="l" rtl="0">
              <a:spcBef>
                <a:spcPts val="0"/>
              </a:spcBef>
              <a:spcAft>
                <a:spcPts val="1100"/>
              </a:spcAft>
              <a:buSzPts val="3600"/>
              <a:buChar char="●"/>
            </a:pPr>
            <a:r>
              <a:rPr lang="en-US" sz="3000"/>
              <a:t>Require students to closely examine complex text</a:t>
            </a:r>
            <a:endParaRPr sz="3000"/>
          </a:p>
          <a:p>
            <a:pPr marL="457200" lvl="0" indent="-457200" algn="l" rtl="0">
              <a:spcBef>
                <a:spcPts val="0"/>
              </a:spcBef>
              <a:spcAft>
                <a:spcPts val="1100"/>
              </a:spcAft>
              <a:buSzPts val="3600"/>
              <a:buChar char="●"/>
            </a:pPr>
            <a:r>
              <a:rPr lang="en-US" sz="3000"/>
              <a:t>Facilitate close reading in order build a deeper understanding of text</a:t>
            </a:r>
            <a:endParaRPr sz="3000"/>
          </a:p>
          <a:p>
            <a:pPr marL="457200" lvl="0" indent="-457200" algn="l" rtl="0">
              <a:spcBef>
                <a:spcPts val="0"/>
              </a:spcBef>
              <a:spcAft>
                <a:spcPts val="1100"/>
              </a:spcAft>
              <a:buSzPts val="3600"/>
              <a:buChar char="●"/>
            </a:pPr>
            <a:r>
              <a:rPr lang="en-US" sz="3000"/>
              <a:t>Guide readers back to the text to specific portions for specific answers</a:t>
            </a:r>
            <a:endParaRPr sz="3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6fe05e525f_0_9"/>
          <p:cNvSpPr txBox="1">
            <a:spLocks noGrp="1"/>
          </p:cNvSpPr>
          <p:nvPr>
            <p:ph type="sldNum" idx="4294967295"/>
          </p:nvPr>
        </p:nvSpPr>
        <p:spPr>
          <a:xfrm>
            <a:off x="11509375" y="6310313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3CAC-D445-2CEF-246B-2D80BED1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75" y="2225208"/>
            <a:ext cx="10515600" cy="2852800"/>
          </a:xfrm>
        </p:spPr>
        <p:txBody>
          <a:bodyPr/>
          <a:lstStyle/>
          <a:p>
            <a:r>
              <a:rPr lang="en-US"/>
              <a:t>KY</a:t>
            </a:r>
            <a:r>
              <a:rPr lang="en-US" b="1"/>
              <a:t>Standards</a:t>
            </a:r>
            <a:r>
              <a:rPr lang="en-US"/>
              <a:t>.org</a:t>
            </a:r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D6074207-5B38-79D9-501E-B2227A26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02" y="4081462"/>
            <a:ext cx="3762375" cy="981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D4240-4F6B-C5E5-0675-A1A25A5E1AA4}"/>
              </a:ext>
            </a:extLst>
          </p:cNvPr>
          <p:cNvSpPr txBox="1"/>
          <p:nvPr/>
        </p:nvSpPr>
        <p:spPr>
          <a:xfrm>
            <a:off x="107577" y="2561664"/>
            <a:ext cx="11988052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Libre Franklin"/>
                <a:cs typeface="Segoe UI"/>
              </a:rPr>
              <a:t>Understanding Text Dependent Question Module</a:t>
            </a:r>
            <a:r>
              <a:rPr lang="en-US" sz="2800" b="1">
                <a:solidFill>
                  <a:srgbClr val="808080"/>
                </a:solidFill>
                <a:latin typeface="Libre Franklin"/>
                <a:cs typeface="Segoe UI"/>
              </a:rPr>
              <a:t>​</a:t>
            </a:r>
          </a:p>
          <a:p>
            <a:pPr algn="ctr"/>
            <a:r>
              <a:rPr lang="en-US" sz="2000">
                <a:solidFill>
                  <a:srgbClr val="7E8890"/>
                </a:solidFill>
                <a:latin typeface="Libre Franklin"/>
                <a:cs typeface="Segoe UI"/>
              </a:rPr>
              <a:t>To access the interactive professional learning module, </a:t>
            </a:r>
          </a:p>
          <a:p>
            <a:pPr algn="ctr"/>
            <a:r>
              <a:rPr lang="en-US" sz="2000">
                <a:solidFill>
                  <a:srgbClr val="7E8890"/>
                </a:solidFill>
                <a:latin typeface="Libre Franklin"/>
                <a:cs typeface="Segoe UI"/>
              </a:rPr>
              <a:t>"Understanding Text Dependent Questions,” go to </a:t>
            </a:r>
            <a:r>
              <a:rPr lang="en-US" sz="2000">
                <a:solidFill>
                  <a:srgbClr val="7E8890"/>
                </a:solidFill>
                <a:latin typeface="Libre Franklin"/>
                <a:cs typeface="Segoe UI"/>
                <a:hlinkClick r:id="rId3"/>
              </a:rPr>
              <a:t>KyStandards.org</a:t>
            </a:r>
            <a:r>
              <a:rPr lang="en-US" sz="2000">
                <a:solidFill>
                  <a:srgbClr val="7E8890"/>
                </a:solidFill>
                <a:latin typeface="Libre Franklin"/>
                <a:cs typeface="Segoe UI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0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10173cd0f_0_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B8BED3F2-ED56-81A4-21FC-B733C7F30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65" y="810709"/>
            <a:ext cx="6776629" cy="35184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5" name="Google Shape;345;g710173cd0f_0_92" descr="&quot; &quot;"/>
          <p:cNvSpPr/>
          <p:nvPr/>
        </p:nvSpPr>
        <p:spPr>
          <a:xfrm>
            <a:off x="3607906" y="3152186"/>
            <a:ext cx="1696965" cy="583923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E5FD989F-204B-FDED-64EA-88AC66293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575" y="805789"/>
            <a:ext cx="4465988" cy="3518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345;g710173cd0f_0_92" descr="&quot; &quot;">
            <a:extLst>
              <a:ext uri="{FF2B5EF4-FFF2-40B4-BE49-F238E27FC236}">
                <a16:creationId xmlns:a16="http://schemas.microsoft.com/office/drawing/2014/main" id="{F70075FA-4B20-3A8D-984F-ECE429A569FC}"/>
              </a:ext>
            </a:extLst>
          </p:cNvPr>
          <p:cNvSpPr/>
          <p:nvPr/>
        </p:nvSpPr>
        <p:spPr>
          <a:xfrm>
            <a:off x="9580640" y="3084951"/>
            <a:ext cx="1047025" cy="718394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D4BECD-66DD-5511-F747-3FB983D1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8" y="5844707"/>
            <a:ext cx="10515600" cy="112709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KY</a:t>
            </a:r>
            <a:r>
              <a:rPr lang="en-US" b="1">
                <a:solidFill>
                  <a:schemeClr val="bg1"/>
                </a:solidFill>
              </a:rPr>
              <a:t>Standards</a:t>
            </a:r>
            <a:r>
              <a:rPr lang="en-US">
                <a:solidFill>
                  <a:schemeClr val="bg1"/>
                </a:solidFill>
              </a:rPr>
              <a:t>.org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10173cd0f_0_1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D19FEA45-0FC7-E848-7E11-45CC79518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92" y="316522"/>
            <a:ext cx="4890191" cy="4990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Google Shape;345;g710173cd0f_0_92" descr="&quot; &quot;">
            <a:extLst>
              <a:ext uri="{FF2B5EF4-FFF2-40B4-BE49-F238E27FC236}">
                <a16:creationId xmlns:a16="http://schemas.microsoft.com/office/drawing/2014/main" id="{4F3D6772-BC81-9042-CC39-187B80ECB8E5}"/>
              </a:ext>
            </a:extLst>
          </p:cNvPr>
          <p:cNvSpPr/>
          <p:nvPr/>
        </p:nvSpPr>
        <p:spPr>
          <a:xfrm>
            <a:off x="543529" y="4083308"/>
            <a:ext cx="1573700" cy="729601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478D6FF5-6BE1-2182-AC6E-1E102C619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563" y="336177"/>
            <a:ext cx="4898406" cy="4997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345;g710173cd0f_0_92" descr="&quot; &quot;">
            <a:extLst>
              <a:ext uri="{FF2B5EF4-FFF2-40B4-BE49-F238E27FC236}">
                <a16:creationId xmlns:a16="http://schemas.microsoft.com/office/drawing/2014/main" id="{ADAB9ADD-4F9A-9021-BD17-59BFA7DB87B0}"/>
              </a:ext>
            </a:extLst>
          </p:cNvPr>
          <p:cNvSpPr/>
          <p:nvPr/>
        </p:nvSpPr>
        <p:spPr>
          <a:xfrm>
            <a:off x="7580823" y="4957366"/>
            <a:ext cx="2391729" cy="382219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5972029-4918-23F2-07EC-1AACEF3DE7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468" y="6057618"/>
            <a:ext cx="10515600" cy="11270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Medium"/>
                <a:ea typeface="Arial"/>
                <a:cs typeface="Arial"/>
                <a:sym typeface="Arial"/>
              </a:rPr>
              <a:t>KY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Medium"/>
                <a:ea typeface="Arial"/>
                <a:cs typeface="Arial"/>
                <a:sym typeface="Arial"/>
              </a:rPr>
              <a:t>Standards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Medium"/>
                <a:ea typeface="Arial"/>
                <a:cs typeface="Arial"/>
                <a:sym typeface="Arial"/>
              </a:rPr>
              <a:t>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10173cd0f_0_1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" name="Picture 2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87541667-1345-8EF8-EB18-12509823A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13" y="396989"/>
            <a:ext cx="3780306" cy="1957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8AF1C3E-483F-ACB3-3572-C5F616E51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69" y="2360821"/>
            <a:ext cx="3790391" cy="2893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345;g710173cd0f_0_92" descr="&quot; &quot;">
            <a:extLst>
              <a:ext uri="{FF2B5EF4-FFF2-40B4-BE49-F238E27FC236}">
                <a16:creationId xmlns:a16="http://schemas.microsoft.com/office/drawing/2014/main" id="{FEC2EDBD-8400-5F54-4AA9-6F15570B3A56}"/>
              </a:ext>
            </a:extLst>
          </p:cNvPr>
          <p:cNvSpPr/>
          <p:nvPr/>
        </p:nvSpPr>
        <p:spPr>
          <a:xfrm>
            <a:off x="6400242" y="2909792"/>
            <a:ext cx="4375171" cy="2343249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26FB5C-510A-A232-2ED8-AA357C5461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468" y="6057618"/>
            <a:ext cx="10515600" cy="11270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Medium"/>
                <a:ea typeface="Arial"/>
                <a:cs typeface="Arial"/>
                <a:sym typeface="Arial"/>
              </a:rPr>
              <a:t>KY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Medium"/>
                <a:ea typeface="Arial"/>
                <a:cs typeface="Arial"/>
                <a:sym typeface="Arial"/>
              </a:rPr>
              <a:t>Standards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Medium"/>
                <a:ea typeface="Arial"/>
                <a:cs typeface="Arial"/>
                <a:sym typeface="Arial"/>
              </a:rPr>
              <a:t>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5B649-8286-643A-3C9E-F3A1C2A8A669}"/>
              </a:ext>
            </a:extLst>
          </p:cNvPr>
          <p:cNvSpPr txBox="1"/>
          <p:nvPr/>
        </p:nvSpPr>
        <p:spPr>
          <a:xfrm>
            <a:off x="243730" y="1260661"/>
            <a:ext cx="630610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Libre Franklin"/>
              </a:rPr>
              <a:t>Understanding Text-Dependent Question Module</a:t>
            </a:r>
          </a:p>
          <a:p>
            <a:pPr algn="ctr"/>
            <a:endParaRPr lang="en-US" sz="2000">
              <a:latin typeface="Libre Franklin"/>
            </a:endParaRPr>
          </a:p>
          <a:p>
            <a:r>
              <a:rPr lang="en-US" sz="1600" dirty="0">
                <a:solidFill>
                  <a:srgbClr val="7E8890"/>
                </a:solidFill>
                <a:latin typeface="Libre Franklin"/>
              </a:rPr>
              <a:t>The interactive professional learning module, ‘Understanding Text Dependent Questions,” helps teachers learn how using </a:t>
            </a:r>
            <a:r>
              <a:rPr lang="en-US" sz="1600">
                <a:solidFill>
                  <a:srgbClr val="7E8890"/>
                </a:solidFill>
                <a:latin typeface="Libre Franklin"/>
              </a:rPr>
              <a:t>text-dependent questions (TDQs) gives ALL students the </a:t>
            </a:r>
            <a:r>
              <a:rPr lang="en-US" sz="1600" dirty="0">
                <a:solidFill>
                  <a:srgbClr val="7E8890"/>
                </a:solidFill>
                <a:latin typeface="Libre Franklin"/>
              </a:rPr>
              <a:t>opportunity to make meaning of complex text through analysis, synthesis, and evaluation. Use the “next” button to move through the course. When you have completed this module, please fill out </a:t>
            </a:r>
            <a:r>
              <a:rPr lang="en-US" sz="1600" b="1" dirty="0">
                <a:solidFill>
                  <a:srgbClr val="7E8890"/>
                </a:solidFill>
                <a:latin typeface="Libre Franklin"/>
                <a:hlinkClick r:id="rId5"/>
              </a:rPr>
              <a:t>this survey</a:t>
            </a:r>
            <a:r>
              <a:rPr lang="en-US" sz="1600" dirty="0">
                <a:solidFill>
                  <a:srgbClr val="7E8890"/>
                </a:solidFill>
                <a:latin typeface="Libre Franklin"/>
              </a:rPr>
              <a:t> to provide valuable feedback as well as </a:t>
            </a:r>
            <a:r>
              <a:rPr lang="en-US" sz="1600" b="1" dirty="0">
                <a:solidFill>
                  <a:srgbClr val="7E8890"/>
                </a:solidFill>
                <a:latin typeface="Libre Franklin"/>
              </a:rPr>
              <a:t>to receive a link to your certificate of completion</a:t>
            </a:r>
            <a:r>
              <a:rPr lang="en-US" sz="1600" dirty="0">
                <a:solidFill>
                  <a:srgbClr val="7E8890"/>
                </a:solidFill>
                <a:latin typeface="Libre Franklin"/>
              </a:rPr>
              <a:t> which can be submitted to your district for PD or EILA credit.</a:t>
            </a:r>
            <a:endParaRPr lang="en-US" sz="1600">
              <a:latin typeface="Libre Franklin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1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 idx="4294967295"/>
          </p:nvPr>
        </p:nvSpPr>
        <p:spPr>
          <a:xfrm>
            <a:off x="7291388" y="554038"/>
            <a:ext cx="4711700" cy="4997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33" tIns="45700" rIns="91433" bIns="457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7780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Font typeface="Arial"/>
              <a:buNone/>
              <a:tabLst/>
              <a:defRPr/>
            </a:pPr>
            <a:r>
              <a:rPr kumimoji="0" lang="en-US" sz="3150" b="0" i="0" u="none" strike="noStrike" kern="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Our Goal:  </a:t>
            </a:r>
            <a:endParaRPr kumimoji="0" lang="en-US" sz="3152" b="0" i="0" u="none" strike="noStrike" kern="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Font typeface="Arial"/>
              <a:buNone/>
              <a:tabLst/>
              <a:defRPr/>
            </a:pPr>
            <a:r>
              <a:rPr kumimoji="0" lang="en-US" sz="3150" b="0" i="0" u="none" strike="noStrike" kern="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Review and strengthen the concepts and skills required to </a:t>
            </a:r>
            <a:r>
              <a:rPr kumimoji="0" lang="en-US" sz="3150" b="1" i="0" u="none" strike="noStrike" kern="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engage students deeply in text with text-dependent questions</a:t>
            </a:r>
            <a:r>
              <a:rPr kumimoji="0" lang="en-US" sz="3150" b="0" i="0" u="none" strike="noStrike" kern="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. </a:t>
            </a:r>
          </a:p>
        </p:txBody>
      </p:sp>
      <p:sp>
        <p:nvSpPr>
          <p:cNvPr id="133" name="Google Shape;133;p28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42667"/>
            <a:ext cx="168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pic>
        <p:nvPicPr>
          <p:cNvPr id="134" name="Google Shape;134;p28" descr="Understand Text-Dependent Questions module thumbnai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70" y="554602"/>
            <a:ext cx="6800467" cy="449316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4C64-3B4D-381F-18F1-C37FED12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What are text-dependent questions?</a:t>
            </a:r>
            <a:br>
              <a:rPr lang="en-US" sz="3600" dirty="0"/>
            </a:br>
            <a:endParaRPr lang="en-US" dirty="0"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965200" y="1027925"/>
            <a:ext cx="10515600" cy="43512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sz="1867" dirty="0">
              <a:solidFill>
                <a:srgbClr val="007780"/>
              </a:solidFill>
            </a:endParaRPr>
          </a:p>
          <a:p>
            <a:pPr marL="914377" lvl="1" indent="-420335">
              <a:lnSpc>
                <a:spcPct val="100000"/>
              </a:lnSpc>
              <a:buSzPts val="2365"/>
            </a:pPr>
            <a:r>
              <a:rPr lang="en" sz="3152" dirty="0"/>
              <a:t>Only answerable by referring to the text being read</a:t>
            </a:r>
            <a:endParaRPr sz="3152" dirty="0"/>
          </a:p>
          <a:p>
            <a:pPr marL="0" indent="0">
              <a:lnSpc>
                <a:spcPct val="100000"/>
              </a:lnSpc>
              <a:buNone/>
            </a:pPr>
            <a:endParaRPr sz="1600" dirty="0"/>
          </a:p>
          <a:p>
            <a:pPr marL="914377" lvl="1" indent="-420335">
              <a:lnSpc>
                <a:spcPct val="100000"/>
              </a:lnSpc>
              <a:buSzPts val="2365"/>
            </a:pPr>
            <a:r>
              <a:rPr lang="en" sz="3152" dirty="0"/>
              <a:t>May be literal, recall questions but should work towards analysis, synthesis and evaluation</a:t>
            </a:r>
            <a:endParaRPr sz="3152" dirty="0"/>
          </a:p>
          <a:p>
            <a:pPr marL="914377" indent="0">
              <a:lnSpc>
                <a:spcPct val="100000"/>
              </a:lnSpc>
              <a:buNone/>
            </a:pPr>
            <a:endParaRPr sz="1600" dirty="0"/>
          </a:p>
          <a:p>
            <a:pPr marL="914377" lvl="1" indent="-420335">
              <a:lnSpc>
                <a:spcPct val="100000"/>
              </a:lnSpc>
              <a:buSzPts val="2365"/>
            </a:pPr>
            <a:r>
              <a:rPr lang="en" sz="3152" dirty="0"/>
              <a:t>May include prompts for writing and discussion</a:t>
            </a:r>
            <a:endParaRPr sz="3152" dirty="0"/>
          </a:p>
          <a:p>
            <a:pPr marL="914377" indent="0">
              <a:lnSpc>
                <a:spcPct val="100000"/>
              </a:lnSpc>
              <a:buNone/>
            </a:pPr>
            <a:endParaRPr sz="1667" dirty="0"/>
          </a:p>
          <a:p>
            <a:pPr marL="914377" lvl="1" indent="-420335">
              <a:lnSpc>
                <a:spcPct val="100000"/>
              </a:lnSpc>
              <a:buSzPts val="2365"/>
            </a:pPr>
            <a:r>
              <a:rPr lang="en" sz="3152" dirty="0"/>
              <a:t>Relevant across all content areas as students should be engaging deeply with texts (anything that communicates a message) in all of their classes</a:t>
            </a:r>
            <a:endParaRPr sz="3152" dirty="0"/>
          </a:p>
        </p:txBody>
      </p:sp>
      <p:sp>
        <p:nvSpPr>
          <p:cNvPr id="140" name="Google Shape;140;p29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42667"/>
            <a:ext cx="168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9E2F-BC1A-97DF-D682-C1B8390A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Why use text-dependent questions?</a:t>
            </a:r>
            <a:br>
              <a:rPr lang="en-US" sz="3600" dirty="0"/>
            </a:br>
            <a:endParaRPr lang="en-US" dirty="0"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838200" y="1027925"/>
            <a:ext cx="10515600" cy="43512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sz="1867" dirty="0">
              <a:solidFill>
                <a:srgbClr val="007780"/>
              </a:solidFill>
            </a:endParaRPr>
          </a:p>
          <a:p>
            <a:pPr marL="914377" lvl="1" indent="-405319">
              <a:lnSpc>
                <a:spcPct val="100000"/>
              </a:lnSpc>
              <a:buSzPct val="100000"/>
            </a:pPr>
            <a:r>
              <a:rPr lang="en" sz="3152" dirty="0"/>
              <a:t>To help students focus on </a:t>
            </a:r>
            <a:r>
              <a:rPr lang="en" sz="3152" b="1" dirty="0"/>
              <a:t>difficult portions</a:t>
            </a:r>
            <a:r>
              <a:rPr lang="en" sz="3152" dirty="0"/>
              <a:t> of text to enhance reading proficiency through deeper engagement</a:t>
            </a:r>
            <a:endParaRPr sz="3152" dirty="0"/>
          </a:p>
          <a:p>
            <a:pPr marL="914377" indent="0">
              <a:lnSpc>
                <a:spcPct val="100000"/>
              </a:lnSpc>
              <a:buNone/>
            </a:pPr>
            <a:endParaRPr sz="1600" dirty="0"/>
          </a:p>
          <a:p>
            <a:pPr marL="914377" lvl="1" indent="-405319">
              <a:lnSpc>
                <a:spcPct val="100000"/>
              </a:lnSpc>
              <a:buSzPct val="100000"/>
            </a:pPr>
            <a:r>
              <a:rPr lang="en" sz="3152" dirty="0"/>
              <a:t>To deepen students’ understanding of a text by </a:t>
            </a:r>
            <a:r>
              <a:rPr lang="en" sz="3152" b="1" dirty="0"/>
              <a:t>sequencing questions</a:t>
            </a:r>
            <a:r>
              <a:rPr lang="en" sz="3152" dirty="0"/>
              <a:t> to build on each other, including </a:t>
            </a:r>
            <a:r>
              <a:rPr lang="en" sz="3152" b="1" dirty="0"/>
              <a:t>analysis, synthesis and evaluation</a:t>
            </a:r>
            <a:endParaRPr sz="3152" b="1" dirty="0"/>
          </a:p>
          <a:p>
            <a:pPr marL="914377" indent="0">
              <a:lnSpc>
                <a:spcPct val="100000"/>
              </a:lnSpc>
              <a:buNone/>
            </a:pPr>
            <a:endParaRPr sz="1600" dirty="0"/>
          </a:p>
          <a:p>
            <a:pPr marL="914377" lvl="1" indent="-405319">
              <a:lnSpc>
                <a:spcPct val="100000"/>
              </a:lnSpc>
              <a:buSzPct val="100000"/>
            </a:pPr>
            <a:r>
              <a:rPr lang="en" sz="3152" dirty="0"/>
              <a:t>To direct students to </a:t>
            </a:r>
            <a:r>
              <a:rPr lang="en" sz="3152" b="1" dirty="0"/>
              <a:t>specific words, sentences and paragraphs meanings</a:t>
            </a:r>
            <a:r>
              <a:rPr lang="en" sz="3152" dirty="0"/>
              <a:t> as well as </a:t>
            </a:r>
            <a:r>
              <a:rPr lang="en" sz="3152" b="1" dirty="0"/>
              <a:t>large ideas, themes or events</a:t>
            </a:r>
            <a:endParaRPr sz="3152" b="1" dirty="0"/>
          </a:p>
        </p:txBody>
      </p:sp>
      <p:sp>
        <p:nvSpPr>
          <p:cNvPr id="146" name="Google Shape;146;p30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42667"/>
            <a:ext cx="168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 idx="4294967295"/>
          </p:nvPr>
        </p:nvSpPr>
        <p:spPr>
          <a:xfrm>
            <a:off x="331788" y="325438"/>
            <a:ext cx="11528425" cy="950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33" tIns="45700" rIns="91433" bIns="457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Text-Dependent Questions Promote </a:t>
            </a:r>
            <a:r>
              <a:rPr lang="en-US" sz="4000" b="1" dirty="0">
                <a:latin typeface="Libre Franklin"/>
                <a:ea typeface="Libre Franklin"/>
                <a:cs typeface="Libre Franklin"/>
                <a:sym typeface="Libre Franklin"/>
              </a:rPr>
              <a:t>Access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!</a:t>
            </a:r>
            <a:endParaRPr kumimoji="0" lang="en-US" sz="3152" b="0" i="0" u="none" strike="noStrike" kern="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31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42667"/>
            <a:ext cx="168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graphicFrame>
        <p:nvGraphicFramePr>
          <p:cNvPr id="153" name="Google Shape;153;p31"/>
          <p:cNvGraphicFramePr/>
          <p:nvPr>
            <p:extLst>
              <p:ext uri="{D42A27DB-BD31-4B8C-83A1-F6EECF244321}">
                <p14:modId xmlns:p14="http://schemas.microsoft.com/office/powerpoint/2010/main" val="23046358"/>
              </p:ext>
            </p:extLst>
          </p:nvPr>
        </p:nvGraphicFramePr>
        <p:xfrm>
          <a:off x="567000" y="1515633"/>
          <a:ext cx="11066266" cy="284984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553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44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TDQs DO</a:t>
                      </a:r>
                      <a:endParaRPr sz="31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ground student responses in complex text–one of the key components of excellent literacy instruction. </a:t>
                      </a:r>
                      <a:endParaRPr sz="31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 b="1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TDQs DO NOT</a:t>
                      </a:r>
                      <a:endParaRPr sz="3100" b="1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assume a student has background knowledge  that can’t be found in text.</a:t>
                      </a:r>
                      <a:endParaRPr sz="3100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 b="1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title" idx="4294967295"/>
          </p:nvPr>
        </p:nvSpPr>
        <p:spPr>
          <a:xfrm>
            <a:off x="331788" y="325438"/>
            <a:ext cx="11528425" cy="950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33" tIns="45700" rIns="91433" bIns="457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Examples from “The Gettysburg Address”</a:t>
            </a:r>
            <a:endParaRPr kumimoji="0" lang="en-US" sz="3152" b="0" i="0" u="none" strike="noStrike" kern="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9" name="Google Shape;159;p32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42667"/>
            <a:ext cx="168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graphicFrame>
        <p:nvGraphicFramePr>
          <p:cNvPr id="160" name="Google Shape;160;p32"/>
          <p:cNvGraphicFramePr/>
          <p:nvPr>
            <p:extLst>
              <p:ext uri="{D42A27DB-BD31-4B8C-83A1-F6EECF244321}">
                <p14:modId xmlns:p14="http://schemas.microsoft.com/office/powerpoint/2010/main" val="861594617"/>
              </p:ext>
            </p:extLst>
          </p:nvPr>
        </p:nvGraphicFramePr>
        <p:xfrm>
          <a:off x="562867" y="1196300"/>
          <a:ext cx="11066266" cy="432808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553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44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TDQs DO</a:t>
                      </a:r>
                      <a:endParaRPr sz="31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ground student responses in complex text–one of the key components of excellent literacy instruction. </a:t>
                      </a:r>
                      <a:endParaRPr sz="31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TDQs DO NOT</a:t>
                      </a:r>
                      <a:endParaRPr sz="31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assume a student has background knowledge  that can’t be found in text.</a:t>
                      </a:r>
                      <a:endParaRPr sz="31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b="1" i="1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What is the importance of meeting on the “portion of that field” and “this ground”? </a:t>
                      </a:r>
                      <a:endParaRPr sz="2700" b="1" i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b="1" i="1" dirty="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Why did the North fight the Civil War?</a:t>
                      </a:r>
                      <a:endParaRPr sz="2700" b="1" i="1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23B2-E013-BD77-ADA1-CC0B560B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We need a variety of TDQs to support student engagement with text:</a:t>
            </a:r>
            <a:br>
              <a:rPr lang="en-US" sz="3600" dirty="0"/>
            </a:br>
            <a:endParaRPr lang="en-US" dirty="0"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>
            <a:off x="838200" y="1139825"/>
            <a:ext cx="10515600" cy="43512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sz="1867" dirty="0">
              <a:solidFill>
                <a:srgbClr val="007780"/>
              </a:solidFill>
            </a:endParaRPr>
          </a:p>
          <a:p>
            <a:pPr marL="914377" lvl="1" indent="-405319">
              <a:lnSpc>
                <a:spcPct val="100000"/>
              </a:lnSpc>
              <a:buSzPct val="100000"/>
            </a:pPr>
            <a:r>
              <a:rPr lang="en" sz="3152" b="1" dirty="0"/>
              <a:t>Vocabulary &amp; Comprehension</a:t>
            </a:r>
            <a:r>
              <a:rPr lang="en" sz="3152" dirty="0"/>
              <a:t>: Does the student understand what the text is saying?</a:t>
            </a:r>
            <a:endParaRPr sz="3152" dirty="0"/>
          </a:p>
          <a:p>
            <a:pPr marL="914377" indent="0">
              <a:lnSpc>
                <a:spcPct val="100000"/>
              </a:lnSpc>
              <a:buNone/>
            </a:pPr>
            <a:endParaRPr sz="1667" dirty="0"/>
          </a:p>
          <a:p>
            <a:pPr marL="914377" lvl="1" indent="-405319">
              <a:lnSpc>
                <a:spcPct val="100000"/>
              </a:lnSpc>
              <a:buSzPct val="100000"/>
            </a:pPr>
            <a:r>
              <a:rPr lang="en" sz="3152" b="1" dirty="0"/>
              <a:t>Syntax &amp; Structure: </a:t>
            </a:r>
            <a:r>
              <a:rPr lang="en" sz="3152" dirty="0"/>
              <a:t>Does the student understand the elements of craft and authorial choice that make meaning?</a:t>
            </a:r>
            <a:endParaRPr sz="3152" dirty="0"/>
          </a:p>
          <a:p>
            <a:pPr marL="914377" indent="0">
              <a:lnSpc>
                <a:spcPct val="100000"/>
              </a:lnSpc>
              <a:buNone/>
            </a:pPr>
            <a:endParaRPr sz="1667" dirty="0"/>
          </a:p>
          <a:p>
            <a:pPr marL="914377" lvl="1" indent="-405319">
              <a:lnSpc>
                <a:spcPct val="100000"/>
              </a:lnSpc>
              <a:buSzPct val="100000"/>
            </a:pPr>
            <a:r>
              <a:rPr lang="en" sz="3152" b="1" dirty="0"/>
              <a:t>Theme/Central Idea Analysis: </a:t>
            </a:r>
            <a:r>
              <a:rPr lang="en" sz="3152" dirty="0"/>
              <a:t>Does the student understand how themes and central ideas develop over the course of a text?</a:t>
            </a:r>
            <a:endParaRPr sz="3152" dirty="0"/>
          </a:p>
        </p:txBody>
      </p:sp>
      <p:sp>
        <p:nvSpPr>
          <p:cNvPr id="166" name="Google Shape;166;p33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42667"/>
            <a:ext cx="168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8650-AEF5-261D-2A60-F71EF9C5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Text-Dependent or Not? 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5901801" cy="43512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b="1" dirty="0">
                <a:solidFill>
                  <a:srgbClr val="007780"/>
                </a:solidFill>
              </a:rPr>
              <a:t>(From “The Gettysburg Address”)</a:t>
            </a:r>
            <a:endParaRPr dirty="0">
              <a:solidFill>
                <a:srgbClr val="00778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1867" dirty="0">
              <a:solidFill>
                <a:srgbClr val="007780"/>
              </a:solidFill>
            </a:endParaRPr>
          </a:p>
          <a:p>
            <a:pPr marL="914377" lvl="1" indent="-475801">
              <a:lnSpc>
                <a:spcPct val="100000"/>
              </a:lnSpc>
              <a:buSzPct val="100000"/>
            </a:pPr>
            <a:r>
              <a:rPr lang="en" sz="4352" b="1" dirty="0"/>
              <a:t>Who does Lincoln mean by “fathers” and what can we infer about the “fathers” from this sentence?</a:t>
            </a:r>
            <a:endParaRPr sz="4352" b="1" dirty="0"/>
          </a:p>
        </p:txBody>
      </p:sp>
      <p:sp>
        <p:nvSpPr>
          <p:cNvPr id="173" name="Google Shape;173;p34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42667"/>
            <a:ext cx="168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pic>
        <p:nvPicPr>
          <p:cNvPr id="174" name="Google Shape;174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6734" y="826634"/>
            <a:ext cx="2260333" cy="226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/>
          <p:cNvSpPr txBox="1"/>
          <p:nvPr/>
        </p:nvSpPr>
        <p:spPr>
          <a:xfrm>
            <a:off x="6740500" y="3253634"/>
            <a:ext cx="5367600" cy="229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/>
            <a:r>
              <a:rPr lang="en" sz="2667">
                <a:latin typeface="Libre Franklin"/>
                <a:ea typeface="Libre Franklin"/>
                <a:cs typeface="Libre Franklin"/>
                <a:sym typeface="Libre Franklin"/>
              </a:rPr>
              <a:t>YES! This is a </a:t>
            </a:r>
            <a:r>
              <a:rPr lang="en" sz="2667" b="1">
                <a:latin typeface="Libre Franklin"/>
                <a:ea typeface="Libre Franklin"/>
                <a:cs typeface="Libre Franklin"/>
                <a:sym typeface="Libre Franklin"/>
              </a:rPr>
              <a:t>Vocabulary &amp; Comprehension </a:t>
            </a:r>
            <a:r>
              <a:rPr lang="en" sz="2667">
                <a:latin typeface="Libre Franklin"/>
                <a:ea typeface="Libre Franklin"/>
                <a:cs typeface="Libre Franklin"/>
                <a:sym typeface="Libre Franklin"/>
              </a:rPr>
              <a:t>question that requires students to refer to the text and could not be answered with prior knowledge. </a:t>
            </a:r>
            <a:endParaRPr sz="2667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10BF-C7E9-9AD6-AC41-096DD48E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Text-Dependent or Not? 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5461000" cy="43512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b="1" dirty="0">
                <a:solidFill>
                  <a:srgbClr val="007780"/>
                </a:solidFill>
              </a:rPr>
              <a:t>(From “The Gettysburg Address”)</a:t>
            </a:r>
            <a:endParaRPr dirty="0">
              <a:solidFill>
                <a:srgbClr val="00778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1867" dirty="0">
              <a:solidFill>
                <a:srgbClr val="007780"/>
              </a:solidFill>
            </a:endParaRPr>
          </a:p>
          <a:p>
            <a:pPr marL="914377" lvl="1" indent="-496533">
              <a:lnSpc>
                <a:spcPct val="100000"/>
              </a:lnSpc>
              <a:buSzPts val="3265"/>
            </a:pPr>
            <a:r>
              <a:rPr lang="en" sz="4352" b="1" dirty="0"/>
              <a:t>Why does Lincoln start this section with “but”?</a:t>
            </a:r>
            <a:endParaRPr sz="4352" b="1" dirty="0"/>
          </a:p>
        </p:txBody>
      </p:sp>
      <p:sp>
        <p:nvSpPr>
          <p:cNvPr id="181" name="Google Shape;181;p35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42667"/>
            <a:ext cx="168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pic>
        <p:nvPicPr>
          <p:cNvPr id="182" name="Google Shape;182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0034" y="826634"/>
            <a:ext cx="2260333" cy="226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 txBox="1"/>
          <p:nvPr/>
        </p:nvSpPr>
        <p:spPr>
          <a:xfrm>
            <a:off x="6740500" y="3253634"/>
            <a:ext cx="5367600" cy="229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/>
            <a:r>
              <a:rPr lang="en" sz="2667">
                <a:latin typeface="Libre Franklin"/>
                <a:ea typeface="Libre Franklin"/>
                <a:cs typeface="Libre Franklin"/>
                <a:sym typeface="Libre Franklin"/>
              </a:rPr>
              <a:t>YES! This is a </a:t>
            </a:r>
            <a:r>
              <a:rPr lang="en" sz="2667" b="1">
                <a:latin typeface="Libre Franklin"/>
                <a:ea typeface="Libre Franklin"/>
                <a:cs typeface="Libre Franklin"/>
                <a:sym typeface="Libre Franklin"/>
              </a:rPr>
              <a:t>Syntax &amp; Structure </a:t>
            </a:r>
            <a:r>
              <a:rPr lang="en" sz="2667">
                <a:latin typeface="Libre Franklin"/>
                <a:ea typeface="Libre Franklin"/>
                <a:cs typeface="Libre Franklin"/>
                <a:sym typeface="Libre Franklin"/>
              </a:rPr>
              <a:t>question that requires students to refer to the text and could not be answered with prior knowledge. </a:t>
            </a:r>
            <a:endParaRPr sz="2667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2020-03-16T04:00:00+00:00</Publication_x0020_Date>
    <Audience1 xmlns="3a62de7d-ba57-4f43-9dae-9623ba637be0"/>
    <_dlc_DocId xmlns="3a62de7d-ba57-4f43-9dae-9623ba637be0">KYED-536-1961</_dlc_DocId>
    <_dlc_DocIdUrl xmlns="3a62de7d-ba57-4f43-9dae-9623ba637be0">
      <Url>https://www.education.ky.gov/curriculum/standards/kyacadstand/_layouts/15/DocIdRedir.aspx?ID=KYED-536-1961</Url>
      <Description>KYED-536-1961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96B0C6-C075-4B76-B708-7329969B1481}">
  <ds:schemaRefs>
    <ds:schemaRef ds:uri="3a62de7d-ba57-4f43-9dae-9623ba637be0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6D3F08A-072B-43E9-B672-4E7B8BFCA6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18F62A-A46E-4A66-8AD1-1872B174CAE5}"/>
</file>

<file path=customXml/itemProps4.xml><?xml version="1.0" encoding="utf-8"?>
<ds:datastoreItem xmlns:ds="http://schemas.openxmlformats.org/officeDocument/2006/customXml" ds:itemID="{490BDE82-19A3-48F0-A440-74313D408F5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Widescreen</PresentationFormat>
  <Paragraphs>108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Improving Literacy Tasks with  Text-Dependent Questions (TDQs)</vt:lpstr>
      <vt:lpstr> Our Goal:   Review and strengthen the concepts and skills required to engage students deeply in text with text-dependent questions. </vt:lpstr>
      <vt:lpstr>What are text-dependent questions? </vt:lpstr>
      <vt:lpstr>Why use text-dependent questions? </vt:lpstr>
      <vt:lpstr>Text-Dependent Questions Promote Access!</vt:lpstr>
      <vt:lpstr>Examples from “The Gettysburg Address”</vt:lpstr>
      <vt:lpstr>We need a variety of TDQs to support student engagement with text: </vt:lpstr>
      <vt:lpstr>Text-Dependent or Not?  </vt:lpstr>
      <vt:lpstr>Text-Dependent or Not?  </vt:lpstr>
      <vt:lpstr>Text-Dependent or Not?  </vt:lpstr>
      <vt:lpstr>Remember, TDQs... </vt:lpstr>
      <vt:lpstr>Going from Non-TDQ to TDQ</vt:lpstr>
      <vt:lpstr>TDQ Key Take-Aways </vt:lpstr>
      <vt:lpstr>KYStandards.org</vt:lpstr>
      <vt:lpstr>KYStandards.org</vt:lpstr>
      <vt:lpstr>KYStandards.org </vt:lpstr>
      <vt:lpstr>KYStandards.org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Clouse, Thomas - Division of Program Standards</dc:creator>
  <cp:lastModifiedBy>Davidson, Caryn - Office of Teaching and Learning</cp:lastModifiedBy>
  <cp:revision>8</cp:revision>
  <dcterms:modified xsi:type="dcterms:W3CDTF">2025-12-17T18:25:45Z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22ba440e-fd59-4004-b78f-989861a69597</vt:lpwstr>
  </property>
  <property fmtid="{D5CDD505-2E9C-101B-9397-08002B2CF9AE}" pid="4" name="MSIP_Label_eb544694-0027-44fa-bee4-2648c0363f9d_Enabled">
    <vt:lpwstr>true</vt:lpwstr>
  </property>
  <property fmtid="{D5CDD505-2E9C-101B-9397-08002B2CF9AE}" pid="5" name="MSIP_Label_eb544694-0027-44fa-bee4-2648c0363f9d_SetDate">
    <vt:lpwstr>2025-12-16T19:33:29Z</vt:lpwstr>
  </property>
  <property fmtid="{D5CDD505-2E9C-101B-9397-08002B2CF9AE}" pid="6" name="MSIP_Label_eb544694-0027-44fa-bee4-2648c0363f9d_Method">
    <vt:lpwstr>Standard</vt:lpwstr>
  </property>
  <property fmtid="{D5CDD505-2E9C-101B-9397-08002B2CF9AE}" pid="7" name="MSIP_Label_eb544694-0027-44fa-bee4-2648c0363f9d_Name">
    <vt:lpwstr>defa4170-0d19-0005-0004-bc88714345d2</vt:lpwstr>
  </property>
  <property fmtid="{D5CDD505-2E9C-101B-9397-08002B2CF9AE}" pid="8" name="MSIP_Label_eb544694-0027-44fa-bee4-2648c0363f9d_SiteId">
    <vt:lpwstr>9360c11f-90e6-4706-ad00-25fcdc9e2ed1</vt:lpwstr>
  </property>
  <property fmtid="{D5CDD505-2E9C-101B-9397-08002B2CF9AE}" pid="9" name="MSIP_Label_eb544694-0027-44fa-bee4-2648c0363f9d_ActionId">
    <vt:lpwstr>b4543140-5717-4ab7-a938-1dc706152d25</vt:lpwstr>
  </property>
  <property fmtid="{D5CDD505-2E9C-101B-9397-08002B2CF9AE}" pid="10" name="MSIP_Label_eb544694-0027-44fa-bee4-2648c0363f9d_ContentBits">
    <vt:lpwstr>0</vt:lpwstr>
  </property>
  <property fmtid="{D5CDD505-2E9C-101B-9397-08002B2CF9AE}" pid="11" name="MSIP_Label_eb544694-0027-44fa-bee4-2648c0363f9d_Tag">
    <vt:lpwstr>10, 3, 0, 2</vt:lpwstr>
  </property>
</Properties>
</file>