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FEC468-FC6D-4AE2-AACB-3152C48AADD8}">
  <a:tblStyle styleId="{AFFEC468-FC6D-4AE2-AACB-3152C48AAD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43"/>
  </p:normalViewPr>
  <p:slideViewPr>
    <p:cSldViewPr snapToGrid="0">
      <p:cViewPr varScale="1">
        <p:scale>
          <a:sx n="110" d="100"/>
          <a:sy n="110" d="100"/>
        </p:scale>
        <p:origin x="176" y="776"/>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dirty="0">
                <a:solidFill>
                  <a:schemeClr val="dk1"/>
                </a:solidFill>
                <a:latin typeface="Calibri"/>
                <a:ea typeface="Calibri"/>
                <a:cs typeface="Calibri"/>
                <a:sym typeface="Calibri"/>
              </a:rPr>
              <a:t>Session Summary:</a:t>
            </a:r>
            <a:r>
              <a:rPr lang="en" sz="1200" dirty="0">
                <a:solidFill>
                  <a:schemeClr val="dk1"/>
                </a:solidFill>
                <a:latin typeface="Calibri"/>
                <a:ea typeface="Calibri"/>
                <a:cs typeface="Calibri"/>
                <a:sym typeface="Calibri"/>
              </a:rPr>
              <a:t> During this final session, teachers will engage in student work analysis to identify evidence of student progress toward goals and to suggest instructional next steps.  Following the analysis, teachers will share feedback in order to prepare for individual or co-teaching team planning.  Finally, teachers will have the opportunity to plan strategically in response to the analyzed data to ensure that all students demonstrate progress toward the overall intended learning.</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dirty="0">
                <a:solidFill>
                  <a:schemeClr val="dk1"/>
                </a:solidFill>
                <a:latin typeface="Calibri"/>
                <a:ea typeface="Calibri"/>
                <a:cs typeface="Calibri"/>
                <a:sym typeface="Calibri"/>
              </a:rPr>
              <a:t>Session Length:</a:t>
            </a:r>
            <a:r>
              <a:rPr lang="en" sz="1200" dirty="0">
                <a:solidFill>
                  <a:schemeClr val="dk1"/>
                </a:solidFill>
                <a:latin typeface="Calibri"/>
                <a:ea typeface="Calibri"/>
                <a:cs typeface="Calibri"/>
                <a:sym typeface="Calibri"/>
              </a:rPr>
              <a:t> 90 minutes</a:t>
            </a:r>
            <a:endParaRPr b="1" dirty="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3e9bbe1fa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3e9bbe1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Do Now (3 min)</a:t>
            </a:r>
            <a:r>
              <a:rPr lang="en">
                <a:solidFill>
                  <a:schemeClr val="dk1"/>
                </a:solidFill>
                <a:latin typeface="Poppins"/>
                <a:ea typeface="Poppins"/>
                <a:cs typeface="Poppins"/>
                <a:sym typeface="Poppins"/>
              </a:rPr>
              <a:t>:</a:t>
            </a:r>
            <a:r>
              <a:rPr lang="en" i="1">
                <a:solidFill>
                  <a:schemeClr val="dk1"/>
                </a:solidFill>
                <a:latin typeface="Poppins"/>
                <a:ea typeface="Poppins"/>
                <a:cs typeface="Poppins"/>
                <a:sym typeface="Poppins"/>
              </a:rPr>
              <a:t> </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“Think of one success you have had in reinforcing vocabulary in your instruction. What was it? Why was it successful?” </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 </a:t>
            </a:r>
            <a:r>
              <a:rPr lang="en">
                <a:solidFill>
                  <a:schemeClr val="dk1"/>
                </a:solidFill>
                <a:latin typeface="Poppins"/>
                <a:ea typeface="Poppins"/>
                <a:cs typeface="Poppins"/>
                <a:sym typeface="Poppins"/>
              </a:rPr>
              <a:t>Jot reflection on handout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Share with partner </a:t>
            </a:r>
            <a:endParaRPr>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aa40ccc9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aa40cc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It’s our final session! Review the concepts covered in previous sessions.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3e9bbe1fa_0_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3e9bbe1f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Session Objectives and Agenda (1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Framing (1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This final week, we’ll explore connections between our learning about how to effectively approach vocabulary instruction and our students’ growth. To do this, we’ll conduct student work analysis to analyze our instructional effectiveness through the lens of student outcomes on a learning task. As we uncover trends of growth and need, we’ll plan for instructional next steps that will support students in achieving learning targets.”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3e9bbe1fa_0_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3e9bbe1f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Preparing for the Protocol (5 min)</a:t>
            </a:r>
            <a:endParaRPr b="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Framing: </a:t>
            </a:r>
            <a:r>
              <a:rPr lang="en">
                <a:solidFill>
                  <a:schemeClr val="dk1"/>
                </a:solidFill>
                <a:latin typeface="Poppins"/>
                <a:ea typeface="Poppins"/>
                <a:cs typeface="Poppins"/>
                <a:sym typeface="Poppins"/>
              </a:rPr>
              <a:t>“</a:t>
            </a:r>
            <a:r>
              <a:rPr lang="en" i="1">
                <a:solidFill>
                  <a:schemeClr val="dk1"/>
                </a:solidFill>
                <a:latin typeface="Poppins"/>
                <a:ea typeface="Poppins"/>
                <a:cs typeface="Poppins"/>
                <a:sym typeface="Poppins"/>
              </a:rPr>
              <a:t>As we prepare for our student work analysis protocol today, take a moment to assemble the following materials:</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The exemplar student response you completed for pre-work</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The learning task and intended student outcome for the student work</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Sub-group student work samples</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The rubric/checklist you will use to examine the student work for proficiency.”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Teachers should locate a partner, ideally one who teaches the same grade. Other possible configurations: vertical grade partners, co-teachers, etc.</a:t>
            </a:r>
            <a:endParaRPr>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3e9bbe1fa_0_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3e9bbe1f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Examining Student Work (30 minutes total; 15 minutes/partner)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For the following steps,</a:t>
            </a:r>
            <a:r>
              <a:rPr lang="en">
                <a:solidFill>
                  <a:schemeClr val="dk1"/>
                </a:solidFill>
                <a:latin typeface="Poppins"/>
                <a:ea typeface="Poppins"/>
                <a:cs typeface="Poppins"/>
                <a:sym typeface="Poppins"/>
              </a:rPr>
              <a:t> </a:t>
            </a:r>
            <a:r>
              <a:rPr lang="en" b="1">
                <a:solidFill>
                  <a:schemeClr val="dk1"/>
                </a:solidFill>
                <a:latin typeface="Poppins"/>
                <a:ea typeface="Poppins"/>
                <a:cs typeface="Poppins"/>
                <a:sym typeface="Poppins"/>
              </a:rPr>
              <a:t>assign one partner as the first presenter and then repeat the steps with the second partner presenting.</a:t>
            </a:r>
            <a:endParaRPr u="sng">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Courier New"/>
              <a:buChar char="o"/>
            </a:pPr>
            <a:r>
              <a:rPr lang="en" b="1">
                <a:solidFill>
                  <a:schemeClr val="dk1"/>
                </a:solidFill>
                <a:latin typeface="Poppins"/>
                <a:ea typeface="Poppins"/>
                <a:cs typeface="Poppins"/>
                <a:sym typeface="Poppins"/>
              </a:rPr>
              <a:t>Intended Outcome &amp; Exemplar Student Response</a:t>
            </a:r>
            <a:r>
              <a:rPr lang="en">
                <a:solidFill>
                  <a:schemeClr val="dk1"/>
                </a:solidFill>
                <a:latin typeface="Poppins"/>
                <a:ea typeface="Poppins"/>
                <a:cs typeface="Poppins"/>
                <a:sym typeface="Poppins"/>
              </a:rPr>
              <a:t>: The presenting partner will share the intended outcome and exemplar student response for the learning task that was completed for pre-work.</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Courier New"/>
              <a:buChar char="o"/>
            </a:pPr>
            <a:r>
              <a:rPr lang="en" b="1">
                <a:solidFill>
                  <a:schemeClr val="dk1"/>
                </a:solidFill>
                <a:latin typeface="Poppins"/>
                <a:ea typeface="Poppins"/>
                <a:cs typeface="Poppins"/>
                <a:sym typeface="Poppins"/>
              </a:rPr>
              <a:t>Examine Student work (Sub-Group)</a:t>
            </a:r>
            <a:r>
              <a:rPr lang="en">
                <a:solidFill>
                  <a:schemeClr val="dk1"/>
                </a:solidFill>
                <a:latin typeface="Poppins"/>
                <a:ea typeface="Poppins"/>
                <a:cs typeface="Poppins"/>
                <a:sym typeface="Poppins"/>
              </a:rPr>
              <a:t>: Together, teachers will examine, and annotate the student work.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Courier New"/>
              <a:buChar char="o"/>
            </a:pPr>
            <a:r>
              <a:rPr lang="en" b="1">
                <a:solidFill>
                  <a:schemeClr val="dk1"/>
                </a:solidFill>
                <a:latin typeface="Poppins"/>
                <a:ea typeface="Poppins"/>
                <a:cs typeface="Poppins"/>
                <a:sym typeface="Poppins"/>
              </a:rPr>
              <a:t>Identify Evidence and Instructional Next Steps</a:t>
            </a:r>
            <a:r>
              <a:rPr lang="en">
                <a:solidFill>
                  <a:schemeClr val="dk1"/>
                </a:solidFill>
                <a:latin typeface="Poppins"/>
                <a:ea typeface="Poppins"/>
                <a:cs typeface="Poppins"/>
                <a:sym typeface="Poppins"/>
              </a:rPr>
              <a:t>: Teachers will identify evidence of students’ ability to meet the identified learning outcome aligned to the rubric/checklist and individual student goals, jotting evidence of strengths, areas of growth, and instructional next steps on a Capture Sheet.</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a:solidFill>
                  <a:schemeClr val="dk1"/>
                </a:solidFill>
                <a:latin typeface="Poppins"/>
                <a:ea typeface="Poppins"/>
                <a:cs typeface="Poppins"/>
                <a:sym typeface="Poppins"/>
              </a:rPr>
              <a:t>*After 15 minutes, repeat process with other partner’s student work.</a:t>
            </a:r>
            <a:endParaRPr b="1">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0cb201de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0cb201d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Considering Implications (5 minutes) </a:t>
            </a:r>
            <a:endParaRPr>
              <a:solidFill>
                <a:schemeClr val="dk1"/>
              </a:solidFill>
              <a:latin typeface="Poppins"/>
              <a:ea typeface="Poppins"/>
              <a:cs typeface="Poppins"/>
              <a:sym typeface="Poppins"/>
            </a:endParaRPr>
          </a:p>
          <a:p>
            <a:pPr marL="457200" lvl="1"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Reflect Individually: </a:t>
            </a:r>
            <a:r>
              <a:rPr lang="en">
                <a:solidFill>
                  <a:schemeClr val="dk1"/>
                </a:solidFill>
                <a:latin typeface="Poppins"/>
                <a:ea typeface="Poppins"/>
                <a:cs typeface="Poppins"/>
                <a:sym typeface="Poppins"/>
              </a:rPr>
              <a:t>Consider the following questions</a:t>
            </a:r>
            <a:r>
              <a:rPr lang="en" b="1">
                <a:solidFill>
                  <a:schemeClr val="dk1"/>
                </a:solidFill>
                <a:latin typeface="Poppins"/>
                <a:ea typeface="Poppins"/>
                <a:cs typeface="Poppins"/>
                <a:sym typeface="Poppins"/>
              </a:rPr>
              <a:t>: </a:t>
            </a:r>
            <a:endParaRPr b="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Overall, what strengths and gaps did you observe in your students’ work?</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Considering our content cycle look-fors, how might planning and practice have contributed to the strengths and areas for growth?</a:t>
            </a:r>
            <a:endParaRPr i="1">
              <a:solidFill>
                <a:schemeClr val="dk1"/>
              </a:solidFill>
              <a:latin typeface="Poppins"/>
              <a:ea typeface="Poppins"/>
              <a:cs typeface="Poppins"/>
              <a:sym typeface="Poppins"/>
            </a:endParaRPr>
          </a:p>
          <a:p>
            <a:pPr marL="1085850" lvl="1" indent="-304800" algn="l" rtl="0">
              <a:spcBef>
                <a:spcPts val="0"/>
              </a:spcBef>
              <a:spcAft>
                <a:spcPts val="0"/>
              </a:spcAft>
              <a:buClr>
                <a:schemeClr val="dk1"/>
              </a:buClr>
              <a:buSzPts val="1200"/>
              <a:buFont typeface="Poppins"/>
              <a:buChar char="o"/>
            </a:pPr>
            <a:r>
              <a:rPr lang="en" i="1">
                <a:solidFill>
                  <a:schemeClr val="dk1"/>
                </a:solidFill>
                <a:latin typeface="Poppins"/>
                <a:ea typeface="Poppins"/>
                <a:cs typeface="Poppins"/>
                <a:sym typeface="Poppins"/>
              </a:rPr>
              <a:t>Where are the tracks of your vocabulary instruction most evident? </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How can you transfer what you learned from your sub-group of students to the larger class?</a:t>
            </a:r>
            <a:endParaRPr>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0cb201de5_0_8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0cb201de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Reflecting on the Entire Content Cycle (18 minutes)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[Have charts with headings prepared]</a:t>
            </a:r>
            <a:endParaRPr b="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 Framing: </a:t>
            </a:r>
            <a:r>
              <a:rPr lang="en" i="1">
                <a:solidFill>
                  <a:schemeClr val="dk1"/>
                </a:solidFill>
                <a:latin typeface="Poppins"/>
                <a:ea typeface="Poppins"/>
                <a:cs typeface="Poppins"/>
                <a:sym typeface="Poppins"/>
              </a:rPr>
              <a:t>In our final session, it’s time to think about the impact of all that we have learned together. For each of the five areas we explored -- </a:t>
            </a:r>
            <a:r>
              <a:rPr lang="en" b="1" i="1">
                <a:solidFill>
                  <a:schemeClr val="dk1"/>
                </a:solidFill>
                <a:latin typeface="Poppins"/>
                <a:ea typeface="Poppins"/>
                <a:cs typeface="Poppins"/>
                <a:sym typeface="Poppins"/>
              </a:rPr>
              <a:t>selecting words, implicit instruction, explicit instruction, text sets, and reinforcing vocabulary</a:t>
            </a:r>
            <a:r>
              <a:rPr lang="en" i="1">
                <a:solidFill>
                  <a:schemeClr val="dk1"/>
                </a:solidFill>
                <a:latin typeface="Poppins"/>
                <a:ea typeface="Poppins"/>
                <a:cs typeface="Poppins"/>
                <a:sym typeface="Poppins"/>
              </a:rPr>
              <a:t> -- share one takeaway that will continue to inform your practice. What is it that you will ultimately hold on to with each concept? </a:t>
            </a:r>
            <a:endParaRPr i="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endParaRPr i="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i="1">
                <a:solidFill>
                  <a:schemeClr val="dk1"/>
                </a:solidFill>
                <a:latin typeface="Poppins"/>
                <a:ea typeface="Poppins"/>
                <a:cs typeface="Poppins"/>
                <a:sym typeface="Poppins"/>
              </a:rPr>
              <a:t>To share our thoughts, we will add takeaways to the five charts around the room in a modified Write Around protocol.</a:t>
            </a:r>
            <a:endParaRPr i="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r>
              <a:rPr lang="en">
                <a:solidFill>
                  <a:schemeClr val="dk1"/>
                </a:solidFill>
                <a:latin typeface="Poppins"/>
                <a:ea typeface="Poppins"/>
                <a:cs typeface="Poppins"/>
                <a:sym typeface="Poppins"/>
              </a:rPr>
              <a:t>: Round 1: Find a chart at which to start. Make sure you have a marker. Jot your takeaway and move clockwise around the room. </a:t>
            </a:r>
            <a:endParaRPr>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[When everyone has had a chance to respond to all 5 -- about 7 min -- shift to Round 2]</a:t>
            </a:r>
            <a:endParaRPr>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r>
              <a:rPr lang="en">
                <a:solidFill>
                  <a:schemeClr val="dk1"/>
                </a:solidFill>
                <a:latin typeface="Poppins"/>
                <a:ea typeface="Poppins"/>
                <a:cs typeface="Poppins"/>
                <a:sym typeface="Poppins"/>
              </a:rPr>
              <a:t>: Now, return to the charts and read what your colleagues have shared. You may respond in a variety of ways -- adding more, agreeing, disagreeing, reinforcing, connecting, etc. The idea is to have a conversation in writing. </a:t>
            </a:r>
            <a:endParaRPr>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Final walk: Read any comments you haven’t yet seen </a:t>
            </a:r>
            <a:endParaRPr>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e9bbe1fa_0_1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e9bbe1fa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Final Reflection (10 minutes)</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participants to close the cycle by reflecting on how vocabulary propels student achievement</a:t>
            </a:r>
            <a:endParaRPr>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a:solidFill>
                  <a:schemeClr val="dk1"/>
                </a:solidFill>
                <a:latin typeface="Poppins"/>
                <a:ea typeface="Poppins"/>
                <a:cs typeface="Poppins"/>
                <a:sym typeface="Poppins"/>
              </a:rPr>
              <a:t>Using the “I used to...but now I…” frame, conduct a whip share to hear from all participants</a:t>
            </a:r>
            <a:endParaRPr>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a:solidFill>
                  <a:schemeClr val="dk1"/>
                </a:solidFill>
                <a:latin typeface="Poppins"/>
                <a:ea typeface="Poppins"/>
                <a:cs typeface="Poppins"/>
                <a:sym typeface="Poppins"/>
              </a:rPr>
              <a:t>Thank participants for their work and commitment to students! </a:t>
            </a:r>
            <a:endParaRPr>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3" name="Picture 2" title="&quot; &quot;">
            <a:extLst>
              <a:ext uri="{FF2B5EF4-FFF2-40B4-BE49-F238E27FC236}">
                <a16:creationId xmlns:a16="http://schemas.microsoft.com/office/drawing/2014/main" xmlns="" id="{18493CF1-95EE-4680-8E4B-4BD2170FBD2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7676" y="51348"/>
            <a:ext cx="1005927" cy="1005927"/>
          </a:xfrm>
          <a:prstGeom prst="rect">
            <a:avLst/>
          </a:prstGeom>
        </p:spPr>
      </p:pic>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Reinforcing Vocabulary Across Lessons/Texts </a:t>
            </a:r>
            <a:endParaRPr/>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11</a:t>
            </a:r>
            <a:endParaRPr sz="1600" b="1" dirty="0">
              <a:solidFill>
                <a:schemeClr val="bg1"/>
              </a:solidFill>
            </a:endParaRPr>
          </a:p>
          <a:p>
            <a:pPr marL="0" lvl="0" indent="0" algn="ctr" rtl="0">
              <a:spcBef>
                <a:spcPts val="1000"/>
              </a:spcBef>
              <a:spcAft>
                <a:spcPts val="0"/>
              </a:spcAft>
              <a:buClr>
                <a:schemeClr val="dk1"/>
              </a:buClr>
              <a:buSzPts val="1100"/>
              <a:buFont typeface="Arial"/>
              <a:buNone/>
            </a:pPr>
            <a:r>
              <a:rPr lang="en" sz="1600" b="1" dirty="0">
                <a:solidFill>
                  <a:schemeClr val="bg1"/>
                </a:solidFill>
              </a:rPr>
              <a:t>STUDENT PROGRESS</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title="&quot; &quot;">
            <a:extLst>
              <a:ext uri="{FF2B5EF4-FFF2-40B4-BE49-F238E27FC236}">
                <a16:creationId xmlns:a16="http://schemas.microsoft.com/office/drawing/2014/main" xmlns="" id="{4B5DE4A3-359B-4D9A-9ACF-7524B88C15D3}"/>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19570"/>
            <a:ext cx="1005927" cy="1005927"/>
          </a:xfrm>
          <a:prstGeom prst="rect">
            <a:avLst/>
          </a:prstGeom>
        </p:spPr>
      </p:pic>
      <p:sp>
        <p:nvSpPr>
          <p:cNvPr id="95" name="Google Shape;95;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862850" y="1538325"/>
            <a:ext cx="40788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endParaRPr sz="1800"/>
          </a:p>
          <a:p>
            <a:pPr marL="0" lvl="0" indent="0" algn="l" rtl="0">
              <a:lnSpc>
                <a:spcPct val="100000"/>
              </a:lnSpc>
              <a:spcBef>
                <a:spcPts val="1000"/>
              </a:spcBef>
              <a:spcAft>
                <a:spcPts val="0"/>
              </a:spcAft>
              <a:buNone/>
            </a:pPr>
            <a:r>
              <a:rPr lang="en" sz="1800">
                <a:solidFill>
                  <a:srgbClr val="888888"/>
                </a:solidFill>
              </a:rPr>
              <a:t>Think of one success you have had reinforcing vocabulary in your instruction. What was it? Why was it successful?  </a:t>
            </a:r>
            <a:endParaRPr sz="1800">
              <a:solidFill>
                <a:srgbClr val="888888"/>
              </a:solidFill>
            </a:endParaRPr>
          </a:p>
          <a:p>
            <a:pPr marL="0" lvl="0" indent="0" algn="l" rtl="0">
              <a:lnSpc>
                <a:spcPct val="100000"/>
              </a:lnSpc>
              <a:spcBef>
                <a:spcPts val="0"/>
              </a:spcBef>
              <a:spcAft>
                <a:spcPts val="0"/>
              </a:spcAft>
              <a:buNone/>
            </a:pP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r>
              <a:rPr lang="en" sz="1800">
                <a:solidFill>
                  <a:srgbClr val="888888"/>
                </a:solidFill>
              </a:rPr>
              <a:t>As you reflect on this experience, share a positive take-away with a partner.</a:t>
            </a:r>
            <a:endParaRPr sz="1800">
              <a:solidFill>
                <a:srgbClr val="888888"/>
              </a:solidFill>
            </a:endParaRPr>
          </a:p>
          <a:p>
            <a:pPr marL="0" lvl="0" indent="0" algn="l" rtl="0">
              <a:lnSpc>
                <a:spcPct val="115000"/>
              </a:lnSpc>
              <a:spcBef>
                <a:spcPts val="0"/>
              </a:spcBef>
              <a:spcAft>
                <a:spcPts val="1000"/>
              </a:spcAft>
              <a:buNone/>
            </a:pPr>
            <a:r>
              <a:rPr lang="en" sz="1800">
                <a:solidFill>
                  <a:srgbClr val="888888"/>
                </a:solidFill>
              </a:rPr>
              <a:t>  </a:t>
            </a:r>
            <a:endParaRPr sz="1800">
              <a:solidFill>
                <a:srgbClr val="888888"/>
              </a:solidFill>
            </a:endParaRPr>
          </a:p>
        </p:txBody>
      </p:sp>
      <p:sp>
        <p:nvSpPr>
          <p:cNvPr id="94" name="Google Shape;94;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6" name="Picture 5" title="&quot; &quot;">
            <a:extLst>
              <a:ext uri="{FF2B5EF4-FFF2-40B4-BE49-F238E27FC236}">
                <a16:creationId xmlns:a16="http://schemas.microsoft.com/office/drawing/2014/main" xmlns="" id="{A8BD2ABF-6124-4F1A-9B15-27394CB9BF29}"/>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197642" y="1963207"/>
            <a:ext cx="3946358" cy="18525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29347E80-E2C0-44C9-891E-65B4ED97D4B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57874"/>
            <a:ext cx="1008325" cy="1008325"/>
          </a:xfrm>
          <a:prstGeom prst="rect">
            <a:avLst/>
          </a:prstGeom>
        </p:spPr>
      </p:pic>
      <p:sp>
        <p:nvSpPr>
          <p:cNvPr id="102" name="Google Shape;102;p19"/>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01" name="Google Shape;101;p19" title="&quot; &quot;"/>
          <p:cNvGraphicFramePr/>
          <p:nvPr>
            <p:extLst>
              <p:ext uri="{D42A27DB-BD31-4B8C-83A1-F6EECF244321}">
                <p14:modId xmlns:p14="http://schemas.microsoft.com/office/powerpoint/2010/main" val="576569288"/>
              </p:ext>
            </p:extLst>
          </p:nvPr>
        </p:nvGraphicFramePr>
        <p:xfrm>
          <a:off x="1008325" y="1047700"/>
          <a:ext cx="6992675" cy="4415005"/>
        </p:xfrm>
        <a:graphic>
          <a:graphicData uri="http://schemas.openxmlformats.org/drawingml/2006/table">
            <a:tbl>
              <a:tblPr firstRow="1">
                <a:noFill/>
                <a:tableStyleId>{AFFEC468-FC6D-4AE2-AACB-3152C48AADD8}</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03" name="Google Shape;103;p19" descr="Arrow pointing at Session 11, Text Sets, Implicit and Explicit Vocabulary"/>
          <p:cNvSpPr/>
          <p:nvPr/>
        </p:nvSpPr>
        <p:spPr>
          <a:xfrm>
            <a:off x="461150" y="50290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0B308581-3C35-4829-8CDD-8CB6153D40A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61351"/>
            <a:ext cx="1005927" cy="1005927"/>
          </a:xfrm>
          <a:prstGeom prst="rect">
            <a:avLst/>
          </a:prstGeom>
        </p:spPr>
      </p:pic>
      <p:sp>
        <p:nvSpPr>
          <p:cNvPr id="113" name="Google Shape;113;p20"/>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09" name="Google Shape;109;p20"/>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11" name="Google Shape;111;p20"/>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Identify strengths and gaps in student outcomes for all students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Prioritize instructional next steps to accelerate learning for </a:t>
            </a:r>
            <a:r>
              <a:rPr lang="en" sz="1800" i="1">
                <a:solidFill>
                  <a:srgbClr val="2D68C4"/>
                </a:solidFill>
                <a:latin typeface="Poppins SemiBold"/>
                <a:ea typeface="Poppins SemiBold"/>
                <a:cs typeface="Poppins SemiBold"/>
                <a:sym typeface="Poppins SemiBold"/>
              </a:rPr>
              <a:t>all</a:t>
            </a:r>
            <a:r>
              <a:rPr lang="en" sz="1800">
                <a:solidFill>
                  <a:srgbClr val="2D68C4"/>
                </a:solidFill>
                <a:latin typeface="Poppins SemiBold"/>
                <a:ea typeface="Poppins SemiBold"/>
                <a:cs typeface="Poppins SemiBold"/>
                <a:sym typeface="Poppins SemiBold"/>
              </a:rPr>
              <a:t> students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0" name="Google Shape;110;p20"/>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8" name="Google Shape;108;p20"/>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Welcome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Examining Student Work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Responding to Student Work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Enduring Understandings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Closing  </a:t>
            </a:r>
            <a:endParaRPr sz="1800">
              <a:solidFill>
                <a:srgbClr val="2D68C4"/>
              </a:solidFill>
              <a:latin typeface="Poppins SemiBold"/>
              <a:ea typeface="Poppins SemiBold"/>
              <a:cs typeface="Poppins SemiBold"/>
              <a:sym typeface="Poppins SemiBold"/>
            </a:endParaRPr>
          </a:p>
        </p:txBody>
      </p:sp>
      <p:sp>
        <p:nvSpPr>
          <p:cNvPr id="112" name="Google Shape;112;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0E985757-B6F8-4487-9254-5179D459AFD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50065"/>
            <a:ext cx="1005927" cy="1005927"/>
          </a:xfrm>
          <a:prstGeom prst="rect">
            <a:avLst/>
          </a:prstGeom>
        </p:spPr>
      </p:pic>
      <p:sp>
        <p:nvSpPr>
          <p:cNvPr id="123" name="Google Shape;123;p2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19" name="Google Shape;119;p21"/>
          <p:cNvSpPr txBox="1">
            <a:spLocks noGrp="1"/>
          </p:cNvSpPr>
          <p:nvPr>
            <p:ph type="title"/>
          </p:nvPr>
        </p:nvSpPr>
        <p:spPr>
          <a:xfrm>
            <a:off x="852000" y="775650"/>
            <a:ext cx="6468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Preparing for Student Work Analysis</a:t>
            </a:r>
            <a:endParaRPr/>
          </a:p>
        </p:txBody>
      </p:sp>
      <p:sp>
        <p:nvSpPr>
          <p:cNvPr id="120" name="Google Shape;120;p21"/>
          <p:cNvSpPr txBox="1">
            <a:spLocks noGrp="1"/>
          </p:cNvSpPr>
          <p:nvPr>
            <p:ph type="title" idx="3"/>
          </p:nvPr>
        </p:nvSpPr>
        <p:spPr>
          <a:xfrm>
            <a:off x="852000" y="166318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Gather the following:  </a:t>
            </a:r>
            <a:endParaRPr sz="1800" b="1" dirty="0">
              <a:solidFill>
                <a:schemeClr val="accent5">
                  <a:lumMod val="75000"/>
                </a:schemeClr>
              </a:solidFill>
            </a:endParaRPr>
          </a:p>
        </p:txBody>
      </p:sp>
      <p:sp>
        <p:nvSpPr>
          <p:cNvPr id="118" name="Google Shape;118;p21"/>
          <p:cNvSpPr txBox="1">
            <a:spLocks noGrp="1"/>
          </p:cNvSpPr>
          <p:nvPr>
            <p:ph type="body" idx="1"/>
          </p:nvPr>
        </p:nvSpPr>
        <p:spPr>
          <a:xfrm>
            <a:off x="852000" y="1944850"/>
            <a:ext cx="3611700" cy="2531100"/>
          </a:xfrm>
          <a:prstGeom prst="rect">
            <a:avLst/>
          </a:prstGeom>
        </p:spPr>
        <p:txBody>
          <a:bodyPr spcFirstLastPara="1" wrap="square" lIns="0" tIns="0" rIns="0" bIns="0" anchor="t" anchorCtr="0">
            <a:noAutofit/>
          </a:bodyPr>
          <a:lstStyle/>
          <a:p>
            <a:pPr marL="457200" lvl="0" indent="-330200" algn="l" rtl="0">
              <a:lnSpc>
                <a:spcPct val="100000"/>
              </a:lnSpc>
              <a:spcBef>
                <a:spcPts val="0"/>
              </a:spcBef>
              <a:spcAft>
                <a:spcPts val="0"/>
              </a:spcAft>
              <a:buClr>
                <a:srgbClr val="888888"/>
              </a:buClr>
              <a:buSzPts val="1600"/>
              <a:buChar char="●"/>
            </a:pPr>
            <a:r>
              <a:rPr lang="en" sz="1600">
                <a:solidFill>
                  <a:srgbClr val="888888"/>
                </a:solidFill>
              </a:rPr>
              <a:t>Exemplar student response completed for pre-work</a:t>
            </a:r>
            <a:endParaRPr sz="1600">
              <a:solidFill>
                <a:srgbClr val="888888"/>
              </a:solidFill>
            </a:endParaRPr>
          </a:p>
          <a:p>
            <a:pPr marL="457200" lvl="0" indent="0" algn="l" rtl="0">
              <a:lnSpc>
                <a:spcPct val="100000"/>
              </a:lnSpc>
              <a:spcBef>
                <a:spcPts val="0"/>
              </a:spcBef>
              <a:spcAft>
                <a:spcPts val="0"/>
              </a:spcAft>
              <a:buNone/>
            </a:pPr>
            <a:endParaRPr sz="1600">
              <a:solidFill>
                <a:srgbClr val="888888"/>
              </a:solidFill>
            </a:endParaRPr>
          </a:p>
          <a:p>
            <a:pPr marL="457200" lvl="0" indent="-330200" algn="l" rtl="0">
              <a:lnSpc>
                <a:spcPct val="100000"/>
              </a:lnSpc>
              <a:spcBef>
                <a:spcPts val="0"/>
              </a:spcBef>
              <a:spcAft>
                <a:spcPts val="0"/>
              </a:spcAft>
              <a:buClr>
                <a:srgbClr val="888888"/>
              </a:buClr>
              <a:buSzPts val="1600"/>
              <a:buChar char="●"/>
            </a:pPr>
            <a:r>
              <a:rPr lang="en" sz="1600">
                <a:solidFill>
                  <a:srgbClr val="888888"/>
                </a:solidFill>
              </a:rPr>
              <a:t>The learning task and intended student outcome for the work</a:t>
            </a:r>
            <a:endParaRPr sz="1600">
              <a:solidFill>
                <a:srgbClr val="888888"/>
              </a:solidFill>
            </a:endParaRPr>
          </a:p>
          <a:p>
            <a:pPr marL="0" lvl="0" indent="0" algn="l" rtl="0">
              <a:lnSpc>
                <a:spcPct val="100000"/>
              </a:lnSpc>
              <a:spcBef>
                <a:spcPts val="0"/>
              </a:spcBef>
              <a:spcAft>
                <a:spcPts val="0"/>
              </a:spcAft>
              <a:buNone/>
            </a:pPr>
            <a:endParaRPr sz="1600">
              <a:solidFill>
                <a:srgbClr val="888888"/>
              </a:solidFill>
            </a:endParaRPr>
          </a:p>
          <a:p>
            <a:pPr marL="457200" lvl="0" indent="-330200" algn="l" rtl="0">
              <a:lnSpc>
                <a:spcPct val="100000"/>
              </a:lnSpc>
              <a:spcBef>
                <a:spcPts val="0"/>
              </a:spcBef>
              <a:spcAft>
                <a:spcPts val="0"/>
              </a:spcAft>
              <a:buClr>
                <a:srgbClr val="888888"/>
              </a:buClr>
              <a:buSzPts val="1600"/>
              <a:buChar char="●"/>
            </a:pPr>
            <a:r>
              <a:rPr lang="en" sz="1600">
                <a:solidFill>
                  <a:srgbClr val="888888"/>
                </a:solidFill>
              </a:rPr>
              <a:t>Sub-group student samples</a:t>
            </a:r>
            <a:endParaRPr sz="1600">
              <a:solidFill>
                <a:srgbClr val="888888"/>
              </a:solidFill>
            </a:endParaRPr>
          </a:p>
          <a:p>
            <a:pPr marL="0" lvl="0" indent="0" algn="l" rtl="0">
              <a:lnSpc>
                <a:spcPct val="100000"/>
              </a:lnSpc>
              <a:spcBef>
                <a:spcPts val="0"/>
              </a:spcBef>
              <a:spcAft>
                <a:spcPts val="0"/>
              </a:spcAft>
              <a:buNone/>
            </a:pPr>
            <a:endParaRPr sz="1600">
              <a:solidFill>
                <a:srgbClr val="888888"/>
              </a:solidFill>
            </a:endParaRPr>
          </a:p>
          <a:p>
            <a:pPr marL="457200" lvl="0" indent="-330200" algn="l" rtl="0">
              <a:lnSpc>
                <a:spcPct val="100000"/>
              </a:lnSpc>
              <a:spcBef>
                <a:spcPts val="0"/>
              </a:spcBef>
              <a:spcAft>
                <a:spcPts val="0"/>
              </a:spcAft>
              <a:buClr>
                <a:srgbClr val="888888"/>
              </a:buClr>
              <a:buSzPts val="1600"/>
              <a:buChar char="●"/>
            </a:pPr>
            <a:r>
              <a:rPr lang="en" sz="1600">
                <a:solidFill>
                  <a:srgbClr val="888888"/>
                </a:solidFill>
              </a:rPr>
              <a:t>The rubric/checklist you will use to assess proficiency</a:t>
            </a:r>
            <a:endParaRPr sz="1600">
              <a:solidFill>
                <a:srgbClr val="888888"/>
              </a:solidFill>
            </a:endParaRPr>
          </a:p>
        </p:txBody>
      </p:sp>
      <p:sp>
        <p:nvSpPr>
          <p:cNvPr id="121" name="Google Shape;121;p2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22" name="Google Shape;122;p21" title="&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r="28734"/>
          <a:stretch/>
        </p:blipFill>
        <p:spPr>
          <a:xfrm>
            <a:off x="4814992" y="1883200"/>
            <a:ext cx="4329010" cy="253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FE86F826-B2A9-4667-A4F0-859C0389D23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20225"/>
            <a:ext cx="1005927" cy="1005927"/>
          </a:xfrm>
          <a:prstGeom prst="rect">
            <a:avLst/>
          </a:prstGeom>
        </p:spPr>
      </p:pic>
      <p:sp>
        <p:nvSpPr>
          <p:cNvPr id="133" name="Google Shape;133;p2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29" name="Google Shape;129;p22"/>
          <p:cNvSpPr txBox="1">
            <a:spLocks noGrp="1"/>
          </p:cNvSpPr>
          <p:nvPr>
            <p:ph type="title"/>
          </p:nvPr>
        </p:nvSpPr>
        <p:spPr>
          <a:xfrm>
            <a:off x="852000" y="775650"/>
            <a:ext cx="6468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Examining Student Work</a:t>
            </a:r>
            <a:endParaRPr/>
          </a:p>
        </p:txBody>
      </p:sp>
      <p:sp>
        <p:nvSpPr>
          <p:cNvPr id="130" name="Google Shape;130;p22"/>
          <p:cNvSpPr txBox="1">
            <a:spLocks noGrp="1"/>
          </p:cNvSpPr>
          <p:nvPr>
            <p:ph type="title" idx="3"/>
          </p:nvPr>
        </p:nvSpPr>
        <p:spPr>
          <a:xfrm>
            <a:off x="852000" y="166318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Protocol:  </a:t>
            </a:r>
            <a:endParaRPr sz="1800" b="1" dirty="0">
              <a:solidFill>
                <a:schemeClr val="accent5">
                  <a:lumMod val="75000"/>
                </a:schemeClr>
              </a:solidFill>
            </a:endParaRPr>
          </a:p>
        </p:txBody>
      </p:sp>
      <p:sp>
        <p:nvSpPr>
          <p:cNvPr id="128" name="Google Shape;128;p22"/>
          <p:cNvSpPr txBox="1">
            <a:spLocks noGrp="1"/>
          </p:cNvSpPr>
          <p:nvPr>
            <p:ph type="body" idx="1"/>
          </p:nvPr>
        </p:nvSpPr>
        <p:spPr>
          <a:xfrm>
            <a:off x="852000" y="1944850"/>
            <a:ext cx="38202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buFont typeface="Arial"/>
              <a:buNone/>
            </a:pPr>
            <a:r>
              <a:rPr lang="en" sz="1600" b="1">
                <a:solidFill>
                  <a:srgbClr val="888888"/>
                </a:solidFill>
              </a:rPr>
              <a:t>15 min:</a:t>
            </a:r>
            <a:r>
              <a:rPr lang="en" sz="1600">
                <a:solidFill>
                  <a:srgbClr val="888888"/>
                </a:solidFill>
              </a:rPr>
              <a:t> </a:t>
            </a:r>
            <a:r>
              <a:rPr lang="en" sz="1600" b="1">
                <a:solidFill>
                  <a:srgbClr val="888888"/>
                </a:solidFill>
              </a:rPr>
              <a:t>Analyze Partner 1 samples</a:t>
            </a:r>
            <a:endParaRPr sz="1600" b="1">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a:solidFill>
                  <a:srgbClr val="888888"/>
                </a:solidFill>
              </a:rPr>
              <a:t>Partner 1 shares intended outcome and exemplar student response.</a:t>
            </a:r>
            <a:endParaRPr sz="160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a:solidFill>
                  <a:srgbClr val="888888"/>
                </a:solidFill>
              </a:rPr>
              <a:t>Together, partners examine and annotate the student work.</a:t>
            </a:r>
            <a:endParaRPr sz="160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a:solidFill>
                  <a:srgbClr val="888888"/>
                </a:solidFill>
              </a:rPr>
              <a:t>Together, partners identify evidence of strength, growth, trends, and next steps on the student work analysis form.</a:t>
            </a:r>
            <a:endParaRPr sz="1600">
              <a:solidFill>
                <a:srgbClr val="888888"/>
              </a:solidFill>
            </a:endParaRPr>
          </a:p>
          <a:p>
            <a:pPr marL="0" lvl="0" indent="0" algn="l" rtl="0">
              <a:lnSpc>
                <a:spcPct val="100000"/>
              </a:lnSpc>
              <a:spcBef>
                <a:spcPts val="0"/>
              </a:spcBef>
              <a:spcAft>
                <a:spcPts val="0"/>
              </a:spcAft>
              <a:buClr>
                <a:schemeClr val="dk1"/>
              </a:buClr>
              <a:buSzPts val="2800"/>
              <a:buFont typeface="Arial"/>
              <a:buNone/>
            </a:pPr>
            <a:endParaRPr sz="1600">
              <a:solidFill>
                <a:srgbClr val="888888"/>
              </a:solidFill>
            </a:endParaRPr>
          </a:p>
          <a:p>
            <a:pPr marL="0" lvl="0" indent="0" algn="l" rtl="0">
              <a:lnSpc>
                <a:spcPct val="100000"/>
              </a:lnSpc>
              <a:spcBef>
                <a:spcPts val="0"/>
              </a:spcBef>
              <a:spcAft>
                <a:spcPts val="0"/>
              </a:spcAft>
              <a:buClr>
                <a:schemeClr val="dk1"/>
              </a:buClr>
              <a:buSzPts val="2800"/>
              <a:buFont typeface="Arial"/>
              <a:buNone/>
            </a:pPr>
            <a:r>
              <a:rPr lang="en" sz="1600" b="1">
                <a:solidFill>
                  <a:srgbClr val="888888"/>
                </a:solidFill>
              </a:rPr>
              <a:t>15 min: Repeat for Partner 2</a:t>
            </a:r>
            <a:endParaRPr sz="1600">
              <a:solidFill>
                <a:srgbClr val="888888"/>
              </a:solidFill>
            </a:endParaRPr>
          </a:p>
        </p:txBody>
      </p:sp>
      <p:sp>
        <p:nvSpPr>
          <p:cNvPr id="132" name="Google Shape;132;p22"/>
          <p:cNvSpPr txBox="1"/>
          <p:nvPr/>
        </p:nvSpPr>
        <p:spPr>
          <a:xfrm>
            <a:off x="4672200" y="616075"/>
            <a:ext cx="4080300" cy="4515300"/>
          </a:xfrm>
          <a:prstGeom prst="rect">
            <a:avLst/>
          </a:prstGeom>
          <a:solidFill>
            <a:srgbClr val="FFFFFF">
              <a:alpha val="78040"/>
            </a:srgbClr>
          </a:solidFill>
          <a:ln w="28575" cap="flat" cmpd="sng">
            <a:solidFill>
              <a:srgbClr val="40C1AC"/>
            </a:solidFill>
            <a:prstDash val="solid"/>
            <a:round/>
            <a:headEnd type="none" w="sm" len="sm"/>
            <a:tailEnd type="none" w="sm" len="sm"/>
          </a:ln>
          <a:effectLst>
            <a:outerShdw blurRad="57150" dist="19050" dir="5400000" algn="bl" rotWithShape="0">
              <a:srgbClr val="FFFFFF"/>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1600" b="1">
                <a:solidFill>
                  <a:srgbClr val="2D68C4"/>
                </a:solidFill>
                <a:latin typeface="Poppins"/>
                <a:ea typeface="Poppins"/>
                <a:cs typeface="Poppins"/>
                <a:sym typeface="Poppins"/>
              </a:rPr>
              <a:t>Look Fors:</a:t>
            </a:r>
            <a:endParaRPr sz="1600" b="1" i="0" u="none" strike="noStrike" cap="none">
              <a:solidFill>
                <a:srgbClr val="2D68C4"/>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In analysis, teacher identifies 1-2 specific strengths for class and/or priority students, aligned to foundational skills standards taught</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In analysis, teacher identifies 1-2 specific areas of growth for class and/or priority students, aligned to foundational skills standards taught</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Calibri"/>
              <a:buChar char="❏"/>
            </a:pPr>
            <a:r>
              <a:rPr lang="en" sz="1600">
                <a:solidFill>
                  <a:srgbClr val="212121"/>
                </a:solidFill>
                <a:latin typeface="Poppins"/>
                <a:ea typeface="Poppins"/>
                <a:cs typeface="Poppins"/>
                <a:sym typeface="Poppins"/>
              </a:rPr>
              <a:t>Teacher identifies next steps (including materials, type of support, which students, and dates) for addressing student needs determined by data</a:t>
            </a:r>
            <a:endParaRPr sz="1600">
              <a:solidFill>
                <a:srgbClr val="000000"/>
              </a:solidFill>
              <a:highlight>
                <a:srgbClr val="FFFFFF"/>
              </a:highlight>
              <a:latin typeface="Poppins"/>
              <a:ea typeface="Poppins"/>
              <a:cs typeface="Poppins"/>
              <a:sym typeface="Poppins"/>
            </a:endParaRPr>
          </a:p>
        </p:txBody>
      </p:sp>
      <p:sp>
        <p:nvSpPr>
          <p:cNvPr id="131" name="Google Shape;131;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D0B4A74C-0920-4D54-AD7A-BED042C898C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30798"/>
            <a:ext cx="1005927" cy="1005927"/>
          </a:xfrm>
          <a:prstGeom prst="rect">
            <a:avLst/>
          </a:prstGeom>
        </p:spPr>
      </p:pic>
      <p:sp>
        <p:nvSpPr>
          <p:cNvPr id="142" name="Google Shape;142;p2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39" name="Google Shape;139;p23"/>
          <p:cNvSpPr txBox="1">
            <a:spLocks noGrp="1"/>
          </p:cNvSpPr>
          <p:nvPr>
            <p:ph type="title"/>
          </p:nvPr>
        </p:nvSpPr>
        <p:spPr>
          <a:xfrm>
            <a:off x="852000" y="775650"/>
            <a:ext cx="6468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Considering Implications </a:t>
            </a:r>
            <a:endParaRPr/>
          </a:p>
        </p:txBody>
      </p:sp>
      <p:sp>
        <p:nvSpPr>
          <p:cNvPr id="140" name="Google Shape;140;p23"/>
          <p:cNvSpPr txBox="1">
            <a:spLocks noGrp="1"/>
          </p:cNvSpPr>
          <p:nvPr>
            <p:ph type="title" idx="3"/>
          </p:nvPr>
        </p:nvSpPr>
        <p:spPr>
          <a:xfrm>
            <a:off x="852000" y="166318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 individually: </a:t>
            </a:r>
            <a:endParaRPr sz="1800" b="1" dirty="0">
              <a:solidFill>
                <a:schemeClr val="accent5">
                  <a:lumMod val="75000"/>
                </a:schemeClr>
              </a:solidFill>
            </a:endParaRPr>
          </a:p>
        </p:txBody>
      </p:sp>
      <p:sp>
        <p:nvSpPr>
          <p:cNvPr id="138" name="Google Shape;138;p23"/>
          <p:cNvSpPr txBox="1">
            <a:spLocks noGrp="1"/>
          </p:cNvSpPr>
          <p:nvPr>
            <p:ph type="body" idx="1"/>
          </p:nvPr>
        </p:nvSpPr>
        <p:spPr>
          <a:xfrm>
            <a:off x="554200" y="1845300"/>
            <a:ext cx="4563300" cy="2531100"/>
          </a:xfrm>
          <a:prstGeom prst="rect">
            <a:avLst/>
          </a:prstGeom>
        </p:spPr>
        <p:txBody>
          <a:bodyPr spcFirstLastPara="1" wrap="square" lIns="0" tIns="0" rIns="0" bIns="0" anchor="t" anchorCtr="0">
            <a:noAutofit/>
          </a:bodyPr>
          <a:lstStyle/>
          <a:p>
            <a:pPr marL="457200" lvl="0" indent="-336550" algn="l" rtl="0">
              <a:lnSpc>
                <a:spcPct val="100000"/>
              </a:lnSpc>
              <a:spcBef>
                <a:spcPts val="0"/>
              </a:spcBef>
              <a:spcAft>
                <a:spcPts val="0"/>
              </a:spcAft>
              <a:buClr>
                <a:srgbClr val="888888"/>
              </a:buClr>
              <a:buSzPts val="1700"/>
              <a:buChar char="●"/>
            </a:pPr>
            <a:r>
              <a:rPr lang="en" sz="1700">
                <a:solidFill>
                  <a:srgbClr val="888888"/>
                </a:solidFill>
              </a:rPr>
              <a:t>Overall, what strengths and gaps did you observe in your students’ work?</a:t>
            </a:r>
            <a:endParaRPr sz="1700">
              <a:solidFill>
                <a:srgbClr val="888888"/>
              </a:solidFill>
            </a:endParaRPr>
          </a:p>
          <a:p>
            <a:pPr marL="457200" lvl="0" indent="-336550" algn="l" rtl="0">
              <a:lnSpc>
                <a:spcPct val="100000"/>
              </a:lnSpc>
              <a:spcBef>
                <a:spcPts val="0"/>
              </a:spcBef>
              <a:spcAft>
                <a:spcPts val="0"/>
              </a:spcAft>
              <a:buClr>
                <a:srgbClr val="888888"/>
              </a:buClr>
              <a:buSzPts val="1700"/>
              <a:buChar char="●"/>
            </a:pPr>
            <a:r>
              <a:rPr lang="en" sz="1700">
                <a:solidFill>
                  <a:srgbClr val="888888"/>
                </a:solidFill>
              </a:rPr>
              <a:t>Considering our content cycle look-fors, how might planning and practice have contributed to the strengths and areas for growth?</a:t>
            </a:r>
            <a:endParaRPr sz="1700">
              <a:solidFill>
                <a:srgbClr val="888888"/>
              </a:solidFill>
            </a:endParaRPr>
          </a:p>
          <a:p>
            <a:pPr marL="457200" lvl="0" indent="-336550" algn="l" rtl="0">
              <a:lnSpc>
                <a:spcPct val="100000"/>
              </a:lnSpc>
              <a:spcBef>
                <a:spcPts val="0"/>
              </a:spcBef>
              <a:spcAft>
                <a:spcPts val="0"/>
              </a:spcAft>
              <a:buClr>
                <a:srgbClr val="888888"/>
              </a:buClr>
              <a:buSzPts val="1700"/>
              <a:buChar char="●"/>
            </a:pPr>
            <a:r>
              <a:rPr lang="en" sz="1700">
                <a:solidFill>
                  <a:srgbClr val="888888"/>
                </a:solidFill>
              </a:rPr>
              <a:t>Where are the tracks of your vocabulary instruction most evident? </a:t>
            </a:r>
            <a:endParaRPr sz="1700">
              <a:solidFill>
                <a:srgbClr val="888888"/>
              </a:solidFill>
            </a:endParaRPr>
          </a:p>
          <a:p>
            <a:pPr marL="457200" lvl="0" indent="-336550" algn="l" rtl="0">
              <a:lnSpc>
                <a:spcPct val="100000"/>
              </a:lnSpc>
              <a:spcBef>
                <a:spcPts val="0"/>
              </a:spcBef>
              <a:spcAft>
                <a:spcPts val="0"/>
              </a:spcAft>
              <a:buClr>
                <a:srgbClr val="888888"/>
              </a:buClr>
              <a:buSzPts val="1700"/>
              <a:buChar char="●"/>
            </a:pPr>
            <a:r>
              <a:rPr lang="en" sz="1700">
                <a:solidFill>
                  <a:srgbClr val="888888"/>
                </a:solidFill>
              </a:rPr>
              <a:t>How can you transfer what you learned about the impact of vocabulary instruction from your sub-group of students to the larger class?</a:t>
            </a:r>
            <a:endParaRPr sz="1700">
              <a:solidFill>
                <a:srgbClr val="888888"/>
              </a:solidFill>
            </a:endParaRPr>
          </a:p>
        </p:txBody>
      </p:sp>
      <p:sp>
        <p:nvSpPr>
          <p:cNvPr id="143" name="Google Shape;143;p23"/>
          <p:cNvSpPr txBox="1"/>
          <p:nvPr/>
        </p:nvSpPr>
        <p:spPr>
          <a:xfrm>
            <a:off x="5251475" y="1136725"/>
            <a:ext cx="3109800" cy="3474000"/>
          </a:xfrm>
          <a:prstGeom prst="rect">
            <a:avLst/>
          </a:prstGeom>
          <a:solidFill>
            <a:srgbClr val="FFFFFF">
              <a:alpha val="73850"/>
            </a:srgbClr>
          </a:solidFill>
          <a:ln w="28575" cap="flat" cmpd="sng">
            <a:solidFill>
              <a:srgbClr val="40C1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2D68C4"/>
                </a:solidFill>
                <a:latin typeface="Poppins"/>
                <a:ea typeface="Poppins"/>
                <a:cs typeface="Poppins"/>
                <a:sym typeface="Poppins"/>
              </a:rPr>
              <a:t>Look-For</a:t>
            </a:r>
            <a:endParaRPr sz="1800" b="1">
              <a:solidFill>
                <a:srgbClr val="2D68C4"/>
              </a:solidFill>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sz="1800">
              <a:latin typeface="Poppins"/>
              <a:ea typeface="Poppins"/>
              <a:cs typeface="Poppins"/>
              <a:sym typeface="Poppins"/>
            </a:endParaRPr>
          </a:p>
        </p:txBody>
      </p:sp>
      <p:sp>
        <p:nvSpPr>
          <p:cNvPr id="141" name="Google Shape;141;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176F9398-A806-4984-9159-CFC2876EC31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33434"/>
            <a:ext cx="1005927" cy="1005927"/>
          </a:xfrm>
          <a:prstGeom prst="rect">
            <a:avLst/>
          </a:prstGeom>
        </p:spPr>
      </p:pic>
      <p:sp>
        <p:nvSpPr>
          <p:cNvPr id="151" name="Google Shape;151;p2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11</a:t>
            </a:r>
            <a:endParaRPr sz="700" b="1">
              <a:solidFill>
                <a:srgbClr val="397ED0"/>
              </a:solidFill>
              <a:latin typeface="Poppins"/>
              <a:ea typeface="Poppins"/>
              <a:cs typeface="Poppins"/>
              <a:sym typeface="Poppins"/>
            </a:endParaRPr>
          </a:p>
        </p:txBody>
      </p:sp>
      <p:sp>
        <p:nvSpPr>
          <p:cNvPr id="153" name="Google Shape;153;p24"/>
          <p:cNvSpPr txBox="1"/>
          <p:nvPr/>
        </p:nvSpPr>
        <p:spPr>
          <a:xfrm>
            <a:off x="900750" y="940825"/>
            <a:ext cx="3109800" cy="1729800"/>
          </a:xfrm>
          <a:prstGeom prst="rect">
            <a:avLst/>
          </a:prstGeom>
          <a:noFill/>
          <a:ln w="9525" cap="flat" cmpd="sng">
            <a:solidFill>
              <a:srgbClr val="40C1A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D68C4"/>
                </a:solidFill>
                <a:latin typeface="Poppins"/>
                <a:ea typeface="Poppins"/>
                <a:cs typeface="Poppins"/>
                <a:sym typeface="Poppins"/>
              </a:rPr>
              <a:t>Cycle Review</a:t>
            </a:r>
            <a:endParaRPr sz="1600" b="1">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Selecting words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Implicit instruction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Explicit instruction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Text sets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40C1AC"/>
              </a:buClr>
              <a:buSzPts val="1600"/>
              <a:buFont typeface="Bitter"/>
              <a:buChar char="●"/>
            </a:pPr>
            <a:r>
              <a:rPr lang="en" sz="1600">
                <a:solidFill>
                  <a:srgbClr val="2D68C4"/>
                </a:solidFill>
                <a:latin typeface="Poppins"/>
                <a:ea typeface="Poppins"/>
                <a:cs typeface="Poppins"/>
                <a:sym typeface="Poppins"/>
              </a:rPr>
              <a:t>Reinforcing vocabulary</a:t>
            </a:r>
            <a:r>
              <a:rPr lang="en" sz="1600" b="1">
                <a:solidFill>
                  <a:srgbClr val="40C1AC"/>
                </a:solidFill>
                <a:latin typeface="Bitter"/>
                <a:ea typeface="Bitter"/>
                <a:cs typeface="Bitter"/>
                <a:sym typeface="Bitter"/>
              </a:rPr>
              <a:t> </a:t>
            </a:r>
            <a:endParaRPr sz="1600" b="1">
              <a:solidFill>
                <a:srgbClr val="40C1AC"/>
              </a:solidFill>
              <a:latin typeface="Bitter"/>
              <a:ea typeface="Bitter"/>
              <a:cs typeface="Bitter"/>
              <a:sym typeface="Bitter"/>
            </a:endParaRPr>
          </a:p>
        </p:txBody>
      </p:sp>
      <p:sp>
        <p:nvSpPr>
          <p:cNvPr id="149" name="Google Shape;149;p24"/>
          <p:cNvSpPr txBox="1">
            <a:spLocks noGrp="1"/>
          </p:cNvSpPr>
          <p:nvPr>
            <p:ph type="title"/>
          </p:nvPr>
        </p:nvSpPr>
        <p:spPr>
          <a:xfrm>
            <a:off x="4465222" y="784225"/>
            <a:ext cx="3109800" cy="102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Enduring Understandings</a:t>
            </a:r>
            <a:endParaRPr/>
          </a:p>
        </p:txBody>
      </p:sp>
      <p:sp>
        <p:nvSpPr>
          <p:cNvPr id="148" name="Google Shape;148;p24"/>
          <p:cNvSpPr txBox="1">
            <a:spLocks noGrp="1"/>
          </p:cNvSpPr>
          <p:nvPr>
            <p:ph type="body" idx="1"/>
          </p:nvPr>
        </p:nvSpPr>
        <p:spPr>
          <a:xfrm>
            <a:off x="4357500" y="2024450"/>
            <a:ext cx="3643500" cy="20253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For each of the five concepts we have explored, generate one key takeaway </a:t>
            </a:r>
            <a:endParaRPr sz="1800">
              <a:solidFill>
                <a:srgbClr val="888888"/>
              </a:solidFill>
            </a:endParaRPr>
          </a:p>
          <a:p>
            <a:pPr marL="0" lvl="0" indent="0" algn="l" rtl="0">
              <a:lnSpc>
                <a:spcPct val="100000"/>
              </a:lnSpc>
              <a:spcBef>
                <a:spcPts val="0"/>
              </a:spcBef>
              <a:spcAft>
                <a:spcPts val="0"/>
              </a:spcAft>
              <a:buClr>
                <a:schemeClr val="dk1"/>
              </a:buClr>
              <a:buSzPts val="28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Round 1: Write one takeaway on each poster.</a:t>
            </a:r>
            <a:endParaRPr sz="1800">
              <a:solidFill>
                <a:srgbClr val="888888"/>
              </a:solidFill>
            </a:endParaRPr>
          </a:p>
          <a:p>
            <a:pPr marL="9144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Round 2: Read others’ takeaways. Respond in kind.  </a:t>
            </a:r>
            <a:endParaRPr sz="1800">
              <a:solidFill>
                <a:srgbClr val="888888"/>
              </a:solidFill>
            </a:endParaRPr>
          </a:p>
        </p:txBody>
      </p:sp>
      <p:pic>
        <p:nvPicPr>
          <p:cNvPr id="150" name="Google Shape;150;p24"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758124" y="2851850"/>
            <a:ext cx="2521275" cy="2226752"/>
          </a:xfrm>
          <a:prstGeom prst="rect">
            <a:avLst/>
          </a:prstGeom>
          <a:noFill/>
          <a:ln>
            <a:noFill/>
          </a:ln>
        </p:spPr>
      </p:pic>
      <p:sp>
        <p:nvSpPr>
          <p:cNvPr id="152" name="Google Shape;152;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5"/>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Closing </a:t>
            </a:r>
            <a:endParaRPr/>
          </a:p>
        </p:txBody>
      </p:sp>
      <p:sp>
        <p:nvSpPr>
          <p:cNvPr id="160" name="Google Shape;160;p25"/>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600" b="1" dirty="0">
                <a:solidFill>
                  <a:schemeClr val="accent5">
                    <a:lumMod val="75000"/>
                  </a:schemeClr>
                </a:solidFill>
              </a:rPr>
              <a:t>Final Reflection: </a:t>
            </a:r>
            <a:endParaRPr sz="1600" b="1" dirty="0">
              <a:solidFill>
                <a:schemeClr val="accent5">
                  <a:lumMod val="75000"/>
                </a:schemeClr>
              </a:solidFill>
            </a:endParaRPr>
          </a:p>
        </p:txBody>
      </p:sp>
      <p:sp>
        <p:nvSpPr>
          <p:cNvPr id="158" name="Google Shape;158;p25"/>
          <p:cNvSpPr txBox="1">
            <a:spLocks noGrp="1"/>
          </p:cNvSpPr>
          <p:nvPr>
            <p:ph type="body" idx="1"/>
          </p:nvPr>
        </p:nvSpPr>
        <p:spPr>
          <a:xfrm>
            <a:off x="1143000" y="2098650"/>
            <a:ext cx="6565200" cy="25311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dirty="0">
                <a:solidFill>
                  <a:srgbClr val="888888"/>
                </a:solidFill>
              </a:rPr>
              <a:t>Consider the learning you have experienced this cycle, and reflect on the impact of vocabulary instruction.</a:t>
            </a:r>
            <a:endParaRPr sz="1800" dirty="0">
              <a:solidFill>
                <a:srgbClr val="888888"/>
              </a:solidFill>
            </a:endParaRPr>
          </a:p>
          <a:p>
            <a:pPr marL="0" lvl="0" indent="0" algn="l" rtl="0">
              <a:lnSpc>
                <a:spcPct val="100000"/>
              </a:lnSpc>
              <a:spcBef>
                <a:spcPts val="0"/>
              </a:spcBef>
              <a:spcAft>
                <a:spcPts val="0"/>
              </a:spcAft>
              <a:buClr>
                <a:schemeClr val="dk1"/>
              </a:buClr>
              <a:buSzPts val="2800"/>
              <a:buFont typeface="Arial"/>
              <a:buNone/>
            </a:pPr>
            <a:endParaRPr sz="1800" dirty="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dirty="0">
                <a:solidFill>
                  <a:srgbClr val="888888"/>
                </a:solidFill>
              </a:rPr>
              <a:t>Share with the frame: </a:t>
            </a:r>
            <a:r>
              <a:rPr lang="en" sz="2100" b="1" dirty="0">
                <a:solidFill>
                  <a:srgbClr val="397ED0"/>
                </a:solidFill>
              </a:rPr>
              <a:t>I used to...but now I…</a:t>
            </a:r>
            <a:endParaRPr sz="2100" b="1" dirty="0">
              <a:solidFill>
                <a:srgbClr val="397ED0"/>
              </a:solidFill>
            </a:endParaRPr>
          </a:p>
          <a:p>
            <a:pPr marL="457200" lvl="0" indent="0" algn="l" rtl="0">
              <a:spcBef>
                <a:spcPts val="0"/>
              </a:spcBef>
              <a:spcAft>
                <a:spcPts val="1000"/>
              </a:spcAft>
              <a:buNone/>
            </a:pPr>
            <a:endParaRPr sz="1800" dirty="0">
              <a:solidFill>
                <a:srgbClr val="888888"/>
              </a:solidFill>
            </a:endParaRPr>
          </a:p>
        </p:txBody>
      </p:sp>
      <p:pic>
        <p:nvPicPr>
          <p:cNvPr id="2" name="Picture 1" title="&quot; &quot;">
            <a:extLst>
              <a:ext uri="{FF2B5EF4-FFF2-40B4-BE49-F238E27FC236}">
                <a16:creationId xmlns:a16="http://schemas.microsoft.com/office/drawing/2014/main" xmlns="" id="{EEB8D9D8-31A7-4FDC-99A8-A1A41527AF6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37598"/>
            <a:ext cx="1005927" cy="100592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KYED-536-1097</_dlc_DocId>
    <_dlc_DocIdUrl xmlns="3a62de7d-ba57-4f43-9dae-9623ba637be0">
      <Url>https://www.education.ky.gov/curriculum/standards/kyacadstand/_layouts/15/DocIdRedir.aspx?ID=KYED-536-1097</Url>
      <Description>KYED-536-1097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D00CF3-0328-48BA-AD6F-E5789BD69D94}">
  <ds:schemaRefs>
    <ds:schemaRef ds:uri="http://schemas.microsoft.com/sharepoint/v3/contenttype/forms"/>
  </ds:schemaRefs>
</ds:datastoreItem>
</file>

<file path=customXml/itemProps2.xml><?xml version="1.0" encoding="utf-8"?>
<ds:datastoreItem xmlns:ds="http://schemas.openxmlformats.org/officeDocument/2006/customXml" ds:itemID="{5BC5150E-9AC7-413C-AC43-46590B63F365}">
  <ds:schemaRefs>
    <ds:schemaRef ds:uri="http://purl.org/dc/dcmitype/"/>
    <ds:schemaRef ds:uri="http://purl.org/dc/terms/"/>
    <ds:schemaRef ds:uri="http://schemas.openxmlformats.org/package/2006/metadata/core-properties"/>
    <ds:schemaRef ds:uri="http://schemas.microsoft.com/office/infopath/2007/PartnerControls"/>
    <ds:schemaRef ds:uri="621773ed-55dc-4476-af5e-5bf4e5742684"/>
    <ds:schemaRef ds:uri="http://schemas.microsoft.com/office/2006/documentManagement/types"/>
    <ds:schemaRef ds:uri="12423c08-2846-40b6-adb1-6ff477af9c4c"/>
    <ds:schemaRef ds:uri="http://schemas.microsoft.com/office/2006/metadata/properties"/>
    <ds:schemaRef ds:uri="http://www.w3.org/XML/1998/namespace"/>
    <ds:schemaRef ds:uri="http://purl.org/dc/elements/1.1/"/>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85FF71D3-7D11-42D9-BD09-9D2332F74C03}"/>
</file>

<file path=customXml/itemProps4.xml><?xml version="1.0" encoding="utf-8"?>
<ds:datastoreItem xmlns:ds="http://schemas.openxmlformats.org/officeDocument/2006/customXml" ds:itemID="{C877DE7E-24AA-44A3-8906-D73F0C33BE6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35</TotalTime>
  <Words>1397</Words>
  <Application>Microsoft Macintosh PowerPoint</Application>
  <PresentationFormat>On-screen Show (16:10)</PresentationFormat>
  <Paragraphs>161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Poppins SemiBold</vt:lpstr>
      <vt:lpstr>Arial</vt:lpstr>
      <vt:lpstr>Bitter</vt:lpstr>
      <vt:lpstr>Calibri</vt:lpstr>
      <vt:lpstr>Poppins ExtraBold</vt:lpstr>
      <vt:lpstr>Poppins</vt:lpstr>
      <vt:lpstr>Courier New</vt:lpstr>
      <vt:lpstr>Noto Sans Symbols</vt:lpstr>
      <vt:lpstr>Simple Light</vt:lpstr>
      <vt:lpstr>Reinforcing Vocabulary Across Lessons/Texts </vt:lpstr>
      <vt:lpstr>Do Now</vt:lpstr>
      <vt:lpstr>Content Cycle Overview </vt:lpstr>
      <vt:lpstr>Objectives</vt:lpstr>
      <vt:lpstr>Preparing for Student Work Analysis</vt:lpstr>
      <vt:lpstr>Examining Student Work</vt:lpstr>
      <vt:lpstr>Considering Implications </vt:lpstr>
      <vt:lpstr>Enduring Understandings</vt:lpstr>
      <vt:lpstr>Closing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Reinforcing Vocabulary Across Lessons/Texts </dc:title>
  <cp:lastModifiedBy>Davidson, Caryn - Division of Academic Program Standards</cp:lastModifiedBy>
  <cp:revision>6</cp:revision>
  <dcterms:modified xsi:type="dcterms:W3CDTF">2021-02-01T21:42:03Z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e83d73d5-ce66-4d7c-b095-2255dfa1c265</vt:lpwstr>
  </property>
</Properties>
</file>