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g"/>
  <Default Extension="mp4" ContentType="video/mp4"/>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1.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customXml/itemProps3.xml" ContentType="application/vnd.openxmlformats-officedocument.customXmlProperties+xml"/>
  <Override PartName="/docProps/app.xml" ContentType="application/vnd.openxmlformats-officedocument.extended-properties+xml"/>
  <Override PartName="/docProps/custom.xml" ContentType="application/vnd.openxmlformats-officedocument.custom-properties+xml"/>
  <Override PartName="/customXml/itemProps1.xml" ContentType="application/vnd.openxmlformats-officedocument.customXmlProperties+xml"/>
  <Override PartName="/customXml/itemProps2.xml" ContentType="application/vnd.openxmlformats-officedocument.customXmlProperties+xml"/>
  <Override PartName="/ppt/revisionInfo.xml" ContentType="application/vnd.ms-powerpoint.revisioninfo+xml"/>
  <Override PartName="/docProps/core.xml" ContentType="application/vnd.openxmlformats-package.core-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 id="2147483666" r:id="rId5"/>
  </p:sldMasterIdLst>
  <p:sldIdLst>
    <p:sldId id="272" r:id="rId6"/>
    <p:sldId id="266" r:id="rId7"/>
    <p:sldId id="258" r:id="rId8"/>
    <p:sldId id="268" r:id="rId9"/>
    <p:sldId id="279" r:id="rId10"/>
    <p:sldId id="276" r:id="rId11"/>
    <p:sldId id="277" r:id="rId12"/>
    <p:sldId id="278" r:id="rId13"/>
    <p:sldId id="275" r:id="rId14"/>
  </p:sldIdLst>
  <p:sldSz cx="18059400" cy="10160000"/>
  <p:notesSz cx="18059400" cy="101600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64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94047B3-9A12-2F7D-B67F-262F90E4D8C1}" v="26" dt="2025-04-16T17:52:05.454"/>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95033" autoAdjust="0"/>
  </p:normalViewPr>
  <p:slideViewPr>
    <p:cSldViewPr>
      <p:cViewPr varScale="1">
        <p:scale>
          <a:sx n="51" d="100"/>
          <a:sy n="51" d="100"/>
        </p:scale>
        <p:origin x="859" y="202"/>
      </p:cViewPr>
      <p:guideLst>
        <p:guide orient="horz" pos="2880"/>
        <p:guide pos="216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openxmlformats.org/officeDocument/2006/relationships/customXml" Target="../customXml/item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presProps" Target="presProps.xml"/><Relationship Id="rId10" Type="http://schemas.openxmlformats.org/officeDocument/2006/relationships/slide" Target="slides/slide5.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354455" y="3149600"/>
            <a:ext cx="15350490" cy="2133600"/>
          </a:xfrm>
          <a:prstGeom prst="rect">
            <a:avLst/>
          </a:prstGeom>
        </p:spPr>
        <p:txBody>
          <a:bodyPr wrap="square" lIns="0" tIns="0" rIns="0" bIns="0">
            <a:spAutoFit/>
          </a:bodyPr>
          <a:lstStyle>
            <a:lvl1pPr>
              <a:defRPr sz="4650" b="1" i="0">
                <a:solidFill>
                  <a:srgbClr val="F4B300"/>
                </a:solidFill>
                <a:latin typeface="Arial"/>
                <a:cs typeface="Arial"/>
              </a:defRPr>
            </a:lvl1pPr>
          </a:lstStyle>
          <a:p>
            <a:endParaRPr/>
          </a:p>
        </p:txBody>
      </p:sp>
      <p:sp>
        <p:nvSpPr>
          <p:cNvPr id="3" name="Holder 3"/>
          <p:cNvSpPr>
            <a:spLocks noGrp="1"/>
          </p:cNvSpPr>
          <p:nvPr>
            <p:ph type="subTitle" idx="4"/>
          </p:nvPr>
        </p:nvSpPr>
        <p:spPr>
          <a:xfrm>
            <a:off x="2708910" y="5689600"/>
            <a:ext cx="12641580" cy="2540000"/>
          </a:xfrm>
          <a:prstGeom prst="rect">
            <a:avLst/>
          </a:prstGeom>
        </p:spPr>
        <p:txBody>
          <a:bodyPr wrap="square" lIns="0" tIns="0" rIns="0" bIns="0">
            <a:spAutoFit/>
          </a:bodyPr>
          <a:lstStyle>
            <a:lvl1pPr>
              <a:defRPr sz="2600" b="1" i="1">
                <a:solidFill>
                  <a:srgbClr val="ED7E34"/>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defRPr sz="1550" b="0" i="0">
                <a:solidFill>
                  <a:srgbClr val="9C9C9C"/>
                </a:solidFill>
                <a:latin typeface="Arial"/>
                <a:cs typeface="Arial"/>
              </a:defRPr>
            </a:lvl1pPr>
          </a:lstStyle>
          <a:p>
            <a:pPr marL="12700">
              <a:lnSpc>
                <a:spcPts val="1820"/>
              </a:lnSpc>
            </a:pPr>
            <a:r>
              <a:rPr sz="1200" spc="80" dirty="0">
                <a:latin typeface="Times New Roman"/>
                <a:cs typeface="Times New Roman"/>
              </a:rPr>
              <a:t>I.Ille$</a:t>
            </a:r>
            <a:r>
              <a:rPr spc="80" dirty="0"/>
              <a:t>o</a:t>
            </a:r>
            <a:r>
              <a:rPr spc="80" dirty="0">
                <a:solidFill>
                  <a:srgbClr val="828282"/>
                </a:solidFill>
              </a:rPr>
              <a:t>f</a:t>
            </a:r>
            <a:r>
              <a:rPr spc="-195" dirty="0">
                <a:solidFill>
                  <a:srgbClr val="828282"/>
                </a:solidFill>
              </a:rPr>
              <a:t> </a:t>
            </a:r>
            <a:r>
              <a:rPr spc="-50" dirty="0"/>
              <a:t>symmetry</a:t>
            </a:r>
            <a:endParaRPr sz="1200">
              <a:latin typeface="Times New Roman"/>
              <a:cs typeface="Times New Roman"/>
            </a:endParaRPr>
          </a:p>
        </p:txBody>
      </p:sp>
      <p:sp>
        <p:nvSpPr>
          <p:cNvPr id="5" name="Holder 5"/>
          <p:cNvSpPr>
            <a:spLocks noGrp="1"/>
          </p:cNvSpPr>
          <p:nvPr>
            <p:ph type="dt" sz="half" idx="6"/>
          </p:nvPr>
        </p:nvSpPr>
        <p:spPr/>
        <p:txBody>
          <a:bodyPr lIns="0" tIns="0" rIns="0" bIns="0"/>
          <a:lstStyle>
            <a:lvl1pPr>
              <a:defRPr sz="1550" b="0" i="0">
                <a:solidFill>
                  <a:srgbClr val="9C9C9C"/>
                </a:solidFill>
                <a:latin typeface="Arial"/>
                <a:cs typeface="Arial"/>
              </a:defRPr>
            </a:lvl1pPr>
          </a:lstStyle>
          <a:p>
            <a:pPr marL="12700">
              <a:lnSpc>
                <a:spcPts val="1820"/>
              </a:lnSpc>
            </a:pPr>
            <a:r>
              <a:rPr sz="1450" spc="50" dirty="0">
                <a:solidFill>
                  <a:srgbClr val="B1B1B1"/>
                </a:solidFill>
                <a:latin typeface="Times New Roman"/>
                <a:cs typeface="Times New Roman"/>
              </a:rPr>
              <a:t>l.ioes</a:t>
            </a:r>
            <a:r>
              <a:rPr sz="1450" spc="-175" dirty="0">
                <a:solidFill>
                  <a:srgbClr val="B1B1B1"/>
                </a:solidFill>
                <a:latin typeface="Times New Roman"/>
                <a:cs typeface="Times New Roman"/>
              </a:rPr>
              <a:t> </a:t>
            </a:r>
            <a:r>
              <a:rPr dirty="0"/>
              <a:t>o</a:t>
            </a:r>
            <a:r>
              <a:rPr dirty="0">
                <a:solidFill>
                  <a:srgbClr val="828282"/>
                </a:solidFill>
              </a:rPr>
              <a:t>f</a:t>
            </a:r>
            <a:r>
              <a:rPr spc="-140" dirty="0">
                <a:solidFill>
                  <a:srgbClr val="828282"/>
                </a:solidFill>
              </a:rPr>
              <a:t> </a:t>
            </a:r>
            <a:r>
              <a:rPr spc="-35" dirty="0"/>
              <a:t>s</a:t>
            </a:r>
            <a:r>
              <a:rPr spc="-35" dirty="0">
                <a:solidFill>
                  <a:srgbClr val="828282"/>
                </a:solidFill>
              </a:rPr>
              <a:t>y</a:t>
            </a:r>
            <a:r>
              <a:rPr spc="-35" dirty="0"/>
              <a:t>mmetry</a:t>
            </a:r>
            <a:endParaRPr sz="1450">
              <a:latin typeface="Times New Roman"/>
              <a:cs typeface="Times New Roman"/>
            </a:endParaRPr>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2" cstate="print"/>
          <a:stretch>
            <a:fillRect/>
          </a:stretch>
        </p:blipFill>
        <p:spPr>
          <a:xfrm>
            <a:off x="0" y="0"/>
            <a:ext cx="18059400" cy="10160000"/>
          </a:xfrm>
          <a:prstGeom prst="rect">
            <a:avLst/>
          </a:prstGeom>
        </p:spPr>
      </p:pic>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24960215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650" b="1" i="0">
                <a:solidFill>
                  <a:srgbClr val="F4B300"/>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sz="2600" b="1" i="1">
                <a:solidFill>
                  <a:srgbClr val="ED7E34"/>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defRPr sz="1550" b="0" i="0">
                <a:solidFill>
                  <a:srgbClr val="9C9C9C"/>
                </a:solidFill>
                <a:latin typeface="Arial"/>
                <a:cs typeface="Arial"/>
              </a:defRPr>
            </a:lvl1pPr>
          </a:lstStyle>
          <a:p>
            <a:pPr marL="12700">
              <a:lnSpc>
                <a:spcPts val="1820"/>
              </a:lnSpc>
            </a:pPr>
            <a:r>
              <a:rPr sz="1200" spc="80" dirty="0">
                <a:latin typeface="Times New Roman"/>
                <a:cs typeface="Times New Roman"/>
              </a:rPr>
              <a:t>I.Ille$</a:t>
            </a:r>
            <a:r>
              <a:rPr spc="80" dirty="0"/>
              <a:t>o</a:t>
            </a:r>
            <a:r>
              <a:rPr spc="80" dirty="0">
                <a:solidFill>
                  <a:srgbClr val="828282"/>
                </a:solidFill>
              </a:rPr>
              <a:t>f</a:t>
            </a:r>
            <a:r>
              <a:rPr spc="-195" dirty="0">
                <a:solidFill>
                  <a:srgbClr val="828282"/>
                </a:solidFill>
              </a:rPr>
              <a:t> </a:t>
            </a:r>
            <a:r>
              <a:rPr spc="-50" dirty="0"/>
              <a:t>symmetry</a:t>
            </a:r>
            <a:endParaRPr sz="1200">
              <a:latin typeface="Times New Roman"/>
              <a:cs typeface="Times New Roman"/>
            </a:endParaRPr>
          </a:p>
        </p:txBody>
      </p:sp>
      <p:sp>
        <p:nvSpPr>
          <p:cNvPr id="5" name="Holder 5"/>
          <p:cNvSpPr>
            <a:spLocks noGrp="1"/>
          </p:cNvSpPr>
          <p:nvPr>
            <p:ph type="dt" sz="half" idx="6"/>
          </p:nvPr>
        </p:nvSpPr>
        <p:spPr/>
        <p:txBody>
          <a:bodyPr lIns="0" tIns="0" rIns="0" bIns="0"/>
          <a:lstStyle>
            <a:lvl1pPr>
              <a:defRPr sz="1550" b="0" i="0">
                <a:solidFill>
                  <a:srgbClr val="9C9C9C"/>
                </a:solidFill>
                <a:latin typeface="Arial"/>
                <a:cs typeface="Arial"/>
              </a:defRPr>
            </a:lvl1pPr>
          </a:lstStyle>
          <a:p>
            <a:pPr marL="12700">
              <a:lnSpc>
                <a:spcPts val="1820"/>
              </a:lnSpc>
            </a:pPr>
            <a:r>
              <a:rPr sz="1450" spc="50" dirty="0">
                <a:solidFill>
                  <a:srgbClr val="B1B1B1"/>
                </a:solidFill>
                <a:latin typeface="Times New Roman"/>
                <a:cs typeface="Times New Roman"/>
              </a:rPr>
              <a:t>l.ioes</a:t>
            </a:r>
            <a:r>
              <a:rPr sz="1450" spc="-175" dirty="0">
                <a:solidFill>
                  <a:srgbClr val="B1B1B1"/>
                </a:solidFill>
                <a:latin typeface="Times New Roman"/>
                <a:cs typeface="Times New Roman"/>
              </a:rPr>
              <a:t> </a:t>
            </a:r>
            <a:r>
              <a:rPr dirty="0"/>
              <a:t>o</a:t>
            </a:r>
            <a:r>
              <a:rPr dirty="0">
                <a:solidFill>
                  <a:srgbClr val="828282"/>
                </a:solidFill>
              </a:rPr>
              <a:t>f</a:t>
            </a:r>
            <a:r>
              <a:rPr spc="-140" dirty="0">
                <a:solidFill>
                  <a:srgbClr val="828282"/>
                </a:solidFill>
              </a:rPr>
              <a:t> </a:t>
            </a:r>
            <a:r>
              <a:rPr spc="-35" dirty="0"/>
              <a:t>s</a:t>
            </a:r>
            <a:r>
              <a:rPr spc="-35" dirty="0">
                <a:solidFill>
                  <a:srgbClr val="828282"/>
                </a:solidFill>
              </a:rPr>
              <a:t>y</a:t>
            </a:r>
            <a:r>
              <a:rPr spc="-35" dirty="0"/>
              <a:t>mmetry</a:t>
            </a:r>
            <a:endParaRPr sz="1450">
              <a:latin typeface="Times New Roman"/>
              <a:cs typeface="Times New Roman"/>
            </a:endParaRPr>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obj" preserve="1">
  <p:cSld name="Two Content">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2" cstate="print"/>
          <a:stretch>
            <a:fillRect/>
          </a:stretch>
        </p:blipFill>
        <p:spPr>
          <a:xfrm>
            <a:off x="7845206" y="6713855"/>
            <a:ext cx="2776387" cy="2986658"/>
          </a:xfrm>
          <a:prstGeom prst="rect">
            <a:avLst/>
          </a:prstGeom>
        </p:spPr>
      </p:pic>
      <p:sp>
        <p:nvSpPr>
          <p:cNvPr id="17" name="bg object 17"/>
          <p:cNvSpPr/>
          <p:nvPr/>
        </p:nvSpPr>
        <p:spPr>
          <a:xfrm>
            <a:off x="5820226" y="3395345"/>
            <a:ext cx="0" cy="1583055"/>
          </a:xfrm>
          <a:custGeom>
            <a:avLst/>
            <a:gdLst/>
            <a:ahLst/>
            <a:cxnLst/>
            <a:rect l="l" t="t" r="r" b="b"/>
            <a:pathLst>
              <a:path h="1583054">
                <a:moveTo>
                  <a:pt x="0" y="1582673"/>
                </a:moveTo>
                <a:lnTo>
                  <a:pt x="0" y="0"/>
                </a:lnTo>
              </a:path>
            </a:pathLst>
          </a:custGeom>
          <a:ln w="12735">
            <a:solidFill>
              <a:srgbClr val="000000"/>
            </a:solidFill>
          </a:ln>
        </p:spPr>
        <p:txBody>
          <a:bodyPr wrap="square" lIns="0" tIns="0" rIns="0" bIns="0" rtlCol="0"/>
          <a:lstStyle/>
          <a:p>
            <a:endParaRPr/>
          </a:p>
        </p:txBody>
      </p:sp>
      <p:sp>
        <p:nvSpPr>
          <p:cNvPr id="18" name="bg object 18"/>
          <p:cNvSpPr/>
          <p:nvPr/>
        </p:nvSpPr>
        <p:spPr>
          <a:xfrm>
            <a:off x="7590491" y="3395345"/>
            <a:ext cx="0" cy="1583055"/>
          </a:xfrm>
          <a:custGeom>
            <a:avLst/>
            <a:gdLst/>
            <a:ahLst/>
            <a:cxnLst/>
            <a:rect l="l" t="t" r="r" b="b"/>
            <a:pathLst>
              <a:path h="1583054">
                <a:moveTo>
                  <a:pt x="0" y="1582673"/>
                </a:moveTo>
                <a:lnTo>
                  <a:pt x="0" y="0"/>
                </a:lnTo>
              </a:path>
            </a:pathLst>
          </a:custGeom>
          <a:ln w="12735">
            <a:solidFill>
              <a:srgbClr val="000000"/>
            </a:solidFill>
          </a:ln>
        </p:spPr>
        <p:txBody>
          <a:bodyPr wrap="square" lIns="0" tIns="0" rIns="0" bIns="0" rtlCol="0"/>
          <a:lstStyle/>
          <a:p>
            <a:endParaRPr/>
          </a:p>
        </p:txBody>
      </p:sp>
      <p:sp>
        <p:nvSpPr>
          <p:cNvPr id="19" name="bg object 19"/>
          <p:cNvSpPr/>
          <p:nvPr/>
        </p:nvSpPr>
        <p:spPr>
          <a:xfrm>
            <a:off x="7182948" y="3420872"/>
            <a:ext cx="433070" cy="0"/>
          </a:xfrm>
          <a:custGeom>
            <a:avLst/>
            <a:gdLst/>
            <a:ahLst/>
            <a:cxnLst/>
            <a:rect l="l" t="t" r="r" b="b"/>
            <a:pathLst>
              <a:path w="433070">
                <a:moveTo>
                  <a:pt x="0" y="0"/>
                </a:moveTo>
                <a:lnTo>
                  <a:pt x="433014" y="0"/>
                </a:lnTo>
              </a:path>
            </a:pathLst>
          </a:custGeom>
          <a:ln w="25526">
            <a:solidFill>
              <a:srgbClr val="000000"/>
            </a:solidFill>
          </a:ln>
        </p:spPr>
        <p:txBody>
          <a:bodyPr wrap="square" lIns="0" tIns="0" rIns="0" bIns="0" rtlCol="0"/>
          <a:lstStyle/>
          <a:p>
            <a:endParaRPr/>
          </a:p>
        </p:txBody>
      </p:sp>
      <p:sp>
        <p:nvSpPr>
          <p:cNvPr id="20" name="bg object 20"/>
          <p:cNvSpPr/>
          <p:nvPr/>
        </p:nvSpPr>
        <p:spPr>
          <a:xfrm>
            <a:off x="5807490" y="4939728"/>
            <a:ext cx="1808480" cy="0"/>
          </a:xfrm>
          <a:custGeom>
            <a:avLst/>
            <a:gdLst/>
            <a:ahLst/>
            <a:cxnLst/>
            <a:rect l="l" t="t" r="r" b="b"/>
            <a:pathLst>
              <a:path w="1808479">
                <a:moveTo>
                  <a:pt x="0" y="0"/>
                </a:moveTo>
                <a:lnTo>
                  <a:pt x="1808472" y="0"/>
                </a:lnTo>
              </a:path>
            </a:pathLst>
          </a:custGeom>
          <a:ln w="12763">
            <a:solidFill>
              <a:srgbClr val="000000"/>
            </a:solidFill>
          </a:ln>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4650" b="1" i="0">
                <a:solidFill>
                  <a:srgbClr val="F4B300"/>
                </a:solidFill>
                <a:latin typeface="Arial"/>
                <a:cs typeface="Arial"/>
              </a:defRPr>
            </a:lvl1pPr>
          </a:lstStyle>
          <a:p>
            <a:endParaRPr/>
          </a:p>
        </p:txBody>
      </p:sp>
      <p:sp>
        <p:nvSpPr>
          <p:cNvPr id="3" name="Holder 3"/>
          <p:cNvSpPr>
            <a:spLocks noGrp="1"/>
          </p:cNvSpPr>
          <p:nvPr>
            <p:ph sz="half" idx="2"/>
          </p:nvPr>
        </p:nvSpPr>
        <p:spPr>
          <a:xfrm>
            <a:off x="902970" y="2336800"/>
            <a:ext cx="7855839" cy="670560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9300591" y="2336800"/>
            <a:ext cx="7855839" cy="670560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defRPr sz="1550" b="0" i="0">
                <a:solidFill>
                  <a:srgbClr val="9C9C9C"/>
                </a:solidFill>
                <a:latin typeface="Arial"/>
                <a:cs typeface="Arial"/>
              </a:defRPr>
            </a:lvl1pPr>
          </a:lstStyle>
          <a:p>
            <a:pPr marL="12700">
              <a:lnSpc>
                <a:spcPts val="1820"/>
              </a:lnSpc>
            </a:pPr>
            <a:r>
              <a:rPr sz="1200" spc="80" dirty="0">
                <a:latin typeface="Times New Roman"/>
                <a:cs typeface="Times New Roman"/>
              </a:rPr>
              <a:t>I.Ille$</a:t>
            </a:r>
            <a:r>
              <a:rPr spc="80" dirty="0"/>
              <a:t>o</a:t>
            </a:r>
            <a:r>
              <a:rPr spc="80" dirty="0">
                <a:solidFill>
                  <a:srgbClr val="828282"/>
                </a:solidFill>
              </a:rPr>
              <a:t>f</a:t>
            </a:r>
            <a:r>
              <a:rPr spc="-195" dirty="0">
                <a:solidFill>
                  <a:srgbClr val="828282"/>
                </a:solidFill>
              </a:rPr>
              <a:t> </a:t>
            </a:r>
            <a:r>
              <a:rPr spc="-50" dirty="0"/>
              <a:t>symmetry</a:t>
            </a:r>
            <a:endParaRPr sz="1200">
              <a:latin typeface="Times New Roman"/>
              <a:cs typeface="Times New Roman"/>
            </a:endParaRPr>
          </a:p>
        </p:txBody>
      </p:sp>
      <p:sp>
        <p:nvSpPr>
          <p:cNvPr id="6" name="Holder 6"/>
          <p:cNvSpPr>
            <a:spLocks noGrp="1"/>
          </p:cNvSpPr>
          <p:nvPr>
            <p:ph type="dt" sz="half" idx="6"/>
          </p:nvPr>
        </p:nvSpPr>
        <p:spPr/>
        <p:txBody>
          <a:bodyPr lIns="0" tIns="0" rIns="0" bIns="0"/>
          <a:lstStyle>
            <a:lvl1pPr>
              <a:defRPr sz="1550" b="0" i="0">
                <a:solidFill>
                  <a:srgbClr val="9C9C9C"/>
                </a:solidFill>
                <a:latin typeface="Arial"/>
                <a:cs typeface="Arial"/>
              </a:defRPr>
            </a:lvl1pPr>
          </a:lstStyle>
          <a:p>
            <a:pPr marL="12700">
              <a:lnSpc>
                <a:spcPts val="1820"/>
              </a:lnSpc>
            </a:pPr>
            <a:r>
              <a:rPr sz="1450" spc="50" dirty="0">
                <a:solidFill>
                  <a:srgbClr val="B1B1B1"/>
                </a:solidFill>
                <a:latin typeface="Times New Roman"/>
                <a:cs typeface="Times New Roman"/>
              </a:rPr>
              <a:t>l.ioes</a:t>
            </a:r>
            <a:r>
              <a:rPr sz="1450" spc="-175" dirty="0">
                <a:solidFill>
                  <a:srgbClr val="B1B1B1"/>
                </a:solidFill>
                <a:latin typeface="Times New Roman"/>
                <a:cs typeface="Times New Roman"/>
              </a:rPr>
              <a:t> </a:t>
            </a:r>
            <a:r>
              <a:rPr dirty="0"/>
              <a:t>o</a:t>
            </a:r>
            <a:r>
              <a:rPr dirty="0">
                <a:solidFill>
                  <a:srgbClr val="828282"/>
                </a:solidFill>
              </a:rPr>
              <a:t>f</a:t>
            </a:r>
            <a:r>
              <a:rPr spc="-140" dirty="0">
                <a:solidFill>
                  <a:srgbClr val="828282"/>
                </a:solidFill>
              </a:rPr>
              <a:t> </a:t>
            </a:r>
            <a:r>
              <a:rPr spc="-35" dirty="0"/>
              <a:t>s</a:t>
            </a:r>
            <a:r>
              <a:rPr spc="-35" dirty="0">
                <a:solidFill>
                  <a:srgbClr val="828282"/>
                </a:solidFill>
              </a:rPr>
              <a:t>y</a:t>
            </a:r>
            <a:r>
              <a:rPr spc="-35" dirty="0"/>
              <a:t>mmetry</a:t>
            </a:r>
            <a:endParaRPr sz="1450">
              <a:latin typeface="Times New Roman"/>
              <a:cs typeface="Times New Roman"/>
            </a:endParaRPr>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650" b="1" i="0">
                <a:solidFill>
                  <a:srgbClr val="F4B300"/>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defRPr sz="1550" b="0" i="0">
                <a:solidFill>
                  <a:srgbClr val="9C9C9C"/>
                </a:solidFill>
                <a:latin typeface="Arial"/>
                <a:cs typeface="Arial"/>
              </a:defRPr>
            </a:lvl1pPr>
          </a:lstStyle>
          <a:p>
            <a:pPr marL="12700">
              <a:lnSpc>
                <a:spcPts val="1820"/>
              </a:lnSpc>
            </a:pPr>
            <a:r>
              <a:rPr sz="1200" spc="80" dirty="0">
                <a:latin typeface="Times New Roman"/>
                <a:cs typeface="Times New Roman"/>
              </a:rPr>
              <a:t>I.Ille$</a:t>
            </a:r>
            <a:r>
              <a:rPr spc="80" dirty="0"/>
              <a:t>o</a:t>
            </a:r>
            <a:r>
              <a:rPr spc="80" dirty="0">
                <a:solidFill>
                  <a:srgbClr val="828282"/>
                </a:solidFill>
              </a:rPr>
              <a:t>f</a:t>
            </a:r>
            <a:r>
              <a:rPr spc="-195" dirty="0">
                <a:solidFill>
                  <a:srgbClr val="828282"/>
                </a:solidFill>
              </a:rPr>
              <a:t> </a:t>
            </a:r>
            <a:r>
              <a:rPr spc="-50" dirty="0"/>
              <a:t>symmetry</a:t>
            </a:r>
            <a:endParaRPr sz="1200">
              <a:latin typeface="Times New Roman"/>
              <a:cs typeface="Times New Roman"/>
            </a:endParaRPr>
          </a:p>
        </p:txBody>
      </p:sp>
      <p:sp>
        <p:nvSpPr>
          <p:cNvPr id="4" name="Holder 4"/>
          <p:cNvSpPr>
            <a:spLocks noGrp="1"/>
          </p:cNvSpPr>
          <p:nvPr>
            <p:ph type="dt" sz="half" idx="6"/>
          </p:nvPr>
        </p:nvSpPr>
        <p:spPr/>
        <p:txBody>
          <a:bodyPr lIns="0" tIns="0" rIns="0" bIns="0"/>
          <a:lstStyle>
            <a:lvl1pPr>
              <a:defRPr sz="1550" b="0" i="0">
                <a:solidFill>
                  <a:srgbClr val="9C9C9C"/>
                </a:solidFill>
                <a:latin typeface="Arial"/>
                <a:cs typeface="Arial"/>
              </a:defRPr>
            </a:lvl1pPr>
          </a:lstStyle>
          <a:p>
            <a:pPr marL="12700">
              <a:lnSpc>
                <a:spcPts val="1820"/>
              </a:lnSpc>
            </a:pPr>
            <a:r>
              <a:rPr sz="1450" spc="50" dirty="0">
                <a:solidFill>
                  <a:srgbClr val="B1B1B1"/>
                </a:solidFill>
                <a:latin typeface="Times New Roman"/>
                <a:cs typeface="Times New Roman"/>
              </a:rPr>
              <a:t>l.ioes</a:t>
            </a:r>
            <a:r>
              <a:rPr sz="1450" spc="-175" dirty="0">
                <a:solidFill>
                  <a:srgbClr val="B1B1B1"/>
                </a:solidFill>
                <a:latin typeface="Times New Roman"/>
                <a:cs typeface="Times New Roman"/>
              </a:rPr>
              <a:t> </a:t>
            </a:r>
            <a:r>
              <a:rPr dirty="0"/>
              <a:t>o</a:t>
            </a:r>
            <a:r>
              <a:rPr dirty="0">
                <a:solidFill>
                  <a:srgbClr val="828282"/>
                </a:solidFill>
              </a:rPr>
              <a:t>f</a:t>
            </a:r>
            <a:r>
              <a:rPr spc="-140" dirty="0">
                <a:solidFill>
                  <a:srgbClr val="828282"/>
                </a:solidFill>
              </a:rPr>
              <a:t> </a:t>
            </a:r>
            <a:r>
              <a:rPr spc="-35" dirty="0"/>
              <a:t>s</a:t>
            </a:r>
            <a:r>
              <a:rPr spc="-35" dirty="0">
                <a:solidFill>
                  <a:srgbClr val="828282"/>
                </a:solidFill>
              </a:rPr>
              <a:t>y</a:t>
            </a:r>
            <a:r>
              <a:rPr spc="-35" dirty="0"/>
              <a:t>mmetry</a:t>
            </a:r>
            <a:endParaRPr sz="1450">
              <a:latin typeface="Times New Roman"/>
              <a:cs typeface="Times New Roman"/>
            </a:endParaRPr>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defRPr sz="1550" b="0" i="0">
                <a:solidFill>
                  <a:srgbClr val="9C9C9C"/>
                </a:solidFill>
                <a:latin typeface="Arial"/>
                <a:cs typeface="Arial"/>
              </a:defRPr>
            </a:lvl1pPr>
          </a:lstStyle>
          <a:p>
            <a:pPr marL="12700">
              <a:lnSpc>
                <a:spcPts val="1820"/>
              </a:lnSpc>
            </a:pPr>
            <a:r>
              <a:rPr sz="1200" spc="80" dirty="0">
                <a:latin typeface="Times New Roman"/>
                <a:cs typeface="Times New Roman"/>
              </a:rPr>
              <a:t>I.Ille$</a:t>
            </a:r>
            <a:r>
              <a:rPr spc="80" dirty="0"/>
              <a:t>o</a:t>
            </a:r>
            <a:r>
              <a:rPr spc="80" dirty="0">
                <a:solidFill>
                  <a:srgbClr val="828282"/>
                </a:solidFill>
              </a:rPr>
              <a:t>f</a:t>
            </a:r>
            <a:r>
              <a:rPr spc="-195" dirty="0">
                <a:solidFill>
                  <a:srgbClr val="828282"/>
                </a:solidFill>
              </a:rPr>
              <a:t> </a:t>
            </a:r>
            <a:r>
              <a:rPr spc="-50" dirty="0"/>
              <a:t>symmetry</a:t>
            </a:r>
            <a:endParaRPr sz="1200">
              <a:latin typeface="Times New Roman"/>
              <a:cs typeface="Times New Roman"/>
            </a:endParaRPr>
          </a:p>
        </p:txBody>
      </p:sp>
      <p:sp>
        <p:nvSpPr>
          <p:cNvPr id="3" name="Holder 3"/>
          <p:cNvSpPr>
            <a:spLocks noGrp="1"/>
          </p:cNvSpPr>
          <p:nvPr>
            <p:ph type="dt" sz="half" idx="6"/>
          </p:nvPr>
        </p:nvSpPr>
        <p:spPr/>
        <p:txBody>
          <a:bodyPr lIns="0" tIns="0" rIns="0" bIns="0"/>
          <a:lstStyle>
            <a:lvl1pPr>
              <a:defRPr sz="1550" b="0" i="0">
                <a:solidFill>
                  <a:srgbClr val="9C9C9C"/>
                </a:solidFill>
                <a:latin typeface="Arial"/>
                <a:cs typeface="Arial"/>
              </a:defRPr>
            </a:lvl1pPr>
          </a:lstStyle>
          <a:p>
            <a:pPr marL="12700">
              <a:lnSpc>
                <a:spcPts val="1820"/>
              </a:lnSpc>
            </a:pPr>
            <a:r>
              <a:rPr sz="1450" spc="50" dirty="0">
                <a:solidFill>
                  <a:srgbClr val="B1B1B1"/>
                </a:solidFill>
                <a:latin typeface="Times New Roman"/>
                <a:cs typeface="Times New Roman"/>
              </a:rPr>
              <a:t>l.ioes</a:t>
            </a:r>
            <a:r>
              <a:rPr sz="1450" spc="-175" dirty="0">
                <a:solidFill>
                  <a:srgbClr val="B1B1B1"/>
                </a:solidFill>
                <a:latin typeface="Times New Roman"/>
                <a:cs typeface="Times New Roman"/>
              </a:rPr>
              <a:t> </a:t>
            </a:r>
            <a:r>
              <a:rPr dirty="0"/>
              <a:t>o</a:t>
            </a:r>
            <a:r>
              <a:rPr dirty="0">
                <a:solidFill>
                  <a:srgbClr val="828282"/>
                </a:solidFill>
              </a:rPr>
              <a:t>f</a:t>
            </a:r>
            <a:r>
              <a:rPr spc="-140" dirty="0">
                <a:solidFill>
                  <a:srgbClr val="828282"/>
                </a:solidFill>
              </a:rPr>
              <a:t> </a:t>
            </a:r>
            <a:r>
              <a:rPr spc="-35" dirty="0"/>
              <a:t>s</a:t>
            </a:r>
            <a:r>
              <a:rPr spc="-35" dirty="0">
                <a:solidFill>
                  <a:srgbClr val="828282"/>
                </a:solidFill>
              </a:rPr>
              <a:t>y</a:t>
            </a:r>
            <a:r>
              <a:rPr spc="-35" dirty="0"/>
              <a:t>mmetry</a:t>
            </a:r>
            <a:endParaRPr sz="1450">
              <a:latin typeface="Times New Roman"/>
              <a:cs typeface="Times New Roman"/>
            </a:endParaRPr>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381573" y="172624"/>
            <a:ext cx="6093110" cy="1075182"/>
          </a:xfrm>
          <a:prstGeom prst="rect">
            <a:avLst/>
          </a:prstGeom>
        </p:spPr>
        <p:txBody>
          <a:bodyPr wrap="square" lIns="0" tIns="0" rIns="0" bIns="0">
            <a:spAutoFit/>
          </a:bodyPr>
          <a:lstStyle>
            <a:lvl1pPr>
              <a:defRPr sz="3350" b="0" i="0">
                <a:solidFill>
                  <a:srgbClr val="F4B303"/>
                </a:solidFill>
                <a:latin typeface="Arial"/>
                <a:cs typeface="Arial"/>
              </a:defRPr>
            </a:lvl1pPr>
          </a:lstStyle>
          <a:p>
            <a:endParaRPr/>
          </a:p>
        </p:txBody>
      </p:sp>
      <p:sp>
        <p:nvSpPr>
          <p:cNvPr id="3" name="Holder 3"/>
          <p:cNvSpPr>
            <a:spLocks noGrp="1"/>
          </p:cNvSpPr>
          <p:nvPr>
            <p:ph type="subTitle" idx="4"/>
          </p:nvPr>
        </p:nvSpPr>
        <p:spPr>
          <a:xfrm>
            <a:off x="2708910" y="5689600"/>
            <a:ext cx="12641580" cy="2540000"/>
          </a:xfrm>
          <a:prstGeom prst="rect">
            <a:avLst/>
          </a:prstGeom>
        </p:spPr>
        <p:txBody>
          <a:bodyPr wrap="square" lIns="0" tIns="0" rIns="0" bIns="0">
            <a:spAutoFit/>
          </a:bodyPr>
          <a:lstStyle>
            <a:lvl1pPr>
              <a:defRPr sz="3100" b="0" i="0">
                <a:solidFill>
                  <a:srgbClr val="5B5E7B"/>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33214762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350" b="0" i="0">
                <a:solidFill>
                  <a:srgbClr val="F4B303"/>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sz="3100" b="0" i="0">
                <a:solidFill>
                  <a:srgbClr val="5B5E7B"/>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1790165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350" b="0" i="0">
                <a:solidFill>
                  <a:srgbClr val="F4B303"/>
                </a:solidFill>
                <a:latin typeface="Arial"/>
                <a:cs typeface="Arial"/>
              </a:defRPr>
            </a:lvl1pPr>
          </a:lstStyle>
          <a:p>
            <a:endParaRPr/>
          </a:p>
        </p:txBody>
      </p:sp>
      <p:sp>
        <p:nvSpPr>
          <p:cNvPr id="3" name="Holder 3"/>
          <p:cNvSpPr>
            <a:spLocks noGrp="1"/>
          </p:cNvSpPr>
          <p:nvPr>
            <p:ph sz="half" idx="2"/>
          </p:nvPr>
        </p:nvSpPr>
        <p:spPr>
          <a:xfrm>
            <a:off x="902970" y="2336800"/>
            <a:ext cx="7855839" cy="670560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9300591" y="2336800"/>
            <a:ext cx="7855839" cy="670560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40738333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350" b="0" i="0">
                <a:solidFill>
                  <a:srgbClr val="F4B303"/>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337411363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theme" Target="../theme/theme2.xml"/><Relationship Id="rId5" Type="http://schemas.openxmlformats.org/officeDocument/2006/relationships/slideLayout" Target="../slideLayouts/slideLayout10.xml"/><Relationship Id="rId4"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7" cstate="print"/>
          <a:stretch>
            <a:fillRect/>
          </a:stretch>
        </p:blipFill>
        <p:spPr>
          <a:xfrm>
            <a:off x="1146215" y="2910332"/>
            <a:ext cx="534900" cy="204216"/>
          </a:xfrm>
          <a:prstGeom prst="rect">
            <a:avLst/>
          </a:prstGeom>
        </p:spPr>
      </p:pic>
      <p:sp>
        <p:nvSpPr>
          <p:cNvPr id="2" name="Holder 2"/>
          <p:cNvSpPr>
            <a:spLocks noGrp="1"/>
          </p:cNvSpPr>
          <p:nvPr>
            <p:ph type="title"/>
          </p:nvPr>
        </p:nvSpPr>
        <p:spPr>
          <a:xfrm>
            <a:off x="4833402" y="287496"/>
            <a:ext cx="8740140" cy="1452880"/>
          </a:xfrm>
          <a:prstGeom prst="rect">
            <a:avLst/>
          </a:prstGeom>
        </p:spPr>
        <p:txBody>
          <a:bodyPr wrap="square" lIns="0" tIns="0" rIns="0" bIns="0">
            <a:spAutoFit/>
          </a:bodyPr>
          <a:lstStyle>
            <a:lvl1pPr>
              <a:defRPr sz="4650" b="1" i="0">
                <a:solidFill>
                  <a:srgbClr val="F4B300"/>
                </a:solidFill>
                <a:latin typeface="Arial"/>
                <a:cs typeface="Arial"/>
              </a:defRPr>
            </a:lvl1pPr>
          </a:lstStyle>
          <a:p>
            <a:endParaRPr/>
          </a:p>
        </p:txBody>
      </p:sp>
      <p:sp>
        <p:nvSpPr>
          <p:cNvPr id="3" name="Holder 3"/>
          <p:cNvSpPr>
            <a:spLocks noGrp="1"/>
          </p:cNvSpPr>
          <p:nvPr>
            <p:ph type="body" idx="1"/>
          </p:nvPr>
        </p:nvSpPr>
        <p:spPr>
          <a:xfrm>
            <a:off x="4291796" y="2501963"/>
            <a:ext cx="10033000" cy="6301324"/>
          </a:xfrm>
          <a:prstGeom prst="rect">
            <a:avLst/>
          </a:prstGeom>
        </p:spPr>
        <p:txBody>
          <a:bodyPr wrap="square" lIns="0" tIns="0" rIns="0" bIns="0">
            <a:spAutoFit/>
          </a:bodyPr>
          <a:lstStyle>
            <a:lvl1pPr>
              <a:defRPr sz="2600" b="1" i="1">
                <a:solidFill>
                  <a:srgbClr val="ED7E34"/>
                </a:solidFill>
                <a:latin typeface="Arial"/>
                <a:cs typeface="Arial"/>
              </a:defRPr>
            </a:lvl1pPr>
          </a:lstStyle>
          <a:p>
            <a:endParaRPr/>
          </a:p>
        </p:txBody>
      </p:sp>
      <p:sp>
        <p:nvSpPr>
          <p:cNvPr id="4" name="Holder 4"/>
          <p:cNvSpPr>
            <a:spLocks noGrp="1"/>
          </p:cNvSpPr>
          <p:nvPr>
            <p:ph type="ftr" sz="quarter" idx="5"/>
          </p:nvPr>
        </p:nvSpPr>
        <p:spPr>
          <a:xfrm>
            <a:off x="1142430" y="9074760"/>
            <a:ext cx="1481455" cy="247015"/>
          </a:xfrm>
          <a:prstGeom prst="rect">
            <a:avLst/>
          </a:prstGeom>
        </p:spPr>
        <p:txBody>
          <a:bodyPr wrap="square" lIns="0" tIns="0" rIns="0" bIns="0">
            <a:spAutoFit/>
          </a:bodyPr>
          <a:lstStyle>
            <a:lvl1pPr>
              <a:defRPr sz="1550" b="0" i="0">
                <a:solidFill>
                  <a:srgbClr val="9C9C9C"/>
                </a:solidFill>
                <a:latin typeface="Arial"/>
                <a:cs typeface="Arial"/>
              </a:defRPr>
            </a:lvl1pPr>
          </a:lstStyle>
          <a:p>
            <a:pPr marL="12700">
              <a:lnSpc>
                <a:spcPts val="1820"/>
              </a:lnSpc>
            </a:pPr>
            <a:r>
              <a:rPr sz="1200" spc="80" dirty="0">
                <a:latin typeface="Times New Roman"/>
                <a:cs typeface="Times New Roman"/>
              </a:rPr>
              <a:t>I.Ille$</a:t>
            </a:r>
            <a:r>
              <a:rPr spc="80" dirty="0"/>
              <a:t>o</a:t>
            </a:r>
            <a:r>
              <a:rPr spc="80" dirty="0">
                <a:solidFill>
                  <a:srgbClr val="828282"/>
                </a:solidFill>
              </a:rPr>
              <a:t>f</a:t>
            </a:r>
            <a:r>
              <a:rPr spc="-195" dirty="0">
                <a:solidFill>
                  <a:srgbClr val="828282"/>
                </a:solidFill>
              </a:rPr>
              <a:t> </a:t>
            </a:r>
            <a:r>
              <a:rPr spc="-50" dirty="0"/>
              <a:t>symmetry</a:t>
            </a:r>
            <a:endParaRPr sz="1200">
              <a:latin typeface="Times New Roman"/>
              <a:cs typeface="Times New Roman"/>
            </a:endParaRPr>
          </a:p>
        </p:txBody>
      </p:sp>
      <p:sp>
        <p:nvSpPr>
          <p:cNvPr id="5" name="Holder 5"/>
          <p:cNvSpPr>
            <a:spLocks noGrp="1"/>
          </p:cNvSpPr>
          <p:nvPr>
            <p:ph type="dt" sz="half" idx="6"/>
          </p:nvPr>
        </p:nvSpPr>
        <p:spPr>
          <a:xfrm>
            <a:off x="11150805" y="9074760"/>
            <a:ext cx="1493520" cy="247015"/>
          </a:xfrm>
          <a:prstGeom prst="rect">
            <a:avLst/>
          </a:prstGeom>
        </p:spPr>
        <p:txBody>
          <a:bodyPr wrap="square" lIns="0" tIns="0" rIns="0" bIns="0">
            <a:spAutoFit/>
          </a:bodyPr>
          <a:lstStyle>
            <a:lvl1pPr>
              <a:defRPr sz="1550" b="0" i="0">
                <a:solidFill>
                  <a:srgbClr val="9C9C9C"/>
                </a:solidFill>
                <a:latin typeface="Arial"/>
                <a:cs typeface="Arial"/>
              </a:defRPr>
            </a:lvl1pPr>
          </a:lstStyle>
          <a:p>
            <a:pPr marL="12700">
              <a:lnSpc>
                <a:spcPts val="1820"/>
              </a:lnSpc>
            </a:pPr>
            <a:r>
              <a:rPr sz="1450" spc="50" dirty="0">
                <a:solidFill>
                  <a:srgbClr val="B1B1B1"/>
                </a:solidFill>
                <a:latin typeface="Times New Roman"/>
                <a:cs typeface="Times New Roman"/>
              </a:rPr>
              <a:t>l.ioes</a:t>
            </a:r>
            <a:r>
              <a:rPr sz="1450" spc="-175" dirty="0">
                <a:solidFill>
                  <a:srgbClr val="B1B1B1"/>
                </a:solidFill>
                <a:latin typeface="Times New Roman"/>
                <a:cs typeface="Times New Roman"/>
              </a:rPr>
              <a:t> </a:t>
            </a:r>
            <a:r>
              <a:rPr dirty="0"/>
              <a:t>o</a:t>
            </a:r>
            <a:r>
              <a:rPr dirty="0">
                <a:solidFill>
                  <a:srgbClr val="828282"/>
                </a:solidFill>
              </a:rPr>
              <a:t>f</a:t>
            </a:r>
            <a:r>
              <a:rPr spc="-140" dirty="0">
                <a:solidFill>
                  <a:srgbClr val="828282"/>
                </a:solidFill>
              </a:rPr>
              <a:t> </a:t>
            </a:r>
            <a:r>
              <a:rPr spc="-35" dirty="0"/>
              <a:t>s</a:t>
            </a:r>
            <a:r>
              <a:rPr spc="-35" dirty="0">
                <a:solidFill>
                  <a:srgbClr val="828282"/>
                </a:solidFill>
              </a:rPr>
              <a:t>y</a:t>
            </a:r>
            <a:r>
              <a:rPr spc="-35" dirty="0"/>
              <a:t>mmetry</a:t>
            </a:r>
            <a:endParaRPr sz="1450">
              <a:latin typeface="Times New Roman"/>
              <a:cs typeface="Times New Roman"/>
            </a:endParaRPr>
          </a:p>
        </p:txBody>
      </p:sp>
      <p:sp>
        <p:nvSpPr>
          <p:cNvPr id="6" name="Holder 6"/>
          <p:cNvSpPr>
            <a:spLocks noGrp="1"/>
          </p:cNvSpPr>
          <p:nvPr>
            <p:ph type="sldNum" sz="quarter" idx="7"/>
          </p:nvPr>
        </p:nvSpPr>
        <p:spPr>
          <a:xfrm>
            <a:off x="13002769" y="9448800"/>
            <a:ext cx="4153662" cy="5080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5381573" y="198152"/>
            <a:ext cx="7296253" cy="1049655"/>
          </a:xfrm>
          <a:prstGeom prst="rect">
            <a:avLst/>
          </a:prstGeom>
        </p:spPr>
        <p:txBody>
          <a:bodyPr wrap="square" lIns="0" tIns="0" rIns="0" bIns="0">
            <a:spAutoFit/>
          </a:bodyPr>
          <a:lstStyle>
            <a:lvl1pPr>
              <a:defRPr sz="3350" b="0" i="0">
                <a:solidFill>
                  <a:srgbClr val="F4B303"/>
                </a:solidFill>
                <a:latin typeface="Arial"/>
                <a:cs typeface="Arial"/>
              </a:defRPr>
            </a:lvl1pPr>
          </a:lstStyle>
          <a:p>
            <a:endParaRPr/>
          </a:p>
        </p:txBody>
      </p:sp>
      <p:sp>
        <p:nvSpPr>
          <p:cNvPr id="3" name="Holder 3"/>
          <p:cNvSpPr>
            <a:spLocks noGrp="1"/>
          </p:cNvSpPr>
          <p:nvPr>
            <p:ph type="body" idx="1"/>
          </p:nvPr>
        </p:nvSpPr>
        <p:spPr>
          <a:xfrm>
            <a:off x="5926693" y="2514726"/>
            <a:ext cx="8124190" cy="6040120"/>
          </a:xfrm>
          <a:prstGeom prst="rect">
            <a:avLst/>
          </a:prstGeom>
        </p:spPr>
        <p:txBody>
          <a:bodyPr wrap="square" lIns="0" tIns="0" rIns="0" bIns="0">
            <a:spAutoFit/>
          </a:bodyPr>
          <a:lstStyle>
            <a:lvl1pPr>
              <a:defRPr sz="3100" b="0" i="0">
                <a:solidFill>
                  <a:srgbClr val="5B5E7B"/>
                </a:solidFill>
                <a:latin typeface="Arial"/>
                <a:cs typeface="Arial"/>
              </a:defRPr>
            </a:lvl1pPr>
          </a:lstStyle>
          <a:p>
            <a:endParaRPr/>
          </a:p>
        </p:txBody>
      </p:sp>
      <p:sp>
        <p:nvSpPr>
          <p:cNvPr id="4" name="Holder 4"/>
          <p:cNvSpPr>
            <a:spLocks noGrp="1"/>
          </p:cNvSpPr>
          <p:nvPr>
            <p:ph type="ftr" sz="quarter" idx="5"/>
          </p:nvPr>
        </p:nvSpPr>
        <p:spPr>
          <a:xfrm>
            <a:off x="6140196" y="9448800"/>
            <a:ext cx="5779008" cy="5080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902970" y="9448800"/>
            <a:ext cx="4153662" cy="5080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6" name="Holder 6"/>
          <p:cNvSpPr>
            <a:spLocks noGrp="1"/>
          </p:cNvSpPr>
          <p:nvPr>
            <p:ph type="sldNum" sz="quarter" idx="7"/>
          </p:nvPr>
        </p:nvSpPr>
        <p:spPr>
          <a:xfrm>
            <a:off x="13002769" y="9448800"/>
            <a:ext cx="4153662" cy="5080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386084776"/>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slideLayout" Target="../slideLayouts/slideLayout2.xml"/><Relationship Id="rId7" Type="http://schemas.openxmlformats.org/officeDocument/2006/relationships/image" Target="../media/image11.png"/><Relationship Id="rId2" Type="http://schemas.openxmlformats.org/officeDocument/2006/relationships/video" Target="../media/media1.mp4"/><Relationship Id="rId1" Type="http://schemas.microsoft.com/office/2007/relationships/media" Target="../media/media1.mp4"/><Relationship Id="rId6" Type="http://schemas.openxmlformats.org/officeDocument/2006/relationships/image" Target="../media/image10.png"/><Relationship Id="rId11" Type="http://schemas.openxmlformats.org/officeDocument/2006/relationships/image" Target="../media/image15.png"/><Relationship Id="rId5" Type="http://schemas.openxmlformats.org/officeDocument/2006/relationships/image" Target="../media/image9.png"/><Relationship Id="rId10" Type="http://schemas.openxmlformats.org/officeDocument/2006/relationships/image" Target="../media/image14.png"/><Relationship Id="rId4" Type="http://schemas.openxmlformats.org/officeDocument/2006/relationships/image" Target="../media/image8.png"/><Relationship Id="rId9" Type="http://schemas.openxmlformats.org/officeDocument/2006/relationships/image" Target="../media/image13.png"/></Relationships>
</file>

<file path=ppt/slides/_rels/slide5.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slideLayout" Target="../slideLayouts/slideLayout2.xml"/><Relationship Id="rId7" Type="http://schemas.openxmlformats.org/officeDocument/2006/relationships/image" Target="../media/image11.png"/><Relationship Id="rId2" Type="http://schemas.openxmlformats.org/officeDocument/2006/relationships/video" Target="../media/media1.mp4"/><Relationship Id="rId1" Type="http://schemas.microsoft.com/office/2007/relationships/media" Target="../media/media1.mp4"/><Relationship Id="rId6" Type="http://schemas.openxmlformats.org/officeDocument/2006/relationships/image" Target="../media/image10.png"/><Relationship Id="rId11" Type="http://schemas.openxmlformats.org/officeDocument/2006/relationships/image" Target="../media/image15.png"/><Relationship Id="rId5" Type="http://schemas.openxmlformats.org/officeDocument/2006/relationships/image" Target="../media/image9.png"/><Relationship Id="rId10" Type="http://schemas.openxmlformats.org/officeDocument/2006/relationships/image" Target="../media/image14.png"/><Relationship Id="rId4" Type="http://schemas.openxmlformats.org/officeDocument/2006/relationships/image" Target="../media/image8.png"/><Relationship Id="rId9" Type="http://schemas.openxmlformats.org/officeDocument/2006/relationships/image" Target="../media/image13.png"/></Relationships>
</file>

<file path=ppt/slides/_rels/slide6.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slideLayout" Target="../slideLayouts/slideLayout2.xml"/><Relationship Id="rId7" Type="http://schemas.openxmlformats.org/officeDocument/2006/relationships/image" Target="../media/image11.png"/><Relationship Id="rId2" Type="http://schemas.openxmlformats.org/officeDocument/2006/relationships/video" Target="../media/media1.mp4"/><Relationship Id="rId1" Type="http://schemas.microsoft.com/office/2007/relationships/media" Target="../media/media1.mp4"/><Relationship Id="rId6" Type="http://schemas.openxmlformats.org/officeDocument/2006/relationships/image" Target="../media/image10.png"/><Relationship Id="rId11" Type="http://schemas.openxmlformats.org/officeDocument/2006/relationships/image" Target="../media/image15.png"/><Relationship Id="rId5" Type="http://schemas.openxmlformats.org/officeDocument/2006/relationships/image" Target="../media/image9.png"/><Relationship Id="rId10" Type="http://schemas.openxmlformats.org/officeDocument/2006/relationships/image" Target="../media/image14.png"/><Relationship Id="rId4" Type="http://schemas.openxmlformats.org/officeDocument/2006/relationships/image" Target="../media/image8.png"/><Relationship Id="rId9" Type="http://schemas.openxmlformats.org/officeDocument/2006/relationships/image" Target="../media/image13.png"/></Relationships>
</file>

<file path=ppt/slides/_rels/slide7.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slideLayout" Target="../slideLayouts/slideLayout2.xml"/><Relationship Id="rId7" Type="http://schemas.openxmlformats.org/officeDocument/2006/relationships/image" Target="../media/image11.png"/><Relationship Id="rId2" Type="http://schemas.openxmlformats.org/officeDocument/2006/relationships/video" Target="../media/media1.mp4"/><Relationship Id="rId1" Type="http://schemas.microsoft.com/office/2007/relationships/media" Target="../media/media1.mp4"/><Relationship Id="rId6" Type="http://schemas.openxmlformats.org/officeDocument/2006/relationships/image" Target="../media/image10.png"/><Relationship Id="rId11" Type="http://schemas.openxmlformats.org/officeDocument/2006/relationships/image" Target="../media/image15.png"/><Relationship Id="rId5" Type="http://schemas.openxmlformats.org/officeDocument/2006/relationships/image" Target="../media/image9.png"/><Relationship Id="rId10" Type="http://schemas.openxmlformats.org/officeDocument/2006/relationships/image" Target="../media/image14.png"/><Relationship Id="rId4" Type="http://schemas.openxmlformats.org/officeDocument/2006/relationships/image" Target="../media/image8.png"/><Relationship Id="rId9" Type="http://schemas.openxmlformats.org/officeDocument/2006/relationships/image" Target="../media/image13.png"/></Relationships>
</file>

<file path=ppt/slides/_rels/slide8.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slideLayout" Target="../slideLayouts/slideLayout2.xml"/><Relationship Id="rId7" Type="http://schemas.openxmlformats.org/officeDocument/2006/relationships/image" Target="../media/image11.png"/><Relationship Id="rId2" Type="http://schemas.openxmlformats.org/officeDocument/2006/relationships/video" Target="../media/media1.mp4"/><Relationship Id="rId1" Type="http://schemas.microsoft.com/office/2007/relationships/media" Target="../media/media1.mp4"/><Relationship Id="rId6" Type="http://schemas.openxmlformats.org/officeDocument/2006/relationships/image" Target="../media/image10.png"/><Relationship Id="rId11" Type="http://schemas.openxmlformats.org/officeDocument/2006/relationships/image" Target="../media/image15.png"/><Relationship Id="rId5" Type="http://schemas.openxmlformats.org/officeDocument/2006/relationships/image" Target="../media/image9.png"/><Relationship Id="rId10" Type="http://schemas.openxmlformats.org/officeDocument/2006/relationships/image" Target="../media/image14.png"/><Relationship Id="rId4" Type="http://schemas.openxmlformats.org/officeDocument/2006/relationships/image" Target="../media/image8.png"/><Relationship Id="rId9" Type="http://schemas.openxmlformats.org/officeDocument/2006/relationships/image" Target="../media/image13.png"/></Relationships>
</file>

<file path=ppt/slides/_rels/slide9.xml.rels><?xml version="1.0" encoding="UTF-8" standalone="yes"?>
<Relationships xmlns="http://schemas.openxmlformats.org/package/2006/relationships"><Relationship Id="rId2" Type="http://schemas.openxmlformats.org/officeDocument/2006/relationships/hyperlink" Target="https://www.education.ky.gov/curriculum/conpro/Pages/summer_support_math_resources.aspx" TargetMode="Externa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E1F3EA"/>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7B6BD9D-DBCF-9A43-2743-7C95006658DA}"/>
              </a:ext>
              <a:ext uri="{C183D7F6-B498-43B3-948B-1728B52AA6E4}">
                <adec:decorative xmlns:adec="http://schemas.microsoft.com/office/drawing/2017/decorative" val="1"/>
              </a:ext>
            </a:extLst>
          </p:cNvPr>
          <p:cNvSpPr/>
          <p:nvPr/>
        </p:nvSpPr>
        <p:spPr>
          <a:xfrm>
            <a:off x="0" y="584200"/>
            <a:ext cx="18059400" cy="2667000"/>
          </a:xfrm>
          <a:prstGeom prst="rect">
            <a:avLst/>
          </a:prstGeom>
          <a:solidFill>
            <a:srgbClr val="102649"/>
          </a:solidFill>
          <a:ln>
            <a:solidFill>
              <a:schemeClr val="accent1">
                <a:shade val="1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a:ea typeface="+mn-ea"/>
              <a:cs typeface="+mn-cs"/>
            </a:endParaRPr>
          </a:p>
        </p:txBody>
      </p:sp>
      <p:sp>
        <p:nvSpPr>
          <p:cNvPr id="2" name="Title 1">
            <a:extLst>
              <a:ext uri="{FF2B5EF4-FFF2-40B4-BE49-F238E27FC236}">
                <a16:creationId xmlns:a16="http://schemas.microsoft.com/office/drawing/2014/main" id="{22258EFE-73AB-6AF8-2F07-6659822E6C37}"/>
              </a:ext>
            </a:extLst>
          </p:cNvPr>
          <p:cNvSpPr>
            <a:spLocks noGrp="1"/>
          </p:cNvSpPr>
          <p:nvPr>
            <p:ph type="ctrTitle"/>
          </p:nvPr>
        </p:nvSpPr>
        <p:spPr>
          <a:xfrm>
            <a:off x="5381573" y="-1031051"/>
            <a:ext cx="6093110" cy="1031051"/>
          </a:xfrm>
        </p:spPr>
        <p:txBody>
          <a:bodyPr wrap="square" lIns="0" tIns="0" rIns="0" bIns="0" anchor="b">
            <a:spAutoFit/>
          </a:bodyPr>
          <a:lstStyle/>
          <a:p>
            <a:r>
              <a:rPr lang="en-US" dirty="0">
                <a:solidFill>
                  <a:schemeClr val="bg2"/>
                </a:solidFill>
              </a:rPr>
              <a:t>Symmetric Mosaics - Introduction</a:t>
            </a:r>
          </a:p>
        </p:txBody>
      </p:sp>
      <p:sp>
        <p:nvSpPr>
          <p:cNvPr id="5" name="TextBox 4">
            <a:extLst>
              <a:ext uri="{FF2B5EF4-FFF2-40B4-BE49-F238E27FC236}">
                <a16:creationId xmlns:a16="http://schemas.microsoft.com/office/drawing/2014/main" id="{2A16D5CE-69F8-B635-E233-2BE79D10A1DD}"/>
              </a:ext>
            </a:extLst>
          </p:cNvPr>
          <p:cNvSpPr txBox="1"/>
          <p:nvPr/>
        </p:nvSpPr>
        <p:spPr>
          <a:xfrm>
            <a:off x="800100" y="889000"/>
            <a:ext cx="16459200" cy="2215991"/>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7200" b="1" i="0" u="none" strike="noStrike" kern="0" cap="none" spc="0" normalizeH="0" baseline="0" noProof="0" dirty="0">
                <a:ln>
                  <a:noFill/>
                </a:ln>
                <a:solidFill>
                  <a:prstClr val="white"/>
                </a:solidFill>
                <a:effectLst/>
                <a:uLnTx/>
                <a:uFillTx/>
                <a:latin typeface="Calibri"/>
              </a:rPr>
              <a:t>Kentucky Family Math Night Game</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6600" b="0" i="1" u="none" strike="noStrike" kern="0" cap="none" spc="0" normalizeH="0" baseline="0" noProof="0" dirty="0">
                <a:ln>
                  <a:noFill/>
                </a:ln>
                <a:solidFill>
                  <a:prstClr val="white"/>
                </a:solidFill>
                <a:effectLst/>
                <a:uLnTx/>
                <a:uFillTx/>
                <a:latin typeface="Calibri"/>
              </a:rPr>
              <a:t>Symmetric Mosaics</a:t>
            </a:r>
          </a:p>
        </p:txBody>
      </p:sp>
      <p:sp>
        <p:nvSpPr>
          <p:cNvPr id="6" name="TextBox 5">
            <a:extLst>
              <a:ext uri="{FF2B5EF4-FFF2-40B4-BE49-F238E27FC236}">
                <a16:creationId xmlns:a16="http://schemas.microsoft.com/office/drawing/2014/main" id="{ADA90D84-F10E-A695-1EFE-723C6D2BDB4A}"/>
              </a:ext>
            </a:extLst>
          </p:cNvPr>
          <p:cNvSpPr txBox="1"/>
          <p:nvPr/>
        </p:nvSpPr>
        <p:spPr>
          <a:xfrm>
            <a:off x="800100" y="3556000"/>
            <a:ext cx="16611600" cy="2785378"/>
          </a:xfrm>
          <a:prstGeom prst="rect">
            <a:avLst/>
          </a:prstGeom>
          <a:noFill/>
        </p:spPr>
        <p:txBody>
          <a:bodyPr wrap="square" lIns="91440" tIns="45720" rIns="91440" bIns="45720" rtlCol="0" anchor="t">
            <a:spAutoFit/>
          </a:bodyPr>
          <a:lstStyle/>
          <a:p>
            <a:pPr marL="0" marR="0" lvl="0" indent="0" algn="ctr" defTabSz="914400" eaLnBrk="1" fontAlgn="auto" latinLnBrk="0" hangingPunct="1">
              <a:lnSpc>
                <a:spcPct val="100000"/>
              </a:lnSpc>
              <a:spcBef>
                <a:spcPts val="0"/>
              </a:spcBef>
              <a:spcAft>
                <a:spcPts val="600"/>
              </a:spcAft>
              <a:buClrTx/>
              <a:buSzTx/>
              <a:buFontTx/>
              <a:buNone/>
              <a:tabLst/>
              <a:defRPr/>
            </a:pPr>
            <a:r>
              <a:rPr kumimoji="0" lang="en-US" sz="3200" b="1" i="0" u="none" strike="noStrike" kern="0" cap="none" spc="0" normalizeH="0" baseline="0" noProof="0" dirty="0">
                <a:ln>
                  <a:noFill/>
                </a:ln>
                <a:solidFill>
                  <a:srgbClr val="102649"/>
                </a:solidFill>
                <a:effectLst/>
                <a:uLnTx/>
                <a:uFillTx/>
                <a:latin typeface="Calibri"/>
              </a:rPr>
              <a:t>Recommended for Grades </a:t>
            </a:r>
            <a:r>
              <a:rPr lang="en-US" sz="3200" b="1" dirty="0">
                <a:solidFill>
                  <a:srgbClr val="102649"/>
                </a:solidFill>
                <a:latin typeface="Calibri"/>
              </a:rPr>
              <a:t>4-5</a:t>
            </a:r>
            <a:endParaRPr kumimoji="0" lang="en-US" sz="3200" b="1" i="0" u="none" strike="noStrike" kern="0" cap="none" spc="0" normalizeH="0" baseline="0" noProof="0" dirty="0">
              <a:ln>
                <a:noFill/>
              </a:ln>
              <a:solidFill>
                <a:srgbClr val="102649"/>
              </a:solidFill>
              <a:effectLst/>
              <a:uLnTx/>
              <a:uFillTx/>
              <a:latin typeface="Calibri"/>
            </a:endParaRPr>
          </a:p>
          <a:p>
            <a:pPr algn="ctr">
              <a:spcAft>
                <a:spcPts val="1200"/>
              </a:spcAft>
              <a:defRPr/>
            </a:pPr>
            <a:r>
              <a:rPr kumimoji="0" lang="en-US" sz="3200" b="1" i="0" u="none" strike="noStrike" kern="0" cap="none" spc="0" normalizeH="0" baseline="0" noProof="0" dirty="0">
                <a:ln>
                  <a:noFill/>
                </a:ln>
                <a:solidFill>
                  <a:srgbClr val="102649"/>
                </a:solidFill>
                <a:effectLst/>
                <a:uLnTx/>
                <a:uFillTx/>
                <a:latin typeface="Calibri"/>
              </a:rPr>
              <a:t>This game will help your student make a mosaic using pairs of pattern blocks, paying attention to the different attributes of the mosaics, such as the number of parallel and perpendicular lines, types of angles and lines of symmetry. </a:t>
            </a:r>
            <a:endParaRPr lang="en-US" sz="3200" i="0" u="none" strike="noStrike" kern="0" cap="none" spc="0" normalizeH="0" baseline="0" noProof="0" dirty="0">
              <a:ln>
                <a:noFill/>
              </a:ln>
              <a:solidFill>
                <a:srgbClr val="102649"/>
              </a:solidFill>
              <a:effectLst/>
              <a:uLnTx/>
              <a:uFillTx/>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3200" b="0" i="1" u="none" strike="noStrike" kern="0" cap="none" spc="0" normalizeH="0" baseline="0" noProof="0" dirty="0">
                <a:ln>
                  <a:noFill/>
                </a:ln>
                <a:solidFill>
                  <a:srgbClr val="102649"/>
                </a:solidFill>
                <a:effectLst/>
                <a:uLnTx/>
                <a:uFillTx/>
                <a:latin typeface="Calibri"/>
              </a:rPr>
              <a:t>Kentucky Academic Standards for Mathematics</a:t>
            </a:r>
            <a:r>
              <a:rPr kumimoji="0" lang="en-US" sz="3200" b="0" i="0" u="none" strike="noStrike" kern="0" cap="none" spc="0" normalizeH="0" baseline="0" noProof="0" dirty="0">
                <a:ln>
                  <a:noFill/>
                </a:ln>
                <a:solidFill>
                  <a:srgbClr val="102649"/>
                </a:solidFill>
                <a:effectLst/>
                <a:uLnTx/>
                <a:uFillTx/>
                <a:latin typeface="Calibri"/>
              </a:rPr>
              <a:t> Connections:</a:t>
            </a:r>
          </a:p>
        </p:txBody>
      </p:sp>
      <p:sp>
        <p:nvSpPr>
          <p:cNvPr id="8" name="TextBox 7">
            <a:extLst>
              <a:ext uri="{FF2B5EF4-FFF2-40B4-BE49-F238E27FC236}">
                <a16:creationId xmlns:a16="http://schemas.microsoft.com/office/drawing/2014/main" id="{E3DA20B6-C6EF-25CF-E23C-645CCE839271}"/>
              </a:ext>
            </a:extLst>
          </p:cNvPr>
          <p:cNvSpPr txBox="1"/>
          <p:nvPr/>
        </p:nvSpPr>
        <p:spPr>
          <a:xfrm>
            <a:off x="685800" y="6255657"/>
            <a:ext cx="9334500" cy="2800767"/>
          </a:xfrm>
          <a:prstGeom prst="rect">
            <a:avLst/>
          </a:prstGeom>
          <a:noFill/>
        </p:spPr>
        <p:txBody>
          <a:bodyPr wrap="square" rtlCol="0">
            <a:spAutoFit/>
          </a:bodyPr>
          <a:lstStyle/>
          <a:p>
            <a:r>
              <a:rPr lang="en-US" sz="2800" b="1" i="0" u="none" strike="noStrike" baseline="0" dirty="0">
                <a:solidFill>
                  <a:srgbClr val="102649"/>
                </a:solidFill>
                <a:latin typeface="+mn-lt"/>
              </a:rPr>
              <a:t>Fourth Grade Geometry</a:t>
            </a:r>
          </a:p>
          <a:p>
            <a:r>
              <a:rPr lang="en-US" sz="2800" b="0" i="0" strike="noStrike" baseline="0" dirty="0">
                <a:solidFill>
                  <a:srgbClr val="102649"/>
                </a:solidFill>
                <a:latin typeface="+mn-lt"/>
              </a:rPr>
              <a:t>KY.4.G.3 </a:t>
            </a:r>
            <a:r>
              <a:rPr lang="en-US" sz="2800" b="0" i="0" u="none" strike="noStrike" baseline="0" dirty="0">
                <a:solidFill>
                  <a:srgbClr val="102649"/>
                </a:solidFill>
                <a:latin typeface="+mn-lt"/>
              </a:rPr>
              <a:t>Identify lines of symmetry. </a:t>
            </a:r>
          </a:p>
          <a:p>
            <a:r>
              <a:rPr lang="en-US" sz="2800" b="0" i="0" u="none" strike="noStrike" baseline="0" dirty="0">
                <a:solidFill>
                  <a:srgbClr val="102649"/>
                </a:solidFill>
                <a:latin typeface="+mn-lt"/>
              </a:rPr>
              <a:t>a. Recognize a line of symmetry for a two-dimensional figure. </a:t>
            </a:r>
          </a:p>
          <a:p>
            <a:pPr>
              <a:spcAft>
                <a:spcPts val="1200"/>
              </a:spcAft>
            </a:pPr>
            <a:r>
              <a:rPr lang="en-US" sz="2800" b="0" i="0" u="none" strike="noStrike" baseline="0" dirty="0">
                <a:solidFill>
                  <a:srgbClr val="102649"/>
                </a:solidFill>
                <a:latin typeface="+mn-lt"/>
              </a:rPr>
              <a:t>b. Identify line-symmetric figures and draw lines of symmetry</a:t>
            </a:r>
            <a:r>
              <a:rPr lang="en-US" sz="1800" b="0" i="0" u="none" strike="noStrike" baseline="0" dirty="0">
                <a:solidFill>
                  <a:srgbClr val="102649"/>
                </a:solidFill>
                <a:latin typeface="Arial" panose="020B0604020202020204" pitchFamily="34" charset="0"/>
              </a:rPr>
              <a:t>. </a:t>
            </a:r>
          </a:p>
          <a:p>
            <a:pPr marL="0" marR="0" lvl="0" indent="0" algn="l"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102649"/>
              </a:solidFill>
              <a:effectLst/>
              <a:uLnTx/>
              <a:uFillTx/>
            </a:endParaRPr>
          </a:p>
          <a:p>
            <a:pPr marL="0" marR="0" lvl="0" indent="0" algn="l"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rgbClr val="102649"/>
                </a:solidFill>
                <a:effectLst/>
                <a:uLnTx/>
                <a:uFillTx/>
              </a:rPr>
              <a:t> </a:t>
            </a: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9" name="TextBox 8">
            <a:extLst>
              <a:ext uri="{FF2B5EF4-FFF2-40B4-BE49-F238E27FC236}">
                <a16:creationId xmlns:a16="http://schemas.microsoft.com/office/drawing/2014/main" id="{D66C093D-60E2-C0B7-C863-82201C41EC60}"/>
              </a:ext>
            </a:extLst>
          </p:cNvPr>
          <p:cNvSpPr txBox="1"/>
          <p:nvPr/>
        </p:nvSpPr>
        <p:spPr>
          <a:xfrm>
            <a:off x="10479314" y="6255657"/>
            <a:ext cx="7581900" cy="2092881"/>
          </a:xfrm>
          <a:prstGeom prst="rect">
            <a:avLst/>
          </a:prstGeom>
          <a:noFill/>
        </p:spPr>
        <p:txBody>
          <a:bodyPr wrap="square" rtlCol="0">
            <a:spAutoFit/>
          </a:bodyPr>
          <a:lstStyle/>
          <a:p>
            <a:r>
              <a:rPr lang="en-US" sz="2800" b="1" i="0" u="none" strike="noStrike" baseline="0" dirty="0">
                <a:solidFill>
                  <a:srgbClr val="102649"/>
                </a:solidFill>
                <a:latin typeface="+mn-lt"/>
              </a:rPr>
              <a:t>Fifth Grade Geometry</a:t>
            </a:r>
          </a:p>
          <a:p>
            <a:r>
              <a:rPr lang="en-US" sz="2800" b="0" i="0" u="none" strike="noStrike" baseline="0" dirty="0">
                <a:solidFill>
                  <a:srgbClr val="102649"/>
                </a:solidFill>
                <a:latin typeface="+mn-lt"/>
              </a:rPr>
              <a:t>KY.5.G.4 Classify two-dimensional figures in a hierarchy based on properties. </a:t>
            </a:r>
            <a:endParaRPr kumimoji="0" lang="en-US" sz="2800" b="0" i="0" u="none" strike="noStrike" kern="0" cap="none" spc="0" normalizeH="0" baseline="0" noProof="0" dirty="0">
              <a:ln>
                <a:noFill/>
              </a:ln>
              <a:solidFill>
                <a:srgbClr val="102649"/>
              </a:solidFill>
              <a:effectLst/>
              <a:uLnTx/>
              <a:uFillTx/>
              <a:latin typeface="+mn-lt"/>
            </a:endParaRPr>
          </a:p>
          <a:p>
            <a:pPr marL="0" marR="0" lvl="0" indent="0" algn="l" defTabSz="914400" eaLnBrk="1" fontAlgn="auto" latinLnBrk="0" hangingPunct="1">
              <a:lnSpc>
                <a:spcPct val="100000"/>
              </a:lnSpc>
              <a:spcBef>
                <a:spcPts val="0"/>
              </a:spcBef>
              <a:spcAft>
                <a:spcPts val="0"/>
              </a:spcAft>
              <a:buClrTx/>
              <a:buSzTx/>
              <a:buFontTx/>
              <a:buNone/>
              <a:tabLst/>
              <a:defRPr/>
            </a:pPr>
            <a:r>
              <a:rPr kumimoji="0" lang="en-US" sz="2800" b="0" i="0" u="none" strike="noStrike" kern="0" cap="none" spc="0" normalizeH="0" baseline="0" noProof="0" dirty="0">
                <a:ln>
                  <a:noFill/>
                </a:ln>
                <a:solidFill>
                  <a:schemeClr val="tx1"/>
                </a:solidFill>
                <a:effectLst/>
                <a:uLnTx/>
                <a:uFillTx/>
                <a:latin typeface="+mn-lt"/>
              </a:rPr>
              <a:t> </a:t>
            </a: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3" name="TextBox 2">
            <a:extLst>
              <a:ext uri="{FF2B5EF4-FFF2-40B4-BE49-F238E27FC236}">
                <a16:creationId xmlns:a16="http://schemas.microsoft.com/office/drawing/2014/main" id="{61A9F582-5268-EB36-63E2-4F672BE3B2C3}"/>
              </a:ext>
            </a:extLst>
          </p:cNvPr>
          <p:cNvSpPr txBox="1"/>
          <p:nvPr/>
        </p:nvSpPr>
        <p:spPr>
          <a:xfrm>
            <a:off x="655924" y="8318141"/>
            <a:ext cx="10608207" cy="1815882"/>
          </a:xfrm>
          <a:prstGeom prst="rect">
            <a:avLst/>
          </a:prstGeom>
          <a:noFill/>
        </p:spPr>
        <p:txBody>
          <a:bodyPr wrap="square" lIns="91440" tIns="45720" rIns="91440" bIns="45720" anchor="t">
            <a:spAutoFit/>
          </a:bodyPr>
          <a:lstStyle/>
          <a:p>
            <a:r>
              <a:rPr lang="en-US" sz="2800" b="1" i="0" u="none" strike="noStrike" baseline="0" dirty="0">
                <a:solidFill>
                  <a:srgbClr val="102649"/>
                </a:solidFill>
                <a:latin typeface="+mn-lt"/>
              </a:rPr>
              <a:t>Standards for Mathematical Practice </a:t>
            </a:r>
            <a:endParaRPr lang="en-US" sz="2800" b="1" i="0" u="none" strike="noStrike" baseline="0" dirty="0">
              <a:solidFill>
                <a:srgbClr val="102649"/>
              </a:solidFill>
              <a:latin typeface="+mn-lt"/>
              <a:ea typeface="Calibri"/>
              <a:cs typeface="Calibri"/>
            </a:endParaRPr>
          </a:p>
          <a:p>
            <a:r>
              <a:rPr lang="en-US" sz="2800" b="1" i="0" u="none" strike="noStrike" baseline="0" dirty="0">
                <a:solidFill>
                  <a:srgbClr val="102649"/>
                </a:solidFill>
                <a:latin typeface="+mn-lt"/>
              </a:rPr>
              <a:t>MP.3 </a:t>
            </a:r>
            <a:r>
              <a:rPr lang="en-US" sz="2800" b="0" i="0" u="none" strike="noStrike" baseline="0" dirty="0">
                <a:solidFill>
                  <a:srgbClr val="102649"/>
                </a:solidFill>
                <a:latin typeface="+mn-lt"/>
              </a:rPr>
              <a:t>Construct viable arguments and critique the reasoning of others. </a:t>
            </a:r>
            <a:endParaRPr lang="en-US" sz="2800" b="0" i="0" u="none" strike="noStrike" baseline="0" dirty="0">
              <a:solidFill>
                <a:srgbClr val="102649"/>
              </a:solidFill>
              <a:latin typeface="+mn-lt"/>
              <a:ea typeface="Calibri"/>
              <a:cs typeface="Calibri"/>
            </a:endParaRPr>
          </a:p>
          <a:p>
            <a:r>
              <a:rPr lang="en-US" sz="2800" b="1" i="0" u="none" strike="noStrike" baseline="0" dirty="0">
                <a:solidFill>
                  <a:srgbClr val="102649"/>
                </a:solidFill>
                <a:latin typeface="+mn-lt"/>
              </a:rPr>
              <a:t>MP.6 </a:t>
            </a:r>
            <a:r>
              <a:rPr lang="en-US" sz="2800" b="0" i="0" u="none" strike="noStrike" baseline="0" dirty="0">
                <a:solidFill>
                  <a:srgbClr val="102649"/>
                </a:solidFill>
                <a:latin typeface="+mn-lt"/>
              </a:rPr>
              <a:t>Attend to precision. </a:t>
            </a:r>
            <a:endParaRPr lang="en-US" sz="2400" dirty="0">
              <a:solidFill>
                <a:srgbClr val="102649"/>
              </a:solidFill>
              <a:latin typeface="Arial"/>
              <a:cs typeface="Arial"/>
            </a:endParaRPr>
          </a:p>
          <a:p>
            <a:r>
              <a:rPr lang="en-US" sz="2800" b="1" i="0" u="none" strike="noStrike" baseline="0" dirty="0">
                <a:solidFill>
                  <a:srgbClr val="102649"/>
                </a:solidFill>
                <a:latin typeface="+mn-lt"/>
              </a:rPr>
              <a:t>MP.7 </a:t>
            </a:r>
            <a:r>
              <a:rPr lang="en-US" sz="2800" b="0" i="0" u="none" strike="noStrike" baseline="0" dirty="0">
                <a:solidFill>
                  <a:srgbClr val="102649"/>
                </a:solidFill>
                <a:latin typeface="+mn-lt"/>
              </a:rPr>
              <a:t>Look for and make use of structure</a:t>
            </a:r>
            <a:r>
              <a:rPr lang="en-US" sz="2800" b="0" i="0" u="none" strike="noStrike" baseline="0" dirty="0">
                <a:solidFill>
                  <a:srgbClr val="102649"/>
                </a:solidFill>
                <a:latin typeface="Calibri"/>
                <a:ea typeface="Calibri"/>
                <a:cs typeface="Calibri"/>
              </a:rPr>
              <a:t>.</a:t>
            </a:r>
            <a:r>
              <a:rPr lang="en-US" sz="1800" b="0" i="0" u="none" strike="noStrike" baseline="0" dirty="0">
                <a:solidFill>
                  <a:srgbClr val="102649"/>
                </a:solidFill>
                <a:latin typeface="Arial"/>
                <a:cs typeface="Arial"/>
              </a:rPr>
              <a:t> </a:t>
            </a:r>
            <a:endParaRPr lang="en-US" sz="2400" b="0" i="0" u="none" strike="noStrike" kern="0" cap="none" spc="0" normalizeH="0" baseline="0" noProof="0" dirty="0">
              <a:ln>
                <a:noFill/>
              </a:ln>
              <a:solidFill>
                <a:srgbClr val="102649"/>
              </a:solidFill>
              <a:effectLst/>
              <a:uLnTx/>
              <a:uFillTx/>
              <a:latin typeface="Arial"/>
              <a:cs typeface="Arial"/>
            </a:endParaRPr>
          </a:p>
        </p:txBody>
      </p:sp>
    </p:spTree>
    <p:extLst>
      <p:ext uri="{BB962C8B-B14F-4D97-AF65-F5344CB8AC3E}">
        <p14:creationId xmlns:p14="http://schemas.microsoft.com/office/powerpoint/2010/main" val="14975464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545519-2F22-509E-7F46-BEC560784D9A}"/>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917F427C-D628-9686-CD3E-F6EE3D98E60F}"/>
              </a:ext>
            </a:extLst>
          </p:cNvPr>
          <p:cNvSpPr>
            <a:spLocks noGrp="1"/>
          </p:cNvSpPr>
          <p:nvPr>
            <p:ph type="title"/>
          </p:nvPr>
        </p:nvSpPr>
        <p:spPr>
          <a:xfrm>
            <a:off x="4833402" y="-553998"/>
            <a:ext cx="8740140" cy="553998"/>
          </a:xfrm>
        </p:spPr>
        <p:txBody>
          <a:bodyPr wrap="square" lIns="0" tIns="0" rIns="0" bIns="0" anchor="b">
            <a:spAutoFit/>
          </a:bodyPr>
          <a:lstStyle/>
          <a:p>
            <a:r>
              <a:rPr lang="en-US" sz="3600" b="0" dirty="0">
                <a:solidFill>
                  <a:schemeClr val="bg2"/>
                </a:solidFill>
              </a:rPr>
              <a:t>Symmetric Mosaics – Activity Instructions</a:t>
            </a:r>
          </a:p>
        </p:txBody>
      </p:sp>
      <p:sp>
        <p:nvSpPr>
          <p:cNvPr id="14" name="object 22" descr="KY Family Math Night - Geometry Activity 1c: Symmetric Mosaics&#10;&#10;">
            <a:extLst>
              <a:ext uri="{FF2B5EF4-FFF2-40B4-BE49-F238E27FC236}">
                <a16:creationId xmlns:a16="http://schemas.microsoft.com/office/drawing/2014/main" id="{6E2872C2-F691-0C94-542F-24B7BFE6C777}"/>
              </a:ext>
            </a:extLst>
          </p:cNvPr>
          <p:cNvSpPr txBox="1">
            <a:spLocks/>
          </p:cNvSpPr>
          <p:nvPr/>
        </p:nvSpPr>
        <p:spPr>
          <a:xfrm>
            <a:off x="-23352" y="-27174"/>
            <a:ext cx="18059400" cy="1078499"/>
          </a:xfrm>
          <a:prstGeom prst="rect">
            <a:avLst/>
          </a:prstGeom>
          <a:solidFill>
            <a:srgbClr val="102649"/>
          </a:solidFill>
        </p:spPr>
        <p:txBody>
          <a:bodyPr vert="horz" wrap="square" lIns="0" tIns="52069" rIns="0" bIns="0" rtlCol="0">
            <a:spAutoFit/>
          </a:bodyPr>
          <a:lstStyle>
            <a:lvl1pPr>
              <a:defRPr>
                <a:latin typeface="+mj-lt"/>
                <a:ea typeface="+mj-ea"/>
                <a:cs typeface="+mj-cs"/>
              </a:defRPr>
            </a:lvl1pPr>
          </a:lstStyle>
          <a:p>
            <a:pPr marL="642620" marR="5080" indent="-630555" algn="ctr">
              <a:lnSpc>
                <a:spcPts val="3820"/>
              </a:lnSpc>
              <a:spcBef>
                <a:spcPts val="409"/>
              </a:spcBef>
            </a:pPr>
            <a:r>
              <a:rPr lang="en-US" sz="3350" spc="-110" dirty="0">
                <a:solidFill>
                  <a:schemeClr val="bg1"/>
                </a:solidFill>
              </a:rPr>
              <a:t>Symmetric</a:t>
            </a:r>
            <a:r>
              <a:rPr lang="en-US" sz="3350" spc="-155" dirty="0">
                <a:solidFill>
                  <a:schemeClr val="bg1"/>
                </a:solidFill>
              </a:rPr>
              <a:t> </a:t>
            </a:r>
            <a:r>
              <a:rPr lang="en-US" sz="3350" spc="-10" dirty="0">
                <a:solidFill>
                  <a:schemeClr val="bg1"/>
                </a:solidFill>
              </a:rPr>
              <a:t>Mosaics – Activity Instructions</a:t>
            </a:r>
          </a:p>
          <a:p>
            <a:pPr marL="642620" marR="5080" indent="-630555" algn="ctr">
              <a:lnSpc>
                <a:spcPts val="3820"/>
              </a:lnSpc>
              <a:spcBef>
                <a:spcPts val="409"/>
              </a:spcBef>
            </a:pPr>
            <a:endParaRPr lang="en-US" sz="3350" spc="-10" dirty="0">
              <a:solidFill>
                <a:schemeClr val="bg1"/>
              </a:solidFill>
              <a:latin typeface="Arial" panose="020B0604020202020204" pitchFamily="34" charset="0"/>
              <a:cs typeface="Arial" panose="020B0604020202020204" pitchFamily="34" charset="0"/>
            </a:endParaRPr>
          </a:p>
        </p:txBody>
      </p:sp>
      <p:pic>
        <p:nvPicPr>
          <p:cNvPr id="13" name="Picture 12" descr="Instructions:&#10;Instructions&#10;1.Roll the die.&#10;2. Find the number in the Pattern Block Key and take 2 pattern blocks.&#10;3. Repeat 2 more times, taking 2 pattern blocks each time.&#10;&#10;3.Make a design with all your shapes that has at least one line of symmetry. A line of symmetry is a line that divides the design into two identical parts.&#10;5. Count the number of lines of symmetry. Whoever has more lines of symmetry wins.&#10;6. Use the same blocks and try a new design.&#10;Players: One or more&#10;Goal Make the most lines of symmetry&#10;">
            <a:extLst>
              <a:ext uri="{FF2B5EF4-FFF2-40B4-BE49-F238E27FC236}">
                <a16:creationId xmlns:a16="http://schemas.microsoft.com/office/drawing/2014/main" id="{840CBE4A-2440-FFFA-E7A1-009A666C6768}"/>
              </a:ext>
            </a:extLst>
          </p:cNvPr>
          <p:cNvPicPr>
            <a:picLocks noChangeAspect="1"/>
          </p:cNvPicPr>
          <p:nvPr/>
        </p:nvPicPr>
        <p:blipFill>
          <a:blip r:embed="rId2"/>
          <a:stretch>
            <a:fillRect/>
          </a:stretch>
        </p:blipFill>
        <p:spPr>
          <a:xfrm>
            <a:off x="4027183" y="1574800"/>
            <a:ext cx="10134600" cy="7757978"/>
          </a:xfrm>
          <a:prstGeom prst="rect">
            <a:avLst/>
          </a:prstGeom>
        </p:spPr>
      </p:pic>
      <p:pic>
        <p:nvPicPr>
          <p:cNvPr id="3" name="Picture 2">
            <a:extLst>
              <a:ext uri="{FF2B5EF4-FFF2-40B4-BE49-F238E27FC236}">
                <a16:creationId xmlns:a16="http://schemas.microsoft.com/office/drawing/2014/main" id="{0E4A0472-9F45-EA52-2BD5-5D2913B579CB}"/>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419100" y="3556000"/>
            <a:ext cx="3446612" cy="3276600"/>
          </a:xfrm>
          <a:prstGeom prst="rect">
            <a:avLst/>
          </a:prstGeom>
        </p:spPr>
      </p:pic>
      <p:cxnSp>
        <p:nvCxnSpPr>
          <p:cNvPr id="5" name="Straight Connector 4">
            <a:extLst>
              <a:ext uri="{FF2B5EF4-FFF2-40B4-BE49-F238E27FC236}">
                <a16:creationId xmlns:a16="http://schemas.microsoft.com/office/drawing/2014/main" id="{648E0E82-8069-4910-D1C4-ED43B19D0050}"/>
              </a:ext>
              <a:ext uri="{C183D7F6-B498-43B3-948B-1728B52AA6E4}">
                <adec:decorative xmlns:adec="http://schemas.microsoft.com/office/drawing/2017/decorative" val="1"/>
              </a:ext>
            </a:extLst>
          </p:cNvPr>
          <p:cNvCxnSpPr/>
          <p:nvPr/>
        </p:nvCxnSpPr>
        <p:spPr>
          <a:xfrm>
            <a:off x="2095500" y="3251200"/>
            <a:ext cx="152400" cy="3886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3AEF2A7A-1607-DD0E-38A1-7F86218AEEBD}"/>
              </a:ext>
              <a:ext uri="{C183D7F6-B498-43B3-948B-1728B52AA6E4}">
                <adec:decorative xmlns:adec="http://schemas.microsoft.com/office/drawing/2017/decorative" val="1"/>
              </a:ext>
            </a:extLst>
          </p:cNvPr>
          <p:cNvCxnSpPr>
            <a:cxnSpLocks/>
          </p:cNvCxnSpPr>
          <p:nvPr/>
        </p:nvCxnSpPr>
        <p:spPr>
          <a:xfrm flipV="1">
            <a:off x="266700" y="5156200"/>
            <a:ext cx="4038600" cy="152400"/>
          </a:xfrm>
          <a:prstGeom prst="line">
            <a:avLst/>
          </a:prstGeom>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9673A2FA-31AE-0F1E-5877-ABE6168E668C}"/>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13830300" y="7823200"/>
            <a:ext cx="1965960" cy="1089660"/>
          </a:xfrm>
          <a:prstGeom prst="rect">
            <a:avLst/>
          </a:prstGeom>
        </p:spPr>
      </p:pic>
      <p:cxnSp>
        <p:nvCxnSpPr>
          <p:cNvPr id="4" name="Straight Connector 3">
            <a:extLst>
              <a:ext uri="{FF2B5EF4-FFF2-40B4-BE49-F238E27FC236}">
                <a16:creationId xmlns:a16="http://schemas.microsoft.com/office/drawing/2014/main" id="{8EDCC538-C7D3-8977-83B6-C40411860BA4}"/>
              </a:ext>
              <a:ext uri="{C183D7F6-B498-43B3-948B-1728B52AA6E4}">
                <adec:decorative xmlns:adec="http://schemas.microsoft.com/office/drawing/2017/decorative" val="1"/>
              </a:ext>
            </a:extLst>
          </p:cNvPr>
          <p:cNvCxnSpPr>
            <a:cxnSpLocks/>
          </p:cNvCxnSpPr>
          <p:nvPr/>
        </p:nvCxnSpPr>
        <p:spPr>
          <a:xfrm>
            <a:off x="14807474" y="7148830"/>
            <a:ext cx="0" cy="243840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822437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B6C5F44-1708-AED0-5370-85DCAA898B0F}"/>
              </a:ext>
            </a:extLst>
          </p:cNvPr>
          <p:cNvSpPr>
            <a:spLocks noGrp="1"/>
          </p:cNvSpPr>
          <p:nvPr>
            <p:ph type="title"/>
          </p:nvPr>
        </p:nvSpPr>
        <p:spPr>
          <a:xfrm>
            <a:off x="4833402" y="-615553"/>
            <a:ext cx="8740140" cy="615553"/>
          </a:xfrm>
        </p:spPr>
        <p:txBody>
          <a:bodyPr wrap="square" lIns="0" tIns="0" rIns="0" bIns="0" anchor="b">
            <a:spAutoFit/>
          </a:bodyPr>
          <a:lstStyle/>
          <a:p>
            <a:r>
              <a:rPr lang="en-US" sz="4000" b="0" dirty="0">
                <a:solidFill>
                  <a:schemeClr val="bg2"/>
                </a:solidFill>
              </a:rPr>
              <a:t>Symmetric Mosaics – Family Prompts</a:t>
            </a:r>
          </a:p>
        </p:txBody>
      </p:sp>
      <p:sp>
        <p:nvSpPr>
          <p:cNvPr id="14" name="object 22" descr="KY Family Math Night - Geometry Activity 1c: Symmetric Mosaics&#10;&#10;">
            <a:extLst>
              <a:ext uri="{FF2B5EF4-FFF2-40B4-BE49-F238E27FC236}">
                <a16:creationId xmlns:a16="http://schemas.microsoft.com/office/drawing/2014/main" id="{8C2D7D20-AD1A-A834-8D13-918CAC1DBFC4}"/>
              </a:ext>
            </a:extLst>
          </p:cNvPr>
          <p:cNvSpPr txBox="1">
            <a:spLocks/>
          </p:cNvSpPr>
          <p:nvPr/>
        </p:nvSpPr>
        <p:spPr>
          <a:xfrm>
            <a:off x="-23352" y="-27174"/>
            <a:ext cx="18059400" cy="1078499"/>
          </a:xfrm>
          <a:prstGeom prst="rect">
            <a:avLst/>
          </a:prstGeom>
          <a:solidFill>
            <a:srgbClr val="102649"/>
          </a:solidFill>
        </p:spPr>
        <p:txBody>
          <a:bodyPr vert="horz" wrap="square" lIns="0" tIns="52069" rIns="0" bIns="0" rtlCol="0">
            <a:spAutoFit/>
          </a:bodyPr>
          <a:lstStyle>
            <a:lvl1pPr>
              <a:defRPr>
                <a:latin typeface="+mj-lt"/>
                <a:ea typeface="+mj-ea"/>
                <a:cs typeface="+mj-cs"/>
              </a:defRPr>
            </a:lvl1pPr>
          </a:lstStyle>
          <a:p>
            <a:pPr marL="642620" marR="5080" indent="-630555" algn="ctr">
              <a:lnSpc>
                <a:spcPts val="3820"/>
              </a:lnSpc>
              <a:spcBef>
                <a:spcPts val="409"/>
              </a:spcBef>
            </a:pPr>
            <a:r>
              <a:rPr lang="en-US" sz="3350" spc="-110" dirty="0">
                <a:solidFill>
                  <a:schemeClr val="bg1"/>
                </a:solidFill>
              </a:rPr>
              <a:t>Symmetric</a:t>
            </a:r>
            <a:r>
              <a:rPr lang="en-US" sz="3350" spc="-155" dirty="0">
                <a:solidFill>
                  <a:schemeClr val="bg1"/>
                </a:solidFill>
              </a:rPr>
              <a:t> </a:t>
            </a:r>
            <a:r>
              <a:rPr lang="en-US" sz="3350" spc="-10" dirty="0">
                <a:solidFill>
                  <a:schemeClr val="bg1"/>
                </a:solidFill>
              </a:rPr>
              <a:t>Mosaics – Family Prompts</a:t>
            </a:r>
          </a:p>
          <a:p>
            <a:pPr marL="642620" marR="5080" indent="-630555" algn="ctr">
              <a:lnSpc>
                <a:spcPts val="3820"/>
              </a:lnSpc>
              <a:spcBef>
                <a:spcPts val="409"/>
              </a:spcBef>
            </a:pPr>
            <a:endParaRPr lang="en-US" sz="3350" spc="-10" dirty="0">
              <a:solidFill>
                <a:schemeClr val="accent6"/>
              </a:solidFill>
              <a:latin typeface="Arial" panose="020B0604020202020204" pitchFamily="34" charset="0"/>
              <a:cs typeface="Arial" panose="020B0604020202020204" pitchFamily="34" charset="0"/>
            </a:endParaRPr>
          </a:p>
        </p:txBody>
      </p:sp>
      <p:sp>
        <p:nvSpPr>
          <p:cNvPr id="2" name="TextBox 5">
            <a:extLst>
              <a:ext uri="{FF2B5EF4-FFF2-40B4-BE49-F238E27FC236}">
                <a16:creationId xmlns:a16="http://schemas.microsoft.com/office/drawing/2014/main" id="{7EAB274F-772D-AD90-7BDF-46EDC3244837}"/>
              </a:ext>
            </a:extLst>
          </p:cNvPr>
          <p:cNvSpPr txBox="1"/>
          <p:nvPr/>
        </p:nvSpPr>
        <p:spPr>
          <a:xfrm>
            <a:off x="4958261" y="1298195"/>
            <a:ext cx="9054058" cy="523220"/>
          </a:xfrm>
          <a:prstGeom prst="rect">
            <a:avLst/>
          </a:prstGeom>
          <a:noFill/>
        </p:spPr>
        <p:txBody>
          <a:bodyPr wrap="square">
            <a:spAutoFit/>
          </a:bodyPr>
          <a:lstStyle>
            <a:defPPr>
              <a:defRPr kern="0"/>
            </a:defPPr>
          </a:lstStyle>
          <a:p>
            <a:pPr algn="ctr"/>
            <a:r>
              <a:rPr lang="en-US" sz="2800" dirty="0">
                <a:solidFill>
                  <a:srgbClr val="102649"/>
                </a:solidFill>
                <a:latin typeface="+mn-lt"/>
              </a:rPr>
              <a:t>Ask any of the following questions as you play the game.</a:t>
            </a:r>
          </a:p>
        </p:txBody>
      </p:sp>
      <p:pic>
        <p:nvPicPr>
          <p:cNvPr id="11" name="Picture 10" descr="Family Prompts&#10;Ask any of the following questions:&#10;What is the name of this shape? (Possible responses: parallelogram, hexagon, quadrilateral, triangle, trapezoid)&#10;Which shapes can be classified as quadrilaterals (having four sides)? How do you know?&#10;Which shapes can be classified as parallelograms (having&#10;two pairs of parallel sides; sides that keep the same distance apart)? How do you know?&#10;How do you know if this shape has a line of symmetry? Show me.&#10;Is there another line of symmetry?&#10;">
            <a:extLst>
              <a:ext uri="{FF2B5EF4-FFF2-40B4-BE49-F238E27FC236}">
                <a16:creationId xmlns:a16="http://schemas.microsoft.com/office/drawing/2014/main" id="{9BC278ED-354D-91BC-F795-3E528A6ABF82}"/>
              </a:ext>
            </a:extLst>
          </p:cNvPr>
          <p:cNvPicPr>
            <a:picLocks noChangeAspect="1"/>
          </p:cNvPicPr>
          <p:nvPr/>
        </p:nvPicPr>
        <p:blipFill>
          <a:blip r:embed="rId2"/>
          <a:stretch>
            <a:fillRect/>
          </a:stretch>
        </p:blipFill>
        <p:spPr>
          <a:xfrm>
            <a:off x="3162300" y="2032000"/>
            <a:ext cx="12645981" cy="7545081"/>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21CBB4-FED1-E5E6-C3F5-95611D1B42DF}"/>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B88C2EE0-041E-6606-2B01-787CAB5B4836}"/>
              </a:ext>
            </a:extLst>
          </p:cNvPr>
          <p:cNvSpPr>
            <a:spLocks noGrp="1"/>
          </p:cNvSpPr>
          <p:nvPr>
            <p:ph type="title"/>
          </p:nvPr>
        </p:nvSpPr>
        <p:spPr>
          <a:xfrm>
            <a:off x="4833402" y="-615553"/>
            <a:ext cx="8740140" cy="615553"/>
          </a:xfrm>
        </p:spPr>
        <p:txBody>
          <a:bodyPr wrap="square" lIns="0" tIns="0" rIns="0" bIns="0" anchor="b">
            <a:spAutoFit/>
          </a:bodyPr>
          <a:lstStyle/>
          <a:p>
            <a:r>
              <a:rPr lang="en-US" sz="4000" b="0" dirty="0">
                <a:solidFill>
                  <a:schemeClr val="bg2"/>
                </a:solidFill>
              </a:rPr>
              <a:t>Symmetric Mosaics – Game Board 1</a:t>
            </a:r>
          </a:p>
        </p:txBody>
      </p:sp>
      <p:sp>
        <p:nvSpPr>
          <p:cNvPr id="23" name="object 22" descr="KY Family Math Night - Geometry Activity 1c: Symmetric Mosaics&#10;&#10;">
            <a:extLst>
              <a:ext uri="{FF2B5EF4-FFF2-40B4-BE49-F238E27FC236}">
                <a16:creationId xmlns:a16="http://schemas.microsoft.com/office/drawing/2014/main" id="{88FEDBBC-DFC7-DFEC-A86D-09AF114B476C}"/>
              </a:ext>
            </a:extLst>
          </p:cNvPr>
          <p:cNvSpPr txBox="1">
            <a:spLocks/>
          </p:cNvSpPr>
          <p:nvPr/>
        </p:nvSpPr>
        <p:spPr>
          <a:xfrm>
            <a:off x="-23352" y="-27174"/>
            <a:ext cx="18059400" cy="539890"/>
          </a:xfrm>
          <a:prstGeom prst="rect">
            <a:avLst/>
          </a:prstGeom>
          <a:solidFill>
            <a:srgbClr val="102649"/>
          </a:solidFill>
        </p:spPr>
        <p:txBody>
          <a:bodyPr vert="horz" wrap="square" lIns="0" tIns="52069" rIns="0" bIns="0" rtlCol="0">
            <a:spAutoFit/>
          </a:bodyPr>
          <a:lstStyle>
            <a:lvl1pPr>
              <a:defRPr>
                <a:latin typeface="+mj-lt"/>
                <a:ea typeface="+mj-ea"/>
                <a:cs typeface="+mj-cs"/>
              </a:defRPr>
            </a:lvl1pPr>
          </a:lstStyle>
          <a:p>
            <a:pPr marL="642620" marR="5080" indent="-630555" algn="ctr">
              <a:lnSpc>
                <a:spcPts val="3820"/>
              </a:lnSpc>
              <a:spcBef>
                <a:spcPts val="409"/>
              </a:spcBef>
            </a:pPr>
            <a:r>
              <a:rPr lang="en-US" sz="3350" spc="-110" dirty="0">
                <a:solidFill>
                  <a:schemeClr val="bg1"/>
                </a:solidFill>
              </a:rPr>
              <a:t>Symmetric</a:t>
            </a:r>
            <a:r>
              <a:rPr lang="en-US" sz="3350" spc="-155" dirty="0">
                <a:solidFill>
                  <a:schemeClr val="bg1"/>
                </a:solidFill>
              </a:rPr>
              <a:t> </a:t>
            </a:r>
            <a:r>
              <a:rPr lang="en-US" sz="3350" spc="-10" dirty="0">
                <a:solidFill>
                  <a:schemeClr val="bg1"/>
                </a:solidFill>
              </a:rPr>
              <a:t>Mosaics Game </a:t>
            </a:r>
            <a:endParaRPr lang="en-US" sz="3350" spc="-10" dirty="0">
              <a:solidFill>
                <a:schemeClr val="accent6"/>
              </a:solidFill>
              <a:latin typeface="Arial" panose="020B0604020202020204" pitchFamily="34" charset="0"/>
              <a:cs typeface="Arial" panose="020B0604020202020204" pitchFamily="34" charset="0"/>
            </a:endParaRPr>
          </a:p>
        </p:txBody>
      </p:sp>
      <p:graphicFrame>
        <p:nvGraphicFramePr>
          <p:cNvPr id="3" name="Table 2">
            <a:extLst>
              <a:ext uri="{FF2B5EF4-FFF2-40B4-BE49-F238E27FC236}">
                <a16:creationId xmlns:a16="http://schemas.microsoft.com/office/drawing/2014/main" id="{E3DCDB24-453A-22BF-8F50-56D4FDC65BBA}"/>
              </a:ext>
            </a:extLst>
          </p:cNvPr>
          <p:cNvGraphicFramePr>
            <a:graphicFrameLocks noGrp="1"/>
          </p:cNvGraphicFramePr>
          <p:nvPr>
            <p:extLst>
              <p:ext uri="{D42A27DB-BD31-4B8C-83A1-F6EECF244321}">
                <p14:modId xmlns:p14="http://schemas.microsoft.com/office/powerpoint/2010/main" val="2314566178"/>
              </p:ext>
            </p:extLst>
          </p:nvPr>
        </p:nvGraphicFramePr>
        <p:xfrm>
          <a:off x="10758516" y="2257997"/>
          <a:ext cx="6438980" cy="6610025"/>
        </p:xfrm>
        <a:graphic>
          <a:graphicData uri="http://schemas.openxmlformats.org/drawingml/2006/table">
            <a:tbl>
              <a:tblPr firstRow="1" bandRow="1">
                <a:tableStyleId>{5C22544A-7EE6-4342-B048-85BDC9FD1C3A}</a:tableStyleId>
              </a:tblPr>
              <a:tblGrid>
                <a:gridCol w="6438980">
                  <a:extLst>
                    <a:ext uri="{9D8B030D-6E8A-4147-A177-3AD203B41FA5}">
                      <a16:colId xmlns:a16="http://schemas.microsoft.com/office/drawing/2014/main" val="3515221788"/>
                    </a:ext>
                  </a:extLst>
                </a:gridCol>
              </a:tblGrid>
              <a:tr h="456339">
                <a:tc>
                  <a:txBody>
                    <a:bodyPr/>
                    <a:lstStyle/>
                    <a:p>
                      <a:r>
                        <a:rPr lang="en-US" dirty="0">
                          <a:solidFill>
                            <a:schemeClr val="tx1"/>
                          </a:solidFill>
                        </a:rPr>
                        <a:t>Player 2: (Insert Name Here)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1246580062"/>
                  </a:ext>
                </a:extLst>
              </a:tr>
              <a:tr h="4759177">
                <a:tc>
                  <a:txBody>
                    <a:bodyPr/>
                    <a:lstStyle/>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90823702"/>
                  </a:ext>
                </a:extLst>
              </a:tr>
              <a:tr h="1124486">
                <a:tc>
                  <a:txBody>
                    <a:bodyPr/>
                    <a:lstStyle/>
                    <a:p>
                      <a:r>
                        <a:rPr lang="en-US" dirty="0">
                          <a:solidFill>
                            <a:schemeClr val="tx1"/>
                          </a:solidFill>
                        </a:rPr>
                        <a:t>Lines of Symmetry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4210294897"/>
                  </a:ext>
                </a:extLst>
              </a:tr>
            </a:tbl>
          </a:graphicData>
        </a:graphic>
      </p:graphicFrame>
      <p:graphicFrame>
        <p:nvGraphicFramePr>
          <p:cNvPr id="5" name="Table 4">
            <a:extLst>
              <a:ext uri="{FF2B5EF4-FFF2-40B4-BE49-F238E27FC236}">
                <a16:creationId xmlns:a16="http://schemas.microsoft.com/office/drawing/2014/main" id="{7F67E06F-F5B1-2B6C-0F4A-DCD2F36D5254}"/>
              </a:ext>
            </a:extLst>
          </p:cNvPr>
          <p:cNvGraphicFramePr>
            <a:graphicFrameLocks noGrp="1"/>
          </p:cNvGraphicFramePr>
          <p:nvPr>
            <p:extLst>
              <p:ext uri="{D42A27DB-BD31-4B8C-83A1-F6EECF244321}">
                <p14:modId xmlns:p14="http://schemas.microsoft.com/office/powerpoint/2010/main" val="4097294965"/>
              </p:ext>
            </p:extLst>
          </p:nvPr>
        </p:nvGraphicFramePr>
        <p:xfrm>
          <a:off x="898455" y="2273257"/>
          <a:ext cx="6438980" cy="6610025"/>
        </p:xfrm>
        <a:graphic>
          <a:graphicData uri="http://schemas.openxmlformats.org/drawingml/2006/table">
            <a:tbl>
              <a:tblPr firstRow="1" bandRow="1">
                <a:tableStyleId>{5C22544A-7EE6-4342-B048-85BDC9FD1C3A}</a:tableStyleId>
              </a:tblPr>
              <a:tblGrid>
                <a:gridCol w="6438980">
                  <a:extLst>
                    <a:ext uri="{9D8B030D-6E8A-4147-A177-3AD203B41FA5}">
                      <a16:colId xmlns:a16="http://schemas.microsoft.com/office/drawing/2014/main" val="3515221788"/>
                    </a:ext>
                  </a:extLst>
                </a:gridCol>
              </a:tblGrid>
              <a:tr h="456339">
                <a:tc>
                  <a:txBody>
                    <a:bodyPr/>
                    <a:lstStyle/>
                    <a:p>
                      <a:r>
                        <a:rPr lang="en-US" dirty="0">
                          <a:solidFill>
                            <a:schemeClr val="tx1"/>
                          </a:solidFill>
                        </a:rPr>
                        <a:t>Player 1: (Insert Name Here)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1246580062"/>
                  </a:ext>
                </a:extLst>
              </a:tr>
              <a:tr h="4759177">
                <a:tc>
                  <a:txBody>
                    <a:bodyPr/>
                    <a:lstStyle/>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90823702"/>
                  </a:ext>
                </a:extLst>
              </a:tr>
              <a:tr h="1124486">
                <a:tc>
                  <a:txBody>
                    <a:bodyPr/>
                    <a:lstStyle/>
                    <a:p>
                      <a:r>
                        <a:rPr lang="en-US" dirty="0">
                          <a:solidFill>
                            <a:schemeClr val="tx1"/>
                          </a:solidFill>
                        </a:rPr>
                        <a:t>Lines of Symmetry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4210294897"/>
                  </a:ext>
                </a:extLst>
              </a:tr>
            </a:tbl>
          </a:graphicData>
        </a:graphic>
      </p:graphicFrame>
      <p:sp>
        <p:nvSpPr>
          <p:cNvPr id="15" name="object 15" descr="Pattern Block Key&#10;">
            <a:extLst>
              <a:ext uri="{FF2B5EF4-FFF2-40B4-BE49-F238E27FC236}">
                <a16:creationId xmlns:a16="http://schemas.microsoft.com/office/drawing/2014/main" id="{73C4F9B7-50EF-2C50-0AC7-F0238C8DA002}"/>
              </a:ext>
            </a:extLst>
          </p:cNvPr>
          <p:cNvSpPr txBox="1"/>
          <p:nvPr/>
        </p:nvSpPr>
        <p:spPr>
          <a:xfrm>
            <a:off x="1584904" y="567016"/>
            <a:ext cx="1995488" cy="259686"/>
          </a:xfrm>
          <a:prstGeom prst="rect">
            <a:avLst/>
          </a:prstGeom>
        </p:spPr>
        <p:txBody>
          <a:bodyPr vert="horz" wrap="square" lIns="0" tIns="13335" rIns="0" bIns="0" rtlCol="0">
            <a:spAutoFit/>
          </a:bodyPr>
          <a:lstStyle/>
          <a:p>
            <a:pPr marL="12700">
              <a:lnSpc>
                <a:spcPct val="100000"/>
              </a:lnSpc>
              <a:spcBef>
                <a:spcPts val="105"/>
              </a:spcBef>
            </a:pPr>
            <a:r>
              <a:rPr sz="1600" b="1" spc="-55" dirty="0">
                <a:solidFill>
                  <a:srgbClr val="5B5B5B"/>
                </a:solidFill>
                <a:latin typeface="+mj-lt"/>
                <a:cs typeface="Arial"/>
              </a:rPr>
              <a:t>Patte</a:t>
            </a:r>
            <a:r>
              <a:rPr lang="en-US" sz="1600" b="1" spc="-55" dirty="0">
                <a:solidFill>
                  <a:srgbClr val="5B5B5B"/>
                </a:solidFill>
                <a:latin typeface="+mj-lt"/>
                <a:cs typeface="Arial"/>
              </a:rPr>
              <a:t>rn</a:t>
            </a:r>
            <a:r>
              <a:rPr sz="1600" b="1" spc="-100" dirty="0">
                <a:solidFill>
                  <a:srgbClr val="5B5B5B"/>
                </a:solidFill>
                <a:latin typeface="+mj-lt"/>
                <a:cs typeface="Arial"/>
              </a:rPr>
              <a:t> </a:t>
            </a:r>
            <a:r>
              <a:rPr sz="1600" b="1" spc="-90" dirty="0">
                <a:solidFill>
                  <a:srgbClr val="5B5B5B"/>
                </a:solidFill>
                <a:latin typeface="+mj-lt"/>
                <a:cs typeface="Arial"/>
              </a:rPr>
              <a:t>Block</a:t>
            </a:r>
            <a:r>
              <a:rPr sz="1600" b="1" spc="-15" dirty="0">
                <a:solidFill>
                  <a:srgbClr val="5B5B5B"/>
                </a:solidFill>
                <a:latin typeface="+mj-lt"/>
                <a:cs typeface="Arial"/>
              </a:rPr>
              <a:t> </a:t>
            </a:r>
            <a:r>
              <a:rPr sz="1600" b="1" spc="-25" dirty="0">
                <a:solidFill>
                  <a:srgbClr val="6B6B6B"/>
                </a:solidFill>
                <a:latin typeface="+mj-lt"/>
                <a:cs typeface="Arial"/>
              </a:rPr>
              <a:t>Key</a:t>
            </a:r>
            <a:endParaRPr sz="1600" b="1" dirty="0">
              <a:latin typeface="+mj-lt"/>
              <a:cs typeface="Arial"/>
            </a:endParaRPr>
          </a:p>
        </p:txBody>
      </p:sp>
      <p:pic>
        <p:nvPicPr>
          <p:cNvPr id="25" name="PowerPoint Dice" descr="automated die">
            <a:hlinkClick r:id="" action="ppaction://media"/>
            <a:extLst>
              <a:ext uri="{FF2B5EF4-FFF2-40B4-BE49-F238E27FC236}">
                <a16:creationId xmlns:a16="http://schemas.microsoft.com/office/drawing/2014/main" id="{E7356DAF-493B-6743-6A34-5874463F7404}"/>
              </a:ext>
            </a:extLst>
          </p:cNvPr>
          <p:cNvPicPr>
            <a:picLocks noChangeAspect="1"/>
          </p:cNvPicPr>
          <p:nvPr>
            <a:videoFile r:link="rId2"/>
            <p:extLst>
              <p:ext uri="{DAA4B4D4-6D71-4841-9C94-3DE7FCFB9230}">
                <p14:media xmlns:p14="http://schemas.microsoft.com/office/powerpoint/2010/main" r:embed="rId1"/>
              </p:ext>
            </p:extLst>
          </p:nvPr>
        </p:nvPicPr>
        <p:blipFill>
          <a:blip r:embed="rId4"/>
          <a:stretch>
            <a:fillRect/>
          </a:stretch>
        </p:blipFill>
        <p:spPr>
          <a:xfrm>
            <a:off x="14744700" y="582042"/>
            <a:ext cx="1071799" cy="1071799"/>
          </a:xfrm>
          <a:prstGeom prst="roundRect">
            <a:avLst/>
          </a:prstGeom>
          <a:ln>
            <a:noFill/>
          </a:ln>
          <a:effectLst>
            <a:outerShdw blurRad="50800" dist="38100" dir="2700000" algn="tl" rotWithShape="0">
              <a:prstClr val="black">
                <a:alpha val="40000"/>
              </a:prstClr>
            </a:outerShdw>
          </a:effectLst>
          <a:scene3d>
            <a:camera prst="orthographicFront">
              <a:rot lat="0" lon="0" rev="0"/>
            </a:camera>
            <a:lightRig rig="contrasting" dir="t">
              <a:rot lat="0" lon="0" rev="7800000"/>
            </a:lightRig>
          </a:scene3d>
          <a:sp3d>
            <a:bevelT w="139700" h="139700"/>
          </a:sp3d>
        </p:spPr>
      </p:pic>
      <p:pic>
        <p:nvPicPr>
          <p:cNvPr id="34" name="Picture 33" descr="Roll 1 Take 2 Green Triangles&#10;Roll 2 Take 2 Orange Squares&#10;Roll 3 Take 2 Red Trapezoids&#10;Roll 4 Take 2 Yellow Hexagons&#10;Roll 5 Take 2 Blue Rhombus&#10;Roll 6 Take 3 Tan Rhombus">
            <a:extLst>
              <a:ext uri="{FF2B5EF4-FFF2-40B4-BE49-F238E27FC236}">
                <a16:creationId xmlns:a16="http://schemas.microsoft.com/office/drawing/2014/main" id="{9B8C1C07-E665-3B68-E012-11816D14B3A1}"/>
              </a:ext>
            </a:extLst>
          </p:cNvPr>
          <p:cNvPicPr>
            <a:picLocks noChangeAspect="1"/>
          </p:cNvPicPr>
          <p:nvPr/>
        </p:nvPicPr>
        <p:blipFill>
          <a:blip r:embed="rId5"/>
          <a:stretch>
            <a:fillRect/>
          </a:stretch>
        </p:blipFill>
        <p:spPr>
          <a:xfrm>
            <a:off x="574597" y="841962"/>
            <a:ext cx="6862325" cy="1416035"/>
          </a:xfrm>
          <a:prstGeom prst="rect">
            <a:avLst/>
          </a:prstGeom>
        </p:spPr>
      </p:pic>
      <p:pic>
        <p:nvPicPr>
          <p:cNvPr id="50" name="Picture 49" descr="A green triangle with black background">
            <a:extLst>
              <a:ext uri="{FF2B5EF4-FFF2-40B4-BE49-F238E27FC236}">
                <a16:creationId xmlns:a16="http://schemas.microsoft.com/office/drawing/2014/main" id="{6B5EA9DB-D010-4823-E614-55B670F75EEA}"/>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340017" y="704504"/>
            <a:ext cx="1015461" cy="875607"/>
          </a:xfrm>
          <a:prstGeom prst="rect">
            <a:avLst/>
          </a:prstGeom>
        </p:spPr>
      </p:pic>
      <p:pic>
        <p:nvPicPr>
          <p:cNvPr id="51" name="Picture 50" descr="A blue rhombus with black lines">
            <a:extLst>
              <a:ext uri="{FF2B5EF4-FFF2-40B4-BE49-F238E27FC236}">
                <a16:creationId xmlns:a16="http://schemas.microsoft.com/office/drawing/2014/main" id="{713D9A7C-15C1-3A93-3065-166B1CABE8A6}"/>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330142" y="5793574"/>
            <a:ext cx="1539860" cy="875607"/>
          </a:xfrm>
          <a:prstGeom prst="rect">
            <a:avLst/>
          </a:prstGeom>
        </p:spPr>
      </p:pic>
      <p:pic>
        <p:nvPicPr>
          <p:cNvPr id="52" name="Picture 51" descr="A brown rhombus with black border&#10;">
            <a:extLst>
              <a:ext uri="{FF2B5EF4-FFF2-40B4-BE49-F238E27FC236}">
                <a16:creationId xmlns:a16="http://schemas.microsoft.com/office/drawing/2014/main" id="{8ECAB8F2-673E-DD49-4158-ABFB7ADB3E31}"/>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7220066">
            <a:off x="7376921" y="7351464"/>
            <a:ext cx="1820968" cy="576656"/>
          </a:xfrm>
          <a:prstGeom prst="rect">
            <a:avLst/>
          </a:prstGeom>
        </p:spPr>
      </p:pic>
      <p:pic>
        <p:nvPicPr>
          <p:cNvPr id="53" name="Picture 52" descr="A yellow hexagon with black background">
            <a:extLst>
              <a:ext uri="{FF2B5EF4-FFF2-40B4-BE49-F238E27FC236}">
                <a16:creationId xmlns:a16="http://schemas.microsoft.com/office/drawing/2014/main" id="{0BCCBF98-C0EA-4E25-937C-2C3A55A103EA}"/>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rot="3548309">
            <a:off x="7529770" y="3639391"/>
            <a:ext cx="1931174" cy="1671387"/>
          </a:xfrm>
          <a:prstGeom prst="rect">
            <a:avLst/>
          </a:prstGeom>
        </p:spPr>
      </p:pic>
      <p:pic>
        <p:nvPicPr>
          <p:cNvPr id="54" name="Picture 53" descr="A red trapezoid with black lines">
            <a:extLst>
              <a:ext uri="{FF2B5EF4-FFF2-40B4-BE49-F238E27FC236}">
                <a16:creationId xmlns:a16="http://schemas.microsoft.com/office/drawing/2014/main" id="{47001025-FBFF-1491-FE6B-61819DCB31F4}"/>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8478368" y="2459913"/>
            <a:ext cx="2006597" cy="875606"/>
          </a:xfrm>
          <a:prstGeom prst="rect">
            <a:avLst/>
          </a:prstGeom>
        </p:spPr>
      </p:pic>
      <p:pic>
        <p:nvPicPr>
          <p:cNvPr id="55" name="Picture 54" descr="An orange square with black border">
            <a:extLst>
              <a:ext uri="{FF2B5EF4-FFF2-40B4-BE49-F238E27FC236}">
                <a16:creationId xmlns:a16="http://schemas.microsoft.com/office/drawing/2014/main" id="{DDE46551-9C33-8257-0DCE-470452E0ADA8}"/>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8046327" y="853132"/>
            <a:ext cx="984923" cy="984923"/>
          </a:xfrm>
          <a:prstGeom prst="rect">
            <a:avLst/>
          </a:prstGeom>
        </p:spPr>
      </p:pic>
      <p:pic>
        <p:nvPicPr>
          <p:cNvPr id="74" name="Picture 73" descr="A green triangle with black background">
            <a:extLst>
              <a:ext uri="{FF2B5EF4-FFF2-40B4-BE49-F238E27FC236}">
                <a16:creationId xmlns:a16="http://schemas.microsoft.com/office/drawing/2014/main" id="{E3634664-C338-379C-052F-34AFACA9290C}"/>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538932" y="755051"/>
            <a:ext cx="1015461" cy="875607"/>
          </a:xfrm>
          <a:prstGeom prst="rect">
            <a:avLst/>
          </a:prstGeom>
        </p:spPr>
      </p:pic>
      <p:pic>
        <p:nvPicPr>
          <p:cNvPr id="75" name="Picture 74" descr="A green triangle with black background">
            <a:extLst>
              <a:ext uri="{FF2B5EF4-FFF2-40B4-BE49-F238E27FC236}">
                <a16:creationId xmlns:a16="http://schemas.microsoft.com/office/drawing/2014/main" id="{5A1B9233-1ACC-F922-ED14-AB36B950F123}"/>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713875" y="886921"/>
            <a:ext cx="1015461" cy="875607"/>
          </a:xfrm>
          <a:prstGeom prst="rect">
            <a:avLst/>
          </a:prstGeom>
        </p:spPr>
      </p:pic>
      <p:pic>
        <p:nvPicPr>
          <p:cNvPr id="76" name="Picture 75" descr="A green triangle with black background">
            <a:extLst>
              <a:ext uri="{FF2B5EF4-FFF2-40B4-BE49-F238E27FC236}">
                <a16:creationId xmlns:a16="http://schemas.microsoft.com/office/drawing/2014/main" id="{AAB518EF-09D2-0103-CD87-B3F9BBAA63A1}"/>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692778" y="738270"/>
            <a:ext cx="1015461" cy="875607"/>
          </a:xfrm>
          <a:prstGeom prst="rect">
            <a:avLst/>
          </a:prstGeom>
        </p:spPr>
      </p:pic>
      <p:pic>
        <p:nvPicPr>
          <p:cNvPr id="77" name="Picture 76" descr="A green triangle with black background">
            <a:extLst>
              <a:ext uri="{FF2B5EF4-FFF2-40B4-BE49-F238E27FC236}">
                <a16:creationId xmlns:a16="http://schemas.microsoft.com/office/drawing/2014/main" id="{3D62DC1B-78A7-CF18-6020-3D9173E3CB3E}"/>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841665" y="724311"/>
            <a:ext cx="1015461" cy="875607"/>
          </a:xfrm>
          <a:prstGeom prst="rect">
            <a:avLst/>
          </a:prstGeom>
        </p:spPr>
      </p:pic>
      <p:pic>
        <p:nvPicPr>
          <p:cNvPr id="78" name="Picture 77" descr="An orange square with black border">
            <a:extLst>
              <a:ext uri="{FF2B5EF4-FFF2-40B4-BE49-F238E27FC236}">
                <a16:creationId xmlns:a16="http://schemas.microsoft.com/office/drawing/2014/main" id="{21CEE104-C56E-38A3-CC88-DD4E38B3684B}"/>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8619919" y="861694"/>
            <a:ext cx="984923" cy="984923"/>
          </a:xfrm>
          <a:prstGeom prst="rect">
            <a:avLst/>
          </a:prstGeom>
        </p:spPr>
      </p:pic>
      <p:pic>
        <p:nvPicPr>
          <p:cNvPr id="79" name="Picture 78" descr="An orange square with black border">
            <a:extLst>
              <a:ext uri="{FF2B5EF4-FFF2-40B4-BE49-F238E27FC236}">
                <a16:creationId xmlns:a16="http://schemas.microsoft.com/office/drawing/2014/main" id="{B1AF7696-C7AA-DA5C-179F-B7C246D5D60D}"/>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8092669" y="768963"/>
            <a:ext cx="984923" cy="984923"/>
          </a:xfrm>
          <a:prstGeom prst="rect">
            <a:avLst/>
          </a:prstGeom>
        </p:spPr>
      </p:pic>
      <p:pic>
        <p:nvPicPr>
          <p:cNvPr id="80" name="Picture 79" descr="An orange square with black border">
            <a:extLst>
              <a:ext uri="{FF2B5EF4-FFF2-40B4-BE49-F238E27FC236}">
                <a16:creationId xmlns:a16="http://schemas.microsoft.com/office/drawing/2014/main" id="{302B39F8-98E9-F9E8-BAE2-2812CA3764FE}"/>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8432731" y="906450"/>
            <a:ext cx="984923" cy="984923"/>
          </a:xfrm>
          <a:prstGeom prst="rect">
            <a:avLst/>
          </a:prstGeom>
        </p:spPr>
      </p:pic>
      <p:pic>
        <p:nvPicPr>
          <p:cNvPr id="81" name="Picture 80" descr="An orange square with black border">
            <a:extLst>
              <a:ext uri="{FF2B5EF4-FFF2-40B4-BE49-F238E27FC236}">
                <a16:creationId xmlns:a16="http://schemas.microsoft.com/office/drawing/2014/main" id="{89F2C2FF-F852-1684-803B-488CE210EDB9}"/>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7828220" y="719867"/>
            <a:ext cx="984923" cy="984923"/>
          </a:xfrm>
          <a:prstGeom prst="rect">
            <a:avLst/>
          </a:prstGeom>
        </p:spPr>
      </p:pic>
      <p:pic>
        <p:nvPicPr>
          <p:cNvPr id="82" name="Picture 81" descr="A yellow hexagon with black background">
            <a:extLst>
              <a:ext uri="{FF2B5EF4-FFF2-40B4-BE49-F238E27FC236}">
                <a16:creationId xmlns:a16="http://schemas.microsoft.com/office/drawing/2014/main" id="{A902359E-EA78-4995-3E1D-D719C088A0BB}"/>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rot="3548309">
            <a:off x="7682170" y="3791791"/>
            <a:ext cx="1931174" cy="1671387"/>
          </a:xfrm>
          <a:prstGeom prst="rect">
            <a:avLst/>
          </a:prstGeom>
        </p:spPr>
      </p:pic>
      <p:pic>
        <p:nvPicPr>
          <p:cNvPr id="83" name="Picture 82" descr="A yellow hexagon with black background">
            <a:extLst>
              <a:ext uri="{FF2B5EF4-FFF2-40B4-BE49-F238E27FC236}">
                <a16:creationId xmlns:a16="http://schemas.microsoft.com/office/drawing/2014/main" id="{08E60596-A760-60EE-1030-C71B4018DDDD}"/>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rot="3548309">
            <a:off x="7834570" y="3944191"/>
            <a:ext cx="1931174" cy="1671387"/>
          </a:xfrm>
          <a:prstGeom prst="rect">
            <a:avLst/>
          </a:prstGeom>
        </p:spPr>
      </p:pic>
      <p:pic>
        <p:nvPicPr>
          <p:cNvPr id="84" name="Picture 83" descr="A yellow hexagon with black background">
            <a:extLst>
              <a:ext uri="{FF2B5EF4-FFF2-40B4-BE49-F238E27FC236}">
                <a16:creationId xmlns:a16="http://schemas.microsoft.com/office/drawing/2014/main" id="{BDD926CC-112D-2B14-20BC-3CFD860FED68}"/>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rot="3548309">
            <a:off x="8070634" y="3634260"/>
            <a:ext cx="1931174" cy="1671387"/>
          </a:xfrm>
          <a:prstGeom prst="rect">
            <a:avLst/>
          </a:prstGeom>
        </p:spPr>
      </p:pic>
      <p:pic>
        <p:nvPicPr>
          <p:cNvPr id="85" name="Picture 84" descr="A yellow hexagon with black background">
            <a:extLst>
              <a:ext uri="{FF2B5EF4-FFF2-40B4-BE49-F238E27FC236}">
                <a16:creationId xmlns:a16="http://schemas.microsoft.com/office/drawing/2014/main" id="{2F398D3E-4D60-CD2C-2D8B-B9CECF001C52}"/>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rot="3548309">
            <a:off x="8255365" y="3654304"/>
            <a:ext cx="1931174" cy="1671387"/>
          </a:xfrm>
          <a:prstGeom prst="rect">
            <a:avLst/>
          </a:prstGeom>
        </p:spPr>
      </p:pic>
      <p:pic>
        <p:nvPicPr>
          <p:cNvPr id="86" name="Picture 85" descr="A yellow hexagon with black background">
            <a:extLst>
              <a:ext uri="{FF2B5EF4-FFF2-40B4-BE49-F238E27FC236}">
                <a16:creationId xmlns:a16="http://schemas.microsoft.com/office/drawing/2014/main" id="{BF4A66F2-81A0-DD0F-C8AE-4BDFA116DBC3}"/>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rot="3548309">
            <a:off x="8419294" y="3776531"/>
            <a:ext cx="1931174" cy="1671387"/>
          </a:xfrm>
          <a:prstGeom prst="rect">
            <a:avLst/>
          </a:prstGeom>
        </p:spPr>
      </p:pic>
      <p:pic>
        <p:nvPicPr>
          <p:cNvPr id="87" name="Picture 86" descr="A blue rhombus with black lines">
            <a:extLst>
              <a:ext uri="{FF2B5EF4-FFF2-40B4-BE49-F238E27FC236}">
                <a16:creationId xmlns:a16="http://schemas.microsoft.com/office/drawing/2014/main" id="{BFC32307-5F69-199C-FBC5-141D321C8705}"/>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482542" y="5945974"/>
            <a:ext cx="1539860" cy="875607"/>
          </a:xfrm>
          <a:prstGeom prst="rect">
            <a:avLst/>
          </a:prstGeom>
        </p:spPr>
      </p:pic>
      <p:pic>
        <p:nvPicPr>
          <p:cNvPr id="88" name="Picture 87" descr="A blue rhombus with black lines">
            <a:extLst>
              <a:ext uri="{FF2B5EF4-FFF2-40B4-BE49-F238E27FC236}">
                <a16:creationId xmlns:a16="http://schemas.microsoft.com/office/drawing/2014/main" id="{D061DF60-6080-5518-3E47-852228F5E0DC}"/>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634942" y="6098374"/>
            <a:ext cx="1539860" cy="875607"/>
          </a:xfrm>
          <a:prstGeom prst="rect">
            <a:avLst/>
          </a:prstGeom>
        </p:spPr>
      </p:pic>
      <p:pic>
        <p:nvPicPr>
          <p:cNvPr id="89" name="Picture 88" descr="A blue rhombus with black lines">
            <a:extLst>
              <a:ext uri="{FF2B5EF4-FFF2-40B4-BE49-F238E27FC236}">
                <a16:creationId xmlns:a16="http://schemas.microsoft.com/office/drawing/2014/main" id="{F146C26A-754E-F440-985C-26008E4306AB}"/>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296981" y="5656520"/>
            <a:ext cx="1539860" cy="875607"/>
          </a:xfrm>
          <a:prstGeom prst="rect">
            <a:avLst/>
          </a:prstGeom>
        </p:spPr>
      </p:pic>
      <p:pic>
        <p:nvPicPr>
          <p:cNvPr id="90" name="Picture 89" descr="A blue rhombus with black lines">
            <a:extLst>
              <a:ext uri="{FF2B5EF4-FFF2-40B4-BE49-F238E27FC236}">
                <a16:creationId xmlns:a16="http://schemas.microsoft.com/office/drawing/2014/main" id="{22B58FD5-7D42-692F-B192-322A6D149210}"/>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800157" y="5839599"/>
            <a:ext cx="1539860" cy="875607"/>
          </a:xfrm>
          <a:prstGeom prst="rect">
            <a:avLst/>
          </a:prstGeom>
        </p:spPr>
      </p:pic>
      <p:pic>
        <p:nvPicPr>
          <p:cNvPr id="91" name="Picture 90" descr="A blue rhombus with black lines">
            <a:extLst>
              <a:ext uri="{FF2B5EF4-FFF2-40B4-BE49-F238E27FC236}">
                <a16:creationId xmlns:a16="http://schemas.microsoft.com/office/drawing/2014/main" id="{00B9BABE-A5EB-7A4D-A75F-4C90781E7D4D}"/>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9057764" y="5976714"/>
            <a:ext cx="1539860" cy="875607"/>
          </a:xfrm>
          <a:prstGeom prst="rect">
            <a:avLst/>
          </a:prstGeom>
        </p:spPr>
      </p:pic>
      <p:pic>
        <p:nvPicPr>
          <p:cNvPr id="92" name="Picture 91" descr="A brown rhombus with black border&#10;">
            <a:extLst>
              <a:ext uri="{FF2B5EF4-FFF2-40B4-BE49-F238E27FC236}">
                <a16:creationId xmlns:a16="http://schemas.microsoft.com/office/drawing/2014/main" id="{48592E9D-50B5-F768-73B1-E30DC3972694}"/>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7220066">
            <a:off x="7660031" y="7331884"/>
            <a:ext cx="1820968" cy="576656"/>
          </a:xfrm>
          <a:prstGeom prst="rect">
            <a:avLst/>
          </a:prstGeom>
        </p:spPr>
      </p:pic>
      <p:pic>
        <p:nvPicPr>
          <p:cNvPr id="93" name="Picture 92" descr="A brown rhombus with black border&#10;">
            <a:extLst>
              <a:ext uri="{FF2B5EF4-FFF2-40B4-BE49-F238E27FC236}">
                <a16:creationId xmlns:a16="http://schemas.microsoft.com/office/drawing/2014/main" id="{651983DA-02CA-4E64-8552-2B8DB0336451}"/>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7220066">
            <a:off x="7827047" y="7600047"/>
            <a:ext cx="1820968" cy="576656"/>
          </a:xfrm>
          <a:prstGeom prst="rect">
            <a:avLst/>
          </a:prstGeom>
        </p:spPr>
      </p:pic>
      <p:pic>
        <p:nvPicPr>
          <p:cNvPr id="94" name="Picture 93" descr="A brown rhombus with black border&#10;">
            <a:extLst>
              <a:ext uri="{FF2B5EF4-FFF2-40B4-BE49-F238E27FC236}">
                <a16:creationId xmlns:a16="http://schemas.microsoft.com/office/drawing/2014/main" id="{9B2F93CB-7F41-FFBB-CD0E-A2A648CD8EF6}"/>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7220066">
            <a:off x="8250828" y="7389700"/>
            <a:ext cx="1820968" cy="576656"/>
          </a:xfrm>
          <a:prstGeom prst="rect">
            <a:avLst/>
          </a:prstGeom>
        </p:spPr>
      </p:pic>
      <p:pic>
        <p:nvPicPr>
          <p:cNvPr id="95" name="Picture 94" descr="A brown rhombus with black border&#10;">
            <a:extLst>
              <a:ext uri="{FF2B5EF4-FFF2-40B4-BE49-F238E27FC236}">
                <a16:creationId xmlns:a16="http://schemas.microsoft.com/office/drawing/2014/main" id="{617E2793-163C-CEA7-CA18-F6C355EF1CAB}"/>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7220066">
            <a:off x="7992263" y="7312304"/>
            <a:ext cx="1820968" cy="576656"/>
          </a:xfrm>
          <a:prstGeom prst="rect">
            <a:avLst/>
          </a:prstGeom>
        </p:spPr>
      </p:pic>
      <p:pic>
        <p:nvPicPr>
          <p:cNvPr id="96" name="Picture 95" descr="A brown rhombus with black border&#10;">
            <a:extLst>
              <a:ext uri="{FF2B5EF4-FFF2-40B4-BE49-F238E27FC236}">
                <a16:creationId xmlns:a16="http://schemas.microsoft.com/office/drawing/2014/main" id="{1163E069-ADE0-1C2C-71FD-E2B0BC970C42}"/>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7220066">
            <a:off x="8687087" y="7212687"/>
            <a:ext cx="1820968" cy="576656"/>
          </a:xfrm>
          <a:prstGeom prst="rect">
            <a:avLst/>
          </a:prstGeom>
        </p:spPr>
      </p:pic>
      <p:pic>
        <p:nvPicPr>
          <p:cNvPr id="97" name="Picture 96" descr="A red trapezoid with black lines">
            <a:extLst>
              <a:ext uri="{FF2B5EF4-FFF2-40B4-BE49-F238E27FC236}">
                <a16:creationId xmlns:a16="http://schemas.microsoft.com/office/drawing/2014/main" id="{CDB86FD1-250B-C0DB-734F-F3D19E0F6E16}"/>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774533" y="2453554"/>
            <a:ext cx="2006597" cy="875606"/>
          </a:xfrm>
          <a:prstGeom prst="rect">
            <a:avLst/>
          </a:prstGeom>
        </p:spPr>
      </p:pic>
      <p:pic>
        <p:nvPicPr>
          <p:cNvPr id="98" name="Picture 97" descr="A red trapezoid with black lines">
            <a:extLst>
              <a:ext uri="{FF2B5EF4-FFF2-40B4-BE49-F238E27FC236}">
                <a16:creationId xmlns:a16="http://schemas.microsoft.com/office/drawing/2014/main" id="{5BEAEB00-F54D-15FA-F08A-F3D54EB40291}"/>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8639323" y="2038890"/>
            <a:ext cx="2006597" cy="875606"/>
          </a:xfrm>
          <a:prstGeom prst="rect">
            <a:avLst/>
          </a:prstGeom>
        </p:spPr>
      </p:pic>
      <p:pic>
        <p:nvPicPr>
          <p:cNvPr id="99" name="Picture 98" descr="A red trapezoid with black lines">
            <a:extLst>
              <a:ext uri="{FF2B5EF4-FFF2-40B4-BE49-F238E27FC236}">
                <a16:creationId xmlns:a16="http://schemas.microsoft.com/office/drawing/2014/main" id="{FACC3CC9-EC1A-847A-9E34-5995B65CEF22}"/>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598071" y="2065390"/>
            <a:ext cx="2006597" cy="875606"/>
          </a:xfrm>
          <a:prstGeom prst="rect">
            <a:avLst/>
          </a:prstGeom>
        </p:spPr>
      </p:pic>
      <p:pic>
        <p:nvPicPr>
          <p:cNvPr id="100" name="Picture 99" descr="A red trapezoid with black lines">
            <a:extLst>
              <a:ext uri="{FF2B5EF4-FFF2-40B4-BE49-F238E27FC236}">
                <a16:creationId xmlns:a16="http://schemas.microsoft.com/office/drawing/2014/main" id="{32E91E46-C232-79FF-A969-2BC5E756FC16}"/>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985723" y="1965064"/>
            <a:ext cx="2006597" cy="875606"/>
          </a:xfrm>
          <a:prstGeom prst="rect">
            <a:avLst/>
          </a:prstGeom>
        </p:spPr>
      </p:pic>
      <p:pic>
        <p:nvPicPr>
          <p:cNvPr id="101" name="Picture 100" descr="A red trapezoid with black lines">
            <a:extLst>
              <a:ext uri="{FF2B5EF4-FFF2-40B4-BE49-F238E27FC236}">
                <a16:creationId xmlns:a16="http://schemas.microsoft.com/office/drawing/2014/main" id="{6A0FE15F-6633-ACD4-7074-D317A97A7FD6}"/>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8403196" y="2373894"/>
            <a:ext cx="2006597" cy="875606"/>
          </a:xfrm>
          <a:prstGeom prst="rect">
            <a:avLst/>
          </a:prstGeom>
        </p:spPr>
      </p:pic>
      <p:sp>
        <p:nvSpPr>
          <p:cNvPr id="2" name="TextBox 1" descr="Click the die to roll, &#10;Click again to stop.&#10;">
            <a:extLst>
              <a:ext uri="{FF2B5EF4-FFF2-40B4-BE49-F238E27FC236}">
                <a16:creationId xmlns:a16="http://schemas.microsoft.com/office/drawing/2014/main" id="{88873EEB-DD0B-36E4-DCDC-7E816AE1642C}"/>
              </a:ext>
            </a:extLst>
          </p:cNvPr>
          <p:cNvSpPr txBox="1"/>
          <p:nvPr/>
        </p:nvSpPr>
        <p:spPr>
          <a:xfrm>
            <a:off x="11925300" y="655401"/>
            <a:ext cx="2084225" cy="646331"/>
          </a:xfrm>
          <a:prstGeom prst="rect">
            <a:avLst/>
          </a:prstGeom>
          <a:noFill/>
        </p:spPr>
        <p:txBody>
          <a:bodyPr wrap="none" rtlCol="0">
            <a:spAutoFit/>
          </a:bodyPr>
          <a:lstStyle/>
          <a:p>
            <a:r>
              <a:rPr lang="en-US" b="1" dirty="0">
                <a:latin typeface="+mj-lt"/>
                <a:cs typeface="Arial" panose="020B0604020202020204" pitchFamily="34" charset="0"/>
              </a:rPr>
              <a:t>Click the die to roll, </a:t>
            </a:r>
          </a:p>
          <a:p>
            <a:r>
              <a:rPr lang="en-US" b="1" dirty="0">
                <a:latin typeface="+mj-lt"/>
                <a:cs typeface="Arial" panose="020B0604020202020204" pitchFamily="34" charset="0"/>
              </a:rPr>
              <a:t>Click again to stop</a:t>
            </a:r>
            <a:r>
              <a:rPr lang="en-US" b="1" dirty="0"/>
              <a:t>.</a:t>
            </a:r>
          </a:p>
        </p:txBody>
      </p:sp>
      <p:sp>
        <p:nvSpPr>
          <p:cNvPr id="4" name="TextBox 3">
            <a:extLst>
              <a:ext uri="{FF2B5EF4-FFF2-40B4-BE49-F238E27FC236}">
                <a16:creationId xmlns:a16="http://schemas.microsoft.com/office/drawing/2014/main" id="{F15EA894-5B56-C0DD-CA57-12EFF7BF28E3}"/>
              </a:ext>
            </a:extLst>
          </p:cNvPr>
          <p:cNvSpPr txBox="1"/>
          <p:nvPr/>
        </p:nvSpPr>
        <p:spPr>
          <a:xfrm>
            <a:off x="1444344" y="8245889"/>
            <a:ext cx="15553216" cy="1631216"/>
          </a:xfrm>
          <a:prstGeom prst="rect">
            <a:avLst/>
          </a:prstGeom>
          <a:noFill/>
        </p:spPr>
        <p:txBody>
          <a:bodyPr wrap="square">
            <a:spAutoFit/>
          </a:bodyPr>
          <a:lstStyle/>
          <a:p>
            <a:pPr algn="l"/>
            <a:endParaRPr lang="en-US" sz="2800" b="0" i="0" u="none" strike="noStrike" baseline="0" dirty="0">
              <a:solidFill>
                <a:srgbClr val="000000"/>
              </a:solidFill>
              <a:latin typeface="Calibri" panose="020F0502020204030204" pitchFamily="34" charset="0"/>
            </a:endParaRPr>
          </a:p>
          <a:p>
            <a:pPr algn="ctr"/>
            <a:r>
              <a:rPr lang="en-US" sz="2400" b="1" u="none" strike="noStrike" baseline="0" dirty="0">
                <a:solidFill>
                  <a:schemeClr val="tx1"/>
                </a:solidFill>
                <a:latin typeface="+mn-lt"/>
              </a:rPr>
              <a:t>Family</a:t>
            </a:r>
            <a:r>
              <a:rPr lang="en-US" sz="2400" b="1" i="1" u="none" strike="noStrike" baseline="0" dirty="0">
                <a:solidFill>
                  <a:schemeClr val="tx1"/>
                </a:solidFill>
                <a:latin typeface="+mn-lt"/>
              </a:rPr>
              <a:t> </a:t>
            </a:r>
            <a:r>
              <a:rPr lang="en-US" sz="2400" b="1" u="none" strike="noStrike" baseline="0" dirty="0">
                <a:solidFill>
                  <a:schemeClr val="tx1"/>
                </a:solidFill>
                <a:latin typeface="+mn-lt"/>
              </a:rPr>
              <a:t>prompts</a:t>
            </a:r>
            <a:r>
              <a:rPr lang="en-US" sz="2400" b="1" i="1" u="none" strike="noStrike" baseline="0" dirty="0">
                <a:solidFill>
                  <a:schemeClr val="tx1"/>
                </a:solidFill>
                <a:latin typeface="+mn-lt"/>
              </a:rPr>
              <a:t> </a:t>
            </a:r>
            <a:endParaRPr lang="en-US" sz="2400" b="0" i="0" u="none" strike="noStrike" baseline="0" dirty="0">
              <a:solidFill>
                <a:schemeClr val="tx1"/>
              </a:solidFill>
              <a:latin typeface="+mn-lt"/>
            </a:endParaRPr>
          </a:p>
          <a:p>
            <a:pPr marL="342900" indent="-342900">
              <a:buFont typeface="Arial" panose="020B0604020202020204" pitchFamily="34" charset="0"/>
              <a:buChar char="•"/>
            </a:pPr>
            <a:r>
              <a:rPr lang="en-US" sz="2400" b="0" i="0" u="none" strike="noStrike" baseline="0" dirty="0">
                <a:solidFill>
                  <a:schemeClr val="tx1"/>
                </a:solidFill>
                <a:latin typeface="+mn-lt"/>
              </a:rPr>
              <a:t>What is the name of this shape? (Possible responses: parallelogram, hexagon, quadrilateral, triangle, trapezoid)</a:t>
            </a:r>
          </a:p>
          <a:p>
            <a:pPr marL="342900" indent="-342900">
              <a:buFont typeface="Arial" panose="020B0604020202020204" pitchFamily="34" charset="0"/>
              <a:buChar char="•"/>
            </a:pPr>
            <a:r>
              <a:rPr lang="en-US" sz="2400" b="0" i="0" u="none" strike="noStrike" baseline="0" dirty="0">
                <a:solidFill>
                  <a:schemeClr val="tx1"/>
                </a:solidFill>
                <a:latin typeface="+mn-lt"/>
              </a:rPr>
              <a:t>Which shapes can be classified as quadrilaterals (having four sides)? How do you know?</a:t>
            </a:r>
          </a:p>
        </p:txBody>
      </p:sp>
    </p:spTree>
    <p:extLst>
      <p:ext uri="{BB962C8B-B14F-4D97-AF65-F5344CB8AC3E}">
        <p14:creationId xmlns:p14="http://schemas.microsoft.com/office/powerpoint/2010/main" val="3152559673"/>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5"/>
                    </p:tgtEl>
                  </p:cond>
                </p:stCondLst>
                <p:endSync evt="end" delay="0">
                  <p:rtn val="all"/>
                </p:endSync>
                <p:childTnLst>
                  <p:par>
                    <p:cTn id="3" fill="hold">
                      <p:stCondLst>
                        <p:cond delay="0"/>
                      </p:stCondLst>
                      <p:childTnLst>
                        <p:par>
                          <p:cTn id="4" fill="hold">
                            <p:stCondLst>
                              <p:cond delay="0"/>
                            </p:stCondLst>
                            <p:childTnLst>
                              <p:par>
                                <p:cTn id="5" presetID="2" presetClass="mediacall" presetSubtype="0" fill="hold" nodeType="clickEffect">
                                  <p:stCondLst>
                                    <p:cond delay="0"/>
                                  </p:stCondLst>
                                  <p:childTnLst>
                                    <p:cmd type="call" cmd="togglePause">
                                      <p:cBhvr>
                                        <p:cTn id="6" dur="1" fill="hold"/>
                                        <p:tgtEl>
                                          <p:spTgt spid="25"/>
                                        </p:tgtEl>
                                      </p:cBhvr>
                                    </p:cmd>
                                  </p:childTnLst>
                                </p:cTn>
                              </p:par>
                            </p:childTnLst>
                          </p:cTn>
                        </p:par>
                      </p:childTnLst>
                    </p:cTn>
                  </p:par>
                </p:childTnLst>
              </p:cTn>
              <p:nextCondLst>
                <p:cond evt="onClick" delay="0">
                  <p:tgtEl>
                    <p:spTgt spid="25"/>
                  </p:tgtEl>
                </p:cond>
              </p:nextCondLst>
            </p:seq>
            <p:video>
              <p:cMediaNode vol="80000">
                <p:cTn id="7" repeatCount="indefinite" fill="hold" display="0">
                  <p:stCondLst>
                    <p:cond delay="indefinite"/>
                  </p:stCondLst>
                </p:cTn>
                <p:tgtEl>
                  <p:spTgt spid="25"/>
                </p:tgtEl>
              </p:cMediaNode>
            </p:video>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21CBB4-FED1-E5E6-C3F5-95611D1B42DF}"/>
            </a:ext>
          </a:extLst>
        </p:cNvPr>
        <p:cNvGrpSpPr/>
        <p:nvPr/>
      </p:nvGrpSpPr>
      <p:grpSpPr>
        <a:xfrm>
          <a:off x="0" y="0"/>
          <a:ext cx="0" cy="0"/>
          <a:chOff x="0" y="0"/>
          <a:chExt cx="0" cy="0"/>
        </a:xfrm>
      </p:grpSpPr>
      <p:sp>
        <p:nvSpPr>
          <p:cNvPr id="15" name="object 15" descr="Pattern Block Key&#10;">
            <a:extLst>
              <a:ext uri="{FF2B5EF4-FFF2-40B4-BE49-F238E27FC236}">
                <a16:creationId xmlns:a16="http://schemas.microsoft.com/office/drawing/2014/main" id="{73C4F9B7-50EF-2C50-0AC7-F0238C8DA002}"/>
              </a:ext>
            </a:extLst>
          </p:cNvPr>
          <p:cNvSpPr txBox="1"/>
          <p:nvPr/>
        </p:nvSpPr>
        <p:spPr>
          <a:xfrm>
            <a:off x="1584904" y="567016"/>
            <a:ext cx="1995488" cy="259686"/>
          </a:xfrm>
          <a:prstGeom prst="rect">
            <a:avLst/>
          </a:prstGeom>
        </p:spPr>
        <p:txBody>
          <a:bodyPr vert="horz" wrap="square" lIns="0" tIns="13335" rIns="0" bIns="0" rtlCol="0">
            <a:spAutoFit/>
          </a:bodyPr>
          <a:lstStyle/>
          <a:p>
            <a:pPr marL="12700">
              <a:lnSpc>
                <a:spcPct val="100000"/>
              </a:lnSpc>
              <a:spcBef>
                <a:spcPts val="105"/>
              </a:spcBef>
            </a:pPr>
            <a:r>
              <a:rPr sz="1600" b="1" spc="-55" dirty="0">
                <a:solidFill>
                  <a:srgbClr val="5B5B5B"/>
                </a:solidFill>
                <a:latin typeface="+mj-lt"/>
                <a:cs typeface="Arial"/>
              </a:rPr>
              <a:t>Patte</a:t>
            </a:r>
            <a:r>
              <a:rPr lang="en-US" sz="1600" b="1" spc="-55" dirty="0">
                <a:solidFill>
                  <a:srgbClr val="5B5B5B"/>
                </a:solidFill>
                <a:latin typeface="+mj-lt"/>
                <a:cs typeface="Arial"/>
              </a:rPr>
              <a:t>rn</a:t>
            </a:r>
            <a:r>
              <a:rPr sz="1600" b="1" spc="-100" dirty="0">
                <a:solidFill>
                  <a:srgbClr val="5B5B5B"/>
                </a:solidFill>
                <a:latin typeface="+mj-lt"/>
                <a:cs typeface="Arial"/>
              </a:rPr>
              <a:t> </a:t>
            </a:r>
            <a:r>
              <a:rPr sz="1600" b="1" spc="-90" dirty="0">
                <a:solidFill>
                  <a:srgbClr val="5B5B5B"/>
                </a:solidFill>
                <a:latin typeface="+mj-lt"/>
                <a:cs typeface="Arial"/>
              </a:rPr>
              <a:t>Block</a:t>
            </a:r>
            <a:r>
              <a:rPr sz="1600" b="1" spc="-15" dirty="0">
                <a:solidFill>
                  <a:srgbClr val="5B5B5B"/>
                </a:solidFill>
                <a:latin typeface="+mj-lt"/>
                <a:cs typeface="Arial"/>
              </a:rPr>
              <a:t> </a:t>
            </a:r>
            <a:r>
              <a:rPr sz="1600" b="1" spc="-25" dirty="0">
                <a:solidFill>
                  <a:srgbClr val="6B6B6B"/>
                </a:solidFill>
                <a:latin typeface="+mj-lt"/>
                <a:cs typeface="Arial"/>
              </a:rPr>
              <a:t>Key</a:t>
            </a:r>
            <a:endParaRPr sz="1600" b="1" dirty="0">
              <a:latin typeface="+mj-lt"/>
              <a:cs typeface="Arial"/>
            </a:endParaRPr>
          </a:p>
        </p:txBody>
      </p:sp>
      <p:sp>
        <p:nvSpPr>
          <p:cNvPr id="23" name="object 22" descr="KY Family Math Night - Geometry Activity 1c: Symmetric Mosaics&#10;&#10;">
            <a:extLst>
              <a:ext uri="{FF2B5EF4-FFF2-40B4-BE49-F238E27FC236}">
                <a16:creationId xmlns:a16="http://schemas.microsoft.com/office/drawing/2014/main" id="{88FEDBBC-DFC7-DFEC-A86D-09AF114B476C}"/>
              </a:ext>
            </a:extLst>
          </p:cNvPr>
          <p:cNvSpPr txBox="1">
            <a:spLocks/>
          </p:cNvSpPr>
          <p:nvPr/>
        </p:nvSpPr>
        <p:spPr>
          <a:xfrm>
            <a:off x="-23352" y="-27174"/>
            <a:ext cx="18059400" cy="539890"/>
          </a:xfrm>
          <a:prstGeom prst="rect">
            <a:avLst/>
          </a:prstGeom>
          <a:solidFill>
            <a:srgbClr val="102649"/>
          </a:solidFill>
        </p:spPr>
        <p:txBody>
          <a:bodyPr vert="horz" wrap="square" lIns="0" tIns="52069" rIns="0" bIns="0" rtlCol="0">
            <a:spAutoFit/>
          </a:bodyPr>
          <a:lstStyle>
            <a:lvl1pPr>
              <a:defRPr>
                <a:latin typeface="+mj-lt"/>
                <a:ea typeface="+mj-ea"/>
                <a:cs typeface="+mj-cs"/>
              </a:defRPr>
            </a:lvl1pPr>
          </a:lstStyle>
          <a:p>
            <a:pPr marL="642620" marR="5080" indent="-630555" algn="ctr">
              <a:lnSpc>
                <a:spcPts val="3820"/>
              </a:lnSpc>
              <a:spcBef>
                <a:spcPts val="409"/>
              </a:spcBef>
            </a:pPr>
            <a:r>
              <a:rPr lang="en-US" sz="3350" spc="-110" dirty="0">
                <a:solidFill>
                  <a:schemeClr val="bg1"/>
                </a:solidFill>
              </a:rPr>
              <a:t>Symmetric</a:t>
            </a:r>
            <a:r>
              <a:rPr lang="en-US" sz="3350" spc="-155" dirty="0">
                <a:solidFill>
                  <a:schemeClr val="bg1"/>
                </a:solidFill>
              </a:rPr>
              <a:t> </a:t>
            </a:r>
            <a:r>
              <a:rPr lang="en-US" sz="3350" spc="-10" dirty="0">
                <a:solidFill>
                  <a:schemeClr val="bg1"/>
                </a:solidFill>
              </a:rPr>
              <a:t>Mosaics Game </a:t>
            </a:r>
            <a:endParaRPr lang="en-US" sz="3350" spc="-10" dirty="0">
              <a:solidFill>
                <a:schemeClr val="accent6"/>
              </a:solidFill>
              <a:latin typeface="Arial" panose="020B0604020202020204" pitchFamily="34" charset="0"/>
              <a:cs typeface="Arial" panose="020B0604020202020204" pitchFamily="34" charset="0"/>
            </a:endParaRPr>
          </a:p>
        </p:txBody>
      </p:sp>
      <p:pic>
        <p:nvPicPr>
          <p:cNvPr id="25" name="PowerPoint Dice" descr="automated die">
            <a:hlinkClick r:id="" action="ppaction://media"/>
            <a:extLst>
              <a:ext uri="{FF2B5EF4-FFF2-40B4-BE49-F238E27FC236}">
                <a16:creationId xmlns:a16="http://schemas.microsoft.com/office/drawing/2014/main" id="{E7356DAF-493B-6743-6A34-5874463F7404}"/>
              </a:ext>
            </a:extLst>
          </p:cNvPr>
          <p:cNvPicPr>
            <a:picLocks noChangeAspect="1"/>
          </p:cNvPicPr>
          <p:nvPr>
            <a:videoFile r:link="rId2"/>
            <p:extLst>
              <p:ext uri="{DAA4B4D4-6D71-4841-9C94-3DE7FCFB9230}">
                <p14:media xmlns:p14="http://schemas.microsoft.com/office/powerpoint/2010/main" r:embed="rId1"/>
              </p:ext>
            </p:extLst>
          </p:nvPr>
        </p:nvPicPr>
        <p:blipFill>
          <a:blip r:embed="rId4"/>
          <a:stretch>
            <a:fillRect/>
          </a:stretch>
        </p:blipFill>
        <p:spPr>
          <a:xfrm>
            <a:off x="14744700" y="582042"/>
            <a:ext cx="1071799" cy="1071799"/>
          </a:xfrm>
          <a:prstGeom prst="roundRect">
            <a:avLst/>
          </a:prstGeom>
          <a:ln>
            <a:noFill/>
          </a:ln>
          <a:effectLst>
            <a:outerShdw blurRad="50800" dist="38100" dir="2700000" algn="tl" rotWithShape="0">
              <a:prstClr val="black">
                <a:alpha val="40000"/>
              </a:prstClr>
            </a:outerShdw>
          </a:effectLst>
          <a:scene3d>
            <a:camera prst="orthographicFront">
              <a:rot lat="0" lon="0" rev="0"/>
            </a:camera>
            <a:lightRig rig="contrasting" dir="t">
              <a:rot lat="0" lon="0" rev="7800000"/>
            </a:lightRig>
          </a:scene3d>
          <a:sp3d>
            <a:bevelT w="139700" h="139700"/>
          </a:sp3d>
        </p:spPr>
      </p:pic>
      <p:pic>
        <p:nvPicPr>
          <p:cNvPr id="34" name="Picture 33" descr="Roll 1 Take 2 Green Triangles&#10;Roll 2 Take 2 Orange Squares&#10;Roll 3 Take 2 Red Trapezoids&#10;Roll 4 Take 2 Yellow Hexagons&#10;Roll 5 Take 2 Blue Rhombus&#10;Roll 6 Take 3 Tan Rhombus">
            <a:extLst>
              <a:ext uri="{FF2B5EF4-FFF2-40B4-BE49-F238E27FC236}">
                <a16:creationId xmlns:a16="http://schemas.microsoft.com/office/drawing/2014/main" id="{9B8C1C07-E665-3B68-E012-11816D14B3A1}"/>
              </a:ext>
            </a:extLst>
          </p:cNvPr>
          <p:cNvPicPr>
            <a:picLocks noChangeAspect="1"/>
          </p:cNvPicPr>
          <p:nvPr/>
        </p:nvPicPr>
        <p:blipFill>
          <a:blip r:embed="rId5"/>
          <a:stretch>
            <a:fillRect/>
          </a:stretch>
        </p:blipFill>
        <p:spPr>
          <a:xfrm>
            <a:off x="574597" y="841962"/>
            <a:ext cx="6862325" cy="1416035"/>
          </a:xfrm>
          <a:prstGeom prst="rect">
            <a:avLst/>
          </a:prstGeom>
        </p:spPr>
      </p:pic>
      <p:pic>
        <p:nvPicPr>
          <p:cNvPr id="50" name="Picture 49" descr="A green triangle with black background">
            <a:extLst>
              <a:ext uri="{FF2B5EF4-FFF2-40B4-BE49-F238E27FC236}">
                <a16:creationId xmlns:a16="http://schemas.microsoft.com/office/drawing/2014/main" id="{6B5EA9DB-D010-4823-E614-55B670F75EEA}"/>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340017" y="704504"/>
            <a:ext cx="1015461" cy="875607"/>
          </a:xfrm>
          <a:prstGeom prst="rect">
            <a:avLst/>
          </a:prstGeom>
        </p:spPr>
      </p:pic>
      <p:pic>
        <p:nvPicPr>
          <p:cNvPr id="51" name="Picture 50" descr="A blue rhombus with black lines">
            <a:extLst>
              <a:ext uri="{FF2B5EF4-FFF2-40B4-BE49-F238E27FC236}">
                <a16:creationId xmlns:a16="http://schemas.microsoft.com/office/drawing/2014/main" id="{713D9A7C-15C1-3A93-3065-166B1CABE8A6}"/>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330142" y="5793574"/>
            <a:ext cx="1539860" cy="875607"/>
          </a:xfrm>
          <a:prstGeom prst="rect">
            <a:avLst/>
          </a:prstGeom>
        </p:spPr>
      </p:pic>
      <p:pic>
        <p:nvPicPr>
          <p:cNvPr id="52" name="Picture 51" descr="A brown rhombus with black border&#10;">
            <a:extLst>
              <a:ext uri="{FF2B5EF4-FFF2-40B4-BE49-F238E27FC236}">
                <a16:creationId xmlns:a16="http://schemas.microsoft.com/office/drawing/2014/main" id="{8ECAB8F2-673E-DD49-4158-ABFB7ADB3E31}"/>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7220066">
            <a:off x="7376921" y="7351464"/>
            <a:ext cx="1820968" cy="576656"/>
          </a:xfrm>
          <a:prstGeom prst="rect">
            <a:avLst/>
          </a:prstGeom>
        </p:spPr>
      </p:pic>
      <p:pic>
        <p:nvPicPr>
          <p:cNvPr id="53" name="Picture 52" descr="A yellow hexagon with black background">
            <a:extLst>
              <a:ext uri="{FF2B5EF4-FFF2-40B4-BE49-F238E27FC236}">
                <a16:creationId xmlns:a16="http://schemas.microsoft.com/office/drawing/2014/main" id="{0BCCBF98-C0EA-4E25-937C-2C3A55A103EA}"/>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rot="3548309">
            <a:off x="7529770" y="3639391"/>
            <a:ext cx="1931174" cy="1671387"/>
          </a:xfrm>
          <a:prstGeom prst="rect">
            <a:avLst/>
          </a:prstGeom>
        </p:spPr>
      </p:pic>
      <p:pic>
        <p:nvPicPr>
          <p:cNvPr id="54" name="Picture 53" descr="A red trapezoid with black lines">
            <a:extLst>
              <a:ext uri="{FF2B5EF4-FFF2-40B4-BE49-F238E27FC236}">
                <a16:creationId xmlns:a16="http://schemas.microsoft.com/office/drawing/2014/main" id="{47001025-FBFF-1491-FE6B-61819DCB31F4}"/>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8478368" y="2459913"/>
            <a:ext cx="2006597" cy="875606"/>
          </a:xfrm>
          <a:prstGeom prst="rect">
            <a:avLst/>
          </a:prstGeom>
        </p:spPr>
      </p:pic>
      <p:pic>
        <p:nvPicPr>
          <p:cNvPr id="55" name="Picture 54" descr="An orange square with black border">
            <a:extLst>
              <a:ext uri="{FF2B5EF4-FFF2-40B4-BE49-F238E27FC236}">
                <a16:creationId xmlns:a16="http://schemas.microsoft.com/office/drawing/2014/main" id="{DDE46551-9C33-8257-0DCE-470452E0ADA8}"/>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8046327" y="853132"/>
            <a:ext cx="984923" cy="984923"/>
          </a:xfrm>
          <a:prstGeom prst="rect">
            <a:avLst/>
          </a:prstGeom>
        </p:spPr>
      </p:pic>
      <p:pic>
        <p:nvPicPr>
          <p:cNvPr id="74" name="Picture 73" descr="A green triangle with black background">
            <a:extLst>
              <a:ext uri="{FF2B5EF4-FFF2-40B4-BE49-F238E27FC236}">
                <a16:creationId xmlns:a16="http://schemas.microsoft.com/office/drawing/2014/main" id="{E3634664-C338-379C-052F-34AFACA9290C}"/>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538932" y="755051"/>
            <a:ext cx="1015461" cy="875607"/>
          </a:xfrm>
          <a:prstGeom prst="rect">
            <a:avLst/>
          </a:prstGeom>
        </p:spPr>
      </p:pic>
      <p:pic>
        <p:nvPicPr>
          <p:cNvPr id="75" name="Picture 74" descr="A green triangle with black background">
            <a:extLst>
              <a:ext uri="{FF2B5EF4-FFF2-40B4-BE49-F238E27FC236}">
                <a16:creationId xmlns:a16="http://schemas.microsoft.com/office/drawing/2014/main" id="{5A1B9233-1ACC-F922-ED14-AB36B950F123}"/>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713875" y="886921"/>
            <a:ext cx="1015461" cy="875607"/>
          </a:xfrm>
          <a:prstGeom prst="rect">
            <a:avLst/>
          </a:prstGeom>
        </p:spPr>
      </p:pic>
      <p:pic>
        <p:nvPicPr>
          <p:cNvPr id="76" name="Picture 75" descr="A green triangle with black background">
            <a:extLst>
              <a:ext uri="{FF2B5EF4-FFF2-40B4-BE49-F238E27FC236}">
                <a16:creationId xmlns:a16="http://schemas.microsoft.com/office/drawing/2014/main" id="{AAB518EF-09D2-0103-CD87-B3F9BBAA63A1}"/>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692778" y="738270"/>
            <a:ext cx="1015461" cy="875607"/>
          </a:xfrm>
          <a:prstGeom prst="rect">
            <a:avLst/>
          </a:prstGeom>
        </p:spPr>
      </p:pic>
      <p:pic>
        <p:nvPicPr>
          <p:cNvPr id="77" name="Picture 76" descr="A green triangle with black background">
            <a:extLst>
              <a:ext uri="{FF2B5EF4-FFF2-40B4-BE49-F238E27FC236}">
                <a16:creationId xmlns:a16="http://schemas.microsoft.com/office/drawing/2014/main" id="{3D62DC1B-78A7-CF18-6020-3D9173E3CB3E}"/>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841665" y="724311"/>
            <a:ext cx="1015461" cy="875607"/>
          </a:xfrm>
          <a:prstGeom prst="rect">
            <a:avLst/>
          </a:prstGeom>
        </p:spPr>
      </p:pic>
      <p:pic>
        <p:nvPicPr>
          <p:cNvPr id="78" name="Picture 77" descr="An orange square with black border">
            <a:extLst>
              <a:ext uri="{FF2B5EF4-FFF2-40B4-BE49-F238E27FC236}">
                <a16:creationId xmlns:a16="http://schemas.microsoft.com/office/drawing/2014/main" id="{21CEE104-C56E-38A3-CC88-DD4E38B3684B}"/>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8619919" y="861694"/>
            <a:ext cx="984923" cy="984923"/>
          </a:xfrm>
          <a:prstGeom prst="rect">
            <a:avLst/>
          </a:prstGeom>
        </p:spPr>
      </p:pic>
      <p:pic>
        <p:nvPicPr>
          <p:cNvPr id="79" name="Picture 78" descr="An orange square with black border">
            <a:extLst>
              <a:ext uri="{FF2B5EF4-FFF2-40B4-BE49-F238E27FC236}">
                <a16:creationId xmlns:a16="http://schemas.microsoft.com/office/drawing/2014/main" id="{B1AF7696-C7AA-DA5C-179F-B7C246D5D60D}"/>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8092669" y="768963"/>
            <a:ext cx="984923" cy="984923"/>
          </a:xfrm>
          <a:prstGeom prst="rect">
            <a:avLst/>
          </a:prstGeom>
        </p:spPr>
      </p:pic>
      <p:pic>
        <p:nvPicPr>
          <p:cNvPr id="80" name="Picture 79" descr="An orange square with black border">
            <a:extLst>
              <a:ext uri="{FF2B5EF4-FFF2-40B4-BE49-F238E27FC236}">
                <a16:creationId xmlns:a16="http://schemas.microsoft.com/office/drawing/2014/main" id="{302B39F8-98E9-F9E8-BAE2-2812CA3764FE}"/>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8432731" y="906450"/>
            <a:ext cx="984923" cy="984923"/>
          </a:xfrm>
          <a:prstGeom prst="rect">
            <a:avLst/>
          </a:prstGeom>
        </p:spPr>
      </p:pic>
      <p:pic>
        <p:nvPicPr>
          <p:cNvPr id="81" name="Picture 80" descr="An orange square with black border">
            <a:extLst>
              <a:ext uri="{FF2B5EF4-FFF2-40B4-BE49-F238E27FC236}">
                <a16:creationId xmlns:a16="http://schemas.microsoft.com/office/drawing/2014/main" id="{89F2C2FF-F852-1684-803B-488CE210EDB9}"/>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7828220" y="719867"/>
            <a:ext cx="984923" cy="984923"/>
          </a:xfrm>
          <a:prstGeom prst="rect">
            <a:avLst/>
          </a:prstGeom>
        </p:spPr>
      </p:pic>
      <p:pic>
        <p:nvPicPr>
          <p:cNvPr id="82" name="Picture 81" descr="A yellow hexagon with black background">
            <a:extLst>
              <a:ext uri="{FF2B5EF4-FFF2-40B4-BE49-F238E27FC236}">
                <a16:creationId xmlns:a16="http://schemas.microsoft.com/office/drawing/2014/main" id="{A902359E-EA78-4995-3E1D-D719C088A0BB}"/>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rot="3548309">
            <a:off x="7682170" y="3791791"/>
            <a:ext cx="1931174" cy="1671387"/>
          </a:xfrm>
          <a:prstGeom prst="rect">
            <a:avLst/>
          </a:prstGeom>
        </p:spPr>
      </p:pic>
      <p:pic>
        <p:nvPicPr>
          <p:cNvPr id="83" name="Picture 82" descr="A yellow hexagon with black background">
            <a:extLst>
              <a:ext uri="{FF2B5EF4-FFF2-40B4-BE49-F238E27FC236}">
                <a16:creationId xmlns:a16="http://schemas.microsoft.com/office/drawing/2014/main" id="{08E60596-A760-60EE-1030-C71B4018DDDD}"/>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rot="3548309">
            <a:off x="7834570" y="3944191"/>
            <a:ext cx="1931174" cy="1671387"/>
          </a:xfrm>
          <a:prstGeom prst="rect">
            <a:avLst/>
          </a:prstGeom>
        </p:spPr>
      </p:pic>
      <p:pic>
        <p:nvPicPr>
          <p:cNvPr id="84" name="Picture 83" descr="A yellow hexagon with black background">
            <a:extLst>
              <a:ext uri="{FF2B5EF4-FFF2-40B4-BE49-F238E27FC236}">
                <a16:creationId xmlns:a16="http://schemas.microsoft.com/office/drawing/2014/main" id="{BDD926CC-112D-2B14-20BC-3CFD860FED68}"/>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rot="3548309">
            <a:off x="8070634" y="3634260"/>
            <a:ext cx="1931174" cy="1671387"/>
          </a:xfrm>
          <a:prstGeom prst="rect">
            <a:avLst/>
          </a:prstGeom>
        </p:spPr>
      </p:pic>
      <p:pic>
        <p:nvPicPr>
          <p:cNvPr id="85" name="Picture 84" descr="A yellow hexagon with black background">
            <a:extLst>
              <a:ext uri="{FF2B5EF4-FFF2-40B4-BE49-F238E27FC236}">
                <a16:creationId xmlns:a16="http://schemas.microsoft.com/office/drawing/2014/main" id="{2F398D3E-4D60-CD2C-2D8B-B9CECF001C52}"/>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rot="3548309">
            <a:off x="8255365" y="3654304"/>
            <a:ext cx="1931174" cy="1671387"/>
          </a:xfrm>
          <a:prstGeom prst="rect">
            <a:avLst/>
          </a:prstGeom>
        </p:spPr>
      </p:pic>
      <p:pic>
        <p:nvPicPr>
          <p:cNvPr id="86" name="Picture 85" descr="A yellow hexagon with black background">
            <a:extLst>
              <a:ext uri="{FF2B5EF4-FFF2-40B4-BE49-F238E27FC236}">
                <a16:creationId xmlns:a16="http://schemas.microsoft.com/office/drawing/2014/main" id="{BF4A66F2-81A0-DD0F-C8AE-4BDFA116DBC3}"/>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rot="3548309">
            <a:off x="8419294" y="3776531"/>
            <a:ext cx="1931174" cy="1671387"/>
          </a:xfrm>
          <a:prstGeom prst="rect">
            <a:avLst/>
          </a:prstGeom>
        </p:spPr>
      </p:pic>
      <p:pic>
        <p:nvPicPr>
          <p:cNvPr id="87" name="Picture 86" descr="A blue rhombus with black lines">
            <a:extLst>
              <a:ext uri="{FF2B5EF4-FFF2-40B4-BE49-F238E27FC236}">
                <a16:creationId xmlns:a16="http://schemas.microsoft.com/office/drawing/2014/main" id="{BFC32307-5F69-199C-FBC5-141D321C8705}"/>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482542" y="5945974"/>
            <a:ext cx="1539860" cy="875607"/>
          </a:xfrm>
          <a:prstGeom prst="rect">
            <a:avLst/>
          </a:prstGeom>
        </p:spPr>
      </p:pic>
      <p:pic>
        <p:nvPicPr>
          <p:cNvPr id="88" name="Picture 87" descr="A blue rhombus with black lines">
            <a:extLst>
              <a:ext uri="{FF2B5EF4-FFF2-40B4-BE49-F238E27FC236}">
                <a16:creationId xmlns:a16="http://schemas.microsoft.com/office/drawing/2014/main" id="{D061DF60-6080-5518-3E47-852228F5E0DC}"/>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634942" y="6098374"/>
            <a:ext cx="1539860" cy="875607"/>
          </a:xfrm>
          <a:prstGeom prst="rect">
            <a:avLst/>
          </a:prstGeom>
        </p:spPr>
      </p:pic>
      <p:pic>
        <p:nvPicPr>
          <p:cNvPr id="89" name="Picture 88" descr="A blue rhombus with black lines">
            <a:extLst>
              <a:ext uri="{FF2B5EF4-FFF2-40B4-BE49-F238E27FC236}">
                <a16:creationId xmlns:a16="http://schemas.microsoft.com/office/drawing/2014/main" id="{F146C26A-754E-F440-985C-26008E4306AB}"/>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296981" y="5656520"/>
            <a:ext cx="1539860" cy="875607"/>
          </a:xfrm>
          <a:prstGeom prst="rect">
            <a:avLst/>
          </a:prstGeom>
        </p:spPr>
      </p:pic>
      <p:pic>
        <p:nvPicPr>
          <p:cNvPr id="90" name="Picture 89" descr="A blue rhombus with black lines">
            <a:extLst>
              <a:ext uri="{FF2B5EF4-FFF2-40B4-BE49-F238E27FC236}">
                <a16:creationId xmlns:a16="http://schemas.microsoft.com/office/drawing/2014/main" id="{22B58FD5-7D42-692F-B192-322A6D149210}"/>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800157" y="5839599"/>
            <a:ext cx="1539860" cy="875607"/>
          </a:xfrm>
          <a:prstGeom prst="rect">
            <a:avLst/>
          </a:prstGeom>
        </p:spPr>
      </p:pic>
      <p:pic>
        <p:nvPicPr>
          <p:cNvPr id="91" name="Picture 90" descr="A blue rhombus with black lines">
            <a:extLst>
              <a:ext uri="{FF2B5EF4-FFF2-40B4-BE49-F238E27FC236}">
                <a16:creationId xmlns:a16="http://schemas.microsoft.com/office/drawing/2014/main" id="{00B9BABE-A5EB-7A4D-A75F-4C90781E7D4D}"/>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9057764" y="5976714"/>
            <a:ext cx="1539860" cy="875607"/>
          </a:xfrm>
          <a:prstGeom prst="rect">
            <a:avLst/>
          </a:prstGeom>
        </p:spPr>
      </p:pic>
      <p:pic>
        <p:nvPicPr>
          <p:cNvPr id="92" name="Picture 91" descr="A brown rhombus with black border&#10;">
            <a:extLst>
              <a:ext uri="{FF2B5EF4-FFF2-40B4-BE49-F238E27FC236}">
                <a16:creationId xmlns:a16="http://schemas.microsoft.com/office/drawing/2014/main" id="{48592E9D-50B5-F768-73B1-E30DC3972694}"/>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7220066">
            <a:off x="7660031" y="7331884"/>
            <a:ext cx="1820968" cy="576656"/>
          </a:xfrm>
          <a:prstGeom prst="rect">
            <a:avLst/>
          </a:prstGeom>
        </p:spPr>
      </p:pic>
      <p:pic>
        <p:nvPicPr>
          <p:cNvPr id="93" name="Picture 92" descr="A brown rhombus with black border&#10;">
            <a:extLst>
              <a:ext uri="{FF2B5EF4-FFF2-40B4-BE49-F238E27FC236}">
                <a16:creationId xmlns:a16="http://schemas.microsoft.com/office/drawing/2014/main" id="{651983DA-02CA-4E64-8552-2B8DB0336451}"/>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7220066">
            <a:off x="7827047" y="7600047"/>
            <a:ext cx="1820968" cy="576656"/>
          </a:xfrm>
          <a:prstGeom prst="rect">
            <a:avLst/>
          </a:prstGeom>
        </p:spPr>
      </p:pic>
      <p:pic>
        <p:nvPicPr>
          <p:cNvPr id="94" name="Picture 93" descr="A brown rhombus with black border&#10;">
            <a:extLst>
              <a:ext uri="{FF2B5EF4-FFF2-40B4-BE49-F238E27FC236}">
                <a16:creationId xmlns:a16="http://schemas.microsoft.com/office/drawing/2014/main" id="{9B2F93CB-7F41-FFBB-CD0E-A2A648CD8EF6}"/>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7220066">
            <a:off x="8250828" y="7389700"/>
            <a:ext cx="1820968" cy="576656"/>
          </a:xfrm>
          <a:prstGeom prst="rect">
            <a:avLst/>
          </a:prstGeom>
        </p:spPr>
      </p:pic>
      <p:pic>
        <p:nvPicPr>
          <p:cNvPr id="95" name="Picture 94" descr="A brown rhombus with black border&#10;">
            <a:extLst>
              <a:ext uri="{FF2B5EF4-FFF2-40B4-BE49-F238E27FC236}">
                <a16:creationId xmlns:a16="http://schemas.microsoft.com/office/drawing/2014/main" id="{617E2793-163C-CEA7-CA18-F6C355EF1CAB}"/>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7220066">
            <a:off x="7992263" y="7312304"/>
            <a:ext cx="1820968" cy="576656"/>
          </a:xfrm>
          <a:prstGeom prst="rect">
            <a:avLst/>
          </a:prstGeom>
        </p:spPr>
      </p:pic>
      <p:pic>
        <p:nvPicPr>
          <p:cNvPr id="96" name="Picture 95" descr="A brown rhombus with black border&#10;">
            <a:extLst>
              <a:ext uri="{FF2B5EF4-FFF2-40B4-BE49-F238E27FC236}">
                <a16:creationId xmlns:a16="http://schemas.microsoft.com/office/drawing/2014/main" id="{1163E069-ADE0-1C2C-71FD-E2B0BC970C42}"/>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7220066">
            <a:off x="8687087" y="7212687"/>
            <a:ext cx="1820968" cy="576656"/>
          </a:xfrm>
          <a:prstGeom prst="rect">
            <a:avLst/>
          </a:prstGeom>
        </p:spPr>
      </p:pic>
      <p:pic>
        <p:nvPicPr>
          <p:cNvPr id="97" name="Picture 96" descr="A red trapezoid with black lines">
            <a:extLst>
              <a:ext uri="{FF2B5EF4-FFF2-40B4-BE49-F238E27FC236}">
                <a16:creationId xmlns:a16="http://schemas.microsoft.com/office/drawing/2014/main" id="{CDB86FD1-250B-C0DB-734F-F3D19E0F6E16}"/>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774533" y="2453554"/>
            <a:ext cx="2006597" cy="875606"/>
          </a:xfrm>
          <a:prstGeom prst="rect">
            <a:avLst/>
          </a:prstGeom>
        </p:spPr>
      </p:pic>
      <p:pic>
        <p:nvPicPr>
          <p:cNvPr id="98" name="Picture 97" descr="A red trapezoid with black lines">
            <a:extLst>
              <a:ext uri="{FF2B5EF4-FFF2-40B4-BE49-F238E27FC236}">
                <a16:creationId xmlns:a16="http://schemas.microsoft.com/office/drawing/2014/main" id="{5BEAEB00-F54D-15FA-F08A-F3D54EB40291}"/>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8639323" y="2038890"/>
            <a:ext cx="2006597" cy="875606"/>
          </a:xfrm>
          <a:prstGeom prst="rect">
            <a:avLst/>
          </a:prstGeom>
        </p:spPr>
      </p:pic>
      <p:pic>
        <p:nvPicPr>
          <p:cNvPr id="99" name="Picture 98" descr="A red trapezoid with black lines">
            <a:extLst>
              <a:ext uri="{FF2B5EF4-FFF2-40B4-BE49-F238E27FC236}">
                <a16:creationId xmlns:a16="http://schemas.microsoft.com/office/drawing/2014/main" id="{FACC3CC9-EC1A-847A-9E34-5995B65CEF22}"/>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598071" y="2065390"/>
            <a:ext cx="2006597" cy="875606"/>
          </a:xfrm>
          <a:prstGeom prst="rect">
            <a:avLst/>
          </a:prstGeom>
        </p:spPr>
      </p:pic>
      <p:pic>
        <p:nvPicPr>
          <p:cNvPr id="100" name="Picture 99" descr="A red trapezoid with black lines">
            <a:extLst>
              <a:ext uri="{FF2B5EF4-FFF2-40B4-BE49-F238E27FC236}">
                <a16:creationId xmlns:a16="http://schemas.microsoft.com/office/drawing/2014/main" id="{32E91E46-C232-79FF-A969-2BC5E756FC16}"/>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985723" y="1965064"/>
            <a:ext cx="2006597" cy="875606"/>
          </a:xfrm>
          <a:prstGeom prst="rect">
            <a:avLst/>
          </a:prstGeom>
        </p:spPr>
      </p:pic>
      <p:pic>
        <p:nvPicPr>
          <p:cNvPr id="101" name="Picture 100" descr="A red trapezoid with black lines">
            <a:extLst>
              <a:ext uri="{FF2B5EF4-FFF2-40B4-BE49-F238E27FC236}">
                <a16:creationId xmlns:a16="http://schemas.microsoft.com/office/drawing/2014/main" id="{6A0FE15F-6633-ACD4-7074-D317A97A7FD6}"/>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669667" y="2059153"/>
            <a:ext cx="2006597" cy="875606"/>
          </a:xfrm>
          <a:prstGeom prst="rect">
            <a:avLst/>
          </a:prstGeom>
        </p:spPr>
      </p:pic>
      <p:sp>
        <p:nvSpPr>
          <p:cNvPr id="2" name="TextBox 1" descr="Click the die to roll, &#10;Click again to stop.&#10;">
            <a:extLst>
              <a:ext uri="{FF2B5EF4-FFF2-40B4-BE49-F238E27FC236}">
                <a16:creationId xmlns:a16="http://schemas.microsoft.com/office/drawing/2014/main" id="{88873EEB-DD0B-36E4-DCDC-7E816AE1642C}"/>
              </a:ext>
            </a:extLst>
          </p:cNvPr>
          <p:cNvSpPr txBox="1"/>
          <p:nvPr/>
        </p:nvSpPr>
        <p:spPr>
          <a:xfrm>
            <a:off x="11925300" y="655401"/>
            <a:ext cx="2084225" cy="646331"/>
          </a:xfrm>
          <a:prstGeom prst="rect">
            <a:avLst/>
          </a:prstGeom>
          <a:noFill/>
        </p:spPr>
        <p:txBody>
          <a:bodyPr wrap="none" rtlCol="0">
            <a:spAutoFit/>
          </a:bodyPr>
          <a:lstStyle/>
          <a:p>
            <a:r>
              <a:rPr lang="en-US" b="1" dirty="0">
                <a:latin typeface="+mj-lt"/>
                <a:cs typeface="Arial" panose="020B0604020202020204" pitchFamily="34" charset="0"/>
              </a:rPr>
              <a:t>Click the die to roll, </a:t>
            </a:r>
          </a:p>
          <a:p>
            <a:r>
              <a:rPr lang="en-US" b="1" dirty="0">
                <a:latin typeface="+mj-lt"/>
                <a:cs typeface="Arial" panose="020B0604020202020204" pitchFamily="34" charset="0"/>
              </a:rPr>
              <a:t>Click again to stop</a:t>
            </a:r>
            <a:r>
              <a:rPr lang="en-US" b="1" dirty="0"/>
              <a:t>.</a:t>
            </a:r>
          </a:p>
        </p:txBody>
      </p:sp>
      <p:sp>
        <p:nvSpPr>
          <p:cNvPr id="4" name="TextBox 3">
            <a:extLst>
              <a:ext uri="{FF2B5EF4-FFF2-40B4-BE49-F238E27FC236}">
                <a16:creationId xmlns:a16="http://schemas.microsoft.com/office/drawing/2014/main" id="{F15EA894-5B56-C0DD-CA57-12EFF7BF28E3}"/>
              </a:ext>
            </a:extLst>
          </p:cNvPr>
          <p:cNvSpPr txBox="1"/>
          <p:nvPr/>
        </p:nvSpPr>
        <p:spPr>
          <a:xfrm>
            <a:off x="1444344" y="8245889"/>
            <a:ext cx="15553216" cy="1631216"/>
          </a:xfrm>
          <a:prstGeom prst="rect">
            <a:avLst/>
          </a:prstGeom>
          <a:noFill/>
        </p:spPr>
        <p:txBody>
          <a:bodyPr wrap="square">
            <a:spAutoFit/>
          </a:bodyPr>
          <a:lstStyle/>
          <a:p>
            <a:pPr algn="l"/>
            <a:endParaRPr lang="en-US" sz="2800" b="0" i="0" u="none" strike="noStrike" baseline="0" dirty="0">
              <a:solidFill>
                <a:srgbClr val="000000"/>
              </a:solidFill>
              <a:latin typeface="Calibri" panose="020F0502020204030204" pitchFamily="34" charset="0"/>
            </a:endParaRPr>
          </a:p>
          <a:p>
            <a:pPr algn="ctr"/>
            <a:r>
              <a:rPr lang="en-US" sz="2400" b="1" u="none" strike="noStrike" baseline="0" dirty="0">
                <a:solidFill>
                  <a:schemeClr val="tx1"/>
                </a:solidFill>
                <a:latin typeface="+mn-lt"/>
              </a:rPr>
              <a:t>Family</a:t>
            </a:r>
            <a:r>
              <a:rPr lang="en-US" sz="2400" b="1" i="1" u="none" strike="noStrike" baseline="0" dirty="0">
                <a:solidFill>
                  <a:schemeClr val="tx1"/>
                </a:solidFill>
                <a:latin typeface="+mn-lt"/>
              </a:rPr>
              <a:t> </a:t>
            </a:r>
            <a:r>
              <a:rPr lang="en-US" sz="2400" b="1" u="none" strike="noStrike" baseline="0" dirty="0">
                <a:solidFill>
                  <a:schemeClr val="tx1"/>
                </a:solidFill>
                <a:latin typeface="+mn-lt"/>
              </a:rPr>
              <a:t>prompts</a:t>
            </a:r>
            <a:r>
              <a:rPr lang="en-US" sz="2400" b="1" i="1" u="none" strike="noStrike" baseline="0" dirty="0">
                <a:solidFill>
                  <a:schemeClr val="tx1"/>
                </a:solidFill>
                <a:latin typeface="+mn-lt"/>
              </a:rPr>
              <a:t> </a:t>
            </a:r>
            <a:endParaRPr lang="en-US" sz="2400" b="0" i="0" u="none" strike="noStrike" baseline="0" dirty="0">
              <a:solidFill>
                <a:schemeClr val="tx1"/>
              </a:solidFill>
              <a:latin typeface="+mn-lt"/>
            </a:endParaRPr>
          </a:p>
          <a:p>
            <a:pPr marL="342900" indent="-342900">
              <a:buFont typeface="Arial" panose="020B0604020202020204" pitchFamily="34" charset="0"/>
              <a:buChar char="•"/>
            </a:pPr>
            <a:r>
              <a:rPr lang="en-US" sz="2400" b="0" i="0" u="none" strike="noStrike" baseline="0" dirty="0">
                <a:solidFill>
                  <a:schemeClr val="tx1"/>
                </a:solidFill>
                <a:latin typeface="+mn-lt"/>
              </a:rPr>
              <a:t>What is the name of this shape? (Possible responses: parallelogram, hexagon, quadrilateral, triangle, trapezoid)</a:t>
            </a:r>
          </a:p>
          <a:p>
            <a:pPr marL="342900" indent="-342900">
              <a:buFont typeface="Arial" panose="020B0604020202020204" pitchFamily="34" charset="0"/>
              <a:buChar char="•"/>
            </a:pPr>
            <a:r>
              <a:rPr lang="en-US" sz="2400" b="0" i="0" u="none" strike="noStrike" baseline="0" dirty="0">
                <a:solidFill>
                  <a:schemeClr val="tx1"/>
                </a:solidFill>
                <a:latin typeface="+mn-lt"/>
              </a:rPr>
              <a:t>Which shapes can be classified as quadrilaterals (having four sides)? How do you know?</a:t>
            </a:r>
          </a:p>
        </p:txBody>
      </p:sp>
      <p:graphicFrame>
        <p:nvGraphicFramePr>
          <p:cNvPr id="3" name="Table 2">
            <a:extLst>
              <a:ext uri="{FF2B5EF4-FFF2-40B4-BE49-F238E27FC236}">
                <a16:creationId xmlns:a16="http://schemas.microsoft.com/office/drawing/2014/main" id="{0E2A0144-0187-328E-88D2-5FE1CE860523}"/>
              </a:ext>
            </a:extLst>
          </p:cNvPr>
          <p:cNvGraphicFramePr>
            <a:graphicFrameLocks noGrp="1"/>
          </p:cNvGraphicFramePr>
          <p:nvPr>
            <p:extLst>
              <p:ext uri="{D42A27DB-BD31-4B8C-83A1-F6EECF244321}">
                <p14:modId xmlns:p14="http://schemas.microsoft.com/office/powerpoint/2010/main" val="860610378"/>
              </p:ext>
            </p:extLst>
          </p:nvPr>
        </p:nvGraphicFramePr>
        <p:xfrm>
          <a:off x="898455" y="2273257"/>
          <a:ext cx="6438980" cy="6610025"/>
        </p:xfrm>
        <a:graphic>
          <a:graphicData uri="http://schemas.openxmlformats.org/drawingml/2006/table">
            <a:tbl>
              <a:tblPr firstRow="1" bandRow="1">
                <a:tableStyleId>{5C22544A-7EE6-4342-B048-85BDC9FD1C3A}</a:tableStyleId>
              </a:tblPr>
              <a:tblGrid>
                <a:gridCol w="6438980">
                  <a:extLst>
                    <a:ext uri="{9D8B030D-6E8A-4147-A177-3AD203B41FA5}">
                      <a16:colId xmlns:a16="http://schemas.microsoft.com/office/drawing/2014/main" val="3515221788"/>
                    </a:ext>
                  </a:extLst>
                </a:gridCol>
              </a:tblGrid>
              <a:tr h="456339">
                <a:tc>
                  <a:txBody>
                    <a:bodyPr/>
                    <a:lstStyle/>
                    <a:p>
                      <a:r>
                        <a:rPr lang="en-US" dirty="0">
                          <a:solidFill>
                            <a:schemeClr val="tx1"/>
                          </a:solidFill>
                        </a:rPr>
                        <a:t>Player 1: (Insert Name Here)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1246580062"/>
                  </a:ext>
                </a:extLst>
              </a:tr>
              <a:tr h="4759177">
                <a:tc>
                  <a:txBody>
                    <a:bodyPr/>
                    <a:lstStyle/>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90823702"/>
                  </a:ext>
                </a:extLst>
              </a:tr>
              <a:tr h="1124486">
                <a:tc>
                  <a:txBody>
                    <a:bodyPr/>
                    <a:lstStyle/>
                    <a:p>
                      <a:r>
                        <a:rPr lang="en-US" dirty="0">
                          <a:solidFill>
                            <a:schemeClr val="tx1"/>
                          </a:solidFill>
                        </a:rPr>
                        <a:t>Lines of Symmetry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4210294897"/>
                  </a:ext>
                </a:extLst>
              </a:tr>
            </a:tbl>
          </a:graphicData>
        </a:graphic>
      </p:graphicFrame>
      <p:graphicFrame>
        <p:nvGraphicFramePr>
          <p:cNvPr id="5" name="Table 4">
            <a:extLst>
              <a:ext uri="{FF2B5EF4-FFF2-40B4-BE49-F238E27FC236}">
                <a16:creationId xmlns:a16="http://schemas.microsoft.com/office/drawing/2014/main" id="{B05730AB-9BD6-E050-FA47-C4219C3CDF04}"/>
              </a:ext>
            </a:extLst>
          </p:cNvPr>
          <p:cNvGraphicFramePr>
            <a:graphicFrameLocks noGrp="1"/>
          </p:cNvGraphicFramePr>
          <p:nvPr>
            <p:extLst>
              <p:ext uri="{D42A27DB-BD31-4B8C-83A1-F6EECF244321}">
                <p14:modId xmlns:p14="http://schemas.microsoft.com/office/powerpoint/2010/main" val="3897565252"/>
              </p:ext>
            </p:extLst>
          </p:nvPr>
        </p:nvGraphicFramePr>
        <p:xfrm>
          <a:off x="10973815" y="2210804"/>
          <a:ext cx="6438980" cy="6610025"/>
        </p:xfrm>
        <a:graphic>
          <a:graphicData uri="http://schemas.openxmlformats.org/drawingml/2006/table">
            <a:tbl>
              <a:tblPr firstRow="1" bandRow="1">
                <a:tableStyleId>{5C22544A-7EE6-4342-B048-85BDC9FD1C3A}</a:tableStyleId>
              </a:tblPr>
              <a:tblGrid>
                <a:gridCol w="6438980">
                  <a:extLst>
                    <a:ext uri="{9D8B030D-6E8A-4147-A177-3AD203B41FA5}">
                      <a16:colId xmlns:a16="http://schemas.microsoft.com/office/drawing/2014/main" val="3515221788"/>
                    </a:ext>
                  </a:extLst>
                </a:gridCol>
              </a:tblGrid>
              <a:tr h="456339">
                <a:tc>
                  <a:txBody>
                    <a:bodyPr/>
                    <a:lstStyle/>
                    <a:p>
                      <a:r>
                        <a:rPr lang="en-US" dirty="0">
                          <a:solidFill>
                            <a:schemeClr val="tx1"/>
                          </a:solidFill>
                        </a:rPr>
                        <a:t>Player 2: (Insert Name Here)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1246580062"/>
                  </a:ext>
                </a:extLst>
              </a:tr>
              <a:tr h="4759177">
                <a:tc>
                  <a:txBody>
                    <a:bodyPr/>
                    <a:lstStyle/>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90823702"/>
                  </a:ext>
                </a:extLst>
              </a:tr>
              <a:tr h="1124486">
                <a:tc>
                  <a:txBody>
                    <a:bodyPr/>
                    <a:lstStyle/>
                    <a:p>
                      <a:r>
                        <a:rPr lang="en-US" dirty="0">
                          <a:solidFill>
                            <a:schemeClr val="tx1"/>
                          </a:solidFill>
                        </a:rPr>
                        <a:t>Lines of Symmetry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4210294897"/>
                  </a:ext>
                </a:extLst>
              </a:tr>
            </a:tbl>
          </a:graphicData>
        </a:graphic>
      </p:graphicFrame>
      <p:sp>
        <p:nvSpPr>
          <p:cNvPr id="6" name="Title 5">
            <a:extLst>
              <a:ext uri="{FF2B5EF4-FFF2-40B4-BE49-F238E27FC236}">
                <a16:creationId xmlns:a16="http://schemas.microsoft.com/office/drawing/2014/main" id="{37304385-9B4A-57C6-2D71-3B27192FF7E0}"/>
              </a:ext>
            </a:extLst>
          </p:cNvPr>
          <p:cNvSpPr>
            <a:spLocks noGrp="1"/>
          </p:cNvSpPr>
          <p:nvPr>
            <p:ph type="title"/>
          </p:nvPr>
        </p:nvSpPr>
        <p:spPr>
          <a:xfrm>
            <a:off x="4833402" y="-615553"/>
            <a:ext cx="8740140" cy="615553"/>
          </a:xfrm>
        </p:spPr>
        <p:txBody>
          <a:bodyPr wrap="square" lIns="0" tIns="0" rIns="0" bIns="0" anchor="b">
            <a:spAutoFit/>
          </a:bodyPr>
          <a:lstStyle/>
          <a:p>
            <a:r>
              <a:rPr lang="en-US" sz="4000" b="0" dirty="0">
                <a:solidFill>
                  <a:schemeClr val="bg2"/>
                </a:solidFill>
              </a:rPr>
              <a:t>Symmetric Mosaics – Game Board 2</a:t>
            </a:r>
          </a:p>
        </p:txBody>
      </p:sp>
    </p:spTree>
    <p:extLst>
      <p:ext uri="{BB962C8B-B14F-4D97-AF65-F5344CB8AC3E}">
        <p14:creationId xmlns:p14="http://schemas.microsoft.com/office/powerpoint/2010/main" val="3157663416"/>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5"/>
                    </p:tgtEl>
                  </p:cond>
                </p:stCondLst>
                <p:endSync evt="end" delay="0">
                  <p:rtn val="all"/>
                </p:endSync>
                <p:childTnLst>
                  <p:par>
                    <p:cTn id="3" fill="hold">
                      <p:stCondLst>
                        <p:cond delay="0"/>
                      </p:stCondLst>
                      <p:childTnLst>
                        <p:par>
                          <p:cTn id="4" fill="hold">
                            <p:stCondLst>
                              <p:cond delay="0"/>
                            </p:stCondLst>
                            <p:childTnLst>
                              <p:par>
                                <p:cTn id="5" presetID="2" presetClass="mediacall" presetSubtype="0" fill="hold" nodeType="clickEffect">
                                  <p:stCondLst>
                                    <p:cond delay="0"/>
                                  </p:stCondLst>
                                  <p:childTnLst>
                                    <p:cmd type="call" cmd="togglePause">
                                      <p:cBhvr>
                                        <p:cTn id="6" dur="1" fill="hold"/>
                                        <p:tgtEl>
                                          <p:spTgt spid="25"/>
                                        </p:tgtEl>
                                      </p:cBhvr>
                                    </p:cmd>
                                  </p:childTnLst>
                                </p:cTn>
                              </p:par>
                            </p:childTnLst>
                          </p:cTn>
                        </p:par>
                      </p:childTnLst>
                    </p:cTn>
                  </p:par>
                </p:childTnLst>
              </p:cTn>
              <p:nextCondLst>
                <p:cond evt="onClick" delay="0">
                  <p:tgtEl>
                    <p:spTgt spid="25"/>
                  </p:tgtEl>
                </p:cond>
              </p:nextCondLst>
            </p:seq>
            <p:video>
              <p:cMediaNode vol="80000">
                <p:cTn id="7" repeatCount="indefinite" fill="hold" display="0">
                  <p:stCondLst>
                    <p:cond delay="indefinite"/>
                  </p:stCondLst>
                </p:cTn>
                <p:tgtEl>
                  <p:spTgt spid="25"/>
                </p:tgtEl>
              </p:cMediaNode>
            </p:video>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57BFB7-F61C-91D4-5E90-0057927ECE23}"/>
            </a:ext>
          </a:extLst>
        </p:cNvPr>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841A3A08-EC7B-A3F5-1181-75ADFB37CF47}"/>
              </a:ext>
            </a:extLst>
          </p:cNvPr>
          <p:cNvGraphicFramePr>
            <a:graphicFrameLocks noGrp="1"/>
          </p:cNvGraphicFramePr>
          <p:nvPr>
            <p:extLst>
              <p:ext uri="{D42A27DB-BD31-4B8C-83A1-F6EECF244321}">
                <p14:modId xmlns:p14="http://schemas.microsoft.com/office/powerpoint/2010/main" val="74099304"/>
              </p:ext>
            </p:extLst>
          </p:nvPr>
        </p:nvGraphicFramePr>
        <p:xfrm>
          <a:off x="10973260" y="2209801"/>
          <a:ext cx="6438980" cy="6610025"/>
        </p:xfrm>
        <a:graphic>
          <a:graphicData uri="http://schemas.openxmlformats.org/drawingml/2006/table">
            <a:tbl>
              <a:tblPr firstRow="1" bandRow="1">
                <a:tableStyleId>{5C22544A-7EE6-4342-B048-85BDC9FD1C3A}</a:tableStyleId>
              </a:tblPr>
              <a:tblGrid>
                <a:gridCol w="6438980">
                  <a:extLst>
                    <a:ext uri="{9D8B030D-6E8A-4147-A177-3AD203B41FA5}">
                      <a16:colId xmlns:a16="http://schemas.microsoft.com/office/drawing/2014/main" val="3515221788"/>
                    </a:ext>
                  </a:extLst>
                </a:gridCol>
              </a:tblGrid>
              <a:tr h="456339">
                <a:tc>
                  <a:txBody>
                    <a:bodyPr/>
                    <a:lstStyle/>
                    <a:p>
                      <a:r>
                        <a:rPr lang="en-US" dirty="0">
                          <a:solidFill>
                            <a:schemeClr val="tx1"/>
                          </a:solidFill>
                        </a:rPr>
                        <a:t>Player 2: (Insert Name Here)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1246580062"/>
                  </a:ext>
                </a:extLst>
              </a:tr>
              <a:tr h="4759177">
                <a:tc>
                  <a:txBody>
                    <a:bodyPr/>
                    <a:lstStyle/>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90823702"/>
                  </a:ext>
                </a:extLst>
              </a:tr>
              <a:tr h="1124486">
                <a:tc>
                  <a:txBody>
                    <a:bodyPr/>
                    <a:lstStyle/>
                    <a:p>
                      <a:r>
                        <a:rPr lang="en-US" dirty="0">
                          <a:solidFill>
                            <a:schemeClr val="tx1"/>
                          </a:solidFill>
                        </a:rPr>
                        <a:t>Lines of Symmetry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4210294897"/>
                  </a:ext>
                </a:extLst>
              </a:tr>
            </a:tbl>
          </a:graphicData>
        </a:graphic>
      </p:graphicFrame>
      <p:graphicFrame>
        <p:nvGraphicFramePr>
          <p:cNvPr id="3" name="Table 2">
            <a:extLst>
              <a:ext uri="{FF2B5EF4-FFF2-40B4-BE49-F238E27FC236}">
                <a16:creationId xmlns:a16="http://schemas.microsoft.com/office/drawing/2014/main" id="{8B1327FF-95E0-9151-FCE1-4C87A82FA6B5}"/>
              </a:ext>
            </a:extLst>
          </p:cNvPr>
          <p:cNvGraphicFramePr>
            <a:graphicFrameLocks noGrp="1"/>
          </p:cNvGraphicFramePr>
          <p:nvPr>
            <p:extLst>
              <p:ext uri="{D42A27DB-BD31-4B8C-83A1-F6EECF244321}">
                <p14:modId xmlns:p14="http://schemas.microsoft.com/office/powerpoint/2010/main" val="860610378"/>
              </p:ext>
            </p:extLst>
          </p:nvPr>
        </p:nvGraphicFramePr>
        <p:xfrm>
          <a:off x="898455" y="2273257"/>
          <a:ext cx="6438980" cy="6610025"/>
        </p:xfrm>
        <a:graphic>
          <a:graphicData uri="http://schemas.openxmlformats.org/drawingml/2006/table">
            <a:tbl>
              <a:tblPr firstRow="1" bandRow="1">
                <a:tableStyleId>{5C22544A-7EE6-4342-B048-85BDC9FD1C3A}</a:tableStyleId>
              </a:tblPr>
              <a:tblGrid>
                <a:gridCol w="6438980">
                  <a:extLst>
                    <a:ext uri="{9D8B030D-6E8A-4147-A177-3AD203B41FA5}">
                      <a16:colId xmlns:a16="http://schemas.microsoft.com/office/drawing/2014/main" val="3515221788"/>
                    </a:ext>
                  </a:extLst>
                </a:gridCol>
              </a:tblGrid>
              <a:tr h="456339">
                <a:tc>
                  <a:txBody>
                    <a:bodyPr/>
                    <a:lstStyle/>
                    <a:p>
                      <a:r>
                        <a:rPr lang="en-US" dirty="0">
                          <a:solidFill>
                            <a:schemeClr val="tx1"/>
                          </a:solidFill>
                        </a:rPr>
                        <a:t>Player 1: (Insert Name Here)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1246580062"/>
                  </a:ext>
                </a:extLst>
              </a:tr>
              <a:tr h="4759177">
                <a:tc>
                  <a:txBody>
                    <a:bodyPr/>
                    <a:lstStyle/>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90823702"/>
                  </a:ext>
                </a:extLst>
              </a:tr>
              <a:tr h="1124486">
                <a:tc>
                  <a:txBody>
                    <a:bodyPr/>
                    <a:lstStyle/>
                    <a:p>
                      <a:r>
                        <a:rPr lang="en-US" dirty="0">
                          <a:solidFill>
                            <a:schemeClr val="tx1"/>
                          </a:solidFill>
                        </a:rPr>
                        <a:t>Lines of Symmetry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4210294897"/>
                  </a:ext>
                </a:extLst>
              </a:tr>
            </a:tbl>
          </a:graphicData>
        </a:graphic>
      </p:graphicFrame>
      <p:sp>
        <p:nvSpPr>
          <p:cNvPr id="15" name="object 15" descr="Pattern Block Key&#10;">
            <a:extLst>
              <a:ext uri="{FF2B5EF4-FFF2-40B4-BE49-F238E27FC236}">
                <a16:creationId xmlns:a16="http://schemas.microsoft.com/office/drawing/2014/main" id="{45FFEB7F-E802-73F4-2765-D28F07B42122}"/>
              </a:ext>
            </a:extLst>
          </p:cNvPr>
          <p:cNvSpPr txBox="1"/>
          <p:nvPr/>
        </p:nvSpPr>
        <p:spPr>
          <a:xfrm>
            <a:off x="1584904" y="567016"/>
            <a:ext cx="1995488" cy="259686"/>
          </a:xfrm>
          <a:prstGeom prst="rect">
            <a:avLst/>
          </a:prstGeom>
        </p:spPr>
        <p:txBody>
          <a:bodyPr vert="horz" wrap="square" lIns="0" tIns="13335" rIns="0" bIns="0" rtlCol="0">
            <a:spAutoFit/>
          </a:bodyPr>
          <a:lstStyle/>
          <a:p>
            <a:pPr marL="12700">
              <a:lnSpc>
                <a:spcPct val="100000"/>
              </a:lnSpc>
              <a:spcBef>
                <a:spcPts val="105"/>
              </a:spcBef>
            </a:pPr>
            <a:r>
              <a:rPr sz="1600" b="1" spc="-55" dirty="0">
                <a:solidFill>
                  <a:srgbClr val="5B5B5B"/>
                </a:solidFill>
                <a:latin typeface="+mj-lt"/>
                <a:cs typeface="Arial"/>
              </a:rPr>
              <a:t>Patte</a:t>
            </a:r>
            <a:r>
              <a:rPr lang="en-US" sz="1600" b="1" spc="-55" dirty="0">
                <a:solidFill>
                  <a:srgbClr val="5B5B5B"/>
                </a:solidFill>
                <a:latin typeface="+mj-lt"/>
                <a:cs typeface="Arial"/>
              </a:rPr>
              <a:t>rn</a:t>
            </a:r>
            <a:r>
              <a:rPr sz="1600" b="1" spc="-100" dirty="0">
                <a:solidFill>
                  <a:srgbClr val="5B5B5B"/>
                </a:solidFill>
                <a:latin typeface="+mj-lt"/>
                <a:cs typeface="Arial"/>
              </a:rPr>
              <a:t> </a:t>
            </a:r>
            <a:r>
              <a:rPr sz="1600" b="1" spc="-90" dirty="0">
                <a:solidFill>
                  <a:srgbClr val="5B5B5B"/>
                </a:solidFill>
                <a:latin typeface="+mj-lt"/>
                <a:cs typeface="Arial"/>
              </a:rPr>
              <a:t>Block</a:t>
            </a:r>
            <a:r>
              <a:rPr sz="1600" b="1" spc="-15" dirty="0">
                <a:solidFill>
                  <a:srgbClr val="5B5B5B"/>
                </a:solidFill>
                <a:latin typeface="+mj-lt"/>
                <a:cs typeface="Arial"/>
              </a:rPr>
              <a:t> </a:t>
            </a:r>
            <a:r>
              <a:rPr sz="1600" b="1" spc="-25" dirty="0">
                <a:solidFill>
                  <a:srgbClr val="6B6B6B"/>
                </a:solidFill>
                <a:latin typeface="+mj-lt"/>
                <a:cs typeface="Arial"/>
              </a:rPr>
              <a:t>Key</a:t>
            </a:r>
            <a:endParaRPr sz="1600" b="1" dirty="0">
              <a:latin typeface="+mj-lt"/>
              <a:cs typeface="Arial"/>
            </a:endParaRPr>
          </a:p>
        </p:txBody>
      </p:sp>
      <p:sp>
        <p:nvSpPr>
          <p:cNvPr id="23" name="object 22" descr="KY Family Math Night - Geometry Activity 1c: Symmetric Mosaics&#10;&#10;">
            <a:extLst>
              <a:ext uri="{FF2B5EF4-FFF2-40B4-BE49-F238E27FC236}">
                <a16:creationId xmlns:a16="http://schemas.microsoft.com/office/drawing/2014/main" id="{589D2141-EF17-33AC-FE18-2BF45D8A4D4D}"/>
              </a:ext>
            </a:extLst>
          </p:cNvPr>
          <p:cNvSpPr txBox="1">
            <a:spLocks/>
          </p:cNvSpPr>
          <p:nvPr/>
        </p:nvSpPr>
        <p:spPr>
          <a:xfrm>
            <a:off x="-23352" y="-27174"/>
            <a:ext cx="18059400" cy="539890"/>
          </a:xfrm>
          <a:prstGeom prst="rect">
            <a:avLst/>
          </a:prstGeom>
          <a:solidFill>
            <a:srgbClr val="102649"/>
          </a:solidFill>
        </p:spPr>
        <p:txBody>
          <a:bodyPr vert="horz" wrap="square" lIns="0" tIns="52069" rIns="0" bIns="0" rtlCol="0">
            <a:spAutoFit/>
          </a:bodyPr>
          <a:lstStyle>
            <a:lvl1pPr>
              <a:defRPr>
                <a:latin typeface="+mj-lt"/>
                <a:ea typeface="+mj-ea"/>
                <a:cs typeface="+mj-cs"/>
              </a:defRPr>
            </a:lvl1pPr>
          </a:lstStyle>
          <a:p>
            <a:pPr marL="642620" marR="5080" indent="-630555" algn="ctr">
              <a:lnSpc>
                <a:spcPts val="3820"/>
              </a:lnSpc>
              <a:spcBef>
                <a:spcPts val="409"/>
              </a:spcBef>
            </a:pPr>
            <a:r>
              <a:rPr lang="en-US" sz="3350" spc="-110" dirty="0">
                <a:solidFill>
                  <a:schemeClr val="bg1"/>
                </a:solidFill>
              </a:rPr>
              <a:t>Symmetric</a:t>
            </a:r>
            <a:r>
              <a:rPr lang="en-US" sz="3350" spc="-155" dirty="0">
                <a:solidFill>
                  <a:schemeClr val="bg1"/>
                </a:solidFill>
              </a:rPr>
              <a:t> </a:t>
            </a:r>
            <a:r>
              <a:rPr lang="en-US" sz="3350" spc="-10" dirty="0">
                <a:solidFill>
                  <a:schemeClr val="bg1"/>
                </a:solidFill>
              </a:rPr>
              <a:t>Mosaics Game </a:t>
            </a:r>
            <a:endParaRPr lang="en-US" sz="3350" spc="-10" dirty="0">
              <a:solidFill>
                <a:schemeClr val="accent6"/>
              </a:solidFill>
              <a:latin typeface="Arial" panose="020B0604020202020204" pitchFamily="34" charset="0"/>
              <a:cs typeface="Arial" panose="020B0604020202020204" pitchFamily="34" charset="0"/>
            </a:endParaRPr>
          </a:p>
        </p:txBody>
      </p:sp>
      <p:pic>
        <p:nvPicPr>
          <p:cNvPr id="25" name="PowerPoint Dice" descr="automated die">
            <a:hlinkClick r:id="" action="ppaction://media"/>
            <a:extLst>
              <a:ext uri="{FF2B5EF4-FFF2-40B4-BE49-F238E27FC236}">
                <a16:creationId xmlns:a16="http://schemas.microsoft.com/office/drawing/2014/main" id="{D6418778-E633-A76B-D11A-CA1BCEC0B5AE}"/>
              </a:ext>
            </a:extLst>
          </p:cNvPr>
          <p:cNvPicPr>
            <a:picLocks noChangeAspect="1"/>
          </p:cNvPicPr>
          <p:nvPr>
            <a:videoFile r:link="rId2"/>
            <p:extLst>
              <p:ext uri="{DAA4B4D4-6D71-4841-9C94-3DE7FCFB9230}">
                <p14:media xmlns:p14="http://schemas.microsoft.com/office/powerpoint/2010/main" r:embed="rId1"/>
              </p:ext>
            </p:extLst>
          </p:nvPr>
        </p:nvPicPr>
        <p:blipFill>
          <a:blip r:embed="rId4"/>
          <a:stretch>
            <a:fillRect/>
          </a:stretch>
        </p:blipFill>
        <p:spPr>
          <a:xfrm>
            <a:off x="14744700" y="582042"/>
            <a:ext cx="1071799" cy="1071799"/>
          </a:xfrm>
          <a:prstGeom prst="roundRect">
            <a:avLst/>
          </a:prstGeom>
          <a:ln>
            <a:noFill/>
          </a:ln>
          <a:effectLst>
            <a:outerShdw blurRad="50800" dist="38100" dir="2700000" algn="tl" rotWithShape="0">
              <a:prstClr val="black">
                <a:alpha val="40000"/>
              </a:prstClr>
            </a:outerShdw>
          </a:effectLst>
          <a:scene3d>
            <a:camera prst="orthographicFront">
              <a:rot lat="0" lon="0" rev="0"/>
            </a:camera>
            <a:lightRig rig="contrasting" dir="t">
              <a:rot lat="0" lon="0" rev="7800000"/>
            </a:lightRig>
          </a:scene3d>
          <a:sp3d>
            <a:bevelT w="139700" h="139700"/>
          </a:sp3d>
        </p:spPr>
      </p:pic>
      <p:pic>
        <p:nvPicPr>
          <p:cNvPr id="34" name="Picture 33" descr="Roll 1 Take 2 Green Triangles&#10;Roll 2 Take 2 Orange Squares&#10;Roll 3 Take 2 Red Trapezoids&#10;Roll 4 Take 2 Yellow Hexagons&#10;Roll 5 Take 2 Blue Rhombus&#10;Roll 6 Take 3 Tan Rhombus">
            <a:extLst>
              <a:ext uri="{FF2B5EF4-FFF2-40B4-BE49-F238E27FC236}">
                <a16:creationId xmlns:a16="http://schemas.microsoft.com/office/drawing/2014/main" id="{046B9038-AC86-1338-C356-2AE8CF718271}"/>
              </a:ext>
            </a:extLst>
          </p:cNvPr>
          <p:cNvPicPr>
            <a:picLocks noChangeAspect="1"/>
          </p:cNvPicPr>
          <p:nvPr/>
        </p:nvPicPr>
        <p:blipFill>
          <a:blip r:embed="rId5"/>
          <a:stretch>
            <a:fillRect/>
          </a:stretch>
        </p:blipFill>
        <p:spPr>
          <a:xfrm>
            <a:off x="574597" y="841962"/>
            <a:ext cx="6862325" cy="1416035"/>
          </a:xfrm>
          <a:prstGeom prst="rect">
            <a:avLst/>
          </a:prstGeom>
        </p:spPr>
      </p:pic>
      <p:pic>
        <p:nvPicPr>
          <p:cNvPr id="50" name="Picture 49" descr="A green triangle with black background">
            <a:extLst>
              <a:ext uri="{FF2B5EF4-FFF2-40B4-BE49-F238E27FC236}">
                <a16:creationId xmlns:a16="http://schemas.microsoft.com/office/drawing/2014/main" id="{46F76C13-927D-C529-1FA7-8FA6911E2AD4}"/>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340017" y="704504"/>
            <a:ext cx="1015461" cy="875607"/>
          </a:xfrm>
          <a:prstGeom prst="rect">
            <a:avLst/>
          </a:prstGeom>
        </p:spPr>
      </p:pic>
      <p:pic>
        <p:nvPicPr>
          <p:cNvPr id="51" name="Picture 50" descr="A blue rhombus with black lines">
            <a:extLst>
              <a:ext uri="{FF2B5EF4-FFF2-40B4-BE49-F238E27FC236}">
                <a16:creationId xmlns:a16="http://schemas.microsoft.com/office/drawing/2014/main" id="{043F0C92-A332-C55E-ADB1-CA0049C891BE}"/>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330142" y="5793574"/>
            <a:ext cx="1539860" cy="875607"/>
          </a:xfrm>
          <a:prstGeom prst="rect">
            <a:avLst/>
          </a:prstGeom>
        </p:spPr>
      </p:pic>
      <p:pic>
        <p:nvPicPr>
          <p:cNvPr id="52" name="Picture 51" descr="A brown rhombus with black border&#10;">
            <a:extLst>
              <a:ext uri="{FF2B5EF4-FFF2-40B4-BE49-F238E27FC236}">
                <a16:creationId xmlns:a16="http://schemas.microsoft.com/office/drawing/2014/main" id="{02F1CD30-8C72-8059-99E0-81045BBF66BF}"/>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7220066">
            <a:off x="7376921" y="7351464"/>
            <a:ext cx="1820968" cy="576656"/>
          </a:xfrm>
          <a:prstGeom prst="rect">
            <a:avLst/>
          </a:prstGeom>
        </p:spPr>
      </p:pic>
      <p:pic>
        <p:nvPicPr>
          <p:cNvPr id="53" name="Picture 52" descr="A yellow hexagon with black background">
            <a:extLst>
              <a:ext uri="{FF2B5EF4-FFF2-40B4-BE49-F238E27FC236}">
                <a16:creationId xmlns:a16="http://schemas.microsoft.com/office/drawing/2014/main" id="{C84FB59F-268B-6953-E565-C1D80EDCD74B}"/>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rot="3548309">
            <a:off x="7529770" y="3639391"/>
            <a:ext cx="1931174" cy="1671387"/>
          </a:xfrm>
          <a:prstGeom prst="rect">
            <a:avLst/>
          </a:prstGeom>
        </p:spPr>
      </p:pic>
      <p:pic>
        <p:nvPicPr>
          <p:cNvPr id="54" name="Picture 53" descr="A red trapezoid with black lines">
            <a:extLst>
              <a:ext uri="{FF2B5EF4-FFF2-40B4-BE49-F238E27FC236}">
                <a16:creationId xmlns:a16="http://schemas.microsoft.com/office/drawing/2014/main" id="{A9A0D99A-7239-0AE0-5D9C-F41D7B289AAF}"/>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8478368" y="2459913"/>
            <a:ext cx="2006597" cy="875606"/>
          </a:xfrm>
          <a:prstGeom prst="rect">
            <a:avLst/>
          </a:prstGeom>
        </p:spPr>
      </p:pic>
      <p:pic>
        <p:nvPicPr>
          <p:cNvPr id="55" name="Picture 54" descr="An orange square with black border">
            <a:extLst>
              <a:ext uri="{FF2B5EF4-FFF2-40B4-BE49-F238E27FC236}">
                <a16:creationId xmlns:a16="http://schemas.microsoft.com/office/drawing/2014/main" id="{ECD3D931-5D39-FB88-4F72-A37AB24D002D}"/>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8046327" y="853132"/>
            <a:ext cx="984923" cy="984923"/>
          </a:xfrm>
          <a:prstGeom prst="rect">
            <a:avLst/>
          </a:prstGeom>
        </p:spPr>
      </p:pic>
      <p:pic>
        <p:nvPicPr>
          <p:cNvPr id="74" name="Picture 73" descr="A green triangle with black background">
            <a:extLst>
              <a:ext uri="{FF2B5EF4-FFF2-40B4-BE49-F238E27FC236}">
                <a16:creationId xmlns:a16="http://schemas.microsoft.com/office/drawing/2014/main" id="{D64FB670-3F07-8FD2-0B1D-A5F88B20070E}"/>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538932" y="755051"/>
            <a:ext cx="1015461" cy="875607"/>
          </a:xfrm>
          <a:prstGeom prst="rect">
            <a:avLst/>
          </a:prstGeom>
        </p:spPr>
      </p:pic>
      <p:pic>
        <p:nvPicPr>
          <p:cNvPr id="75" name="Picture 74" descr="A green triangle with black background">
            <a:extLst>
              <a:ext uri="{FF2B5EF4-FFF2-40B4-BE49-F238E27FC236}">
                <a16:creationId xmlns:a16="http://schemas.microsoft.com/office/drawing/2014/main" id="{E75D4E22-8CA0-937E-F513-B343E2887E0B}"/>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713875" y="886921"/>
            <a:ext cx="1015461" cy="875607"/>
          </a:xfrm>
          <a:prstGeom prst="rect">
            <a:avLst/>
          </a:prstGeom>
        </p:spPr>
      </p:pic>
      <p:pic>
        <p:nvPicPr>
          <p:cNvPr id="76" name="Picture 75" descr="A green triangle with black background">
            <a:extLst>
              <a:ext uri="{FF2B5EF4-FFF2-40B4-BE49-F238E27FC236}">
                <a16:creationId xmlns:a16="http://schemas.microsoft.com/office/drawing/2014/main" id="{48FA0081-24BA-E225-7DDA-20DAAB6CBEBD}"/>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692778" y="738270"/>
            <a:ext cx="1015461" cy="875607"/>
          </a:xfrm>
          <a:prstGeom prst="rect">
            <a:avLst/>
          </a:prstGeom>
        </p:spPr>
      </p:pic>
      <p:pic>
        <p:nvPicPr>
          <p:cNvPr id="77" name="Picture 76" descr="A green triangle with black background">
            <a:extLst>
              <a:ext uri="{FF2B5EF4-FFF2-40B4-BE49-F238E27FC236}">
                <a16:creationId xmlns:a16="http://schemas.microsoft.com/office/drawing/2014/main" id="{79669F0E-B34C-6619-CB52-B2EE8616BF71}"/>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841665" y="724311"/>
            <a:ext cx="1015461" cy="875607"/>
          </a:xfrm>
          <a:prstGeom prst="rect">
            <a:avLst/>
          </a:prstGeom>
        </p:spPr>
      </p:pic>
      <p:pic>
        <p:nvPicPr>
          <p:cNvPr id="78" name="Picture 77" descr="An orange square with black border">
            <a:extLst>
              <a:ext uri="{FF2B5EF4-FFF2-40B4-BE49-F238E27FC236}">
                <a16:creationId xmlns:a16="http://schemas.microsoft.com/office/drawing/2014/main" id="{D54CA731-CFCE-1BF4-2299-B07A6B65B7D4}"/>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8619919" y="861694"/>
            <a:ext cx="984923" cy="984923"/>
          </a:xfrm>
          <a:prstGeom prst="rect">
            <a:avLst/>
          </a:prstGeom>
        </p:spPr>
      </p:pic>
      <p:pic>
        <p:nvPicPr>
          <p:cNvPr id="79" name="Picture 78" descr="An orange square with black border">
            <a:extLst>
              <a:ext uri="{FF2B5EF4-FFF2-40B4-BE49-F238E27FC236}">
                <a16:creationId xmlns:a16="http://schemas.microsoft.com/office/drawing/2014/main" id="{2D235884-07C3-BDC7-D5A7-C7B95343C974}"/>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8092669" y="768963"/>
            <a:ext cx="984923" cy="984923"/>
          </a:xfrm>
          <a:prstGeom prst="rect">
            <a:avLst/>
          </a:prstGeom>
        </p:spPr>
      </p:pic>
      <p:pic>
        <p:nvPicPr>
          <p:cNvPr id="80" name="Picture 79" descr="An orange square with black border">
            <a:extLst>
              <a:ext uri="{FF2B5EF4-FFF2-40B4-BE49-F238E27FC236}">
                <a16:creationId xmlns:a16="http://schemas.microsoft.com/office/drawing/2014/main" id="{71F505E1-3FD0-10A7-FBD2-77E756009265}"/>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8432731" y="906450"/>
            <a:ext cx="984923" cy="984923"/>
          </a:xfrm>
          <a:prstGeom prst="rect">
            <a:avLst/>
          </a:prstGeom>
        </p:spPr>
      </p:pic>
      <p:pic>
        <p:nvPicPr>
          <p:cNvPr id="81" name="Picture 80" descr="An orange square with black border">
            <a:extLst>
              <a:ext uri="{FF2B5EF4-FFF2-40B4-BE49-F238E27FC236}">
                <a16:creationId xmlns:a16="http://schemas.microsoft.com/office/drawing/2014/main" id="{AD446190-855B-1C79-E9FB-928E5757EF78}"/>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7828220" y="719867"/>
            <a:ext cx="984923" cy="984923"/>
          </a:xfrm>
          <a:prstGeom prst="rect">
            <a:avLst/>
          </a:prstGeom>
        </p:spPr>
      </p:pic>
      <p:pic>
        <p:nvPicPr>
          <p:cNvPr id="82" name="Picture 81" descr="A yellow hexagon with black background">
            <a:extLst>
              <a:ext uri="{FF2B5EF4-FFF2-40B4-BE49-F238E27FC236}">
                <a16:creationId xmlns:a16="http://schemas.microsoft.com/office/drawing/2014/main" id="{1622ADAB-EC91-1F65-8515-CBCBBC9DFBC5}"/>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rot="3548309">
            <a:off x="7682170" y="3791791"/>
            <a:ext cx="1931174" cy="1671387"/>
          </a:xfrm>
          <a:prstGeom prst="rect">
            <a:avLst/>
          </a:prstGeom>
        </p:spPr>
      </p:pic>
      <p:pic>
        <p:nvPicPr>
          <p:cNvPr id="83" name="Picture 82" descr="A yellow hexagon with black background">
            <a:extLst>
              <a:ext uri="{FF2B5EF4-FFF2-40B4-BE49-F238E27FC236}">
                <a16:creationId xmlns:a16="http://schemas.microsoft.com/office/drawing/2014/main" id="{4AA3D34B-9039-9071-4E9C-1CD1F301AC3B}"/>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rot="3548309">
            <a:off x="7834570" y="3944191"/>
            <a:ext cx="1931174" cy="1671387"/>
          </a:xfrm>
          <a:prstGeom prst="rect">
            <a:avLst/>
          </a:prstGeom>
        </p:spPr>
      </p:pic>
      <p:pic>
        <p:nvPicPr>
          <p:cNvPr id="84" name="Picture 83" descr="A yellow hexagon with black background">
            <a:extLst>
              <a:ext uri="{FF2B5EF4-FFF2-40B4-BE49-F238E27FC236}">
                <a16:creationId xmlns:a16="http://schemas.microsoft.com/office/drawing/2014/main" id="{D2B654FA-CB0A-3151-4639-41EA715B2994}"/>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rot="3548309">
            <a:off x="8070634" y="3634260"/>
            <a:ext cx="1931174" cy="1671387"/>
          </a:xfrm>
          <a:prstGeom prst="rect">
            <a:avLst/>
          </a:prstGeom>
        </p:spPr>
      </p:pic>
      <p:pic>
        <p:nvPicPr>
          <p:cNvPr id="85" name="Picture 84" descr="A yellow hexagon with black background">
            <a:extLst>
              <a:ext uri="{FF2B5EF4-FFF2-40B4-BE49-F238E27FC236}">
                <a16:creationId xmlns:a16="http://schemas.microsoft.com/office/drawing/2014/main" id="{227B3A78-5B37-1CA5-CE9D-D6424F553707}"/>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rot="3548309">
            <a:off x="8255365" y="3654304"/>
            <a:ext cx="1931174" cy="1671387"/>
          </a:xfrm>
          <a:prstGeom prst="rect">
            <a:avLst/>
          </a:prstGeom>
        </p:spPr>
      </p:pic>
      <p:pic>
        <p:nvPicPr>
          <p:cNvPr id="86" name="Picture 85" descr="A yellow hexagon with black background">
            <a:extLst>
              <a:ext uri="{FF2B5EF4-FFF2-40B4-BE49-F238E27FC236}">
                <a16:creationId xmlns:a16="http://schemas.microsoft.com/office/drawing/2014/main" id="{08D6164C-7C4E-D403-BAA0-36AA83BB26DD}"/>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rot="3548309">
            <a:off x="8419294" y="3776531"/>
            <a:ext cx="1931174" cy="1671387"/>
          </a:xfrm>
          <a:prstGeom prst="rect">
            <a:avLst/>
          </a:prstGeom>
        </p:spPr>
      </p:pic>
      <p:pic>
        <p:nvPicPr>
          <p:cNvPr id="87" name="Picture 86" descr="A blue rhombus with black lines">
            <a:extLst>
              <a:ext uri="{FF2B5EF4-FFF2-40B4-BE49-F238E27FC236}">
                <a16:creationId xmlns:a16="http://schemas.microsoft.com/office/drawing/2014/main" id="{F76A51F0-6466-4632-3EE0-7495942A0AB7}"/>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482542" y="5945974"/>
            <a:ext cx="1539860" cy="875607"/>
          </a:xfrm>
          <a:prstGeom prst="rect">
            <a:avLst/>
          </a:prstGeom>
        </p:spPr>
      </p:pic>
      <p:pic>
        <p:nvPicPr>
          <p:cNvPr id="88" name="Picture 87" descr="A blue rhombus with black lines">
            <a:extLst>
              <a:ext uri="{FF2B5EF4-FFF2-40B4-BE49-F238E27FC236}">
                <a16:creationId xmlns:a16="http://schemas.microsoft.com/office/drawing/2014/main" id="{6FC59132-24BF-DF26-1B3D-055D1F2F4805}"/>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634942" y="6098374"/>
            <a:ext cx="1539860" cy="875607"/>
          </a:xfrm>
          <a:prstGeom prst="rect">
            <a:avLst/>
          </a:prstGeom>
        </p:spPr>
      </p:pic>
      <p:pic>
        <p:nvPicPr>
          <p:cNvPr id="89" name="Picture 88" descr="A blue rhombus with black lines">
            <a:extLst>
              <a:ext uri="{FF2B5EF4-FFF2-40B4-BE49-F238E27FC236}">
                <a16:creationId xmlns:a16="http://schemas.microsoft.com/office/drawing/2014/main" id="{93A755B6-7907-55A2-D441-90ECDE88C022}"/>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296981" y="5656520"/>
            <a:ext cx="1539860" cy="875607"/>
          </a:xfrm>
          <a:prstGeom prst="rect">
            <a:avLst/>
          </a:prstGeom>
        </p:spPr>
      </p:pic>
      <p:pic>
        <p:nvPicPr>
          <p:cNvPr id="90" name="Picture 89" descr="A blue rhombus with black lines">
            <a:extLst>
              <a:ext uri="{FF2B5EF4-FFF2-40B4-BE49-F238E27FC236}">
                <a16:creationId xmlns:a16="http://schemas.microsoft.com/office/drawing/2014/main" id="{7B29CA8E-BE59-6410-071C-EA947532260E}"/>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800157" y="5839599"/>
            <a:ext cx="1539860" cy="875607"/>
          </a:xfrm>
          <a:prstGeom prst="rect">
            <a:avLst/>
          </a:prstGeom>
        </p:spPr>
      </p:pic>
      <p:pic>
        <p:nvPicPr>
          <p:cNvPr id="91" name="Picture 90" descr="A blue rhombus with black lines">
            <a:extLst>
              <a:ext uri="{FF2B5EF4-FFF2-40B4-BE49-F238E27FC236}">
                <a16:creationId xmlns:a16="http://schemas.microsoft.com/office/drawing/2014/main" id="{8C4139A8-9725-EA0E-ECFB-E52EA6F5F2ED}"/>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9057764" y="5976714"/>
            <a:ext cx="1539860" cy="875607"/>
          </a:xfrm>
          <a:prstGeom prst="rect">
            <a:avLst/>
          </a:prstGeom>
        </p:spPr>
      </p:pic>
      <p:pic>
        <p:nvPicPr>
          <p:cNvPr id="92" name="Picture 91" descr="A brown rhombus with black border&#10;">
            <a:extLst>
              <a:ext uri="{FF2B5EF4-FFF2-40B4-BE49-F238E27FC236}">
                <a16:creationId xmlns:a16="http://schemas.microsoft.com/office/drawing/2014/main" id="{D3EC3B8F-4BFA-6484-E1EA-968F2CD02FE4}"/>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7220066">
            <a:off x="7660031" y="7331884"/>
            <a:ext cx="1820968" cy="576656"/>
          </a:xfrm>
          <a:prstGeom prst="rect">
            <a:avLst/>
          </a:prstGeom>
        </p:spPr>
      </p:pic>
      <p:pic>
        <p:nvPicPr>
          <p:cNvPr id="93" name="Picture 92" descr="A brown rhombus with black border&#10;">
            <a:extLst>
              <a:ext uri="{FF2B5EF4-FFF2-40B4-BE49-F238E27FC236}">
                <a16:creationId xmlns:a16="http://schemas.microsoft.com/office/drawing/2014/main" id="{CE103508-C8DC-50CF-6B16-81C8D516938C}"/>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7220066">
            <a:off x="7827047" y="7600047"/>
            <a:ext cx="1820968" cy="576656"/>
          </a:xfrm>
          <a:prstGeom prst="rect">
            <a:avLst/>
          </a:prstGeom>
        </p:spPr>
      </p:pic>
      <p:pic>
        <p:nvPicPr>
          <p:cNvPr id="94" name="Picture 93" descr="A brown rhombus with black border&#10;">
            <a:extLst>
              <a:ext uri="{FF2B5EF4-FFF2-40B4-BE49-F238E27FC236}">
                <a16:creationId xmlns:a16="http://schemas.microsoft.com/office/drawing/2014/main" id="{52F0FB50-59B6-2478-9C17-3FD9AF1F37CA}"/>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7220066">
            <a:off x="8250828" y="7389700"/>
            <a:ext cx="1820968" cy="576656"/>
          </a:xfrm>
          <a:prstGeom prst="rect">
            <a:avLst/>
          </a:prstGeom>
        </p:spPr>
      </p:pic>
      <p:pic>
        <p:nvPicPr>
          <p:cNvPr id="95" name="Picture 94" descr="A brown rhombus with black border&#10;">
            <a:extLst>
              <a:ext uri="{FF2B5EF4-FFF2-40B4-BE49-F238E27FC236}">
                <a16:creationId xmlns:a16="http://schemas.microsoft.com/office/drawing/2014/main" id="{C32C1C8F-467B-20A8-B609-DD966047C759}"/>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7220066">
            <a:off x="7992263" y="7312304"/>
            <a:ext cx="1820968" cy="576656"/>
          </a:xfrm>
          <a:prstGeom prst="rect">
            <a:avLst/>
          </a:prstGeom>
        </p:spPr>
      </p:pic>
      <p:pic>
        <p:nvPicPr>
          <p:cNvPr id="96" name="Picture 95" descr="A brown rhombus with black border&#10;">
            <a:extLst>
              <a:ext uri="{FF2B5EF4-FFF2-40B4-BE49-F238E27FC236}">
                <a16:creationId xmlns:a16="http://schemas.microsoft.com/office/drawing/2014/main" id="{72A1A665-D563-FBC5-6F9A-3693F086E840}"/>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7220066">
            <a:off x="8687087" y="7212687"/>
            <a:ext cx="1820968" cy="576656"/>
          </a:xfrm>
          <a:prstGeom prst="rect">
            <a:avLst/>
          </a:prstGeom>
        </p:spPr>
      </p:pic>
      <p:pic>
        <p:nvPicPr>
          <p:cNvPr id="97" name="Picture 96" descr="A red trapezoid with black lines">
            <a:extLst>
              <a:ext uri="{FF2B5EF4-FFF2-40B4-BE49-F238E27FC236}">
                <a16:creationId xmlns:a16="http://schemas.microsoft.com/office/drawing/2014/main" id="{23DD2769-A68A-D192-14CA-C1A7F0CDA3F8}"/>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774533" y="2453554"/>
            <a:ext cx="2006597" cy="875606"/>
          </a:xfrm>
          <a:prstGeom prst="rect">
            <a:avLst/>
          </a:prstGeom>
        </p:spPr>
      </p:pic>
      <p:pic>
        <p:nvPicPr>
          <p:cNvPr id="98" name="Picture 97" descr="A red trapezoid with black lines">
            <a:extLst>
              <a:ext uri="{FF2B5EF4-FFF2-40B4-BE49-F238E27FC236}">
                <a16:creationId xmlns:a16="http://schemas.microsoft.com/office/drawing/2014/main" id="{7440EC1F-3C94-061D-3B8B-7BBE9C8A4562}"/>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8639323" y="2038890"/>
            <a:ext cx="2006597" cy="875606"/>
          </a:xfrm>
          <a:prstGeom prst="rect">
            <a:avLst/>
          </a:prstGeom>
        </p:spPr>
      </p:pic>
      <p:pic>
        <p:nvPicPr>
          <p:cNvPr id="99" name="Picture 98" descr="A red trapezoid with black lines">
            <a:extLst>
              <a:ext uri="{FF2B5EF4-FFF2-40B4-BE49-F238E27FC236}">
                <a16:creationId xmlns:a16="http://schemas.microsoft.com/office/drawing/2014/main" id="{3D202E8F-099C-27E2-DCB9-AACAE70602D0}"/>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598071" y="2065390"/>
            <a:ext cx="2006597" cy="875606"/>
          </a:xfrm>
          <a:prstGeom prst="rect">
            <a:avLst/>
          </a:prstGeom>
        </p:spPr>
      </p:pic>
      <p:pic>
        <p:nvPicPr>
          <p:cNvPr id="100" name="Picture 99" descr="A red trapezoid with black lines">
            <a:extLst>
              <a:ext uri="{FF2B5EF4-FFF2-40B4-BE49-F238E27FC236}">
                <a16:creationId xmlns:a16="http://schemas.microsoft.com/office/drawing/2014/main" id="{06A11E0E-CDA7-1A48-AD35-877FA0872140}"/>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985723" y="1965064"/>
            <a:ext cx="2006597" cy="875606"/>
          </a:xfrm>
          <a:prstGeom prst="rect">
            <a:avLst/>
          </a:prstGeom>
        </p:spPr>
      </p:pic>
      <p:pic>
        <p:nvPicPr>
          <p:cNvPr id="101" name="Picture 100" descr="A red trapezoid with black lines">
            <a:extLst>
              <a:ext uri="{FF2B5EF4-FFF2-40B4-BE49-F238E27FC236}">
                <a16:creationId xmlns:a16="http://schemas.microsoft.com/office/drawing/2014/main" id="{21C4FE51-B6F8-8CF9-4954-0B5DFA27FC29}"/>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669667" y="2059153"/>
            <a:ext cx="2006597" cy="875606"/>
          </a:xfrm>
          <a:prstGeom prst="rect">
            <a:avLst/>
          </a:prstGeom>
        </p:spPr>
      </p:pic>
      <p:sp>
        <p:nvSpPr>
          <p:cNvPr id="2" name="TextBox 1" descr="Click the die to roll, &#10;Click again to stop.&#10;">
            <a:extLst>
              <a:ext uri="{FF2B5EF4-FFF2-40B4-BE49-F238E27FC236}">
                <a16:creationId xmlns:a16="http://schemas.microsoft.com/office/drawing/2014/main" id="{C4D53445-1BA6-ABA7-1166-5D59612A3704}"/>
              </a:ext>
            </a:extLst>
          </p:cNvPr>
          <p:cNvSpPr txBox="1"/>
          <p:nvPr/>
        </p:nvSpPr>
        <p:spPr>
          <a:xfrm>
            <a:off x="11925300" y="655401"/>
            <a:ext cx="2084225" cy="646331"/>
          </a:xfrm>
          <a:prstGeom prst="rect">
            <a:avLst/>
          </a:prstGeom>
          <a:noFill/>
        </p:spPr>
        <p:txBody>
          <a:bodyPr wrap="none" rtlCol="0">
            <a:spAutoFit/>
          </a:bodyPr>
          <a:lstStyle/>
          <a:p>
            <a:r>
              <a:rPr lang="en-US" b="1" dirty="0">
                <a:latin typeface="+mj-lt"/>
                <a:cs typeface="Arial" panose="020B0604020202020204" pitchFamily="34" charset="0"/>
              </a:rPr>
              <a:t>Click the die to roll, </a:t>
            </a:r>
          </a:p>
          <a:p>
            <a:r>
              <a:rPr lang="en-US" b="1" dirty="0">
                <a:latin typeface="+mj-lt"/>
                <a:cs typeface="Arial" panose="020B0604020202020204" pitchFamily="34" charset="0"/>
              </a:rPr>
              <a:t>Click again to stop</a:t>
            </a:r>
            <a:r>
              <a:rPr lang="en-US" b="1" dirty="0"/>
              <a:t>.</a:t>
            </a:r>
          </a:p>
        </p:txBody>
      </p:sp>
      <p:sp>
        <p:nvSpPr>
          <p:cNvPr id="4" name="TextBox 3">
            <a:extLst>
              <a:ext uri="{FF2B5EF4-FFF2-40B4-BE49-F238E27FC236}">
                <a16:creationId xmlns:a16="http://schemas.microsoft.com/office/drawing/2014/main" id="{3D5A8FBB-AA8B-A836-69F9-DC5152C42BCC}"/>
              </a:ext>
            </a:extLst>
          </p:cNvPr>
          <p:cNvSpPr txBox="1"/>
          <p:nvPr/>
        </p:nvSpPr>
        <p:spPr>
          <a:xfrm>
            <a:off x="1082097" y="8634811"/>
            <a:ext cx="16277710" cy="1200329"/>
          </a:xfrm>
          <a:prstGeom prst="rect">
            <a:avLst/>
          </a:prstGeom>
          <a:noFill/>
        </p:spPr>
        <p:txBody>
          <a:bodyPr wrap="square">
            <a:spAutoFit/>
          </a:bodyPr>
          <a:lstStyle/>
          <a:p>
            <a:pPr algn="ctr"/>
            <a:r>
              <a:rPr lang="en-US" sz="2400" b="1" u="none" strike="noStrike" baseline="0" dirty="0">
                <a:solidFill>
                  <a:schemeClr val="tx1"/>
                </a:solidFill>
                <a:latin typeface="+mn-lt"/>
              </a:rPr>
              <a:t>Family prompts</a:t>
            </a:r>
          </a:p>
          <a:p>
            <a:pPr marL="342900" indent="-342900">
              <a:buFont typeface="Arial" panose="020B0604020202020204" pitchFamily="34" charset="0"/>
              <a:buChar char="•"/>
            </a:pPr>
            <a:r>
              <a:rPr lang="en-US" sz="2400" b="0" i="0" u="none" strike="noStrike" baseline="0" dirty="0">
                <a:latin typeface="+mn-lt"/>
              </a:rPr>
              <a:t>Which shapes can be classified as parallelograms (having two pairs of parallel sides; sides that keep the same distance apart)? </a:t>
            </a:r>
          </a:p>
          <a:p>
            <a:pPr marL="342900" indent="-342900">
              <a:buFont typeface="Arial" panose="020B0604020202020204" pitchFamily="34" charset="0"/>
              <a:buChar char="•"/>
            </a:pPr>
            <a:r>
              <a:rPr lang="en-US" sz="2400" b="0" i="0" u="none" strike="noStrike" baseline="0" dirty="0">
                <a:latin typeface="+mn-lt"/>
              </a:rPr>
              <a:t>How do you know?  How do you know if this shape has a line of symmetry? Show me</a:t>
            </a:r>
            <a:r>
              <a:rPr lang="en-US" sz="2400" b="0" i="0" u="none" strike="noStrike" baseline="0" dirty="0">
                <a:latin typeface="Arial" panose="020B0604020202020204" pitchFamily="34" charset="0"/>
              </a:rPr>
              <a:t>.</a:t>
            </a:r>
            <a:r>
              <a:rPr lang="en-US" sz="2400" b="1" i="1" u="none" strike="noStrike" baseline="0" dirty="0">
                <a:solidFill>
                  <a:schemeClr val="tx1"/>
                </a:solidFill>
                <a:latin typeface="+mn-lt"/>
              </a:rPr>
              <a:t> </a:t>
            </a:r>
            <a:endParaRPr lang="en-US" sz="2400" b="0" i="0" u="none" strike="noStrike" baseline="0" dirty="0">
              <a:solidFill>
                <a:schemeClr val="tx1"/>
              </a:solidFill>
              <a:latin typeface="+mn-lt"/>
            </a:endParaRPr>
          </a:p>
        </p:txBody>
      </p:sp>
      <p:sp>
        <p:nvSpPr>
          <p:cNvPr id="6" name="Title 5">
            <a:extLst>
              <a:ext uri="{FF2B5EF4-FFF2-40B4-BE49-F238E27FC236}">
                <a16:creationId xmlns:a16="http://schemas.microsoft.com/office/drawing/2014/main" id="{7B66D1B0-0278-F1AB-A560-5B74BFF3FEB2}"/>
              </a:ext>
            </a:extLst>
          </p:cNvPr>
          <p:cNvSpPr>
            <a:spLocks noGrp="1"/>
          </p:cNvSpPr>
          <p:nvPr>
            <p:ph type="title"/>
          </p:nvPr>
        </p:nvSpPr>
        <p:spPr>
          <a:xfrm>
            <a:off x="4833402" y="-615553"/>
            <a:ext cx="8740140" cy="615553"/>
          </a:xfrm>
        </p:spPr>
        <p:txBody>
          <a:bodyPr wrap="square" lIns="0" tIns="0" rIns="0" bIns="0" anchor="b">
            <a:spAutoFit/>
          </a:bodyPr>
          <a:lstStyle/>
          <a:p>
            <a:r>
              <a:rPr lang="en-US" sz="4000" b="0" dirty="0">
                <a:solidFill>
                  <a:schemeClr val="bg2"/>
                </a:solidFill>
              </a:rPr>
              <a:t>Symmetric Mosaics – Game Board 3</a:t>
            </a:r>
            <a:endParaRPr lang="en-US" sz="4000" dirty="0">
              <a:solidFill>
                <a:schemeClr val="bg2"/>
              </a:solidFill>
            </a:endParaRPr>
          </a:p>
        </p:txBody>
      </p:sp>
    </p:spTree>
    <p:extLst>
      <p:ext uri="{BB962C8B-B14F-4D97-AF65-F5344CB8AC3E}">
        <p14:creationId xmlns:p14="http://schemas.microsoft.com/office/powerpoint/2010/main" val="271871324"/>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5"/>
                    </p:tgtEl>
                  </p:cond>
                </p:stCondLst>
                <p:endSync evt="end" delay="0">
                  <p:rtn val="all"/>
                </p:endSync>
                <p:childTnLst>
                  <p:par>
                    <p:cTn id="3" fill="hold">
                      <p:stCondLst>
                        <p:cond delay="0"/>
                      </p:stCondLst>
                      <p:childTnLst>
                        <p:par>
                          <p:cTn id="4" fill="hold">
                            <p:stCondLst>
                              <p:cond delay="0"/>
                            </p:stCondLst>
                            <p:childTnLst>
                              <p:par>
                                <p:cTn id="5" presetID="2" presetClass="mediacall" presetSubtype="0" fill="hold" nodeType="clickEffect">
                                  <p:stCondLst>
                                    <p:cond delay="0"/>
                                  </p:stCondLst>
                                  <p:childTnLst>
                                    <p:cmd type="call" cmd="togglePause">
                                      <p:cBhvr>
                                        <p:cTn id="6" dur="1" fill="hold"/>
                                        <p:tgtEl>
                                          <p:spTgt spid="25"/>
                                        </p:tgtEl>
                                      </p:cBhvr>
                                    </p:cmd>
                                  </p:childTnLst>
                                </p:cTn>
                              </p:par>
                            </p:childTnLst>
                          </p:cTn>
                        </p:par>
                      </p:childTnLst>
                    </p:cTn>
                  </p:par>
                </p:childTnLst>
              </p:cTn>
              <p:nextCondLst>
                <p:cond evt="onClick" delay="0">
                  <p:tgtEl>
                    <p:spTgt spid="25"/>
                  </p:tgtEl>
                </p:cond>
              </p:nextCondLst>
            </p:seq>
            <p:video>
              <p:cMediaNode vol="80000">
                <p:cTn id="7" repeatCount="indefinite" fill="hold" display="0">
                  <p:stCondLst>
                    <p:cond delay="indefinite"/>
                  </p:stCondLst>
                </p:cTn>
                <p:tgtEl>
                  <p:spTgt spid="25"/>
                </p:tgtEl>
              </p:cMediaNode>
            </p:video>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26E1A5-E2D4-0DC1-21E3-D51E082C467C}"/>
            </a:ext>
          </a:extLst>
        </p:cNvPr>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B7E47BD6-572C-B084-E5BF-2B3A88CAD2F5}"/>
              </a:ext>
            </a:extLst>
          </p:cNvPr>
          <p:cNvGraphicFramePr>
            <a:graphicFrameLocks noGrp="1"/>
          </p:cNvGraphicFramePr>
          <p:nvPr>
            <p:extLst>
              <p:ext uri="{D42A27DB-BD31-4B8C-83A1-F6EECF244321}">
                <p14:modId xmlns:p14="http://schemas.microsoft.com/office/powerpoint/2010/main" val="3462634224"/>
              </p:ext>
            </p:extLst>
          </p:nvPr>
        </p:nvGraphicFramePr>
        <p:xfrm>
          <a:off x="10796387" y="2273257"/>
          <a:ext cx="6438980" cy="6610025"/>
        </p:xfrm>
        <a:graphic>
          <a:graphicData uri="http://schemas.openxmlformats.org/drawingml/2006/table">
            <a:tbl>
              <a:tblPr firstRow="1" bandRow="1">
                <a:tableStyleId>{5C22544A-7EE6-4342-B048-85BDC9FD1C3A}</a:tableStyleId>
              </a:tblPr>
              <a:tblGrid>
                <a:gridCol w="6438980">
                  <a:extLst>
                    <a:ext uri="{9D8B030D-6E8A-4147-A177-3AD203B41FA5}">
                      <a16:colId xmlns:a16="http://schemas.microsoft.com/office/drawing/2014/main" val="3515221788"/>
                    </a:ext>
                  </a:extLst>
                </a:gridCol>
              </a:tblGrid>
              <a:tr h="456339">
                <a:tc>
                  <a:txBody>
                    <a:bodyPr/>
                    <a:lstStyle/>
                    <a:p>
                      <a:r>
                        <a:rPr lang="en-US" dirty="0">
                          <a:solidFill>
                            <a:schemeClr val="tx1"/>
                          </a:solidFill>
                        </a:rPr>
                        <a:t>Player 2: (Insert Name Here)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1246580062"/>
                  </a:ext>
                </a:extLst>
              </a:tr>
              <a:tr h="4759177">
                <a:tc>
                  <a:txBody>
                    <a:bodyPr/>
                    <a:lstStyle/>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90823702"/>
                  </a:ext>
                </a:extLst>
              </a:tr>
              <a:tr h="1124486">
                <a:tc>
                  <a:txBody>
                    <a:bodyPr/>
                    <a:lstStyle/>
                    <a:p>
                      <a:r>
                        <a:rPr lang="en-US" dirty="0">
                          <a:solidFill>
                            <a:schemeClr val="tx1"/>
                          </a:solidFill>
                        </a:rPr>
                        <a:t>Lines of Symmetry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4210294897"/>
                  </a:ext>
                </a:extLst>
              </a:tr>
            </a:tbl>
          </a:graphicData>
        </a:graphic>
      </p:graphicFrame>
      <p:graphicFrame>
        <p:nvGraphicFramePr>
          <p:cNvPr id="3" name="Table 2">
            <a:extLst>
              <a:ext uri="{FF2B5EF4-FFF2-40B4-BE49-F238E27FC236}">
                <a16:creationId xmlns:a16="http://schemas.microsoft.com/office/drawing/2014/main" id="{3FC57442-CA47-E804-AC79-C9A656772605}"/>
              </a:ext>
            </a:extLst>
          </p:cNvPr>
          <p:cNvGraphicFramePr>
            <a:graphicFrameLocks noGrp="1"/>
          </p:cNvGraphicFramePr>
          <p:nvPr>
            <p:extLst>
              <p:ext uri="{D42A27DB-BD31-4B8C-83A1-F6EECF244321}">
                <p14:modId xmlns:p14="http://schemas.microsoft.com/office/powerpoint/2010/main" val="860610378"/>
              </p:ext>
            </p:extLst>
          </p:nvPr>
        </p:nvGraphicFramePr>
        <p:xfrm>
          <a:off x="898455" y="2273257"/>
          <a:ext cx="6438980" cy="6610025"/>
        </p:xfrm>
        <a:graphic>
          <a:graphicData uri="http://schemas.openxmlformats.org/drawingml/2006/table">
            <a:tbl>
              <a:tblPr firstRow="1" bandRow="1">
                <a:tableStyleId>{5C22544A-7EE6-4342-B048-85BDC9FD1C3A}</a:tableStyleId>
              </a:tblPr>
              <a:tblGrid>
                <a:gridCol w="6438980">
                  <a:extLst>
                    <a:ext uri="{9D8B030D-6E8A-4147-A177-3AD203B41FA5}">
                      <a16:colId xmlns:a16="http://schemas.microsoft.com/office/drawing/2014/main" val="3515221788"/>
                    </a:ext>
                  </a:extLst>
                </a:gridCol>
              </a:tblGrid>
              <a:tr h="456339">
                <a:tc>
                  <a:txBody>
                    <a:bodyPr/>
                    <a:lstStyle/>
                    <a:p>
                      <a:r>
                        <a:rPr lang="en-US" dirty="0">
                          <a:solidFill>
                            <a:schemeClr val="tx1"/>
                          </a:solidFill>
                        </a:rPr>
                        <a:t>Player 1: (Insert Name Here)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1246580062"/>
                  </a:ext>
                </a:extLst>
              </a:tr>
              <a:tr h="4759177">
                <a:tc>
                  <a:txBody>
                    <a:bodyPr/>
                    <a:lstStyle/>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90823702"/>
                  </a:ext>
                </a:extLst>
              </a:tr>
              <a:tr h="1124486">
                <a:tc>
                  <a:txBody>
                    <a:bodyPr/>
                    <a:lstStyle/>
                    <a:p>
                      <a:r>
                        <a:rPr lang="en-US" dirty="0">
                          <a:solidFill>
                            <a:schemeClr val="tx1"/>
                          </a:solidFill>
                        </a:rPr>
                        <a:t>Lines of Symmetry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4210294897"/>
                  </a:ext>
                </a:extLst>
              </a:tr>
            </a:tbl>
          </a:graphicData>
        </a:graphic>
      </p:graphicFrame>
      <p:sp>
        <p:nvSpPr>
          <p:cNvPr id="15" name="object 15" descr="Pattern Block Key&#10;">
            <a:extLst>
              <a:ext uri="{FF2B5EF4-FFF2-40B4-BE49-F238E27FC236}">
                <a16:creationId xmlns:a16="http://schemas.microsoft.com/office/drawing/2014/main" id="{EC11DA93-51A7-819E-B7C8-E8D34A51B3E0}"/>
              </a:ext>
            </a:extLst>
          </p:cNvPr>
          <p:cNvSpPr txBox="1"/>
          <p:nvPr/>
        </p:nvSpPr>
        <p:spPr>
          <a:xfrm>
            <a:off x="1584904" y="567016"/>
            <a:ext cx="1995488" cy="259686"/>
          </a:xfrm>
          <a:prstGeom prst="rect">
            <a:avLst/>
          </a:prstGeom>
        </p:spPr>
        <p:txBody>
          <a:bodyPr vert="horz" wrap="square" lIns="0" tIns="13335" rIns="0" bIns="0" rtlCol="0">
            <a:spAutoFit/>
          </a:bodyPr>
          <a:lstStyle/>
          <a:p>
            <a:pPr marL="12700">
              <a:lnSpc>
                <a:spcPct val="100000"/>
              </a:lnSpc>
              <a:spcBef>
                <a:spcPts val="105"/>
              </a:spcBef>
            </a:pPr>
            <a:r>
              <a:rPr sz="1600" b="1" spc="-55" dirty="0">
                <a:solidFill>
                  <a:srgbClr val="5B5B5B"/>
                </a:solidFill>
                <a:latin typeface="+mj-lt"/>
                <a:cs typeface="Arial"/>
              </a:rPr>
              <a:t>Patte</a:t>
            </a:r>
            <a:r>
              <a:rPr lang="en-US" sz="1600" b="1" spc="-55" dirty="0">
                <a:solidFill>
                  <a:srgbClr val="5B5B5B"/>
                </a:solidFill>
                <a:latin typeface="+mj-lt"/>
                <a:cs typeface="Arial"/>
              </a:rPr>
              <a:t>rn</a:t>
            </a:r>
            <a:r>
              <a:rPr sz="1600" b="1" spc="-100" dirty="0">
                <a:solidFill>
                  <a:srgbClr val="5B5B5B"/>
                </a:solidFill>
                <a:latin typeface="+mj-lt"/>
                <a:cs typeface="Arial"/>
              </a:rPr>
              <a:t> </a:t>
            </a:r>
            <a:r>
              <a:rPr sz="1600" b="1" spc="-90" dirty="0">
                <a:solidFill>
                  <a:srgbClr val="5B5B5B"/>
                </a:solidFill>
                <a:latin typeface="+mj-lt"/>
                <a:cs typeface="Arial"/>
              </a:rPr>
              <a:t>Block</a:t>
            </a:r>
            <a:r>
              <a:rPr sz="1600" b="1" spc="-15" dirty="0">
                <a:solidFill>
                  <a:srgbClr val="5B5B5B"/>
                </a:solidFill>
                <a:latin typeface="+mj-lt"/>
                <a:cs typeface="Arial"/>
              </a:rPr>
              <a:t> </a:t>
            </a:r>
            <a:r>
              <a:rPr sz="1600" b="1" spc="-25" dirty="0">
                <a:solidFill>
                  <a:srgbClr val="6B6B6B"/>
                </a:solidFill>
                <a:latin typeface="+mj-lt"/>
                <a:cs typeface="Arial"/>
              </a:rPr>
              <a:t>Key</a:t>
            </a:r>
            <a:endParaRPr sz="1600" b="1" dirty="0">
              <a:latin typeface="+mj-lt"/>
              <a:cs typeface="Arial"/>
            </a:endParaRPr>
          </a:p>
        </p:txBody>
      </p:sp>
      <p:sp>
        <p:nvSpPr>
          <p:cNvPr id="23" name="object 22" descr="KY Family Math Night - Geometry Activity 1c: Symmetric Mosaics&#10;&#10;">
            <a:extLst>
              <a:ext uri="{FF2B5EF4-FFF2-40B4-BE49-F238E27FC236}">
                <a16:creationId xmlns:a16="http://schemas.microsoft.com/office/drawing/2014/main" id="{9FE7DD2F-4DC6-5973-EDAF-47507E367CC3}"/>
              </a:ext>
            </a:extLst>
          </p:cNvPr>
          <p:cNvSpPr txBox="1">
            <a:spLocks/>
          </p:cNvSpPr>
          <p:nvPr/>
        </p:nvSpPr>
        <p:spPr>
          <a:xfrm>
            <a:off x="-23352" y="-27174"/>
            <a:ext cx="18059400" cy="539890"/>
          </a:xfrm>
          <a:prstGeom prst="rect">
            <a:avLst/>
          </a:prstGeom>
          <a:solidFill>
            <a:srgbClr val="102649"/>
          </a:solidFill>
        </p:spPr>
        <p:txBody>
          <a:bodyPr vert="horz" wrap="square" lIns="0" tIns="52069" rIns="0" bIns="0" rtlCol="0">
            <a:spAutoFit/>
          </a:bodyPr>
          <a:lstStyle>
            <a:lvl1pPr>
              <a:defRPr>
                <a:latin typeface="+mj-lt"/>
                <a:ea typeface="+mj-ea"/>
                <a:cs typeface="+mj-cs"/>
              </a:defRPr>
            </a:lvl1pPr>
          </a:lstStyle>
          <a:p>
            <a:pPr marL="642620" marR="5080" indent="-630555" algn="ctr">
              <a:lnSpc>
                <a:spcPts val="3820"/>
              </a:lnSpc>
              <a:spcBef>
                <a:spcPts val="409"/>
              </a:spcBef>
            </a:pPr>
            <a:r>
              <a:rPr lang="en-US" sz="3350" spc="-110" dirty="0">
                <a:solidFill>
                  <a:schemeClr val="bg1"/>
                </a:solidFill>
              </a:rPr>
              <a:t>Symmetric</a:t>
            </a:r>
            <a:r>
              <a:rPr lang="en-US" sz="3350" spc="-155" dirty="0">
                <a:solidFill>
                  <a:schemeClr val="bg1"/>
                </a:solidFill>
              </a:rPr>
              <a:t> </a:t>
            </a:r>
            <a:r>
              <a:rPr lang="en-US" sz="3350" spc="-10" dirty="0">
                <a:solidFill>
                  <a:schemeClr val="bg1"/>
                </a:solidFill>
              </a:rPr>
              <a:t>Mosaics Game </a:t>
            </a:r>
            <a:endParaRPr lang="en-US" sz="3350" spc="-10" dirty="0">
              <a:solidFill>
                <a:schemeClr val="accent6"/>
              </a:solidFill>
              <a:latin typeface="Arial" panose="020B0604020202020204" pitchFamily="34" charset="0"/>
              <a:cs typeface="Arial" panose="020B0604020202020204" pitchFamily="34" charset="0"/>
            </a:endParaRPr>
          </a:p>
        </p:txBody>
      </p:sp>
      <p:pic>
        <p:nvPicPr>
          <p:cNvPr id="25" name="PowerPoint Dice" descr="automated die">
            <a:hlinkClick r:id="" action="ppaction://media"/>
            <a:extLst>
              <a:ext uri="{FF2B5EF4-FFF2-40B4-BE49-F238E27FC236}">
                <a16:creationId xmlns:a16="http://schemas.microsoft.com/office/drawing/2014/main" id="{8CCA442E-118F-F4FF-D12C-C5940BED97E5}"/>
              </a:ext>
            </a:extLst>
          </p:cNvPr>
          <p:cNvPicPr>
            <a:picLocks noChangeAspect="1"/>
          </p:cNvPicPr>
          <p:nvPr>
            <a:videoFile r:link="rId2"/>
            <p:extLst>
              <p:ext uri="{DAA4B4D4-6D71-4841-9C94-3DE7FCFB9230}">
                <p14:media xmlns:p14="http://schemas.microsoft.com/office/powerpoint/2010/main" r:embed="rId1"/>
              </p:ext>
            </p:extLst>
          </p:nvPr>
        </p:nvPicPr>
        <p:blipFill>
          <a:blip r:embed="rId4"/>
          <a:stretch>
            <a:fillRect/>
          </a:stretch>
        </p:blipFill>
        <p:spPr>
          <a:xfrm>
            <a:off x="14744700" y="582042"/>
            <a:ext cx="1071799" cy="1071799"/>
          </a:xfrm>
          <a:prstGeom prst="roundRect">
            <a:avLst/>
          </a:prstGeom>
          <a:ln>
            <a:noFill/>
          </a:ln>
          <a:effectLst>
            <a:outerShdw blurRad="50800" dist="38100" dir="2700000" algn="tl" rotWithShape="0">
              <a:prstClr val="black">
                <a:alpha val="40000"/>
              </a:prstClr>
            </a:outerShdw>
          </a:effectLst>
          <a:scene3d>
            <a:camera prst="orthographicFront">
              <a:rot lat="0" lon="0" rev="0"/>
            </a:camera>
            <a:lightRig rig="contrasting" dir="t">
              <a:rot lat="0" lon="0" rev="7800000"/>
            </a:lightRig>
          </a:scene3d>
          <a:sp3d>
            <a:bevelT w="139700" h="139700"/>
          </a:sp3d>
        </p:spPr>
      </p:pic>
      <p:pic>
        <p:nvPicPr>
          <p:cNvPr id="34" name="Picture 33" descr="Roll 1 Take 2 Green Triangles&#10;Roll 2 Take 2 Orange Squares&#10;Roll 3 Take 2 Red Trapezoids&#10;Roll 4 Take 2 Yellow Hexagons&#10;Roll 5 Take 2 Blue Rhombus&#10;Roll 6 Take 3 Tan Rhombus">
            <a:extLst>
              <a:ext uri="{FF2B5EF4-FFF2-40B4-BE49-F238E27FC236}">
                <a16:creationId xmlns:a16="http://schemas.microsoft.com/office/drawing/2014/main" id="{70F4BEF9-7E9A-4FCB-32EF-7F875A911749}"/>
              </a:ext>
            </a:extLst>
          </p:cNvPr>
          <p:cNvPicPr>
            <a:picLocks noChangeAspect="1"/>
          </p:cNvPicPr>
          <p:nvPr/>
        </p:nvPicPr>
        <p:blipFill>
          <a:blip r:embed="rId5"/>
          <a:stretch>
            <a:fillRect/>
          </a:stretch>
        </p:blipFill>
        <p:spPr>
          <a:xfrm>
            <a:off x="574597" y="841962"/>
            <a:ext cx="6862325" cy="1416035"/>
          </a:xfrm>
          <a:prstGeom prst="rect">
            <a:avLst/>
          </a:prstGeom>
        </p:spPr>
      </p:pic>
      <p:pic>
        <p:nvPicPr>
          <p:cNvPr id="50" name="Picture 49" descr="A green triangle with black background">
            <a:extLst>
              <a:ext uri="{FF2B5EF4-FFF2-40B4-BE49-F238E27FC236}">
                <a16:creationId xmlns:a16="http://schemas.microsoft.com/office/drawing/2014/main" id="{74173C80-2651-298F-4710-A4D578BB973A}"/>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340017" y="704504"/>
            <a:ext cx="1015461" cy="875607"/>
          </a:xfrm>
          <a:prstGeom prst="rect">
            <a:avLst/>
          </a:prstGeom>
        </p:spPr>
      </p:pic>
      <p:pic>
        <p:nvPicPr>
          <p:cNvPr id="51" name="Picture 50" descr="A blue rhombus with black lines">
            <a:extLst>
              <a:ext uri="{FF2B5EF4-FFF2-40B4-BE49-F238E27FC236}">
                <a16:creationId xmlns:a16="http://schemas.microsoft.com/office/drawing/2014/main" id="{A104BA60-9A5C-9502-A7FC-23896BA3162D}"/>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330142" y="5793574"/>
            <a:ext cx="1539860" cy="875607"/>
          </a:xfrm>
          <a:prstGeom prst="rect">
            <a:avLst/>
          </a:prstGeom>
        </p:spPr>
      </p:pic>
      <p:pic>
        <p:nvPicPr>
          <p:cNvPr id="52" name="Picture 51" descr="A brown rhombus with black border&#10;">
            <a:extLst>
              <a:ext uri="{FF2B5EF4-FFF2-40B4-BE49-F238E27FC236}">
                <a16:creationId xmlns:a16="http://schemas.microsoft.com/office/drawing/2014/main" id="{3D002303-B191-D3F5-92D1-80F99EDA2822}"/>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7220066">
            <a:off x="7376921" y="7351464"/>
            <a:ext cx="1820968" cy="576656"/>
          </a:xfrm>
          <a:prstGeom prst="rect">
            <a:avLst/>
          </a:prstGeom>
        </p:spPr>
      </p:pic>
      <p:pic>
        <p:nvPicPr>
          <p:cNvPr id="53" name="Picture 52" descr="A yellow hexagon with black background">
            <a:extLst>
              <a:ext uri="{FF2B5EF4-FFF2-40B4-BE49-F238E27FC236}">
                <a16:creationId xmlns:a16="http://schemas.microsoft.com/office/drawing/2014/main" id="{AC2BD3B4-74C2-5FFD-0088-0EE329EDB6A6}"/>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rot="3548309">
            <a:off x="7529770" y="3639391"/>
            <a:ext cx="1931174" cy="1671387"/>
          </a:xfrm>
          <a:prstGeom prst="rect">
            <a:avLst/>
          </a:prstGeom>
        </p:spPr>
      </p:pic>
      <p:pic>
        <p:nvPicPr>
          <p:cNvPr id="54" name="Picture 53" descr="A red trapezoid with black lines">
            <a:extLst>
              <a:ext uri="{FF2B5EF4-FFF2-40B4-BE49-F238E27FC236}">
                <a16:creationId xmlns:a16="http://schemas.microsoft.com/office/drawing/2014/main" id="{38EDABA3-5761-7A11-5164-2212D1E75EE8}"/>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8478368" y="2459913"/>
            <a:ext cx="2006597" cy="875606"/>
          </a:xfrm>
          <a:prstGeom prst="rect">
            <a:avLst/>
          </a:prstGeom>
        </p:spPr>
      </p:pic>
      <p:pic>
        <p:nvPicPr>
          <p:cNvPr id="55" name="Picture 54" descr="An orange square with black border">
            <a:extLst>
              <a:ext uri="{FF2B5EF4-FFF2-40B4-BE49-F238E27FC236}">
                <a16:creationId xmlns:a16="http://schemas.microsoft.com/office/drawing/2014/main" id="{DADBDF3D-E641-4992-1D0B-27005BC59D43}"/>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8046327" y="853132"/>
            <a:ext cx="984923" cy="984923"/>
          </a:xfrm>
          <a:prstGeom prst="rect">
            <a:avLst/>
          </a:prstGeom>
        </p:spPr>
      </p:pic>
      <p:pic>
        <p:nvPicPr>
          <p:cNvPr id="74" name="Picture 73" descr="A green triangle with black background">
            <a:extLst>
              <a:ext uri="{FF2B5EF4-FFF2-40B4-BE49-F238E27FC236}">
                <a16:creationId xmlns:a16="http://schemas.microsoft.com/office/drawing/2014/main" id="{B6D051A4-F9AA-4CB4-209F-74663C93EF91}"/>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538932" y="755051"/>
            <a:ext cx="1015461" cy="875607"/>
          </a:xfrm>
          <a:prstGeom prst="rect">
            <a:avLst/>
          </a:prstGeom>
        </p:spPr>
      </p:pic>
      <p:pic>
        <p:nvPicPr>
          <p:cNvPr id="75" name="Picture 74" descr="A green triangle with black background">
            <a:extLst>
              <a:ext uri="{FF2B5EF4-FFF2-40B4-BE49-F238E27FC236}">
                <a16:creationId xmlns:a16="http://schemas.microsoft.com/office/drawing/2014/main" id="{ECC87EE1-4F6B-4573-6349-CBD6FEC41A50}"/>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713875" y="886921"/>
            <a:ext cx="1015461" cy="875607"/>
          </a:xfrm>
          <a:prstGeom prst="rect">
            <a:avLst/>
          </a:prstGeom>
        </p:spPr>
      </p:pic>
      <p:pic>
        <p:nvPicPr>
          <p:cNvPr id="76" name="Picture 75" descr="A green triangle with black background">
            <a:extLst>
              <a:ext uri="{FF2B5EF4-FFF2-40B4-BE49-F238E27FC236}">
                <a16:creationId xmlns:a16="http://schemas.microsoft.com/office/drawing/2014/main" id="{BBBAFD53-133A-E23F-2321-AE3E07CF175E}"/>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692778" y="738270"/>
            <a:ext cx="1015461" cy="875607"/>
          </a:xfrm>
          <a:prstGeom prst="rect">
            <a:avLst/>
          </a:prstGeom>
        </p:spPr>
      </p:pic>
      <p:pic>
        <p:nvPicPr>
          <p:cNvPr id="77" name="Picture 76" descr="A green triangle with black background">
            <a:extLst>
              <a:ext uri="{FF2B5EF4-FFF2-40B4-BE49-F238E27FC236}">
                <a16:creationId xmlns:a16="http://schemas.microsoft.com/office/drawing/2014/main" id="{6738FC17-CAD6-DECA-D22E-EA512598F41D}"/>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841665" y="724311"/>
            <a:ext cx="1015461" cy="875607"/>
          </a:xfrm>
          <a:prstGeom prst="rect">
            <a:avLst/>
          </a:prstGeom>
        </p:spPr>
      </p:pic>
      <p:pic>
        <p:nvPicPr>
          <p:cNvPr id="78" name="Picture 77" descr="An orange square with black border">
            <a:extLst>
              <a:ext uri="{FF2B5EF4-FFF2-40B4-BE49-F238E27FC236}">
                <a16:creationId xmlns:a16="http://schemas.microsoft.com/office/drawing/2014/main" id="{6C80A416-4470-C676-9A52-7E84F2081636}"/>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8619919" y="861694"/>
            <a:ext cx="984923" cy="984923"/>
          </a:xfrm>
          <a:prstGeom prst="rect">
            <a:avLst/>
          </a:prstGeom>
        </p:spPr>
      </p:pic>
      <p:pic>
        <p:nvPicPr>
          <p:cNvPr id="79" name="Picture 78" descr="An orange square with black border">
            <a:extLst>
              <a:ext uri="{FF2B5EF4-FFF2-40B4-BE49-F238E27FC236}">
                <a16:creationId xmlns:a16="http://schemas.microsoft.com/office/drawing/2014/main" id="{BAC31760-BA73-2362-33D2-A939A91BA1FF}"/>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8092669" y="768963"/>
            <a:ext cx="984923" cy="984923"/>
          </a:xfrm>
          <a:prstGeom prst="rect">
            <a:avLst/>
          </a:prstGeom>
        </p:spPr>
      </p:pic>
      <p:pic>
        <p:nvPicPr>
          <p:cNvPr id="80" name="Picture 79" descr="An orange square with black border">
            <a:extLst>
              <a:ext uri="{FF2B5EF4-FFF2-40B4-BE49-F238E27FC236}">
                <a16:creationId xmlns:a16="http://schemas.microsoft.com/office/drawing/2014/main" id="{6D672206-FE4B-22B1-1717-D5EF9A85270A}"/>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8432731" y="906450"/>
            <a:ext cx="984923" cy="984923"/>
          </a:xfrm>
          <a:prstGeom prst="rect">
            <a:avLst/>
          </a:prstGeom>
        </p:spPr>
      </p:pic>
      <p:pic>
        <p:nvPicPr>
          <p:cNvPr id="81" name="Picture 80" descr="An orange square with black border">
            <a:extLst>
              <a:ext uri="{FF2B5EF4-FFF2-40B4-BE49-F238E27FC236}">
                <a16:creationId xmlns:a16="http://schemas.microsoft.com/office/drawing/2014/main" id="{A021DDD1-37A1-5632-8335-F7019E1CDA56}"/>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7828220" y="719867"/>
            <a:ext cx="984923" cy="984923"/>
          </a:xfrm>
          <a:prstGeom prst="rect">
            <a:avLst/>
          </a:prstGeom>
        </p:spPr>
      </p:pic>
      <p:pic>
        <p:nvPicPr>
          <p:cNvPr id="82" name="Picture 81" descr="A yellow hexagon with black background">
            <a:extLst>
              <a:ext uri="{FF2B5EF4-FFF2-40B4-BE49-F238E27FC236}">
                <a16:creationId xmlns:a16="http://schemas.microsoft.com/office/drawing/2014/main" id="{9E31B3D5-C0EE-6377-7615-500D4D14CBBB}"/>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rot="3548309">
            <a:off x="7682170" y="3791791"/>
            <a:ext cx="1931174" cy="1671387"/>
          </a:xfrm>
          <a:prstGeom prst="rect">
            <a:avLst/>
          </a:prstGeom>
        </p:spPr>
      </p:pic>
      <p:pic>
        <p:nvPicPr>
          <p:cNvPr id="83" name="Picture 82" descr="A yellow hexagon with black background">
            <a:extLst>
              <a:ext uri="{FF2B5EF4-FFF2-40B4-BE49-F238E27FC236}">
                <a16:creationId xmlns:a16="http://schemas.microsoft.com/office/drawing/2014/main" id="{74C7F236-5780-84BB-B21E-3E0A5F200294}"/>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rot="3548309">
            <a:off x="7834570" y="3944191"/>
            <a:ext cx="1931174" cy="1671387"/>
          </a:xfrm>
          <a:prstGeom prst="rect">
            <a:avLst/>
          </a:prstGeom>
        </p:spPr>
      </p:pic>
      <p:pic>
        <p:nvPicPr>
          <p:cNvPr id="84" name="Picture 83" descr="A yellow hexagon with black background">
            <a:extLst>
              <a:ext uri="{FF2B5EF4-FFF2-40B4-BE49-F238E27FC236}">
                <a16:creationId xmlns:a16="http://schemas.microsoft.com/office/drawing/2014/main" id="{96FC4858-A511-A235-6026-1DB19137F2BF}"/>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rot="3548309">
            <a:off x="8070634" y="3634260"/>
            <a:ext cx="1931174" cy="1671387"/>
          </a:xfrm>
          <a:prstGeom prst="rect">
            <a:avLst/>
          </a:prstGeom>
        </p:spPr>
      </p:pic>
      <p:pic>
        <p:nvPicPr>
          <p:cNvPr id="85" name="Picture 84" descr="A yellow hexagon with black background">
            <a:extLst>
              <a:ext uri="{FF2B5EF4-FFF2-40B4-BE49-F238E27FC236}">
                <a16:creationId xmlns:a16="http://schemas.microsoft.com/office/drawing/2014/main" id="{7F9A4A08-C13E-703C-832C-526C40067D64}"/>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rot="3548309">
            <a:off x="8255365" y="3654304"/>
            <a:ext cx="1931174" cy="1671387"/>
          </a:xfrm>
          <a:prstGeom prst="rect">
            <a:avLst/>
          </a:prstGeom>
        </p:spPr>
      </p:pic>
      <p:pic>
        <p:nvPicPr>
          <p:cNvPr id="86" name="Picture 85" descr="A yellow hexagon with black background">
            <a:extLst>
              <a:ext uri="{FF2B5EF4-FFF2-40B4-BE49-F238E27FC236}">
                <a16:creationId xmlns:a16="http://schemas.microsoft.com/office/drawing/2014/main" id="{FE28DFA8-DF2C-F3F9-56E5-41953CAE019E}"/>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rot="3548309">
            <a:off x="8419294" y="3776531"/>
            <a:ext cx="1931174" cy="1671387"/>
          </a:xfrm>
          <a:prstGeom prst="rect">
            <a:avLst/>
          </a:prstGeom>
        </p:spPr>
      </p:pic>
      <p:pic>
        <p:nvPicPr>
          <p:cNvPr id="87" name="Picture 86" descr="A blue rhombus with black lines">
            <a:extLst>
              <a:ext uri="{FF2B5EF4-FFF2-40B4-BE49-F238E27FC236}">
                <a16:creationId xmlns:a16="http://schemas.microsoft.com/office/drawing/2014/main" id="{BFAB3677-F3ED-0095-58BE-93D446DFAA2C}"/>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482542" y="5945974"/>
            <a:ext cx="1539860" cy="875607"/>
          </a:xfrm>
          <a:prstGeom prst="rect">
            <a:avLst/>
          </a:prstGeom>
        </p:spPr>
      </p:pic>
      <p:pic>
        <p:nvPicPr>
          <p:cNvPr id="88" name="Picture 87" descr="A blue rhombus with black lines">
            <a:extLst>
              <a:ext uri="{FF2B5EF4-FFF2-40B4-BE49-F238E27FC236}">
                <a16:creationId xmlns:a16="http://schemas.microsoft.com/office/drawing/2014/main" id="{EAC1BD15-E063-65C4-C297-05D6045EE541}"/>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634942" y="6098374"/>
            <a:ext cx="1539860" cy="875607"/>
          </a:xfrm>
          <a:prstGeom prst="rect">
            <a:avLst/>
          </a:prstGeom>
        </p:spPr>
      </p:pic>
      <p:pic>
        <p:nvPicPr>
          <p:cNvPr id="89" name="Picture 88" descr="A blue rhombus with black lines">
            <a:extLst>
              <a:ext uri="{FF2B5EF4-FFF2-40B4-BE49-F238E27FC236}">
                <a16:creationId xmlns:a16="http://schemas.microsoft.com/office/drawing/2014/main" id="{406FA650-D0E3-9AF4-D273-34DAE3DFFBB0}"/>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296981" y="5656520"/>
            <a:ext cx="1539860" cy="875607"/>
          </a:xfrm>
          <a:prstGeom prst="rect">
            <a:avLst/>
          </a:prstGeom>
        </p:spPr>
      </p:pic>
      <p:pic>
        <p:nvPicPr>
          <p:cNvPr id="90" name="Picture 89" descr="A blue rhombus with black lines">
            <a:extLst>
              <a:ext uri="{FF2B5EF4-FFF2-40B4-BE49-F238E27FC236}">
                <a16:creationId xmlns:a16="http://schemas.microsoft.com/office/drawing/2014/main" id="{698896FF-46B6-B191-3AF2-4DB74DF30DBE}"/>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800157" y="5839599"/>
            <a:ext cx="1539860" cy="875607"/>
          </a:xfrm>
          <a:prstGeom prst="rect">
            <a:avLst/>
          </a:prstGeom>
        </p:spPr>
      </p:pic>
      <p:pic>
        <p:nvPicPr>
          <p:cNvPr id="91" name="Picture 90" descr="A blue rhombus with black lines">
            <a:extLst>
              <a:ext uri="{FF2B5EF4-FFF2-40B4-BE49-F238E27FC236}">
                <a16:creationId xmlns:a16="http://schemas.microsoft.com/office/drawing/2014/main" id="{C832AB86-486C-9E89-7113-EC0B8162829D}"/>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9057764" y="5976714"/>
            <a:ext cx="1539860" cy="875607"/>
          </a:xfrm>
          <a:prstGeom prst="rect">
            <a:avLst/>
          </a:prstGeom>
        </p:spPr>
      </p:pic>
      <p:pic>
        <p:nvPicPr>
          <p:cNvPr id="92" name="Picture 91" descr="A brown rhombus with black border&#10;">
            <a:extLst>
              <a:ext uri="{FF2B5EF4-FFF2-40B4-BE49-F238E27FC236}">
                <a16:creationId xmlns:a16="http://schemas.microsoft.com/office/drawing/2014/main" id="{AB684CF3-5FF2-E4E9-41DE-E523D8744A5F}"/>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7220066">
            <a:off x="7660031" y="7331884"/>
            <a:ext cx="1820968" cy="576656"/>
          </a:xfrm>
          <a:prstGeom prst="rect">
            <a:avLst/>
          </a:prstGeom>
        </p:spPr>
      </p:pic>
      <p:pic>
        <p:nvPicPr>
          <p:cNvPr id="93" name="Picture 92" descr="A brown rhombus with black border&#10;">
            <a:extLst>
              <a:ext uri="{FF2B5EF4-FFF2-40B4-BE49-F238E27FC236}">
                <a16:creationId xmlns:a16="http://schemas.microsoft.com/office/drawing/2014/main" id="{495EC73A-4233-8B45-88B6-D25E854984AA}"/>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7220066">
            <a:off x="7827047" y="7600047"/>
            <a:ext cx="1820968" cy="576656"/>
          </a:xfrm>
          <a:prstGeom prst="rect">
            <a:avLst/>
          </a:prstGeom>
        </p:spPr>
      </p:pic>
      <p:pic>
        <p:nvPicPr>
          <p:cNvPr id="94" name="Picture 93" descr="A brown rhombus with black border&#10;">
            <a:extLst>
              <a:ext uri="{FF2B5EF4-FFF2-40B4-BE49-F238E27FC236}">
                <a16:creationId xmlns:a16="http://schemas.microsoft.com/office/drawing/2014/main" id="{E67E4596-DD90-C86C-FC02-5C46B00F00C2}"/>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7220066">
            <a:off x="8250828" y="7389700"/>
            <a:ext cx="1820968" cy="576656"/>
          </a:xfrm>
          <a:prstGeom prst="rect">
            <a:avLst/>
          </a:prstGeom>
        </p:spPr>
      </p:pic>
      <p:pic>
        <p:nvPicPr>
          <p:cNvPr id="95" name="Picture 94" descr="A brown rhombus with black border&#10;">
            <a:extLst>
              <a:ext uri="{FF2B5EF4-FFF2-40B4-BE49-F238E27FC236}">
                <a16:creationId xmlns:a16="http://schemas.microsoft.com/office/drawing/2014/main" id="{301BCBC7-7628-2C45-E78B-F699C5AD960E}"/>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7220066">
            <a:off x="7992263" y="7312304"/>
            <a:ext cx="1820968" cy="576656"/>
          </a:xfrm>
          <a:prstGeom prst="rect">
            <a:avLst/>
          </a:prstGeom>
        </p:spPr>
      </p:pic>
      <p:pic>
        <p:nvPicPr>
          <p:cNvPr id="96" name="Picture 95" descr="A brown rhombus with black border&#10;">
            <a:extLst>
              <a:ext uri="{FF2B5EF4-FFF2-40B4-BE49-F238E27FC236}">
                <a16:creationId xmlns:a16="http://schemas.microsoft.com/office/drawing/2014/main" id="{8154BA29-D24F-B3C2-E640-F0581ED99EC1}"/>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7220066">
            <a:off x="8687087" y="7212687"/>
            <a:ext cx="1820968" cy="576656"/>
          </a:xfrm>
          <a:prstGeom prst="rect">
            <a:avLst/>
          </a:prstGeom>
        </p:spPr>
      </p:pic>
      <p:pic>
        <p:nvPicPr>
          <p:cNvPr id="97" name="Picture 96" descr="A red trapezoid with black lines">
            <a:extLst>
              <a:ext uri="{FF2B5EF4-FFF2-40B4-BE49-F238E27FC236}">
                <a16:creationId xmlns:a16="http://schemas.microsoft.com/office/drawing/2014/main" id="{8AC02C71-3FA2-9945-F0B1-BF5E755BE188}"/>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774533" y="2453554"/>
            <a:ext cx="2006597" cy="875606"/>
          </a:xfrm>
          <a:prstGeom prst="rect">
            <a:avLst/>
          </a:prstGeom>
        </p:spPr>
      </p:pic>
      <p:pic>
        <p:nvPicPr>
          <p:cNvPr id="98" name="Picture 97" descr="A red trapezoid with black lines">
            <a:extLst>
              <a:ext uri="{FF2B5EF4-FFF2-40B4-BE49-F238E27FC236}">
                <a16:creationId xmlns:a16="http://schemas.microsoft.com/office/drawing/2014/main" id="{54609D63-7132-F540-6892-A4BE1738BFE4}"/>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8639323" y="2038890"/>
            <a:ext cx="2006597" cy="875606"/>
          </a:xfrm>
          <a:prstGeom prst="rect">
            <a:avLst/>
          </a:prstGeom>
        </p:spPr>
      </p:pic>
      <p:pic>
        <p:nvPicPr>
          <p:cNvPr id="99" name="Picture 98" descr="A red trapezoid with black lines">
            <a:extLst>
              <a:ext uri="{FF2B5EF4-FFF2-40B4-BE49-F238E27FC236}">
                <a16:creationId xmlns:a16="http://schemas.microsoft.com/office/drawing/2014/main" id="{F097004E-63AC-8AA6-7508-3C21DD87080C}"/>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598071" y="2065390"/>
            <a:ext cx="2006597" cy="875606"/>
          </a:xfrm>
          <a:prstGeom prst="rect">
            <a:avLst/>
          </a:prstGeom>
        </p:spPr>
      </p:pic>
      <p:pic>
        <p:nvPicPr>
          <p:cNvPr id="100" name="Picture 99" descr="A red trapezoid with black lines">
            <a:extLst>
              <a:ext uri="{FF2B5EF4-FFF2-40B4-BE49-F238E27FC236}">
                <a16:creationId xmlns:a16="http://schemas.microsoft.com/office/drawing/2014/main" id="{6A1FC1FA-C5CB-7463-E43F-068DBFDF1667}"/>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985723" y="1965064"/>
            <a:ext cx="2006597" cy="875606"/>
          </a:xfrm>
          <a:prstGeom prst="rect">
            <a:avLst/>
          </a:prstGeom>
        </p:spPr>
      </p:pic>
      <p:pic>
        <p:nvPicPr>
          <p:cNvPr id="101" name="Picture 100" descr="A red trapezoid with black lines">
            <a:extLst>
              <a:ext uri="{FF2B5EF4-FFF2-40B4-BE49-F238E27FC236}">
                <a16:creationId xmlns:a16="http://schemas.microsoft.com/office/drawing/2014/main" id="{0CD71918-3025-90B0-C043-95B27FBF4044}"/>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669667" y="2059153"/>
            <a:ext cx="2006597" cy="875606"/>
          </a:xfrm>
          <a:prstGeom prst="rect">
            <a:avLst/>
          </a:prstGeom>
        </p:spPr>
      </p:pic>
      <p:sp>
        <p:nvSpPr>
          <p:cNvPr id="2" name="TextBox 1" descr="Click the die to roll, &#10;Click again to stop.&#10;">
            <a:extLst>
              <a:ext uri="{FF2B5EF4-FFF2-40B4-BE49-F238E27FC236}">
                <a16:creationId xmlns:a16="http://schemas.microsoft.com/office/drawing/2014/main" id="{110FBA1F-287B-2EF2-E7D8-740790E57DF9}"/>
              </a:ext>
            </a:extLst>
          </p:cNvPr>
          <p:cNvSpPr txBox="1"/>
          <p:nvPr/>
        </p:nvSpPr>
        <p:spPr>
          <a:xfrm>
            <a:off x="11925300" y="655401"/>
            <a:ext cx="2084225" cy="646331"/>
          </a:xfrm>
          <a:prstGeom prst="rect">
            <a:avLst/>
          </a:prstGeom>
          <a:noFill/>
        </p:spPr>
        <p:txBody>
          <a:bodyPr wrap="none" rtlCol="0">
            <a:spAutoFit/>
          </a:bodyPr>
          <a:lstStyle/>
          <a:p>
            <a:r>
              <a:rPr lang="en-US" b="1" dirty="0">
                <a:latin typeface="+mj-lt"/>
                <a:cs typeface="Arial" panose="020B0604020202020204" pitchFamily="34" charset="0"/>
              </a:rPr>
              <a:t>Click the die to roll, </a:t>
            </a:r>
          </a:p>
          <a:p>
            <a:r>
              <a:rPr lang="en-US" b="1" dirty="0">
                <a:latin typeface="+mj-lt"/>
                <a:cs typeface="Arial" panose="020B0604020202020204" pitchFamily="34" charset="0"/>
              </a:rPr>
              <a:t>Click again to stop</a:t>
            </a:r>
            <a:r>
              <a:rPr lang="en-US" b="1" dirty="0"/>
              <a:t>.</a:t>
            </a:r>
          </a:p>
        </p:txBody>
      </p:sp>
      <p:sp>
        <p:nvSpPr>
          <p:cNvPr id="4" name="TextBox 3">
            <a:extLst>
              <a:ext uri="{FF2B5EF4-FFF2-40B4-BE49-F238E27FC236}">
                <a16:creationId xmlns:a16="http://schemas.microsoft.com/office/drawing/2014/main" id="{A1A1FA85-9D25-0830-3E7D-D8E4098A96F5}"/>
              </a:ext>
            </a:extLst>
          </p:cNvPr>
          <p:cNvSpPr txBox="1"/>
          <p:nvPr/>
        </p:nvSpPr>
        <p:spPr>
          <a:xfrm>
            <a:off x="4708627" y="8544906"/>
            <a:ext cx="8560787" cy="1200329"/>
          </a:xfrm>
          <a:prstGeom prst="rect">
            <a:avLst/>
          </a:prstGeom>
          <a:noFill/>
        </p:spPr>
        <p:txBody>
          <a:bodyPr wrap="square">
            <a:spAutoFit/>
          </a:bodyPr>
          <a:lstStyle/>
          <a:p>
            <a:pPr algn="ctr"/>
            <a:r>
              <a:rPr lang="en-US" sz="2400" b="1" u="none" strike="noStrike" baseline="0" dirty="0">
                <a:solidFill>
                  <a:schemeClr val="tx1"/>
                </a:solidFill>
                <a:latin typeface="+mn-lt"/>
              </a:rPr>
              <a:t>Family prompts</a:t>
            </a:r>
          </a:p>
          <a:p>
            <a:pPr marL="342900" indent="-342900">
              <a:buFont typeface="Arial" panose="020B0604020202020204" pitchFamily="34" charset="0"/>
              <a:buChar char="•"/>
            </a:pPr>
            <a:r>
              <a:rPr lang="en-US" sz="2400" b="0" i="0" u="none" strike="noStrike" baseline="0" dirty="0">
                <a:latin typeface="+mn-lt"/>
              </a:rPr>
              <a:t>Is there another line of symmetry? How can you be sure?</a:t>
            </a:r>
          </a:p>
          <a:p>
            <a:pPr marL="342900" indent="-342900">
              <a:buFont typeface="Arial" panose="020B0604020202020204" pitchFamily="34" charset="0"/>
              <a:buChar char="•"/>
            </a:pPr>
            <a:r>
              <a:rPr lang="en-US" sz="2400" b="0" i="0" u="none" strike="noStrike" baseline="0" dirty="0">
                <a:latin typeface="+mn-lt"/>
              </a:rPr>
              <a:t>Do you agree with what ____ said? Why or why not?</a:t>
            </a:r>
            <a:endParaRPr lang="en-US" sz="1800" b="1" i="1" u="none" strike="noStrike" baseline="0" dirty="0">
              <a:solidFill>
                <a:schemeClr val="tx1"/>
              </a:solidFill>
              <a:latin typeface="+mn-lt"/>
            </a:endParaRPr>
          </a:p>
        </p:txBody>
      </p:sp>
      <p:sp>
        <p:nvSpPr>
          <p:cNvPr id="6" name="Title 5">
            <a:extLst>
              <a:ext uri="{FF2B5EF4-FFF2-40B4-BE49-F238E27FC236}">
                <a16:creationId xmlns:a16="http://schemas.microsoft.com/office/drawing/2014/main" id="{8458E9DE-1D39-04BC-26CF-C1A939049A01}"/>
              </a:ext>
            </a:extLst>
          </p:cNvPr>
          <p:cNvSpPr>
            <a:spLocks noGrp="1"/>
          </p:cNvSpPr>
          <p:nvPr>
            <p:ph type="title"/>
          </p:nvPr>
        </p:nvSpPr>
        <p:spPr>
          <a:xfrm>
            <a:off x="4833402" y="-615553"/>
            <a:ext cx="8740140" cy="615553"/>
          </a:xfrm>
        </p:spPr>
        <p:txBody>
          <a:bodyPr wrap="square" lIns="0" tIns="0" rIns="0" bIns="0" anchor="b">
            <a:spAutoFit/>
          </a:bodyPr>
          <a:lstStyle/>
          <a:p>
            <a:r>
              <a:rPr lang="en-US" sz="4000" b="0" dirty="0">
                <a:solidFill>
                  <a:schemeClr val="bg2"/>
                </a:solidFill>
              </a:rPr>
              <a:t>Symmetric Mosaics – Game Board 4</a:t>
            </a:r>
            <a:endParaRPr lang="en-US" sz="4000" dirty="0">
              <a:solidFill>
                <a:schemeClr val="bg2"/>
              </a:solidFill>
            </a:endParaRPr>
          </a:p>
        </p:txBody>
      </p:sp>
    </p:spTree>
    <p:extLst>
      <p:ext uri="{BB962C8B-B14F-4D97-AF65-F5344CB8AC3E}">
        <p14:creationId xmlns:p14="http://schemas.microsoft.com/office/powerpoint/2010/main" val="2125647427"/>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5"/>
                    </p:tgtEl>
                  </p:cond>
                </p:stCondLst>
                <p:endSync evt="end" delay="0">
                  <p:rtn val="all"/>
                </p:endSync>
                <p:childTnLst>
                  <p:par>
                    <p:cTn id="3" fill="hold">
                      <p:stCondLst>
                        <p:cond delay="0"/>
                      </p:stCondLst>
                      <p:childTnLst>
                        <p:par>
                          <p:cTn id="4" fill="hold">
                            <p:stCondLst>
                              <p:cond delay="0"/>
                            </p:stCondLst>
                            <p:childTnLst>
                              <p:par>
                                <p:cTn id="5" presetID="2" presetClass="mediacall" presetSubtype="0" fill="hold" nodeType="clickEffect">
                                  <p:stCondLst>
                                    <p:cond delay="0"/>
                                  </p:stCondLst>
                                  <p:childTnLst>
                                    <p:cmd type="call" cmd="togglePause">
                                      <p:cBhvr>
                                        <p:cTn id="6" dur="1" fill="hold"/>
                                        <p:tgtEl>
                                          <p:spTgt spid="25"/>
                                        </p:tgtEl>
                                      </p:cBhvr>
                                    </p:cmd>
                                  </p:childTnLst>
                                </p:cTn>
                              </p:par>
                            </p:childTnLst>
                          </p:cTn>
                        </p:par>
                      </p:childTnLst>
                    </p:cTn>
                  </p:par>
                </p:childTnLst>
              </p:cTn>
              <p:nextCondLst>
                <p:cond evt="onClick" delay="0">
                  <p:tgtEl>
                    <p:spTgt spid="25"/>
                  </p:tgtEl>
                </p:cond>
              </p:nextCondLst>
            </p:seq>
            <p:video>
              <p:cMediaNode vol="80000">
                <p:cTn id="7" repeatCount="indefinite" fill="hold" display="0">
                  <p:stCondLst>
                    <p:cond delay="indefinite"/>
                  </p:stCondLst>
                </p:cTn>
                <p:tgtEl>
                  <p:spTgt spid="25"/>
                </p:tgtEl>
              </p:cMediaNode>
            </p:video>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B7A197-245F-D32E-4A63-FAE5B9D8E442}"/>
            </a:ext>
          </a:extLst>
        </p:cNvPr>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713E532F-6FD8-7282-26C1-A158E91B7A98}"/>
              </a:ext>
            </a:extLst>
          </p:cNvPr>
          <p:cNvGraphicFramePr>
            <a:graphicFrameLocks noGrp="1"/>
          </p:cNvGraphicFramePr>
          <p:nvPr>
            <p:extLst>
              <p:ext uri="{D42A27DB-BD31-4B8C-83A1-F6EECF244321}">
                <p14:modId xmlns:p14="http://schemas.microsoft.com/office/powerpoint/2010/main" val="3640455770"/>
              </p:ext>
            </p:extLst>
          </p:nvPr>
        </p:nvGraphicFramePr>
        <p:xfrm>
          <a:off x="10899706" y="2273257"/>
          <a:ext cx="6438980" cy="6610025"/>
        </p:xfrm>
        <a:graphic>
          <a:graphicData uri="http://schemas.openxmlformats.org/drawingml/2006/table">
            <a:tbl>
              <a:tblPr firstRow="1" bandRow="1">
                <a:tableStyleId>{5C22544A-7EE6-4342-B048-85BDC9FD1C3A}</a:tableStyleId>
              </a:tblPr>
              <a:tblGrid>
                <a:gridCol w="6438980">
                  <a:extLst>
                    <a:ext uri="{9D8B030D-6E8A-4147-A177-3AD203B41FA5}">
                      <a16:colId xmlns:a16="http://schemas.microsoft.com/office/drawing/2014/main" val="3515221788"/>
                    </a:ext>
                  </a:extLst>
                </a:gridCol>
              </a:tblGrid>
              <a:tr h="456339">
                <a:tc>
                  <a:txBody>
                    <a:bodyPr/>
                    <a:lstStyle/>
                    <a:p>
                      <a:r>
                        <a:rPr lang="en-US" dirty="0">
                          <a:solidFill>
                            <a:schemeClr val="tx1"/>
                          </a:solidFill>
                        </a:rPr>
                        <a:t>Player 2: (Insert Name Here)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1246580062"/>
                  </a:ext>
                </a:extLst>
              </a:tr>
              <a:tr h="4759177">
                <a:tc>
                  <a:txBody>
                    <a:bodyPr/>
                    <a:lstStyle/>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90823702"/>
                  </a:ext>
                </a:extLst>
              </a:tr>
              <a:tr h="1124486">
                <a:tc>
                  <a:txBody>
                    <a:bodyPr/>
                    <a:lstStyle/>
                    <a:p>
                      <a:r>
                        <a:rPr lang="en-US" dirty="0">
                          <a:solidFill>
                            <a:schemeClr val="tx1"/>
                          </a:solidFill>
                        </a:rPr>
                        <a:t>Lines of Symmetry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4210294897"/>
                  </a:ext>
                </a:extLst>
              </a:tr>
            </a:tbl>
          </a:graphicData>
        </a:graphic>
      </p:graphicFrame>
      <p:graphicFrame>
        <p:nvGraphicFramePr>
          <p:cNvPr id="3" name="Table 2">
            <a:extLst>
              <a:ext uri="{FF2B5EF4-FFF2-40B4-BE49-F238E27FC236}">
                <a16:creationId xmlns:a16="http://schemas.microsoft.com/office/drawing/2014/main" id="{9615964E-BB15-F080-FE92-9BD848DC9532}"/>
              </a:ext>
            </a:extLst>
          </p:cNvPr>
          <p:cNvGraphicFramePr>
            <a:graphicFrameLocks noGrp="1"/>
          </p:cNvGraphicFramePr>
          <p:nvPr>
            <p:extLst>
              <p:ext uri="{D42A27DB-BD31-4B8C-83A1-F6EECF244321}">
                <p14:modId xmlns:p14="http://schemas.microsoft.com/office/powerpoint/2010/main" val="860610378"/>
              </p:ext>
            </p:extLst>
          </p:nvPr>
        </p:nvGraphicFramePr>
        <p:xfrm>
          <a:off x="898455" y="2273257"/>
          <a:ext cx="6438980" cy="6610025"/>
        </p:xfrm>
        <a:graphic>
          <a:graphicData uri="http://schemas.openxmlformats.org/drawingml/2006/table">
            <a:tbl>
              <a:tblPr firstRow="1" bandRow="1">
                <a:tableStyleId>{5C22544A-7EE6-4342-B048-85BDC9FD1C3A}</a:tableStyleId>
              </a:tblPr>
              <a:tblGrid>
                <a:gridCol w="6438980">
                  <a:extLst>
                    <a:ext uri="{9D8B030D-6E8A-4147-A177-3AD203B41FA5}">
                      <a16:colId xmlns:a16="http://schemas.microsoft.com/office/drawing/2014/main" val="3515221788"/>
                    </a:ext>
                  </a:extLst>
                </a:gridCol>
              </a:tblGrid>
              <a:tr h="456339">
                <a:tc>
                  <a:txBody>
                    <a:bodyPr/>
                    <a:lstStyle/>
                    <a:p>
                      <a:r>
                        <a:rPr lang="en-US" dirty="0">
                          <a:solidFill>
                            <a:schemeClr val="tx1"/>
                          </a:solidFill>
                        </a:rPr>
                        <a:t>Player 1: (Insert Name Here)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1246580062"/>
                  </a:ext>
                </a:extLst>
              </a:tr>
              <a:tr h="4759177">
                <a:tc>
                  <a:txBody>
                    <a:bodyPr/>
                    <a:lstStyle/>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90823702"/>
                  </a:ext>
                </a:extLst>
              </a:tr>
              <a:tr h="1124486">
                <a:tc>
                  <a:txBody>
                    <a:bodyPr/>
                    <a:lstStyle/>
                    <a:p>
                      <a:r>
                        <a:rPr lang="en-US" dirty="0">
                          <a:solidFill>
                            <a:schemeClr val="tx1"/>
                          </a:solidFill>
                        </a:rPr>
                        <a:t>Lines of Symmetry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4210294897"/>
                  </a:ext>
                </a:extLst>
              </a:tr>
            </a:tbl>
          </a:graphicData>
        </a:graphic>
      </p:graphicFrame>
      <p:sp>
        <p:nvSpPr>
          <p:cNvPr id="15" name="object 15" descr="Pattern Block Key&#10;">
            <a:extLst>
              <a:ext uri="{FF2B5EF4-FFF2-40B4-BE49-F238E27FC236}">
                <a16:creationId xmlns:a16="http://schemas.microsoft.com/office/drawing/2014/main" id="{AA5E8D25-D473-C643-BE64-4088FF3A21A6}"/>
              </a:ext>
            </a:extLst>
          </p:cNvPr>
          <p:cNvSpPr txBox="1"/>
          <p:nvPr/>
        </p:nvSpPr>
        <p:spPr>
          <a:xfrm>
            <a:off x="1584904" y="567016"/>
            <a:ext cx="1995488" cy="259686"/>
          </a:xfrm>
          <a:prstGeom prst="rect">
            <a:avLst/>
          </a:prstGeom>
        </p:spPr>
        <p:txBody>
          <a:bodyPr vert="horz" wrap="square" lIns="0" tIns="13335" rIns="0" bIns="0" rtlCol="0">
            <a:spAutoFit/>
          </a:bodyPr>
          <a:lstStyle/>
          <a:p>
            <a:pPr marL="12700">
              <a:lnSpc>
                <a:spcPct val="100000"/>
              </a:lnSpc>
              <a:spcBef>
                <a:spcPts val="105"/>
              </a:spcBef>
            </a:pPr>
            <a:r>
              <a:rPr sz="1600" b="1" spc="-55" dirty="0">
                <a:solidFill>
                  <a:srgbClr val="5B5B5B"/>
                </a:solidFill>
                <a:latin typeface="+mj-lt"/>
                <a:cs typeface="Arial"/>
              </a:rPr>
              <a:t>Patte</a:t>
            </a:r>
            <a:r>
              <a:rPr lang="en-US" sz="1600" b="1" spc="-55" dirty="0">
                <a:solidFill>
                  <a:srgbClr val="5B5B5B"/>
                </a:solidFill>
                <a:latin typeface="+mj-lt"/>
                <a:cs typeface="Arial"/>
              </a:rPr>
              <a:t>rn</a:t>
            </a:r>
            <a:r>
              <a:rPr sz="1600" b="1" spc="-100" dirty="0">
                <a:solidFill>
                  <a:srgbClr val="5B5B5B"/>
                </a:solidFill>
                <a:latin typeface="+mj-lt"/>
                <a:cs typeface="Arial"/>
              </a:rPr>
              <a:t> </a:t>
            </a:r>
            <a:r>
              <a:rPr sz="1600" b="1" spc="-90" dirty="0">
                <a:solidFill>
                  <a:srgbClr val="5B5B5B"/>
                </a:solidFill>
                <a:latin typeface="+mj-lt"/>
                <a:cs typeface="Arial"/>
              </a:rPr>
              <a:t>Block</a:t>
            </a:r>
            <a:r>
              <a:rPr sz="1600" b="1" spc="-15" dirty="0">
                <a:solidFill>
                  <a:srgbClr val="5B5B5B"/>
                </a:solidFill>
                <a:latin typeface="+mj-lt"/>
                <a:cs typeface="Arial"/>
              </a:rPr>
              <a:t> </a:t>
            </a:r>
            <a:r>
              <a:rPr sz="1600" b="1" spc="-25" dirty="0">
                <a:solidFill>
                  <a:srgbClr val="6B6B6B"/>
                </a:solidFill>
                <a:latin typeface="+mj-lt"/>
                <a:cs typeface="Arial"/>
              </a:rPr>
              <a:t>Key</a:t>
            </a:r>
            <a:endParaRPr sz="1600" b="1" dirty="0">
              <a:latin typeface="+mj-lt"/>
              <a:cs typeface="Arial"/>
            </a:endParaRPr>
          </a:p>
        </p:txBody>
      </p:sp>
      <p:sp>
        <p:nvSpPr>
          <p:cNvPr id="23" name="object 22" descr="KY Family Math Night - Geometry Activity 1c: Symmetric Mosaics&#10;&#10;">
            <a:extLst>
              <a:ext uri="{FF2B5EF4-FFF2-40B4-BE49-F238E27FC236}">
                <a16:creationId xmlns:a16="http://schemas.microsoft.com/office/drawing/2014/main" id="{AD170DC4-B8B9-177F-2CD1-2E69305753FF}"/>
              </a:ext>
            </a:extLst>
          </p:cNvPr>
          <p:cNvSpPr txBox="1">
            <a:spLocks/>
          </p:cNvSpPr>
          <p:nvPr/>
        </p:nvSpPr>
        <p:spPr>
          <a:xfrm>
            <a:off x="-23352" y="-27174"/>
            <a:ext cx="18059400" cy="539890"/>
          </a:xfrm>
          <a:prstGeom prst="rect">
            <a:avLst/>
          </a:prstGeom>
          <a:solidFill>
            <a:srgbClr val="102649"/>
          </a:solidFill>
        </p:spPr>
        <p:txBody>
          <a:bodyPr vert="horz" wrap="square" lIns="0" tIns="52069" rIns="0" bIns="0" rtlCol="0">
            <a:spAutoFit/>
          </a:bodyPr>
          <a:lstStyle>
            <a:lvl1pPr>
              <a:defRPr>
                <a:latin typeface="+mj-lt"/>
                <a:ea typeface="+mj-ea"/>
                <a:cs typeface="+mj-cs"/>
              </a:defRPr>
            </a:lvl1pPr>
          </a:lstStyle>
          <a:p>
            <a:pPr marL="642620" marR="5080" indent="-630555" algn="ctr">
              <a:lnSpc>
                <a:spcPts val="3820"/>
              </a:lnSpc>
              <a:spcBef>
                <a:spcPts val="409"/>
              </a:spcBef>
            </a:pPr>
            <a:r>
              <a:rPr lang="en-US" sz="3350" spc="-110" dirty="0">
                <a:solidFill>
                  <a:schemeClr val="bg1"/>
                </a:solidFill>
              </a:rPr>
              <a:t>Symmetric</a:t>
            </a:r>
            <a:r>
              <a:rPr lang="en-US" sz="3350" spc="-155" dirty="0">
                <a:solidFill>
                  <a:schemeClr val="bg1"/>
                </a:solidFill>
              </a:rPr>
              <a:t> </a:t>
            </a:r>
            <a:r>
              <a:rPr lang="en-US" sz="3350" spc="-10" dirty="0">
                <a:solidFill>
                  <a:schemeClr val="bg1"/>
                </a:solidFill>
              </a:rPr>
              <a:t>Mosaics Game </a:t>
            </a:r>
            <a:endParaRPr lang="en-US" sz="3350" spc="-10" dirty="0">
              <a:solidFill>
                <a:schemeClr val="accent6"/>
              </a:solidFill>
              <a:latin typeface="Arial" panose="020B0604020202020204" pitchFamily="34" charset="0"/>
              <a:cs typeface="Arial" panose="020B0604020202020204" pitchFamily="34" charset="0"/>
            </a:endParaRPr>
          </a:p>
        </p:txBody>
      </p:sp>
      <p:pic>
        <p:nvPicPr>
          <p:cNvPr id="25" name="PowerPoint Dice" descr="automated die">
            <a:hlinkClick r:id="" action="ppaction://media"/>
            <a:extLst>
              <a:ext uri="{FF2B5EF4-FFF2-40B4-BE49-F238E27FC236}">
                <a16:creationId xmlns:a16="http://schemas.microsoft.com/office/drawing/2014/main" id="{DFFBB06F-423F-5E93-006F-030F73A30D57}"/>
              </a:ext>
            </a:extLst>
          </p:cNvPr>
          <p:cNvPicPr>
            <a:picLocks noChangeAspect="1"/>
          </p:cNvPicPr>
          <p:nvPr>
            <a:videoFile r:link="rId2"/>
            <p:extLst>
              <p:ext uri="{DAA4B4D4-6D71-4841-9C94-3DE7FCFB9230}">
                <p14:media xmlns:p14="http://schemas.microsoft.com/office/powerpoint/2010/main" r:embed="rId1"/>
              </p:ext>
            </p:extLst>
          </p:nvPr>
        </p:nvPicPr>
        <p:blipFill>
          <a:blip r:embed="rId4"/>
          <a:stretch>
            <a:fillRect/>
          </a:stretch>
        </p:blipFill>
        <p:spPr>
          <a:xfrm>
            <a:off x="14744700" y="582042"/>
            <a:ext cx="1071799" cy="1071799"/>
          </a:xfrm>
          <a:prstGeom prst="roundRect">
            <a:avLst/>
          </a:prstGeom>
          <a:ln>
            <a:noFill/>
          </a:ln>
          <a:effectLst>
            <a:outerShdw blurRad="50800" dist="38100" dir="2700000" algn="tl" rotWithShape="0">
              <a:prstClr val="black">
                <a:alpha val="40000"/>
              </a:prstClr>
            </a:outerShdw>
          </a:effectLst>
          <a:scene3d>
            <a:camera prst="orthographicFront">
              <a:rot lat="0" lon="0" rev="0"/>
            </a:camera>
            <a:lightRig rig="contrasting" dir="t">
              <a:rot lat="0" lon="0" rev="7800000"/>
            </a:lightRig>
          </a:scene3d>
          <a:sp3d>
            <a:bevelT w="139700" h="139700"/>
          </a:sp3d>
        </p:spPr>
      </p:pic>
      <p:pic>
        <p:nvPicPr>
          <p:cNvPr id="34" name="Picture 33" descr="Roll 1 Take 2 Green Triangles&#10;Roll 2 Take 2 Orange Squares&#10;Roll 3 Take 2 Red Trapezoids&#10;Roll 4 Take 2 Yellow Hexagons&#10;Roll 5 Take 2 Blue Rhombus&#10;Roll 6 Take 3 Tan Rhombus">
            <a:extLst>
              <a:ext uri="{FF2B5EF4-FFF2-40B4-BE49-F238E27FC236}">
                <a16:creationId xmlns:a16="http://schemas.microsoft.com/office/drawing/2014/main" id="{BE5928E1-3DBF-0D8B-8A00-CFCDDC852A03}"/>
              </a:ext>
            </a:extLst>
          </p:cNvPr>
          <p:cNvPicPr>
            <a:picLocks noChangeAspect="1"/>
          </p:cNvPicPr>
          <p:nvPr/>
        </p:nvPicPr>
        <p:blipFill>
          <a:blip r:embed="rId5"/>
          <a:stretch>
            <a:fillRect/>
          </a:stretch>
        </p:blipFill>
        <p:spPr>
          <a:xfrm>
            <a:off x="574597" y="841962"/>
            <a:ext cx="6862325" cy="1416035"/>
          </a:xfrm>
          <a:prstGeom prst="rect">
            <a:avLst/>
          </a:prstGeom>
        </p:spPr>
      </p:pic>
      <p:pic>
        <p:nvPicPr>
          <p:cNvPr id="50" name="Picture 49" descr="A green triangle with black background">
            <a:extLst>
              <a:ext uri="{FF2B5EF4-FFF2-40B4-BE49-F238E27FC236}">
                <a16:creationId xmlns:a16="http://schemas.microsoft.com/office/drawing/2014/main" id="{2A4531AD-A34F-6C31-5D33-CDA2F7E80581}"/>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340017" y="704504"/>
            <a:ext cx="1015461" cy="875607"/>
          </a:xfrm>
          <a:prstGeom prst="rect">
            <a:avLst/>
          </a:prstGeom>
        </p:spPr>
      </p:pic>
      <p:pic>
        <p:nvPicPr>
          <p:cNvPr id="51" name="Picture 50" descr="A blue rhombus with black lines">
            <a:extLst>
              <a:ext uri="{FF2B5EF4-FFF2-40B4-BE49-F238E27FC236}">
                <a16:creationId xmlns:a16="http://schemas.microsoft.com/office/drawing/2014/main" id="{FD88ADDD-2D86-CEB9-2A02-F3CC1A16048A}"/>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330142" y="5793574"/>
            <a:ext cx="1539860" cy="875607"/>
          </a:xfrm>
          <a:prstGeom prst="rect">
            <a:avLst/>
          </a:prstGeom>
        </p:spPr>
      </p:pic>
      <p:pic>
        <p:nvPicPr>
          <p:cNvPr id="52" name="Picture 51" descr="A brown rhombus with black border&#10;">
            <a:extLst>
              <a:ext uri="{FF2B5EF4-FFF2-40B4-BE49-F238E27FC236}">
                <a16:creationId xmlns:a16="http://schemas.microsoft.com/office/drawing/2014/main" id="{2DBE89AA-FBFD-78DA-1DFE-9C34AF114FC9}"/>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7220066">
            <a:off x="7376921" y="7351464"/>
            <a:ext cx="1820968" cy="576656"/>
          </a:xfrm>
          <a:prstGeom prst="rect">
            <a:avLst/>
          </a:prstGeom>
        </p:spPr>
      </p:pic>
      <p:pic>
        <p:nvPicPr>
          <p:cNvPr id="53" name="Picture 52" descr="A yellow hexagon with black background">
            <a:extLst>
              <a:ext uri="{FF2B5EF4-FFF2-40B4-BE49-F238E27FC236}">
                <a16:creationId xmlns:a16="http://schemas.microsoft.com/office/drawing/2014/main" id="{D1E00C96-55E6-1A93-CFD5-DC2010EC1BD2}"/>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rot="3548309">
            <a:off x="7529770" y="3639391"/>
            <a:ext cx="1931174" cy="1671387"/>
          </a:xfrm>
          <a:prstGeom prst="rect">
            <a:avLst/>
          </a:prstGeom>
        </p:spPr>
      </p:pic>
      <p:pic>
        <p:nvPicPr>
          <p:cNvPr id="54" name="Picture 53" descr="A red trapezoid with black lines">
            <a:extLst>
              <a:ext uri="{FF2B5EF4-FFF2-40B4-BE49-F238E27FC236}">
                <a16:creationId xmlns:a16="http://schemas.microsoft.com/office/drawing/2014/main" id="{E51DC441-F3E3-534A-8B00-34E965234FA3}"/>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8478368" y="2459913"/>
            <a:ext cx="2006597" cy="875606"/>
          </a:xfrm>
          <a:prstGeom prst="rect">
            <a:avLst/>
          </a:prstGeom>
        </p:spPr>
      </p:pic>
      <p:pic>
        <p:nvPicPr>
          <p:cNvPr id="55" name="Picture 54" descr="An orange square with black border">
            <a:extLst>
              <a:ext uri="{FF2B5EF4-FFF2-40B4-BE49-F238E27FC236}">
                <a16:creationId xmlns:a16="http://schemas.microsoft.com/office/drawing/2014/main" id="{2A8CCF5E-0E5B-DE19-C9B4-9AE248440319}"/>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8046327" y="853132"/>
            <a:ext cx="984923" cy="984923"/>
          </a:xfrm>
          <a:prstGeom prst="rect">
            <a:avLst/>
          </a:prstGeom>
        </p:spPr>
      </p:pic>
      <p:pic>
        <p:nvPicPr>
          <p:cNvPr id="74" name="Picture 73" descr="A green triangle with black background">
            <a:extLst>
              <a:ext uri="{FF2B5EF4-FFF2-40B4-BE49-F238E27FC236}">
                <a16:creationId xmlns:a16="http://schemas.microsoft.com/office/drawing/2014/main" id="{10E08CA8-6F34-6C5C-2C39-9363117DA102}"/>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538932" y="755051"/>
            <a:ext cx="1015461" cy="875607"/>
          </a:xfrm>
          <a:prstGeom prst="rect">
            <a:avLst/>
          </a:prstGeom>
        </p:spPr>
      </p:pic>
      <p:pic>
        <p:nvPicPr>
          <p:cNvPr id="75" name="Picture 74" descr="A green triangle with black background">
            <a:extLst>
              <a:ext uri="{FF2B5EF4-FFF2-40B4-BE49-F238E27FC236}">
                <a16:creationId xmlns:a16="http://schemas.microsoft.com/office/drawing/2014/main" id="{52EE46AE-FF47-4ACC-0EDA-96EC6F0C79B1}"/>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713875" y="886921"/>
            <a:ext cx="1015461" cy="875607"/>
          </a:xfrm>
          <a:prstGeom prst="rect">
            <a:avLst/>
          </a:prstGeom>
        </p:spPr>
      </p:pic>
      <p:pic>
        <p:nvPicPr>
          <p:cNvPr id="76" name="Picture 75" descr="A green triangle with black background">
            <a:extLst>
              <a:ext uri="{FF2B5EF4-FFF2-40B4-BE49-F238E27FC236}">
                <a16:creationId xmlns:a16="http://schemas.microsoft.com/office/drawing/2014/main" id="{FA5CFF1B-EC73-F5B1-9D3B-76D756990EF5}"/>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692778" y="738270"/>
            <a:ext cx="1015461" cy="875607"/>
          </a:xfrm>
          <a:prstGeom prst="rect">
            <a:avLst/>
          </a:prstGeom>
        </p:spPr>
      </p:pic>
      <p:pic>
        <p:nvPicPr>
          <p:cNvPr id="77" name="Picture 76" descr="A green triangle with black background">
            <a:extLst>
              <a:ext uri="{FF2B5EF4-FFF2-40B4-BE49-F238E27FC236}">
                <a16:creationId xmlns:a16="http://schemas.microsoft.com/office/drawing/2014/main" id="{8E700ECA-7A16-702C-32CA-7E80FBFB5462}"/>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841665" y="724311"/>
            <a:ext cx="1015461" cy="875607"/>
          </a:xfrm>
          <a:prstGeom prst="rect">
            <a:avLst/>
          </a:prstGeom>
        </p:spPr>
      </p:pic>
      <p:pic>
        <p:nvPicPr>
          <p:cNvPr id="78" name="Picture 77" descr="An orange square with black border">
            <a:extLst>
              <a:ext uri="{FF2B5EF4-FFF2-40B4-BE49-F238E27FC236}">
                <a16:creationId xmlns:a16="http://schemas.microsoft.com/office/drawing/2014/main" id="{9E9B9791-A4BA-5E90-3B56-4A08E1CE3EE2}"/>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8619919" y="861694"/>
            <a:ext cx="984923" cy="984923"/>
          </a:xfrm>
          <a:prstGeom prst="rect">
            <a:avLst/>
          </a:prstGeom>
        </p:spPr>
      </p:pic>
      <p:pic>
        <p:nvPicPr>
          <p:cNvPr id="79" name="Picture 78" descr="An orange square with black border">
            <a:extLst>
              <a:ext uri="{FF2B5EF4-FFF2-40B4-BE49-F238E27FC236}">
                <a16:creationId xmlns:a16="http://schemas.microsoft.com/office/drawing/2014/main" id="{2CF1B872-7946-46CD-94D2-E77DC7AED231}"/>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8092669" y="768963"/>
            <a:ext cx="984923" cy="984923"/>
          </a:xfrm>
          <a:prstGeom prst="rect">
            <a:avLst/>
          </a:prstGeom>
        </p:spPr>
      </p:pic>
      <p:pic>
        <p:nvPicPr>
          <p:cNvPr id="80" name="Picture 79" descr="An orange square with black border">
            <a:extLst>
              <a:ext uri="{FF2B5EF4-FFF2-40B4-BE49-F238E27FC236}">
                <a16:creationId xmlns:a16="http://schemas.microsoft.com/office/drawing/2014/main" id="{F1F3347A-1809-782B-0E89-0F5CD9A8C1DD}"/>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8432731" y="906450"/>
            <a:ext cx="984923" cy="984923"/>
          </a:xfrm>
          <a:prstGeom prst="rect">
            <a:avLst/>
          </a:prstGeom>
        </p:spPr>
      </p:pic>
      <p:pic>
        <p:nvPicPr>
          <p:cNvPr id="81" name="Picture 80" descr="An orange square with black border">
            <a:extLst>
              <a:ext uri="{FF2B5EF4-FFF2-40B4-BE49-F238E27FC236}">
                <a16:creationId xmlns:a16="http://schemas.microsoft.com/office/drawing/2014/main" id="{966C5A51-67CF-FC9D-A875-63BCABB2BD01}"/>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7828220" y="719867"/>
            <a:ext cx="984923" cy="984923"/>
          </a:xfrm>
          <a:prstGeom prst="rect">
            <a:avLst/>
          </a:prstGeom>
        </p:spPr>
      </p:pic>
      <p:pic>
        <p:nvPicPr>
          <p:cNvPr id="82" name="Picture 81" descr="A yellow hexagon with black background">
            <a:extLst>
              <a:ext uri="{FF2B5EF4-FFF2-40B4-BE49-F238E27FC236}">
                <a16:creationId xmlns:a16="http://schemas.microsoft.com/office/drawing/2014/main" id="{E9BFBD8C-D5AC-2226-2493-566DDD717C09}"/>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rot="3548309">
            <a:off x="7682170" y="3791791"/>
            <a:ext cx="1931174" cy="1671387"/>
          </a:xfrm>
          <a:prstGeom prst="rect">
            <a:avLst/>
          </a:prstGeom>
        </p:spPr>
      </p:pic>
      <p:pic>
        <p:nvPicPr>
          <p:cNvPr id="83" name="Picture 82" descr="A yellow hexagon with black background">
            <a:extLst>
              <a:ext uri="{FF2B5EF4-FFF2-40B4-BE49-F238E27FC236}">
                <a16:creationId xmlns:a16="http://schemas.microsoft.com/office/drawing/2014/main" id="{CA34722C-E4C7-C2C3-02A4-F529BEC99156}"/>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rot="3548309">
            <a:off x="7834570" y="3944191"/>
            <a:ext cx="1931174" cy="1671387"/>
          </a:xfrm>
          <a:prstGeom prst="rect">
            <a:avLst/>
          </a:prstGeom>
        </p:spPr>
      </p:pic>
      <p:pic>
        <p:nvPicPr>
          <p:cNvPr id="84" name="Picture 83" descr="A yellow hexagon with black background">
            <a:extLst>
              <a:ext uri="{FF2B5EF4-FFF2-40B4-BE49-F238E27FC236}">
                <a16:creationId xmlns:a16="http://schemas.microsoft.com/office/drawing/2014/main" id="{C283D4E0-5B46-4AB2-B094-39E174986DF8}"/>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rot="3548309">
            <a:off x="8070634" y="3634260"/>
            <a:ext cx="1931174" cy="1671387"/>
          </a:xfrm>
          <a:prstGeom prst="rect">
            <a:avLst/>
          </a:prstGeom>
        </p:spPr>
      </p:pic>
      <p:pic>
        <p:nvPicPr>
          <p:cNvPr id="85" name="Picture 84" descr="A yellow hexagon with black background">
            <a:extLst>
              <a:ext uri="{FF2B5EF4-FFF2-40B4-BE49-F238E27FC236}">
                <a16:creationId xmlns:a16="http://schemas.microsoft.com/office/drawing/2014/main" id="{91DD45A2-D7FD-5B02-B584-8FC3CDAAF605}"/>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rot="3548309">
            <a:off x="8255365" y="3654304"/>
            <a:ext cx="1931174" cy="1671387"/>
          </a:xfrm>
          <a:prstGeom prst="rect">
            <a:avLst/>
          </a:prstGeom>
        </p:spPr>
      </p:pic>
      <p:pic>
        <p:nvPicPr>
          <p:cNvPr id="86" name="Picture 85" descr="A yellow hexagon with black background">
            <a:extLst>
              <a:ext uri="{FF2B5EF4-FFF2-40B4-BE49-F238E27FC236}">
                <a16:creationId xmlns:a16="http://schemas.microsoft.com/office/drawing/2014/main" id="{B8CDF10B-7F01-DA95-640F-84CEE47237C4}"/>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rot="3548309">
            <a:off x="8419294" y="3776531"/>
            <a:ext cx="1931174" cy="1671387"/>
          </a:xfrm>
          <a:prstGeom prst="rect">
            <a:avLst/>
          </a:prstGeom>
        </p:spPr>
      </p:pic>
      <p:pic>
        <p:nvPicPr>
          <p:cNvPr id="87" name="Picture 86" descr="A blue rhombus with black lines">
            <a:extLst>
              <a:ext uri="{FF2B5EF4-FFF2-40B4-BE49-F238E27FC236}">
                <a16:creationId xmlns:a16="http://schemas.microsoft.com/office/drawing/2014/main" id="{C7ABEAED-1306-B7BF-1149-2B17B291EE65}"/>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482542" y="5945974"/>
            <a:ext cx="1539860" cy="875607"/>
          </a:xfrm>
          <a:prstGeom prst="rect">
            <a:avLst/>
          </a:prstGeom>
        </p:spPr>
      </p:pic>
      <p:pic>
        <p:nvPicPr>
          <p:cNvPr id="88" name="Picture 87" descr="A blue rhombus with black lines">
            <a:extLst>
              <a:ext uri="{FF2B5EF4-FFF2-40B4-BE49-F238E27FC236}">
                <a16:creationId xmlns:a16="http://schemas.microsoft.com/office/drawing/2014/main" id="{DDDF1B06-588C-2E55-7ECE-6CD3C8F743ED}"/>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634942" y="6098374"/>
            <a:ext cx="1539860" cy="875607"/>
          </a:xfrm>
          <a:prstGeom prst="rect">
            <a:avLst/>
          </a:prstGeom>
        </p:spPr>
      </p:pic>
      <p:pic>
        <p:nvPicPr>
          <p:cNvPr id="89" name="Picture 88" descr="A blue rhombus with black lines">
            <a:extLst>
              <a:ext uri="{FF2B5EF4-FFF2-40B4-BE49-F238E27FC236}">
                <a16:creationId xmlns:a16="http://schemas.microsoft.com/office/drawing/2014/main" id="{A4C216D9-8F41-6DF1-C515-73C9A30EC632}"/>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296981" y="5656520"/>
            <a:ext cx="1539860" cy="875607"/>
          </a:xfrm>
          <a:prstGeom prst="rect">
            <a:avLst/>
          </a:prstGeom>
        </p:spPr>
      </p:pic>
      <p:pic>
        <p:nvPicPr>
          <p:cNvPr id="90" name="Picture 89" descr="A blue rhombus with black lines">
            <a:extLst>
              <a:ext uri="{FF2B5EF4-FFF2-40B4-BE49-F238E27FC236}">
                <a16:creationId xmlns:a16="http://schemas.microsoft.com/office/drawing/2014/main" id="{F278DB71-96B1-6CD8-9F8E-6D80A39B1633}"/>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800157" y="5839599"/>
            <a:ext cx="1539860" cy="875607"/>
          </a:xfrm>
          <a:prstGeom prst="rect">
            <a:avLst/>
          </a:prstGeom>
        </p:spPr>
      </p:pic>
      <p:pic>
        <p:nvPicPr>
          <p:cNvPr id="91" name="Picture 90" descr="A blue rhombus with black lines">
            <a:extLst>
              <a:ext uri="{FF2B5EF4-FFF2-40B4-BE49-F238E27FC236}">
                <a16:creationId xmlns:a16="http://schemas.microsoft.com/office/drawing/2014/main" id="{0C25CC1E-439A-8009-4743-43062896224E}"/>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9057764" y="5976714"/>
            <a:ext cx="1539860" cy="875607"/>
          </a:xfrm>
          <a:prstGeom prst="rect">
            <a:avLst/>
          </a:prstGeom>
        </p:spPr>
      </p:pic>
      <p:pic>
        <p:nvPicPr>
          <p:cNvPr id="92" name="Picture 91" descr="A brown rhombus with black border&#10;">
            <a:extLst>
              <a:ext uri="{FF2B5EF4-FFF2-40B4-BE49-F238E27FC236}">
                <a16:creationId xmlns:a16="http://schemas.microsoft.com/office/drawing/2014/main" id="{6D531905-1786-5563-A74A-17E6BF782FEE}"/>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7220066">
            <a:off x="7660031" y="7331884"/>
            <a:ext cx="1820968" cy="576656"/>
          </a:xfrm>
          <a:prstGeom prst="rect">
            <a:avLst/>
          </a:prstGeom>
        </p:spPr>
      </p:pic>
      <p:pic>
        <p:nvPicPr>
          <p:cNvPr id="93" name="Picture 92" descr="A brown rhombus with black border&#10;">
            <a:extLst>
              <a:ext uri="{FF2B5EF4-FFF2-40B4-BE49-F238E27FC236}">
                <a16:creationId xmlns:a16="http://schemas.microsoft.com/office/drawing/2014/main" id="{15C2ACB6-F78E-7FDA-E337-8A36F6A5F46A}"/>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7220066">
            <a:off x="7827047" y="7600047"/>
            <a:ext cx="1820968" cy="576656"/>
          </a:xfrm>
          <a:prstGeom prst="rect">
            <a:avLst/>
          </a:prstGeom>
        </p:spPr>
      </p:pic>
      <p:pic>
        <p:nvPicPr>
          <p:cNvPr id="94" name="Picture 93" descr="A brown rhombus with black border&#10;">
            <a:extLst>
              <a:ext uri="{FF2B5EF4-FFF2-40B4-BE49-F238E27FC236}">
                <a16:creationId xmlns:a16="http://schemas.microsoft.com/office/drawing/2014/main" id="{B04DE9F3-F819-8138-A289-BA866916C331}"/>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7220066">
            <a:off x="8250828" y="7389700"/>
            <a:ext cx="1820968" cy="576656"/>
          </a:xfrm>
          <a:prstGeom prst="rect">
            <a:avLst/>
          </a:prstGeom>
        </p:spPr>
      </p:pic>
      <p:pic>
        <p:nvPicPr>
          <p:cNvPr id="95" name="Picture 94" descr="A brown rhombus with black border&#10;">
            <a:extLst>
              <a:ext uri="{FF2B5EF4-FFF2-40B4-BE49-F238E27FC236}">
                <a16:creationId xmlns:a16="http://schemas.microsoft.com/office/drawing/2014/main" id="{97B6546E-DC32-919A-6845-C648431B1467}"/>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7220066">
            <a:off x="7992263" y="7312304"/>
            <a:ext cx="1820968" cy="576656"/>
          </a:xfrm>
          <a:prstGeom prst="rect">
            <a:avLst/>
          </a:prstGeom>
        </p:spPr>
      </p:pic>
      <p:pic>
        <p:nvPicPr>
          <p:cNvPr id="96" name="Picture 95" descr="A brown rhombus with black border&#10;">
            <a:extLst>
              <a:ext uri="{FF2B5EF4-FFF2-40B4-BE49-F238E27FC236}">
                <a16:creationId xmlns:a16="http://schemas.microsoft.com/office/drawing/2014/main" id="{68D40CA4-9177-A5B8-87BD-B68753956147}"/>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7220066">
            <a:off x="8687087" y="7212687"/>
            <a:ext cx="1820968" cy="576656"/>
          </a:xfrm>
          <a:prstGeom prst="rect">
            <a:avLst/>
          </a:prstGeom>
        </p:spPr>
      </p:pic>
      <p:pic>
        <p:nvPicPr>
          <p:cNvPr id="97" name="Picture 96" descr="A red trapezoid with black lines">
            <a:extLst>
              <a:ext uri="{FF2B5EF4-FFF2-40B4-BE49-F238E27FC236}">
                <a16:creationId xmlns:a16="http://schemas.microsoft.com/office/drawing/2014/main" id="{77F45373-5DF8-558B-4E0A-102AB0706C60}"/>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774533" y="2453554"/>
            <a:ext cx="2006597" cy="875606"/>
          </a:xfrm>
          <a:prstGeom prst="rect">
            <a:avLst/>
          </a:prstGeom>
        </p:spPr>
      </p:pic>
      <p:pic>
        <p:nvPicPr>
          <p:cNvPr id="98" name="Picture 97" descr="A red trapezoid with black lines">
            <a:extLst>
              <a:ext uri="{FF2B5EF4-FFF2-40B4-BE49-F238E27FC236}">
                <a16:creationId xmlns:a16="http://schemas.microsoft.com/office/drawing/2014/main" id="{9F5AFFD6-89D6-92AD-9C13-DE48F35F4A9C}"/>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8639323" y="2038890"/>
            <a:ext cx="2006597" cy="875606"/>
          </a:xfrm>
          <a:prstGeom prst="rect">
            <a:avLst/>
          </a:prstGeom>
        </p:spPr>
      </p:pic>
      <p:pic>
        <p:nvPicPr>
          <p:cNvPr id="99" name="Picture 98" descr="A red trapezoid with black lines">
            <a:extLst>
              <a:ext uri="{FF2B5EF4-FFF2-40B4-BE49-F238E27FC236}">
                <a16:creationId xmlns:a16="http://schemas.microsoft.com/office/drawing/2014/main" id="{523E2571-50E8-E9A9-2866-C2F10328E93F}"/>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598071" y="2065390"/>
            <a:ext cx="2006597" cy="875606"/>
          </a:xfrm>
          <a:prstGeom prst="rect">
            <a:avLst/>
          </a:prstGeom>
        </p:spPr>
      </p:pic>
      <p:pic>
        <p:nvPicPr>
          <p:cNvPr id="100" name="Picture 99" descr="A red trapezoid with black lines">
            <a:extLst>
              <a:ext uri="{FF2B5EF4-FFF2-40B4-BE49-F238E27FC236}">
                <a16:creationId xmlns:a16="http://schemas.microsoft.com/office/drawing/2014/main" id="{AE8CEFF6-C35E-6F9F-3B29-95410F2CA94F}"/>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985723" y="1965064"/>
            <a:ext cx="2006597" cy="875606"/>
          </a:xfrm>
          <a:prstGeom prst="rect">
            <a:avLst/>
          </a:prstGeom>
        </p:spPr>
      </p:pic>
      <p:pic>
        <p:nvPicPr>
          <p:cNvPr id="101" name="Picture 100" descr="A red trapezoid with black lines">
            <a:extLst>
              <a:ext uri="{FF2B5EF4-FFF2-40B4-BE49-F238E27FC236}">
                <a16:creationId xmlns:a16="http://schemas.microsoft.com/office/drawing/2014/main" id="{3883E1F8-0B23-F2C3-0A3E-547BE23437BF}"/>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669667" y="2059153"/>
            <a:ext cx="2006597" cy="875606"/>
          </a:xfrm>
          <a:prstGeom prst="rect">
            <a:avLst/>
          </a:prstGeom>
        </p:spPr>
      </p:pic>
      <p:sp>
        <p:nvSpPr>
          <p:cNvPr id="2" name="TextBox 1" descr="Click the die to roll, &#10;Click again to stop.&#10;">
            <a:extLst>
              <a:ext uri="{FF2B5EF4-FFF2-40B4-BE49-F238E27FC236}">
                <a16:creationId xmlns:a16="http://schemas.microsoft.com/office/drawing/2014/main" id="{EDC30A5F-1A5C-D09F-9018-2DDA4BFFC51C}"/>
              </a:ext>
            </a:extLst>
          </p:cNvPr>
          <p:cNvSpPr txBox="1"/>
          <p:nvPr/>
        </p:nvSpPr>
        <p:spPr>
          <a:xfrm>
            <a:off x="11925300" y="655401"/>
            <a:ext cx="2084225" cy="646331"/>
          </a:xfrm>
          <a:prstGeom prst="rect">
            <a:avLst/>
          </a:prstGeom>
          <a:noFill/>
        </p:spPr>
        <p:txBody>
          <a:bodyPr wrap="none" rtlCol="0">
            <a:spAutoFit/>
          </a:bodyPr>
          <a:lstStyle/>
          <a:p>
            <a:r>
              <a:rPr lang="en-US" b="1" dirty="0">
                <a:latin typeface="+mj-lt"/>
                <a:cs typeface="Arial" panose="020B0604020202020204" pitchFamily="34" charset="0"/>
              </a:rPr>
              <a:t>Click the die to roll, </a:t>
            </a:r>
          </a:p>
          <a:p>
            <a:r>
              <a:rPr lang="en-US" b="1" dirty="0">
                <a:latin typeface="+mj-lt"/>
                <a:cs typeface="Arial" panose="020B0604020202020204" pitchFamily="34" charset="0"/>
              </a:rPr>
              <a:t>Click again to stop</a:t>
            </a:r>
            <a:r>
              <a:rPr lang="en-US" b="1" dirty="0"/>
              <a:t>.</a:t>
            </a:r>
          </a:p>
        </p:txBody>
      </p:sp>
      <p:sp>
        <p:nvSpPr>
          <p:cNvPr id="4" name="TextBox 3">
            <a:extLst>
              <a:ext uri="{FF2B5EF4-FFF2-40B4-BE49-F238E27FC236}">
                <a16:creationId xmlns:a16="http://schemas.microsoft.com/office/drawing/2014/main" id="{61D96447-1444-6F8A-7AD0-BEA74613412E}"/>
              </a:ext>
            </a:extLst>
          </p:cNvPr>
          <p:cNvSpPr txBox="1"/>
          <p:nvPr/>
        </p:nvSpPr>
        <p:spPr>
          <a:xfrm>
            <a:off x="1658355" y="8815629"/>
            <a:ext cx="15549401" cy="1200329"/>
          </a:xfrm>
          <a:prstGeom prst="rect">
            <a:avLst/>
          </a:prstGeom>
          <a:noFill/>
        </p:spPr>
        <p:txBody>
          <a:bodyPr wrap="square">
            <a:spAutoFit/>
          </a:bodyPr>
          <a:lstStyle/>
          <a:p>
            <a:pPr algn="ctr"/>
            <a:r>
              <a:rPr lang="en-US" sz="2400" b="1" u="none" strike="noStrike" baseline="0" dirty="0">
                <a:solidFill>
                  <a:schemeClr val="tx1"/>
                </a:solidFill>
                <a:latin typeface="+mn-lt"/>
              </a:rPr>
              <a:t>Family prompts</a:t>
            </a:r>
          </a:p>
          <a:p>
            <a:pPr marL="342900" indent="-342900">
              <a:buFont typeface="Arial" panose="020B0604020202020204" pitchFamily="34" charset="0"/>
              <a:buChar char="•"/>
            </a:pPr>
            <a:r>
              <a:rPr lang="en-US" sz="2400" b="0" i="0" u="none" strike="noStrike" baseline="0" dirty="0">
                <a:latin typeface="+mn-lt"/>
              </a:rPr>
              <a:t>What if you had started with ____ rather than ____?</a:t>
            </a:r>
          </a:p>
          <a:p>
            <a:pPr marL="342900" indent="-342900">
              <a:buFont typeface="Arial" panose="020B0604020202020204" pitchFamily="34" charset="0"/>
              <a:buChar char="•"/>
            </a:pPr>
            <a:r>
              <a:rPr lang="en-US" sz="2400" b="0" i="0" u="none" strike="noStrike" baseline="0" dirty="0">
                <a:latin typeface="+mn-lt"/>
              </a:rPr>
              <a:t>Can you give an example of something else you see with a line of symmetry? With more than one line of symmetry?</a:t>
            </a:r>
            <a:endParaRPr lang="en-US" sz="1800" b="1" i="1" u="none" strike="noStrike" baseline="0" dirty="0">
              <a:solidFill>
                <a:schemeClr val="tx1"/>
              </a:solidFill>
              <a:latin typeface="+mn-lt"/>
            </a:endParaRPr>
          </a:p>
        </p:txBody>
      </p:sp>
      <p:sp>
        <p:nvSpPr>
          <p:cNvPr id="6" name="Title 5">
            <a:extLst>
              <a:ext uri="{FF2B5EF4-FFF2-40B4-BE49-F238E27FC236}">
                <a16:creationId xmlns:a16="http://schemas.microsoft.com/office/drawing/2014/main" id="{6D6B5B37-4D32-990D-11FC-0A3888E04B02}"/>
              </a:ext>
            </a:extLst>
          </p:cNvPr>
          <p:cNvSpPr>
            <a:spLocks noGrp="1"/>
          </p:cNvSpPr>
          <p:nvPr>
            <p:ph type="title"/>
          </p:nvPr>
        </p:nvSpPr>
        <p:spPr>
          <a:xfrm>
            <a:off x="4833402" y="-615553"/>
            <a:ext cx="8740140" cy="615553"/>
          </a:xfrm>
        </p:spPr>
        <p:txBody>
          <a:bodyPr wrap="square" lIns="0" tIns="0" rIns="0" bIns="0" anchor="b">
            <a:spAutoFit/>
          </a:bodyPr>
          <a:lstStyle/>
          <a:p>
            <a:r>
              <a:rPr lang="en-US" sz="4000" b="0" dirty="0">
                <a:solidFill>
                  <a:schemeClr val="bg2"/>
                </a:solidFill>
              </a:rPr>
              <a:t>Symmetric Mosaics – Game Board 5</a:t>
            </a:r>
            <a:endParaRPr lang="en-US" sz="4000" dirty="0">
              <a:solidFill>
                <a:schemeClr val="bg2"/>
              </a:solidFill>
            </a:endParaRPr>
          </a:p>
        </p:txBody>
      </p:sp>
    </p:spTree>
    <p:extLst>
      <p:ext uri="{BB962C8B-B14F-4D97-AF65-F5344CB8AC3E}">
        <p14:creationId xmlns:p14="http://schemas.microsoft.com/office/powerpoint/2010/main" val="325705512"/>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5"/>
                    </p:tgtEl>
                  </p:cond>
                </p:stCondLst>
                <p:endSync evt="end" delay="0">
                  <p:rtn val="all"/>
                </p:endSync>
                <p:childTnLst>
                  <p:par>
                    <p:cTn id="3" fill="hold">
                      <p:stCondLst>
                        <p:cond delay="0"/>
                      </p:stCondLst>
                      <p:childTnLst>
                        <p:par>
                          <p:cTn id="4" fill="hold">
                            <p:stCondLst>
                              <p:cond delay="0"/>
                            </p:stCondLst>
                            <p:childTnLst>
                              <p:par>
                                <p:cTn id="5" presetID="2" presetClass="mediacall" presetSubtype="0" fill="hold" nodeType="clickEffect">
                                  <p:stCondLst>
                                    <p:cond delay="0"/>
                                  </p:stCondLst>
                                  <p:childTnLst>
                                    <p:cmd type="call" cmd="togglePause">
                                      <p:cBhvr>
                                        <p:cTn id="6" dur="1" fill="hold"/>
                                        <p:tgtEl>
                                          <p:spTgt spid="25"/>
                                        </p:tgtEl>
                                      </p:cBhvr>
                                    </p:cmd>
                                  </p:childTnLst>
                                </p:cTn>
                              </p:par>
                            </p:childTnLst>
                          </p:cTn>
                        </p:par>
                      </p:childTnLst>
                    </p:cTn>
                  </p:par>
                </p:childTnLst>
              </p:cTn>
              <p:nextCondLst>
                <p:cond evt="onClick" delay="0">
                  <p:tgtEl>
                    <p:spTgt spid="25"/>
                  </p:tgtEl>
                </p:cond>
              </p:nextCondLst>
            </p:seq>
            <p:video>
              <p:cMediaNode vol="80000">
                <p:cTn id="7" repeatCount="indefinite" fill="hold" display="0">
                  <p:stCondLst>
                    <p:cond delay="indefinite"/>
                  </p:stCondLst>
                </p:cTn>
                <p:tgtEl>
                  <p:spTgt spid="25"/>
                </p:tgtEl>
              </p:cMediaNode>
            </p:video>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E1F3EA"/>
        </a:solidFill>
        <a:effectLst/>
      </p:bgPr>
    </p:bg>
    <p:spTree>
      <p:nvGrpSpPr>
        <p:cNvPr id="1" name="">
          <a:extLst>
            <a:ext uri="{FF2B5EF4-FFF2-40B4-BE49-F238E27FC236}">
              <a16:creationId xmlns:a16="http://schemas.microsoft.com/office/drawing/2014/main" id="{E4CD7CDC-79A4-B91D-11F9-026355BF40F8}"/>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420ACFE-8C67-F4F5-267B-FD8D35F5EC75}"/>
              </a:ext>
              <a:ext uri="{C183D7F6-B498-43B3-948B-1728B52AA6E4}">
                <adec:decorative xmlns:adec="http://schemas.microsoft.com/office/drawing/2017/decorative" val="1"/>
              </a:ext>
            </a:extLst>
          </p:cNvPr>
          <p:cNvSpPr/>
          <p:nvPr/>
        </p:nvSpPr>
        <p:spPr>
          <a:xfrm>
            <a:off x="0" y="889000"/>
            <a:ext cx="18059400" cy="2667000"/>
          </a:xfrm>
          <a:prstGeom prst="rect">
            <a:avLst/>
          </a:prstGeom>
          <a:solidFill>
            <a:srgbClr val="102649"/>
          </a:solidFill>
          <a:ln>
            <a:solidFill>
              <a:schemeClr val="accent1">
                <a:shade val="1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a:ea typeface="+mn-ea"/>
              <a:cs typeface="+mn-cs"/>
            </a:endParaRPr>
          </a:p>
        </p:txBody>
      </p:sp>
      <p:sp>
        <p:nvSpPr>
          <p:cNvPr id="2" name="Title 1">
            <a:extLst>
              <a:ext uri="{FF2B5EF4-FFF2-40B4-BE49-F238E27FC236}">
                <a16:creationId xmlns:a16="http://schemas.microsoft.com/office/drawing/2014/main" id="{BA4156E3-B28F-113C-46B6-6691110F0D38}"/>
              </a:ext>
            </a:extLst>
          </p:cNvPr>
          <p:cNvSpPr>
            <a:spLocks noGrp="1"/>
          </p:cNvSpPr>
          <p:nvPr>
            <p:ph type="ctrTitle"/>
          </p:nvPr>
        </p:nvSpPr>
        <p:spPr>
          <a:xfrm>
            <a:off x="5381572" y="-515526"/>
            <a:ext cx="7153328" cy="515526"/>
          </a:xfrm>
        </p:spPr>
        <p:txBody>
          <a:bodyPr wrap="square" lIns="0" tIns="0" rIns="0" bIns="0" anchor="b">
            <a:spAutoFit/>
          </a:bodyPr>
          <a:lstStyle/>
          <a:p>
            <a:r>
              <a:rPr lang="en-US" dirty="0">
                <a:solidFill>
                  <a:schemeClr val="bg2"/>
                </a:solidFill>
              </a:rPr>
              <a:t>Symmetric Mosaics – Closing Slide</a:t>
            </a:r>
          </a:p>
        </p:txBody>
      </p:sp>
      <p:sp>
        <p:nvSpPr>
          <p:cNvPr id="5" name="TextBox 4">
            <a:extLst>
              <a:ext uri="{FF2B5EF4-FFF2-40B4-BE49-F238E27FC236}">
                <a16:creationId xmlns:a16="http://schemas.microsoft.com/office/drawing/2014/main" id="{7A2B995B-5D4A-2ADF-5681-BBF6DDF39032}"/>
              </a:ext>
            </a:extLst>
          </p:cNvPr>
          <p:cNvSpPr txBox="1"/>
          <p:nvPr/>
        </p:nvSpPr>
        <p:spPr>
          <a:xfrm>
            <a:off x="800100" y="1193800"/>
            <a:ext cx="16459200" cy="2215991"/>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7200" b="1" i="0" u="none" strike="noStrike" kern="0" cap="none" spc="0" normalizeH="0" baseline="0" noProof="0" dirty="0">
                <a:ln>
                  <a:noFill/>
                </a:ln>
                <a:solidFill>
                  <a:prstClr val="white"/>
                </a:solidFill>
                <a:effectLst/>
                <a:uLnTx/>
                <a:uFillTx/>
                <a:latin typeface="Calibri"/>
              </a:rPr>
              <a:t>Kentucky Family Math Night Games</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6600" b="0" i="1" u="none" strike="noStrike" kern="0" cap="none" spc="0" normalizeH="0" baseline="0" noProof="0" dirty="0">
                <a:ln>
                  <a:noFill/>
                </a:ln>
                <a:solidFill>
                  <a:prstClr val="white"/>
                </a:solidFill>
                <a:effectLst/>
                <a:uLnTx/>
                <a:uFillTx/>
                <a:latin typeface="Calibri"/>
              </a:rPr>
              <a:t>Symmetric Mosaics</a:t>
            </a:r>
          </a:p>
        </p:txBody>
      </p:sp>
      <p:sp>
        <p:nvSpPr>
          <p:cNvPr id="6" name="TextBox 5">
            <a:extLst>
              <a:ext uri="{FF2B5EF4-FFF2-40B4-BE49-F238E27FC236}">
                <a16:creationId xmlns:a16="http://schemas.microsoft.com/office/drawing/2014/main" id="{64217CEC-1BAC-0058-4C96-B4C5D002945A}"/>
              </a:ext>
            </a:extLst>
          </p:cNvPr>
          <p:cNvSpPr txBox="1"/>
          <p:nvPr/>
        </p:nvSpPr>
        <p:spPr>
          <a:xfrm>
            <a:off x="800100" y="4541391"/>
            <a:ext cx="16611600" cy="4739759"/>
          </a:xfrm>
          <a:prstGeom prst="rect">
            <a:avLst/>
          </a:prstGeom>
          <a:noFill/>
        </p:spPr>
        <p:txBody>
          <a:bodyPr wrap="square" lIns="91440" tIns="45720" rIns="91440" bIns="45720" rtlCol="0" anchor="t">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5400" b="1" i="0" u="none" strike="noStrike" kern="0" cap="none" spc="0" normalizeH="0" baseline="0" noProof="0" dirty="0">
                <a:ln>
                  <a:noFill/>
                </a:ln>
                <a:solidFill>
                  <a:srgbClr val="102649"/>
                </a:solidFill>
                <a:effectLst/>
                <a:uLnTx/>
                <a:uFillTx/>
                <a:latin typeface="Calibri"/>
              </a:rPr>
              <a:t>Thank you for playing!</a:t>
            </a: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3200" b="0" i="1" u="none" strike="noStrike" kern="0" cap="none" spc="0" normalizeH="0" baseline="0" noProof="0" dirty="0">
              <a:ln>
                <a:noFill/>
              </a:ln>
              <a:solidFill>
                <a:srgbClr val="102649"/>
              </a:solidFill>
              <a:effectLst/>
              <a:uLnTx/>
              <a:uFillTx/>
              <a:latin typeface="Calibri"/>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5400" b="0" i="0" u="none" strike="noStrike" kern="0" cap="none" spc="0" normalizeH="0" baseline="0" noProof="0">
                <a:ln>
                  <a:noFill/>
                </a:ln>
                <a:solidFill>
                  <a:srgbClr val="102649"/>
                </a:solidFill>
                <a:effectLst/>
                <a:uLnTx/>
                <a:uFillTx/>
                <a:latin typeface="Calibri"/>
              </a:rPr>
              <a:t>Access more digital family math games at: </a:t>
            </a:r>
            <a:r>
              <a:rPr lang="en-US" sz="5400" dirty="0">
                <a:solidFill>
                  <a:srgbClr val="102649"/>
                </a:solidFill>
                <a:hlinkClick r:id="rId2"/>
              </a:rPr>
              <a:t>https://www.education.ky.gov/curriculum/conpro/Pages/summer_support_math_resources.aspx</a:t>
            </a:r>
          </a:p>
          <a:p>
            <a:pPr algn="ctr">
              <a:defRPr/>
            </a:pPr>
            <a:endParaRPr lang="en-US" sz="5400" dirty="0">
              <a:solidFill>
                <a:srgbClr val="102649"/>
              </a:solidFill>
            </a:endParaRPr>
          </a:p>
        </p:txBody>
      </p:sp>
    </p:spTree>
    <p:extLst>
      <p:ext uri="{BB962C8B-B14F-4D97-AF65-F5344CB8AC3E}">
        <p14:creationId xmlns:p14="http://schemas.microsoft.com/office/powerpoint/2010/main" val="27031413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Accessibility_x0020_Office xmlns="3a62de7d-ba57-4f43-9dae-9623ba637be0">OTL - Office of Teaching and Learning</Accessibility_x0020_Office>
    <Accessibility_x0020_Audit_x0020_Status xmlns="3a62de7d-ba57-4f43-9dae-9623ba637be0" xsi:nil="true"/>
    <Accessibility_x0020_Audience xmlns="3a62de7d-ba57-4f43-9dae-9623ba637be0" xsi:nil="true"/>
    <Accessibility_x0020_Status xmlns="3a62de7d-ba57-4f43-9dae-9623ba637be0">Accessible</Accessibility_x0020_Status>
    <Application_x0020_Type xmlns="3a62de7d-ba57-4f43-9dae-9623ba637be0" xsi:nil="true"/>
    <Application_x0020_Date xmlns="3a62de7d-ba57-4f43-9dae-9623ba637be0" xsi:nil="true"/>
    <Accessibility_x0020_Target_x0020_Date xmlns="3a62de7d-ba57-4f43-9dae-9623ba637be0" xsi:nil="true"/>
    <Application_x0020_Status xmlns="3a62de7d-ba57-4f43-9dae-9623ba637be0" xsi:nil="true"/>
    <Accessibility_x0020_Audit_x0020_Date xmlns="3a62de7d-ba57-4f43-9dae-9623ba637be0" xsi:nil="true"/>
    <RoutingRuleDescription xmlns="http://schemas.microsoft.com/sharepoint/v3" xsi:nil="true"/>
    <PublishingExpirationDate xmlns="http://schemas.microsoft.com/sharepoint/v3" xsi:nil="true"/>
    <PublishingStartDate xmlns="http://schemas.microsoft.com/sharepoint/v3" xsi:nil="true"/>
    <Publication_x0020_Date xmlns="3a62de7d-ba57-4f43-9dae-9623ba637be0">2025-04-17T04:00:00+00:00</Publication_x0020_Date>
    <Audience1 xmlns="3a62de7d-ba57-4f43-9dae-9623ba637be0"/>
    <_dlc_DocId xmlns="3a62de7d-ba57-4f43-9dae-9623ba637be0">KYED-497-202</_dlc_DocId>
    <_dlc_DocIdUrl xmlns="3a62de7d-ba57-4f43-9dae-9623ba637be0">
      <Url>https://www.education.ky.gov/curriculum/conpro/_layouts/15/DocIdRedir.aspx?ID=KYED-497-202</Url>
      <Description>KYED-497-202</Description>
    </_dlc_DocIdUrl>
  </documentManagement>
</p:properties>
</file>

<file path=customXml/item2.xml><?xml version="1.0" encoding="utf-8"?>
<ct:contentTypeSchema xmlns:ct="http://schemas.microsoft.com/office/2006/metadata/contentType" xmlns:ma="http://schemas.microsoft.com/office/2006/metadata/properties/metaAttributes" ct:_="" ma:_="" ma:contentTypeName="KDE Document" ma:contentTypeID="0x0101001BEB557DBE01834EAB47A683706DCD5B00866F10307CB6174BB406D5F160D6B04B" ma:contentTypeVersion="28" ma:contentTypeDescription="" ma:contentTypeScope="" ma:versionID="83380506b29855ec6f8b0760bdb1bc8b">
  <xsd:schema xmlns:xsd="http://www.w3.org/2001/XMLSchema" xmlns:xs="http://www.w3.org/2001/XMLSchema" xmlns:p="http://schemas.microsoft.com/office/2006/metadata/properties" xmlns:ns1="http://schemas.microsoft.com/sharepoint/v3" xmlns:ns2="3a62de7d-ba57-4f43-9dae-9623ba637be0" targetNamespace="http://schemas.microsoft.com/office/2006/metadata/properties" ma:root="true" ma:fieldsID="2d3e8473825ed96e8d6e0426e3a16d1c" ns1:_="" ns2:_="">
    <xsd:import namespace="http://schemas.microsoft.com/sharepoint/v3"/>
    <xsd:import namespace="3a62de7d-ba57-4f43-9dae-9623ba637be0"/>
    <xsd:element name="properties">
      <xsd:complexType>
        <xsd:sequence>
          <xsd:element name="documentManagement">
            <xsd:complexType>
              <xsd:all>
                <xsd:element ref="ns2:Accessibility_x0020_Office" minOccurs="0"/>
                <xsd:element ref="ns2:Accessibility_x0020_Audience" minOccurs="0"/>
                <xsd:element ref="ns2:Accessibility_x0020_Audit_x0020_Date" minOccurs="0"/>
                <xsd:element ref="ns2:Accessibility_x0020_Audit_x0020_Status" minOccurs="0"/>
                <xsd:element ref="ns2:Accessibility_x0020_Target_x0020_Date" minOccurs="0"/>
                <xsd:element ref="ns2:Accessibility_x0020_Status" minOccurs="0"/>
                <xsd:element ref="ns2:Application_x0020_Status" minOccurs="0"/>
                <xsd:element ref="ns2:Application_x0020_Type" minOccurs="0"/>
                <xsd:element ref="ns1:RoutingRuleDescription" minOccurs="0"/>
                <xsd:element ref="ns2:Audience1" minOccurs="0"/>
                <xsd:element ref="ns2:Publication_x0020_Date"/>
                <xsd:element ref="ns1:PublishingStartDate" minOccurs="0"/>
                <xsd:element ref="ns1:PublishingExpirationDate" minOccurs="0"/>
                <xsd:element ref="ns2:Application_x0020_Date" minOccurs="0"/>
                <xsd:element ref="ns2:_dlc_DocId" minOccurs="0"/>
                <xsd:element ref="ns2:_dlc_DocIdUrl" minOccurs="0"/>
                <xsd:element ref="ns2:_dlc_DocIdPersistId"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RoutingRuleDescription" ma:index="10" nillable="true" ma:displayName="Description" ma:internalName="RoutingRuleDescription" ma:readOnly="false">
      <xsd:simpleType>
        <xsd:restriction base="dms:Text">
          <xsd:maxLength value="255"/>
        </xsd:restriction>
      </xsd:simpleType>
    </xsd:element>
    <xsd:element name="PublishingStartDate" ma:index="13" nillable="true" ma:displayName="Scheduling Start Date" ma:description="" ma:hidden="true" ma:internalName="PublishingStartDate">
      <xsd:simpleType>
        <xsd:restriction base="dms:Unknown"/>
      </xsd:simpleType>
    </xsd:element>
    <xsd:element name="PublishingExpirationDate" ma:index="14"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3a62de7d-ba57-4f43-9dae-9623ba637be0" elementFormDefault="qualified">
    <xsd:import namespace="http://schemas.microsoft.com/office/2006/documentManagement/types"/>
    <xsd:import namespace="http://schemas.microsoft.com/office/infopath/2007/PartnerControls"/>
    <xsd:element name="Accessibility_x0020_Office" ma:index="2" nillable="true" ma:displayName="Accessibility Office" ma:format="Dropdown" ma:internalName="Accessibility_x0020_Office">
      <xsd:simpleType>
        <xsd:restriction base="dms:Choice">
          <xsd:enumeration value="Commissioner's Office"/>
          <xsd:enumeration value="OAA - Office of Assessment and Accountability"/>
          <xsd:enumeration value="OCIS - Office of Continuous Improvement and Support"/>
          <xsd:enumeration value="OCTE - Career and Technical Education"/>
          <xsd:enumeration value="OELE- Office of Educator Licensure and Effectiveness"/>
          <xsd:enumeration value="OET - Office of Education Technology"/>
          <xsd:enumeration value="OFO - Office of Finance and Operations"/>
          <xsd:enumeration value="OLS - Office of Legal Services"/>
          <xsd:enumeration value="OSEEL - Office of Special Education and Early Learning"/>
          <xsd:enumeration value="OTL - Office of Teaching and Learning"/>
        </xsd:restriction>
      </xsd:simpleType>
    </xsd:element>
    <xsd:element name="Accessibility_x0020_Audience" ma:index="3" nillable="true" ma:displayName="Accessibility Audience" ma:format="Dropdown" ma:internalName="Accessibility_x0020_Audience">
      <xsd:simpleType>
        <xsd:restriction base="dms:Choice">
          <xsd:enumeration value="Public"/>
          <xsd:enumeration value="District"/>
        </xsd:restriction>
      </xsd:simpleType>
    </xsd:element>
    <xsd:element name="Accessibility_x0020_Audit_x0020_Date" ma:index="4" nillable="true" ma:displayName="Accessibility Audit Date" ma:format="DateOnly" ma:internalName="Accessibility_x0020_Audit_x0020_Date">
      <xsd:simpleType>
        <xsd:restriction base="dms:DateTime"/>
      </xsd:simpleType>
    </xsd:element>
    <xsd:element name="Accessibility_x0020_Audit_x0020_Status" ma:index="5" nillable="true" ma:displayName="Accessibility Audit Status" ma:format="Dropdown" ma:internalName="Accessibility_x0020_Audit_x0020_Status">
      <xsd:simpleType>
        <xsd:restriction base="dms:Choice">
          <xsd:enumeration value="OK"/>
          <xsd:enumeration value="Minor"/>
          <xsd:enumeration value="Major"/>
        </xsd:restriction>
      </xsd:simpleType>
    </xsd:element>
    <xsd:element name="Accessibility_x0020_Target_x0020_Date" ma:index="6" nillable="true" ma:displayName="Accessibility Target Date" ma:format="DateOnly" ma:internalName="Accessibility_x0020_Target_x0020_Date">
      <xsd:simpleType>
        <xsd:restriction base="dms:DateTime"/>
      </xsd:simpleType>
    </xsd:element>
    <xsd:element name="Accessibility_x0020_Status" ma:index="7" nillable="true" ma:displayName="Accessibility Status" ma:format="Dropdown" ma:internalName="Accessibility_x0020_Status1" ma:readOnly="false">
      <xsd:simpleType>
        <xsd:restriction base="dms:Choice">
          <xsd:enumeration value="Remove"/>
          <xsd:enumeration value="Remediate"/>
          <xsd:enumeration value="Update"/>
          <xsd:enumeration value="Accessible"/>
          <xsd:enumeration value="Undue Burden"/>
          <xsd:enumeration value="Not KDE Owned"/>
        </xsd:restriction>
      </xsd:simpleType>
    </xsd:element>
    <xsd:element name="Application_x0020_Status" ma:index="8" nillable="true" ma:displayName="Application Status" ma:format="Dropdown" ma:internalName="Application_x0020_Status">
      <xsd:simpleType>
        <xsd:restriction base="dms:Choice">
          <xsd:enumeration value="Approved"/>
          <xsd:enumeration value="Denied"/>
        </xsd:restriction>
      </xsd:simpleType>
    </xsd:element>
    <xsd:element name="Application_x0020_Type" ma:index="9" nillable="true" ma:displayName="Application Type" ma:format="Dropdown" ma:internalName="Application_x0020_Type">
      <xsd:simpleType>
        <xsd:restriction base="dms:Choice">
          <xsd:enumeration value="Original"/>
          <xsd:enumeration value="Amendment"/>
          <xsd:enumeration value="Year 3 Budget"/>
          <xsd:enumeration value="Addendum"/>
          <xsd:enumeration value="Budget Update"/>
        </xsd:restriction>
      </xsd:simpleType>
    </xsd:element>
    <xsd:element name="Audience1" ma:index="11" nillable="true" ma:displayName="Audience" ma:list="{9f2d68f0-dc6b-4e06-b19d-b8792e70efe6}" ma:internalName="Audience1" ma:showField="Title" ma:web="3a62de7d-ba57-4f43-9dae-9623ba637be0">
      <xsd:complexType>
        <xsd:complexContent>
          <xsd:extension base="dms:MultiChoiceLookup">
            <xsd:sequence>
              <xsd:element name="Value" type="dms:Lookup" maxOccurs="unbounded" minOccurs="0" nillable="true"/>
            </xsd:sequence>
          </xsd:extension>
        </xsd:complexContent>
      </xsd:complexType>
    </xsd:element>
    <xsd:element name="Publication_x0020_Date" ma:index="12" ma:displayName="Publication Date" ma:default="[today]" ma:format="DateOnly" ma:internalName="Publication_x0020_Date" ma:readOnly="false">
      <xsd:simpleType>
        <xsd:restriction base="dms:DateTime"/>
      </xsd:simpleType>
    </xsd:element>
    <xsd:element name="Application_x0020_Date" ma:index="15" nillable="true" ma:displayName="Application Date" ma:format="DateOnly" ma:internalName="Application_x0020_Date">
      <xsd:simpleType>
        <xsd:restriction base="dms:DateTime"/>
      </xsd:simpleType>
    </xsd:element>
    <xsd:element name="_dlc_DocId" ma:index="21" nillable="true" ma:displayName="Document ID Value" ma:description="The value of the document ID assigned to this item." ma:internalName="_dlc_DocId" ma:readOnly="true">
      <xsd:simpleType>
        <xsd:restriction base="dms:Text"/>
      </xsd:simpleType>
    </xsd:element>
    <xsd:element name="_dlc_DocIdUrl" ma:index="22"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3" nillable="true" ma:displayName="Persist ID" ma:description="Keep ID on add." ma:hidden="true" ma:internalName="_dlc_DocIdPersistId" ma:readOnly="true">
      <xsd:simpleType>
        <xsd:restriction base="dms:Boolean"/>
      </xsd:simpleType>
    </xsd:element>
    <xsd:element name="SharedWithUsers" ma:index="2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4"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62C146F8-50AA-4A1B-B053-97235ABA0F52}">
  <ds:schemaRefs>
    <ds:schemaRef ds:uri="cd1a358b-61e7-4e2c-963a-bbcfb053c0fe"/>
    <ds:schemaRef ds:uri="http://schemas.microsoft.com/office/2006/documentManagement/types"/>
    <ds:schemaRef ds:uri="http://purl.org/dc/dcmitype/"/>
    <ds:schemaRef ds:uri="http://purl.org/dc/elements/1.1/"/>
    <ds:schemaRef ds:uri="http://purl.org/dc/terms/"/>
    <ds:schemaRef ds:uri="5bc9d522-2386-425a-9f2a-a617cf877ec0"/>
    <ds:schemaRef ds:uri="http://schemas.microsoft.com/office/2006/metadata/properties"/>
    <ds:schemaRef ds:uri="http://www.w3.org/XML/1998/namespace"/>
    <ds:schemaRef ds:uri="http://schemas.microsoft.com/office/infopath/2007/PartnerControls"/>
    <ds:schemaRef ds:uri="http://schemas.openxmlformats.org/package/2006/metadata/core-properties"/>
    <ds:schemaRef ds:uri="29be550e-5ac2-4cd5-b5b7-8a250a579b24"/>
  </ds:schemaRefs>
</ds:datastoreItem>
</file>

<file path=customXml/itemProps2.xml><?xml version="1.0" encoding="utf-8"?>
<ds:datastoreItem xmlns:ds="http://schemas.openxmlformats.org/officeDocument/2006/customXml" ds:itemID="{AF956C6F-3217-45A2-AFEE-8CC4CEB4AF0C}"/>
</file>

<file path=customXml/itemProps3.xml><?xml version="1.0" encoding="utf-8"?>
<ds:datastoreItem xmlns:ds="http://schemas.openxmlformats.org/officeDocument/2006/customXml" ds:itemID="{9F44FDE6-1A3C-4162-A876-8CC2CC95CA78}">
  <ds:schemaRefs>
    <ds:schemaRef ds:uri="http://schemas.microsoft.com/sharepoint/v3/contenttype/forms"/>
  </ds:schemaRefs>
</ds:datastoreItem>
</file>

<file path=customXml/itemProps4.xml><?xml version="1.0" encoding="utf-8"?>
<ds:datastoreItem xmlns:ds="http://schemas.openxmlformats.org/officeDocument/2006/customXml" ds:itemID="{1E501179-A3C7-481E-99C2-C92D3EAB0910}"/>
</file>

<file path=docProps/app.xml><?xml version="1.0" encoding="utf-8"?>
<Properties xmlns="http://schemas.openxmlformats.org/officeDocument/2006/extended-properties" xmlns:vt="http://schemas.openxmlformats.org/officeDocument/2006/docPropsVTypes">
  <Template/>
  <TotalTime>7071</TotalTime>
  <Words>664</Words>
  <Application>Microsoft Office PowerPoint</Application>
  <PresentationFormat>Custom</PresentationFormat>
  <Paragraphs>252</Paragraphs>
  <Slides>9</Slides>
  <Notes>0</Notes>
  <HiddenSlides>0</HiddenSlides>
  <MMClips>5</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9</vt:i4>
      </vt:variant>
    </vt:vector>
  </HeadingPairs>
  <TitlesOfParts>
    <vt:vector size="14" baseType="lpstr">
      <vt:lpstr>Arial</vt:lpstr>
      <vt:lpstr>Calibri</vt:lpstr>
      <vt:lpstr>Times New Roman</vt:lpstr>
      <vt:lpstr>Office Theme</vt:lpstr>
      <vt:lpstr>1_Office Theme</vt:lpstr>
      <vt:lpstr>Symmetric Mosaics - Introduction</vt:lpstr>
      <vt:lpstr>Symmetric Mosaics – Activity Instructions</vt:lpstr>
      <vt:lpstr>Symmetric Mosaics – Family Prompts</vt:lpstr>
      <vt:lpstr>Symmetric Mosaics – Game Board 1</vt:lpstr>
      <vt:lpstr>Symmetric Mosaics – Game Board 2</vt:lpstr>
      <vt:lpstr>Symmetric Mosaics – Game Board 3</vt:lpstr>
      <vt:lpstr>Symmetric Mosaics – Game Board 4</vt:lpstr>
      <vt:lpstr>Symmetric Mosaics – Game Board 5</vt:lpstr>
      <vt:lpstr>Symmetric Mosaics – Closing Slide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Symmetry Mosaics KFMN</dc:title>
  <dc:creator>Waggoner, Debbie - Division of Academic Program Standards</dc:creator>
  <cp:lastModifiedBy>Doyle, Maggie - Division of Academic Program Standards</cp:lastModifiedBy>
  <cp:revision>23</cp:revision>
  <dcterms:created xsi:type="dcterms:W3CDTF">2024-12-24T16:19:57Z</dcterms:created>
  <dcterms:modified xsi:type="dcterms:W3CDTF">2025-04-17T13:39:42Z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b544694-0027-44fa-bee4-2648c0363f9d_Enabled">
    <vt:lpwstr>true</vt:lpwstr>
  </property>
  <property fmtid="{D5CDD505-2E9C-101B-9397-08002B2CF9AE}" pid="3" name="MSIP_Label_eb544694-0027-44fa-bee4-2648c0363f9d_SetDate">
    <vt:lpwstr>2024-12-24T16:20:42Z</vt:lpwstr>
  </property>
  <property fmtid="{D5CDD505-2E9C-101B-9397-08002B2CF9AE}" pid="4" name="MSIP_Label_eb544694-0027-44fa-bee4-2648c0363f9d_Method">
    <vt:lpwstr>Standard</vt:lpwstr>
  </property>
  <property fmtid="{D5CDD505-2E9C-101B-9397-08002B2CF9AE}" pid="5" name="MSIP_Label_eb544694-0027-44fa-bee4-2648c0363f9d_Name">
    <vt:lpwstr>defa4170-0d19-0005-0004-bc88714345d2</vt:lpwstr>
  </property>
  <property fmtid="{D5CDD505-2E9C-101B-9397-08002B2CF9AE}" pid="6" name="MSIP_Label_eb544694-0027-44fa-bee4-2648c0363f9d_SiteId">
    <vt:lpwstr>9360c11f-90e6-4706-ad00-25fcdc9e2ed1</vt:lpwstr>
  </property>
  <property fmtid="{D5CDD505-2E9C-101B-9397-08002B2CF9AE}" pid="7" name="MSIP_Label_eb544694-0027-44fa-bee4-2648c0363f9d_ActionId">
    <vt:lpwstr>da72ddf1-31f2-44a7-9881-556cb34a6d13</vt:lpwstr>
  </property>
  <property fmtid="{D5CDD505-2E9C-101B-9397-08002B2CF9AE}" pid="8" name="MSIP_Label_eb544694-0027-44fa-bee4-2648c0363f9d_ContentBits">
    <vt:lpwstr>0</vt:lpwstr>
  </property>
  <property fmtid="{D5CDD505-2E9C-101B-9397-08002B2CF9AE}" pid="9" name="ContentTypeId">
    <vt:lpwstr>0x0101001BEB557DBE01834EAB47A683706DCD5B00866F10307CB6174BB406D5F160D6B04B</vt:lpwstr>
  </property>
  <property fmtid="{D5CDD505-2E9C-101B-9397-08002B2CF9AE}" pid="10" name="MediaServiceImageTags">
    <vt:lpwstr/>
  </property>
  <property fmtid="{D5CDD505-2E9C-101B-9397-08002B2CF9AE}" pid="11" name="_dlc_DocIdItemGuid">
    <vt:lpwstr>26355459-f044-4a72-99d0-706cafa0c9d7</vt:lpwstr>
  </property>
</Properties>
</file>