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7.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notesSlides/notesSlide1.xml" ContentType="application/vnd.openxmlformats-officedocument.presentationml.notesSlide+xml"/>
  <Override PartName="/ppt/slideLayouts/slideLayout5.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notesMasters/notesMaster1.xml" ContentType="application/vnd.openxmlformats-officedocument.presentationml.notesMaster+xml"/>
  <Override PartName="/ppt/theme/theme2.xml" ContentType="application/vnd.openxmlformats-officedocument.theme+xml"/>
  <Override PartName="/ppt/theme/theme3.xml" ContentType="application/vnd.openxmlformats-officedocument.theme+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 id="2147483666" r:id="rId5"/>
  </p:sldMasterIdLst>
  <p:notesMasterIdLst>
    <p:notesMasterId r:id="rId14"/>
  </p:notesMasterIdLst>
  <p:sldIdLst>
    <p:sldId id="276" r:id="rId6"/>
    <p:sldId id="269" r:id="rId7"/>
    <p:sldId id="258" r:id="rId8"/>
    <p:sldId id="270" r:id="rId9"/>
    <p:sldId id="277" r:id="rId10"/>
    <p:sldId id="278" r:id="rId11"/>
    <p:sldId id="279" r:id="rId12"/>
    <p:sldId id="275" r:id="rId13"/>
  </p:sldIdLst>
  <p:sldSz cx="18059400" cy="10160000"/>
  <p:notesSz cx="18059400" cy="10160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0264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0F9572-FF81-4157-AFA3-F2465BA736CE}" v="416" dt="2025-04-16T18:00:50.768"/>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1" d="100"/>
          <a:sy n="51" d="100"/>
        </p:scale>
        <p:origin x="859" y="43"/>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openxmlformats.org/officeDocument/2006/relationships/customXml" Target="../customXml/item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7826375" cy="5095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10229850" y="0"/>
            <a:ext cx="7824788" cy="509588"/>
          </a:xfrm>
          <a:prstGeom prst="rect">
            <a:avLst/>
          </a:prstGeom>
        </p:spPr>
        <p:txBody>
          <a:bodyPr vert="horz" lIns="91440" tIns="45720" rIns="91440" bIns="45720" rtlCol="0"/>
          <a:lstStyle>
            <a:lvl1pPr algn="r">
              <a:defRPr sz="1200"/>
            </a:lvl1pPr>
          </a:lstStyle>
          <a:p>
            <a:fld id="{CFF94816-FB80-4608-81B6-A05F53FF2FC2}" type="datetimeFigureOut">
              <a:rPr lang="en-US" smtClean="0"/>
              <a:t>4/17/2025</a:t>
            </a:fld>
            <a:endParaRPr lang="en-US"/>
          </a:p>
        </p:txBody>
      </p:sp>
      <p:sp>
        <p:nvSpPr>
          <p:cNvPr id="4" name="Slide Image Placeholder 3"/>
          <p:cNvSpPr>
            <a:spLocks noGrp="1" noRot="1" noChangeAspect="1"/>
          </p:cNvSpPr>
          <p:nvPr>
            <p:ph type="sldImg" idx="2"/>
          </p:nvPr>
        </p:nvSpPr>
        <p:spPr>
          <a:xfrm>
            <a:off x="5981700" y="12700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806575" y="4889500"/>
            <a:ext cx="14446250" cy="40005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650413"/>
            <a:ext cx="7826375" cy="5095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10229850" y="9650413"/>
            <a:ext cx="7824788" cy="509587"/>
          </a:xfrm>
          <a:prstGeom prst="rect">
            <a:avLst/>
          </a:prstGeom>
        </p:spPr>
        <p:txBody>
          <a:bodyPr vert="horz" lIns="91440" tIns="45720" rIns="91440" bIns="45720" rtlCol="0" anchor="b"/>
          <a:lstStyle>
            <a:lvl1pPr algn="r">
              <a:defRPr sz="1200"/>
            </a:lvl1pPr>
          </a:lstStyle>
          <a:p>
            <a:fld id="{1C29D0FD-34D6-4A5C-A3AA-89970EDA9E8A}" type="slidenum">
              <a:rPr lang="en-US" smtClean="0"/>
              <a:t>‹#›</a:t>
            </a:fld>
            <a:endParaRPr lang="en-US"/>
          </a:p>
        </p:txBody>
      </p:sp>
    </p:spTree>
    <p:extLst>
      <p:ext uri="{BB962C8B-B14F-4D97-AF65-F5344CB8AC3E}">
        <p14:creationId xmlns:p14="http://schemas.microsoft.com/office/powerpoint/2010/main" val="36468650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C29D0FD-34D6-4A5C-A3AA-89970EDA9E8A}" type="slidenum">
              <a:rPr lang="en-US" smtClean="0"/>
              <a:t>1</a:t>
            </a:fld>
            <a:endParaRPr lang="en-US"/>
          </a:p>
        </p:txBody>
      </p:sp>
    </p:spTree>
    <p:extLst>
      <p:ext uri="{BB962C8B-B14F-4D97-AF65-F5344CB8AC3E}">
        <p14:creationId xmlns:p14="http://schemas.microsoft.com/office/powerpoint/2010/main" val="3350396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Master" Target="../slideMasters/slideMaster1.xml"/><Relationship Id="rId4" Type="http://schemas.openxmlformats.org/officeDocument/2006/relationships/image" Target="../media/image6.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Master" Target="../slideMasters/slideMaster1.xml"/><Relationship Id="rId6" Type="http://schemas.openxmlformats.org/officeDocument/2006/relationships/image" Target="../media/image8.jpg"/><Relationship Id="rId5" Type="http://schemas.openxmlformats.org/officeDocument/2006/relationships/image" Target="../media/image7.jpg"/><Relationship Id="rId4" Type="http://schemas.openxmlformats.org/officeDocument/2006/relationships/image" Target="../media/image3.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354455" y="3149600"/>
            <a:ext cx="15350490" cy="2133600"/>
          </a:xfrm>
          <a:prstGeom prst="rect">
            <a:avLst/>
          </a:prstGeom>
        </p:spPr>
        <p:txBody>
          <a:bodyPr wrap="square" lIns="0" tIns="0" rIns="0" bIns="0">
            <a:spAutoFit/>
          </a:bodyPr>
          <a:lstStyle>
            <a:lvl1pPr>
              <a:defRPr sz="3350" b="0" i="0">
                <a:solidFill>
                  <a:srgbClr val="F4B303"/>
                </a:solidFill>
                <a:latin typeface="Arial"/>
                <a:cs typeface="Arial"/>
              </a:defRPr>
            </a:lvl1pPr>
          </a:lstStyle>
          <a:p>
            <a:endParaRPr/>
          </a:p>
        </p:txBody>
      </p:sp>
      <p:sp>
        <p:nvSpPr>
          <p:cNvPr id="3" name="Holder 3"/>
          <p:cNvSpPr>
            <a:spLocks noGrp="1"/>
          </p:cNvSpPr>
          <p:nvPr>
            <p:ph type="subTitle" idx="4"/>
          </p:nvPr>
        </p:nvSpPr>
        <p:spPr>
          <a:xfrm>
            <a:off x="2708910" y="5689600"/>
            <a:ext cx="12641580" cy="2540000"/>
          </a:xfrm>
          <a:prstGeom prst="rect">
            <a:avLst/>
          </a:prstGeom>
        </p:spPr>
        <p:txBody>
          <a:bodyPr wrap="square" lIns="0" tIns="0" rIns="0" bIns="0">
            <a:spAutoFit/>
          </a:bodyPr>
          <a:lstStyle>
            <a:lvl1pPr>
              <a:defRPr sz="2450" b="0" i="0">
                <a:solidFill>
                  <a:srgbClr val="4B444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defRPr sz="2200" b="0" i="0">
                <a:solidFill>
                  <a:srgbClr val="2A2A2A"/>
                </a:solidFill>
                <a:latin typeface="Courier New"/>
                <a:cs typeface="Courier New"/>
              </a:defRPr>
            </a:lvl1pPr>
          </a:lstStyle>
          <a:p>
            <a:pPr marL="12700">
              <a:lnSpc>
                <a:spcPts val="2380"/>
              </a:lnSpc>
            </a:pPr>
            <a:r>
              <a:rPr spc="65"/>
              <a:t>0</a:t>
            </a:r>
          </a:p>
        </p:txBody>
      </p:sp>
      <p:sp>
        <p:nvSpPr>
          <p:cNvPr id="5" name="Holder 5"/>
          <p:cNvSpPr>
            <a:spLocks noGrp="1"/>
          </p:cNvSpPr>
          <p:nvPr>
            <p:ph type="dt" sz="half" idx="6"/>
          </p:nvPr>
        </p:nvSpPr>
        <p:spPr/>
        <p:txBody>
          <a:bodyPr lIns="0" tIns="0" rIns="0" bIns="0"/>
          <a:lstStyle>
            <a:lvl1pPr>
              <a:defRPr sz="2200" b="0" i="0">
                <a:solidFill>
                  <a:srgbClr val="2A2A2A"/>
                </a:solidFill>
                <a:latin typeface="Courier New"/>
                <a:cs typeface="Courier New"/>
              </a:defRPr>
            </a:lvl1pPr>
          </a:lstStyle>
          <a:p>
            <a:pPr marL="12700">
              <a:lnSpc>
                <a:spcPts val="2380"/>
              </a:lnSpc>
            </a:pPr>
            <a:r>
              <a:rPr spc="-35"/>
              <a:t>10</a:t>
            </a:r>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0"/>
            <a:ext cx="18059400" cy="10160000"/>
          </a:xfrm>
          <a:prstGeom prst="rect">
            <a:avLst/>
          </a:prstGeom>
        </p:spPr>
      </p:pic>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4/17/2025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619964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50" b="0" i="0">
                <a:solidFill>
                  <a:srgbClr val="F4B303"/>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450" b="0" i="0">
                <a:solidFill>
                  <a:srgbClr val="4B444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defRPr sz="2200" b="0" i="0">
                <a:solidFill>
                  <a:srgbClr val="2A2A2A"/>
                </a:solidFill>
                <a:latin typeface="Courier New"/>
                <a:cs typeface="Courier New"/>
              </a:defRPr>
            </a:lvl1pPr>
          </a:lstStyle>
          <a:p>
            <a:pPr marL="12700">
              <a:lnSpc>
                <a:spcPts val="2380"/>
              </a:lnSpc>
            </a:pPr>
            <a:r>
              <a:rPr spc="65"/>
              <a:t>0</a:t>
            </a:r>
          </a:p>
        </p:txBody>
      </p:sp>
      <p:sp>
        <p:nvSpPr>
          <p:cNvPr id="5" name="Holder 5"/>
          <p:cNvSpPr>
            <a:spLocks noGrp="1"/>
          </p:cNvSpPr>
          <p:nvPr>
            <p:ph type="dt" sz="half" idx="6"/>
          </p:nvPr>
        </p:nvSpPr>
        <p:spPr/>
        <p:txBody>
          <a:bodyPr lIns="0" tIns="0" rIns="0" bIns="0"/>
          <a:lstStyle>
            <a:lvl1pPr>
              <a:defRPr sz="2200" b="0" i="0">
                <a:solidFill>
                  <a:srgbClr val="2A2A2A"/>
                </a:solidFill>
                <a:latin typeface="Courier New"/>
                <a:cs typeface="Courier New"/>
              </a:defRPr>
            </a:lvl1pPr>
          </a:lstStyle>
          <a:p>
            <a:pPr marL="12700">
              <a:lnSpc>
                <a:spcPts val="2380"/>
              </a:lnSpc>
            </a:pPr>
            <a:r>
              <a:rPr spc="-35"/>
              <a:t>10</a:t>
            </a:r>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wo Content">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11080081" y="5080127"/>
            <a:ext cx="3642417" cy="2144267"/>
          </a:xfrm>
          <a:prstGeom prst="rect">
            <a:avLst/>
          </a:prstGeom>
        </p:spPr>
      </p:pic>
      <p:pic>
        <p:nvPicPr>
          <p:cNvPr id="17" name="bg object 17"/>
          <p:cNvPicPr/>
          <p:nvPr/>
        </p:nvPicPr>
        <p:blipFill>
          <a:blip r:embed="rId3" cstate="print"/>
          <a:stretch>
            <a:fillRect/>
          </a:stretch>
        </p:blipFill>
        <p:spPr>
          <a:xfrm>
            <a:off x="11080081" y="8168893"/>
            <a:ext cx="585843" cy="791337"/>
          </a:xfrm>
          <a:prstGeom prst="rect">
            <a:avLst/>
          </a:prstGeom>
        </p:spPr>
      </p:pic>
      <p:pic>
        <p:nvPicPr>
          <p:cNvPr id="18" name="bg object 18"/>
          <p:cNvPicPr/>
          <p:nvPr/>
        </p:nvPicPr>
        <p:blipFill>
          <a:blip r:embed="rId4" cstate="print"/>
          <a:stretch>
            <a:fillRect/>
          </a:stretch>
        </p:blipFill>
        <p:spPr>
          <a:xfrm>
            <a:off x="13194207" y="8092313"/>
            <a:ext cx="1961301" cy="459486"/>
          </a:xfrm>
          <a:prstGeom prst="rect">
            <a:avLst/>
          </a:prstGeom>
        </p:spPr>
      </p:pic>
      <p:sp>
        <p:nvSpPr>
          <p:cNvPr id="19" name="bg object 19"/>
          <p:cNvSpPr/>
          <p:nvPr/>
        </p:nvSpPr>
        <p:spPr>
          <a:xfrm>
            <a:off x="6151355" y="178943"/>
            <a:ext cx="0" cy="1786889"/>
          </a:xfrm>
          <a:custGeom>
            <a:avLst/>
            <a:gdLst/>
            <a:ahLst/>
            <a:cxnLst/>
            <a:rect l="l" t="t" r="r" b="b"/>
            <a:pathLst>
              <a:path h="1786889">
                <a:moveTo>
                  <a:pt x="0" y="1786889"/>
                </a:moveTo>
                <a:lnTo>
                  <a:pt x="0" y="0"/>
                </a:lnTo>
              </a:path>
            </a:pathLst>
          </a:custGeom>
          <a:ln w="38207">
            <a:solidFill>
              <a:srgbClr val="000000"/>
            </a:solidFill>
          </a:ln>
        </p:spPr>
        <p:txBody>
          <a:bodyPr wrap="square" lIns="0" tIns="0" rIns="0" bIns="0" rtlCol="0"/>
          <a:lstStyle/>
          <a:p>
            <a:endParaRPr/>
          </a:p>
        </p:txBody>
      </p:sp>
      <p:sp>
        <p:nvSpPr>
          <p:cNvPr id="20" name="bg object 20"/>
          <p:cNvSpPr/>
          <p:nvPr/>
        </p:nvSpPr>
        <p:spPr>
          <a:xfrm>
            <a:off x="11131023" y="5105653"/>
            <a:ext cx="0" cy="689610"/>
          </a:xfrm>
          <a:custGeom>
            <a:avLst/>
            <a:gdLst/>
            <a:ahLst/>
            <a:cxnLst/>
            <a:rect l="l" t="t" r="r" b="b"/>
            <a:pathLst>
              <a:path h="689610">
                <a:moveTo>
                  <a:pt x="0" y="689228"/>
                </a:moveTo>
                <a:lnTo>
                  <a:pt x="0" y="0"/>
                </a:lnTo>
              </a:path>
            </a:pathLst>
          </a:custGeom>
          <a:ln w="12735">
            <a:solidFill>
              <a:srgbClr val="000000"/>
            </a:solidFill>
          </a:ln>
        </p:spPr>
        <p:txBody>
          <a:bodyPr wrap="square" lIns="0" tIns="0" rIns="0" bIns="0" rtlCol="0"/>
          <a:lstStyle/>
          <a:p>
            <a:endParaRPr/>
          </a:p>
        </p:txBody>
      </p:sp>
      <p:sp>
        <p:nvSpPr>
          <p:cNvPr id="21" name="bg object 21"/>
          <p:cNvSpPr/>
          <p:nvPr/>
        </p:nvSpPr>
        <p:spPr>
          <a:xfrm>
            <a:off x="11487623" y="7377556"/>
            <a:ext cx="0" cy="740410"/>
          </a:xfrm>
          <a:custGeom>
            <a:avLst/>
            <a:gdLst/>
            <a:ahLst/>
            <a:cxnLst/>
            <a:rect l="l" t="t" r="r" b="b"/>
            <a:pathLst>
              <a:path h="740409">
                <a:moveTo>
                  <a:pt x="0" y="740282"/>
                </a:moveTo>
                <a:lnTo>
                  <a:pt x="0" y="0"/>
                </a:lnTo>
              </a:path>
            </a:pathLst>
          </a:custGeom>
          <a:ln w="25471">
            <a:solidFill>
              <a:srgbClr val="000000"/>
            </a:solidFill>
          </a:ln>
        </p:spPr>
        <p:txBody>
          <a:bodyPr wrap="square" lIns="0" tIns="0" rIns="0" bIns="0" rtlCol="0"/>
          <a:lstStyle/>
          <a:p>
            <a:endParaRPr/>
          </a:p>
        </p:txBody>
      </p:sp>
      <p:sp>
        <p:nvSpPr>
          <p:cNvPr id="22" name="bg object 22"/>
          <p:cNvSpPr/>
          <p:nvPr/>
        </p:nvSpPr>
        <p:spPr>
          <a:xfrm>
            <a:off x="11844224" y="8092313"/>
            <a:ext cx="0" cy="740410"/>
          </a:xfrm>
          <a:custGeom>
            <a:avLst/>
            <a:gdLst/>
            <a:ahLst/>
            <a:cxnLst/>
            <a:rect l="l" t="t" r="r" b="b"/>
            <a:pathLst>
              <a:path h="740409">
                <a:moveTo>
                  <a:pt x="0" y="740282"/>
                </a:moveTo>
                <a:lnTo>
                  <a:pt x="0" y="0"/>
                </a:lnTo>
              </a:path>
            </a:pathLst>
          </a:custGeom>
          <a:ln w="38207">
            <a:solidFill>
              <a:srgbClr val="000000"/>
            </a:solidFill>
          </a:ln>
        </p:spPr>
        <p:txBody>
          <a:bodyPr wrap="square" lIns="0" tIns="0" rIns="0" bIns="0" rtlCol="0"/>
          <a:lstStyle/>
          <a:p>
            <a:endParaRPr/>
          </a:p>
        </p:txBody>
      </p:sp>
      <p:sp>
        <p:nvSpPr>
          <p:cNvPr id="23" name="bg object 23"/>
          <p:cNvSpPr/>
          <p:nvPr/>
        </p:nvSpPr>
        <p:spPr>
          <a:xfrm>
            <a:off x="11844224" y="7377556"/>
            <a:ext cx="0" cy="561975"/>
          </a:xfrm>
          <a:custGeom>
            <a:avLst/>
            <a:gdLst/>
            <a:ahLst/>
            <a:cxnLst/>
            <a:rect l="l" t="t" r="r" b="b"/>
            <a:pathLst>
              <a:path h="561975">
                <a:moveTo>
                  <a:pt x="0" y="561593"/>
                </a:moveTo>
                <a:lnTo>
                  <a:pt x="0" y="0"/>
                </a:lnTo>
              </a:path>
            </a:pathLst>
          </a:custGeom>
          <a:ln w="38207">
            <a:solidFill>
              <a:srgbClr val="000000"/>
            </a:solidFill>
          </a:ln>
        </p:spPr>
        <p:txBody>
          <a:bodyPr wrap="square" lIns="0" tIns="0" rIns="0" bIns="0" rtlCol="0"/>
          <a:lstStyle/>
          <a:p>
            <a:endParaRPr/>
          </a:p>
        </p:txBody>
      </p:sp>
      <p:sp>
        <p:nvSpPr>
          <p:cNvPr id="24" name="bg object 24"/>
          <p:cNvSpPr/>
          <p:nvPr/>
        </p:nvSpPr>
        <p:spPr>
          <a:xfrm>
            <a:off x="12200824" y="7377556"/>
            <a:ext cx="0" cy="1761489"/>
          </a:xfrm>
          <a:custGeom>
            <a:avLst/>
            <a:gdLst/>
            <a:ahLst/>
            <a:cxnLst/>
            <a:rect l="l" t="t" r="r" b="b"/>
            <a:pathLst>
              <a:path h="1761490">
                <a:moveTo>
                  <a:pt x="0" y="1761362"/>
                </a:moveTo>
                <a:lnTo>
                  <a:pt x="0" y="0"/>
                </a:lnTo>
              </a:path>
            </a:pathLst>
          </a:custGeom>
          <a:ln w="25471">
            <a:solidFill>
              <a:srgbClr val="000000"/>
            </a:solidFill>
          </a:ln>
        </p:spPr>
        <p:txBody>
          <a:bodyPr wrap="square" lIns="0" tIns="0" rIns="0" bIns="0" rtlCol="0"/>
          <a:lstStyle/>
          <a:p>
            <a:endParaRPr/>
          </a:p>
        </p:txBody>
      </p:sp>
      <p:sp>
        <p:nvSpPr>
          <p:cNvPr id="25" name="bg object 25"/>
          <p:cNvSpPr/>
          <p:nvPr/>
        </p:nvSpPr>
        <p:spPr>
          <a:xfrm>
            <a:off x="12570160" y="7377556"/>
            <a:ext cx="0" cy="1761489"/>
          </a:xfrm>
          <a:custGeom>
            <a:avLst/>
            <a:gdLst/>
            <a:ahLst/>
            <a:cxnLst/>
            <a:rect l="l" t="t" r="r" b="b"/>
            <a:pathLst>
              <a:path h="1761490">
                <a:moveTo>
                  <a:pt x="0" y="1761362"/>
                </a:moveTo>
                <a:lnTo>
                  <a:pt x="0" y="0"/>
                </a:lnTo>
              </a:path>
            </a:pathLst>
          </a:custGeom>
          <a:ln w="25471">
            <a:solidFill>
              <a:srgbClr val="000000"/>
            </a:solidFill>
          </a:ln>
        </p:spPr>
        <p:txBody>
          <a:bodyPr wrap="square" lIns="0" tIns="0" rIns="0" bIns="0" rtlCol="0"/>
          <a:lstStyle/>
          <a:p>
            <a:endParaRPr/>
          </a:p>
        </p:txBody>
      </p:sp>
      <p:sp>
        <p:nvSpPr>
          <p:cNvPr id="26" name="bg object 26"/>
          <p:cNvSpPr/>
          <p:nvPr/>
        </p:nvSpPr>
        <p:spPr>
          <a:xfrm>
            <a:off x="12926760" y="8092313"/>
            <a:ext cx="0" cy="765810"/>
          </a:xfrm>
          <a:custGeom>
            <a:avLst/>
            <a:gdLst/>
            <a:ahLst/>
            <a:cxnLst/>
            <a:rect l="l" t="t" r="r" b="b"/>
            <a:pathLst>
              <a:path h="765809">
                <a:moveTo>
                  <a:pt x="0" y="765809"/>
                </a:moveTo>
                <a:lnTo>
                  <a:pt x="0" y="0"/>
                </a:lnTo>
              </a:path>
            </a:pathLst>
          </a:custGeom>
          <a:ln w="25471">
            <a:solidFill>
              <a:srgbClr val="000000"/>
            </a:solidFill>
          </a:ln>
        </p:spPr>
        <p:txBody>
          <a:bodyPr wrap="square" lIns="0" tIns="0" rIns="0" bIns="0" rtlCol="0"/>
          <a:lstStyle/>
          <a:p>
            <a:endParaRPr/>
          </a:p>
        </p:txBody>
      </p:sp>
      <p:sp>
        <p:nvSpPr>
          <p:cNvPr id="27" name="bg object 27"/>
          <p:cNvSpPr/>
          <p:nvPr/>
        </p:nvSpPr>
        <p:spPr>
          <a:xfrm>
            <a:off x="12926760" y="7377556"/>
            <a:ext cx="0" cy="561975"/>
          </a:xfrm>
          <a:custGeom>
            <a:avLst/>
            <a:gdLst/>
            <a:ahLst/>
            <a:cxnLst/>
            <a:rect l="l" t="t" r="r" b="b"/>
            <a:pathLst>
              <a:path h="561975">
                <a:moveTo>
                  <a:pt x="0" y="561593"/>
                </a:moveTo>
                <a:lnTo>
                  <a:pt x="0" y="0"/>
                </a:lnTo>
              </a:path>
            </a:pathLst>
          </a:custGeom>
          <a:ln w="25471">
            <a:solidFill>
              <a:srgbClr val="000000"/>
            </a:solidFill>
          </a:ln>
        </p:spPr>
        <p:txBody>
          <a:bodyPr wrap="square" lIns="0" tIns="0" rIns="0" bIns="0" rtlCol="0"/>
          <a:lstStyle/>
          <a:p>
            <a:endParaRPr/>
          </a:p>
        </p:txBody>
      </p:sp>
      <p:sp>
        <p:nvSpPr>
          <p:cNvPr id="28" name="bg object 28"/>
          <p:cNvSpPr/>
          <p:nvPr/>
        </p:nvSpPr>
        <p:spPr>
          <a:xfrm>
            <a:off x="13283361" y="7377556"/>
            <a:ext cx="0" cy="561975"/>
          </a:xfrm>
          <a:custGeom>
            <a:avLst/>
            <a:gdLst/>
            <a:ahLst/>
            <a:cxnLst/>
            <a:rect l="l" t="t" r="r" b="b"/>
            <a:pathLst>
              <a:path h="561975">
                <a:moveTo>
                  <a:pt x="0" y="561593"/>
                </a:moveTo>
                <a:lnTo>
                  <a:pt x="0" y="0"/>
                </a:lnTo>
              </a:path>
            </a:pathLst>
          </a:custGeom>
          <a:ln w="25471">
            <a:solidFill>
              <a:srgbClr val="000000"/>
            </a:solidFill>
          </a:ln>
        </p:spPr>
        <p:txBody>
          <a:bodyPr wrap="square" lIns="0" tIns="0" rIns="0" bIns="0" rtlCol="0"/>
          <a:lstStyle/>
          <a:p>
            <a:endParaRPr/>
          </a:p>
        </p:txBody>
      </p:sp>
      <p:sp>
        <p:nvSpPr>
          <p:cNvPr id="29" name="bg object 29"/>
          <p:cNvSpPr/>
          <p:nvPr/>
        </p:nvSpPr>
        <p:spPr>
          <a:xfrm>
            <a:off x="13639961" y="7377556"/>
            <a:ext cx="0" cy="561975"/>
          </a:xfrm>
          <a:custGeom>
            <a:avLst/>
            <a:gdLst/>
            <a:ahLst/>
            <a:cxnLst/>
            <a:rect l="l" t="t" r="r" b="b"/>
            <a:pathLst>
              <a:path h="561975">
                <a:moveTo>
                  <a:pt x="0" y="561593"/>
                </a:moveTo>
                <a:lnTo>
                  <a:pt x="0" y="0"/>
                </a:lnTo>
              </a:path>
            </a:pathLst>
          </a:custGeom>
          <a:ln w="25471">
            <a:solidFill>
              <a:srgbClr val="000000"/>
            </a:solidFill>
          </a:ln>
        </p:spPr>
        <p:txBody>
          <a:bodyPr wrap="square" lIns="0" tIns="0" rIns="0" bIns="0" rtlCol="0"/>
          <a:lstStyle/>
          <a:p>
            <a:endParaRPr/>
          </a:p>
        </p:txBody>
      </p:sp>
      <p:sp>
        <p:nvSpPr>
          <p:cNvPr id="30" name="bg object 30"/>
          <p:cNvSpPr/>
          <p:nvPr/>
        </p:nvSpPr>
        <p:spPr>
          <a:xfrm>
            <a:off x="14009296" y="7377556"/>
            <a:ext cx="0" cy="561975"/>
          </a:xfrm>
          <a:custGeom>
            <a:avLst/>
            <a:gdLst/>
            <a:ahLst/>
            <a:cxnLst/>
            <a:rect l="l" t="t" r="r" b="b"/>
            <a:pathLst>
              <a:path h="561975">
                <a:moveTo>
                  <a:pt x="0" y="561593"/>
                </a:moveTo>
                <a:lnTo>
                  <a:pt x="0" y="0"/>
                </a:lnTo>
              </a:path>
            </a:pathLst>
          </a:custGeom>
          <a:ln w="12735">
            <a:solidFill>
              <a:srgbClr val="000000"/>
            </a:solidFill>
          </a:ln>
        </p:spPr>
        <p:txBody>
          <a:bodyPr wrap="square" lIns="0" tIns="0" rIns="0" bIns="0" rtlCol="0"/>
          <a:lstStyle/>
          <a:p>
            <a:endParaRPr/>
          </a:p>
        </p:txBody>
      </p:sp>
      <p:sp>
        <p:nvSpPr>
          <p:cNvPr id="31" name="bg object 31"/>
          <p:cNvSpPr/>
          <p:nvPr/>
        </p:nvSpPr>
        <p:spPr>
          <a:xfrm>
            <a:off x="14365898" y="7377556"/>
            <a:ext cx="0" cy="561975"/>
          </a:xfrm>
          <a:custGeom>
            <a:avLst/>
            <a:gdLst/>
            <a:ahLst/>
            <a:cxnLst/>
            <a:rect l="l" t="t" r="r" b="b"/>
            <a:pathLst>
              <a:path h="561975">
                <a:moveTo>
                  <a:pt x="0" y="561593"/>
                </a:moveTo>
                <a:lnTo>
                  <a:pt x="0" y="0"/>
                </a:lnTo>
              </a:path>
            </a:pathLst>
          </a:custGeom>
          <a:ln w="25471">
            <a:solidFill>
              <a:srgbClr val="000000"/>
            </a:solidFill>
          </a:ln>
        </p:spPr>
        <p:txBody>
          <a:bodyPr wrap="square" lIns="0" tIns="0" rIns="0" bIns="0" rtlCol="0"/>
          <a:lstStyle/>
          <a:p>
            <a:endParaRPr/>
          </a:p>
        </p:txBody>
      </p:sp>
      <p:sp>
        <p:nvSpPr>
          <p:cNvPr id="32" name="bg object 32"/>
          <p:cNvSpPr/>
          <p:nvPr/>
        </p:nvSpPr>
        <p:spPr>
          <a:xfrm>
            <a:off x="14735233" y="8602853"/>
            <a:ext cx="0" cy="536575"/>
          </a:xfrm>
          <a:custGeom>
            <a:avLst/>
            <a:gdLst/>
            <a:ahLst/>
            <a:cxnLst/>
            <a:rect l="l" t="t" r="r" b="b"/>
            <a:pathLst>
              <a:path h="536575">
                <a:moveTo>
                  <a:pt x="0" y="536066"/>
                </a:moveTo>
                <a:lnTo>
                  <a:pt x="0" y="0"/>
                </a:lnTo>
              </a:path>
            </a:pathLst>
          </a:custGeom>
          <a:ln w="12735">
            <a:solidFill>
              <a:srgbClr val="000000"/>
            </a:solidFill>
          </a:ln>
        </p:spPr>
        <p:txBody>
          <a:bodyPr wrap="square" lIns="0" tIns="0" rIns="0" bIns="0" rtlCol="0"/>
          <a:lstStyle/>
          <a:p>
            <a:endParaRPr/>
          </a:p>
        </p:txBody>
      </p:sp>
      <p:sp>
        <p:nvSpPr>
          <p:cNvPr id="33" name="bg object 33"/>
          <p:cNvSpPr/>
          <p:nvPr/>
        </p:nvSpPr>
        <p:spPr>
          <a:xfrm>
            <a:off x="14722498" y="5105653"/>
            <a:ext cx="0" cy="2834005"/>
          </a:xfrm>
          <a:custGeom>
            <a:avLst/>
            <a:gdLst/>
            <a:ahLst/>
            <a:cxnLst/>
            <a:rect l="l" t="t" r="r" b="b"/>
            <a:pathLst>
              <a:path h="2834004">
                <a:moveTo>
                  <a:pt x="0" y="2833496"/>
                </a:moveTo>
                <a:lnTo>
                  <a:pt x="0" y="0"/>
                </a:lnTo>
              </a:path>
            </a:pathLst>
          </a:custGeom>
          <a:ln w="12735">
            <a:solidFill>
              <a:srgbClr val="000000"/>
            </a:solidFill>
          </a:ln>
        </p:spPr>
        <p:txBody>
          <a:bodyPr wrap="square" lIns="0" tIns="0" rIns="0" bIns="0" rtlCol="0"/>
          <a:lstStyle/>
          <a:p>
            <a:endParaRPr/>
          </a:p>
        </p:txBody>
      </p:sp>
      <p:sp>
        <p:nvSpPr>
          <p:cNvPr id="34" name="bg object 34"/>
          <p:cNvSpPr/>
          <p:nvPr/>
        </p:nvSpPr>
        <p:spPr>
          <a:xfrm>
            <a:off x="15091833" y="5105653"/>
            <a:ext cx="0" cy="2834005"/>
          </a:xfrm>
          <a:custGeom>
            <a:avLst/>
            <a:gdLst/>
            <a:ahLst/>
            <a:cxnLst/>
            <a:rect l="l" t="t" r="r" b="b"/>
            <a:pathLst>
              <a:path h="2834004">
                <a:moveTo>
                  <a:pt x="0" y="2833496"/>
                </a:moveTo>
                <a:lnTo>
                  <a:pt x="0" y="0"/>
                </a:lnTo>
              </a:path>
            </a:pathLst>
          </a:custGeom>
          <a:ln w="25471">
            <a:solidFill>
              <a:srgbClr val="000000"/>
            </a:solidFill>
          </a:ln>
        </p:spPr>
        <p:txBody>
          <a:bodyPr wrap="square" lIns="0" tIns="0" rIns="0" bIns="0" rtlCol="0"/>
          <a:lstStyle/>
          <a:p>
            <a:endParaRPr/>
          </a:p>
        </p:txBody>
      </p:sp>
      <p:sp>
        <p:nvSpPr>
          <p:cNvPr id="35" name="bg object 35"/>
          <p:cNvSpPr/>
          <p:nvPr/>
        </p:nvSpPr>
        <p:spPr>
          <a:xfrm>
            <a:off x="4381089" y="191706"/>
            <a:ext cx="1808480" cy="0"/>
          </a:xfrm>
          <a:custGeom>
            <a:avLst/>
            <a:gdLst/>
            <a:ahLst/>
            <a:cxnLst/>
            <a:rect l="l" t="t" r="r" b="b"/>
            <a:pathLst>
              <a:path w="1808479">
                <a:moveTo>
                  <a:pt x="0" y="0"/>
                </a:moveTo>
                <a:lnTo>
                  <a:pt x="1808472" y="0"/>
                </a:lnTo>
              </a:path>
            </a:pathLst>
          </a:custGeom>
          <a:ln w="25526">
            <a:solidFill>
              <a:srgbClr val="000000"/>
            </a:solidFill>
          </a:ln>
        </p:spPr>
        <p:txBody>
          <a:bodyPr wrap="square" lIns="0" tIns="0" rIns="0" bIns="0" rtlCol="0"/>
          <a:lstStyle/>
          <a:p>
            <a:endParaRPr/>
          </a:p>
        </p:txBody>
      </p:sp>
      <p:sp>
        <p:nvSpPr>
          <p:cNvPr id="36" name="bg object 36"/>
          <p:cNvSpPr/>
          <p:nvPr/>
        </p:nvSpPr>
        <p:spPr>
          <a:xfrm>
            <a:off x="15843242" y="242760"/>
            <a:ext cx="815340" cy="0"/>
          </a:xfrm>
          <a:custGeom>
            <a:avLst/>
            <a:gdLst/>
            <a:ahLst/>
            <a:cxnLst/>
            <a:rect l="l" t="t" r="r" b="b"/>
            <a:pathLst>
              <a:path w="815340">
                <a:moveTo>
                  <a:pt x="0" y="0"/>
                </a:moveTo>
                <a:lnTo>
                  <a:pt x="815086" y="0"/>
                </a:lnTo>
              </a:path>
            </a:pathLst>
          </a:custGeom>
          <a:ln w="12763">
            <a:solidFill>
              <a:srgbClr val="000000"/>
            </a:solidFill>
          </a:ln>
        </p:spPr>
        <p:txBody>
          <a:bodyPr wrap="square" lIns="0" tIns="0" rIns="0" bIns="0" rtlCol="0"/>
          <a:lstStyle/>
          <a:p>
            <a:endParaRPr/>
          </a:p>
        </p:txBody>
      </p:sp>
      <p:sp>
        <p:nvSpPr>
          <p:cNvPr id="37" name="bg object 37"/>
          <p:cNvSpPr/>
          <p:nvPr/>
        </p:nvSpPr>
        <p:spPr>
          <a:xfrm>
            <a:off x="15537584" y="2016886"/>
            <a:ext cx="1120775" cy="0"/>
          </a:xfrm>
          <a:custGeom>
            <a:avLst/>
            <a:gdLst/>
            <a:ahLst/>
            <a:cxnLst/>
            <a:rect l="l" t="t" r="r" b="b"/>
            <a:pathLst>
              <a:path w="1120775">
                <a:moveTo>
                  <a:pt x="0" y="0"/>
                </a:moveTo>
                <a:lnTo>
                  <a:pt x="1120743" y="0"/>
                </a:lnTo>
              </a:path>
            </a:pathLst>
          </a:custGeom>
          <a:ln w="12763">
            <a:solidFill>
              <a:srgbClr val="000000"/>
            </a:solidFill>
          </a:ln>
        </p:spPr>
        <p:txBody>
          <a:bodyPr wrap="square" lIns="0" tIns="0" rIns="0" bIns="0" rtlCol="0"/>
          <a:lstStyle/>
          <a:p>
            <a:endParaRPr/>
          </a:p>
        </p:txBody>
      </p:sp>
      <p:sp>
        <p:nvSpPr>
          <p:cNvPr id="38" name="bg object 38"/>
          <p:cNvSpPr/>
          <p:nvPr/>
        </p:nvSpPr>
        <p:spPr>
          <a:xfrm>
            <a:off x="14722498" y="5845936"/>
            <a:ext cx="407670" cy="0"/>
          </a:xfrm>
          <a:custGeom>
            <a:avLst/>
            <a:gdLst/>
            <a:ahLst/>
            <a:cxnLst/>
            <a:rect l="l" t="t" r="r" b="b"/>
            <a:pathLst>
              <a:path w="407669">
                <a:moveTo>
                  <a:pt x="0" y="0"/>
                </a:moveTo>
                <a:lnTo>
                  <a:pt x="407543" y="0"/>
                </a:lnTo>
              </a:path>
            </a:pathLst>
          </a:custGeom>
          <a:ln w="12763">
            <a:solidFill>
              <a:srgbClr val="000000"/>
            </a:solidFill>
          </a:ln>
        </p:spPr>
        <p:txBody>
          <a:bodyPr wrap="square" lIns="0" tIns="0" rIns="0" bIns="0" rtlCol="0"/>
          <a:lstStyle/>
          <a:p>
            <a:endParaRPr/>
          </a:p>
        </p:txBody>
      </p:sp>
      <p:sp>
        <p:nvSpPr>
          <p:cNvPr id="39" name="bg object 39"/>
          <p:cNvSpPr/>
          <p:nvPr/>
        </p:nvSpPr>
        <p:spPr>
          <a:xfrm>
            <a:off x="14722498" y="6216078"/>
            <a:ext cx="407670" cy="0"/>
          </a:xfrm>
          <a:custGeom>
            <a:avLst/>
            <a:gdLst/>
            <a:ahLst/>
            <a:cxnLst/>
            <a:rect l="l" t="t" r="r" b="b"/>
            <a:pathLst>
              <a:path w="407669">
                <a:moveTo>
                  <a:pt x="0" y="0"/>
                </a:moveTo>
                <a:lnTo>
                  <a:pt x="407543" y="0"/>
                </a:lnTo>
              </a:path>
            </a:pathLst>
          </a:custGeom>
          <a:ln w="25526">
            <a:solidFill>
              <a:srgbClr val="000000"/>
            </a:solidFill>
          </a:ln>
        </p:spPr>
        <p:txBody>
          <a:bodyPr wrap="square" lIns="0" tIns="0" rIns="0" bIns="0" rtlCol="0"/>
          <a:lstStyle/>
          <a:p>
            <a:endParaRPr/>
          </a:p>
        </p:txBody>
      </p:sp>
      <p:sp>
        <p:nvSpPr>
          <p:cNvPr id="40" name="bg object 40"/>
          <p:cNvSpPr/>
          <p:nvPr/>
        </p:nvSpPr>
        <p:spPr>
          <a:xfrm>
            <a:off x="14722498" y="6930834"/>
            <a:ext cx="407670" cy="0"/>
          </a:xfrm>
          <a:custGeom>
            <a:avLst/>
            <a:gdLst/>
            <a:ahLst/>
            <a:cxnLst/>
            <a:rect l="l" t="t" r="r" b="b"/>
            <a:pathLst>
              <a:path w="407669">
                <a:moveTo>
                  <a:pt x="0" y="0"/>
                </a:moveTo>
                <a:lnTo>
                  <a:pt x="407543" y="0"/>
                </a:lnTo>
              </a:path>
            </a:pathLst>
          </a:custGeom>
          <a:ln w="25526">
            <a:solidFill>
              <a:srgbClr val="000000"/>
            </a:solidFill>
          </a:ln>
        </p:spPr>
        <p:txBody>
          <a:bodyPr wrap="square" lIns="0" tIns="0" rIns="0" bIns="0" rtlCol="0"/>
          <a:lstStyle/>
          <a:p>
            <a:endParaRPr/>
          </a:p>
        </p:txBody>
      </p:sp>
      <p:sp>
        <p:nvSpPr>
          <p:cNvPr id="41" name="bg object 41"/>
          <p:cNvSpPr/>
          <p:nvPr/>
        </p:nvSpPr>
        <p:spPr>
          <a:xfrm>
            <a:off x="11564038" y="7658354"/>
            <a:ext cx="3133090" cy="0"/>
          </a:xfrm>
          <a:custGeom>
            <a:avLst/>
            <a:gdLst/>
            <a:ahLst/>
            <a:cxnLst/>
            <a:rect l="l" t="t" r="r" b="b"/>
            <a:pathLst>
              <a:path w="3133090">
                <a:moveTo>
                  <a:pt x="0" y="0"/>
                </a:moveTo>
                <a:lnTo>
                  <a:pt x="3132988" y="0"/>
                </a:lnTo>
              </a:path>
            </a:pathLst>
          </a:custGeom>
          <a:ln w="38290">
            <a:solidFill>
              <a:srgbClr val="000000"/>
            </a:solidFill>
          </a:ln>
        </p:spPr>
        <p:txBody>
          <a:bodyPr wrap="square" lIns="0" tIns="0" rIns="0" bIns="0" rtlCol="0"/>
          <a:lstStyle/>
          <a:p>
            <a:endParaRPr/>
          </a:p>
        </p:txBody>
      </p:sp>
      <p:sp>
        <p:nvSpPr>
          <p:cNvPr id="42" name="bg object 42"/>
          <p:cNvSpPr/>
          <p:nvPr/>
        </p:nvSpPr>
        <p:spPr>
          <a:xfrm>
            <a:off x="11691395" y="8373109"/>
            <a:ext cx="1477645" cy="0"/>
          </a:xfrm>
          <a:custGeom>
            <a:avLst/>
            <a:gdLst/>
            <a:ahLst/>
            <a:cxnLst/>
            <a:rect l="l" t="t" r="r" b="b"/>
            <a:pathLst>
              <a:path w="1477644">
                <a:moveTo>
                  <a:pt x="0" y="0"/>
                </a:moveTo>
                <a:lnTo>
                  <a:pt x="1477344" y="0"/>
                </a:lnTo>
              </a:path>
            </a:pathLst>
          </a:custGeom>
          <a:ln w="25526">
            <a:solidFill>
              <a:srgbClr val="000000"/>
            </a:solidFill>
          </a:ln>
        </p:spPr>
        <p:txBody>
          <a:bodyPr wrap="square" lIns="0" tIns="0" rIns="0" bIns="0" rtlCol="0"/>
          <a:lstStyle/>
          <a:p>
            <a:endParaRPr/>
          </a:p>
        </p:txBody>
      </p:sp>
      <p:sp>
        <p:nvSpPr>
          <p:cNvPr id="43" name="bg object 43"/>
          <p:cNvSpPr/>
          <p:nvPr/>
        </p:nvSpPr>
        <p:spPr>
          <a:xfrm>
            <a:off x="11691395" y="8743251"/>
            <a:ext cx="840740" cy="0"/>
          </a:xfrm>
          <a:custGeom>
            <a:avLst/>
            <a:gdLst/>
            <a:ahLst/>
            <a:cxnLst/>
            <a:rect l="l" t="t" r="r" b="b"/>
            <a:pathLst>
              <a:path w="840740">
                <a:moveTo>
                  <a:pt x="0" y="0"/>
                </a:moveTo>
                <a:lnTo>
                  <a:pt x="840557" y="0"/>
                </a:lnTo>
              </a:path>
            </a:pathLst>
          </a:custGeom>
          <a:ln w="38290">
            <a:solidFill>
              <a:srgbClr val="000000"/>
            </a:solidFill>
          </a:ln>
        </p:spPr>
        <p:txBody>
          <a:bodyPr wrap="square" lIns="0" tIns="0" rIns="0" bIns="0" rtlCol="0"/>
          <a:lstStyle/>
          <a:p>
            <a:endParaRPr/>
          </a:p>
        </p:txBody>
      </p:sp>
      <p:sp>
        <p:nvSpPr>
          <p:cNvPr id="44" name="bg object 44"/>
          <p:cNvSpPr/>
          <p:nvPr/>
        </p:nvSpPr>
        <p:spPr>
          <a:xfrm>
            <a:off x="12124410" y="9087866"/>
            <a:ext cx="662305" cy="0"/>
          </a:xfrm>
          <a:custGeom>
            <a:avLst/>
            <a:gdLst/>
            <a:ahLst/>
            <a:cxnLst/>
            <a:rect l="l" t="t" r="r" b="b"/>
            <a:pathLst>
              <a:path w="662304">
                <a:moveTo>
                  <a:pt x="0" y="0"/>
                </a:moveTo>
                <a:lnTo>
                  <a:pt x="662257" y="0"/>
                </a:lnTo>
              </a:path>
            </a:pathLst>
          </a:custGeom>
          <a:ln w="25526">
            <a:solidFill>
              <a:srgbClr val="000000"/>
            </a:solidFill>
          </a:ln>
        </p:spPr>
        <p:txBody>
          <a:bodyPr wrap="square" lIns="0" tIns="0" rIns="0" bIns="0" rtlCol="0"/>
          <a:lstStyle/>
          <a:p>
            <a:endParaRPr/>
          </a:p>
        </p:txBody>
      </p:sp>
      <p:sp>
        <p:nvSpPr>
          <p:cNvPr id="45" name="bg object 45"/>
          <p:cNvSpPr/>
          <p:nvPr/>
        </p:nvSpPr>
        <p:spPr>
          <a:xfrm>
            <a:off x="14697026" y="9087866"/>
            <a:ext cx="433070" cy="0"/>
          </a:xfrm>
          <a:custGeom>
            <a:avLst/>
            <a:gdLst/>
            <a:ahLst/>
            <a:cxnLst/>
            <a:rect l="l" t="t" r="r" b="b"/>
            <a:pathLst>
              <a:path w="433069">
                <a:moveTo>
                  <a:pt x="0" y="0"/>
                </a:moveTo>
                <a:lnTo>
                  <a:pt x="433014" y="0"/>
                </a:lnTo>
              </a:path>
            </a:pathLst>
          </a:custGeom>
          <a:ln w="25526">
            <a:solidFill>
              <a:srgbClr val="000000"/>
            </a:solidFill>
          </a:ln>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3350" b="0" i="0">
                <a:solidFill>
                  <a:srgbClr val="F4B303"/>
                </a:solidFill>
                <a:latin typeface="Arial"/>
                <a:cs typeface="Arial"/>
              </a:defRPr>
            </a:lvl1pPr>
          </a:lstStyle>
          <a:p>
            <a:endParaRPr/>
          </a:p>
        </p:txBody>
      </p:sp>
      <p:sp>
        <p:nvSpPr>
          <p:cNvPr id="3" name="Holder 3"/>
          <p:cNvSpPr>
            <a:spLocks noGrp="1"/>
          </p:cNvSpPr>
          <p:nvPr>
            <p:ph sz="half" idx="2"/>
          </p:nvPr>
        </p:nvSpPr>
        <p:spPr>
          <a:xfrm>
            <a:off x="902970" y="2336800"/>
            <a:ext cx="7855839" cy="670560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9300591" y="2336800"/>
            <a:ext cx="7855839" cy="670560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2200" b="0" i="0">
                <a:solidFill>
                  <a:srgbClr val="2A2A2A"/>
                </a:solidFill>
                <a:latin typeface="Courier New"/>
                <a:cs typeface="Courier New"/>
              </a:defRPr>
            </a:lvl1pPr>
          </a:lstStyle>
          <a:p>
            <a:pPr marL="12700">
              <a:lnSpc>
                <a:spcPts val="2380"/>
              </a:lnSpc>
            </a:pPr>
            <a:r>
              <a:rPr spc="65"/>
              <a:t>0</a:t>
            </a:r>
          </a:p>
        </p:txBody>
      </p:sp>
      <p:sp>
        <p:nvSpPr>
          <p:cNvPr id="6" name="Holder 6"/>
          <p:cNvSpPr>
            <a:spLocks noGrp="1"/>
          </p:cNvSpPr>
          <p:nvPr>
            <p:ph type="dt" sz="half" idx="6"/>
          </p:nvPr>
        </p:nvSpPr>
        <p:spPr/>
        <p:txBody>
          <a:bodyPr lIns="0" tIns="0" rIns="0" bIns="0"/>
          <a:lstStyle>
            <a:lvl1pPr>
              <a:defRPr sz="2200" b="0" i="0">
                <a:solidFill>
                  <a:srgbClr val="2A2A2A"/>
                </a:solidFill>
                <a:latin typeface="Courier New"/>
                <a:cs typeface="Courier New"/>
              </a:defRPr>
            </a:lvl1pPr>
          </a:lstStyle>
          <a:p>
            <a:pPr marL="12700">
              <a:lnSpc>
                <a:spcPts val="2380"/>
              </a:lnSpc>
            </a:pPr>
            <a:r>
              <a:rPr spc="-35"/>
              <a:t>10</a:t>
            </a:r>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50" b="0" i="0">
                <a:solidFill>
                  <a:srgbClr val="F4B303"/>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defRPr sz="2200" b="0" i="0">
                <a:solidFill>
                  <a:srgbClr val="2A2A2A"/>
                </a:solidFill>
                <a:latin typeface="Courier New"/>
                <a:cs typeface="Courier New"/>
              </a:defRPr>
            </a:lvl1pPr>
          </a:lstStyle>
          <a:p>
            <a:pPr marL="12700">
              <a:lnSpc>
                <a:spcPts val="2380"/>
              </a:lnSpc>
            </a:pPr>
            <a:r>
              <a:rPr spc="65"/>
              <a:t>0</a:t>
            </a:r>
          </a:p>
        </p:txBody>
      </p:sp>
      <p:sp>
        <p:nvSpPr>
          <p:cNvPr id="4" name="Holder 4"/>
          <p:cNvSpPr>
            <a:spLocks noGrp="1"/>
          </p:cNvSpPr>
          <p:nvPr>
            <p:ph type="dt" sz="half" idx="6"/>
          </p:nvPr>
        </p:nvSpPr>
        <p:spPr/>
        <p:txBody>
          <a:bodyPr lIns="0" tIns="0" rIns="0" bIns="0"/>
          <a:lstStyle>
            <a:lvl1pPr>
              <a:defRPr sz="2200" b="0" i="0">
                <a:solidFill>
                  <a:srgbClr val="2A2A2A"/>
                </a:solidFill>
                <a:latin typeface="Courier New"/>
                <a:cs typeface="Courier New"/>
              </a:defRPr>
            </a:lvl1pPr>
          </a:lstStyle>
          <a:p>
            <a:pPr marL="12700">
              <a:lnSpc>
                <a:spcPts val="2380"/>
              </a:lnSpc>
            </a:pPr>
            <a:r>
              <a:rPr spc="-35"/>
              <a:t>10</a:t>
            </a:r>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1757530" y="1046861"/>
            <a:ext cx="433014" cy="1123188"/>
          </a:xfrm>
          <a:prstGeom prst="rect">
            <a:avLst/>
          </a:prstGeom>
        </p:spPr>
      </p:pic>
      <p:pic>
        <p:nvPicPr>
          <p:cNvPr id="17" name="bg object 17"/>
          <p:cNvPicPr/>
          <p:nvPr/>
        </p:nvPicPr>
        <p:blipFill>
          <a:blip r:embed="rId3" cstate="print"/>
          <a:stretch>
            <a:fillRect/>
          </a:stretch>
        </p:blipFill>
        <p:spPr>
          <a:xfrm>
            <a:off x="2470730" y="536320"/>
            <a:ext cx="433014" cy="1633727"/>
          </a:xfrm>
          <a:prstGeom prst="rect">
            <a:avLst/>
          </a:prstGeom>
        </p:spPr>
      </p:pic>
      <p:pic>
        <p:nvPicPr>
          <p:cNvPr id="18" name="bg object 18"/>
          <p:cNvPicPr/>
          <p:nvPr/>
        </p:nvPicPr>
        <p:blipFill>
          <a:blip r:embed="rId4" cstate="print"/>
          <a:stretch>
            <a:fillRect/>
          </a:stretch>
        </p:blipFill>
        <p:spPr>
          <a:xfrm>
            <a:off x="3285816" y="127888"/>
            <a:ext cx="407543" cy="2195322"/>
          </a:xfrm>
          <a:prstGeom prst="rect">
            <a:avLst/>
          </a:prstGeom>
        </p:spPr>
      </p:pic>
      <p:pic>
        <p:nvPicPr>
          <p:cNvPr id="19" name="bg object 19"/>
          <p:cNvPicPr/>
          <p:nvPr/>
        </p:nvPicPr>
        <p:blipFill>
          <a:blip r:embed="rId5" cstate="print"/>
          <a:stretch>
            <a:fillRect/>
          </a:stretch>
        </p:blipFill>
        <p:spPr>
          <a:xfrm>
            <a:off x="4381089" y="1072388"/>
            <a:ext cx="1044329" cy="382904"/>
          </a:xfrm>
          <a:prstGeom prst="rect">
            <a:avLst/>
          </a:prstGeom>
        </p:spPr>
      </p:pic>
      <p:pic>
        <p:nvPicPr>
          <p:cNvPr id="20" name="bg object 20"/>
          <p:cNvPicPr/>
          <p:nvPr/>
        </p:nvPicPr>
        <p:blipFill>
          <a:blip r:embed="rId6" cstate="print"/>
          <a:stretch>
            <a:fillRect/>
          </a:stretch>
        </p:blipFill>
        <p:spPr>
          <a:xfrm>
            <a:off x="3999017" y="1787144"/>
            <a:ext cx="2317901" cy="433958"/>
          </a:xfrm>
          <a:prstGeom prst="rect">
            <a:avLst/>
          </a:prstGeom>
        </p:spPr>
      </p:pic>
      <p:sp>
        <p:nvSpPr>
          <p:cNvPr id="21" name="bg object 21"/>
          <p:cNvSpPr/>
          <p:nvPr/>
        </p:nvSpPr>
        <p:spPr>
          <a:xfrm>
            <a:off x="17065871" y="3114548"/>
            <a:ext cx="509905" cy="0"/>
          </a:xfrm>
          <a:custGeom>
            <a:avLst/>
            <a:gdLst/>
            <a:ahLst/>
            <a:cxnLst/>
            <a:rect l="l" t="t" r="r" b="b"/>
            <a:pathLst>
              <a:path w="509905">
                <a:moveTo>
                  <a:pt x="0" y="0"/>
                </a:moveTo>
                <a:lnTo>
                  <a:pt x="509428" y="0"/>
                </a:lnTo>
              </a:path>
            </a:pathLst>
          </a:custGeom>
          <a:ln w="25526">
            <a:solidFill>
              <a:srgbClr val="000000"/>
            </a:solidFill>
          </a:ln>
        </p:spPr>
        <p:txBody>
          <a:bodyPr wrap="square" lIns="0" tIns="0" rIns="0" bIns="0" rtlCol="0"/>
          <a:lstStyle/>
          <a:p>
            <a:endParaRPr/>
          </a:p>
        </p:txBody>
      </p:sp>
      <p:sp>
        <p:nvSpPr>
          <p:cNvPr id="22" name="bg object 22"/>
          <p:cNvSpPr/>
          <p:nvPr/>
        </p:nvSpPr>
        <p:spPr>
          <a:xfrm>
            <a:off x="1082536" y="3420872"/>
            <a:ext cx="1490345" cy="0"/>
          </a:xfrm>
          <a:custGeom>
            <a:avLst/>
            <a:gdLst/>
            <a:ahLst/>
            <a:cxnLst/>
            <a:rect l="l" t="t" r="r" b="b"/>
            <a:pathLst>
              <a:path w="1490345">
                <a:moveTo>
                  <a:pt x="0" y="0"/>
                </a:moveTo>
                <a:lnTo>
                  <a:pt x="1490079" y="0"/>
                </a:lnTo>
              </a:path>
            </a:pathLst>
          </a:custGeom>
          <a:ln w="12763">
            <a:solidFill>
              <a:srgbClr val="000000"/>
            </a:solidFill>
          </a:ln>
        </p:spPr>
        <p:txBody>
          <a:bodyPr wrap="square" lIns="0" tIns="0" rIns="0" bIns="0" rtlCol="0"/>
          <a:lstStyle/>
          <a:p>
            <a:endParaRPr/>
          </a:p>
        </p:txBody>
      </p:sp>
      <p:sp>
        <p:nvSpPr>
          <p:cNvPr id="23" name="bg object 23"/>
          <p:cNvSpPr/>
          <p:nvPr/>
        </p:nvSpPr>
        <p:spPr>
          <a:xfrm>
            <a:off x="1082536" y="3956939"/>
            <a:ext cx="5476875" cy="0"/>
          </a:xfrm>
          <a:custGeom>
            <a:avLst/>
            <a:gdLst/>
            <a:ahLst/>
            <a:cxnLst/>
            <a:rect l="l" t="t" r="r" b="b"/>
            <a:pathLst>
              <a:path w="5476875">
                <a:moveTo>
                  <a:pt x="0" y="0"/>
                </a:moveTo>
                <a:lnTo>
                  <a:pt x="5476361" y="0"/>
                </a:lnTo>
              </a:path>
            </a:pathLst>
          </a:custGeom>
          <a:ln w="25526">
            <a:solidFill>
              <a:srgbClr val="000000"/>
            </a:solidFill>
          </a:ln>
        </p:spPr>
        <p:txBody>
          <a:bodyPr wrap="square" lIns="0" tIns="0" rIns="0" bIns="0" rtlCol="0"/>
          <a:lstStyle/>
          <a:p>
            <a:endParaRPr/>
          </a:p>
        </p:txBody>
      </p:sp>
      <p:sp>
        <p:nvSpPr>
          <p:cNvPr id="24" name="bg object 24"/>
          <p:cNvSpPr/>
          <p:nvPr/>
        </p:nvSpPr>
        <p:spPr>
          <a:xfrm>
            <a:off x="1082536" y="3420872"/>
            <a:ext cx="0" cy="5527040"/>
          </a:xfrm>
          <a:custGeom>
            <a:avLst/>
            <a:gdLst/>
            <a:ahLst/>
            <a:cxnLst/>
            <a:rect l="l" t="t" r="r" b="b"/>
            <a:pathLst>
              <a:path h="5527040">
                <a:moveTo>
                  <a:pt x="0" y="5526595"/>
                </a:moveTo>
                <a:lnTo>
                  <a:pt x="0" y="0"/>
                </a:lnTo>
              </a:path>
            </a:pathLst>
          </a:custGeom>
          <a:ln w="12735">
            <a:solidFill>
              <a:srgbClr val="000000"/>
            </a:solidFill>
          </a:ln>
        </p:spPr>
        <p:txBody>
          <a:bodyPr wrap="square" lIns="0" tIns="0" rIns="0" bIns="0" rtlCol="0"/>
          <a:lstStyle/>
          <a:p>
            <a:endParaRPr/>
          </a:p>
        </p:txBody>
      </p:sp>
      <p:sp>
        <p:nvSpPr>
          <p:cNvPr id="25" name="bg object 25"/>
          <p:cNvSpPr/>
          <p:nvPr/>
        </p:nvSpPr>
        <p:spPr>
          <a:xfrm>
            <a:off x="1579229" y="3420872"/>
            <a:ext cx="1490345" cy="5527040"/>
          </a:xfrm>
          <a:custGeom>
            <a:avLst/>
            <a:gdLst/>
            <a:ahLst/>
            <a:cxnLst/>
            <a:rect l="l" t="t" r="r" b="b"/>
            <a:pathLst>
              <a:path w="1490345" h="5527040">
                <a:moveTo>
                  <a:pt x="0" y="5526595"/>
                </a:moveTo>
                <a:lnTo>
                  <a:pt x="0" y="0"/>
                </a:lnTo>
              </a:path>
              <a:path w="1490345" h="5527040">
                <a:moveTo>
                  <a:pt x="496693" y="548830"/>
                </a:moveTo>
                <a:lnTo>
                  <a:pt x="496693" y="0"/>
                </a:lnTo>
              </a:path>
              <a:path w="1490345" h="5527040">
                <a:moveTo>
                  <a:pt x="980650" y="5526595"/>
                </a:moveTo>
                <a:lnTo>
                  <a:pt x="980650" y="0"/>
                </a:lnTo>
              </a:path>
              <a:path w="1490345" h="5527040">
                <a:moveTo>
                  <a:pt x="1490079" y="5526595"/>
                </a:moveTo>
                <a:lnTo>
                  <a:pt x="1490079" y="0"/>
                </a:lnTo>
              </a:path>
            </a:pathLst>
          </a:custGeom>
          <a:ln w="25499">
            <a:solidFill>
              <a:srgbClr val="000000"/>
            </a:solidFill>
          </a:ln>
        </p:spPr>
        <p:txBody>
          <a:bodyPr wrap="square" lIns="0" tIns="0" rIns="0" bIns="0" rtlCol="0"/>
          <a:lstStyle/>
          <a:p>
            <a:endParaRPr/>
          </a:p>
        </p:txBody>
      </p:sp>
      <p:sp>
        <p:nvSpPr>
          <p:cNvPr id="26" name="bg object 26"/>
          <p:cNvSpPr/>
          <p:nvPr/>
        </p:nvSpPr>
        <p:spPr>
          <a:xfrm>
            <a:off x="3056573" y="3420872"/>
            <a:ext cx="522605" cy="0"/>
          </a:xfrm>
          <a:custGeom>
            <a:avLst/>
            <a:gdLst/>
            <a:ahLst/>
            <a:cxnLst/>
            <a:rect l="l" t="t" r="r" b="b"/>
            <a:pathLst>
              <a:path w="522604">
                <a:moveTo>
                  <a:pt x="0" y="0"/>
                </a:moveTo>
                <a:lnTo>
                  <a:pt x="522164" y="0"/>
                </a:lnTo>
              </a:path>
            </a:pathLst>
          </a:custGeom>
          <a:ln w="12763">
            <a:solidFill>
              <a:srgbClr val="000000"/>
            </a:solidFill>
          </a:ln>
        </p:spPr>
        <p:txBody>
          <a:bodyPr wrap="square" lIns="0" tIns="0" rIns="0" bIns="0" rtlCol="0"/>
          <a:lstStyle/>
          <a:p>
            <a:endParaRPr/>
          </a:p>
        </p:txBody>
      </p:sp>
      <p:sp>
        <p:nvSpPr>
          <p:cNvPr id="27" name="bg object 27"/>
          <p:cNvSpPr/>
          <p:nvPr/>
        </p:nvSpPr>
        <p:spPr>
          <a:xfrm>
            <a:off x="3566002" y="3420872"/>
            <a:ext cx="1490345" cy="5527040"/>
          </a:xfrm>
          <a:custGeom>
            <a:avLst/>
            <a:gdLst/>
            <a:ahLst/>
            <a:cxnLst/>
            <a:rect l="l" t="t" r="r" b="b"/>
            <a:pathLst>
              <a:path w="1490345" h="5527040">
                <a:moveTo>
                  <a:pt x="0" y="5526595"/>
                </a:moveTo>
                <a:lnTo>
                  <a:pt x="0" y="0"/>
                </a:lnTo>
              </a:path>
              <a:path w="1490345" h="5527040">
                <a:moveTo>
                  <a:pt x="993386" y="5526595"/>
                </a:moveTo>
                <a:lnTo>
                  <a:pt x="993386" y="0"/>
                </a:lnTo>
              </a:path>
              <a:path w="1490345" h="5527040">
                <a:moveTo>
                  <a:pt x="1490079" y="5526595"/>
                </a:moveTo>
                <a:lnTo>
                  <a:pt x="1490079" y="0"/>
                </a:lnTo>
              </a:path>
            </a:pathLst>
          </a:custGeom>
          <a:ln w="25499">
            <a:solidFill>
              <a:srgbClr val="000000"/>
            </a:solidFill>
          </a:ln>
        </p:spPr>
        <p:txBody>
          <a:bodyPr wrap="square" lIns="0" tIns="0" rIns="0" bIns="0" rtlCol="0"/>
          <a:lstStyle/>
          <a:p>
            <a:endParaRPr/>
          </a:p>
        </p:txBody>
      </p:sp>
      <p:sp>
        <p:nvSpPr>
          <p:cNvPr id="28" name="bg object 28"/>
          <p:cNvSpPr/>
          <p:nvPr/>
        </p:nvSpPr>
        <p:spPr>
          <a:xfrm>
            <a:off x="5043347" y="3420872"/>
            <a:ext cx="1515745" cy="0"/>
          </a:xfrm>
          <a:custGeom>
            <a:avLst/>
            <a:gdLst/>
            <a:ahLst/>
            <a:cxnLst/>
            <a:rect l="l" t="t" r="r" b="b"/>
            <a:pathLst>
              <a:path w="1515745">
                <a:moveTo>
                  <a:pt x="0" y="0"/>
                </a:moveTo>
                <a:lnTo>
                  <a:pt x="1515551" y="0"/>
                </a:lnTo>
              </a:path>
            </a:pathLst>
          </a:custGeom>
          <a:ln w="12763">
            <a:solidFill>
              <a:srgbClr val="000000"/>
            </a:solidFill>
          </a:ln>
        </p:spPr>
        <p:txBody>
          <a:bodyPr wrap="square" lIns="0" tIns="0" rIns="0" bIns="0" rtlCol="0"/>
          <a:lstStyle/>
          <a:p>
            <a:endParaRPr/>
          </a:p>
        </p:txBody>
      </p:sp>
      <p:sp>
        <p:nvSpPr>
          <p:cNvPr id="29" name="bg object 29"/>
          <p:cNvSpPr/>
          <p:nvPr/>
        </p:nvSpPr>
        <p:spPr>
          <a:xfrm>
            <a:off x="1069800" y="3420872"/>
            <a:ext cx="5489575" cy="5527040"/>
          </a:xfrm>
          <a:custGeom>
            <a:avLst/>
            <a:gdLst/>
            <a:ahLst/>
            <a:cxnLst/>
            <a:rect l="l" t="t" r="r" b="b"/>
            <a:pathLst>
              <a:path w="5489575" h="5527040">
                <a:moveTo>
                  <a:pt x="4482975" y="548830"/>
                </a:moveTo>
                <a:lnTo>
                  <a:pt x="4482975" y="0"/>
                </a:lnTo>
              </a:path>
              <a:path w="5489575" h="5527040">
                <a:moveTo>
                  <a:pt x="4979668" y="5526595"/>
                </a:moveTo>
                <a:lnTo>
                  <a:pt x="4979668" y="0"/>
                </a:lnTo>
              </a:path>
              <a:path w="5489575" h="5527040">
                <a:moveTo>
                  <a:pt x="5476361" y="5526595"/>
                </a:moveTo>
                <a:lnTo>
                  <a:pt x="5476361" y="0"/>
                </a:lnTo>
              </a:path>
              <a:path w="5489575" h="5527040">
                <a:moveTo>
                  <a:pt x="0" y="1033843"/>
                </a:moveTo>
                <a:lnTo>
                  <a:pt x="5489097" y="1033843"/>
                </a:lnTo>
              </a:path>
              <a:path w="5489575" h="5527040">
                <a:moveTo>
                  <a:pt x="0" y="1544383"/>
                </a:moveTo>
                <a:lnTo>
                  <a:pt x="5489097" y="1544383"/>
                </a:lnTo>
              </a:path>
              <a:path w="5489575" h="5527040">
                <a:moveTo>
                  <a:pt x="1006122" y="3050476"/>
                </a:moveTo>
                <a:lnTo>
                  <a:pt x="1006122" y="1021079"/>
                </a:lnTo>
              </a:path>
              <a:path w="5489575" h="5527040">
                <a:moveTo>
                  <a:pt x="2980159" y="5526595"/>
                </a:moveTo>
                <a:lnTo>
                  <a:pt x="2980159" y="1021079"/>
                </a:lnTo>
              </a:path>
              <a:path w="5489575" h="5527040">
                <a:moveTo>
                  <a:pt x="4482975" y="5526595"/>
                </a:moveTo>
                <a:lnTo>
                  <a:pt x="4482975" y="1021079"/>
                </a:lnTo>
              </a:path>
              <a:path w="5489575" h="5527040">
                <a:moveTo>
                  <a:pt x="0" y="2029396"/>
                </a:moveTo>
                <a:lnTo>
                  <a:pt x="5489097" y="2029396"/>
                </a:lnTo>
              </a:path>
              <a:path w="5489575" h="5527040">
                <a:moveTo>
                  <a:pt x="0" y="2539936"/>
                </a:moveTo>
                <a:lnTo>
                  <a:pt x="5489097" y="2539936"/>
                </a:lnTo>
              </a:path>
              <a:path w="5489575" h="5527040">
                <a:moveTo>
                  <a:pt x="0" y="3037712"/>
                </a:moveTo>
                <a:lnTo>
                  <a:pt x="5489097" y="3037712"/>
                </a:lnTo>
              </a:path>
              <a:path w="5489575" h="5527040">
                <a:moveTo>
                  <a:pt x="0" y="3522725"/>
                </a:moveTo>
                <a:lnTo>
                  <a:pt x="5489097" y="3522725"/>
                </a:lnTo>
              </a:path>
              <a:path w="5489575" h="5527040">
                <a:moveTo>
                  <a:pt x="0" y="4020502"/>
                </a:moveTo>
                <a:lnTo>
                  <a:pt x="5489097" y="4020502"/>
                </a:lnTo>
              </a:path>
              <a:path w="5489575" h="5527040">
                <a:moveTo>
                  <a:pt x="1006122" y="4543805"/>
                </a:moveTo>
                <a:lnTo>
                  <a:pt x="1006122" y="3509962"/>
                </a:lnTo>
              </a:path>
              <a:path w="5489575" h="5527040">
                <a:moveTo>
                  <a:pt x="0" y="4531042"/>
                </a:moveTo>
                <a:lnTo>
                  <a:pt x="5489097" y="4531042"/>
                </a:lnTo>
              </a:path>
              <a:path w="5489575" h="5527040">
                <a:moveTo>
                  <a:pt x="0" y="5028818"/>
                </a:moveTo>
                <a:lnTo>
                  <a:pt x="522164" y="5028818"/>
                </a:lnTo>
              </a:path>
              <a:path w="5489575" h="5527040">
                <a:moveTo>
                  <a:pt x="1477344" y="5028818"/>
                </a:moveTo>
                <a:lnTo>
                  <a:pt x="4992404" y="5028818"/>
                </a:lnTo>
              </a:path>
            </a:pathLst>
          </a:custGeom>
          <a:ln w="25499">
            <a:solidFill>
              <a:srgbClr val="000000"/>
            </a:solidFill>
          </a:ln>
        </p:spPr>
        <p:txBody>
          <a:bodyPr wrap="square" lIns="0" tIns="0" rIns="0" bIns="0" rtlCol="0"/>
          <a:lstStyle/>
          <a:p>
            <a:endParaRPr/>
          </a:p>
        </p:txBody>
      </p:sp>
      <p:sp>
        <p:nvSpPr>
          <p:cNvPr id="30" name="bg object 30"/>
          <p:cNvSpPr/>
          <p:nvPr/>
        </p:nvSpPr>
        <p:spPr>
          <a:xfrm>
            <a:off x="6036733" y="8449691"/>
            <a:ext cx="522605" cy="0"/>
          </a:xfrm>
          <a:custGeom>
            <a:avLst/>
            <a:gdLst/>
            <a:ahLst/>
            <a:cxnLst/>
            <a:rect l="l" t="t" r="r" b="b"/>
            <a:pathLst>
              <a:path w="522604">
                <a:moveTo>
                  <a:pt x="0" y="0"/>
                </a:moveTo>
                <a:lnTo>
                  <a:pt x="522164" y="0"/>
                </a:lnTo>
              </a:path>
            </a:pathLst>
          </a:custGeom>
          <a:ln w="38290">
            <a:solidFill>
              <a:srgbClr val="000000"/>
            </a:solidFill>
          </a:ln>
        </p:spPr>
        <p:txBody>
          <a:bodyPr wrap="square" lIns="0" tIns="0" rIns="0" bIns="0" rtlCol="0"/>
          <a:lstStyle/>
          <a:p>
            <a:endParaRPr/>
          </a:p>
        </p:txBody>
      </p:sp>
      <p:sp>
        <p:nvSpPr>
          <p:cNvPr id="31" name="bg object 31"/>
          <p:cNvSpPr/>
          <p:nvPr/>
        </p:nvSpPr>
        <p:spPr>
          <a:xfrm>
            <a:off x="1069800" y="8934704"/>
            <a:ext cx="5489575" cy="0"/>
          </a:xfrm>
          <a:custGeom>
            <a:avLst/>
            <a:gdLst/>
            <a:ahLst/>
            <a:cxnLst/>
            <a:rect l="l" t="t" r="r" b="b"/>
            <a:pathLst>
              <a:path w="5489575">
                <a:moveTo>
                  <a:pt x="0" y="0"/>
                </a:moveTo>
                <a:lnTo>
                  <a:pt x="5489097" y="0"/>
                </a:lnTo>
              </a:path>
            </a:pathLst>
          </a:custGeom>
          <a:ln w="25526">
            <a:solidFill>
              <a:srgbClr val="000000"/>
            </a:solidFill>
          </a:ln>
        </p:spPr>
        <p:txBody>
          <a:bodyPr wrap="square" lIns="0" tIns="0" rIns="0" bIns="0" rtlCol="0"/>
          <a:lstStyle/>
          <a:p>
            <a:endParaRPr/>
          </a:p>
        </p:txBody>
      </p:sp>
      <p:sp>
        <p:nvSpPr>
          <p:cNvPr id="2" name="Holder 2"/>
          <p:cNvSpPr>
            <a:spLocks noGrp="1"/>
          </p:cNvSpPr>
          <p:nvPr>
            <p:ph type="ftr" sz="quarter" idx="5"/>
          </p:nvPr>
        </p:nvSpPr>
        <p:spPr/>
        <p:txBody>
          <a:bodyPr lIns="0" tIns="0" rIns="0" bIns="0"/>
          <a:lstStyle>
            <a:lvl1pPr>
              <a:defRPr sz="2200" b="0" i="0">
                <a:solidFill>
                  <a:srgbClr val="2A2A2A"/>
                </a:solidFill>
                <a:latin typeface="Courier New"/>
                <a:cs typeface="Courier New"/>
              </a:defRPr>
            </a:lvl1pPr>
          </a:lstStyle>
          <a:p>
            <a:pPr marL="12700">
              <a:lnSpc>
                <a:spcPts val="2380"/>
              </a:lnSpc>
            </a:pPr>
            <a:r>
              <a:rPr spc="65"/>
              <a:t>0</a:t>
            </a:r>
          </a:p>
        </p:txBody>
      </p:sp>
      <p:sp>
        <p:nvSpPr>
          <p:cNvPr id="3" name="Holder 3"/>
          <p:cNvSpPr>
            <a:spLocks noGrp="1"/>
          </p:cNvSpPr>
          <p:nvPr>
            <p:ph type="dt" sz="half" idx="6"/>
          </p:nvPr>
        </p:nvSpPr>
        <p:spPr/>
        <p:txBody>
          <a:bodyPr lIns="0" tIns="0" rIns="0" bIns="0"/>
          <a:lstStyle>
            <a:lvl1pPr>
              <a:defRPr sz="2200" b="0" i="0">
                <a:solidFill>
                  <a:srgbClr val="2A2A2A"/>
                </a:solidFill>
                <a:latin typeface="Courier New"/>
                <a:cs typeface="Courier New"/>
              </a:defRPr>
            </a:lvl1pPr>
          </a:lstStyle>
          <a:p>
            <a:pPr marL="12700">
              <a:lnSpc>
                <a:spcPts val="2380"/>
              </a:lnSpc>
            </a:pPr>
            <a:r>
              <a:rPr spc="-35"/>
              <a:t>10</a:t>
            </a:r>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381573" y="172624"/>
            <a:ext cx="6093110" cy="1075182"/>
          </a:xfrm>
          <a:prstGeom prst="rect">
            <a:avLst/>
          </a:prstGeom>
        </p:spPr>
        <p:txBody>
          <a:bodyPr wrap="square" lIns="0" tIns="0" rIns="0" bIns="0">
            <a:spAutoFit/>
          </a:bodyPr>
          <a:lstStyle>
            <a:lvl1pPr>
              <a:defRPr sz="3350" b="0" i="0">
                <a:solidFill>
                  <a:srgbClr val="F4B303"/>
                </a:solidFill>
                <a:latin typeface="Arial"/>
                <a:cs typeface="Arial"/>
              </a:defRPr>
            </a:lvl1pPr>
          </a:lstStyle>
          <a:p>
            <a:endParaRPr/>
          </a:p>
        </p:txBody>
      </p:sp>
      <p:sp>
        <p:nvSpPr>
          <p:cNvPr id="3" name="Holder 3"/>
          <p:cNvSpPr>
            <a:spLocks noGrp="1"/>
          </p:cNvSpPr>
          <p:nvPr>
            <p:ph type="subTitle" idx="4"/>
          </p:nvPr>
        </p:nvSpPr>
        <p:spPr>
          <a:xfrm>
            <a:off x="2708910" y="5689600"/>
            <a:ext cx="12641580" cy="2540000"/>
          </a:xfrm>
          <a:prstGeom prst="rect">
            <a:avLst/>
          </a:prstGeom>
        </p:spPr>
        <p:txBody>
          <a:bodyPr wrap="square" lIns="0" tIns="0" rIns="0" bIns="0">
            <a:spAutoFit/>
          </a:bodyPr>
          <a:lstStyle>
            <a:lvl1pPr>
              <a:defRPr sz="3100" b="0" i="0">
                <a:solidFill>
                  <a:srgbClr val="5B5E7B"/>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4/17/2025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155916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50" b="0" i="0">
                <a:solidFill>
                  <a:srgbClr val="F4B303"/>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3100" b="0" i="0">
                <a:solidFill>
                  <a:srgbClr val="5B5E7B"/>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4/17/2025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75657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50" b="0" i="0">
                <a:solidFill>
                  <a:srgbClr val="F4B303"/>
                </a:solidFill>
                <a:latin typeface="Arial"/>
                <a:cs typeface="Arial"/>
              </a:defRPr>
            </a:lvl1pPr>
          </a:lstStyle>
          <a:p>
            <a:endParaRPr/>
          </a:p>
        </p:txBody>
      </p:sp>
      <p:sp>
        <p:nvSpPr>
          <p:cNvPr id="3" name="Holder 3"/>
          <p:cNvSpPr>
            <a:spLocks noGrp="1"/>
          </p:cNvSpPr>
          <p:nvPr>
            <p:ph sz="half" idx="2"/>
          </p:nvPr>
        </p:nvSpPr>
        <p:spPr>
          <a:xfrm>
            <a:off x="902970" y="2336800"/>
            <a:ext cx="7855839" cy="670560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9300591" y="2336800"/>
            <a:ext cx="7855839" cy="670560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4/17/2025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6020500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50" b="0" i="0">
                <a:solidFill>
                  <a:srgbClr val="F4B303"/>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4/17/2025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901011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jp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theme" Target="../theme/theme2.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1757530" y="1046861"/>
            <a:ext cx="433014" cy="1123188"/>
          </a:xfrm>
          <a:prstGeom prst="rect">
            <a:avLst/>
          </a:prstGeom>
        </p:spPr>
      </p:pic>
      <p:pic>
        <p:nvPicPr>
          <p:cNvPr id="17" name="bg object 17"/>
          <p:cNvPicPr/>
          <p:nvPr/>
        </p:nvPicPr>
        <p:blipFill>
          <a:blip r:embed="rId8" cstate="print"/>
          <a:stretch>
            <a:fillRect/>
          </a:stretch>
        </p:blipFill>
        <p:spPr>
          <a:xfrm>
            <a:off x="2470730" y="536320"/>
            <a:ext cx="433014" cy="1633727"/>
          </a:xfrm>
          <a:prstGeom prst="rect">
            <a:avLst/>
          </a:prstGeom>
        </p:spPr>
      </p:pic>
      <p:pic>
        <p:nvPicPr>
          <p:cNvPr id="18" name="bg object 18"/>
          <p:cNvPicPr/>
          <p:nvPr/>
        </p:nvPicPr>
        <p:blipFill>
          <a:blip r:embed="rId9" cstate="print"/>
          <a:stretch>
            <a:fillRect/>
          </a:stretch>
        </p:blipFill>
        <p:spPr>
          <a:xfrm>
            <a:off x="3285816" y="127888"/>
            <a:ext cx="407543" cy="2195322"/>
          </a:xfrm>
          <a:prstGeom prst="rect">
            <a:avLst/>
          </a:prstGeom>
        </p:spPr>
      </p:pic>
      <p:sp>
        <p:nvSpPr>
          <p:cNvPr id="2" name="Holder 2"/>
          <p:cNvSpPr>
            <a:spLocks noGrp="1"/>
          </p:cNvSpPr>
          <p:nvPr>
            <p:ph type="title"/>
          </p:nvPr>
        </p:nvSpPr>
        <p:spPr>
          <a:xfrm>
            <a:off x="5629314" y="-50736"/>
            <a:ext cx="6800770" cy="1068800"/>
          </a:xfrm>
          <a:prstGeom prst="rect">
            <a:avLst/>
          </a:prstGeom>
        </p:spPr>
        <p:txBody>
          <a:bodyPr wrap="square" lIns="0" tIns="0" rIns="0" bIns="0">
            <a:spAutoFit/>
          </a:bodyPr>
          <a:lstStyle>
            <a:lvl1pPr>
              <a:defRPr sz="3350" b="0" i="0">
                <a:solidFill>
                  <a:srgbClr val="F4B303"/>
                </a:solidFill>
                <a:latin typeface="Arial"/>
                <a:cs typeface="Arial"/>
              </a:defRPr>
            </a:lvl1pPr>
          </a:lstStyle>
          <a:p>
            <a:endParaRPr/>
          </a:p>
        </p:txBody>
      </p:sp>
      <p:sp>
        <p:nvSpPr>
          <p:cNvPr id="3" name="Holder 3"/>
          <p:cNvSpPr>
            <a:spLocks noGrp="1"/>
          </p:cNvSpPr>
          <p:nvPr>
            <p:ph type="body" idx="1"/>
          </p:nvPr>
        </p:nvSpPr>
        <p:spPr>
          <a:xfrm>
            <a:off x="3766008" y="3062281"/>
            <a:ext cx="10728960" cy="4939665"/>
          </a:xfrm>
          <a:prstGeom prst="rect">
            <a:avLst/>
          </a:prstGeom>
        </p:spPr>
        <p:txBody>
          <a:bodyPr wrap="square" lIns="0" tIns="0" rIns="0" bIns="0">
            <a:spAutoFit/>
          </a:bodyPr>
          <a:lstStyle>
            <a:lvl1pPr>
              <a:defRPr sz="2450" b="0" i="0">
                <a:solidFill>
                  <a:srgbClr val="4B4441"/>
                </a:solidFill>
                <a:latin typeface="Arial"/>
                <a:cs typeface="Arial"/>
              </a:defRPr>
            </a:lvl1pPr>
          </a:lstStyle>
          <a:p>
            <a:endParaRPr/>
          </a:p>
        </p:txBody>
      </p:sp>
      <p:sp>
        <p:nvSpPr>
          <p:cNvPr id="4" name="Holder 4"/>
          <p:cNvSpPr>
            <a:spLocks noGrp="1"/>
          </p:cNvSpPr>
          <p:nvPr>
            <p:ph type="ftr" sz="quarter" idx="5"/>
          </p:nvPr>
        </p:nvSpPr>
        <p:spPr>
          <a:xfrm>
            <a:off x="10029876" y="9071140"/>
            <a:ext cx="210820" cy="343534"/>
          </a:xfrm>
          <a:prstGeom prst="rect">
            <a:avLst/>
          </a:prstGeom>
        </p:spPr>
        <p:txBody>
          <a:bodyPr wrap="square" lIns="0" tIns="0" rIns="0" bIns="0">
            <a:spAutoFit/>
          </a:bodyPr>
          <a:lstStyle>
            <a:lvl1pPr>
              <a:defRPr sz="2200" b="0" i="0">
                <a:solidFill>
                  <a:srgbClr val="2A2A2A"/>
                </a:solidFill>
                <a:latin typeface="Courier New"/>
                <a:cs typeface="Courier New"/>
              </a:defRPr>
            </a:lvl1pPr>
          </a:lstStyle>
          <a:p>
            <a:pPr marL="12700">
              <a:lnSpc>
                <a:spcPts val="2380"/>
              </a:lnSpc>
            </a:pPr>
            <a:r>
              <a:rPr spc="65"/>
              <a:t>0</a:t>
            </a:r>
          </a:p>
        </p:txBody>
      </p:sp>
      <p:sp>
        <p:nvSpPr>
          <p:cNvPr id="5" name="Holder 5"/>
          <p:cNvSpPr>
            <a:spLocks noGrp="1"/>
          </p:cNvSpPr>
          <p:nvPr>
            <p:ph type="dt" sz="half" idx="6"/>
          </p:nvPr>
        </p:nvSpPr>
        <p:spPr>
          <a:xfrm>
            <a:off x="15111717" y="9071140"/>
            <a:ext cx="348615" cy="343534"/>
          </a:xfrm>
          <a:prstGeom prst="rect">
            <a:avLst/>
          </a:prstGeom>
        </p:spPr>
        <p:txBody>
          <a:bodyPr wrap="square" lIns="0" tIns="0" rIns="0" bIns="0">
            <a:spAutoFit/>
          </a:bodyPr>
          <a:lstStyle>
            <a:lvl1pPr>
              <a:defRPr sz="2200" b="0" i="0">
                <a:solidFill>
                  <a:srgbClr val="2A2A2A"/>
                </a:solidFill>
                <a:latin typeface="Courier New"/>
                <a:cs typeface="Courier New"/>
              </a:defRPr>
            </a:lvl1pPr>
          </a:lstStyle>
          <a:p>
            <a:pPr marL="12700">
              <a:lnSpc>
                <a:spcPts val="2380"/>
              </a:lnSpc>
            </a:pPr>
            <a:r>
              <a:rPr spc="-35"/>
              <a:t>10</a:t>
            </a:r>
          </a:p>
        </p:txBody>
      </p:sp>
      <p:sp>
        <p:nvSpPr>
          <p:cNvPr id="6" name="Holder 6"/>
          <p:cNvSpPr>
            <a:spLocks noGrp="1"/>
          </p:cNvSpPr>
          <p:nvPr>
            <p:ph type="sldNum" sz="quarter" idx="7"/>
          </p:nvPr>
        </p:nvSpPr>
        <p:spPr>
          <a:xfrm>
            <a:off x="13002769" y="9448800"/>
            <a:ext cx="4153662" cy="5080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5381573" y="198152"/>
            <a:ext cx="7296253" cy="1049655"/>
          </a:xfrm>
          <a:prstGeom prst="rect">
            <a:avLst/>
          </a:prstGeom>
        </p:spPr>
        <p:txBody>
          <a:bodyPr wrap="square" lIns="0" tIns="0" rIns="0" bIns="0">
            <a:spAutoFit/>
          </a:bodyPr>
          <a:lstStyle>
            <a:lvl1pPr>
              <a:defRPr sz="3350" b="0" i="0">
                <a:solidFill>
                  <a:srgbClr val="F4B303"/>
                </a:solidFill>
                <a:latin typeface="Arial"/>
                <a:cs typeface="Arial"/>
              </a:defRPr>
            </a:lvl1pPr>
          </a:lstStyle>
          <a:p>
            <a:endParaRPr/>
          </a:p>
        </p:txBody>
      </p:sp>
      <p:sp>
        <p:nvSpPr>
          <p:cNvPr id="3" name="Holder 3"/>
          <p:cNvSpPr>
            <a:spLocks noGrp="1"/>
          </p:cNvSpPr>
          <p:nvPr>
            <p:ph type="body" idx="1"/>
          </p:nvPr>
        </p:nvSpPr>
        <p:spPr>
          <a:xfrm>
            <a:off x="5926693" y="2514726"/>
            <a:ext cx="8124190" cy="6040120"/>
          </a:xfrm>
          <a:prstGeom prst="rect">
            <a:avLst/>
          </a:prstGeom>
        </p:spPr>
        <p:txBody>
          <a:bodyPr wrap="square" lIns="0" tIns="0" rIns="0" bIns="0">
            <a:spAutoFit/>
          </a:bodyPr>
          <a:lstStyle>
            <a:lvl1pPr>
              <a:defRPr sz="3100" b="0" i="0">
                <a:solidFill>
                  <a:srgbClr val="5B5E7B"/>
                </a:solidFill>
                <a:latin typeface="Arial"/>
                <a:cs typeface="Arial"/>
              </a:defRPr>
            </a:lvl1pPr>
          </a:lstStyle>
          <a:p>
            <a:endParaRPr/>
          </a:p>
        </p:txBody>
      </p:sp>
      <p:sp>
        <p:nvSpPr>
          <p:cNvPr id="4" name="Holder 4"/>
          <p:cNvSpPr>
            <a:spLocks noGrp="1"/>
          </p:cNvSpPr>
          <p:nvPr>
            <p:ph type="ftr" sz="quarter" idx="5"/>
          </p:nvPr>
        </p:nvSpPr>
        <p:spPr>
          <a:xfrm>
            <a:off x="6140196" y="9448800"/>
            <a:ext cx="5779008" cy="5080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902970" y="9448800"/>
            <a:ext cx="4153662" cy="5080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4/17/2025</a:t>
            </a:fld>
            <a:endParaRPr lang="en-US"/>
          </a:p>
        </p:txBody>
      </p:sp>
      <p:sp>
        <p:nvSpPr>
          <p:cNvPr id="6" name="Holder 6"/>
          <p:cNvSpPr>
            <a:spLocks noGrp="1"/>
          </p:cNvSpPr>
          <p:nvPr>
            <p:ph type="sldNum" sz="quarter" idx="7"/>
          </p:nvPr>
        </p:nvSpPr>
        <p:spPr>
          <a:xfrm>
            <a:off x="13002769" y="9448800"/>
            <a:ext cx="4153662" cy="5080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672351256"/>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8.xml.rels><?xml version="1.0" encoding="UTF-8" standalone="yes"?>
<Relationships xmlns="http://schemas.openxmlformats.org/package/2006/relationships"><Relationship Id="rId2" Type="http://schemas.openxmlformats.org/officeDocument/2006/relationships/hyperlink" Target="https://www.education.ky.gov/curriculum/conpro/Pages/summer_support_math_resources.aspx"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1F3EA"/>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7B6BD9D-DBCF-9A43-2743-7C95006658DA}"/>
              </a:ext>
              <a:ext uri="{C183D7F6-B498-43B3-948B-1728B52AA6E4}">
                <adec:decorative xmlns:adec="http://schemas.microsoft.com/office/drawing/2017/decorative" val="1"/>
              </a:ext>
            </a:extLst>
          </p:cNvPr>
          <p:cNvSpPr/>
          <p:nvPr/>
        </p:nvSpPr>
        <p:spPr>
          <a:xfrm>
            <a:off x="0" y="584200"/>
            <a:ext cx="18059400" cy="2667000"/>
          </a:xfrm>
          <a:prstGeom prst="rect">
            <a:avLst/>
          </a:prstGeom>
          <a:solidFill>
            <a:srgbClr val="102649"/>
          </a:solidFill>
          <a:ln>
            <a:solidFill>
              <a:schemeClr val="accent1">
                <a:shade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2" name="Title 1">
            <a:extLst>
              <a:ext uri="{FF2B5EF4-FFF2-40B4-BE49-F238E27FC236}">
                <a16:creationId xmlns:a16="http://schemas.microsoft.com/office/drawing/2014/main" id="{9C8C8E6B-83B0-7622-5DFC-63E82D2C6986}"/>
              </a:ext>
            </a:extLst>
          </p:cNvPr>
          <p:cNvSpPr>
            <a:spLocks noGrp="1"/>
          </p:cNvSpPr>
          <p:nvPr>
            <p:ph type="ctrTitle"/>
          </p:nvPr>
        </p:nvSpPr>
        <p:spPr>
          <a:xfrm>
            <a:off x="5381573" y="-515526"/>
            <a:ext cx="6093110" cy="515526"/>
          </a:xfrm>
        </p:spPr>
        <p:txBody>
          <a:bodyPr wrap="square" lIns="0" tIns="0" rIns="0" bIns="0" anchor="b">
            <a:spAutoFit/>
          </a:bodyPr>
          <a:lstStyle/>
          <a:p>
            <a:r>
              <a:rPr lang="en-US">
                <a:solidFill>
                  <a:schemeClr val="bg2"/>
                </a:solidFill>
              </a:rPr>
              <a:t>Battleship – Introduction Slide</a:t>
            </a:r>
          </a:p>
        </p:txBody>
      </p:sp>
      <p:sp>
        <p:nvSpPr>
          <p:cNvPr id="5" name="TextBox 4">
            <a:extLst>
              <a:ext uri="{FF2B5EF4-FFF2-40B4-BE49-F238E27FC236}">
                <a16:creationId xmlns:a16="http://schemas.microsoft.com/office/drawing/2014/main" id="{2A16D5CE-69F8-B635-E233-2BE79D10A1DD}"/>
              </a:ext>
            </a:extLst>
          </p:cNvPr>
          <p:cNvSpPr txBox="1"/>
          <p:nvPr/>
        </p:nvSpPr>
        <p:spPr>
          <a:xfrm>
            <a:off x="800100" y="889000"/>
            <a:ext cx="16459200" cy="221599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200" b="1" i="0" u="none" strike="noStrike" kern="0" cap="none" spc="0" normalizeH="0" baseline="0" noProof="0">
                <a:ln>
                  <a:noFill/>
                </a:ln>
                <a:solidFill>
                  <a:prstClr val="white"/>
                </a:solidFill>
                <a:effectLst/>
                <a:uLnTx/>
                <a:uFillTx/>
                <a:latin typeface="Calibri"/>
              </a:rPr>
              <a:t>Kentucky Family Math Night Game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600" b="0" i="1" u="none" strike="noStrike" kern="0" cap="none" spc="0" normalizeH="0" baseline="0" noProof="0">
                <a:ln>
                  <a:noFill/>
                </a:ln>
                <a:solidFill>
                  <a:prstClr val="white"/>
                </a:solidFill>
                <a:effectLst/>
                <a:uLnTx/>
                <a:uFillTx/>
                <a:latin typeface="Calibri"/>
              </a:rPr>
              <a:t>Battleship</a:t>
            </a:r>
          </a:p>
        </p:txBody>
      </p:sp>
      <p:sp>
        <p:nvSpPr>
          <p:cNvPr id="6" name="TextBox 5">
            <a:extLst>
              <a:ext uri="{FF2B5EF4-FFF2-40B4-BE49-F238E27FC236}">
                <a16:creationId xmlns:a16="http://schemas.microsoft.com/office/drawing/2014/main" id="{ADA90D84-F10E-A695-1EFE-723C6D2BDB4A}"/>
              </a:ext>
            </a:extLst>
          </p:cNvPr>
          <p:cNvSpPr txBox="1"/>
          <p:nvPr/>
        </p:nvSpPr>
        <p:spPr>
          <a:xfrm>
            <a:off x="800100" y="3556000"/>
            <a:ext cx="16611600" cy="2215991"/>
          </a:xfrm>
          <a:prstGeom prst="rect">
            <a:avLst/>
          </a:prstGeom>
          <a:noFill/>
        </p:spPr>
        <p:txBody>
          <a:bodyPr wrap="square" lIns="91440" tIns="45720" rIns="91440" bIns="45720" rtlCol="0" anchor="t">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a:ln>
                  <a:noFill/>
                </a:ln>
                <a:solidFill>
                  <a:srgbClr val="102649"/>
                </a:solidFill>
                <a:effectLst/>
                <a:uLnTx/>
                <a:uFillTx/>
                <a:latin typeface="Calibri"/>
              </a:rPr>
              <a:t>Recommended for Grade 5</a:t>
            </a:r>
          </a:p>
          <a:p>
            <a:pPr algn="ctr">
              <a:spcAft>
                <a:spcPts val="1200"/>
              </a:spcAft>
              <a:defRPr/>
            </a:pPr>
            <a:r>
              <a:rPr kumimoji="0" lang="en-US" sz="3200" b="1" i="0" u="none" strike="noStrike" kern="0" cap="none" spc="0" normalizeH="0" baseline="0" noProof="0">
                <a:ln>
                  <a:noFill/>
                </a:ln>
                <a:solidFill>
                  <a:srgbClr val="102649"/>
                </a:solidFill>
                <a:effectLst/>
                <a:uLnTx/>
                <a:uFillTx/>
                <a:latin typeface="Calibri"/>
              </a:rPr>
              <a:t>This game will help your student</a:t>
            </a:r>
            <a:r>
              <a:rPr lang="en-US" sz="3200" b="1">
                <a:solidFill>
                  <a:srgbClr val="102649"/>
                </a:solidFill>
                <a:latin typeface="Calibri"/>
              </a:rPr>
              <a:t> practice plotting points in the first quadrant of the coordinate plane and naming coordinates of points. </a:t>
            </a:r>
            <a:r>
              <a:rPr lang="en-US" sz="3200">
                <a:solidFill>
                  <a:srgbClr val="102649"/>
                </a:solidFill>
              </a:rPr>
              <a:t> </a:t>
            </a:r>
            <a:endParaRPr kumimoji="0" lang="en-US" sz="3200" b="0" i="1" u="none" strike="noStrike" kern="0" cap="none" spc="0" normalizeH="0" baseline="0" noProof="0">
              <a:ln>
                <a:noFill/>
              </a:ln>
              <a:solidFill>
                <a:srgbClr val="102649"/>
              </a:solidFill>
              <a:effectLst/>
              <a:uLnTx/>
              <a:uFillTx/>
              <a:latin typeface="Calibri"/>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1" u="none" strike="noStrike" kern="0" cap="none" spc="0" normalizeH="0" baseline="0" noProof="0">
                <a:ln>
                  <a:noFill/>
                </a:ln>
                <a:solidFill>
                  <a:srgbClr val="102649"/>
                </a:solidFill>
                <a:effectLst/>
                <a:uLnTx/>
                <a:uFillTx/>
                <a:latin typeface="Calibri"/>
              </a:rPr>
              <a:t>Kentucky Academic Standards for Mathematics</a:t>
            </a:r>
            <a:r>
              <a:rPr kumimoji="0" lang="en-US" sz="3200" b="0" i="0" u="none" strike="noStrike" kern="0" cap="none" spc="0" normalizeH="0" baseline="0" noProof="0">
                <a:ln>
                  <a:noFill/>
                </a:ln>
                <a:solidFill>
                  <a:srgbClr val="102649"/>
                </a:solidFill>
                <a:effectLst/>
                <a:uLnTx/>
                <a:uFillTx/>
                <a:latin typeface="Calibri"/>
              </a:rPr>
              <a:t> Connections:</a:t>
            </a:r>
          </a:p>
        </p:txBody>
      </p:sp>
      <p:sp>
        <p:nvSpPr>
          <p:cNvPr id="8" name="TextBox 7">
            <a:extLst>
              <a:ext uri="{FF2B5EF4-FFF2-40B4-BE49-F238E27FC236}">
                <a16:creationId xmlns:a16="http://schemas.microsoft.com/office/drawing/2014/main" id="{E3DA20B6-C6EF-25CF-E23C-645CCE839271}"/>
              </a:ext>
            </a:extLst>
          </p:cNvPr>
          <p:cNvSpPr txBox="1"/>
          <p:nvPr/>
        </p:nvSpPr>
        <p:spPr>
          <a:xfrm>
            <a:off x="921444" y="5787814"/>
            <a:ext cx="16383000" cy="3231654"/>
          </a:xfrm>
          <a:prstGeom prst="rect">
            <a:avLst/>
          </a:prstGeom>
          <a:noFill/>
        </p:spPr>
        <p:txBody>
          <a:bodyPr wrap="square" rtlCol="0">
            <a:spAutoFit/>
          </a:bodyPr>
          <a:lstStyle/>
          <a:p>
            <a:r>
              <a:rPr lang="en-US" sz="2800" b="1" i="0" u="none" strike="noStrike" baseline="0">
                <a:solidFill>
                  <a:srgbClr val="102649"/>
                </a:solidFill>
                <a:latin typeface="+mj-lt"/>
              </a:rPr>
              <a:t>Fifth Grade Geometry</a:t>
            </a:r>
          </a:p>
          <a:p>
            <a:r>
              <a:rPr lang="en-US" sz="2800" b="1" i="0" u="sng" strike="noStrike" baseline="0">
                <a:solidFill>
                  <a:srgbClr val="102649"/>
                </a:solidFill>
                <a:latin typeface="+mj-lt"/>
              </a:rPr>
              <a:t>KY.5.G.1 </a:t>
            </a:r>
            <a:r>
              <a:rPr lang="en-US" sz="2800" b="0" i="0" u="none" strike="noStrike" baseline="0">
                <a:solidFill>
                  <a:srgbClr val="102649"/>
                </a:solidFill>
                <a:latin typeface="+mj-lt"/>
              </a:rPr>
              <a:t>Use a pair perpendicular number lines, called axes, to define a coordinate system, with the intersection of the lines (the origin) arranged to coincide with the 0 on each line and a given point in the plane located by using an ordered pair of numbers, called its coordinates. Understand that the first number indicates how far to travel from the origin in the direction of one axis and the second number indicates how far to travel in the direction of the second. </a:t>
            </a:r>
            <a:endParaRPr kumimoji="0" lang="en-US" sz="2800" b="0" i="0" u="none" strike="noStrike" kern="0" cap="none" spc="0" normalizeH="0" baseline="0" noProof="0">
              <a:ln>
                <a:noFill/>
              </a:ln>
              <a:solidFill>
                <a:srgbClr val="102649"/>
              </a:solidFill>
              <a:effectLst/>
              <a:uLnTx/>
              <a:uFillTx/>
              <a:latin typeface="+mj-lt"/>
            </a:endParaRPr>
          </a:p>
          <a:p>
            <a:pPr marL="0" marR="0" lvl="0" indent="0" algn="l"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srgbClr val="102649"/>
                </a:solidFill>
                <a:effectLst/>
                <a:uLnTx/>
                <a:uFillTx/>
              </a:rPr>
              <a:t> </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 name="TextBox 2">
            <a:extLst>
              <a:ext uri="{FF2B5EF4-FFF2-40B4-BE49-F238E27FC236}">
                <a16:creationId xmlns:a16="http://schemas.microsoft.com/office/drawing/2014/main" id="{61A9F582-5268-EB36-63E2-4F672BE3B2C3}"/>
              </a:ext>
            </a:extLst>
          </p:cNvPr>
          <p:cNvSpPr txBox="1"/>
          <p:nvPr/>
        </p:nvSpPr>
        <p:spPr>
          <a:xfrm>
            <a:off x="921444" y="8578502"/>
            <a:ext cx="9046564" cy="1384995"/>
          </a:xfrm>
          <a:prstGeom prst="rect">
            <a:avLst/>
          </a:prstGeom>
          <a:noFill/>
        </p:spPr>
        <p:txBody>
          <a:bodyPr wrap="square" lIns="91440" tIns="45720" rIns="91440" bIns="45720" anchor="t">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en-US" sz="2800" b="1" i="0" u="none" strike="noStrike" baseline="0">
                <a:solidFill>
                  <a:srgbClr val="102649"/>
                </a:solidFill>
                <a:latin typeface="+mn-lt"/>
              </a:rPr>
              <a:t>Standards for Mathematical Practice </a:t>
            </a:r>
            <a:endParaRPr lang="en-US" sz="2800" b="1" i="0" u="none" strike="noStrike" baseline="0">
              <a:solidFill>
                <a:srgbClr val="102649"/>
              </a:solidFill>
              <a:latin typeface="+mn-lt"/>
              <a:ea typeface="Calibri"/>
              <a:cs typeface="Calibri"/>
            </a:endParaRPr>
          </a:p>
          <a:p>
            <a:pPr marL="0" marR="0" lvl="0" indent="0" algn="just" defTabSz="914400" eaLnBrk="1" fontAlgn="auto" latinLnBrk="0" hangingPunct="1">
              <a:lnSpc>
                <a:spcPct val="100000"/>
              </a:lnSpc>
              <a:spcBef>
                <a:spcPts val="0"/>
              </a:spcBef>
              <a:spcAft>
                <a:spcPts val="0"/>
              </a:spcAft>
              <a:buClrTx/>
              <a:buSzTx/>
              <a:buFontTx/>
              <a:buNone/>
              <a:tabLst/>
              <a:defRPr/>
            </a:pPr>
            <a:r>
              <a:rPr lang="en-US" sz="2800" b="1" i="0" u="none" strike="noStrike" baseline="0">
                <a:solidFill>
                  <a:srgbClr val="102649"/>
                </a:solidFill>
                <a:latin typeface="+mn-lt"/>
              </a:rPr>
              <a:t>MP.2 </a:t>
            </a:r>
            <a:r>
              <a:rPr lang="en-US" sz="2800" b="0" i="0" u="none" strike="noStrike" baseline="0">
                <a:solidFill>
                  <a:srgbClr val="102649"/>
                </a:solidFill>
                <a:latin typeface="+mn-lt"/>
              </a:rPr>
              <a:t>Reason abstractly and quantitatively. </a:t>
            </a:r>
            <a:endParaRPr lang="en-US" sz="2800" b="0" i="0" u="none" strike="noStrike" baseline="0">
              <a:solidFill>
                <a:srgbClr val="102649"/>
              </a:solidFill>
              <a:latin typeface="+mn-lt"/>
              <a:ea typeface="Calibri"/>
              <a:cs typeface="Calibri"/>
            </a:endParaRPr>
          </a:p>
          <a:p>
            <a:pPr marL="0" marR="0" lvl="0" indent="0" algn="just" defTabSz="914400" eaLnBrk="1" fontAlgn="auto" latinLnBrk="0" hangingPunct="1">
              <a:lnSpc>
                <a:spcPct val="100000"/>
              </a:lnSpc>
              <a:spcBef>
                <a:spcPts val="0"/>
              </a:spcBef>
              <a:spcAft>
                <a:spcPts val="0"/>
              </a:spcAft>
              <a:buClrTx/>
              <a:buSzTx/>
              <a:buFontTx/>
              <a:buNone/>
              <a:tabLst/>
              <a:defRPr/>
            </a:pPr>
            <a:r>
              <a:rPr lang="en-US" sz="2800" b="1" i="0" u="none" strike="noStrike" baseline="0">
                <a:solidFill>
                  <a:srgbClr val="102649"/>
                </a:solidFill>
                <a:latin typeface="+mn-lt"/>
              </a:rPr>
              <a:t>MP.6 </a:t>
            </a:r>
            <a:r>
              <a:rPr lang="en-US" sz="2800" b="0" i="0" u="none" strike="noStrike" baseline="0">
                <a:solidFill>
                  <a:srgbClr val="102649"/>
                </a:solidFill>
                <a:latin typeface="+mn-lt"/>
              </a:rPr>
              <a:t>Attend to precision </a:t>
            </a:r>
            <a:endParaRPr lang="en-US" sz="2800" b="0" i="0" u="none" strike="noStrike" kern="0" cap="none" spc="0" normalizeH="0" baseline="0" noProof="0">
              <a:ln>
                <a:noFill/>
              </a:ln>
              <a:solidFill>
                <a:srgbClr val="102649"/>
              </a:solidFill>
              <a:effectLst/>
              <a:uLnTx/>
              <a:uFillTx/>
              <a:latin typeface="+mn-lt"/>
              <a:ea typeface="Calibri"/>
              <a:cs typeface="Calibri"/>
            </a:endParaRPr>
          </a:p>
        </p:txBody>
      </p:sp>
    </p:spTree>
    <p:extLst>
      <p:ext uri="{BB962C8B-B14F-4D97-AF65-F5344CB8AC3E}">
        <p14:creationId xmlns:p14="http://schemas.microsoft.com/office/powerpoint/2010/main" val="1497546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BDB0429-EB94-64CA-1E37-348A6BF88C21}"/>
              </a:ext>
            </a:extLst>
          </p:cNvPr>
          <p:cNvSpPr>
            <a:spLocks noGrp="1"/>
          </p:cNvSpPr>
          <p:nvPr>
            <p:ph type="title"/>
          </p:nvPr>
        </p:nvSpPr>
        <p:spPr>
          <a:xfrm>
            <a:off x="5629314" y="-515526"/>
            <a:ext cx="6800770" cy="515526"/>
          </a:xfrm>
        </p:spPr>
        <p:txBody>
          <a:bodyPr wrap="square" lIns="0" tIns="0" rIns="0" bIns="0" anchor="b">
            <a:spAutoFit/>
          </a:bodyPr>
          <a:lstStyle/>
          <a:p>
            <a:r>
              <a:rPr lang="en-US">
                <a:solidFill>
                  <a:schemeClr val="bg2"/>
                </a:solidFill>
              </a:rPr>
              <a:t>Battleship-Instructions</a:t>
            </a:r>
          </a:p>
        </p:txBody>
      </p:sp>
      <p:sp>
        <p:nvSpPr>
          <p:cNvPr id="6" name="object 22" descr="KY Family Math Night- Geometry Activity 1e Battleship&#10;&#10;">
            <a:extLst>
              <a:ext uri="{FF2B5EF4-FFF2-40B4-BE49-F238E27FC236}">
                <a16:creationId xmlns:a16="http://schemas.microsoft.com/office/drawing/2014/main" id="{AB745964-2C68-B683-F4D2-34CE40737F5D}"/>
              </a:ext>
            </a:extLst>
          </p:cNvPr>
          <p:cNvSpPr txBox="1">
            <a:spLocks/>
          </p:cNvSpPr>
          <p:nvPr/>
        </p:nvSpPr>
        <p:spPr>
          <a:xfrm>
            <a:off x="-23352" y="-27174"/>
            <a:ext cx="18059400" cy="1078499"/>
          </a:xfrm>
          <a:prstGeom prst="rect">
            <a:avLst/>
          </a:prstGeom>
          <a:solidFill>
            <a:srgbClr val="102649"/>
          </a:solidFill>
        </p:spPr>
        <p:txBody>
          <a:bodyPr vert="horz" wrap="square" lIns="0" tIns="52069" rIns="0" bIns="0" rtlCol="0">
            <a:spAutoFit/>
          </a:bodyPr>
          <a:lstStyle>
            <a:lvl1pPr>
              <a:defRPr>
                <a:latin typeface="+mj-lt"/>
                <a:ea typeface="+mj-ea"/>
                <a:cs typeface="+mj-cs"/>
              </a:defRPr>
            </a:lvl1pPr>
          </a:lstStyle>
          <a:p>
            <a:pPr marL="642620" marR="5080" indent="-630555" algn="ctr">
              <a:lnSpc>
                <a:spcPts val="3820"/>
              </a:lnSpc>
              <a:spcBef>
                <a:spcPts val="409"/>
              </a:spcBef>
            </a:pPr>
            <a:r>
              <a:rPr lang="en-US" sz="3600" spc="65">
                <a:solidFill>
                  <a:schemeClr val="bg1"/>
                </a:solidFill>
              </a:rPr>
              <a:t>Battleship Instructions</a:t>
            </a:r>
          </a:p>
          <a:p>
            <a:pPr marL="642620" marR="5080" indent="-630555" algn="ctr">
              <a:lnSpc>
                <a:spcPts val="3820"/>
              </a:lnSpc>
              <a:spcBef>
                <a:spcPts val="409"/>
              </a:spcBef>
            </a:pPr>
            <a:endParaRPr lang="en-US" sz="3350" spc="-10">
              <a:solidFill>
                <a:schemeClr val="accent6"/>
              </a:solidFill>
              <a:latin typeface="Arial" panose="020B0604020202020204" pitchFamily="34" charset="0"/>
              <a:cs typeface="Arial" panose="020B0604020202020204" pitchFamily="34" charset="0"/>
            </a:endParaRPr>
          </a:p>
        </p:txBody>
      </p:sp>
      <p:sp>
        <p:nvSpPr>
          <p:cNvPr id="2" name="TextBox 5">
            <a:extLst>
              <a:ext uri="{FF2B5EF4-FFF2-40B4-BE49-F238E27FC236}">
                <a16:creationId xmlns:a16="http://schemas.microsoft.com/office/drawing/2014/main" id="{DE73BBA7-932B-4E24-D7A0-AE93921ACFA9}"/>
              </a:ext>
            </a:extLst>
          </p:cNvPr>
          <p:cNvSpPr txBox="1"/>
          <p:nvPr/>
        </p:nvSpPr>
        <p:spPr>
          <a:xfrm>
            <a:off x="7998444" y="1303937"/>
            <a:ext cx="9054058" cy="830997"/>
          </a:xfrm>
          <a:prstGeom prst="rect">
            <a:avLst/>
          </a:prstGeom>
          <a:noFill/>
        </p:spPr>
        <p:txBody>
          <a:bodyPr wrap="square" lIns="91440" tIns="45720" rIns="91440" bIns="45720" anchor="t">
            <a:spAutoFit/>
          </a:bodyPr>
          <a:lstStyle>
            <a:defPPr>
              <a:defRPr kern="0"/>
            </a:defPPr>
          </a:lstStyle>
          <a:p>
            <a:pPr algn="ctr"/>
            <a:r>
              <a:rPr lang="en-US" sz="2400" b="1">
                <a:solidFill>
                  <a:srgbClr val="102649"/>
                </a:solidFill>
                <a:latin typeface="+mn-lt"/>
              </a:rPr>
              <a:t>Players: </a:t>
            </a:r>
            <a:r>
              <a:rPr lang="en-US" sz="2400">
                <a:solidFill>
                  <a:srgbClr val="102649"/>
                </a:solidFill>
                <a:latin typeface="+mn-lt"/>
              </a:rPr>
              <a:t>Two players</a:t>
            </a:r>
          </a:p>
          <a:p>
            <a:pPr algn="ctr"/>
            <a:r>
              <a:rPr lang="en-US" sz="2400" b="1">
                <a:solidFill>
                  <a:srgbClr val="102649"/>
                </a:solidFill>
                <a:latin typeface="+mn-lt"/>
              </a:rPr>
              <a:t>Goal: </a:t>
            </a:r>
            <a:r>
              <a:rPr lang="en-US" sz="2400">
                <a:solidFill>
                  <a:srgbClr val="102649"/>
                </a:solidFill>
                <a:latin typeface="+mn-lt"/>
              </a:rPr>
              <a:t>Sink your opponent's ships.</a:t>
            </a:r>
            <a:endParaRPr lang="en-US" sz="2400" b="1">
              <a:solidFill>
                <a:srgbClr val="102649"/>
              </a:solidFill>
              <a:latin typeface="+mn-lt"/>
            </a:endParaRPr>
          </a:p>
        </p:txBody>
      </p:sp>
      <p:pic>
        <p:nvPicPr>
          <p:cNvPr id="11" name="Picture 10" descr="Activity Instructions for how to play Battleship using grid paper. ">
            <a:extLst>
              <a:ext uri="{FF2B5EF4-FFF2-40B4-BE49-F238E27FC236}">
                <a16:creationId xmlns:a16="http://schemas.microsoft.com/office/drawing/2014/main" id="{F1529944-3044-1DF0-8D97-7109C408AA14}"/>
              </a:ext>
            </a:extLst>
          </p:cNvPr>
          <p:cNvPicPr>
            <a:picLocks noChangeAspect="1"/>
          </p:cNvPicPr>
          <p:nvPr/>
        </p:nvPicPr>
        <p:blipFill>
          <a:blip r:embed="rId2"/>
          <a:stretch>
            <a:fillRect/>
          </a:stretch>
        </p:blipFill>
        <p:spPr>
          <a:xfrm>
            <a:off x="647700" y="1498600"/>
            <a:ext cx="7582031" cy="7924800"/>
          </a:xfrm>
          <a:prstGeom prst="rect">
            <a:avLst/>
          </a:prstGeom>
        </p:spPr>
      </p:pic>
      <p:pic>
        <p:nvPicPr>
          <p:cNvPr id="17" name="Picture 16" descr="Activity Instructions for playing in PowerPoint: 1. Each player has their own slide. 2. No peeking at the other slides until the end. 3. If you need more markers, just copy and paste. 4. The red dots need to be positioned at the intersections of the grid. ">
            <a:extLst>
              <a:ext uri="{FF2B5EF4-FFF2-40B4-BE49-F238E27FC236}">
                <a16:creationId xmlns:a16="http://schemas.microsoft.com/office/drawing/2014/main" id="{064CF139-685B-55B2-B039-E88A971CD2CD}"/>
              </a:ext>
            </a:extLst>
          </p:cNvPr>
          <p:cNvPicPr>
            <a:picLocks noChangeAspect="1"/>
          </p:cNvPicPr>
          <p:nvPr/>
        </p:nvPicPr>
        <p:blipFill>
          <a:blip r:embed="rId3"/>
          <a:stretch>
            <a:fillRect/>
          </a:stretch>
        </p:blipFill>
        <p:spPr>
          <a:xfrm>
            <a:off x="9563100" y="2532743"/>
            <a:ext cx="7458559" cy="2514600"/>
          </a:xfrm>
          <a:prstGeom prst="rect">
            <a:avLst/>
          </a:prstGeom>
        </p:spPr>
      </p:pic>
      <p:pic>
        <p:nvPicPr>
          <p:cNvPr id="19" name="Picture 18" descr="My Board Battleship gameboard - A graph with blue ships with dots at the intersections">
            <a:extLst>
              <a:ext uri="{FF2B5EF4-FFF2-40B4-BE49-F238E27FC236}">
                <a16:creationId xmlns:a16="http://schemas.microsoft.com/office/drawing/2014/main" id="{7DF8C96D-DE0B-F4F9-A315-5B80AAB26D0E}"/>
              </a:ext>
            </a:extLst>
          </p:cNvPr>
          <p:cNvPicPr>
            <a:picLocks noChangeAspect="1"/>
          </p:cNvPicPr>
          <p:nvPr/>
        </p:nvPicPr>
        <p:blipFill>
          <a:blip r:embed="rId4"/>
          <a:stretch>
            <a:fillRect/>
          </a:stretch>
        </p:blipFill>
        <p:spPr>
          <a:xfrm>
            <a:off x="11163300" y="4590143"/>
            <a:ext cx="4728491" cy="5257800"/>
          </a:xfrm>
          <a:prstGeom prst="rect">
            <a:avLst/>
          </a:prstGeom>
        </p:spPr>
      </p:pic>
    </p:spTree>
    <p:extLst>
      <p:ext uri="{BB962C8B-B14F-4D97-AF65-F5344CB8AC3E}">
        <p14:creationId xmlns:p14="http://schemas.microsoft.com/office/powerpoint/2010/main" val="30054000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5E8C759-B9E7-4C36-8A33-C3741A8CDAB1}"/>
              </a:ext>
            </a:extLst>
          </p:cNvPr>
          <p:cNvSpPr>
            <a:spLocks noGrp="1"/>
          </p:cNvSpPr>
          <p:nvPr>
            <p:ph type="title"/>
          </p:nvPr>
        </p:nvSpPr>
        <p:spPr>
          <a:xfrm>
            <a:off x="5629314" y="-515526"/>
            <a:ext cx="6800770" cy="515526"/>
          </a:xfrm>
        </p:spPr>
        <p:txBody>
          <a:bodyPr wrap="square" lIns="0" tIns="0" rIns="0" bIns="0" anchor="b">
            <a:spAutoFit/>
          </a:bodyPr>
          <a:lstStyle/>
          <a:p>
            <a:r>
              <a:rPr lang="en-US">
                <a:solidFill>
                  <a:schemeClr val="bg2"/>
                </a:solidFill>
              </a:rPr>
              <a:t>Battleship – Family Prompts</a:t>
            </a:r>
          </a:p>
        </p:txBody>
      </p:sp>
      <p:sp>
        <p:nvSpPr>
          <p:cNvPr id="9" name="object 22" descr="KY Family Math Night- Geometry Activity 1e Battleship&#10;&#10;">
            <a:extLst>
              <a:ext uri="{FF2B5EF4-FFF2-40B4-BE49-F238E27FC236}">
                <a16:creationId xmlns:a16="http://schemas.microsoft.com/office/drawing/2014/main" id="{702A812C-95D0-FEEF-F9B8-3FCC553C0520}"/>
              </a:ext>
            </a:extLst>
          </p:cNvPr>
          <p:cNvSpPr txBox="1">
            <a:spLocks/>
          </p:cNvSpPr>
          <p:nvPr/>
        </p:nvSpPr>
        <p:spPr>
          <a:xfrm>
            <a:off x="-23352" y="-27174"/>
            <a:ext cx="18059400" cy="1078499"/>
          </a:xfrm>
          <a:prstGeom prst="rect">
            <a:avLst/>
          </a:prstGeom>
          <a:solidFill>
            <a:srgbClr val="102649"/>
          </a:solidFill>
        </p:spPr>
        <p:txBody>
          <a:bodyPr vert="horz" wrap="square" lIns="0" tIns="52069" rIns="0" bIns="0" rtlCol="0">
            <a:spAutoFit/>
          </a:bodyPr>
          <a:lstStyle>
            <a:lvl1pPr>
              <a:defRPr>
                <a:latin typeface="+mj-lt"/>
                <a:ea typeface="+mj-ea"/>
                <a:cs typeface="+mj-cs"/>
              </a:defRPr>
            </a:lvl1pPr>
          </a:lstStyle>
          <a:p>
            <a:pPr marL="642620" marR="5080" indent="-630555" algn="ctr">
              <a:lnSpc>
                <a:spcPts val="3820"/>
              </a:lnSpc>
              <a:spcBef>
                <a:spcPts val="409"/>
              </a:spcBef>
            </a:pPr>
            <a:r>
              <a:rPr lang="en-US" sz="3600" spc="65">
                <a:solidFill>
                  <a:schemeClr val="bg1"/>
                </a:solidFill>
              </a:rPr>
              <a:t>Battleship Family Prompts</a:t>
            </a:r>
          </a:p>
          <a:p>
            <a:pPr marL="642620" marR="5080" indent="-630555" algn="ctr">
              <a:lnSpc>
                <a:spcPts val="3820"/>
              </a:lnSpc>
              <a:spcBef>
                <a:spcPts val="409"/>
              </a:spcBef>
            </a:pPr>
            <a:endParaRPr lang="en-US" sz="3350" spc="-10">
              <a:solidFill>
                <a:schemeClr val="accent6"/>
              </a:solidFill>
              <a:latin typeface="Arial" panose="020B0604020202020204" pitchFamily="34" charset="0"/>
              <a:cs typeface="Arial" panose="020B0604020202020204" pitchFamily="34" charset="0"/>
            </a:endParaRPr>
          </a:p>
        </p:txBody>
      </p:sp>
      <p:sp>
        <p:nvSpPr>
          <p:cNvPr id="2" name="TextBox 5">
            <a:extLst>
              <a:ext uri="{FF2B5EF4-FFF2-40B4-BE49-F238E27FC236}">
                <a16:creationId xmlns:a16="http://schemas.microsoft.com/office/drawing/2014/main" id="{7EAB274F-772D-AD90-7BDF-46EDC3244837}"/>
              </a:ext>
            </a:extLst>
          </p:cNvPr>
          <p:cNvSpPr txBox="1"/>
          <p:nvPr/>
        </p:nvSpPr>
        <p:spPr>
          <a:xfrm>
            <a:off x="4479319" y="1494971"/>
            <a:ext cx="9054058" cy="523220"/>
          </a:xfrm>
          <a:prstGeom prst="rect">
            <a:avLst/>
          </a:prstGeom>
          <a:noFill/>
        </p:spPr>
        <p:txBody>
          <a:bodyPr wrap="square">
            <a:spAutoFit/>
          </a:bodyPr>
          <a:lstStyle>
            <a:defPPr>
              <a:defRPr kern="0"/>
            </a:defPPr>
          </a:lstStyle>
          <a:p>
            <a:pPr algn="ctr"/>
            <a:r>
              <a:rPr lang="en-US" sz="2800">
                <a:solidFill>
                  <a:srgbClr val="102649"/>
                </a:solidFill>
                <a:latin typeface="+mn-lt"/>
              </a:rPr>
              <a:t>Ask any of the following questions as you play the game.</a:t>
            </a:r>
          </a:p>
        </p:txBody>
      </p:sp>
      <p:pic>
        <p:nvPicPr>
          <p:cNvPr id="11" name="Picture 10" descr="Family Prompts&#10;When you plot your points how do you use the x- and y- axis? What would happen rf you and your opponent didn't have a standard rule for calling out your points?&#10;How did you choose your coordinates? Was there a strategy you used to place your ·battJeships&quot;? Was there a strategy you used to select the coordinates you guessed for your opponent's &quot;battleships&quot;?&#10;Do you want to play again?&#10;Did you try a method for guessing that did not work? Why didn't it work? Would it ever work? Why or why not?&#10;Can you give an example of how we use coordinates like this other than&#10;when playing Battleship?&#10;">
            <a:extLst>
              <a:ext uri="{FF2B5EF4-FFF2-40B4-BE49-F238E27FC236}">
                <a16:creationId xmlns:a16="http://schemas.microsoft.com/office/drawing/2014/main" id="{7D9CD0B1-C9AB-E551-9483-6F1C22F6FBA0}"/>
              </a:ext>
            </a:extLst>
          </p:cNvPr>
          <p:cNvPicPr>
            <a:picLocks noChangeAspect="1"/>
          </p:cNvPicPr>
          <p:nvPr/>
        </p:nvPicPr>
        <p:blipFill>
          <a:blip r:embed="rId2"/>
          <a:stretch>
            <a:fillRect/>
          </a:stretch>
        </p:blipFill>
        <p:spPr>
          <a:xfrm>
            <a:off x="3017733" y="2260600"/>
            <a:ext cx="12023934" cy="64008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873A07-6C18-8B2F-82C4-7CBF718416B0}"/>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650D72DF-A29C-1837-5779-CAC33EDAAC71}"/>
              </a:ext>
            </a:extLst>
          </p:cNvPr>
          <p:cNvSpPr>
            <a:spLocks noGrp="1"/>
          </p:cNvSpPr>
          <p:nvPr>
            <p:ph type="title"/>
          </p:nvPr>
        </p:nvSpPr>
        <p:spPr>
          <a:xfrm>
            <a:off x="5629314" y="-515526"/>
            <a:ext cx="6800770" cy="515526"/>
          </a:xfrm>
        </p:spPr>
        <p:txBody>
          <a:bodyPr wrap="square" lIns="0" tIns="0" rIns="0" bIns="0" anchor="b">
            <a:spAutoFit/>
          </a:bodyPr>
          <a:lstStyle/>
          <a:p>
            <a:r>
              <a:rPr lang="en-US">
                <a:solidFill>
                  <a:schemeClr val="bg2"/>
                </a:solidFill>
              </a:rPr>
              <a:t>Battleship Game Board 1</a:t>
            </a:r>
          </a:p>
        </p:txBody>
      </p:sp>
      <p:sp>
        <p:nvSpPr>
          <p:cNvPr id="9" name="object 22" descr="KY Family Math Night- Geometry Activity 1e Battleship&#10;&#10;">
            <a:extLst>
              <a:ext uri="{FF2B5EF4-FFF2-40B4-BE49-F238E27FC236}">
                <a16:creationId xmlns:a16="http://schemas.microsoft.com/office/drawing/2014/main" id="{68277946-F7B9-4E89-3FE7-7ABB0C3E2D8D}"/>
              </a:ext>
            </a:extLst>
          </p:cNvPr>
          <p:cNvSpPr txBox="1">
            <a:spLocks/>
          </p:cNvSpPr>
          <p:nvPr/>
        </p:nvSpPr>
        <p:spPr>
          <a:xfrm>
            <a:off x="-23352" y="-27174"/>
            <a:ext cx="18059400" cy="1078499"/>
          </a:xfrm>
          <a:prstGeom prst="rect">
            <a:avLst/>
          </a:prstGeom>
          <a:solidFill>
            <a:srgbClr val="102649"/>
          </a:solidFill>
        </p:spPr>
        <p:txBody>
          <a:bodyPr vert="horz" wrap="square" lIns="0" tIns="52069" rIns="0" bIns="0" rtlCol="0">
            <a:spAutoFit/>
          </a:bodyPr>
          <a:lstStyle>
            <a:lvl1pPr>
              <a:defRPr>
                <a:latin typeface="+mj-lt"/>
                <a:ea typeface="+mj-ea"/>
                <a:cs typeface="+mj-cs"/>
              </a:defRPr>
            </a:lvl1pPr>
          </a:lstStyle>
          <a:p>
            <a:pPr marL="642620" marR="5080" indent="-630555" algn="ctr">
              <a:lnSpc>
                <a:spcPts val="3820"/>
              </a:lnSpc>
              <a:spcBef>
                <a:spcPts val="409"/>
              </a:spcBef>
            </a:pPr>
            <a:r>
              <a:rPr lang="en-US" sz="3600" spc="65">
                <a:solidFill>
                  <a:schemeClr val="bg1"/>
                </a:solidFill>
              </a:rPr>
              <a:t>Battleship Game</a:t>
            </a:r>
          </a:p>
          <a:p>
            <a:pPr marL="642620" marR="5080" indent="-630555" algn="ctr">
              <a:lnSpc>
                <a:spcPts val="3820"/>
              </a:lnSpc>
              <a:spcBef>
                <a:spcPts val="409"/>
              </a:spcBef>
            </a:pPr>
            <a:endParaRPr lang="en-US" sz="3350" spc="-10">
              <a:solidFill>
                <a:schemeClr val="accent6"/>
              </a:solidFill>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C2D707BD-F17A-A4ED-765A-537C395A12E6}"/>
              </a:ext>
            </a:extLst>
          </p:cNvPr>
          <p:cNvSpPr txBox="1"/>
          <p:nvPr/>
        </p:nvSpPr>
        <p:spPr>
          <a:xfrm>
            <a:off x="1813" y="1051325"/>
            <a:ext cx="4352997" cy="1015663"/>
          </a:xfrm>
          <a:prstGeom prst="rect">
            <a:avLst/>
          </a:prstGeom>
          <a:solidFill>
            <a:srgbClr val="FFC000"/>
          </a:solidFill>
        </p:spPr>
        <p:txBody>
          <a:bodyPr wrap="square" rtlCol="0">
            <a:spAutoFit/>
          </a:bodyPr>
          <a:lstStyle/>
          <a:p>
            <a:r>
              <a:rPr lang="en-US" sz="2000">
                <a:latin typeface="+mj-lt"/>
              </a:rPr>
              <a:t>Place your 5 boats on your Board. Check mark </a:t>
            </a:r>
            <a:r>
              <a:rPr lang="en-US" sz="2000">
                <a:latin typeface="Aptos" panose="020B0004020202020204" pitchFamily="34" charset="0"/>
              </a:rPr>
              <a:t>✓</a:t>
            </a:r>
            <a:r>
              <a:rPr lang="en-US" sz="2000">
                <a:latin typeface="+mj-lt"/>
              </a:rPr>
              <a:t> the intersections that are hits! </a:t>
            </a:r>
          </a:p>
          <a:p>
            <a:r>
              <a:rPr lang="en-US" sz="2000">
                <a:latin typeface="+mj-lt"/>
              </a:rPr>
              <a:t>X out intersections that are misses</a:t>
            </a:r>
            <a:r>
              <a:rPr lang="en-US" sz="2000"/>
              <a:t>.</a:t>
            </a:r>
          </a:p>
        </p:txBody>
      </p:sp>
      <p:sp>
        <p:nvSpPr>
          <p:cNvPr id="10" name="TextBox 9">
            <a:extLst>
              <a:ext uri="{FF2B5EF4-FFF2-40B4-BE49-F238E27FC236}">
                <a16:creationId xmlns:a16="http://schemas.microsoft.com/office/drawing/2014/main" id="{0C3F9CD1-CBA9-6769-7AC1-718B3A197EE3}"/>
              </a:ext>
            </a:extLst>
          </p:cNvPr>
          <p:cNvSpPr txBox="1"/>
          <p:nvPr/>
        </p:nvSpPr>
        <p:spPr>
          <a:xfrm>
            <a:off x="2208196" y="8119586"/>
            <a:ext cx="13629552" cy="1631216"/>
          </a:xfrm>
          <a:prstGeom prst="rect">
            <a:avLst/>
          </a:prstGeom>
          <a:noFill/>
        </p:spPr>
        <p:txBody>
          <a:bodyPr wrap="square">
            <a:spAutoFit/>
          </a:bodyPr>
          <a:lstStyle/>
          <a:p>
            <a:pPr algn="l"/>
            <a:endParaRPr lang="en-US" sz="2800" b="0" i="0" u="none" strike="noStrike" baseline="0">
              <a:solidFill>
                <a:srgbClr val="000000"/>
              </a:solidFill>
              <a:latin typeface="Arial" panose="020B0604020202020204" pitchFamily="34" charset="0"/>
            </a:endParaRPr>
          </a:p>
          <a:p>
            <a:pPr algn="ctr"/>
            <a:r>
              <a:rPr lang="en-US" sz="2400" b="1" i="0" u="none" strike="noStrike" baseline="0">
                <a:solidFill>
                  <a:srgbClr val="102649"/>
                </a:solidFill>
                <a:latin typeface="+mn-lt"/>
              </a:rPr>
              <a:t>Family Prompts </a:t>
            </a:r>
          </a:p>
          <a:p>
            <a:pPr marL="342900" indent="-342900">
              <a:buFont typeface="Arial" panose="020B0604020202020204" pitchFamily="34" charset="0"/>
              <a:buChar char="•"/>
            </a:pPr>
            <a:r>
              <a:rPr lang="en-US" sz="2400" b="0" i="0" u="none" strike="noStrike" baseline="0">
                <a:solidFill>
                  <a:srgbClr val="102649"/>
                </a:solidFill>
                <a:latin typeface="+mn-lt"/>
              </a:rPr>
              <a:t>When you plot your points how do you use the x-and y-axis? </a:t>
            </a:r>
          </a:p>
          <a:p>
            <a:pPr marL="342900" indent="-342900">
              <a:buFont typeface="Arial" panose="020B0604020202020204" pitchFamily="34" charset="0"/>
              <a:buChar char="•"/>
            </a:pPr>
            <a:r>
              <a:rPr lang="en-US" sz="2400" b="0" i="0" u="none" strike="noStrike" baseline="0">
                <a:solidFill>
                  <a:srgbClr val="102649"/>
                </a:solidFill>
                <a:latin typeface="+mn-lt"/>
              </a:rPr>
              <a:t>What would happen if you and your opponent didn’t have a standard rule for calling out your points?</a:t>
            </a:r>
          </a:p>
        </p:txBody>
      </p:sp>
      <p:pic>
        <p:nvPicPr>
          <p:cNvPr id="3" name="Picture 2" descr="My Board Battleship gameboard - on graph paper with x y chart">
            <a:extLst>
              <a:ext uri="{FF2B5EF4-FFF2-40B4-BE49-F238E27FC236}">
                <a16:creationId xmlns:a16="http://schemas.microsoft.com/office/drawing/2014/main" id="{65ECC9BB-0C6F-5192-C205-103AA41085C7}"/>
              </a:ext>
            </a:extLst>
          </p:cNvPr>
          <p:cNvPicPr>
            <a:picLocks noChangeAspect="1"/>
          </p:cNvPicPr>
          <p:nvPr/>
        </p:nvPicPr>
        <p:blipFill>
          <a:blip r:embed="rId2"/>
          <a:stretch>
            <a:fillRect/>
          </a:stretch>
        </p:blipFill>
        <p:spPr>
          <a:xfrm>
            <a:off x="962748" y="2322082"/>
            <a:ext cx="7467600" cy="6307585"/>
          </a:xfrm>
          <a:prstGeom prst="rect">
            <a:avLst/>
          </a:prstGeom>
        </p:spPr>
      </p:pic>
      <p:pic>
        <p:nvPicPr>
          <p:cNvPr id="5" name="Picture 4" descr="My opponent's Board Battleship gameboard - on graph paper with x y chart&#10;&#10;">
            <a:extLst>
              <a:ext uri="{FF2B5EF4-FFF2-40B4-BE49-F238E27FC236}">
                <a16:creationId xmlns:a16="http://schemas.microsoft.com/office/drawing/2014/main" id="{CCBC8E11-FA08-789D-9ADE-BE706C60CC24}"/>
              </a:ext>
            </a:extLst>
          </p:cNvPr>
          <p:cNvPicPr>
            <a:picLocks noChangeAspect="1"/>
          </p:cNvPicPr>
          <p:nvPr/>
        </p:nvPicPr>
        <p:blipFill>
          <a:blip r:embed="rId3"/>
          <a:stretch>
            <a:fillRect/>
          </a:stretch>
        </p:blipFill>
        <p:spPr>
          <a:xfrm>
            <a:off x="9625025" y="2507770"/>
            <a:ext cx="6946230" cy="6046887"/>
          </a:xfrm>
          <a:prstGeom prst="rect">
            <a:avLst/>
          </a:prstGeom>
        </p:spPr>
      </p:pic>
      <p:pic>
        <p:nvPicPr>
          <p:cNvPr id="8" name="Picture 7" descr="Blue battleship with red dots to match at intersections on the grid.">
            <a:extLst>
              <a:ext uri="{FF2B5EF4-FFF2-40B4-BE49-F238E27FC236}">
                <a16:creationId xmlns:a16="http://schemas.microsoft.com/office/drawing/2014/main" id="{462BA206-6DCB-CF7F-6F7E-0C9118DEAA75}"/>
              </a:ext>
            </a:extLst>
          </p:cNvPr>
          <p:cNvPicPr>
            <a:picLocks noChangeAspect="1"/>
          </p:cNvPicPr>
          <p:nvPr/>
        </p:nvPicPr>
        <p:blipFill>
          <a:blip r:embed="rId4"/>
          <a:stretch>
            <a:fillRect/>
          </a:stretch>
        </p:blipFill>
        <p:spPr>
          <a:xfrm>
            <a:off x="4424476" y="1118403"/>
            <a:ext cx="2251710" cy="481649"/>
          </a:xfrm>
          <a:prstGeom prst="rect">
            <a:avLst/>
          </a:prstGeom>
        </p:spPr>
      </p:pic>
      <p:pic>
        <p:nvPicPr>
          <p:cNvPr id="16" name="Picture 15" descr="Blue battleship with red dots to match at intersections on the grid.">
            <a:extLst>
              <a:ext uri="{FF2B5EF4-FFF2-40B4-BE49-F238E27FC236}">
                <a16:creationId xmlns:a16="http://schemas.microsoft.com/office/drawing/2014/main" id="{D7B6157D-77D6-0CFD-C5FC-86F9569379D5}"/>
              </a:ext>
            </a:extLst>
          </p:cNvPr>
          <p:cNvPicPr>
            <a:picLocks noChangeAspect="1"/>
          </p:cNvPicPr>
          <p:nvPr/>
        </p:nvPicPr>
        <p:blipFill>
          <a:blip r:embed="rId5"/>
          <a:stretch>
            <a:fillRect/>
          </a:stretch>
        </p:blipFill>
        <p:spPr>
          <a:xfrm>
            <a:off x="5320972" y="1667526"/>
            <a:ext cx="598182" cy="911156"/>
          </a:xfrm>
          <a:prstGeom prst="rect">
            <a:avLst/>
          </a:prstGeom>
        </p:spPr>
      </p:pic>
      <p:pic>
        <p:nvPicPr>
          <p:cNvPr id="18" name="Picture 17" descr="Blue battleship with red dots to match at intersections on the grid.">
            <a:extLst>
              <a:ext uri="{FF2B5EF4-FFF2-40B4-BE49-F238E27FC236}">
                <a16:creationId xmlns:a16="http://schemas.microsoft.com/office/drawing/2014/main" id="{AD6486D5-44E0-CFE5-E618-CE1F55B5DDEC}"/>
              </a:ext>
            </a:extLst>
          </p:cNvPr>
          <p:cNvPicPr>
            <a:picLocks noChangeAspect="1"/>
          </p:cNvPicPr>
          <p:nvPr/>
        </p:nvPicPr>
        <p:blipFill>
          <a:blip r:embed="rId6"/>
          <a:stretch>
            <a:fillRect/>
          </a:stretch>
        </p:blipFill>
        <p:spPr>
          <a:xfrm>
            <a:off x="6745851" y="1265379"/>
            <a:ext cx="676282" cy="1390372"/>
          </a:xfrm>
          <a:prstGeom prst="rect">
            <a:avLst/>
          </a:prstGeom>
        </p:spPr>
      </p:pic>
      <p:pic>
        <p:nvPicPr>
          <p:cNvPr id="6" name="Picture 5" descr="Blue battleship with red dots to match at intersections on the grid.">
            <a:extLst>
              <a:ext uri="{FF2B5EF4-FFF2-40B4-BE49-F238E27FC236}">
                <a16:creationId xmlns:a16="http://schemas.microsoft.com/office/drawing/2014/main" id="{AE8F2B48-5FE5-4C8E-4ADD-E295ED53C52A}"/>
              </a:ext>
            </a:extLst>
          </p:cNvPr>
          <p:cNvPicPr>
            <a:picLocks noChangeAspect="1"/>
          </p:cNvPicPr>
          <p:nvPr/>
        </p:nvPicPr>
        <p:blipFill>
          <a:blip r:embed="rId5"/>
          <a:stretch>
            <a:fillRect/>
          </a:stretch>
        </p:blipFill>
        <p:spPr>
          <a:xfrm>
            <a:off x="5982248" y="1667130"/>
            <a:ext cx="598182" cy="911156"/>
          </a:xfrm>
          <a:prstGeom prst="rect">
            <a:avLst/>
          </a:prstGeom>
        </p:spPr>
      </p:pic>
      <p:sp>
        <p:nvSpPr>
          <p:cNvPr id="4" name="TextBox 3">
            <a:extLst>
              <a:ext uri="{FF2B5EF4-FFF2-40B4-BE49-F238E27FC236}">
                <a16:creationId xmlns:a16="http://schemas.microsoft.com/office/drawing/2014/main" id="{95C8A396-4993-C63D-0AD5-8BD82CFF487C}"/>
              </a:ext>
            </a:extLst>
          </p:cNvPr>
          <p:cNvSpPr txBox="1"/>
          <p:nvPr/>
        </p:nvSpPr>
        <p:spPr>
          <a:xfrm>
            <a:off x="14495712" y="1051325"/>
            <a:ext cx="3500422" cy="1938992"/>
          </a:xfrm>
          <a:prstGeom prst="rect">
            <a:avLst/>
          </a:prstGeom>
          <a:solidFill>
            <a:srgbClr val="FFFF00"/>
          </a:solidFill>
        </p:spPr>
        <p:txBody>
          <a:bodyPr wrap="square" rtlCol="0">
            <a:spAutoFit/>
          </a:bodyPr>
          <a:lstStyle/>
          <a:p>
            <a:r>
              <a:rPr lang="en-US" sz="2400">
                <a:latin typeface="+mn-lt"/>
              </a:rPr>
              <a:t>You want to make notes of hits and misses. </a:t>
            </a:r>
          </a:p>
          <a:p>
            <a:r>
              <a:rPr lang="en-US" sz="2400">
                <a:latin typeface="+mn-lt"/>
              </a:rPr>
              <a:t>Use this board to record the hits and misses on your opponent’s board. </a:t>
            </a:r>
          </a:p>
        </p:txBody>
      </p:sp>
    </p:spTree>
    <p:extLst>
      <p:ext uri="{BB962C8B-B14F-4D97-AF65-F5344CB8AC3E}">
        <p14:creationId xmlns:p14="http://schemas.microsoft.com/office/powerpoint/2010/main" val="3328241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972C6C-4B63-2080-0BB4-EC15CFF7B83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8077EC0-8443-3670-07FD-4B9712FA4DDA}"/>
              </a:ext>
            </a:extLst>
          </p:cNvPr>
          <p:cNvSpPr>
            <a:spLocks noGrp="1"/>
          </p:cNvSpPr>
          <p:nvPr>
            <p:ph type="title"/>
          </p:nvPr>
        </p:nvSpPr>
        <p:spPr>
          <a:xfrm>
            <a:off x="5629314" y="-515526"/>
            <a:ext cx="6800770" cy="515526"/>
          </a:xfrm>
        </p:spPr>
        <p:txBody>
          <a:bodyPr wrap="square" lIns="0" tIns="0" rIns="0" bIns="0" anchor="b">
            <a:spAutoFit/>
          </a:bodyPr>
          <a:lstStyle/>
          <a:p>
            <a:r>
              <a:rPr lang="en-US">
                <a:solidFill>
                  <a:schemeClr val="bg2"/>
                </a:solidFill>
              </a:rPr>
              <a:t>Battleship Game Board 2</a:t>
            </a:r>
          </a:p>
        </p:txBody>
      </p:sp>
      <p:sp>
        <p:nvSpPr>
          <p:cNvPr id="9" name="object 22" descr="KY Family Math Night- Geometry Activity 1e Battleship&#10;&#10;">
            <a:extLst>
              <a:ext uri="{FF2B5EF4-FFF2-40B4-BE49-F238E27FC236}">
                <a16:creationId xmlns:a16="http://schemas.microsoft.com/office/drawing/2014/main" id="{3BA49245-F968-DCB3-F24B-72FD566EA6DC}"/>
              </a:ext>
            </a:extLst>
          </p:cNvPr>
          <p:cNvSpPr txBox="1">
            <a:spLocks/>
          </p:cNvSpPr>
          <p:nvPr/>
        </p:nvSpPr>
        <p:spPr>
          <a:xfrm>
            <a:off x="-23352" y="-27174"/>
            <a:ext cx="18059400" cy="1078499"/>
          </a:xfrm>
          <a:prstGeom prst="rect">
            <a:avLst/>
          </a:prstGeom>
          <a:solidFill>
            <a:srgbClr val="102649"/>
          </a:solidFill>
        </p:spPr>
        <p:txBody>
          <a:bodyPr vert="horz" wrap="square" lIns="0" tIns="52069" rIns="0" bIns="0" rtlCol="0">
            <a:spAutoFit/>
          </a:bodyPr>
          <a:lstStyle>
            <a:lvl1pPr>
              <a:defRPr>
                <a:latin typeface="+mj-lt"/>
                <a:ea typeface="+mj-ea"/>
                <a:cs typeface="+mj-cs"/>
              </a:defRPr>
            </a:lvl1pPr>
          </a:lstStyle>
          <a:p>
            <a:pPr marL="642620" marR="5080" indent="-630555" algn="ctr">
              <a:lnSpc>
                <a:spcPts val="3820"/>
              </a:lnSpc>
              <a:spcBef>
                <a:spcPts val="409"/>
              </a:spcBef>
            </a:pPr>
            <a:r>
              <a:rPr lang="en-US" sz="3600" spc="65">
                <a:solidFill>
                  <a:schemeClr val="bg1"/>
                </a:solidFill>
              </a:rPr>
              <a:t>Battleship Game</a:t>
            </a:r>
          </a:p>
          <a:p>
            <a:pPr marL="642620" marR="5080" indent="-630555" algn="ctr">
              <a:lnSpc>
                <a:spcPts val="3820"/>
              </a:lnSpc>
              <a:spcBef>
                <a:spcPts val="409"/>
              </a:spcBef>
            </a:pPr>
            <a:endParaRPr lang="en-US" sz="3350" spc="-10">
              <a:solidFill>
                <a:schemeClr val="accent6"/>
              </a:solidFill>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8CD0698E-405A-E7EA-B724-3B4E3B23E65D}"/>
              </a:ext>
            </a:extLst>
          </p:cNvPr>
          <p:cNvSpPr txBox="1"/>
          <p:nvPr/>
        </p:nvSpPr>
        <p:spPr>
          <a:xfrm>
            <a:off x="1813" y="1051325"/>
            <a:ext cx="4352997" cy="1015663"/>
          </a:xfrm>
          <a:prstGeom prst="rect">
            <a:avLst/>
          </a:prstGeom>
          <a:solidFill>
            <a:srgbClr val="FFC000"/>
          </a:solidFill>
        </p:spPr>
        <p:txBody>
          <a:bodyPr wrap="square" rtlCol="0">
            <a:spAutoFit/>
          </a:bodyPr>
          <a:lstStyle/>
          <a:p>
            <a:r>
              <a:rPr lang="en-US" sz="2000">
                <a:latin typeface="+mj-lt"/>
              </a:rPr>
              <a:t>Place your 5 boats on your Board. Check mark </a:t>
            </a:r>
            <a:r>
              <a:rPr lang="en-US" sz="2000">
                <a:latin typeface="Aptos" panose="020B0004020202020204" pitchFamily="34" charset="0"/>
              </a:rPr>
              <a:t>✓</a:t>
            </a:r>
            <a:r>
              <a:rPr lang="en-US" sz="2000">
                <a:latin typeface="+mj-lt"/>
              </a:rPr>
              <a:t> the intersections that are hits! </a:t>
            </a:r>
          </a:p>
          <a:p>
            <a:r>
              <a:rPr lang="en-US" sz="2000">
                <a:latin typeface="+mj-lt"/>
              </a:rPr>
              <a:t>X out intersections that are misses</a:t>
            </a:r>
            <a:r>
              <a:rPr lang="en-US" sz="2000"/>
              <a:t>.</a:t>
            </a:r>
          </a:p>
        </p:txBody>
      </p:sp>
      <p:pic>
        <p:nvPicPr>
          <p:cNvPr id="3" name="Picture 2" descr="My Board Battleship gameboard - on graph paper with x y chart">
            <a:extLst>
              <a:ext uri="{FF2B5EF4-FFF2-40B4-BE49-F238E27FC236}">
                <a16:creationId xmlns:a16="http://schemas.microsoft.com/office/drawing/2014/main" id="{1A34E5D5-8D37-2E3E-1E2D-8DFBC8EAB8C8}"/>
              </a:ext>
            </a:extLst>
          </p:cNvPr>
          <p:cNvPicPr>
            <a:picLocks noChangeAspect="1"/>
          </p:cNvPicPr>
          <p:nvPr/>
        </p:nvPicPr>
        <p:blipFill>
          <a:blip r:embed="rId2"/>
          <a:stretch>
            <a:fillRect/>
          </a:stretch>
        </p:blipFill>
        <p:spPr>
          <a:xfrm>
            <a:off x="962748" y="2322082"/>
            <a:ext cx="7467600" cy="6307585"/>
          </a:xfrm>
          <a:prstGeom prst="rect">
            <a:avLst/>
          </a:prstGeom>
        </p:spPr>
      </p:pic>
      <p:pic>
        <p:nvPicPr>
          <p:cNvPr id="5" name="Picture 4" descr="My opponent's Board Battleship gameboard - on graph paper with x y chart&#10;&#10;">
            <a:extLst>
              <a:ext uri="{FF2B5EF4-FFF2-40B4-BE49-F238E27FC236}">
                <a16:creationId xmlns:a16="http://schemas.microsoft.com/office/drawing/2014/main" id="{485246E8-705D-BC3F-40EE-A8A1E49FAF9B}"/>
              </a:ext>
            </a:extLst>
          </p:cNvPr>
          <p:cNvPicPr>
            <a:picLocks noChangeAspect="1"/>
          </p:cNvPicPr>
          <p:nvPr/>
        </p:nvPicPr>
        <p:blipFill>
          <a:blip r:embed="rId3"/>
          <a:stretch>
            <a:fillRect/>
          </a:stretch>
        </p:blipFill>
        <p:spPr>
          <a:xfrm>
            <a:off x="9625025" y="2507770"/>
            <a:ext cx="6946230" cy="6046887"/>
          </a:xfrm>
          <a:prstGeom prst="rect">
            <a:avLst/>
          </a:prstGeom>
        </p:spPr>
      </p:pic>
      <p:sp>
        <p:nvSpPr>
          <p:cNvPr id="10" name="TextBox 9">
            <a:extLst>
              <a:ext uri="{FF2B5EF4-FFF2-40B4-BE49-F238E27FC236}">
                <a16:creationId xmlns:a16="http://schemas.microsoft.com/office/drawing/2014/main" id="{7167C908-66E4-7AC2-AEEE-279344CCD6A9}"/>
              </a:ext>
            </a:extLst>
          </p:cNvPr>
          <p:cNvSpPr txBox="1"/>
          <p:nvPr/>
        </p:nvSpPr>
        <p:spPr>
          <a:xfrm>
            <a:off x="2146164" y="8139103"/>
            <a:ext cx="13716000" cy="1631216"/>
          </a:xfrm>
          <a:prstGeom prst="rect">
            <a:avLst/>
          </a:prstGeom>
          <a:noFill/>
        </p:spPr>
        <p:txBody>
          <a:bodyPr wrap="square">
            <a:spAutoFit/>
          </a:bodyPr>
          <a:lstStyle/>
          <a:p>
            <a:pPr algn="l"/>
            <a:endParaRPr lang="en-US" sz="2800" b="0" i="0" u="none" strike="noStrike" baseline="0">
              <a:solidFill>
                <a:srgbClr val="000000"/>
              </a:solidFill>
              <a:latin typeface="Arial" panose="020B0604020202020204" pitchFamily="34" charset="0"/>
            </a:endParaRPr>
          </a:p>
          <a:p>
            <a:pPr algn="ctr"/>
            <a:r>
              <a:rPr lang="en-US" sz="2400" b="1" i="0" u="none" strike="noStrike" baseline="0">
                <a:solidFill>
                  <a:srgbClr val="102649"/>
                </a:solidFill>
                <a:latin typeface="+mn-lt"/>
              </a:rPr>
              <a:t>Family Prompts </a:t>
            </a:r>
          </a:p>
          <a:p>
            <a:pPr marL="342900" indent="-342900">
              <a:buFont typeface="Arial" panose="020B0604020202020204" pitchFamily="34" charset="0"/>
              <a:buChar char="•"/>
            </a:pPr>
            <a:r>
              <a:rPr lang="en-US" sz="2400" b="0" i="0" u="none" strike="noStrike" baseline="0">
                <a:solidFill>
                  <a:srgbClr val="102649"/>
                </a:solidFill>
                <a:latin typeface="+mn-lt"/>
              </a:rPr>
              <a:t>How did you choose your coordinates? Was there a strategy you used to place your “battleships” ? </a:t>
            </a:r>
          </a:p>
          <a:p>
            <a:pPr marL="342900" indent="-342900">
              <a:buFont typeface="Arial" panose="020B0604020202020204" pitchFamily="34" charset="0"/>
              <a:buChar char="•"/>
            </a:pPr>
            <a:r>
              <a:rPr lang="en-US" sz="2400" b="0" i="0" u="none" strike="noStrike" baseline="0">
                <a:solidFill>
                  <a:srgbClr val="102649"/>
                </a:solidFill>
                <a:latin typeface="+mn-lt"/>
              </a:rPr>
              <a:t>Was there a strategy you used to select the coordinates you guessed for your opponent’s “battleships”?</a:t>
            </a:r>
          </a:p>
        </p:txBody>
      </p:sp>
      <p:pic>
        <p:nvPicPr>
          <p:cNvPr id="6" name="Picture 5" descr="Blue battleship with red dots to match at intersections on the grid.">
            <a:extLst>
              <a:ext uri="{FF2B5EF4-FFF2-40B4-BE49-F238E27FC236}">
                <a16:creationId xmlns:a16="http://schemas.microsoft.com/office/drawing/2014/main" id="{02627611-0E3D-942A-8B49-7680E552433E}"/>
              </a:ext>
            </a:extLst>
          </p:cNvPr>
          <p:cNvPicPr>
            <a:picLocks noChangeAspect="1"/>
          </p:cNvPicPr>
          <p:nvPr/>
        </p:nvPicPr>
        <p:blipFill>
          <a:blip r:embed="rId4"/>
          <a:stretch>
            <a:fillRect/>
          </a:stretch>
        </p:blipFill>
        <p:spPr>
          <a:xfrm>
            <a:off x="4424476" y="1118403"/>
            <a:ext cx="2251710" cy="481649"/>
          </a:xfrm>
          <a:prstGeom prst="rect">
            <a:avLst/>
          </a:prstGeom>
        </p:spPr>
      </p:pic>
      <p:pic>
        <p:nvPicPr>
          <p:cNvPr id="7" name="Picture 6" descr="Blue battleship with red dots to match at intersections on the grid.">
            <a:extLst>
              <a:ext uri="{FF2B5EF4-FFF2-40B4-BE49-F238E27FC236}">
                <a16:creationId xmlns:a16="http://schemas.microsoft.com/office/drawing/2014/main" id="{DE6A4061-3D74-0091-E68E-CB413937F299}"/>
              </a:ext>
            </a:extLst>
          </p:cNvPr>
          <p:cNvPicPr>
            <a:picLocks noChangeAspect="1"/>
          </p:cNvPicPr>
          <p:nvPr/>
        </p:nvPicPr>
        <p:blipFill>
          <a:blip r:embed="rId5"/>
          <a:stretch>
            <a:fillRect/>
          </a:stretch>
        </p:blipFill>
        <p:spPr>
          <a:xfrm>
            <a:off x="5320972" y="1667526"/>
            <a:ext cx="598182" cy="911156"/>
          </a:xfrm>
          <a:prstGeom prst="rect">
            <a:avLst/>
          </a:prstGeom>
        </p:spPr>
      </p:pic>
      <p:pic>
        <p:nvPicPr>
          <p:cNvPr id="11" name="Picture 10" descr="Blue battleship with red dots to match at intersections on the grid.">
            <a:extLst>
              <a:ext uri="{FF2B5EF4-FFF2-40B4-BE49-F238E27FC236}">
                <a16:creationId xmlns:a16="http://schemas.microsoft.com/office/drawing/2014/main" id="{7614DA91-2001-E3C6-F7CB-7618D9837DA9}"/>
              </a:ext>
            </a:extLst>
          </p:cNvPr>
          <p:cNvPicPr>
            <a:picLocks noChangeAspect="1"/>
          </p:cNvPicPr>
          <p:nvPr/>
        </p:nvPicPr>
        <p:blipFill>
          <a:blip r:embed="rId6"/>
          <a:stretch>
            <a:fillRect/>
          </a:stretch>
        </p:blipFill>
        <p:spPr>
          <a:xfrm>
            <a:off x="6745851" y="1265379"/>
            <a:ext cx="676282" cy="1390372"/>
          </a:xfrm>
          <a:prstGeom prst="rect">
            <a:avLst/>
          </a:prstGeom>
        </p:spPr>
      </p:pic>
      <p:pic>
        <p:nvPicPr>
          <p:cNvPr id="12" name="Picture 11" descr="Blue battleship with red dots to match at intersections on the grid.">
            <a:extLst>
              <a:ext uri="{FF2B5EF4-FFF2-40B4-BE49-F238E27FC236}">
                <a16:creationId xmlns:a16="http://schemas.microsoft.com/office/drawing/2014/main" id="{3870A28D-19DB-845F-F552-06DC79519E95}"/>
              </a:ext>
            </a:extLst>
          </p:cNvPr>
          <p:cNvPicPr>
            <a:picLocks noChangeAspect="1"/>
          </p:cNvPicPr>
          <p:nvPr/>
        </p:nvPicPr>
        <p:blipFill>
          <a:blip r:embed="rId5"/>
          <a:stretch>
            <a:fillRect/>
          </a:stretch>
        </p:blipFill>
        <p:spPr>
          <a:xfrm>
            <a:off x="5982248" y="1667130"/>
            <a:ext cx="598182" cy="911156"/>
          </a:xfrm>
          <a:prstGeom prst="rect">
            <a:avLst/>
          </a:prstGeom>
        </p:spPr>
      </p:pic>
      <p:sp>
        <p:nvSpPr>
          <p:cNvPr id="4" name="TextBox 3">
            <a:extLst>
              <a:ext uri="{FF2B5EF4-FFF2-40B4-BE49-F238E27FC236}">
                <a16:creationId xmlns:a16="http://schemas.microsoft.com/office/drawing/2014/main" id="{2EC51F21-08C8-A8BD-ADB1-64E79930026E}"/>
              </a:ext>
            </a:extLst>
          </p:cNvPr>
          <p:cNvSpPr txBox="1"/>
          <p:nvPr/>
        </p:nvSpPr>
        <p:spPr>
          <a:xfrm>
            <a:off x="14495712" y="1051325"/>
            <a:ext cx="3500422" cy="1938992"/>
          </a:xfrm>
          <a:prstGeom prst="rect">
            <a:avLst/>
          </a:prstGeom>
          <a:solidFill>
            <a:srgbClr val="FFFF00"/>
          </a:solidFill>
        </p:spPr>
        <p:txBody>
          <a:bodyPr wrap="square" rtlCol="0">
            <a:spAutoFit/>
          </a:bodyPr>
          <a:lstStyle/>
          <a:p>
            <a:r>
              <a:rPr lang="en-US" sz="2400">
                <a:latin typeface="+mn-lt"/>
              </a:rPr>
              <a:t>You want to make notes of hits and misses. </a:t>
            </a:r>
          </a:p>
          <a:p>
            <a:r>
              <a:rPr lang="en-US" sz="2400">
                <a:latin typeface="+mn-lt"/>
              </a:rPr>
              <a:t>Use this board to record the hits and misses on your opponent’s board. </a:t>
            </a:r>
          </a:p>
        </p:txBody>
      </p:sp>
    </p:spTree>
    <p:extLst>
      <p:ext uri="{BB962C8B-B14F-4D97-AF65-F5344CB8AC3E}">
        <p14:creationId xmlns:p14="http://schemas.microsoft.com/office/powerpoint/2010/main" val="31545287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05160D-C616-BDB9-A4CB-4B6104F9169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B525861-81A4-3B7A-7F4F-01961EA7EEBC}"/>
              </a:ext>
            </a:extLst>
          </p:cNvPr>
          <p:cNvSpPr>
            <a:spLocks noGrp="1"/>
          </p:cNvSpPr>
          <p:nvPr>
            <p:ph type="title"/>
          </p:nvPr>
        </p:nvSpPr>
        <p:spPr>
          <a:xfrm>
            <a:off x="5629314" y="-515526"/>
            <a:ext cx="6800770" cy="515526"/>
          </a:xfrm>
        </p:spPr>
        <p:txBody>
          <a:bodyPr wrap="square" lIns="0" tIns="0" rIns="0" bIns="0" anchor="b">
            <a:spAutoFit/>
          </a:bodyPr>
          <a:lstStyle/>
          <a:p>
            <a:r>
              <a:rPr lang="en-US">
                <a:solidFill>
                  <a:schemeClr val="bg2"/>
                </a:solidFill>
              </a:rPr>
              <a:t>Battleship Game Board 3</a:t>
            </a:r>
          </a:p>
        </p:txBody>
      </p:sp>
      <p:sp>
        <p:nvSpPr>
          <p:cNvPr id="9" name="object 22" descr="KY Family Math Night- Geometry Activity 1e Battleship&#10;&#10;">
            <a:extLst>
              <a:ext uri="{FF2B5EF4-FFF2-40B4-BE49-F238E27FC236}">
                <a16:creationId xmlns:a16="http://schemas.microsoft.com/office/drawing/2014/main" id="{FDBCEF22-F1B1-007C-652B-98AE1267B314}"/>
              </a:ext>
            </a:extLst>
          </p:cNvPr>
          <p:cNvSpPr txBox="1">
            <a:spLocks/>
          </p:cNvSpPr>
          <p:nvPr/>
        </p:nvSpPr>
        <p:spPr>
          <a:xfrm>
            <a:off x="-23352" y="-27174"/>
            <a:ext cx="18059400" cy="1078499"/>
          </a:xfrm>
          <a:prstGeom prst="rect">
            <a:avLst/>
          </a:prstGeom>
          <a:solidFill>
            <a:srgbClr val="102649"/>
          </a:solidFill>
        </p:spPr>
        <p:txBody>
          <a:bodyPr vert="horz" wrap="square" lIns="0" tIns="52069" rIns="0" bIns="0" rtlCol="0">
            <a:spAutoFit/>
          </a:bodyPr>
          <a:lstStyle>
            <a:lvl1pPr>
              <a:defRPr>
                <a:latin typeface="+mj-lt"/>
                <a:ea typeface="+mj-ea"/>
                <a:cs typeface="+mj-cs"/>
              </a:defRPr>
            </a:lvl1pPr>
          </a:lstStyle>
          <a:p>
            <a:pPr marL="642620" marR="5080" indent="-630555" algn="ctr">
              <a:lnSpc>
                <a:spcPts val="3820"/>
              </a:lnSpc>
              <a:spcBef>
                <a:spcPts val="409"/>
              </a:spcBef>
            </a:pPr>
            <a:r>
              <a:rPr lang="en-US" sz="3600" spc="65">
                <a:solidFill>
                  <a:schemeClr val="bg1"/>
                </a:solidFill>
              </a:rPr>
              <a:t>Battleship Game</a:t>
            </a:r>
          </a:p>
          <a:p>
            <a:pPr marL="642620" marR="5080" indent="-630555" algn="ctr">
              <a:lnSpc>
                <a:spcPts val="3820"/>
              </a:lnSpc>
              <a:spcBef>
                <a:spcPts val="409"/>
              </a:spcBef>
            </a:pPr>
            <a:endParaRPr lang="en-US" sz="3350" spc="-10">
              <a:solidFill>
                <a:schemeClr val="accent6"/>
              </a:solidFill>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D4AF6319-0280-9CCD-085B-E405F2D53B11}"/>
              </a:ext>
            </a:extLst>
          </p:cNvPr>
          <p:cNvSpPr txBox="1"/>
          <p:nvPr/>
        </p:nvSpPr>
        <p:spPr>
          <a:xfrm>
            <a:off x="1813" y="1051325"/>
            <a:ext cx="4352997" cy="1015663"/>
          </a:xfrm>
          <a:prstGeom prst="rect">
            <a:avLst/>
          </a:prstGeom>
          <a:solidFill>
            <a:srgbClr val="FFC000"/>
          </a:solidFill>
        </p:spPr>
        <p:txBody>
          <a:bodyPr wrap="square" rtlCol="0">
            <a:spAutoFit/>
          </a:bodyPr>
          <a:lstStyle/>
          <a:p>
            <a:r>
              <a:rPr lang="en-US" sz="2000">
                <a:latin typeface="+mj-lt"/>
              </a:rPr>
              <a:t>Place your 5 boats on your Board. Check mark </a:t>
            </a:r>
            <a:r>
              <a:rPr lang="en-US" sz="2000">
                <a:latin typeface="Aptos" panose="020B0004020202020204" pitchFamily="34" charset="0"/>
              </a:rPr>
              <a:t>✓</a:t>
            </a:r>
            <a:r>
              <a:rPr lang="en-US" sz="2000">
                <a:latin typeface="+mj-lt"/>
              </a:rPr>
              <a:t> the intersections that are hits! </a:t>
            </a:r>
          </a:p>
          <a:p>
            <a:r>
              <a:rPr lang="en-US" sz="2000">
                <a:latin typeface="+mj-lt"/>
              </a:rPr>
              <a:t>X out intersections that are misses</a:t>
            </a:r>
            <a:r>
              <a:rPr lang="en-US" sz="2000"/>
              <a:t>.</a:t>
            </a:r>
          </a:p>
        </p:txBody>
      </p:sp>
      <p:pic>
        <p:nvPicPr>
          <p:cNvPr id="3" name="Picture 2" descr="My Board Battleship gameboard - on graph paper with x y chart">
            <a:extLst>
              <a:ext uri="{FF2B5EF4-FFF2-40B4-BE49-F238E27FC236}">
                <a16:creationId xmlns:a16="http://schemas.microsoft.com/office/drawing/2014/main" id="{FF3DA0B8-4BDB-5453-900B-DE87E729E966}"/>
              </a:ext>
            </a:extLst>
          </p:cNvPr>
          <p:cNvPicPr>
            <a:picLocks noChangeAspect="1"/>
          </p:cNvPicPr>
          <p:nvPr/>
        </p:nvPicPr>
        <p:blipFill>
          <a:blip r:embed="rId2"/>
          <a:stretch>
            <a:fillRect/>
          </a:stretch>
        </p:blipFill>
        <p:spPr>
          <a:xfrm>
            <a:off x="962748" y="2322082"/>
            <a:ext cx="7467600" cy="6307585"/>
          </a:xfrm>
          <a:prstGeom prst="rect">
            <a:avLst/>
          </a:prstGeom>
        </p:spPr>
      </p:pic>
      <p:pic>
        <p:nvPicPr>
          <p:cNvPr id="5" name="Picture 4" descr="My opponent's Board Battleship gameboard - on graph paper with x y chart&#10;&#10;">
            <a:extLst>
              <a:ext uri="{FF2B5EF4-FFF2-40B4-BE49-F238E27FC236}">
                <a16:creationId xmlns:a16="http://schemas.microsoft.com/office/drawing/2014/main" id="{69A904AF-7CFC-62FF-23FB-4F5993B750CD}"/>
              </a:ext>
            </a:extLst>
          </p:cNvPr>
          <p:cNvPicPr>
            <a:picLocks noChangeAspect="1"/>
          </p:cNvPicPr>
          <p:nvPr/>
        </p:nvPicPr>
        <p:blipFill>
          <a:blip r:embed="rId3"/>
          <a:stretch>
            <a:fillRect/>
          </a:stretch>
        </p:blipFill>
        <p:spPr>
          <a:xfrm>
            <a:off x="9625025" y="2507770"/>
            <a:ext cx="6946230" cy="6046887"/>
          </a:xfrm>
          <a:prstGeom prst="rect">
            <a:avLst/>
          </a:prstGeom>
        </p:spPr>
      </p:pic>
      <p:sp>
        <p:nvSpPr>
          <p:cNvPr id="10" name="TextBox 9">
            <a:extLst>
              <a:ext uri="{FF2B5EF4-FFF2-40B4-BE49-F238E27FC236}">
                <a16:creationId xmlns:a16="http://schemas.microsoft.com/office/drawing/2014/main" id="{364D1A0E-4139-8AB4-BD13-4530F34D30BE}"/>
              </a:ext>
            </a:extLst>
          </p:cNvPr>
          <p:cNvSpPr txBox="1"/>
          <p:nvPr/>
        </p:nvSpPr>
        <p:spPr>
          <a:xfrm>
            <a:off x="4172886" y="7957874"/>
            <a:ext cx="9657012" cy="2000548"/>
          </a:xfrm>
          <a:prstGeom prst="rect">
            <a:avLst/>
          </a:prstGeom>
          <a:noFill/>
        </p:spPr>
        <p:txBody>
          <a:bodyPr wrap="square">
            <a:spAutoFit/>
          </a:bodyPr>
          <a:lstStyle/>
          <a:p>
            <a:pPr algn="l"/>
            <a:endParaRPr lang="en-US" sz="2800" b="0" i="0" u="none" strike="noStrike" baseline="0">
              <a:solidFill>
                <a:srgbClr val="000000"/>
              </a:solidFill>
              <a:latin typeface="Arial" panose="020B0604020202020204" pitchFamily="34" charset="0"/>
            </a:endParaRPr>
          </a:p>
          <a:p>
            <a:pPr algn="ctr"/>
            <a:r>
              <a:rPr lang="en-US" sz="2400" b="1" i="0" u="none" strike="noStrike" baseline="0">
                <a:solidFill>
                  <a:schemeClr val="tx1"/>
                </a:solidFill>
                <a:latin typeface="+mn-lt"/>
              </a:rPr>
              <a:t>Family Prompts </a:t>
            </a:r>
          </a:p>
          <a:p>
            <a:pPr marL="342900" indent="-342900">
              <a:buFont typeface="Arial" panose="020B0604020202020204" pitchFamily="34" charset="0"/>
              <a:buChar char="•"/>
            </a:pPr>
            <a:r>
              <a:rPr lang="en-US" sz="2400" b="0" i="0" u="none" strike="noStrike" baseline="0">
                <a:latin typeface="+mn-lt"/>
              </a:rPr>
              <a:t>Do you want to play again?</a:t>
            </a:r>
          </a:p>
          <a:p>
            <a:pPr marL="342900" indent="-342900">
              <a:buFont typeface="Arial" panose="020B0604020202020204" pitchFamily="34" charset="0"/>
              <a:buChar char="•"/>
            </a:pPr>
            <a:r>
              <a:rPr lang="en-US" sz="2400" b="0" i="0" u="none" strike="noStrike" baseline="0">
                <a:latin typeface="+mn-lt"/>
              </a:rPr>
              <a:t>Did you try a method for guessing that did not work? Why didn’t it work? </a:t>
            </a:r>
          </a:p>
          <a:p>
            <a:pPr marL="342900" indent="-342900">
              <a:buFont typeface="Arial" panose="020B0604020202020204" pitchFamily="34" charset="0"/>
              <a:buChar char="•"/>
            </a:pPr>
            <a:r>
              <a:rPr lang="en-US" sz="2400" b="0" i="0" u="none" strike="noStrike" baseline="0">
                <a:latin typeface="+mn-lt"/>
              </a:rPr>
              <a:t>Would it ever work? Why or why not?</a:t>
            </a:r>
          </a:p>
        </p:txBody>
      </p:sp>
      <p:pic>
        <p:nvPicPr>
          <p:cNvPr id="6" name="Picture 5" descr="Blue battleship with red dots to match at intersections on the grid.">
            <a:extLst>
              <a:ext uri="{FF2B5EF4-FFF2-40B4-BE49-F238E27FC236}">
                <a16:creationId xmlns:a16="http://schemas.microsoft.com/office/drawing/2014/main" id="{70BDA468-25FA-4FFC-04C7-DCD85BAA5BCA}"/>
              </a:ext>
            </a:extLst>
          </p:cNvPr>
          <p:cNvPicPr>
            <a:picLocks noChangeAspect="1"/>
          </p:cNvPicPr>
          <p:nvPr/>
        </p:nvPicPr>
        <p:blipFill>
          <a:blip r:embed="rId4"/>
          <a:stretch>
            <a:fillRect/>
          </a:stretch>
        </p:blipFill>
        <p:spPr>
          <a:xfrm>
            <a:off x="4424476" y="1118403"/>
            <a:ext cx="2251710" cy="481649"/>
          </a:xfrm>
          <a:prstGeom prst="rect">
            <a:avLst/>
          </a:prstGeom>
        </p:spPr>
      </p:pic>
      <p:pic>
        <p:nvPicPr>
          <p:cNvPr id="7" name="Picture 6" descr="Blue battleship with red dots to match at intersections on the grid.">
            <a:extLst>
              <a:ext uri="{FF2B5EF4-FFF2-40B4-BE49-F238E27FC236}">
                <a16:creationId xmlns:a16="http://schemas.microsoft.com/office/drawing/2014/main" id="{4D4D3558-3425-FFDA-9C76-234F5E3F3F90}"/>
              </a:ext>
            </a:extLst>
          </p:cNvPr>
          <p:cNvPicPr>
            <a:picLocks noChangeAspect="1"/>
          </p:cNvPicPr>
          <p:nvPr/>
        </p:nvPicPr>
        <p:blipFill>
          <a:blip r:embed="rId5"/>
          <a:stretch>
            <a:fillRect/>
          </a:stretch>
        </p:blipFill>
        <p:spPr>
          <a:xfrm>
            <a:off x="5320972" y="1667526"/>
            <a:ext cx="598182" cy="911156"/>
          </a:xfrm>
          <a:prstGeom prst="rect">
            <a:avLst/>
          </a:prstGeom>
        </p:spPr>
      </p:pic>
      <p:pic>
        <p:nvPicPr>
          <p:cNvPr id="11" name="Picture 10" descr="Blue battleship with red dots to match at intersections on the grid.">
            <a:extLst>
              <a:ext uri="{FF2B5EF4-FFF2-40B4-BE49-F238E27FC236}">
                <a16:creationId xmlns:a16="http://schemas.microsoft.com/office/drawing/2014/main" id="{9834C098-8611-D2E9-C1D0-FB304DC9460A}"/>
              </a:ext>
            </a:extLst>
          </p:cNvPr>
          <p:cNvPicPr>
            <a:picLocks noChangeAspect="1"/>
          </p:cNvPicPr>
          <p:nvPr/>
        </p:nvPicPr>
        <p:blipFill>
          <a:blip r:embed="rId6"/>
          <a:stretch>
            <a:fillRect/>
          </a:stretch>
        </p:blipFill>
        <p:spPr>
          <a:xfrm>
            <a:off x="6745851" y="1265379"/>
            <a:ext cx="676282" cy="1390372"/>
          </a:xfrm>
          <a:prstGeom prst="rect">
            <a:avLst/>
          </a:prstGeom>
        </p:spPr>
      </p:pic>
      <p:pic>
        <p:nvPicPr>
          <p:cNvPr id="12" name="Picture 11" descr="Blue battleship with red dots to match at intersections on the grid.">
            <a:extLst>
              <a:ext uri="{FF2B5EF4-FFF2-40B4-BE49-F238E27FC236}">
                <a16:creationId xmlns:a16="http://schemas.microsoft.com/office/drawing/2014/main" id="{0FF4837C-5960-C432-D52B-C6DEA8BB5893}"/>
              </a:ext>
            </a:extLst>
          </p:cNvPr>
          <p:cNvPicPr>
            <a:picLocks noChangeAspect="1"/>
          </p:cNvPicPr>
          <p:nvPr/>
        </p:nvPicPr>
        <p:blipFill>
          <a:blip r:embed="rId5"/>
          <a:stretch>
            <a:fillRect/>
          </a:stretch>
        </p:blipFill>
        <p:spPr>
          <a:xfrm>
            <a:off x="5982248" y="1667130"/>
            <a:ext cx="598182" cy="911156"/>
          </a:xfrm>
          <a:prstGeom prst="rect">
            <a:avLst/>
          </a:prstGeom>
        </p:spPr>
      </p:pic>
      <p:sp>
        <p:nvSpPr>
          <p:cNvPr id="4" name="TextBox 3">
            <a:extLst>
              <a:ext uri="{FF2B5EF4-FFF2-40B4-BE49-F238E27FC236}">
                <a16:creationId xmlns:a16="http://schemas.microsoft.com/office/drawing/2014/main" id="{EAC71543-503F-1BBF-57F4-FA5E7BC5FA8C}"/>
              </a:ext>
            </a:extLst>
          </p:cNvPr>
          <p:cNvSpPr txBox="1"/>
          <p:nvPr/>
        </p:nvSpPr>
        <p:spPr>
          <a:xfrm>
            <a:off x="14495712" y="1051325"/>
            <a:ext cx="3500422" cy="1938992"/>
          </a:xfrm>
          <a:prstGeom prst="rect">
            <a:avLst/>
          </a:prstGeom>
          <a:solidFill>
            <a:srgbClr val="FFFF00"/>
          </a:solidFill>
        </p:spPr>
        <p:txBody>
          <a:bodyPr wrap="square" rtlCol="0">
            <a:spAutoFit/>
          </a:bodyPr>
          <a:lstStyle/>
          <a:p>
            <a:r>
              <a:rPr lang="en-US" sz="2400">
                <a:latin typeface="+mn-lt"/>
              </a:rPr>
              <a:t>You want to make notes of hits and misses. </a:t>
            </a:r>
          </a:p>
          <a:p>
            <a:r>
              <a:rPr lang="en-US" sz="2400">
                <a:latin typeface="+mn-lt"/>
              </a:rPr>
              <a:t>Use this board to record the hits and misses on your opponent’s board. </a:t>
            </a:r>
          </a:p>
        </p:txBody>
      </p:sp>
    </p:spTree>
    <p:extLst>
      <p:ext uri="{BB962C8B-B14F-4D97-AF65-F5344CB8AC3E}">
        <p14:creationId xmlns:p14="http://schemas.microsoft.com/office/powerpoint/2010/main" val="485206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6DA55D-4D36-1144-9EE3-FE534FEB92A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0E83377-6C33-B2A6-6A2B-D8A89B351968}"/>
              </a:ext>
            </a:extLst>
          </p:cNvPr>
          <p:cNvSpPr>
            <a:spLocks noGrp="1"/>
          </p:cNvSpPr>
          <p:nvPr>
            <p:ph type="title"/>
          </p:nvPr>
        </p:nvSpPr>
        <p:spPr>
          <a:xfrm>
            <a:off x="5629314" y="-515526"/>
            <a:ext cx="6800770" cy="515526"/>
          </a:xfrm>
        </p:spPr>
        <p:txBody>
          <a:bodyPr wrap="square" lIns="0" tIns="0" rIns="0" bIns="0" anchor="b">
            <a:spAutoFit/>
          </a:bodyPr>
          <a:lstStyle/>
          <a:p>
            <a:r>
              <a:rPr lang="en-US">
                <a:solidFill>
                  <a:schemeClr val="bg2"/>
                </a:solidFill>
              </a:rPr>
              <a:t>Battleship Game Board 4</a:t>
            </a:r>
          </a:p>
        </p:txBody>
      </p:sp>
      <p:sp>
        <p:nvSpPr>
          <p:cNvPr id="9" name="object 22" descr="KY Family Math Night- Geometry Activity 1e Battleship&#10;&#10;">
            <a:extLst>
              <a:ext uri="{FF2B5EF4-FFF2-40B4-BE49-F238E27FC236}">
                <a16:creationId xmlns:a16="http://schemas.microsoft.com/office/drawing/2014/main" id="{EF195708-1ECE-A40A-79AE-957DD2928BEC}"/>
              </a:ext>
            </a:extLst>
          </p:cNvPr>
          <p:cNvSpPr txBox="1">
            <a:spLocks/>
          </p:cNvSpPr>
          <p:nvPr/>
        </p:nvSpPr>
        <p:spPr>
          <a:xfrm>
            <a:off x="-23352" y="-27174"/>
            <a:ext cx="18059400" cy="1078499"/>
          </a:xfrm>
          <a:prstGeom prst="rect">
            <a:avLst/>
          </a:prstGeom>
          <a:solidFill>
            <a:srgbClr val="102649"/>
          </a:solidFill>
        </p:spPr>
        <p:txBody>
          <a:bodyPr vert="horz" wrap="square" lIns="0" tIns="52069" rIns="0" bIns="0" rtlCol="0">
            <a:spAutoFit/>
          </a:bodyPr>
          <a:lstStyle>
            <a:lvl1pPr>
              <a:defRPr>
                <a:latin typeface="+mj-lt"/>
                <a:ea typeface="+mj-ea"/>
                <a:cs typeface="+mj-cs"/>
              </a:defRPr>
            </a:lvl1pPr>
          </a:lstStyle>
          <a:p>
            <a:pPr marL="642620" marR="5080" indent="-630555" algn="ctr">
              <a:lnSpc>
                <a:spcPts val="3820"/>
              </a:lnSpc>
              <a:spcBef>
                <a:spcPts val="409"/>
              </a:spcBef>
            </a:pPr>
            <a:r>
              <a:rPr lang="en-US" sz="3600" spc="65">
                <a:solidFill>
                  <a:schemeClr val="bg1"/>
                </a:solidFill>
              </a:rPr>
              <a:t>Battleship Game</a:t>
            </a:r>
          </a:p>
          <a:p>
            <a:pPr marL="642620" marR="5080" indent="-630555" algn="ctr">
              <a:lnSpc>
                <a:spcPts val="3820"/>
              </a:lnSpc>
              <a:spcBef>
                <a:spcPts val="409"/>
              </a:spcBef>
            </a:pPr>
            <a:endParaRPr lang="en-US" sz="3350" spc="-10">
              <a:solidFill>
                <a:schemeClr val="accent6"/>
              </a:solidFill>
              <a:latin typeface="Arial" panose="020B0604020202020204" pitchFamily="34" charset="0"/>
              <a:cs typeface="Arial" panose="020B0604020202020204" pitchFamily="34" charset="0"/>
            </a:endParaRPr>
          </a:p>
        </p:txBody>
      </p:sp>
      <p:sp>
        <p:nvSpPr>
          <p:cNvPr id="14" name="TextBox 13">
            <a:extLst>
              <a:ext uri="{FF2B5EF4-FFF2-40B4-BE49-F238E27FC236}">
                <a16:creationId xmlns:a16="http://schemas.microsoft.com/office/drawing/2014/main" id="{06DB0E16-7EDA-CD59-CC06-46E410E1D8D7}"/>
              </a:ext>
            </a:extLst>
          </p:cNvPr>
          <p:cNvSpPr txBox="1"/>
          <p:nvPr/>
        </p:nvSpPr>
        <p:spPr>
          <a:xfrm>
            <a:off x="1813" y="1051325"/>
            <a:ext cx="4352997" cy="1015663"/>
          </a:xfrm>
          <a:prstGeom prst="rect">
            <a:avLst/>
          </a:prstGeom>
          <a:solidFill>
            <a:srgbClr val="FFC000"/>
          </a:solidFill>
        </p:spPr>
        <p:txBody>
          <a:bodyPr wrap="square" rtlCol="0">
            <a:spAutoFit/>
          </a:bodyPr>
          <a:lstStyle/>
          <a:p>
            <a:r>
              <a:rPr lang="en-US" sz="2000">
                <a:latin typeface="+mj-lt"/>
              </a:rPr>
              <a:t>Place your 5 boats on your Board. Check mark </a:t>
            </a:r>
            <a:r>
              <a:rPr lang="en-US" sz="2000">
                <a:latin typeface="Aptos" panose="020B0004020202020204" pitchFamily="34" charset="0"/>
              </a:rPr>
              <a:t>✓</a:t>
            </a:r>
            <a:r>
              <a:rPr lang="en-US" sz="2000">
                <a:latin typeface="+mj-lt"/>
              </a:rPr>
              <a:t> the intersections that are hits! </a:t>
            </a:r>
          </a:p>
          <a:p>
            <a:r>
              <a:rPr lang="en-US" sz="2000">
                <a:latin typeface="+mj-lt"/>
              </a:rPr>
              <a:t>X out intersections that are misses</a:t>
            </a:r>
            <a:r>
              <a:rPr lang="en-US" sz="2000"/>
              <a:t>.</a:t>
            </a:r>
          </a:p>
        </p:txBody>
      </p:sp>
      <p:pic>
        <p:nvPicPr>
          <p:cNvPr id="3" name="Picture 2" descr="My Board Battleship gameboard - on graph paper with x y chart">
            <a:extLst>
              <a:ext uri="{FF2B5EF4-FFF2-40B4-BE49-F238E27FC236}">
                <a16:creationId xmlns:a16="http://schemas.microsoft.com/office/drawing/2014/main" id="{2B4436C5-01E6-0988-17F0-92D0ECDCBA90}"/>
              </a:ext>
            </a:extLst>
          </p:cNvPr>
          <p:cNvPicPr>
            <a:picLocks noChangeAspect="1"/>
          </p:cNvPicPr>
          <p:nvPr/>
        </p:nvPicPr>
        <p:blipFill>
          <a:blip r:embed="rId2"/>
          <a:stretch>
            <a:fillRect/>
          </a:stretch>
        </p:blipFill>
        <p:spPr>
          <a:xfrm>
            <a:off x="962748" y="2322082"/>
            <a:ext cx="7467600" cy="6307585"/>
          </a:xfrm>
          <a:prstGeom prst="rect">
            <a:avLst/>
          </a:prstGeom>
        </p:spPr>
      </p:pic>
      <p:pic>
        <p:nvPicPr>
          <p:cNvPr id="5" name="Picture 4" descr="My opponent's Board Battleship gameboard - on graph paper with x y chart&#10;&#10;">
            <a:extLst>
              <a:ext uri="{FF2B5EF4-FFF2-40B4-BE49-F238E27FC236}">
                <a16:creationId xmlns:a16="http://schemas.microsoft.com/office/drawing/2014/main" id="{1ACF268E-8FC0-E5D2-4C50-A59F44816AF3}"/>
              </a:ext>
            </a:extLst>
          </p:cNvPr>
          <p:cNvPicPr>
            <a:picLocks noChangeAspect="1"/>
          </p:cNvPicPr>
          <p:nvPr/>
        </p:nvPicPr>
        <p:blipFill>
          <a:blip r:embed="rId3"/>
          <a:stretch>
            <a:fillRect/>
          </a:stretch>
        </p:blipFill>
        <p:spPr>
          <a:xfrm>
            <a:off x="9625025" y="2507770"/>
            <a:ext cx="6946230" cy="6046887"/>
          </a:xfrm>
          <a:prstGeom prst="rect">
            <a:avLst/>
          </a:prstGeom>
        </p:spPr>
      </p:pic>
      <p:sp>
        <p:nvSpPr>
          <p:cNvPr id="10" name="TextBox 9">
            <a:extLst>
              <a:ext uri="{FF2B5EF4-FFF2-40B4-BE49-F238E27FC236}">
                <a16:creationId xmlns:a16="http://schemas.microsoft.com/office/drawing/2014/main" id="{EDFE3448-A4FD-C3CF-0EFD-AC026822B59C}"/>
              </a:ext>
            </a:extLst>
          </p:cNvPr>
          <p:cNvSpPr txBox="1"/>
          <p:nvPr/>
        </p:nvSpPr>
        <p:spPr>
          <a:xfrm>
            <a:off x="1862045" y="8154507"/>
            <a:ext cx="14308155" cy="1261884"/>
          </a:xfrm>
          <a:prstGeom prst="rect">
            <a:avLst/>
          </a:prstGeom>
          <a:noFill/>
        </p:spPr>
        <p:txBody>
          <a:bodyPr wrap="square">
            <a:spAutoFit/>
          </a:bodyPr>
          <a:lstStyle/>
          <a:p>
            <a:pPr algn="l"/>
            <a:endParaRPr lang="en-US" sz="2800" b="0" i="0" u="none" strike="noStrike" baseline="0">
              <a:solidFill>
                <a:srgbClr val="000000"/>
              </a:solidFill>
              <a:latin typeface="Arial" panose="020B0604020202020204" pitchFamily="34" charset="0"/>
            </a:endParaRPr>
          </a:p>
          <a:p>
            <a:pPr algn="ctr"/>
            <a:r>
              <a:rPr lang="en-US" sz="2400" b="1" i="0" u="none" strike="noStrike" baseline="0">
                <a:solidFill>
                  <a:srgbClr val="102649"/>
                </a:solidFill>
                <a:latin typeface="+mn-lt"/>
              </a:rPr>
              <a:t>Family Prompts </a:t>
            </a:r>
          </a:p>
          <a:p>
            <a:pPr marL="342900" indent="-342900">
              <a:buFont typeface="Arial" panose="020B0604020202020204" pitchFamily="34" charset="0"/>
              <a:buChar char="•"/>
            </a:pPr>
            <a:r>
              <a:rPr lang="en-US" sz="2400" b="0" i="0" u="none" strike="noStrike" baseline="0">
                <a:solidFill>
                  <a:srgbClr val="102649"/>
                </a:solidFill>
                <a:latin typeface="+mn-lt"/>
              </a:rPr>
              <a:t>Can you give an example of how we use coordinates like this other than when playing Battleship?</a:t>
            </a:r>
          </a:p>
        </p:txBody>
      </p:sp>
      <p:pic>
        <p:nvPicPr>
          <p:cNvPr id="6" name="Picture 5" descr="Blue battleship with red dots to match at intersections on the grid.">
            <a:extLst>
              <a:ext uri="{FF2B5EF4-FFF2-40B4-BE49-F238E27FC236}">
                <a16:creationId xmlns:a16="http://schemas.microsoft.com/office/drawing/2014/main" id="{415E0C81-D0F0-0AF8-477F-80B4456F72D2}"/>
              </a:ext>
            </a:extLst>
          </p:cNvPr>
          <p:cNvPicPr>
            <a:picLocks noChangeAspect="1"/>
          </p:cNvPicPr>
          <p:nvPr/>
        </p:nvPicPr>
        <p:blipFill>
          <a:blip r:embed="rId4"/>
          <a:stretch>
            <a:fillRect/>
          </a:stretch>
        </p:blipFill>
        <p:spPr>
          <a:xfrm>
            <a:off x="4424476" y="1118403"/>
            <a:ext cx="2251710" cy="481649"/>
          </a:xfrm>
          <a:prstGeom prst="rect">
            <a:avLst/>
          </a:prstGeom>
        </p:spPr>
      </p:pic>
      <p:pic>
        <p:nvPicPr>
          <p:cNvPr id="7" name="Picture 6" descr="Blue battleship with red dots to match at intersections on the grid.">
            <a:extLst>
              <a:ext uri="{FF2B5EF4-FFF2-40B4-BE49-F238E27FC236}">
                <a16:creationId xmlns:a16="http://schemas.microsoft.com/office/drawing/2014/main" id="{1A71AB98-C31E-9791-BFF2-7B09B7E2D893}"/>
              </a:ext>
            </a:extLst>
          </p:cNvPr>
          <p:cNvPicPr>
            <a:picLocks noChangeAspect="1"/>
          </p:cNvPicPr>
          <p:nvPr/>
        </p:nvPicPr>
        <p:blipFill>
          <a:blip r:embed="rId5"/>
          <a:stretch>
            <a:fillRect/>
          </a:stretch>
        </p:blipFill>
        <p:spPr>
          <a:xfrm>
            <a:off x="5320972" y="1667526"/>
            <a:ext cx="598182" cy="911156"/>
          </a:xfrm>
          <a:prstGeom prst="rect">
            <a:avLst/>
          </a:prstGeom>
        </p:spPr>
      </p:pic>
      <p:pic>
        <p:nvPicPr>
          <p:cNvPr id="11" name="Picture 10" descr="Blue battleship with red dots to match at intersections on the grid.">
            <a:extLst>
              <a:ext uri="{FF2B5EF4-FFF2-40B4-BE49-F238E27FC236}">
                <a16:creationId xmlns:a16="http://schemas.microsoft.com/office/drawing/2014/main" id="{BEF370BF-7F3B-FE23-E2E9-C1652692C9F7}"/>
              </a:ext>
            </a:extLst>
          </p:cNvPr>
          <p:cNvPicPr>
            <a:picLocks noChangeAspect="1"/>
          </p:cNvPicPr>
          <p:nvPr/>
        </p:nvPicPr>
        <p:blipFill>
          <a:blip r:embed="rId6"/>
          <a:stretch>
            <a:fillRect/>
          </a:stretch>
        </p:blipFill>
        <p:spPr>
          <a:xfrm>
            <a:off x="6745851" y="1265379"/>
            <a:ext cx="676282" cy="1390372"/>
          </a:xfrm>
          <a:prstGeom prst="rect">
            <a:avLst/>
          </a:prstGeom>
        </p:spPr>
      </p:pic>
      <p:pic>
        <p:nvPicPr>
          <p:cNvPr id="12" name="Picture 11" descr="Blue battleship with red dots to match at intersections on the grid.">
            <a:extLst>
              <a:ext uri="{FF2B5EF4-FFF2-40B4-BE49-F238E27FC236}">
                <a16:creationId xmlns:a16="http://schemas.microsoft.com/office/drawing/2014/main" id="{BA2C944C-0EC4-ED13-C3D6-FE00322161DC}"/>
              </a:ext>
            </a:extLst>
          </p:cNvPr>
          <p:cNvPicPr>
            <a:picLocks noChangeAspect="1"/>
          </p:cNvPicPr>
          <p:nvPr/>
        </p:nvPicPr>
        <p:blipFill>
          <a:blip r:embed="rId5"/>
          <a:stretch>
            <a:fillRect/>
          </a:stretch>
        </p:blipFill>
        <p:spPr>
          <a:xfrm>
            <a:off x="5982248" y="1667130"/>
            <a:ext cx="598182" cy="911156"/>
          </a:xfrm>
          <a:prstGeom prst="rect">
            <a:avLst/>
          </a:prstGeom>
        </p:spPr>
      </p:pic>
      <p:sp>
        <p:nvSpPr>
          <p:cNvPr id="4" name="TextBox 3">
            <a:extLst>
              <a:ext uri="{FF2B5EF4-FFF2-40B4-BE49-F238E27FC236}">
                <a16:creationId xmlns:a16="http://schemas.microsoft.com/office/drawing/2014/main" id="{5A293FAF-7C7A-A0F5-EEF7-63457134703F}"/>
              </a:ext>
            </a:extLst>
          </p:cNvPr>
          <p:cNvSpPr txBox="1"/>
          <p:nvPr/>
        </p:nvSpPr>
        <p:spPr>
          <a:xfrm>
            <a:off x="14495712" y="1051325"/>
            <a:ext cx="3500422" cy="1938992"/>
          </a:xfrm>
          <a:prstGeom prst="rect">
            <a:avLst/>
          </a:prstGeom>
          <a:solidFill>
            <a:srgbClr val="FFFF00"/>
          </a:solidFill>
        </p:spPr>
        <p:txBody>
          <a:bodyPr wrap="square" rtlCol="0">
            <a:spAutoFit/>
          </a:bodyPr>
          <a:lstStyle/>
          <a:p>
            <a:r>
              <a:rPr lang="en-US" sz="2400">
                <a:latin typeface="+mn-lt"/>
              </a:rPr>
              <a:t>You want to make notes of hits and misses. </a:t>
            </a:r>
          </a:p>
          <a:p>
            <a:r>
              <a:rPr lang="en-US" sz="2400">
                <a:latin typeface="+mn-lt"/>
              </a:rPr>
              <a:t>Use this board to record the hits and misses on your opponent’s board. </a:t>
            </a:r>
          </a:p>
        </p:txBody>
      </p:sp>
    </p:spTree>
    <p:extLst>
      <p:ext uri="{BB962C8B-B14F-4D97-AF65-F5344CB8AC3E}">
        <p14:creationId xmlns:p14="http://schemas.microsoft.com/office/powerpoint/2010/main" val="14897296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E1F3EA"/>
        </a:solidFill>
        <a:effectLst/>
      </p:bgPr>
    </p:bg>
    <p:spTree>
      <p:nvGrpSpPr>
        <p:cNvPr id="1" name="">
          <a:extLst>
            <a:ext uri="{FF2B5EF4-FFF2-40B4-BE49-F238E27FC236}">
              <a16:creationId xmlns:a16="http://schemas.microsoft.com/office/drawing/2014/main" id="{E4CD7CDC-79A4-B91D-11F9-026355BF40F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420ACFE-8C67-F4F5-267B-FD8D35F5EC75}"/>
              </a:ext>
              <a:ext uri="{C183D7F6-B498-43B3-948B-1728B52AA6E4}">
                <adec:decorative xmlns:adec="http://schemas.microsoft.com/office/drawing/2017/decorative" val="1"/>
              </a:ext>
            </a:extLst>
          </p:cNvPr>
          <p:cNvSpPr/>
          <p:nvPr/>
        </p:nvSpPr>
        <p:spPr>
          <a:xfrm>
            <a:off x="0" y="889000"/>
            <a:ext cx="18059400" cy="2667000"/>
          </a:xfrm>
          <a:prstGeom prst="rect">
            <a:avLst/>
          </a:prstGeom>
          <a:solidFill>
            <a:srgbClr val="102649"/>
          </a:solidFill>
          <a:ln>
            <a:solidFill>
              <a:schemeClr val="accent1">
                <a:shade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2" name="Title 1">
            <a:extLst>
              <a:ext uri="{FF2B5EF4-FFF2-40B4-BE49-F238E27FC236}">
                <a16:creationId xmlns:a16="http://schemas.microsoft.com/office/drawing/2014/main" id="{C365E5D2-FDA4-4184-AA87-CFEC3C420F5E}"/>
              </a:ext>
            </a:extLst>
          </p:cNvPr>
          <p:cNvSpPr>
            <a:spLocks noGrp="1"/>
          </p:cNvSpPr>
          <p:nvPr>
            <p:ph type="ctrTitle"/>
          </p:nvPr>
        </p:nvSpPr>
        <p:spPr>
          <a:xfrm>
            <a:off x="5381573" y="-515526"/>
            <a:ext cx="6093110" cy="515526"/>
          </a:xfrm>
        </p:spPr>
        <p:txBody>
          <a:bodyPr wrap="square" lIns="0" tIns="0" rIns="0" bIns="0" anchor="b">
            <a:spAutoFit/>
          </a:bodyPr>
          <a:lstStyle/>
          <a:p>
            <a:r>
              <a:rPr lang="en-US">
                <a:solidFill>
                  <a:schemeClr val="bg2"/>
                </a:solidFill>
              </a:rPr>
              <a:t>Battleship – Closing Slide</a:t>
            </a:r>
          </a:p>
        </p:txBody>
      </p:sp>
      <p:sp>
        <p:nvSpPr>
          <p:cNvPr id="5" name="TextBox 4">
            <a:extLst>
              <a:ext uri="{FF2B5EF4-FFF2-40B4-BE49-F238E27FC236}">
                <a16:creationId xmlns:a16="http://schemas.microsoft.com/office/drawing/2014/main" id="{7A2B995B-5D4A-2ADF-5681-BBF6DDF39032}"/>
              </a:ext>
            </a:extLst>
          </p:cNvPr>
          <p:cNvSpPr txBox="1"/>
          <p:nvPr/>
        </p:nvSpPr>
        <p:spPr>
          <a:xfrm>
            <a:off x="800100" y="1193800"/>
            <a:ext cx="16459200" cy="221599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200" b="1" i="0" u="none" strike="noStrike" kern="0" cap="none" spc="0" normalizeH="0" baseline="0" noProof="0">
                <a:ln>
                  <a:noFill/>
                </a:ln>
                <a:solidFill>
                  <a:prstClr val="white"/>
                </a:solidFill>
                <a:effectLst/>
                <a:uLnTx/>
                <a:uFillTx/>
                <a:latin typeface="Calibri"/>
              </a:rPr>
              <a:t>Kentucky Family Math Night Games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600" b="0" i="1" u="none" strike="noStrike" kern="0" cap="none" spc="0" normalizeH="0" baseline="0" noProof="0">
                <a:ln>
                  <a:noFill/>
                </a:ln>
                <a:solidFill>
                  <a:prstClr val="white"/>
                </a:solidFill>
                <a:effectLst/>
                <a:uLnTx/>
                <a:uFillTx/>
                <a:latin typeface="Calibri"/>
              </a:rPr>
              <a:t>Battleship</a:t>
            </a:r>
          </a:p>
        </p:txBody>
      </p:sp>
      <p:sp>
        <p:nvSpPr>
          <p:cNvPr id="6" name="TextBox 5">
            <a:extLst>
              <a:ext uri="{FF2B5EF4-FFF2-40B4-BE49-F238E27FC236}">
                <a16:creationId xmlns:a16="http://schemas.microsoft.com/office/drawing/2014/main" id="{64217CEC-1BAC-0058-4C96-B4C5D002945A}"/>
              </a:ext>
            </a:extLst>
          </p:cNvPr>
          <p:cNvSpPr txBox="1"/>
          <p:nvPr/>
        </p:nvSpPr>
        <p:spPr>
          <a:xfrm>
            <a:off x="800100" y="4541391"/>
            <a:ext cx="16611600" cy="4739759"/>
          </a:xfrm>
          <a:prstGeom prst="rect">
            <a:avLst/>
          </a:prstGeom>
          <a:noFill/>
        </p:spPr>
        <p:txBody>
          <a:bodyPr wrap="square" lIns="91440" tIns="45720" rIns="91440" bIns="45720" rtlCol="0" anchor="t">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400" b="1" i="0" u="none" strike="noStrike" kern="0" cap="none" spc="0" normalizeH="0" baseline="0" noProof="0">
                <a:ln>
                  <a:noFill/>
                </a:ln>
                <a:solidFill>
                  <a:srgbClr val="102649"/>
                </a:solidFill>
                <a:effectLst/>
                <a:uLnTx/>
                <a:uFillTx/>
                <a:latin typeface="Calibri"/>
              </a:rPr>
              <a:t>Thank you for playing!</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3200" b="0" i="1" u="none" strike="noStrike" kern="0" cap="none" spc="0" normalizeH="0" baseline="0" noProof="0">
              <a:ln>
                <a:noFill/>
              </a:ln>
              <a:solidFill>
                <a:srgbClr val="102649"/>
              </a:solidFill>
              <a:effectLst/>
              <a:uLnTx/>
              <a:uFillTx/>
              <a:latin typeface="Calibri"/>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400" b="0" i="0" u="none" strike="noStrike" kern="0" cap="none" spc="0" normalizeH="0" baseline="0" noProof="0">
                <a:ln>
                  <a:noFill/>
                </a:ln>
                <a:solidFill>
                  <a:srgbClr val="102649"/>
                </a:solidFill>
                <a:effectLst/>
                <a:uLnTx/>
                <a:uFillTx/>
                <a:latin typeface="Calibri"/>
              </a:rPr>
              <a:t>Access more digital family math games at: </a:t>
            </a:r>
            <a:r>
              <a:rPr lang="en-US" sz="5400">
                <a:solidFill>
                  <a:srgbClr val="102649"/>
                </a:solidFill>
                <a:hlinkClick r:id="rId2"/>
              </a:rPr>
              <a:t>https://www.education.ky.gov/curriculum/conpro/Pages/summer_support_math_resources.aspx</a:t>
            </a:r>
          </a:p>
          <a:p>
            <a:pPr algn="ctr">
              <a:defRPr/>
            </a:pPr>
            <a:endParaRPr lang="en-US" sz="5400">
              <a:solidFill>
                <a:srgbClr val="102649"/>
              </a:solidFill>
            </a:endParaRPr>
          </a:p>
        </p:txBody>
      </p:sp>
    </p:spTree>
    <p:extLst>
      <p:ext uri="{BB962C8B-B14F-4D97-AF65-F5344CB8AC3E}">
        <p14:creationId xmlns:p14="http://schemas.microsoft.com/office/powerpoint/2010/main" val="27031413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KDE Document" ma:contentTypeID="0x0101001BEB557DBE01834EAB47A683706DCD5B00866F10307CB6174BB406D5F160D6B04B" ma:contentTypeVersion="28" ma:contentTypeDescription="" ma:contentTypeScope="" ma:versionID="83380506b29855ec6f8b0760bdb1bc8b">
  <xsd:schema xmlns:xsd="http://www.w3.org/2001/XMLSchema" xmlns:xs="http://www.w3.org/2001/XMLSchema" xmlns:p="http://schemas.microsoft.com/office/2006/metadata/properties" xmlns:ns1="http://schemas.microsoft.com/sharepoint/v3" xmlns:ns2="3a62de7d-ba57-4f43-9dae-9623ba637be0" targetNamespace="http://schemas.microsoft.com/office/2006/metadata/properties" ma:root="true" ma:fieldsID="2d3e8473825ed96e8d6e0426e3a16d1c" ns1:_="" ns2:_="">
    <xsd:import namespace="http://schemas.microsoft.com/sharepoint/v3"/>
    <xsd:import namespace="3a62de7d-ba57-4f43-9dae-9623ba637be0"/>
    <xsd:element name="properties">
      <xsd:complexType>
        <xsd:sequence>
          <xsd:element name="documentManagement">
            <xsd:complexType>
              <xsd:all>
                <xsd:element ref="ns2:Accessibility_x0020_Office" minOccurs="0"/>
                <xsd:element ref="ns2:Accessibility_x0020_Audience" minOccurs="0"/>
                <xsd:element ref="ns2:Accessibility_x0020_Audit_x0020_Date" minOccurs="0"/>
                <xsd:element ref="ns2:Accessibility_x0020_Audit_x0020_Status" minOccurs="0"/>
                <xsd:element ref="ns2:Accessibility_x0020_Target_x0020_Date" minOccurs="0"/>
                <xsd:element ref="ns2:Accessibility_x0020_Status" minOccurs="0"/>
                <xsd:element ref="ns2:Application_x0020_Status" minOccurs="0"/>
                <xsd:element ref="ns2:Application_x0020_Type" minOccurs="0"/>
                <xsd:element ref="ns1:RoutingRuleDescription" minOccurs="0"/>
                <xsd:element ref="ns2:Audience1" minOccurs="0"/>
                <xsd:element ref="ns2:Publication_x0020_Date"/>
                <xsd:element ref="ns1:PublishingStartDate" minOccurs="0"/>
                <xsd:element ref="ns1:PublishingExpirationDate" minOccurs="0"/>
                <xsd:element ref="ns2:Application_x0020_Date" minOccurs="0"/>
                <xsd:element ref="ns2:_dlc_DocId" minOccurs="0"/>
                <xsd:element ref="ns2:_dlc_DocIdUrl" minOccurs="0"/>
                <xsd:element ref="ns2:_dlc_DocIdPersistId"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RoutingRuleDescription" ma:index="10" nillable="true" ma:displayName="Description" ma:internalName="RoutingRuleDescription" ma:readOnly="false">
      <xsd:simpleType>
        <xsd:restriction base="dms:Text">
          <xsd:maxLength value="255"/>
        </xsd:restriction>
      </xsd:simpleType>
    </xsd:element>
    <xsd:element name="PublishingStartDate" ma:index="13" nillable="true" ma:displayName="Scheduling Start Date" ma:description="" ma:hidden="true" ma:internalName="PublishingStartDate">
      <xsd:simpleType>
        <xsd:restriction base="dms:Unknown"/>
      </xsd:simpleType>
    </xsd:element>
    <xsd:element name="PublishingExpirationDate" ma:index="14"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a62de7d-ba57-4f43-9dae-9623ba637be0" elementFormDefault="qualified">
    <xsd:import namespace="http://schemas.microsoft.com/office/2006/documentManagement/types"/>
    <xsd:import namespace="http://schemas.microsoft.com/office/infopath/2007/PartnerControls"/>
    <xsd:element name="Accessibility_x0020_Office" ma:index="2" nillable="true" ma:displayName="Accessibility Office" ma:format="Dropdown" ma:internalName="Accessibility_x0020_Office">
      <xsd:simpleType>
        <xsd:restriction base="dms:Choice">
          <xsd:enumeration value="Commissioner's Office"/>
          <xsd:enumeration value="OAA - Office of Assessment and Accountability"/>
          <xsd:enumeration value="OCIS - Office of Continuous Improvement and Support"/>
          <xsd:enumeration value="OCTE - Career and Technical Education"/>
          <xsd:enumeration value="OELE- Office of Educator Licensure and Effectiveness"/>
          <xsd:enumeration value="OET - Office of Education Technology"/>
          <xsd:enumeration value="OFO - Office of Finance and Operations"/>
          <xsd:enumeration value="OLS - Office of Legal Services"/>
          <xsd:enumeration value="OSEEL - Office of Special Education and Early Learning"/>
          <xsd:enumeration value="OTL - Office of Teaching and Learning"/>
        </xsd:restriction>
      </xsd:simpleType>
    </xsd:element>
    <xsd:element name="Accessibility_x0020_Audience" ma:index="3" nillable="true" ma:displayName="Accessibility Audience" ma:format="Dropdown" ma:internalName="Accessibility_x0020_Audience">
      <xsd:simpleType>
        <xsd:restriction base="dms:Choice">
          <xsd:enumeration value="Public"/>
          <xsd:enumeration value="District"/>
        </xsd:restriction>
      </xsd:simpleType>
    </xsd:element>
    <xsd:element name="Accessibility_x0020_Audit_x0020_Date" ma:index="4" nillable="true" ma:displayName="Accessibility Audit Date" ma:format="DateOnly" ma:internalName="Accessibility_x0020_Audit_x0020_Date">
      <xsd:simpleType>
        <xsd:restriction base="dms:DateTime"/>
      </xsd:simpleType>
    </xsd:element>
    <xsd:element name="Accessibility_x0020_Audit_x0020_Status" ma:index="5" nillable="true" ma:displayName="Accessibility Audit Status" ma:format="Dropdown" ma:internalName="Accessibility_x0020_Audit_x0020_Status">
      <xsd:simpleType>
        <xsd:restriction base="dms:Choice">
          <xsd:enumeration value="OK"/>
          <xsd:enumeration value="Minor"/>
          <xsd:enumeration value="Major"/>
        </xsd:restriction>
      </xsd:simpleType>
    </xsd:element>
    <xsd:element name="Accessibility_x0020_Target_x0020_Date" ma:index="6" nillable="true" ma:displayName="Accessibility Target Date" ma:format="DateOnly" ma:internalName="Accessibility_x0020_Target_x0020_Date">
      <xsd:simpleType>
        <xsd:restriction base="dms:DateTime"/>
      </xsd:simpleType>
    </xsd:element>
    <xsd:element name="Accessibility_x0020_Status" ma:index="7" nillable="true" ma:displayName="Accessibility Status" ma:format="Dropdown" ma:internalName="Accessibility_x0020_Status1" ma:readOnly="false">
      <xsd:simpleType>
        <xsd:restriction base="dms:Choice">
          <xsd:enumeration value="Remove"/>
          <xsd:enumeration value="Remediate"/>
          <xsd:enumeration value="Update"/>
          <xsd:enumeration value="Accessible"/>
          <xsd:enumeration value="Undue Burden"/>
          <xsd:enumeration value="Not KDE Owned"/>
        </xsd:restriction>
      </xsd:simpleType>
    </xsd:element>
    <xsd:element name="Application_x0020_Status" ma:index="8" nillable="true" ma:displayName="Application Status" ma:format="Dropdown" ma:internalName="Application_x0020_Status">
      <xsd:simpleType>
        <xsd:restriction base="dms:Choice">
          <xsd:enumeration value="Approved"/>
          <xsd:enumeration value="Denied"/>
        </xsd:restriction>
      </xsd:simpleType>
    </xsd:element>
    <xsd:element name="Application_x0020_Type" ma:index="9" nillable="true" ma:displayName="Application Type" ma:format="Dropdown" ma:internalName="Application_x0020_Type">
      <xsd:simpleType>
        <xsd:restriction base="dms:Choice">
          <xsd:enumeration value="Original"/>
          <xsd:enumeration value="Amendment"/>
          <xsd:enumeration value="Year 3 Budget"/>
          <xsd:enumeration value="Addendum"/>
          <xsd:enumeration value="Budget Update"/>
        </xsd:restriction>
      </xsd:simpleType>
    </xsd:element>
    <xsd:element name="Audience1" ma:index="11" nillable="true" ma:displayName="Audience" ma:list="{9f2d68f0-dc6b-4e06-b19d-b8792e70efe6}" ma:internalName="Audience1" ma:showField="Title" ma:web="3a62de7d-ba57-4f43-9dae-9623ba637be0">
      <xsd:complexType>
        <xsd:complexContent>
          <xsd:extension base="dms:MultiChoiceLookup">
            <xsd:sequence>
              <xsd:element name="Value" type="dms:Lookup" maxOccurs="unbounded" minOccurs="0" nillable="true"/>
            </xsd:sequence>
          </xsd:extension>
        </xsd:complexContent>
      </xsd:complexType>
    </xsd:element>
    <xsd:element name="Publication_x0020_Date" ma:index="12" ma:displayName="Publication Date" ma:default="[today]" ma:format="DateOnly" ma:internalName="Publication_x0020_Date" ma:readOnly="false">
      <xsd:simpleType>
        <xsd:restriction base="dms:DateTime"/>
      </xsd:simpleType>
    </xsd:element>
    <xsd:element name="Application_x0020_Date" ma:index="15" nillable="true" ma:displayName="Application Date" ma:format="DateOnly" ma:internalName="Application_x0020_Date">
      <xsd:simpleType>
        <xsd:restriction base="dms:DateTime"/>
      </xsd:simpleType>
    </xsd:element>
    <xsd:element name="_dlc_DocId" ma:index="21" nillable="true" ma:displayName="Document ID Value" ma:description="The value of the document ID assigned to this item." ma:internalName="_dlc_DocId" ma:readOnly="true">
      <xsd:simpleType>
        <xsd:restriction base="dms:Text"/>
      </xsd:simpleType>
    </xsd:element>
    <xsd:element name="_dlc_DocIdUrl" ma:index="2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3" nillable="true" ma:displayName="Persist ID" ma:description="Keep ID on add." ma:hidden="true" ma:internalName="_dlc_DocIdPersistId" ma:readOnly="true">
      <xsd:simpleType>
        <xsd:restriction base="dms:Boolean"/>
      </xsd:simpleType>
    </xsd:element>
    <xsd:element name="SharedWithUsers" ma:index="2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4"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Accessibility_x0020_Office xmlns="3a62de7d-ba57-4f43-9dae-9623ba637be0">OTL - Office of Teaching and Learning</Accessibility_x0020_Office>
    <Accessibility_x0020_Audit_x0020_Status xmlns="3a62de7d-ba57-4f43-9dae-9623ba637be0" xsi:nil="true"/>
    <Accessibility_x0020_Audience xmlns="3a62de7d-ba57-4f43-9dae-9623ba637be0" xsi:nil="true"/>
    <Accessibility_x0020_Status xmlns="3a62de7d-ba57-4f43-9dae-9623ba637be0">Accessible</Accessibility_x0020_Status>
    <Application_x0020_Type xmlns="3a62de7d-ba57-4f43-9dae-9623ba637be0" xsi:nil="true"/>
    <Application_x0020_Date xmlns="3a62de7d-ba57-4f43-9dae-9623ba637be0" xsi:nil="true"/>
    <Accessibility_x0020_Target_x0020_Date xmlns="3a62de7d-ba57-4f43-9dae-9623ba637be0" xsi:nil="true"/>
    <Application_x0020_Status xmlns="3a62de7d-ba57-4f43-9dae-9623ba637be0" xsi:nil="true"/>
    <Accessibility_x0020_Audit_x0020_Date xmlns="3a62de7d-ba57-4f43-9dae-9623ba637be0" xsi:nil="true"/>
    <RoutingRuleDescription xmlns="http://schemas.microsoft.com/sharepoint/v3" xsi:nil="true"/>
    <PublishingExpirationDate xmlns="http://schemas.microsoft.com/sharepoint/v3" xsi:nil="true"/>
    <PublishingStartDate xmlns="http://schemas.microsoft.com/sharepoint/v3" xsi:nil="true"/>
    <Publication_x0020_Date xmlns="3a62de7d-ba57-4f43-9dae-9623ba637be0">2025-04-17T04:00:00+00:00</Publication_x0020_Date>
    <Audience1 xmlns="3a62de7d-ba57-4f43-9dae-9623ba637be0"/>
    <_dlc_DocId xmlns="3a62de7d-ba57-4f43-9dae-9623ba637be0">KYED-497-206</_dlc_DocId>
    <_dlc_DocIdUrl xmlns="3a62de7d-ba57-4f43-9dae-9623ba637be0">
      <Url>https://www.education.ky.gov/curriculum/conpro/_layouts/15/DocIdRedir.aspx?ID=KYED-497-206</Url>
      <Description>KYED-497-206</Description>
    </_dlc_DocIdUr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6F2C75BF-C659-4BCF-8223-BAFB9F5DA9DC}"/>
</file>

<file path=customXml/itemProps2.xml><?xml version="1.0" encoding="utf-8"?>
<ds:datastoreItem xmlns:ds="http://schemas.openxmlformats.org/officeDocument/2006/customXml" ds:itemID="{D1878B82-572C-4A58-8D9F-A0CE58A5A4BF}">
  <ds:schemaRefs>
    <ds:schemaRef ds:uri="29be550e-5ac2-4cd5-b5b7-8a250a579b24"/>
    <ds:schemaRef ds:uri="http://schemas.microsoft.com/office/2006/metadata/properties"/>
    <ds:schemaRef ds:uri="http://purl.org/dc/elements/1.1/"/>
    <ds:schemaRef ds:uri="http://schemas.microsoft.com/office/2006/documentManagement/types"/>
    <ds:schemaRef ds:uri="http://schemas.microsoft.com/office/infopath/2007/PartnerControls"/>
    <ds:schemaRef ds:uri="5bc9d522-2386-425a-9f2a-a617cf877ec0"/>
    <ds:schemaRef ds:uri="http://schemas.openxmlformats.org/package/2006/metadata/core-properties"/>
    <ds:schemaRef ds:uri="cd1a358b-61e7-4e2c-963a-bbcfb053c0fe"/>
    <ds:schemaRef ds:uri="http://www.w3.org/XML/1998/namespace"/>
    <ds:schemaRef ds:uri="http://purl.org/dc/dcmitype/"/>
    <ds:schemaRef ds:uri="http://purl.org/dc/terms/"/>
  </ds:schemaRefs>
</ds:datastoreItem>
</file>

<file path=customXml/itemProps3.xml><?xml version="1.0" encoding="utf-8"?>
<ds:datastoreItem xmlns:ds="http://schemas.openxmlformats.org/officeDocument/2006/customXml" ds:itemID="{DFCA3B0D-A725-42C6-8721-CF0D0C3C3D69}">
  <ds:schemaRefs>
    <ds:schemaRef ds:uri="http://schemas.microsoft.com/sharepoint/v3/contenttype/forms"/>
  </ds:schemaRefs>
</ds:datastoreItem>
</file>

<file path=customXml/itemProps4.xml><?xml version="1.0" encoding="utf-8"?>
<ds:datastoreItem xmlns:ds="http://schemas.openxmlformats.org/officeDocument/2006/customXml" ds:itemID="{8CCEEFA0-2561-4CEC-A067-1118457A165A}"/>
</file>

<file path=docProps/app.xml><?xml version="1.0" encoding="utf-8"?>
<Properties xmlns="http://schemas.openxmlformats.org/officeDocument/2006/extended-properties" xmlns:vt="http://schemas.openxmlformats.org/officeDocument/2006/docPropsVTypes">
  <Template/>
  <TotalTime>0</TotalTime>
  <Words>591</Words>
  <Application>Microsoft Office PowerPoint</Application>
  <PresentationFormat>Custom</PresentationFormat>
  <Paragraphs>66</Paragraphs>
  <Slides>8</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8</vt:i4>
      </vt:variant>
    </vt:vector>
  </HeadingPairs>
  <TitlesOfParts>
    <vt:vector size="14" baseType="lpstr">
      <vt:lpstr>Aptos</vt:lpstr>
      <vt:lpstr>Arial</vt:lpstr>
      <vt:lpstr>Calibri</vt:lpstr>
      <vt:lpstr>Courier New</vt:lpstr>
      <vt:lpstr>Office Theme</vt:lpstr>
      <vt:lpstr>1_Office Theme</vt:lpstr>
      <vt:lpstr>Battleship – Introduction Slide</vt:lpstr>
      <vt:lpstr>Battleship-Instructions</vt:lpstr>
      <vt:lpstr>Battleship – Family Prompts</vt:lpstr>
      <vt:lpstr>Battleship Game Board 1</vt:lpstr>
      <vt:lpstr>Battleship Game Board 2</vt:lpstr>
      <vt:lpstr>Battleship Game Board 3</vt:lpstr>
      <vt:lpstr>Battleship Game Board 4</vt:lpstr>
      <vt:lpstr>Battleship – Closing Slide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Battleship KFMN</dc:title>
  <dc:creator>Waggoner, Debbie - Division of Academic Program Standards</dc:creator>
  <cp:lastModifiedBy>Doyle, Maggie - Division of Academic Program Standards</cp:lastModifiedBy>
  <cp:revision>2</cp:revision>
  <dcterms:created xsi:type="dcterms:W3CDTF">2024-12-24T16:22:27Z</dcterms:created>
  <dcterms:modified xsi:type="dcterms:W3CDTF">2025-04-17T14:07:54Z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b544694-0027-44fa-bee4-2648c0363f9d_Enabled">
    <vt:lpwstr>true</vt:lpwstr>
  </property>
  <property fmtid="{D5CDD505-2E9C-101B-9397-08002B2CF9AE}" pid="3" name="MSIP_Label_eb544694-0027-44fa-bee4-2648c0363f9d_SetDate">
    <vt:lpwstr>2024-12-28T05:22:54Z</vt:lpwstr>
  </property>
  <property fmtid="{D5CDD505-2E9C-101B-9397-08002B2CF9AE}" pid="4" name="MSIP_Label_eb544694-0027-44fa-bee4-2648c0363f9d_Method">
    <vt:lpwstr>Standard</vt:lpwstr>
  </property>
  <property fmtid="{D5CDD505-2E9C-101B-9397-08002B2CF9AE}" pid="5" name="MSIP_Label_eb544694-0027-44fa-bee4-2648c0363f9d_Name">
    <vt:lpwstr>defa4170-0d19-0005-0004-bc88714345d2</vt:lpwstr>
  </property>
  <property fmtid="{D5CDD505-2E9C-101B-9397-08002B2CF9AE}" pid="6" name="MSIP_Label_eb544694-0027-44fa-bee4-2648c0363f9d_SiteId">
    <vt:lpwstr>9360c11f-90e6-4706-ad00-25fcdc9e2ed1</vt:lpwstr>
  </property>
  <property fmtid="{D5CDD505-2E9C-101B-9397-08002B2CF9AE}" pid="7" name="MSIP_Label_eb544694-0027-44fa-bee4-2648c0363f9d_ActionId">
    <vt:lpwstr>6b6fcb6e-1c9f-4ed3-ad24-818d6bd34db0</vt:lpwstr>
  </property>
  <property fmtid="{D5CDD505-2E9C-101B-9397-08002B2CF9AE}" pid="8" name="MSIP_Label_eb544694-0027-44fa-bee4-2648c0363f9d_ContentBits">
    <vt:lpwstr>0</vt:lpwstr>
  </property>
  <property fmtid="{D5CDD505-2E9C-101B-9397-08002B2CF9AE}" pid="9" name="ContentTypeId">
    <vt:lpwstr>0x0101001BEB557DBE01834EAB47A683706DCD5B00866F10307CB6174BB406D5F160D6B04B</vt:lpwstr>
  </property>
  <property fmtid="{D5CDD505-2E9C-101B-9397-08002B2CF9AE}" pid="10" name="MediaServiceImageTags">
    <vt:lpwstr/>
  </property>
  <property fmtid="{D5CDD505-2E9C-101B-9397-08002B2CF9AE}" pid="11" name="_dlc_DocIdItemGuid">
    <vt:lpwstr>6582330a-8365-4b59-ac40-0be9cb0cceeb</vt:lpwstr>
  </property>
</Properties>
</file>