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14"/>
  </p:notesMasterIdLst>
  <p:sldIdLst>
    <p:sldId id="276" r:id="rId6"/>
    <p:sldId id="269" r:id="rId7"/>
    <p:sldId id="258" r:id="rId8"/>
    <p:sldId id="270" r:id="rId9"/>
    <p:sldId id="277" r:id="rId10"/>
    <p:sldId id="278" r:id="rId11"/>
    <p:sldId id="279" r:id="rId12"/>
    <p:sldId id="275" r:id="rId13"/>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F9572-FF81-4157-AFA3-F2465BA736CE}" v="416" dt="2025-04-16T18:00:50.7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59" y="4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826375" cy="5095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229850" y="0"/>
            <a:ext cx="7824788" cy="509588"/>
          </a:xfrm>
          <a:prstGeom prst="rect">
            <a:avLst/>
          </a:prstGeom>
        </p:spPr>
        <p:txBody>
          <a:bodyPr vert="horz" lIns="91440" tIns="45720" rIns="91440" bIns="45720" rtlCol="0"/>
          <a:lstStyle>
            <a:lvl1pPr algn="r">
              <a:defRPr sz="1200"/>
            </a:lvl1pPr>
          </a:lstStyle>
          <a:p>
            <a:fld id="{CFF94816-FB80-4608-81B6-A05F53FF2FC2}" type="datetimeFigureOut">
              <a:rPr lang="en-US" smtClean="0"/>
              <a:t>4/17/2025</a:t>
            </a:fld>
            <a:endParaRPr lang="en-US"/>
          </a:p>
        </p:txBody>
      </p:sp>
      <p:sp>
        <p:nvSpPr>
          <p:cNvPr id="4" name="Slide Image Placeholder 3"/>
          <p:cNvSpPr>
            <a:spLocks noGrp="1" noRot="1" noChangeAspect="1"/>
          </p:cNvSpPr>
          <p:nvPr>
            <p:ph type="sldImg" idx="2"/>
          </p:nvPr>
        </p:nvSpPr>
        <p:spPr>
          <a:xfrm>
            <a:off x="5981700" y="12700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06575" y="4889500"/>
            <a:ext cx="14446250" cy="40005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650413"/>
            <a:ext cx="7826375" cy="5095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229850" y="9650413"/>
            <a:ext cx="7824788" cy="509587"/>
          </a:xfrm>
          <a:prstGeom prst="rect">
            <a:avLst/>
          </a:prstGeom>
        </p:spPr>
        <p:txBody>
          <a:bodyPr vert="horz" lIns="91440" tIns="45720" rIns="91440" bIns="45720" rtlCol="0" anchor="b"/>
          <a:lstStyle>
            <a:lvl1pPr algn="r">
              <a:defRPr sz="1200"/>
            </a:lvl1pPr>
          </a:lstStyle>
          <a:p>
            <a:fld id="{1C29D0FD-34D6-4A5C-A3AA-89970EDA9E8A}" type="slidenum">
              <a:rPr lang="en-US" smtClean="0"/>
              <a:t>‹#›</a:t>
            </a:fld>
            <a:endParaRPr lang="en-US"/>
          </a:p>
        </p:txBody>
      </p:sp>
    </p:spTree>
    <p:extLst>
      <p:ext uri="{BB962C8B-B14F-4D97-AF65-F5344CB8AC3E}">
        <p14:creationId xmlns:p14="http://schemas.microsoft.com/office/powerpoint/2010/main" val="3646865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C29D0FD-34D6-4A5C-A3AA-89970EDA9E8A}" type="slidenum">
              <a:rPr lang="en-US" smtClean="0"/>
              <a:t>1</a:t>
            </a:fld>
            <a:endParaRPr lang="en-US"/>
          </a:p>
        </p:txBody>
      </p:sp>
    </p:spTree>
    <p:extLst>
      <p:ext uri="{BB962C8B-B14F-4D97-AF65-F5344CB8AC3E}">
        <p14:creationId xmlns:p14="http://schemas.microsoft.com/office/powerpoint/2010/main" val="3350396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450" b="0" i="0">
                <a:solidFill>
                  <a:srgbClr val="4B444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65"/>
              <a:t>0</a:t>
            </a:r>
          </a:p>
        </p:txBody>
      </p:sp>
      <p:sp>
        <p:nvSpPr>
          <p:cNvPr id="5" name="Holder 5"/>
          <p:cNvSpPr>
            <a:spLocks noGrp="1"/>
          </p:cNvSpPr>
          <p:nvPr>
            <p:ph type="dt" sz="half" idx="6"/>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35"/>
              <a:t>10</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1996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50" b="0" i="0">
                <a:solidFill>
                  <a:srgbClr val="4B444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65"/>
              <a:t>0</a:t>
            </a:r>
          </a:p>
        </p:txBody>
      </p:sp>
      <p:sp>
        <p:nvSpPr>
          <p:cNvPr id="5" name="Holder 5"/>
          <p:cNvSpPr>
            <a:spLocks noGrp="1"/>
          </p:cNvSpPr>
          <p:nvPr>
            <p:ph type="dt" sz="half" idx="6"/>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35"/>
              <a:t>10</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1080081" y="5080127"/>
            <a:ext cx="3642417" cy="2144267"/>
          </a:xfrm>
          <a:prstGeom prst="rect">
            <a:avLst/>
          </a:prstGeom>
        </p:spPr>
      </p:pic>
      <p:pic>
        <p:nvPicPr>
          <p:cNvPr id="17" name="bg object 17"/>
          <p:cNvPicPr/>
          <p:nvPr/>
        </p:nvPicPr>
        <p:blipFill>
          <a:blip r:embed="rId3" cstate="print"/>
          <a:stretch>
            <a:fillRect/>
          </a:stretch>
        </p:blipFill>
        <p:spPr>
          <a:xfrm>
            <a:off x="11080081" y="8168893"/>
            <a:ext cx="585843" cy="791337"/>
          </a:xfrm>
          <a:prstGeom prst="rect">
            <a:avLst/>
          </a:prstGeom>
        </p:spPr>
      </p:pic>
      <p:pic>
        <p:nvPicPr>
          <p:cNvPr id="18" name="bg object 18"/>
          <p:cNvPicPr/>
          <p:nvPr/>
        </p:nvPicPr>
        <p:blipFill>
          <a:blip r:embed="rId4" cstate="print"/>
          <a:stretch>
            <a:fillRect/>
          </a:stretch>
        </p:blipFill>
        <p:spPr>
          <a:xfrm>
            <a:off x="13194207" y="8092313"/>
            <a:ext cx="1961301" cy="459486"/>
          </a:xfrm>
          <a:prstGeom prst="rect">
            <a:avLst/>
          </a:prstGeom>
        </p:spPr>
      </p:pic>
      <p:sp>
        <p:nvSpPr>
          <p:cNvPr id="19" name="bg object 19"/>
          <p:cNvSpPr/>
          <p:nvPr/>
        </p:nvSpPr>
        <p:spPr>
          <a:xfrm>
            <a:off x="6151355" y="178943"/>
            <a:ext cx="0" cy="1786889"/>
          </a:xfrm>
          <a:custGeom>
            <a:avLst/>
            <a:gdLst/>
            <a:ahLst/>
            <a:cxnLst/>
            <a:rect l="l" t="t" r="r" b="b"/>
            <a:pathLst>
              <a:path h="1786889">
                <a:moveTo>
                  <a:pt x="0" y="1786889"/>
                </a:moveTo>
                <a:lnTo>
                  <a:pt x="0" y="0"/>
                </a:lnTo>
              </a:path>
            </a:pathLst>
          </a:custGeom>
          <a:ln w="38207">
            <a:solidFill>
              <a:srgbClr val="000000"/>
            </a:solidFill>
          </a:ln>
        </p:spPr>
        <p:txBody>
          <a:bodyPr wrap="square" lIns="0" tIns="0" rIns="0" bIns="0" rtlCol="0"/>
          <a:lstStyle/>
          <a:p>
            <a:endParaRPr/>
          </a:p>
        </p:txBody>
      </p:sp>
      <p:sp>
        <p:nvSpPr>
          <p:cNvPr id="20" name="bg object 20"/>
          <p:cNvSpPr/>
          <p:nvPr/>
        </p:nvSpPr>
        <p:spPr>
          <a:xfrm>
            <a:off x="11131023" y="5105653"/>
            <a:ext cx="0" cy="689610"/>
          </a:xfrm>
          <a:custGeom>
            <a:avLst/>
            <a:gdLst/>
            <a:ahLst/>
            <a:cxnLst/>
            <a:rect l="l" t="t" r="r" b="b"/>
            <a:pathLst>
              <a:path h="689610">
                <a:moveTo>
                  <a:pt x="0" y="689228"/>
                </a:moveTo>
                <a:lnTo>
                  <a:pt x="0" y="0"/>
                </a:lnTo>
              </a:path>
            </a:pathLst>
          </a:custGeom>
          <a:ln w="12735">
            <a:solidFill>
              <a:srgbClr val="000000"/>
            </a:solidFill>
          </a:ln>
        </p:spPr>
        <p:txBody>
          <a:bodyPr wrap="square" lIns="0" tIns="0" rIns="0" bIns="0" rtlCol="0"/>
          <a:lstStyle/>
          <a:p>
            <a:endParaRPr/>
          </a:p>
        </p:txBody>
      </p:sp>
      <p:sp>
        <p:nvSpPr>
          <p:cNvPr id="21" name="bg object 21"/>
          <p:cNvSpPr/>
          <p:nvPr/>
        </p:nvSpPr>
        <p:spPr>
          <a:xfrm>
            <a:off x="11487623" y="7377556"/>
            <a:ext cx="0" cy="740410"/>
          </a:xfrm>
          <a:custGeom>
            <a:avLst/>
            <a:gdLst/>
            <a:ahLst/>
            <a:cxnLst/>
            <a:rect l="l" t="t" r="r" b="b"/>
            <a:pathLst>
              <a:path h="740409">
                <a:moveTo>
                  <a:pt x="0" y="740282"/>
                </a:moveTo>
                <a:lnTo>
                  <a:pt x="0" y="0"/>
                </a:lnTo>
              </a:path>
            </a:pathLst>
          </a:custGeom>
          <a:ln w="25471">
            <a:solidFill>
              <a:srgbClr val="000000"/>
            </a:solidFill>
          </a:ln>
        </p:spPr>
        <p:txBody>
          <a:bodyPr wrap="square" lIns="0" tIns="0" rIns="0" bIns="0" rtlCol="0"/>
          <a:lstStyle/>
          <a:p>
            <a:endParaRPr/>
          </a:p>
        </p:txBody>
      </p:sp>
      <p:sp>
        <p:nvSpPr>
          <p:cNvPr id="22" name="bg object 22"/>
          <p:cNvSpPr/>
          <p:nvPr/>
        </p:nvSpPr>
        <p:spPr>
          <a:xfrm>
            <a:off x="11844224" y="8092313"/>
            <a:ext cx="0" cy="740410"/>
          </a:xfrm>
          <a:custGeom>
            <a:avLst/>
            <a:gdLst/>
            <a:ahLst/>
            <a:cxnLst/>
            <a:rect l="l" t="t" r="r" b="b"/>
            <a:pathLst>
              <a:path h="740409">
                <a:moveTo>
                  <a:pt x="0" y="740282"/>
                </a:moveTo>
                <a:lnTo>
                  <a:pt x="0" y="0"/>
                </a:lnTo>
              </a:path>
            </a:pathLst>
          </a:custGeom>
          <a:ln w="38207">
            <a:solidFill>
              <a:srgbClr val="000000"/>
            </a:solidFill>
          </a:ln>
        </p:spPr>
        <p:txBody>
          <a:bodyPr wrap="square" lIns="0" tIns="0" rIns="0" bIns="0" rtlCol="0"/>
          <a:lstStyle/>
          <a:p>
            <a:endParaRPr/>
          </a:p>
        </p:txBody>
      </p:sp>
      <p:sp>
        <p:nvSpPr>
          <p:cNvPr id="23" name="bg object 23"/>
          <p:cNvSpPr/>
          <p:nvPr/>
        </p:nvSpPr>
        <p:spPr>
          <a:xfrm>
            <a:off x="11844224" y="7377556"/>
            <a:ext cx="0" cy="561975"/>
          </a:xfrm>
          <a:custGeom>
            <a:avLst/>
            <a:gdLst/>
            <a:ahLst/>
            <a:cxnLst/>
            <a:rect l="l" t="t" r="r" b="b"/>
            <a:pathLst>
              <a:path h="561975">
                <a:moveTo>
                  <a:pt x="0" y="561593"/>
                </a:moveTo>
                <a:lnTo>
                  <a:pt x="0" y="0"/>
                </a:lnTo>
              </a:path>
            </a:pathLst>
          </a:custGeom>
          <a:ln w="38207">
            <a:solidFill>
              <a:srgbClr val="000000"/>
            </a:solidFill>
          </a:ln>
        </p:spPr>
        <p:txBody>
          <a:bodyPr wrap="square" lIns="0" tIns="0" rIns="0" bIns="0" rtlCol="0"/>
          <a:lstStyle/>
          <a:p>
            <a:endParaRPr/>
          </a:p>
        </p:txBody>
      </p:sp>
      <p:sp>
        <p:nvSpPr>
          <p:cNvPr id="24" name="bg object 24"/>
          <p:cNvSpPr/>
          <p:nvPr/>
        </p:nvSpPr>
        <p:spPr>
          <a:xfrm>
            <a:off x="12200824" y="7377556"/>
            <a:ext cx="0" cy="1761489"/>
          </a:xfrm>
          <a:custGeom>
            <a:avLst/>
            <a:gdLst/>
            <a:ahLst/>
            <a:cxnLst/>
            <a:rect l="l" t="t" r="r" b="b"/>
            <a:pathLst>
              <a:path h="1761490">
                <a:moveTo>
                  <a:pt x="0" y="1761362"/>
                </a:moveTo>
                <a:lnTo>
                  <a:pt x="0" y="0"/>
                </a:lnTo>
              </a:path>
            </a:pathLst>
          </a:custGeom>
          <a:ln w="25471">
            <a:solidFill>
              <a:srgbClr val="000000"/>
            </a:solidFill>
          </a:ln>
        </p:spPr>
        <p:txBody>
          <a:bodyPr wrap="square" lIns="0" tIns="0" rIns="0" bIns="0" rtlCol="0"/>
          <a:lstStyle/>
          <a:p>
            <a:endParaRPr/>
          </a:p>
        </p:txBody>
      </p:sp>
      <p:sp>
        <p:nvSpPr>
          <p:cNvPr id="25" name="bg object 25"/>
          <p:cNvSpPr/>
          <p:nvPr/>
        </p:nvSpPr>
        <p:spPr>
          <a:xfrm>
            <a:off x="12570160" y="7377556"/>
            <a:ext cx="0" cy="1761489"/>
          </a:xfrm>
          <a:custGeom>
            <a:avLst/>
            <a:gdLst/>
            <a:ahLst/>
            <a:cxnLst/>
            <a:rect l="l" t="t" r="r" b="b"/>
            <a:pathLst>
              <a:path h="1761490">
                <a:moveTo>
                  <a:pt x="0" y="1761362"/>
                </a:moveTo>
                <a:lnTo>
                  <a:pt x="0" y="0"/>
                </a:lnTo>
              </a:path>
            </a:pathLst>
          </a:custGeom>
          <a:ln w="25471">
            <a:solidFill>
              <a:srgbClr val="000000"/>
            </a:solidFill>
          </a:ln>
        </p:spPr>
        <p:txBody>
          <a:bodyPr wrap="square" lIns="0" tIns="0" rIns="0" bIns="0" rtlCol="0"/>
          <a:lstStyle/>
          <a:p>
            <a:endParaRPr/>
          </a:p>
        </p:txBody>
      </p:sp>
      <p:sp>
        <p:nvSpPr>
          <p:cNvPr id="26" name="bg object 26"/>
          <p:cNvSpPr/>
          <p:nvPr/>
        </p:nvSpPr>
        <p:spPr>
          <a:xfrm>
            <a:off x="12926760" y="8092313"/>
            <a:ext cx="0" cy="765810"/>
          </a:xfrm>
          <a:custGeom>
            <a:avLst/>
            <a:gdLst/>
            <a:ahLst/>
            <a:cxnLst/>
            <a:rect l="l" t="t" r="r" b="b"/>
            <a:pathLst>
              <a:path h="765809">
                <a:moveTo>
                  <a:pt x="0" y="765809"/>
                </a:moveTo>
                <a:lnTo>
                  <a:pt x="0" y="0"/>
                </a:lnTo>
              </a:path>
            </a:pathLst>
          </a:custGeom>
          <a:ln w="25471">
            <a:solidFill>
              <a:srgbClr val="000000"/>
            </a:solidFill>
          </a:ln>
        </p:spPr>
        <p:txBody>
          <a:bodyPr wrap="square" lIns="0" tIns="0" rIns="0" bIns="0" rtlCol="0"/>
          <a:lstStyle/>
          <a:p>
            <a:endParaRPr/>
          </a:p>
        </p:txBody>
      </p:sp>
      <p:sp>
        <p:nvSpPr>
          <p:cNvPr id="27" name="bg object 27"/>
          <p:cNvSpPr/>
          <p:nvPr/>
        </p:nvSpPr>
        <p:spPr>
          <a:xfrm>
            <a:off x="12926760" y="7377556"/>
            <a:ext cx="0" cy="561975"/>
          </a:xfrm>
          <a:custGeom>
            <a:avLst/>
            <a:gdLst/>
            <a:ahLst/>
            <a:cxnLst/>
            <a:rect l="l" t="t" r="r" b="b"/>
            <a:pathLst>
              <a:path h="561975">
                <a:moveTo>
                  <a:pt x="0" y="561593"/>
                </a:moveTo>
                <a:lnTo>
                  <a:pt x="0" y="0"/>
                </a:lnTo>
              </a:path>
            </a:pathLst>
          </a:custGeom>
          <a:ln w="25471">
            <a:solidFill>
              <a:srgbClr val="000000"/>
            </a:solidFill>
          </a:ln>
        </p:spPr>
        <p:txBody>
          <a:bodyPr wrap="square" lIns="0" tIns="0" rIns="0" bIns="0" rtlCol="0"/>
          <a:lstStyle/>
          <a:p>
            <a:endParaRPr/>
          </a:p>
        </p:txBody>
      </p:sp>
      <p:sp>
        <p:nvSpPr>
          <p:cNvPr id="28" name="bg object 28"/>
          <p:cNvSpPr/>
          <p:nvPr/>
        </p:nvSpPr>
        <p:spPr>
          <a:xfrm>
            <a:off x="13283361" y="7377556"/>
            <a:ext cx="0" cy="561975"/>
          </a:xfrm>
          <a:custGeom>
            <a:avLst/>
            <a:gdLst/>
            <a:ahLst/>
            <a:cxnLst/>
            <a:rect l="l" t="t" r="r" b="b"/>
            <a:pathLst>
              <a:path h="561975">
                <a:moveTo>
                  <a:pt x="0" y="561593"/>
                </a:moveTo>
                <a:lnTo>
                  <a:pt x="0" y="0"/>
                </a:lnTo>
              </a:path>
            </a:pathLst>
          </a:custGeom>
          <a:ln w="25471">
            <a:solidFill>
              <a:srgbClr val="000000"/>
            </a:solidFill>
          </a:ln>
        </p:spPr>
        <p:txBody>
          <a:bodyPr wrap="square" lIns="0" tIns="0" rIns="0" bIns="0" rtlCol="0"/>
          <a:lstStyle/>
          <a:p>
            <a:endParaRPr/>
          </a:p>
        </p:txBody>
      </p:sp>
      <p:sp>
        <p:nvSpPr>
          <p:cNvPr id="29" name="bg object 29"/>
          <p:cNvSpPr/>
          <p:nvPr/>
        </p:nvSpPr>
        <p:spPr>
          <a:xfrm>
            <a:off x="13639961" y="7377556"/>
            <a:ext cx="0" cy="561975"/>
          </a:xfrm>
          <a:custGeom>
            <a:avLst/>
            <a:gdLst/>
            <a:ahLst/>
            <a:cxnLst/>
            <a:rect l="l" t="t" r="r" b="b"/>
            <a:pathLst>
              <a:path h="561975">
                <a:moveTo>
                  <a:pt x="0" y="561593"/>
                </a:moveTo>
                <a:lnTo>
                  <a:pt x="0" y="0"/>
                </a:lnTo>
              </a:path>
            </a:pathLst>
          </a:custGeom>
          <a:ln w="25471">
            <a:solidFill>
              <a:srgbClr val="000000"/>
            </a:solidFill>
          </a:ln>
        </p:spPr>
        <p:txBody>
          <a:bodyPr wrap="square" lIns="0" tIns="0" rIns="0" bIns="0" rtlCol="0"/>
          <a:lstStyle/>
          <a:p>
            <a:endParaRPr/>
          </a:p>
        </p:txBody>
      </p:sp>
      <p:sp>
        <p:nvSpPr>
          <p:cNvPr id="30" name="bg object 30"/>
          <p:cNvSpPr/>
          <p:nvPr/>
        </p:nvSpPr>
        <p:spPr>
          <a:xfrm>
            <a:off x="14009296" y="7377556"/>
            <a:ext cx="0" cy="561975"/>
          </a:xfrm>
          <a:custGeom>
            <a:avLst/>
            <a:gdLst/>
            <a:ahLst/>
            <a:cxnLst/>
            <a:rect l="l" t="t" r="r" b="b"/>
            <a:pathLst>
              <a:path h="561975">
                <a:moveTo>
                  <a:pt x="0" y="561593"/>
                </a:moveTo>
                <a:lnTo>
                  <a:pt x="0" y="0"/>
                </a:lnTo>
              </a:path>
            </a:pathLst>
          </a:custGeom>
          <a:ln w="12735">
            <a:solidFill>
              <a:srgbClr val="000000"/>
            </a:solidFill>
          </a:ln>
        </p:spPr>
        <p:txBody>
          <a:bodyPr wrap="square" lIns="0" tIns="0" rIns="0" bIns="0" rtlCol="0"/>
          <a:lstStyle/>
          <a:p>
            <a:endParaRPr/>
          </a:p>
        </p:txBody>
      </p:sp>
      <p:sp>
        <p:nvSpPr>
          <p:cNvPr id="31" name="bg object 31"/>
          <p:cNvSpPr/>
          <p:nvPr/>
        </p:nvSpPr>
        <p:spPr>
          <a:xfrm>
            <a:off x="14365898" y="7377556"/>
            <a:ext cx="0" cy="561975"/>
          </a:xfrm>
          <a:custGeom>
            <a:avLst/>
            <a:gdLst/>
            <a:ahLst/>
            <a:cxnLst/>
            <a:rect l="l" t="t" r="r" b="b"/>
            <a:pathLst>
              <a:path h="561975">
                <a:moveTo>
                  <a:pt x="0" y="561593"/>
                </a:moveTo>
                <a:lnTo>
                  <a:pt x="0" y="0"/>
                </a:lnTo>
              </a:path>
            </a:pathLst>
          </a:custGeom>
          <a:ln w="25471">
            <a:solidFill>
              <a:srgbClr val="000000"/>
            </a:solidFill>
          </a:ln>
        </p:spPr>
        <p:txBody>
          <a:bodyPr wrap="square" lIns="0" tIns="0" rIns="0" bIns="0" rtlCol="0"/>
          <a:lstStyle/>
          <a:p>
            <a:endParaRPr/>
          </a:p>
        </p:txBody>
      </p:sp>
      <p:sp>
        <p:nvSpPr>
          <p:cNvPr id="32" name="bg object 32"/>
          <p:cNvSpPr/>
          <p:nvPr/>
        </p:nvSpPr>
        <p:spPr>
          <a:xfrm>
            <a:off x="14735233" y="8602853"/>
            <a:ext cx="0" cy="536575"/>
          </a:xfrm>
          <a:custGeom>
            <a:avLst/>
            <a:gdLst/>
            <a:ahLst/>
            <a:cxnLst/>
            <a:rect l="l" t="t" r="r" b="b"/>
            <a:pathLst>
              <a:path h="536575">
                <a:moveTo>
                  <a:pt x="0" y="536066"/>
                </a:moveTo>
                <a:lnTo>
                  <a:pt x="0" y="0"/>
                </a:lnTo>
              </a:path>
            </a:pathLst>
          </a:custGeom>
          <a:ln w="12735">
            <a:solidFill>
              <a:srgbClr val="000000"/>
            </a:solidFill>
          </a:ln>
        </p:spPr>
        <p:txBody>
          <a:bodyPr wrap="square" lIns="0" tIns="0" rIns="0" bIns="0" rtlCol="0"/>
          <a:lstStyle/>
          <a:p>
            <a:endParaRPr/>
          </a:p>
        </p:txBody>
      </p:sp>
      <p:sp>
        <p:nvSpPr>
          <p:cNvPr id="33" name="bg object 33"/>
          <p:cNvSpPr/>
          <p:nvPr/>
        </p:nvSpPr>
        <p:spPr>
          <a:xfrm>
            <a:off x="14722498" y="5105653"/>
            <a:ext cx="0" cy="2834005"/>
          </a:xfrm>
          <a:custGeom>
            <a:avLst/>
            <a:gdLst/>
            <a:ahLst/>
            <a:cxnLst/>
            <a:rect l="l" t="t" r="r" b="b"/>
            <a:pathLst>
              <a:path h="2834004">
                <a:moveTo>
                  <a:pt x="0" y="2833496"/>
                </a:moveTo>
                <a:lnTo>
                  <a:pt x="0" y="0"/>
                </a:lnTo>
              </a:path>
            </a:pathLst>
          </a:custGeom>
          <a:ln w="12735">
            <a:solidFill>
              <a:srgbClr val="000000"/>
            </a:solidFill>
          </a:ln>
        </p:spPr>
        <p:txBody>
          <a:bodyPr wrap="square" lIns="0" tIns="0" rIns="0" bIns="0" rtlCol="0"/>
          <a:lstStyle/>
          <a:p>
            <a:endParaRPr/>
          </a:p>
        </p:txBody>
      </p:sp>
      <p:sp>
        <p:nvSpPr>
          <p:cNvPr id="34" name="bg object 34"/>
          <p:cNvSpPr/>
          <p:nvPr/>
        </p:nvSpPr>
        <p:spPr>
          <a:xfrm>
            <a:off x="15091833" y="5105653"/>
            <a:ext cx="0" cy="2834005"/>
          </a:xfrm>
          <a:custGeom>
            <a:avLst/>
            <a:gdLst/>
            <a:ahLst/>
            <a:cxnLst/>
            <a:rect l="l" t="t" r="r" b="b"/>
            <a:pathLst>
              <a:path h="2834004">
                <a:moveTo>
                  <a:pt x="0" y="2833496"/>
                </a:moveTo>
                <a:lnTo>
                  <a:pt x="0" y="0"/>
                </a:lnTo>
              </a:path>
            </a:pathLst>
          </a:custGeom>
          <a:ln w="25471">
            <a:solidFill>
              <a:srgbClr val="000000"/>
            </a:solidFill>
          </a:ln>
        </p:spPr>
        <p:txBody>
          <a:bodyPr wrap="square" lIns="0" tIns="0" rIns="0" bIns="0" rtlCol="0"/>
          <a:lstStyle/>
          <a:p>
            <a:endParaRPr/>
          </a:p>
        </p:txBody>
      </p:sp>
      <p:sp>
        <p:nvSpPr>
          <p:cNvPr id="35" name="bg object 35"/>
          <p:cNvSpPr/>
          <p:nvPr/>
        </p:nvSpPr>
        <p:spPr>
          <a:xfrm>
            <a:off x="4381089" y="191706"/>
            <a:ext cx="1808480" cy="0"/>
          </a:xfrm>
          <a:custGeom>
            <a:avLst/>
            <a:gdLst/>
            <a:ahLst/>
            <a:cxnLst/>
            <a:rect l="l" t="t" r="r" b="b"/>
            <a:pathLst>
              <a:path w="1808479">
                <a:moveTo>
                  <a:pt x="0" y="0"/>
                </a:moveTo>
                <a:lnTo>
                  <a:pt x="1808472" y="0"/>
                </a:lnTo>
              </a:path>
            </a:pathLst>
          </a:custGeom>
          <a:ln w="25526">
            <a:solidFill>
              <a:srgbClr val="000000"/>
            </a:solidFill>
          </a:ln>
        </p:spPr>
        <p:txBody>
          <a:bodyPr wrap="square" lIns="0" tIns="0" rIns="0" bIns="0" rtlCol="0"/>
          <a:lstStyle/>
          <a:p>
            <a:endParaRPr/>
          </a:p>
        </p:txBody>
      </p:sp>
      <p:sp>
        <p:nvSpPr>
          <p:cNvPr id="36" name="bg object 36"/>
          <p:cNvSpPr/>
          <p:nvPr/>
        </p:nvSpPr>
        <p:spPr>
          <a:xfrm>
            <a:off x="15843242" y="242760"/>
            <a:ext cx="815340" cy="0"/>
          </a:xfrm>
          <a:custGeom>
            <a:avLst/>
            <a:gdLst/>
            <a:ahLst/>
            <a:cxnLst/>
            <a:rect l="l" t="t" r="r" b="b"/>
            <a:pathLst>
              <a:path w="815340">
                <a:moveTo>
                  <a:pt x="0" y="0"/>
                </a:moveTo>
                <a:lnTo>
                  <a:pt x="815086" y="0"/>
                </a:lnTo>
              </a:path>
            </a:pathLst>
          </a:custGeom>
          <a:ln w="12763">
            <a:solidFill>
              <a:srgbClr val="000000"/>
            </a:solidFill>
          </a:ln>
        </p:spPr>
        <p:txBody>
          <a:bodyPr wrap="square" lIns="0" tIns="0" rIns="0" bIns="0" rtlCol="0"/>
          <a:lstStyle/>
          <a:p>
            <a:endParaRPr/>
          </a:p>
        </p:txBody>
      </p:sp>
      <p:sp>
        <p:nvSpPr>
          <p:cNvPr id="37" name="bg object 37"/>
          <p:cNvSpPr/>
          <p:nvPr/>
        </p:nvSpPr>
        <p:spPr>
          <a:xfrm>
            <a:off x="15537584" y="2016886"/>
            <a:ext cx="1120775" cy="0"/>
          </a:xfrm>
          <a:custGeom>
            <a:avLst/>
            <a:gdLst/>
            <a:ahLst/>
            <a:cxnLst/>
            <a:rect l="l" t="t" r="r" b="b"/>
            <a:pathLst>
              <a:path w="1120775">
                <a:moveTo>
                  <a:pt x="0" y="0"/>
                </a:moveTo>
                <a:lnTo>
                  <a:pt x="1120743" y="0"/>
                </a:lnTo>
              </a:path>
            </a:pathLst>
          </a:custGeom>
          <a:ln w="12763">
            <a:solidFill>
              <a:srgbClr val="000000"/>
            </a:solidFill>
          </a:ln>
        </p:spPr>
        <p:txBody>
          <a:bodyPr wrap="square" lIns="0" tIns="0" rIns="0" bIns="0" rtlCol="0"/>
          <a:lstStyle/>
          <a:p>
            <a:endParaRPr/>
          </a:p>
        </p:txBody>
      </p:sp>
      <p:sp>
        <p:nvSpPr>
          <p:cNvPr id="38" name="bg object 38"/>
          <p:cNvSpPr/>
          <p:nvPr/>
        </p:nvSpPr>
        <p:spPr>
          <a:xfrm>
            <a:off x="14722498" y="5845936"/>
            <a:ext cx="407670" cy="0"/>
          </a:xfrm>
          <a:custGeom>
            <a:avLst/>
            <a:gdLst/>
            <a:ahLst/>
            <a:cxnLst/>
            <a:rect l="l" t="t" r="r" b="b"/>
            <a:pathLst>
              <a:path w="407669">
                <a:moveTo>
                  <a:pt x="0" y="0"/>
                </a:moveTo>
                <a:lnTo>
                  <a:pt x="407543" y="0"/>
                </a:lnTo>
              </a:path>
            </a:pathLst>
          </a:custGeom>
          <a:ln w="12763">
            <a:solidFill>
              <a:srgbClr val="000000"/>
            </a:solidFill>
          </a:ln>
        </p:spPr>
        <p:txBody>
          <a:bodyPr wrap="square" lIns="0" tIns="0" rIns="0" bIns="0" rtlCol="0"/>
          <a:lstStyle/>
          <a:p>
            <a:endParaRPr/>
          </a:p>
        </p:txBody>
      </p:sp>
      <p:sp>
        <p:nvSpPr>
          <p:cNvPr id="39" name="bg object 39"/>
          <p:cNvSpPr/>
          <p:nvPr/>
        </p:nvSpPr>
        <p:spPr>
          <a:xfrm>
            <a:off x="14722498" y="6216078"/>
            <a:ext cx="407670" cy="0"/>
          </a:xfrm>
          <a:custGeom>
            <a:avLst/>
            <a:gdLst/>
            <a:ahLst/>
            <a:cxnLst/>
            <a:rect l="l" t="t" r="r" b="b"/>
            <a:pathLst>
              <a:path w="407669">
                <a:moveTo>
                  <a:pt x="0" y="0"/>
                </a:moveTo>
                <a:lnTo>
                  <a:pt x="407543" y="0"/>
                </a:lnTo>
              </a:path>
            </a:pathLst>
          </a:custGeom>
          <a:ln w="25526">
            <a:solidFill>
              <a:srgbClr val="000000"/>
            </a:solidFill>
          </a:ln>
        </p:spPr>
        <p:txBody>
          <a:bodyPr wrap="square" lIns="0" tIns="0" rIns="0" bIns="0" rtlCol="0"/>
          <a:lstStyle/>
          <a:p>
            <a:endParaRPr/>
          </a:p>
        </p:txBody>
      </p:sp>
      <p:sp>
        <p:nvSpPr>
          <p:cNvPr id="40" name="bg object 40"/>
          <p:cNvSpPr/>
          <p:nvPr/>
        </p:nvSpPr>
        <p:spPr>
          <a:xfrm>
            <a:off x="14722498" y="6930834"/>
            <a:ext cx="407670" cy="0"/>
          </a:xfrm>
          <a:custGeom>
            <a:avLst/>
            <a:gdLst/>
            <a:ahLst/>
            <a:cxnLst/>
            <a:rect l="l" t="t" r="r" b="b"/>
            <a:pathLst>
              <a:path w="407669">
                <a:moveTo>
                  <a:pt x="0" y="0"/>
                </a:moveTo>
                <a:lnTo>
                  <a:pt x="407543" y="0"/>
                </a:lnTo>
              </a:path>
            </a:pathLst>
          </a:custGeom>
          <a:ln w="25526">
            <a:solidFill>
              <a:srgbClr val="000000"/>
            </a:solidFill>
          </a:ln>
        </p:spPr>
        <p:txBody>
          <a:bodyPr wrap="square" lIns="0" tIns="0" rIns="0" bIns="0" rtlCol="0"/>
          <a:lstStyle/>
          <a:p>
            <a:endParaRPr/>
          </a:p>
        </p:txBody>
      </p:sp>
      <p:sp>
        <p:nvSpPr>
          <p:cNvPr id="41" name="bg object 41"/>
          <p:cNvSpPr/>
          <p:nvPr/>
        </p:nvSpPr>
        <p:spPr>
          <a:xfrm>
            <a:off x="11564038" y="7658354"/>
            <a:ext cx="3133090" cy="0"/>
          </a:xfrm>
          <a:custGeom>
            <a:avLst/>
            <a:gdLst/>
            <a:ahLst/>
            <a:cxnLst/>
            <a:rect l="l" t="t" r="r" b="b"/>
            <a:pathLst>
              <a:path w="3133090">
                <a:moveTo>
                  <a:pt x="0" y="0"/>
                </a:moveTo>
                <a:lnTo>
                  <a:pt x="3132988" y="0"/>
                </a:lnTo>
              </a:path>
            </a:pathLst>
          </a:custGeom>
          <a:ln w="38290">
            <a:solidFill>
              <a:srgbClr val="000000"/>
            </a:solidFill>
          </a:ln>
        </p:spPr>
        <p:txBody>
          <a:bodyPr wrap="square" lIns="0" tIns="0" rIns="0" bIns="0" rtlCol="0"/>
          <a:lstStyle/>
          <a:p>
            <a:endParaRPr/>
          </a:p>
        </p:txBody>
      </p:sp>
      <p:sp>
        <p:nvSpPr>
          <p:cNvPr id="42" name="bg object 42"/>
          <p:cNvSpPr/>
          <p:nvPr/>
        </p:nvSpPr>
        <p:spPr>
          <a:xfrm>
            <a:off x="11691395" y="8373109"/>
            <a:ext cx="1477645" cy="0"/>
          </a:xfrm>
          <a:custGeom>
            <a:avLst/>
            <a:gdLst/>
            <a:ahLst/>
            <a:cxnLst/>
            <a:rect l="l" t="t" r="r" b="b"/>
            <a:pathLst>
              <a:path w="1477644">
                <a:moveTo>
                  <a:pt x="0" y="0"/>
                </a:moveTo>
                <a:lnTo>
                  <a:pt x="1477344" y="0"/>
                </a:lnTo>
              </a:path>
            </a:pathLst>
          </a:custGeom>
          <a:ln w="25526">
            <a:solidFill>
              <a:srgbClr val="000000"/>
            </a:solidFill>
          </a:ln>
        </p:spPr>
        <p:txBody>
          <a:bodyPr wrap="square" lIns="0" tIns="0" rIns="0" bIns="0" rtlCol="0"/>
          <a:lstStyle/>
          <a:p>
            <a:endParaRPr/>
          </a:p>
        </p:txBody>
      </p:sp>
      <p:sp>
        <p:nvSpPr>
          <p:cNvPr id="43" name="bg object 43"/>
          <p:cNvSpPr/>
          <p:nvPr/>
        </p:nvSpPr>
        <p:spPr>
          <a:xfrm>
            <a:off x="11691395" y="8743251"/>
            <a:ext cx="840740" cy="0"/>
          </a:xfrm>
          <a:custGeom>
            <a:avLst/>
            <a:gdLst/>
            <a:ahLst/>
            <a:cxnLst/>
            <a:rect l="l" t="t" r="r" b="b"/>
            <a:pathLst>
              <a:path w="840740">
                <a:moveTo>
                  <a:pt x="0" y="0"/>
                </a:moveTo>
                <a:lnTo>
                  <a:pt x="840557" y="0"/>
                </a:lnTo>
              </a:path>
            </a:pathLst>
          </a:custGeom>
          <a:ln w="38290">
            <a:solidFill>
              <a:srgbClr val="000000"/>
            </a:solidFill>
          </a:ln>
        </p:spPr>
        <p:txBody>
          <a:bodyPr wrap="square" lIns="0" tIns="0" rIns="0" bIns="0" rtlCol="0"/>
          <a:lstStyle/>
          <a:p>
            <a:endParaRPr/>
          </a:p>
        </p:txBody>
      </p:sp>
      <p:sp>
        <p:nvSpPr>
          <p:cNvPr id="44" name="bg object 44"/>
          <p:cNvSpPr/>
          <p:nvPr/>
        </p:nvSpPr>
        <p:spPr>
          <a:xfrm>
            <a:off x="12124410" y="9087866"/>
            <a:ext cx="662305" cy="0"/>
          </a:xfrm>
          <a:custGeom>
            <a:avLst/>
            <a:gdLst/>
            <a:ahLst/>
            <a:cxnLst/>
            <a:rect l="l" t="t" r="r" b="b"/>
            <a:pathLst>
              <a:path w="662304">
                <a:moveTo>
                  <a:pt x="0" y="0"/>
                </a:moveTo>
                <a:lnTo>
                  <a:pt x="662257" y="0"/>
                </a:lnTo>
              </a:path>
            </a:pathLst>
          </a:custGeom>
          <a:ln w="25526">
            <a:solidFill>
              <a:srgbClr val="000000"/>
            </a:solidFill>
          </a:ln>
        </p:spPr>
        <p:txBody>
          <a:bodyPr wrap="square" lIns="0" tIns="0" rIns="0" bIns="0" rtlCol="0"/>
          <a:lstStyle/>
          <a:p>
            <a:endParaRPr/>
          </a:p>
        </p:txBody>
      </p:sp>
      <p:sp>
        <p:nvSpPr>
          <p:cNvPr id="45" name="bg object 45"/>
          <p:cNvSpPr/>
          <p:nvPr/>
        </p:nvSpPr>
        <p:spPr>
          <a:xfrm>
            <a:off x="14697026" y="9087866"/>
            <a:ext cx="433070" cy="0"/>
          </a:xfrm>
          <a:custGeom>
            <a:avLst/>
            <a:gdLst/>
            <a:ahLst/>
            <a:cxnLst/>
            <a:rect l="l" t="t" r="r" b="b"/>
            <a:pathLst>
              <a:path w="433069">
                <a:moveTo>
                  <a:pt x="0" y="0"/>
                </a:moveTo>
                <a:lnTo>
                  <a:pt x="433014" y="0"/>
                </a:lnTo>
              </a:path>
            </a:pathLst>
          </a:custGeom>
          <a:ln w="25526">
            <a:solidFill>
              <a:srgbClr val="00000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65"/>
              <a:t>0</a:t>
            </a:r>
          </a:p>
        </p:txBody>
      </p:sp>
      <p:sp>
        <p:nvSpPr>
          <p:cNvPr id="6" name="Holder 6"/>
          <p:cNvSpPr>
            <a:spLocks noGrp="1"/>
          </p:cNvSpPr>
          <p:nvPr>
            <p:ph type="dt" sz="half" idx="6"/>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35"/>
              <a:t>10</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65"/>
              <a:t>0</a:t>
            </a:r>
          </a:p>
        </p:txBody>
      </p:sp>
      <p:sp>
        <p:nvSpPr>
          <p:cNvPr id="4" name="Holder 4"/>
          <p:cNvSpPr>
            <a:spLocks noGrp="1"/>
          </p:cNvSpPr>
          <p:nvPr>
            <p:ph type="dt" sz="half" idx="6"/>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35"/>
              <a:t>10</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757530" y="1046861"/>
            <a:ext cx="433014" cy="1123188"/>
          </a:xfrm>
          <a:prstGeom prst="rect">
            <a:avLst/>
          </a:prstGeom>
        </p:spPr>
      </p:pic>
      <p:pic>
        <p:nvPicPr>
          <p:cNvPr id="17" name="bg object 17"/>
          <p:cNvPicPr/>
          <p:nvPr/>
        </p:nvPicPr>
        <p:blipFill>
          <a:blip r:embed="rId3" cstate="print"/>
          <a:stretch>
            <a:fillRect/>
          </a:stretch>
        </p:blipFill>
        <p:spPr>
          <a:xfrm>
            <a:off x="2470730" y="536320"/>
            <a:ext cx="433014" cy="1633727"/>
          </a:xfrm>
          <a:prstGeom prst="rect">
            <a:avLst/>
          </a:prstGeom>
        </p:spPr>
      </p:pic>
      <p:pic>
        <p:nvPicPr>
          <p:cNvPr id="18" name="bg object 18"/>
          <p:cNvPicPr/>
          <p:nvPr/>
        </p:nvPicPr>
        <p:blipFill>
          <a:blip r:embed="rId4" cstate="print"/>
          <a:stretch>
            <a:fillRect/>
          </a:stretch>
        </p:blipFill>
        <p:spPr>
          <a:xfrm>
            <a:off x="3285816" y="127888"/>
            <a:ext cx="407543" cy="2195322"/>
          </a:xfrm>
          <a:prstGeom prst="rect">
            <a:avLst/>
          </a:prstGeom>
        </p:spPr>
      </p:pic>
      <p:pic>
        <p:nvPicPr>
          <p:cNvPr id="19" name="bg object 19"/>
          <p:cNvPicPr/>
          <p:nvPr/>
        </p:nvPicPr>
        <p:blipFill>
          <a:blip r:embed="rId5" cstate="print"/>
          <a:stretch>
            <a:fillRect/>
          </a:stretch>
        </p:blipFill>
        <p:spPr>
          <a:xfrm>
            <a:off x="4381089" y="1072388"/>
            <a:ext cx="1044329" cy="382904"/>
          </a:xfrm>
          <a:prstGeom prst="rect">
            <a:avLst/>
          </a:prstGeom>
        </p:spPr>
      </p:pic>
      <p:pic>
        <p:nvPicPr>
          <p:cNvPr id="20" name="bg object 20"/>
          <p:cNvPicPr/>
          <p:nvPr/>
        </p:nvPicPr>
        <p:blipFill>
          <a:blip r:embed="rId6" cstate="print"/>
          <a:stretch>
            <a:fillRect/>
          </a:stretch>
        </p:blipFill>
        <p:spPr>
          <a:xfrm>
            <a:off x="3999017" y="1787144"/>
            <a:ext cx="2317901" cy="433958"/>
          </a:xfrm>
          <a:prstGeom prst="rect">
            <a:avLst/>
          </a:prstGeom>
        </p:spPr>
      </p:pic>
      <p:sp>
        <p:nvSpPr>
          <p:cNvPr id="21" name="bg object 21"/>
          <p:cNvSpPr/>
          <p:nvPr/>
        </p:nvSpPr>
        <p:spPr>
          <a:xfrm>
            <a:off x="17065871" y="3114548"/>
            <a:ext cx="509905" cy="0"/>
          </a:xfrm>
          <a:custGeom>
            <a:avLst/>
            <a:gdLst/>
            <a:ahLst/>
            <a:cxnLst/>
            <a:rect l="l" t="t" r="r" b="b"/>
            <a:pathLst>
              <a:path w="509905">
                <a:moveTo>
                  <a:pt x="0" y="0"/>
                </a:moveTo>
                <a:lnTo>
                  <a:pt x="509428" y="0"/>
                </a:lnTo>
              </a:path>
            </a:pathLst>
          </a:custGeom>
          <a:ln w="25526">
            <a:solidFill>
              <a:srgbClr val="000000"/>
            </a:solidFill>
          </a:ln>
        </p:spPr>
        <p:txBody>
          <a:bodyPr wrap="square" lIns="0" tIns="0" rIns="0" bIns="0" rtlCol="0"/>
          <a:lstStyle/>
          <a:p>
            <a:endParaRPr/>
          </a:p>
        </p:txBody>
      </p:sp>
      <p:sp>
        <p:nvSpPr>
          <p:cNvPr id="22" name="bg object 22"/>
          <p:cNvSpPr/>
          <p:nvPr/>
        </p:nvSpPr>
        <p:spPr>
          <a:xfrm>
            <a:off x="1082536" y="3420872"/>
            <a:ext cx="1490345" cy="0"/>
          </a:xfrm>
          <a:custGeom>
            <a:avLst/>
            <a:gdLst/>
            <a:ahLst/>
            <a:cxnLst/>
            <a:rect l="l" t="t" r="r" b="b"/>
            <a:pathLst>
              <a:path w="1490345">
                <a:moveTo>
                  <a:pt x="0" y="0"/>
                </a:moveTo>
                <a:lnTo>
                  <a:pt x="1490079" y="0"/>
                </a:lnTo>
              </a:path>
            </a:pathLst>
          </a:custGeom>
          <a:ln w="12763">
            <a:solidFill>
              <a:srgbClr val="000000"/>
            </a:solidFill>
          </a:ln>
        </p:spPr>
        <p:txBody>
          <a:bodyPr wrap="square" lIns="0" tIns="0" rIns="0" bIns="0" rtlCol="0"/>
          <a:lstStyle/>
          <a:p>
            <a:endParaRPr/>
          </a:p>
        </p:txBody>
      </p:sp>
      <p:sp>
        <p:nvSpPr>
          <p:cNvPr id="23" name="bg object 23"/>
          <p:cNvSpPr/>
          <p:nvPr/>
        </p:nvSpPr>
        <p:spPr>
          <a:xfrm>
            <a:off x="1082536" y="3956939"/>
            <a:ext cx="5476875" cy="0"/>
          </a:xfrm>
          <a:custGeom>
            <a:avLst/>
            <a:gdLst/>
            <a:ahLst/>
            <a:cxnLst/>
            <a:rect l="l" t="t" r="r" b="b"/>
            <a:pathLst>
              <a:path w="5476875">
                <a:moveTo>
                  <a:pt x="0" y="0"/>
                </a:moveTo>
                <a:lnTo>
                  <a:pt x="5476361" y="0"/>
                </a:lnTo>
              </a:path>
            </a:pathLst>
          </a:custGeom>
          <a:ln w="25526">
            <a:solidFill>
              <a:srgbClr val="000000"/>
            </a:solidFill>
          </a:ln>
        </p:spPr>
        <p:txBody>
          <a:bodyPr wrap="square" lIns="0" tIns="0" rIns="0" bIns="0" rtlCol="0"/>
          <a:lstStyle/>
          <a:p>
            <a:endParaRPr/>
          </a:p>
        </p:txBody>
      </p:sp>
      <p:sp>
        <p:nvSpPr>
          <p:cNvPr id="24" name="bg object 24"/>
          <p:cNvSpPr/>
          <p:nvPr/>
        </p:nvSpPr>
        <p:spPr>
          <a:xfrm>
            <a:off x="1082536" y="3420872"/>
            <a:ext cx="0" cy="5527040"/>
          </a:xfrm>
          <a:custGeom>
            <a:avLst/>
            <a:gdLst/>
            <a:ahLst/>
            <a:cxnLst/>
            <a:rect l="l" t="t" r="r" b="b"/>
            <a:pathLst>
              <a:path h="5527040">
                <a:moveTo>
                  <a:pt x="0" y="5526595"/>
                </a:moveTo>
                <a:lnTo>
                  <a:pt x="0" y="0"/>
                </a:lnTo>
              </a:path>
            </a:pathLst>
          </a:custGeom>
          <a:ln w="12735">
            <a:solidFill>
              <a:srgbClr val="000000"/>
            </a:solidFill>
          </a:ln>
        </p:spPr>
        <p:txBody>
          <a:bodyPr wrap="square" lIns="0" tIns="0" rIns="0" bIns="0" rtlCol="0"/>
          <a:lstStyle/>
          <a:p>
            <a:endParaRPr/>
          </a:p>
        </p:txBody>
      </p:sp>
      <p:sp>
        <p:nvSpPr>
          <p:cNvPr id="25" name="bg object 25"/>
          <p:cNvSpPr/>
          <p:nvPr/>
        </p:nvSpPr>
        <p:spPr>
          <a:xfrm>
            <a:off x="1579229" y="3420872"/>
            <a:ext cx="1490345" cy="5527040"/>
          </a:xfrm>
          <a:custGeom>
            <a:avLst/>
            <a:gdLst/>
            <a:ahLst/>
            <a:cxnLst/>
            <a:rect l="l" t="t" r="r" b="b"/>
            <a:pathLst>
              <a:path w="1490345" h="5527040">
                <a:moveTo>
                  <a:pt x="0" y="5526595"/>
                </a:moveTo>
                <a:lnTo>
                  <a:pt x="0" y="0"/>
                </a:lnTo>
              </a:path>
              <a:path w="1490345" h="5527040">
                <a:moveTo>
                  <a:pt x="496693" y="548830"/>
                </a:moveTo>
                <a:lnTo>
                  <a:pt x="496693" y="0"/>
                </a:lnTo>
              </a:path>
              <a:path w="1490345" h="5527040">
                <a:moveTo>
                  <a:pt x="980650" y="5526595"/>
                </a:moveTo>
                <a:lnTo>
                  <a:pt x="980650" y="0"/>
                </a:lnTo>
              </a:path>
              <a:path w="1490345" h="5527040">
                <a:moveTo>
                  <a:pt x="1490079" y="5526595"/>
                </a:moveTo>
                <a:lnTo>
                  <a:pt x="1490079" y="0"/>
                </a:lnTo>
              </a:path>
            </a:pathLst>
          </a:custGeom>
          <a:ln w="25499">
            <a:solidFill>
              <a:srgbClr val="000000"/>
            </a:solidFill>
          </a:ln>
        </p:spPr>
        <p:txBody>
          <a:bodyPr wrap="square" lIns="0" tIns="0" rIns="0" bIns="0" rtlCol="0"/>
          <a:lstStyle/>
          <a:p>
            <a:endParaRPr/>
          </a:p>
        </p:txBody>
      </p:sp>
      <p:sp>
        <p:nvSpPr>
          <p:cNvPr id="26" name="bg object 26"/>
          <p:cNvSpPr/>
          <p:nvPr/>
        </p:nvSpPr>
        <p:spPr>
          <a:xfrm>
            <a:off x="3056573" y="3420872"/>
            <a:ext cx="522605" cy="0"/>
          </a:xfrm>
          <a:custGeom>
            <a:avLst/>
            <a:gdLst/>
            <a:ahLst/>
            <a:cxnLst/>
            <a:rect l="l" t="t" r="r" b="b"/>
            <a:pathLst>
              <a:path w="522604">
                <a:moveTo>
                  <a:pt x="0" y="0"/>
                </a:moveTo>
                <a:lnTo>
                  <a:pt x="522164" y="0"/>
                </a:lnTo>
              </a:path>
            </a:pathLst>
          </a:custGeom>
          <a:ln w="12763">
            <a:solidFill>
              <a:srgbClr val="000000"/>
            </a:solidFill>
          </a:ln>
        </p:spPr>
        <p:txBody>
          <a:bodyPr wrap="square" lIns="0" tIns="0" rIns="0" bIns="0" rtlCol="0"/>
          <a:lstStyle/>
          <a:p>
            <a:endParaRPr/>
          </a:p>
        </p:txBody>
      </p:sp>
      <p:sp>
        <p:nvSpPr>
          <p:cNvPr id="27" name="bg object 27"/>
          <p:cNvSpPr/>
          <p:nvPr/>
        </p:nvSpPr>
        <p:spPr>
          <a:xfrm>
            <a:off x="3566002" y="3420872"/>
            <a:ext cx="1490345" cy="5527040"/>
          </a:xfrm>
          <a:custGeom>
            <a:avLst/>
            <a:gdLst/>
            <a:ahLst/>
            <a:cxnLst/>
            <a:rect l="l" t="t" r="r" b="b"/>
            <a:pathLst>
              <a:path w="1490345" h="5527040">
                <a:moveTo>
                  <a:pt x="0" y="5526595"/>
                </a:moveTo>
                <a:lnTo>
                  <a:pt x="0" y="0"/>
                </a:lnTo>
              </a:path>
              <a:path w="1490345" h="5527040">
                <a:moveTo>
                  <a:pt x="993386" y="5526595"/>
                </a:moveTo>
                <a:lnTo>
                  <a:pt x="993386" y="0"/>
                </a:lnTo>
              </a:path>
              <a:path w="1490345" h="5527040">
                <a:moveTo>
                  <a:pt x="1490079" y="5526595"/>
                </a:moveTo>
                <a:lnTo>
                  <a:pt x="1490079" y="0"/>
                </a:lnTo>
              </a:path>
            </a:pathLst>
          </a:custGeom>
          <a:ln w="25499">
            <a:solidFill>
              <a:srgbClr val="000000"/>
            </a:solidFill>
          </a:ln>
        </p:spPr>
        <p:txBody>
          <a:bodyPr wrap="square" lIns="0" tIns="0" rIns="0" bIns="0" rtlCol="0"/>
          <a:lstStyle/>
          <a:p>
            <a:endParaRPr/>
          </a:p>
        </p:txBody>
      </p:sp>
      <p:sp>
        <p:nvSpPr>
          <p:cNvPr id="28" name="bg object 28"/>
          <p:cNvSpPr/>
          <p:nvPr/>
        </p:nvSpPr>
        <p:spPr>
          <a:xfrm>
            <a:off x="5043347" y="3420872"/>
            <a:ext cx="1515745" cy="0"/>
          </a:xfrm>
          <a:custGeom>
            <a:avLst/>
            <a:gdLst/>
            <a:ahLst/>
            <a:cxnLst/>
            <a:rect l="l" t="t" r="r" b="b"/>
            <a:pathLst>
              <a:path w="1515745">
                <a:moveTo>
                  <a:pt x="0" y="0"/>
                </a:moveTo>
                <a:lnTo>
                  <a:pt x="1515551" y="0"/>
                </a:lnTo>
              </a:path>
            </a:pathLst>
          </a:custGeom>
          <a:ln w="12763">
            <a:solidFill>
              <a:srgbClr val="000000"/>
            </a:solidFill>
          </a:ln>
        </p:spPr>
        <p:txBody>
          <a:bodyPr wrap="square" lIns="0" tIns="0" rIns="0" bIns="0" rtlCol="0"/>
          <a:lstStyle/>
          <a:p>
            <a:endParaRPr/>
          </a:p>
        </p:txBody>
      </p:sp>
      <p:sp>
        <p:nvSpPr>
          <p:cNvPr id="29" name="bg object 29"/>
          <p:cNvSpPr/>
          <p:nvPr/>
        </p:nvSpPr>
        <p:spPr>
          <a:xfrm>
            <a:off x="1069800" y="3420872"/>
            <a:ext cx="5489575" cy="5527040"/>
          </a:xfrm>
          <a:custGeom>
            <a:avLst/>
            <a:gdLst/>
            <a:ahLst/>
            <a:cxnLst/>
            <a:rect l="l" t="t" r="r" b="b"/>
            <a:pathLst>
              <a:path w="5489575" h="5527040">
                <a:moveTo>
                  <a:pt x="4482975" y="548830"/>
                </a:moveTo>
                <a:lnTo>
                  <a:pt x="4482975" y="0"/>
                </a:lnTo>
              </a:path>
              <a:path w="5489575" h="5527040">
                <a:moveTo>
                  <a:pt x="4979668" y="5526595"/>
                </a:moveTo>
                <a:lnTo>
                  <a:pt x="4979668" y="0"/>
                </a:lnTo>
              </a:path>
              <a:path w="5489575" h="5527040">
                <a:moveTo>
                  <a:pt x="5476361" y="5526595"/>
                </a:moveTo>
                <a:lnTo>
                  <a:pt x="5476361" y="0"/>
                </a:lnTo>
              </a:path>
              <a:path w="5489575" h="5527040">
                <a:moveTo>
                  <a:pt x="0" y="1033843"/>
                </a:moveTo>
                <a:lnTo>
                  <a:pt x="5489097" y="1033843"/>
                </a:lnTo>
              </a:path>
              <a:path w="5489575" h="5527040">
                <a:moveTo>
                  <a:pt x="0" y="1544383"/>
                </a:moveTo>
                <a:lnTo>
                  <a:pt x="5489097" y="1544383"/>
                </a:lnTo>
              </a:path>
              <a:path w="5489575" h="5527040">
                <a:moveTo>
                  <a:pt x="1006122" y="3050476"/>
                </a:moveTo>
                <a:lnTo>
                  <a:pt x="1006122" y="1021079"/>
                </a:lnTo>
              </a:path>
              <a:path w="5489575" h="5527040">
                <a:moveTo>
                  <a:pt x="2980159" y="5526595"/>
                </a:moveTo>
                <a:lnTo>
                  <a:pt x="2980159" y="1021079"/>
                </a:lnTo>
              </a:path>
              <a:path w="5489575" h="5527040">
                <a:moveTo>
                  <a:pt x="4482975" y="5526595"/>
                </a:moveTo>
                <a:lnTo>
                  <a:pt x="4482975" y="1021079"/>
                </a:lnTo>
              </a:path>
              <a:path w="5489575" h="5527040">
                <a:moveTo>
                  <a:pt x="0" y="2029396"/>
                </a:moveTo>
                <a:lnTo>
                  <a:pt x="5489097" y="2029396"/>
                </a:lnTo>
              </a:path>
              <a:path w="5489575" h="5527040">
                <a:moveTo>
                  <a:pt x="0" y="2539936"/>
                </a:moveTo>
                <a:lnTo>
                  <a:pt x="5489097" y="2539936"/>
                </a:lnTo>
              </a:path>
              <a:path w="5489575" h="5527040">
                <a:moveTo>
                  <a:pt x="0" y="3037712"/>
                </a:moveTo>
                <a:lnTo>
                  <a:pt x="5489097" y="3037712"/>
                </a:lnTo>
              </a:path>
              <a:path w="5489575" h="5527040">
                <a:moveTo>
                  <a:pt x="0" y="3522725"/>
                </a:moveTo>
                <a:lnTo>
                  <a:pt x="5489097" y="3522725"/>
                </a:lnTo>
              </a:path>
              <a:path w="5489575" h="5527040">
                <a:moveTo>
                  <a:pt x="0" y="4020502"/>
                </a:moveTo>
                <a:lnTo>
                  <a:pt x="5489097" y="4020502"/>
                </a:lnTo>
              </a:path>
              <a:path w="5489575" h="5527040">
                <a:moveTo>
                  <a:pt x="1006122" y="4543805"/>
                </a:moveTo>
                <a:lnTo>
                  <a:pt x="1006122" y="3509962"/>
                </a:lnTo>
              </a:path>
              <a:path w="5489575" h="5527040">
                <a:moveTo>
                  <a:pt x="0" y="4531042"/>
                </a:moveTo>
                <a:lnTo>
                  <a:pt x="5489097" y="4531042"/>
                </a:lnTo>
              </a:path>
              <a:path w="5489575" h="5527040">
                <a:moveTo>
                  <a:pt x="0" y="5028818"/>
                </a:moveTo>
                <a:lnTo>
                  <a:pt x="522164" y="5028818"/>
                </a:lnTo>
              </a:path>
              <a:path w="5489575" h="5527040">
                <a:moveTo>
                  <a:pt x="1477344" y="5028818"/>
                </a:moveTo>
                <a:lnTo>
                  <a:pt x="4992404" y="5028818"/>
                </a:lnTo>
              </a:path>
            </a:pathLst>
          </a:custGeom>
          <a:ln w="25499">
            <a:solidFill>
              <a:srgbClr val="000000"/>
            </a:solidFill>
          </a:ln>
        </p:spPr>
        <p:txBody>
          <a:bodyPr wrap="square" lIns="0" tIns="0" rIns="0" bIns="0" rtlCol="0"/>
          <a:lstStyle/>
          <a:p>
            <a:endParaRPr/>
          </a:p>
        </p:txBody>
      </p:sp>
      <p:sp>
        <p:nvSpPr>
          <p:cNvPr id="30" name="bg object 30"/>
          <p:cNvSpPr/>
          <p:nvPr/>
        </p:nvSpPr>
        <p:spPr>
          <a:xfrm>
            <a:off x="6036733" y="8449691"/>
            <a:ext cx="522605" cy="0"/>
          </a:xfrm>
          <a:custGeom>
            <a:avLst/>
            <a:gdLst/>
            <a:ahLst/>
            <a:cxnLst/>
            <a:rect l="l" t="t" r="r" b="b"/>
            <a:pathLst>
              <a:path w="522604">
                <a:moveTo>
                  <a:pt x="0" y="0"/>
                </a:moveTo>
                <a:lnTo>
                  <a:pt x="522164" y="0"/>
                </a:lnTo>
              </a:path>
            </a:pathLst>
          </a:custGeom>
          <a:ln w="38290">
            <a:solidFill>
              <a:srgbClr val="000000"/>
            </a:solidFill>
          </a:ln>
        </p:spPr>
        <p:txBody>
          <a:bodyPr wrap="square" lIns="0" tIns="0" rIns="0" bIns="0" rtlCol="0"/>
          <a:lstStyle/>
          <a:p>
            <a:endParaRPr/>
          </a:p>
        </p:txBody>
      </p:sp>
      <p:sp>
        <p:nvSpPr>
          <p:cNvPr id="31" name="bg object 31"/>
          <p:cNvSpPr/>
          <p:nvPr/>
        </p:nvSpPr>
        <p:spPr>
          <a:xfrm>
            <a:off x="1069800" y="8934704"/>
            <a:ext cx="5489575" cy="0"/>
          </a:xfrm>
          <a:custGeom>
            <a:avLst/>
            <a:gdLst/>
            <a:ahLst/>
            <a:cxnLst/>
            <a:rect l="l" t="t" r="r" b="b"/>
            <a:pathLst>
              <a:path w="5489575">
                <a:moveTo>
                  <a:pt x="0" y="0"/>
                </a:moveTo>
                <a:lnTo>
                  <a:pt x="5489097" y="0"/>
                </a:lnTo>
              </a:path>
            </a:pathLst>
          </a:custGeom>
          <a:ln w="25526">
            <a:solidFill>
              <a:srgbClr val="00000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65"/>
              <a:t>0</a:t>
            </a:r>
          </a:p>
        </p:txBody>
      </p:sp>
      <p:sp>
        <p:nvSpPr>
          <p:cNvPr id="3" name="Holder 3"/>
          <p:cNvSpPr>
            <a:spLocks noGrp="1"/>
          </p:cNvSpPr>
          <p:nvPr>
            <p:ph type="dt" sz="half" idx="6"/>
          </p:nvPr>
        </p:nvSpPr>
        <p:spPr/>
        <p:txBody>
          <a:bodyPr lIns="0" tIns="0" rIns="0" bIns="0"/>
          <a:lstStyle>
            <a:lvl1pPr>
              <a:defRPr sz="2200" b="0" i="0">
                <a:solidFill>
                  <a:srgbClr val="2A2A2A"/>
                </a:solidFill>
                <a:latin typeface="Courier New"/>
                <a:cs typeface="Courier New"/>
              </a:defRPr>
            </a:lvl1pPr>
          </a:lstStyle>
          <a:p>
            <a:pPr marL="12700">
              <a:lnSpc>
                <a:spcPts val="2380"/>
              </a:lnSpc>
            </a:pPr>
            <a:r>
              <a:rPr spc="-35"/>
              <a:t>10</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5591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56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0205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0101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757530" y="1046861"/>
            <a:ext cx="433014" cy="1123188"/>
          </a:xfrm>
          <a:prstGeom prst="rect">
            <a:avLst/>
          </a:prstGeom>
        </p:spPr>
      </p:pic>
      <p:pic>
        <p:nvPicPr>
          <p:cNvPr id="17" name="bg object 17"/>
          <p:cNvPicPr/>
          <p:nvPr/>
        </p:nvPicPr>
        <p:blipFill>
          <a:blip r:embed="rId8" cstate="print"/>
          <a:stretch>
            <a:fillRect/>
          </a:stretch>
        </p:blipFill>
        <p:spPr>
          <a:xfrm>
            <a:off x="2470730" y="536320"/>
            <a:ext cx="433014" cy="1633727"/>
          </a:xfrm>
          <a:prstGeom prst="rect">
            <a:avLst/>
          </a:prstGeom>
        </p:spPr>
      </p:pic>
      <p:pic>
        <p:nvPicPr>
          <p:cNvPr id="18" name="bg object 18"/>
          <p:cNvPicPr/>
          <p:nvPr/>
        </p:nvPicPr>
        <p:blipFill>
          <a:blip r:embed="rId9" cstate="print"/>
          <a:stretch>
            <a:fillRect/>
          </a:stretch>
        </p:blipFill>
        <p:spPr>
          <a:xfrm>
            <a:off x="3285816" y="127888"/>
            <a:ext cx="407543" cy="2195322"/>
          </a:xfrm>
          <a:prstGeom prst="rect">
            <a:avLst/>
          </a:prstGeom>
        </p:spPr>
      </p:pic>
      <p:sp>
        <p:nvSpPr>
          <p:cNvPr id="2" name="Holder 2"/>
          <p:cNvSpPr>
            <a:spLocks noGrp="1"/>
          </p:cNvSpPr>
          <p:nvPr>
            <p:ph type="title"/>
          </p:nvPr>
        </p:nvSpPr>
        <p:spPr>
          <a:xfrm>
            <a:off x="5629314" y="-50736"/>
            <a:ext cx="6800770" cy="1068800"/>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3766008" y="3062281"/>
            <a:ext cx="10728960" cy="4939665"/>
          </a:xfrm>
          <a:prstGeom prst="rect">
            <a:avLst/>
          </a:prstGeom>
        </p:spPr>
        <p:txBody>
          <a:bodyPr wrap="square" lIns="0" tIns="0" rIns="0" bIns="0">
            <a:spAutoFit/>
          </a:bodyPr>
          <a:lstStyle>
            <a:lvl1pPr>
              <a:defRPr sz="2450" b="0" i="0">
                <a:solidFill>
                  <a:srgbClr val="4B4441"/>
                </a:solidFill>
                <a:latin typeface="Arial"/>
                <a:cs typeface="Arial"/>
              </a:defRPr>
            </a:lvl1pPr>
          </a:lstStyle>
          <a:p>
            <a:endParaRPr/>
          </a:p>
        </p:txBody>
      </p:sp>
      <p:sp>
        <p:nvSpPr>
          <p:cNvPr id="4" name="Holder 4"/>
          <p:cNvSpPr>
            <a:spLocks noGrp="1"/>
          </p:cNvSpPr>
          <p:nvPr>
            <p:ph type="ftr" sz="quarter" idx="5"/>
          </p:nvPr>
        </p:nvSpPr>
        <p:spPr>
          <a:xfrm>
            <a:off x="10029876" y="9071140"/>
            <a:ext cx="210820" cy="343534"/>
          </a:xfrm>
          <a:prstGeom prst="rect">
            <a:avLst/>
          </a:prstGeom>
        </p:spPr>
        <p:txBody>
          <a:bodyPr wrap="square" lIns="0" tIns="0" rIns="0" bIns="0">
            <a:spAutoFit/>
          </a:bodyPr>
          <a:lstStyle>
            <a:lvl1pPr>
              <a:defRPr sz="2200" b="0" i="0">
                <a:solidFill>
                  <a:srgbClr val="2A2A2A"/>
                </a:solidFill>
                <a:latin typeface="Courier New"/>
                <a:cs typeface="Courier New"/>
              </a:defRPr>
            </a:lvl1pPr>
          </a:lstStyle>
          <a:p>
            <a:pPr marL="12700">
              <a:lnSpc>
                <a:spcPts val="2380"/>
              </a:lnSpc>
            </a:pPr>
            <a:r>
              <a:rPr spc="65"/>
              <a:t>0</a:t>
            </a:r>
          </a:p>
        </p:txBody>
      </p:sp>
      <p:sp>
        <p:nvSpPr>
          <p:cNvPr id="5" name="Holder 5"/>
          <p:cNvSpPr>
            <a:spLocks noGrp="1"/>
          </p:cNvSpPr>
          <p:nvPr>
            <p:ph type="dt" sz="half" idx="6"/>
          </p:nvPr>
        </p:nvSpPr>
        <p:spPr>
          <a:xfrm>
            <a:off x="15111717" y="9071140"/>
            <a:ext cx="348615" cy="343534"/>
          </a:xfrm>
          <a:prstGeom prst="rect">
            <a:avLst/>
          </a:prstGeom>
        </p:spPr>
        <p:txBody>
          <a:bodyPr wrap="square" lIns="0" tIns="0" rIns="0" bIns="0">
            <a:spAutoFit/>
          </a:bodyPr>
          <a:lstStyle>
            <a:lvl1pPr>
              <a:defRPr sz="2200" b="0" i="0">
                <a:solidFill>
                  <a:srgbClr val="2A2A2A"/>
                </a:solidFill>
                <a:latin typeface="Courier New"/>
                <a:cs typeface="Courier New"/>
              </a:defRPr>
            </a:lvl1pPr>
          </a:lstStyle>
          <a:p>
            <a:pPr marL="12700">
              <a:lnSpc>
                <a:spcPts val="2380"/>
              </a:lnSpc>
            </a:pPr>
            <a:r>
              <a:rPr spc="-35"/>
              <a:t>10</a:t>
            </a:r>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7235125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hyperlink" Target="https://www.education.ky.gov/curriculum/conpro/Pages/summer_support_math_resourc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C8C8E6B-83B0-7622-5DFC-63E82D2C6986}"/>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Battleship – Introduction Slide</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Battleship</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556000"/>
            <a:ext cx="16611600" cy="2215991"/>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Recommended for Grade 5</a:t>
            </a:r>
          </a:p>
          <a:p>
            <a:pPr algn="ctr">
              <a:spcAft>
                <a:spcPts val="1200"/>
              </a:spcAft>
              <a:defRPr/>
            </a:pPr>
            <a:r>
              <a:rPr kumimoji="0" lang="en-US" sz="3200" b="1" i="0" u="none" strike="noStrike" kern="0" cap="none" spc="0" normalizeH="0" baseline="0" noProof="0">
                <a:ln>
                  <a:noFill/>
                </a:ln>
                <a:solidFill>
                  <a:srgbClr val="102649"/>
                </a:solidFill>
                <a:effectLst/>
                <a:uLnTx/>
                <a:uFillTx/>
                <a:latin typeface="Calibri"/>
              </a:rPr>
              <a:t>This game will help your student</a:t>
            </a:r>
            <a:r>
              <a:rPr lang="en-US" sz="3200" b="1">
                <a:solidFill>
                  <a:srgbClr val="102649"/>
                </a:solidFill>
                <a:latin typeface="Calibri"/>
              </a:rPr>
              <a:t> practice plotting points in the first quadrant of the coordinate plane and naming coordinates of points. </a:t>
            </a:r>
            <a:r>
              <a:rPr lang="en-US" sz="3200">
                <a:solidFill>
                  <a:srgbClr val="102649"/>
                </a:solidFill>
              </a:rPr>
              <a:t> </a:t>
            </a: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a:ln>
                  <a:noFill/>
                </a:ln>
                <a:solidFill>
                  <a:srgbClr val="102649"/>
                </a:solidFill>
                <a:effectLst/>
                <a:uLnTx/>
                <a:uFillTx/>
                <a:latin typeface="Calibri"/>
              </a:rPr>
              <a:t>Kentucky Academic Standards for Mathematics</a:t>
            </a:r>
            <a:r>
              <a:rPr kumimoji="0" lang="en-US" sz="3200" b="0" i="0" u="none" strike="noStrike" kern="0" cap="none" spc="0" normalizeH="0" baseline="0" noProof="0">
                <a:ln>
                  <a:noFill/>
                </a:ln>
                <a:solidFill>
                  <a:srgbClr val="102649"/>
                </a:solidFill>
                <a:effectLst/>
                <a:uLnTx/>
                <a:uFillTx/>
                <a:latin typeface="Calibri"/>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921444" y="5787814"/>
            <a:ext cx="16383000" cy="3231654"/>
          </a:xfrm>
          <a:prstGeom prst="rect">
            <a:avLst/>
          </a:prstGeom>
          <a:noFill/>
        </p:spPr>
        <p:txBody>
          <a:bodyPr wrap="square" rtlCol="0">
            <a:spAutoFit/>
          </a:bodyPr>
          <a:lstStyle/>
          <a:p>
            <a:r>
              <a:rPr lang="en-US" sz="2800" b="1" i="0" u="none" strike="noStrike" baseline="0">
                <a:solidFill>
                  <a:srgbClr val="102649"/>
                </a:solidFill>
                <a:latin typeface="+mj-lt"/>
              </a:rPr>
              <a:t>Fifth Grade Geometry</a:t>
            </a:r>
          </a:p>
          <a:p>
            <a:r>
              <a:rPr lang="en-US" sz="2800" b="1" i="0" u="sng" strike="noStrike" baseline="0">
                <a:solidFill>
                  <a:srgbClr val="102649"/>
                </a:solidFill>
                <a:latin typeface="+mj-lt"/>
              </a:rPr>
              <a:t>KY.5.G.1 </a:t>
            </a:r>
            <a:r>
              <a:rPr lang="en-US" sz="2800" b="0" i="0" u="none" strike="noStrike" baseline="0">
                <a:solidFill>
                  <a:srgbClr val="102649"/>
                </a:solidFill>
                <a:latin typeface="+mj-lt"/>
              </a:rPr>
              <a:t>Use a pair perpendicular number lines, called axes, to define a coordinate system, with the intersection of the lines (the origin) arranged to coincide with the 0 on each line and a given point in the plane located by using an ordered pair of numbers, called its coordinates. Understand that the first number indicates how far to travel from the origin in the direction of one axis and the second number indicates how far to travel in the direction of the second. </a:t>
            </a:r>
            <a:endParaRPr kumimoji="0" lang="en-US" sz="2800" b="0" i="0" u="none" strike="noStrike" kern="0" cap="none" spc="0" normalizeH="0" baseline="0" noProof="0">
              <a:ln>
                <a:noFill/>
              </a:ln>
              <a:solidFill>
                <a:srgbClr val="102649"/>
              </a:solidFill>
              <a:effectLst/>
              <a:uLnTx/>
              <a:uFillTx/>
              <a:latin typeface="+mj-l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 name="TextBox 2">
            <a:extLst>
              <a:ext uri="{FF2B5EF4-FFF2-40B4-BE49-F238E27FC236}">
                <a16:creationId xmlns:a16="http://schemas.microsoft.com/office/drawing/2014/main" id="{61A9F582-5268-EB36-63E2-4F672BE3B2C3}"/>
              </a:ext>
            </a:extLst>
          </p:cNvPr>
          <p:cNvSpPr txBox="1"/>
          <p:nvPr/>
        </p:nvSpPr>
        <p:spPr>
          <a:xfrm>
            <a:off x="921444" y="8578502"/>
            <a:ext cx="9046564" cy="1384995"/>
          </a:xfrm>
          <a:prstGeom prst="rect">
            <a:avLst/>
          </a:prstGeom>
          <a:noFill/>
        </p:spPr>
        <p:txBody>
          <a:bodyPr wrap="square" lIns="91440" tIns="45720" rIns="91440" bIns="4572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2800" b="1" i="0" u="none" strike="noStrike" baseline="0">
                <a:solidFill>
                  <a:srgbClr val="102649"/>
                </a:solidFill>
                <a:latin typeface="+mn-lt"/>
              </a:rPr>
              <a:t>Standards for Mathematical Practice </a:t>
            </a:r>
            <a:endParaRPr lang="en-US" sz="2800" b="1" i="0" u="none" strike="noStrike" baseline="0">
              <a:solidFill>
                <a:srgbClr val="102649"/>
              </a:solidFill>
              <a:latin typeface="+mn-lt"/>
              <a:ea typeface="Calibri"/>
              <a:cs typeface="Calibri"/>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n-US" sz="2800" b="1" i="0" u="none" strike="noStrike" baseline="0">
                <a:solidFill>
                  <a:srgbClr val="102649"/>
                </a:solidFill>
                <a:latin typeface="+mn-lt"/>
              </a:rPr>
              <a:t>MP.2 </a:t>
            </a:r>
            <a:r>
              <a:rPr lang="en-US" sz="2800" b="0" i="0" u="none" strike="noStrike" baseline="0">
                <a:solidFill>
                  <a:srgbClr val="102649"/>
                </a:solidFill>
                <a:latin typeface="+mn-lt"/>
              </a:rPr>
              <a:t>Reason abstractly and quantitatively. </a:t>
            </a:r>
            <a:endParaRPr lang="en-US" sz="2800" b="0" i="0" u="none" strike="noStrike" baseline="0">
              <a:solidFill>
                <a:srgbClr val="102649"/>
              </a:solidFill>
              <a:latin typeface="+mn-lt"/>
              <a:ea typeface="Calibri"/>
              <a:cs typeface="Calibri"/>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n-US" sz="2800" b="1" i="0" u="none" strike="noStrike" baseline="0">
                <a:solidFill>
                  <a:srgbClr val="102649"/>
                </a:solidFill>
                <a:latin typeface="+mn-lt"/>
              </a:rPr>
              <a:t>MP.6 </a:t>
            </a:r>
            <a:r>
              <a:rPr lang="en-US" sz="2800" b="0" i="0" u="none" strike="noStrike" baseline="0">
                <a:solidFill>
                  <a:srgbClr val="102649"/>
                </a:solidFill>
                <a:latin typeface="+mn-lt"/>
              </a:rPr>
              <a:t>Attend to precision </a:t>
            </a:r>
            <a:endParaRPr lang="en-US" sz="2800" b="0" i="0" u="none" strike="noStrike" kern="0" cap="none" spc="0" normalizeH="0" baseline="0" noProof="0">
              <a:ln>
                <a:noFill/>
              </a:ln>
              <a:solidFill>
                <a:srgbClr val="102649"/>
              </a:solidFill>
              <a:effectLst/>
              <a:uLnTx/>
              <a:uFillTx/>
              <a:latin typeface="+mn-lt"/>
              <a:ea typeface="Calibri"/>
              <a:cs typeface="Calibri"/>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DB0429-EB94-64CA-1E37-348A6BF88C21}"/>
              </a:ext>
            </a:extLst>
          </p:cNvPr>
          <p:cNvSpPr>
            <a:spLocks noGrp="1"/>
          </p:cNvSpPr>
          <p:nvPr>
            <p:ph type="title"/>
          </p:nvPr>
        </p:nvSpPr>
        <p:spPr>
          <a:xfrm>
            <a:off x="5629314" y="-515526"/>
            <a:ext cx="6800770" cy="515526"/>
          </a:xfrm>
        </p:spPr>
        <p:txBody>
          <a:bodyPr wrap="square" lIns="0" tIns="0" rIns="0" bIns="0" anchor="b">
            <a:spAutoFit/>
          </a:bodyPr>
          <a:lstStyle/>
          <a:p>
            <a:r>
              <a:rPr lang="en-US">
                <a:solidFill>
                  <a:schemeClr val="bg2"/>
                </a:solidFill>
              </a:rPr>
              <a:t>Battleship-Instructions</a:t>
            </a:r>
          </a:p>
        </p:txBody>
      </p:sp>
      <p:sp>
        <p:nvSpPr>
          <p:cNvPr id="6" name="object 22" descr="KY Family Math Night- Geometry Activity 1e Battleship&#10;&#10;">
            <a:extLst>
              <a:ext uri="{FF2B5EF4-FFF2-40B4-BE49-F238E27FC236}">
                <a16:creationId xmlns:a16="http://schemas.microsoft.com/office/drawing/2014/main" id="{AB745964-2C68-B683-F4D2-34CE40737F5D}"/>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spc="65">
                <a:solidFill>
                  <a:schemeClr val="bg1"/>
                </a:solidFill>
              </a:rPr>
              <a:t>Battleship Instructions</a:t>
            </a:r>
          </a:p>
          <a:p>
            <a:pPr marL="642620" marR="5080" indent="-630555" algn="ctr">
              <a:lnSpc>
                <a:spcPts val="3820"/>
              </a:lnSpc>
              <a:spcBef>
                <a:spcPts val="409"/>
              </a:spcBef>
            </a:pPr>
            <a:endParaRPr lang="en-US" sz="3350" spc="-10">
              <a:solidFill>
                <a:schemeClr val="accent6"/>
              </a:solidFill>
              <a:latin typeface="Arial" panose="020B0604020202020204" pitchFamily="34" charset="0"/>
              <a:cs typeface="Arial" panose="020B0604020202020204" pitchFamily="34" charset="0"/>
            </a:endParaRPr>
          </a:p>
        </p:txBody>
      </p:sp>
      <p:sp>
        <p:nvSpPr>
          <p:cNvPr id="2" name="TextBox 5">
            <a:extLst>
              <a:ext uri="{FF2B5EF4-FFF2-40B4-BE49-F238E27FC236}">
                <a16:creationId xmlns:a16="http://schemas.microsoft.com/office/drawing/2014/main" id="{DE73BBA7-932B-4E24-D7A0-AE93921ACFA9}"/>
              </a:ext>
            </a:extLst>
          </p:cNvPr>
          <p:cNvSpPr txBox="1"/>
          <p:nvPr/>
        </p:nvSpPr>
        <p:spPr>
          <a:xfrm>
            <a:off x="7998444" y="1303937"/>
            <a:ext cx="9054058" cy="830997"/>
          </a:xfrm>
          <a:prstGeom prst="rect">
            <a:avLst/>
          </a:prstGeom>
          <a:noFill/>
        </p:spPr>
        <p:txBody>
          <a:bodyPr wrap="square" lIns="91440" tIns="45720" rIns="91440" bIns="45720" anchor="t">
            <a:spAutoFit/>
          </a:bodyPr>
          <a:lstStyle>
            <a:defPPr>
              <a:defRPr kern="0"/>
            </a:defPPr>
          </a:lstStyle>
          <a:p>
            <a:pPr algn="ctr"/>
            <a:r>
              <a:rPr lang="en-US" sz="2400" b="1">
                <a:solidFill>
                  <a:srgbClr val="102649"/>
                </a:solidFill>
                <a:latin typeface="+mn-lt"/>
              </a:rPr>
              <a:t>Players: </a:t>
            </a:r>
            <a:r>
              <a:rPr lang="en-US" sz="2400">
                <a:solidFill>
                  <a:srgbClr val="102649"/>
                </a:solidFill>
                <a:latin typeface="+mn-lt"/>
              </a:rPr>
              <a:t>Two players</a:t>
            </a:r>
          </a:p>
          <a:p>
            <a:pPr algn="ctr"/>
            <a:r>
              <a:rPr lang="en-US" sz="2400" b="1">
                <a:solidFill>
                  <a:srgbClr val="102649"/>
                </a:solidFill>
                <a:latin typeface="+mn-lt"/>
              </a:rPr>
              <a:t>Goal: </a:t>
            </a:r>
            <a:r>
              <a:rPr lang="en-US" sz="2400">
                <a:solidFill>
                  <a:srgbClr val="102649"/>
                </a:solidFill>
                <a:latin typeface="+mn-lt"/>
              </a:rPr>
              <a:t>Sink your opponent's ships.</a:t>
            </a:r>
            <a:endParaRPr lang="en-US" sz="2400" b="1">
              <a:solidFill>
                <a:srgbClr val="102649"/>
              </a:solidFill>
              <a:latin typeface="+mn-lt"/>
            </a:endParaRPr>
          </a:p>
        </p:txBody>
      </p:sp>
      <p:pic>
        <p:nvPicPr>
          <p:cNvPr id="11" name="Picture 10" descr="Activity Instructions for how to play Battleship using grid paper. ">
            <a:extLst>
              <a:ext uri="{FF2B5EF4-FFF2-40B4-BE49-F238E27FC236}">
                <a16:creationId xmlns:a16="http://schemas.microsoft.com/office/drawing/2014/main" id="{F1529944-3044-1DF0-8D97-7109C408AA14}"/>
              </a:ext>
            </a:extLst>
          </p:cNvPr>
          <p:cNvPicPr>
            <a:picLocks noChangeAspect="1"/>
          </p:cNvPicPr>
          <p:nvPr/>
        </p:nvPicPr>
        <p:blipFill>
          <a:blip r:embed="rId2"/>
          <a:stretch>
            <a:fillRect/>
          </a:stretch>
        </p:blipFill>
        <p:spPr>
          <a:xfrm>
            <a:off x="647700" y="1498600"/>
            <a:ext cx="7582031" cy="7924800"/>
          </a:xfrm>
          <a:prstGeom prst="rect">
            <a:avLst/>
          </a:prstGeom>
        </p:spPr>
      </p:pic>
      <p:pic>
        <p:nvPicPr>
          <p:cNvPr id="17" name="Picture 16" descr="Activity Instructions for playing in PowerPoint: 1. Each player has their own slide. 2. No peeking at the other slides until the end. 3. If you need more markers, just copy and paste. 4. The red dots need to be positioned at the intersections of the grid. ">
            <a:extLst>
              <a:ext uri="{FF2B5EF4-FFF2-40B4-BE49-F238E27FC236}">
                <a16:creationId xmlns:a16="http://schemas.microsoft.com/office/drawing/2014/main" id="{064CF139-685B-55B2-B039-E88A971CD2CD}"/>
              </a:ext>
            </a:extLst>
          </p:cNvPr>
          <p:cNvPicPr>
            <a:picLocks noChangeAspect="1"/>
          </p:cNvPicPr>
          <p:nvPr/>
        </p:nvPicPr>
        <p:blipFill>
          <a:blip r:embed="rId3"/>
          <a:stretch>
            <a:fillRect/>
          </a:stretch>
        </p:blipFill>
        <p:spPr>
          <a:xfrm>
            <a:off x="9563100" y="2532743"/>
            <a:ext cx="7458559" cy="2514600"/>
          </a:xfrm>
          <a:prstGeom prst="rect">
            <a:avLst/>
          </a:prstGeom>
        </p:spPr>
      </p:pic>
      <p:pic>
        <p:nvPicPr>
          <p:cNvPr id="19" name="Picture 18" descr="My Board Battleship gameboard - A graph with blue ships with dots at the intersections">
            <a:extLst>
              <a:ext uri="{FF2B5EF4-FFF2-40B4-BE49-F238E27FC236}">
                <a16:creationId xmlns:a16="http://schemas.microsoft.com/office/drawing/2014/main" id="{7DF8C96D-DE0B-F4F9-A315-5B80AAB26D0E}"/>
              </a:ext>
            </a:extLst>
          </p:cNvPr>
          <p:cNvPicPr>
            <a:picLocks noChangeAspect="1"/>
          </p:cNvPicPr>
          <p:nvPr/>
        </p:nvPicPr>
        <p:blipFill>
          <a:blip r:embed="rId4"/>
          <a:stretch>
            <a:fillRect/>
          </a:stretch>
        </p:blipFill>
        <p:spPr>
          <a:xfrm>
            <a:off x="11163300" y="4590143"/>
            <a:ext cx="4728491" cy="5257800"/>
          </a:xfrm>
          <a:prstGeom prst="rect">
            <a:avLst/>
          </a:prstGeom>
        </p:spPr>
      </p:pic>
    </p:spTree>
    <p:extLst>
      <p:ext uri="{BB962C8B-B14F-4D97-AF65-F5344CB8AC3E}">
        <p14:creationId xmlns:p14="http://schemas.microsoft.com/office/powerpoint/2010/main" val="3005400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E8C759-B9E7-4C36-8A33-C3741A8CDAB1}"/>
              </a:ext>
            </a:extLst>
          </p:cNvPr>
          <p:cNvSpPr>
            <a:spLocks noGrp="1"/>
          </p:cNvSpPr>
          <p:nvPr>
            <p:ph type="title"/>
          </p:nvPr>
        </p:nvSpPr>
        <p:spPr>
          <a:xfrm>
            <a:off x="5629314" y="-515526"/>
            <a:ext cx="6800770" cy="515526"/>
          </a:xfrm>
        </p:spPr>
        <p:txBody>
          <a:bodyPr wrap="square" lIns="0" tIns="0" rIns="0" bIns="0" anchor="b">
            <a:spAutoFit/>
          </a:bodyPr>
          <a:lstStyle/>
          <a:p>
            <a:r>
              <a:rPr lang="en-US">
                <a:solidFill>
                  <a:schemeClr val="bg2"/>
                </a:solidFill>
              </a:rPr>
              <a:t>Battleship – Family Prompts</a:t>
            </a:r>
          </a:p>
        </p:txBody>
      </p:sp>
      <p:sp>
        <p:nvSpPr>
          <p:cNvPr id="9" name="object 22" descr="KY Family Math Night- Geometry Activity 1e Battleship&#10;&#10;">
            <a:extLst>
              <a:ext uri="{FF2B5EF4-FFF2-40B4-BE49-F238E27FC236}">
                <a16:creationId xmlns:a16="http://schemas.microsoft.com/office/drawing/2014/main" id="{702A812C-95D0-FEEF-F9B8-3FCC553C0520}"/>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spc="65">
                <a:solidFill>
                  <a:schemeClr val="bg1"/>
                </a:solidFill>
              </a:rPr>
              <a:t>Battleship Family Prompts</a:t>
            </a:r>
          </a:p>
          <a:p>
            <a:pPr marL="642620" marR="5080" indent="-630555" algn="ctr">
              <a:lnSpc>
                <a:spcPts val="3820"/>
              </a:lnSpc>
              <a:spcBef>
                <a:spcPts val="409"/>
              </a:spcBef>
            </a:pPr>
            <a:endParaRPr lang="en-US" sz="3350" spc="-10">
              <a:solidFill>
                <a:schemeClr val="accent6"/>
              </a:solidFill>
              <a:latin typeface="Arial" panose="020B0604020202020204" pitchFamily="34" charset="0"/>
              <a:cs typeface="Arial" panose="020B0604020202020204" pitchFamily="34" charset="0"/>
            </a:endParaRPr>
          </a:p>
        </p:txBody>
      </p:sp>
      <p:sp>
        <p:nvSpPr>
          <p:cNvPr id="2" name="TextBox 5">
            <a:extLst>
              <a:ext uri="{FF2B5EF4-FFF2-40B4-BE49-F238E27FC236}">
                <a16:creationId xmlns:a16="http://schemas.microsoft.com/office/drawing/2014/main" id="{7EAB274F-772D-AD90-7BDF-46EDC3244837}"/>
              </a:ext>
            </a:extLst>
          </p:cNvPr>
          <p:cNvSpPr txBox="1"/>
          <p:nvPr/>
        </p:nvSpPr>
        <p:spPr>
          <a:xfrm>
            <a:off x="4479319" y="1494971"/>
            <a:ext cx="9054058" cy="523220"/>
          </a:xfrm>
          <a:prstGeom prst="rect">
            <a:avLst/>
          </a:prstGeom>
          <a:noFill/>
        </p:spPr>
        <p:txBody>
          <a:bodyPr wrap="square">
            <a:spAutoFit/>
          </a:bodyPr>
          <a:lstStyle>
            <a:defPPr>
              <a:defRPr kern="0"/>
            </a:defPPr>
          </a:lstStyle>
          <a:p>
            <a:pPr algn="ctr"/>
            <a:r>
              <a:rPr lang="en-US" sz="2800">
                <a:solidFill>
                  <a:srgbClr val="102649"/>
                </a:solidFill>
                <a:latin typeface="+mn-lt"/>
              </a:rPr>
              <a:t>Ask any of the following questions as you play the game.</a:t>
            </a:r>
          </a:p>
        </p:txBody>
      </p:sp>
      <p:pic>
        <p:nvPicPr>
          <p:cNvPr id="11" name="Picture 10" descr="Family Prompts&#10;When you plot your points how do you use the x- and y- axis? What would happen rf you and your opponent didn't have a standard rule for calling out your points?&#10;How did you choose your coordinates? Was there a strategy you used to place your ·battJeships&quot;? Was there a strategy you used to select the coordinates you guessed for your opponent's &quot;battleships&quot;?&#10;Do you want to play again?&#10;Did you try a method for guessing that did not work? Why didn't it work? Would it ever work? Why or why not?&#10;Can you give an example of how we use coordinates like this other than&#10;when playing Battleship?&#10;">
            <a:extLst>
              <a:ext uri="{FF2B5EF4-FFF2-40B4-BE49-F238E27FC236}">
                <a16:creationId xmlns:a16="http://schemas.microsoft.com/office/drawing/2014/main" id="{7D9CD0B1-C9AB-E551-9483-6F1C22F6FBA0}"/>
              </a:ext>
            </a:extLst>
          </p:cNvPr>
          <p:cNvPicPr>
            <a:picLocks noChangeAspect="1"/>
          </p:cNvPicPr>
          <p:nvPr/>
        </p:nvPicPr>
        <p:blipFill>
          <a:blip r:embed="rId2"/>
          <a:stretch>
            <a:fillRect/>
          </a:stretch>
        </p:blipFill>
        <p:spPr>
          <a:xfrm>
            <a:off x="3017733" y="2260600"/>
            <a:ext cx="12023934" cy="6400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873A07-6C18-8B2F-82C4-7CBF718416B0}"/>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650D72DF-A29C-1837-5779-CAC33EDAAC71}"/>
              </a:ext>
            </a:extLst>
          </p:cNvPr>
          <p:cNvSpPr>
            <a:spLocks noGrp="1"/>
          </p:cNvSpPr>
          <p:nvPr>
            <p:ph type="title"/>
          </p:nvPr>
        </p:nvSpPr>
        <p:spPr>
          <a:xfrm>
            <a:off x="5629314" y="-515526"/>
            <a:ext cx="6800770" cy="515526"/>
          </a:xfrm>
        </p:spPr>
        <p:txBody>
          <a:bodyPr wrap="square" lIns="0" tIns="0" rIns="0" bIns="0" anchor="b">
            <a:spAutoFit/>
          </a:bodyPr>
          <a:lstStyle/>
          <a:p>
            <a:r>
              <a:rPr lang="en-US">
                <a:solidFill>
                  <a:schemeClr val="bg2"/>
                </a:solidFill>
              </a:rPr>
              <a:t>Battleship Game Board 1</a:t>
            </a:r>
          </a:p>
        </p:txBody>
      </p:sp>
      <p:sp>
        <p:nvSpPr>
          <p:cNvPr id="9" name="object 22" descr="KY Family Math Night- Geometry Activity 1e Battleship&#10;&#10;">
            <a:extLst>
              <a:ext uri="{FF2B5EF4-FFF2-40B4-BE49-F238E27FC236}">
                <a16:creationId xmlns:a16="http://schemas.microsoft.com/office/drawing/2014/main" id="{68277946-F7B9-4E89-3FE7-7ABB0C3E2D8D}"/>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spc="65">
                <a:solidFill>
                  <a:schemeClr val="bg1"/>
                </a:solidFill>
              </a:rPr>
              <a:t>Battleship Game</a:t>
            </a:r>
          </a:p>
          <a:p>
            <a:pPr marL="642620" marR="5080" indent="-630555" algn="ctr">
              <a:lnSpc>
                <a:spcPts val="3820"/>
              </a:lnSpc>
              <a:spcBef>
                <a:spcPts val="409"/>
              </a:spcBef>
            </a:pPr>
            <a:endParaRPr lang="en-US" sz="3350" spc="-10">
              <a:solidFill>
                <a:schemeClr val="accent6"/>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2D707BD-F17A-A4ED-765A-537C395A12E6}"/>
              </a:ext>
            </a:extLst>
          </p:cNvPr>
          <p:cNvSpPr txBox="1"/>
          <p:nvPr/>
        </p:nvSpPr>
        <p:spPr>
          <a:xfrm>
            <a:off x="1813" y="1051325"/>
            <a:ext cx="4352997" cy="1015663"/>
          </a:xfrm>
          <a:prstGeom prst="rect">
            <a:avLst/>
          </a:prstGeom>
          <a:solidFill>
            <a:srgbClr val="FFC000"/>
          </a:solidFill>
        </p:spPr>
        <p:txBody>
          <a:bodyPr wrap="square" rtlCol="0">
            <a:spAutoFit/>
          </a:bodyPr>
          <a:lstStyle/>
          <a:p>
            <a:r>
              <a:rPr lang="en-US" sz="2000">
                <a:latin typeface="+mj-lt"/>
              </a:rPr>
              <a:t>Place your 5 boats on your Board. Check mark </a:t>
            </a:r>
            <a:r>
              <a:rPr lang="en-US" sz="2000">
                <a:latin typeface="Aptos" panose="020B0004020202020204" pitchFamily="34" charset="0"/>
              </a:rPr>
              <a:t>✓</a:t>
            </a:r>
            <a:r>
              <a:rPr lang="en-US" sz="2000">
                <a:latin typeface="+mj-lt"/>
              </a:rPr>
              <a:t> the intersections that are hits! </a:t>
            </a:r>
          </a:p>
          <a:p>
            <a:r>
              <a:rPr lang="en-US" sz="2000">
                <a:latin typeface="+mj-lt"/>
              </a:rPr>
              <a:t>X out intersections that are misses</a:t>
            </a:r>
            <a:r>
              <a:rPr lang="en-US" sz="2000"/>
              <a:t>.</a:t>
            </a:r>
          </a:p>
        </p:txBody>
      </p:sp>
      <p:sp>
        <p:nvSpPr>
          <p:cNvPr id="10" name="TextBox 9">
            <a:extLst>
              <a:ext uri="{FF2B5EF4-FFF2-40B4-BE49-F238E27FC236}">
                <a16:creationId xmlns:a16="http://schemas.microsoft.com/office/drawing/2014/main" id="{0C3F9CD1-CBA9-6769-7AC1-718B3A197EE3}"/>
              </a:ext>
            </a:extLst>
          </p:cNvPr>
          <p:cNvSpPr txBox="1"/>
          <p:nvPr/>
        </p:nvSpPr>
        <p:spPr>
          <a:xfrm>
            <a:off x="2208196" y="8119586"/>
            <a:ext cx="13629552" cy="1631216"/>
          </a:xfrm>
          <a:prstGeom prst="rect">
            <a:avLst/>
          </a:prstGeom>
          <a:noFill/>
        </p:spPr>
        <p:txBody>
          <a:bodyPr wrap="square">
            <a:spAutoFit/>
          </a:bodyPr>
          <a:lstStyle/>
          <a:p>
            <a:pPr algn="l"/>
            <a:endParaRPr lang="en-US" sz="2800" b="0" i="0" u="none" strike="noStrike" baseline="0">
              <a:solidFill>
                <a:srgbClr val="000000"/>
              </a:solidFill>
              <a:latin typeface="Arial" panose="020B0604020202020204" pitchFamily="34" charset="0"/>
            </a:endParaRPr>
          </a:p>
          <a:p>
            <a:pPr algn="ctr"/>
            <a:r>
              <a:rPr lang="en-US" sz="2400" b="1" i="0" u="none" strike="noStrike" baseline="0">
                <a:solidFill>
                  <a:srgbClr val="102649"/>
                </a:solidFill>
                <a:latin typeface="+mn-lt"/>
              </a:rPr>
              <a:t>Family Prompts </a:t>
            </a:r>
          </a:p>
          <a:p>
            <a:pPr marL="342900" indent="-342900">
              <a:buFont typeface="Arial" panose="020B0604020202020204" pitchFamily="34" charset="0"/>
              <a:buChar char="•"/>
            </a:pPr>
            <a:r>
              <a:rPr lang="en-US" sz="2400" b="0" i="0" u="none" strike="noStrike" baseline="0">
                <a:solidFill>
                  <a:srgbClr val="102649"/>
                </a:solidFill>
                <a:latin typeface="+mn-lt"/>
              </a:rPr>
              <a:t>When you plot your points how do you use the x-and y-axis? </a:t>
            </a:r>
          </a:p>
          <a:p>
            <a:pPr marL="342900" indent="-342900">
              <a:buFont typeface="Arial" panose="020B0604020202020204" pitchFamily="34" charset="0"/>
              <a:buChar char="•"/>
            </a:pPr>
            <a:r>
              <a:rPr lang="en-US" sz="2400" b="0" i="0" u="none" strike="noStrike" baseline="0">
                <a:solidFill>
                  <a:srgbClr val="102649"/>
                </a:solidFill>
                <a:latin typeface="+mn-lt"/>
              </a:rPr>
              <a:t>What would happen if you and your opponent didn’t have a standard rule for calling out your points?</a:t>
            </a:r>
          </a:p>
        </p:txBody>
      </p:sp>
      <p:pic>
        <p:nvPicPr>
          <p:cNvPr id="3" name="Picture 2" descr="My Board Battleship gameboard - on graph paper with x y chart">
            <a:extLst>
              <a:ext uri="{FF2B5EF4-FFF2-40B4-BE49-F238E27FC236}">
                <a16:creationId xmlns:a16="http://schemas.microsoft.com/office/drawing/2014/main" id="{65ECC9BB-0C6F-5192-C205-103AA41085C7}"/>
              </a:ext>
            </a:extLst>
          </p:cNvPr>
          <p:cNvPicPr>
            <a:picLocks noChangeAspect="1"/>
          </p:cNvPicPr>
          <p:nvPr/>
        </p:nvPicPr>
        <p:blipFill>
          <a:blip r:embed="rId2"/>
          <a:stretch>
            <a:fillRect/>
          </a:stretch>
        </p:blipFill>
        <p:spPr>
          <a:xfrm>
            <a:off x="962748" y="2322082"/>
            <a:ext cx="7467600" cy="6307585"/>
          </a:xfrm>
          <a:prstGeom prst="rect">
            <a:avLst/>
          </a:prstGeom>
        </p:spPr>
      </p:pic>
      <p:pic>
        <p:nvPicPr>
          <p:cNvPr id="5" name="Picture 4" descr="My opponent's Board Battleship gameboard - on graph paper with x y chart&#10;&#10;">
            <a:extLst>
              <a:ext uri="{FF2B5EF4-FFF2-40B4-BE49-F238E27FC236}">
                <a16:creationId xmlns:a16="http://schemas.microsoft.com/office/drawing/2014/main" id="{CCBC8E11-FA08-789D-9ADE-BE706C60CC24}"/>
              </a:ext>
            </a:extLst>
          </p:cNvPr>
          <p:cNvPicPr>
            <a:picLocks noChangeAspect="1"/>
          </p:cNvPicPr>
          <p:nvPr/>
        </p:nvPicPr>
        <p:blipFill>
          <a:blip r:embed="rId3"/>
          <a:stretch>
            <a:fillRect/>
          </a:stretch>
        </p:blipFill>
        <p:spPr>
          <a:xfrm>
            <a:off x="9625025" y="2507770"/>
            <a:ext cx="6946230" cy="6046887"/>
          </a:xfrm>
          <a:prstGeom prst="rect">
            <a:avLst/>
          </a:prstGeom>
        </p:spPr>
      </p:pic>
      <p:pic>
        <p:nvPicPr>
          <p:cNvPr id="8" name="Picture 7" descr="Blue battleship with red dots to match at intersections on the grid.">
            <a:extLst>
              <a:ext uri="{FF2B5EF4-FFF2-40B4-BE49-F238E27FC236}">
                <a16:creationId xmlns:a16="http://schemas.microsoft.com/office/drawing/2014/main" id="{462BA206-6DCB-CF7F-6F7E-0C9118DEAA75}"/>
              </a:ext>
            </a:extLst>
          </p:cNvPr>
          <p:cNvPicPr>
            <a:picLocks noChangeAspect="1"/>
          </p:cNvPicPr>
          <p:nvPr/>
        </p:nvPicPr>
        <p:blipFill>
          <a:blip r:embed="rId4"/>
          <a:stretch>
            <a:fillRect/>
          </a:stretch>
        </p:blipFill>
        <p:spPr>
          <a:xfrm>
            <a:off x="4424476" y="1118403"/>
            <a:ext cx="2251710" cy="481649"/>
          </a:xfrm>
          <a:prstGeom prst="rect">
            <a:avLst/>
          </a:prstGeom>
        </p:spPr>
      </p:pic>
      <p:pic>
        <p:nvPicPr>
          <p:cNvPr id="16" name="Picture 15" descr="Blue battleship with red dots to match at intersections on the grid.">
            <a:extLst>
              <a:ext uri="{FF2B5EF4-FFF2-40B4-BE49-F238E27FC236}">
                <a16:creationId xmlns:a16="http://schemas.microsoft.com/office/drawing/2014/main" id="{D7B6157D-77D6-0CFD-C5FC-86F9569379D5}"/>
              </a:ext>
            </a:extLst>
          </p:cNvPr>
          <p:cNvPicPr>
            <a:picLocks noChangeAspect="1"/>
          </p:cNvPicPr>
          <p:nvPr/>
        </p:nvPicPr>
        <p:blipFill>
          <a:blip r:embed="rId5"/>
          <a:stretch>
            <a:fillRect/>
          </a:stretch>
        </p:blipFill>
        <p:spPr>
          <a:xfrm>
            <a:off x="5320972" y="1667526"/>
            <a:ext cx="598182" cy="911156"/>
          </a:xfrm>
          <a:prstGeom prst="rect">
            <a:avLst/>
          </a:prstGeom>
        </p:spPr>
      </p:pic>
      <p:pic>
        <p:nvPicPr>
          <p:cNvPr id="18" name="Picture 17" descr="Blue battleship with red dots to match at intersections on the grid.">
            <a:extLst>
              <a:ext uri="{FF2B5EF4-FFF2-40B4-BE49-F238E27FC236}">
                <a16:creationId xmlns:a16="http://schemas.microsoft.com/office/drawing/2014/main" id="{AD6486D5-44E0-CFE5-E618-CE1F55B5DDEC}"/>
              </a:ext>
            </a:extLst>
          </p:cNvPr>
          <p:cNvPicPr>
            <a:picLocks noChangeAspect="1"/>
          </p:cNvPicPr>
          <p:nvPr/>
        </p:nvPicPr>
        <p:blipFill>
          <a:blip r:embed="rId6"/>
          <a:stretch>
            <a:fillRect/>
          </a:stretch>
        </p:blipFill>
        <p:spPr>
          <a:xfrm>
            <a:off x="6745851" y="1265379"/>
            <a:ext cx="676282" cy="1390372"/>
          </a:xfrm>
          <a:prstGeom prst="rect">
            <a:avLst/>
          </a:prstGeom>
        </p:spPr>
      </p:pic>
      <p:pic>
        <p:nvPicPr>
          <p:cNvPr id="6" name="Picture 5" descr="Blue battleship with red dots to match at intersections on the grid.">
            <a:extLst>
              <a:ext uri="{FF2B5EF4-FFF2-40B4-BE49-F238E27FC236}">
                <a16:creationId xmlns:a16="http://schemas.microsoft.com/office/drawing/2014/main" id="{AE8F2B48-5FE5-4C8E-4ADD-E295ED53C52A}"/>
              </a:ext>
            </a:extLst>
          </p:cNvPr>
          <p:cNvPicPr>
            <a:picLocks noChangeAspect="1"/>
          </p:cNvPicPr>
          <p:nvPr/>
        </p:nvPicPr>
        <p:blipFill>
          <a:blip r:embed="rId5"/>
          <a:stretch>
            <a:fillRect/>
          </a:stretch>
        </p:blipFill>
        <p:spPr>
          <a:xfrm>
            <a:off x="5982248" y="1667130"/>
            <a:ext cx="598182" cy="911156"/>
          </a:xfrm>
          <a:prstGeom prst="rect">
            <a:avLst/>
          </a:prstGeom>
        </p:spPr>
      </p:pic>
      <p:sp>
        <p:nvSpPr>
          <p:cNvPr id="4" name="TextBox 3">
            <a:extLst>
              <a:ext uri="{FF2B5EF4-FFF2-40B4-BE49-F238E27FC236}">
                <a16:creationId xmlns:a16="http://schemas.microsoft.com/office/drawing/2014/main" id="{95C8A396-4993-C63D-0AD5-8BD82CFF487C}"/>
              </a:ext>
            </a:extLst>
          </p:cNvPr>
          <p:cNvSpPr txBox="1"/>
          <p:nvPr/>
        </p:nvSpPr>
        <p:spPr>
          <a:xfrm>
            <a:off x="14495712" y="1051325"/>
            <a:ext cx="3500422" cy="1938992"/>
          </a:xfrm>
          <a:prstGeom prst="rect">
            <a:avLst/>
          </a:prstGeom>
          <a:solidFill>
            <a:srgbClr val="FFFF00"/>
          </a:solidFill>
        </p:spPr>
        <p:txBody>
          <a:bodyPr wrap="square" rtlCol="0">
            <a:spAutoFit/>
          </a:bodyPr>
          <a:lstStyle/>
          <a:p>
            <a:r>
              <a:rPr lang="en-US" sz="2400">
                <a:latin typeface="+mn-lt"/>
              </a:rPr>
              <a:t>You want to make notes of hits and misses. </a:t>
            </a:r>
          </a:p>
          <a:p>
            <a:r>
              <a:rPr lang="en-US" sz="2400">
                <a:latin typeface="+mn-lt"/>
              </a:rPr>
              <a:t>Use this board to record the hits and misses on your opponent’s board. </a:t>
            </a:r>
          </a:p>
        </p:txBody>
      </p:sp>
    </p:spTree>
    <p:extLst>
      <p:ext uri="{BB962C8B-B14F-4D97-AF65-F5344CB8AC3E}">
        <p14:creationId xmlns:p14="http://schemas.microsoft.com/office/powerpoint/2010/main" val="3328241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2C6C-4B63-2080-0BB4-EC15CFF7B8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077EC0-8443-3670-07FD-4B9712FA4DDA}"/>
              </a:ext>
            </a:extLst>
          </p:cNvPr>
          <p:cNvSpPr>
            <a:spLocks noGrp="1"/>
          </p:cNvSpPr>
          <p:nvPr>
            <p:ph type="title"/>
          </p:nvPr>
        </p:nvSpPr>
        <p:spPr>
          <a:xfrm>
            <a:off x="5629314" y="-515526"/>
            <a:ext cx="6800770" cy="515526"/>
          </a:xfrm>
        </p:spPr>
        <p:txBody>
          <a:bodyPr wrap="square" lIns="0" tIns="0" rIns="0" bIns="0" anchor="b">
            <a:spAutoFit/>
          </a:bodyPr>
          <a:lstStyle/>
          <a:p>
            <a:r>
              <a:rPr lang="en-US">
                <a:solidFill>
                  <a:schemeClr val="bg2"/>
                </a:solidFill>
              </a:rPr>
              <a:t>Battleship Game Board 2</a:t>
            </a:r>
          </a:p>
        </p:txBody>
      </p:sp>
      <p:sp>
        <p:nvSpPr>
          <p:cNvPr id="9" name="object 22" descr="KY Family Math Night- Geometry Activity 1e Battleship&#10;&#10;">
            <a:extLst>
              <a:ext uri="{FF2B5EF4-FFF2-40B4-BE49-F238E27FC236}">
                <a16:creationId xmlns:a16="http://schemas.microsoft.com/office/drawing/2014/main" id="{3BA49245-F968-DCB3-F24B-72FD566EA6DC}"/>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spc="65">
                <a:solidFill>
                  <a:schemeClr val="bg1"/>
                </a:solidFill>
              </a:rPr>
              <a:t>Battleship Game</a:t>
            </a:r>
          </a:p>
          <a:p>
            <a:pPr marL="642620" marR="5080" indent="-630555" algn="ctr">
              <a:lnSpc>
                <a:spcPts val="3820"/>
              </a:lnSpc>
              <a:spcBef>
                <a:spcPts val="409"/>
              </a:spcBef>
            </a:pPr>
            <a:endParaRPr lang="en-US" sz="3350" spc="-10">
              <a:solidFill>
                <a:schemeClr val="accent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CD0698E-405A-E7EA-B724-3B4E3B23E65D}"/>
              </a:ext>
            </a:extLst>
          </p:cNvPr>
          <p:cNvSpPr txBox="1"/>
          <p:nvPr/>
        </p:nvSpPr>
        <p:spPr>
          <a:xfrm>
            <a:off x="1813" y="1051325"/>
            <a:ext cx="4352997" cy="1015663"/>
          </a:xfrm>
          <a:prstGeom prst="rect">
            <a:avLst/>
          </a:prstGeom>
          <a:solidFill>
            <a:srgbClr val="FFC000"/>
          </a:solidFill>
        </p:spPr>
        <p:txBody>
          <a:bodyPr wrap="square" rtlCol="0">
            <a:spAutoFit/>
          </a:bodyPr>
          <a:lstStyle/>
          <a:p>
            <a:r>
              <a:rPr lang="en-US" sz="2000">
                <a:latin typeface="+mj-lt"/>
              </a:rPr>
              <a:t>Place your 5 boats on your Board. Check mark </a:t>
            </a:r>
            <a:r>
              <a:rPr lang="en-US" sz="2000">
                <a:latin typeface="Aptos" panose="020B0004020202020204" pitchFamily="34" charset="0"/>
              </a:rPr>
              <a:t>✓</a:t>
            </a:r>
            <a:r>
              <a:rPr lang="en-US" sz="2000">
                <a:latin typeface="+mj-lt"/>
              </a:rPr>
              <a:t> the intersections that are hits! </a:t>
            </a:r>
          </a:p>
          <a:p>
            <a:r>
              <a:rPr lang="en-US" sz="2000">
                <a:latin typeface="+mj-lt"/>
              </a:rPr>
              <a:t>X out intersections that are misses</a:t>
            </a:r>
            <a:r>
              <a:rPr lang="en-US" sz="2000"/>
              <a:t>.</a:t>
            </a:r>
          </a:p>
        </p:txBody>
      </p:sp>
      <p:pic>
        <p:nvPicPr>
          <p:cNvPr id="3" name="Picture 2" descr="My Board Battleship gameboard - on graph paper with x y chart">
            <a:extLst>
              <a:ext uri="{FF2B5EF4-FFF2-40B4-BE49-F238E27FC236}">
                <a16:creationId xmlns:a16="http://schemas.microsoft.com/office/drawing/2014/main" id="{1A34E5D5-8D37-2E3E-1E2D-8DFBC8EAB8C8}"/>
              </a:ext>
            </a:extLst>
          </p:cNvPr>
          <p:cNvPicPr>
            <a:picLocks noChangeAspect="1"/>
          </p:cNvPicPr>
          <p:nvPr/>
        </p:nvPicPr>
        <p:blipFill>
          <a:blip r:embed="rId2"/>
          <a:stretch>
            <a:fillRect/>
          </a:stretch>
        </p:blipFill>
        <p:spPr>
          <a:xfrm>
            <a:off x="962748" y="2322082"/>
            <a:ext cx="7467600" cy="6307585"/>
          </a:xfrm>
          <a:prstGeom prst="rect">
            <a:avLst/>
          </a:prstGeom>
        </p:spPr>
      </p:pic>
      <p:pic>
        <p:nvPicPr>
          <p:cNvPr id="5" name="Picture 4" descr="My opponent's Board Battleship gameboard - on graph paper with x y chart&#10;&#10;">
            <a:extLst>
              <a:ext uri="{FF2B5EF4-FFF2-40B4-BE49-F238E27FC236}">
                <a16:creationId xmlns:a16="http://schemas.microsoft.com/office/drawing/2014/main" id="{485246E8-705D-BC3F-40EE-A8A1E49FAF9B}"/>
              </a:ext>
            </a:extLst>
          </p:cNvPr>
          <p:cNvPicPr>
            <a:picLocks noChangeAspect="1"/>
          </p:cNvPicPr>
          <p:nvPr/>
        </p:nvPicPr>
        <p:blipFill>
          <a:blip r:embed="rId3"/>
          <a:stretch>
            <a:fillRect/>
          </a:stretch>
        </p:blipFill>
        <p:spPr>
          <a:xfrm>
            <a:off x="9625025" y="2507770"/>
            <a:ext cx="6946230" cy="6046887"/>
          </a:xfrm>
          <a:prstGeom prst="rect">
            <a:avLst/>
          </a:prstGeom>
        </p:spPr>
      </p:pic>
      <p:sp>
        <p:nvSpPr>
          <p:cNvPr id="10" name="TextBox 9">
            <a:extLst>
              <a:ext uri="{FF2B5EF4-FFF2-40B4-BE49-F238E27FC236}">
                <a16:creationId xmlns:a16="http://schemas.microsoft.com/office/drawing/2014/main" id="{7167C908-66E4-7AC2-AEEE-279344CCD6A9}"/>
              </a:ext>
            </a:extLst>
          </p:cNvPr>
          <p:cNvSpPr txBox="1"/>
          <p:nvPr/>
        </p:nvSpPr>
        <p:spPr>
          <a:xfrm>
            <a:off x="2146164" y="8139103"/>
            <a:ext cx="13716000" cy="1631216"/>
          </a:xfrm>
          <a:prstGeom prst="rect">
            <a:avLst/>
          </a:prstGeom>
          <a:noFill/>
        </p:spPr>
        <p:txBody>
          <a:bodyPr wrap="square">
            <a:spAutoFit/>
          </a:bodyPr>
          <a:lstStyle/>
          <a:p>
            <a:pPr algn="l"/>
            <a:endParaRPr lang="en-US" sz="2800" b="0" i="0" u="none" strike="noStrike" baseline="0">
              <a:solidFill>
                <a:srgbClr val="000000"/>
              </a:solidFill>
              <a:latin typeface="Arial" panose="020B0604020202020204" pitchFamily="34" charset="0"/>
            </a:endParaRPr>
          </a:p>
          <a:p>
            <a:pPr algn="ctr"/>
            <a:r>
              <a:rPr lang="en-US" sz="2400" b="1" i="0" u="none" strike="noStrike" baseline="0">
                <a:solidFill>
                  <a:srgbClr val="102649"/>
                </a:solidFill>
                <a:latin typeface="+mn-lt"/>
              </a:rPr>
              <a:t>Family Prompts </a:t>
            </a:r>
          </a:p>
          <a:p>
            <a:pPr marL="342900" indent="-342900">
              <a:buFont typeface="Arial" panose="020B0604020202020204" pitchFamily="34" charset="0"/>
              <a:buChar char="•"/>
            </a:pPr>
            <a:r>
              <a:rPr lang="en-US" sz="2400" b="0" i="0" u="none" strike="noStrike" baseline="0">
                <a:solidFill>
                  <a:srgbClr val="102649"/>
                </a:solidFill>
                <a:latin typeface="+mn-lt"/>
              </a:rPr>
              <a:t>How did you choose your coordinates? Was there a strategy you used to place your “battleships” ? </a:t>
            </a:r>
          </a:p>
          <a:p>
            <a:pPr marL="342900" indent="-342900">
              <a:buFont typeface="Arial" panose="020B0604020202020204" pitchFamily="34" charset="0"/>
              <a:buChar char="•"/>
            </a:pPr>
            <a:r>
              <a:rPr lang="en-US" sz="2400" b="0" i="0" u="none" strike="noStrike" baseline="0">
                <a:solidFill>
                  <a:srgbClr val="102649"/>
                </a:solidFill>
                <a:latin typeface="+mn-lt"/>
              </a:rPr>
              <a:t>Was there a strategy you used to select the coordinates you guessed for your opponent’s “battleships”?</a:t>
            </a:r>
          </a:p>
        </p:txBody>
      </p:sp>
      <p:pic>
        <p:nvPicPr>
          <p:cNvPr id="6" name="Picture 5" descr="Blue battleship with red dots to match at intersections on the grid.">
            <a:extLst>
              <a:ext uri="{FF2B5EF4-FFF2-40B4-BE49-F238E27FC236}">
                <a16:creationId xmlns:a16="http://schemas.microsoft.com/office/drawing/2014/main" id="{02627611-0E3D-942A-8B49-7680E552433E}"/>
              </a:ext>
            </a:extLst>
          </p:cNvPr>
          <p:cNvPicPr>
            <a:picLocks noChangeAspect="1"/>
          </p:cNvPicPr>
          <p:nvPr/>
        </p:nvPicPr>
        <p:blipFill>
          <a:blip r:embed="rId4"/>
          <a:stretch>
            <a:fillRect/>
          </a:stretch>
        </p:blipFill>
        <p:spPr>
          <a:xfrm>
            <a:off x="4424476" y="1118403"/>
            <a:ext cx="2251710" cy="481649"/>
          </a:xfrm>
          <a:prstGeom prst="rect">
            <a:avLst/>
          </a:prstGeom>
        </p:spPr>
      </p:pic>
      <p:pic>
        <p:nvPicPr>
          <p:cNvPr id="7" name="Picture 6" descr="Blue battleship with red dots to match at intersections on the grid.">
            <a:extLst>
              <a:ext uri="{FF2B5EF4-FFF2-40B4-BE49-F238E27FC236}">
                <a16:creationId xmlns:a16="http://schemas.microsoft.com/office/drawing/2014/main" id="{DE6A4061-3D74-0091-E68E-CB413937F299}"/>
              </a:ext>
            </a:extLst>
          </p:cNvPr>
          <p:cNvPicPr>
            <a:picLocks noChangeAspect="1"/>
          </p:cNvPicPr>
          <p:nvPr/>
        </p:nvPicPr>
        <p:blipFill>
          <a:blip r:embed="rId5"/>
          <a:stretch>
            <a:fillRect/>
          </a:stretch>
        </p:blipFill>
        <p:spPr>
          <a:xfrm>
            <a:off x="5320972" y="1667526"/>
            <a:ext cx="598182" cy="911156"/>
          </a:xfrm>
          <a:prstGeom prst="rect">
            <a:avLst/>
          </a:prstGeom>
        </p:spPr>
      </p:pic>
      <p:pic>
        <p:nvPicPr>
          <p:cNvPr id="11" name="Picture 10" descr="Blue battleship with red dots to match at intersections on the grid.">
            <a:extLst>
              <a:ext uri="{FF2B5EF4-FFF2-40B4-BE49-F238E27FC236}">
                <a16:creationId xmlns:a16="http://schemas.microsoft.com/office/drawing/2014/main" id="{7614DA91-2001-E3C6-F7CB-7618D9837DA9}"/>
              </a:ext>
            </a:extLst>
          </p:cNvPr>
          <p:cNvPicPr>
            <a:picLocks noChangeAspect="1"/>
          </p:cNvPicPr>
          <p:nvPr/>
        </p:nvPicPr>
        <p:blipFill>
          <a:blip r:embed="rId6"/>
          <a:stretch>
            <a:fillRect/>
          </a:stretch>
        </p:blipFill>
        <p:spPr>
          <a:xfrm>
            <a:off x="6745851" y="1265379"/>
            <a:ext cx="676282" cy="1390372"/>
          </a:xfrm>
          <a:prstGeom prst="rect">
            <a:avLst/>
          </a:prstGeom>
        </p:spPr>
      </p:pic>
      <p:pic>
        <p:nvPicPr>
          <p:cNvPr id="12" name="Picture 11" descr="Blue battleship with red dots to match at intersections on the grid.">
            <a:extLst>
              <a:ext uri="{FF2B5EF4-FFF2-40B4-BE49-F238E27FC236}">
                <a16:creationId xmlns:a16="http://schemas.microsoft.com/office/drawing/2014/main" id="{3870A28D-19DB-845F-F552-06DC79519E95}"/>
              </a:ext>
            </a:extLst>
          </p:cNvPr>
          <p:cNvPicPr>
            <a:picLocks noChangeAspect="1"/>
          </p:cNvPicPr>
          <p:nvPr/>
        </p:nvPicPr>
        <p:blipFill>
          <a:blip r:embed="rId5"/>
          <a:stretch>
            <a:fillRect/>
          </a:stretch>
        </p:blipFill>
        <p:spPr>
          <a:xfrm>
            <a:off x="5982248" y="1667130"/>
            <a:ext cx="598182" cy="911156"/>
          </a:xfrm>
          <a:prstGeom prst="rect">
            <a:avLst/>
          </a:prstGeom>
        </p:spPr>
      </p:pic>
      <p:sp>
        <p:nvSpPr>
          <p:cNvPr id="4" name="TextBox 3">
            <a:extLst>
              <a:ext uri="{FF2B5EF4-FFF2-40B4-BE49-F238E27FC236}">
                <a16:creationId xmlns:a16="http://schemas.microsoft.com/office/drawing/2014/main" id="{2EC51F21-08C8-A8BD-ADB1-64E79930026E}"/>
              </a:ext>
            </a:extLst>
          </p:cNvPr>
          <p:cNvSpPr txBox="1"/>
          <p:nvPr/>
        </p:nvSpPr>
        <p:spPr>
          <a:xfrm>
            <a:off x="14495712" y="1051325"/>
            <a:ext cx="3500422" cy="1938992"/>
          </a:xfrm>
          <a:prstGeom prst="rect">
            <a:avLst/>
          </a:prstGeom>
          <a:solidFill>
            <a:srgbClr val="FFFF00"/>
          </a:solidFill>
        </p:spPr>
        <p:txBody>
          <a:bodyPr wrap="square" rtlCol="0">
            <a:spAutoFit/>
          </a:bodyPr>
          <a:lstStyle/>
          <a:p>
            <a:r>
              <a:rPr lang="en-US" sz="2400">
                <a:latin typeface="+mn-lt"/>
              </a:rPr>
              <a:t>You want to make notes of hits and misses. </a:t>
            </a:r>
          </a:p>
          <a:p>
            <a:r>
              <a:rPr lang="en-US" sz="2400">
                <a:latin typeface="+mn-lt"/>
              </a:rPr>
              <a:t>Use this board to record the hits and misses on your opponent’s board. </a:t>
            </a:r>
          </a:p>
        </p:txBody>
      </p:sp>
    </p:spTree>
    <p:extLst>
      <p:ext uri="{BB962C8B-B14F-4D97-AF65-F5344CB8AC3E}">
        <p14:creationId xmlns:p14="http://schemas.microsoft.com/office/powerpoint/2010/main" val="315452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5160D-C616-BDB9-A4CB-4B6104F916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525861-81A4-3B7A-7F4F-01961EA7EEBC}"/>
              </a:ext>
            </a:extLst>
          </p:cNvPr>
          <p:cNvSpPr>
            <a:spLocks noGrp="1"/>
          </p:cNvSpPr>
          <p:nvPr>
            <p:ph type="title"/>
          </p:nvPr>
        </p:nvSpPr>
        <p:spPr>
          <a:xfrm>
            <a:off x="5629314" y="-515526"/>
            <a:ext cx="6800770" cy="515526"/>
          </a:xfrm>
        </p:spPr>
        <p:txBody>
          <a:bodyPr wrap="square" lIns="0" tIns="0" rIns="0" bIns="0" anchor="b">
            <a:spAutoFit/>
          </a:bodyPr>
          <a:lstStyle/>
          <a:p>
            <a:r>
              <a:rPr lang="en-US">
                <a:solidFill>
                  <a:schemeClr val="bg2"/>
                </a:solidFill>
              </a:rPr>
              <a:t>Battleship Game Board 3</a:t>
            </a:r>
          </a:p>
        </p:txBody>
      </p:sp>
      <p:sp>
        <p:nvSpPr>
          <p:cNvPr id="9" name="object 22" descr="KY Family Math Night- Geometry Activity 1e Battleship&#10;&#10;">
            <a:extLst>
              <a:ext uri="{FF2B5EF4-FFF2-40B4-BE49-F238E27FC236}">
                <a16:creationId xmlns:a16="http://schemas.microsoft.com/office/drawing/2014/main" id="{FDBCEF22-F1B1-007C-652B-98AE1267B314}"/>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spc="65">
                <a:solidFill>
                  <a:schemeClr val="bg1"/>
                </a:solidFill>
              </a:rPr>
              <a:t>Battleship Game</a:t>
            </a:r>
          </a:p>
          <a:p>
            <a:pPr marL="642620" marR="5080" indent="-630555" algn="ctr">
              <a:lnSpc>
                <a:spcPts val="3820"/>
              </a:lnSpc>
              <a:spcBef>
                <a:spcPts val="409"/>
              </a:spcBef>
            </a:pPr>
            <a:endParaRPr lang="en-US" sz="3350" spc="-10">
              <a:solidFill>
                <a:schemeClr val="accent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4AF6319-0280-9CCD-085B-E405F2D53B11}"/>
              </a:ext>
            </a:extLst>
          </p:cNvPr>
          <p:cNvSpPr txBox="1"/>
          <p:nvPr/>
        </p:nvSpPr>
        <p:spPr>
          <a:xfrm>
            <a:off x="1813" y="1051325"/>
            <a:ext cx="4352997" cy="1015663"/>
          </a:xfrm>
          <a:prstGeom prst="rect">
            <a:avLst/>
          </a:prstGeom>
          <a:solidFill>
            <a:srgbClr val="FFC000"/>
          </a:solidFill>
        </p:spPr>
        <p:txBody>
          <a:bodyPr wrap="square" rtlCol="0">
            <a:spAutoFit/>
          </a:bodyPr>
          <a:lstStyle/>
          <a:p>
            <a:r>
              <a:rPr lang="en-US" sz="2000">
                <a:latin typeface="+mj-lt"/>
              </a:rPr>
              <a:t>Place your 5 boats on your Board. Check mark </a:t>
            </a:r>
            <a:r>
              <a:rPr lang="en-US" sz="2000">
                <a:latin typeface="Aptos" panose="020B0004020202020204" pitchFamily="34" charset="0"/>
              </a:rPr>
              <a:t>✓</a:t>
            </a:r>
            <a:r>
              <a:rPr lang="en-US" sz="2000">
                <a:latin typeface="+mj-lt"/>
              </a:rPr>
              <a:t> the intersections that are hits! </a:t>
            </a:r>
          </a:p>
          <a:p>
            <a:r>
              <a:rPr lang="en-US" sz="2000">
                <a:latin typeface="+mj-lt"/>
              </a:rPr>
              <a:t>X out intersections that are misses</a:t>
            </a:r>
            <a:r>
              <a:rPr lang="en-US" sz="2000"/>
              <a:t>.</a:t>
            </a:r>
          </a:p>
        </p:txBody>
      </p:sp>
      <p:pic>
        <p:nvPicPr>
          <p:cNvPr id="3" name="Picture 2" descr="My Board Battleship gameboard - on graph paper with x y chart">
            <a:extLst>
              <a:ext uri="{FF2B5EF4-FFF2-40B4-BE49-F238E27FC236}">
                <a16:creationId xmlns:a16="http://schemas.microsoft.com/office/drawing/2014/main" id="{FF3DA0B8-4BDB-5453-900B-DE87E729E966}"/>
              </a:ext>
            </a:extLst>
          </p:cNvPr>
          <p:cNvPicPr>
            <a:picLocks noChangeAspect="1"/>
          </p:cNvPicPr>
          <p:nvPr/>
        </p:nvPicPr>
        <p:blipFill>
          <a:blip r:embed="rId2"/>
          <a:stretch>
            <a:fillRect/>
          </a:stretch>
        </p:blipFill>
        <p:spPr>
          <a:xfrm>
            <a:off x="962748" y="2322082"/>
            <a:ext cx="7467600" cy="6307585"/>
          </a:xfrm>
          <a:prstGeom prst="rect">
            <a:avLst/>
          </a:prstGeom>
        </p:spPr>
      </p:pic>
      <p:pic>
        <p:nvPicPr>
          <p:cNvPr id="5" name="Picture 4" descr="My opponent's Board Battleship gameboard - on graph paper with x y chart&#10;&#10;">
            <a:extLst>
              <a:ext uri="{FF2B5EF4-FFF2-40B4-BE49-F238E27FC236}">
                <a16:creationId xmlns:a16="http://schemas.microsoft.com/office/drawing/2014/main" id="{69A904AF-7CFC-62FF-23FB-4F5993B750CD}"/>
              </a:ext>
            </a:extLst>
          </p:cNvPr>
          <p:cNvPicPr>
            <a:picLocks noChangeAspect="1"/>
          </p:cNvPicPr>
          <p:nvPr/>
        </p:nvPicPr>
        <p:blipFill>
          <a:blip r:embed="rId3"/>
          <a:stretch>
            <a:fillRect/>
          </a:stretch>
        </p:blipFill>
        <p:spPr>
          <a:xfrm>
            <a:off x="9625025" y="2507770"/>
            <a:ext cx="6946230" cy="6046887"/>
          </a:xfrm>
          <a:prstGeom prst="rect">
            <a:avLst/>
          </a:prstGeom>
        </p:spPr>
      </p:pic>
      <p:sp>
        <p:nvSpPr>
          <p:cNvPr id="10" name="TextBox 9">
            <a:extLst>
              <a:ext uri="{FF2B5EF4-FFF2-40B4-BE49-F238E27FC236}">
                <a16:creationId xmlns:a16="http://schemas.microsoft.com/office/drawing/2014/main" id="{364D1A0E-4139-8AB4-BD13-4530F34D30BE}"/>
              </a:ext>
            </a:extLst>
          </p:cNvPr>
          <p:cNvSpPr txBox="1"/>
          <p:nvPr/>
        </p:nvSpPr>
        <p:spPr>
          <a:xfrm>
            <a:off x="4172886" y="7957874"/>
            <a:ext cx="9657012" cy="2000548"/>
          </a:xfrm>
          <a:prstGeom prst="rect">
            <a:avLst/>
          </a:prstGeom>
          <a:noFill/>
        </p:spPr>
        <p:txBody>
          <a:bodyPr wrap="square">
            <a:spAutoFit/>
          </a:bodyPr>
          <a:lstStyle/>
          <a:p>
            <a:pPr algn="l"/>
            <a:endParaRPr lang="en-US" sz="2800" b="0" i="0" u="none" strike="noStrike" baseline="0">
              <a:solidFill>
                <a:srgbClr val="000000"/>
              </a:solidFill>
              <a:latin typeface="Arial" panose="020B0604020202020204" pitchFamily="34" charset="0"/>
            </a:endParaRPr>
          </a:p>
          <a:p>
            <a:pPr algn="ctr"/>
            <a:r>
              <a:rPr lang="en-US" sz="2400" b="1" i="0" u="none" strike="noStrike" baseline="0">
                <a:solidFill>
                  <a:schemeClr val="tx1"/>
                </a:solidFill>
                <a:latin typeface="+mn-lt"/>
              </a:rPr>
              <a:t>Family Prompts </a:t>
            </a:r>
          </a:p>
          <a:p>
            <a:pPr marL="342900" indent="-342900">
              <a:buFont typeface="Arial" panose="020B0604020202020204" pitchFamily="34" charset="0"/>
              <a:buChar char="•"/>
            </a:pPr>
            <a:r>
              <a:rPr lang="en-US" sz="2400" b="0" i="0" u="none" strike="noStrike" baseline="0">
                <a:latin typeface="+mn-lt"/>
              </a:rPr>
              <a:t>Do you want to play again?</a:t>
            </a:r>
          </a:p>
          <a:p>
            <a:pPr marL="342900" indent="-342900">
              <a:buFont typeface="Arial" panose="020B0604020202020204" pitchFamily="34" charset="0"/>
              <a:buChar char="•"/>
            </a:pPr>
            <a:r>
              <a:rPr lang="en-US" sz="2400" b="0" i="0" u="none" strike="noStrike" baseline="0">
                <a:latin typeface="+mn-lt"/>
              </a:rPr>
              <a:t>Did you try a method for guessing that did not work? Why didn’t it work? </a:t>
            </a:r>
          </a:p>
          <a:p>
            <a:pPr marL="342900" indent="-342900">
              <a:buFont typeface="Arial" panose="020B0604020202020204" pitchFamily="34" charset="0"/>
              <a:buChar char="•"/>
            </a:pPr>
            <a:r>
              <a:rPr lang="en-US" sz="2400" b="0" i="0" u="none" strike="noStrike" baseline="0">
                <a:latin typeface="+mn-lt"/>
              </a:rPr>
              <a:t>Would it ever work? Why or why not?</a:t>
            </a:r>
          </a:p>
        </p:txBody>
      </p:sp>
      <p:pic>
        <p:nvPicPr>
          <p:cNvPr id="6" name="Picture 5" descr="Blue battleship with red dots to match at intersections on the grid.">
            <a:extLst>
              <a:ext uri="{FF2B5EF4-FFF2-40B4-BE49-F238E27FC236}">
                <a16:creationId xmlns:a16="http://schemas.microsoft.com/office/drawing/2014/main" id="{70BDA468-25FA-4FFC-04C7-DCD85BAA5BCA}"/>
              </a:ext>
            </a:extLst>
          </p:cNvPr>
          <p:cNvPicPr>
            <a:picLocks noChangeAspect="1"/>
          </p:cNvPicPr>
          <p:nvPr/>
        </p:nvPicPr>
        <p:blipFill>
          <a:blip r:embed="rId4"/>
          <a:stretch>
            <a:fillRect/>
          </a:stretch>
        </p:blipFill>
        <p:spPr>
          <a:xfrm>
            <a:off x="4424476" y="1118403"/>
            <a:ext cx="2251710" cy="481649"/>
          </a:xfrm>
          <a:prstGeom prst="rect">
            <a:avLst/>
          </a:prstGeom>
        </p:spPr>
      </p:pic>
      <p:pic>
        <p:nvPicPr>
          <p:cNvPr id="7" name="Picture 6" descr="Blue battleship with red dots to match at intersections on the grid.">
            <a:extLst>
              <a:ext uri="{FF2B5EF4-FFF2-40B4-BE49-F238E27FC236}">
                <a16:creationId xmlns:a16="http://schemas.microsoft.com/office/drawing/2014/main" id="{4D4D3558-3425-FFDA-9C76-234F5E3F3F90}"/>
              </a:ext>
            </a:extLst>
          </p:cNvPr>
          <p:cNvPicPr>
            <a:picLocks noChangeAspect="1"/>
          </p:cNvPicPr>
          <p:nvPr/>
        </p:nvPicPr>
        <p:blipFill>
          <a:blip r:embed="rId5"/>
          <a:stretch>
            <a:fillRect/>
          </a:stretch>
        </p:blipFill>
        <p:spPr>
          <a:xfrm>
            <a:off x="5320972" y="1667526"/>
            <a:ext cx="598182" cy="911156"/>
          </a:xfrm>
          <a:prstGeom prst="rect">
            <a:avLst/>
          </a:prstGeom>
        </p:spPr>
      </p:pic>
      <p:pic>
        <p:nvPicPr>
          <p:cNvPr id="11" name="Picture 10" descr="Blue battleship with red dots to match at intersections on the grid.">
            <a:extLst>
              <a:ext uri="{FF2B5EF4-FFF2-40B4-BE49-F238E27FC236}">
                <a16:creationId xmlns:a16="http://schemas.microsoft.com/office/drawing/2014/main" id="{9834C098-8611-D2E9-C1D0-FB304DC9460A}"/>
              </a:ext>
            </a:extLst>
          </p:cNvPr>
          <p:cNvPicPr>
            <a:picLocks noChangeAspect="1"/>
          </p:cNvPicPr>
          <p:nvPr/>
        </p:nvPicPr>
        <p:blipFill>
          <a:blip r:embed="rId6"/>
          <a:stretch>
            <a:fillRect/>
          </a:stretch>
        </p:blipFill>
        <p:spPr>
          <a:xfrm>
            <a:off x="6745851" y="1265379"/>
            <a:ext cx="676282" cy="1390372"/>
          </a:xfrm>
          <a:prstGeom prst="rect">
            <a:avLst/>
          </a:prstGeom>
        </p:spPr>
      </p:pic>
      <p:pic>
        <p:nvPicPr>
          <p:cNvPr id="12" name="Picture 11" descr="Blue battleship with red dots to match at intersections on the grid.">
            <a:extLst>
              <a:ext uri="{FF2B5EF4-FFF2-40B4-BE49-F238E27FC236}">
                <a16:creationId xmlns:a16="http://schemas.microsoft.com/office/drawing/2014/main" id="{0FF4837C-5960-C432-D52B-C6DEA8BB5893}"/>
              </a:ext>
            </a:extLst>
          </p:cNvPr>
          <p:cNvPicPr>
            <a:picLocks noChangeAspect="1"/>
          </p:cNvPicPr>
          <p:nvPr/>
        </p:nvPicPr>
        <p:blipFill>
          <a:blip r:embed="rId5"/>
          <a:stretch>
            <a:fillRect/>
          </a:stretch>
        </p:blipFill>
        <p:spPr>
          <a:xfrm>
            <a:off x="5982248" y="1667130"/>
            <a:ext cx="598182" cy="911156"/>
          </a:xfrm>
          <a:prstGeom prst="rect">
            <a:avLst/>
          </a:prstGeom>
        </p:spPr>
      </p:pic>
      <p:sp>
        <p:nvSpPr>
          <p:cNvPr id="4" name="TextBox 3">
            <a:extLst>
              <a:ext uri="{FF2B5EF4-FFF2-40B4-BE49-F238E27FC236}">
                <a16:creationId xmlns:a16="http://schemas.microsoft.com/office/drawing/2014/main" id="{EAC71543-503F-1BBF-57F4-FA5E7BC5FA8C}"/>
              </a:ext>
            </a:extLst>
          </p:cNvPr>
          <p:cNvSpPr txBox="1"/>
          <p:nvPr/>
        </p:nvSpPr>
        <p:spPr>
          <a:xfrm>
            <a:off x="14495712" y="1051325"/>
            <a:ext cx="3500422" cy="1938992"/>
          </a:xfrm>
          <a:prstGeom prst="rect">
            <a:avLst/>
          </a:prstGeom>
          <a:solidFill>
            <a:srgbClr val="FFFF00"/>
          </a:solidFill>
        </p:spPr>
        <p:txBody>
          <a:bodyPr wrap="square" rtlCol="0">
            <a:spAutoFit/>
          </a:bodyPr>
          <a:lstStyle/>
          <a:p>
            <a:r>
              <a:rPr lang="en-US" sz="2400">
                <a:latin typeface="+mn-lt"/>
              </a:rPr>
              <a:t>You want to make notes of hits and misses. </a:t>
            </a:r>
          </a:p>
          <a:p>
            <a:r>
              <a:rPr lang="en-US" sz="2400">
                <a:latin typeface="+mn-lt"/>
              </a:rPr>
              <a:t>Use this board to record the hits and misses on your opponent’s board. </a:t>
            </a:r>
          </a:p>
        </p:txBody>
      </p:sp>
    </p:spTree>
    <p:extLst>
      <p:ext uri="{BB962C8B-B14F-4D97-AF65-F5344CB8AC3E}">
        <p14:creationId xmlns:p14="http://schemas.microsoft.com/office/powerpoint/2010/main" val="48520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DA55D-4D36-1144-9EE3-FE534FEB92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E83377-6C33-B2A6-6A2B-D8A89B351968}"/>
              </a:ext>
            </a:extLst>
          </p:cNvPr>
          <p:cNvSpPr>
            <a:spLocks noGrp="1"/>
          </p:cNvSpPr>
          <p:nvPr>
            <p:ph type="title"/>
          </p:nvPr>
        </p:nvSpPr>
        <p:spPr>
          <a:xfrm>
            <a:off x="5629314" y="-515526"/>
            <a:ext cx="6800770" cy="515526"/>
          </a:xfrm>
        </p:spPr>
        <p:txBody>
          <a:bodyPr wrap="square" lIns="0" tIns="0" rIns="0" bIns="0" anchor="b">
            <a:spAutoFit/>
          </a:bodyPr>
          <a:lstStyle/>
          <a:p>
            <a:r>
              <a:rPr lang="en-US">
                <a:solidFill>
                  <a:schemeClr val="bg2"/>
                </a:solidFill>
              </a:rPr>
              <a:t>Battleship Game Board 4</a:t>
            </a:r>
          </a:p>
        </p:txBody>
      </p:sp>
      <p:sp>
        <p:nvSpPr>
          <p:cNvPr id="9" name="object 22" descr="KY Family Math Night- Geometry Activity 1e Battleship&#10;&#10;">
            <a:extLst>
              <a:ext uri="{FF2B5EF4-FFF2-40B4-BE49-F238E27FC236}">
                <a16:creationId xmlns:a16="http://schemas.microsoft.com/office/drawing/2014/main" id="{EF195708-1ECE-A40A-79AE-957DD2928BEC}"/>
              </a:ext>
            </a:extLst>
          </p:cNvPr>
          <p:cNvSpPr txBox="1">
            <a:spLocks/>
          </p:cNvSpPr>
          <p:nvPr/>
        </p:nvSpPr>
        <p:spPr>
          <a:xfrm>
            <a:off x="-23352" y="-27174"/>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600" spc="65">
                <a:solidFill>
                  <a:schemeClr val="bg1"/>
                </a:solidFill>
              </a:rPr>
              <a:t>Battleship Game</a:t>
            </a:r>
          </a:p>
          <a:p>
            <a:pPr marL="642620" marR="5080" indent="-630555" algn="ctr">
              <a:lnSpc>
                <a:spcPts val="3820"/>
              </a:lnSpc>
              <a:spcBef>
                <a:spcPts val="409"/>
              </a:spcBef>
            </a:pPr>
            <a:endParaRPr lang="en-US" sz="3350" spc="-10">
              <a:solidFill>
                <a:schemeClr val="accent6"/>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6DB0E16-7EDA-CD59-CC06-46E410E1D8D7}"/>
              </a:ext>
            </a:extLst>
          </p:cNvPr>
          <p:cNvSpPr txBox="1"/>
          <p:nvPr/>
        </p:nvSpPr>
        <p:spPr>
          <a:xfrm>
            <a:off x="1813" y="1051325"/>
            <a:ext cx="4352997" cy="1015663"/>
          </a:xfrm>
          <a:prstGeom prst="rect">
            <a:avLst/>
          </a:prstGeom>
          <a:solidFill>
            <a:srgbClr val="FFC000"/>
          </a:solidFill>
        </p:spPr>
        <p:txBody>
          <a:bodyPr wrap="square" rtlCol="0">
            <a:spAutoFit/>
          </a:bodyPr>
          <a:lstStyle/>
          <a:p>
            <a:r>
              <a:rPr lang="en-US" sz="2000">
                <a:latin typeface="+mj-lt"/>
              </a:rPr>
              <a:t>Place your 5 boats on your Board. Check mark </a:t>
            </a:r>
            <a:r>
              <a:rPr lang="en-US" sz="2000">
                <a:latin typeface="Aptos" panose="020B0004020202020204" pitchFamily="34" charset="0"/>
              </a:rPr>
              <a:t>✓</a:t>
            </a:r>
            <a:r>
              <a:rPr lang="en-US" sz="2000">
                <a:latin typeface="+mj-lt"/>
              </a:rPr>
              <a:t> the intersections that are hits! </a:t>
            </a:r>
          </a:p>
          <a:p>
            <a:r>
              <a:rPr lang="en-US" sz="2000">
                <a:latin typeface="+mj-lt"/>
              </a:rPr>
              <a:t>X out intersections that are misses</a:t>
            </a:r>
            <a:r>
              <a:rPr lang="en-US" sz="2000"/>
              <a:t>.</a:t>
            </a:r>
          </a:p>
        </p:txBody>
      </p:sp>
      <p:pic>
        <p:nvPicPr>
          <p:cNvPr id="3" name="Picture 2" descr="My Board Battleship gameboard - on graph paper with x y chart">
            <a:extLst>
              <a:ext uri="{FF2B5EF4-FFF2-40B4-BE49-F238E27FC236}">
                <a16:creationId xmlns:a16="http://schemas.microsoft.com/office/drawing/2014/main" id="{2B4436C5-01E6-0988-17F0-92D0ECDCBA90}"/>
              </a:ext>
            </a:extLst>
          </p:cNvPr>
          <p:cNvPicPr>
            <a:picLocks noChangeAspect="1"/>
          </p:cNvPicPr>
          <p:nvPr/>
        </p:nvPicPr>
        <p:blipFill>
          <a:blip r:embed="rId2"/>
          <a:stretch>
            <a:fillRect/>
          </a:stretch>
        </p:blipFill>
        <p:spPr>
          <a:xfrm>
            <a:off x="962748" y="2322082"/>
            <a:ext cx="7467600" cy="6307585"/>
          </a:xfrm>
          <a:prstGeom prst="rect">
            <a:avLst/>
          </a:prstGeom>
        </p:spPr>
      </p:pic>
      <p:pic>
        <p:nvPicPr>
          <p:cNvPr id="5" name="Picture 4" descr="My opponent's Board Battleship gameboard - on graph paper with x y chart&#10;&#10;">
            <a:extLst>
              <a:ext uri="{FF2B5EF4-FFF2-40B4-BE49-F238E27FC236}">
                <a16:creationId xmlns:a16="http://schemas.microsoft.com/office/drawing/2014/main" id="{1ACF268E-8FC0-E5D2-4C50-A59F44816AF3}"/>
              </a:ext>
            </a:extLst>
          </p:cNvPr>
          <p:cNvPicPr>
            <a:picLocks noChangeAspect="1"/>
          </p:cNvPicPr>
          <p:nvPr/>
        </p:nvPicPr>
        <p:blipFill>
          <a:blip r:embed="rId3"/>
          <a:stretch>
            <a:fillRect/>
          </a:stretch>
        </p:blipFill>
        <p:spPr>
          <a:xfrm>
            <a:off x="9625025" y="2507770"/>
            <a:ext cx="6946230" cy="6046887"/>
          </a:xfrm>
          <a:prstGeom prst="rect">
            <a:avLst/>
          </a:prstGeom>
        </p:spPr>
      </p:pic>
      <p:sp>
        <p:nvSpPr>
          <p:cNvPr id="10" name="TextBox 9">
            <a:extLst>
              <a:ext uri="{FF2B5EF4-FFF2-40B4-BE49-F238E27FC236}">
                <a16:creationId xmlns:a16="http://schemas.microsoft.com/office/drawing/2014/main" id="{EDFE3448-A4FD-C3CF-0EFD-AC026822B59C}"/>
              </a:ext>
            </a:extLst>
          </p:cNvPr>
          <p:cNvSpPr txBox="1"/>
          <p:nvPr/>
        </p:nvSpPr>
        <p:spPr>
          <a:xfrm>
            <a:off x="1862045" y="8154507"/>
            <a:ext cx="14308155" cy="1261884"/>
          </a:xfrm>
          <a:prstGeom prst="rect">
            <a:avLst/>
          </a:prstGeom>
          <a:noFill/>
        </p:spPr>
        <p:txBody>
          <a:bodyPr wrap="square">
            <a:spAutoFit/>
          </a:bodyPr>
          <a:lstStyle/>
          <a:p>
            <a:pPr algn="l"/>
            <a:endParaRPr lang="en-US" sz="2800" b="0" i="0" u="none" strike="noStrike" baseline="0">
              <a:solidFill>
                <a:srgbClr val="000000"/>
              </a:solidFill>
              <a:latin typeface="Arial" panose="020B0604020202020204" pitchFamily="34" charset="0"/>
            </a:endParaRPr>
          </a:p>
          <a:p>
            <a:pPr algn="ctr"/>
            <a:r>
              <a:rPr lang="en-US" sz="2400" b="1" i="0" u="none" strike="noStrike" baseline="0">
                <a:solidFill>
                  <a:srgbClr val="102649"/>
                </a:solidFill>
                <a:latin typeface="+mn-lt"/>
              </a:rPr>
              <a:t>Family Prompts </a:t>
            </a:r>
          </a:p>
          <a:p>
            <a:pPr marL="342900" indent="-342900">
              <a:buFont typeface="Arial" panose="020B0604020202020204" pitchFamily="34" charset="0"/>
              <a:buChar char="•"/>
            </a:pPr>
            <a:r>
              <a:rPr lang="en-US" sz="2400" b="0" i="0" u="none" strike="noStrike" baseline="0">
                <a:solidFill>
                  <a:srgbClr val="102649"/>
                </a:solidFill>
                <a:latin typeface="+mn-lt"/>
              </a:rPr>
              <a:t>Can you give an example of how we use coordinates like this other than when playing Battleship?</a:t>
            </a:r>
          </a:p>
        </p:txBody>
      </p:sp>
      <p:pic>
        <p:nvPicPr>
          <p:cNvPr id="6" name="Picture 5" descr="Blue battleship with red dots to match at intersections on the grid.">
            <a:extLst>
              <a:ext uri="{FF2B5EF4-FFF2-40B4-BE49-F238E27FC236}">
                <a16:creationId xmlns:a16="http://schemas.microsoft.com/office/drawing/2014/main" id="{415E0C81-D0F0-0AF8-477F-80B4456F72D2}"/>
              </a:ext>
            </a:extLst>
          </p:cNvPr>
          <p:cNvPicPr>
            <a:picLocks noChangeAspect="1"/>
          </p:cNvPicPr>
          <p:nvPr/>
        </p:nvPicPr>
        <p:blipFill>
          <a:blip r:embed="rId4"/>
          <a:stretch>
            <a:fillRect/>
          </a:stretch>
        </p:blipFill>
        <p:spPr>
          <a:xfrm>
            <a:off x="4424476" y="1118403"/>
            <a:ext cx="2251710" cy="481649"/>
          </a:xfrm>
          <a:prstGeom prst="rect">
            <a:avLst/>
          </a:prstGeom>
        </p:spPr>
      </p:pic>
      <p:pic>
        <p:nvPicPr>
          <p:cNvPr id="7" name="Picture 6" descr="Blue battleship with red dots to match at intersections on the grid.">
            <a:extLst>
              <a:ext uri="{FF2B5EF4-FFF2-40B4-BE49-F238E27FC236}">
                <a16:creationId xmlns:a16="http://schemas.microsoft.com/office/drawing/2014/main" id="{1A71AB98-C31E-9791-BFF2-7B09B7E2D893}"/>
              </a:ext>
            </a:extLst>
          </p:cNvPr>
          <p:cNvPicPr>
            <a:picLocks noChangeAspect="1"/>
          </p:cNvPicPr>
          <p:nvPr/>
        </p:nvPicPr>
        <p:blipFill>
          <a:blip r:embed="rId5"/>
          <a:stretch>
            <a:fillRect/>
          </a:stretch>
        </p:blipFill>
        <p:spPr>
          <a:xfrm>
            <a:off x="5320972" y="1667526"/>
            <a:ext cx="598182" cy="911156"/>
          </a:xfrm>
          <a:prstGeom prst="rect">
            <a:avLst/>
          </a:prstGeom>
        </p:spPr>
      </p:pic>
      <p:pic>
        <p:nvPicPr>
          <p:cNvPr id="11" name="Picture 10" descr="Blue battleship with red dots to match at intersections on the grid.">
            <a:extLst>
              <a:ext uri="{FF2B5EF4-FFF2-40B4-BE49-F238E27FC236}">
                <a16:creationId xmlns:a16="http://schemas.microsoft.com/office/drawing/2014/main" id="{BEF370BF-7F3B-FE23-E2E9-C1652692C9F7}"/>
              </a:ext>
            </a:extLst>
          </p:cNvPr>
          <p:cNvPicPr>
            <a:picLocks noChangeAspect="1"/>
          </p:cNvPicPr>
          <p:nvPr/>
        </p:nvPicPr>
        <p:blipFill>
          <a:blip r:embed="rId6"/>
          <a:stretch>
            <a:fillRect/>
          </a:stretch>
        </p:blipFill>
        <p:spPr>
          <a:xfrm>
            <a:off x="6745851" y="1265379"/>
            <a:ext cx="676282" cy="1390372"/>
          </a:xfrm>
          <a:prstGeom prst="rect">
            <a:avLst/>
          </a:prstGeom>
        </p:spPr>
      </p:pic>
      <p:pic>
        <p:nvPicPr>
          <p:cNvPr id="12" name="Picture 11" descr="Blue battleship with red dots to match at intersections on the grid.">
            <a:extLst>
              <a:ext uri="{FF2B5EF4-FFF2-40B4-BE49-F238E27FC236}">
                <a16:creationId xmlns:a16="http://schemas.microsoft.com/office/drawing/2014/main" id="{BA2C944C-0EC4-ED13-C3D6-FE00322161DC}"/>
              </a:ext>
            </a:extLst>
          </p:cNvPr>
          <p:cNvPicPr>
            <a:picLocks noChangeAspect="1"/>
          </p:cNvPicPr>
          <p:nvPr/>
        </p:nvPicPr>
        <p:blipFill>
          <a:blip r:embed="rId5"/>
          <a:stretch>
            <a:fillRect/>
          </a:stretch>
        </p:blipFill>
        <p:spPr>
          <a:xfrm>
            <a:off x="5982248" y="1667130"/>
            <a:ext cx="598182" cy="911156"/>
          </a:xfrm>
          <a:prstGeom prst="rect">
            <a:avLst/>
          </a:prstGeom>
        </p:spPr>
      </p:pic>
      <p:sp>
        <p:nvSpPr>
          <p:cNvPr id="4" name="TextBox 3">
            <a:extLst>
              <a:ext uri="{FF2B5EF4-FFF2-40B4-BE49-F238E27FC236}">
                <a16:creationId xmlns:a16="http://schemas.microsoft.com/office/drawing/2014/main" id="{5A293FAF-7C7A-A0F5-EEF7-63457134703F}"/>
              </a:ext>
            </a:extLst>
          </p:cNvPr>
          <p:cNvSpPr txBox="1"/>
          <p:nvPr/>
        </p:nvSpPr>
        <p:spPr>
          <a:xfrm>
            <a:off x="14495712" y="1051325"/>
            <a:ext cx="3500422" cy="1938992"/>
          </a:xfrm>
          <a:prstGeom prst="rect">
            <a:avLst/>
          </a:prstGeom>
          <a:solidFill>
            <a:srgbClr val="FFFF00"/>
          </a:solidFill>
        </p:spPr>
        <p:txBody>
          <a:bodyPr wrap="square" rtlCol="0">
            <a:spAutoFit/>
          </a:bodyPr>
          <a:lstStyle/>
          <a:p>
            <a:r>
              <a:rPr lang="en-US" sz="2400">
                <a:latin typeface="+mn-lt"/>
              </a:rPr>
              <a:t>You want to make notes of hits and misses. </a:t>
            </a:r>
          </a:p>
          <a:p>
            <a:r>
              <a:rPr lang="en-US" sz="2400">
                <a:latin typeface="+mn-lt"/>
              </a:rPr>
              <a:t>Use this board to record the hits and misses on your opponent’s board. </a:t>
            </a:r>
          </a:p>
        </p:txBody>
      </p:sp>
    </p:spTree>
    <p:extLst>
      <p:ext uri="{BB962C8B-B14F-4D97-AF65-F5344CB8AC3E}">
        <p14:creationId xmlns:p14="http://schemas.microsoft.com/office/powerpoint/2010/main" val="148972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365E5D2-FDA4-4184-AA87-CFEC3C420F5E}"/>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Battleship – Closing Slide</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Battleship</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Access more digital family math games at: </a:t>
            </a:r>
            <a:r>
              <a:rPr lang="en-US" sz="5400">
                <a:solidFill>
                  <a:srgbClr val="102649"/>
                </a:solidFill>
                <a:hlinkClick r:id="rId2"/>
              </a:rPr>
              <a:t>https://www.education.ky.gov/curriculum/conpro/Pages/summer_support_math_resources.aspx</a:t>
            </a:r>
          </a:p>
          <a:p>
            <a:pPr algn="ctr">
              <a:defRPr/>
            </a:pPr>
            <a:endParaRPr lang="en-US" sz="5400">
              <a:solidFill>
                <a:srgbClr val="102649"/>
              </a:solidFill>
            </a:endParaRP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KYED-497-206</_dlc_DocId>
    <_dlc_DocIdUrl xmlns="3a62de7d-ba57-4f43-9dae-9623ba637be0">
      <Url>https://www.education.ky.gov/curriculum/conpro/_layouts/15/DocIdRedir.aspx?ID=KYED-497-206</Url>
      <Description>KYED-497-206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F2C75BF-C659-4BCF-8223-BAFB9F5DA9DC}"/>
</file>

<file path=customXml/itemProps2.xml><?xml version="1.0" encoding="utf-8"?>
<ds:datastoreItem xmlns:ds="http://schemas.openxmlformats.org/officeDocument/2006/customXml" ds:itemID="{D1878B82-572C-4A58-8D9F-A0CE58A5A4BF}">
  <ds:schemaRefs>
    <ds:schemaRef ds:uri="29be550e-5ac2-4cd5-b5b7-8a250a579b24"/>
    <ds:schemaRef ds:uri="http://schemas.microsoft.com/office/2006/metadata/properties"/>
    <ds:schemaRef ds:uri="http://purl.org/dc/elements/1.1/"/>
    <ds:schemaRef ds:uri="http://schemas.microsoft.com/office/2006/documentManagement/types"/>
    <ds:schemaRef ds:uri="http://schemas.microsoft.com/office/infopath/2007/PartnerControls"/>
    <ds:schemaRef ds:uri="5bc9d522-2386-425a-9f2a-a617cf877ec0"/>
    <ds:schemaRef ds:uri="http://schemas.openxmlformats.org/package/2006/metadata/core-properties"/>
    <ds:schemaRef ds:uri="cd1a358b-61e7-4e2c-963a-bbcfb053c0fe"/>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DFCA3B0D-A725-42C6-8721-CF0D0C3C3D69}">
  <ds:schemaRefs>
    <ds:schemaRef ds:uri="http://schemas.microsoft.com/sharepoint/v3/contenttype/forms"/>
  </ds:schemaRefs>
</ds:datastoreItem>
</file>

<file path=customXml/itemProps4.xml><?xml version="1.0" encoding="utf-8"?>
<ds:datastoreItem xmlns:ds="http://schemas.openxmlformats.org/officeDocument/2006/customXml" ds:itemID="{8CCEEFA0-2561-4CEC-A067-1118457A165A}"/>
</file>

<file path=docProps/app.xml><?xml version="1.0" encoding="utf-8"?>
<Properties xmlns="http://schemas.openxmlformats.org/officeDocument/2006/extended-properties" xmlns:vt="http://schemas.openxmlformats.org/officeDocument/2006/docPropsVTypes">
  <Template/>
  <TotalTime>0</TotalTime>
  <Words>591</Words>
  <Application>Microsoft Office PowerPoint</Application>
  <PresentationFormat>Custom</PresentationFormat>
  <Paragraphs>66</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Aptos</vt:lpstr>
      <vt:lpstr>Arial</vt:lpstr>
      <vt:lpstr>Calibri</vt:lpstr>
      <vt:lpstr>Courier New</vt:lpstr>
      <vt:lpstr>Office Theme</vt:lpstr>
      <vt:lpstr>1_Office Theme</vt:lpstr>
      <vt:lpstr>Battleship – Introduction Slide</vt:lpstr>
      <vt:lpstr>Battleship-Instructions</vt:lpstr>
      <vt:lpstr>Battleship – Family Prompts</vt:lpstr>
      <vt:lpstr>Battleship Game Board 1</vt:lpstr>
      <vt:lpstr>Battleship Game Board 2</vt:lpstr>
      <vt:lpstr>Battleship Game Board 3</vt:lpstr>
      <vt:lpstr>Battleship Game Board 4</vt:lpstr>
      <vt:lpstr>Battleship –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Battleship KFMN</dc:title>
  <dc:creator>Waggoner, Debbie - Division of Academic Program Standards</dc:creator>
  <cp:lastModifiedBy>Doyle, Maggie - Division of Academic Program Standards</cp:lastModifiedBy>
  <cp:revision>2</cp:revision>
  <dcterms:created xsi:type="dcterms:W3CDTF">2024-12-24T16:22:27Z</dcterms:created>
  <dcterms:modified xsi:type="dcterms:W3CDTF">2025-04-17T14:07:54Z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2024-12-28T05:22:54Z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6b6fcb6e-1c9f-4ed3-ad24-818d6bd34db0</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6582330a-8365-4b59-ac40-0be9cb0cceeb</vt:lpwstr>
  </property>
</Properties>
</file>