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40"/>
  </p:notesMasterIdLst>
  <p:handoutMasterIdLst>
    <p:handoutMasterId r:id="rId41"/>
  </p:handoutMasterIdLst>
  <p:sldIdLst>
    <p:sldId id="312" r:id="rId6"/>
    <p:sldId id="792" r:id="rId7"/>
    <p:sldId id="705" r:id="rId8"/>
    <p:sldId id="325" r:id="rId9"/>
    <p:sldId id="689" r:id="rId10"/>
    <p:sldId id="707" r:id="rId11"/>
    <p:sldId id="825" r:id="rId12"/>
    <p:sldId id="826" r:id="rId13"/>
    <p:sldId id="827" r:id="rId14"/>
    <p:sldId id="817" r:id="rId15"/>
    <p:sldId id="788" r:id="rId16"/>
    <p:sldId id="805" r:id="rId17"/>
    <p:sldId id="808" r:id="rId18"/>
    <p:sldId id="789" r:id="rId19"/>
    <p:sldId id="828" r:id="rId20"/>
    <p:sldId id="829" r:id="rId21"/>
    <p:sldId id="835" r:id="rId22"/>
    <p:sldId id="804" r:id="rId23"/>
    <p:sldId id="809" r:id="rId24"/>
    <p:sldId id="798" r:id="rId25"/>
    <p:sldId id="799" r:id="rId26"/>
    <p:sldId id="803" r:id="rId27"/>
    <p:sldId id="810" r:id="rId28"/>
    <p:sldId id="830" r:id="rId29"/>
    <p:sldId id="824" r:id="rId30"/>
    <p:sldId id="801" r:id="rId31"/>
    <p:sldId id="823" r:id="rId32"/>
    <p:sldId id="836" r:id="rId33"/>
    <p:sldId id="832" r:id="rId34"/>
    <p:sldId id="837" r:id="rId35"/>
    <p:sldId id="838" r:id="rId36"/>
    <p:sldId id="795" r:id="rId37"/>
    <p:sldId id="839" r:id="rId38"/>
    <p:sldId id="73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milton, Whitney - Division of Academic Program Standards" initials="HW-DoAPS" lastIdx="4" clrIdx="6">
    <p:extLst/>
  </p:cmAuthor>
  <p:cmAuthor id="1" name="Chelsea Talakoub" initials="CT" lastIdx="27" clrIdx="0">
    <p:extLst/>
  </p:cmAuthor>
  <p:cmAuthor id="8" name="Chelsea Talakoub" initials="CT [2]" lastIdx="8" clrIdx="7">
    <p:extLst/>
  </p:cmAuthor>
  <p:cmAuthor id="2" name="Christina Johnson" initials="COJ" lastIdx="20" clrIdx="1">
    <p:extLst/>
  </p:cmAuthor>
  <p:cmAuthor id="3" name="Jessica Arnold" initials="JA" lastIdx="201" clrIdx="2">
    <p:extLst/>
  </p:cmAuthor>
  <p:cmAuthor id="4" name="Bryan Hemberg" initials="BH" lastIdx="56"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FEF0CA"/>
    <a:srgbClr val="CDA728"/>
    <a:srgbClr val="D1A929"/>
    <a:srgbClr val="D0A828"/>
    <a:srgbClr val="D0A728"/>
    <a:srgbClr val="D2BD28"/>
    <a:srgbClr val="5AA2AE"/>
    <a:srgbClr val="6F81AC"/>
    <a:srgbClr val="4A6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120"/>
    <p:restoredTop sz="40659" autoAdjust="0"/>
  </p:normalViewPr>
  <p:slideViewPr>
    <p:cSldViewPr snapToGrid="0">
      <p:cViewPr varScale="1">
        <p:scale>
          <a:sx n="47" d="100"/>
          <a:sy n="47" d="100"/>
        </p:scale>
        <p:origin x="1624" y="192"/>
      </p:cViewPr>
      <p:guideLst/>
    </p:cSldViewPr>
  </p:slideViewPr>
  <p:notesTextViewPr>
    <p:cViewPr>
      <p:scale>
        <a:sx n="75" d="100"/>
        <a:sy n="75" d="100"/>
      </p:scale>
      <p:origin x="0" y="0"/>
    </p:cViewPr>
  </p:notesTextViewPr>
  <p:notesViewPr>
    <p:cSldViewPr snapToGrid="0">
      <p:cViewPr>
        <p:scale>
          <a:sx n="1" d="2"/>
          <a:sy n="1" d="2"/>
        </p:scale>
        <p:origin x="4624" y="1216"/>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4/12/21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4/12/21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ky.gov/curriculum/standards/kyacadstand/Documents/Breaking_Down_a_Mathematics_Standard.pdf/" TargetMode="External"/><Relationship Id="rId4" Type="http://schemas.openxmlformats.org/officeDocument/2006/relationships/hyperlink" Target="https://education.ky.gov/curriculum/standards/kyacadstand/Documents/Breaking_Down_a_Reading_and_Writing_Standard.pdf" TargetMode="External"/><Relationship Id="rId5" Type="http://schemas.openxmlformats.org/officeDocument/2006/relationships/hyperlink" Target="https://education.ky.gov/curriculum/standards/kyacadstand/Documents/Breaking_Down_a_Science_Standard.pdf" TargetMode="External"/><Relationship Id="rId6" Type="http://schemas.openxmlformats.org/officeDocument/2006/relationships/hyperlink" Target="https://education.ky.gov/curriculum/standards/kyacadstand/Documents/Module_2_Minding_the_Gap"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education.ky.gov/curriculum/standards/kyacadstand/Documents/SMP_Look_Fors_and_Question_Stems.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evidence of student learning is central to inform student and teacher decisions about next steps to move students toward their Learning Goals.  A critical element of lesson planning is integrating strategies to gather evidence of student learning during the learning. </a:t>
            </a:r>
          </a:p>
          <a:p>
            <a:endParaRPr lang="en-US" sz="2400" dirty="0"/>
          </a:p>
          <a:p>
            <a:r>
              <a:rPr lang="en-US" sz="2400" dirty="0"/>
              <a:t>This slide presents some key things to keep in mind before we dig deeper into how to ensure that evidence of student learning is meaningful. </a:t>
            </a:r>
          </a:p>
          <a:p>
            <a:pPr marL="171450" indent="-171450">
              <a:buFont typeface="Arial" panose="020B0604020202020204" pitchFamily="34" charset="0"/>
              <a:buChar char="•"/>
            </a:pPr>
            <a:r>
              <a:rPr lang="en-US" sz="2400" dirty="0"/>
              <a:t>First, keep in mind that eliciting evidence of student learning is </a:t>
            </a:r>
            <a:r>
              <a:rPr lang="en-US" sz="2400" b="1" dirty="0"/>
              <a:t>intentional and planned</a:t>
            </a:r>
            <a:r>
              <a:rPr lang="en-US" sz="2400" dirty="0"/>
              <a:t>. It should be a key aspect of the lesson design process, implemented when a lesson is enacted. Just like with other aspects of lesson design, teachers may use their professional judgement to adjust evidence gathering strategies while they are teaching. But eliciting evidence of student learning shouldn’t be on-the-fly, but part of a strategic plan to support students to achieve their intended learning. </a:t>
            </a:r>
          </a:p>
          <a:p>
            <a:pPr marL="171450" indent="-171450">
              <a:buFont typeface="Arial" panose="020B0604020202020204" pitchFamily="34" charset="0"/>
              <a:buChar char="•"/>
            </a:pPr>
            <a:r>
              <a:rPr lang="en-US" sz="2400" dirty="0"/>
              <a:t>Another central purpose behind gathering evidence of student learning is to </a:t>
            </a:r>
            <a:r>
              <a:rPr lang="en-US" sz="2400" b="1" dirty="0"/>
              <a:t>make student learning visible</a:t>
            </a:r>
            <a:r>
              <a:rPr lang="en-US" sz="2400" dirty="0"/>
              <a:t>. This means that evidence is elicited as students engage in a performance that makes their thinking tangible. Such opportunities may arise during teacher-student interactions, during peer interactions, and from examining student work products. Later in this module, we will explore different strategies for eliciting evidence of student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 whole point of eliciting evidence of student learning is to allow students to manage their own learning and teachers to reflect on and adjust their instruction. So, evidence gathered must provide information that goes deeper than “got it” or “didn’t get it” to provide a more complex understanding of where students are in their learning to inform forward-looking decisions about </a:t>
            </a:r>
            <a:r>
              <a:rPr lang="en-US" sz="2400" b="1" dirty="0"/>
              <a:t>next steps in learning. </a:t>
            </a:r>
          </a:p>
          <a:p>
            <a:pPr marL="171450" indent="-171450">
              <a:buFont typeface="Arial" panose="020B0604020202020204" pitchFamily="34" charset="0"/>
              <a:buChar char="•"/>
            </a:pPr>
            <a:r>
              <a:rPr lang="en-US" sz="2400" dirty="0"/>
              <a:t>Finally, the process of eliciting evidence for the formative assessment process is not separate from teaching and learning. It should take place </a:t>
            </a:r>
            <a:r>
              <a:rPr lang="en-US" sz="2400" b="1" dirty="0"/>
              <a:t>while the learning is happening </a:t>
            </a:r>
            <a:r>
              <a:rPr lang="en-US" sz="2400" dirty="0"/>
              <a:t>so that the information can inform immediate next steps and ensure students are making progress. </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274037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Part I of Module 4, we explored the elements necessary for meaningful evidence of student learning that can help students and teachers understand where students are in their learning and inform next steps to move learning forward toward the Learning Goals. </a:t>
            </a:r>
          </a:p>
          <a:p>
            <a:endParaRPr lang="en-US" sz="2400" dirty="0"/>
          </a:p>
          <a:p>
            <a:r>
              <a:rPr lang="en-US" sz="2400" dirty="0"/>
              <a:t>This is a high-level reminder of some of the key content considered in that presentation. </a:t>
            </a:r>
          </a:p>
          <a:p>
            <a:endParaRPr lang="en-US" sz="2400" dirty="0"/>
          </a:p>
          <a:p>
            <a:r>
              <a:rPr lang="en-US" sz="2400" dirty="0"/>
              <a:t>Walk participants through this to activate prior knowledge, elaborating as necessary and pacing the discussion based on how familiar the group is with the content. </a:t>
            </a:r>
          </a:p>
          <a:p>
            <a:endParaRPr lang="en-US" sz="2400" dirty="0"/>
          </a:p>
          <a:p>
            <a:r>
              <a:rPr lang="en-US" sz="2400" dirty="0"/>
              <a:t>Ask participants to keep these ideas in mind during the remainder of the module, as they consider ways to incorporate specific strategies into their lesson design. </a:t>
            </a:r>
          </a:p>
          <a:p>
            <a:endParaRPr lang="en-US" sz="2400" dirty="0"/>
          </a:p>
          <a:p>
            <a:r>
              <a:rPr lang="en-US" sz="2400" dirty="0"/>
              <a:t>For more details on each of these elements, consult Module 4, Part I.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417074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Our focus in Part II of this module is on designing lessons that elicit meaningful evidence of student learning that can support students and teachers to move their learning forward. </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429112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Facilitate a discussion in which participants reflect on how they currently plan for evidence of student learning. </a:t>
            </a:r>
          </a:p>
          <a:p>
            <a:r>
              <a:rPr lang="en-US" sz="2400" kern="1200" dirty="0">
                <a:solidFill>
                  <a:schemeClr val="tx1"/>
                </a:solidFill>
                <a:effectLst/>
                <a:latin typeface="+mn-lt"/>
                <a:ea typeface="+mn-ea"/>
                <a:cs typeface="+mn-cs"/>
              </a:rPr>
              <a:t>These questions are designed to get participants thinking about how they currently plan to elicit evidence of student learning and to begin thinking about ways they can be even more intentional in order to gather and use meaningful evidence in their practice. While we aren’t focusing on using evidence in this module, facilitators can encourage participants to make connections to interpreting and acting on evidence as they think about planning to elicit evidence.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This discussion is intended to prime participants to be thinking about their own practice as we explore ideas related to intentional planning for evidence gathering. </a:t>
            </a:r>
          </a:p>
          <a:p>
            <a:endParaRPr lang="en-US" sz="2400" dirty="0">
              <a:cs typeface="Calibri" panose="020F0502020204030204"/>
            </a:endParaRPr>
          </a:p>
          <a:p>
            <a:r>
              <a:rPr lang="en-US" sz="2400" dirty="0">
                <a:cs typeface="Calibri" panose="020F0502020204030204"/>
              </a:rPr>
              <a:t>We will also be highlighting resources that are available to help with planning for evidence.</a:t>
            </a:r>
            <a:endParaRPr lang="en-US" sz="2400" kern="1200" dirty="0">
              <a:solidFill>
                <a:schemeClr val="tx1"/>
              </a:solidFill>
              <a:effectLst/>
              <a:latin typeface="+mn-lt"/>
              <a:cs typeface="Calibri" panose="020F0502020204030204"/>
            </a:endParaRPr>
          </a:p>
          <a:p>
            <a:endParaRPr lang="en-US" sz="2400" dirty="0"/>
          </a:p>
          <a:p>
            <a:endParaRPr lang="en-US" sz="2400" dirty="0">
              <a:cs typeface="Calibri" panose="020F0502020204030204"/>
            </a:endParaRPr>
          </a:p>
          <a:p>
            <a:endParaRPr lang="en-US" sz="2400" dirty="0">
              <a:cs typeface="Calibri" panose="020F0502020204030204"/>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21782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As you know, over the course of a lesson, students are working on different things, in different ways as they build up to demonstrating their learning through the Success Criteria. This is important to keep in mind in designing evidence gathering opportunities throughout a lesson. </a:t>
            </a:r>
          </a:p>
          <a:p>
            <a:endParaRPr lang="en-US" sz="2400" dirty="0"/>
          </a:p>
          <a:p>
            <a:r>
              <a:rPr lang="en-US" sz="2400" dirty="0"/>
              <a:t>This slide presents some of the different aspects of student thinking you might be focused on at different points during a lesson. This is by no means a comprehensive list and generally the things you need to learn about student thinking will be specific to the lesson you are teaching. However, this list is intended to get participants thinking about what specific aspects of student thinking are more important at different points in the lesson. </a:t>
            </a:r>
          </a:p>
          <a:p>
            <a:endParaRPr lang="en-US" sz="2400" dirty="0"/>
          </a:p>
          <a:p>
            <a:r>
              <a:rPr lang="en-US" sz="2400" dirty="0"/>
              <a:t>The “why” will drive questions about which strategy or routine to use. </a:t>
            </a:r>
          </a:p>
          <a:p>
            <a:endParaRPr lang="en-US" sz="2400" dirty="0">
              <a:cs typeface="Calibri" panose="020F0502020204030204"/>
            </a:endParaRPr>
          </a:p>
          <a:p>
            <a:r>
              <a:rPr lang="en-US" sz="2400" dirty="0">
                <a:cs typeface="Calibri" panose="020F0502020204030204"/>
              </a:rPr>
              <a:t>The Breaking Down the Standard tools may be useful as teachers clarify misconceptions. If participants are not familiar with the tools, they can locate them here:</a:t>
            </a:r>
          </a:p>
          <a:p>
            <a:pPr marL="285750" indent="-285750">
              <a:buFont typeface="Arial"/>
              <a:buChar char="•"/>
            </a:pPr>
            <a:r>
              <a:rPr lang="en-US" sz="2400" dirty="0">
                <a:cs typeface="Calibri" panose="020F0502020204030204"/>
              </a:rPr>
              <a:t>Math: </a:t>
            </a:r>
            <a:r>
              <a:rPr lang="en-US" sz="2400" dirty="0">
                <a:hlinkClick r:id="rId3"/>
              </a:rPr>
              <a:t>https://education.ky.gov/curriculum/standards/kyacadstand/Documents/Breaking_Down_a_Mathematics_Standard.pdf\</a:t>
            </a:r>
            <a:endParaRPr lang="en-US" sz="2400" dirty="0">
              <a:cs typeface="Calibri"/>
            </a:endParaRPr>
          </a:p>
          <a:p>
            <a:pPr marL="285750" indent="-285750">
              <a:buFont typeface="Arial"/>
              <a:buChar char="•"/>
            </a:pPr>
            <a:r>
              <a:rPr lang="en-US" sz="2400" dirty="0">
                <a:cs typeface="Calibri"/>
              </a:rPr>
              <a:t>Reading and Writing: </a:t>
            </a:r>
            <a:r>
              <a:rPr lang="en-US" sz="2400" dirty="0">
                <a:hlinkClick r:id="rId4"/>
              </a:rPr>
              <a:t>https://education.ky.gov/curriculum/standards/kyacadstand/Documents/Breaking_Down_a_Reading_and_Writing_Standard.pdf</a:t>
            </a:r>
            <a:endParaRPr lang="en-US" sz="2400" dirty="0"/>
          </a:p>
          <a:p>
            <a:pPr marL="171450" indent="-171450">
              <a:buFont typeface="Arial" panose="020B0604020202020204" pitchFamily="34" charset="0"/>
              <a:buChar char="•"/>
            </a:pPr>
            <a:r>
              <a:rPr lang="en-US" sz="2400" dirty="0"/>
              <a:t>Science: </a:t>
            </a:r>
            <a:r>
              <a:rPr lang="en-US" sz="2400" u="sng" kern="1200" dirty="0">
                <a:solidFill>
                  <a:schemeClr val="tx1"/>
                </a:solidFill>
                <a:effectLst/>
                <a:latin typeface="+mn-lt"/>
                <a:ea typeface="+mn-ea"/>
                <a:cs typeface="+mn-cs"/>
                <a:hlinkClick r:id="rId5"/>
              </a:rPr>
              <a:t>https://education.ky.gov/curriculum/standards/kyacadstand/Documents/Breaking_Down_a_Science_Standard.pdf</a:t>
            </a:r>
            <a:r>
              <a:rPr lang="en-US" sz="2400" kern="1200" dirty="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2400" b="0" i="0" kern="1200" dirty="0">
                <a:solidFill>
                  <a:schemeClr val="tx1"/>
                </a:solidFill>
                <a:effectLst/>
                <a:latin typeface="+mn-lt"/>
                <a:ea typeface="+mn-ea"/>
                <a:cs typeface="+mn-cs"/>
              </a:rPr>
              <a:t>Social studies teachers can view this module of professional learning to learn about breaking down social studies standards: </a:t>
            </a:r>
            <a:r>
              <a:rPr lang="en-US" sz="2400" b="0" i="0" kern="1200" dirty="0">
                <a:solidFill>
                  <a:schemeClr val="tx1"/>
                </a:solidFill>
                <a:effectLst/>
                <a:latin typeface="+mn-lt"/>
                <a:ea typeface="+mn-ea"/>
                <a:cs typeface="+mn-cs"/>
                <a:hlinkClick r:id="rId6"/>
              </a:rPr>
              <a:t>https://education.ky.gov/curriculum/standards/kyacadstand/Documents/Module_2_Minding_the Gap.pptx</a:t>
            </a:r>
            <a:endParaRPr lang="en-US" sz="2400" dirty="0"/>
          </a:p>
          <a:p>
            <a:endParaRPr lang="en-US" sz="2400" b="1" dirty="0"/>
          </a:p>
          <a:p>
            <a:r>
              <a:rPr lang="en-US" sz="2400" b="1" dirty="0"/>
              <a:t>Next, facilitate a discussion in which participants identify different aspects of student learning they often focus on throughout their lessons. </a:t>
            </a:r>
          </a:p>
          <a:p>
            <a:r>
              <a:rPr lang="en-US" sz="2400" b="0" dirty="0"/>
              <a:t>Facilitators can consider using some of the following questions:</a:t>
            </a:r>
          </a:p>
          <a:p>
            <a:pPr marL="171450" indent="-171450">
              <a:buFont typeface="Arial" panose="020B0604020202020204" pitchFamily="34" charset="0"/>
              <a:buChar char="•"/>
            </a:pPr>
            <a:r>
              <a:rPr lang="en-US" sz="2400" b="0" dirty="0"/>
              <a:t>What other aspects of student learning do you focus on at the beginning, middle, and end of a lesson?</a:t>
            </a:r>
          </a:p>
          <a:p>
            <a:pPr marL="171450" indent="-171450">
              <a:buFont typeface="Arial" panose="020B0604020202020204" pitchFamily="34" charset="0"/>
              <a:buChar char="•"/>
            </a:pPr>
            <a:r>
              <a:rPr lang="en-US" sz="2400" b="0" dirty="0"/>
              <a:t>What aspects of student thinking are most important to focus on at key points in lessons in the discipline(s) you teach?</a:t>
            </a:r>
          </a:p>
          <a:p>
            <a:pPr marL="171450" indent="-171450">
              <a:buFont typeface="Arial" panose="020B0604020202020204" pitchFamily="34" charset="0"/>
              <a:buChar char="•"/>
            </a:pPr>
            <a:r>
              <a:rPr lang="en-US" sz="2400" b="0" dirty="0"/>
              <a:t>Where in a lesson do you engage in the formative assessment process most?</a:t>
            </a:r>
          </a:p>
          <a:p>
            <a:pPr marL="171450" indent="-171450">
              <a:buFont typeface="Arial" panose="020B0604020202020204" pitchFamily="34" charset="0"/>
              <a:buChar char="•"/>
            </a:pPr>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67604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As you know, over the course of a lesson, students are working on different things, in different ways as they build up to demonstrating their learning through the Success Criteria. This is important to keep in mind in designing evidence gathering opportunities throughout a lesson. </a:t>
            </a:r>
          </a:p>
          <a:p>
            <a:endParaRPr lang="en-US" sz="2400" dirty="0"/>
          </a:p>
          <a:p>
            <a:r>
              <a:rPr lang="en-US" sz="2400" dirty="0"/>
              <a:t>This slide presents some of the different aspects of student thinking you might be focused on at different points during a lesson. This is by no means a comprehensive list and generally the things you need to learn about student thinking will be specific to the lesson you are teaching. However, this list is intended to get participants thinking about what specific aspects of student thinking are more important at different points in the lesson. </a:t>
            </a:r>
          </a:p>
          <a:p>
            <a:endParaRPr lang="en-US" sz="2400" dirty="0"/>
          </a:p>
          <a:p>
            <a:r>
              <a:rPr lang="en-US" sz="2400" dirty="0"/>
              <a:t>The “why” will drive questions about which strategy or routine to use. </a:t>
            </a:r>
          </a:p>
          <a:p>
            <a:endParaRPr lang="en-US" sz="2400" dirty="0"/>
          </a:p>
          <a:p>
            <a:r>
              <a:rPr lang="en-US" sz="2400" b="1" dirty="0"/>
              <a:t>Next, facilitate a discussion in which participants identify different aspects of student learning they often focus on throughout their lessons. </a:t>
            </a:r>
          </a:p>
          <a:p>
            <a:r>
              <a:rPr lang="en-US" sz="2400" b="0" dirty="0"/>
              <a:t>Facilitators can consider using some of the following questions:</a:t>
            </a:r>
          </a:p>
          <a:p>
            <a:pPr marL="171450" indent="-171450">
              <a:buFont typeface="Arial" panose="020B0604020202020204" pitchFamily="34" charset="0"/>
              <a:buChar char="•"/>
            </a:pPr>
            <a:r>
              <a:rPr lang="en-US" sz="2400" b="0" dirty="0"/>
              <a:t>What other aspects of student learning do you focus on at the beginning, middle, and end of a lesson?</a:t>
            </a:r>
          </a:p>
          <a:p>
            <a:pPr marL="171450" indent="-171450">
              <a:buFont typeface="Arial" panose="020B0604020202020204" pitchFamily="34" charset="0"/>
              <a:buChar char="•"/>
            </a:pPr>
            <a:r>
              <a:rPr lang="en-US" sz="2400" b="0" dirty="0"/>
              <a:t>What aspects of student thinking are most important to focus on at key points in lessons in the discipline(s) you teach?</a:t>
            </a:r>
          </a:p>
          <a:p>
            <a:pPr marL="171450" indent="-171450">
              <a:buFont typeface="Arial" panose="020B0604020202020204" pitchFamily="34" charset="0"/>
              <a:buChar char="•"/>
            </a:pPr>
            <a:r>
              <a:rPr lang="en-US" sz="2400" b="0" dirty="0"/>
              <a:t>Where in a lesson do you engage in the formative assessment process most?</a:t>
            </a:r>
          </a:p>
          <a:p>
            <a:pPr marL="171450" indent="-171450">
              <a:buFont typeface="Arial" panose="020B0604020202020204" pitchFamily="34" charset="0"/>
              <a:buChar char="•"/>
            </a:pPr>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8729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As you know, over the course of a lesson, students are working on different things, in different ways as they build up to demonstrating their learning through the Success Criteria. This is important to keep in mind in designing evidence gathering opportunities throughout a lesson. </a:t>
            </a:r>
          </a:p>
          <a:p>
            <a:endParaRPr lang="en-US" sz="2400" dirty="0"/>
          </a:p>
          <a:p>
            <a:r>
              <a:rPr lang="en-US" sz="2400" dirty="0"/>
              <a:t>This slide presents some of the different aspects of student thinking you might be focused on at different points during a lesson. This is by no means a comprehensive list and generally the things you need to learn about student thinking will be specific to the lesson you are teaching. However, this list is intended to get participants thinking about what specific aspects of student thinking are more important at different points in the lesson. </a:t>
            </a:r>
          </a:p>
          <a:p>
            <a:endParaRPr lang="en-US" sz="2400" dirty="0"/>
          </a:p>
          <a:p>
            <a:r>
              <a:rPr lang="en-US" sz="2400" dirty="0"/>
              <a:t>The “why” will drive questions about which strategy or routine to use. </a:t>
            </a:r>
          </a:p>
          <a:p>
            <a:endParaRPr lang="en-US" sz="2400" dirty="0"/>
          </a:p>
          <a:p>
            <a:r>
              <a:rPr lang="en-US" sz="2400" b="1" dirty="0"/>
              <a:t>Next, facilitate a discussion in which participants identify different aspects of student learning they often focus on throughout their lessons. </a:t>
            </a:r>
          </a:p>
          <a:p>
            <a:r>
              <a:rPr lang="en-US" sz="2400" b="0" dirty="0"/>
              <a:t>Facilitators can consider using some of the following questions:</a:t>
            </a:r>
          </a:p>
          <a:p>
            <a:pPr marL="171450" indent="-171450">
              <a:buFont typeface="Arial" panose="020B0604020202020204" pitchFamily="34" charset="0"/>
              <a:buChar char="•"/>
            </a:pPr>
            <a:r>
              <a:rPr lang="en-US" sz="2400" b="0" dirty="0"/>
              <a:t>What other aspects of student learning do you focus on at the beginning, middle, and end of a lesson?</a:t>
            </a:r>
          </a:p>
          <a:p>
            <a:pPr marL="171450" indent="-171450">
              <a:buFont typeface="Arial" panose="020B0604020202020204" pitchFamily="34" charset="0"/>
              <a:buChar char="•"/>
            </a:pPr>
            <a:r>
              <a:rPr lang="en-US" sz="2400" b="0" dirty="0"/>
              <a:t>What aspects of student thinking are most important to focus on at key points in lessons in the discipline(s) you teach?</a:t>
            </a:r>
          </a:p>
          <a:p>
            <a:pPr marL="171450" indent="-171450">
              <a:buFont typeface="Arial" panose="020B0604020202020204" pitchFamily="34" charset="0"/>
              <a:buChar char="•"/>
            </a:pPr>
            <a:r>
              <a:rPr lang="en-US" sz="2400" b="0" dirty="0"/>
              <a:t>Where in a lesson do you engage in the formative assessment process most?</a:t>
            </a:r>
          </a:p>
          <a:p>
            <a:pPr marL="171450" indent="-171450">
              <a:buFont typeface="Arial" panose="020B0604020202020204" pitchFamily="34" charset="0"/>
              <a:buChar char="•"/>
            </a:pPr>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54467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As we discussed in Part I of Module 4, it is important to ensure that over the course of a lesson, evidence gathering strategies are aligned, disciplinary discourse and practices are prioritized, and come from multiple sources. By engaging students in evidence gathering opportunities that employ a variety of tasks and participation structures, teachers provide opportunities for a broader and more nuanced view on student learning. These different tasks and structures should be aligned both to the Learning Goals and Success Criteria, but also to where students are during a lesson. </a:t>
            </a:r>
          </a:p>
          <a:p>
            <a:endParaRPr lang="en-US" sz="2400" dirty="0"/>
          </a:p>
          <a:p>
            <a:r>
              <a:rPr lang="en-US" sz="2400" b="1" dirty="0"/>
              <a:t>Next, facilitate a discussion in which participants reflect on this table and make connections to their own practice. </a:t>
            </a:r>
          </a:p>
          <a:p>
            <a:r>
              <a:rPr lang="en-US" sz="2400" b="0" dirty="0"/>
              <a:t>Facilitators can consider using some of the following questions to support this discussion:</a:t>
            </a:r>
          </a:p>
          <a:p>
            <a:pPr marL="171450" indent="-171450">
              <a:buFont typeface="Arial" panose="020B0604020202020204" pitchFamily="34" charset="0"/>
              <a:buChar char="•"/>
            </a:pPr>
            <a:r>
              <a:rPr lang="en-US" sz="2400" b="0" dirty="0"/>
              <a:t>Are there task types you tend to gravitate toward? Why do you think that is?</a:t>
            </a:r>
          </a:p>
          <a:p>
            <a:pPr marL="171450" indent="-171450">
              <a:buFont typeface="Arial" panose="020B0604020202020204" pitchFamily="34" charset="0"/>
              <a:buChar char="•"/>
            </a:pPr>
            <a:r>
              <a:rPr lang="en-US" sz="2400" b="0" dirty="0"/>
              <a:t>Are there participant structures you rely on more commonly in your class? Why do you think that is?</a:t>
            </a:r>
          </a:p>
          <a:p>
            <a:pPr marL="171450" indent="-171450">
              <a:buFont typeface="Arial" panose="020B0604020202020204" pitchFamily="34" charset="0"/>
              <a:buChar char="•"/>
            </a:pPr>
            <a:r>
              <a:rPr lang="en-US" sz="2400" b="0" dirty="0"/>
              <a:t>What kind of evidence of student learning do you get from the different tasks and structures you use in class?</a:t>
            </a:r>
          </a:p>
          <a:p>
            <a:pPr marL="171450" indent="-171450">
              <a:buFont typeface="Arial" panose="020B0604020202020204" pitchFamily="34" charset="0"/>
              <a:buChar char="•"/>
            </a:pPr>
            <a:r>
              <a:rPr lang="en-US" sz="2400" b="0" dirty="0"/>
              <a:t>How do you and your students use that evidence to inform teaching and learning?</a:t>
            </a:r>
          </a:p>
          <a:p>
            <a:pPr marL="171450" indent="-171450">
              <a:buFont typeface="Arial" panose="020B0604020202020204" pitchFamily="34" charset="0"/>
              <a:buChar char="•"/>
            </a:pPr>
            <a:r>
              <a:rPr lang="en-US" sz="2400" b="0" dirty="0"/>
              <a:t>Are there any task types and structures that you would like to integrate more into your formative assessment practice?</a:t>
            </a:r>
          </a:p>
          <a:p>
            <a:pPr marL="171450" indent="-171450">
              <a:buFont typeface="Arial" panose="020B0604020202020204" pitchFamily="34" charset="0"/>
              <a:buChar char="•"/>
            </a:pPr>
            <a:r>
              <a:rPr lang="en-US" sz="2400" dirty="0">
                <a:cs typeface="Calibri" panose="020F0502020204030204"/>
              </a:rPr>
              <a:t>How can these tasks and participation structures be used during both in-person classes and in remote learning settings?</a:t>
            </a:r>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438175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Now let’s think about leveraging teaching and learning routines you may already be using in your classroom to gather meaningful evidence about student learning to inform students and teachers about next steps in their learning. </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32793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a:solidFill>
                  <a:schemeClr val="tx1"/>
                </a:solidFill>
                <a:effectLst/>
                <a:latin typeface="+mn-lt"/>
                <a:ea typeface="+mn-ea"/>
                <a:cs typeface="+mn-cs"/>
              </a:rPr>
              <a:t>Introduce the content on the slide by providing the following information.</a:t>
            </a:r>
          </a:p>
          <a:p>
            <a:pPr marL="285750" lvl="0" indent="0">
              <a:buFont typeface="Arial" panose="020B0604020202020204" pitchFamily="34" charset="0"/>
              <a:buNone/>
            </a:pPr>
            <a:r>
              <a:rPr lang="en-US" sz="2400" dirty="0"/>
              <a:t>Over the next several slides, we are going to focus on some evidence gathering routines and will think about how to use them to ensure that we elicit meaningful evidence of student learning. The focus will be on routines that are likely already in place in your classrooms and ensuring they are fueling the formative assessment process. </a:t>
            </a:r>
          </a:p>
          <a:p>
            <a:pPr marL="285750" lvl="0" indent="0">
              <a:buFont typeface="Arial" panose="020B0604020202020204" pitchFamily="34" charset="0"/>
              <a:buNone/>
            </a:pPr>
            <a:endParaRPr lang="en-US" sz="2400" dirty="0"/>
          </a:p>
          <a:p>
            <a:pPr marL="285750" lvl="0" indent="0">
              <a:buFont typeface="Arial" panose="020B0604020202020204" pitchFamily="34" charset="0"/>
              <a:buNone/>
            </a:pPr>
            <a:r>
              <a:rPr lang="en-US" sz="2400" dirty="0"/>
              <a:t>Walk participants through the sub-bullets (which correspond to information provided in Part I of this module and earlier in this presentation), elaborating, as necessary. </a:t>
            </a:r>
          </a:p>
          <a:p>
            <a:pPr marL="285750" lvl="0" indent="0">
              <a:buFont typeface="Arial" panose="020B0604020202020204" pitchFamily="34" charset="0"/>
              <a:buNone/>
            </a:pPr>
            <a:endParaRPr lang="en-US" sz="2400" dirty="0"/>
          </a:p>
          <a:p>
            <a:pPr marL="285750" lvl="0" indent="0">
              <a:buFont typeface="Arial" panose="020B0604020202020204" pitchFamily="34" charset="0"/>
              <a:buNone/>
            </a:pPr>
            <a:r>
              <a:rPr lang="en-US" sz="2400" dirty="0"/>
              <a:t>Note to facilitator: For reference, more detailed information from Part I of this module is reproduced below. </a:t>
            </a:r>
          </a:p>
          <a:p>
            <a:pPr marL="285750" lvl="0" indent="0">
              <a:buFont typeface="Arial" panose="020B0604020202020204" pitchFamily="34" charset="0"/>
              <a:buNone/>
            </a:pPr>
            <a:endParaRPr lang="en-US" sz="2400" dirty="0"/>
          </a:p>
          <a:p>
            <a:pPr marL="1314450" lvl="1" indent="-571500">
              <a:buFont typeface="Arial" panose="020B0604020202020204" pitchFamily="34" charset="0"/>
              <a:buChar char="•"/>
            </a:pPr>
            <a:r>
              <a:rPr lang="en-US" sz="2400" dirty="0">
                <a:latin typeface="+mn-lt"/>
              </a:rPr>
              <a:t>Ensure evidence is meaningful </a:t>
            </a:r>
          </a:p>
          <a:p>
            <a:pPr marL="1714500" lvl="2" indent="-571500">
              <a:buFont typeface="Arial" panose="020B0604020202020204" pitchFamily="34" charset="0"/>
              <a:buChar char="•"/>
            </a:pPr>
            <a:r>
              <a:rPr lang="en-US" sz="2400" dirty="0">
                <a:latin typeface="+mn-lt"/>
              </a:rPr>
              <a:t>Alignment</a:t>
            </a:r>
          </a:p>
          <a:p>
            <a:pPr marL="1714500" lvl="2" indent="-571500">
              <a:buFont typeface="Arial" panose="020B0604020202020204" pitchFamily="34" charset="0"/>
              <a:buChar char="•"/>
            </a:pPr>
            <a:r>
              <a:rPr lang="en-US" sz="2400" dirty="0">
                <a:latin typeface="+mn-lt"/>
              </a:rPr>
              <a:t>Multiple sources</a:t>
            </a:r>
          </a:p>
          <a:p>
            <a:pPr marL="1714500" lvl="2" indent="-571500">
              <a:buFont typeface="Arial" panose="020B0604020202020204" pitchFamily="34" charset="0"/>
              <a:buChar char="•"/>
            </a:pPr>
            <a:r>
              <a:rPr lang="en-US" sz="2400" dirty="0">
                <a:latin typeface="+mn-lt"/>
              </a:rPr>
              <a:t>Disciplinary discourse </a:t>
            </a:r>
          </a:p>
          <a:p>
            <a:pPr marL="1314450" lvl="1" indent="-571500">
              <a:buFont typeface="Arial" panose="020B0604020202020204" pitchFamily="34" charset="0"/>
              <a:buChar char="•"/>
            </a:pPr>
            <a:r>
              <a:rPr lang="en-US" sz="2400" dirty="0">
                <a:latin typeface="+mn-lt"/>
              </a:rPr>
              <a:t>Maximize equity and fairness</a:t>
            </a:r>
          </a:p>
          <a:p>
            <a:pPr marL="1714500" lvl="2" indent="-571500">
              <a:buFont typeface="Arial" panose="020B0604020202020204" pitchFamily="34" charset="0"/>
              <a:buChar char="•"/>
            </a:pPr>
            <a:r>
              <a:rPr lang="en-US" sz="2400" dirty="0">
                <a:latin typeface="+mn-lt"/>
              </a:rPr>
              <a:t>Culturally responsive</a:t>
            </a:r>
          </a:p>
          <a:p>
            <a:pPr marL="1714500" lvl="2" indent="-571500">
              <a:buFont typeface="Arial" panose="020B0604020202020204" pitchFamily="34" charset="0"/>
              <a:buChar char="•"/>
            </a:pPr>
            <a:r>
              <a:rPr lang="en-US" sz="2400" dirty="0">
                <a:latin typeface="+mn-lt"/>
              </a:rPr>
              <a:t>Accessible</a:t>
            </a:r>
          </a:p>
          <a:p>
            <a:pPr marL="1714500" lvl="2" indent="-571500">
              <a:buFont typeface="Arial" panose="020B0604020202020204" pitchFamily="34" charset="0"/>
              <a:buChar char="•"/>
            </a:pPr>
            <a:r>
              <a:rPr lang="en-US" sz="2400" dirty="0">
                <a:latin typeface="+mn-lt"/>
              </a:rPr>
              <a:t>Student Choice</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402965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This is Part II of Module 4 in the Kentucky Department of Education’s Balanced Assessment Professional Learning Modules.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Module 4 in this series focuses on Eliciting Evidence of Student Learning and the content is presented in two separate learning modules.</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Part I focuses on building a common understanding of what constitutes meaningful evidence of student learning that students and teachers can use to make decisions to move student learning forward. </a:t>
            </a:r>
          </a:p>
          <a:p>
            <a:endParaRPr lang="en-US" sz="2400" dirty="0"/>
          </a:p>
          <a:p>
            <a:r>
              <a:rPr lang="en-US" sz="2400" dirty="0"/>
              <a:t>Part II focuses on identifying strategies to gather evidence of student learning and planning to integrate evidence gathering opportunities into teaching and learning. </a:t>
            </a:r>
          </a:p>
          <a:p>
            <a:endParaRPr lang="en-US" sz="2400" dirty="0"/>
          </a:p>
          <a:p>
            <a:r>
              <a:rPr lang="en-US" sz="2400" dirty="0"/>
              <a:t>Note to facilitators: if you are not planning to engage participants in both sections of the module, consider deleting this slide.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99897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Activating prior knowledge is an important instructional strategy that can help students connect things they already know with new learning. It is also an opportunity to invite students’ cultural strengths, language knowledge, and personal identity into the learning and to promote engagement. </a:t>
            </a:r>
          </a:p>
          <a:p>
            <a:endParaRPr lang="en-US" sz="2400" dirty="0"/>
          </a:p>
          <a:p>
            <a:r>
              <a:rPr lang="en-US" sz="2400" dirty="0"/>
              <a:t>But prior knowledge activities are also important opportunities to elicit evidence about where students are in their learning coming into a lesson to inform teacher decisions about building up background knowledge, clarifying misunderstandings, and informing how to help all students find entry into the lesson. Prior knowledge activation opportunities are often provided at the beginning of a lesson, but they can be employed throughout a lesson, whenever it is useful to connect what students are learning with what they might already know. </a:t>
            </a:r>
          </a:p>
          <a:p>
            <a:endParaRPr lang="en-US" sz="2400" dirty="0"/>
          </a:p>
          <a:p>
            <a:r>
              <a:rPr lang="en-US" sz="2400" dirty="0"/>
              <a:t>The Kentucky Academic Standards provide specific information about the vertical alignment of the standards that could be a helpful resource in planning to identify students’ prior content knowledge. </a:t>
            </a:r>
          </a:p>
          <a:p>
            <a:pPr marL="171450" indent="-171450">
              <a:buFont typeface="Arial" panose="020B0604020202020204" pitchFamily="34" charset="0"/>
              <a:buChar char="•"/>
            </a:pPr>
            <a:r>
              <a:rPr lang="en-US" sz="2400" dirty="0"/>
              <a:t>In mathematics, each standard presents coherent information in the clarifications section that provides links to the matching standard from the preceding and following grade. </a:t>
            </a:r>
          </a:p>
          <a:p>
            <a:pPr marL="171450" indent="-171450">
              <a:buFont typeface="Arial" panose="020B0604020202020204" pitchFamily="34" charset="0"/>
              <a:buChar char="•"/>
            </a:pPr>
            <a:r>
              <a:rPr lang="en-US" sz="2400" dirty="0"/>
              <a:t>The reading and writing standards also each offer progression information, linking to the matching standard in the preceding and following grade. </a:t>
            </a:r>
          </a:p>
          <a:p>
            <a:pPr marL="171450" indent="-171450">
              <a:buFont typeface="Arial" panose="020B0604020202020204" pitchFamily="34" charset="0"/>
              <a:buChar char="•"/>
            </a:pPr>
            <a:r>
              <a:rPr lang="en-US" sz="2400" dirty="0"/>
              <a:t>In science, the standards offer both articulation of DCIs across grade levels and connections to Kentucky Academic Standards in other content areas as well. </a:t>
            </a:r>
          </a:p>
          <a:p>
            <a:pPr marL="171450" indent="-171450">
              <a:buFont typeface="Arial" panose="020B0604020202020204" pitchFamily="34" charset="0"/>
              <a:buChar char="•"/>
            </a:pPr>
            <a:r>
              <a:rPr lang="en-US" sz="2400" dirty="0"/>
              <a:t>The social studies standards are organized around progressions of inquiry practices and disciplinary concepts and practices (presented starting on page 155 of the Kentucky Academic Standards for Social Studies document)</a:t>
            </a:r>
          </a:p>
          <a:p>
            <a:endParaRPr lang="en-US" sz="2400" dirty="0">
              <a:cs typeface="Calibri" panose="020F0502020204030204"/>
            </a:endParaRPr>
          </a:p>
          <a:p>
            <a:r>
              <a:rPr lang="en-US" sz="2400" dirty="0"/>
              <a:t>The coherence component within the Kentucky mathematics standards is a tool that can help support activating prior knowledge.</a:t>
            </a:r>
          </a:p>
          <a:p>
            <a:endParaRPr lang="en-US" sz="2400" dirty="0"/>
          </a:p>
          <a:p>
            <a:r>
              <a:rPr lang="en-US" sz="2400" b="1" dirty="0"/>
              <a:t>Next, facilitate a discussion about eliciting evidence of student learning through prior knowledge routines. </a:t>
            </a:r>
          </a:p>
          <a:p>
            <a:r>
              <a:rPr lang="en-US" sz="2400" b="0" dirty="0"/>
              <a:t>Facilitators may want to use some of the following questions to support the discussion:</a:t>
            </a:r>
          </a:p>
          <a:p>
            <a:pPr marL="171450" indent="-171450">
              <a:buFont typeface="Arial" panose="020B0604020202020204" pitchFamily="34" charset="0"/>
              <a:buChar char="•"/>
            </a:pPr>
            <a:r>
              <a:rPr lang="en-US" sz="2400" dirty="0"/>
              <a:t>What prior knowledge routines do you already use? </a:t>
            </a:r>
          </a:p>
          <a:p>
            <a:pPr marL="171450" indent="-171450">
              <a:buFont typeface="Arial" panose="020B0604020202020204" pitchFamily="34" charset="0"/>
              <a:buChar char="•"/>
            </a:pPr>
            <a:r>
              <a:rPr lang="en-US" sz="2400" dirty="0"/>
              <a:t>What kind of evidence of student learning do you elicit and how do you use it?</a:t>
            </a:r>
          </a:p>
          <a:p>
            <a:pPr marL="171450" indent="-171450">
              <a:buFont typeface="Arial" panose="020B0604020202020204" pitchFamily="34" charset="0"/>
              <a:buChar char="•"/>
            </a:pPr>
            <a:r>
              <a:rPr lang="en-US" sz="2400" dirty="0"/>
              <a:t>How might your students use information from prior knowledge gathering routines in your classroom?</a:t>
            </a:r>
          </a:p>
          <a:p>
            <a:pPr marL="171450" indent="-171450">
              <a:buFont typeface="Arial" panose="020B0604020202020204" pitchFamily="34" charset="0"/>
              <a:buChar char="•"/>
            </a:pPr>
            <a:r>
              <a:rPr lang="en-US" sz="2400" dirty="0"/>
              <a:t>In what ways can you use prior knowledge gathering routines to ensure evidence is meaningful, fair, and offers choice?</a:t>
            </a:r>
          </a:p>
          <a:p>
            <a:pPr marL="171450" indent="-171450">
              <a:buFont typeface="Arial" panose="020B0604020202020204" pitchFamily="34" charset="0"/>
              <a:buChar char="•"/>
            </a:pPr>
            <a:r>
              <a:rPr lang="en-US" sz="2400" dirty="0"/>
              <a:t>Do you use routines to activate prior knowledge at other points in a lesson besides the start? How?</a:t>
            </a:r>
          </a:p>
          <a:p>
            <a:pPr marL="171450" indent="-171450">
              <a:buFont typeface="Arial" panose="020B0604020202020204" pitchFamily="34" charset="0"/>
              <a:buChar cha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Find more information about evidence gathering routines here: https://www.oregon.gov/ode/educator-resources/assessment/Documents/five_evidence_gathering_routines.pdf</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81513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kern="1200" dirty="0">
                <a:solidFill>
                  <a:schemeClr val="tx1"/>
                </a:solidFill>
                <a:effectLst/>
                <a:latin typeface="+mn-lt"/>
                <a:ea typeface="+mn-ea"/>
                <a:cs typeface="+mn-cs"/>
              </a:rPr>
              <a:t>Engaging in academic dialogue allows students to both share and develop their thinking. It supports exploration of ideas, connections, and inquiry. When students talk, teachers (and students themselves) can better understand what students know, the strategies they are using, and how they are thinking about the content. </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Academic dialogue requires a classroom culture that supports it. For more information on classroom culture, revisit Module 2 in this series. </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Academic dialogue should support opportunities to explore different ideas, viewpoints and solutions, so that as students are sharing their thinking, they are also building their thinking. </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When structured equitably, academic dialogue can provide an opportunity for culturally responsive formative assessment that is fair and accessible to all students. </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Academic dialogue can happen in a variety of task types and can be both a small group and whole class participant structure. </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Effective academic dialogue that is aligned to the Learning Goals and Success Criteria can help build students’ capacity to use disciplinary practices and discourse to make meaning in the subject area. </a:t>
            </a:r>
            <a:endParaRPr lang="en-US" sz="2400" dirty="0"/>
          </a:p>
          <a:p>
            <a:pPr marL="571500" indent="-571500">
              <a:buFont typeface="Arial" panose="020B0604020202020204" pitchFamily="34" charset="0"/>
              <a:buChar char="•"/>
            </a:pPr>
            <a:endParaRPr lang="en-US" sz="2400" dirty="0"/>
          </a:p>
          <a:p>
            <a:r>
              <a:rPr lang="en-US" sz="2400" b="1" dirty="0"/>
              <a:t>Next, facilitate a discussion about eliciting evidence of student learning through academic dialogue. </a:t>
            </a:r>
          </a:p>
          <a:p>
            <a:r>
              <a:rPr lang="en-US" sz="2400" b="0" dirty="0"/>
              <a:t>Facilitators may want to </a:t>
            </a:r>
            <a:r>
              <a:rPr lang="en-US" sz="2400" dirty="0"/>
              <a:t>use</a:t>
            </a:r>
            <a:r>
              <a:rPr lang="en-US" sz="2400" b="0" dirty="0"/>
              <a:t> some of the following questions to support the discussion:</a:t>
            </a:r>
            <a:endParaRPr lang="en-US" sz="2400" b="0" dirty="0">
              <a:cs typeface="Calibri"/>
            </a:endParaRPr>
          </a:p>
          <a:p>
            <a:pPr marL="171450" indent="-171450">
              <a:buFont typeface="Arial" panose="020B0604020202020204" pitchFamily="34" charset="0"/>
              <a:buChar char="•"/>
            </a:pPr>
            <a:r>
              <a:rPr lang="en-US" sz="2400" dirty="0"/>
              <a:t>What opportunities do your students have to engage in academic dialogue? </a:t>
            </a:r>
          </a:p>
          <a:p>
            <a:pPr marL="171450" indent="-171450">
              <a:buFont typeface="Arial" panose="020B0604020202020204" pitchFamily="34" charset="0"/>
              <a:buChar char="•"/>
            </a:pPr>
            <a:r>
              <a:rPr lang="en-US" sz="2400" dirty="0"/>
              <a:t>What kind of evidence of student learning do you elicit through academic dialogue and how do you use it?</a:t>
            </a:r>
          </a:p>
          <a:p>
            <a:pPr marL="171450" indent="-171450">
              <a:buFont typeface="Arial" panose="020B0604020202020204" pitchFamily="34" charset="0"/>
              <a:buChar char="•"/>
            </a:pPr>
            <a:r>
              <a:rPr lang="en-US" sz="2400" dirty="0"/>
              <a:t>What are some key disciplinary practices and discourse that can drive academic dialogue in your classroom?</a:t>
            </a:r>
          </a:p>
          <a:p>
            <a:pPr marL="171450" indent="-171450">
              <a:buFont typeface="Arial" panose="020B0604020202020204" pitchFamily="34" charset="0"/>
              <a:buChar char="•"/>
            </a:pPr>
            <a:r>
              <a:rPr lang="en-US" sz="2400" dirty="0"/>
              <a:t>How does your classroom culture support eliciting evidence through academic dialogue routines?</a:t>
            </a:r>
          </a:p>
          <a:p>
            <a:pPr marL="171450" indent="-171450">
              <a:buFont typeface="Arial" panose="020B0604020202020204" pitchFamily="34" charset="0"/>
              <a:buChar char="•"/>
            </a:pPr>
            <a:r>
              <a:rPr lang="en-US" sz="2400" dirty="0"/>
              <a:t>How can you ensure that academic dialogue routines elicit evidence that is meaningful, fair, and offers choice?</a:t>
            </a:r>
          </a:p>
          <a:p>
            <a:pPr marL="171450" indent="-171450">
              <a:buFont typeface="Arial" panose="020B0604020202020204" pitchFamily="34" charset="0"/>
              <a:buChar char="•"/>
            </a:pPr>
            <a:r>
              <a:rPr lang="en-US" sz="2400" dirty="0"/>
              <a:t>How can you elicit evidence through academic dialogue in remote learning contexts?</a:t>
            </a:r>
          </a:p>
          <a:p>
            <a:pPr marL="171450" indent="-171450">
              <a:buFont typeface="Arial" panose="020B0604020202020204" pitchFamily="34" charset="0"/>
              <a:buChar char="•"/>
            </a:pPr>
            <a:endParaRPr lang="en-US" sz="2400" dirty="0"/>
          </a:p>
          <a:p>
            <a:r>
              <a:rPr lang="en-US" sz="2400" dirty="0"/>
              <a:t>Notes to facilitators:</a:t>
            </a:r>
          </a:p>
          <a:p>
            <a:pPr marL="285750" indent="-285750">
              <a:buFont typeface="Arial"/>
              <a:buChar char="•"/>
            </a:pPr>
            <a:r>
              <a:rPr lang="en-US" sz="2400" dirty="0"/>
              <a:t>More information about classroom culture that supports the formative assessment process can be found in Module 2 of this series. </a:t>
            </a:r>
            <a:endParaRPr lang="en-US" sz="2400" dirty="0">
              <a:cs typeface="Calibri"/>
            </a:endParaRPr>
          </a:p>
          <a:p>
            <a:pPr marL="285750" indent="-285750">
              <a:buFont typeface="Arial"/>
              <a:buChar char="•"/>
            </a:pPr>
            <a:r>
              <a:rPr lang="en-US" sz="2400" dirty="0">
                <a:cs typeface="Calibri"/>
              </a:rPr>
              <a:t>Encourage participants to think about both in-person and remote classroom settings.</a:t>
            </a:r>
          </a:p>
          <a:p>
            <a:pPr marL="571500" indent="-571500">
              <a:buFont typeface="Arial" panose="020B0604020202020204" pitchFamily="34" charset="0"/>
              <a:buChar char="•"/>
            </a:pPr>
            <a:endParaRPr lang="en-US" sz="240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Find more information about evidence gathering routines here: https://</a:t>
            </a:r>
            <a:r>
              <a:rPr lang="en-US" sz="2400" dirty="0" err="1"/>
              <a:t>www.oregon.gov</a:t>
            </a:r>
            <a:r>
              <a:rPr lang="en-US" sz="2400" dirty="0"/>
              <a:t>/ode/educator-resources/assessment/Documents/</a:t>
            </a:r>
            <a:r>
              <a:rPr lang="en-US" sz="2400" dirty="0" err="1"/>
              <a:t>five_evidence_gathering_routines.pdf</a:t>
            </a: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2110777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Asking questions is a key aspect of the way that students and teachers interact in classrooms. However, questions that focus on right or wrong answers or student questions that generate a closed exchange, don’t generate meaningful evidence of student learning to inform the formative assessment process. When intentionally designed and implemented, effective questions are a powerful tool to gather evidence of student learning, as well as to guide students to manage their own learning through the next steps of the formative assessment process. </a:t>
            </a:r>
          </a:p>
          <a:p>
            <a:endParaRPr lang="en-US" sz="2400" dirty="0"/>
          </a:p>
          <a:p>
            <a:r>
              <a:rPr lang="en-US" sz="2400" dirty="0"/>
              <a:t>These slides present some key considerations for using questioning to elicit evidence of student learning that can move student learning forward. Walk participants through the information on the slide, elaborating, as necessary. </a:t>
            </a:r>
          </a:p>
          <a:p>
            <a:endParaRPr lang="en-US" sz="2400" dirty="0"/>
          </a:p>
          <a:p>
            <a:r>
              <a:rPr lang="en-US" sz="2400" dirty="0"/>
              <a:t>Notes to facilitators: </a:t>
            </a:r>
          </a:p>
          <a:p>
            <a:pPr marL="171450" indent="-171450">
              <a:buFont typeface="Arial" panose="020B0604020202020204" pitchFamily="34" charset="0"/>
              <a:buChar char="•"/>
            </a:pPr>
            <a:r>
              <a:rPr lang="en-US" sz="2400" dirty="0"/>
              <a:t>The key considerations for eliciting evidence through questioning is continued on the next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cs typeface="Calibri" panose="020F0502020204030204"/>
              </a:rPr>
              <a:t>Math </a:t>
            </a:r>
            <a:r>
              <a:rPr lang="en-US" sz="2400" dirty="0"/>
              <a:t>teachers looking for resources to support questioning can reference Engaging the SMPs: Look </a:t>
            </a:r>
            <a:r>
              <a:rPr lang="en-US" sz="2400" dirty="0" err="1"/>
              <a:t>Fors</a:t>
            </a:r>
            <a:r>
              <a:rPr lang="en-US" sz="2400" dirty="0"/>
              <a:t> and Question Stems (</a:t>
            </a:r>
            <a:r>
              <a:rPr lang="en-US" sz="2400" dirty="0">
                <a:hlinkClick r:id="rId3"/>
              </a:rPr>
              <a:t>https://education.ky.gov/curriculum/standards/kyacadstand/Documents/SMP_Look_Fors_and_Question_Stems.pdf</a:t>
            </a:r>
            <a:r>
              <a:rPr lang="en-US" sz="2400" dirty="0"/>
              <a:t>) to ensure they are addressing the Standards for Mathematical Practice.</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Find more information about evidence gathering routines here: https://</a:t>
            </a:r>
            <a:r>
              <a:rPr lang="en-US" sz="2400" dirty="0" err="1"/>
              <a:t>www.oregon.gov</a:t>
            </a:r>
            <a:r>
              <a:rPr lang="en-US" sz="2400" dirty="0"/>
              <a:t>/ode/educator-resources/assessment/Documents/</a:t>
            </a:r>
            <a:r>
              <a:rPr lang="en-US" sz="2400" dirty="0" err="1"/>
              <a:t>five_evidence_gathering_routines.pdf</a:t>
            </a:r>
            <a:endParaRPr lang="en-US" sz="2400" dirty="0"/>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284466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kern="1200" dirty="0">
                <a:solidFill>
                  <a:schemeClr val="tx1"/>
                </a:solidFill>
                <a:effectLst/>
                <a:latin typeface="+mn-lt"/>
                <a:ea typeface="+mn-ea"/>
                <a:cs typeface="+mn-cs"/>
              </a:rPr>
              <a:t>Assessment conversations differ from typical teacher question/student answer interactions in that they are designed to explore student thinking.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Walk participants through the strategies to engage in assessment conversations, elaborating, as necessary. </a:t>
            </a:r>
          </a:p>
          <a:p>
            <a:endParaRPr lang="en-US" sz="2400" kern="1200" dirty="0">
              <a:solidFill>
                <a:schemeClr val="tx1"/>
              </a:solidFill>
              <a:effectLst/>
              <a:latin typeface="+mn-lt"/>
              <a:ea typeface="+mn-ea"/>
              <a:cs typeface="+mn-cs"/>
            </a:endParaRPr>
          </a:p>
          <a:p>
            <a:r>
              <a:rPr lang="en-US" sz="2400" b="1" dirty="0"/>
              <a:t>Next, facilitate a discussion about eliciting evidence of student learning through questioning routines. </a:t>
            </a:r>
          </a:p>
          <a:p>
            <a:r>
              <a:rPr lang="en-US" sz="2400" b="0" dirty="0"/>
              <a:t>Facilitators may want to use some of the following questions to support the discussion:</a:t>
            </a:r>
          </a:p>
          <a:p>
            <a:pPr marL="171450" indent="-171450">
              <a:buFont typeface="Arial" panose="020B0604020202020204" pitchFamily="34" charset="0"/>
              <a:buChar char="•"/>
            </a:pPr>
            <a:r>
              <a:rPr lang="en-US" sz="2400" dirty="0"/>
              <a:t>What questioning routines do you find most powerful? </a:t>
            </a:r>
          </a:p>
          <a:p>
            <a:pPr marL="171450" indent="-171450">
              <a:buFont typeface="Arial" panose="020B0604020202020204" pitchFamily="34" charset="0"/>
              <a:buChar char="•"/>
            </a:pPr>
            <a:r>
              <a:rPr lang="en-US" sz="2400" dirty="0"/>
              <a:t>Do you currently plan your questioning strategies in advance?</a:t>
            </a:r>
          </a:p>
          <a:p>
            <a:pPr marL="171450" indent="-171450">
              <a:buFont typeface="Arial" panose="020B0604020202020204" pitchFamily="34" charset="0"/>
              <a:buChar char="•"/>
            </a:pPr>
            <a:r>
              <a:rPr lang="en-US" sz="2400" dirty="0"/>
              <a:t>What kind of evidence of student learning do you elicit through questioning and how do you use it?</a:t>
            </a:r>
          </a:p>
          <a:p>
            <a:pPr marL="171450" indent="-171450">
              <a:buFont typeface="Arial" panose="020B0604020202020204" pitchFamily="34" charset="0"/>
              <a:buChar char="•"/>
            </a:pPr>
            <a:r>
              <a:rPr lang="en-US" sz="2400" dirty="0"/>
              <a:t>How do your students use questioning to support each other’s learning?</a:t>
            </a:r>
          </a:p>
          <a:p>
            <a:pPr marL="171450" indent="-171450">
              <a:buFont typeface="Arial" panose="020B0604020202020204" pitchFamily="34" charset="0"/>
              <a:buChar char="•"/>
            </a:pPr>
            <a:r>
              <a:rPr lang="en-US" sz="2400" dirty="0"/>
              <a:t>In what ways can you plan questioning routines that ensure evidence is meaningful, fair, and offers choice?</a:t>
            </a: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1418225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Student work can come in a variety of forms. With thoughtful design, it can be a powerful way to elicit evidence of student learning. When planning to elicit evidence of student learning, keep in mind that it needs to focus on student thinking so that it can inform next steps in learning. It can also prioritize disciplinary practices and discourse to ensure that student thinking is anchored in the specific disciplinary learning outlined in the standards. </a:t>
            </a:r>
          </a:p>
          <a:p>
            <a:endParaRPr lang="en-US" sz="2400" dirty="0"/>
          </a:p>
          <a:p>
            <a:r>
              <a:rPr lang="en-US" sz="2400" dirty="0"/>
              <a:t>This slide provides some examples of different types of student work products that can support the formative assessment process, however, note that this is not a comprehensive list. </a:t>
            </a:r>
          </a:p>
          <a:p>
            <a:endParaRPr lang="en-US" sz="2400" dirty="0"/>
          </a:p>
          <a:p>
            <a:r>
              <a:rPr lang="en-US" sz="2400" dirty="0"/>
              <a:t>Note to facilitators: The information on this evidence gathering routine continues onto the next slide.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Find more information about evidence gathering routines here: https://</a:t>
            </a:r>
            <a:r>
              <a:rPr lang="en-US" sz="2400" dirty="0" err="1"/>
              <a:t>www.oregon.gov</a:t>
            </a:r>
            <a:r>
              <a:rPr lang="en-US" sz="2400" dirty="0"/>
              <a:t>/ode/educator-resources/assessment/Documents/</a:t>
            </a:r>
            <a:r>
              <a:rPr lang="en-US" sz="2400" dirty="0" err="1"/>
              <a:t>five_evidence_gathering_routines.pdf</a:t>
            </a:r>
            <a:endParaRPr lang="en-US" sz="2400" dirty="0"/>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1244217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When eliciting evidence through student work, it’s important to ensure that opportunities are fair and promote choice and autonomy so that students can accurately show their thinking and begin to manage their own learning. </a:t>
            </a:r>
          </a:p>
          <a:p>
            <a:endParaRPr lang="en-US" sz="2400" dirty="0"/>
          </a:p>
          <a:p>
            <a:r>
              <a:rPr lang="en-US" sz="2400" b="1" dirty="0"/>
              <a:t>Next, facilitate a discussion about eliciting evidence of student learning through examination of student work. </a:t>
            </a:r>
          </a:p>
          <a:p>
            <a:r>
              <a:rPr lang="en-US" sz="2400" b="0" dirty="0"/>
              <a:t>Facilitators may want to use some of the following questions to support the discussion:</a:t>
            </a:r>
          </a:p>
          <a:p>
            <a:pPr marL="171450" indent="-171450">
              <a:buFont typeface="Arial" panose="020B0604020202020204" pitchFamily="34" charset="0"/>
              <a:buChar char="•"/>
            </a:pPr>
            <a:r>
              <a:rPr lang="en-US" sz="2400" dirty="0"/>
              <a:t>What student work products do you rely on in your classroom? </a:t>
            </a:r>
          </a:p>
          <a:p>
            <a:pPr marL="171450" indent="-171450">
              <a:buFont typeface="Arial" panose="020B0604020202020204" pitchFamily="34" charset="0"/>
              <a:buChar char="•"/>
            </a:pPr>
            <a:r>
              <a:rPr lang="en-US" sz="2400" dirty="0"/>
              <a:t>What kind of evidence of student learning do you elicit through student work products?</a:t>
            </a:r>
          </a:p>
          <a:p>
            <a:pPr marL="171450" indent="-171450">
              <a:buFont typeface="Arial" panose="020B0604020202020204" pitchFamily="34" charset="0"/>
              <a:buChar char="•"/>
            </a:pPr>
            <a:r>
              <a:rPr lang="en-US" sz="2400" dirty="0"/>
              <a:t>Are there different kinds of student work products you think could be effective in supporting the formative assessment process?</a:t>
            </a:r>
          </a:p>
          <a:p>
            <a:pPr marL="171450" indent="-171450">
              <a:buFont typeface="Arial" panose="020B0604020202020204" pitchFamily="34" charset="0"/>
              <a:buChar char="•"/>
            </a:pPr>
            <a:r>
              <a:rPr lang="en-US" sz="2400" dirty="0"/>
              <a:t>How do your students use their work products to support each other’s learning?</a:t>
            </a:r>
          </a:p>
          <a:p>
            <a:pPr marL="171450" indent="-171450">
              <a:buFont typeface="Arial" panose="020B0604020202020204" pitchFamily="34" charset="0"/>
              <a:buChar char="•"/>
            </a:pPr>
            <a:r>
              <a:rPr lang="en-US" sz="2400" dirty="0"/>
              <a:t>Are student work projects designed to ensure evidence is meaningful, fair, and offers choice?</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Find more information about evidence gathering routines here: https://</a:t>
            </a:r>
            <a:r>
              <a:rPr lang="en-US" sz="2400" dirty="0" err="1"/>
              <a:t>www.oregon.gov</a:t>
            </a:r>
            <a:r>
              <a:rPr lang="en-US" sz="2400" dirty="0"/>
              <a:t>/ode/educator-resources/assessment/Documents/</a:t>
            </a:r>
            <a:r>
              <a:rPr lang="en-US" sz="2400" dirty="0" err="1"/>
              <a:t>five_evidence_gathering_routines.pdf</a:t>
            </a:r>
            <a:endParaRPr lang="en-US" sz="2400" dirty="0"/>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270418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Teachers are not the only ones responsible for eliciting evidence of student learning in the formative assessment process. Students also play a key role by developing the metacognitive skills that allow them to see that by making their ideas and learning visible, they are providing evidence of their own learning. Once they understand this, they can elicit evidence from themselves and their peers. </a:t>
            </a:r>
          </a:p>
          <a:p>
            <a:endParaRPr lang="en-US" sz="2400" dirty="0"/>
          </a:p>
          <a:p>
            <a:r>
              <a:rPr lang="en-US" sz="2400" dirty="0"/>
              <a:t>This isn’t something most students do automatically. They need modeling, direct instruction, and structured opportunities to become effective at eliciting and using evidence of learning from themselves and their peers. Providing these supports is the teacher’s role. </a:t>
            </a:r>
          </a:p>
          <a:p>
            <a:endParaRPr lang="en-US" sz="2400" dirty="0"/>
          </a:p>
          <a:p>
            <a:r>
              <a:rPr lang="en-US" sz="2400" dirty="0"/>
              <a:t>While peer and self-assessment routines are designed to help students manage their own learning, it is also an opportunity for teachers to gain insight into what students say and do as they elicit and use evidence from their peers. </a:t>
            </a:r>
          </a:p>
          <a:p>
            <a:endParaRPr lang="en-US" sz="2400" dirty="0"/>
          </a:p>
          <a:p>
            <a:r>
              <a:rPr lang="en-US" sz="2400" b="0" dirty="0"/>
              <a:t>Facilitators may want to use some of the following questions to support the discussion:</a:t>
            </a:r>
          </a:p>
          <a:p>
            <a:pPr marL="171450" indent="-171450">
              <a:buFont typeface="Arial" panose="020B0604020202020204" pitchFamily="34" charset="0"/>
              <a:buChar char="•"/>
            </a:pPr>
            <a:r>
              <a:rPr lang="en-US" sz="2400" dirty="0"/>
              <a:t>What routines for peer- and self-assessment do you employ in your classroom? </a:t>
            </a:r>
          </a:p>
          <a:p>
            <a:pPr marL="171450" indent="-171450">
              <a:buFont typeface="Arial" panose="020B0604020202020204" pitchFamily="34" charset="0"/>
              <a:buChar char="•"/>
            </a:pPr>
            <a:r>
              <a:rPr lang="en-US" sz="2400" dirty="0"/>
              <a:t>What kind of evidence of student learning do you elicit when students are engaged in peer- and self-assessment?</a:t>
            </a:r>
          </a:p>
          <a:p>
            <a:pPr marL="171450" indent="-171450">
              <a:buFont typeface="Arial" panose="020B0604020202020204" pitchFamily="34" charset="0"/>
              <a:buChar char="•"/>
            </a:pPr>
            <a:r>
              <a:rPr lang="en-US" sz="2400" dirty="0"/>
              <a:t>How do you support students to be effective at peer- and self-assessment?</a:t>
            </a:r>
          </a:p>
          <a:p>
            <a:pPr marL="171450" indent="-171450">
              <a:buFont typeface="Arial" panose="020B0604020202020204" pitchFamily="34" charset="0"/>
              <a:buChar char="•"/>
            </a:pPr>
            <a:r>
              <a:rPr lang="en-US" sz="2400" dirty="0"/>
              <a:t>What ideas do you have to expand peer- and self- assessment in your classroom?</a:t>
            </a:r>
          </a:p>
          <a:p>
            <a:pPr marL="171450" indent="-171450">
              <a:buFont typeface="Arial" panose="020B0604020202020204" pitchFamily="34" charset="0"/>
              <a:buChar char="•"/>
            </a:pPr>
            <a:r>
              <a:rPr lang="en-US" sz="2400" dirty="0"/>
              <a:t>How does your classroom culture support effective peer- and self-assessment?</a:t>
            </a: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46524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Note to facilitators:</a:t>
            </a:r>
          </a:p>
          <a:p>
            <a:r>
              <a:rPr lang="en-US" sz="2400" dirty="0"/>
              <a:t>The following slides contain the Learning Goal and Success Criteria examples from Module 3. Facilitators should select one that would be of interest to their participants to explore in more depth based on the content area and/or grade band. The selected slide will be used as the basis for a discussion of the kinds of evidence gathering strategies that would be meaningful, fair, and promote choice. </a:t>
            </a:r>
          </a:p>
          <a:p>
            <a:endParaRPr lang="en-US" sz="2400" dirty="0">
              <a:cs typeface="Calibri" panose="020F0502020204030204"/>
            </a:endParaRPr>
          </a:p>
          <a:p>
            <a:r>
              <a:rPr lang="en-US" sz="2400" dirty="0">
                <a:cs typeface="Calibri" panose="020F0502020204030204"/>
              </a:rPr>
              <a:t>KDE offers additional resources to support teachers in offering standards-aligned lessons. These resources include subject-specific protocols for reviewing assignments and examples assignments </a:t>
            </a:r>
          </a:p>
          <a:p>
            <a:endParaRPr lang="en-US" sz="2400" dirty="0">
              <a:cs typeface="Calibri" panose="020F0502020204030204"/>
            </a:endParaRPr>
          </a:p>
          <a:p>
            <a:pPr marL="171450" indent="-171450">
              <a:buFont typeface="Arial" panose="020B0604020202020204" pitchFamily="34" charset="0"/>
              <a:buChar char="•"/>
            </a:pPr>
            <a:r>
              <a:rPr lang="en-US" sz="2400" dirty="0">
                <a:cs typeface="Calibri" panose="020F0502020204030204"/>
              </a:rPr>
              <a:t>KDE Assignment Review Protocols are available here: https://</a:t>
            </a:r>
            <a:r>
              <a:rPr lang="en-US" sz="2400" dirty="0" err="1">
                <a:cs typeface="Calibri" panose="020F0502020204030204"/>
              </a:rPr>
              <a:t>kystandards.org</a:t>
            </a:r>
            <a:r>
              <a:rPr lang="en-US" sz="2400" dirty="0">
                <a:cs typeface="Calibri" panose="020F0502020204030204"/>
              </a:rPr>
              <a:t>/standards-resources/assignment-review-protocols/</a:t>
            </a:r>
          </a:p>
          <a:p>
            <a:pPr marL="171450" indent="-171450">
              <a:buFont typeface="Arial" panose="020B0604020202020204" pitchFamily="34" charset="0"/>
              <a:buChar char="•"/>
            </a:pPr>
            <a:r>
              <a:rPr lang="en-US" sz="2400" dirty="0">
                <a:cs typeface="Calibri" panose="020F0502020204030204"/>
              </a:rPr>
              <a:t>KDE Student Assignment Library resources can be found here: https://</a:t>
            </a:r>
            <a:r>
              <a:rPr lang="en-US" sz="2400" dirty="0" err="1">
                <a:cs typeface="Calibri" panose="020F0502020204030204"/>
              </a:rPr>
              <a:t>kystandards.org</a:t>
            </a:r>
            <a:r>
              <a:rPr lang="en-US" sz="2400" dirty="0">
                <a:cs typeface="Calibri" panose="020F0502020204030204"/>
              </a:rPr>
              <a:t>/standards-resources/</a:t>
            </a:r>
            <a:r>
              <a:rPr lang="en-US" sz="2400" dirty="0" err="1">
                <a:cs typeface="Calibri" panose="020F0502020204030204"/>
              </a:rPr>
              <a:t>sal</a:t>
            </a:r>
            <a:r>
              <a:rPr lang="en-US" sz="2400" dirty="0">
                <a:cs typeface="Calibri" panose="020F0502020204030204"/>
              </a:rPr>
              <a:t>/</a:t>
            </a:r>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1545732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p>
          <a:p>
            <a:r>
              <a:rPr lang="en-US" sz="2400" dirty="0">
                <a:cs typeface="Calibri"/>
              </a:rPr>
              <a:t>This slide shows the standard and associated student-friendly Learning Goal and Success Criteria introduced in Module 3.</a:t>
            </a:r>
          </a:p>
          <a:p>
            <a:endParaRPr lang="en-US" sz="2400" dirty="0">
              <a:cs typeface="Calibri"/>
            </a:endParaRPr>
          </a:p>
          <a:p>
            <a:r>
              <a:rPr lang="en-US" sz="2400" dirty="0">
                <a:cs typeface="Calibri"/>
              </a:rPr>
              <a:t>Underneath, we have included three evidence gathering strategies and activities that a teacher could implement at the start, middle, and end of the lesson to gauge where students are in their learning and progress toward the Success Criteria. </a:t>
            </a:r>
          </a:p>
          <a:p>
            <a:endParaRPr lang="en-US" sz="2400" dirty="0">
              <a:cs typeface="Calibri"/>
            </a:endParaRPr>
          </a:p>
          <a:p>
            <a:pPr marL="0" indent="0">
              <a:buFont typeface="Arial" panose="020B0604020202020204" pitchFamily="34" charset="0"/>
              <a:buNone/>
            </a:pPr>
            <a:r>
              <a:rPr lang="en-US" sz="2400" b="1" dirty="0"/>
              <a:t>Facilitate a discussion that allows participants to reflect on the evidence gathering strategies listed. </a:t>
            </a:r>
          </a:p>
          <a:p>
            <a:pPr marL="0" indent="0">
              <a:buFont typeface="Arial" panose="020B0604020202020204" pitchFamily="34" charset="0"/>
              <a:buNone/>
            </a:pPr>
            <a:r>
              <a:rPr lang="en-US" sz="2400" b="0" dirty="0"/>
              <a:t>Facilitators may wish to use some of the following questions to guide the discussion:</a:t>
            </a:r>
          </a:p>
          <a:p>
            <a:pPr marL="171450" indent="-171450">
              <a:buFont typeface="Arial" panose="020B0604020202020204" pitchFamily="34" charset="0"/>
              <a:buChar char="•"/>
            </a:pPr>
            <a:r>
              <a:rPr lang="en-US" sz="2400" b="0" dirty="0"/>
              <a:t>Which evidence gathering strategies would you use in your classroom? </a:t>
            </a:r>
          </a:p>
          <a:p>
            <a:pPr marL="171450" indent="-171450">
              <a:buFont typeface="Arial" panose="020B0604020202020204" pitchFamily="34" charset="0"/>
              <a:buChar char="•"/>
            </a:pPr>
            <a:r>
              <a:rPr lang="en-US" sz="2400" b="0" dirty="0"/>
              <a:t>What different strategies might you use to elicit evidence that is meaningful, fair, and promotes student choice?</a:t>
            </a:r>
          </a:p>
          <a:p>
            <a:pPr marL="171450" indent="-171450">
              <a:buFont typeface="Arial" panose="020B0604020202020204" pitchFamily="34" charset="0"/>
              <a:buChar char="•"/>
            </a:pPr>
            <a:r>
              <a:rPr lang="en-US" sz="2400" b="0" dirty="0"/>
              <a:t>How you could you improve on these evidence gathering strategies?</a:t>
            </a:r>
          </a:p>
          <a:p>
            <a:pPr marL="171450" indent="-171450">
              <a:buFont typeface="Arial" panose="020B0604020202020204" pitchFamily="34" charset="0"/>
              <a:buChar char="•"/>
            </a:pPr>
            <a:r>
              <a:rPr lang="en-US" sz="2400" b="0" dirty="0"/>
              <a:t>What approaches would you use to elicit evidence in a remote learning environment?</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897483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p>
          <a:p>
            <a:r>
              <a:rPr lang="en-US" sz="2400" dirty="0">
                <a:cs typeface="Calibri"/>
              </a:rPr>
              <a:t>This slide shows the standard and associated student-friendly Learning Goal and Success Criteria introduced in Module 3.</a:t>
            </a:r>
          </a:p>
          <a:p>
            <a:endParaRPr lang="en-US" sz="2400" dirty="0">
              <a:cs typeface="Calibri"/>
            </a:endParaRPr>
          </a:p>
          <a:p>
            <a:r>
              <a:rPr lang="en-US" sz="2400" dirty="0">
                <a:cs typeface="Calibri"/>
              </a:rPr>
              <a:t>Underneath, we have included three evidence gathering strategies and activities that a teacher could implement at the start, middle, and end of the lesson to gauge where students are in their learning and progress toward the Success Criteria. </a:t>
            </a:r>
          </a:p>
          <a:p>
            <a:endParaRPr lang="en-US" sz="2400" dirty="0">
              <a:cs typeface="Calibri"/>
            </a:endParaRPr>
          </a:p>
          <a:p>
            <a:pPr marL="0" indent="0">
              <a:buFont typeface="Arial" panose="020B0604020202020204" pitchFamily="34" charset="0"/>
              <a:buNone/>
            </a:pPr>
            <a:r>
              <a:rPr lang="en-US" sz="2400" b="1" dirty="0"/>
              <a:t>Facilitate a discussion that allows participants to reflect on the evidence gathering strategies listed. </a:t>
            </a:r>
          </a:p>
          <a:p>
            <a:pPr marL="0" indent="0">
              <a:buFont typeface="Arial" panose="020B0604020202020204" pitchFamily="34" charset="0"/>
              <a:buNone/>
            </a:pPr>
            <a:r>
              <a:rPr lang="en-US" sz="2400" b="0" dirty="0"/>
              <a:t>Facilitators may wish to use some of the following questions to guide the discussion:</a:t>
            </a:r>
          </a:p>
          <a:p>
            <a:pPr marL="171450" indent="-171450">
              <a:buFont typeface="Arial" panose="020B0604020202020204" pitchFamily="34" charset="0"/>
              <a:buChar char="•"/>
            </a:pPr>
            <a:r>
              <a:rPr lang="en-US" sz="2400" b="0" dirty="0"/>
              <a:t>Which evidence gathering strategies would you use in your classroom? </a:t>
            </a:r>
          </a:p>
          <a:p>
            <a:pPr marL="171450" indent="-171450">
              <a:buFont typeface="Arial" panose="020B0604020202020204" pitchFamily="34" charset="0"/>
              <a:buChar char="•"/>
            </a:pPr>
            <a:r>
              <a:rPr lang="en-US" sz="2400" b="0" dirty="0"/>
              <a:t>What different strategies might you use to elicit evidence that is meaningful, fair, and promotes student choice?</a:t>
            </a:r>
          </a:p>
          <a:p>
            <a:pPr marL="171450" indent="-171450">
              <a:buFont typeface="Arial" panose="020B0604020202020204" pitchFamily="34" charset="0"/>
              <a:buChar char="•"/>
            </a:pPr>
            <a:r>
              <a:rPr lang="en-US" sz="2400" b="0" dirty="0"/>
              <a:t>How you could you improve on these evidence gathering strategies?</a:t>
            </a:r>
          </a:p>
          <a:p>
            <a:pPr marL="171450" indent="-171450">
              <a:buFont typeface="Arial" panose="020B0604020202020204" pitchFamily="34" charset="0"/>
              <a:buChar char="•"/>
            </a:pPr>
            <a:r>
              <a:rPr lang="en-US" sz="2400" b="0" dirty="0"/>
              <a:t>What approaches would you use to elicit evidence in a remote learning environment?</a:t>
            </a:r>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323003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These are the Learning Goals for Part II of Module 4. </a:t>
            </a:r>
          </a:p>
          <a:p>
            <a:pPr lvl="0"/>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As this series of modules have emphasized, understanding where we as learners are heading and how we will know if we are successful is essential for teaching and learning, both for students and adult learners. </a:t>
            </a:r>
          </a:p>
          <a:p>
            <a:pPr lvl="0"/>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Share the learning goals on the slide. </a:t>
            </a:r>
          </a:p>
          <a:p>
            <a:r>
              <a:rPr lang="en-US" sz="2400" kern="1200" dirty="0">
                <a:solidFill>
                  <a:schemeClr val="tx1"/>
                </a:solidFill>
                <a:effectLst/>
                <a:latin typeface="+mn-lt"/>
                <a:ea typeface="+mn-ea"/>
                <a:cs typeface="+mn-cs"/>
              </a:rPr>
              <a:t> </a:t>
            </a:r>
          </a:p>
          <a:p>
            <a:endParaRPr lang="en-US" sz="2400" dirty="0"/>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p>
          <a:p>
            <a:r>
              <a:rPr lang="en-US" sz="2400" dirty="0">
                <a:cs typeface="Calibri"/>
              </a:rPr>
              <a:t>This slide shows the standard and associated student-friendly Learning Goal and Success Criteria introduced in Module 3.</a:t>
            </a:r>
          </a:p>
          <a:p>
            <a:endParaRPr lang="en-US" sz="2400" dirty="0">
              <a:cs typeface="Calibri"/>
            </a:endParaRPr>
          </a:p>
          <a:p>
            <a:r>
              <a:rPr lang="en-US" sz="2400" dirty="0">
                <a:cs typeface="Calibri"/>
              </a:rPr>
              <a:t>Underneath, we have included three evidence gathering strategies and activities that a teacher could implement at the start, middle, and end of the lesson to gauge where students are in their learning and progress toward the Success Criteria. </a:t>
            </a:r>
          </a:p>
          <a:p>
            <a:endParaRPr lang="en-US" sz="2400" dirty="0">
              <a:cs typeface="Calibri"/>
            </a:endParaRPr>
          </a:p>
          <a:p>
            <a:pPr marL="0" indent="0">
              <a:buFont typeface="Arial" panose="020B0604020202020204" pitchFamily="34" charset="0"/>
              <a:buNone/>
            </a:pPr>
            <a:r>
              <a:rPr lang="en-US" sz="2400" b="1" dirty="0"/>
              <a:t>Facilitate a discussion that allows participants to reflect on the evidence gathering strategies listed. </a:t>
            </a:r>
          </a:p>
          <a:p>
            <a:pPr marL="0" indent="0">
              <a:buFont typeface="Arial" panose="020B0604020202020204" pitchFamily="34" charset="0"/>
              <a:buNone/>
            </a:pPr>
            <a:r>
              <a:rPr lang="en-US" sz="2400" b="0" dirty="0"/>
              <a:t>Facilitators may wish to use some of the following questions to guide the discussion:</a:t>
            </a:r>
          </a:p>
          <a:p>
            <a:pPr marL="171450" indent="-171450">
              <a:buFont typeface="Arial" panose="020B0604020202020204" pitchFamily="34" charset="0"/>
              <a:buChar char="•"/>
            </a:pPr>
            <a:r>
              <a:rPr lang="en-US" sz="2400" b="0" dirty="0"/>
              <a:t>Which evidence gathering strategies would you use in your classroom? </a:t>
            </a:r>
          </a:p>
          <a:p>
            <a:pPr marL="171450" indent="-171450">
              <a:buFont typeface="Arial" panose="020B0604020202020204" pitchFamily="34" charset="0"/>
              <a:buChar char="•"/>
            </a:pPr>
            <a:r>
              <a:rPr lang="en-US" sz="2400" b="0" dirty="0"/>
              <a:t>What different strategies might you use to elicit evidence that is meaningful, fair, and promotes student choice?</a:t>
            </a:r>
          </a:p>
          <a:p>
            <a:pPr marL="171450" indent="-171450">
              <a:buFont typeface="Arial" panose="020B0604020202020204" pitchFamily="34" charset="0"/>
              <a:buChar char="•"/>
            </a:pPr>
            <a:r>
              <a:rPr lang="en-US" sz="2400" b="0" dirty="0"/>
              <a:t>How you could you improve on these evidence gathering strategies?</a:t>
            </a:r>
          </a:p>
          <a:p>
            <a:pPr marL="171450" indent="-171450">
              <a:buFont typeface="Arial" panose="020B0604020202020204" pitchFamily="34" charset="0"/>
              <a:buChar char="•"/>
            </a:pPr>
            <a:r>
              <a:rPr lang="en-US" sz="2400" b="0" dirty="0"/>
              <a:t>What approaches would you use to elicit evidence in a remote learning environment?</a:t>
            </a:r>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92470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p>
          <a:p>
            <a:r>
              <a:rPr lang="en-US" sz="2400" dirty="0">
                <a:cs typeface="Calibri"/>
              </a:rPr>
              <a:t>This slide shows the standard and associated student-friendly Learning Goal and Success Criteria introduced in Module 3.</a:t>
            </a:r>
          </a:p>
          <a:p>
            <a:endParaRPr lang="en-US" sz="2400" dirty="0">
              <a:cs typeface="Calibri"/>
            </a:endParaRPr>
          </a:p>
          <a:p>
            <a:r>
              <a:rPr lang="en-US" sz="2400" dirty="0">
                <a:cs typeface="Calibri"/>
              </a:rPr>
              <a:t>Underneath, we have included three evidence gathering strategies and activities that a teacher could implement at the start, middle, and end of the lesson to gauge where students are in their learning and progress toward the Success Criteria. </a:t>
            </a:r>
          </a:p>
          <a:p>
            <a:endParaRPr lang="en-US" sz="2400" dirty="0">
              <a:cs typeface="Calibri"/>
            </a:endParaRPr>
          </a:p>
          <a:p>
            <a:pPr marL="0" indent="0">
              <a:buFont typeface="Arial" panose="020B0604020202020204" pitchFamily="34" charset="0"/>
              <a:buNone/>
            </a:pPr>
            <a:r>
              <a:rPr lang="en-US" sz="2400" b="1" dirty="0"/>
              <a:t>Facilitate a discussion that allows participants to reflect on the evidence gathering strategies listed. </a:t>
            </a:r>
          </a:p>
          <a:p>
            <a:pPr marL="0" indent="0">
              <a:buFont typeface="Arial" panose="020B0604020202020204" pitchFamily="34" charset="0"/>
              <a:buNone/>
            </a:pPr>
            <a:r>
              <a:rPr lang="en-US" sz="2400" b="0" dirty="0"/>
              <a:t>Facilitators may wish to use some of the following questions to guide the discussion:</a:t>
            </a:r>
          </a:p>
          <a:p>
            <a:pPr marL="171450" indent="-171450">
              <a:buFont typeface="Arial" panose="020B0604020202020204" pitchFamily="34" charset="0"/>
              <a:buChar char="•"/>
            </a:pPr>
            <a:r>
              <a:rPr lang="en-US" sz="2400" b="0" dirty="0"/>
              <a:t>Which evidence gathering strategies would you use in your classroom? </a:t>
            </a:r>
          </a:p>
          <a:p>
            <a:pPr marL="171450" indent="-171450">
              <a:buFont typeface="Arial" panose="020B0604020202020204" pitchFamily="34" charset="0"/>
              <a:buChar char="•"/>
            </a:pPr>
            <a:r>
              <a:rPr lang="en-US" sz="2400" b="0" dirty="0"/>
              <a:t>What different strategies might you use to elicit evidence that is meaningful, fair, and promotes student choice?</a:t>
            </a:r>
          </a:p>
          <a:p>
            <a:pPr marL="171450" indent="-171450">
              <a:buFont typeface="Arial" panose="020B0604020202020204" pitchFamily="34" charset="0"/>
              <a:buChar char="•"/>
            </a:pPr>
            <a:r>
              <a:rPr lang="en-US" sz="2400" b="0" dirty="0"/>
              <a:t>How you could you improve on these evidence gathering strategies?</a:t>
            </a:r>
          </a:p>
          <a:p>
            <a:pPr marL="171450" indent="-171450">
              <a:buFont typeface="Arial" panose="020B0604020202020204" pitchFamily="34" charset="0"/>
              <a:buChar char="•"/>
            </a:pPr>
            <a:r>
              <a:rPr lang="en-US" sz="2400" b="0" dirty="0"/>
              <a:t>What approaches would you use to elicit evidence in a remote learning environment?</a:t>
            </a:r>
          </a:p>
          <a:p>
            <a:pPr>
              <a:defRPr/>
            </a:pPr>
            <a:endParaRPr lang="en-US" sz="2400" i="1" dirty="0"/>
          </a:p>
          <a:p>
            <a:pPr>
              <a:defRPr/>
            </a:pP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1470550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Facilitate a discussion that allows participants to reflect on their own practices for gathering evidence of student learning. </a:t>
            </a:r>
          </a:p>
          <a:p>
            <a:r>
              <a:rPr lang="en-US" sz="2400" b="0" dirty="0"/>
              <a:t>Facilitators can use the questions on the slide or may wish to include their own questions. </a:t>
            </a: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3326835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5644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At the end of this learning sequence (including the teacher collaboration activity), you should be able to: </a:t>
            </a:r>
          </a:p>
          <a:p>
            <a:pPr marL="457200" lvl="0" indent="-457200">
              <a:buFont typeface="Arial" panose="020B0604020202020204" pitchFamily="34" charset="0"/>
              <a:buChar char="•"/>
            </a:pPr>
            <a:r>
              <a:rPr lang="en-US" sz="2400" dirty="0"/>
              <a:t>Plan meaningful evidence gathering opportunities that can support the formative assessment process. </a:t>
            </a:r>
          </a:p>
          <a:p>
            <a:endParaRPr lang="en-US" sz="2400" dirty="0"/>
          </a:p>
          <a:p>
            <a:r>
              <a:rPr lang="en-US" sz="2400" dirty="0"/>
              <a:t>Facilitators may want to note that the terms classroom and classroom setting are used throughout this presentation and can refer to both physical classrooms and distance learning environments. </a:t>
            </a:r>
          </a:p>
        </p:txBody>
      </p:sp>
      <p:sp>
        <p:nvSpPr>
          <p:cNvPr id="4" name="Slide Number Placeholder 3"/>
          <p:cNvSpPr>
            <a:spLocks noGrp="1"/>
          </p:cNvSpPr>
          <p:nvPr>
            <p:ph type="sldNum" sz="quarter" idx="5"/>
          </p:nvPr>
        </p:nvSpPr>
        <p:spPr/>
        <p:txBody>
          <a:bodyPr/>
          <a:lstStyle/>
          <a:p>
            <a:fld id="{5F085DC6-3276-7043-866B-AAE2820669F7}" type="slidenum">
              <a:rPr lang="en-US" smtClean="0"/>
              <a:t>4</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first section of the presentation focuses on formative assessment and some key concepts presented in Module 4, Part I. </a:t>
            </a:r>
          </a:p>
          <a:p>
            <a:endParaRPr lang="en-US" sz="2400" dirty="0"/>
          </a:p>
          <a:p>
            <a:r>
              <a:rPr lang="en-US" sz="2400" dirty="0"/>
              <a:t>Facilitators should determine if participants need these reminders, particularly if they just recently engaged in Part I of this module. </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92595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dirty="0"/>
              <a:t>This definition of formative assessment comes from the Council of Chief State School Officers (CCSSO). </a:t>
            </a:r>
          </a:p>
          <a:p>
            <a:r>
              <a:rPr lang="en-US" sz="2400" dirty="0"/>
              <a:t>If participants engaged in Modules 2 and 3, facilitators may want to acknowledge that they have seen this definition in that module. </a:t>
            </a:r>
          </a:p>
          <a:p>
            <a:endParaRPr lang="en-US" sz="2400" dirty="0"/>
          </a:p>
          <a:p>
            <a:r>
              <a:rPr lang="en-US" sz="2400" kern="1200" dirty="0">
                <a:solidFill>
                  <a:schemeClr val="tx1"/>
                </a:solidFill>
                <a:effectLst/>
                <a:latin typeface="+mn-lt"/>
                <a:ea typeface="+mn-ea"/>
                <a:cs typeface="+mn-cs"/>
              </a:rPr>
              <a:t>Ask participants to read and reflect on this definition.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consider this definition in the context of the role that evidence of student learning plays in the formative assessment process. </a:t>
            </a:r>
            <a:endParaRPr lang="en-US" sz="2400" b="0" kern="1200" dirty="0">
              <a:solidFill>
                <a:schemeClr val="tx1"/>
              </a:solidFill>
              <a:effectLst/>
              <a:latin typeface="+mn-lt"/>
              <a:ea typeface="+mn-ea"/>
              <a:cs typeface="+mn-cs"/>
            </a:endParaRPr>
          </a:p>
          <a:p>
            <a:r>
              <a:rPr lang="en-US" sz="2400" b="0" kern="1200" dirty="0">
                <a:solidFill>
                  <a:schemeClr val="tx1"/>
                </a:solidFill>
                <a:effectLst/>
                <a:latin typeface="+mn-lt"/>
                <a:ea typeface="+mn-ea"/>
                <a:cs typeface="+mn-cs"/>
              </a:rPr>
              <a:t>Consider using some of the following questions to support the discussion:</a:t>
            </a:r>
          </a:p>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What words or phrases in this definition address eliciting evidence of student learning in the formative assessment process?</a:t>
            </a:r>
          </a:p>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What does this definition, taken as a whole, tell you about evidence of student learning in the formative assessment process?</a:t>
            </a:r>
          </a:p>
          <a:p>
            <a:pPr marL="0" lvl="0" indent="0">
              <a:buFont typeface="Arial" panose="020B0604020202020204" pitchFamily="34" charset="0"/>
              <a:buNone/>
            </a:pPr>
            <a:endParaRPr lang="en-US" sz="2400" kern="1200" dirty="0">
              <a:solidFill>
                <a:schemeClr val="tx1"/>
              </a:solidFill>
              <a:effectLst/>
              <a:latin typeface="+mn-lt"/>
              <a:ea typeface="+mn-ea"/>
              <a:cs typeface="+mn-cs"/>
            </a:endParaRPr>
          </a:p>
          <a:p>
            <a:pPr marL="0" lvl="0" indent="0">
              <a:buFont typeface="Arial" panose="020B0604020202020204" pitchFamily="34" charset="0"/>
              <a:buNone/>
            </a:pPr>
            <a:r>
              <a:rPr lang="en-US" sz="2400" kern="1200" dirty="0">
                <a:solidFill>
                  <a:schemeClr val="tx1"/>
                </a:solidFill>
                <a:effectLst/>
                <a:latin typeface="+mn-lt"/>
                <a:ea typeface="+mn-ea"/>
                <a:cs typeface="+mn-cs"/>
              </a:rPr>
              <a:t>Some key things to notice might be:</a:t>
            </a:r>
          </a:p>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The definition emphasizes that formative assessment is </a:t>
            </a:r>
            <a:r>
              <a:rPr lang="en-US" sz="2400" b="1" kern="1200" dirty="0">
                <a:solidFill>
                  <a:schemeClr val="tx1"/>
                </a:solidFill>
                <a:effectLst/>
                <a:latin typeface="+mn-lt"/>
                <a:ea typeface="+mn-ea"/>
                <a:cs typeface="+mn-cs"/>
              </a:rPr>
              <a:t>planned and ongoing</a:t>
            </a:r>
            <a:r>
              <a:rPr lang="en-US" sz="2400" b="0" kern="1200" dirty="0">
                <a:solidFill>
                  <a:schemeClr val="tx1"/>
                </a:solidFill>
                <a:effectLst/>
                <a:latin typeface="+mn-lt"/>
                <a:ea typeface="+mn-ea"/>
                <a:cs typeface="+mn-cs"/>
              </a:rPr>
              <a:t>, it isn’t something that happens primarily by accident or spontaneous inspiration.</a:t>
            </a:r>
          </a:p>
          <a:p>
            <a:pPr marL="171450" lvl="0" indent="-171450">
              <a:buFont typeface="Arial" panose="020B0604020202020204" pitchFamily="34" charset="0"/>
              <a:buChar char="•"/>
            </a:pPr>
            <a:r>
              <a:rPr lang="en-US" sz="2400" b="0" kern="1200" dirty="0">
                <a:solidFill>
                  <a:schemeClr val="tx1"/>
                </a:solidFill>
                <a:effectLst/>
                <a:latin typeface="+mn-lt"/>
                <a:ea typeface="+mn-ea"/>
                <a:cs typeface="+mn-cs"/>
              </a:rPr>
              <a:t>The definition emphasizes that students and teachers both </a:t>
            </a:r>
            <a:r>
              <a:rPr lang="en-US" sz="2400" b="1" kern="1200" dirty="0">
                <a:solidFill>
                  <a:schemeClr val="tx1"/>
                </a:solidFill>
                <a:effectLst/>
                <a:latin typeface="+mn-lt"/>
                <a:ea typeface="+mn-ea"/>
                <a:cs typeface="+mn-cs"/>
              </a:rPr>
              <a:t>elicit and use</a:t>
            </a:r>
            <a:r>
              <a:rPr lang="en-US" sz="2400" b="0" kern="1200" dirty="0">
                <a:solidFill>
                  <a:schemeClr val="tx1"/>
                </a:solidFill>
                <a:effectLst/>
                <a:latin typeface="+mn-lt"/>
                <a:ea typeface="+mn-ea"/>
                <a:cs typeface="+mn-cs"/>
              </a:rPr>
              <a:t> evidence of student learning. </a:t>
            </a:r>
          </a:p>
          <a:p>
            <a:pPr marL="171450" lvl="0" indent="-171450">
              <a:buFont typeface="Arial" panose="020B0604020202020204" pitchFamily="34" charset="0"/>
              <a:buChar char="•"/>
            </a:pPr>
            <a:r>
              <a:rPr lang="en-US" sz="2400" b="0" kern="1200" dirty="0">
                <a:solidFill>
                  <a:schemeClr val="tx1"/>
                </a:solidFill>
                <a:effectLst/>
                <a:latin typeface="+mn-lt"/>
                <a:ea typeface="+mn-ea"/>
                <a:cs typeface="+mn-cs"/>
              </a:rPr>
              <a:t>The definition situates formative assessment </a:t>
            </a:r>
            <a:r>
              <a:rPr lang="en-US" sz="2400" b="1" kern="1200" dirty="0">
                <a:solidFill>
                  <a:schemeClr val="tx1"/>
                </a:solidFill>
                <a:effectLst/>
                <a:latin typeface="+mn-lt"/>
                <a:ea typeface="+mn-ea"/>
                <a:cs typeface="+mn-cs"/>
              </a:rPr>
              <a:t>during learning and teaching, </a:t>
            </a:r>
            <a:r>
              <a:rPr lang="en-US" sz="2400" b="0" kern="1200" dirty="0">
                <a:solidFill>
                  <a:schemeClr val="tx1"/>
                </a:solidFill>
                <a:effectLst/>
                <a:latin typeface="+mn-lt"/>
                <a:ea typeface="+mn-ea"/>
                <a:cs typeface="+mn-cs"/>
              </a:rPr>
              <a:t>which means that gathering evidence of student learning isn’t a separate process but embedded in learning. </a:t>
            </a:r>
            <a:endParaRPr lang="en-US" sz="24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2400" kern="1200" dirty="0">
              <a:solidFill>
                <a:schemeClr val="tx1"/>
              </a:solidFill>
              <a:effectLst/>
              <a:latin typeface="+mn-lt"/>
              <a:ea typeface="+mn-ea"/>
              <a:cs typeface="+mn-cs"/>
            </a:endParaRPr>
          </a:p>
          <a:p>
            <a:pPr marL="0" lvl="0" indent="0">
              <a:buFont typeface="Arial" panose="020B0604020202020204" pitchFamily="34" charset="0"/>
              <a:buNone/>
            </a:pPr>
            <a:r>
              <a:rPr lang="en-US" sz="2400" kern="1200" dirty="0">
                <a:solidFill>
                  <a:schemeClr val="tx1"/>
                </a:solidFill>
                <a:effectLst/>
                <a:latin typeface="+mn-lt"/>
                <a:ea typeface="+mn-ea"/>
                <a:cs typeface="+mn-cs"/>
              </a:rPr>
              <a:t>For more information on this definition, including the reasoning behind it, refer to this document: https://</a:t>
            </a:r>
            <a:r>
              <a:rPr lang="en-US" sz="2400" kern="1200" dirty="0" err="1">
                <a:solidFill>
                  <a:schemeClr val="tx1"/>
                </a:solidFill>
                <a:effectLst/>
                <a:latin typeface="+mn-lt"/>
                <a:ea typeface="+mn-ea"/>
                <a:cs typeface="+mn-cs"/>
              </a:rPr>
              <a:t>ccsso.org</a:t>
            </a:r>
            <a:r>
              <a:rPr lang="en-US" sz="2400" kern="1200" dirty="0">
                <a:solidFill>
                  <a:schemeClr val="tx1"/>
                </a:solidFill>
                <a:effectLst/>
                <a:latin typeface="+mn-lt"/>
                <a:ea typeface="+mn-ea"/>
                <a:cs typeface="+mn-cs"/>
              </a:rPr>
              <a:t>/resource-library/revising-definition-formative-assessment</a:t>
            </a:r>
          </a:p>
          <a:p>
            <a:pPr marL="0" lvl="0" indent="0">
              <a:buFont typeface="Arial" panose="020B0604020202020204" pitchFamily="34" charset="0"/>
              <a:buNone/>
            </a:pPr>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162883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the formative assessment process, teachers and students work together to answer three critical questions:</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Where am I going?</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Where am I now? </a:t>
            </a:r>
          </a:p>
          <a:p>
            <a:pPr marL="171450" indent="-171450">
              <a:buFont typeface="Arial" panose="020B0604020202020204" pitchFamily="34" charset="0"/>
              <a:buChar char="•"/>
            </a:pPr>
            <a:r>
              <a:rPr lang="en-US" sz="2400" kern="1200" dirty="0">
                <a:solidFill>
                  <a:schemeClr val="tx1"/>
                </a:solidFill>
                <a:effectLst/>
                <a:latin typeface="+mn-lt"/>
                <a:ea typeface="+mn-ea"/>
                <a:cs typeface="+mn-cs"/>
              </a:rPr>
              <a:t>Where to next?</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pPr marL="0" indent="0">
              <a:buFont typeface="Arial" panose="020B0604020202020204" pitchFamily="34" charset="0"/>
              <a:buNone/>
            </a:pPr>
            <a:r>
              <a:rPr lang="en-US" sz="2400" kern="1200" dirty="0">
                <a:solidFill>
                  <a:schemeClr val="tx1"/>
                </a:solidFill>
                <a:effectLst/>
                <a:latin typeface="+mn-lt"/>
                <a:ea typeface="+mn-ea"/>
                <a:cs typeface="+mn-cs"/>
              </a:rPr>
              <a:t>This graphic represents the formative assessment process. You may remember it from Module 3. You’ll notice that this graphic identifies the specific practices that make up the formative assessment cycle and that these practices are aligned to the three critical questions. </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pPr marL="0" indent="0">
              <a:buFont typeface="Arial" panose="020B0604020202020204" pitchFamily="34" charset="0"/>
              <a:buNone/>
            </a:pPr>
            <a:r>
              <a:rPr lang="en-US" sz="2400" kern="1200" dirty="0">
                <a:solidFill>
                  <a:schemeClr val="tx1"/>
                </a:solidFill>
                <a:effectLst/>
                <a:latin typeface="+mn-lt"/>
                <a:ea typeface="+mn-ea"/>
                <a:cs typeface="+mn-cs"/>
              </a:rPr>
              <a:t>The practices in blue help teachers and students answer the question, “Where am I going?” by establishing what students should be learning and what it will look like when they have learned it.  These practices form the basis for the practices that follow. Teacher and student decisions about what evidence to elicit, how to interpret that evidence and how to respond to that evidence all take place in the context of the established learning goals and success criteria. </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pPr marL="0" indent="0">
              <a:buFont typeface="Arial" panose="020B0604020202020204" pitchFamily="34" charset="0"/>
              <a:buNone/>
            </a:pPr>
            <a:r>
              <a:rPr lang="en-US" sz="2400" kern="1200" dirty="0">
                <a:solidFill>
                  <a:schemeClr val="tx1"/>
                </a:solidFill>
                <a:effectLst/>
                <a:latin typeface="+mn-lt"/>
                <a:ea typeface="+mn-ea"/>
                <a:cs typeface="+mn-cs"/>
              </a:rPr>
              <a:t>The practices in purple answer the question, “Where am I now?”. Eliciting evidence of student thinking during learning and making sense of that evidence shows where students are in relation to the learning goals.</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pPr marL="0" indent="0">
              <a:buFont typeface="Arial" panose="020B0604020202020204" pitchFamily="34" charset="0"/>
              <a:buNone/>
            </a:pPr>
            <a:r>
              <a:rPr lang="en-US" sz="2400" kern="1200" dirty="0">
                <a:solidFill>
                  <a:schemeClr val="tx1"/>
                </a:solidFill>
                <a:effectLst/>
                <a:latin typeface="+mn-lt"/>
                <a:ea typeface="+mn-ea"/>
                <a:cs typeface="+mn-cs"/>
              </a:rPr>
              <a:t>And in yellow, teachers and students act on evidence in order to move students toward their learning goals – “Where to next?”.</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68529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 we discussed in Module 3, self-directed learners need to understand what they are learning and how to get there. Learning Goals and Success Criteria work in tandem to help students understand where they are going with their learning so that they can actively manage their own learning</a:t>
            </a:r>
            <a:r>
              <a:rPr lang="en-US" sz="2400" b="1" kern="1200" dirty="0">
                <a:solidFill>
                  <a:schemeClr val="tx1"/>
                </a:solidFill>
                <a:effectLst/>
                <a:latin typeface="+mn-lt"/>
                <a:ea typeface="+mn-ea"/>
                <a:cs typeface="+mn-cs"/>
              </a:rPr>
              <a:t>. </a:t>
            </a:r>
            <a:r>
              <a:rPr lang="en-US" sz="2400" b="0" kern="1200" dirty="0">
                <a:solidFill>
                  <a:schemeClr val="tx1"/>
                </a:solidFill>
                <a:effectLst/>
                <a:latin typeface="+mn-lt"/>
                <a:ea typeface="+mn-ea"/>
                <a:cs typeface="+mn-cs"/>
              </a:rPr>
              <a:t>If a lesson is a journey that students and teachers take together, Learning Goals represent to students the destination of their journey, signaling clearly what they are learning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Success Criteria demonstrate to students what it looks like to be successful in achieving the Learning Goals. Success Criteria represent the check points along the route, giving students specific information to understand their progress and make adjustments to move their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Learning Goals and Success Criteria are essential tools for students to understand where they are in their learning so that they can become self-directed learners.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64871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Introduce the content on the slide by providing the following information.</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 this module, Eliciting Evidence of Student Learning, we will focus on the second question, “Where am I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Once a shared answer to the question, “Where am I going?” has been established by clarifying and sharing Learning Goals and Success Criteria, students and teachers need to understand their current status so that they can make decisions to move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This starts with eliciting meaningful evidence that can be used to reason about student learning and inform next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 Part I of this module, we focused on what constitutes meaningful evidence that truly reflects student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Facilitators may want to note that for the purposes of this presentation, the word “lesson” may refer to the learning plan for a single class period or could reflect a learning plan that covers several days. It’s a coherent set of learning opportunities focused on the same content and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53007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xmlns=""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xmlns=""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xmlns=""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xmlns=""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a16="http://schemas.microsoft.com/office/drawing/2014/main" xmlns=""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a16="http://schemas.microsoft.com/office/drawing/2014/main" xmlns=""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xmlns=""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xmlns=""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a16="http://schemas.microsoft.com/office/drawing/2014/main" xmlns=""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a16="http://schemas.microsoft.com/office/drawing/2014/main" xmlns=""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a16="http://schemas.microsoft.com/office/drawing/2014/main" xmlns=""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xmlns=""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xmlns=""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xmlns=""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xmlns=""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xmlns=""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xmlns=""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a16="http://schemas.microsoft.com/office/drawing/2014/main" xmlns=""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xmlns=""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xmlns=""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lank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9594648" cy="3777796"/>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893508" y="5854700"/>
            <a:ext cx="9850692" cy="864979"/>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9439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48" r:id="rId5"/>
    <p:sldLayoutId id="2147483730" r:id="rId6"/>
    <p:sldLayoutId id="2147483731" r:id="rId7"/>
    <p:sldLayoutId id="2147483678" r:id="rId8"/>
    <p:sldLayoutId id="2147483733" r:id="rId9"/>
    <p:sldLayoutId id="2147483732" r:id="rId10"/>
    <p:sldLayoutId id="2147483664" r:id="rId11"/>
    <p:sldLayoutId id="2147483680" r:id="rId12"/>
    <p:sldLayoutId id="2147483679" r:id="rId13"/>
    <p:sldLayoutId id="2147483734" r:id="rId14"/>
    <p:sldLayoutId id="2147483736" r:id="rId15"/>
    <p:sldLayoutId id="2147483738" r:id="rId16"/>
    <p:sldLayoutId id="2147483737" r:id="rId17"/>
    <p:sldLayoutId id="2147483747" r:id="rId18"/>
    <p:sldLayoutId id="2147483744" r:id="rId19"/>
    <p:sldLayoutId id="2147483735" r:id="rId20"/>
    <p:sldLayoutId id="2147483665" r:id="rId21"/>
    <p:sldLayoutId id="2147483668" r:id="rId22"/>
    <p:sldLayoutId id="2147483669" r:id="rId23"/>
    <p:sldLayoutId id="2147483671" r:id="rId24"/>
    <p:sldLayoutId id="2147483739" r:id="rId25"/>
    <p:sldLayoutId id="2147483741" r:id="rId26"/>
    <p:sldLayoutId id="2147483742" r:id="rId2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svg"/><Relationship Id="rId5" Type="http://schemas.openxmlformats.org/officeDocument/2006/relationships/image" Target="../media/image10.png"/><Relationship Id="rId6" Type="http://schemas.openxmlformats.org/officeDocument/2006/relationships/image" Target="../media/image12.svg"/><Relationship Id="rId7" Type="http://schemas.openxmlformats.org/officeDocument/2006/relationships/image" Target="../media/image11.png"/><Relationship Id="rId8" Type="http://schemas.openxmlformats.org/officeDocument/2006/relationships/image" Target="../media/image14.svg"/><Relationship Id="rId9" Type="http://schemas.openxmlformats.org/officeDocument/2006/relationships/image" Target="../media/image12.png"/><Relationship Id="rId10" Type="http://schemas.openxmlformats.org/officeDocument/2006/relationships/image" Target="../media/image16.sv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cresst.org/wp-content/uploads/Lesson_Revision_With_Formative_Assessment.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hyperlink" Target="https://docs.google.com/forms/d/e/1FAIpQLSfrSgA40cr4_YHJyx8fRVKrX-Ess1RPCOPVO2DT3DcLK9Fbng/viewfor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590B9C-C68F-6045-91B1-08412529B914}"/>
              </a:ext>
            </a:extLst>
          </p:cNvPr>
          <p:cNvSpPr>
            <a:spLocks noGrp="1"/>
          </p:cNvSpPr>
          <p:nvPr>
            <p:ph type="ctrTitle"/>
          </p:nvPr>
        </p:nvSpPr>
        <p:spPr>
          <a:xfrm>
            <a:off x="815714" y="3701775"/>
            <a:ext cx="9564624" cy="1646302"/>
          </a:xfrm>
        </p:spPr>
        <p:txBody>
          <a:bodyPr/>
          <a:lstStyle/>
          <a:p>
            <a:r>
              <a:rPr lang="en-US" dirty="0"/>
              <a:t>Module 4: Eliciting Evidence of Student Learning</a:t>
            </a:r>
            <a:br>
              <a:rPr lang="en-US" dirty="0"/>
            </a:br>
            <a:r>
              <a:rPr lang="en-US" sz="4000" dirty="0"/>
              <a:t/>
            </a:r>
            <a:br>
              <a:rPr lang="en-US" sz="4000" dirty="0"/>
            </a:br>
            <a:r>
              <a:rPr lang="en-US" sz="4000" dirty="0"/>
              <a:t>Part II: Planning Evidence Gathering Opportunities</a:t>
            </a:r>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233344" y="5348077"/>
            <a:ext cx="8298206" cy="724920"/>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4F86C-74ED-0146-B08D-CAA962B97402}"/>
              </a:ext>
            </a:extLst>
          </p:cNvPr>
          <p:cNvSpPr>
            <a:spLocks noGrp="1"/>
          </p:cNvSpPr>
          <p:nvPr>
            <p:ph type="title"/>
          </p:nvPr>
        </p:nvSpPr>
        <p:spPr>
          <a:xfrm>
            <a:off x="1149552" y="245340"/>
            <a:ext cx="10003130" cy="1320800"/>
          </a:xfrm>
        </p:spPr>
        <p:txBody>
          <a:bodyPr>
            <a:noAutofit/>
          </a:bodyPr>
          <a:lstStyle/>
          <a:p>
            <a:pPr>
              <a:lnSpc>
                <a:spcPct val="90000"/>
              </a:lnSpc>
            </a:pPr>
            <a:r>
              <a:rPr lang="en-US" dirty="0"/>
              <a:t>Key Considerations for Evidence of Student Learning</a:t>
            </a:r>
          </a:p>
        </p:txBody>
      </p:sp>
      <p:pic>
        <p:nvPicPr>
          <p:cNvPr id="17" name="Content Placeholder 16" descr="Icon of a checkmark">
            <a:extLst>
              <a:ext uri="{FF2B5EF4-FFF2-40B4-BE49-F238E27FC236}">
                <a16:creationId xmlns:a16="http://schemas.microsoft.com/office/drawing/2014/main" xmlns="" id="{B8E9676C-E1E5-BE4C-BA55-CAC627DB53F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5476" y="2057429"/>
            <a:ext cx="914400" cy="914400"/>
          </a:xfrm>
        </p:spPr>
      </p:pic>
      <p:pic>
        <p:nvPicPr>
          <p:cNvPr id="19" name="Content Placeholder 18" descr="Icon of an eye">
            <a:extLst>
              <a:ext uri="{FF2B5EF4-FFF2-40B4-BE49-F238E27FC236}">
                <a16:creationId xmlns:a16="http://schemas.microsoft.com/office/drawing/2014/main" xmlns="" id="{75D8127F-5EC0-1A49-8B46-D6AF812913C8}"/>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5476" y="3245010"/>
            <a:ext cx="914400" cy="914400"/>
          </a:xfrm>
        </p:spPr>
      </p:pic>
      <p:pic>
        <p:nvPicPr>
          <p:cNvPr id="21" name="Content Placeholder 20" descr="Icon of a classroom">
            <a:extLst>
              <a:ext uri="{FF2B5EF4-FFF2-40B4-BE49-F238E27FC236}">
                <a16:creationId xmlns:a16="http://schemas.microsoft.com/office/drawing/2014/main" xmlns="" id="{F69BA843-F78E-3A4F-BCE8-0D7E226C0A52}"/>
              </a:ext>
            </a:extLst>
          </p:cNvPr>
          <p:cNvPicPr>
            <a:picLocks noGrp="1" noChangeAspect="1"/>
          </p:cNvPicPr>
          <p:nvPr>
            <p:ph sz="half" idx="11"/>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49552" y="4411411"/>
            <a:ext cx="914400" cy="914400"/>
          </a:xfrm>
        </p:spPr>
      </p:pic>
      <p:sp>
        <p:nvSpPr>
          <p:cNvPr id="10" name="Content Placeholder 9">
            <a:extLst>
              <a:ext uri="{FF2B5EF4-FFF2-40B4-BE49-F238E27FC236}">
                <a16:creationId xmlns:a16="http://schemas.microsoft.com/office/drawing/2014/main" xmlns="" id="{736823ED-77E0-F844-A2CA-9BC105EA5B70}"/>
              </a:ext>
            </a:extLst>
          </p:cNvPr>
          <p:cNvSpPr>
            <a:spLocks noGrp="1"/>
          </p:cNvSpPr>
          <p:nvPr>
            <p:ph sz="half" idx="13"/>
          </p:nvPr>
        </p:nvSpPr>
        <p:spPr>
          <a:xfrm>
            <a:off x="2507075" y="3327573"/>
            <a:ext cx="6754347" cy="749274"/>
          </a:xfrm>
        </p:spPr>
        <p:txBody>
          <a:bodyPr/>
          <a:lstStyle/>
          <a:p>
            <a:r>
              <a:rPr lang="en-US" sz="2800" dirty="0"/>
              <a:t>Make student learning visible</a:t>
            </a:r>
          </a:p>
          <a:p>
            <a:endParaRPr lang="en-US" dirty="0"/>
          </a:p>
        </p:txBody>
      </p:sp>
      <p:sp>
        <p:nvSpPr>
          <p:cNvPr id="12" name="Content Placeholder 11">
            <a:extLst>
              <a:ext uri="{FF2B5EF4-FFF2-40B4-BE49-F238E27FC236}">
                <a16:creationId xmlns:a16="http://schemas.microsoft.com/office/drawing/2014/main" xmlns="" id="{37008E9C-888C-AC4D-8936-150AFC8CAEDB}"/>
              </a:ext>
            </a:extLst>
          </p:cNvPr>
          <p:cNvSpPr>
            <a:spLocks noGrp="1"/>
          </p:cNvSpPr>
          <p:nvPr>
            <p:ph sz="half" idx="14"/>
          </p:nvPr>
        </p:nvSpPr>
        <p:spPr>
          <a:xfrm>
            <a:off x="2507075" y="4406012"/>
            <a:ext cx="7896098" cy="975776"/>
          </a:xfrm>
        </p:spPr>
        <p:txBody>
          <a:bodyPr/>
          <a:lstStyle/>
          <a:p>
            <a:r>
              <a:rPr lang="en-US" sz="2800" dirty="0"/>
              <a:t>Inform students and teachers about next steps</a:t>
            </a:r>
          </a:p>
          <a:p>
            <a:endParaRPr lang="en-US" dirty="0"/>
          </a:p>
        </p:txBody>
      </p:sp>
      <p:pic>
        <p:nvPicPr>
          <p:cNvPr id="23" name="Content Placeholder 22" descr="Icon of a head with gears representing thinking">
            <a:extLst>
              <a:ext uri="{FF2B5EF4-FFF2-40B4-BE49-F238E27FC236}">
                <a16:creationId xmlns:a16="http://schemas.microsoft.com/office/drawing/2014/main" xmlns="" id="{EF09FC70-4079-9A47-AC0B-3AC913FA970F}"/>
              </a:ext>
            </a:extLst>
          </p:cNvPr>
          <p:cNvPicPr>
            <a:picLocks noGrp="1" noChangeAspect="1"/>
          </p:cNvPicPr>
          <p:nvPr>
            <p:ph sz="half" idx="15"/>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49552" y="5577812"/>
            <a:ext cx="914400" cy="914400"/>
          </a:xfrm>
        </p:spPr>
      </p:pic>
      <p:sp>
        <p:nvSpPr>
          <p:cNvPr id="14" name="Content Placeholder 13">
            <a:extLst>
              <a:ext uri="{FF2B5EF4-FFF2-40B4-BE49-F238E27FC236}">
                <a16:creationId xmlns:a16="http://schemas.microsoft.com/office/drawing/2014/main" xmlns="" id="{41C844EE-6D05-1142-8981-5FC1C8E6B331}"/>
              </a:ext>
            </a:extLst>
          </p:cNvPr>
          <p:cNvSpPr>
            <a:spLocks noGrp="1"/>
          </p:cNvSpPr>
          <p:nvPr>
            <p:ph sz="half" idx="16"/>
          </p:nvPr>
        </p:nvSpPr>
        <p:spPr>
          <a:xfrm>
            <a:off x="2507075" y="2139992"/>
            <a:ext cx="7103386" cy="749274"/>
          </a:xfrm>
        </p:spPr>
        <p:txBody>
          <a:bodyPr/>
          <a:lstStyle/>
          <a:p>
            <a:r>
              <a:rPr lang="en-US" sz="2800" dirty="0"/>
              <a:t>Intentionally design and implement</a:t>
            </a:r>
          </a:p>
        </p:txBody>
      </p:sp>
      <p:sp>
        <p:nvSpPr>
          <p:cNvPr id="15" name="Content Placeholder 14">
            <a:extLst>
              <a:ext uri="{FF2B5EF4-FFF2-40B4-BE49-F238E27FC236}">
                <a16:creationId xmlns:a16="http://schemas.microsoft.com/office/drawing/2014/main" xmlns="" id="{C8121D70-014E-B641-AC90-D42F0147B5FC}"/>
              </a:ext>
            </a:extLst>
          </p:cNvPr>
          <p:cNvSpPr>
            <a:spLocks noGrp="1"/>
          </p:cNvSpPr>
          <p:nvPr>
            <p:ph sz="half" idx="17"/>
          </p:nvPr>
        </p:nvSpPr>
        <p:spPr>
          <a:xfrm>
            <a:off x="2507076" y="5660374"/>
            <a:ext cx="6754346" cy="749275"/>
          </a:xfrm>
        </p:spPr>
        <p:txBody>
          <a:bodyPr/>
          <a:lstStyle/>
          <a:p>
            <a:r>
              <a:rPr lang="en-US" sz="2800" dirty="0"/>
              <a:t>Integrate into learning</a:t>
            </a:r>
          </a:p>
          <a:p>
            <a:endParaRPr lang="en-US" sz="2800" dirty="0"/>
          </a:p>
        </p:txBody>
      </p:sp>
      <p:sp>
        <p:nvSpPr>
          <p:cNvPr id="11" name="Slide Number Placeholder 2">
            <a:extLst>
              <a:ext uri="{FF2B5EF4-FFF2-40B4-BE49-F238E27FC236}">
                <a16:creationId xmlns:a16="http://schemas.microsoft.com/office/drawing/2014/main" xmlns="" id="{A7A24168-AC91-45DF-8508-969FF3BA8A2D}"/>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10</a:t>
            </a:fld>
            <a:endParaRPr lang="en-US"/>
          </a:p>
        </p:txBody>
      </p:sp>
    </p:spTree>
    <p:extLst>
      <p:ext uri="{BB962C8B-B14F-4D97-AF65-F5344CB8AC3E}">
        <p14:creationId xmlns:p14="http://schemas.microsoft.com/office/powerpoint/2010/main" val="109751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4F86C-74ED-0146-B08D-CAA962B97402}"/>
              </a:ext>
            </a:extLst>
          </p:cNvPr>
          <p:cNvSpPr>
            <a:spLocks noGrp="1"/>
          </p:cNvSpPr>
          <p:nvPr>
            <p:ph type="title"/>
          </p:nvPr>
        </p:nvSpPr>
        <p:spPr>
          <a:xfrm>
            <a:off x="1137676" y="292842"/>
            <a:ext cx="9879089" cy="1320800"/>
          </a:xfrm>
        </p:spPr>
        <p:txBody>
          <a:bodyPr/>
          <a:lstStyle/>
          <a:p>
            <a:r>
              <a:rPr lang="en-US" dirty="0"/>
              <a:t>Ensuring Evidence is Meaningful </a:t>
            </a:r>
          </a:p>
        </p:txBody>
      </p:sp>
      <p:sp>
        <p:nvSpPr>
          <p:cNvPr id="4" name="Content Placeholder 3">
            <a:extLst>
              <a:ext uri="{FF2B5EF4-FFF2-40B4-BE49-F238E27FC236}">
                <a16:creationId xmlns:a16="http://schemas.microsoft.com/office/drawing/2014/main" xmlns="" id="{AA7E383B-16D1-DB4B-A4D2-E92F354912D0}"/>
              </a:ext>
            </a:extLst>
          </p:cNvPr>
          <p:cNvSpPr>
            <a:spLocks noGrp="1"/>
          </p:cNvSpPr>
          <p:nvPr>
            <p:ph sz="quarter" idx="12"/>
          </p:nvPr>
        </p:nvSpPr>
        <p:spPr>
          <a:xfrm>
            <a:off x="1137677" y="2149816"/>
            <a:ext cx="9090025" cy="4878388"/>
          </a:xfrm>
        </p:spPr>
        <p:txBody>
          <a:bodyPr/>
          <a:lstStyle/>
          <a:p>
            <a:pPr>
              <a:spcBef>
                <a:spcPts val="700"/>
              </a:spcBef>
            </a:pPr>
            <a:r>
              <a:rPr lang="en-US" sz="3200" dirty="0"/>
              <a:t>From Module 4, Part I: </a:t>
            </a:r>
          </a:p>
          <a:p>
            <a:pPr marL="571500" indent="-571500">
              <a:spcBef>
                <a:spcPts val="700"/>
              </a:spcBef>
              <a:buFont typeface="Arial" panose="020B0604020202020204" pitchFamily="34" charset="0"/>
              <a:buChar char="•"/>
            </a:pPr>
            <a:r>
              <a:rPr lang="en-US" sz="2800" dirty="0"/>
              <a:t>Meaningful evidence</a:t>
            </a:r>
          </a:p>
          <a:p>
            <a:pPr marL="1314450" lvl="1" indent="-571500">
              <a:spcBef>
                <a:spcPts val="700"/>
              </a:spcBef>
              <a:buFont typeface="Arial" panose="020B0604020202020204" pitchFamily="34" charset="0"/>
              <a:buChar char="•"/>
            </a:pPr>
            <a:r>
              <a:rPr lang="en-US" sz="2400" dirty="0"/>
              <a:t>Aligned to Learning Goals and Success Criteria</a:t>
            </a:r>
          </a:p>
          <a:p>
            <a:pPr marL="1314450" lvl="1" indent="-571500">
              <a:spcBef>
                <a:spcPts val="700"/>
              </a:spcBef>
              <a:buFont typeface="Arial" panose="020B0604020202020204" pitchFamily="34" charset="0"/>
              <a:buChar char="•"/>
            </a:pPr>
            <a:r>
              <a:rPr lang="en-US" sz="2400" dirty="0"/>
              <a:t>Multiple sources</a:t>
            </a:r>
          </a:p>
          <a:p>
            <a:pPr marL="1314450" lvl="1" indent="-571500">
              <a:spcBef>
                <a:spcPts val="700"/>
              </a:spcBef>
              <a:buFont typeface="Arial" panose="020B0604020202020204" pitchFamily="34" charset="0"/>
              <a:buChar char="•"/>
            </a:pPr>
            <a:r>
              <a:rPr lang="en-US" sz="2400" dirty="0"/>
              <a:t>Anchored in disciplinary discourse and practices</a:t>
            </a:r>
          </a:p>
          <a:p>
            <a:pPr marL="571500" indent="-571500">
              <a:spcBef>
                <a:spcPts val="700"/>
              </a:spcBef>
              <a:buFont typeface="Arial" panose="020B0604020202020204" pitchFamily="34" charset="0"/>
              <a:buChar char="•"/>
            </a:pPr>
            <a:r>
              <a:rPr lang="en-US" sz="2800" dirty="0"/>
              <a:t>Fairness and equity</a:t>
            </a:r>
          </a:p>
          <a:p>
            <a:pPr marL="1314450" lvl="1" indent="-571500">
              <a:spcBef>
                <a:spcPts val="700"/>
              </a:spcBef>
              <a:buFont typeface="Arial" panose="020B0604020202020204" pitchFamily="34" charset="0"/>
              <a:buChar char="•"/>
            </a:pPr>
            <a:r>
              <a:rPr lang="en-US" sz="2400" dirty="0"/>
              <a:t>Culturally responsive</a:t>
            </a:r>
          </a:p>
          <a:p>
            <a:pPr marL="1314450" lvl="1" indent="-571500">
              <a:spcBef>
                <a:spcPts val="700"/>
              </a:spcBef>
              <a:buFont typeface="Arial" panose="020B0604020202020204" pitchFamily="34" charset="0"/>
              <a:buChar char="•"/>
            </a:pPr>
            <a:r>
              <a:rPr lang="en-US" sz="2400" dirty="0"/>
              <a:t>Accessible</a:t>
            </a:r>
          </a:p>
          <a:p>
            <a:pPr marL="1314450" lvl="1" indent="-571500">
              <a:spcBef>
                <a:spcPts val="700"/>
              </a:spcBef>
              <a:buFont typeface="Arial" panose="020B0604020202020204" pitchFamily="34" charset="0"/>
              <a:buChar char="•"/>
            </a:pPr>
            <a:r>
              <a:rPr lang="en-US" sz="2400" dirty="0"/>
              <a:t>Promotes student choice and autonomy</a:t>
            </a:r>
            <a:endParaRPr lang="en-US" sz="2800" dirty="0"/>
          </a:p>
        </p:txBody>
      </p:sp>
      <p:sp>
        <p:nvSpPr>
          <p:cNvPr id="3" name="Slide Number Placeholder 2">
            <a:extLst>
              <a:ext uri="{FF2B5EF4-FFF2-40B4-BE49-F238E27FC236}">
                <a16:creationId xmlns:a16="http://schemas.microsoft.com/office/drawing/2014/main" xmlns="" id="{A7427503-FCDF-1A45-9CB1-A5C2A6CD815F}"/>
              </a:ext>
            </a:extLst>
          </p:cNvPr>
          <p:cNvSpPr>
            <a:spLocks noGrp="1"/>
          </p:cNvSpPr>
          <p:nvPr>
            <p:ph type="sldNum" sz="quarter" idx="10"/>
          </p:nvPr>
        </p:nvSpPr>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126369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913382-C431-D748-A72C-6E44587E317D}"/>
              </a:ext>
            </a:extLst>
          </p:cNvPr>
          <p:cNvSpPr>
            <a:spLocks noGrp="1"/>
          </p:cNvSpPr>
          <p:nvPr>
            <p:ph type="title"/>
          </p:nvPr>
        </p:nvSpPr>
        <p:spPr>
          <a:xfrm>
            <a:off x="710165" y="3273549"/>
            <a:ext cx="9503510" cy="1320800"/>
          </a:xfrm>
        </p:spPr>
        <p:txBody>
          <a:bodyPr/>
          <a:lstStyle/>
          <a:p>
            <a:r>
              <a:rPr lang="en-US" sz="5400" dirty="0"/>
              <a:t>Lesson Design Considerations</a:t>
            </a:r>
          </a:p>
        </p:txBody>
      </p:sp>
      <p:sp>
        <p:nvSpPr>
          <p:cNvPr id="3" name="Slide Number Placeholder 2">
            <a:extLst>
              <a:ext uri="{FF2B5EF4-FFF2-40B4-BE49-F238E27FC236}">
                <a16:creationId xmlns:a16="http://schemas.microsoft.com/office/drawing/2014/main" xmlns="" id="{62C53DBE-9A80-F04E-B8C3-A758095C1055}"/>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221878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E9ADA75-7699-D84D-82AD-39354C526CAD}"/>
              </a:ext>
            </a:extLst>
          </p:cNvPr>
          <p:cNvSpPr>
            <a:spLocks noGrp="1"/>
          </p:cNvSpPr>
          <p:nvPr>
            <p:ph type="title"/>
          </p:nvPr>
        </p:nvSpPr>
        <p:spPr/>
        <p:txBody>
          <a:bodyPr/>
          <a:lstStyle/>
          <a:p>
            <a:r>
              <a:rPr lang="en-US" dirty="0"/>
              <a:t>Planning for Evidence</a:t>
            </a:r>
          </a:p>
        </p:txBody>
      </p:sp>
      <p:sp>
        <p:nvSpPr>
          <p:cNvPr id="5" name="Content Placeholder 4">
            <a:extLst>
              <a:ext uri="{FF2B5EF4-FFF2-40B4-BE49-F238E27FC236}">
                <a16:creationId xmlns:a16="http://schemas.microsoft.com/office/drawing/2014/main" xmlns="" id="{AD328F2C-1252-FD48-9E11-2397132910AA}"/>
              </a:ext>
            </a:extLst>
          </p:cNvPr>
          <p:cNvSpPr>
            <a:spLocks noGrp="1"/>
          </p:cNvSpPr>
          <p:nvPr>
            <p:ph sz="quarter" idx="12"/>
          </p:nvPr>
        </p:nvSpPr>
        <p:spPr/>
        <p:txBody>
          <a:bodyPr/>
          <a:lstStyle/>
          <a:p>
            <a:pPr marL="571500" lvl="0" indent="-571500">
              <a:buFont typeface="Arial" panose="020B0604020202020204" pitchFamily="34" charset="0"/>
              <a:buChar char="•"/>
            </a:pPr>
            <a:r>
              <a:rPr lang="en-US" sz="3200" dirty="0"/>
              <a:t>What do you think are the advantages of this careful planning for evidence in a lesson?</a:t>
            </a:r>
          </a:p>
          <a:p>
            <a:pPr marL="571500" lvl="0" indent="-571500">
              <a:buFont typeface="Arial" panose="020B0604020202020204" pitchFamily="34" charset="0"/>
              <a:buChar char="•"/>
            </a:pPr>
            <a:r>
              <a:rPr lang="en-US" sz="3200" dirty="0"/>
              <a:t>How do you currently plan to elicit evidence of student learning?</a:t>
            </a:r>
          </a:p>
          <a:p>
            <a:pPr marL="571500" lvl="0" indent="-571500">
              <a:buFont typeface="Arial" panose="020B0604020202020204" pitchFamily="34" charset="0"/>
              <a:buChar char="•"/>
            </a:pPr>
            <a:r>
              <a:rPr lang="en-US" sz="3200" dirty="0"/>
              <a:t>What are some challenges related to planning for evidence?</a:t>
            </a:r>
          </a:p>
          <a:p>
            <a:pPr marL="571500" lvl="0" indent="-571500">
              <a:buFont typeface="Arial" panose="020B0604020202020204" pitchFamily="34" charset="0"/>
              <a:buChar char="•"/>
            </a:pPr>
            <a:r>
              <a:rPr lang="en-US" sz="3200" dirty="0"/>
              <a:t>How do you plan for evidence in a remote learning context?</a:t>
            </a:r>
          </a:p>
          <a:p>
            <a:endParaRPr lang="en-US" dirty="0"/>
          </a:p>
        </p:txBody>
      </p:sp>
      <p:sp>
        <p:nvSpPr>
          <p:cNvPr id="3" name="Slide Number Placeholder 2">
            <a:extLst>
              <a:ext uri="{FF2B5EF4-FFF2-40B4-BE49-F238E27FC236}">
                <a16:creationId xmlns:a16="http://schemas.microsoft.com/office/drawing/2014/main" xmlns="" id="{75D513DB-57EE-CF4D-8AB7-6FEF4265DCF7}"/>
              </a:ext>
            </a:extLst>
          </p:cNvPr>
          <p:cNvSpPr>
            <a:spLocks noGrp="1"/>
          </p:cNvSpPr>
          <p:nvPr>
            <p:ph type="sldNum" sz="quarter" idx="10"/>
          </p:nvPr>
        </p:nvSpPr>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272007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a:lstStyle/>
          <a:p>
            <a:r>
              <a:rPr lang="en-US" dirty="0"/>
              <a:t>Different Evidence at </a:t>
            </a:r>
            <a:br>
              <a:rPr lang="en-US" dirty="0"/>
            </a:br>
            <a:r>
              <a:rPr lang="en-US" dirty="0"/>
              <a:t>Different Times (1)</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382983"/>
            <a:ext cx="8592919" cy="4878388"/>
          </a:xfrm>
        </p:spPr>
        <p:txBody>
          <a:bodyPr/>
          <a:lstStyle/>
          <a:p>
            <a:r>
              <a:rPr lang="en-US" sz="3200" dirty="0"/>
              <a:t>Beginning of a lesson:</a:t>
            </a:r>
          </a:p>
          <a:p>
            <a:pPr marL="571500" indent="-571500">
              <a:buFont typeface="Arial" panose="020B0604020202020204" pitchFamily="34" charset="0"/>
              <a:buChar char="•"/>
            </a:pPr>
            <a:r>
              <a:rPr lang="en-US" sz="3200" dirty="0"/>
              <a:t>Identify prior knowledge</a:t>
            </a:r>
          </a:p>
          <a:p>
            <a:pPr marL="571500" indent="-571500">
              <a:buFont typeface="Arial" panose="020B0604020202020204" pitchFamily="34" charset="0"/>
              <a:buChar char="•"/>
            </a:pPr>
            <a:r>
              <a:rPr lang="en-US" sz="3200" dirty="0"/>
              <a:t>Clarify misconceptions </a:t>
            </a:r>
          </a:p>
          <a:p>
            <a:pPr marL="571500" indent="-571500">
              <a:buFont typeface="Arial" panose="020B0604020202020204" pitchFamily="34" charset="0"/>
              <a:buChar char="•"/>
            </a:pPr>
            <a:r>
              <a:rPr lang="en-US" sz="3200" dirty="0"/>
              <a:t>Check for understanding about the Learning Goals and Success Criteria</a:t>
            </a:r>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408296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a:lstStyle/>
          <a:p>
            <a:r>
              <a:rPr lang="en-US" dirty="0"/>
              <a:t>Different Evidence at </a:t>
            </a:r>
            <a:br>
              <a:rPr lang="en-US" dirty="0"/>
            </a:br>
            <a:r>
              <a:rPr lang="en-US" dirty="0"/>
              <a:t>Different Times (2)</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382983"/>
            <a:ext cx="9090025" cy="4878388"/>
          </a:xfrm>
        </p:spPr>
        <p:txBody>
          <a:bodyPr/>
          <a:lstStyle/>
          <a:p>
            <a:r>
              <a:rPr lang="en-US" sz="3200" dirty="0"/>
              <a:t>Middle of a lesson:</a:t>
            </a:r>
          </a:p>
          <a:p>
            <a:pPr marL="571500" indent="-571500">
              <a:buFont typeface="Arial" panose="020B0604020202020204" pitchFamily="34" charset="0"/>
              <a:buChar char="•"/>
            </a:pPr>
            <a:r>
              <a:rPr lang="en-US" sz="3200" dirty="0"/>
              <a:t>Check understanding on key concepts and skills that build to the Learning Goals</a:t>
            </a:r>
          </a:p>
          <a:p>
            <a:pPr marL="571500" indent="-571500">
              <a:buFont typeface="Arial" panose="020B0604020202020204" pitchFamily="34" charset="0"/>
              <a:buChar char="•"/>
            </a:pPr>
            <a:r>
              <a:rPr lang="en-US" sz="3200" dirty="0"/>
              <a:t>Provide opportunities for individual and collaborative sense making</a:t>
            </a:r>
          </a:p>
          <a:p>
            <a:pPr marL="571500" indent="-571500">
              <a:buFont typeface="Arial" panose="020B0604020202020204" pitchFamily="34" charset="0"/>
              <a:buChar char="•"/>
            </a:pPr>
            <a:r>
              <a:rPr lang="en-US" sz="3200" dirty="0"/>
              <a:t>Clarify misconceptions</a:t>
            </a:r>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178578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a:lstStyle/>
          <a:p>
            <a:r>
              <a:rPr lang="en-US" dirty="0"/>
              <a:t>Different Evidence at </a:t>
            </a:r>
            <a:br>
              <a:rPr lang="en-US" dirty="0"/>
            </a:br>
            <a:r>
              <a:rPr lang="en-US" dirty="0"/>
              <a:t>Different Times (3)</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382983"/>
            <a:ext cx="9090025" cy="4878388"/>
          </a:xfrm>
        </p:spPr>
        <p:txBody>
          <a:bodyPr/>
          <a:lstStyle/>
          <a:p>
            <a:r>
              <a:rPr lang="en-US" sz="3200" dirty="0"/>
              <a:t>End of a lesson:</a:t>
            </a:r>
          </a:p>
          <a:p>
            <a:pPr marL="571500" indent="-571500">
              <a:buFont typeface="Arial" panose="020B0604020202020204" pitchFamily="34" charset="0"/>
              <a:buChar char="•"/>
            </a:pPr>
            <a:r>
              <a:rPr lang="en-US" sz="3200" dirty="0"/>
              <a:t>Share progress toward Success Criteria</a:t>
            </a:r>
          </a:p>
          <a:p>
            <a:pPr marL="571500" indent="-571500">
              <a:buFont typeface="Arial" panose="020B0604020202020204" pitchFamily="34" charset="0"/>
              <a:buChar char="•"/>
            </a:pPr>
            <a:r>
              <a:rPr lang="en-US" sz="3200" dirty="0"/>
              <a:t>Fine-tune learning and performance toward Success Criteria</a:t>
            </a:r>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16</a:t>
            </a:fld>
            <a:endParaRPr lang="en-US" dirty="0"/>
          </a:p>
        </p:txBody>
      </p:sp>
    </p:spTree>
    <p:extLst>
      <p:ext uri="{BB962C8B-B14F-4D97-AF65-F5344CB8AC3E}">
        <p14:creationId xmlns:p14="http://schemas.microsoft.com/office/powerpoint/2010/main" val="133810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532580" y="270740"/>
            <a:ext cx="10572548" cy="1320800"/>
          </a:xfrm>
          <a:prstGeom prst="rect">
            <a:avLst/>
          </a:prstGeom>
        </p:spPr>
        <p:txBody>
          <a:bodyPr anchor="t">
            <a:noAutofit/>
          </a:bodyPr>
          <a:lstStyle/>
          <a:p>
            <a:r>
              <a:rPr lang="en-US" sz="5400" dirty="0"/>
              <a:t>Variety of Tasks and Participation Structures</a:t>
            </a:r>
          </a:p>
        </p:txBody>
      </p:sp>
      <p:graphicFrame>
        <p:nvGraphicFramePr>
          <p:cNvPr id="8" name="Table 8" descr="A table showing the variety of tasks and participation structures">
            <a:extLst>
              <a:ext uri="{FF2B5EF4-FFF2-40B4-BE49-F238E27FC236}">
                <a16:creationId xmlns:a16="http://schemas.microsoft.com/office/drawing/2014/main" xmlns="" id="{4A5E0645-5D81-0C4F-B708-D1540BEB422A}"/>
              </a:ext>
            </a:extLst>
          </p:cNvPr>
          <p:cNvGraphicFramePr>
            <a:graphicFrameLocks noGrp="1"/>
          </p:cNvGraphicFramePr>
          <p:nvPr>
            <p:ph sz="half" idx="1"/>
            <p:extLst>
              <p:ext uri="{D42A27DB-BD31-4B8C-83A1-F6EECF244321}">
                <p14:modId xmlns:p14="http://schemas.microsoft.com/office/powerpoint/2010/main" val="3741965784"/>
              </p:ext>
            </p:extLst>
          </p:nvPr>
        </p:nvGraphicFramePr>
        <p:xfrm>
          <a:off x="469900" y="2101850"/>
          <a:ext cx="11252200" cy="4023360"/>
        </p:xfrm>
        <a:graphic>
          <a:graphicData uri="http://schemas.openxmlformats.org/drawingml/2006/table">
            <a:tbl>
              <a:tblPr firstRow="1" bandRow="1">
                <a:tableStyleId>{5C22544A-7EE6-4342-B048-85BDC9FD1C3A}</a:tableStyleId>
              </a:tblPr>
              <a:tblGrid>
                <a:gridCol w="2002854">
                  <a:extLst>
                    <a:ext uri="{9D8B030D-6E8A-4147-A177-3AD203B41FA5}">
                      <a16:colId xmlns:a16="http://schemas.microsoft.com/office/drawing/2014/main" xmlns="" val="2739684875"/>
                    </a:ext>
                  </a:extLst>
                </a:gridCol>
                <a:gridCol w="3623246">
                  <a:extLst>
                    <a:ext uri="{9D8B030D-6E8A-4147-A177-3AD203B41FA5}">
                      <a16:colId xmlns:a16="http://schemas.microsoft.com/office/drawing/2014/main" xmlns="" val="3755266041"/>
                    </a:ext>
                  </a:extLst>
                </a:gridCol>
                <a:gridCol w="2813050">
                  <a:extLst>
                    <a:ext uri="{9D8B030D-6E8A-4147-A177-3AD203B41FA5}">
                      <a16:colId xmlns:a16="http://schemas.microsoft.com/office/drawing/2014/main" xmlns="" val="1527128852"/>
                    </a:ext>
                  </a:extLst>
                </a:gridCol>
                <a:gridCol w="2813050">
                  <a:extLst>
                    <a:ext uri="{9D8B030D-6E8A-4147-A177-3AD203B41FA5}">
                      <a16:colId xmlns:a16="http://schemas.microsoft.com/office/drawing/2014/main" xmlns="" val="2655543004"/>
                    </a:ext>
                  </a:extLst>
                </a:gridCol>
              </a:tblGrid>
              <a:tr h="370840">
                <a:tc>
                  <a:txBody>
                    <a:bodyPr/>
                    <a:lstStyle/>
                    <a:p>
                      <a:r>
                        <a:rPr lang="en-US" b="1" dirty="0">
                          <a:solidFill>
                            <a:schemeClr val="tx1">
                              <a:lumMod val="75000"/>
                              <a:lumOff val="25000"/>
                            </a:schemeClr>
                          </a:solidFill>
                        </a:rPr>
                        <a:t>Participant Structure</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b="1" dirty="0">
                          <a:solidFill>
                            <a:schemeClr val="tx1">
                              <a:lumMod val="75000"/>
                              <a:lumOff val="25000"/>
                            </a:schemeClr>
                          </a:solidFill>
                        </a:rPr>
                        <a:t>Classroom Talk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b="1" dirty="0">
                          <a:solidFill>
                            <a:schemeClr val="tx1">
                              <a:lumMod val="75000"/>
                              <a:lumOff val="25000"/>
                            </a:schemeClr>
                          </a:solidFill>
                        </a:rPr>
                        <a:t>Student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b="1" dirty="0">
                          <a:solidFill>
                            <a:schemeClr val="tx1">
                              <a:lumMod val="75000"/>
                              <a:lumOff val="25000"/>
                            </a:schemeClr>
                          </a:solidFill>
                        </a:rPr>
                        <a:t>Peer- and Self-Assessment</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351206067"/>
                  </a:ext>
                </a:extLst>
              </a:tr>
              <a:tr h="370840">
                <a:tc>
                  <a:txBody>
                    <a:bodyPr/>
                    <a:lstStyle/>
                    <a:p>
                      <a:r>
                        <a:rPr lang="en-US" b="0" dirty="0">
                          <a:solidFill>
                            <a:schemeClr val="tx1">
                              <a:lumMod val="75000"/>
                              <a:lumOff val="25000"/>
                            </a:schemeClr>
                          </a:solidFill>
                        </a:rPr>
                        <a:t>Independent </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Conference with teacher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Written response, essay, jigsaw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Thumbs up/thumbs down, exit ticket, reflection journal</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409609319"/>
                  </a:ext>
                </a:extLst>
              </a:tr>
              <a:tr h="370840">
                <a:tc>
                  <a:txBody>
                    <a:bodyPr/>
                    <a:lstStyle/>
                    <a:p>
                      <a:r>
                        <a:rPr lang="en-US" b="0" dirty="0">
                          <a:solidFill>
                            <a:schemeClr val="tx1">
                              <a:lumMod val="75000"/>
                              <a:lumOff val="25000"/>
                            </a:schemeClr>
                          </a:solidFill>
                        </a:rPr>
                        <a:t>Pair</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Turn and talk, peer conference, teacher and peer questioning, pair share, elbow partners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Presentation, work plan, graphic organizer, reading guide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Peer conference using rubric, peer editing</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412426376"/>
                  </a:ext>
                </a:extLst>
              </a:tr>
              <a:tr h="370840">
                <a:tc>
                  <a:txBody>
                    <a:bodyPr/>
                    <a:lstStyle/>
                    <a:p>
                      <a:r>
                        <a:rPr lang="en-US" b="0" dirty="0">
                          <a:solidFill>
                            <a:schemeClr val="tx1">
                              <a:lumMod val="75000"/>
                              <a:lumOff val="25000"/>
                            </a:schemeClr>
                          </a:solidFill>
                        </a:rPr>
                        <a:t>Small Group</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Teacher and peer questioning, discussion, share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Presentation, work plan, graphic organizer, reading guide, jigsaw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0" dirty="0">
                          <a:solidFill>
                            <a:schemeClr val="tx1">
                              <a:lumMod val="75000"/>
                              <a:lumOff val="25000"/>
                            </a:schemeClr>
                          </a:solidFill>
                        </a:rPr>
                        <a:t>Carousel, group presentation feedback</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642401742"/>
                  </a:ext>
                </a:extLst>
              </a:tr>
              <a:tr h="370840">
                <a:tc>
                  <a:txBody>
                    <a:bodyPr/>
                    <a:lstStyle/>
                    <a:p>
                      <a:r>
                        <a:rPr lang="en-US" b="0" dirty="0">
                          <a:solidFill>
                            <a:schemeClr val="tx1">
                              <a:lumMod val="75000"/>
                              <a:lumOff val="25000"/>
                            </a:schemeClr>
                          </a:solidFill>
                        </a:rPr>
                        <a:t>Whole Class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b="0" dirty="0">
                          <a:solidFill>
                            <a:schemeClr val="tx1">
                              <a:lumMod val="75000"/>
                              <a:lumOff val="25000"/>
                            </a:schemeClr>
                          </a:solidFill>
                        </a:rPr>
                        <a:t>Teacher and peer questioning, classroom discussion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b="0" dirty="0">
                          <a:solidFill>
                            <a:schemeClr val="tx1">
                              <a:lumMod val="75000"/>
                              <a:lumOff val="25000"/>
                            </a:schemeClr>
                          </a:solidFill>
                        </a:rPr>
                        <a:t>Class play, 4 corners, class debate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b="0" dirty="0">
                          <a:solidFill>
                            <a:schemeClr val="tx1">
                              <a:lumMod val="75000"/>
                              <a:lumOff val="25000"/>
                            </a:schemeClr>
                          </a:solidFill>
                        </a:rPr>
                        <a:t>Gallery walk, parking lot</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2821795829"/>
                  </a:ext>
                </a:extLst>
              </a:tr>
            </a:tbl>
          </a:graphicData>
        </a:graphic>
      </p:graphicFrame>
      <p:sp>
        <p:nvSpPr>
          <p:cNvPr id="9" name="Content Placeholder 8">
            <a:extLst>
              <a:ext uri="{FF2B5EF4-FFF2-40B4-BE49-F238E27FC236}">
                <a16:creationId xmlns:a16="http://schemas.microsoft.com/office/drawing/2014/main" xmlns="" id="{71F8012E-45AE-7E4B-A70B-733575392B4A}"/>
              </a:ext>
            </a:extLst>
          </p:cNvPr>
          <p:cNvSpPr>
            <a:spLocks noGrp="1"/>
          </p:cNvSpPr>
          <p:nvPr>
            <p:ph sz="half" idx="11"/>
          </p:nvPr>
        </p:nvSpPr>
        <p:spPr>
          <a:xfrm>
            <a:off x="469900" y="6173333"/>
            <a:ext cx="9850692" cy="471279"/>
          </a:xfrm>
        </p:spPr>
        <p:txBody>
          <a:bodyPr/>
          <a:lstStyle/>
          <a:p>
            <a:r>
              <a:rPr lang="en-US" sz="1800" dirty="0">
                <a:hlinkClick r:id="rId3" tooltip="Lesson Revision Improving Lesson Plans with Formative Assessment and College and Career Ready Standards"/>
              </a:rPr>
              <a:t>http://cresst.org/wp-content/uploads/Lesson_Revision_With_Formative_Assessment.pdf</a:t>
            </a:r>
            <a:endParaRPr lang="en-US" sz="1800" dirty="0">
              <a:highlight>
                <a:srgbClr val="FFFF00"/>
              </a:highlight>
            </a:endParaRPr>
          </a:p>
        </p:txBody>
      </p:sp>
      <p:sp>
        <p:nvSpPr>
          <p:cNvPr id="13" name="Slide Number Placeholder 2">
            <a:extLst>
              <a:ext uri="{FF2B5EF4-FFF2-40B4-BE49-F238E27FC236}">
                <a16:creationId xmlns:a16="http://schemas.microsoft.com/office/drawing/2014/main" xmlns="" id="{B6A003CF-58B7-7C44-A9D9-F3985EFED0D8}"/>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17</a:t>
            </a:fld>
            <a:endParaRPr lang="en-US" dirty="0">
              <a:solidFill>
                <a:srgbClr val="4A66AC"/>
              </a:solidFill>
            </a:endParaRPr>
          </a:p>
        </p:txBody>
      </p:sp>
    </p:spTree>
    <p:extLst>
      <p:ext uri="{BB962C8B-B14F-4D97-AF65-F5344CB8AC3E}">
        <p14:creationId xmlns:p14="http://schemas.microsoft.com/office/powerpoint/2010/main" val="70803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0409166-D89C-0147-B43A-D57A1406D23E}"/>
              </a:ext>
            </a:extLst>
          </p:cNvPr>
          <p:cNvSpPr>
            <a:spLocks noGrp="1"/>
          </p:cNvSpPr>
          <p:nvPr>
            <p:ph type="title"/>
          </p:nvPr>
        </p:nvSpPr>
        <p:spPr>
          <a:xfrm>
            <a:off x="710164" y="3273549"/>
            <a:ext cx="9434499" cy="1320800"/>
          </a:xfrm>
        </p:spPr>
        <p:txBody>
          <a:bodyPr/>
          <a:lstStyle/>
          <a:p>
            <a:r>
              <a:rPr lang="en-US" sz="5400" dirty="0"/>
              <a:t>Evidence Gathering Routines</a:t>
            </a:r>
          </a:p>
        </p:txBody>
      </p:sp>
      <p:sp>
        <p:nvSpPr>
          <p:cNvPr id="3" name="Slide Number Placeholder 2">
            <a:extLst>
              <a:ext uri="{FF2B5EF4-FFF2-40B4-BE49-F238E27FC236}">
                <a16:creationId xmlns:a16="http://schemas.microsoft.com/office/drawing/2014/main" xmlns="" id="{CA001997-2595-9846-8167-8A60550D1106}"/>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352888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FA3C15-D9B2-2140-8F44-5011D319E614}"/>
              </a:ext>
            </a:extLst>
          </p:cNvPr>
          <p:cNvSpPr>
            <a:spLocks noGrp="1"/>
          </p:cNvSpPr>
          <p:nvPr>
            <p:ph type="title"/>
          </p:nvPr>
        </p:nvSpPr>
        <p:spPr/>
        <p:txBody>
          <a:bodyPr/>
          <a:lstStyle/>
          <a:p>
            <a:r>
              <a:rPr lang="en-US" dirty="0"/>
              <a:t>Getting Started</a:t>
            </a:r>
          </a:p>
        </p:txBody>
      </p:sp>
      <p:sp>
        <p:nvSpPr>
          <p:cNvPr id="5" name="Content Placeholder 4">
            <a:extLst>
              <a:ext uri="{FF2B5EF4-FFF2-40B4-BE49-F238E27FC236}">
                <a16:creationId xmlns:a16="http://schemas.microsoft.com/office/drawing/2014/main" xmlns="" id="{ACE21EEF-6DC0-7849-AFF9-83546BF3B03F}"/>
              </a:ext>
            </a:extLst>
          </p:cNvPr>
          <p:cNvSpPr>
            <a:spLocks noGrp="1"/>
          </p:cNvSpPr>
          <p:nvPr>
            <p:ph sz="quarter" idx="12"/>
          </p:nvPr>
        </p:nvSpPr>
        <p:spPr/>
        <p:txBody>
          <a:bodyPr/>
          <a:lstStyle/>
          <a:p>
            <a:r>
              <a:rPr lang="en-US" dirty="0"/>
              <a:t>Focus on eliciting evidence through routines you are already engaged in:</a:t>
            </a:r>
          </a:p>
          <a:p>
            <a:pPr marL="571500" indent="-571500">
              <a:buFont typeface="Arial" panose="020B0604020202020204" pitchFamily="34" charset="0"/>
              <a:buChar char="•"/>
            </a:pPr>
            <a:r>
              <a:rPr lang="en-US" dirty="0"/>
              <a:t>Ensure evidence is meaningful </a:t>
            </a:r>
          </a:p>
          <a:p>
            <a:pPr marL="571500" indent="-571500">
              <a:buFont typeface="Arial" panose="020B0604020202020204" pitchFamily="34" charset="0"/>
              <a:buChar char="•"/>
            </a:pPr>
            <a:r>
              <a:rPr lang="en-US" dirty="0"/>
              <a:t>Maximize equity, fairness, and choice</a:t>
            </a:r>
          </a:p>
          <a:p>
            <a:pPr marL="571500" indent="-571500">
              <a:buFont typeface="Arial" panose="020B0604020202020204" pitchFamily="34" charset="0"/>
              <a:buChar char="•"/>
            </a:pPr>
            <a:r>
              <a:rPr lang="en-US" dirty="0"/>
              <a:t>Consider different evidence you will need at different points in your lesson</a:t>
            </a:r>
          </a:p>
          <a:p>
            <a:pPr marL="1314450" lvl="1" indent="-571500">
              <a:buFont typeface="Arial" panose="020B0604020202020204" pitchFamily="34" charset="0"/>
              <a:buChar char="•"/>
            </a:pPr>
            <a:endParaRPr lang="en-US" sz="2400" dirty="0"/>
          </a:p>
        </p:txBody>
      </p:sp>
      <p:sp>
        <p:nvSpPr>
          <p:cNvPr id="3" name="Slide Number Placeholder 2">
            <a:extLst>
              <a:ext uri="{FF2B5EF4-FFF2-40B4-BE49-F238E27FC236}">
                <a16:creationId xmlns:a16="http://schemas.microsoft.com/office/drawing/2014/main" xmlns="" id="{813E4E40-CD1A-FD47-8DDE-8865F1A61D71}"/>
              </a:ext>
            </a:extLst>
          </p:cNvPr>
          <p:cNvSpPr>
            <a:spLocks noGrp="1"/>
          </p:cNvSpPr>
          <p:nvPr>
            <p:ph type="sldNum" sz="quarter" idx="10"/>
          </p:nvPr>
        </p:nvSpPr>
        <p:spPr/>
        <p:txBody>
          <a:bodyPr/>
          <a:lstStyle/>
          <a:p>
            <a:fld id="{91BD7323-49BF-4C97-8773-5EC64C492009}" type="slidenum">
              <a:rPr lang="en-US" smtClean="0"/>
              <a:pPr/>
              <a:t>19</a:t>
            </a:fld>
            <a:endParaRPr lang="en-US"/>
          </a:p>
        </p:txBody>
      </p:sp>
    </p:spTree>
    <p:extLst>
      <p:ext uri="{BB962C8B-B14F-4D97-AF65-F5344CB8AC3E}">
        <p14:creationId xmlns:p14="http://schemas.microsoft.com/office/powerpoint/2010/main" val="18973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B3118-0BED-0248-9E58-5398891C58FC}"/>
              </a:ext>
            </a:extLst>
          </p:cNvPr>
          <p:cNvSpPr>
            <a:spLocks noGrp="1"/>
          </p:cNvSpPr>
          <p:nvPr>
            <p:ph type="title"/>
          </p:nvPr>
        </p:nvSpPr>
        <p:spPr>
          <a:xfrm>
            <a:off x="1147833" y="374619"/>
            <a:ext cx="8596668" cy="1320800"/>
          </a:xfrm>
        </p:spPr>
        <p:txBody>
          <a:bodyPr/>
          <a:lstStyle/>
          <a:p>
            <a:r>
              <a:rPr lang="en-US" dirty="0"/>
              <a:t>Part II: Planning Evidence Gathering Opportunities</a:t>
            </a:r>
          </a:p>
        </p:txBody>
      </p:sp>
      <p:sp>
        <p:nvSpPr>
          <p:cNvPr id="3" name="Text Placeholder 2">
            <a:extLst>
              <a:ext uri="{FF2B5EF4-FFF2-40B4-BE49-F238E27FC236}">
                <a16:creationId xmlns:a16="http://schemas.microsoft.com/office/drawing/2014/main" xmlns="" id="{D5AAECFD-A4FD-8F4D-86DF-DD4B0E8F0921}"/>
              </a:ext>
            </a:extLst>
          </p:cNvPr>
          <p:cNvSpPr>
            <a:spLocks noGrp="1"/>
          </p:cNvSpPr>
          <p:nvPr>
            <p:ph type="body" sz="quarter" idx="13"/>
          </p:nvPr>
        </p:nvSpPr>
        <p:spPr>
          <a:xfrm>
            <a:off x="1147763" y="2243826"/>
            <a:ext cx="9188450" cy="4900613"/>
          </a:xfrm>
        </p:spPr>
        <p:txBody>
          <a:bodyPr/>
          <a:lstStyle/>
          <a:p>
            <a:pPr marL="0" indent="0">
              <a:buNone/>
            </a:pPr>
            <a:r>
              <a:rPr lang="en-US" dirty="0"/>
              <a:t>Module 4 focuses on Eliciting Evidence of Student Learning</a:t>
            </a:r>
          </a:p>
          <a:p>
            <a:r>
              <a:rPr lang="en-US" dirty="0"/>
              <a:t>Part I: Meaningful Evidence of Student Learning</a:t>
            </a:r>
          </a:p>
          <a:p>
            <a:r>
              <a:rPr lang="en-US" dirty="0"/>
              <a:t>Part II: Planning Evidence Gathering Opportunities</a:t>
            </a:r>
          </a:p>
        </p:txBody>
      </p:sp>
      <p:sp>
        <p:nvSpPr>
          <p:cNvPr id="4" name="Slide Number Placeholder 3">
            <a:extLst>
              <a:ext uri="{FF2B5EF4-FFF2-40B4-BE49-F238E27FC236}">
                <a16:creationId xmlns:a16="http://schemas.microsoft.com/office/drawing/2014/main" xmlns="" id="{547C6CA5-62B3-8142-998F-2D67BF07124A}"/>
              </a:ext>
            </a:extLst>
          </p:cNvPr>
          <p:cNvSpPr>
            <a:spLocks noGrp="1"/>
          </p:cNvSpPr>
          <p:nvPr>
            <p:ph type="sldNum" sz="quarter" idx="12"/>
          </p:nvPr>
        </p:nvSpPr>
        <p:spPr>
          <a:xfrm>
            <a:off x="11030413" y="6314034"/>
            <a:ext cx="683339" cy="365125"/>
          </a:xfrm>
        </p:spPr>
        <p:txBody>
          <a:bodyPr/>
          <a:lstStyle/>
          <a:p>
            <a:fld id="{91BD7323-49BF-4C97-8773-5EC64C492009}" type="slidenum">
              <a:rPr lang="en-US" smtClean="0"/>
              <a:pPr/>
              <a:t>2</a:t>
            </a:fld>
            <a:endParaRPr lang="en-US"/>
          </a:p>
        </p:txBody>
      </p:sp>
    </p:spTree>
    <p:extLst>
      <p:ext uri="{BB962C8B-B14F-4D97-AF65-F5344CB8AC3E}">
        <p14:creationId xmlns:p14="http://schemas.microsoft.com/office/powerpoint/2010/main" val="154402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p:txBody>
          <a:bodyPr/>
          <a:lstStyle/>
          <a:p>
            <a:r>
              <a:rPr lang="en-US" dirty="0"/>
              <a:t>Elicit Evidence Through Activating Prior Knowledge</a:t>
            </a:r>
            <a:br>
              <a:rPr lang="en-US" dirty="0"/>
            </a:br>
            <a:endParaRPr lang="en-US" dirty="0"/>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7" y="2365316"/>
            <a:ext cx="8109840" cy="3578284"/>
          </a:xfrm>
        </p:spPr>
        <p:txBody>
          <a:bodyPr/>
          <a:lstStyle/>
          <a:p>
            <a:pPr marL="571500" indent="-571500">
              <a:buFont typeface="Arial" panose="020B0604020202020204" pitchFamily="34" charset="0"/>
              <a:buChar char="•"/>
            </a:pPr>
            <a:r>
              <a:rPr lang="en-US" dirty="0"/>
              <a:t>Identify prior knowledge </a:t>
            </a:r>
          </a:p>
          <a:p>
            <a:pPr marL="571500" indent="-571500">
              <a:buFont typeface="Arial" panose="020B0604020202020204" pitchFamily="34" charset="0"/>
              <a:buChar char="•"/>
            </a:pPr>
            <a:r>
              <a:rPr lang="en-US" dirty="0"/>
              <a:t>Understand depth of knowledge</a:t>
            </a:r>
          </a:p>
          <a:p>
            <a:pPr marL="571500" indent="-571500">
              <a:buFont typeface="Arial" panose="020B0604020202020204" pitchFamily="34" charset="0"/>
              <a:buChar char="•"/>
            </a:pPr>
            <a:r>
              <a:rPr lang="en-US" dirty="0"/>
              <a:t>Identify gaps in skill or understanding</a:t>
            </a:r>
          </a:p>
          <a:p>
            <a:pPr marL="571500" indent="-571500">
              <a:buFont typeface="Arial" panose="020B0604020202020204" pitchFamily="34" charset="0"/>
              <a:buChar char="•"/>
            </a:pPr>
            <a:r>
              <a:rPr lang="en-US" dirty="0"/>
              <a:t>Elicit misconceptions</a:t>
            </a:r>
          </a:p>
          <a:p>
            <a:pPr marL="571500" indent="-571500">
              <a:buFont typeface="Arial" panose="020B0604020202020204" pitchFamily="34" charset="0"/>
              <a:buChar char="•"/>
            </a:pPr>
            <a:r>
              <a:rPr lang="en-US" dirty="0"/>
              <a:t>Clarify instructional entry points</a:t>
            </a:r>
          </a:p>
        </p:txBody>
      </p:sp>
      <p:sp>
        <p:nvSpPr>
          <p:cNvPr id="5" name="Rectangle 4">
            <a:extLst>
              <a:ext uri="{FF2B5EF4-FFF2-40B4-BE49-F238E27FC236}">
                <a16:creationId xmlns:a16="http://schemas.microsoft.com/office/drawing/2014/main" xmlns="" id="{499D9747-7AD7-704E-B77D-E192973E39B7}"/>
              </a:ext>
            </a:extLst>
          </p:cNvPr>
          <p:cNvSpPr/>
          <p:nvPr/>
        </p:nvSpPr>
        <p:spPr>
          <a:xfrm>
            <a:off x="861631" y="6484584"/>
            <a:ext cx="5892382" cy="369332"/>
          </a:xfrm>
          <a:prstGeom prst="rect">
            <a:avLst/>
          </a:prstGeom>
        </p:spPr>
        <p:txBody>
          <a:bodyPr wrap="none">
            <a:spAutoFit/>
          </a:bodyPr>
          <a:lstStyle/>
          <a:p>
            <a:pPr algn="r"/>
            <a:r>
              <a:rPr lang="en-US" dirty="0">
                <a:solidFill>
                  <a:schemeClr val="tx1">
                    <a:lumMod val="75000"/>
                    <a:lumOff val="25000"/>
                  </a:schemeClr>
                </a:solidFill>
              </a:rPr>
              <a:t>Adapted from: Five Evidence Gathering Routines (</a:t>
            </a:r>
            <a:r>
              <a:rPr lang="en-US" dirty="0" err="1">
                <a:solidFill>
                  <a:schemeClr val="tx1">
                    <a:lumMod val="75000"/>
                    <a:lumOff val="25000"/>
                  </a:schemeClr>
                </a:solidFill>
              </a:rPr>
              <a:t>WestEd</a:t>
            </a:r>
            <a:r>
              <a:rPr lang="en-US" dirty="0">
                <a:solidFill>
                  <a:schemeClr val="tx1">
                    <a:lumMod val="75000"/>
                    <a:lumOff val="25000"/>
                  </a:schemeClr>
                </a:solidFill>
              </a:rPr>
              <a:t>)</a:t>
            </a:r>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20</a:t>
            </a:fld>
            <a:endParaRPr lang="en-US"/>
          </a:p>
        </p:txBody>
      </p:sp>
    </p:spTree>
    <p:extLst>
      <p:ext uri="{BB962C8B-B14F-4D97-AF65-F5344CB8AC3E}">
        <p14:creationId xmlns:p14="http://schemas.microsoft.com/office/powerpoint/2010/main" val="209683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F8F9E-4E0F-7445-B5CF-BBC3B5A1EA46}"/>
              </a:ext>
            </a:extLst>
          </p:cNvPr>
          <p:cNvSpPr>
            <a:spLocks noGrp="1"/>
          </p:cNvSpPr>
          <p:nvPr>
            <p:ph type="title"/>
          </p:nvPr>
        </p:nvSpPr>
        <p:spPr/>
        <p:txBody>
          <a:bodyPr/>
          <a:lstStyle/>
          <a:p>
            <a:r>
              <a:rPr lang="en-US" dirty="0"/>
              <a:t>Elicit Evidence Through Academic Dialogue</a:t>
            </a:r>
          </a:p>
        </p:txBody>
      </p:sp>
      <p:sp>
        <p:nvSpPr>
          <p:cNvPr id="4" name="Content Placeholder 3">
            <a:extLst>
              <a:ext uri="{FF2B5EF4-FFF2-40B4-BE49-F238E27FC236}">
                <a16:creationId xmlns:a16="http://schemas.microsoft.com/office/drawing/2014/main" xmlns="" id="{E5A974E8-21AB-AB48-95CC-698C7593E4F4}"/>
              </a:ext>
            </a:extLst>
          </p:cNvPr>
          <p:cNvSpPr>
            <a:spLocks noGrp="1"/>
          </p:cNvSpPr>
          <p:nvPr>
            <p:ph sz="quarter" idx="12"/>
          </p:nvPr>
        </p:nvSpPr>
        <p:spPr>
          <a:xfrm>
            <a:off x="637345" y="2015836"/>
            <a:ext cx="9090025" cy="4658939"/>
          </a:xfrm>
        </p:spPr>
        <p:txBody>
          <a:bodyPr/>
          <a:lstStyle/>
          <a:p>
            <a:pPr marL="571500" indent="-571500">
              <a:spcBef>
                <a:spcPts val="700"/>
              </a:spcBef>
              <a:buFont typeface="Arial" panose="020B0604020202020204" pitchFamily="34" charset="0"/>
              <a:buChar char="•"/>
            </a:pPr>
            <a:r>
              <a:rPr lang="en-US" sz="2800" dirty="0"/>
              <a:t>Build a classroom culture that encourages questions, suggestions and learning from mistakes</a:t>
            </a:r>
          </a:p>
          <a:p>
            <a:pPr marL="571500" indent="-571500">
              <a:spcBef>
                <a:spcPts val="700"/>
              </a:spcBef>
              <a:buFont typeface="Arial" panose="020B0604020202020204" pitchFamily="34" charset="0"/>
              <a:buChar char="•"/>
            </a:pPr>
            <a:r>
              <a:rPr lang="en-US" sz="2800" dirty="0"/>
              <a:t>Establish opportunities to explore multiple viewpoints and solutions</a:t>
            </a:r>
          </a:p>
          <a:p>
            <a:pPr marL="571500" indent="-571500">
              <a:spcBef>
                <a:spcPts val="700"/>
              </a:spcBef>
              <a:buFont typeface="Arial" panose="020B0604020202020204" pitchFamily="34" charset="0"/>
              <a:buChar char="•"/>
            </a:pPr>
            <a:r>
              <a:rPr lang="en-US" sz="2800" dirty="0"/>
              <a:t>Ensure dialogue allows for equitable participation by all students</a:t>
            </a:r>
          </a:p>
          <a:p>
            <a:pPr marL="571500" indent="-571500">
              <a:spcBef>
                <a:spcPts val="700"/>
              </a:spcBef>
              <a:buFont typeface="Arial" panose="020B0604020202020204" pitchFamily="34" charset="0"/>
              <a:buChar char="•"/>
            </a:pPr>
            <a:r>
              <a:rPr lang="en-US" sz="2800" dirty="0"/>
              <a:t>Establish consistent use of both large and small group dialogue</a:t>
            </a:r>
          </a:p>
          <a:p>
            <a:pPr marL="571500" indent="-571500">
              <a:spcBef>
                <a:spcPts val="700"/>
              </a:spcBef>
              <a:buFont typeface="Arial" panose="020B0604020202020204" pitchFamily="34" charset="0"/>
              <a:buChar char="•"/>
            </a:pPr>
            <a:r>
              <a:rPr lang="en-US" sz="2800" dirty="0"/>
              <a:t>Anchor discussion in disciplinary practices and discourse</a:t>
            </a:r>
          </a:p>
          <a:p>
            <a:endParaRPr lang="en-US" dirty="0"/>
          </a:p>
        </p:txBody>
      </p:sp>
      <p:sp>
        <p:nvSpPr>
          <p:cNvPr id="5" name="Rectangle 4">
            <a:extLst>
              <a:ext uri="{FF2B5EF4-FFF2-40B4-BE49-F238E27FC236}">
                <a16:creationId xmlns:a16="http://schemas.microsoft.com/office/drawing/2014/main" xmlns="" id="{351912A6-7859-864E-8EDB-A3D8EAFAF863}"/>
              </a:ext>
            </a:extLst>
          </p:cNvPr>
          <p:cNvSpPr/>
          <p:nvPr/>
        </p:nvSpPr>
        <p:spPr>
          <a:xfrm>
            <a:off x="3882774" y="6473251"/>
            <a:ext cx="5892382" cy="369332"/>
          </a:xfrm>
          <a:prstGeom prst="rect">
            <a:avLst/>
          </a:prstGeom>
        </p:spPr>
        <p:txBody>
          <a:bodyPr wrap="none">
            <a:spAutoFit/>
          </a:bodyPr>
          <a:lstStyle/>
          <a:p>
            <a:pPr algn="r"/>
            <a:r>
              <a:rPr lang="en-US" dirty="0">
                <a:solidFill>
                  <a:schemeClr val="tx1">
                    <a:lumMod val="75000"/>
                    <a:lumOff val="25000"/>
                  </a:schemeClr>
                </a:solidFill>
              </a:rPr>
              <a:t>Adapted from: Five Evidence Gathering Routines (WestEd)</a:t>
            </a:r>
          </a:p>
        </p:txBody>
      </p:sp>
      <p:sp>
        <p:nvSpPr>
          <p:cNvPr id="3" name="Slide Number Placeholder 2">
            <a:extLst>
              <a:ext uri="{FF2B5EF4-FFF2-40B4-BE49-F238E27FC236}">
                <a16:creationId xmlns:a16="http://schemas.microsoft.com/office/drawing/2014/main" xmlns="" id="{2574FDE4-B57E-9842-B9B1-25CEB9C1FB57}"/>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1593887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84FCB-B6A3-1F47-AC3F-EBC392695306}"/>
              </a:ext>
            </a:extLst>
          </p:cNvPr>
          <p:cNvSpPr>
            <a:spLocks noGrp="1"/>
          </p:cNvSpPr>
          <p:nvPr>
            <p:ph type="title"/>
          </p:nvPr>
        </p:nvSpPr>
        <p:spPr/>
        <p:txBody>
          <a:bodyPr/>
          <a:lstStyle/>
          <a:p>
            <a:r>
              <a:rPr lang="en-US" dirty="0"/>
              <a:t>Elicit Evidence Through Questioning</a:t>
            </a:r>
          </a:p>
        </p:txBody>
      </p:sp>
      <p:sp>
        <p:nvSpPr>
          <p:cNvPr id="4" name="Content Placeholder 3">
            <a:extLst>
              <a:ext uri="{FF2B5EF4-FFF2-40B4-BE49-F238E27FC236}">
                <a16:creationId xmlns:a16="http://schemas.microsoft.com/office/drawing/2014/main" xmlns="" id="{6183641A-7F3D-0044-8098-A4A5B1212CCF}"/>
              </a:ext>
            </a:extLst>
          </p:cNvPr>
          <p:cNvSpPr>
            <a:spLocks noGrp="1"/>
          </p:cNvSpPr>
          <p:nvPr>
            <p:ph sz="quarter" idx="12"/>
          </p:nvPr>
        </p:nvSpPr>
        <p:spPr>
          <a:xfrm>
            <a:off x="689103" y="1920839"/>
            <a:ext cx="9527793" cy="4492684"/>
          </a:xfrm>
        </p:spPr>
        <p:txBody>
          <a:bodyPr/>
          <a:lstStyle/>
          <a:p>
            <a:pPr>
              <a:spcBef>
                <a:spcPts val="800"/>
              </a:spcBef>
            </a:pPr>
            <a:r>
              <a:rPr lang="en-US" sz="2800" b="1" i="1" dirty="0"/>
              <a:t>Plan questions in advance </a:t>
            </a:r>
          </a:p>
          <a:p>
            <a:pPr marL="1085850" lvl="1" indent="-342900">
              <a:spcBef>
                <a:spcPts val="800"/>
              </a:spcBef>
              <a:buFont typeface="Arial" panose="020B0604020202020204" pitchFamily="34" charset="0"/>
              <a:buChar char="•"/>
            </a:pPr>
            <a:r>
              <a:rPr lang="en-US" sz="2400" dirty="0"/>
              <a:t>Develop questions that will elicit thinking at key points in the lesson</a:t>
            </a:r>
          </a:p>
          <a:p>
            <a:pPr marL="1085850" lvl="1" indent="-342900">
              <a:spcBef>
                <a:spcPts val="800"/>
              </a:spcBef>
              <a:buFont typeface="Arial" panose="020B0604020202020204" pitchFamily="34" charset="0"/>
              <a:buChar char="•"/>
            </a:pPr>
            <a:r>
              <a:rPr lang="en-US" sz="2400" dirty="0"/>
              <a:t>Sequence questions to address growth in student knowledge and skills over the course of the lesson </a:t>
            </a:r>
          </a:p>
          <a:p>
            <a:pPr>
              <a:spcBef>
                <a:spcPts val="800"/>
              </a:spcBef>
            </a:pPr>
            <a:r>
              <a:rPr lang="en-US" sz="2800" b="1" i="1" dirty="0"/>
              <a:t>Apply the research on effective questioning</a:t>
            </a:r>
            <a:endParaRPr lang="en-US" sz="2400" b="1" i="1" dirty="0"/>
          </a:p>
          <a:p>
            <a:pPr marL="1085850" lvl="1" indent="-342900">
              <a:spcBef>
                <a:spcPts val="800"/>
              </a:spcBef>
              <a:buFont typeface="Arial" panose="020B0604020202020204" pitchFamily="34" charset="0"/>
              <a:buChar char="•"/>
            </a:pPr>
            <a:r>
              <a:rPr lang="en-US" sz="2400" dirty="0"/>
              <a:t>Wait time</a:t>
            </a:r>
          </a:p>
          <a:p>
            <a:pPr marL="1085850" lvl="1" indent="-342900">
              <a:spcBef>
                <a:spcPts val="800"/>
              </a:spcBef>
              <a:buFont typeface="Arial" panose="020B0604020202020204" pitchFamily="34" charset="0"/>
              <a:buChar char="•"/>
            </a:pPr>
            <a:r>
              <a:rPr lang="en-US" sz="2400" dirty="0"/>
              <a:t>Integrate questions that encourage higher-order thinking</a:t>
            </a:r>
          </a:p>
          <a:p>
            <a:pPr marL="1085850" lvl="1" indent="-342900">
              <a:spcBef>
                <a:spcPts val="800"/>
              </a:spcBef>
              <a:buFont typeface="Arial" panose="020B0604020202020204" pitchFamily="34" charset="0"/>
              <a:buChar char="•"/>
            </a:pPr>
            <a:r>
              <a:rPr lang="en-US" sz="2400" dirty="0"/>
              <a:t>Employ pre-thinking strategies (pair/share, pre-write) when asking cognitively complex questions</a:t>
            </a:r>
          </a:p>
          <a:p>
            <a:pPr marL="342900" indent="-342900">
              <a:buFont typeface="Arial" panose="020B0604020202020204" pitchFamily="34" charset="0"/>
              <a:buChar char="•"/>
            </a:pPr>
            <a:endParaRPr lang="en-US" sz="2400" dirty="0"/>
          </a:p>
          <a:p>
            <a:endParaRPr lang="en-US" sz="2400" dirty="0"/>
          </a:p>
          <a:p>
            <a:pPr marL="571500" indent="-57150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xmlns="" id="{54717A16-735D-DF43-B71E-8C93561CB77D}"/>
              </a:ext>
            </a:extLst>
          </p:cNvPr>
          <p:cNvSpPr/>
          <p:nvPr/>
        </p:nvSpPr>
        <p:spPr>
          <a:xfrm>
            <a:off x="861631" y="6484584"/>
            <a:ext cx="5892382" cy="369332"/>
          </a:xfrm>
          <a:prstGeom prst="rect">
            <a:avLst/>
          </a:prstGeom>
        </p:spPr>
        <p:txBody>
          <a:bodyPr wrap="none">
            <a:spAutoFit/>
          </a:bodyPr>
          <a:lstStyle/>
          <a:p>
            <a:pPr algn="r"/>
            <a:r>
              <a:rPr lang="en-US" dirty="0">
                <a:solidFill>
                  <a:schemeClr val="tx1">
                    <a:lumMod val="75000"/>
                    <a:lumOff val="25000"/>
                  </a:schemeClr>
                </a:solidFill>
              </a:rPr>
              <a:t>Adapted from: Five Evidence Gathering Routines (</a:t>
            </a:r>
            <a:r>
              <a:rPr lang="en-US" dirty="0" err="1">
                <a:solidFill>
                  <a:schemeClr val="tx1">
                    <a:lumMod val="75000"/>
                    <a:lumOff val="25000"/>
                  </a:schemeClr>
                </a:solidFill>
              </a:rPr>
              <a:t>WestEd</a:t>
            </a:r>
            <a:r>
              <a:rPr lang="en-US" dirty="0">
                <a:solidFill>
                  <a:schemeClr val="tx1">
                    <a:lumMod val="75000"/>
                    <a:lumOff val="25000"/>
                  </a:schemeClr>
                </a:solidFill>
              </a:rPr>
              <a:t>)</a:t>
            </a:r>
          </a:p>
        </p:txBody>
      </p:sp>
      <p:sp>
        <p:nvSpPr>
          <p:cNvPr id="3" name="Slide Number Placeholder 2">
            <a:extLst>
              <a:ext uri="{FF2B5EF4-FFF2-40B4-BE49-F238E27FC236}">
                <a16:creationId xmlns:a16="http://schemas.microsoft.com/office/drawing/2014/main" xmlns="" id="{974AA5FD-2EB8-8547-A971-1E81DB879818}"/>
              </a:ext>
            </a:extLst>
          </p:cNvPr>
          <p:cNvSpPr>
            <a:spLocks noGrp="1"/>
          </p:cNvSpPr>
          <p:nvPr>
            <p:ph type="sldNum" sz="quarter" idx="10"/>
          </p:nvPr>
        </p:nvSpPr>
        <p:spPr/>
        <p:txBody>
          <a:bodyPr/>
          <a:lstStyle/>
          <a:p>
            <a:fld id="{91BD7323-49BF-4C97-8773-5EC64C492009}" type="slidenum">
              <a:rPr lang="en-US" smtClean="0"/>
              <a:pPr/>
              <a:t>22</a:t>
            </a:fld>
            <a:endParaRPr lang="en-US"/>
          </a:p>
        </p:txBody>
      </p:sp>
    </p:spTree>
    <p:extLst>
      <p:ext uri="{BB962C8B-B14F-4D97-AF65-F5344CB8AC3E}">
        <p14:creationId xmlns:p14="http://schemas.microsoft.com/office/powerpoint/2010/main" val="393970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84FCB-B6A3-1F47-AC3F-EBC392695306}"/>
              </a:ext>
            </a:extLst>
          </p:cNvPr>
          <p:cNvSpPr>
            <a:spLocks noGrp="1"/>
          </p:cNvSpPr>
          <p:nvPr>
            <p:ph type="title"/>
          </p:nvPr>
        </p:nvSpPr>
        <p:spPr/>
        <p:txBody>
          <a:bodyPr/>
          <a:lstStyle/>
          <a:p>
            <a:r>
              <a:rPr lang="en-US" dirty="0"/>
              <a:t>Elicit Evidence Through Questioning (2)</a:t>
            </a:r>
            <a:br>
              <a:rPr lang="en-US" dirty="0"/>
            </a:br>
            <a:endParaRPr lang="en-US" dirty="0"/>
          </a:p>
        </p:txBody>
      </p:sp>
      <p:sp>
        <p:nvSpPr>
          <p:cNvPr id="4" name="Content Placeholder 3">
            <a:extLst>
              <a:ext uri="{FF2B5EF4-FFF2-40B4-BE49-F238E27FC236}">
                <a16:creationId xmlns:a16="http://schemas.microsoft.com/office/drawing/2014/main" xmlns="" id="{6183641A-7F3D-0044-8098-A4A5B1212CCF}"/>
              </a:ext>
            </a:extLst>
          </p:cNvPr>
          <p:cNvSpPr>
            <a:spLocks noGrp="1"/>
          </p:cNvSpPr>
          <p:nvPr>
            <p:ph sz="quarter" idx="12"/>
          </p:nvPr>
        </p:nvSpPr>
        <p:spPr>
          <a:xfrm>
            <a:off x="861631" y="2119745"/>
            <a:ext cx="9090025" cy="4555030"/>
          </a:xfrm>
        </p:spPr>
        <p:txBody>
          <a:bodyPr/>
          <a:lstStyle/>
          <a:p>
            <a:pPr>
              <a:spcBef>
                <a:spcPts val="700"/>
              </a:spcBef>
            </a:pPr>
            <a:r>
              <a:rPr lang="en-US" sz="2800" dirty="0"/>
              <a:t>Use questions to engage in </a:t>
            </a:r>
            <a:r>
              <a:rPr lang="en-US" sz="2800" b="1" i="1" dirty="0"/>
              <a:t>assessment conversations</a:t>
            </a:r>
          </a:p>
          <a:p>
            <a:pPr marL="342900" indent="-342900">
              <a:spcBef>
                <a:spcPts val="700"/>
              </a:spcBef>
              <a:buFont typeface="Arial" panose="020B0604020202020204" pitchFamily="34" charset="0"/>
              <a:buChar char="•"/>
            </a:pPr>
            <a:r>
              <a:rPr lang="en-US" sz="2200" dirty="0"/>
              <a:t>Build on student thinking to make connections (</a:t>
            </a:r>
            <a:r>
              <a:rPr lang="en-US" sz="2200" i="1" dirty="0"/>
              <a:t>How would this connect to what we studied in our last unit on nutrition?</a:t>
            </a:r>
            <a:r>
              <a:rPr lang="en-US" sz="2200" dirty="0"/>
              <a:t>)</a:t>
            </a:r>
          </a:p>
          <a:p>
            <a:pPr marL="342900" indent="-342900">
              <a:spcBef>
                <a:spcPts val="700"/>
              </a:spcBef>
              <a:buFont typeface="Arial" panose="020B0604020202020204" pitchFamily="34" charset="0"/>
              <a:buChar char="•"/>
            </a:pPr>
            <a:r>
              <a:rPr lang="en-US" sz="2200" dirty="0"/>
              <a:t>Challenge students to prove their thinking (</a:t>
            </a:r>
            <a:r>
              <a:rPr lang="en-US" sz="2200" i="1" dirty="0"/>
              <a:t>What evidence do you have to prove that?</a:t>
            </a:r>
            <a:r>
              <a:rPr lang="en-US" sz="2200" dirty="0"/>
              <a:t>)</a:t>
            </a:r>
          </a:p>
          <a:p>
            <a:pPr marL="342900" indent="-342900">
              <a:spcBef>
                <a:spcPts val="700"/>
              </a:spcBef>
              <a:buFont typeface="Arial" panose="020B0604020202020204" pitchFamily="34" charset="0"/>
              <a:buChar char="•"/>
            </a:pPr>
            <a:r>
              <a:rPr lang="en-US" sz="2200" dirty="0"/>
              <a:t>Probe students’ ideas and misconceptions (</a:t>
            </a:r>
            <a:r>
              <a:rPr lang="en-US" sz="2200" i="1" dirty="0"/>
              <a:t>What would it look like if…?</a:t>
            </a:r>
            <a:r>
              <a:rPr lang="en-US" sz="2200" dirty="0"/>
              <a:t>)</a:t>
            </a:r>
          </a:p>
          <a:p>
            <a:pPr marL="342900" indent="-342900">
              <a:spcBef>
                <a:spcPts val="700"/>
              </a:spcBef>
              <a:buFont typeface="Arial" panose="020B0604020202020204" pitchFamily="34" charset="0"/>
              <a:buChar char="•"/>
            </a:pPr>
            <a:r>
              <a:rPr lang="en-US" sz="2200" dirty="0"/>
              <a:t>Bring other student voices into the conversation (</a:t>
            </a:r>
            <a:r>
              <a:rPr lang="en-US" sz="2200" i="1" dirty="0"/>
              <a:t>What do you think about what was just said? Can you build on his response?</a:t>
            </a:r>
            <a:r>
              <a:rPr lang="en-US" sz="2200" dirty="0"/>
              <a:t>)</a:t>
            </a:r>
          </a:p>
          <a:p>
            <a:pPr marL="342900" indent="-342900">
              <a:spcBef>
                <a:spcPts val="700"/>
              </a:spcBef>
              <a:buFont typeface="Arial" panose="020B0604020202020204" pitchFamily="34" charset="0"/>
              <a:buChar char="•"/>
            </a:pPr>
            <a:r>
              <a:rPr lang="en-US" sz="2200" dirty="0"/>
              <a:t>Engage others to elicit different thinking (</a:t>
            </a:r>
            <a:r>
              <a:rPr lang="en-US" sz="2200" i="1" dirty="0"/>
              <a:t>Can you think of a different way to approach that problem?</a:t>
            </a:r>
            <a:r>
              <a:rPr lang="en-US" sz="2200" dirty="0"/>
              <a:t>)</a:t>
            </a:r>
          </a:p>
          <a:p>
            <a:pPr>
              <a:spcBef>
                <a:spcPts val="700"/>
              </a:spcBef>
            </a:pPr>
            <a:endParaRPr lang="en-US" sz="2400" dirty="0"/>
          </a:p>
          <a:p>
            <a:pPr marL="342900" indent="-342900">
              <a:spcBef>
                <a:spcPts val="700"/>
              </a:spcBef>
              <a:buFont typeface="Arial" panose="020B0604020202020204" pitchFamily="34" charset="0"/>
              <a:buChar char="•"/>
            </a:pPr>
            <a:endParaRPr lang="en-US" sz="1200" dirty="0"/>
          </a:p>
          <a:p>
            <a:endParaRPr lang="en-US" sz="1200" dirty="0"/>
          </a:p>
          <a:p>
            <a:pPr marL="571500" indent="-571500">
              <a:buFont typeface="Arial" panose="020B0604020202020204" pitchFamily="34" charset="0"/>
              <a:buChar char="•"/>
            </a:pPr>
            <a:endParaRPr lang="en-US" sz="1800" dirty="0"/>
          </a:p>
        </p:txBody>
      </p:sp>
      <p:sp>
        <p:nvSpPr>
          <p:cNvPr id="5" name="Rectangle 4">
            <a:extLst>
              <a:ext uri="{FF2B5EF4-FFF2-40B4-BE49-F238E27FC236}">
                <a16:creationId xmlns:a16="http://schemas.microsoft.com/office/drawing/2014/main" xmlns="" id="{2F622FA7-DB1C-CF47-9BA4-DA440AA84F19}"/>
              </a:ext>
            </a:extLst>
          </p:cNvPr>
          <p:cNvSpPr/>
          <p:nvPr/>
        </p:nvSpPr>
        <p:spPr>
          <a:xfrm>
            <a:off x="861631" y="6484584"/>
            <a:ext cx="5892382" cy="369332"/>
          </a:xfrm>
          <a:prstGeom prst="rect">
            <a:avLst/>
          </a:prstGeom>
        </p:spPr>
        <p:txBody>
          <a:bodyPr wrap="none">
            <a:spAutoFit/>
          </a:bodyPr>
          <a:lstStyle/>
          <a:p>
            <a:pPr algn="r"/>
            <a:r>
              <a:rPr lang="en-US" dirty="0">
                <a:solidFill>
                  <a:schemeClr val="tx1">
                    <a:lumMod val="75000"/>
                    <a:lumOff val="25000"/>
                  </a:schemeClr>
                </a:solidFill>
              </a:rPr>
              <a:t>Adapted from: Five Evidence Gathering Routines (</a:t>
            </a:r>
            <a:r>
              <a:rPr lang="en-US" dirty="0" err="1">
                <a:solidFill>
                  <a:schemeClr val="tx1">
                    <a:lumMod val="75000"/>
                    <a:lumOff val="25000"/>
                  </a:schemeClr>
                </a:solidFill>
              </a:rPr>
              <a:t>WestEd</a:t>
            </a:r>
            <a:r>
              <a:rPr lang="en-US" dirty="0">
                <a:solidFill>
                  <a:schemeClr val="tx1">
                    <a:lumMod val="75000"/>
                    <a:lumOff val="25000"/>
                  </a:schemeClr>
                </a:solidFill>
              </a:rPr>
              <a:t>)</a:t>
            </a:r>
          </a:p>
        </p:txBody>
      </p:sp>
      <p:sp>
        <p:nvSpPr>
          <p:cNvPr id="3" name="Slide Number Placeholder 2">
            <a:extLst>
              <a:ext uri="{FF2B5EF4-FFF2-40B4-BE49-F238E27FC236}">
                <a16:creationId xmlns:a16="http://schemas.microsoft.com/office/drawing/2014/main" xmlns="" id="{974AA5FD-2EB8-8547-A971-1E81DB879818}"/>
              </a:ext>
            </a:extLst>
          </p:cNvPr>
          <p:cNvSpPr>
            <a:spLocks noGrp="1"/>
          </p:cNvSpPr>
          <p:nvPr>
            <p:ph type="sldNum" sz="quarter" idx="10"/>
          </p:nvPr>
        </p:nvSpPr>
        <p:spPr/>
        <p:txBody>
          <a:bodyPr/>
          <a:lstStyle/>
          <a:p>
            <a:fld id="{91BD7323-49BF-4C97-8773-5EC64C492009}" type="slidenum">
              <a:rPr lang="en-US" smtClean="0"/>
              <a:pPr/>
              <a:t>23</a:t>
            </a:fld>
            <a:endParaRPr lang="en-US"/>
          </a:p>
        </p:txBody>
      </p:sp>
    </p:spTree>
    <p:extLst>
      <p:ext uri="{BB962C8B-B14F-4D97-AF65-F5344CB8AC3E}">
        <p14:creationId xmlns:p14="http://schemas.microsoft.com/office/powerpoint/2010/main" val="1674779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F79A7-A866-C54A-9E4C-9C5062F4061D}"/>
              </a:ext>
            </a:extLst>
          </p:cNvPr>
          <p:cNvSpPr>
            <a:spLocks noGrp="1"/>
          </p:cNvSpPr>
          <p:nvPr>
            <p:ph type="title"/>
          </p:nvPr>
        </p:nvSpPr>
        <p:spPr/>
        <p:txBody>
          <a:bodyPr/>
          <a:lstStyle/>
          <a:p>
            <a:r>
              <a:rPr lang="en-US" dirty="0"/>
              <a:t>Elicit Evidence Through Observation and Analysis of Student Work (1)</a:t>
            </a:r>
            <a:br>
              <a:rPr lang="en-US" dirty="0"/>
            </a:br>
            <a:endParaRPr lang="en-US" dirty="0"/>
          </a:p>
        </p:txBody>
      </p:sp>
      <p:sp>
        <p:nvSpPr>
          <p:cNvPr id="4" name="Content Placeholder 3">
            <a:extLst>
              <a:ext uri="{FF2B5EF4-FFF2-40B4-BE49-F238E27FC236}">
                <a16:creationId xmlns:a16="http://schemas.microsoft.com/office/drawing/2014/main" xmlns="" id="{23491BA9-9AF7-A846-955A-417B626C9931}"/>
              </a:ext>
            </a:extLst>
          </p:cNvPr>
          <p:cNvSpPr>
            <a:spLocks noGrp="1"/>
          </p:cNvSpPr>
          <p:nvPr>
            <p:ph sz="half" idx="1"/>
          </p:nvPr>
        </p:nvSpPr>
        <p:spPr>
          <a:xfrm>
            <a:off x="1149552" y="2839264"/>
            <a:ext cx="8063459" cy="1631496"/>
          </a:xfrm>
        </p:spPr>
        <p:txBody>
          <a:bodyPr/>
          <a:lstStyle/>
          <a:p>
            <a:r>
              <a:rPr lang="en-US" sz="2800" dirty="0"/>
              <a:t>Design evidence gathering opportunities that make student </a:t>
            </a:r>
            <a:r>
              <a:rPr lang="en-US" sz="2800" b="1" i="1" dirty="0"/>
              <a:t>thinking</a:t>
            </a:r>
            <a:r>
              <a:rPr lang="en-US" sz="2800" dirty="0"/>
              <a:t> visible and promote disciplinary practices and discourse. Examples might include: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sz="1800" dirty="0"/>
          </a:p>
          <a:p>
            <a:endParaRPr lang="en-US" sz="1800" dirty="0"/>
          </a:p>
        </p:txBody>
      </p:sp>
      <p:sp>
        <p:nvSpPr>
          <p:cNvPr id="5" name="Content Placeholder 4">
            <a:extLst>
              <a:ext uri="{FF2B5EF4-FFF2-40B4-BE49-F238E27FC236}">
                <a16:creationId xmlns:a16="http://schemas.microsoft.com/office/drawing/2014/main" xmlns="" id="{9157BA6A-2E34-5441-95CF-0067FA2A5E58}"/>
              </a:ext>
            </a:extLst>
          </p:cNvPr>
          <p:cNvSpPr>
            <a:spLocks noGrp="1"/>
          </p:cNvSpPr>
          <p:nvPr>
            <p:ph sz="half" idx="2"/>
          </p:nvPr>
        </p:nvSpPr>
        <p:spPr>
          <a:xfrm>
            <a:off x="1149552" y="4296594"/>
            <a:ext cx="7821920" cy="2064902"/>
          </a:xfrm>
        </p:spPr>
        <p:txBody>
          <a:bodyPr numCol="2"/>
          <a:lstStyle/>
          <a:p>
            <a:pPr marL="342900" indent="-342900">
              <a:spcBef>
                <a:spcPts val="400"/>
              </a:spcBef>
              <a:buFont typeface="Arial" panose="020B0604020202020204" pitchFamily="34" charset="0"/>
              <a:buChar char="•"/>
            </a:pPr>
            <a:r>
              <a:rPr lang="en-US" sz="2400" dirty="0"/>
              <a:t>Drawing</a:t>
            </a:r>
          </a:p>
          <a:p>
            <a:pPr marL="342900" indent="-342900">
              <a:spcBef>
                <a:spcPts val="400"/>
              </a:spcBef>
              <a:buFont typeface="Arial" panose="020B0604020202020204" pitchFamily="34" charset="0"/>
              <a:buChar char="•"/>
            </a:pPr>
            <a:r>
              <a:rPr lang="en-US" sz="2400" dirty="0"/>
              <a:t>Investigations </a:t>
            </a:r>
          </a:p>
          <a:p>
            <a:pPr marL="342900" indent="-342900">
              <a:spcBef>
                <a:spcPts val="400"/>
              </a:spcBef>
              <a:buFont typeface="Arial" panose="020B0604020202020204" pitchFamily="34" charset="0"/>
              <a:buChar char="•"/>
            </a:pPr>
            <a:r>
              <a:rPr lang="en-US" sz="2400" dirty="0"/>
              <a:t>Diagrams </a:t>
            </a:r>
          </a:p>
          <a:p>
            <a:pPr marL="342900" indent="-342900">
              <a:spcBef>
                <a:spcPts val="400"/>
              </a:spcBef>
              <a:buFont typeface="Arial" panose="020B0604020202020204" pitchFamily="34" charset="0"/>
              <a:buChar char="•"/>
            </a:pPr>
            <a:r>
              <a:rPr lang="en-US" sz="2400" dirty="0"/>
              <a:t>Student writing </a:t>
            </a:r>
          </a:p>
          <a:p>
            <a:pPr marL="342900" indent="-342900">
              <a:spcBef>
                <a:spcPts val="400"/>
              </a:spcBef>
              <a:buFont typeface="Arial" panose="020B0604020202020204" pitchFamily="34" charset="0"/>
              <a:buChar char="•"/>
            </a:pPr>
            <a:r>
              <a:rPr lang="en-US" sz="2400" dirty="0"/>
              <a:t>Graphs </a:t>
            </a:r>
          </a:p>
          <a:p>
            <a:pPr marL="342900" indent="-342900">
              <a:spcBef>
                <a:spcPts val="400"/>
              </a:spcBef>
              <a:buFont typeface="Arial" panose="020B0604020202020204" pitchFamily="34" charset="0"/>
              <a:buChar char="•"/>
            </a:pPr>
            <a:r>
              <a:rPr lang="en-US" sz="2400" dirty="0"/>
              <a:t>Graphic organizers</a:t>
            </a:r>
          </a:p>
          <a:p>
            <a:pPr marL="342900" indent="-342900">
              <a:spcBef>
                <a:spcPts val="400"/>
              </a:spcBef>
              <a:buFont typeface="Arial" panose="020B0604020202020204" pitchFamily="34" charset="0"/>
              <a:buChar char="•"/>
            </a:pPr>
            <a:r>
              <a:rPr lang="en-US" sz="2400" dirty="0"/>
              <a:t>Concept maps</a:t>
            </a:r>
          </a:p>
          <a:p>
            <a:pPr marL="342900" indent="-342900">
              <a:spcBef>
                <a:spcPts val="400"/>
              </a:spcBef>
              <a:buFont typeface="Arial" panose="020B0604020202020204" pitchFamily="34" charset="0"/>
              <a:buChar char="•"/>
            </a:pPr>
            <a:r>
              <a:rPr lang="en-US" sz="2400" dirty="0"/>
              <a:t>Detailed outlines </a:t>
            </a:r>
          </a:p>
          <a:p>
            <a:pPr marL="342900" indent="-342900">
              <a:spcBef>
                <a:spcPts val="400"/>
              </a:spcBef>
              <a:buFont typeface="Arial" panose="020B0604020202020204" pitchFamily="34" charset="0"/>
              <a:buChar char="•"/>
            </a:pPr>
            <a:r>
              <a:rPr lang="en-US" sz="2400" dirty="0"/>
              <a:t>Model building </a:t>
            </a:r>
          </a:p>
          <a:p>
            <a:pPr marL="342900" indent="-342900">
              <a:spcBef>
                <a:spcPts val="400"/>
              </a:spcBef>
              <a:buFont typeface="Arial" panose="020B0604020202020204" pitchFamily="34" charset="0"/>
              <a:buChar char="•"/>
            </a:pPr>
            <a:r>
              <a:rPr lang="en-US" sz="2400" dirty="0"/>
              <a:t>Student notes </a:t>
            </a:r>
          </a:p>
        </p:txBody>
      </p:sp>
      <p:sp>
        <p:nvSpPr>
          <p:cNvPr id="6" name="Rectangle 5">
            <a:extLst>
              <a:ext uri="{FF2B5EF4-FFF2-40B4-BE49-F238E27FC236}">
                <a16:creationId xmlns:a16="http://schemas.microsoft.com/office/drawing/2014/main" xmlns="" id="{924AABEC-6CFE-954D-BE99-80121290931D}"/>
              </a:ext>
            </a:extLst>
          </p:cNvPr>
          <p:cNvSpPr/>
          <p:nvPr/>
        </p:nvSpPr>
        <p:spPr>
          <a:xfrm>
            <a:off x="1149552" y="6501034"/>
            <a:ext cx="5892382" cy="369332"/>
          </a:xfrm>
          <a:prstGeom prst="rect">
            <a:avLst/>
          </a:prstGeom>
        </p:spPr>
        <p:txBody>
          <a:bodyPr wrap="none">
            <a:spAutoFit/>
          </a:bodyPr>
          <a:lstStyle/>
          <a:p>
            <a:pPr algn="r"/>
            <a:r>
              <a:rPr lang="en-US" dirty="0">
                <a:solidFill>
                  <a:schemeClr val="tx1">
                    <a:lumMod val="75000"/>
                    <a:lumOff val="25000"/>
                  </a:schemeClr>
                </a:solidFill>
              </a:rPr>
              <a:t>Adapted from: Five Evidence Gathering Routines (</a:t>
            </a:r>
            <a:r>
              <a:rPr lang="en-US" dirty="0" err="1">
                <a:solidFill>
                  <a:schemeClr val="tx1">
                    <a:lumMod val="75000"/>
                    <a:lumOff val="25000"/>
                  </a:schemeClr>
                </a:solidFill>
              </a:rPr>
              <a:t>WestEd</a:t>
            </a:r>
            <a:r>
              <a:rPr lang="en-US" dirty="0">
                <a:solidFill>
                  <a:schemeClr val="tx1">
                    <a:lumMod val="75000"/>
                    <a:lumOff val="25000"/>
                  </a:schemeClr>
                </a:solidFill>
              </a:rPr>
              <a:t>)</a:t>
            </a:r>
          </a:p>
        </p:txBody>
      </p:sp>
      <p:sp>
        <p:nvSpPr>
          <p:cNvPr id="3" name="Slide Number Placeholder 2">
            <a:extLst>
              <a:ext uri="{FF2B5EF4-FFF2-40B4-BE49-F238E27FC236}">
                <a16:creationId xmlns:a16="http://schemas.microsoft.com/office/drawing/2014/main" xmlns="" id="{B2A8DE44-4282-FF46-8C1F-30A9E310187A}"/>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57463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F79A7-A866-C54A-9E4C-9C5062F4061D}"/>
              </a:ext>
            </a:extLst>
          </p:cNvPr>
          <p:cNvSpPr>
            <a:spLocks noGrp="1"/>
          </p:cNvSpPr>
          <p:nvPr>
            <p:ph type="title"/>
          </p:nvPr>
        </p:nvSpPr>
        <p:spPr/>
        <p:txBody>
          <a:bodyPr/>
          <a:lstStyle/>
          <a:p>
            <a:r>
              <a:rPr lang="en-US" dirty="0"/>
              <a:t>Elicit Evidence Through Observation and Analysis of Student Work (2)</a:t>
            </a:r>
            <a:br>
              <a:rPr lang="en-US" dirty="0"/>
            </a:br>
            <a:endParaRPr lang="en-US" dirty="0"/>
          </a:p>
        </p:txBody>
      </p:sp>
      <p:sp>
        <p:nvSpPr>
          <p:cNvPr id="4" name="Content Placeholder 3">
            <a:extLst>
              <a:ext uri="{FF2B5EF4-FFF2-40B4-BE49-F238E27FC236}">
                <a16:creationId xmlns:a16="http://schemas.microsoft.com/office/drawing/2014/main" xmlns="" id="{23491BA9-9AF7-A846-955A-417B626C9931}"/>
              </a:ext>
            </a:extLst>
          </p:cNvPr>
          <p:cNvSpPr>
            <a:spLocks noGrp="1"/>
          </p:cNvSpPr>
          <p:nvPr>
            <p:ph sz="quarter" idx="12"/>
          </p:nvPr>
        </p:nvSpPr>
        <p:spPr>
          <a:xfrm>
            <a:off x="878885" y="3429000"/>
            <a:ext cx="9090025" cy="3931575"/>
          </a:xfrm>
        </p:spPr>
        <p:txBody>
          <a:bodyPr/>
          <a:lstStyle/>
          <a:p>
            <a:r>
              <a:rPr lang="en-US" sz="2800" dirty="0"/>
              <a:t>Design evidence gathering opportunities that are fair and promote choice</a:t>
            </a:r>
          </a:p>
          <a:p>
            <a:pPr marL="285750" indent="-285750">
              <a:buFont typeface="Arial" panose="020B0604020202020204" pitchFamily="34" charset="0"/>
              <a:buChar char="•"/>
            </a:pPr>
            <a:r>
              <a:rPr lang="en-US" sz="2400" dirty="0"/>
              <a:t>Ensure students fully understand the language, symbols and information with which they are engaging</a:t>
            </a:r>
          </a:p>
          <a:p>
            <a:pPr marL="285750" indent="-285750">
              <a:buFont typeface="Arial" panose="020B0604020202020204" pitchFamily="34" charset="0"/>
              <a:buChar char="•"/>
            </a:pPr>
            <a:r>
              <a:rPr lang="en-US" sz="2400" dirty="0"/>
              <a:t>Ensure that students have appropriate scaffolds and options to support expression that focus on the learning</a:t>
            </a:r>
          </a:p>
          <a:p>
            <a:endParaRPr lang="en-US" sz="1800" dirty="0"/>
          </a:p>
        </p:txBody>
      </p:sp>
      <p:sp>
        <p:nvSpPr>
          <p:cNvPr id="5" name="Rectangle 4">
            <a:extLst>
              <a:ext uri="{FF2B5EF4-FFF2-40B4-BE49-F238E27FC236}">
                <a16:creationId xmlns:a16="http://schemas.microsoft.com/office/drawing/2014/main" xmlns="" id="{E78C11E1-1587-F747-9517-184888936D4E}"/>
              </a:ext>
            </a:extLst>
          </p:cNvPr>
          <p:cNvSpPr/>
          <p:nvPr/>
        </p:nvSpPr>
        <p:spPr>
          <a:xfrm>
            <a:off x="878885" y="6502154"/>
            <a:ext cx="5892382" cy="369332"/>
          </a:xfrm>
          <a:prstGeom prst="rect">
            <a:avLst/>
          </a:prstGeom>
        </p:spPr>
        <p:txBody>
          <a:bodyPr wrap="none">
            <a:spAutoFit/>
          </a:bodyPr>
          <a:lstStyle/>
          <a:p>
            <a:pPr algn="r"/>
            <a:r>
              <a:rPr lang="en-US" dirty="0">
                <a:solidFill>
                  <a:schemeClr val="tx1">
                    <a:lumMod val="75000"/>
                    <a:lumOff val="25000"/>
                  </a:schemeClr>
                </a:solidFill>
              </a:rPr>
              <a:t>Adapted from: Five Evidence Gathering Routines (</a:t>
            </a:r>
            <a:r>
              <a:rPr lang="en-US" dirty="0" err="1">
                <a:solidFill>
                  <a:schemeClr val="tx1">
                    <a:lumMod val="75000"/>
                    <a:lumOff val="25000"/>
                  </a:schemeClr>
                </a:solidFill>
              </a:rPr>
              <a:t>WestEd</a:t>
            </a:r>
            <a:r>
              <a:rPr lang="en-US" dirty="0">
                <a:solidFill>
                  <a:schemeClr val="tx1">
                    <a:lumMod val="75000"/>
                    <a:lumOff val="25000"/>
                  </a:schemeClr>
                </a:solidFill>
              </a:rPr>
              <a:t>)</a:t>
            </a:r>
          </a:p>
        </p:txBody>
      </p:sp>
      <p:sp>
        <p:nvSpPr>
          <p:cNvPr id="3" name="Slide Number Placeholder 2">
            <a:extLst>
              <a:ext uri="{FF2B5EF4-FFF2-40B4-BE49-F238E27FC236}">
                <a16:creationId xmlns:a16="http://schemas.microsoft.com/office/drawing/2014/main" xmlns="" id="{B2A8DE44-4282-FF46-8C1F-30A9E310187A}"/>
              </a:ext>
            </a:extLst>
          </p:cNvPr>
          <p:cNvSpPr>
            <a:spLocks noGrp="1"/>
          </p:cNvSpPr>
          <p:nvPr>
            <p:ph type="sldNum" sz="quarter" idx="10"/>
          </p:nvPr>
        </p:nvSpPr>
        <p:spPr/>
        <p:txBody>
          <a:bodyPr/>
          <a:lstStyle/>
          <a:p>
            <a:fld id="{91BD7323-49BF-4C97-8773-5EC64C492009}" type="slidenum">
              <a:rPr lang="en-US" smtClean="0"/>
              <a:pPr/>
              <a:t>25</a:t>
            </a:fld>
            <a:endParaRPr lang="en-US"/>
          </a:p>
        </p:txBody>
      </p:sp>
    </p:spTree>
    <p:extLst>
      <p:ext uri="{BB962C8B-B14F-4D97-AF65-F5344CB8AC3E}">
        <p14:creationId xmlns:p14="http://schemas.microsoft.com/office/powerpoint/2010/main" val="1989231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73791-75AC-494A-A0A1-AC4FA30D1A2F}"/>
              </a:ext>
            </a:extLst>
          </p:cNvPr>
          <p:cNvSpPr>
            <a:spLocks noGrp="1"/>
          </p:cNvSpPr>
          <p:nvPr>
            <p:ph type="title"/>
          </p:nvPr>
        </p:nvSpPr>
        <p:spPr/>
        <p:txBody>
          <a:bodyPr/>
          <a:lstStyle/>
          <a:p>
            <a:r>
              <a:rPr lang="en-US" dirty="0"/>
              <a:t>Elicit Evidence Through Peer- and Self-Assessment</a:t>
            </a:r>
            <a:br>
              <a:rPr lang="en-US" dirty="0"/>
            </a:br>
            <a:endParaRPr lang="en-US" dirty="0"/>
          </a:p>
        </p:txBody>
      </p:sp>
      <p:sp>
        <p:nvSpPr>
          <p:cNvPr id="4" name="Content Placeholder 3">
            <a:extLst>
              <a:ext uri="{FF2B5EF4-FFF2-40B4-BE49-F238E27FC236}">
                <a16:creationId xmlns:a16="http://schemas.microsoft.com/office/drawing/2014/main" xmlns="" id="{1BC221D2-FCD5-7542-801D-C7D4962729DA}"/>
              </a:ext>
            </a:extLst>
          </p:cNvPr>
          <p:cNvSpPr>
            <a:spLocks noGrp="1"/>
          </p:cNvSpPr>
          <p:nvPr>
            <p:ph sz="quarter" idx="12"/>
          </p:nvPr>
        </p:nvSpPr>
        <p:spPr>
          <a:xfrm>
            <a:off x="1137678" y="2452255"/>
            <a:ext cx="8368632" cy="4222520"/>
          </a:xfrm>
        </p:spPr>
        <p:txBody>
          <a:bodyPr/>
          <a:lstStyle/>
          <a:p>
            <a:pPr marL="457200" indent="-457200">
              <a:buFont typeface="Arial" panose="020B0604020202020204" pitchFamily="34" charset="0"/>
              <a:buChar char="•"/>
            </a:pPr>
            <a:r>
              <a:rPr lang="en-US" sz="2800" dirty="0"/>
              <a:t>Students play a key role in eliciting evidence</a:t>
            </a:r>
          </a:p>
          <a:p>
            <a:pPr marL="457200" indent="-457200">
              <a:buFont typeface="Arial" panose="020B0604020202020204" pitchFamily="34" charset="0"/>
              <a:buChar char="•"/>
            </a:pPr>
            <a:r>
              <a:rPr lang="en-US" sz="2800" dirty="0"/>
              <a:t>Students need direction and support to be good at eliciting evidence of learning from themselves and their peers</a:t>
            </a:r>
          </a:p>
          <a:p>
            <a:pPr marL="457200" indent="-457200">
              <a:buFont typeface="Arial" panose="020B0604020202020204" pitchFamily="34" charset="0"/>
              <a:buChar char="•"/>
            </a:pPr>
            <a:r>
              <a:rPr lang="en-US" sz="2800" dirty="0"/>
              <a:t>Teachers can gain insight about student thinking based on how students elicit and respond to evidence from their peers</a:t>
            </a:r>
          </a:p>
        </p:txBody>
      </p:sp>
      <p:sp>
        <p:nvSpPr>
          <p:cNvPr id="5" name="Rectangle 4">
            <a:extLst>
              <a:ext uri="{FF2B5EF4-FFF2-40B4-BE49-F238E27FC236}">
                <a16:creationId xmlns:a16="http://schemas.microsoft.com/office/drawing/2014/main" xmlns="" id="{EA4F351D-1201-194F-8191-0585FB62BF46}"/>
              </a:ext>
            </a:extLst>
          </p:cNvPr>
          <p:cNvSpPr/>
          <p:nvPr/>
        </p:nvSpPr>
        <p:spPr>
          <a:xfrm>
            <a:off x="1137677" y="6492240"/>
            <a:ext cx="5892382" cy="369332"/>
          </a:xfrm>
          <a:prstGeom prst="rect">
            <a:avLst/>
          </a:prstGeom>
        </p:spPr>
        <p:txBody>
          <a:bodyPr wrap="none">
            <a:spAutoFit/>
          </a:bodyPr>
          <a:lstStyle/>
          <a:p>
            <a:pPr algn="r"/>
            <a:r>
              <a:rPr lang="en-US" dirty="0">
                <a:solidFill>
                  <a:schemeClr val="tx1">
                    <a:lumMod val="75000"/>
                    <a:lumOff val="25000"/>
                  </a:schemeClr>
                </a:solidFill>
              </a:rPr>
              <a:t>Adapted from: Five Evidence Gathering Routines (</a:t>
            </a:r>
            <a:r>
              <a:rPr lang="en-US" dirty="0" err="1">
                <a:solidFill>
                  <a:schemeClr val="tx1">
                    <a:lumMod val="75000"/>
                    <a:lumOff val="25000"/>
                  </a:schemeClr>
                </a:solidFill>
              </a:rPr>
              <a:t>WestEd</a:t>
            </a:r>
            <a:r>
              <a:rPr lang="en-US" dirty="0">
                <a:solidFill>
                  <a:schemeClr val="tx1">
                    <a:lumMod val="75000"/>
                    <a:lumOff val="25000"/>
                  </a:schemeClr>
                </a:solidFill>
              </a:rPr>
              <a:t>)</a:t>
            </a:r>
          </a:p>
        </p:txBody>
      </p:sp>
      <p:sp>
        <p:nvSpPr>
          <p:cNvPr id="3" name="Slide Number Placeholder 2">
            <a:extLst>
              <a:ext uri="{FF2B5EF4-FFF2-40B4-BE49-F238E27FC236}">
                <a16:creationId xmlns:a16="http://schemas.microsoft.com/office/drawing/2014/main" xmlns="" id="{F287C6CA-B9F9-4B40-A3B0-F09E81151AC7}"/>
              </a:ext>
            </a:extLst>
          </p:cNvPr>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393382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8304BA3-59C1-8342-A8F6-30291D938C2A}"/>
              </a:ext>
            </a:extLst>
          </p:cNvPr>
          <p:cNvSpPr>
            <a:spLocks noGrp="1"/>
          </p:cNvSpPr>
          <p:nvPr>
            <p:ph type="title"/>
          </p:nvPr>
        </p:nvSpPr>
        <p:spPr/>
        <p:txBody>
          <a:bodyPr/>
          <a:lstStyle/>
          <a:p>
            <a:r>
              <a:rPr lang="en-US" sz="5400" dirty="0"/>
              <a:t>Planning for Meaningful Evidence</a:t>
            </a:r>
          </a:p>
        </p:txBody>
      </p:sp>
      <p:sp>
        <p:nvSpPr>
          <p:cNvPr id="3" name="Slide Number Placeholder 2">
            <a:extLst>
              <a:ext uri="{FF2B5EF4-FFF2-40B4-BE49-F238E27FC236}">
                <a16:creationId xmlns:a16="http://schemas.microsoft.com/office/drawing/2014/main" xmlns="" id="{E0707F29-4D34-C44A-BF39-DB56E23143EE}"/>
              </a:ext>
            </a:extLst>
          </p:cNvPr>
          <p:cNvSpPr>
            <a:spLocks noGrp="1"/>
          </p:cNvSpPr>
          <p:nvPr>
            <p:ph type="sldNum" sz="quarter" idx="10"/>
          </p:nvPr>
        </p:nvSpPr>
        <p:spPr/>
        <p:txBody>
          <a:bodyPr/>
          <a:lstStyle/>
          <a:p>
            <a:fld id="{91BD7323-49BF-4C97-8773-5EC64C492009}" type="slidenum">
              <a:rPr lang="en-US" smtClean="0"/>
              <a:pPr/>
              <a:t>27</a:t>
            </a:fld>
            <a:endParaRPr lang="en-US"/>
          </a:p>
        </p:txBody>
      </p:sp>
    </p:spTree>
    <p:extLst>
      <p:ext uri="{BB962C8B-B14F-4D97-AF65-F5344CB8AC3E}">
        <p14:creationId xmlns:p14="http://schemas.microsoft.com/office/powerpoint/2010/main" val="4991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CAC66-658D-0443-BAD6-36EE4549F833}"/>
              </a:ext>
            </a:extLst>
          </p:cNvPr>
          <p:cNvSpPr>
            <a:spLocks noGrp="1"/>
          </p:cNvSpPr>
          <p:nvPr>
            <p:ph type="title"/>
          </p:nvPr>
        </p:nvSpPr>
        <p:spPr>
          <a:xfrm>
            <a:off x="489763" y="245340"/>
            <a:ext cx="11210342" cy="1320800"/>
          </a:xfrm>
        </p:spPr>
        <p:txBody>
          <a:bodyPr/>
          <a:lstStyle/>
          <a:p>
            <a:r>
              <a:rPr lang="en-US" sz="4400" dirty="0"/>
              <a:t>Planning to Elicit Evidence at Different Points in a Lesson: Math</a:t>
            </a:r>
          </a:p>
        </p:txBody>
      </p:sp>
      <p:graphicFrame>
        <p:nvGraphicFramePr>
          <p:cNvPr id="8" name="Table 5" descr="A table showing a Kentucky math standard.">
            <a:extLst>
              <a:ext uri="{FF2B5EF4-FFF2-40B4-BE49-F238E27FC236}">
                <a16:creationId xmlns:a16="http://schemas.microsoft.com/office/drawing/2014/main" xmlns="" id="{DE8B546F-2062-244B-9DFC-B106F281801F}"/>
              </a:ext>
            </a:extLst>
          </p:cNvPr>
          <p:cNvGraphicFramePr>
            <a:graphicFrameLocks/>
          </p:cNvGraphicFramePr>
          <p:nvPr>
            <p:extLst>
              <p:ext uri="{D42A27DB-BD31-4B8C-83A1-F6EECF244321}">
                <p14:modId xmlns:p14="http://schemas.microsoft.com/office/powerpoint/2010/main" val="3054146890"/>
              </p:ext>
            </p:extLst>
          </p:nvPr>
        </p:nvGraphicFramePr>
        <p:xfrm>
          <a:off x="370187" y="1625824"/>
          <a:ext cx="11440301" cy="1359555"/>
        </p:xfrm>
        <a:graphic>
          <a:graphicData uri="http://schemas.openxmlformats.org/drawingml/2006/table">
            <a:tbl>
              <a:tblPr firstRow="1" bandRow="1">
                <a:tableStyleId>{5C22544A-7EE6-4342-B048-85BDC9FD1C3A}</a:tableStyleId>
              </a:tblPr>
              <a:tblGrid>
                <a:gridCol w="11440301">
                  <a:extLst>
                    <a:ext uri="{9D8B030D-6E8A-4147-A177-3AD203B41FA5}">
                      <a16:colId xmlns:a16="http://schemas.microsoft.com/office/drawing/2014/main" xmlns="" val="1614679207"/>
                    </a:ext>
                  </a:extLst>
                </a:gridCol>
              </a:tblGrid>
              <a:tr h="318015">
                <a:tc>
                  <a:txBody>
                    <a:bodyPr/>
                    <a:lstStyle/>
                    <a:p>
                      <a:r>
                        <a:rPr lang="en-US" dirty="0">
                          <a:solidFill>
                            <a:schemeClr val="tx1">
                              <a:lumMod val="75000"/>
                              <a:lumOff val="25000"/>
                            </a:schemeClr>
                          </a:solidFill>
                        </a:rPr>
                        <a:t>Standard</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99379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800" u="sng" dirty="0">
                          <a:solidFill>
                            <a:schemeClr val="tx1">
                              <a:lumMod val="75000"/>
                              <a:lumOff val="25000"/>
                            </a:schemeClr>
                          </a:solidFill>
                        </a:rPr>
                        <a:t>KY.K.CC.5</a:t>
                      </a:r>
                      <a:r>
                        <a:rPr lang="en-US" sz="1800" u="none" dirty="0">
                          <a:solidFill>
                            <a:schemeClr val="tx1">
                              <a:lumMod val="75000"/>
                              <a:lumOff val="25000"/>
                            </a:schemeClr>
                          </a:solidFill>
                        </a:rPr>
                        <a:t>: </a:t>
                      </a:r>
                      <a:r>
                        <a:rPr lang="en-US" sz="1800" dirty="0">
                          <a:solidFill>
                            <a:schemeClr val="tx1">
                              <a:lumMod val="75000"/>
                              <a:lumOff val="25000"/>
                            </a:schemeClr>
                          </a:solidFill>
                        </a:rPr>
                        <a:t>Given a number from 1-20, count out that many objects. A) Count to answer “how many?” questions with as many as 20 things arranged in a line, a rectangular array, or a circle. B) Count to answer “how many?” questions with as many as 10 things in a scattered configuration.  </a:t>
                      </a:r>
                      <a:r>
                        <a:rPr lang="en-US" sz="1800" u="sng" dirty="0">
                          <a:solidFill>
                            <a:schemeClr val="tx1">
                              <a:lumMod val="75000"/>
                              <a:lumOff val="25000"/>
                            </a:schemeClr>
                          </a:solidFill>
                        </a:rPr>
                        <a:t>SMP 4</a:t>
                      </a:r>
                      <a:r>
                        <a:rPr lang="en-US" sz="1800" dirty="0">
                          <a:solidFill>
                            <a:schemeClr val="tx1">
                              <a:lumMod val="75000"/>
                              <a:lumOff val="25000"/>
                            </a:schemeClr>
                          </a:solidFill>
                        </a:rPr>
                        <a:t>: Model with mathematics. </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5" name="Table 5" descr="A table showing a learning goal and success criteria for a Kentucky math standard">
            <a:extLst>
              <a:ext uri="{FF2B5EF4-FFF2-40B4-BE49-F238E27FC236}">
                <a16:creationId xmlns:a16="http://schemas.microsoft.com/office/drawing/2014/main" xmlns="" id="{F21EEE6B-0C33-9146-BCA3-7AD7C5A72842}"/>
              </a:ext>
            </a:extLst>
          </p:cNvPr>
          <p:cNvGraphicFramePr>
            <a:graphicFrameLocks noGrp="1"/>
          </p:cNvGraphicFramePr>
          <p:nvPr>
            <p:ph sz="half" idx="1"/>
            <p:extLst>
              <p:ext uri="{D42A27DB-BD31-4B8C-83A1-F6EECF244321}">
                <p14:modId xmlns:p14="http://schemas.microsoft.com/office/powerpoint/2010/main" val="2987390549"/>
              </p:ext>
            </p:extLst>
          </p:nvPr>
        </p:nvGraphicFramePr>
        <p:xfrm>
          <a:off x="375849" y="3062333"/>
          <a:ext cx="11440301" cy="1394328"/>
        </p:xfrm>
        <a:graphic>
          <a:graphicData uri="http://schemas.openxmlformats.org/drawingml/2006/table">
            <a:tbl>
              <a:tblPr firstRow="1" bandRow="1">
                <a:tableStyleId>{5C22544A-7EE6-4342-B048-85BDC9FD1C3A}</a:tableStyleId>
              </a:tblPr>
              <a:tblGrid>
                <a:gridCol w="5710700">
                  <a:extLst>
                    <a:ext uri="{9D8B030D-6E8A-4147-A177-3AD203B41FA5}">
                      <a16:colId xmlns:a16="http://schemas.microsoft.com/office/drawing/2014/main" xmlns="" val="1614679207"/>
                    </a:ext>
                  </a:extLst>
                </a:gridCol>
                <a:gridCol w="5729601">
                  <a:extLst>
                    <a:ext uri="{9D8B030D-6E8A-4147-A177-3AD203B41FA5}">
                      <a16:colId xmlns:a16="http://schemas.microsoft.com/office/drawing/2014/main" xmlns="" val="3382708460"/>
                    </a:ext>
                  </a:extLst>
                </a:gridCol>
              </a:tblGrid>
              <a:tr h="306102">
                <a:tc>
                  <a:txBody>
                    <a:bodyPr/>
                    <a:lstStyle/>
                    <a:p>
                      <a:r>
                        <a:rPr lang="en-US" dirty="0">
                          <a:solidFill>
                            <a:schemeClr val="tx1">
                              <a:lumMod val="75000"/>
                              <a:lumOff val="25000"/>
                            </a:schemeClr>
                          </a:solidFill>
                        </a:rPr>
                        <a:t>Learning Goal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Success Criteria</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10285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We are learning to count things placed together in different ways</a:t>
                      </a:r>
                      <a:r>
                        <a:rPr lang="en-US" sz="1600" b="1" dirty="0">
                          <a:solidFill>
                            <a:schemeClr val="tx1">
                              <a:lumMod val="75000"/>
                              <a:lumOff val="25000"/>
                            </a:schemeClr>
                          </a:solidFill>
                        </a:rPr>
                        <a:t>. </a:t>
                      </a:r>
                    </a:p>
                    <a:p>
                      <a:endParaRPr lang="en-US" sz="160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spcAft>
                          <a:spcPts val="600"/>
                        </a:spcAft>
                      </a:pPr>
                      <a:r>
                        <a:rPr lang="en-US" sz="1600" b="0" dirty="0">
                          <a:solidFill>
                            <a:schemeClr val="tx1">
                              <a:lumMod val="75000"/>
                              <a:lumOff val="25000"/>
                            </a:schemeClr>
                          </a:solidFill>
                        </a:rPr>
                        <a:t>I can count the number of buttons my teacher shows me. </a:t>
                      </a:r>
                    </a:p>
                    <a:p>
                      <a:pPr>
                        <a:spcAft>
                          <a:spcPts val="600"/>
                        </a:spcAft>
                      </a:pPr>
                      <a:r>
                        <a:rPr lang="en-US" sz="1600" b="0" dirty="0">
                          <a:solidFill>
                            <a:schemeClr val="tx1">
                              <a:lumMod val="75000"/>
                              <a:lumOff val="25000"/>
                            </a:schemeClr>
                          </a:solidFill>
                        </a:rPr>
                        <a:t>I can make my own groups have just the amount my teacher asks.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6" name="Table 7" descr="A table showing evidence gathering strategies for the beginning, middle and end of a math lesson.">
            <a:extLst>
              <a:ext uri="{FF2B5EF4-FFF2-40B4-BE49-F238E27FC236}">
                <a16:creationId xmlns:a16="http://schemas.microsoft.com/office/drawing/2014/main" xmlns="" id="{D49FC39A-CDCF-4149-AAA2-B7FB8BD8D8EF}"/>
              </a:ext>
            </a:extLst>
          </p:cNvPr>
          <p:cNvGraphicFramePr>
            <a:graphicFrameLocks noGrp="1"/>
          </p:cNvGraphicFramePr>
          <p:nvPr>
            <p:ph sz="half" idx="11"/>
            <p:extLst>
              <p:ext uri="{D42A27DB-BD31-4B8C-83A1-F6EECF244321}">
                <p14:modId xmlns:p14="http://schemas.microsoft.com/office/powerpoint/2010/main" val="2462739036"/>
              </p:ext>
            </p:extLst>
          </p:nvPr>
        </p:nvGraphicFramePr>
        <p:xfrm>
          <a:off x="375851" y="4562930"/>
          <a:ext cx="11440302" cy="1925320"/>
        </p:xfrm>
        <a:graphic>
          <a:graphicData uri="http://schemas.openxmlformats.org/drawingml/2006/table">
            <a:tbl>
              <a:tblPr firstRow="1" bandRow="1">
                <a:tableStyleId>{5C22544A-7EE6-4342-B048-85BDC9FD1C3A}</a:tableStyleId>
              </a:tblPr>
              <a:tblGrid>
                <a:gridCol w="3813434">
                  <a:extLst>
                    <a:ext uri="{9D8B030D-6E8A-4147-A177-3AD203B41FA5}">
                      <a16:colId xmlns:a16="http://schemas.microsoft.com/office/drawing/2014/main" xmlns="" val="2296426354"/>
                    </a:ext>
                  </a:extLst>
                </a:gridCol>
                <a:gridCol w="3813434">
                  <a:extLst>
                    <a:ext uri="{9D8B030D-6E8A-4147-A177-3AD203B41FA5}">
                      <a16:colId xmlns:a16="http://schemas.microsoft.com/office/drawing/2014/main" xmlns="" val="2069931237"/>
                    </a:ext>
                  </a:extLst>
                </a:gridCol>
                <a:gridCol w="3813434">
                  <a:extLst>
                    <a:ext uri="{9D8B030D-6E8A-4147-A177-3AD203B41FA5}">
                      <a16:colId xmlns:a16="http://schemas.microsoft.com/office/drawing/2014/main" xmlns="" val="3804734485"/>
                    </a:ext>
                  </a:extLst>
                </a:gridCol>
              </a:tblGrid>
              <a:tr h="370840">
                <a:tc>
                  <a:txBody>
                    <a:bodyPr/>
                    <a:lstStyle/>
                    <a:p>
                      <a:r>
                        <a:rPr lang="en-US" dirty="0">
                          <a:solidFill>
                            <a:schemeClr val="tx1">
                              <a:lumMod val="75000"/>
                              <a:lumOff val="25000"/>
                            </a:schemeClr>
                          </a:solidFill>
                        </a:rPr>
                        <a:t>Start of Lesson</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Middle of Lesson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End of Lesson</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2478600438"/>
                  </a:ext>
                </a:extLst>
              </a:tr>
              <a:tr h="370840">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Activate Prior Knowledge</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Questioning</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Peer- and Self-Assessment</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6176351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Practice counting skills as a whole class.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Ask students to show different ways to count the buttons.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Students work together to count items and make groups as requested.</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595779470"/>
                  </a:ext>
                </a:extLst>
              </a:tr>
            </a:tbl>
          </a:graphicData>
        </a:graphic>
      </p:graphicFrame>
      <p:sp>
        <p:nvSpPr>
          <p:cNvPr id="14" name="Slide Number Placeholder 2">
            <a:extLst>
              <a:ext uri="{FF2B5EF4-FFF2-40B4-BE49-F238E27FC236}">
                <a16:creationId xmlns:a16="http://schemas.microsoft.com/office/drawing/2014/main" xmlns="" id="{89CA1A8E-E025-5B49-8C4F-61EEF74910B3}"/>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28</a:t>
            </a:fld>
            <a:endParaRPr lang="en-US" dirty="0">
              <a:solidFill>
                <a:srgbClr val="4A66AC"/>
              </a:solidFill>
            </a:endParaRPr>
          </a:p>
        </p:txBody>
      </p:sp>
    </p:spTree>
    <p:extLst>
      <p:ext uri="{BB962C8B-B14F-4D97-AF65-F5344CB8AC3E}">
        <p14:creationId xmlns:p14="http://schemas.microsoft.com/office/powerpoint/2010/main" val="9394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CAC66-658D-0443-BAD6-36EE4549F833}"/>
              </a:ext>
            </a:extLst>
          </p:cNvPr>
          <p:cNvSpPr>
            <a:spLocks noGrp="1"/>
          </p:cNvSpPr>
          <p:nvPr>
            <p:ph type="title"/>
          </p:nvPr>
        </p:nvSpPr>
        <p:spPr>
          <a:xfrm>
            <a:off x="489763" y="245340"/>
            <a:ext cx="10868048" cy="1320800"/>
          </a:xfrm>
        </p:spPr>
        <p:txBody>
          <a:bodyPr/>
          <a:lstStyle/>
          <a:p>
            <a:r>
              <a:rPr lang="en-US" sz="4400" dirty="0"/>
              <a:t>Planning to Elicit Evidence at Different Points in a Lesson: Reading and Writing</a:t>
            </a:r>
          </a:p>
        </p:txBody>
      </p:sp>
      <p:graphicFrame>
        <p:nvGraphicFramePr>
          <p:cNvPr id="5" name="Table 5" descr="A table showing a Kentucky reading and writing  standard.">
            <a:extLst>
              <a:ext uri="{FF2B5EF4-FFF2-40B4-BE49-F238E27FC236}">
                <a16:creationId xmlns:a16="http://schemas.microsoft.com/office/drawing/2014/main" xmlns="" id="{F21EEE6B-0C33-9146-BCA3-7AD7C5A72842}"/>
              </a:ext>
            </a:extLst>
          </p:cNvPr>
          <p:cNvGraphicFramePr>
            <a:graphicFrameLocks noGrp="1"/>
          </p:cNvGraphicFramePr>
          <p:nvPr>
            <p:ph sz="half" idx="1"/>
            <p:extLst>
              <p:ext uri="{D42A27DB-BD31-4B8C-83A1-F6EECF244321}">
                <p14:modId xmlns:p14="http://schemas.microsoft.com/office/powerpoint/2010/main" val="2918902378"/>
              </p:ext>
            </p:extLst>
          </p:nvPr>
        </p:nvGraphicFramePr>
        <p:xfrm>
          <a:off x="375850" y="1718540"/>
          <a:ext cx="11440300" cy="1141109"/>
        </p:xfrm>
        <a:graphic>
          <a:graphicData uri="http://schemas.openxmlformats.org/drawingml/2006/table">
            <a:tbl>
              <a:tblPr firstRow="1" bandRow="1">
                <a:tableStyleId>{5C22544A-7EE6-4342-B048-85BDC9FD1C3A}</a:tableStyleId>
              </a:tblPr>
              <a:tblGrid>
                <a:gridCol w="11440300">
                  <a:extLst>
                    <a:ext uri="{9D8B030D-6E8A-4147-A177-3AD203B41FA5}">
                      <a16:colId xmlns:a16="http://schemas.microsoft.com/office/drawing/2014/main" xmlns="" val="586655735"/>
                    </a:ext>
                  </a:extLst>
                </a:gridCol>
              </a:tblGrid>
              <a:tr h="204706">
                <a:tc>
                  <a:txBody>
                    <a:bodyPr/>
                    <a:lstStyle/>
                    <a:p>
                      <a:r>
                        <a:rPr lang="en-US" dirty="0">
                          <a:solidFill>
                            <a:schemeClr val="tx1">
                              <a:lumMod val="75000"/>
                              <a:lumOff val="25000"/>
                            </a:schemeClr>
                          </a:solidFill>
                        </a:rPr>
                        <a:t>Standard</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7753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kern="1200" dirty="0">
                          <a:solidFill>
                            <a:schemeClr val="tx1">
                              <a:lumMod val="75000"/>
                              <a:lumOff val="25000"/>
                            </a:schemeClr>
                          </a:solidFill>
                          <a:effectLst/>
                          <a:latin typeface="+mn-lt"/>
                          <a:ea typeface="+mn-ea"/>
                          <a:cs typeface="+mn-cs"/>
                        </a:rPr>
                        <a:t>C.6.1.c</a:t>
                      </a:r>
                      <a:r>
                        <a:rPr lang="en-US" sz="1800" u="none" kern="1200" dirty="0">
                          <a:solidFill>
                            <a:schemeClr val="tx1">
                              <a:lumMod val="75000"/>
                              <a:lumOff val="25000"/>
                            </a:schemeClr>
                          </a:solidFill>
                          <a:effectLst/>
                          <a:latin typeface="+mn-lt"/>
                          <a:ea typeface="+mn-ea"/>
                          <a:cs typeface="+mn-cs"/>
                        </a:rPr>
                        <a:t>: </a:t>
                      </a:r>
                      <a:r>
                        <a:rPr lang="en-US" sz="1800" dirty="0">
                          <a:solidFill>
                            <a:schemeClr val="tx1">
                              <a:lumMod val="75000"/>
                              <a:lumOff val="25000"/>
                            </a:schemeClr>
                          </a:solidFill>
                        </a:rPr>
                        <a:t>Support claim(s) with clear reasons and relevant evidence, using credible sources, acknowledging opposing claims, and demonstrating an understanding of the topic or text.</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8" name="Table 5" descr="A table showing a learning goal and success criteria for a Kentucky reading and writing standard">
            <a:extLst>
              <a:ext uri="{FF2B5EF4-FFF2-40B4-BE49-F238E27FC236}">
                <a16:creationId xmlns:a16="http://schemas.microsoft.com/office/drawing/2014/main" xmlns="" id="{13D75630-3EB4-1441-B4E4-831AF0025E43}"/>
              </a:ext>
            </a:extLst>
          </p:cNvPr>
          <p:cNvGraphicFramePr>
            <a:graphicFrameLocks/>
          </p:cNvGraphicFramePr>
          <p:nvPr>
            <p:extLst>
              <p:ext uri="{D42A27DB-BD31-4B8C-83A1-F6EECF244321}">
                <p14:modId xmlns:p14="http://schemas.microsoft.com/office/powerpoint/2010/main" val="143241904"/>
              </p:ext>
            </p:extLst>
          </p:nvPr>
        </p:nvGraphicFramePr>
        <p:xfrm>
          <a:off x="375849" y="2917864"/>
          <a:ext cx="11440301" cy="986677"/>
        </p:xfrm>
        <a:graphic>
          <a:graphicData uri="http://schemas.openxmlformats.org/drawingml/2006/table">
            <a:tbl>
              <a:tblPr firstRow="1" bandRow="1">
                <a:tableStyleId>{5C22544A-7EE6-4342-B048-85BDC9FD1C3A}</a:tableStyleId>
              </a:tblPr>
              <a:tblGrid>
                <a:gridCol w="5710700">
                  <a:extLst>
                    <a:ext uri="{9D8B030D-6E8A-4147-A177-3AD203B41FA5}">
                      <a16:colId xmlns:a16="http://schemas.microsoft.com/office/drawing/2014/main" xmlns="" val="1614679207"/>
                    </a:ext>
                  </a:extLst>
                </a:gridCol>
                <a:gridCol w="5729601">
                  <a:extLst>
                    <a:ext uri="{9D8B030D-6E8A-4147-A177-3AD203B41FA5}">
                      <a16:colId xmlns:a16="http://schemas.microsoft.com/office/drawing/2014/main" xmlns="" val="3382708460"/>
                    </a:ext>
                  </a:extLst>
                </a:gridCol>
              </a:tblGrid>
              <a:tr h="309640">
                <a:tc>
                  <a:txBody>
                    <a:bodyPr/>
                    <a:lstStyle/>
                    <a:p>
                      <a:r>
                        <a:rPr lang="en-US" dirty="0">
                          <a:solidFill>
                            <a:schemeClr val="tx1">
                              <a:lumMod val="75000"/>
                              <a:lumOff val="25000"/>
                            </a:schemeClr>
                          </a:solidFill>
                        </a:rPr>
                        <a:t>Learning Goal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Success Criteria</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620917">
                <a:tc>
                  <a:txBody>
                    <a:bodyPr/>
                    <a:lstStyle/>
                    <a:p>
                      <a:r>
                        <a:rPr lang="en-US" sz="1600" dirty="0">
                          <a:solidFill>
                            <a:schemeClr val="tx1">
                              <a:lumMod val="75000"/>
                              <a:lumOff val="25000"/>
                            </a:schemeClr>
                          </a:solidFill>
                        </a:rPr>
                        <a:t>Identify relevant evidence from different texts to support a claim.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600" b="0" kern="1200" dirty="0">
                          <a:solidFill>
                            <a:schemeClr val="tx1">
                              <a:lumMod val="75000"/>
                              <a:lumOff val="25000"/>
                            </a:schemeClr>
                          </a:solidFill>
                          <a:effectLst/>
                          <a:latin typeface="+mn-lt"/>
                          <a:ea typeface="+mn-ea"/>
                          <a:cs typeface="+mn-cs"/>
                        </a:rPr>
                        <a:t>Annotate two or more texts to identify strong evidence to support my claim and note how I might use it in my essay.</a:t>
                      </a:r>
                      <a:endParaRPr lang="en-US" sz="1600" b="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6" name="Table 7" descr="A table showing evidence gathering strategies for the beginning, middle and end of a reading and writing lesson.">
            <a:extLst>
              <a:ext uri="{FF2B5EF4-FFF2-40B4-BE49-F238E27FC236}">
                <a16:creationId xmlns:a16="http://schemas.microsoft.com/office/drawing/2014/main" xmlns="" id="{D49FC39A-CDCF-4149-AAA2-B7FB8BD8D8EF}"/>
              </a:ext>
            </a:extLst>
          </p:cNvPr>
          <p:cNvGraphicFramePr>
            <a:graphicFrameLocks noGrp="1"/>
          </p:cNvGraphicFramePr>
          <p:nvPr>
            <p:ph sz="half" idx="11"/>
            <p:extLst>
              <p:ext uri="{D42A27DB-BD31-4B8C-83A1-F6EECF244321}">
                <p14:modId xmlns:p14="http://schemas.microsoft.com/office/powerpoint/2010/main" val="1004079002"/>
              </p:ext>
            </p:extLst>
          </p:nvPr>
        </p:nvGraphicFramePr>
        <p:xfrm>
          <a:off x="375848" y="3963658"/>
          <a:ext cx="11440302" cy="2748280"/>
        </p:xfrm>
        <a:graphic>
          <a:graphicData uri="http://schemas.openxmlformats.org/drawingml/2006/table">
            <a:tbl>
              <a:tblPr firstRow="1" bandRow="1">
                <a:tableStyleId>{5C22544A-7EE6-4342-B048-85BDC9FD1C3A}</a:tableStyleId>
              </a:tblPr>
              <a:tblGrid>
                <a:gridCol w="3813434">
                  <a:extLst>
                    <a:ext uri="{9D8B030D-6E8A-4147-A177-3AD203B41FA5}">
                      <a16:colId xmlns:a16="http://schemas.microsoft.com/office/drawing/2014/main" xmlns="" val="2296426354"/>
                    </a:ext>
                  </a:extLst>
                </a:gridCol>
                <a:gridCol w="3813434">
                  <a:extLst>
                    <a:ext uri="{9D8B030D-6E8A-4147-A177-3AD203B41FA5}">
                      <a16:colId xmlns:a16="http://schemas.microsoft.com/office/drawing/2014/main" xmlns="" val="2069931237"/>
                    </a:ext>
                  </a:extLst>
                </a:gridCol>
                <a:gridCol w="3813434">
                  <a:extLst>
                    <a:ext uri="{9D8B030D-6E8A-4147-A177-3AD203B41FA5}">
                      <a16:colId xmlns:a16="http://schemas.microsoft.com/office/drawing/2014/main" xmlns="" val="3804734485"/>
                    </a:ext>
                  </a:extLst>
                </a:gridCol>
              </a:tblGrid>
              <a:tr h="370840">
                <a:tc>
                  <a:txBody>
                    <a:bodyPr/>
                    <a:lstStyle/>
                    <a:p>
                      <a:r>
                        <a:rPr lang="en-US" dirty="0">
                          <a:solidFill>
                            <a:schemeClr val="tx1">
                              <a:lumMod val="75000"/>
                              <a:lumOff val="25000"/>
                            </a:schemeClr>
                          </a:solidFill>
                        </a:rPr>
                        <a:t>Start of Lesson</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Middle of Lesson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End of Lesson</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2478600438"/>
                  </a:ext>
                </a:extLst>
              </a:tr>
              <a:tr h="370840">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Disciplinary Discourse</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Observation and Analysis of Student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Peer- and Self-Assessment</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617635191"/>
                  </a:ext>
                </a:extLst>
              </a:tr>
              <a:tr h="370840">
                <a:tc>
                  <a:txBody>
                    <a:bodyPr/>
                    <a:lstStyle/>
                    <a:p>
                      <a:r>
                        <a:rPr lang="en-US" dirty="0">
                          <a:solidFill>
                            <a:schemeClr val="tx1">
                              <a:lumMod val="75000"/>
                              <a:lumOff val="25000"/>
                            </a:schemeClr>
                          </a:solidFill>
                        </a:rPr>
                        <a:t>In small groups, students discuss what type of evidence would be relevant to support teacher claim.</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dirty="0">
                          <a:solidFill>
                            <a:schemeClr val="tx1">
                              <a:lumMod val="75000"/>
                              <a:lumOff val="25000"/>
                            </a:schemeClr>
                          </a:solidFill>
                        </a:rPr>
                        <a:t>Teacher circulates around the classroom reviewing individual student's evidence and annotations and asking questions to deepen and guide student thinking.</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dirty="0">
                          <a:solidFill>
                            <a:schemeClr val="tx1">
                              <a:lumMod val="75000"/>
                              <a:lumOff val="25000"/>
                            </a:schemeClr>
                          </a:solidFill>
                        </a:rPr>
                        <a:t>Partners practice linking annotated evidence to the claim by providing reasoning.</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595779470"/>
                  </a:ext>
                </a:extLst>
              </a:tr>
            </a:tbl>
          </a:graphicData>
        </a:graphic>
      </p:graphicFrame>
      <p:sp>
        <p:nvSpPr>
          <p:cNvPr id="7" name="Slide Number Placeholder 2">
            <a:extLst>
              <a:ext uri="{FF2B5EF4-FFF2-40B4-BE49-F238E27FC236}">
                <a16:creationId xmlns:a16="http://schemas.microsoft.com/office/drawing/2014/main" xmlns="" id="{E4E00B81-DCA7-DC4E-928F-D03A7E3F1143}"/>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29</a:t>
            </a:fld>
            <a:endParaRPr lang="en-US" dirty="0">
              <a:solidFill>
                <a:srgbClr val="4A66AC"/>
              </a:solidFill>
            </a:endParaRPr>
          </a:p>
        </p:txBody>
      </p:sp>
    </p:spTree>
    <p:extLst>
      <p:ext uri="{BB962C8B-B14F-4D97-AF65-F5344CB8AC3E}">
        <p14:creationId xmlns:p14="http://schemas.microsoft.com/office/powerpoint/2010/main" val="400759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47833" y="374619"/>
            <a:ext cx="8596668" cy="1320800"/>
          </a:xfrm>
        </p:spPr>
        <p:txBody>
          <a:bodyPr/>
          <a:lstStyle/>
          <a:p>
            <a:r>
              <a:rPr lang="en-US" dirty="0"/>
              <a:t>Part II: Learning Goals</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1147833" y="1777835"/>
            <a:ext cx="9188715" cy="4901324"/>
          </a:xfrm>
        </p:spPr>
        <p:txBody>
          <a:bodyPr/>
          <a:lstStyle/>
          <a:p>
            <a:pPr marL="0" indent="0">
              <a:buNone/>
            </a:pPr>
            <a:r>
              <a:rPr lang="en-US" dirty="0"/>
              <a:t>Participants will understand:</a:t>
            </a:r>
          </a:p>
          <a:p>
            <a:pPr lvl="0"/>
            <a:r>
              <a:rPr lang="en-US" dirty="0"/>
              <a:t>The importance of using a variety of evidence gathering strategies at different points in a lesson</a:t>
            </a:r>
          </a:p>
          <a:p>
            <a:pPr lvl="0"/>
            <a:r>
              <a:rPr lang="en-US" dirty="0"/>
              <a:t>The kind of evidence provided through different evidence gathering strategies </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1588171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CAC66-658D-0443-BAD6-36EE4549F833}"/>
              </a:ext>
            </a:extLst>
          </p:cNvPr>
          <p:cNvSpPr>
            <a:spLocks noGrp="1"/>
          </p:cNvSpPr>
          <p:nvPr>
            <p:ph type="title"/>
          </p:nvPr>
        </p:nvSpPr>
        <p:spPr>
          <a:xfrm>
            <a:off x="489763" y="245340"/>
            <a:ext cx="10679403" cy="1320800"/>
          </a:xfrm>
        </p:spPr>
        <p:txBody>
          <a:bodyPr/>
          <a:lstStyle/>
          <a:p>
            <a:r>
              <a:rPr lang="en-US" sz="4400" dirty="0"/>
              <a:t>Planning to Elicit Evidence at Different Points in a Lesson: Social Studies</a:t>
            </a:r>
          </a:p>
        </p:txBody>
      </p:sp>
      <p:graphicFrame>
        <p:nvGraphicFramePr>
          <p:cNvPr id="5" name="Table 5" descr="A table showing a Kentucky social studies standard.">
            <a:extLst>
              <a:ext uri="{FF2B5EF4-FFF2-40B4-BE49-F238E27FC236}">
                <a16:creationId xmlns:a16="http://schemas.microsoft.com/office/drawing/2014/main" xmlns="" id="{F21EEE6B-0C33-9146-BCA3-7AD7C5A72842}"/>
              </a:ext>
            </a:extLst>
          </p:cNvPr>
          <p:cNvGraphicFramePr>
            <a:graphicFrameLocks noGrp="1"/>
          </p:cNvGraphicFramePr>
          <p:nvPr>
            <p:ph sz="half" idx="1"/>
            <p:extLst>
              <p:ext uri="{D42A27DB-BD31-4B8C-83A1-F6EECF244321}">
                <p14:modId xmlns:p14="http://schemas.microsoft.com/office/powerpoint/2010/main" val="3115520726"/>
              </p:ext>
            </p:extLst>
          </p:nvPr>
        </p:nvGraphicFramePr>
        <p:xfrm>
          <a:off x="339495" y="1663457"/>
          <a:ext cx="11440301" cy="1356360"/>
        </p:xfrm>
        <a:graphic>
          <a:graphicData uri="http://schemas.openxmlformats.org/drawingml/2006/table">
            <a:tbl>
              <a:tblPr firstRow="1" bandRow="1">
                <a:tableStyleId>{5C22544A-7EE6-4342-B048-85BDC9FD1C3A}</a:tableStyleId>
              </a:tblPr>
              <a:tblGrid>
                <a:gridCol w="11440301">
                  <a:extLst>
                    <a:ext uri="{9D8B030D-6E8A-4147-A177-3AD203B41FA5}">
                      <a16:colId xmlns:a16="http://schemas.microsoft.com/office/drawing/2014/main" xmlns="" val="2576025302"/>
                    </a:ext>
                  </a:extLst>
                </a:gridCol>
              </a:tblGrid>
              <a:tr h="322998">
                <a:tc>
                  <a:txBody>
                    <a:bodyPr/>
                    <a:lstStyle/>
                    <a:p>
                      <a:r>
                        <a:rPr lang="en-US" sz="1800" dirty="0">
                          <a:solidFill>
                            <a:schemeClr val="tx1">
                              <a:lumMod val="75000"/>
                              <a:lumOff val="25000"/>
                            </a:schemeClr>
                          </a:solidFill>
                        </a:rPr>
                        <a:t>Standard</a:t>
                      </a:r>
                      <a:endParaRPr lang="en-US" sz="1600" dirty="0">
                        <a:solidFill>
                          <a:schemeClr val="tx1">
                            <a:lumMod val="75000"/>
                            <a:lumOff val="25000"/>
                          </a:schemeClr>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967412">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800" u="sng" dirty="0">
                          <a:solidFill>
                            <a:schemeClr val="tx1">
                              <a:lumMod val="75000"/>
                              <a:lumOff val="25000"/>
                            </a:schemeClr>
                          </a:solidFill>
                        </a:rPr>
                        <a:t>HS.UH.CE.5</a:t>
                      </a:r>
                      <a:r>
                        <a:rPr lang="en-US" sz="1800" u="none" dirty="0">
                          <a:solidFill>
                            <a:schemeClr val="tx1">
                              <a:lumMod val="75000"/>
                              <a:lumOff val="25000"/>
                            </a:schemeClr>
                          </a:solidFill>
                        </a:rPr>
                        <a:t>: </a:t>
                      </a:r>
                      <a:r>
                        <a:rPr lang="en-US" sz="1800" dirty="0">
                          <a:solidFill>
                            <a:schemeClr val="tx1">
                              <a:lumMod val="75000"/>
                              <a:lumOff val="25000"/>
                            </a:schemeClr>
                          </a:solidFill>
                        </a:rPr>
                        <a:t>Evaluate the ways in which groups facing discrimination worked to achieve expansion of rights and liberties from 1877-present.</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800" u="sng" dirty="0">
                          <a:solidFill>
                            <a:schemeClr val="tx1">
                              <a:lumMod val="75000"/>
                              <a:lumOff val="25000"/>
                            </a:schemeClr>
                          </a:solidFill>
                        </a:rPr>
                        <a:t>Inquiry Practice</a:t>
                      </a:r>
                      <a:r>
                        <a:rPr lang="en-US" sz="1800" dirty="0">
                          <a:solidFill>
                            <a:schemeClr val="tx1">
                              <a:lumMod val="75000"/>
                              <a:lumOff val="25000"/>
                            </a:schemeClr>
                          </a:solidFill>
                        </a:rPr>
                        <a:t>: Using Evidence</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8" name="Table 5" descr="A table showing a learning goal and success criteria for a Kentucky social studies standard">
            <a:extLst>
              <a:ext uri="{FF2B5EF4-FFF2-40B4-BE49-F238E27FC236}">
                <a16:creationId xmlns:a16="http://schemas.microsoft.com/office/drawing/2014/main" xmlns="" id="{A674220A-F453-1A49-A259-13A5CBB52A25}"/>
              </a:ext>
            </a:extLst>
          </p:cNvPr>
          <p:cNvGraphicFramePr>
            <a:graphicFrameLocks/>
          </p:cNvGraphicFramePr>
          <p:nvPr>
            <p:extLst>
              <p:ext uri="{D42A27DB-BD31-4B8C-83A1-F6EECF244321}">
                <p14:modId xmlns:p14="http://schemas.microsoft.com/office/powerpoint/2010/main" val="3794640199"/>
              </p:ext>
            </p:extLst>
          </p:nvPr>
        </p:nvGraphicFramePr>
        <p:xfrm>
          <a:off x="339494" y="3065884"/>
          <a:ext cx="11440301" cy="1752600"/>
        </p:xfrm>
        <a:graphic>
          <a:graphicData uri="http://schemas.openxmlformats.org/drawingml/2006/table">
            <a:tbl>
              <a:tblPr firstRow="1" bandRow="1">
                <a:tableStyleId>{5C22544A-7EE6-4342-B048-85BDC9FD1C3A}</a:tableStyleId>
              </a:tblPr>
              <a:tblGrid>
                <a:gridCol w="5710700">
                  <a:extLst>
                    <a:ext uri="{9D8B030D-6E8A-4147-A177-3AD203B41FA5}">
                      <a16:colId xmlns:a16="http://schemas.microsoft.com/office/drawing/2014/main" xmlns="" val="1614679207"/>
                    </a:ext>
                  </a:extLst>
                </a:gridCol>
                <a:gridCol w="5729601">
                  <a:extLst>
                    <a:ext uri="{9D8B030D-6E8A-4147-A177-3AD203B41FA5}">
                      <a16:colId xmlns:a16="http://schemas.microsoft.com/office/drawing/2014/main" xmlns="" val="3382708460"/>
                    </a:ext>
                  </a:extLst>
                </a:gridCol>
              </a:tblGrid>
              <a:tr h="309640">
                <a:tc>
                  <a:txBody>
                    <a:bodyPr/>
                    <a:lstStyle/>
                    <a:p>
                      <a:r>
                        <a:rPr lang="en-US" dirty="0">
                          <a:solidFill>
                            <a:schemeClr val="tx1">
                              <a:lumMod val="75000"/>
                              <a:lumOff val="25000"/>
                            </a:schemeClr>
                          </a:solidFill>
                        </a:rPr>
                        <a:t>Learning Goal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Success Criteria</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620917">
                <a:tc>
                  <a:txBody>
                    <a:bodyPr/>
                    <a:lstStyle/>
                    <a:p>
                      <a:r>
                        <a:rPr lang="en-US" sz="1600" b="0" dirty="0">
                          <a:solidFill>
                            <a:schemeClr val="tx1">
                              <a:lumMod val="75000"/>
                              <a:lumOff val="25000"/>
                            </a:schemeClr>
                          </a:solidFill>
                        </a:rPr>
                        <a:t>Use primary sources to identify and evaluate successful strategies used by groups facing discrimination to expand their rights and liberties.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spcAft>
                          <a:spcPts val="600"/>
                        </a:spcAft>
                      </a:pPr>
                      <a:r>
                        <a:rPr lang="en-US" sz="1600" b="0" dirty="0">
                          <a:solidFill>
                            <a:schemeClr val="tx1">
                              <a:lumMod val="75000"/>
                              <a:lumOff val="25000"/>
                            </a:schemeClr>
                          </a:solidFill>
                        </a:rPr>
                        <a:t>I can describe the strategies advocated by key Civil Rights leaders to improve equality. </a:t>
                      </a:r>
                    </a:p>
                    <a:p>
                      <a:pPr>
                        <a:spcAft>
                          <a:spcPts val="600"/>
                        </a:spcAft>
                      </a:pPr>
                      <a:r>
                        <a:rPr lang="en-US" sz="1600" b="0" dirty="0">
                          <a:solidFill>
                            <a:schemeClr val="tx1">
                              <a:lumMod val="75000"/>
                              <a:lumOff val="25000"/>
                            </a:schemeClr>
                          </a:solidFill>
                        </a:rPr>
                        <a:t>I can construct an argument, supported by evidence from multiple sources, about whether specific strategies were successful.</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6" name="Table 7" descr="A table showing evidence gathering strategies for the beginning, middle and end of a social studies lesson.">
            <a:extLst>
              <a:ext uri="{FF2B5EF4-FFF2-40B4-BE49-F238E27FC236}">
                <a16:creationId xmlns:a16="http://schemas.microsoft.com/office/drawing/2014/main" xmlns="" id="{D49FC39A-CDCF-4149-AAA2-B7FB8BD8D8EF}"/>
              </a:ext>
            </a:extLst>
          </p:cNvPr>
          <p:cNvGraphicFramePr>
            <a:graphicFrameLocks noGrp="1"/>
          </p:cNvGraphicFramePr>
          <p:nvPr>
            <p:ph sz="half" idx="11"/>
            <p:extLst>
              <p:ext uri="{D42A27DB-BD31-4B8C-83A1-F6EECF244321}">
                <p14:modId xmlns:p14="http://schemas.microsoft.com/office/powerpoint/2010/main" val="3154075595"/>
              </p:ext>
            </p:extLst>
          </p:nvPr>
        </p:nvGraphicFramePr>
        <p:xfrm>
          <a:off x="339494" y="4864431"/>
          <a:ext cx="11440302" cy="1651000"/>
        </p:xfrm>
        <a:graphic>
          <a:graphicData uri="http://schemas.openxmlformats.org/drawingml/2006/table">
            <a:tbl>
              <a:tblPr firstRow="1" bandRow="1">
                <a:tableStyleId>{5C22544A-7EE6-4342-B048-85BDC9FD1C3A}</a:tableStyleId>
              </a:tblPr>
              <a:tblGrid>
                <a:gridCol w="3813434">
                  <a:extLst>
                    <a:ext uri="{9D8B030D-6E8A-4147-A177-3AD203B41FA5}">
                      <a16:colId xmlns:a16="http://schemas.microsoft.com/office/drawing/2014/main" xmlns="" val="2296426354"/>
                    </a:ext>
                  </a:extLst>
                </a:gridCol>
                <a:gridCol w="3813434">
                  <a:extLst>
                    <a:ext uri="{9D8B030D-6E8A-4147-A177-3AD203B41FA5}">
                      <a16:colId xmlns:a16="http://schemas.microsoft.com/office/drawing/2014/main" xmlns="" val="2069931237"/>
                    </a:ext>
                  </a:extLst>
                </a:gridCol>
                <a:gridCol w="3813434">
                  <a:extLst>
                    <a:ext uri="{9D8B030D-6E8A-4147-A177-3AD203B41FA5}">
                      <a16:colId xmlns:a16="http://schemas.microsoft.com/office/drawing/2014/main" xmlns="" val="3804734485"/>
                    </a:ext>
                  </a:extLst>
                </a:gridCol>
              </a:tblGrid>
              <a:tr h="370840">
                <a:tc>
                  <a:txBody>
                    <a:bodyPr/>
                    <a:lstStyle/>
                    <a:p>
                      <a:r>
                        <a:rPr lang="en-US" dirty="0">
                          <a:solidFill>
                            <a:schemeClr val="tx1">
                              <a:lumMod val="75000"/>
                              <a:lumOff val="25000"/>
                            </a:schemeClr>
                          </a:solidFill>
                        </a:rPr>
                        <a:t>Start of Lesson</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Middle of Lesson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End of Lesson</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2478600438"/>
                  </a:ext>
                </a:extLst>
              </a:tr>
              <a:tr h="370840">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Questioning</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b="0" dirty="0">
                          <a:solidFill>
                            <a:schemeClr val="tx1">
                              <a:lumMod val="75000"/>
                              <a:lumOff val="25000"/>
                            </a:schemeClr>
                          </a:solidFill>
                        </a:rPr>
                        <a:t>Peer- and Self-Assessment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b="0" dirty="0">
                          <a:solidFill>
                            <a:schemeClr val="tx1">
                              <a:lumMod val="75000"/>
                              <a:lumOff val="25000"/>
                            </a:schemeClr>
                          </a:solidFill>
                        </a:rPr>
                        <a:t>Disciplinary Discourse</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617635191"/>
                  </a:ext>
                </a:extLst>
              </a:tr>
              <a:tr h="370840">
                <a:tc>
                  <a:txBody>
                    <a:bodyPr/>
                    <a:lstStyle/>
                    <a:p>
                      <a:r>
                        <a:rPr lang="en-US" dirty="0">
                          <a:solidFill>
                            <a:schemeClr val="tx1">
                              <a:lumMod val="75000"/>
                              <a:lumOff val="25000"/>
                            </a:schemeClr>
                          </a:solidFill>
                        </a:rPr>
                        <a:t>In small groups, probe student ideas and misconceptions about topic.</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dirty="0">
                          <a:solidFill>
                            <a:schemeClr val="tx1">
                              <a:lumMod val="75000"/>
                              <a:lumOff val="25000"/>
                            </a:schemeClr>
                          </a:solidFill>
                        </a:rPr>
                        <a:t>In pairs, students create graphic organizers to organize arguments.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dirty="0">
                          <a:solidFill>
                            <a:schemeClr val="tx1">
                              <a:lumMod val="75000"/>
                              <a:lumOff val="25000"/>
                            </a:schemeClr>
                          </a:solidFill>
                        </a:rPr>
                        <a:t>As a class, engage in a discussion anchored in student-found evidence.</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595779470"/>
                  </a:ext>
                </a:extLst>
              </a:tr>
            </a:tbl>
          </a:graphicData>
        </a:graphic>
      </p:graphicFrame>
      <p:sp>
        <p:nvSpPr>
          <p:cNvPr id="7" name="Slide Number Placeholder 2">
            <a:extLst>
              <a:ext uri="{FF2B5EF4-FFF2-40B4-BE49-F238E27FC236}">
                <a16:creationId xmlns:a16="http://schemas.microsoft.com/office/drawing/2014/main" xmlns="" id="{10DA2C48-8508-CD4F-BB19-AF0530BFDD14}"/>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30</a:t>
            </a:fld>
            <a:endParaRPr lang="en-US" dirty="0">
              <a:solidFill>
                <a:srgbClr val="4A66AC"/>
              </a:solidFill>
            </a:endParaRPr>
          </a:p>
        </p:txBody>
      </p:sp>
    </p:spTree>
    <p:extLst>
      <p:ext uri="{BB962C8B-B14F-4D97-AF65-F5344CB8AC3E}">
        <p14:creationId xmlns:p14="http://schemas.microsoft.com/office/powerpoint/2010/main" val="1932797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CAC66-658D-0443-BAD6-36EE4549F833}"/>
              </a:ext>
            </a:extLst>
          </p:cNvPr>
          <p:cNvSpPr>
            <a:spLocks noGrp="1"/>
          </p:cNvSpPr>
          <p:nvPr>
            <p:ph type="title"/>
          </p:nvPr>
        </p:nvSpPr>
        <p:spPr>
          <a:xfrm>
            <a:off x="489763" y="245340"/>
            <a:ext cx="9652361" cy="1320800"/>
          </a:xfrm>
        </p:spPr>
        <p:txBody>
          <a:bodyPr/>
          <a:lstStyle/>
          <a:p>
            <a:r>
              <a:rPr lang="en-US" sz="4400" dirty="0"/>
              <a:t>Planning to Elicit Evidence at Different Points in a Lesson: Science</a:t>
            </a:r>
          </a:p>
        </p:txBody>
      </p:sp>
      <p:graphicFrame>
        <p:nvGraphicFramePr>
          <p:cNvPr id="5" name="Table 5" descr="A table showing a Kentucky science standard.">
            <a:extLst>
              <a:ext uri="{FF2B5EF4-FFF2-40B4-BE49-F238E27FC236}">
                <a16:creationId xmlns:a16="http://schemas.microsoft.com/office/drawing/2014/main" xmlns="" id="{F21EEE6B-0C33-9146-BCA3-7AD7C5A72842}"/>
              </a:ext>
            </a:extLst>
          </p:cNvPr>
          <p:cNvGraphicFramePr>
            <a:graphicFrameLocks noGrp="1"/>
          </p:cNvGraphicFramePr>
          <p:nvPr>
            <p:ph sz="half" idx="1"/>
            <p:extLst>
              <p:ext uri="{D42A27DB-BD31-4B8C-83A1-F6EECF244321}">
                <p14:modId xmlns:p14="http://schemas.microsoft.com/office/powerpoint/2010/main" val="2193941511"/>
              </p:ext>
            </p:extLst>
          </p:nvPr>
        </p:nvGraphicFramePr>
        <p:xfrm>
          <a:off x="375850" y="1597128"/>
          <a:ext cx="11476655" cy="1005840"/>
        </p:xfrm>
        <a:graphic>
          <a:graphicData uri="http://schemas.openxmlformats.org/drawingml/2006/table">
            <a:tbl>
              <a:tblPr firstRow="1" bandRow="1">
                <a:tableStyleId>{5C22544A-7EE6-4342-B048-85BDC9FD1C3A}</a:tableStyleId>
              </a:tblPr>
              <a:tblGrid>
                <a:gridCol w="11476655">
                  <a:extLst>
                    <a:ext uri="{9D8B030D-6E8A-4147-A177-3AD203B41FA5}">
                      <a16:colId xmlns:a16="http://schemas.microsoft.com/office/drawing/2014/main" xmlns="" val="1857506515"/>
                    </a:ext>
                  </a:extLst>
                </a:gridCol>
              </a:tblGrid>
              <a:tr h="318024">
                <a:tc>
                  <a:txBody>
                    <a:bodyPr/>
                    <a:lstStyle/>
                    <a:p>
                      <a:r>
                        <a:rPr lang="en-US" dirty="0">
                          <a:solidFill>
                            <a:schemeClr val="tx1">
                              <a:lumMod val="75000"/>
                              <a:lumOff val="25000"/>
                            </a:schemeClr>
                          </a:solidFill>
                        </a:rPr>
                        <a:t>Standard</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6021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dirty="0">
                          <a:solidFill>
                            <a:schemeClr val="tx1">
                              <a:lumMod val="75000"/>
                              <a:lumOff val="25000"/>
                            </a:schemeClr>
                          </a:solidFill>
                        </a:rPr>
                        <a:t>2-PS1-1</a:t>
                      </a:r>
                      <a:r>
                        <a:rPr lang="en-US" sz="1800" u="none" dirty="0">
                          <a:solidFill>
                            <a:schemeClr val="tx1">
                              <a:lumMod val="75000"/>
                              <a:lumOff val="25000"/>
                            </a:schemeClr>
                          </a:solidFill>
                        </a:rPr>
                        <a:t>: </a:t>
                      </a:r>
                      <a:r>
                        <a:rPr lang="en-US" sz="1800" dirty="0">
                          <a:solidFill>
                            <a:schemeClr val="tx1">
                              <a:lumMod val="75000"/>
                              <a:lumOff val="25000"/>
                            </a:schemeClr>
                          </a:solidFill>
                        </a:rPr>
                        <a:t>Plan and conduct an investigation to describe and classify different kinds of materials by their observable properties.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8" name="Table 5" descr="A table showing a learning goal and success criteria for a Kentucky science standard">
            <a:extLst>
              <a:ext uri="{FF2B5EF4-FFF2-40B4-BE49-F238E27FC236}">
                <a16:creationId xmlns:a16="http://schemas.microsoft.com/office/drawing/2014/main" xmlns="" id="{3F665D42-0585-334E-B5C0-7D3B929EAF56}"/>
              </a:ext>
            </a:extLst>
          </p:cNvPr>
          <p:cNvGraphicFramePr>
            <a:graphicFrameLocks/>
          </p:cNvGraphicFramePr>
          <p:nvPr>
            <p:extLst>
              <p:ext uri="{D42A27DB-BD31-4B8C-83A1-F6EECF244321}">
                <p14:modId xmlns:p14="http://schemas.microsoft.com/office/powerpoint/2010/main" val="3530004439"/>
              </p:ext>
            </p:extLst>
          </p:nvPr>
        </p:nvGraphicFramePr>
        <p:xfrm>
          <a:off x="375849" y="2713148"/>
          <a:ext cx="11440301" cy="1584960"/>
        </p:xfrm>
        <a:graphic>
          <a:graphicData uri="http://schemas.openxmlformats.org/drawingml/2006/table">
            <a:tbl>
              <a:tblPr firstRow="1" bandRow="1">
                <a:tableStyleId>{5C22544A-7EE6-4342-B048-85BDC9FD1C3A}</a:tableStyleId>
              </a:tblPr>
              <a:tblGrid>
                <a:gridCol w="5710700">
                  <a:extLst>
                    <a:ext uri="{9D8B030D-6E8A-4147-A177-3AD203B41FA5}">
                      <a16:colId xmlns:a16="http://schemas.microsoft.com/office/drawing/2014/main" xmlns="" val="1614679207"/>
                    </a:ext>
                  </a:extLst>
                </a:gridCol>
                <a:gridCol w="5729601">
                  <a:extLst>
                    <a:ext uri="{9D8B030D-6E8A-4147-A177-3AD203B41FA5}">
                      <a16:colId xmlns:a16="http://schemas.microsoft.com/office/drawing/2014/main" xmlns="" val="3382708460"/>
                    </a:ext>
                  </a:extLst>
                </a:gridCol>
              </a:tblGrid>
              <a:tr h="309640">
                <a:tc>
                  <a:txBody>
                    <a:bodyPr/>
                    <a:lstStyle/>
                    <a:p>
                      <a:r>
                        <a:rPr lang="en-US" dirty="0">
                          <a:solidFill>
                            <a:schemeClr val="tx1">
                              <a:lumMod val="75000"/>
                              <a:lumOff val="25000"/>
                            </a:schemeClr>
                          </a:solidFill>
                        </a:rPr>
                        <a:t>Learning Goal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Success Criteria</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0">
                <a:tc>
                  <a:txBody>
                    <a:bodyPr/>
                    <a:lstStyle/>
                    <a:p>
                      <a:r>
                        <a:rPr lang="en-US" sz="1600" dirty="0">
                          <a:solidFill>
                            <a:schemeClr val="tx1">
                              <a:lumMod val="75000"/>
                              <a:lumOff val="25000"/>
                            </a:schemeClr>
                          </a:solidFill>
                        </a:rPr>
                        <a:t>Today we are learning to use the properties of materials in order to place them into different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spcAft>
                          <a:spcPts val="600"/>
                        </a:spcAft>
                      </a:pPr>
                      <a:r>
                        <a:rPr lang="en-US" sz="1600" b="0" dirty="0">
                          <a:solidFill>
                            <a:schemeClr val="tx1">
                              <a:lumMod val="75000"/>
                              <a:lumOff val="25000"/>
                            </a:schemeClr>
                          </a:solidFill>
                        </a:rPr>
                        <a:t>I </a:t>
                      </a:r>
                      <a:r>
                        <a:rPr lang="en-US" sz="1600" b="0" kern="1200" dirty="0">
                          <a:solidFill>
                            <a:schemeClr val="tx1">
                              <a:lumMod val="75000"/>
                              <a:lumOff val="25000"/>
                            </a:schemeClr>
                          </a:solidFill>
                          <a:effectLst/>
                          <a:latin typeface="+mn-lt"/>
                          <a:ea typeface="+mn-ea"/>
                          <a:cs typeface="+mn-cs"/>
                        </a:rPr>
                        <a:t> can identify the properties of the materials I see.</a:t>
                      </a:r>
                    </a:p>
                    <a:p>
                      <a:pPr>
                        <a:spcAft>
                          <a:spcPts val="600"/>
                        </a:spcAft>
                      </a:pPr>
                      <a:r>
                        <a:rPr lang="en-US" sz="1600" b="0" kern="1200" dirty="0">
                          <a:solidFill>
                            <a:schemeClr val="tx1">
                              <a:lumMod val="75000"/>
                              <a:lumOff val="25000"/>
                            </a:schemeClr>
                          </a:solidFill>
                          <a:effectLst/>
                          <a:latin typeface="+mn-lt"/>
                          <a:ea typeface="+mn-ea"/>
                          <a:cs typeface="+mn-cs"/>
                        </a:rPr>
                        <a:t>I can name the patterns I see in the properties of the materials.</a:t>
                      </a:r>
                    </a:p>
                    <a:p>
                      <a:pPr>
                        <a:spcAft>
                          <a:spcPts val="600"/>
                        </a:spcAft>
                      </a:pPr>
                      <a:r>
                        <a:rPr lang="en-US" sz="1600" b="0" kern="1200" dirty="0">
                          <a:solidFill>
                            <a:schemeClr val="tx1">
                              <a:lumMod val="75000"/>
                              <a:lumOff val="25000"/>
                            </a:schemeClr>
                          </a:solidFill>
                          <a:effectLst/>
                          <a:latin typeface="+mn-lt"/>
                          <a:ea typeface="+mn-ea"/>
                          <a:cs typeface="+mn-cs"/>
                        </a:rPr>
                        <a:t>I can sort different materials into categories based upon the patterns of their properties.</a:t>
                      </a:r>
                      <a:endParaRPr lang="en-US" sz="1600" b="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6" name="Table 7" descr="A table showing evidence gathering strategies for the beginning, middle and end of a science lesson.">
            <a:extLst>
              <a:ext uri="{FF2B5EF4-FFF2-40B4-BE49-F238E27FC236}">
                <a16:creationId xmlns:a16="http://schemas.microsoft.com/office/drawing/2014/main" xmlns="" id="{D49FC39A-CDCF-4149-AAA2-B7FB8BD8D8EF}"/>
              </a:ext>
            </a:extLst>
          </p:cNvPr>
          <p:cNvGraphicFramePr>
            <a:graphicFrameLocks noGrp="1"/>
          </p:cNvGraphicFramePr>
          <p:nvPr>
            <p:ph sz="half" idx="11"/>
            <p:extLst>
              <p:ext uri="{D42A27DB-BD31-4B8C-83A1-F6EECF244321}">
                <p14:modId xmlns:p14="http://schemas.microsoft.com/office/powerpoint/2010/main" val="3470129727"/>
              </p:ext>
            </p:extLst>
          </p:nvPr>
        </p:nvGraphicFramePr>
        <p:xfrm>
          <a:off x="375850" y="4408289"/>
          <a:ext cx="11440302" cy="1925320"/>
        </p:xfrm>
        <a:graphic>
          <a:graphicData uri="http://schemas.openxmlformats.org/drawingml/2006/table">
            <a:tbl>
              <a:tblPr firstRow="1" bandRow="1">
                <a:tableStyleId>{5C22544A-7EE6-4342-B048-85BDC9FD1C3A}</a:tableStyleId>
              </a:tblPr>
              <a:tblGrid>
                <a:gridCol w="3813434">
                  <a:extLst>
                    <a:ext uri="{9D8B030D-6E8A-4147-A177-3AD203B41FA5}">
                      <a16:colId xmlns:a16="http://schemas.microsoft.com/office/drawing/2014/main" xmlns="" val="2296426354"/>
                    </a:ext>
                  </a:extLst>
                </a:gridCol>
                <a:gridCol w="3813434">
                  <a:extLst>
                    <a:ext uri="{9D8B030D-6E8A-4147-A177-3AD203B41FA5}">
                      <a16:colId xmlns:a16="http://schemas.microsoft.com/office/drawing/2014/main" xmlns="" val="2069931237"/>
                    </a:ext>
                  </a:extLst>
                </a:gridCol>
                <a:gridCol w="3813434">
                  <a:extLst>
                    <a:ext uri="{9D8B030D-6E8A-4147-A177-3AD203B41FA5}">
                      <a16:colId xmlns:a16="http://schemas.microsoft.com/office/drawing/2014/main" xmlns="" val="3804734485"/>
                    </a:ext>
                  </a:extLst>
                </a:gridCol>
              </a:tblGrid>
              <a:tr h="370840">
                <a:tc>
                  <a:txBody>
                    <a:bodyPr/>
                    <a:lstStyle/>
                    <a:p>
                      <a:r>
                        <a:rPr lang="en-US" dirty="0">
                          <a:solidFill>
                            <a:schemeClr val="tx1">
                              <a:lumMod val="75000"/>
                              <a:lumOff val="25000"/>
                            </a:schemeClr>
                          </a:solidFill>
                        </a:rPr>
                        <a:t>Start of Lesson</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Middle of Lesson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End of Lesson</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2478600438"/>
                  </a:ext>
                </a:extLst>
              </a:tr>
              <a:tr h="370840">
                <a:tc>
                  <a:txBody>
                    <a:bodyPr/>
                    <a:lstStyle/>
                    <a:p>
                      <a:r>
                        <a:rPr lang="en-US" b="1" dirty="0">
                          <a:solidFill>
                            <a:schemeClr val="tx1">
                              <a:lumMod val="75000"/>
                              <a:lumOff val="25000"/>
                            </a:schemeClr>
                          </a:solidFill>
                        </a:rPr>
                        <a:t>Evidence Gathering Strategy: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Activating Prior Knowledge</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Questioning</a:t>
                      </a:r>
                      <a:endParaRPr lang="en-US" b="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pPr lvl="0">
                        <a:buNone/>
                      </a:pPr>
                      <a:r>
                        <a:rPr lang="en-US" sz="1800" b="0" i="0" u="none" strike="noStrike" noProof="0" dirty="0">
                          <a:solidFill>
                            <a:schemeClr val="tx1">
                              <a:lumMod val="75000"/>
                              <a:lumOff val="25000"/>
                            </a:schemeClr>
                          </a:solidFill>
                          <a:latin typeface="Franklin Gothic Medium"/>
                        </a:rPr>
                        <a:t>Peer- and Self-Assessment</a:t>
                      </a:r>
                      <a:endParaRPr lang="en-US" b="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617635191"/>
                  </a:ext>
                </a:extLst>
              </a:tr>
              <a:tr h="370840">
                <a:tc>
                  <a:txBody>
                    <a:bodyPr/>
                    <a:lstStyle/>
                    <a:p>
                      <a:pPr lvl="0">
                        <a:buNone/>
                      </a:pPr>
                      <a:r>
                        <a:rPr lang="en-US" sz="1800" b="0" i="0" u="none" strike="noStrike" noProof="0" dirty="0">
                          <a:solidFill>
                            <a:schemeClr val="tx1">
                              <a:lumMod val="75000"/>
                              <a:lumOff val="25000"/>
                            </a:schemeClr>
                          </a:solidFill>
                          <a:latin typeface="Franklin Gothic Medium"/>
                        </a:rPr>
                        <a:t>In pairs, students identify a pattern in a small set of materials.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dirty="0">
                          <a:solidFill>
                            <a:schemeClr val="tx1">
                              <a:lumMod val="75000"/>
                              <a:lumOff val="25000"/>
                            </a:schemeClr>
                          </a:solidFill>
                        </a:rPr>
                        <a:t>As a class, students brainstorm strategies they could use to find patterns and sort materials.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lvl="0">
                        <a:buNone/>
                      </a:pPr>
                      <a:r>
                        <a:rPr lang="en-US" sz="1800" b="0" i="0" u="none" strike="noStrike" noProof="0" dirty="0">
                          <a:solidFill>
                            <a:schemeClr val="tx1">
                              <a:lumMod val="75000"/>
                              <a:lumOff val="25000"/>
                            </a:schemeClr>
                          </a:solidFill>
                          <a:latin typeface="Franklin Gothic Medium"/>
                        </a:rPr>
                        <a:t>Students sort new materials into groups and explain the patterns they used to a peer group.</a:t>
                      </a:r>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595779470"/>
                  </a:ext>
                </a:extLst>
              </a:tr>
            </a:tbl>
          </a:graphicData>
        </a:graphic>
      </p:graphicFrame>
      <p:sp>
        <p:nvSpPr>
          <p:cNvPr id="7" name="Slide Number Placeholder 2">
            <a:extLst>
              <a:ext uri="{FF2B5EF4-FFF2-40B4-BE49-F238E27FC236}">
                <a16:creationId xmlns:a16="http://schemas.microsoft.com/office/drawing/2014/main" xmlns="" id="{6EBA9DBF-5CE3-5B47-A7D0-B919A6959C5C}"/>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31</a:t>
            </a:fld>
            <a:endParaRPr lang="en-US" dirty="0">
              <a:solidFill>
                <a:srgbClr val="4A66AC"/>
              </a:solidFill>
            </a:endParaRPr>
          </a:p>
        </p:txBody>
      </p:sp>
    </p:spTree>
    <p:extLst>
      <p:ext uri="{BB962C8B-B14F-4D97-AF65-F5344CB8AC3E}">
        <p14:creationId xmlns:p14="http://schemas.microsoft.com/office/powerpoint/2010/main" val="53044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8BF49-EB19-AE46-9613-F9AD0C3E689F}"/>
              </a:ext>
            </a:extLst>
          </p:cNvPr>
          <p:cNvSpPr>
            <a:spLocks noGrp="1"/>
          </p:cNvSpPr>
          <p:nvPr>
            <p:ph type="title"/>
          </p:nvPr>
        </p:nvSpPr>
        <p:spPr/>
        <p:txBody>
          <a:bodyPr/>
          <a:lstStyle/>
          <a:p>
            <a:r>
              <a:rPr lang="en-US" dirty="0"/>
              <a:t>Reflection</a:t>
            </a:r>
          </a:p>
        </p:txBody>
      </p:sp>
      <p:sp>
        <p:nvSpPr>
          <p:cNvPr id="4" name="Content Placeholder 3">
            <a:extLst>
              <a:ext uri="{FF2B5EF4-FFF2-40B4-BE49-F238E27FC236}">
                <a16:creationId xmlns:a16="http://schemas.microsoft.com/office/drawing/2014/main" xmlns="" id="{E47FDF0A-9A2F-E240-BB20-425E3C1D03A7}"/>
              </a:ext>
            </a:extLst>
          </p:cNvPr>
          <p:cNvSpPr>
            <a:spLocks noGrp="1"/>
          </p:cNvSpPr>
          <p:nvPr>
            <p:ph sz="quarter" idx="12"/>
          </p:nvPr>
        </p:nvSpPr>
        <p:spPr>
          <a:xfrm>
            <a:off x="1137677" y="1796387"/>
            <a:ext cx="8488923" cy="4878388"/>
          </a:xfrm>
        </p:spPr>
        <p:txBody>
          <a:bodyPr/>
          <a:lstStyle/>
          <a:p>
            <a:pPr marL="571500" indent="-571500">
              <a:buFont typeface="Arial" panose="020B0604020202020204" pitchFamily="34" charset="0"/>
              <a:buChar char="•"/>
            </a:pPr>
            <a:r>
              <a:rPr lang="en-US" sz="3200" dirty="0"/>
              <a:t>When in your lessons do you most consistently elicit evidence of student learning? </a:t>
            </a:r>
          </a:p>
          <a:p>
            <a:pPr marL="571500" indent="-571500">
              <a:buFont typeface="Arial" panose="020B0604020202020204" pitchFamily="34" charset="0"/>
              <a:buChar char="•"/>
            </a:pPr>
            <a:r>
              <a:rPr lang="en-US" sz="3200" dirty="0"/>
              <a:t>Which evidence gathering routines do you use most frequently?</a:t>
            </a:r>
          </a:p>
          <a:p>
            <a:pPr marL="571500" indent="-571500">
              <a:buFont typeface="Arial" panose="020B0604020202020204" pitchFamily="34" charset="0"/>
              <a:buChar char="•"/>
            </a:pPr>
            <a:r>
              <a:rPr lang="en-US" sz="3200" dirty="0"/>
              <a:t>How might you improve the ways in which you gather evidence of student learning in your classroom?</a:t>
            </a:r>
          </a:p>
        </p:txBody>
      </p:sp>
      <p:sp>
        <p:nvSpPr>
          <p:cNvPr id="3" name="Slide Number Placeholder 2">
            <a:extLst>
              <a:ext uri="{FF2B5EF4-FFF2-40B4-BE49-F238E27FC236}">
                <a16:creationId xmlns:a16="http://schemas.microsoft.com/office/drawing/2014/main" xmlns="" id="{85C2F312-105C-104D-BF62-1B07E9B474AF}"/>
              </a:ext>
            </a:extLst>
          </p:cNvPr>
          <p:cNvSpPr>
            <a:spLocks noGrp="1"/>
          </p:cNvSpPr>
          <p:nvPr>
            <p:ph type="sldNum" sz="quarter" idx="10"/>
          </p:nvPr>
        </p:nvSpPr>
        <p:spPr/>
        <p:txBody>
          <a:bodyPr/>
          <a:lstStyle/>
          <a:p>
            <a:fld id="{91BD7323-49BF-4C97-8773-5EC64C492009}" type="slidenum">
              <a:rPr lang="en-US" smtClean="0"/>
              <a:pPr/>
              <a:t>32</a:t>
            </a:fld>
            <a:endParaRPr lang="en-US"/>
          </a:p>
        </p:txBody>
      </p:sp>
    </p:spTree>
    <p:extLst>
      <p:ext uri="{BB962C8B-B14F-4D97-AF65-F5344CB8AC3E}">
        <p14:creationId xmlns:p14="http://schemas.microsoft.com/office/powerpoint/2010/main" val="1731583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8BF49-EB19-AE46-9613-F9AD0C3E689F}"/>
              </a:ext>
            </a:extLst>
          </p:cNvPr>
          <p:cNvSpPr>
            <a:spLocks noGrp="1"/>
          </p:cNvSpPr>
          <p:nvPr>
            <p:ph type="title"/>
          </p:nvPr>
        </p:nvSpPr>
        <p:spPr/>
        <p:txBody>
          <a:bodyPr/>
          <a:lstStyle/>
          <a:p>
            <a:r>
              <a:rPr lang="en-US" dirty="0" smtClean="0"/>
              <a:t>Feedback Survey</a:t>
            </a:r>
            <a:endParaRPr lang="en-US" dirty="0"/>
          </a:p>
        </p:txBody>
      </p:sp>
      <p:sp>
        <p:nvSpPr>
          <p:cNvPr id="4" name="Content Placeholder 3">
            <a:extLst>
              <a:ext uri="{FF2B5EF4-FFF2-40B4-BE49-F238E27FC236}">
                <a16:creationId xmlns:a16="http://schemas.microsoft.com/office/drawing/2014/main" xmlns="" id="{E47FDF0A-9A2F-E240-BB20-425E3C1D03A7}"/>
              </a:ext>
            </a:extLst>
          </p:cNvPr>
          <p:cNvSpPr>
            <a:spLocks noGrp="1"/>
          </p:cNvSpPr>
          <p:nvPr>
            <p:ph sz="quarter" idx="12"/>
          </p:nvPr>
        </p:nvSpPr>
        <p:spPr>
          <a:xfrm>
            <a:off x="1137677" y="1796387"/>
            <a:ext cx="8488923" cy="4878388"/>
          </a:xfrm>
        </p:spPr>
        <p:txBody>
          <a:bodyPr/>
          <a:lstStyle/>
          <a:p>
            <a:pPr marL="571500" indent="-571500">
              <a:buFont typeface="Arial" panose="020B0604020202020204" pitchFamily="34" charset="0"/>
              <a:buChar char="•"/>
            </a:pPr>
            <a:r>
              <a:rPr lang="en-US" sz="3200" dirty="0" smtClean="0"/>
              <a:t>Please take a few minutes to complete the feedback survey so we can continue to improve this module. EILA credit is available upon completion of the survey.</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hlinkClick r:id="rId3"/>
              </a:rPr>
              <a:t>https://</a:t>
            </a:r>
            <a:r>
              <a:rPr lang="en-US" sz="3200" dirty="0" err="1">
                <a:hlinkClick r:id="rId3"/>
              </a:rPr>
              <a:t>docs.google.com</a:t>
            </a:r>
            <a:r>
              <a:rPr lang="en-US" sz="3200" dirty="0">
                <a:hlinkClick r:id="rId3"/>
              </a:rPr>
              <a:t>/forms/d/e/1FAIpQLSfrSgA40cr4_YHJyx8fRVKrX-Ess1RPCOPVO2DT3DcLK9Fbng/</a:t>
            </a:r>
            <a:r>
              <a:rPr lang="en-US" sz="3200" dirty="0" err="1">
                <a:hlinkClick r:id="rId3"/>
              </a:rPr>
              <a:t>viewform</a:t>
            </a:r>
            <a:endParaRPr lang="en-US" sz="3200" dirty="0"/>
          </a:p>
        </p:txBody>
      </p:sp>
      <p:sp>
        <p:nvSpPr>
          <p:cNvPr id="3" name="Slide Number Placeholder 2">
            <a:extLst>
              <a:ext uri="{FF2B5EF4-FFF2-40B4-BE49-F238E27FC236}">
                <a16:creationId xmlns:a16="http://schemas.microsoft.com/office/drawing/2014/main" xmlns="" id="{85C2F312-105C-104D-BF62-1B07E9B474AF}"/>
              </a:ext>
            </a:extLst>
          </p:cNvPr>
          <p:cNvSpPr>
            <a:spLocks noGrp="1"/>
          </p:cNvSpPr>
          <p:nvPr>
            <p:ph type="sldNum" sz="quarter" idx="10"/>
          </p:nvPr>
        </p:nvSpPr>
        <p:spPr/>
        <p:txBody>
          <a:bodyPr/>
          <a:lstStyle/>
          <a:p>
            <a:fld id="{91BD7323-49BF-4C97-8773-5EC64C492009}" type="slidenum">
              <a:rPr lang="en-US" smtClean="0"/>
              <a:pPr/>
              <a:t>33</a:t>
            </a:fld>
            <a:endParaRPr lang="en-US"/>
          </a:p>
        </p:txBody>
      </p:sp>
    </p:spTree>
    <p:extLst>
      <p:ext uri="{BB962C8B-B14F-4D97-AF65-F5344CB8AC3E}">
        <p14:creationId xmlns:p14="http://schemas.microsoft.com/office/powerpoint/2010/main" val="1080976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a:xfrm>
            <a:off x="1147833" y="374619"/>
            <a:ext cx="8596668" cy="1320800"/>
          </a:xfrm>
        </p:spPr>
        <p:txBody>
          <a:bodyPr/>
          <a:lstStyle/>
          <a:p>
            <a:r>
              <a:rPr lang="en-US" dirty="0"/>
              <a:t>Part II: 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type="body" sz="quarter" idx="13"/>
          </p:nvPr>
        </p:nvSpPr>
        <p:spPr>
          <a:xfrm>
            <a:off x="1147833" y="1777835"/>
            <a:ext cx="9188715" cy="4901324"/>
          </a:xfrm>
        </p:spPr>
        <p:txBody>
          <a:bodyPr/>
          <a:lstStyle/>
          <a:p>
            <a:pPr marL="0" indent="0">
              <a:buNone/>
            </a:pPr>
            <a:r>
              <a:rPr lang="en-US" dirty="0"/>
              <a:t>Participants will be able to:</a:t>
            </a:r>
          </a:p>
          <a:p>
            <a:pPr lvl="0"/>
            <a:r>
              <a:rPr lang="en-US" dirty="0"/>
              <a:t>Plan meaningful evidence gathering opportunities that can support the formative assessment process</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377992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Formative Assessment Process</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5</a:t>
            </a:fld>
            <a:endParaRPr lang="en-US" dirty="0"/>
          </a:p>
        </p:txBody>
      </p:sp>
    </p:spTree>
    <p:extLst>
      <p:ext uri="{BB962C8B-B14F-4D97-AF65-F5344CB8AC3E}">
        <p14:creationId xmlns:p14="http://schemas.microsoft.com/office/powerpoint/2010/main" val="244152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1FAD29E-292D-5C4C-9EC8-8938AF27833F}"/>
              </a:ext>
            </a:extLst>
          </p:cNvPr>
          <p:cNvSpPr>
            <a:spLocks noGrp="1"/>
          </p:cNvSpPr>
          <p:nvPr>
            <p:ph type="title"/>
          </p:nvPr>
        </p:nvSpPr>
        <p:spPr/>
        <p:txBody>
          <a:bodyPr/>
          <a:lstStyle/>
          <a:p>
            <a:r>
              <a:rPr lang="en-US" dirty="0"/>
              <a:t>Formative Assessment: </a:t>
            </a:r>
            <a:br>
              <a:rPr lang="en-US" dirty="0"/>
            </a:br>
            <a:r>
              <a:rPr lang="en-US" dirty="0"/>
              <a:t>A Definition</a:t>
            </a:r>
          </a:p>
        </p:txBody>
      </p:sp>
      <p:sp>
        <p:nvSpPr>
          <p:cNvPr id="2" name="Content Placeholder 1">
            <a:extLst>
              <a:ext uri="{FF2B5EF4-FFF2-40B4-BE49-F238E27FC236}">
                <a16:creationId xmlns:a16="http://schemas.microsoft.com/office/drawing/2014/main" xmlns="" id="{BF0E909E-F770-F940-8545-C438F7974C6E}"/>
              </a:ext>
            </a:extLst>
          </p:cNvPr>
          <p:cNvSpPr>
            <a:spLocks noGrp="1"/>
          </p:cNvSpPr>
          <p:nvPr>
            <p:ph sz="quarter" idx="12"/>
          </p:nvPr>
        </p:nvSpPr>
        <p:spPr>
          <a:xfrm>
            <a:off x="1137677" y="2284067"/>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
        <p:nvSpPr>
          <p:cNvPr id="4" name="Slide Number Placeholder 5">
            <a:extLst>
              <a:ext uri="{FF2B5EF4-FFF2-40B4-BE49-F238E27FC236}">
                <a16:creationId xmlns:a16="http://schemas.microsoft.com/office/drawing/2014/main" xmlns="" id="{3FE656B3-F485-E844-AB93-2A4AA27557B1}"/>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6</a:t>
            </a:fld>
            <a:endParaRPr lang="en-US" dirty="0"/>
          </a:p>
        </p:txBody>
      </p:sp>
    </p:spTree>
    <p:extLst>
      <p:ext uri="{BB962C8B-B14F-4D97-AF65-F5344CB8AC3E}">
        <p14:creationId xmlns:p14="http://schemas.microsoft.com/office/powerpoint/2010/main" val="262475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DFE3F-992B-BA45-9A33-0463F3251C91}"/>
              </a:ext>
            </a:extLst>
          </p:cNvPr>
          <p:cNvSpPr>
            <a:spLocks noGrp="1"/>
          </p:cNvSpPr>
          <p:nvPr>
            <p:ph type="title"/>
          </p:nvPr>
        </p:nvSpPr>
        <p:spPr/>
        <p:txBody>
          <a:bodyPr/>
          <a:lstStyle/>
          <a:p>
            <a:r>
              <a:rPr lang="en-US" dirty="0"/>
              <a:t>Three Questions</a:t>
            </a:r>
          </a:p>
        </p:txBody>
      </p:sp>
      <p:pic>
        <p:nvPicPr>
          <p:cNvPr id="9" name="Content Placeholder 8" descr="Graphic representing the formative assessment cycle and its alignment to three critical questions: where am I going? Where am I now? Where to next?&#10;&#10;&quot;Where am I going&quot; establishes what students should be learning and what it will look like when they have learned it.  “Where am I now?” elicits evidence of student thinking during learning and makes sense of that evidence by showing where students are in relation to the learning goals.&#10;&#10;In &quot;where to next?&quot; teachers and students act on evidence in order to move students toward their learning goals.&#10;&#10;This graphic represents the formative assessment process as a continuous cycle. It isn’t a test or event that gets checked off the list, but an ongoing process that guides both learning and teaching. As students meet their goals, they move toward a new cycle of learning. ">
            <a:extLst>
              <a:ext uri="{FF2B5EF4-FFF2-40B4-BE49-F238E27FC236}">
                <a16:creationId xmlns:a16="http://schemas.microsoft.com/office/drawing/2014/main" xmlns="" id="{9A491C33-5805-174D-8B12-FFEE59C7351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027738" y="1093149"/>
            <a:ext cx="6136523" cy="5189528"/>
          </a:xfrm>
        </p:spPr>
      </p:pic>
      <p:sp>
        <p:nvSpPr>
          <p:cNvPr id="5" name="Content Placeholder 4">
            <a:extLst>
              <a:ext uri="{FF2B5EF4-FFF2-40B4-BE49-F238E27FC236}">
                <a16:creationId xmlns:a16="http://schemas.microsoft.com/office/drawing/2014/main" xmlns="" id="{F7AC0F08-DE9F-BA43-8637-245183C43302}"/>
              </a:ext>
            </a:extLst>
          </p:cNvPr>
          <p:cNvSpPr>
            <a:spLocks noGrp="1"/>
          </p:cNvSpPr>
          <p:nvPr>
            <p:ph sz="half" idx="2"/>
          </p:nvPr>
        </p:nvSpPr>
        <p:spPr>
          <a:xfrm>
            <a:off x="2662899" y="6492212"/>
            <a:ext cx="5965878" cy="649745"/>
          </a:xfrm>
        </p:spPr>
        <p:txBody>
          <a:bodyPr/>
          <a:lstStyle/>
          <a:p>
            <a:r>
              <a:rPr lang="en-US" sz="1800" dirty="0"/>
              <a:t>Adapted from Formative Assessment Insights (WestEd)</a:t>
            </a:r>
          </a:p>
          <a:p>
            <a:endParaRPr lang="en-US" dirty="0"/>
          </a:p>
        </p:txBody>
      </p:sp>
      <p:sp>
        <p:nvSpPr>
          <p:cNvPr id="3" name="Slide Number Placeholder 2">
            <a:extLst>
              <a:ext uri="{FF2B5EF4-FFF2-40B4-BE49-F238E27FC236}">
                <a16:creationId xmlns:a16="http://schemas.microsoft.com/office/drawing/2014/main" xmlns="" id="{CF4143F9-F913-FC49-8CBD-7954D0FA5C86}"/>
              </a:ext>
            </a:extLst>
          </p:cNvPr>
          <p:cNvSpPr>
            <a:spLocks noGrp="1"/>
          </p:cNvSpPr>
          <p:nvPr>
            <p:ph type="sldNum" sz="quarter" idx="10"/>
          </p:nvPr>
        </p:nvSpPr>
        <p:spPr/>
        <p:txBody>
          <a:bodyPr/>
          <a:lstStyle/>
          <a:p>
            <a:fld id="{91BD7323-49BF-4C97-8773-5EC64C492009}" type="slidenum">
              <a:rPr lang="en-US" smtClean="0"/>
              <a:pPr/>
              <a:t>7</a:t>
            </a:fld>
            <a:endParaRPr lang="en-US"/>
          </a:p>
        </p:txBody>
      </p:sp>
    </p:spTree>
    <p:extLst>
      <p:ext uri="{BB962C8B-B14F-4D97-AF65-F5344CB8AC3E}">
        <p14:creationId xmlns:p14="http://schemas.microsoft.com/office/powerpoint/2010/main" val="26140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xmlns="" id="{510AD8FD-ECC3-4E7A-87C4-98F64D14F9A9}"/>
              </a:ext>
            </a:extLst>
          </p:cNvPr>
          <p:cNvSpPr>
            <a:spLocks noGrp="1"/>
          </p:cNvSpPr>
          <p:nvPr>
            <p:ph type="title"/>
          </p:nvPr>
        </p:nvSpPr>
        <p:spPr>
          <a:xfrm>
            <a:off x="1137677" y="292842"/>
            <a:ext cx="8992572" cy="1320800"/>
          </a:xfrm>
        </p:spPr>
        <p:txBody>
          <a:bodyPr>
            <a:normAutofit/>
          </a:bodyPr>
          <a:lstStyle/>
          <a:p>
            <a:r>
              <a:rPr lang="en-US" dirty="0"/>
              <a:t>Mapping Student Learning</a:t>
            </a:r>
          </a:p>
        </p:txBody>
      </p:sp>
      <p:pic>
        <p:nvPicPr>
          <p:cNvPr id="7" name="Content Placeholder 6" descr="An image representing a map of student learning showing learning goals as a destination and the success criteria as a check point.">
            <a:extLst>
              <a:ext uri="{FF2B5EF4-FFF2-40B4-BE49-F238E27FC236}">
                <a16:creationId xmlns:a16="http://schemas.microsoft.com/office/drawing/2014/main" xmlns="" id="{36375CF3-3091-CD4D-ABAF-D7BE24EBDE8B}"/>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1143000" y="1797844"/>
            <a:ext cx="9080500" cy="4876800"/>
          </a:xfrm>
        </p:spPr>
      </p:pic>
      <p:sp>
        <p:nvSpPr>
          <p:cNvPr id="15" name="Slide Number Placeholder 2">
            <a:extLst>
              <a:ext uri="{FF2B5EF4-FFF2-40B4-BE49-F238E27FC236}">
                <a16:creationId xmlns:a16="http://schemas.microsoft.com/office/drawing/2014/main" xmlns="" id="{8DFF6430-F8FC-48F6-9EBC-BE4AC1C96B07}"/>
              </a:ext>
            </a:extLst>
          </p:cNvPr>
          <p:cNvSpPr>
            <a:spLocks noGrp="1"/>
          </p:cNvSpPr>
          <p:nvPr>
            <p:ph type="sldNum" sz="quarter" idx="10"/>
          </p:nvPr>
        </p:nvSpPr>
        <p:spPr>
          <a:xfrm>
            <a:off x="11016766" y="6309650"/>
            <a:ext cx="683339" cy="365125"/>
          </a:xfrm>
        </p:spPr>
        <p:txBody>
          <a:bodyPr/>
          <a:lstStyle/>
          <a:p>
            <a:pPr>
              <a:spcAft>
                <a:spcPts val="600"/>
              </a:spcAft>
            </a:pPr>
            <a:fld id="{91BD7323-49BF-4C97-8773-5EC64C492009}" type="slidenum">
              <a:rPr lang="en-US" smtClean="0"/>
              <a:pPr>
                <a:spcAft>
                  <a:spcPts val="600"/>
                </a:spcAft>
              </a:pPr>
              <a:t>8</a:t>
            </a:fld>
            <a:endParaRPr lang="en-US" dirty="0"/>
          </a:p>
        </p:txBody>
      </p:sp>
    </p:spTree>
    <p:extLst>
      <p:ext uri="{BB962C8B-B14F-4D97-AF65-F5344CB8AC3E}">
        <p14:creationId xmlns:p14="http://schemas.microsoft.com/office/powerpoint/2010/main" val="346264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DFE3F-992B-BA45-9A33-0463F3251C91}"/>
              </a:ext>
            </a:extLst>
          </p:cNvPr>
          <p:cNvSpPr>
            <a:spLocks noGrp="1"/>
          </p:cNvSpPr>
          <p:nvPr>
            <p:ph type="title"/>
          </p:nvPr>
        </p:nvSpPr>
        <p:spPr/>
        <p:txBody>
          <a:bodyPr/>
          <a:lstStyle/>
          <a:p>
            <a:r>
              <a:rPr lang="en-US" dirty="0"/>
              <a:t>Where am I now?</a:t>
            </a:r>
          </a:p>
        </p:txBody>
      </p:sp>
      <p:pic>
        <p:nvPicPr>
          <p:cNvPr id="8" name="Content Placeholder 7" descr="Graphic representing the formative assessment cycle and specifically focused on the where am I now question. &quot;Where am I now?&quot; focuses on eliciting and interpreting evidence.">
            <a:extLst>
              <a:ext uri="{FF2B5EF4-FFF2-40B4-BE49-F238E27FC236}">
                <a16:creationId xmlns:a16="http://schemas.microsoft.com/office/drawing/2014/main" xmlns="" id="{38DBEB63-2F6A-4B44-BCF5-BD6CB3C3405A}"/>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2822687" y="1488658"/>
            <a:ext cx="5721126" cy="4814692"/>
          </a:xfrm>
        </p:spPr>
      </p:pic>
      <p:sp>
        <p:nvSpPr>
          <p:cNvPr id="7" name="Content Placeholder 4">
            <a:extLst>
              <a:ext uri="{FF2B5EF4-FFF2-40B4-BE49-F238E27FC236}">
                <a16:creationId xmlns:a16="http://schemas.microsoft.com/office/drawing/2014/main" xmlns="" id="{21B152B7-A407-2C4B-A3F1-F3B4EDD78F28}"/>
              </a:ext>
            </a:extLst>
          </p:cNvPr>
          <p:cNvSpPr txBox="1">
            <a:spLocks/>
          </p:cNvSpPr>
          <p:nvPr/>
        </p:nvSpPr>
        <p:spPr>
          <a:xfrm>
            <a:off x="2662899" y="6492212"/>
            <a:ext cx="5965878" cy="649745"/>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0"/>
              <a:t>Adapted from Formative Assessment Insights (WestEd)</a:t>
            </a:r>
          </a:p>
          <a:p>
            <a:pPr marL="0" indent="0">
              <a:buNone/>
            </a:pPr>
            <a:endParaRPr lang="en-US" dirty="0"/>
          </a:p>
        </p:txBody>
      </p:sp>
      <p:sp>
        <p:nvSpPr>
          <p:cNvPr id="3" name="Slide Number Placeholder 2">
            <a:extLst>
              <a:ext uri="{FF2B5EF4-FFF2-40B4-BE49-F238E27FC236}">
                <a16:creationId xmlns:a16="http://schemas.microsoft.com/office/drawing/2014/main" xmlns="" id="{CF4143F9-F913-FC49-8CBD-7954D0FA5C86}"/>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388220805"/>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2020-12-08T05:00:00+00:00</Publication_x0020_Date>
    <Audience1 xmlns="3a62de7d-ba57-4f43-9dae-9623ba637be0"/>
    <_dlc_DocId xmlns="3a62de7d-ba57-4f43-9dae-9623ba637be0">KYED-536-1124</_dlc_DocId>
    <_dlc_DocIdUrl xmlns="3a62de7d-ba57-4f43-9dae-9623ba637be0">
      <Url>https://www.education.ky.gov/curriculum/standards/kyacadstand/_layouts/15/DocIdRedir.aspx?ID=KYED-536-1124</Url>
      <Description>KYED-536-1124</Description>
    </_dlc_DocIdUrl>
  </documentManagement>
</p:propertie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B2A45394-535E-4296-A18F-4DA1AB38CBC3}"/>
</file>

<file path=customXml/itemProps3.xml><?xml version="1.0" encoding="utf-8"?>
<ds:datastoreItem xmlns:ds="http://schemas.openxmlformats.org/officeDocument/2006/customXml" ds:itemID="{0A62E5A3-2653-46EA-BF95-6A69340A08AC}">
  <ds:schemaRefs>
    <ds:schemaRef ds:uri="http://schemas.microsoft.com/sharepoint/events"/>
  </ds:schemaRefs>
</ds:datastoreItem>
</file>

<file path=customXml/itemProps4.xml><?xml version="1.0" encoding="utf-8"?>
<ds:datastoreItem xmlns:ds="http://schemas.openxmlformats.org/officeDocument/2006/customXml" ds:itemID="{62C23E9A-708A-4488-BC53-5F393D41DE67}">
  <ds:schemaRefs>
    <ds:schemaRef ds:uri="http://schemas.openxmlformats.org/package/2006/metadata/core-properties"/>
    <ds:schemaRef ds:uri="http://schemas.microsoft.com/office/2006/documentManagement/types"/>
    <ds:schemaRef ds:uri="fda1fd82-63c9-4dcd-a1e2-7654a27dcd0b"/>
    <ds:schemaRef ds:uri="cf3aa28c-8d44-408c-a5ca-996a87f6cd59"/>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www.w3.org/XML/1998/namespace"/>
    <ds:schemaRef ds:uri="http://purl.org/dc/dcmitype/"/>
    <ds:schemaRef ds:uri="3a62de7d-ba57-4f43-9dae-9623ba637be0"/>
  </ds:schemaRefs>
</ds:datastoreItem>
</file>

<file path=docProps/app.xml><?xml version="1.0" encoding="utf-8"?>
<Properties xmlns="http://schemas.openxmlformats.org/officeDocument/2006/extended-properties" xmlns:vt="http://schemas.openxmlformats.org/officeDocument/2006/docPropsVTypes">
  <TotalTime>4394</TotalTime>
  <Words>6704</Words>
  <Application>Microsoft Macintosh PowerPoint</Application>
  <PresentationFormat>Widescreen</PresentationFormat>
  <Paragraphs>619</Paragraphs>
  <Slides>34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Calibri</vt:lpstr>
      <vt:lpstr>Franklin Gothic Medium</vt:lpstr>
      <vt:lpstr>Georgia</vt:lpstr>
      <vt:lpstr>Helvetica</vt:lpstr>
      <vt:lpstr>System Font Regular</vt:lpstr>
      <vt:lpstr>Wingdings</vt:lpstr>
      <vt:lpstr>Wingdings 2</vt:lpstr>
      <vt:lpstr>Wingdings 3</vt:lpstr>
      <vt:lpstr>Arial</vt:lpstr>
      <vt:lpstr>3_Theme1</vt:lpstr>
      <vt:lpstr>Module 4: Eliciting Evidence of Student Learning  Part II: Planning Evidence Gathering Opportunities</vt:lpstr>
      <vt:lpstr>Part II: Planning Evidence Gathering Opportunities</vt:lpstr>
      <vt:lpstr>Part II: Learning Goals</vt:lpstr>
      <vt:lpstr>Part II: Success Criteria</vt:lpstr>
      <vt:lpstr>Formative Assessment Process</vt:lpstr>
      <vt:lpstr>Formative Assessment:  A Definition</vt:lpstr>
      <vt:lpstr>Three Questions</vt:lpstr>
      <vt:lpstr>Mapping Student Learning</vt:lpstr>
      <vt:lpstr>Where am I now?</vt:lpstr>
      <vt:lpstr>Key Considerations for Evidence of Student Learning</vt:lpstr>
      <vt:lpstr>Ensuring Evidence is Meaningful </vt:lpstr>
      <vt:lpstr>Lesson Design Considerations</vt:lpstr>
      <vt:lpstr>Planning for Evidence</vt:lpstr>
      <vt:lpstr>Different Evidence at  Different Times (1)</vt:lpstr>
      <vt:lpstr>Different Evidence at  Different Times (2)</vt:lpstr>
      <vt:lpstr>Different Evidence at  Different Times (3)</vt:lpstr>
      <vt:lpstr>Variety of Tasks and Participation Structures</vt:lpstr>
      <vt:lpstr>Evidence Gathering Routines</vt:lpstr>
      <vt:lpstr>Getting Started</vt:lpstr>
      <vt:lpstr>Elicit Evidence Through Activating Prior Knowledge </vt:lpstr>
      <vt:lpstr>Elicit Evidence Through Academic Dialogue</vt:lpstr>
      <vt:lpstr>Elicit Evidence Through Questioning</vt:lpstr>
      <vt:lpstr>Elicit Evidence Through Questioning (2) </vt:lpstr>
      <vt:lpstr>Elicit Evidence Through Observation and Analysis of Student Work (1) </vt:lpstr>
      <vt:lpstr>Elicit Evidence Through Observation and Analysis of Student Work (2) </vt:lpstr>
      <vt:lpstr>Elicit Evidence Through Peer- and Self-Assessment </vt:lpstr>
      <vt:lpstr>Planning for Meaningful Evidence</vt:lpstr>
      <vt:lpstr>Planning to Elicit Evidence at Different Points in a Lesson: Math</vt:lpstr>
      <vt:lpstr>Planning to Elicit Evidence at Different Points in a Lesson: Reading and Writing</vt:lpstr>
      <vt:lpstr>Planning to Elicit Evidence at Different Points in a Lesson: Social Studies</vt:lpstr>
      <vt:lpstr>Planning to Elicit Evidence at Different Points in a Lesson: Science</vt:lpstr>
      <vt:lpstr>Reflection</vt:lpstr>
      <vt:lpstr>Feedback Survey</vt:lpstr>
      <vt:lpstr>PowerPoint Presentation</vt:lpstr>
    </vt:vector>
  </TitlesOfParts>
  <Manager/>
  <Company>Kentucky Department of Education</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Eliciting Evidence of Student Learning  Part II: Planning Evidence Gathering Opportunities (Kentucky Department of Education)</dc:title>
  <dc:subject>This presentation focuses on identifying strategies to gather evidence of student learning and planning to integrate evidence gathering opportunities into teaching and learning</dc:subject>
  <dc:creator>WestEd</dc:creator>
  <cp:keywords>eliciting evidence, student learning, planning evidence gathering</cp:keywords>
  <dc:description/>
  <cp:lastModifiedBy>Davidson, Caryn - Division of Academic Program Standards</cp:lastModifiedBy>
  <cp:revision>335</cp:revision>
  <dcterms:created xsi:type="dcterms:W3CDTF">2020-11-05T22:35:38Z</dcterms:created>
  <dcterms:modified xsi:type="dcterms:W3CDTF">2021-04-12T16:55:55Z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56f866ee-a945-4539-8785-c16bbaf380fc</vt:lpwstr>
  </property>
</Properties>
</file>