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5"/>
  </p:sldMasterIdLst>
  <p:notesMasterIdLst>
    <p:notesMasterId r:id="rId24"/>
  </p:notesMasterIdLst>
  <p:sldIdLst>
    <p:sldId id="263" r:id="rId6"/>
    <p:sldId id="380" r:id="rId7"/>
    <p:sldId id="381" r:id="rId8"/>
    <p:sldId id="382" r:id="rId9"/>
    <p:sldId id="383" r:id="rId10"/>
    <p:sldId id="384" r:id="rId11"/>
    <p:sldId id="385" r:id="rId12"/>
    <p:sldId id="386" r:id="rId13"/>
    <p:sldId id="387" r:id="rId14"/>
    <p:sldId id="388" r:id="rId15"/>
    <p:sldId id="389" r:id="rId16"/>
    <p:sldId id="390" r:id="rId17"/>
    <p:sldId id="391" r:id="rId18"/>
    <p:sldId id="392" r:id="rId19"/>
    <p:sldId id="393" r:id="rId20"/>
    <p:sldId id="394" r:id="rId21"/>
    <p:sldId id="395" r:id="rId22"/>
    <p:sldId id="396" r:id="rId23"/>
  </p:sldIdLst>
  <p:sldSz cx="12192000" cy="6858000"/>
  <p:notesSz cx="6858000" cy="9144000"/>
  <p:embeddedFontLst>
    <p:embeddedFont>
      <p:font typeface="Century Gothic" panose="020B0502020202020204" pitchFamily="34" charset="0"/>
      <p:regular r:id="rId25"/>
      <p:bold r:id="rId26"/>
      <p:italic r:id="rId27"/>
      <p:boldItalic r:id="rId28"/>
    </p:embeddedFont>
    <p:embeddedFont>
      <p:font typeface="Franklin Gothic Book" panose="020B0503020102020204" pitchFamily="34" charset="0"/>
      <p:regular r:id="rId29"/>
      <p:italic r:id="rId30"/>
    </p:embeddedFont>
    <p:embeddedFont>
      <p:font typeface="Franklin Gothic Medium" panose="020B0603020102020204" pitchFamily="34" charset="0"/>
      <p:regular r:id="rId31"/>
      <p:italic r:id="rId32"/>
    </p:embeddedFont>
    <p:embeddedFont>
      <p:font typeface="Libre Franklin" pitchFamily="2" charset="0"/>
      <p:regular r:id="rId33"/>
      <p:bold r:id="rId34"/>
      <p:italic r:id="rId35"/>
      <p:boldItalic r:id="rId36"/>
    </p:embeddedFont>
    <p:embeddedFont>
      <p:font typeface="Libre Franklin Medium" pitchFamily="2"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56" roundtripDataSignature="AMtx7mhbjnDweMmesxcf3gtrLHUpCiyUB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D873E3-4DC4-748B-D574-646FE133D5AE}" name="Turner, Rosalind - Division of Communications" initials="TRDoC" userId="S::rosalind.turner@education.ky.gov::7c9c7ca7-1d99-46ec-ad67-a660f1da40f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Micki Ray" initials="" lastIdx="4" clrIdx="0"/>
  <p:cmAuthor id="1" name="Lauren Gallicchio" initials="" lastIdx="5" clrIdx="1"/>
  <p:cmAuthor id="2" name="Thomas Clouse" initials=""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C0F4BB-9E07-4985-B6BE-91CCDB152F24}" v="5" dt="2023-07-27T18:15:23.124"/>
    <p1510:client id="{FBAE0619-4156-4729-B4A1-B59A8E68A173}" v="8" dt="2023-10-11T20:39:32.366"/>
  </p1510:revLst>
</p1510:revInfo>
</file>

<file path=ppt/tableStyles.xml><?xml version="1.0" encoding="utf-8"?>
<a:tblStyleLst xmlns:a="http://schemas.openxmlformats.org/drawingml/2006/main" def="{7D4F87D2-B31D-4A5B-840A-ADB18C62B1F1}">
  <a:tblStyle styleId="{7D4F87D2-B31D-4A5B-840A-ADB18C62B1F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2" autoAdjust="0"/>
    <p:restoredTop sz="66344" autoAdjust="0"/>
  </p:normalViewPr>
  <p:slideViewPr>
    <p:cSldViewPr snapToGrid="0">
      <p:cViewPr varScale="1">
        <p:scale>
          <a:sx n="50" d="100"/>
          <a:sy n="50" d="100"/>
        </p:scale>
        <p:origin x="1320" y="43"/>
      </p:cViewPr>
      <p:guideLst/>
    </p:cSldViewPr>
  </p:slideViewPr>
  <p:outlineViewPr>
    <p:cViewPr>
      <p:scale>
        <a:sx n="33" d="100"/>
        <a:sy n="33" d="100"/>
      </p:scale>
      <p:origin x="0" y="-5281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16.xml"/><Relationship Id="rId34" Type="http://schemas.openxmlformats.org/officeDocument/2006/relationships/font" Target="fonts/font10.fntdata"/><Relationship Id="rId159" Type="http://schemas.openxmlformats.org/officeDocument/2006/relationships/viewProps" Target="viewProps.xml"/><Relationship Id="rId7" Type="http://schemas.openxmlformats.org/officeDocument/2006/relationships/slide" Target="slides/slide2.xml"/><Relationship Id="rId162"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157" Type="http://schemas.openxmlformats.org/officeDocument/2006/relationships/commentAuthors" Target="commentAuthor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font" Target="fonts/font4.fntdata"/><Relationship Id="rId36" Type="http://schemas.openxmlformats.org/officeDocument/2006/relationships/font" Target="fonts/font12.fntdata"/><Relationship Id="rId160"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7.fntdata"/><Relationship Id="rId156" Type="http://customschemas.google.com/relationships/presentationmetadata" Target="metadata"/><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8" Type="http://schemas.openxmlformats.org/officeDocument/2006/relationships/slide" Target="slides/slide3.xml"/><Relationship Id="rId163"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158" Type="http://schemas.openxmlformats.org/officeDocument/2006/relationships/presProps" Target="presProps.xml"/><Relationship Id="rId20" Type="http://schemas.openxmlformats.org/officeDocument/2006/relationships/slide" Target="slides/slide15.xml"/><Relationship Id="rId16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kystandards.org/standards-resources/ss-resources/ss-pl-modules/"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kystandards.org/"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education.ky.gov/_layouts/download.aspx?SourceUrl="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2253e037a6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22" name="Google Shape;122;g2253e037a6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5"/>
        <p:cNvGrpSpPr/>
        <p:nvPr/>
      </p:nvGrpSpPr>
      <p:grpSpPr>
        <a:xfrm>
          <a:off x="0" y="0"/>
          <a:ext cx="0" cy="0"/>
          <a:chOff x="0" y="0"/>
          <a:chExt cx="0" cy="0"/>
        </a:xfrm>
      </p:grpSpPr>
      <p:sp>
        <p:nvSpPr>
          <p:cNvPr id="1046" name="Google Shape;1046;g2435fae32ad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7" name="Google Shape;1047;g2435fae32ad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sz="1200" dirty="0">
                <a:solidFill>
                  <a:schemeClr val="dk1"/>
                </a:solidFill>
                <a:latin typeface="Calibri"/>
                <a:ea typeface="Calibri"/>
                <a:cs typeface="Calibri"/>
                <a:sym typeface="Calibri"/>
              </a:rPr>
              <a:t>Read the slide. </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This slide provides an excerpt of a Teacher Note that shows how a student is supporting in meeting the source during an investigation. You may access the full Teacher Note using the link provided in the word “example.” </a:t>
            </a:r>
            <a:endParaRPr sz="1200" dirty="0">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3"/>
        <p:cNvGrpSpPr/>
        <p:nvPr/>
      </p:nvGrpSpPr>
      <p:grpSpPr>
        <a:xfrm>
          <a:off x="0" y="0"/>
          <a:ext cx="0" cy="0"/>
          <a:chOff x="0" y="0"/>
          <a:chExt cx="0" cy="0"/>
        </a:xfrm>
      </p:grpSpPr>
      <p:sp>
        <p:nvSpPr>
          <p:cNvPr id="1054" name="Google Shape;1054;g2435fae32ad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5" name="Google Shape;1055;g2435fae32ad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sz="1200" dirty="0">
                <a:solidFill>
                  <a:schemeClr val="dk1"/>
                </a:solidFill>
                <a:latin typeface="Calibri"/>
                <a:ea typeface="Calibri"/>
                <a:cs typeface="Calibri"/>
                <a:sym typeface="Calibri"/>
              </a:rPr>
              <a:t>Read the slide. </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This slide provides an excerpt of a Teacher Note that shows how a student is supporting in meeting the source during an investigation. You may access the full Teacher Note using the link provided in the word “example.” </a:t>
            </a:r>
            <a:endParaRPr sz="1200" dirty="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1"/>
        <p:cNvGrpSpPr/>
        <p:nvPr/>
      </p:nvGrpSpPr>
      <p:grpSpPr>
        <a:xfrm>
          <a:off x="0" y="0"/>
          <a:ext cx="0" cy="0"/>
          <a:chOff x="0" y="0"/>
          <a:chExt cx="0" cy="0"/>
        </a:xfrm>
      </p:grpSpPr>
      <p:sp>
        <p:nvSpPr>
          <p:cNvPr id="1062" name="Google Shape;1062;g2435fae32ad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3" name="Google Shape;1063;g2435fae32ad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Guiding Notes: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Read the slide and complete the activity provided using the Grade 5 Assignment with Teacher Notes: https://www.education.ky.gov/_layouts/download.aspx?SourceUrl=/curriculum/standards/kyacadstand/Documents/Grade_5_SS_Strongly_Aligned_Assigment_TN.docx</a:t>
            </a: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9"/>
        <p:cNvGrpSpPr/>
        <p:nvPr/>
      </p:nvGrpSpPr>
      <p:grpSpPr>
        <a:xfrm>
          <a:off x="0" y="0"/>
          <a:ext cx="0" cy="0"/>
          <a:chOff x="0" y="0"/>
          <a:chExt cx="0" cy="0"/>
        </a:xfrm>
      </p:grpSpPr>
      <p:sp>
        <p:nvSpPr>
          <p:cNvPr id="1070" name="Google Shape;1070;g223c2a54d89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1" name="Google Shape;1071;g223c2a54d89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Guiding Notes: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Read the slide.</a:t>
            </a: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5"/>
        <p:cNvGrpSpPr/>
        <p:nvPr/>
      </p:nvGrpSpPr>
      <p:grpSpPr>
        <a:xfrm>
          <a:off x="0" y="0"/>
          <a:ext cx="0" cy="0"/>
          <a:chOff x="0" y="0"/>
          <a:chExt cx="0" cy="0"/>
        </a:xfrm>
      </p:grpSpPr>
      <p:sp>
        <p:nvSpPr>
          <p:cNvPr id="1076" name="Google Shape;1076;g223c2a54d89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7" name="Google Shape;1077;g223c2a54d89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latin typeface="Calibri"/>
                <a:ea typeface="Calibri"/>
                <a:cs typeface="Calibri"/>
                <a:sym typeface="Calibri"/>
              </a:rPr>
              <a:t>Guiding Notes: </a:t>
            </a: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r>
              <a:rPr lang="en-US" sz="1200" dirty="0">
                <a:latin typeface="Calibri"/>
                <a:ea typeface="Calibri"/>
                <a:cs typeface="Calibri"/>
                <a:sym typeface="Calibri"/>
              </a:rPr>
              <a:t>Read the slide and annotate the Teacher Note as directed. </a:t>
            </a:r>
            <a:r>
              <a:rPr lang="en-US" sz="1200" dirty="0">
                <a:solidFill>
                  <a:schemeClr val="dk1"/>
                </a:solidFill>
                <a:latin typeface="Calibri"/>
                <a:ea typeface="Calibri"/>
                <a:cs typeface="Calibri"/>
                <a:sym typeface="Calibri"/>
              </a:rPr>
              <a:t>If you cannot write a question mark or circle information, use different highlighter colors to represent the topics above. </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1"/>
        <p:cNvGrpSpPr/>
        <p:nvPr/>
      </p:nvGrpSpPr>
      <p:grpSpPr>
        <a:xfrm>
          <a:off x="0" y="0"/>
          <a:ext cx="0" cy="0"/>
          <a:chOff x="0" y="0"/>
          <a:chExt cx="0" cy="0"/>
        </a:xfrm>
      </p:grpSpPr>
      <p:sp>
        <p:nvSpPr>
          <p:cNvPr id="1082" name="Google Shape;1082;g2435fae32ad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3" name="Google Shape;1083;g2435fae32ad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 and complete the application activity on the slide. </a:t>
            </a: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8"/>
        <p:cNvGrpSpPr/>
        <p:nvPr/>
      </p:nvGrpSpPr>
      <p:grpSpPr>
        <a:xfrm>
          <a:off x="0" y="0"/>
          <a:ext cx="0" cy="0"/>
          <a:chOff x="0" y="0"/>
          <a:chExt cx="0" cy="0"/>
        </a:xfrm>
      </p:grpSpPr>
      <p:sp>
        <p:nvSpPr>
          <p:cNvPr id="1089" name="Google Shape;1089;g2079cd96447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0" name="Google Shape;1090;g2079cd96447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dirty="0">
                <a:solidFill>
                  <a:srgbClr val="222222"/>
                </a:solidFill>
                <a:latin typeface="Calibri"/>
                <a:ea typeface="Calibri"/>
                <a:cs typeface="Calibri"/>
                <a:sym typeface="Calibri"/>
              </a:rPr>
              <a:t>Guiding Notes: </a:t>
            </a:r>
          </a:p>
          <a:p>
            <a:pPr marL="0" lvl="0" indent="0" algn="l" rtl="0">
              <a:spcBef>
                <a:spcPts val="0"/>
              </a:spcBef>
              <a:spcAft>
                <a:spcPts val="0"/>
              </a:spcAft>
              <a:buClr>
                <a:schemeClr val="dk1"/>
              </a:buClr>
              <a:buSzPts val="1100"/>
              <a:buFont typeface="Arial"/>
              <a:buNone/>
            </a:pPr>
            <a:endParaRPr lang="en-US" sz="1200" dirty="0">
              <a:solidFill>
                <a:srgbClr val="222222"/>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rgbClr val="222222"/>
                </a:solidFill>
                <a:latin typeface="Calibri"/>
                <a:ea typeface="Calibri"/>
                <a:cs typeface="Calibri"/>
                <a:sym typeface="Calibri"/>
              </a:rPr>
              <a:t>To support participants in reflection on what they have learned so far as they engaged with Module Six, complete the Google Form. It is important to note that this form is not scored, it is merely to support a participant in demonstrating their mastery of the success criteria shared at the beginning of this section. Responses are anonymous, and submitting this form will help the KDE by providing feedback on the effectiveness of this module. As a reminder, the success criteria for Module Four is:</a:t>
            </a:r>
          </a:p>
          <a:p>
            <a:pPr marL="0" lvl="0" indent="0" algn="l" rtl="0">
              <a:spcBef>
                <a:spcPts val="0"/>
              </a:spcBef>
              <a:spcAft>
                <a:spcPts val="0"/>
              </a:spcAft>
              <a:buClr>
                <a:schemeClr val="dk1"/>
              </a:buClr>
              <a:buSzPts val="1100"/>
              <a:buFont typeface="Arial"/>
              <a:buNone/>
            </a:pPr>
            <a:endParaRPr lang="en-US" sz="1200" dirty="0">
              <a:solidFill>
                <a:srgbClr val="222222"/>
              </a:solidFill>
              <a:latin typeface="Calibri"/>
              <a:ea typeface="Calibri"/>
              <a:cs typeface="Calibri"/>
              <a:sym typeface="Calibri"/>
            </a:endParaRPr>
          </a:p>
          <a:p>
            <a:pPr marL="152400" lvl="0" indent="0" algn="l" rtl="0">
              <a:spcBef>
                <a:spcPts val="0"/>
              </a:spcBef>
              <a:spcAft>
                <a:spcPts val="0"/>
              </a:spcAft>
              <a:buClr>
                <a:srgbClr val="222222"/>
              </a:buClr>
              <a:buSzPts val="1200"/>
              <a:buFont typeface="Calibri"/>
              <a:buNone/>
            </a:pPr>
            <a:r>
              <a:rPr lang="en-US" sz="1200" b="1" dirty="0">
                <a:solidFill>
                  <a:srgbClr val="222222"/>
                </a:solidFill>
                <a:latin typeface="Calibri"/>
                <a:ea typeface="Calibri"/>
                <a:cs typeface="Calibri"/>
                <a:sym typeface="Calibri"/>
              </a:rPr>
              <a:t>Success Criteria: </a:t>
            </a:r>
            <a:r>
              <a:rPr lang="en-US" sz="1200" dirty="0">
                <a:solidFill>
                  <a:schemeClr val="dk1"/>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71"/>
                  </a:ext>
                </a:extLst>
              </a:rPr>
              <a:t>I will be successful when I can develop coherent periods of learning that supports students’ comprehension of primary and secondary sources.</a:t>
            </a:r>
            <a:endParaRPr lang="en-US" sz="1200" dirty="0">
              <a:solidFill>
                <a:srgbClr val="222222"/>
              </a:solidFill>
              <a:latin typeface="Calibri"/>
              <a:ea typeface="Calibri"/>
              <a:cs typeface="Calibri"/>
              <a:sym typeface="Calibri"/>
            </a:endParaRPr>
          </a:p>
          <a:p>
            <a:pPr marL="457200" lvl="0" indent="0" algn="l" rtl="0">
              <a:spcBef>
                <a:spcPts val="0"/>
              </a:spcBef>
              <a:spcAft>
                <a:spcPts val="0"/>
              </a:spcAft>
              <a:buClr>
                <a:schemeClr val="dk1"/>
              </a:buClr>
              <a:buSzPts val="1100"/>
              <a:buFont typeface="Arial"/>
              <a:buNone/>
            </a:pPr>
            <a:endParaRPr lang="en-US" sz="1200" dirty="0">
              <a:solidFill>
                <a:srgbClr val="222222"/>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rgbClr val="222222"/>
                </a:solidFill>
                <a:latin typeface="Calibri"/>
                <a:ea typeface="Calibri"/>
                <a:cs typeface="Calibri"/>
                <a:sym typeface="Calibri"/>
              </a:rPr>
              <a:t>Once participants have completed their Google Form, have them reflect on their learning by asking self-regulation feedback questions to ensure that they are prepared to continue additional modules within the </a:t>
            </a:r>
            <a:r>
              <a:rPr lang="en-US" sz="1200" i="1" dirty="0">
                <a:solidFill>
                  <a:srgbClr val="222222"/>
                </a:solidFill>
                <a:latin typeface="Calibri"/>
                <a:ea typeface="Calibri"/>
                <a:cs typeface="Calibri"/>
                <a:sym typeface="Calibri"/>
              </a:rPr>
              <a:t>Supporting Students in Using Evidence</a:t>
            </a:r>
            <a:r>
              <a:rPr lang="en-US" sz="1200" dirty="0">
                <a:solidFill>
                  <a:srgbClr val="222222"/>
                </a:solidFill>
                <a:latin typeface="Calibri"/>
                <a:ea typeface="Calibri"/>
                <a:cs typeface="Calibri"/>
                <a:sym typeface="Calibri"/>
              </a:rPr>
              <a:t> module series. To reflect on your learning, ask yourself the following questions:</a:t>
            </a:r>
          </a:p>
          <a:p>
            <a:pPr marL="0" lvl="0" indent="0" algn="l" rtl="0">
              <a:spcBef>
                <a:spcPts val="0"/>
              </a:spcBef>
              <a:spcAft>
                <a:spcPts val="0"/>
              </a:spcAft>
              <a:buClr>
                <a:schemeClr val="dk1"/>
              </a:buClr>
              <a:buSzPts val="1100"/>
              <a:buFont typeface="Arial"/>
              <a:buNone/>
            </a:pPr>
            <a:endParaRPr lang="en-US" sz="1200" dirty="0">
              <a:solidFill>
                <a:srgbClr val="222222"/>
              </a:solidFill>
              <a:latin typeface="Calibri"/>
              <a:ea typeface="Calibri"/>
              <a:cs typeface="Calibri"/>
              <a:sym typeface="Calibri"/>
            </a:endParaRPr>
          </a:p>
          <a:p>
            <a:pPr marL="457200" lvl="0" indent="-304800" algn="l" rtl="0">
              <a:spcBef>
                <a:spcPts val="0"/>
              </a:spcBef>
              <a:spcAft>
                <a:spcPts val="0"/>
              </a:spcAft>
              <a:buClr>
                <a:srgbClr val="222222"/>
              </a:buClr>
              <a:buSzPts val="1200"/>
              <a:buFont typeface="Calibri"/>
              <a:buChar char="●"/>
            </a:pPr>
            <a:r>
              <a:rPr lang="en-US" sz="1200" dirty="0">
                <a:solidFill>
                  <a:srgbClr val="222222"/>
                </a:solidFill>
                <a:latin typeface="Calibri"/>
                <a:ea typeface="Calibri"/>
                <a:cs typeface="Calibri"/>
                <a:sym typeface="Calibri"/>
              </a:rPr>
              <a:t>How can I reflect on my own learning?</a:t>
            </a:r>
          </a:p>
          <a:p>
            <a:pPr marL="457200" lvl="0" indent="-304800" algn="l" rtl="0">
              <a:spcBef>
                <a:spcPts val="0"/>
              </a:spcBef>
              <a:spcAft>
                <a:spcPts val="0"/>
              </a:spcAft>
              <a:buClr>
                <a:srgbClr val="222222"/>
              </a:buClr>
              <a:buSzPts val="1200"/>
              <a:buFont typeface="Calibri"/>
              <a:buChar char="●"/>
            </a:pPr>
            <a:r>
              <a:rPr lang="en-US" sz="1200" dirty="0">
                <a:solidFill>
                  <a:srgbClr val="222222"/>
                </a:solidFill>
                <a:latin typeface="Calibri"/>
                <a:ea typeface="Calibri"/>
                <a:cs typeface="Calibri"/>
                <a:sym typeface="Calibri"/>
              </a:rPr>
              <a:t>What further doubts do I have regarding the information presented in </a:t>
            </a:r>
            <a:r>
              <a:rPr lang="en-US" sz="1200" i="1" dirty="0">
                <a:solidFill>
                  <a:srgbClr val="202124"/>
                </a:solidFill>
                <a:latin typeface="Calibri"/>
                <a:ea typeface="Calibri"/>
                <a:cs typeface="Calibri"/>
                <a:sym typeface="Calibri"/>
              </a:rPr>
              <a:t>Module Four:  What should students do before engaging with complex sources?</a:t>
            </a:r>
            <a:endParaRPr lang="en-US" sz="1300" i="1" dirty="0">
              <a:solidFill>
                <a:srgbClr val="222222"/>
              </a:solidFill>
              <a:latin typeface="Calibri"/>
              <a:ea typeface="Calibri"/>
              <a:cs typeface="Calibri"/>
              <a:sym typeface="Calibri"/>
            </a:endParaRPr>
          </a:p>
          <a:p>
            <a:pPr marL="457200" lvl="0" indent="-304800" algn="l" rtl="0">
              <a:spcBef>
                <a:spcPts val="0"/>
              </a:spcBef>
              <a:spcAft>
                <a:spcPts val="0"/>
              </a:spcAft>
              <a:buClr>
                <a:srgbClr val="222222"/>
              </a:buClr>
              <a:buSzPts val="1200"/>
              <a:buFont typeface="Calibri"/>
              <a:buChar char="●"/>
            </a:pPr>
            <a:r>
              <a:rPr lang="en-US" sz="1200" dirty="0">
                <a:solidFill>
                  <a:srgbClr val="222222"/>
                </a:solidFill>
                <a:latin typeface="Calibri"/>
                <a:ea typeface="Calibri"/>
                <a:cs typeface="Calibri"/>
                <a:sym typeface="Calibri"/>
              </a:rPr>
              <a:t>Can I now teach someone else what makes a source complex? </a:t>
            </a:r>
          </a:p>
          <a:p>
            <a:pPr marL="457200" lvl="0" indent="0" algn="l" rtl="0">
              <a:spcBef>
                <a:spcPts val="0"/>
              </a:spcBef>
              <a:spcAft>
                <a:spcPts val="0"/>
              </a:spcAft>
              <a:buClr>
                <a:schemeClr val="dk1"/>
              </a:buClr>
              <a:buSzPts val="1100"/>
              <a:buFont typeface="Arial"/>
              <a:buNone/>
            </a:pPr>
            <a:endParaRPr lang="en-US" sz="1200" dirty="0">
              <a:solidFill>
                <a:srgbClr val="222222"/>
              </a:solidFill>
              <a:latin typeface="Calibri"/>
              <a:ea typeface="Calibri"/>
              <a:cs typeface="Calibri"/>
              <a:sym typeface="Calibri"/>
            </a:endParaRPr>
          </a:p>
          <a:p>
            <a:pPr marL="0" lvl="0" indent="0" algn="l" rtl="0">
              <a:spcBef>
                <a:spcPts val="0"/>
              </a:spcBef>
              <a:spcAft>
                <a:spcPts val="0"/>
              </a:spcAft>
              <a:buNone/>
            </a:pPr>
            <a:r>
              <a:rPr lang="en-US" sz="1200" dirty="0">
                <a:solidFill>
                  <a:srgbClr val="222222"/>
                </a:solidFill>
                <a:latin typeface="Calibri"/>
                <a:ea typeface="Calibri"/>
                <a:cs typeface="Calibri"/>
                <a:sym typeface="Calibri"/>
              </a:rPr>
              <a:t>If participants identify any gaps in their understanding after answering the self-regulation feedback questions, encourage them to ask their peers for additional help in clarifying any misconceptions. </a:t>
            </a:r>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5"/>
        <p:cNvGrpSpPr/>
        <p:nvPr/>
      </p:nvGrpSpPr>
      <p:grpSpPr>
        <a:xfrm>
          <a:off x="0" y="0"/>
          <a:ext cx="0" cy="0"/>
          <a:chOff x="0" y="0"/>
          <a:chExt cx="0" cy="0"/>
        </a:xfrm>
      </p:grpSpPr>
      <p:sp>
        <p:nvSpPr>
          <p:cNvPr id="1096" name="Google Shape;1096;g2435fae32ad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7" name="Google Shape;1097;g2435fae32ad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solidFill>
                  <a:schemeClr val="dk1"/>
                </a:solidFill>
                <a:latin typeface="Calibri"/>
                <a:ea typeface="Calibri"/>
                <a:cs typeface="Calibri"/>
                <a:sym typeface="Calibri"/>
              </a:rPr>
              <a:t>Guiding Notes: </a:t>
            </a:r>
            <a:endParaRPr dirty="0">
              <a:solidFill>
                <a:schemeClr val="dk1"/>
              </a:solidFill>
              <a:latin typeface="Calibri"/>
              <a:ea typeface="Calibri"/>
              <a:cs typeface="Calibri"/>
              <a:sym typeface="Calibri"/>
            </a:endParaRPr>
          </a:p>
          <a:p>
            <a:pPr marL="0" lvl="0" indent="0" algn="l" rtl="0">
              <a:spcBef>
                <a:spcPts val="0"/>
              </a:spcBef>
              <a:spcAft>
                <a:spcPts val="0"/>
              </a:spcAft>
              <a:buNone/>
            </a:pPr>
            <a:endParaRPr dirty="0">
              <a:solidFill>
                <a:schemeClr val="dk1"/>
              </a:solidFill>
              <a:latin typeface="Calibri"/>
              <a:ea typeface="Calibri"/>
              <a:cs typeface="Calibri"/>
              <a:sym typeface="Calibri"/>
            </a:endParaRPr>
          </a:p>
          <a:p>
            <a:pPr marL="0" lvl="0" indent="0" algn="l" rtl="0">
              <a:spcBef>
                <a:spcPts val="0"/>
              </a:spcBef>
              <a:spcAft>
                <a:spcPts val="0"/>
              </a:spcAft>
              <a:buNone/>
            </a:pPr>
            <a:r>
              <a:rPr lang="en-US" dirty="0">
                <a:solidFill>
                  <a:schemeClr val="dk1"/>
                </a:solidFill>
                <a:latin typeface="Calibri"/>
                <a:ea typeface="Calibri"/>
                <a:cs typeface="Calibri"/>
                <a:sym typeface="Calibri"/>
              </a:rPr>
              <a:t>Read the slide. This concludes Module Six. </a:t>
            </a:r>
            <a:endParaRPr dirty="0">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0"/>
        <p:cNvGrpSpPr/>
        <p:nvPr/>
      </p:nvGrpSpPr>
      <p:grpSpPr>
        <a:xfrm>
          <a:off x="0" y="0"/>
          <a:ext cx="0" cy="0"/>
          <a:chOff x="0" y="0"/>
          <a:chExt cx="0" cy="0"/>
        </a:xfrm>
      </p:grpSpPr>
      <p:sp>
        <p:nvSpPr>
          <p:cNvPr id="991" name="Google Shape;991;g1f145736de9_0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2" name="Google Shape;992;g1f145736de9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dirty="0"/>
              <a:t>Guiding Notes:</a:t>
            </a:r>
          </a:p>
          <a:p>
            <a:pPr marL="0" lvl="0" indent="0" algn="l" rtl="0">
              <a:lnSpc>
                <a:spcPct val="115000"/>
              </a:lnSpc>
              <a:spcBef>
                <a:spcPts val="0"/>
              </a:spcBef>
              <a:spcAft>
                <a:spcPts val="0"/>
              </a:spcAft>
              <a:buClr>
                <a:schemeClr val="dk1"/>
              </a:buClr>
              <a:buSzPts val="1100"/>
              <a:buFont typeface="Arial"/>
              <a:buNone/>
            </a:pPr>
            <a:endParaRPr lang="en-US"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dirty="0">
                <a:solidFill>
                  <a:schemeClr val="dk1"/>
                </a:solidFill>
                <a:latin typeface="Calibri"/>
                <a:ea typeface="Calibri"/>
                <a:cs typeface="Calibri"/>
                <a:sym typeface="Calibri"/>
              </a:rPr>
              <a:t>The KDE needs your feedback on the effectiveness of this module, the learning platform and how the consultants may best support you as you take the next steps in the implementation process. Complete a short survey to share our thinking and provide them with feedback on how the KDE can best meet our needs. Feedback from our surveys will be used by the KDE to plan and prepare future professional learning.</a:t>
            </a:r>
          </a:p>
          <a:p>
            <a:pPr marL="0" lvl="0" indent="0" algn="l" rtl="0">
              <a:lnSpc>
                <a:spcPct val="115000"/>
              </a:lnSpc>
              <a:spcBef>
                <a:spcPts val="0"/>
              </a:spcBef>
              <a:spcAft>
                <a:spcPts val="0"/>
              </a:spcAft>
              <a:buClr>
                <a:schemeClr val="dk1"/>
              </a:buClr>
              <a:buSzPts val="1400"/>
              <a:buFont typeface="Arial"/>
              <a:buNone/>
            </a:pPr>
            <a:endParaRPr lang="en-US" dirty="0">
              <a:solidFill>
                <a:schemeClr val="dk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100">
                <a:solidFill>
                  <a:schemeClr val="dk1"/>
                </a:solidFill>
                <a:latin typeface="Calibri"/>
                <a:ea typeface="Calibri"/>
                <a:cs typeface="Calibri"/>
                <a:sym typeface="Calibri"/>
              </a:rPr>
              <a:t>Post-Survey: </a:t>
            </a:r>
            <a:r>
              <a:rPr lang="en-US" sz="1100" b="0" i="0" u="sng">
                <a:solidFill>
                  <a:srgbClr val="000000"/>
                </a:solidFill>
                <a:effectLst/>
                <a:latin typeface="Times New Roman" panose="02020603050405020304" pitchFamily="18" charset="0"/>
              </a:rPr>
              <a:t>https://docs.google.com/forms/d/e/1FAIpQLSdA4gZ6IOKn0RAxFzgbQBHvVr0pLAmZukA5zdS4dAMHppPNPQ/viewform?usp=sf_link</a:t>
            </a:r>
            <a:endParaRPr lang="en-US" sz="1100" u="sng"/>
          </a:p>
          <a:p>
            <a:pPr marL="0" lvl="0" indent="0" algn="l" rtl="0">
              <a:lnSpc>
                <a:spcPct val="115000"/>
              </a:lnSpc>
              <a:spcBef>
                <a:spcPts val="0"/>
              </a:spcBef>
              <a:spcAft>
                <a:spcPts val="0"/>
              </a:spcAft>
              <a:buClr>
                <a:schemeClr val="dk1"/>
              </a:buClr>
              <a:buSzPts val="1100"/>
              <a:buFont typeface="Arial"/>
              <a:buNone/>
            </a:pPr>
            <a:endParaRPr dirty="0"/>
          </a:p>
        </p:txBody>
      </p:sp>
    </p:spTree>
    <p:extLst>
      <p:ext uri="{BB962C8B-B14F-4D97-AF65-F5344CB8AC3E}">
        <p14:creationId xmlns:p14="http://schemas.microsoft.com/office/powerpoint/2010/main" val="3834520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0"/>
        <p:cNvGrpSpPr/>
        <p:nvPr/>
      </p:nvGrpSpPr>
      <p:grpSpPr>
        <a:xfrm>
          <a:off x="0" y="0"/>
          <a:ext cx="0" cy="0"/>
          <a:chOff x="0" y="0"/>
          <a:chExt cx="0" cy="0"/>
        </a:xfrm>
      </p:grpSpPr>
      <p:sp>
        <p:nvSpPr>
          <p:cNvPr id="991" name="Google Shape;991;g1f145736de9_0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2" name="Google Shape;992;g1f145736de9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Module Series Overview:</a:t>
            </a:r>
          </a:p>
          <a:p>
            <a:pPr marL="0" lvl="0" indent="0" algn="l" rtl="0">
              <a:spcBef>
                <a:spcPts val="0"/>
              </a:spcBef>
              <a:spcAft>
                <a:spcPts val="0"/>
              </a:spcAft>
              <a:buClr>
                <a:schemeClr val="dk1"/>
              </a:buClr>
              <a:buSzPts val="1400"/>
              <a:buFont typeface="Arial"/>
              <a:buNone/>
            </a:pPr>
            <a:r>
              <a:rPr lang="en-US" sz="1200" i="1" dirty="0">
                <a:solidFill>
                  <a:schemeClr val="dk1"/>
                </a:solidFill>
                <a:latin typeface="Calibri"/>
                <a:ea typeface="Calibri"/>
                <a:cs typeface="Calibri"/>
                <a:sym typeface="Calibri"/>
              </a:rPr>
              <a:t>Supporting Students in Using Evidence</a:t>
            </a:r>
            <a:r>
              <a:rPr lang="en-US" sz="1200" dirty="0">
                <a:solidFill>
                  <a:schemeClr val="dk1"/>
                </a:solidFill>
                <a:latin typeface="Calibri"/>
                <a:ea typeface="Calibri"/>
                <a:cs typeface="Calibri"/>
                <a:sym typeface="Calibri"/>
              </a:rPr>
              <a:t> module series is a set of six of modules designed to support students when using evidence as required by the </a:t>
            </a:r>
            <a:r>
              <a:rPr lang="en-US" sz="1200" i="1" dirty="0">
                <a:solidFill>
                  <a:schemeClr val="dk1"/>
                </a:solidFill>
                <a:latin typeface="Calibri"/>
                <a:ea typeface="Calibri"/>
                <a:cs typeface="Calibri"/>
                <a:sym typeface="Calibri"/>
              </a:rPr>
              <a:t>Kentucky Academic Standards (KAS) for Social Studies. </a:t>
            </a:r>
            <a:r>
              <a:rPr lang="en-US" sz="1200" dirty="0">
                <a:solidFill>
                  <a:schemeClr val="dk1"/>
                </a:solidFill>
                <a:latin typeface="Calibri"/>
                <a:ea typeface="Calibri"/>
                <a:cs typeface="Calibri"/>
                <a:sym typeface="Calibri"/>
              </a:rPr>
              <a:t>While this module series is designed in a progression, you may engage with the module section that best meets your professional learning needs. </a:t>
            </a:r>
            <a:endParaRPr lang="en-US" sz="13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i="1" dirty="0">
                <a:solidFill>
                  <a:schemeClr val="dk1"/>
                </a:solidFill>
                <a:latin typeface="Calibri"/>
                <a:ea typeface="Calibri"/>
                <a:cs typeface="Calibri"/>
                <a:sym typeface="Calibri"/>
              </a:rPr>
              <a:t>Supporting Students in Using Evidence</a:t>
            </a:r>
            <a:r>
              <a:rPr lang="en-US" sz="1200" b="1" dirty="0">
                <a:solidFill>
                  <a:schemeClr val="dk1"/>
                </a:solidFill>
                <a:latin typeface="Calibri"/>
                <a:ea typeface="Calibri"/>
                <a:cs typeface="Calibri"/>
                <a:sym typeface="Calibri"/>
              </a:rPr>
              <a:t> </a:t>
            </a:r>
            <a:r>
              <a:rPr lang="en-US" sz="1200" dirty="0">
                <a:solidFill>
                  <a:schemeClr val="dk1"/>
                </a:solidFill>
                <a:latin typeface="Calibri"/>
                <a:ea typeface="Calibri"/>
                <a:cs typeface="Calibri"/>
                <a:sym typeface="Calibri"/>
              </a:rPr>
              <a:t>module series is intended to support the successful implementation of the </a:t>
            </a:r>
            <a:r>
              <a:rPr lang="en-US" sz="1200" i="1" dirty="0">
                <a:solidFill>
                  <a:schemeClr val="dk1"/>
                </a:solidFill>
                <a:latin typeface="Calibri"/>
                <a:ea typeface="Calibri"/>
                <a:cs typeface="Calibri"/>
                <a:sym typeface="Calibri"/>
              </a:rPr>
              <a:t>KAS for Social Studies</a:t>
            </a:r>
            <a:r>
              <a:rPr lang="en-US" sz="1200" dirty="0">
                <a:solidFill>
                  <a:schemeClr val="dk1"/>
                </a:solidFill>
                <a:latin typeface="Calibri"/>
                <a:ea typeface="Calibri"/>
                <a:cs typeface="Calibri"/>
                <a:sym typeface="Calibri"/>
              </a:rPr>
              <a:t> in classrooms across the state. The duration, scope and sequence of the module sections may be customized to accommodate local needs and conditions. The sections are designed to provide flexibility for districts and schools and, as such, can be viewed as stand-alone lessons or within the progression of the module as written. You are supported in engaging with this module individually, if desired. </a:t>
            </a:r>
          </a:p>
          <a:p>
            <a:pPr marL="0" lvl="0" indent="0" algn="l" rtl="0">
              <a:lnSpc>
                <a:spcPct val="115000"/>
              </a:lnSpc>
              <a:spcBef>
                <a:spcPts val="0"/>
              </a:spcBef>
              <a:spcAft>
                <a:spcPts val="0"/>
              </a:spcAft>
              <a:buClr>
                <a:schemeClr val="dk1"/>
              </a:buClr>
              <a:buSzPts val="1100"/>
              <a:buFont typeface="Arial"/>
              <a:buNone/>
            </a:pPr>
            <a:endParaRPr lang="en-US"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Materials:</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The following materials are part of this module:</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a:t>
            </a:r>
            <a:r>
              <a:rPr lang="en-US" sz="1200" i="1" dirty="0">
                <a:solidFill>
                  <a:schemeClr val="dk1"/>
                </a:solidFill>
                <a:latin typeface="Calibri"/>
                <a:ea typeface="Calibri"/>
                <a:cs typeface="Calibri"/>
                <a:sym typeface="Calibri"/>
              </a:rPr>
              <a:t>Kentucky Academic Standards (KAS) for Social Studies</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●Additional materials, such as but not limited to, articles, discussion strategies, etc. are provided within the notes section of applicable slides throughout the module. </a:t>
            </a: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Guiding Notes</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 are provided in the Notes section of the PowerPoint to support your learning. The information provided in the Notes section includes additional information, directions for the activities on the slide, and citations of used resources, where appropriate. It is critical that you read the material presented in the Notes section to ensure that you are acquiring the important knowledge, skills and understanding required when engaging with this module. </a:t>
            </a:r>
          </a:p>
          <a:p>
            <a:pPr marL="0" lvl="0" indent="0" algn="l" rtl="0">
              <a:lnSpc>
                <a:spcPct val="115000"/>
              </a:lnSpc>
              <a:spcBef>
                <a:spcPts val="0"/>
              </a:spcBef>
              <a:spcAft>
                <a:spcPts val="0"/>
              </a:spcAft>
              <a:buClr>
                <a:schemeClr val="dk1"/>
              </a:buClr>
              <a:buSzPts val="1100"/>
              <a:buFont typeface="Arial"/>
              <a:buNone/>
            </a:pPr>
            <a:endParaRPr lang="en-US"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Virtual Training Note:</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If you plan to engage with this module virtually as a group, consider directing participants to the</a:t>
            </a:r>
            <a:r>
              <a:rPr lang="en-US" sz="1200" dirty="0">
                <a:solidFill>
                  <a:schemeClr val="dk1"/>
                </a:solidFill>
                <a:uFill>
                  <a:noFill/>
                </a:uFill>
                <a:latin typeface="Calibri"/>
                <a:ea typeface="Calibri"/>
                <a:cs typeface="Calibri"/>
                <a:sym typeface="Calibri"/>
                <a:hlinkClick r:id="rId3">
                  <a:extLst>
                    <a:ext uri="{A12FA001-AC4F-418D-AE19-62706E023703}">
                      <ahyp:hlinkClr xmlns:ahyp="http://schemas.microsoft.com/office/drawing/2018/hyperlinkcolor" val="tx"/>
                    </a:ext>
                  </a:extLst>
                </a:hlinkClick>
              </a:rPr>
              <a:t> </a:t>
            </a:r>
            <a:r>
              <a:rPr lang="en-US" sz="1200" u="sng" dirty="0">
                <a:solidFill>
                  <a:schemeClr val="hlink"/>
                </a:solidFill>
                <a:latin typeface="Calibri"/>
                <a:ea typeface="Calibri"/>
                <a:cs typeface="Calibri"/>
                <a:sym typeface="Calibri"/>
                <a:hlinkClick r:id="rId3"/>
              </a:rPr>
              <a:t>Social Studies Professional Learning Modules</a:t>
            </a:r>
            <a:r>
              <a:rPr lang="en-US" sz="1200" dirty="0">
                <a:solidFill>
                  <a:schemeClr val="dk1"/>
                </a:solidFill>
                <a:latin typeface="Calibri"/>
                <a:ea typeface="Calibri"/>
                <a:cs typeface="Calibri"/>
                <a:sym typeface="Calibri"/>
              </a:rPr>
              <a:t> webpage on</a:t>
            </a:r>
            <a:r>
              <a:rPr lang="en-US" sz="1200" dirty="0">
                <a:solidFill>
                  <a:schemeClr val="dk1"/>
                </a:solidFill>
                <a:uFill>
                  <a:noFill/>
                </a:uFill>
                <a:latin typeface="Calibri"/>
                <a:ea typeface="Calibri"/>
                <a:cs typeface="Calibri"/>
                <a:sym typeface="Calibri"/>
                <a:hlinkClick r:id="rId4">
                  <a:extLst>
                    <a:ext uri="{A12FA001-AC4F-418D-AE19-62706E023703}">
                      <ahyp:hlinkClr xmlns:ahyp="http://schemas.microsoft.com/office/drawing/2018/hyperlinkcolor" val="tx"/>
                    </a:ext>
                  </a:extLst>
                </a:hlinkClick>
              </a:rPr>
              <a:t> </a:t>
            </a:r>
            <a:r>
              <a:rPr lang="en-US" sz="1200" u="sng" dirty="0">
                <a:solidFill>
                  <a:schemeClr val="hlink"/>
                </a:solidFill>
                <a:latin typeface="Calibri"/>
                <a:ea typeface="Calibri"/>
                <a:cs typeface="Calibri"/>
                <a:sym typeface="Calibri"/>
                <a:hlinkClick r:id="rId4"/>
              </a:rPr>
              <a:t>kystandards.org</a:t>
            </a:r>
            <a:r>
              <a:rPr lang="en-US" sz="1200" dirty="0">
                <a:solidFill>
                  <a:schemeClr val="dk1"/>
                </a:solidFill>
                <a:latin typeface="Calibri"/>
                <a:ea typeface="Calibri"/>
                <a:cs typeface="Calibri"/>
                <a:sym typeface="Calibri"/>
              </a:rPr>
              <a:t> so that you may access the resources used directly from the links provided in the PowerPoint. Additionally, you may consider downloading the resources contained within each section of the module and placing them into a Google folder for you or your colleagues to access. </a:t>
            </a:r>
          </a:p>
          <a:p>
            <a:pPr marL="0" lvl="0" indent="0" algn="l" rtl="0">
              <a:spcBef>
                <a:spcPts val="0"/>
              </a:spcBef>
              <a:spcAft>
                <a:spcPts val="0"/>
              </a:spcAft>
              <a:buClr>
                <a:schemeClr val="dk1"/>
              </a:buClr>
              <a:buSzPts val="1100"/>
              <a:buFont typeface="Arial"/>
              <a:buNone/>
            </a:pPr>
            <a:endParaRPr lang="en-US"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Module Six: Compelling and Supporting Questions</a:t>
            </a:r>
          </a:p>
          <a:p>
            <a:pPr marL="457200" lvl="0" indent="-304800" algn="l" rtl="0">
              <a:spcBef>
                <a:spcPts val="0"/>
              </a:spcBef>
              <a:spcAft>
                <a:spcPts val="0"/>
              </a:spcAft>
              <a:buClr>
                <a:srgbClr val="102649"/>
              </a:buClr>
              <a:buSzPts val="1200"/>
              <a:buFont typeface="Calibri"/>
              <a:buChar char="•"/>
            </a:pPr>
            <a:r>
              <a:rPr lang="en-US" sz="1200" b="1" dirty="0">
                <a:solidFill>
                  <a:srgbClr val="102649"/>
                </a:solidFill>
                <a:latin typeface="Calibri"/>
                <a:ea typeface="Calibri"/>
                <a:cs typeface="Calibri"/>
                <a:sym typeface="Calibri"/>
              </a:rPr>
              <a:t>Compelling Question: </a:t>
            </a:r>
            <a:r>
              <a:rPr lang="en-US" sz="1200" dirty="0">
                <a:solidFill>
                  <a:srgbClr val="222222"/>
                </a:solidFill>
                <a:latin typeface="Calibri"/>
                <a:ea typeface="Calibri"/>
                <a:cs typeface="Calibri"/>
                <a:sym typeface="Calibri"/>
              </a:rPr>
              <a:t>How do I support students in communicating their own conclusions, using evidence to substantiate their claims? </a:t>
            </a:r>
            <a:endParaRPr lang="en-US" sz="1200" dirty="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b="1" dirty="0">
                <a:solidFill>
                  <a:schemeClr val="dk1"/>
                </a:solidFill>
                <a:latin typeface="Calibri"/>
                <a:ea typeface="Calibri"/>
                <a:cs typeface="Calibri"/>
                <a:sym typeface="Calibri"/>
              </a:rPr>
              <a:t>Supporting Question: </a:t>
            </a:r>
            <a:r>
              <a:rPr lang="en-US" sz="1200" dirty="0">
                <a:solidFill>
                  <a:schemeClr val="dk1"/>
                </a:solidFill>
                <a:latin typeface="Calibri"/>
                <a:ea typeface="Calibri"/>
                <a:cs typeface="Calibri"/>
                <a:sym typeface="Calibri"/>
              </a:rPr>
              <a:t>How do I use students’ comprehension of primary and secondary sources to demonstrate mastery of the Using Evidence standards?</a:t>
            </a:r>
            <a:endParaRPr lang="en-US"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lang="en-US"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Learning Target and Success Criteria:</a:t>
            </a: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The Learning Target and Success Criteria for districts and schools of Module Four: </a:t>
            </a:r>
            <a:r>
              <a:rPr lang="en-US" sz="1200" i="1" dirty="0">
                <a:solidFill>
                  <a:schemeClr val="dk1"/>
                </a:solidFill>
                <a:latin typeface="Calibri"/>
                <a:ea typeface="Calibri"/>
                <a:cs typeface="Calibri"/>
                <a:sym typeface="Calibri"/>
              </a:rPr>
              <a:t>What should students do before engaging with complex sources?</a:t>
            </a:r>
            <a:r>
              <a:rPr lang="en-US" sz="1200" dirty="0">
                <a:solidFill>
                  <a:schemeClr val="dk1"/>
                </a:solidFill>
                <a:latin typeface="Calibri"/>
                <a:ea typeface="Calibri"/>
                <a:cs typeface="Calibri"/>
                <a:sym typeface="Calibri"/>
              </a:rPr>
              <a:t> are:</a:t>
            </a:r>
          </a:p>
          <a:p>
            <a:pPr marL="457200" lvl="0" indent="-304800" algn="l" rtl="0">
              <a:spcBef>
                <a:spcPts val="0"/>
              </a:spcBef>
              <a:spcAft>
                <a:spcPts val="0"/>
              </a:spcAft>
              <a:buClr>
                <a:srgbClr val="102649"/>
              </a:buClr>
              <a:buSzPts val="1200"/>
              <a:buFont typeface="Calibri"/>
              <a:buChar char="●"/>
            </a:pPr>
            <a:r>
              <a:rPr lang="en-US" sz="1200" b="1" dirty="0">
                <a:solidFill>
                  <a:schemeClr val="dk1"/>
                </a:solidFill>
                <a:latin typeface="Calibri"/>
                <a:ea typeface="Calibri"/>
                <a:cs typeface="Calibri"/>
                <a:sym typeface="Calibri"/>
              </a:rPr>
              <a:t>Learning Target:</a:t>
            </a:r>
            <a:r>
              <a:rPr lang="en-US" sz="1200" dirty="0">
                <a:solidFill>
                  <a:schemeClr val="dk1"/>
                </a:solidFill>
                <a:latin typeface="Calibri"/>
                <a:ea typeface="Calibri"/>
                <a:cs typeface="Calibri"/>
                <a:sym typeface="Calibri"/>
              </a:rPr>
              <a:t> I can support students in using evidence to substantiate their claims.</a:t>
            </a:r>
          </a:p>
          <a:p>
            <a:pPr marL="457200" lvl="0" indent="-304800" algn="l" rtl="0">
              <a:spcBef>
                <a:spcPts val="0"/>
              </a:spcBef>
              <a:spcAft>
                <a:spcPts val="0"/>
              </a:spcAft>
              <a:buClr>
                <a:schemeClr val="dk1"/>
              </a:buClr>
              <a:buSzPts val="1200"/>
              <a:buFont typeface="Calibri"/>
              <a:buChar char="●"/>
            </a:pPr>
            <a:r>
              <a:rPr lang="en-US" sz="1200" b="1" dirty="0">
                <a:solidFill>
                  <a:schemeClr val="dk1"/>
                </a:solidFill>
                <a:latin typeface="Calibri"/>
                <a:ea typeface="Calibri"/>
                <a:cs typeface="Calibri"/>
                <a:sym typeface="Calibri"/>
              </a:rPr>
              <a:t>Success Criteria:</a:t>
            </a:r>
            <a:r>
              <a:rPr lang="en-US" sz="1200" dirty="0">
                <a:solidFill>
                  <a:schemeClr val="dk1"/>
                </a:solidFill>
                <a:latin typeface="Calibri"/>
                <a:ea typeface="Calibri"/>
                <a:cs typeface="Calibri"/>
                <a:sym typeface="Calibri"/>
              </a:rPr>
              <a:t>  </a:t>
            </a:r>
            <a:r>
              <a:rPr lang="en-US" sz="1200" dirty="0">
                <a:solidFill>
                  <a:srgbClr val="222222"/>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60"/>
                  </a:ext>
                </a:extLst>
              </a:rPr>
              <a:t>I will be successful when I can develop coherent periods of learning </a:t>
            </a:r>
            <a:r>
              <a:rPr lang="en-US" sz="1200" dirty="0">
                <a:solidFill>
                  <a:srgbClr val="222222"/>
                </a:solidFill>
                <a:latin typeface="Calibri"/>
                <a:ea typeface="Calibri"/>
                <a:cs typeface="Calibri"/>
                <a:sym typeface="Calibri"/>
              </a:rPr>
              <a:t>that support students’ mastery of the grade level Using Evidence standards of the </a:t>
            </a:r>
            <a:r>
              <a:rPr lang="en-US" sz="1200" i="1" dirty="0">
                <a:solidFill>
                  <a:srgbClr val="222222"/>
                </a:solidFill>
                <a:latin typeface="Calibri"/>
                <a:ea typeface="Calibri"/>
                <a:cs typeface="Calibri"/>
                <a:sym typeface="Calibri"/>
              </a:rPr>
              <a:t>KAS for Social Studies.</a:t>
            </a:r>
            <a:endParaRPr lang="en-US"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lang="en-US"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Intended Audiences:</a:t>
            </a: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Participants</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Module participants may include, but are not limited to, district leadership, school administrators, instructional specialists/coaches, intervention specialists, department chairs, special educators and classroom teachers.</a:t>
            </a: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It is important to note that it is recommended that participants have engaged with the following modules prior to engaging with this module:</a:t>
            </a:r>
          </a:p>
          <a:p>
            <a:pPr marL="457200" lvl="0" indent="-304800" algn="l" rtl="0">
              <a:lnSpc>
                <a:spcPct val="115000"/>
              </a:lnSpc>
              <a:spcBef>
                <a:spcPts val="0"/>
              </a:spcBef>
              <a:spcAft>
                <a:spcPts val="0"/>
              </a:spcAft>
              <a:buClr>
                <a:schemeClr val="dk1"/>
              </a:buClr>
              <a:buSzPts val="1200"/>
              <a:buFont typeface="Calibri"/>
              <a:buChar char="●"/>
            </a:pPr>
            <a:r>
              <a:rPr lang="en-US" sz="1200" i="1" dirty="0">
                <a:solidFill>
                  <a:schemeClr val="dk1"/>
                </a:solidFill>
                <a:latin typeface="Calibri"/>
                <a:ea typeface="Calibri"/>
                <a:cs typeface="Calibri"/>
                <a:sym typeface="Calibri"/>
              </a:rPr>
              <a:t>Getting to know the Kentucky Academic Standards (KAS) for Social Studies </a:t>
            </a:r>
            <a:r>
              <a:rPr lang="en-US" sz="1200" dirty="0">
                <a:solidFill>
                  <a:schemeClr val="dk1"/>
                </a:solidFill>
                <a:latin typeface="Calibri"/>
                <a:ea typeface="Calibri"/>
                <a:cs typeface="Calibri"/>
                <a:sym typeface="Calibri"/>
              </a:rPr>
              <a:t>Module</a:t>
            </a:r>
          </a:p>
          <a:p>
            <a:pPr marL="457200" lvl="0" indent="-304800" algn="l" rtl="0">
              <a:lnSpc>
                <a:spcPct val="115000"/>
              </a:lnSpc>
              <a:spcBef>
                <a:spcPts val="0"/>
              </a:spcBef>
              <a:spcAft>
                <a:spcPts val="0"/>
              </a:spcAft>
              <a:buClr>
                <a:schemeClr val="dk1"/>
              </a:buClr>
              <a:buSzPts val="1200"/>
              <a:buFont typeface="Calibri"/>
              <a:buChar char="●"/>
            </a:pPr>
            <a:r>
              <a:rPr lang="en-US" sz="1200" dirty="0">
                <a:solidFill>
                  <a:schemeClr val="dk1"/>
                </a:solidFill>
                <a:latin typeface="Calibri"/>
                <a:ea typeface="Calibri"/>
                <a:cs typeface="Calibri"/>
                <a:sym typeface="Calibri"/>
              </a:rPr>
              <a:t>The </a:t>
            </a:r>
            <a:r>
              <a:rPr lang="en-US" sz="1200" i="1" dirty="0">
                <a:solidFill>
                  <a:schemeClr val="dk1"/>
                </a:solidFill>
                <a:latin typeface="Calibri"/>
                <a:ea typeface="Calibri"/>
                <a:cs typeface="Calibri"/>
                <a:sym typeface="Calibri"/>
              </a:rPr>
              <a:t>Minding the Gap </a:t>
            </a:r>
            <a:r>
              <a:rPr lang="en-US" sz="1200" dirty="0">
                <a:solidFill>
                  <a:schemeClr val="dk1"/>
                </a:solidFill>
                <a:latin typeface="Calibri"/>
                <a:ea typeface="Calibri"/>
                <a:cs typeface="Calibri"/>
                <a:sym typeface="Calibri"/>
              </a:rPr>
              <a:t>Module</a:t>
            </a:r>
          </a:p>
          <a:p>
            <a:pPr marL="457200" lvl="0" indent="-304800" algn="l" rtl="0">
              <a:lnSpc>
                <a:spcPct val="115000"/>
              </a:lnSpc>
              <a:spcBef>
                <a:spcPts val="0"/>
              </a:spcBef>
              <a:spcAft>
                <a:spcPts val="0"/>
              </a:spcAft>
              <a:buClr>
                <a:schemeClr val="dk1"/>
              </a:buClr>
              <a:buSzPts val="1200"/>
              <a:buFont typeface="Calibri"/>
              <a:buChar char="●"/>
            </a:pPr>
            <a:r>
              <a:rPr lang="en-US" sz="1200" i="1" dirty="0">
                <a:solidFill>
                  <a:schemeClr val="dk1"/>
                </a:solidFill>
                <a:latin typeface="Calibri"/>
                <a:ea typeface="Calibri"/>
                <a:cs typeface="Calibri"/>
                <a:sym typeface="Calibri"/>
              </a:rPr>
              <a:t>The Inquiry Practices of the Kentucky Academic Standards (KAS) for Social Studies </a:t>
            </a:r>
            <a:r>
              <a:rPr lang="en-US" sz="1200" dirty="0">
                <a:solidFill>
                  <a:schemeClr val="dk1"/>
                </a:solidFill>
                <a:latin typeface="Calibri"/>
                <a:ea typeface="Calibri"/>
                <a:cs typeface="Calibri"/>
                <a:sym typeface="Calibri"/>
              </a:rPr>
              <a:t>Module</a:t>
            </a:r>
          </a:p>
          <a:p>
            <a:pPr marL="45720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Thus, participants are encouraged to engage with these modules prior to participating in this module. </a:t>
            </a: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61"/>
                  </a:ext>
                </a:extLst>
              </a:rPr>
              <a:t>Facilitators:</a:t>
            </a:r>
            <a:endParaRPr lang="en-US"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While this module series is designed for a teacher to engage with it individually, it may be implemented with a group of educators led by a facilitator. If this module is being completed as a group, facilitators may include, but are not limited to, district leaders, school administrators, instructional specialists/coaches, intervention specialists, department chairs, special educators, and classroom teachers. Facilitators may need to revise specific tasks in order to meet the needs of the participants or to be respectful of the time planned within the work session. As stated above, the Kentucky Department of Education (KDE) recommends that participants engage with the four modules mentioned above prior to engaging with this work. If the facilitator has not engaged with these modules, it is recommended that they complete the four modules mentioned before facilitating this module.</a:t>
            </a: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Helpful Hint for Facilitators:</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The learning that will take place in this module may cause Kentucky educators to face changes in instructional practices amidst this transition. It is important to realize that while you are the facilitator of these work sessions, you may not have all the answers to the questions asked by participants, and that is okay. Throughout the module, participants may have questions that will be addressed in future work sessions. When that happens, reflect on this quote from Graham Fletcher, “Every teachable moment doesn’t need to be a teachable moment in that moment.” Use these moments to encourage participants to attend future work sessions where those questions will be addressed. If participants ask questions you are not prepared to answer, offer to follow up on that during the next work session.</a:t>
            </a: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Planning Ahead for Facilitators:</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Determine which stakeholders to invite as participants. In the invitation, describe how the work sessions will benefit them.</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A few days before the meeting, you may want to remind participants to be prepared to have their documents available during the meeting. (See below for Participant Documents Needed.)</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Reserve adequate space and equipment. Tables or desks should be set up to support small-group discussion. If conducting this module virtually, ensure that your technology platform can support break out rooms to support small group collaboration.</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Ensure that participants have access to the Internet.</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Consider how you might handle participants who may not be in attendance at all work sessions. It might be worthwhile to consider how those participants might access missed sections of the module between work sessions in order to feel as prepared as the other participants.</a:t>
            </a: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Preparation</a:t>
            </a: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 </a:t>
            </a: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Participant Documents Needed:</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Plan ahead regarding how you will feel most comfortable engaging with the </a:t>
            </a:r>
            <a:r>
              <a:rPr lang="en-US" sz="1200" i="1" dirty="0">
                <a:solidFill>
                  <a:schemeClr val="dk1"/>
                </a:solidFill>
                <a:latin typeface="Calibri"/>
                <a:ea typeface="Calibri"/>
                <a:cs typeface="Calibri"/>
                <a:sym typeface="Calibri"/>
              </a:rPr>
              <a:t>KAS for Social Studie</a:t>
            </a:r>
            <a:r>
              <a:rPr lang="en-US" sz="1200" dirty="0">
                <a:solidFill>
                  <a:schemeClr val="dk1"/>
                </a:solidFill>
                <a:latin typeface="Calibri"/>
                <a:ea typeface="Calibri"/>
                <a:cs typeface="Calibri"/>
                <a:sym typeface="Calibri"/>
              </a:rPr>
              <a:t>s, either:</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A device with access to the </a:t>
            </a:r>
            <a:r>
              <a:rPr lang="en-US" sz="1200" i="1" dirty="0">
                <a:solidFill>
                  <a:schemeClr val="dk1"/>
                </a:solidFill>
                <a:latin typeface="Calibri"/>
                <a:ea typeface="Calibri"/>
                <a:cs typeface="Calibri"/>
                <a:sym typeface="Calibri"/>
              </a:rPr>
              <a:t>KAS for Social Studies</a:t>
            </a:r>
            <a:r>
              <a:rPr lang="en-US" sz="1200" dirty="0">
                <a:solidFill>
                  <a:schemeClr val="dk1"/>
                </a:solidFill>
                <a:latin typeface="Calibri"/>
                <a:ea typeface="Calibri"/>
                <a:cs typeface="Calibri"/>
                <a:sym typeface="Calibri"/>
              </a:rPr>
              <a:t>, or</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A hard copy of the </a:t>
            </a:r>
            <a:r>
              <a:rPr lang="en-US" sz="1200" i="1" dirty="0">
                <a:solidFill>
                  <a:schemeClr val="dk1"/>
                </a:solidFill>
                <a:latin typeface="Calibri"/>
                <a:ea typeface="Calibri"/>
                <a:cs typeface="Calibri"/>
                <a:sym typeface="Calibri"/>
              </a:rPr>
              <a:t>KAS for Social Studies</a:t>
            </a: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lang="en-US"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Supplies Needed:</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a:t>
            </a:r>
            <a:r>
              <a:rPr lang="en-US" sz="1200" dirty="0">
                <a:solidFill>
                  <a:schemeClr val="dk1"/>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62"/>
                  </a:ext>
                </a:extLst>
              </a:rPr>
              <a:t>Computer</a:t>
            </a:r>
            <a:r>
              <a:rPr lang="en-US" sz="1200" dirty="0">
                <a:solidFill>
                  <a:schemeClr val="dk1"/>
                </a:solidFill>
                <a:latin typeface="Calibri"/>
                <a:ea typeface="Calibri"/>
                <a:cs typeface="Calibri"/>
                <a:sym typeface="Calibri"/>
              </a:rPr>
              <a:t> with the Module Four: What should students do before engaging with complex sources? PowerPoint presentation.</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Technology with projection capability if in person with a group. Technology platform where presenters have sharing ability and breakout room options if virtual with a group. </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Copies of the handouts needed for the session either in hard copy format or available in a folder online. If facilitating this work with a group, links to the participant handouts needed for the session also may be built right into the agenda.</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Parking Lot for questions - If completing as a group, you may consider providing a poster on which participants can write or post questions, or you may prefer to have a digital parking lot where participants can access a Google document, for example, to post questions and that you can modify as the participants work through the sections of the module.</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Self-Sticking Notes (optional)</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Poster paper (optional)</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 Highlighters and/or colored pens/markers (optional)</a:t>
            </a:r>
          </a:p>
          <a:p>
            <a:pPr marL="0" lvl="0" indent="0" algn="l" rtl="0">
              <a:lnSpc>
                <a:spcPct val="115000"/>
              </a:lnSpc>
              <a:spcBef>
                <a:spcPts val="0"/>
              </a:spcBef>
              <a:spcAft>
                <a:spcPts val="0"/>
              </a:spcAft>
              <a:buClr>
                <a:schemeClr val="dk1"/>
              </a:buClr>
              <a:buSzPts val="1100"/>
              <a:buFont typeface="Arial"/>
              <a:buNone/>
            </a:pPr>
            <a:endParaRPr lang="en-US"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Building a Community:</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Building a community is important for any group that will work together, especially if participants have not worked together before. The concept is the same as building a safe, respectful, productive classroom climate. Incorporating community-building into each session builds trust, shows participants that they are valuable as individuals and engages them in the learning process. It is also useful for creating a professional learning network where participants can be supported in their work. Community-building can be as simple as allowing participants to introduce themselves and their role in the school/district, developing or refining group norms, allowing for questions, and/or the sharing of answers to reflection questions or individual discovery task items that are included in this module. Again, time allotted for community-building will allow participants to have a voice and be engaged as active contributors and learners in the sessions.</a:t>
            </a: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63"/>
                  </a:ext>
                </a:extLst>
              </a:rPr>
              <a:t>Virtual Training Options:</a:t>
            </a:r>
            <a:r>
              <a:rPr lang="en-US" sz="1200" dirty="0">
                <a:solidFill>
                  <a:schemeClr val="dk1"/>
                </a:solidFill>
                <a:latin typeface="Calibri"/>
                <a:ea typeface="Calibri"/>
                <a:cs typeface="Calibri"/>
                <a:sym typeface="Calibri"/>
              </a:rPr>
              <a:t> Be sure to conduct continual check-ins throughout the presentation. Build Google documents to continue to collect feedback, such as questions, hopes, and/or concerns to which participants may continually add.</a:t>
            </a: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6"/>
        <p:cNvGrpSpPr/>
        <p:nvPr/>
      </p:nvGrpSpPr>
      <p:grpSpPr>
        <a:xfrm>
          <a:off x="0" y="0"/>
          <a:ext cx="0" cy="0"/>
          <a:chOff x="0" y="0"/>
          <a:chExt cx="0" cy="0"/>
        </a:xfrm>
      </p:grpSpPr>
      <p:sp>
        <p:nvSpPr>
          <p:cNvPr id="997" name="Google Shape;997;g1f145736de9_0_1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r>
              <a:rPr lang="en-US" dirty="0">
                <a:solidFill>
                  <a:schemeClr val="dk1"/>
                </a:solidFill>
                <a:latin typeface="Calibri"/>
                <a:ea typeface="Calibri"/>
                <a:cs typeface="Calibri"/>
                <a:sym typeface="Calibri"/>
              </a:rPr>
              <a:t>Guiding Notes:</a:t>
            </a:r>
            <a:endParaRPr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100" dirty="0">
                <a:solidFill>
                  <a:schemeClr val="tx1"/>
                </a:solidFill>
                <a:latin typeface="Calibri"/>
                <a:ea typeface="Calibri"/>
                <a:cs typeface="Calibri"/>
                <a:sym typeface="Calibri"/>
              </a:rPr>
              <a:t>For more information on compelling questions, visit Section 3B: “What are Compelling Questions and how do students ask them?” from the Inquiry Practices of the </a:t>
            </a:r>
            <a:r>
              <a:rPr lang="en-US" sz="1100" i="1" dirty="0">
                <a:solidFill>
                  <a:schemeClr val="tx1"/>
                </a:solidFill>
                <a:latin typeface="Calibri"/>
                <a:ea typeface="Calibri"/>
                <a:cs typeface="Calibri"/>
                <a:sym typeface="Calibri"/>
              </a:rPr>
              <a:t>KAS for Social Studies </a:t>
            </a:r>
            <a:r>
              <a:rPr lang="en-US" sz="1100" i="0" dirty="0">
                <a:solidFill>
                  <a:schemeClr val="tx1"/>
                </a:solidFill>
                <a:latin typeface="Calibri"/>
                <a:ea typeface="Calibri"/>
                <a:cs typeface="Calibri"/>
                <a:sym typeface="Calibri"/>
              </a:rPr>
              <a:t>module: </a:t>
            </a:r>
            <a:r>
              <a:rPr lang="en-US" sz="1600" b="0" i="0" u="sng" strike="noStrike" dirty="0">
                <a:solidFill>
                  <a:schemeClr val="tx1"/>
                </a:solidFill>
                <a:effectLst/>
                <a:latin typeface="Century Gothic" panose="020B0502020202020204" pitchFamily="34" charset="0"/>
                <a:hlinkClick r:id="rId3">
                  <a:extLst>
                    <a:ext uri="{A12FA001-AC4F-418D-AE19-62706E023703}">
                      <ahyp:hlinkClr xmlns:ahyp="http://schemas.microsoft.com/office/drawing/2018/hyperlinkcolor" val="tx"/>
                    </a:ext>
                  </a:extLst>
                </a:hlinkClick>
              </a:rPr>
              <a:t>https://www.education.ky.gov/_layouts/download.aspx?SourceUrl=</a:t>
            </a:r>
            <a:r>
              <a:rPr lang="en-US" sz="1600" b="0" i="0" u="sng" strike="noStrike" dirty="0">
                <a:solidFill>
                  <a:schemeClr val="tx1"/>
                </a:solidFill>
                <a:effectLst/>
                <a:latin typeface="Century Gothic" panose="020B0502020202020204" pitchFamily="34" charset="0"/>
              </a:rPr>
              <a:t>/curriculum/standards/kyacadstand/Documents/Inquiry_Practices_of_KAS_for_Social_Studies.pptx</a:t>
            </a:r>
            <a:endParaRPr lang="en-US" sz="1100" dirty="0">
              <a:solidFill>
                <a:schemeClr val="tx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100" dirty="0">
                <a:solidFill>
                  <a:schemeClr val="tx1"/>
                </a:solidFill>
                <a:latin typeface="Calibri"/>
                <a:ea typeface="Calibri"/>
                <a:cs typeface="Calibri"/>
                <a:sym typeface="Calibri"/>
              </a:rPr>
              <a:t>For more information on supporting questions, visit “Section C: What are Supporting Questions, and how do students ask them?” </a:t>
            </a:r>
            <a:r>
              <a:rPr lang="en-US" sz="900" dirty="0">
                <a:solidFill>
                  <a:schemeClr val="tx1"/>
                </a:solidFill>
                <a:latin typeface="Calibri"/>
                <a:ea typeface="Calibri"/>
                <a:cs typeface="Calibri"/>
                <a:sym typeface="Calibri"/>
              </a:rPr>
              <a:t>from the Inquiry Practices of the </a:t>
            </a:r>
            <a:r>
              <a:rPr lang="en-US" sz="900" i="1" dirty="0">
                <a:solidFill>
                  <a:schemeClr val="tx1"/>
                </a:solidFill>
                <a:latin typeface="Calibri"/>
                <a:ea typeface="Calibri"/>
                <a:cs typeface="Calibri"/>
                <a:sym typeface="Calibri"/>
              </a:rPr>
              <a:t>KAS for Social Studies </a:t>
            </a:r>
            <a:r>
              <a:rPr lang="en-US" sz="900" i="0" dirty="0">
                <a:solidFill>
                  <a:schemeClr val="tx1"/>
                </a:solidFill>
                <a:latin typeface="Calibri"/>
                <a:ea typeface="Calibri"/>
                <a:cs typeface="Calibri"/>
                <a:sym typeface="Calibri"/>
              </a:rPr>
              <a:t>module: </a:t>
            </a:r>
            <a:r>
              <a:rPr lang="en-US" sz="1100" b="0" i="0" u="sng" strike="noStrike" dirty="0">
                <a:solidFill>
                  <a:schemeClr val="tx1"/>
                </a:solidFill>
                <a:effectLst/>
                <a:latin typeface="Century Gothic" panose="020B0502020202020204" pitchFamily="34" charset="0"/>
                <a:hlinkClick r:id="rId3">
                  <a:extLst>
                    <a:ext uri="{A12FA001-AC4F-418D-AE19-62706E023703}">
                      <ahyp:hlinkClr xmlns:ahyp="http://schemas.microsoft.com/office/drawing/2018/hyperlinkcolor" val="tx"/>
                    </a:ext>
                  </a:extLst>
                </a:hlinkClick>
              </a:rPr>
              <a:t>https://www.education.ky.gov/_layouts/download.aspx?SourceUrl=</a:t>
            </a:r>
            <a:r>
              <a:rPr lang="en-US" sz="1100" b="0" i="0" u="sng" strike="noStrike" dirty="0">
                <a:solidFill>
                  <a:schemeClr val="tx1"/>
                </a:solidFill>
                <a:effectLst/>
                <a:latin typeface="Century Gothic" panose="020B0502020202020204" pitchFamily="34" charset="0"/>
              </a:rPr>
              <a:t>/curriculum/standards/kyacadstand/Documents/Inquiry_Practices_of_KAS_for_Social_Studies.pptx</a:t>
            </a:r>
            <a:endParaRPr lang="en-US" sz="1100" dirty="0">
              <a:solidFill>
                <a:schemeClr val="tx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100" dirty="0">
                <a:solidFill>
                  <a:schemeClr val="tx1"/>
                </a:solidFill>
                <a:latin typeface="Calibri"/>
                <a:ea typeface="Calibri"/>
                <a:cs typeface="Calibri"/>
                <a:sym typeface="Calibri"/>
              </a:rPr>
              <a:t>For more information on Learning Goals and Success Criteria and their alignment to the </a:t>
            </a:r>
            <a:r>
              <a:rPr lang="en-US" sz="1100" i="1" dirty="0">
                <a:solidFill>
                  <a:schemeClr val="tx1"/>
                </a:solidFill>
                <a:latin typeface="Calibri"/>
                <a:ea typeface="Calibri"/>
                <a:cs typeface="Calibri"/>
                <a:sym typeface="Calibri"/>
              </a:rPr>
              <a:t>KAS for Social Studies</a:t>
            </a:r>
            <a:r>
              <a:rPr lang="en-US" sz="1100" dirty="0">
                <a:solidFill>
                  <a:schemeClr val="tx1"/>
                </a:solidFill>
                <a:latin typeface="Calibri"/>
                <a:ea typeface="Calibri"/>
                <a:cs typeface="Calibri"/>
                <a:sym typeface="Calibri"/>
              </a:rPr>
              <a:t>, visit Learning Goals, Success Criteria and the </a:t>
            </a:r>
            <a:r>
              <a:rPr lang="en-US" sz="1100" i="1" dirty="0">
                <a:solidFill>
                  <a:schemeClr val="tx1"/>
                </a:solidFill>
                <a:latin typeface="Calibri"/>
                <a:ea typeface="Calibri"/>
                <a:cs typeface="Calibri"/>
                <a:sym typeface="Calibri"/>
              </a:rPr>
              <a:t>KAS for Social Studies</a:t>
            </a:r>
            <a:r>
              <a:rPr lang="en-US" sz="1100" i="0" dirty="0">
                <a:solidFill>
                  <a:schemeClr val="tx1"/>
                </a:solidFill>
                <a:latin typeface="Calibri"/>
                <a:ea typeface="Calibri"/>
                <a:cs typeface="Calibri"/>
                <a:sym typeface="Calibri"/>
              </a:rPr>
              <a:t>: https://kystandards.org/standards-resources/ss-resources/learning-goals-success-criteria-and-the-kas-for-social-studies/</a:t>
            </a:r>
            <a:endParaRPr lang="en-US" dirty="0">
              <a:solidFill>
                <a:schemeClr val="tx1"/>
              </a:solidFill>
            </a:endParaRPr>
          </a:p>
          <a:p>
            <a:pPr marL="0" lvl="0" indent="0" algn="l" rtl="0">
              <a:lnSpc>
                <a:spcPct val="100000"/>
              </a:lnSpc>
              <a:spcBef>
                <a:spcPts val="0"/>
              </a:spcBef>
              <a:spcAft>
                <a:spcPts val="0"/>
              </a:spcAft>
              <a:buSzPts val="1400"/>
              <a:buNone/>
            </a:pPr>
            <a:endParaRPr dirty="0"/>
          </a:p>
        </p:txBody>
      </p:sp>
      <p:sp>
        <p:nvSpPr>
          <p:cNvPr id="998" name="Google Shape;998;g1f145736de9_0_1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g1f145736de9_0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4" name="Google Shape;1004;g1f145736de9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sz="1200" dirty="0">
                <a:solidFill>
                  <a:schemeClr val="dk1"/>
                </a:solidFill>
                <a:latin typeface="Calibri"/>
                <a:ea typeface="Calibri"/>
                <a:cs typeface="Calibri"/>
                <a:sym typeface="Calibri"/>
              </a:rPr>
              <a:t>Supporting student comprehension of complex sources may occur in three phases. When implementing a complex source in the local curriculum, teachers can support student comprehension of the source by using strategies before, during and after reading the complex source. Module Six discusses ways what students should after engaging with complex sources comprehension.</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As you engage with Module Six, you are encouraged to view this PowerPoint in slideshow or presentation mode to ensure that you can read the text featured on each slide.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9"/>
        <p:cNvGrpSpPr/>
        <p:nvPr/>
      </p:nvGrpSpPr>
      <p:grpSpPr>
        <a:xfrm>
          <a:off x="0" y="0"/>
          <a:ext cx="0" cy="0"/>
          <a:chOff x="0" y="0"/>
          <a:chExt cx="0" cy="0"/>
        </a:xfrm>
      </p:grpSpPr>
      <p:sp>
        <p:nvSpPr>
          <p:cNvPr id="1010" name="Google Shape;1010;g2079cd96447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1" name="Google Shape;1011;g2079cd96447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dirty="0">
                <a:solidFill>
                  <a:schemeClr val="dk1"/>
                </a:solidFill>
                <a:latin typeface="Calibri"/>
                <a:ea typeface="Calibri"/>
                <a:cs typeface="Calibri"/>
                <a:sym typeface="Calibri"/>
              </a:rPr>
              <a:t>Guiding Notes:</a:t>
            </a:r>
            <a:endParaRPr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dirty="0">
                <a:solidFill>
                  <a:schemeClr val="dk1"/>
                </a:solidFill>
                <a:latin typeface="Calibri"/>
                <a:ea typeface="Calibri"/>
                <a:cs typeface="Calibri"/>
                <a:sym typeface="Calibri"/>
              </a:rPr>
              <a:t>Read the slide and complete the activity provided.</a:t>
            </a:r>
            <a:endParaRPr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dirty="0">
                <a:solidFill>
                  <a:schemeClr val="dk1"/>
                </a:solidFill>
                <a:latin typeface="Calibri"/>
                <a:ea typeface="Calibri"/>
                <a:cs typeface="Calibri"/>
                <a:sym typeface="Calibri"/>
              </a:rPr>
              <a:t>If you did not complete Module One of this series, complete the following to understand what complex social studies skills are required by the </a:t>
            </a:r>
            <a:r>
              <a:rPr lang="en-US" i="1" dirty="0">
                <a:solidFill>
                  <a:schemeClr val="dk1"/>
                </a:solidFill>
                <a:latin typeface="Calibri"/>
                <a:ea typeface="Calibri"/>
                <a:cs typeface="Calibri"/>
                <a:sym typeface="Calibri"/>
              </a:rPr>
              <a:t>KAS for Social Studies</a:t>
            </a:r>
            <a:r>
              <a:rPr lang="en-US" dirty="0">
                <a:solidFill>
                  <a:schemeClr val="dk1"/>
                </a:solidFill>
                <a:latin typeface="Calibri"/>
                <a:ea typeface="Calibri"/>
                <a:cs typeface="Calibri"/>
                <a:sym typeface="Calibri"/>
              </a:rPr>
              <a:t>:</a:t>
            </a:r>
            <a:endParaRPr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dirty="0">
                <a:solidFill>
                  <a:schemeClr val="dk1"/>
                </a:solidFill>
                <a:latin typeface="Calibri"/>
                <a:ea typeface="Calibri"/>
                <a:cs typeface="Calibri"/>
                <a:sym typeface="Calibri"/>
              </a:rPr>
              <a:t>Access the </a:t>
            </a:r>
            <a:r>
              <a:rPr lang="en-US" b="1" dirty="0">
                <a:solidFill>
                  <a:schemeClr val="dk1"/>
                </a:solidFill>
                <a:latin typeface="Calibri"/>
                <a:ea typeface="Calibri"/>
                <a:cs typeface="Calibri"/>
                <a:sym typeface="Calibri"/>
              </a:rPr>
              <a:t>Inquiry Progression: Using Evidence</a:t>
            </a:r>
            <a:r>
              <a:rPr lang="en-US" dirty="0">
                <a:solidFill>
                  <a:schemeClr val="dk1"/>
                </a:solidFill>
                <a:latin typeface="Calibri"/>
                <a:ea typeface="Calibri"/>
                <a:cs typeface="Calibri"/>
                <a:sym typeface="Calibri"/>
              </a:rPr>
              <a:t> on pg. 157 of the </a:t>
            </a:r>
            <a:r>
              <a:rPr lang="en-US" i="1" dirty="0">
                <a:solidFill>
                  <a:schemeClr val="dk1"/>
                </a:solidFill>
                <a:latin typeface="Calibri"/>
                <a:ea typeface="Calibri"/>
                <a:cs typeface="Calibri"/>
                <a:sym typeface="Calibri"/>
              </a:rPr>
              <a:t>KAS for Social Studies</a:t>
            </a:r>
            <a:r>
              <a:rPr lang="en-US" dirty="0">
                <a:solidFill>
                  <a:schemeClr val="dk1"/>
                </a:solidFill>
                <a:latin typeface="Calibri"/>
                <a:ea typeface="Calibri"/>
                <a:cs typeface="Calibri"/>
                <a:sym typeface="Calibri"/>
              </a:rPr>
              <a:t> and read the progressions of the Using Evidence standards from kindergarten through high school. As you read, </a:t>
            </a:r>
            <a:r>
              <a:rPr lang="en-US" b="1" dirty="0">
                <a:solidFill>
                  <a:schemeClr val="dk1"/>
                </a:solidFill>
                <a:latin typeface="Calibri"/>
                <a:ea typeface="Calibri"/>
                <a:cs typeface="Calibri"/>
                <a:sym typeface="Calibri"/>
              </a:rPr>
              <a:t>annotate </a:t>
            </a:r>
            <a:r>
              <a:rPr lang="en-US" dirty="0">
                <a:solidFill>
                  <a:schemeClr val="dk1"/>
                </a:solidFill>
                <a:latin typeface="Calibri"/>
                <a:ea typeface="Calibri"/>
                <a:cs typeface="Calibri"/>
                <a:sym typeface="Calibri"/>
              </a:rPr>
              <a:t>the </a:t>
            </a:r>
            <a:r>
              <a:rPr lang="en-US" b="1" dirty="0">
                <a:solidFill>
                  <a:schemeClr val="dk1"/>
                </a:solidFill>
                <a:latin typeface="Calibri"/>
                <a:ea typeface="Calibri"/>
                <a:cs typeface="Calibri"/>
                <a:sym typeface="Calibri"/>
              </a:rPr>
              <a:t>sourcing skills</a:t>
            </a:r>
            <a:r>
              <a:rPr lang="en-US" dirty="0">
                <a:solidFill>
                  <a:schemeClr val="dk1"/>
                </a:solidFill>
                <a:latin typeface="Calibri"/>
                <a:ea typeface="Calibri"/>
                <a:cs typeface="Calibri"/>
                <a:sym typeface="Calibri"/>
              </a:rPr>
              <a:t> students have to demonstrate at each grade level or grade band by highlighting or underlining the sourcing vocabulary found in the standards.</a:t>
            </a:r>
            <a:endParaRPr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7"/>
        <p:cNvGrpSpPr/>
        <p:nvPr/>
      </p:nvGrpSpPr>
      <p:grpSpPr>
        <a:xfrm>
          <a:off x="0" y="0"/>
          <a:ext cx="0" cy="0"/>
          <a:chOff x="0" y="0"/>
          <a:chExt cx="0" cy="0"/>
        </a:xfrm>
      </p:grpSpPr>
      <p:sp>
        <p:nvSpPr>
          <p:cNvPr id="1018" name="Google Shape;1018;g2435fae32ad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9" name="Google Shape;1019;g2435fae32ad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200" dirty="0">
                <a:latin typeface="Calibri"/>
                <a:ea typeface="Calibri"/>
                <a:cs typeface="Calibri"/>
                <a:sym typeface="Calibri"/>
              </a:rPr>
              <a:t>Guiding Notes:</a:t>
            </a:r>
            <a:endParaRPr sz="1200" dirty="0">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latin typeface="Calibri"/>
                <a:ea typeface="Calibri"/>
                <a:cs typeface="Calibri"/>
                <a:sym typeface="Calibri"/>
              </a:rPr>
              <a:t>Read the slide. It is important to note that in order for students to construct coherent arguments and explanations using their understanding of the social studies disciplines, they must understand how to substantiate those claims using evidence. This skill requires students to collect, evaluate and synthesize evidence from primary and secondary sources to develop and support a claim. </a:t>
            </a:r>
            <a:endParaRPr sz="1200" dirty="0">
              <a:latin typeface="Calibri"/>
              <a:ea typeface="Calibri"/>
              <a:cs typeface="Calibri"/>
              <a:sym typeface="Calibri"/>
            </a:endParaRPr>
          </a:p>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4"/>
        <p:cNvGrpSpPr/>
        <p:nvPr/>
      </p:nvGrpSpPr>
      <p:grpSpPr>
        <a:xfrm>
          <a:off x="0" y="0"/>
          <a:ext cx="0" cy="0"/>
          <a:chOff x="0" y="0"/>
          <a:chExt cx="0" cy="0"/>
        </a:xfrm>
      </p:grpSpPr>
      <p:sp>
        <p:nvSpPr>
          <p:cNvPr id="1025" name="Google Shape;1025;g2435fae32ad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6" name="Google Shape;1026;g2435fae32ad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200" dirty="0">
                <a:latin typeface="Calibri"/>
                <a:ea typeface="Calibri"/>
                <a:cs typeface="Calibri"/>
                <a:sym typeface="Calibri"/>
              </a:rPr>
              <a:t>Guiding Notes:</a:t>
            </a:r>
            <a:endParaRPr sz="1200" dirty="0">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latin typeface="Calibri"/>
                <a:ea typeface="Calibri"/>
                <a:cs typeface="Calibri"/>
                <a:sym typeface="Calibri"/>
              </a:rPr>
              <a:t>Read the slide. </a:t>
            </a:r>
            <a:endParaRPr sz="1200" dirty="0">
              <a:latin typeface="Calibri"/>
              <a:ea typeface="Calibri"/>
              <a:cs typeface="Calibri"/>
              <a:sym typeface="Calibri"/>
            </a:endParaRPr>
          </a:p>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0"/>
        <p:cNvGrpSpPr/>
        <p:nvPr/>
      </p:nvGrpSpPr>
      <p:grpSpPr>
        <a:xfrm>
          <a:off x="0" y="0"/>
          <a:ext cx="0" cy="0"/>
          <a:chOff x="0" y="0"/>
          <a:chExt cx="0" cy="0"/>
        </a:xfrm>
      </p:grpSpPr>
      <p:sp>
        <p:nvSpPr>
          <p:cNvPr id="1031" name="Google Shape;1031;g2079cd96447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2" name="Google Shape;1032;g2079cd96447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sz="1200" dirty="0">
                <a:solidFill>
                  <a:schemeClr val="dk1"/>
                </a:solidFill>
                <a:latin typeface="Calibri"/>
                <a:ea typeface="Calibri"/>
                <a:cs typeface="Calibri"/>
                <a:sym typeface="Calibri"/>
              </a:rPr>
              <a:t>Read the slide. </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This slide provides an excerpt of a Teacher Note that shows how a student is supporting in meeting the source during an investigation. You may access the full Teacher Note using the link provided in the word “example.” </a:t>
            </a:r>
            <a:endParaRPr sz="1200" dirty="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8"/>
        <p:cNvGrpSpPr/>
        <p:nvPr/>
      </p:nvGrpSpPr>
      <p:grpSpPr>
        <a:xfrm>
          <a:off x="0" y="0"/>
          <a:ext cx="0" cy="0"/>
          <a:chOff x="0" y="0"/>
          <a:chExt cx="0" cy="0"/>
        </a:xfrm>
      </p:grpSpPr>
      <p:sp>
        <p:nvSpPr>
          <p:cNvPr id="1039" name="Google Shape;1039;g2435fae32ad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0" name="Google Shape;1040;g2435fae32ad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US" sz="1200" dirty="0">
                <a:solidFill>
                  <a:schemeClr val="dk1"/>
                </a:solidFill>
                <a:latin typeface="Calibri"/>
                <a:ea typeface="Calibri"/>
                <a:cs typeface="Calibri"/>
                <a:sym typeface="Calibri"/>
              </a:rPr>
              <a:t>Read the slide. </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This slide provides an excerpt of a Teacher Note that shows how a student is supporting in meeting the source during an investigation. You may access the full Teacher Note using the link provided in the word “example.” </a:t>
            </a:r>
            <a:endParaRPr sz="1200" dirty="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10"/>
        <p:cNvGrpSpPr/>
        <p:nvPr/>
      </p:nvGrpSpPr>
      <p:grpSpPr>
        <a:xfrm>
          <a:off x="0" y="0"/>
          <a:ext cx="0" cy="0"/>
          <a:chOff x="0" y="0"/>
          <a:chExt cx="0" cy="0"/>
        </a:xfrm>
      </p:grpSpPr>
      <p:sp>
        <p:nvSpPr>
          <p:cNvPr id="11" name="Google Shape;11;p3"/>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rgbClr val="102649"/>
              </a:buClr>
              <a:buSzPts val="6000"/>
              <a:buFont typeface="Libre Franklin Medium"/>
              <a:buNone/>
              <a:defRPr sz="6000">
                <a:solidFill>
                  <a:srgbClr val="102649"/>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 name="Google Shape;12;p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rgbClr val="007780"/>
              </a:buClr>
              <a:buSzPts val="2400"/>
              <a:buNone/>
              <a:defRPr sz="2400">
                <a:solidFill>
                  <a:srgbClr val="007780"/>
                </a:solidFill>
              </a:defRPr>
            </a:lvl1pPr>
            <a:lvl2pPr lvl="1" algn="ctr" rtl="0">
              <a:lnSpc>
                <a:spcPct val="90000"/>
              </a:lnSpc>
              <a:spcBef>
                <a:spcPts val="500"/>
              </a:spcBef>
              <a:spcAft>
                <a:spcPts val="0"/>
              </a:spcAft>
              <a:buClr>
                <a:srgbClr val="102649"/>
              </a:buClr>
              <a:buSzPts val="2000"/>
              <a:buNone/>
              <a:defRPr sz="2000"/>
            </a:lvl2pPr>
            <a:lvl3pPr lvl="2" algn="ctr" rtl="0">
              <a:lnSpc>
                <a:spcPct val="90000"/>
              </a:lnSpc>
              <a:spcBef>
                <a:spcPts val="500"/>
              </a:spcBef>
              <a:spcAft>
                <a:spcPts val="0"/>
              </a:spcAft>
              <a:buClr>
                <a:srgbClr val="102649"/>
              </a:buClr>
              <a:buSzPts val="1800"/>
              <a:buNone/>
              <a:defRPr sz="1800"/>
            </a:lvl3pPr>
            <a:lvl4pPr lvl="3" algn="ctr" rtl="0">
              <a:lnSpc>
                <a:spcPct val="90000"/>
              </a:lnSpc>
              <a:spcBef>
                <a:spcPts val="500"/>
              </a:spcBef>
              <a:spcAft>
                <a:spcPts val="0"/>
              </a:spcAft>
              <a:buClr>
                <a:srgbClr val="102649"/>
              </a:buClr>
              <a:buSzPts val="1600"/>
              <a:buNone/>
              <a:defRPr sz="1600"/>
            </a:lvl4pPr>
            <a:lvl5pPr lvl="4" algn="ctr" rtl="0">
              <a:lnSpc>
                <a:spcPct val="90000"/>
              </a:lnSpc>
              <a:spcBef>
                <a:spcPts val="500"/>
              </a:spcBef>
              <a:spcAft>
                <a:spcPts val="0"/>
              </a:spcAft>
              <a:buClr>
                <a:srgbClr val="102649"/>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13" name="Google Shape;13;p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solidFill>
                  <a:schemeClr val="lt1"/>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14" name="Google Shape;14;p3"/>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solidFill>
                  <a:srgbClr val="007780"/>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15" name="Google Shape;15;p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b="0" i="0" u="none" strike="noStrike" cap="none">
                <a:solidFill>
                  <a:srgbClr val="007780"/>
                </a:solidFill>
                <a:latin typeface="Libre Franklin"/>
                <a:ea typeface="Libre Franklin"/>
                <a:cs typeface="Libre Franklin"/>
                <a:sym typeface="Libre Franklin"/>
              </a:defRPr>
            </a:lvl1pPr>
            <a:lvl2pPr marL="0" marR="0" lvl="1" indent="0" algn="l" rtl="0">
              <a:spcBef>
                <a:spcPts val="0"/>
              </a:spcBef>
              <a:buNone/>
              <a:defRPr sz="1800" b="0" i="0" u="none" strike="noStrike" cap="none">
                <a:solidFill>
                  <a:srgbClr val="007780"/>
                </a:solidFill>
                <a:latin typeface="Libre Franklin"/>
                <a:ea typeface="Libre Franklin"/>
                <a:cs typeface="Libre Franklin"/>
                <a:sym typeface="Libre Franklin"/>
              </a:defRPr>
            </a:lvl2pPr>
            <a:lvl3pPr marL="0" marR="0" lvl="2" indent="0" algn="l" rtl="0">
              <a:spcBef>
                <a:spcPts val="0"/>
              </a:spcBef>
              <a:buNone/>
              <a:defRPr sz="1800" b="0" i="0" u="none" strike="noStrike" cap="none">
                <a:solidFill>
                  <a:srgbClr val="007780"/>
                </a:solidFill>
                <a:latin typeface="Libre Franklin"/>
                <a:ea typeface="Libre Franklin"/>
                <a:cs typeface="Libre Franklin"/>
                <a:sym typeface="Libre Franklin"/>
              </a:defRPr>
            </a:lvl3pPr>
            <a:lvl4pPr marL="0" marR="0" lvl="3" indent="0" algn="l" rtl="0">
              <a:spcBef>
                <a:spcPts val="0"/>
              </a:spcBef>
              <a:buNone/>
              <a:defRPr sz="1800" b="0" i="0" u="none" strike="noStrike" cap="none">
                <a:solidFill>
                  <a:srgbClr val="007780"/>
                </a:solidFill>
                <a:latin typeface="Libre Franklin"/>
                <a:ea typeface="Libre Franklin"/>
                <a:cs typeface="Libre Franklin"/>
                <a:sym typeface="Libre Franklin"/>
              </a:defRPr>
            </a:lvl4pPr>
            <a:lvl5pPr marL="0" marR="0" lvl="4" indent="0" algn="l" rtl="0">
              <a:spcBef>
                <a:spcPts val="0"/>
              </a:spcBef>
              <a:buNone/>
              <a:defRPr sz="1800" b="0" i="0" u="none" strike="noStrike" cap="none">
                <a:solidFill>
                  <a:srgbClr val="007780"/>
                </a:solidFill>
                <a:latin typeface="Libre Franklin"/>
                <a:ea typeface="Libre Franklin"/>
                <a:cs typeface="Libre Franklin"/>
                <a:sym typeface="Libre Franklin"/>
              </a:defRPr>
            </a:lvl5pPr>
            <a:lvl6pPr marL="0" marR="0" lvl="5" indent="0" algn="l" rtl="0">
              <a:spcBef>
                <a:spcPts val="0"/>
              </a:spcBef>
              <a:buNone/>
              <a:defRPr sz="1800" b="0" i="0" u="none" strike="noStrike" cap="none">
                <a:solidFill>
                  <a:srgbClr val="007780"/>
                </a:solidFill>
                <a:latin typeface="Libre Franklin"/>
                <a:ea typeface="Libre Franklin"/>
                <a:cs typeface="Libre Franklin"/>
                <a:sym typeface="Libre Franklin"/>
              </a:defRPr>
            </a:lvl6pPr>
            <a:lvl7pPr marL="0" marR="0" lvl="6" indent="0" algn="l" rtl="0">
              <a:spcBef>
                <a:spcPts val="0"/>
              </a:spcBef>
              <a:buNone/>
              <a:defRPr sz="1800" b="0" i="0" u="none" strike="noStrike" cap="none">
                <a:solidFill>
                  <a:srgbClr val="007780"/>
                </a:solidFill>
                <a:latin typeface="Libre Franklin"/>
                <a:ea typeface="Libre Franklin"/>
                <a:cs typeface="Libre Franklin"/>
                <a:sym typeface="Libre Franklin"/>
              </a:defRPr>
            </a:lvl7pPr>
            <a:lvl8pPr marL="0" marR="0" lvl="7" indent="0" algn="l" rtl="0">
              <a:spcBef>
                <a:spcPts val="0"/>
              </a:spcBef>
              <a:buNone/>
              <a:defRPr sz="1800" b="0" i="0" u="none" strike="noStrike" cap="none">
                <a:solidFill>
                  <a:srgbClr val="007780"/>
                </a:solidFill>
                <a:latin typeface="Libre Franklin"/>
                <a:ea typeface="Libre Franklin"/>
                <a:cs typeface="Libre Franklin"/>
                <a:sym typeface="Libre Franklin"/>
              </a:defRPr>
            </a:lvl8pPr>
            <a:lvl9pPr marL="0" marR="0" lvl="8" indent="0" algn="l" rtl="0">
              <a:spcBef>
                <a:spcPts val="0"/>
              </a:spcBef>
              <a:buNone/>
              <a:defRPr sz="1800" b="0" i="0" u="none" strike="noStrike" cap="none">
                <a:solidFill>
                  <a:srgbClr val="007780"/>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66"/>
        <p:cNvGrpSpPr/>
        <p:nvPr/>
      </p:nvGrpSpPr>
      <p:grpSpPr>
        <a:xfrm>
          <a:off x="0" y="0"/>
          <a:ext cx="0" cy="0"/>
          <a:chOff x="0" y="0"/>
          <a:chExt cx="0" cy="0"/>
        </a:xfrm>
      </p:grpSpPr>
      <p:sp>
        <p:nvSpPr>
          <p:cNvPr id="67" name="Google Shape;67;p13"/>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8" name="Google Shape;68;p13"/>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rgbClr val="102649"/>
              </a:buClr>
              <a:buSzPts val="1800"/>
              <a:buChar char="•"/>
              <a:defRPr/>
            </a:lvl1pPr>
            <a:lvl2pPr marL="914400" lvl="1" indent="-342900" algn="l" rtl="0">
              <a:lnSpc>
                <a:spcPct val="90000"/>
              </a:lnSpc>
              <a:spcBef>
                <a:spcPts val="500"/>
              </a:spcBef>
              <a:spcAft>
                <a:spcPts val="0"/>
              </a:spcAft>
              <a:buClr>
                <a:srgbClr val="102649"/>
              </a:buClr>
              <a:buSzPts val="1800"/>
              <a:buChar char="•"/>
              <a:defRPr/>
            </a:lvl2pPr>
            <a:lvl3pPr marL="1371600" lvl="2" indent="-342900" algn="l" rtl="0">
              <a:lnSpc>
                <a:spcPct val="90000"/>
              </a:lnSpc>
              <a:spcBef>
                <a:spcPts val="500"/>
              </a:spcBef>
              <a:spcAft>
                <a:spcPts val="0"/>
              </a:spcAft>
              <a:buClr>
                <a:srgbClr val="102649"/>
              </a:buClr>
              <a:buSzPts val="1800"/>
              <a:buChar char="•"/>
              <a:defRPr/>
            </a:lvl3pPr>
            <a:lvl4pPr marL="1828800" lvl="3" indent="-342900" algn="l" rtl="0">
              <a:lnSpc>
                <a:spcPct val="90000"/>
              </a:lnSpc>
              <a:spcBef>
                <a:spcPts val="500"/>
              </a:spcBef>
              <a:spcAft>
                <a:spcPts val="0"/>
              </a:spcAft>
              <a:buClr>
                <a:srgbClr val="102649"/>
              </a:buClr>
              <a:buSzPts val="1800"/>
              <a:buChar char="•"/>
              <a:defRPr/>
            </a:lvl4pPr>
            <a:lvl5pPr marL="2286000" lvl="4" indent="-342900" algn="l" rtl="0">
              <a:lnSpc>
                <a:spcPct val="90000"/>
              </a:lnSpc>
              <a:spcBef>
                <a:spcPts val="500"/>
              </a:spcBef>
              <a:spcAft>
                <a:spcPts val="0"/>
              </a:spcAft>
              <a:buClr>
                <a:srgbClr val="102649"/>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9" name="Google Shape;69;p1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70" name="Google Shape;70;p13"/>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ustom Layout">
  <p:cSld name="Custom Layout">
    <p:bg>
      <p:bgPr>
        <a:blipFill>
          <a:blip r:embed="rId2">
            <a:alphaModFix/>
          </a:blip>
          <a:stretch>
            <a:fillRect/>
          </a:stretch>
        </a:blipFill>
        <a:effectLst/>
      </p:bgPr>
    </p:bg>
    <p:spTree>
      <p:nvGrpSpPr>
        <p:cNvPr id="1" name="Shape 71"/>
        <p:cNvGrpSpPr/>
        <p:nvPr/>
      </p:nvGrpSpPr>
      <p:grpSpPr>
        <a:xfrm>
          <a:off x="0" y="0"/>
          <a:ext cx="0" cy="0"/>
          <a:chOff x="0" y="0"/>
          <a:chExt cx="0" cy="0"/>
        </a:xfrm>
      </p:grpSpPr>
      <p:sp>
        <p:nvSpPr>
          <p:cNvPr id="72" name="Google Shape;72;p1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73" name="Google Shape;73;p14"/>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8" name="Google Shape;18;p4"/>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rgbClr val="102649"/>
              </a:buClr>
              <a:buSzPts val="1800"/>
              <a:buChar char="•"/>
              <a:defRPr/>
            </a:lvl1pPr>
            <a:lvl2pPr marL="914400" lvl="1" indent="-342900" algn="l" rtl="0">
              <a:lnSpc>
                <a:spcPct val="90000"/>
              </a:lnSpc>
              <a:spcBef>
                <a:spcPts val="500"/>
              </a:spcBef>
              <a:spcAft>
                <a:spcPts val="0"/>
              </a:spcAft>
              <a:buClr>
                <a:srgbClr val="102649"/>
              </a:buClr>
              <a:buSzPts val="1800"/>
              <a:buChar char="•"/>
              <a:defRPr/>
            </a:lvl2pPr>
            <a:lvl3pPr marL="1371600" lvl="2" indent="-342900" algn="l" rtl="0">
              <a:lnSpc>
                <a:spcPct val="90000"/>
              </a:lnSpc>
              <a:spcBef>
                <a:spcPts val="500"/>
              </a:spcBef>
              <a:spcAft>
                <a:spcPts val="0"/>
              </a:spcAft>
              <a:buClr>
                <a:srgbClr val="102649"/>
              </a:buClr>
              <a:buSzPts val="1800"/>
              <a:buChar char="•"/>
              <a:defRPr/>
            </a:lvl3pPr>
            <a:lvl4pPr marL="1828800" lvl="3" indent="-342900" algn="l" rtl="0">
              <a:lnSpc>
                <a:spcPct val="90000"/>
              </a:lnSpc>
              <a:spcBef>
                <a:spcPts val="500"/>
              </a:spcBef>
              <a:spcAft>
                <a:spcPts val="0"/>
              </a:spcAft>
              <a:buClr>
                <a:srgbClr val="102649"/>
              </a:buClr>
              <a:buSzPts val="1800"/>
              <a:buChar char="•"/>
              <a:defRPr/>
            </a:lvl4pPr>
            <a:lvl5pPr marL="2286000" lvl="4" indent="-342900" algn="l" rtl="0">
              <a:lnSpc>
                <a:spcPct val="90000"/>
              </a:lnSpc>
              <a:spcBef>
                <a:spcPts val="500"/>
              </a:spcBef>
              <a:spcAft>
                <a:spcPts val="0"/>
              </a:spcAft>
              <a:buClr>
                <a:srgbClr val="102649"/>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9" name="Google Shape;19;p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20" name="Google Shape;20;p4"/>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a:alphaModFix/>
          </a:blip>
          <a:stretch>
            <a:fillRect/>
          </a:stretch>
        </a:blipFill>
        <a:effectLst/>
      </p:bgPr>
    </p:bg>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007780"/>
              </a:buClr>
              <a:buSzPts val="6000"/>
              <a:buFont typeface="Libre Franklin Medium"/>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3" name="Google Shape;23;p5"/>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rgbClr val="888888"/>
              </a:buClr>
              <a:buSzPts val="2400"/>
              <a:buNone/>
              <a:defRPr sz="2400">
                <a:solidFill>
                  <a:srgbClr val="888888"/>
                </a:solidFill>
              </a:defRPr>
            </a:lvl1pPr>
            <a:lvl2pPr marL="914400" lvl="1" indent="-228600" algn="l" rtl="0">
              <a:lnSpc>
                <a:spcPct val="90000"/>
              </a:lnSpc>
              <a:spcBef>
                <a:spcPts val="500"/>
              </a:spcBef>
              <a:spcAft>
                <a:spcPts val="0"/>
              </a:spcAft>
              <a:buClr>
                <a:srgbClr val="888888"/>
              </a:buClr>
              <a:buSzPts val="2000"/>
              <a:buNone/>
              <a:defRPr sz="2000">
                <a:solidFill>
                  <a:srgbClr val="888888"/>
                </a:solidFill>
              </a:defRPr>
            </a:lvl2pPr>
            <a:lvl3pPr marL="1371600" lvl="2" indent="-228600" algn="l" rtl="0">
              <a:lnSpc>
                <a:spcPct val="90000"/>
              </a:lnSpc>
              <a:spcBef>
                <a:spcPts val="500"/>
              </a:spcBef>
              <a:spcAft>
                <a:spcPts val="0"/>
              </a:spcAft>
              <a:buClr>
                <a:srgbClr val="888888"/>
              </a:buClr>
              <a:buSzPts val="1800"/>
              <a:buNone/>
              <a:defRPr sz="1800">
                <a:solidFill>
                  <a:srgbClr val="888888"/>
                </a:solidFill>
              </a:defRPr>
            </a:lvl3pPr>
            <a:lvl4pPr marL="1828800" lvl="3" indent="-228600" algn="l" rtl="0">
              <a:lnSpc>
                <a:spcPct val="90000"/>
              </a:lnSpc>
              <a:spcBef>
                <a:spcPts val="500"/>
              </a:spcBef>
              <a:spcAft>
                <a:spcPts val="0"/>
              </a:spcAft>
              <a:buClr>
                <a:srgbClr val="888888"/>
              </a:buClr>
              <a:buSzPts val="1600"/>
              <a:buNone/>
              <a:defRPr sz="1600">
                <a:solidFill>
                  <a:srgbClr val="888888"/>
                </a:solidFill>
              </a:defRPr>
            </a:lvl4pPr>
            <a:lvl5pPr marL="2286000" lvl="4" indent="-228600" algn="l" rtl="0">
              <a:lnSpc>
                <a:spcPct val="90000"/>
              </a:lnSpc>
              <a:spcBef>
                <a:spcPts val="500"/>
              </a:spcBef>
              <a:spcAft>
                <a:spcPts val="0"/>
              </a:spcAft>
              <a:buClr>
                <a:srgbClr val="888888"/>
              </a:buClr>
              <a:buSzPts val="1600"/>
              <a:buNone/>
              <a:defRPr sz="1600">
                <a:solidFill>
                  <a:srgbClr val="888888"/>
                </a:solidFill>
              </a:defRPr>
            </a:lvl5pPr>
            <a:lvl6pPr marL="2743200" lvl="5" indent="-228600" algn="l" rtl="0">
              <a:lnSpc>
                <a:spcPct val="90000"/>
              </a:lnSpc>
              <a:spcBef>
                <a:spcPts val="500"/>
              </a:spcBef>
              <a:spcAft>
                <a:spcPts val="0"/>
              </a:spcAft>
              <a:buClr>
                <a:srgbClr val="888888"/>
              </a:buClr>
              <a:buSzPts val="1600"/>
              <a:buNone/>
              <a:defRPr sz="1600">
                <a:solidFill>
                  <a:srgbClr val="888888"/>
                </a:solidFill>
              </a:defRPr>
            </a:lvl6pPr>
            <a:lvl7pPr marL="3200400" lvl="6" indent="-228600" algn="l" rtl="0">
              <a:lnSpc>
                <a:spcPct val="90000"/>
              </a:lnSpc>
              <a:spcBef>
                <a:spcPts val="500"/>
              </a:spcBef>
              <a:spcAft>
                <a:spcPts val="0"/>
              </a:spcAft>
              <a:buClr>
                <a:srgbClr val="888888"/>
              </a:buClr>
              <a:buSzPts val="1600"/>
              <a:buNone/>
              <a:defRPr sz="1600">
                <a:solidFill>
                  <a:srgbClr val="888888"/>
                </a:solidFill>
              </a:defRPr>
            </a:lvl7pPr>
            <a:lvl8pPr marL="3657600" lvl="7" indent="-228600" algn="l" rtl="0">
              <a:lnSpc>
                <a:spcPct val="90000"/>
              </a:lnSpc>
              <a:spcBef>
                <a:spcPts val="500"/>
              </a:spcBef>
              <a:spcAft>
                <a:spcPts val="0"/>
              </a:spcAft>
              <a:buClr>
                <a:srgbClr val="888888"/>
              </a:buClr>
              <a:buSzPts val="1600"/>
              <a:buNone/>
              <a:defRPr sz="1600">
                <a:solidFill>
                  <a:srgbClr val="888888"/>
                </a:solidFill>
              </a:defRPr>
            </a:lvl8pPr>
            <a:lvl9pPr marL="4114800" lvl="8" indent="-228600" algn="l" rtl="0">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4" name="Google Shape;24;p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25" name="Google Shape;25;p5"/>
          <p:cNvSpPr txBox="1">
            <a:spLocks noGrp="1"/>
          </p:cNvSpPr>
          <p:nvPr>
            <p:ph type="ftr" idx="11"/>
          </p:nvPr>
        </p:nvSpPr>
        <p:spPr>
          <a:xfrm>
            <a:off x="4038600" y="6356350"/>
            <a:ext cx="40782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26" name="Google Shape;26;p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b="0" i="0" u="none" strike="noStrike" cap="none">
                <a:solidFill>
                  <a:srgbClr val="102649"/>
                </a:solidFill>
                <a:latin typeface="Libre Franklin"/>
                <a:ea typeface="Libre Franklin"/>
                <a:cs typeface="Libre Franklin"/>
                <a:sym typeface="Libre Franklin"/>
              </a:defRPr>
            </a:lvl1pPr>
            <a:lvl2pPr marL="0" marR="0" lvl="1" indent="0" algn="l" rtl="0">
              <a:spcBef>
                <a:spcPts val="0"/>
              </a:spcBef>
              <a:buNone/>
              <a:defRPr sz="1800" b="0" i="0" u="none" strike="noStrike" cap="none">
                <a:solidFill>
                  <a:srgbClr val="102649"/>
                </a:solidFill>
                <a:latin typeface="Libre Franklin"/>
                <a:ea typeface="Libre Franklin"/>
                <a:cs typeface="Libre Franklin"/>
                <a:sym typeface="Libre Franklin"/>
              </a:defRPr>
            </a:lvl2pPr>
            <a:lvl3pPr marL="0" marR="0" lvl="2" indent="0" algn="l" rtl="0">
              <a:spcBef>
                <a:spcPts val="0"/>
              </a:spcBef>
              <a:buNone/>
              <a:defRPr sz="1800" b="0" i="0" u="none" strike="noStrike" cap="none">
                <a:solidFill>
                  <a:srgbClr val="102649"/>
                </a:solidFill>
                <a:latin typeface="Libre Franklin"/>
                <a:ea typeface="Libre Franklin"/>
                <a:cs typeface="Libre Franklin"/>
                <a:sym typeface="Libre Franklin"/>
              </a:defRPr>
            </a:lvl3pPr>
            <a:lvl4pPr marL="0" marR="0" lvl="3" indent="0" algn="l" rtl="0">
              <a:spcBef>
                <a:spcPts val="0"/>
              </a:spcBef>
              <a:buNone/>
              <a:defRPr sz="1800" b="0" i="0" u="none" strike="noStrike" cap="none">
                <a:solidFill>
                  <a:srgbClr val="102649"/>
                </a:solidFill>
                <a:latin typeface="Libre Franklin"/>
                <a:ea typeface="Libre Franklin"/>
                <a:cs typeface="Libre Franklin"/>
                <a:sym typeface="Libre Franklin"/>
              </a:defRPr>
            </a:lvl4pPr>
            <a:lvl5pPr marL="0" marR="0" lvl="4" indent="0" algn="l" rtl="0">
              <a:spcBef>
                <a:spcPts val="0"/>
              </a:spcBef>
              <a:buNone/>
              <a:defRPr sz="1800" b="0" i="0" u="none" strike="noStrike" cap="none">
                <a:solidFill>
                  <a:srgbClr val="102649"/>
                </a:solidFill>
                <a:latin typeface="Libre Franklin"/>
                <a:ea typeface="Libre Franklin"/>
                <a:cs typeface="Libre Franklin"/>
                <a:sym typeface="Libre Franklin"/>
              </a:defRPr>
            </a:lvl5pPr>
            <a:lvl6pPr marL="0" marR="0" lvl="5" indent="0" algn="l" rtl="0">
              <a:spcBef>
                <a:spcPts val="0"/>
              </a:spcBef>
              <a:buNone/>
              <a:defRPr sz="1800" b="0" i="0" u="none" strike="noStrike" cap="none">
                <a:solidFill>
                  <a:srgbClr val="102649"/>
                </a:solidFill>
                <a:latin typeface="Libre Franklin"/>
                <a:ea typeface="Libre Franklin"/>
                <a:cs typeface="Libre Franklin"/>
                <a:sym typeface="Libre Franklin"/>
              </a:defRPr>
            </a:lvl6pPr>
            <a:lvl7pPr marL="0" marR="0" lvl="6" indent="0" algn="l" rtl="0">
              <a:spcBef>
                <a:spcPts val="0"/>
              </a:spcBef>
              <a:buNone/>
              <a:defRPr sz="1800" b="0" i="0" u="none" strike="noStrike" cap="none">
                <a:solidFill>
                  <a:srgbClr val="102649"/>
                </a:solidFill>
                <a:latin typeface="Libre Franklin"/>
                <a:ea typeface="Libre Franklin"/>
                <a:cs typeface="Libre Franklin"/>
                <a:sym typeface="Libre Franklin"/>
              </a:defRPr>
            </a:lvl7pPr>
            <a:lvl8pPr marL="0" marR="0" lvl="7" indent="0" algn="l" rtl="0">
              <a:spcBef>
                <a:spcPts val="0"/>
              </a:spcBef>
              <a:buNone/>
              <a:defRPr sz="1800" b="0" i="0" u="none" strike="noStrike" cap="none">
                <a:solidFill>
                  <a:srgbClr val="102649"/>
                </a:solidFill>
                <a:latin typeface="Libre Franklin"/>
                <a:ea typeface="Libre Franklin"/>
                <a:cs typeface="Libre Franklin"/>
                <a:sym typeface="Libre Franklin"/>
              </a:defRPr>
            </a:lvl8pPr>
            <a:lvl9pPr marL="0" marR="0" lvl="8" indent="0" algn="l" rtl="0">
              <a:spcBef>
                <a:spcPts val="0"/>
              </a:spcBef>
              <a:buNone/>
              <a:defRPr sz="1800" b="0" i="0" u="none" strike="noStrike" cap="none">
                <a:solidFill>
                  <a:srgbClr val="102649"/>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5" name="Google Shape;35;p7"/>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rgbClr val="102649"/>
              </a:buClr>
              <a:buSzPts val="2400"/>
              <a:buNone/>
              <a:defRPr sz="2400" b="1"/>
            </a:lvl1pPr>
            <a:lvl2pPr marL="914400" lvl="1" indent="-228600" algn="l" rtl="0">
              <a:lnSpc>
                <a:spcPct val="90000"/>
              </a:lnSpc>
              <a:spcBef>
                <a:spcPts val="500"/>
              </a:spcBef>
              <a:spcAft>
                <a:spcPts val="0"/>
              </a:spcAft>
              <a:buClr>
                <a:srgbClr val="102649"/>
              </a:buClr>
              <a:buSzPts val="2000"/>
              <a:buNone/>
              <a:defRPr sz="2000" b="1"/>
            </a:lvl2pPr>
            <a:lvl3pPr marL="1371600" lvl="2" indent="-228600" algn="l" rtl="0">
              <a:lnSpc>
                <a:spcPct val="90000"/>
              </a:lnSpc>
              <a:spcBef>
                <a:spcPts val="500"/>
              </a:spcBef>
              <a:spcAft>
                <a:spcPts val="0"/>
              </a:spcAft>
              <a:buClr>
                <a:srgbClr val="102649"/>
              </a:buClr>
              <a:buSzPts val="1800"/>
              <a:buNone/>
              <a:defRPr sz="1800" b="1"/>
            </a:lvl3pPr>
            <a:lvl4pPr marL="1828800" lvl="3" indent="-228600" algn="l" rtl="0">
              <a:lnSpc>
                <a:spcPct val="90000"/>
              </a:lnSpc>
              <a:spcBef>
                <a:spcPts val="500"/>
              </a:spcBef>
              <a:spcAft>
                <a:spcPts val="0"/>
              </a:spcAft>
              <a:buClr>
                <a:srgbClr val="102649"/>
              </a:buClr>
              <a:buSzPts val="1600"/>
              <a:buNone/>
              <a:defRPr sz="1600" b="1"/>
            </a:lvl4pPr>
            <a:lvl5pPr marL="2286000" lvl="4" indent="-228600" algn="l" rtl="0">
              <a:lnSpc>
                <a:spcPct val="90000"/>
              </a:lnSpc>
              <a:spcBef>
                <a:spcPts val="500"/>
              </a:spcBef>
              <a:spcAft>
                <a:spcPts val="0"/>
              </a:spcAft>
              <a:buClr>
                <a:srgbClr val="102649"/>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36" name="Google Shape;36;p7"/>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rgbClr val="102649"/>
              </a:buClr>
              <a:buSzPts val="1800"/>
              <a:buChar char="•"/>
              <a:defRPr/>
            </a:lvl1pPr>
            <a:lvl2pPr marL="914400" lvl="1" indent="-342900" algn="l" rtl="0">
              <a:lnSpc>
                <a:spcPct val="90000"/>
              </a:lnSpc>
              <a:spcBef>
                <a:spcPts val="500"/>
              </a:spcBef>
              <a:spcAft>
                <a:spcPts val="0"/>
              </a:spcAft>
              <a:buClr>
                <a:srgbClr val="102649"/>
              </a:buClr>
              <a:buSzPts val="1800"/>
              <a:buChar char="•"/>
              <a:defRPr/>
            </a:lvl2pPr>
            <a:lvl3pPr marL="1371600" lvl="2" indent="-342900" algn="l" rtl="0">
              <a:lnSpc>
                <a:spcPct val="90000"/>
              </a:lnSpc>
              <a:spcBef>
                <a:spcPts val="500"/>
              </a:spcBef>
              <a:spcAft>
                <a:spcPts val="0"/>
              </a:spcAft>
              <a:buClr>
                <a:srgbClr val="102649"/>
              </a:buClr>
              <a:buSzPts val="1800"/>
              <a:buChar char="•"/>
              <a:defRPr/>
            </a:lvl3pPr>
            <a:lvl4pPr marL="1828800" lvl="3" indent="-342900" algn="l" rtl="0">
              <a:lnSpc>
                <a:spcPct val="90000"/>
              </a:lnSpc>
              <a:spcBef>
                <a:spcPts val="500"/>
              </a:spcBef>
              <a:spcAft>
                <a:spcPts val="0"/>
              </a:spcAft>
              <a:buClr>
                <a:srgbClr val="102649"/>
              </a:buClr>
              <a:buSzPts val="1800"/>
              <a:buChar char="•"/>
              <a:defRPr/>
            </a:lvl4pPr>
            <a:lvl5pPr marL="2286000" lvl="4" indent="-342900" algn="l" rtl="0">
              <a:lnSpc>
                <a:spcPct val="90000"/>
              </a:lnSpc>
              <a:spcBef>
                <a:spcPts val="500"/>
              </a:spcBef>
              <a:spcAft>
                <a:spcPts val="0"/>
              </a:spcAft>
              <a:buClr>
                <a:srgbClr val="102649"/>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7" name="Google Shape;37;p7"/>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rgbClr val="102649"/>
              </a:buClr>
              <a:buSzPts val="2400"/>
              <a:buNone/>
              <a:defRPr sz="2400" b="1"/>
            </a:lvl1pPr>
            <a:lvl2pPr marL="914400" lvl="1" indent="-228600" algn="l" rtl="0">
              <a:lnSpc>
                <a:spcPct val="90000"/>
              </a:lnSpc>
              <a:spcBef>
                <a:spcPts val="500"/>
              </a:spcBef>
              <a:spcAft>
                <a:spcPts val="0"/>
              </a:spcAft>
              <a:buClr>
                <a:srgbClr val="102649"/>
              </a:buClr>
              <a:buSzPts val="2000"/>
              <a:buNone/>
              <a:defRPr sz="2000" b="1"/>
            </a:lvl2pPr>
            <a:lvl3pPr marL="1371600" lvl="2" indent="-228600" algn="l" rtl="0">
              <a:lnSpc>
                <a:spcPct val="90000"/>
              </a:lnSpc>
              <a:spcBef>
                <a:spcPts val="500"/>
              </a:spcBef>
              <a:spcAft>
                <a:spcPts val="0"/>
              </a:spcAft>
              <a:buClr>
                <a:srgbClr val="102649"/>
              </a:buClr>
              <a:buSzPts val="1800"/>
              <a:buNone/>
              <a:defRPr sz="1800" b="1"/>
            </a:lvl3pPr>
            <a:lvl4pPr marL="1828800" lvl="3" indent="-228600" algn="l" rtl="0">
              <a:lnSpc>
                <a:spcPct val="90000"/>
              </a:lnSpc>
              <a:spcBef>
                <a:spcPts val="500"/>
              </a:spcBef>
              <a:spcAft>
                <a:spcPts val="0"/>
              </a:spcAft>
              <a:buClr>
                <a:srgbClr val="102649"/>
              </a:buClr>
              <a:buSzPts val="1600"/>
              <a:buNone/>
              <a:defRPr sz="1600" b="1"/>
            </a:lvl4pPr>
            <a:lvl5pPr marL="2286000" lvl="4" indent="-228600" algn="l" rtl="0">
              <a:lnSpc>
                <a:spcPct val="90000"/>
              </a:lnSpc>
              <a:spcBef>
                <a:spcPts val="500"/>
              </a:spcBef>
              <a:spcAft>
                <a:spcPts val="0"/>
              </a:spcAft>
              <a:buClr>
                <a:srgbClr val="102649"/>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38" name="Google Shape;38;p7"/>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rgbClr val="102649"/>
              </a:buClr>
              <a:buSzPts val="1800"/>
              <a:buChar char="•"/>
              <a:defRPr/>
            </a:lvl1pPr>
            <a:lvl2pPr marL="914400" lvl="1" indent="-342900" algn="l" rtl="0">
              <a:lnSpc>
                <a:spcPct val="90000"/>
              </a:lnSpc>
              <a:spcBef>
                <a:spcPts val="500"/>
              </a:spcBef>
              <a:spcAft>
                <a:spcPts val="0"/>
              </a:spcAft>
              <a:buClr>
                <a:srgbClr val="102649"/>
              </a:buClr>
              <a:buSzPts val="1800"/>
              <a:buChar char="•"/>
              <a:defRPr/>
            </a:lvl2pPr>
            <a:lvl3pPr marL="1371600" lvl="2" indent="-342900" algn="l" rtl="0">
              <a:lnSpc>
                <a:spcPct val="90000"/>
              </a:lnSpc>
              <a:spcBef>
                <a:spcPts val="500"/>
              </a:spcBef>
              <a:spcAft>
                <a:spcPts val="0"/>
              </a:spcAft>
              <a:buClr>
                <a:srgbClr val="102649"/>
              </a:buClr>
              <a:buSzPts val="1800"/>
              <a:buChar char="•"/>
              <a:defRPr/>
            </a:lvl3pPr>
            <a:lvl4pPr marL="1828800" lvl="3" indent="-342900" algn="l" rtl="0">
              <a:lnSpc>
                <a:spcPct val="90000"/>
              </a:lnSpc>
              <a:spcBef>
                <a:spcPts val="500"/>
              </a:spcBef>
              <a:spcAft>
                <a:spcPts val="0"/>
              </a:spcAft>
              <a:buClr>
                <a:srgbClr val="102649"/>
              </a:buClr>
              <a:buSzPts val="1800"/>
              <a:buChar char="•"/>
              <a:defRPr/>
            </a:lvl4pPr>
            <a:lvl5pPr marL="2286000" lvl="4" indent="-342900" algn="l" rtl="0">
              <a:lnSpc>
                <a:spcPct val="90000"/>
              </a:lnSpc>
              <a:spcBef>
                <a:spcPts val="500"/>
              </a:spcBef>
              <a:spcAft>
                <a:spcPts val="0"/>
              </a:spcAft>
              <a:buClr>
                <a:srgbClr val="102649"/>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39" name="Google Shape;39;p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40" name="Google Shape;40;p7"/>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alphaModFix/>
          </a:blip>
          <a:stretch>
            <a:fillRect/>
          </a:stretch>
        </a:blipFill>
        <a:effectLst/>
      </p:bgPr>
    </p:bg>
    <p:spTree>
      <p:nvGrpSpPr>
        <p:cNvPr id="1" name="Shape 41"/>
        <p:cNvGrpSpPr/>
        <p:nvPr/>
      </p:nvGrpSpPr>
      <p:grpSpPr>
        <a:xfrm>
          <a:off x="0" y="0"/>
          <a:ext cx="0" cy="0"/>
          <a:chOff x="0" y="0"/>
          <a:chExt cx="0" cy="0"/>
        </a:xfrm>
      </p:grpSpPr>
      <p:sp>
        <p:nvSpPr>
          <p:cNvPr id="42" name="Google Shape;42;p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3" name="Google Shape;43;p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44" name="Google Shape;44;p8"/>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45"/>
        <p:cNvGrpSpPr/>
        <p:nvPr/>
      </p:nvGrpSpPr>
      <p:grpSpPr>
        <a:xfrm>
          <a:off x="0" y="0"/>
          <a:ext cx="0" cy="0"/>
          <a:chOff x="0" y="0"/>
          <a:chExt cx="0" cy="0"/>
        </a:xfrm>
      </p:grpSpPr>
      <p:sp>
        <p:nvSpPr>
          <p:cNvPr id="46" name="Google Shape;46;p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47" name="Google Shape;47;p9"/>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bg>
      <p:bgPr>
        <a:blipFill>
          <a:blip r:embed="rId2">
            <a:alphaModFix/>
          </a:blip>
          <a:stretch>
            <a:fillRect/>
          </a:stretch>
        </a:blipFill>
        <a:effectLst/>
      </p:bgPr>
    </p:bg>
    <p:spTree>
      <p:nvGrpSpPr>
        <p:cNvPr id="1" name="Shape 48"/>
        <p:cNvGrpSpPr/>
        <p:nvPr/>
      </p:nvGrpSpPr>
      <p:grpSpPr>
        <a:xfrm>
          <a:off x="0" y="0"/>
          <a:ext cx="0" cy="0"/>
          <a:chOff x="0" y="0"/>
          <a:chExt cx="0" cy="0"/>
        </a:xfrm>
      </p:grpSpPr>
      <p:sp>
        <p:nvSpPr>
          <p:cNvPr id="49" name="Google Shape;49;p10"/>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007780"/>
              </a:buClr>
              <a:buSzPts val="3200"/>
              <a:buFont typeface="Libre Franklin Medium"/>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0" name="Google Shape;50;p10"/>
          <p:cNvSpPr txBox="1">
            <a:spLocks noGrp="1"/>
          </p:cNvSpPr>
          <p:nvPr>
            <p:ph type="body" idx="1"/>
          </p:nvPr>
        </p:nvSpPr>
        <p:spPr>
          <a:xfrm>
            <a:off x="5183188" y="1891430"/>
            <a:ext cx="6172200" cy="3969600"/>
          </a:xfrm>
          <a:prstGeom prst="rect">
            <a:avLst/>
          </a:prstGeom>
          <a:noFill/>
          <a:ln>
            <a:noFill/>
          </a:ln>
        </p:spPr>
        <p:txBody>
          <a:bodyPr spcFirstLastPara="1" wrap="square" lIns="91425" tIns="45700" rIns="91425" bIns="45700" anchor="t" anchorCtr="0">
            <a:normAutofit/>
          </a:bodyPr>
          <a:lstStyle>
            <a:lvl1pPr marL="457200" lvl="0" indent="-431800" algn="l" rtl="0">
              <a:lnSpc>
                <a:spcPct val="90000"/>
              </a:lnSpc>
              <a:spcBef>
                <a:spcPts val="1000"/>
              </a:spcBef>
              <a:spcAft>
                <a:spcPts val="0"/>
              </a:spcAft>
              <a:buClr>
                <a:srgbClr val="102649"/>
              </a:buClr>
              <a:buSzPts val="3200"/>
              <a:buChar char="•"/>
              <a:defRPr sz="3200"/>
            </a:lvl1pPr>
            <a:lvl2pPr marL="914400" lvl="1" indent="-406400" algn="l" rtl="0">
              <a:lnSpc>
                <a:spcPct val="90000"/>
              </a:lnSpc>
              <a:spcBef>
                <a:spcPts val="500"/>
              </a:spcBef>
              <a:spcAft>
                <a:spcPts val="0"/>
              </a:spcAft>
              <a:buClr>
                <a:srgbClr val="102649"/>
              </a:buClr>
              <a:buSzPts val="2800"/>
              <a:buChar char="•"/>
              <a:defRPr sz="2800"/>
            </a:lvl2pPr>
            <a:lvl3pPr marL="1371600" lvl="2" indent="-381000" algn="l" rtl="0">
              <a:lnSpc>
                <a:spcPct val="90000"/>
              </a:lnSpc>
              <a:spcBef>
                <a:spcPts val="500"/>
              </a:spcBef>
              <a:spcAft>
                <a:spcPts val="0"/>
              </a:spcAft>
              <a:buClr>
                <a:srgbClr val="102649"/>
              </a:buClr>
              <a:buSzPts val="2400"/>
              <a:buChar char="•"/>
              <a:defRPr sz="2400"/>
            </a:lvl3pPr>
            <a:lvl4pPr marL="1828800" lvl="3" indent="-355600" algn="l" rtl="0">
              <a:lnSpc>
                <a:spcPct val="90000"/>
              </a:lnSpc>
              <a:spcBef>
                <a:spcPts val="500"/>
              </a:spcBef>
              <a:spcAft>
                <a:spcPts val="0"/>
              </a:spcAft>
              <a:buClr>
                <a:srgbClr val="102649"/>
              </a:buClr>
              <a:buSzPts val="2000"/>
              <a:buChar char="•"/>
              <a:defRPr sz="2000"/>
            </a:lvl4pPr>
            <a:lvl5pPr marL="2286000" lvl="4" indent="-355600" algn="l" rtl="0">
              <a:lnSpc>
                <a:spcPct val="90000"/>
              </a:lnSpc>
              <a:spcBef>
                <a:spcPts val="500"/>
              </a:spcBef>
              <a:spcAft>
                <a:spcPts val="0"/>
              </a:spcAft>
              <a:buClr>
                <a:srgbClr val="102649"/>
              </a:buClr>
              <a:buSzPts val="2000"/>
              <a:buChar char="•"/>
              <a:defRPr sz="20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51" name="Google Shape;51;p10"/>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rgbClr val="102649"/>
              </a:buClr>
              <a:buSzPts val="1600"/>
              <a:buNone/>
              <a:defRPr sz="1600"/>
            </a:lvl1pPr>
            <a:lvl2pPr marL="914400" lvl="1" indent="-228600" algn="l" rtl="0">
              <a:lnSpc>
                <a:spcPct val="90000"/>
              </a:lnSpc>
              <a:spcBef>
                <a:spcPts val="500"/>
              </a:spcBef>
              <a:spcAft>
                <a:spcPts val="0"/>
              </a:spcAft>
              <a:buClr>
                <a:srgbClr val="102649"/>
              </a:buClr>
              <a:buSzPts val="1400"/>
              <a:buNone/>
              <a:defRPr sz="1400"/>
            </a:lvl2pPr>
            <a:lvl3pPr marL="1371600" lvl="2" indent="-228600" algn="l" rtl="0">
              <a:lnSpc>
                <a:spcPct val="90000"/>
              </a:lnSpc>
              <a:spcBef>
                <a:spcPts val="500"/>
              </a:spcBef>
              <a:spcAft>
                <a:spcPts val="0"/>
              </a:spcAft>
              <a:buClr>
                <a:srgbClr val="102649"/>
              </a:buClr>
              <a:buSzPts val="1200"/>
              <a:buNone/>
              <a:defRPr sz="1200"/>
            </a:lvl3pPr>
            <a:lvl4pPr marL="1828800" lvl="3" indent="-228600" algn="l" rtl="0">
              <a:lnSpc>
                <a:spcPct val="90000"/>
              </a:lnSpc>
              <a:spcBef>
                <a:spcPts val="500"/>
              </a:spcBef>
              <a:spcAft>
                <a:spcPts val="0"/>
              </a:spcAft>
              <a:buClr>
                <a:srgbClr val="102649"/>
              </a:buClr>
              <a:buSzPts val="1000"/>
              <a:buNone/>
              <a:defRPr sz="1000"/>
            </a:lvl4pPr>
            <a:lvl5pPr marL="2286000" lvl="4" indent="-228600" algn="l" rtl="0">
              <a:lnSpc>
                <a:spcPct val="90000"/>
              </a:lnSpc>
              <a:spcBef>
                <a:spcPts val="500"/>
              </a:spcBef>
              <a:spcAft>
                <a:spcPts val="0"/>
              </a:spcAft>
              <a:buClr>
                <a:srgbClr val="102649"/>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52" name="Google Shape;52;p1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53" name="Google Shape;53;p10"/>
          <p:cNvSpPr txBox="1">
            <a:spLocks noGrp="1"/>
          </p:cNvSpPr>
          <p:nvPr>
            <p:ph type="ftr" idx="11"/>
          </p:nvPr>
        </p:nvSpPr>
        <p:spPr>
          <a:xfrm>
            <a:off x="4038600" y="6356350"/>
            <a:ext cx="40407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solidFill>
                  <a:srgbClr val="102649"/>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54" name="Google Shape;54;p1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b="0" i="0" u="none" strike="noStrike" cap="none">
                <a:solidFill>
                  <a:srgbClr val="102649"/>
                </a:solidFill>
                <a:latin typeface="Libre Franklin"/>
                <a:ea typeface="Libre Franklin"/>
                <a:cs typeface="Libre Franklin"/>
                <a:sym typeface="Libre Franklin"/>
              </a:defRPr>
            </a:lvl1pPr>
            <a:lvl2pPr marL="0" marR="0" lvl="1" indent="0" algn="l" rtl="0">
              <a:spcBef>
                <a:spcPts val="0"/>
              </a:spcBef>
              <a:buNone/>
              <a:defRPr sz="1800" b="0" i="0" u="none" strike="noStrike" cap="none">
                <a:solidFill>
                  <a:srgbClr val="102649"/>
                </a:solidFill>
                <a:latin typeface="Libre Franklin"/>
                <a:ea typeface="Libre Franklin"/>
                <a:cs typeface="Libre Franklin"/>
                <a:sym typeface="Libre Franklin"/>
              </a:defRPr>
            </a:lvl2pPr>
            <a:lvl3pPr marL="0" marR="0" lvl="2" indent="0" algn="l" rtl="0">
              <a:spcBef>
                <a:spcPts val="0"/>
              </a:spcBef>
              <a:buNone/>
              <a:defRPr sz="1800" b="0" i="0" u="none" strike="noStrike" cap="none">
                <a:solidFill>
                  <a:srgbClr val="102649"/>
                </a:solidFill>
                <a:latin typeface="Libre Franklin"/>
                <a:ea typeface="Libre Franklin"/>
                <a:cs typeface="Libre Franklin"/>
                <a:sym typeface="Libre Franklin"/>
              </a:defRPr>
            </a:lvl3pPr>
            <a:lvl4pPr marL="0" marR="0" lvl="3" indent="0" algn="l" rtl="0">
              <a:spcBef>
                <a:spcPts val="0"/>
              </a:spcBef>
              <a:buNone/>
              <a:defRPr sz="1800" b="0" i="0" u="none" strike="noStrike" cap="none">
                <a:solidFill>
                  <a:srgbClr val="102649"/>
                </a:solidFill>
                <a:latin typeface="Libre Franklin"/>
                <a:ea typeface="Libre Franklin"/>
                <a:cs typeface="Libre Franklin"/>
                <a:sym typeface="Libre Franklin"/>
              </a:defRPr>
            </a:lvl4pPr>
            <a:lvl5pPr marL="0" marR="0" lvl="4" indent="0" algn="l" rtl="0">
              <a:spcBef>
                <a:spcPts val="0"/>
              </a:spcBef>
              <a:buNone/>
              <a:defRPr sz="1800" b="0" i="0" u="none" strike="noStrike" cap="none">
                <a:solidFill>
                  <a:srgbClr val="102649"/>
                </a:solidFill>
                <a:latin typeface="Libre Franklin"/>
                <a:ea typeface="Libre Franklin"/>
                <a:cs typeface="Libre Franklin"/>
                <a:sym typeface="Libre Franklin"/>
              </a:defRPr>
            </a:lvl5pPr>
            <a:lvl6pPr marL="0" marR="0" lvl="5" indent="0" algn="l" rtl="0">
              <a:spcBef>
                <a:spcPts val="0"/>
              </a:spcBef>
              <a:buNone/>
              <a:defRPr sz="1800" b="0" i="0" u="none" strike="noStrike" cap="none">
                <a:solidFill>
                  <a:srgbClr val="102649"/>
                </a:solidFill>
                <a:latin typeface="Libre Franklin"/>
                <a:ea typeface="Libre Franklin"/>
                <a:cs typeface="Libre Franklin"/>
                <a:sym typeface="Libre Franklin"/>
              </a:defRPr>
            </a:lvl6pPr>
            <a:lvl7pPr marL="0" marR="0" lvl="6" indent="0" algn="l" rtl="0">
              <a:spcBef>
                <a:spcPts val="0"/>
              </a:spcBef>
              <a:buNone/>
              <a:defRPr sz="1800" b="0" i="0" u="none" strike="noStrike" cap="none">
                <a:solidFill>
                  <a:srgbClr val="102649"/>
                </a:solidFill>
                <a:latin typeface="Libre Franklin"/>
                <a:ea typeface="Libre Franklin"/>
                <a:cs typeface="Libre Franklin"/>
                <a:sym typeface="Libre Franklin"/>
              </a:defRPr>
            </a:lvl7pPr>
            <a:lvl8pPr marL="0" marR="0" lvl="7" indent="0" algn="l" rtl="0">
              <a:spcBef>
                <a:spcPts val="0"/>
              </a:spcBef>
              <a:buNone/>
              <a:defRPr sz="1800" b="0" i="0" u="none" strike="noStrike" cap="none">
                <a:solidFill>
                  <a:srgbClr val="102649"/>
                </a:solidFill>
                <a:latin typeface="Libre Franklin"/>
                <a:ea typeface="Libre Franklin"/>
                <a:cs typeface="Libre Franklin"/>
                <a:sym typeface="Libre Franklin"/>
              </a:defRPr>
            </a:lvl8pPr>
            <a:lvl9pPr marL="0" marR="0" lvl="8" indent="0" algn="l" rtl="0">
              <a:spcBef>
                <a:spcPts val="0"/>
              </a:spcBef>
              <a:buNone/>
              <a:defRPr sz="1800" b="0" i="0" u="none" strike="noStrike" cap="none">
                <a:solidFill>
                  <a:srgbClr val="102649"/>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5"/>
        <p:cNvGrpSpPr/>
        <p:nvPr/>
      </p:nvGrpSpPr>
      <p:grpSpPr>
        <a:xfrm>
          <a:off x="0" y="0"/>
          <a:ext cx="0" cy="0"/>
          <a:chOff x="0" y="0"/>
          <a:chExt cx="0" cy="0"/>
        </a:xfrm>
      </p:grpSpPr>
      <p:sp>
        <p:nvSpPr>
          <p:cNvPr id="56" name="Google Shape;56;p11"/>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007780"/>
              </a:buClr>
              <a:buSzPts val="3200"/>
              <a:buFont typeface="Libre Franklin Medium"/>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7" name="Google Shape;57;p11"/>
          <p:cNvSpPr>
            <a:spLocks noGrp="1"/>
          </p:cNvSpPr>
          <p:nvPr>
            <p:ph type="pic" idx="2"/>
          </p:nvPr>
        </p:nvSpPr>
        <p:spPr>
          <a:xfrm>
            <a:off x="5183188" y="987425"/>
            <a:ext cx="6172200" cy="4873500"/>
          </a:xfrm>
          <a:prstGeom prst="rect">
            <a:avLst/>
          </a:prstGeom>
          <a:noFill/>
          <a:ln>
            <a:noFill/>
          </a:ln>
        </p:spPr>
      </p:sp>
      <p:sp>
        <p:nvSpPr>
          <p:cNvPr id="58" name="Google Shape;58;p11"/>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rgbClr val="102649"/>
              </a:buClr>
              <a:buSzPts val="1600"/>
              <a:buNone/>
              <a:defRPr sz="1600"/>
            </a:lvl1pPr>
            <a:lvl2pPr marL="914400" lvl="1" indent="-228600" algn="l" rtl="0">
              <a:lnSpc>
                <a:spcPct val="90000"/>
              </a:lnSpc>
              <a:spcBef>
                <a:spcPts val="500"/>
              </a:spcBef>
              <a:spcAft>
                <a:spcPts val="0"/>
              </a:spcAft>
              <a:buClr>
                <a:srgbClr val="102649"/>
              </a:buClr>
              <a:buSzPts val="1400"/>
              <a:buNone/>
              <a:defRPr sz="1400"/>
            </a:lvl2pPr>
            <a:lvl3pPr marL="1371600" lvl="2" indent="-228600" algn="l" rtl="0">
              <a:lnSpc>
                <a:spcPct val="90000"/>
              </a:lnSpc>
              <a:spcBef>
                <a:spcPts val="500"/>
              </a:spcBef>
              <a:spcAft>
                <a:spcPts val="0"/>
              </a:spcAft>
              <a:buClr>
                <a:srgbClr val="102649"/>
              </a:buClr>
              <a:buSzPts val="1200"/>
              <a:buNone/>
              <a:defRPr sz="1200"/>
            </a:lvl3pPr>
            <a:lvl4pPr marL="1828800" lvl="3" indent="-228600" algn="l" rtl="0">
              <a:lnSpc>
                <a:spcPct val="90000"/>
              </a:lnSpc>
              <a:spcBef>
                <a:spcPts val="500"/>
              </a:spcBef>
              <a:spcAft>
                <a:spcPts val="0"/>
              </a:spcAft>
              <a:buClr>
                <a:srgbClr val="102649"/>
              </a:buClr>
              <a:buSzPts val="1000"/>
              <a:buNone/>
              <a:defRPr sz="1000"/>
            </a:lvl4pPr>
            <a:lvl5pPr marL="2286000" lvl="4" indent="-228600" algn="l" rtl="0">
              <a:lnSpc>
                <a:spcPct val="90000"/>
              </a:lnSpc>
              <a:spcBef>
                <a:spcPts val="500"/>
              </a:spcBef>
              <a:spcAft>
                <a:spcPts val="0"/>
              </a:spcAft>
              <a:buClr>
                <a:srgbClr val="102649"/>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59" name="Google Shape;59;p1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60" name="Google Shape;60;p11"/>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3" name="Google Shape;63;p12"/>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rgbClr val="102649"/>
              </a:buClr>
              <a:buSzPts val="1800"/>
              <a:buChar char="•"/>
              <a:defRPr/>
            </a:lvl1pPr>
            <a:lvl2pPr marL="914400" lvl="1" indent="-342900" algn="l" rtl="0">
              <a:lnSpc>
                <a:spcPct val="90000"/>
              </a:lnSpc>
              <a:spcBef>
                <a:spcPts val="500"/>
              </a:spcBef>
              <a:spcAft>
                <a:spcPts val="0"/>
              </a:spcAft>
              <a:buClr>
                <a:srgbClr val="102649"/>
              </a:buClr>
              <a:buSzPts val="1800"/>
              <a:buChar char="•"/>
              <a:defRPr/>
            </a:lvl2pPr>
            <a:lvl3pPr marL="1371600" lvl="2" indent="-342900" algn="l" rtl="0">
              <a:lnSpc>
                <a:spcPct val="90000"/>
              </a:lnSpc>
              <a:spcBef>
                <a:spcPts val="500"/>
              </a:spcBef>
              <a:spcAft>
                <a:spcPts val="0"/>
              </a:spcAft>
              <a:buClr>
                <a:srgbClr val="102649"/>
              </a:buClr>
              <a:buSzPts val="1800"/>
              <a:buChar char="•"/>
              <a:defRPr/>
            </a:lvl3pPr>
            <a:lvl4pPr marL="1828800" lvl="3" indent="-342900" algn="l" rtl="0">
              <a:lnSpc>
                <a:spcPct val="90000"/>
              </a:lnSpc>
              <a:spcBef>
                <a:spcPts val="500"/>
              </a:spcBef>
              <a:spcAft>
                <a:spcPts val="0"/>
              </a:spcAft>
              <a:buClr>
                <a:srgbClr val="102649"/>
              </a:buClr>
              <a:buSzPts val="1800"/>
              <a:buChar char="•"/>
              <a:defRPr/>
            </a:lvl4pPr>
            <a:lvl5pPr marL="2286000" lvl="4" indent="-342900" algn="l" rtl="0">
              <a:lnSpc>
                <a:spcPct val="90000"/>
              </a:lnSpc>
              <a:spcBef>
                <a:spcPts val="500"/>
              </a:spcBef>
              <a:spcAft>
                <a:spcPts val="0"/>
              </a:spcAft>
              <a:buClr>
                <a:srgbClr val="102649"/>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64" name="Google Shape;64;p1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
        <p:nvSpPr>
          <p:cNvPr id="65" name="Google Shape;65;p12"/>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5"/>
        <p:cNvGrpSpPr/>
        <p:nvPr/>
      </p:nvGrpSpPr>
      <p:grpSpPr>
        <a:xfrm>
          <a:off x="0" y="0"/>
          <a:ext cx="0" cy="0"/>
          <a:chOff x="0" y="0"/>
          <a:chExt cx="0" cy="0"/>
        </a:xfrm>
      </p:grpSpPr>
      <p:sp>
        <p:nvSpPr>
          <p:cNvPr id="6" name="Google Shape;6;p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7780"/>
              </a:buClr>
              <a:buSzPts val="4400"/>
              <a:buFont typeface="Libre Franklin Medium"/>
              <a:buNone/>
              <a:defRPr sz="4400" b="0" i="0" u="none" strike="noStrike" cap="none">
                <a:solidFill>
                  <a:srgbClr val="007780"/>
                </a:solidFill>
                <a:latin typeface="Libre Franklin Medium"/>
                <a:ea typeface="Libre Franklin Medium"/>
                <a:cs typeface="Libre Franklin Medium"/>
                <a:sym typeface="Libre Franklin Medium"/>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 name="Google Shape;7;p2"/>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102649"/>
              </a:buClr>
              <a:buSzPts val="2800"/>
              <a:buFont typeface="Arial"/>
              <a:buChar char="•"/>
              <a:defRPr sz="2800" b="0" i="0" u="none" strike="noStrike" cap="none">
                <a:solidFill>
                  <a:srgbClr val="102649"/>
                </a:solidFill>
                <a:latin typeface="Libre Franklin"/>
                <a:ea typeface="Libre Franklin"/>
                <a:cs typeface="Libre Franklin"/>
                <a:sym typeface="Libre Franklin"/>
              </a:defRPr>
            </a:lvl1pPr>
            <a:lvl2pPr marL="914400" marR="0" lvl="1" indent="-381000" algn="l" rtl="0">
              <a:lnSpc>
                <a:spcPct val="90000"/>
              </a:lnSpc>
              <a:spcBef>
                <a:spcPts val="500"/>
              </a:spcBef>
              <a:spcAft>
                <a:spcPts val="0"/>
              </a:spcAft>
              <a:buClr>
                <a:srgbClr val="102649"/>
              </a:buClr>
              <a:buSzPts val="2400"/>
              <a:buFont typeface="Arial"/>
              <a:buChar char="•"/>
              <a:defRPr sz="2400" b="0" i="0" u="none" strike="noStrike" cap="none">
                <a:solidFill>
                  <a:srgbClr val="102649"/>
                </a:solidFill>
                <a:latin typeface="Libre Franklin"/>
                <a:ea typeface="Libre Franklin"/>
                <a:cs typeface="Libre Franklin"/>
                <a:sym typeface="Libre Franklin"/>
              </a:defRPr>
            </a:lvl2pPr>
            <a:lvl3pPr marL="1371600" marR="0" lvl="2" indent="-355600" algn="l" rtl="0">
              <a:lnSpc>
                <a:spcPct val="90000"/>
              </a:lnSpc>
              <a:spcBef>
                <a:spcPts val="500"/>
              </a:spcBef>
              <a:spcAft>
                <a:spcPts val="0"/>
              </a:spcAft>
              <a:buClr>
                <a:srgbClr val="102649"/>
              </a:buClr>
              <a:buSzPts val="2000"/>
              <a:buFont typeface="Arial"/>
              <a:buChar char="•"/>
              <a:defRPr sz="2000" b="0" i="0" u="none" strike="noStrike" cap="none">
                <a:solidFill>
                  <a:srgbClr val="102649"/>
                </a:solidFill>
                <a:latin typeface="Libre Franklin"/>
                <a:ea typeface="Libre Franklin"/>
                <a:cs typeface="Libre Franklin"/>
                <a:sym typeface="Libre Franklin"/>
              </a:defRPr>
            </a:lvl3pPr>
            <a:lvl4pPr marL="1828800" marR="0" lvl="3" indent="-342900" algn="l" rtl="0">
              <a:lnSpc>
                <a:spcPct val="90000"/>
              </a:lnSpc>
              <a:spcBef>
                <a:spcPts val="500"/>
              </a:spcBef>
              <a:spcAft>
                <a:spcPts val="0"/>
              </a:spcAft>
              <a:buClr>
                <a:srgbClr val="102649"/>
              </a:buClr>
              <a:buSzPts val="1800"/>
              <a:buFont typeface="Arial"/>
              <a:buChar char="•"/>
              <a:defRPr sz="1800" b="0" i="0" u="none" strike="noStrike" cap="none">
                <a:solidFill>
                  <a:srgbClr val="102649"/>
                </a:solidFill>
                <a:latin typeface="Libre Franklin"/>
                <a:ea typeface="Libre Franklin"/>
                <a:cs typeface="Libre Franklin"/>
                <a:sym typeface="Libre Franklin"/>
              </a:defRPr>
            </a:lvl4pPr>
            <a:lvl5pPr marL="2286000" marR="0" lvl="4" indent="-342900" algn="l" rtl="0">
              <a:lnSpc>
                <a:spcPct val="90000"/>
              </a:lnSpc>
              <a:spcBef>
                <a:spcPts val="500"/>
              </a:spcBef>
              <a:spcAft>
                <a:spcPts val="0"/>
              </a:spcAft>
              <a:buClr>
                <a:srgbClr val="102649"/>
              </a:buClr>
              <a:buSzPts val="1800"/>
              <a:buFont typeface="Arial"/>
              <a:buChar char="•"/>
              <a:defRPr sz="1800" b="0" i="0" u="none" strike="noStrike" cap="none">
                <a:solidFill>
                  <a:srgbClr val="102649"/>
                </a:solidFill>
                <a:latin typeface="Libre Franklin"/>
                <a:ea typeface="Libre Franklin"/>
                <a:cs typeface="Libre Franklin"/>
                <a:sym typeface="Libre Franklin"/>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8" name="Google Shape;8;p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Libre Franklin"/>
                <a:ea typeface="Libre Franklin"/>
                <a:cs typeface="Libre Franklin"/>
                <a:sym typeface="Libre Franklin"/>
              </a:defRPr>
            </a:lvl1pPr>
            <a:lvl2pPr marR="0" lvl="1"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9pPr>
          </a:lstStyle>
          <a:p>
            <a:endParaRPr dirty="0"/>
          </a:p>
        </p:txBody>
      </p:sp>
      <p:sp>
        <p:nvSpPr>
          <p:cNvPr id="9" name="Google Shape;9;p2"/>
          <p:cNvSpPr txBox="1">
            <a:spLocks noGrp="1"/>
          </p:cNvSpPr>
          <p:nvPr>
            <p:ph type="ftr" idx="11"/>
          </p:nvPr>
        </p:nvSpPr>
        <p:spPr>
          <a:xfrm>
            <a:off x="4038600" y="6356350"/>
            <a:ext cx="35646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Libre Franklin"/>
                <a:ea typeface="Libre Franklin"/>
                <a:cs typeface="Libre Franklin"/>
                <a:sym typeface="Libre Franklin"/>
              </a:defRPr>
            </a:lvl1pPr>
            <a:lvl2pPr marR="0" lvl="1"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9pPr>
          </a:lstStyle>
          <a:p>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Grade_8_SS_Strongly_Aligned_Assignment_TN.docx"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HS_SS_Strongly_Aligned_Assignment_3_TN.docx"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www.pz.harvard.edu/sites/default/files/What%20Makes%20You%20Say%20That_2.pdf" TargetMode="External"/><Relationship Id="rId5" Type="http://schemas.openxmlformats.org/officeDocument/2006/relationships/hyperlink" Target="https://pz.harvard.edu/sites/default/files/Reporters%20Notebook_0.pdf" TargetMode="External"/><Relationship Id="rId4" Type="http://schemas.openxmlformats.org/officeDocument/2006/relationships/hyperlink" Target="https://k12teacherstaffdevelopment.com/tlb/the-three-step-interview-learning-strategy-in-the-classroom/"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Grade_5_SS_Strongly_Aligned_Assigment_TN.docx"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kystandards.org/standards-resources/sal/ss_sal/"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www.kystandards.or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docs.google.com/forms/d/e/1FAIpQLSfQ7c7tmbHoRMt_kxXy3bzUAkmNweVDBNKAst-ofEQIlg1fMg/viewform?usp=sf_link"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Grade_2_SS_Strongly_Aligned_Assignment_TN.docx"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Grade_6_SS_Strongly_Aligned_Assignment_TN.docx"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g2253e037a67_0_0"/>
          <p:cNvSpPr txBox="1">
            <a:spLocks noGrp="1"/>
          </p:cNvSpPr>
          <p:nvPr>
            <p:ph type="ctrTitle"/>
          </p:nvPr>
        </p:nvSpPr>
        <p:spPr>
          <a:xfrm>
            <a:off x="2404000" y="1086488"/>
            <a:ext cx="9144000" cy="23877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102649"/>
              </a:buClr>
              <a:buSzPts val="6000"/>
              <a:buFont typeface="Libre Franklin Medium"/>
              <a:buNone/>
            </a:pPr>
            <a:r>
              <a:rPr lang="en-US"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7"/>
                  </a:ext>
                </a:extLst>
              </a:rPr>
              <a:t>Supporting Students in Using Evidence</a:t>
            </a:r>
            <a:endParaRPr lang="en-US" dirty="0">
              <a:latin typeface="Franklin Gothic Medium" panose="020B0603020102020204" pitchFamily="34" charset="0"/>
            </a:endParaRPr>
          </a:p>
        </p:txBody>
      </p:sp>
      <p:sp>
        <p:nvSpPr>
          <p:cNvPr id="125" name="Google Shape;125;g2253e037a67_0_0"/>
          <p:cNvSpPr txBox="1"/>
          <p:nvPr/>
        </p:nvSpPr>
        <p:spPr>
          <a:xfrm>
            <a:off x="3761025" y="3922950"/>
            <a:ext cx="7311000" cy="6696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Clr>
                <a:schemeClr val="dk1"/>
              </a:buClr>
              <a:buSzPts val="1100"/>
              <a:buFont typeface="Arial"/>
              <a:buNone/>
            </a:pPr>
            <a:r>
              <a:rPr lang="en-US" sz="3500" dirty="0">
                <a:solidFill>
                  <a:srgbClr val="007780"/>
                </a:solidFill>
                <a:latin typeface="Franklin Gothic Book" panose="020B0503020102020204" pitchFamily="34" charset="0"/>
                <a:ea typeface="Libre Franklin Medium"/>
                <a:cs typeface="Libre Franklin Medium"/>
                <a:sym typeface="Libre Franklin Medium"/>
              </a:rPr>
              <a:t>Module Series Overview</a:t>
            </a:r>
            <a:r>
              <a:rPr lang="en-US" sz="3500" dirty="0">
                <a:solidFill>
                  <a:srgbClr val="007780"/>
                </a:solidFill>
                <a:latin typeface="Libre Franklin Medium"/>
                <a:ea typeface="Libre Franklin Medium"/>
                <a:cs typeface="Libre Franklin Medium"/>
                <a:sym typeface="Libre Franklin Medium"/>
              </a:rPr>
              <a:t>	</a:t>
            </a:r>
            <a:endParaRPr sz="500" dirty="0">
              <a:latin typeface="Libre Franklin"/>
              <a:ea typeface="Libre Franklin"/>
              <a:cs typeface="Libre Franklin"/>
              <a:sym typeface="Libre Frankli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48"/>
        <p:cNvGrpSpPr/>
        <p:nvPr/>
      </p:nvGrpSpPr>
      <p:grpSpPr>
        <a:xfrm>
          <a:off x="0" y="0"/>
          <a:ext cx="0" cy="0"/>
          <a:chOff x="0" y="0"/>
          <a:chExt cx="0" cy="0"/>
        </a:xfrm>
      </p:grpSpPr>
      <p:sp>
        <p:nvSpPr>
          <p:cNvPr id="1049" name="Google Shape;1049;g2435fae32ad_0_57"/>
          <p:cNvSpPr txBox="1">
            <a:spLocks noGrp="1"/>
          </p:cNvSpPr>
          <p:nvPr>
            <p:ph type="title"/>
          </p:nvPr>
        </p:nvSpPr>
        <p:spPr>
          <a:xfrm>
            <a:off x="65391" y="-200966"/>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000" dirty="0">
                <a:latin typeface="Franklin Gothic Medium" panose="020B0603020102020204" pitchFamily="34" charset="0"/>
              </a:rPr>
              <a:t>Supporting Students When Engaging With Complex Sources:</a:t>
            </a:r>
            <a:endParaRPr sz="3000" dirty="0">
              <a:latin typeface="Franklin Gothic Medium" panose="020B0603020102020204" pitchFamily="34" charset="0"/>
            </a:endParaRPr>
          </a:p>
          <a:p>
            <a:pPr marL="0" lvl="0" indent="0" algn="l" rtl="0">
              <a:spcBef>
                <a:spcPts val="0"/>
              </a:spcBef>
              <a:spcAft>
                <a:spcPts val="0"/>
              </a:spcAft>
              <a:buNone/>
            </a:pPr>
            <a:r>
              <a:rPr lang="en-US" sz="3000" b="1" dirty="0">
                <a:latin typeface="Franklin Gothic Medium" panose="020B0603020102020204" pitchFamily="34" charset="0"/>
                <a:ea typeface="Libre Franklin"/>
                <a:cs typeface="Libre Franklin"/>
                <a:sym typeface="Libre Franklin"/>
              </a:rPr>
              <a:t>After Engaging with the Source(s) (4)</a:t>
            </a:r>
            <a:endParaRPr sz="3000" dirty="0">
              <a:latin typeface="Franklin Gothic Medium" panose="020B0603020102020204" pitchFamily="34" charset="0"/>
            </a:endParaRPr>
          </a:p>
        </p:txBody>
      </p:sp>
      <p:sp>
        <p:nvSpPr>
          <p:cNvPr id="1050" name="Google Shape;1050;g2435fae32ad_0_57"/>
          <p:cNvSpPr txBox="1">
            <a:spLocks noGrp="1"/>
          </p:cNvSpPr>
          <p:nvPr>
            <p:ph type="body" idx="1"/>
          </p:nvPr>
        </p:nvSpPr>
        <p:spPr>
          <a:xfrm>
            <a:off x="410164" y="804316"/>
            <a:ext cx="11350035" cy="4073400"/>
          </a:xfrm>
          <a:prstGeom prst="rect">
            <a:avLst/>
          </a:prstGeom>
        </p:spPr>
        <p:txBody>
          <a:bodyPr spcFirstLastPara="1" wrap="square" lIns="91425" tIns="45700" rIns="91425" bIns="45700" anchor="t" anchorCtr="0">
            <a:normAutofit/>
          </a:bodyPr>
          <a:lstStyle/>
          <a:p>
            <a:pPr marL="0" lvl="0" indent="0" algn="l" rtl="0">
              <a:lnSpc>
                <a:spcPct val="100000"/>
              </a:lnSpc>
              <a:spcBef>
                <a:spcPts val="600"/>
              </a:spcBef>
              <a:spcAft>
                <a:spcPts val="0"/>
              </a:spcAft>
              <a:buNone/>
            </a:pPr>
            <a:r>
              <a:rPr lang="en-US" dirty="0">
                <a:latin typeface="Franklin Gothic Book" panose="020B0503020102020204" pitchFamily="34" charset="0"/>
              </a:rPr>
              <a:t>In the </a:t>
            </a:r>
            <a:r>
              <a:rPr lang="en-US" u="sng" dirty="0">
                <a:solidFill>
                  <a:schemeClr val="hlink"/>
                </a:solidFill>
                <a:latin typeface="Franklin Gothic Book" panose="020B0503020102020204" pitchFamily="34" charset="0"/>
                <a:hlinkClick r:id="rId3"/>
              </a:rPr>
              <a:t>Grade 8</a:t>
            </a:r>
            <a:r>
              <a:rPr lang="en-US" dirty="0">
                <a:latin typeface="Franklin Gothic Book" panose="020B0503020102020204" pitchFamily="34" charset="0"/>
              </a:rPr>
              <a:t> example below, the teacher uses Funneling and Focusing Questions to support students’ comprehension of the Missouri Compromise after students have read the source. </a:t>
            </a:r>
            <a:endParaRPr dirty="0">
              <a:latin typeface="Franklin Gothic Book" panose="020B0503020102020204" pitchFamily="34" charset="0"/>
            </a:endParaRPr>
          </a:p>
        </p:txBody>
      </p:sp>
      <p:sp>
        <p:nvSpPr>
          <p:cNvPr id="1051" name="Google Shape;1051;g2435fae32ad_0_57">
            <a:extLst>
              <a:ext uri="{C183D7F6-B498-43B3-948B-1728B52AA6E4}">
                <adec:decorative xmlns:adec="http://schemas.microsoft.com/office/drawing/2017/decorative" val="1"/>
              </a:ext>
            </a:extLst>
          </p:cNvPr>
          <p:cNvSpPr/>
          <p:nvPr/>
        </p:nvSpPr>
        <p:spPr>
          <a:xfrm>
            <a:off x="8134925" y="5665700"/>
            <a:ext cx="3868200" cy="1015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 name="TextBox 4">
            <a:extLst>
              <a:ext uri="{FF2B5EF4-FFF2-40B4-BE49-F238E27FC236}">
                <a16:creationId xmlns:a16="http://schemas.microsoft.com/office/drawing/2014/main" id="{FD163826-5443-6AE8-60B9-44D4DD557028}"/>
              </a:ext>
            </a:extLst>
          </p:cNvPr>
          <p:cNvSpPr txBox="1"/>
          <p:nvPr/>
        </p:nvSpPr>
        <p:spPr>
          <a:xfrm>
            <a:off x="188875" y="2291495"/>
            <a:ext cx="11814250" cy="4465197"/>
          </a:xfrm>
          <a:prstGeom prst="rect">
            <a:avLst/>
          </a:prstGeom>
          <a:solidFill>
            <a:schemeClr val="bg1"/>
          </a:solidFill>
        </p:spPr>
        <p:txBody>
          <a:bodyPr wrap="square">
            <a:spAutoFit/>
          </a:bodyPr>
          <a:lstStyle/>
          <a:p>
            <a:pPr marL="0" marR="0">
              <a:lnSpc>
                <a:spcPct val="115000"/>
              </a:lnSpc>
              <a:spcBef>
                <a:spcPts val="0"/>
              </a:spcBef>
              <a:spcAft>
                <a:spcPts val="0"/>
              </a:spcAft>
            </a:pPr>
            <a:r>
              <a:rPr lang="en-US" sz="1550" dirty="0">
                <a:solidFill>
                  <a:srgbClr val="000000"/>
                </a:solidFill>
                <a:effectLst/>
                <a:latin typeface="Calibri" panose="020F0502020204030204" pitchFamily="34" charset="0"/>
                <a:ea typeface="Calibri" panose="020F0502020204030204" pitchFamily="34" charset="0"/>
              </a:rPr>
              <a:t>Prior to continuing to the next Investigation, teachers need to check for understanding of the Missouri Compromise. To do so, teachers may use funneling questions when facilitating whole group discussion. Funneling questions “intentionally send students down a cognitive path with a known endpoint.” Funneling questions are appropriate to use here as students are “in the surface acquisition period” of the Missouri Compromise. To check for student understanding, teachers may use some of the questions from the </a:t>
            </a:r>
            <a:r>
              <a:rPr lang="en-US" sz="1550" dirty="0">
                <a:effectLst/>
                <a:latin typeface="Calibri" panose="020F0502020204030204" pitchFamily="34" charset="0"/>
                <a:ea typeface="Calibri" panose="020F0502020204030204" pitchFamily="34" charset="0"/>
              </a:rPr>
              <a:t>Analyze a Written Document</a:t>
            </a:r>
            <a:r>
              <a:rPr lang="en-US" sz="1550" dirty="0">
                <a:solidFill>
                  <a:srgbClr val="FF0000"/>
                </a:solidFill>
                <a:effectLst/>
                <a:latin typeface="Calibri" panose="020F0502020204030204" pitchFamily="34" charset="0"/>
                <a:ea typeface="Calibri" panose="020F0502020204030204" pitchFamily="34" charset="0"/>
              </a:rPr>
              <a:t> </a:t>
            </a:r>
            <a:r>
              <a:rPr lang="en-US" sz="1550" dirty="0">
                <a:solidFill>
                  <a:srgbClr val="000000"/>
                </a:solidFill>
                <a:effectLst/>
                <a:latin typeface="Calibri" panose="020F0502020204030204" pitchFamily="34" charset="0"/>
                <a:ea typeface="Calibri" panose="020F0502020204030204" pitchFamily="34" charset="0"/>
              </a:rPr>
              <a:t>tool such as:  </a:t>
            </a:r>
            <a:endParaRPr lang="en-US" sz="1550"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Arial" panose="020B0604020202020204" pitchFamily="34" charset="0"/>
              <a:buChar char="●"/>
            </a:pPr>
            <a:r>
              <a:rPr lang="en-US" sz="1550" dirty="0">
                <a:solidFill>
                  <a:srgbClr val="000000"/>
                </a:solidFill>
                <a:effectLst/>
                <a:latin typeface="Calibri" panose="020F0502020204030204" pitchFamily="34" charset="0"/>
                <a:ea typeface="Calibri" panose="020F0502020204030204" pitchFamily="34" charset="0"/>
                <a:cs typeface="Noto Sans Symbols"/>
              </a:rPr>
              <a:t>Who wrote The Missouri Compromise? </a:t>
            </a:r>
            <a:endParaRPr lang="en-US" sz="1550" dirty="0">
              <a:effectLst/>
              <a:latin typeface="Noto Sans Symbols"/>
              <a:ea typeface="Noto Sans Symbols"/>
              <a:cs typeface="Noto Sans Symbols"/>
            </a:endParaRPr>
          </a:p>
          <a:p>
            <a:pPr marL="342900" marR="0" lvl="0" indent="-342900">
              <a:lnSpc>
                <a:spcPct val="115000"/>
              </a:lnSpc>
              <a:spcBef>
                <a:spcPts val="0"/>
              </a:spcBef>
              <a:spcAft>
                <a:spcPts val="0"/>
              </a:spcAft>
              <a:buFont typeface="Arial" panose="020B0604020202020204" pitchFamily="34" charset="0"/>
              <a:buChar char="●"/>
            </a:pPr>
            <a:r>
              <a:rPr lang="en-US" sz="1550" dirty="0">
                <a:solidFill>
                  <a:srgbClr val="000000"/>
                </a:solidFill>
                <a:effectLst/>
                <a:latin typeface="Calibri" panose="020F0502020204030204" pitchFamily="34" charset="0"/>
                <a:ea typeface="Calibri" panose="020F0502020204030204" pitchFamily="34" charset="0"/>
                <a:cs typeface="Noto Sans Symbols"/>
              </a:rPr>
              <a:t>Who read/received The Missouri Compromise? </a:t>
            </a:r>
            <a:endParaRPr lang="en-US" sz="1550" dirty="0">
              <a:effectLst/>
              <a:latin typeface="Noto Sans Symbols"/>
              <a:ea typeface="Noto Sans Symbols"/>
              <a:cs typeface="Noto Sans Symbols"/>
            </a:endParaRPr>
          </a:p>
          <a:p>
            <a:pPr marL="342900" marR="0" lvl="0" indent="-342900">
              <a:lnSpc>
                <a:spcPct val="115000"/>
              </a:lnSpc>
              <a:spcBef>
                <a:spcPts val="0"/>
              </a:spcBef>
              <a:spcAft>
                <a:spcPts val="0"/>
              </a:spcAft>
              <a:buFont typeface="Arial" panose="020B0604020202020204" pitchFamily="34" charset="0"/>
              <a:buChar char="●"/>
            </a:pPr>
            <a:r>
              <a:rPr lang="en-US" sz="1550" dirty="0">
                <a:solidFill>
                  <a:srgbClr val="000000"/>
                </a:solidFill>
                <a:effectLst/>
                <a:latin typeface="Calibri" panose="020F0502020204030204" pitchFamily="34" charset="0"/>
                <a:ea typeface="Calibri" panose="020F0502020204030204" pitchFamily="34" charset="0"/>
                <a:cs typeface="Noto Sans Symbols"/>
              </a:rPr>
              <a:t>When and where is The Missouri Compromise from? Where is it from? </a:t>
            </a:r>
            <a:endParaRPr lang="en-US" sz="1550" dirty="0">
              <a:effectLst/>
              <a:latin typeface="Noto Sans Symbols"/>
              <a:ea typeface="Noto Sans Symbols"/>
              <a:cs typeface="Noto Sans Symbols"/>
            </a:endParaRPr>
          </a:p>
          <a:p>
            <a:pPr marL="342900" marR="0" lvl="0" indent="-342900">
              <a:lnSpc>
                <a:spcPct val="115000"/>
              </a:lnSpc>
              <a:spcBef>
                <a:spcPts val="0"/>
              </a:spcBef>
              <a:spcAft>
                <a:spcPts val="0"/>
              </a:spcAft>
              <a:buFont typeface="Arial" panose="020B0604020202020204" pitchFamily="34" charset="0"/>
              <a:buChar char="●"/>
            </a:pPr>
            <a:r>
              <a:rPr lang="en-US" sz="1550" dirty="0">
                <a:solidFill>
                  <a:srgbClr val="000000"/>
                </a:solidFill>
                <a:effectLst/>
                <a:latin typeface="Calibri" panose="020F0502020204030204" pitchFamily="34" charset="0"/>
                <a:ea typeface="Calibri" panose="020F0502020204030204" pitchFamily="34" charset="0"/>
                <a:cs typeface="Noto Sans Symbols"/>
              </a:rPr>
              <a:t>What is The Missouri Compromise talking about?</a:t>
            </a:r>
            <a:endParaRPr lang="en-US" sz="1550" dirty="0">
              <a:effectLst/>
              <a:latin typeface="Noto Sans Symbols"/>
              <a:ea typeface="Noto Sans Symbols"/>
              <a:cs typeface="Noto Sans Symbols"/>
            </a:endParaRPr>
          </a:p>
          <a:p>
            <a:pPr marL="0" marR="0">
              <a:lnSpc>
                <a:spcPct val="115000"/>
              </a:lnSpc>
              <a:spcBef>
                <a:spcPts val="0"/>
              </a:spcBef>
              <a:spcAft>
                <a:spcPts val="0"/>
              </a:spcAft>
            </a:pPr>
            <a:r>
              <a:rPr lang="en-US" sz="1550" dirty="0">
                <a:solidFill>
                  <a:srgbClr val="000000"/>
                </a:solidFill>
                <a:effectLst/>
                <a:latin typeface="Calibri" panose="020F0502020204030204" pitchFamily="34" charset="0"/>
                <a:ea typeface="Calibri" panose="020F0502020204030204" pitchFamily="34" charset="0"/>
              </a:rPr>
              <a:t> </a:t>
            </a:r>
            <a:endParaRPr lang="en-US" sz="155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550" dirty="0">
                <a:solidFill>
                  <a:srgbClr val="000000"/>
                </a:solidFill>
                <a:effectLst/>
                <a:latin typeface="Calibri" panose="020F0502020204030204" pitchFamily="34" charset="0"/>
                <a:ea typeface="Calibri" panose="020F0502020204030204" pitchFamily="34" charset="0"/>
              </a:rPr>
              <a:t>As students complete the funneling questions in the whole group discussion, transition to using focusing questions to support a more in-depth discussion of the Missouri Compromise and to prepare students for Investigation: Part 3. Focusing questions “prompt more discussion.” Some questions may be drawn from the</a:t>
            </a:r>
            <a:r>
              <a:rPr lang="en-US" sz="1550" dirty="0">
                <a:solidFill>
                  <a:srgbClr val="FF0000"/>
                </a:solidFill>
                <a:effectLst/>
                <a:latin typeface="Calibri" panose="020F0502020204030204" pitchFamily="34" charset="0"/>
                <a:ea typeface="Calibri" panose="020F0502020204030204" pitchFamily="34" charset="0"/>
              </a:rPr>
              <a:t> </a:t>
            </a:r>
            <a:r>
              <a:rPr lang="en-US" sz="1550" dirty="0">
                <a:effectLst/>
                <a:latin typeface="Calibri" panose="020F0502020204030204" pitchFamily="34" charset="0"/>
                <a:ea typeface="Calibri" panose="020F0502020204030204" pitchFamily="34" charset="0"/>
              </a:rPr>
              <a:t>Analyze a Written Document </a:t>
            </a:r>
            <a:r>
              <a:rPr lang="en-US" sz="1550" dirty="0">
                <a:solidFill>
                  <a:srgbClr val="000000"/>
                </a:solidFill>
                <a:effectLst/>
                <a:latin typeface="Calibri" panose="020F0502020204030204" pitchFamily="34" charset="0"/>
                <a:ea typeface="Calibri" panose="020F0502020204030204" pitchFamily="34" charset="0"/>
              </a:rPr>
              <a:t>tool, and may include, but are not limited to the following:</a:t>
            </a:r>
            <a:endParaRPr lang="en-US" sz="1550"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Arial" panose="020B0604020202020204" pitchFamily="34" charset="0"/>
              <a:buChar char="●"/>
            </a:pPr>
            <a:r>
              <a:rPr lang="en-US" sz="1550" dirty="0">
                <a:solidFill>
                  <a:srgbClr val="000000"/>
                </a:solidFill>
                <a:effectLst/>
                <a:latin typeface="Calibri" panose="020F0502020204030204" pitchFamily="34" charset="0"/>
                <a:ea typeface="Calibri" panose="020F0502020204030204" pitchFamily="34" charset="0"/>
                <a:cs typeface="Noto Sans Symbols"/>
              </a:rPr>
              <a:t>Write one sentence summarizing this document. </a:t>
            </a:r>
            <a:endParaRPr lang="en-US" sz="1550" dirty="0">
              <a:effectLst/>
              <a:latin typeface="Noto Sans Symbols"/>
              <a:ea typeface="Noto Sans Symbols"/>
              <a:cs typeface="Noto Sans Symbols"/>
            </a:endParaRPr>
          </a:p>
          <a:p>
            <a:pPr marL="342900" marR="0" lvl="0" indent="-342900">
              <a:lnSpc>
                <a:spcPct val="115000"/>
              </a:lnSpc>
              <a:spcBef>
                <a:spcPts val="0"/>
              </a:spcBef>
              <a:spcAft>
                <a:spcPts val="0"/>
              </a:spcAft>
              <a:buFont typeface="Arial" panose="020B0604020202020204" pitchFamily="34" charset="0"/>
              <a:buChar char="●"/>
            </a:pPr>
            <a:r>
              <a:rPr lang="en-US" sz="1550" dirty="0">
                <a:solidFill>
                  <a:srgbClr val="000000"/>
                </a:solidFill>
                <a:effectLst/>
                <a:latin typeface="Calibri" panose="020F0502020204030204" pitchFamily="34" charset="0"/>
                <a:ea typeface="Calibri" panose="020F0502020204030204" pitchFamily="34" charset="0"/>
                <a:cs typeface="Noto Sans Symbols"/>
              </a:rPr>
              <a:t>Why did the author write it? Quote evidence from the document that tells you this. </a:t>
            </a:r>
            <a:endParaRPr lang="en-US" sz="1550" dirty="0">
              <a:effectLst/>
              <a:latin typeface="Noto Sans Symbols"/>
              <a:ea typeface="Noto Sans Symbols"/>
              <a:cs typeface="Noto Sans Symbols"/>
            </a:endParaRPr>
          </a:p>
          <a:p>
            <a:pPr marL="342900" marR="0" lvl="0" indent="-342900">
              <a:lnSpc>
                <a:spcPct val="115000"/>
              </a:lnSpc>
              <a:spcBef>
                <a:spcPts val="0"/>
              </a:spcBef>
              <a:spcAft>
                <a:spcPts val="0"/>
              </a:spcAft>
              <a:buFont typeface="Arial" panose="020B0604020202020204" pitchFamily="34" charset="0"/>
              <a:buChar char="●"/>
            </a:pPr>
            <a:r>
              <a:rPr lang="en-US" sz="1550" dirty="0">
                <a:solidFill>
                  <a:srgbClr val="000000"/>
                </a:solidFill>
                <a:effectLst/>
                <a:latin typeface="Calibri" panose="020F0502020204030204" pitchFamily="34" charset="0"/>
                <a:ea typeface="Calibri" panose="020F0502020204030204" pitchFamily="34" charset="0"/>
                <a:cs typeface="Noto Sans Symbols"/>
              </a:rPr>
              <a:t>What was happening at the time in history this document was created?</a:t>
            </a:r>
            <a:endParaRPr lang="en-US" sz="1550" dirty="0">
              <a:effectLst/>
              <a:latin typeface="Noto Sans Symbols"/>
              <a:ea typeface="Noto Sans Symbols"/>
              <a:cs typeface="Noto Sans Symbols"/>
            </a:endParaRPr>
          </a:p>
          <a:p>
            <a:pPr marL="342900" marR="0" lvl="0" indent="-342900">
              <a:lnSpc>
                <a:spcPct val="115000"/>
              </a:lnSpc>
              <a:spcBef>
                <a:spcPts val="0"/>
              </a:spcBef>
              <a:spcAft>
                <a:spcPts val="0"/>
              </a:spcAft>
              <a:buFont typeface="Arial" panose="020B0604020202020204" pitchFamily="34" charset="0"/>
              <a:buChar char="●"/>
            </a:pPr>
            <a:r>
              <a:rPr lang="en-US" sz="1550" dirty="0">
                <a:solidFill>
                  <a:srgbClr val="000000"/>
                </a:solidFill>
                <a:effectLst/>
                <a:latin typeface="Calibri" panose="020F0502020204030204" pitchFamily="34" charset="0"/>
                <a:ea typeface="Calibri" panose="020F0502020204030204" pitchFamily="34" charset="0"/>
                <a:cs typeface="Noto Sans Symbols"/>
              </a:rPr>
              <a:t>How does the meaning of “compromise” apply to the Missouri Compromise?</a:t>
            </a:r>
            <a:endParaRPr lang="en-US" sz="1550" dirty="0">
              <a:effectLst/>
              <a:latin typeface="Noto Sans Symbols"/>
              <a:ea typeface="Noto Sans Symbols"/>
              <a:cs typeface="Noto Sans Symbol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56"/>
        <p:cNvGrpSpPr/>
        <p:nvPr/>
      </p:nvGrpSpPr>
      <p:grpSpPr>
        <a:xfrm>
          <a:off x="0" y="0"/>
          <a:ext cx="0" cy="0"/>
          <a:chOff x="0" y="0"/>
          <a:chExt cx="0" cy="0"/>
        </a:xfrm>
      </p:grpSpPr>
      <p:sp>
        <p:nvSpPr>
          <p:cNvPr id="1057" name="Google Shape;1057;g2435fae32ad_0_64"/>
          <p:cNvSpPr txBox="1">
            <a:spLocks noGrp="1"/>
          </p:cNvSpPr>
          <p:nvPr>
            <p:ph type="title"/>
          </p:nvPr>
        </p:nvSpPr>
        <p:spPr>
          <a:xfrm>
            <a:off x="139908" y="0"/>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ct val="36666"/>
              <a:buFont typeface="Arial"/>
              <a:buNone/>
            </a:pPr>
            <a:r>
              <a:rPr lang="en-US" sz="3000" dirty="0">
                <a:latin typeface="Franklin Gothic Medium" panose="020B0603020102020204" pitchFamily="34" charset="0"/>
              </a:rPr>
              <a:t>Supporting Students When Engaging With Complex Sources:</a:t>
            </a:r>
            <a:endParaRPr sz="3000" dirty="0">
              <a:latin typeface="Franklin Gothic Medium" panose="020B0603020102020204" pitchFamily="34" charset="0"/>
            </a:endParaRPr>
          </a:p>
          <a:p>
            <a:pPr marL="0" lvl="0" indent="0" algn="l" rtl="0">
              <a:spcBef>
                <a:spcPts val="0"/>
              </a:spcBef>
              <a:spcAft>
                <a:spcPts val="0"/>
              </a:spcAft>
              <a:buClr>
                <a:schemeClr val="dk1"/>
              </a:buClr>
              <a:buSzPct val="39285"/>
              <a:buFont typeface="Arial"/>
              <a:buNone/>
            </a:pPr>
            <a:r>
              <a:rPr lang="en-US" sz="2800" b="1" dirty="0">
                <a:latin typeface="Franklin Gothic Medium" panose="020B0603020102020204" pitchFamily="34" charset="0"/>
                <a:ea typeface="Libre Franklin"/>
                <a:cs typeface="Libre Franklin"/>
                <a:sym typeface="Libre Franklin"/>
              </a:rPr>
              <a:t>After Engaging with the Source(s)</a:t>
            </a:r>
            <a:r>
              <a:rPr lang="en-US" sz="3000" b="1" dirty="0">
                <a:latin typeface="Franklin Gothic Medium" panose="020B0603020102020204" pitchFamily="34" charset="0"/>
                <a:ea typeface="Libre Franklin"/>
                <a:cs typeface="Libre Franklin"/>
                <a:sym typeface="Libre Franklin"/>
              </a:rPr>
              <a:t> (5)</a:t>
            </a:r>
            <a:endParaRPr dirty="0">
              <a:latin typeface="Franklin Gothic Medium" panose="020B0603020102020204" pitchFamily="34" charset="0"/>
            </a:endParaRPr>
          </a:p>
        </p:txBody>
      </p:sp>
      <p:sp>
        <p:nvSpPr>
          <p:cNvPr id="1058" name="Google Shape;1058;g2435fae32ad_0_64"/>
          <p:cNvSpPr txBox="1">
            <a:spLocks noGrp="1"/>
          </p:cNvSpPr>
          <p:nvPr>
            <p:ph type="body" idx="1"/>
          </p:nvPr>
        </p:nvSpPr>
        <p:spPr>
          <a:xfrm>
            <a:off x="299804" y="1047006"/>
            <a:ext cx="11752288" cy="4351200"/>
          </a:xfrm>
          <a:prstGeom prst="rect">
            <a:avLst/>
          </a:prstGeom>
        </p:spPr>
        <p:txBody>
          <a:bodyPr spcFirstLastPara="1" wrap="square" lIns="91425" tIns="45700" rIns="91425" bIns="45700" anchor="t" anchorCtr="0">
            <a:normAutofit/>
          </a:bodyPr>
          <a:lstStyle/>
          <a:p>
            <a:pPr marL="0" lvl="0" indent="0" algn="l" rtl="0">
              <a:lnSpc>
                <a:spcPct val="100000"/>
              </a:lnSpc>
              <a:spcBef>
                <a:spcPts val="600"/>
              </a:spcBef>
              <a:spcAft>
                <a:spcPts val="0"/>
              </a:spcAft>
              <a:buClr>
                <a:schemeClr val="dk1"/>
              </a:buClr>
              <a:buSzPts val="1100"/>
              <a:buFont typeface="Arial"/>
              <a:buNone/>
            </a:pPr>
            <a:r>
              <a:rPr lang="en-US" sz="2300" dirty="0">
                <a:latin typeface="Franklin Gothic Book" panose="020B0503020102020204" pitchFamily="34" charset="0"/>
              </a:rPr>
              <a:t>In this </a:t>
            </a:r>
            <a:r>
              <a:rPr lang="en-US" sz="2300" u="sng" dirty="0">
                <a:solidFill>
                  <a:schemeClr val="hlink"/>
                </a:solidFill>
                <a:latin typeface="Franklin Gothic Book" panose="020B0503020102020204" pitchFamily="34" charset="0"/>
                <a:hlinkClick r:id="rId3"/>
              </a:rPr>
              <a:t>High School example</a:t>
            </a:r>
            <a:r>
              <a:rPr lang="en-US" sz="2300" dirty="0">
                <a:latin typeface="Franklin Gothic Book" panose="020B0503020102020204" pitchFamily="34" charset="0"/>
              </a:rPr>
              <a:t>, students engage in a small group Three Step Interview to review the articles they read to review the articles they read to understand how </a:t>
            </a:r>
            <a:r>
              <a:rPr lang="en-US" sz="2300" dirty="0">
                <a:solidFill>
                  <a:schemeClr val="dk1"/>
                </a:solidFill>
                <a:latin typeface="Franklin Gothic Book" panose="020B0503020102020204" pitchFamily="34" charset="0"/>
              </a:rPr>
              <a:t>global interactions impacted American culture and society in 2001. </a:t>
            </a:r>
            <a:endParaRPr sz="2300" dirty="0">
              <a:latin typeface="Franklin Gothic Book" panose="020B0503020102020204" pitchFamily="34" charset="0"/>
            </a:endParaRPr>
          </a:p>
        </p:txBody>
      </p:sp>
      <p:sp>
        <p:nvSpPr>
          <p:cNvPr id="1059" name="Google Shape;1059;g2435fae32ad_0_64">
            <a:extLst>
              <a:ext uri="{C183D7F6-B498-43B3-948B-1728B52AA6E4}">
                <adec:decorative xmlns:adec="http://schemas.microsoft.com/office/drawing/2017/decorative" val="1"/>
              </a:ext>
            </a:extLst>
          </p:cNvPr>
          <p:cNvSpPr/>
          <p:nvPr/>
        </p:nvSpPr>
        <p:spPr>
          <a:xfrm>
            <a:off x="8323850" y="5747900"/>
            <a:ext cx="3605100" cy="9750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 name="TextBox 4">
            <a:extLst>
              <a:ext uri="{FF2B5EF4-FFF2-40B4-BE49-F238E27FC236}">
                <a16:creationId xmlns:a16="http://schemas.microsoft.com/office/drawing/2014/main" id="{3BF9A139-9160-DD8F-FDF9-0136F0CB2155}"/>
              </a:ext>
            </a:extLst>
          </p:cNvPr>
          <p:cNvSpPr txBox="1"/>
          <p:nvPr/>
        </p:nvSpPr>
        <p:spPr>
          <a:xfrm>
            <a:off x="299804" y="2289851"/>
            <a:ext cx="11398497" cy="1661417"/>
          </a:xfrm>
          <a:prstGeom prst="rect">
            <a:avLst/>
          </a:prstGeom>
          <a:noFill/>
        </p:spPr>
        <p:txBody>
          <a:bodyPr wrap="square">
            <a:spAutoFit/>
          </a:bodyPr>
          <a:lstStyle/>
          <a:p>
            <a:pPr marL="0" marR="0">
              <a:lnSpc>
                <a:spcPct val="107000"/>
              </a:lnSpc>
              <a:spcBef>
                <a:spcPts val="1200"/>
              </a:spcBef>
              <a:spcAft>
                <a:spcPts val="1200"/>
              </a:spcAft>
            </a:pPr>
            <a:r>
              <a:rPr lang="en-US" sz="1600" dirty="0">
                <a:solidFill>
                  <a:srgbClr val="1A1A1A"/>
                </a:solidFill>
                <a:effectLst/>
                <a:highlight>
                  <a:srgbClr val="FFFFFF"/>
                </a:highlight>
                <a:latin typeface="Franklin Gothic Book" panose="020B0503020102020204" pitchFamily="34" charset="0"/>
                <a:ea typeface="Calibri" panose="020F0502020204030204" pitchFamily="34" charset="0"/>
              </a:rPr>
              <a:t>Once students have sourced and summarized their assigned article, divide students into groups of three to complete a </a:t>
            </a:r>
            <a:r>
              <a:rPr lang="en-US" sz="1600" u="sng" dirty="0">
                <a:solidFill>
                  <a:srgbClr val="1155CC"/>
                </a:solidFill>
                <a:effectLst/>
                <a:highlight>
                  <a:srgbClr val="FFFFFF"/>
                </a:highlight>
                <a:latin typeface="Franklin Gothic Book" panose="020B0503020102020204" pitchFamily="34" charset="0"/>
                <a:ea typeface="Calibri" panose="020F0502020204030204" pitchFamily="34" charset="0"/>
                <a:hlinkClick r:id="rId4"/>
              </a:rPr>
              <a:t>Three Step Interview</a:t>
            </a:r>
            <a:r>
              <a:rPr lang="en-US" sz="1600" dirty="0">
                <a:solidFill>
                  <a:srgbClr val="1A1A1A"/>
                </a:solidFill>
                <a:effectLst/>
                <a:highlight>
                  <a:srgbClr val="FFFFFF"/>
                </a:highlight>
                <a:latin typeface="Franklin Gothic Book" panose="020B0503020102020204" pitchFamily="34" charset="0"/>
                <a:ea typeface="Calibri" panose="020F0502020204030204" pitchFamily="34" charset="0"/>
              </a:rPr>
              <a:t> to interview each other on the article they read. At the end of this activity, students should have a good understanding of each article. This will be essential for students to establish the connections between these articles prior to constructing a claim. If students need support in asking each other questions about what they read, they may engage with the </a:t>
            </a:r>
            <a:r>
              <a:rPr lang="en-US" sz="1600" u="sng" dirty="0">
                <a:solidFill>
                  <a:srgbClr val="1155CC"/>
                </a:solidFill>
                <a:effectLst/>
                <a:highlight>
                  <a:srgbClr val="FFFFFF"/>
                </a:highlight>
                <a:latin typeface="Franklin Gothic Book" panose="020B0503020102020204" pitchFamily="34" charset="0"/>
                <a:ea typeface="Calibri" panose="020F0502020204030204" pitchFamily="34" charset="0"/>
                <a:hlinkClick r:id="rId5"/>
              </a:rPr>
              <a:t>Reporter’s Notebook</a:t>
            </a:r>
            <a:r>
              <a:rPr lang="en-US" sz="1600" dirty="0">
                <a:solidFill>
                  <a:srgbClr val="1A1A1A"/>
                </a:solidFill>
                <a:effectLst/>
                <a:highlight>
                  <a:srgbClr val="FFFFFF"/>
                </a:highlight>
                <a:latin typeface="Franklin Gothic Book" panose="020B0503020102020204" pitchFamily="34" charset="0"/>
                <a:ea typeface="Calibri" panose="020F0502020204030204" pitchFamily="34" charset="0"/>
              </a:rPr>
              <a:t> or </a:t>
            </a:r>
            <a:r>
              <a:rPr lang="en-US" sz="1600" u="sng" dirty="0">
                <a:solidFill>
                  <a:srgbClr val="0070C0"/>
                </a:solidFill>
                <a:effectLst/>
                <a:latin typeface="Franklin Gothic Book" panose="020B0503020102020204" pitchFamily="34" charset="0"/>
                <a:ea typeface="Calibri" panose="020F0502020204030204" pitchFamily="34" charset="0"/>
                <a:hlinkClick r:id="rId6"/>
              </a:rPr>
              <a:t>What Makes You Say That?</a:t>
            </a:r>
            <a:r>
              <a:rPr lang="en-US" sz="1600" dirty="0">
                <a:solidFill>
                  <a:srgbClr val="548DD4"/>
                </a:solidFill>
                <a:effectLst/>
                <a:highlight>
                  <a:srgbClr val="FFFFFF"/>
                </a:highlight>
                <a:latin typeface="Franklin Gothic Book" panose="020B0503020102020204" pitchFamily="34" charset="0"/>
                <a:ea typeface="Calibri" panose="020F0502020204030204" pitchFamily="34" charset="0"/>
              </a:rPr>
              <a:t> </a:t>
            </a:r>
            <a:r>
              <a:rPr lang="en-US" sz="1600" dirty="0">
                <a:solidFill>
                  <a:srgbClr val="1A1A1A"/>
                </a:solidFill>
                <a:effectLst/>
                <a:highlight>
                  <a:srgbClr val="FFFFFF"/>
                </a:highlight>
                <a:latin typeface="Franklin Gothic Book" panose="020B0503020102020204" pitchFamily="34" charset="0"/>
                <a:ea typeface="Calibri" panose="020F0502020204030204" pitchFamily="34" charset="0"/>
              </a:rPr>
              <a:t>thinking strategies to learn more about the topic their peers read about. Note takers may take notes in a Google doc so that all students can have access to the notes taken during the interviews. </a:t>
            </a:r>
            <a:endParaRPr lang="en-US" sz="1600" dirty="0">
              <a:effectLst/>
              <a:latin typeface="Franklin Gothic Book" panose="020B0503020102020204" pitchFamily="34" charset="0"/>
              <a:ea typeface="Calibri" panose="020F0502020204030204" pitchFamily="34" charset="0"/>
            </a:endParaRPr>
          </a:p>
        </p:txBody>
      </p:sp>
      <p:graphicFrame>
        <p:nvGraphicFramePr>
          <p:cNvPr id="2" name="Table 1">
            <a:extLst>
              <a:ext uri="{FF2B5EF4-FFF2-40B4-BE49-F238E27FC236}">
                <a16:creationId xmlns:a16="http://schemas.microsoft.com/office/drawing/2014/main" id="{9156F1BC-093F-A457-3F67-F80BA71B6E7E}"/>
              </a:ext>
            </a:extLst>
          </p:cNvPr>
          <p:cNvGraphicFramePr>
            <a:graphicFrameLocks noGrp="1"/>
          </p:cNvGraphicFramePr>
          <p:nvPr>
            <p:extLst>
              <p:ext uri="{D42A27DB-BD31-4B8C-83A1-F6EECF244321}">
                <p14:modId xmlns:p14="http://schemas.microsoft.com/office/powerpoint/2010/main" val="1589457859"/>
              </p:ext>
            </p:extLst>
          </p:nvPr>
        </p:nvGraphicFramePr>
        <p:xfrm>
          <a:off x="299803" y="3989369"/>
          <a:ext cx="11558393" cy="2805303"/>
        </p:xfrm>
        <a:graphic>
          <a:graphicData uri="http://schemas.openxmlformats.org/drawingml/2006/table">
            <a:tbl>
              <a:tblPr firstRow="1">
                <a:tableStyleId>{7D4F87D2-B31D-4A5B-840A-ADB18C62B1F1}</a:tableStyleId>
              </a:tblPr>
              <a:tblGrid>
                <a:gridCol w="11558393">
                  <a:extLst>
                    <a:ext uri="{9D8B030D-6E8A-4147-A177-3AD203B41FA5}">
                      <a16:colId xmlns:a16="http://schemas.microsoft.com/office/drawing/2014/main" val="2788021766"/>
                    </a:ext>
                  </a:extLst>
                </a:gridCol>
              </a:tblGrid>
              <a:tr h="2733532">
                <a:tc>
                  <a:txBody>
                    <a:bodyPr/>
                    <a:lstStyle/>
                    <a:p>
                      <a:pPr marL="0" marR="0">
                        <a:lnSpc>
                          <a:spcPct val="107000"/>
                        </a:lnSpc>
                        <a:spcBef>
                          <a:spcPts val="0"/>
                        </a:spcBef>
                        <a:spcAft>
                          <a:spcPts val="0"/>
                        </a:spcAft>
                      </a:pPr>
                      <a:r>
                        <a:rPr lang="en-US" sz="1500" dirty="0">
                          <a:effectLst/>
                        </a:rPr>
                        <a:t>In groups of three, conduct a </a:t>
                      </a:r>
                      <a:r>
                        <a:rPr lang="en-US" sz="1500" u="sng" dirty="0">
                          <a:effectLst/>
                          <a:hlinkClick r:id="rId4"/>
                        </a:rPr>
                        <a:t>Three Step Interview</a:t>
                      </a:r>
                      <a:r>
                        <a:rPr lang="en-US" sz="1500" dirty="0">
                          <a:effectLst/>
                        </a:rPr>
                        <a:t> over the articles you read. To prepare for your interview, take two to three minutes to compose a summary of what you read. </a:t>
                      </a:r>
                    </a:p>
                    <a:p>
                      <a:pPr marL="0" marR="0">
                        <a:lnSpc>
                          <a:spcPct val="107000"/>
                        </a:lnSpc>
                        <a:spcBef>
                          <a:spcPts val="0"/>
                        </a:spcBef>
                        <a:spcAft>
                          <a:spcPts val="0"/>
                        </a:spcAft>
                      </a:pPr>
                      <a:r>
                        <a:rPr lang="en-US" sz="1500" dirty="0">
                          <a:effectLst/>
                        </a:rPr>
                        <a:t> </a:t>
                      </a:r>
                    </a:p>
                    <a:p>
                      <a:pPr marL="0" marR="0">
                        <a:lnSpc>
                          <a:spcPct val="107000"/>
                        </a:lnSpc>
                        <a:spcBef>
                          <a:spcPts val="0"/>
                        </a:spcBef>
                        <a:spcAft>
                          <a:spcPts val="0"/>
                        </a:spcAft>
                      </a:pPr>
                      <a:r>
                        <a:rPr lang="en-US" sz="1500" dirty="0">
                          <a:effectLst/>
                        </a:rPr>
                        <a:t>In your groups of three, you will take turns assuming the role of the interviewer, the interviewee and note taker. Each interviewer will have three to four minutes to ask the interviewee questions about their article while the note taker takes notes about key events and details from the article. </a:t>
                      </a:r>
                    </a:p>
                    <a:p>
                      <a:pPr marL="0" marR="0">
                        <a:lnSpc>
                          <a:spcPct val="107000"/>
                        </a:lnSpc>
                        <a:spcBef>
                          <a:spcPts val="0"/>
                        </a:spcBef>
                        <a:spcAft>
                          <a:spcPts val="0"/>
                        </a:spcAft>
                      </a:pPr>
                      <a:r>
                        <a:rPr lang="en-US" sz="1500" dirty="0">
                          <a:effectLst/>
                        </a:rPr>
                        <a:t> </a:t>
                      </a:r>
                    </a:p>
                    <a:p>
                      <a:pPr marL="0" marR="0">
                        <a:lnSpc>
                          <a:spcPct val="107000"/>
                        </a:lnSpc>
                        <a:spcBef>
                          <a:spcPts val="0"/>
                        </a:spcBef>
                        <a:spcAft>
                          <a:spcPts val="0"/>
                        </a:spcAft>
                      </a:pPr>
                      <a:r>
                        <a:rPr lang="en-US" sz="1500" dirty="0">
                          <a:effectLst/>
                        </a:rPr>
                        <a:t>You will have one to two minutes in between each interview to prepare for your new role until each member of your group has assumed all of the roles in this activity (interviewer, interviewee and note taker). </a:t>
                      </a:r>
                    </a:p>
                    <a:p>
                      <a:pPr marL="0" marR="0">
                        <a:lnSpc>
                          <a:spcPct val="107000"/>
                        </a:lnSpc>
                        <a:spcBef>
                          <a:spcPts val="0"/>
                        </a:spcBef>
                        <a:spcAft>
                          <a:spcPts val="0"/>
                        </a:spcAft>
                      </a:pPr>
                      <a:r>
                        <a:rPr lang="en-US" sz="1500" dirty="0">
                          <a:effectLst/>
                        </a:rPr>
                        <a:t> </a:t>
                      </a:r>
                    </a:p>
                    <a:p>
                      <a:pPr marL="0" marR="0">
                        <a:lnSpc>
                          <a:spcPct val="107000"/>
                        </a:lnSpc>
                        <a:spcBef>
                          <a:spcPts val="0"/>
                        </a:spcBef>
                        <a:spcAft>
                          <a:spcPts val="0"/>
                        </a:spcAft>
                      </a:pPr>
                      <a:r>
                        <a:rPr lang="en-US" sz="1500" dirty="0">
                          <a:effectLst/>
                        </a:rPr>
                        <a:t>Once each interview has concluded, take two minutes to collect any information that was missed between note takers. </a:t>
                      </a:r>
                      <a:endParaRPr lang="en-US" sz="1500" dirty="0">
                        <a:effectLst/>
                        <a:latin typeface="Calibri" panose="020F0502020204030204" pitchFamily="34" charset="0"/>
                        <a:ea typeface="Calibri" panose="020F0502020204030204" pitchFamily="34" charset="0"/>
                      </a:endParaRPr>
                    </a:p>
                  </a:txBody>
                  <a:tcPr marL="63500" marR="63500" marT="63500" marB="63500">
                    <a:solidFill>
                      <a:schemeClr val="accent1">
                        <a:lumMod val="20000"/>
                        <a:lumOff val="80000"/>
                      </a:schemeClr>
                    </a:solidFill>
                  </a:tcPr>
                </a:tc>
                <a:extLst>
                  <a:ext uri="{0D108BD9-81ED-4DB2-BD59-A6C34878D82A}">
                    <a16:rowId xmlns:a16="http://schemas.microsoft.com/office/drawing/2014/main" val="3884791104"/>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64"/>
        <p:cNvGrpSpPr/>
        <p:nvPr/>
      </p:nvGrpSpPr>
      <p:grpSpPr>
        <a:xfrm>
          <a:off x="0" y="0"/>
          <a:ext cx="0" cy="0"/>
          <a:chOff x="0" y="0"/>
          <a:chExt cx="0" cy="0"/>
        </a:xfrm>
      </p:grpSpPr>
      <p:sp>
        <p:nvSpPr>
          <p:cNvPr id="1065" name="Google Shape;1065;g2435fae32ad_0_25"/>
          <p:cNvSpPr txBox="1">
            <a:spLocks noGrp="1"/>
          </p:cNvSpPr>
          <p:nvPr>
            <p:ph type="title"/>
          </p:nvPr>
        </p:nvSpPr>
        <p:spPr>
          <a:xfrm>
            <a:off x="376950" y="114300"/>
            <a:ext cx="10515600" cy="95275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2800" b="1" dirty="0">
                <a:latin typeface="Franklin Gothic Medium" panose="020B0603020102020204" pitchFamily="34" charset="0"/>
                <a:ea typeface="Libre Franklin"/>
                <a:cs typeface="Libre Franklin"/>
                <a:sym typeface="Libre Franklin"/>
              </a:rPr>
              <a:t>After Engaging with the Source(s): Application (1) </a:t>
            </a:r>
            <a:endParaRPr dirty="0">
              <a:latin typeface="Franklin Gothic Medium" panose="020B0603020102020204" pitchFamily="34" charset="0"/>
            </a:endParaRPr>
          </a:p>
        </p:txBody>
      </p:sp>
      <p:sp>
        <p:nvSpPr>
          <p:cNvPr id="1066" name="Google Shape;1066;g2435fae32ad_0_25"/>
          <p:cNvSpPr txBox="1">
            <a:spLocks noGrp="1"/>
          </p:cNvSpPr>
          <p:nvPr>
            <p:ph type="body" idx="1"/>
          </p:nvPr>
        </p:nvSpPr>
        <p:spPr>
          <a:xfrm>
            <a:off x="376950" y="2082800"/>
            <a:ext cx="11195457" cy="4749800"/>
          </a:xfrm>
          <a:prstGeom prst="rect">
            <a:avLst/>
          </a:prstGeom>
        </p:spPr>
        <p:txBody>
          <a:bodyPr spcFirstLastPara="1" wrap="square" lIns="91425" tIns="45700" rIns="91425" bIns="45700" anchor="t" anchorCtr="0">
            <a:normAutofit/>
          </a:bodyPr>
          <a:lstStyle/>
          <a:p>
            <a:pPr marL="0" lvl="0" indent="0" algn="l" rtl="0">
              <a:lnSpc>
                <a:spcPct val="120000"/>
              </a:lnSpc>
              <a:spcBef>
                <a:spcPts val="0"/>
              </a:spcBef>
              <a:spcAft>
                <a:spcPts val="0"/>
              </a:spcAft>
              <a:buNone/>
            </a:pPr>
            <a:r>
              <a:rPr lang="en-US" sz="2000" dirty="0">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68"/>
                  </a:ext>
                </a:extLst>
              </a:rPr>
              <a:t>Answer</a:t>
            </a:r>
            <a:r>
              <a:rPr lang="en-US" sz="2000" dirty="0">
                <a:latin typeface="Franklin Gothic Book" panose="020B0503020102020204" pitchFamily="34" charset="0"/>
              </a:rPr>
              <a:t> the following questions as you review the complex social studies skills students are engaging with in this investigation. </a:t>
            </a:r>
          </a:p>
          <a:p>
            <a:pPr marL="72597" lvl="0" indent="0" algn="l" rtl="0">
              <a:lnSpc>
                <a:spcPct val="120000"/>
              </a:lnSpc>
              <a:spcBef>
                <a:spcPts val="1000"/>
              </a:spcBef>
              <a:spcAft>
                <a:spcPts val="0"/>
              </a:spcAft>
              <a:buSzPct val="100000"/>
              <a:buNone/>
            </a:pPr>
            <a:r>
              <a:rPr lang="en-US" sz="2000" dirty="0">
                <a:latin typeface="Franklin Gothic Book" panose="020B0503020102020204" pitchFamily="34" charset="0"/>
              </a:rPr>
              <a:t>How does this sourcing activity require students to:</a:t>
            </a:r>
          </a:p>
          <a:p>
            <a:pPr marL="529797" indent="-457200">
              <a:lnSpc>
                <a:spcPct val="120000"/>
              </a:lnSpc>
              <a:buSzPct val="100000"/>
            </a:pPr>
            <a:r>
              <a:rPr lang="en-US" sz="2000" dirty="0">
                <a:latin typeface="Franklin Gothic Book" panose="020B0503020102020204" pitchFamily="34" charset="0"/>
              </a:rPr>
              <a:t>consider new ideas?</a:t>
            </a:r>
          </a:p>
          <a:p>
            <a:pPr marL="529797" indent="-457200">
              <a:lnSpc>
                <a:spcPct val="120000"/>
              </a:lnSpc>
              <a:buSzPct val="100000"/>
            </a:pPr>
            <a:r>
              <a:rPr lang="en-US" sz="2000" dirty="0">
                <a:latin typeface="Franklin Gothic Book" panose="020B0503020102020204" pitchFamily="34" charset="0"/>
              </a:rPr>
              <a:t>clarify and refine their understanding of content?</a:t>
            </a:r>
          </a:p>
          <a:p>
            <a:pPr marL="529797" indent="-457200">
              <a:lnSpc>
                <a:spcPct val="120000"/>
              </a:lnSpc>
              <a:buSzPct val="100000"/>
            </a:pPr>
            <a:r>
              <a:rPr lang="en-US" sz="2000" dirty="0">
                <a:latin typeface="Franklin Gothic Book" panose="020B0503020102020204" pitchFamily="34" charset="0"/>
              </a:rPr>
              <a:t>connect what they have learned through these sources with other information or social studies concepts?</a:t>
            </a:r>
          </a:p>
          <a:p>
            <a:pPr marL="529797" indent="-457200">
              <a:lnSpc>
                <a:spcPct val="120000"/>
              </a:lnSpc>
              <a:buSzPct val="100000"/>
            </a:pPr>
            <a:r>
              <a:rPr lang="en-US" sz="2000" dirty="0">
                <a:latin typeface="Franklin Gothic Book" panose="020B0503020102020204" pitchFamily="34" charset="0"/>
              </a:rPr>
              <a:t>engage in evaluating the source(s), such as through corroboration or contextualization?</a:t>
            </a:r>
            <a:endParaRPr lang="en-US" sz="1800" dirty="0">
              <a:latin typeface="Franklin Gothic Book" panose="020B0503020102020204" pitchFamily="34" charset="0"/>
            </a:endParaRPr>
          </a:p>
        </p:txBody>
      </p:sp>
      <p:sp>
        <p:nvSpPr>
          <p:cNvPr id="1068" name="Google Shape;1068;g2435fae32ad_0_25"/>
          <p:cNvSpPr txBox="1"/>
          <p:nvPr/>
        </p:nvSpPr>
        <p:spPr>
          <a:xfrm>
            <a:off x="376950" y="885687"/>
            <a:ext cx="11195456" cy="1133613"/>
          </a:xfrm>
          <a:prstGeom prst="rect">
            <a:avLst/>
          </a:prstGeom>
          <a:solidFill>
            <a:schemeClr val="accent1">
              <a:lumMod val="20000"/>
              <a:lumOff val="80000"/>
            </a:schemeClr>
          </a:solidFill>
          <a:ln>
            <a:noFill/>
          </a:ln>
        </p:spPr>
        <p:txBody>
          <a:bodyPr spcFirstLastPara="1" wrap="square" lIns="91425" tIns="91425" rIns="91425" bIns="91425" anchor="t" anchorCtr="0">
            <a:spAutoFit/>
          </a:bodyPr>
          <a:lstStyle/>
          <a:p>
            <a:pPr marL="0" lvl="0" indent="0" algn="ctr" rtl="0">
              <a:lnSpc>
                <a:spcPct val="90000"/>
              </a:lnSpc>
              <a:spcBef>
                <a:spcPts val="1000"/>
              </a:spcBef>
              <a:spcAft>
                <a:spcPts val="0"/>
              </a:spcAft>
              <a:buNone/>
            </a:pPr>
            <a:r>
              <a:rPr lang="en-US" sz="2500" b="1" dirty="0">
                <a:solidFill>
                  <a:srgbClr val="102649"/>
                </a:solidFill>
                <a:latin typeface="Franklin Gothic Book" panose="020B0503020102020204" pitchFamily="34" charset="0"/>
                <a:ea typeface="Libre Franklin"/>
                <a:cs typeface="Libre Franklin"/>
                <a:sym typeface="Libre Franklin"/>
              </a:rPr>
              <a:t>Access the </a:t>
            </a:r>
            <a:r>
              <a:rPr lang="en-US" sz="2500" b="1" u="sng" dirty="0">
                <a:solidFill>
                  <a:schemeClr val="hlink"/>
                </a:solidFill>
                <a:latin typeface="Franklin Gothic Book" panose="020B0503020102020204" pitchFamily="34" charset="0"/>
                <a:ea typeface="Libre Franklin"/>
                <a:cs typeface="Libre Franklin"/>
                <a:sym typeface="Libre Franklin"/>
                <a:hlinkClick r:id="rId3"/>
              </a:rPr>
              <a:t>Grade 5 Assignment with Teacher Notes</a:t>
            </a:r>
            <a:r>
              <a:rPr lang="en-US" sz="2500" b="1" dirty="0">
                <a:solidFill>
                  <a:srgbClr val="102649"/>
                </a:solidFill>
                <a:latin typeface="Franklin Gothic Book" panose="020B0503020102020204" pitchFamily="34" charset="0"/>
                <a:ea typeface="Libre Franklin"/>
                <a:cs typeface="Libre Franklin"/>
                <a:sym typeface="Libre Franklin"/>
              </a:rPr>
              <a:t>. </a:t>
            </a:r>
            <a:endParaRPr sz="2500" b="1" dirty="0">
              <a:solidFill>
                <a:srgbClr val="102649"/>
              </a:solidFill>
              <a:latin typeface="Franklin Gothic Book" panose="020B0503020102020204" pitchFamily="34" charset="0"/>
              <a:ea typeface="Libre Franklin"/>
              <a:cs typeface="Libre Franklin"/>
              <a:sym typeface="Libre Franklin"/>
            </a:endParaRPr>
          </a:p>
          <a:p>
            <a:pPr marL="0" lvl="0" indent="0" algn="ctr" rtl="0">
              <a:lnSpc>
                <a:spcPct val="90000"/>
              </a:lnSpc>
              <a:spcBef>
                <a:spcPts val="1000"/>
              </a:spcBef>
              <a:spcAft>
                <a:spcPts val="0"/>
              </a:spcAft>
              <a:buClr>
                <a:schemeClr val="dk1"/>
              </a:buClr>
              <a:buSzPts val="1100"/>
              <a:buFont typeface="Arial"/>
              <a:buNone/>
            </a:pPr>
            <a:r>
              <a:rPr lang="en-US" sz="2500" b="1" dirty="0">
                <a:solidFill>
                  <a:srgbClr val="102649"/>
                </a:solidFill>
                <a:latin typeface="Franklin Gothic Book" panose="020B0503020102020204" pitchFamily="34" charset="0"/>
                <a:ea typeface="Libre Franklin"/>
                <a:cs typeface="Libre Franklin"/>
                <a:sym typeface="Libre Franklin"/>
              </a:rPr>
              <a:t>Find Investigation: Part Three on page 6.</a:t>
            </a:r>
            <a:endParaRPr b="1" dirty="0">
              <a:latin typeface="Franklin Gothic Book" panose="020B0503020102020204" pitchFamily="34" charset="0"/>
              <a:ea typeface="Libre Franklin"/>
              <a:cs typeface="Libre Franklin"/>
              <a:sym typeface="Libre Franklin"/>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72"/>
        <p:cNvGrpSpPr/>
        <p:nvPr/>
      </p:nvGrpSpPr>
      <p:grpSpPr>
        <a:xfrm>
          <a:off x="0" y="0"/>
          <a:ext cx="0" cy="0"/>
          <a:chOff x="0" y="0"/>
          <a:chExt cx="0" cy="0"/>
        </a:xfrm>
      </p:grpSpPr>
      <p:sp>
        <p:nvSpPr>
          <p:cNvPr id="1073" name="Google Shape;1073;g223c2a54d89_0_72"/>
          <p:cNvSpPr txBox="1">
            <a:spLocks noGrp="1"/>
          </p:cNvSpPr>
          <p:nvPr>
            <p:ph type="title"/>
          </p:nvPr>
        </p:nvSpPr>
        <p:spPr>
          <a:xfrm>
            <a:off x="838200" y="2653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latin typeface="Franklin Gothic Medium" panose="020B0603020102020204" pitchFamily="34" charset="0"/>
              </a:rPr>
              <a:t>Using Evidence Purpose and Function</a:t>
            </a:r>
            <a:endParaRPr dirty="0">
              <a:latin typeface="Franklin Gothic Medium" panose="020B0603020102020204" pitchFamily="34" charset="0"/>
            </a:endParaRPr>
          </a:p>
        </p:txBody>
      </p:sp>
      <p:sp>
        <p:nvSpPr>
          <p:cNvPr id="1074" name="Google Shape;1074;g223c2a54d89_0_72"/>
          <p:cNvSpPr txBox="1">
            <a:spLocks noGrp="1"/>
          </p:cNvSpPr>
          <p:nvPr>
            <p:ph type="body" idx="1"/>
          </p:nvPr>
        </p:nvSpPr>
        <p:spPr>
          <a:xfrm>
            <a:off x="838200" y="1454925"/>
            <a:ext cx="10515600" cy="43512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r>
              <a:rPr lang="en-US" sz="3000" dirty="0">
                <a:solidFill>
                  <a:srgbClr val="222222"/>
                </a:solidFill>
                <a:latin typeface="Franklin Gothic Book" panose="020B0503020102020204" pitchFamily="34" charset="0"/>
              </a:rPr>
              <a:t>Within the Using Evidence standards, students are required to:</a:t>
            </a:r>
            <a:endParaRPr sz="3000" dirty="0">
              <a:solidFill>
                <a:srgbClr val="222222"/>
              </a:solidFill>
              <a:latin typeface="Franklin Gothic Book" panose="020B0503020102020204" pitchFamily="34" charset="0"/>
            </a:endParaRPr>
          </a:p>
          <a:p>
            <a:pPr marL="0" lvl="0" indent="0" algn="l" rtl="0">
              <a:lnSpc>
                <a:spcPct val="115000"/>
              </a:lnSpc>
              <a:spcBef>
                <a:spcPts val="0"/>
              </a:spcBef>
              <a:spcAft>
                <a:spcPts val="0"/>
              </a:spcAft>
              <a:buClr>
                <a:schemeClr val="dk1"/>
              </a:buClr>
              <a:buSzPts val="1100"/>
              <a:buFont typeface="Arial"/>
              <a:buNone/>
            </a:pPr>
            <a:endParaRPr sz="3000" dirty="0">
              <a:solidFill>
                <a:srgbClr val="222222"/>
              </a:solidFill>
              <a:latin typeface="Franklin Gothic Book" panose="020B0503020102020204" pitchFamily="34" charset="0"/>
            </a:endParaRPr>
          </a:p>
          <a:p>
            <a:pPr marL="457200" lvl="0" indent="-419100" algn="l" rtl="0">
              <a:lnSpc>
                <a:spcPct val="115000"/>
              </a:lnSpc>
              <a:spcBef>
                <a:spcPts val="0"/>
              </a:spcBef>
              <a:spcAft>
                <a:spcPts val="0"/>
              </a:spcAft>
              <a:buClr>
                <a:srgbClr val="222222"/>
              </a:buClr>
              <a:buSzPts val="3000"/>
              <a:buChar char="•"/>
            </a:pPr>
            <a:r>
              <a:rPr lang="en-US" sz="3000" dirty="0">
                <a:solidFill>
                  <a:srgbClr val="222222"/>
                </a:solidFill>
                <a:latin typeface="Franklin Gothic Book" panose="020B0503020102020204" pitchFamily="34" charset="0"/>
              </a:rPr>
              <a:t>Use sources to answer compelling and supporting questions; and</a:t>
            </a:r>
            <a:endParaRPr sz="3000" dirty="0">
              <a:solidFill>
                <a:srgbClr val="222222"/>
              </a:solidFill>
              <a:latin typeface="Franklin Gothic Book" panose="020B0503020102020204" pitchFamily="34" charset="0"/>
            </a:endParaRPr>
          </a:p>
          <a:p>
            <a:pPr marL="457200" lvl="0" indent="-419100" algn="l" rtl="0">
              <a:lnSpc>
                <a:spcPct val="115000"/>
              </a:lnSpc>
              <a:spcBef>
                <a:spcPts val="0"/>
              </a:spcBef>
              <a:spcAft>
                <a:spcPts val="0"/>
              </a:spcAft>
              <a:buClr>
                <a:srgbClr val="222222"/>
              </a:buClr>
              <a:buSzPts val="3000"/>
              <a:buChar char="•"/>
            </a:pPr>
            <a:r>
              <a:rPr lang="en-US" sz="3000" dirty="0">
                <a:solidFill>
                  <a:srgbClr val="222222"/>
                </a:solidFill>
                <a:latin typeface="Franklin Gothic Book" panose="020B0503020102020204" pitchFamily="34" charset="0"/>
              </a:rPr>
              <a:t>Analyze sources and apply relevant information to make evidence-based claims when answering compelling and supporting questions. </a:t>
            </a:r>
            <a:endParaRPr sz="3000" dirty="0">
              <a:solidFill>
                <a:srgbClr val="222222"/>
              </a:solidFill>
              <a:latin typeface="Franklin Gothic Book" panose="020B05030201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78"/>
        <p:cNvGrpSpPr/>
        <p:nvPr/>
      </p:nvGrpSpPr>
      <p:grpSpPr>
        <a:xfrm>
          <a:off x="0" y="0"/>
          <a:ext cx="0" cy="0"/>
          <a:chOff x="0" y="0"/>
          <a:chExt cx="0" cy="0"/>
        </a:xfrm>
      </p:grpSpPr>
      <p:sp>
        <p:nvSpPr>
          <p:cNvPr id="1079" name="Google Shape;1079;g223c2a54d89_0_77"/>
          <p:cNvSpPr txBox="1">
            <a:spLocks noGrp="1"/>
          </p:cNvSpPr>
          <p:nvPr>
            <p:ph type="title"/>
          </p:nvPr>
        </p:nvSpPr>
        <p:spPr>
          <a:xfrm>
            <a:off x="358514" y="0"/>
            <a:ext cx="10995285"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ct val="36666"/>
              <a:buFont typeface="Arial"/>
              <a:buNone/>
            </a:pPr>
            <a:r>
              <a:rPr lang="en-US" sz="3200" dirty="0">
                <a:latin typeface="Franklin Gothic Medium" panose="020B0603020102020204" pitchFamily="34" charset="0"/>
              </a:rPr>
              <a:t>Supporting Students When Engaging With Complex Sources:</a:t>
            </a:r>
            <a:endParaRPr sz="3200" dirty="0">
              <a:latin typeface="Franklin Gothic Medium" panose="020B0603020102020204" pitchFamily="34" charset="0"/>
            </a:endParaRPr>
          </a:p>
          <a:p>
            <a:pPr marL="0" lvl="0" indent="0" algn="l" rtl="0">
              <a:spcBef>
                <a:spcPts val="0"/>
              </a:spcBef>
              <a:spcAft>
                <a:spcPts val="0"/>
              </a:spcAft>
              <a:buClr>
                <a:schemeClr val="dk1"/>
              </a:buClr>
              <a:buSzPct val="39285"/>
              <a:buFont typeface="Arial"/>
              <a:buNone/>
            </a:pPr>
            <a:r>
              <a:rPr lang="en-US" sz="3200" b="1" dirty="0">
                <a:latin typeface="Franklin Gothic Medium" panose="020B0603020102020204" pitchFamily="34" charset="0"/>
                <a:ea typeface="Libre Franklin"/>
                <a:cs typeface="Libre Franklin"/>
                <a:sym typeface="Libre Franklin"/>
              </a:rPr>
              <a:t>After Engaging with the Source(s) (6)</a:t>
            </a:r>
            <a:endParaRPr sz="4800" dirty="0">
              <a:latin typeface="Franklin Gothic Medium" panose="020B0603020102020204" pitchFamily="34" charset="0"/>
            </a:endParaRPr>
          </a:p>
        </p:txBody>
      </p:sp>
      <p:sp>
        <p:nvSpPr>
          <p:cNvPr id="1080" name="Google Shape;1080;g223c2a54d89_0_77"/>
          <p:cNvSpPr txBox="1">
            <a:spLocks noGrp="1"/>
          </p:cNvSpPr>
          <p:nvPr>
            <p:ph type="body" idx="1"/>
          </p:nvPr>
        </p:nvSpPr>
        <p:spPr>
          <a:xfrm>
            <a:off x="629587" y="1199213"/>
            <a:ext cx="10724213" cy="4571912"/>
          </a:xfrm>
          <a:prstGeom prst="rect">
            <a:avLst/>
          </a:prstGeom>
        </p:spPr>
        <p:txBody>
          <a:bodyPr spcFirstLastPara="1" wrap="square" lIns="91425" tIns="45700" rIns="91425" bIns="45700" anchor="t" anchorCtr="0">
            <a:normAutofit fontScale="92500" lnSpcReduction="10000"/>
          </a:bodyPr>
          <a:lstStyle/>
          <a:p>
            <a:pPr marL="0" lvl="0" indent="0" algn="l" rtl="0">
              <a:lnSpc>
                <a:spcPct val="100000"/>
              </a:lnSpc>
              <a:spcBef>
                <a:spcPts val="1000"/>
              </a:spcBef>
              <a:spcAft>
                <a:spcPts val="0"/>
              </a:spcAft>
              <a:buNone/>
            </a:pPr>
            <a:r>
              <a:rPr lang="en-US" dirty="0">
                <a:solidFill>
                  <a:srgbClr val="3F3F3F"/>
                </a:solidFill>
                <a:latin typeface="Franklin Gothic Book" panose="020B0503020102020204" pitchFamily="34" charset="0"/>
                <a:ea typeface="Arial"/>
                <a:cs typeface="Arial"/>
                <a:sym typeface="Arial"/>
              </a:rPr>
              <a:t>For this deeper dive, access the </a:t>
            </a:r>
            <a:r>
              <a:rPr lang="en-US" i="1" dirty="0">
                <a:solidFill>
                  <a:srgbClr val="3F3F3F"/>
                </a:solidFill>
                <a:latin typeface="Franklin Gothic Book" panose="020B0503020102020204" pitchFamily="34" charset="0"/>
                <a:ea typeface="Arial"/>
                <a:cs typeface="Arial"/>
                <a:sym typeface="Arial"/>
              </a:rPr>
              <a:t>Teacher Notes</a:t>
            </a:r>
            <a:r>
              <a:rPr lang="en-US" dirty="0">
                <a:solidFill>
                  <a:srgbClr val="3F3F3F"/>
                </a:solidFill>
                <a:latin typeface="Franklin Gothic Book" panose="020B0503020102020204" pitchFamily="34" charset="0"/>
                <a:ea typeface="Arial"/>
                <a:cs typeface="Arial"/>
                <a:sym typeface="Arial"/>
              </a:rPr>
              <a:t> document for your grade level in the</a:t>
            </a:r>
            <a:r>
              <a:rPr lang="en-US" dirty="0">
                <a:solidFill>
                  <a:srgbClr val="3F3F3F"/>
                </a:solidFill>
                <a:uFill>
                  <a:noFill/>
                </a:uFill>
                <a:latin typeface="Franklin Gothic Book" panose="020B0503020102020204" pitchFamily="34" charset="0"/>
                <a:ea typeface="Arial"/>
                <a:cs typeface="Arial"/>
                <a:sym typeface="Arial"/>
                <a:hlinkClick r:id="rId3">
                  <a:extLst>
                    <a:ext uri="{A12FA001-AC4F-418D-AE19-62706E023703}">
                      <ahyp:hlinkClr xmlns:ahyp="http://schemas.microsoft.com/office/drawing/2018/hyperlinkcolor" val="tx"/>
                    </a:ext>
                  </a:extLst>
                </a:hlinkClick>
              </a:rPr>
              <a:t> </a:t>
            </a:r>
            <a:r>
              <a:rPr lang="en-US" u="sng" dirty="0">
                <a:solidFill>
                  <a:schemeClr val="hlink"/>
                </a:solidFill>
                <a:latin typeface="Franklin Gothic Book" panose="020B0503020102020204" pitchFamily="34" charset="0"/>
                <a:ea typeface="Arial"/>
                <a:cs typeface="Arial"/>
                <a:sym typeface="Arial"/>
                <a:hlinkClick r:id="rId3"/>
              </a:rPr>
              <a:t>Student Assignment Library</a:t>
            </a:r>
            <a:r>
              <a:rPr lang="en-US" dirty="0">
                <a:solidFill>
                  <a:srgbClr val="3F3F3F"/>
                </a:solidFill>
                <a:latin typeface="Franklin Gothic Book" panose="020B0503020102020204" pitchFamily="34" charset="0"/>
                <a:ea typeface="Arial"/>
                <a:cs typeface="Arial"/>
                <a:sym typeface="Arial"/>
              </a:rPr>
              <a:t> on the</a:t>
            </a:r>
            <a:r>
              <a:rPr lang="en-US" dirty="0">
                <a:solidFill>
                  <a:srgbClr val="3F3F3F"/>
                </a:solidFill>
                <a:uFill>
                  <a:noFill/>
                </a:uFill>
                <a:latin typeface="Franklin Gothic Book" panose="020B0503020102020204" pitchFamily="34" charset="0"/>
                <a:ea typeface="Arial"/>
                <a:cs typeface="Arial"/>
                <a:sym typeface="Arial"/>
                <a:hlinkClick r:id="rId4">
                  <a:extLst>
                    <a:ext uri="{A12FA001-AC4F-418D-AE19-62706E023703}">
                      <ahyp:hlinkClr xmlns:ahyp="http://schemas.microsoft.com/office/drawing/2018/hyperlinkcolor" val="tx"/>
                    </a:ext>
                  </a:extLst>
                </a:hlinkClick>
              </a:rPr>
              <a:t> </a:t>
            </a:r>
            <a:r>
              <a:rPr lang="en-US" u="sng" dirty="0">
                <a:solidFill>
                  <a:schemeClr val="hlink"/>
                </a:solidFill>
                <a:latin typeface="Franklin Gothic Book" panose="020B0503020102020204" pitchFamily="34" charset="0"/>
                <a:ea typeface="Arial"/>
                <a:cs typeface="Arial"/>
                <a:sym typeface="Arial"/>
                <a:hlinkClick r:id="rId4"/>
              </a:rPr>
              <a:t>Ky Standards</a:t>
            </a:r>
            <a:r>
              <a:rPr lang="en-US" u="sng" dirty="0">
                <a:solidFill>
                  <a:schemeClr val="hlink"/>
                </a:solidFill>
                <a:latin typeface="Franklin Gothic Book" panose="020B0503020102020204" pitchFamily="34" charset="0"/>
                <a:ea typeface="Arial"/>
                <a:cs typeface="Arial"/>
                <a:sym typeface="Arial"/>
              </a:rPr>
              <a:t> webpage</a:t>
            </a:r>
            <a:r>
              <a:rPr lang="en-US" dirty="0">
                <a:solidFill>
                  <a:srgbClr val="3F3F3F"/>
                </a:solidFill>
                <a:latin typeface="Franklin Gothic Book" panose="020B0503020102020204" pitchFamily="34" charset="0"/>
                <a:ea typeface="Arial"/>
                <a:cs typeface="Arial"/>
                <a:sym typeface="Arial"/>
              </a:rPr>
              <a:t>. Once you have accessed this document, annotate the document by completing the following: </a:t>
            </a:r>
            <a:endParaRPr dirty="0">
              <a:solidFill>
                <a:srgbClr val="3F3F3F"/>
              </a:solidFill>
              <a:latin typeface="Franklin Gothic Book" panose="020B0503020102020204" pitchFamily="34" charset="0"/>
              <a:ea typeface="Arial"/>
              <a:cs typeface="Arial"/>
              <a:sym typeface="Arial"/>
            </a:endParaRPr>
          </a:p>
          <a:p>
            <a:pPr marL="457200" lvl="0" indent="-365125" algn="l" rtl="0">
              <a:lnSpc>
                <a:spcPct val="100000"/>
              </a:lnSpc>
              <a:spcBef>
                <a:spcPts val="1000"/>
              </a:spcBef>
              <a:spcAft>
                <a:spcPts val="0"/>
              </a:spcAft>
              <a:buClr>
                <a:srgbClr val="222222"/>
              </a:buClr>
              <a:buSzPts val="2150"/>
              <a:buChar char="•"/>
            </a:pPr>
            <a:r>
              <a:rPr lang="en-US" sz="2600" dirty="0">
                <a:solidFill>
                  <a:srgbClr val="222222"/>
                </a:solidFill>
                <a:highlight>
                  <a:srgbClr val="FFFF00"/>
                </a:highlight>
                <a:latin typeface="Franklin Gothic Book" panose="020B0503020102020204" pitchFamily="34" charset="0"/>
              </a:rPr>
              <a:t>Highlight</a:t>
            </a:r>
            <a:r>
              <a:rPr lang="en-US" sz="2600" dirty="0">
                <a:solidFill>
                  <a:srgbClr val="222222"/>
                </a:solidFill>
                <a:latin typeface="Franklin Gothic Book" panose="020B0503020102020204" pitchFamily="34" charset="0"/>
              </a:rPr>
              <a:t> where students are analyzing sources.</a:t>
            </a:r>
            <a:endParaRPr sz="2600" dirty="0">
              <a:solidFill>
                <a:srgbClr val="222222"/>
              </a:solidFill>
              <a:latin typeface="Franklin Gothic Book" panose="020B0503020102020204" pitchFamily="34" charset="0"/>
            </a:endParaRPr>
          </a:p>
          <a:p>
            <a:pPr marL="457200" lvl="0" indent="-365125" algn="l" rtl="0">
              <a:lnSpc>
                <a:spcPct val="100000"/>
              </a:lnSpc>
              <a:spcBef>
                <a:spcPts val="0"/>
              </a:spcBef>
              <a:spcAft>
                <a:spcPts val="0"/>
              </a:spcAft>
              <a:buClr>
                <a:srgbClr val="222222"/>
              </a:buClr>
              <a:buSzPts val="2150"/>
              <a:buChar char="•"/>
            </a:pPr>
            <a:r>
              <a:rPr lang="en-US" sz="2600" b="1" dirty="0">
                <a:solidFill>
                  <a:srgbClr val="222222"/>
                </a:solidFill>
                <a:latin typeface="Franklin Gothic Book" panose="020B0503020102020204" pitchFamily="34" charset="0"/>
              </a:rPr>
              <a:t>Circle</a:t>
            </a:r>
            <a:r>
              <a:rPr lang="en-US" sz="2600" dirty="0">
                <a:solidFill>
                  <a:srgbClr val="222222"/>
                </a:solidFill>
                <a:latin typeface="Franklin Gothic Book" panose="020B0503020102020204" pitchFamily="34" charset="0"/>
              </a:rPr>
              <a:t> where students are applying relevant information to make evidence-based claims. </a:t>
            </a:r>
            <a:endParaRPr sz="2600" dirty="0">
              <a:solidFill>
                <a:srgbClr val="222222"/>
              </a:solidFill>
              <a:latin typeface="Franklin Gothic Book" panose="020B0503020102020204" pitchFamily="34" charset="0"/>
            </a:endParaRPr>
          </a:p>
          <a:p>
            <a:pPr marL="457200" lvl="0" indent="-365125" algn="l" rtl="0">
              <a:lnSpc>
                <a:spcPct val="100000"/>
              </a:lnSpc>
              <a:spcBef>
                <a:spcPts val="0"/>
              </a:spcBef>
              <a:spcAft>
                <a:spcPts val="0"/>
              </a:spcAft>
              <a:buClr>
                <a:srgbClr val="222222"/>
              </a:buClr>
              <a:buSzPts val="2150"/>
              <a:buChar char="•"/>
            </a:pPr>
            <a:r>
              <a:rPr lang="en-US" sz="2600" b="1" u="sng" dirty="0">
                <a:solidFill>
                  <a:srgbClr val="222222"/>
                </a:solidFill>
                <a:latin typeface="Franklin Gothic Book" panose="020B0503020102020204" pitchFamily="34" charset="0"/>
              </a:rPr>
              <a:t>Underline</a:t>
            </a:r>
            <a:r>
              <a:rPr lang="en-US" sz="2600" dirty="0">
                <a:solidFill>
                  <a:srgbClr val="222222"/>
                </a:solidFill>
                <a:latin typeface="Franklin Gothic Book" panose="020B0503020102020204" pitchFamily="34" charset="0"/>
              </a:rPr>
              <a:t> where students are using sources to answer compelling and supporting questions.</a:t>
            </a:r>
            <a:endParaRPr sz="2600" dirty="0">
              <a:solidFill>
                <a:srgbClr val="222222"/>
              </a:solidFill>
              <a:latin typeface="Franklin Gothic Book" panose="020B0503020102020204" pitchFamily="34" charset="0"/>
            </a:endParaRPr>
          </a:p>
          <a:p>
            <a:pPr marL="457200" lvl="0" indent="-365125" algn="l" rtl="0">
              <a:lnSpc>
                <a:spcPct val="100000"/>
              </a:lnSpc>
              <a:spcBef>
                <a:spcPts val="0"/>
              </a:spcBef>
              <a:spcAft>
                <a:spcPts val="0"/>
              </a:spcAft>
              <a:buClr>
                <a:srgbClr val="222222"/>
              </a:buClr>
              <a:buSzPts val="2150"/>
              <a:buChar char="•"/>
            </a:pPr>
            <a:r>
              <a:rPr lang="en-US" sz="2600" dirty="0">
                <a:solidFill>
                  <a:srgbClr val="222222"/>
                </a:solidFill>
                <a:latin typeface="Franklin Gothic Book" panose="020B0503020102020204" pitchFamily="34" charset="0"/>
              </a:rPr>
              <a:t>Put an</a:t>
            </a:r>
            <a:r>
              <a:rPr lang="en-US" sz="2600" b="1" dirty="0">
                <a:solidFill>
                  <a:srgbClr val="222222"/>
                </a:solidFill>
                <a:latin typeface="Franklin Gothic Book" panose="020B0503020102020204" pitchFamily="34" charset="0"/>
              </a:rPr>
              <a:t> !</a:t>
            </a:r>
            <a:r>
              <a:rPr lang="en-US" sz="2600" dirty="0">
                <a:solidFill>
                  <a:srgbClr val="222222"/>
                </a:solidFill>
                <a:latin typeface="Franklin Gothic Book" panose="020B0503020102020204" pitchFamily="34" charset="0"/>
              </a:rPr>
              <a:t> next to information that helps you make a connection to the Using Evidence standards of the </a:t>
            </a:r>
            <a:r>
              <a:rPr lang="en-US" sz="2600" i="1" dirty="0">
                <a:solidFill>
                  <a:srgbClr val="222222"/>
                </a:solidFill>
                <a:latin typeface="Franklin Gothic Book" panose="020B0503020102020204" pitchFamily="34" charset="0"/>
              </a:rPr>
              <a:t>KAS for Social Studies. </a:t>
            </a:r>
            <a:endParaRPr sz="2600" i="1" dirty="0">
              <a:solidFill>
                <a:srgbClr val="222222"/>
              </a:solidFill>
              <a:latin typeface="Franklin Gothic Book" panose="020B0503020102020204" pitchFamily="34" charset="0"/>
            </a:endParaRPr>
          </a:p>
          <a:p>
            <a:pPr marL="457200" lvl="0" indent="-365125" algn="l" rtl="0">
              <a:lnSpc>
                <a:spcPct val="100000"/>
              </a:lnSpc>
              <a:spcBef>
                <a:spcPts val="0"/>
              </a:spcBef>
              <a:spcAft>
                <a:spcPts val="0"/>
              </a:spcAft>
              <a:buClr>
                <a:srgbClr val="222222"/>
              </a:buClr>
              <a:buSzPts val="2150"/>
              <a:buChar char="•"/>
            </a:pPr>
            <a:r>
              <a:rPr lang="en-US" sz="2600" dirty="0">
                <a:solidFill>
                  <a:srgbClr val="222222"/>
                </a:solidFill>
                <a:latin typeface="Franklin Gothic Book" panose="020B0503020102020204" pitchFamily="34" charset="0"/>
              </a:rPr>
              <a:t>Write a </a:t>
            </a:r>
            <a:r>
              <a:rPr lang="en-US" sz="2600" b="1" dirty="0">
                <a:solidFill>
                  <a:srgbClr val="222222"/>
                </a:solidFill>
                <a:latin typeface="Franklin Gothic Book" panose="020B0503020102020204" pitchFamily="34" charset="0"/>
              </a:rPr>
              <a:t>?</a:t>
            </a:r>
            <a:r>
              <a:rPr lang="en-US" sz="2600" dirty="0">
                <a:solidFill>
                  <a:srgbClr val="222222"/>
                </a:solidFill>
                <a:latin typeface="Franklin Gothic Book" panose="020B0503020102020204" pitchFamily="34" charset="0"/>
              </a:rPr>
              <a:t> next to anything that is confusing.</a:t>
            </a:r>
            <a:endParaRPr sz="3500" dirty="0">
              <a:latin typeface="Franklin Gothic Book" panose="020B05030201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84"/>
        <p:cNvGrpSpPr/>
        <p:nvPr/>
      </p:nvGrpSpPr>
      <p:grpSpPr>
        <a:xfrm>
          <a:off x="0" y="0"/>
          <a:ext cx="0" cy="0"/>
          <a:chOff x="0" y="0"/>
          <a:chExt cx="0" cy="0"/>
        </a:xfrm>
      </p:grpSpPr>
      <p:sp>
        <p:nvSpPr>
          <p:cNvPr id="1085" name="Google Shape;1085;g2435fae32ad_0_71"/>
          <p:cNvSpPr txBox="1">
            <a:spLocks noGrp="1"/>
          </p:cNvSpPr>
          <p:nvPr>
            <p:ph type="title"/>
          </p:nvPr>
        </p:nvSpPr>
        <p:spPr>
          <a:xfrm>
            <a:off x="564602" y="414995"/>
            <a:ext cx="10515600" cy="785988"/>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100"/>
              <a:buFont typeface="Arial"/>
              <a:buNone/>
            </a:pPr>
            <a:r>
              <a:rPr lang="en-US" sz="3000" b="1" dirty="0">
                <a:latin typeface="Franklin Gothic Medium" panose="020B0603020102020204" pitchFamily="34" charset="0"/>
                <a:ea typeface="Libre Franklin"/>
                <a:cs typeface="Libre Franklin"/>
                <a:sym typeface="Libre Franklin"/>
              </a:rPr>
              <a:t>After</a:t>
            </a:r>
            <a:r>
              <a:rPr lang="en-US" sz="3000" b="1" dirty="0">
                <a:latin typeface="Franklin Gothic Medium" panose="020B0603020102020204" pitchFamily="34" charset="0"/>
                <a:ea typeface="Libre Franklin"/>
                <a:cs typeface="Libre Franklin"/>
                <a:sym typeface="Libre Frankli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69"/>
                  </a:ext>
                </a:extLst>
              </a:rPr>
              <a:t> Engaging</a:t>
            </a:r>
            <a:r>
              <a:rPr lang="en-US" sz="3000" b="1" dirty="0">
                <a:latin typeface="Franklin Gothic Medium" panose="020B0603020102020204" pitchFamily="34" charset="0"/>
                <a:ea typeface="Libre Franklin"/>
                <a:cs typeface="Libre Franklin"/>
                <a:sym typeface="Libre Franklin"/>
              </a:rPr>
              <a:t> with the Source(s): Application (2)</a:t>
            </a:r>
            <a:endParaRPr lang="en-US" sz="3000" dirty="0">
              <a:latin typeface="Franklin Gothic Medium" panose="020B0603020102020204" pitchFamily="34" charset="0"/>
            </a:endParaRPr>
          </a:p>
        </p:txBody>
      </p:sp>
      <p:sp>
        <p:nvSpPr>
          <p:cNvPr id="1086" name="Google Shape;1086;g2435fae32ad_0_71"/>
          <p:cNvSpPr txBox="1">
            <a:spLocks noGrp="1"/>
          </p:cNvSpPr>
          <p:nvPr>
            <p:ph type="body" idx="1"/>
          </p:nvPr>
        </p:nvSpPr>
        <p:spPr>
          <a:xfrm>
            <a:off x="564602" y="1615977"/>
            <a:ext cx="11353800" cy="3436200"/>
          </a:xfrm>
          <a:prstGeom prst="rect">
            <a:avLst/>
          </a:prstGeom>
        </p:spPr>
        <p:txBody>
          <a:bodyPr spcFirstLastPara="1" wrap="square" lIns="91425" tIns="45700" rIns="91425" bIns="45700" anchor="t" anchorCtr="0">
            <a:normAutofit/>
          </a:bodyPr>
          <a:lstStyle/>
          <a:p>
            <a:pPr marL="457200" lvl="0" indent="-419100" algn="l" rtl="0">
              <a:lnSpc>
                <a:spcPct val="100000"/>
              </a:lnSpc>
              <a:spcBef>
                <a:spcPts val="1000"/>
              </a:spcBef>
              <a:spcAft>
                <a:spcPts val="0"/>
              </a:spcAft>
              <a:buClr>
                <a:srgbClr val="222222"/>
              </a:buClr>
              <a:buSzPts val="3000"/>
              <a:buFont typeface="Libre Franklin"/>
              <a:buChar char="•"/>
            </a:pPr>
            <a:r>
              <a:rPr lang="en-US" sz="3200" dirty="0">
                <a:solidFill>
                  <a:schemeClr val="dk1"/>
                </a:solidFill>
                <a:highlight>
                  <a:schemeClr val="lt1"/>
                </a:highlight>
                <a:latin typeface="Franklin Gothic Book" panose="020B0503020102020204" pitchFamily="34" charset="0"/>
              </a:rPr>
              <a:t>Access a text-based source. You may use your curated source set from slide 12 of </a:t>
            </a:r>
            <a:r>
              <a:rPr lang="en-US" sz="3200" dirty="0">
                <a:solidFill>
                  <a:schemeClr val="dk1"/>
                </a:solidFill>
                <a:highlight>
                  <a:schemeClr val="lt1"/>
                </a:highlight>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08"/>
                  </a:ext>
                </a:extLst>
              </a:rPr>
              <a:t>Module Two of the </a:t>
            </a:r>
            <a:r>
              <a:rPr lang="en-US" sz="3200" i="1" dirty="0">
                <a:solidFill>
                  <a:schemeClr val="dk1"/>
                </a:solidFill>
                <a:highlight>
                  <a:schemeClr val="lt1"/>
                </a:highlight>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09"/>
                  </a:ext>
                </a:extLst>
              </a:rPr>
              <a:t>Supporting Students in Using Evidence </a:t>
            </a:r>
            <a:r>
              <a:rPr lang="en-US" sz="3200" dirty="0">
                <a:solidFill>
                  <a:schemeClr val="dk1"/>
                </a:solidFill>
                <a:highlight>
                  <a:schemeClr val="lt1"/>
                </a:highlight>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10"/>
                  </a:ext>
                </a:extLst>
              </a:rPr>
              <a:t>Model Series if you completed this module previously. </a:t>
            </a:r>
          </a:p>
          <a:p>
            <a:pPr marL="457200" lvl="0" indent="-419100" algn="l" rtl="0">
              <a:lnSpc>
                <a:spcPct val="100000"/>
              </a:lnSpc>
              <a:spcBef>
                <a:spcPts val="1000"/>
              </a:spcBef>
              <a:spcAft>
                <a:spcPts val="0"/>
              </a:spcAft>
              <a:buClr>
                <a:srgbClr val="222222"/>
              </a:buClr>
              <a:buSzPts val="3000"/>
              <a:buFont typeface="Libre Franklin"/>
              <a:buChar char="•"/>
            </a:pPr>
            <a:r>
              <a:rPr lang="en-US" sz="3200" b="1" dirty="0">
                <a:solidFill>
                  <a:srgbClr val="222222"/>
                </a:solidFill>
                <a:latin typeface="Franklin Gothic Book" panose="020B0503020102020204" pitchFamily="34" charset="0"/>
              </a:rPr>
              <a:t>Design a task that requires students to apply evidence-based claims when answering supporting or compelling questions. </a:t>
            </a:r>
            <a:endParaRPr lang="en-US" sz="3400" dirty="0">
              <a:solidFill>
                <a:srgbClr val="222222"/>
              </a:solidFill>
              <a:latin typeface="Franklin Gothic Book" panose="020B0503020102020204" pitchFamily="34" charset="0"/>
            </a:endParaRPr>
          </a:p>
          <a:p>
            <a:pPr marL="0" lvl="0" indent="0" algn="l" rtl="0">
              <a:lnSpc>
                <a:spcPct val="115000"/>
              </a:lnSpc>
              <a:spcBef>
                <a:spcPts val="0"/>
              </a:spcBef>
              <a:spcAft>
                <a:spcPts val="0"/>
              </a:spcAft>
              <a:buClr>
                <a:schemeClr val="dk1"/>
              </a:buClr>
              <a:buSzPts val="1100"/>
              <a:buFont typeface="Arial"/>
              <a:buNone/>
            </a:pPr>
            <a:endParaRPr lang="en-US" dirty="0">
              <a:latin typeface="Franklin Gothic Book" panose="020B0503020102020204" pitchFamily="34" charset="0"/>
            </a:endParaRPr>
          </a:p>
        </p:txBody>
      </p:sp>
      <p:pic>
        <p:nvPicPr>
          <p:cNvPr id="1087" name="Google Shape;1087;g2435fae32ad_0_71">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743550" y="0"/>
            <a:ext cx="4448450" cy="22242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91"/>
        <p:cNvGrpSpPr/>
        <p:nvPr/>
      </p:nvGrpSpPr>
      <p:grpSpPr>
        <a:xfrm>
          <a:off x="0" y="0"/>
          <a:ext cx="0" cy="0"/>
          <a:chOff x="0" y="0"/>
          <a:chExt cx="0" cy="0"/>
        </a:xfrm>
      </p:grpSpPr>
      <p:sp>
        <p:nvSpPr>
          <p:cNvPr id="1092" name="Google Shape;1092;g2079cd96447_0_77"/>
          <p:cNvSpPr txBox="1">
            <a:spLocks noGrp="1"/>
          </p:cNvSpPr>
          <p:nvPr>
            <p:ph type="title"/>
          </p:nvPr>
        </p:nvSpPr>
        <p:spPr>
          <a:xfrm>
            <a:off x="347273" y="396513"/>
            <a:ext cx="10515600" cy="6231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u="sng" dirty="0">
                <a:solidFill>
                  <a:schemeClr val="hlink"/>
                </a:solidFill>
                <a:latin typeface="Franklin Gothic Medium" panose="020B0603020102020204" pitchFamily="34" charset="0"/>
                <a:hlinkClick r:id="rId3"/>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72"/>
                  </a:ext>
                </a:extLst>
              </a:rPr>
              <a:t>Check for understanding</a:t>
            </a:r>
            <a:r>
              <a:rPr lang="en-US" u="sng" dirty="0">
                <a:solidFill>
                  <a:schemeClr val="hlink"/>
                </a:solidFill>
                <a:latin typeface="Franklin Gothic Medium" panose="020B0603020102020204" pitchFamily="34" charset="0"/>
                <a:hlinkClick r:id="rId3"/>
              </a:rPr>
              <a:t> </a:t>
            </a:r>
            <a:endParaRPr lang="en-US" dirty="0">
              <a:latin typeface="Franklin Gothic Medium" panose="020B0603020102020204" pitchFamily="34" charset="0"/>
            </a:endParaRPr>
          </a:p>
        </p:txBody>
      </p:sp>
      <p:sp>
        <p:nvSpPr>
          <p:cNvPr id="1093" name="Google Shape;1093;g2079cd96447_0_77"/>
          <p:cNvSpPr txBox="1">
            <a:spLocks noGrp="1"/>
          </p:cNvSpPr>
          <p:nvPr>
            <p:ph type="body" idx="1"/>
          </p:nvPr>
        </p:nvSpPr>
        <p:spPr>
          <a:xfrm>
            <a:off x="347273" y="3619500"/>
            <a:ext cx="11497454" cy="2434350"/>
          </a:xfrm>
          <a:prstGeom prst="rect">
            <a:avLst/>
          </a:prstGeom>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100"/>
              <a:buFont typeface="Arial"/>
              <a:buNone/>
            </a:pPr>
            <a:r>
              <a:rPr lang="en-US" sz="2000" dirty="0">
                <a:solidFill>
                  <a:schemeClr val="dk1"/>
                </a:solidFill>
                <a:latin typeface="Franklin Gothic Book" panose="020B0503020102020204" pitchFamily="34" charset="0"/>
              </a:rPr>
              <a:t>Complete the Google Form to check for understanding on what you have learned in Module Six. It is important to note that this form is not scored. It is designed to support you in demonstrating your mastery of the success criteria shared at the beginning of this module. The success criteria for Module Five is:</a:t>
            </a:r>
          </a:p>
          <a:p>
            <a:pPr marL="0" lvl="0" indent="0" algn="l" rtl="0">
              <a:lnSpc>
                <a:spcPct val="100000"/>
              </a:lnSpc>
              <a:spcBef>
                <a:spcPts val="0"/>
              </a:spcBef>
              <a:spcAft>
                <a:spcPts val="0"/>
              </a:spcAft>
              <a:buClr>
                <a:schemeClr val="dk1"/>
              </a:buClr>
              <a:buSzPts val="1100"/>
              <a:buFont typeface="Arial"/>
              <a:buNone/>
            </a:pPr>
            <a:endParaRPr lang="en-US" sz="2000" dirty="0">
              <a:solidFill>
                <a:schemeClr val="dk1"/>
              </a:solidFill>
              <a:latin typeface="Franklin Gothic Book" panose="020B0503020102020204" pitchFamily="34" charset="0"/>
            </a:endParaRPr>
          </a:p>
          <a:p>
            <a:pPr marL="0" lvl="0" indent="0" algn="l" rtl="0">
              <a:lnSpc>
                <a:spcPct val="100000"/>
              </a:lnSpc>
              <a:spcBef>
                <a:spcPts val="0"/>
              </a:spcBef>
              <a:spcAft>
                <a:spcPts val="0"/>
              </a:spcAft>
              <a:buNone/>
            </a:pPr>
            <a:r>
              <a:rPr lang="en-US" sz="2200" b="1" dirty="0">
                <a:solidFill>
                  <a:schemeClr val="dk1"/>
                </a:solidFill>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73"/>
                  </a:ext>
                </a:extLst>
              </a:rPr>
              <a:t>Success Criteria:</a:t>
            </a:r>
            <a:r>
              <a:rPr lang="en-US" sz="2200" dirty="0">
                <a:solidFill>
                  <a:schemeClr val="dk1"/>
                </a:solidFill>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74"/>
                  </a:ext>
                </a:extLst>
              </a:rPr>
              <a:t> </a:t>
            </a:r>
            <a:r>
              <a:rPr lang="en-US" sz="2200" dirty="0">
                <a:solidFill>
                  <a:srgbClr val="222222"/>
                </a:solidFill>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75"/>
                  </a:ext>
                </a:extLst>
              </a:rPr>
              <a:t>I will be successful when I can develop coherent periods of learning </a:t>
            </a:r>
            <a:r>
              <a:rPr lang="en-US" sz="2200" dirty="0">
                <a:solidFill>
                  <a:srgbClr val="222222"/>
                </a:solidFill>
                <a:latin typeface="Franklin Gothic Book" panose="020B0503020102020204" pitchFamily="34" charset="0"/>
              </a:rPr>
              <a:t>Support students’ mastery of the grade level Using Evidence standards of the </a:t>
            </a:r>
            <a:r>
              <a:rPr lang="en-US" sz="2200" i="1" dirty="0">
                <a:solidFill>
                  <a:srgbClr val="222222"/>
                </a:solidFill>
                <a:latin typeface="Franklin Gothic Book" panose="020B0503020102020204" pitchFamily="34" charset="0"/>
              </a:rPr>
              <a:t>KAS for Social Studies.</a:t>
            </a:r>
            <a:endParaRPr lang="en-US" sz="2200" dirty="0">
              <a:solidFill>
                <a:srgbClr val="222222"/>
              </a:solidFill>
              <a:latin typeface="Franklin Gothic Book" panose="020B0503020102020204" pitchFamily="34" charset="0"/>
            </a:endParaRPr>
          </a:p>
          <a:p>
            <a:pPr marL="0" lvl="0" indent="0" algn="l" rtl="0">
              <a:spcBef>
                <a:spcPts val="1000"/>
              </a:spcBef>
              <a:spcAft>
                <a:spcPts val="0"/>
              </a:spcAft>
              <a:buNone/>
            </a:pPr>
            <a:endParaRPr lang="en-US" dirty="0"/>
          </a:p>
        </p:txBody>
      </p:sp>
      <p:pic>
        <p:nvPicPr>
          <p:cNvPr id="1094" name="Google Shape;1094;g2079cd96447_0_77" descr="This is a screenshot from the beginning of the Google Form linked on the slide."/>
          <p:cNvPicPr preferRelativeResize="0"/>
          <p:nvPr/>
        </p:nvPicPr>
        <p:blipFill>
          <a:blip r:embed="rId4">
            <a:alphaModFix/>
          </a:blip>
          <a:stretch>
            <a:fillRect/>
          </a:stretch>
        </p:blipFill>
        <p:spPr>
          <a:xfrm>
            <a:off x="1469949" y="1113225"/>
            <a:ext cx="9217126" cy="24343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98"/>
        <p:cNvGrpSpPr/>
        <p:nvPr/>
      </p:nvGrpSpPr>
      <p:grpSpPr>
        <a:xfrm>
          <a:off x="0" y="0"/>
          <a:ext cx="0" cy="0"/>
          <a:chOff x="0" y="0"/>
          <a:chExt cx="0" cy="0"/>
        </a:xfrm>
      </p:grpSpPr>
      <p:sp>
        <p:nvSpPr>
          <p:cNvPr id="1099" name="Google Shape;1099;g2435fae32ad_0_41"/>
          <p:cNvSpPr txBox="1">
            <a:spLocks noGrp="1"/>
          </p:cNvSpPr>
          <p:nvPr>
            <p:ph type="title"/>
          </p:nvPr>
        </p:nvSpPr>
        <p:spPr>
          <a:xfrm>
            <a:off x="223850" y="365125"/>
            <a:ext cx="11720100" cy="12783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dirty="0">
                <a:latin typeface="Franklin Gothic Medium" panose="020B06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76"/>
                  </a:ext>
                </a:extLst>
              </a:rPr>
              <a:t>Conclusion of Module Five of the Supporting Students in Using Evidence module series </a:t>
            </a:r>
            <a:endParaRPr lang="en-US" dirty="0">
              <a:latin typeface="Franklin Gothic Medium" panose="020B0603020102020204" pitchFamily="34" charset="0"/>
            </a:endParaRPr>
          </a:p>
        </p:txBody>
      </p:sp>
      <p:sp>
        <p:nvSpPr>
          <p:cNvPr id="1100" name="Google Shape;1100;g2435fae32ad_0_41"/>
          <p:cNvSpPr txBox="1">
            <a:spLocks noGrp="1"/>
          </p:cNvSpPr>
          <p:nvPr>
            <p:ph type="body" idx="1"/>
          </p:nvPr>
        </p:nvSpPr>
        <p:spPr>
          <a:xfrm>
            <a:off x="444950" y="1852325"/>
            <a:ext cx="6857550" cy="3778500"/>
          </a:xfrm>
          <a:prstGeom prst="rect">
            <a:avLst/>
          </a:prstGeom>
        </p:spPr>
        <p:txBody>
          <a:bodyPr spcFirstLastPara="1" wrap="square" lIns="91425" tIns="45700" rIns="91425" bIns="45700" anchor="t" anchorCtr="0">
            <a:normAutofit fontScale="92500" lnSpcReduction="10000"/>
          </a:bodyPr>
          <a:lstStyle/>
          <a:p>
            <a:pPr marL="0" lvl="0" indent="0" algn="l" rtl="0">
              <a:lnSpc>
                <a:spcPct val="110000"/>
              </a:lnSpc>
              <a:spcBef>
                <a:spcPts val="0"/>
              </a:spcBef>
              <a:spcAft>
                <a:spcPts val="0"/>
              </a:spcAft>
              <a:buNone/>
            </a:pPr>
            <a:r>
              <a:rPr lang="en-US" sz="3700" dirty="0">
                <a:solidFill>
                  <a:schemeClr val="dk1"/>
                </a:solidFill>
                <a:latin typeface="Franklin Gothic Book" panose="020B0503020102020204" pitchFamily="34" charset="0"/>
              </a:rPr>
              <a:t>This concludes </a:t>
            </a:r>
            <a:r>
              <a:rPr lang="en-US" sz="3700" dirty="0">
                <a:solidFill>
                  <a:srgbClr val="222222"/>
                </a:solidFill>
                <a:latin typeface="Franklin Gothic Book" panose="020B0503020102020204" pitchFamily="34" charset="0"/>
              </a:rPr>
              <a:t>Module Six: </a:t>
            </a:r>
            <a:r>
              <a:rPr lang="en-US" sz="3700" dirty="0">
                <a:solidFill>
                  <a:srgbClr val="222222"/>
                </a:solidFill>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77"/>
                  </a:ext>
                </a:extLst>
              </a:rPr>
              <a:t>What should students do after engaging with sources?</a:t>
            </a:r>
            <a:endParaRPr lang="en-US" sz="3700" dirty="0">
              <a:solidFill>
                <a:srgbClr val="222222"/>
              </a:solidFill>
              <a:latin typeface="Franklin Gothic Book" panose="020B0503020102020204" pitchFamily="34" charset="0"/>
            </a:endParaRPr>
          </a:p>
          <a:p>
            <a:pPr marL="0" lvl="0" indent="0" algn="l" rtl="0">
              <a:lnSpc>
                <a:spcPct val="110000"/>
              </a:lnSpc>
              <a:spcBef>
                <a:spcPts val="0"/>
              </a:spcBef>
              <a:spcAft>
                <a:spcPts val="0"/>
              </a:spcAft>
              <a:buNone/>
            </a:pPr>
            <a:endParaRPr lang="en-US" sz="3700" dirty="0">
              <a:solidFill>
                <a:srgbClr val="222222"/>
              </a:solidFill>
              <a:latin typeface="Franklin Gothic Book" panose="020B0503020102020204" pitchFamily="34" charset="0"/>
            </a:endParaRPr>
          </a:p>
          <a:p>
            <a:pPr marL="0" lvl="0" indent="0" algn="l" rtl="0">
              <a:lnSpc>
                <a:spcPct val="110000"/>
              </a:lnSpc>
              <a:spcBef>
                <a:spcPts val="0"/>
              </a:spcBef>
              <a:spcAft>
                <a:spcPts val="0"/>
              </a:spcAft>
              <a:buNone/>
            </a:pPr>
            <a:r>
              <a:rPr lang="en-US" sz="3700" dirty="0">
                <a:solidFill>
                  <a:srgbClr val="222222"/>
                </a:solidFill>
                <a:latin typeface="Franklin Gothic Book" panose="020B0503020102020204" pitchFamily="34" charset="0"/>
              </a:rPr>
              <a:t>This also concludes the Supporting Students in Using Evidence module series. </a:t>
            </a:r>
          </a:p>
          <a:p>
            <a:pPr marL="0" lvl="0" indent="0" algn="l" rtl="0">
              <a:spcBef>
                <a:spcPts val="1000"/>
              </a:spcBef>
              <a:spcAft>
                <a:spcPts val="0"/>
              </a:spcAft>
              <a:buNone/>
            </a:pPr>
            <a:endParaRPr lang="en-US" dirty="0"/>
          </a:p>
        </p:txBody>
      </p:sp>
      <p:pic>
        <p:nvPicPr>
          <p:cNvPr id="1101" name="Google Shape;1101;g2435fae32ad_0_41" descr="This is a screenshot of the module six introduction slide."/>
          <p:cNvPicPr preferRelativeResize="0"/>
          <p:nvPr/>
        </p:nvPicPr>
        <p:blipFill>
          <a:blip r:embed="rId3">
            <a:alphaModFix/>
          </a:blip>
          <a:stretch>
            <a:fillRect/>
          </a:stretch>
        </p:blipFill>
        <p:spPr>
          <a:xfrm>
            <a:off x="7650600" y="2064530"/>
            <a:ext cx="4096450" cy="23063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93"/>
        <p:cNvGrpSpPr/>
        <p:nvPr/>
      </p:nvGrpSpPr>
      <p:grpSpPr>
        <a:xfrm>
          <a:off x="0" y="0"/>
          <a:ext cx="0" cy="0"/>
          <a:chOff x="0" y="0"/>
          <a:chExt cx="0" cy="0"/>
        </a:xfrm>
      </p:grpSpPr>
      <p:sp>
        <p:nvSpPr>
          <p:cNvPr id="994" name="Google Shape;994;g1f145736de9_0_109"/>
          <p:cNvSpPr txBox="1">
            <a:spLocks noGrp="1"/>
          </p:cNvSpPr>
          <p:nvPr>
            <p:ph type="ctrTitle"/>
          </p:nvPr>
        </p:nvSpPr>
        <p:spPr>
          <a:xfrm>
            <a:off x="3399750" y="1272725"/>
            <a:ext cx="8076000" cy="2025000"/>
          </a:xfrm>
          <a:prstGeom prst="rect">
            <a:avLst/>
          </a:prstGeom>
        </p:spPr>
        <p:txBody>
          <a:bodyPr spcFirstLastPara="1" wrap="square" lIns="91425" tIns="45700" rIns="91425" bIns="45700" anchor="b" anchorCtr="0">
            <a:normAutofit/>
          </a:bodyPr>
          <a:lstStyle/>
          <a:p>
            <a:pPr marL="0" lvl="0" indent="0" algn="ctr" rtl="0">
              <a:spcBef>
                <a:spcPts val="0"/>
              </a:spcBef>
              <a:spcAft>
                <a:spcPts val="0"/>
              </a:spcAft>
              <a:buNone/>
            </a:pPr>
            <a:r>
              <a:rPr lang="en-US" sz="5800" dirty="0">
                <a:latin typeface="Franklin Gothic Medium" panose="020B0603020102020204" pitchFamily="34" charset="0"/>
                <a:ea typeface="Libre Franklin"/>
                <a:cs typeface="Libre Franklin"/>
                <a:sym typeface="Libre Franklin"/>
              </a:rPr>
              <a:t>Supporting Students in  Using Evidence </a:t>
            </a:r>
            <a:r>
              <a:rPr lang="en-US" sz="5800" dirty="0">
                <a:solidFill>
                  <a:schemeClr val="bg1"/>
                </a:solidFill>
                <a:latin typeface="Franklin Gothic Medium" panose="020B0603020102020204" pitchFamily="34" charset="0"/>
                <a:ea typeface="Libre Franklin"/>
                <a:cs typeface="Libre Franklin"/>
                <a:sym typeface="Libre Franklin"/>
              </a:rPr>
              <a:t>3</a:t>
            </a:r>
            <a:endParaRPr sz="5800" dirty="0">
              <a:solidFill>
                <a:schemeClr val="bg1"/>
              </a:solidFill>
              <a:latin typeface="Franklin Gothic Medium" panose="020B0603020102020204" pitchFamily="34" charset="0"/>
            </a:endParaRPr>
          </a:p>
        </p:txBody>
      </p:sp>
      <p:sp>
        <p:nvSpPr>
          <p:cNvPr id="995" name="Google Shape;995;g1f145736de9_0_109"/>
          <p:cNvSpPr txBox="1">
            <a:spLocks noGrp="1"/>
          </p:cNvSpPr>
          <p:nvPr>
            <p:ph type="subTitle" idx="1"/>
          </p:nvPr>
        </p:nvSpPr>
        <p:spPr>
          <a:xfrm>
            <a:off x="3120200" y="3617150"/>
            <a:ext cx="8492700" cy="1655700"/>
          </a:xfrm>
          <a:prstGeom prst="rect">
            <a:avLst/>
          </a:prstGeom>
        </p:spPr>
        <p:txBody>
          <a:bodyPr spcFirstLastPara="1" wrap="square" lIns="91425" tIns="45700" rIns="91425" bIns="45700" anchor="t" anchorCtr="0">
            <a:normAutofit/>
          </a:bodyPr>
          <a:lstStyle/>
          <a:p>
            <a:pPr marL="0" lvl="0" indent="0" algn="ctr" rtl="0">
              <a:spcBef>
                <a:spcPts val="1000"/>
              </a:spcBef>
              <a:spcAft>
                <a:spcPts val="0"/>
              </a:spcAft>
              <a:buClr>
                <a:schemeClr val="dk1"/>
              </a:buClr>
              <a:buSzPts val="1100"/>
              <a:buFont typeface="Arial"/>
              <a:buNone/>
            </a:pPr>
            <a:r>
              <a:rPr lang="en-US" sz="2800" dirty="0">
                <a:latin typeface="Franklin Gothic Book" panose="020B0503020102020204" pitchFamily="34" charset="0"/>
                <a:ea typeface="Arial"/>
                <a:cs typeface="Arial"/>
                <a:sym typeface="Arial"/>
              </a:rPr>
              <a:t>Module Six: What Should Students Do After Engaging with Complex Sources?</a:t>
            </a:r>
            <a:endParaRPr sz="2800" dirty="0">
              <a:latin typeface="Franklin Gothic Book" panose="020B0503020102020204" pitchFamily="34" charset="0"/>
              <a:ea typeface="Arial"/>
              <a:cs typeface="Arial"/>
              <a:sym typeface="Arial"/>
            </a:endParaRPr>
          </a:p>
        </p:txBody>
      </p:sp>
    </p:spTree>
    <p:extLst>
      <p:ext uri="{BB962C8B-B14F-4D97-AF65-F5344CB8AC3E}">
        <p14:creationId xmlns:p14="http://schemas.microsoft.com/office/powerpoint/2010/main" val="1583182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93"/>
        <p:cNvGrpSpPr/>
        <p:nvPr/>
      </p:nvGrpSpPr>
      <p:grpSpPr>
        <a:xfrm>
          <a:off x="0" y="0"/>
          <a:ext cx="0" cy="0"/>
          <a:chOff x="0" y="0"/>
          <a:chExt cx="0" cy="0"/>
        </a:xfrm>
      </p:grpSpPr>
      <p:sp>
        <p:nvSpPr>
          <p:cNvPr id="994" name="Google Shape;994;g1f145736de9_0_109"/>
          <p:cNvSpPr txBox="1">
            <a:spLocks noGrp="1"/>
          </p:cNvSpPr>
          <p:nvPr>
            <p:ph type="ctrTitle"/>
          </p:nvPr>
        </p:nvSpPr>
        <p:spPr>
          <a:xfrm>
            <a:off x="3399750" y="1272725"/>
            <a:ext cx="8076000" cy="2025000"/>
          </a:xfrm>
          <a:prstGeom prst="rect">
            <a:avLst/>
          </a:prstGeom>
        </p:spPr>
        <p:txBody>
          <a:bodyPr spcFirstLastPara="1" wrap="square" lIns="91425" tIns="45700" rIns="91425" bIns="45700" anchor="b" anchorCtr="0">
            <a:normAutofit/>
          </a:bodyPr>
          <a:lstStyle/>
          <a:p>
            <a:pPr marL="0" lvl="0" indent="0" algn="ctr" rtl="0">
              <a:spcBef>
                <a:spcPts val="0"/>
              </a:spcBef>
              <a:spcAft>
                <a:spcPts val="0"/>
              </a:spcAft>
              <a:buNone/>
            </a:pPr>
            <a:r>
              <a:rPr lang="en-US" sz="5800" dirty="0">
                <a:latin typeface="Franklin Gothic Medium" panose="020B0603020102020204" pitchFamily="34" charset="0"/>
                <a:ea typeface="Libre Franklin"/>
                <a:cs typeface="Libre Franklin"/>
                <a:sym typeface="Libre Franklin"/>
              </a:rPr>
              <a:t>Supporting Students in Using Evidence </a:t>
            </a:r>
            <a:r>
              <a:rPr lang="en-US" sz="5800" dirty="0">
                <a:solidFill>
                  <a:schemeClr val="bg1"/>
                </a:solidFill>
                <a:latin typeface="Franklin Gothic Medium" panose="020B0603020102020204" pitchFamily="34" charset="0"/>
                <a:ea typeface="Libre Franklin"/>
                <a:cs typeface="Libre Franklin"/>
                <a:sym typeface="Libre Franklin"/>
              </a:rPr>
              <a:t>2</a:t>
            </a:r>
            <a:endParaRPr sz="5800" dirty="0">
              <a:solidFill>
                <a:schemeClr val="bg1"/>
              </a:solidFill>
              <a:latin typeface="Franklin Gothic Medium" panose="020B0603020102020204" pitchFamily="34" charset="0"/>
            </a:endParaRPr>
          </a:p>
        </p:txBody>
      </p:sp>
      <p:sp>
        <p:nvSpPr>
          <p:cNvPr id="995" name="Google Shape;995;g1f145736de9_0_109"/>
          <p:cNvSpPr txBox="1">
            <a:spLocks noGrp="1"/>
          </p:cNvSpPr>
          <p:nvPr>
            <p:ph type="subTitle" idx="1"/>
          </p:nvPr>
        </p:nvSpPr>
        <p:spPr>
          <a:xfrm>
            <a:off x="3120200" y="3617150"/>
            <a:ext cx="8492700" cy="1655700"/>
          </a:xfrm>
          <a:prstGeom prst="rect">
            <a:avLst/>
          </a:prstGeom>
        </p:spPr>
        <p:txBody>
          <a:bodyPr spcFirstLastPara="1" wrap="square" lIns="91425" tIns="45700" rIns="91425" bIns="45700" anchor="t" anchorCtr="0">
            <a:normAutofit/>
          </a:bodyPr>
          <a:lstStyle/>
          <a:p>
            <a:pPr marL="0" lvl="0" indent="0" algn="ctr" rtl="0">
              <a:spcBef>
                <a:spcPts val="1000"/>
              </a:spcBef>
              <a:spcAft>
                <a:spcPts val="0"/>
              </a:spcAft>
              <a:buClr>
                <a:schemeClr val="dk1"/>
              </a:buClr>
              <a:buSzPts val="1100"/>
              <a:buFont typeface="Arial"/>
              <a:buNone/>
            </a:pPr>
            <a:r>
              <a:rPr lang="en-US" sz="2800" dirty="0">
                <a:latin typeface="Franklin Gothic Book" panose="020B0503020102020204" pitchFamily="34" charset="0"/>
                <a:ea typeface="Arial"/>
                <a:cs typeface="Arial"/>
                <a:sym typeface="Arial"/>
              </a:rPr>
              <a:t>Module Six: What Should Students Do After Engaging with Complex Sources?</a:t>
            </a:r>
            <a:endParaRPr sz="2800" dirty="0">
              <a:latin typeface="Franklin Gothic Book" panose="020B0503020102020204" pitchFamily="34" charset="0"/>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99"/>
        <p:cNvGrpSpPr/>
        <p:nvPr/>
      </p:nvGrpSpPr>
      <p:grpSpPr>
        <a:xfrm>
          <a:off x="0" y="0"/>
          <a:ext cx="0" cy="0"/>
          <a:chOff x="0" y="0"/>
          <a:chExt cx="0" cy="0"/>
        </a:xfrm>
      </p:grpSpPr>
      <p:sp>
        <p:nvSpPr>
          <p:cNvPr id="1000" name="Google Shape;1000;g1f145736de9_0_114"/>
          <p:cNvSpPr txBox="1">
            <a:spLocks noGrp="1"/>
          </p:cNvSpPr>
          <p:nvPr>
            <p:ph type="title"/>
          </p:nvPr>
        </p:nvSpPr>
        <p:spPr>
          <a:xfrm>
            <a:off x="209200" y="244375"/>
            <a:ext cx="11728800" cy="1141500"/>
          </a:xfrm>
          <a:prstGeom prst="rect">
            <a:avLst/>
          </a:prstGeom>
          <a:noFill/>
          <a:ln>
            <a:noFill/>
          </a:ln>
        </p:spPr>
        <p:txBody>
          <a:bodyPr spcFirstLastPara="1" wrap="square" lIns="91425" tIns="45700" rIns="91425" bIns="45700" anchor="ctr" anchorCtr="0">
            <a:noAutofit/>
          </a:bodyPr>
          <a:lstStyle/>
          <a:p>
            <a:pPr marL="0" lvl="0" indent="0" rtl="0">
              <a:spcBef>
                <a:spcPts val="1000"/>
              </a:spcBef>
              <a:spcAft>
                <a:spcPts val="0"/>
              </a:spcAft>
              <a:buClr>
                <a:schemeClr val="dk1"/>
              </a:buClr>
              <a:buSzPts val="1100"/>
              <a:buFont typeface="Arial"/>
              <a:buNone/>
            </a:pPr>
            <a:r>
              <a:rPr lang="en-US" sz="2800" dirty="0">
                <a:latin typeface="Franklin Gothic Medium" panose="020B0603020102020204" pitchFamily="34" charset="0"/>
                <a:ea typeface="Arial"/>
                <a:cs typeface="Arial"/>
                <a:sym typeface="Arial"/>
              </a:rPr>
              <a:t>Module Six: What should students do after engaging with complex sources?</a:t>
            </a:r>
            <a:endParaRPr dirty="0">
              <a:latin typeface="Franklin Gothic Medium" panose="020B0603020102020204" pitchFamily="34" charset="0"/>
            </a:endParaRPr>
          </a:p>
        </p:txBody>
      </p:sp>
      <p:sp>
        <p:nvSpPr>
          <p:cNvPr id="1001" name="Google Shape;1001;g1f145736de9_0_114"/>
          <p:cNvSpPr txBox="1">
            <a:spLocks noGrp="1"/>
          </p:cNvSpPr>
          <p:nvPr>
            <p:ph type="body" idx="1"/>
          </p:nvPr>
        </p:nvSpPr>
        <p:spPr>
          <a:xfrm>
            <a:off x="285923" y="1483500"/>
            <a:ext cx="11728801" cy="4530438"/>
          </a:xfrm>
          <a:prstGeom prst="rect">
            <a:avLst/>
          </a:prstGeom>
          <a:noFill/>
          <a:ln>
            <a:noFill/>
          </a:ln>
        </p:spPr>
        <p:txBody>
          <a:bodyPr spcFirstLastPara="1" wrap="square" lIns="91425" tIns="45700" rIns="91425" bIns="45700" anchor="t" anchorCtr="0">
            <a:noAutofit/>
          </a:bodyPr>
          <a:lstStyle/>
          <a:p>
            <a:pPr marL="457200" lvl="0" indent="-381000" algn="l" rtl="0">
              <a:lnSpc>
                <a:spcPct val="100000"/>
              </a:lnSpc>
              <a:spcBef>
                <a:spcPts val="0"/>
              </a:spcBef>
              <a:spcAft>
                <a:spcPts val="0"/>
              </a:spcAft>
              <a:buSzPts val="2400"/>
              <a:buFont typeface="Calibri"/>
              <a:buChar char="•"/>
            </a:pPr>
            <a:r>
              <a:rPr lang="en-US" sz="2400" b="1" dirty="0">
                <a:latin typeface="Franklin Gothic Book" panose="020B0503020102020204" pitchFamily="34" charset="0"/>
              </a:rPr>
              <a:t>Compelling Question: </a:t>
            </a:r>
            <a:r>
              <a:rPr lang="en-US" sz="2400" dirty="0">
                <a:latin typeface="Franklin Gothic Book" panose="020B0503020102020204" pitchFamily="34" charset="0"/>
              </a:rPr>
              <a:t>How do I support students in communicating their own conclusions</a:t>
            </a:r>
            <a:r>
              <a:rPr lang="en-US" sz="2400" dirty="0">
                <a:solidFill>
                  <a:schemeClr val="dk1"/>
                </a:solidFill>
                <a:latin typeface="Franklin Gothic Book" panose="020B0503020102020204" pitchFamily="34" charset="0"/>
              </a:rPr>
              <a:t> when substantiating their claims using evidence? </a:t>
            </a:r>
          </a:p>
          <a:p>
            <a:pPr marL="457200" lvl="0" indent="0" algn="l" rtl="0">
              <a:lnSpc>
                <a:spcPct val="100000"/>
              </a:lnSpc>
              <a:spcBef>
                <a:spcPts val="0"/>
              </a:spcBef>
              <a:spcAft>
                <a:spcPts val="0"/>
              </a:spcAft>
              <a:buNone/>
            </a:pPr>
            <a:endParaRPr lang="en-US" sz="2000" dirty="0">
              <a:solidFill>
                <a:schemeClr val="dk1"/>
              </a:solidFill>
              <a:latin typeface="Franklin Gothic Book" panose="020B0503020102020204" pitchFamily="34" charset="0"/>
            </a:endParaRPr>
          </a:p>
          <a:p>
            <a:pPr marL="457200" lvl="0" indent="-381000" algn="l" rtl="0">
              <a:lnSpc>
                <a:spcPct val="100000"/>
              </a:lnSpc>
              <a:spcBef>
                <a:spcPts val="0"/>
              </a:spcBef>
              <a:spcAft>
                <a:spcPts val="0"/>
              </a:spcAft>
              <a:buClr>
                <a:schemeClr val="dk1"/>
              </a:buClr>
              <a:buSzPts val="2400"/>
              <a:buFont typeface="Calibri"/>
              <a:buChar char="•"/>
            </a:pPr>
            <a:r>
              <a:rPr lang="en-US" sz="2400" b="1" dirty="0">
                <a:solidFill>
                  <a:schemeClr val="dk1"/>
                </a:solidFill>
                <a:latin typeface="Franklin Gothic Book" panose="020B0503020102020204" pitchFamily="34" charset="0"/>
              </a:rPr>
              <a:t>Supporting Question:</a:t>
            </a:r>
            <a:r>
              <a:rPr lang="en-US" sz="2400" dirty="0">
                <a:solidFill>
                  <a:schemeClr val="dk1"/>
                </a:solidFill>
                <a:latin typeface="Franklin Gothic Book" panose="020B0503020102020204" pitchFamily="34" charset="0"/>
              </a:rPr>
              <a:t> How do I use students’ comprehension of primary and secondary sources to demonstrate mastery of the Using Evidence standards? </a:t>
            </a:r>
          </a:p>
          <a:p>
            <a:pPr marL="457200" lvl="0" indent="0" algn="l" rtl="0">
              <a:lnSpc>
                <a:spcPct val="100000"/>
              </a:lnSpc>
              <a:spcBef>
                <a:spcPts val="0"/>
              </a:spcBef>
              <a:spcAft>
                <a:spcPts val="0"/>
              </a:spcAft>
              <a:buNone/>
            </a:pPr>
            <a:endParaRPr lang="en-US" sz="2000" dirty="0">
              <a:solidFill>
                <a:schemeClr val="dk1"/>
              </a:solidFill>
              <a:latin typeface="Franklin Gothic Book" panose="020B0503020102020204" pitchFamily="34" charset="0"/>
            </a:endParaRPr>
          </a:p>
          <a:p>
            <a:pPr marL="457200" lvl="0" indent="-381000" algn="l" rtl="0">
              <a:lnSpc>
                <a:spcPct val="100000"/>
              </a:lnSpc>
              <a:spcBef>
                <a:spcPts val="0"/>
              </a:spcBef>
              <a:spcAft>
                <a:spcPts val="0"/>
              </a:spcAft>
              <a:buSzPts val="2400"/>
              <a:buFont typeface="Calibri"/>
              <a:buChar char="•"/>
            </a:pPr>
            <a:r>
              <a:rPr lang="en-US" sz="2400" b="1" dirty="0">
                <a:solidFill>
                  <a:schemeClr val="dk1"/>
                </a:solidFill>
                <a:latin typeface="Franklin Gothic Book" panose="020B0503020102020204" pitchFamily="34" charset="0"/>
              </a:rPr>
              <a:t>Learning Target:</a:t>
            </a:r>
            <a:r>
              <a:rPr lang="en-US" sz="2400" dirty="0">
                <a:solidFill>
                  <a:schemeClr val="dk1"/>
                </a:solidFill>
                <a:latin typeface="Franklin Gothic Book" panose="020B0503020102020204" pitchFamily="34" charset="0"/>
              </a:rPr>
              <a:t> I can support students in using evidence to substantiate their claims.</a:t>
            </a:r>
          </a:p>
          <a:p>
            <a:pPr marL="457200" lvl="0" indent="0" algn="l" rtl="0">
              <a:lnSpc>
                <a:spcPct val="100000"/>
              </a:lnSpc>
              <a:spcBef>
                <a:spcPts val="0"/>
              </a:spcBef>
              <a:spcAft>
                <a:spcPts val="0"/>
              </a:spcAft>
              <a:buNone/>
            </a:pPr>
            <a:endParaRPr lang="en-US" sz="2000" dirty="0">
              <a:solidFill>
                <a:schemeClr val="dk1"/>
              </a:solidFill>
              <a:latin typeface="Franklin Gothic Book" panose="020B0503020102020204" pitchFamily="34" charset="0"/>
            </a:endParaRPr>
          </a:p>
          <a:p>
            <a:pPr marL="457200" lvl="0" indent="-381000" algn="l" rtl="0">
              <a:lnSpc>
                <a:spcPct val="100000"/>
              </a:lnSpc>
              <a:spcBef>
                <a:spcPts val="0"/>
              </a:spcBef>
              <a:spcAft>
                <a:spcPts val="0"/>
              </a:spcAft>
              <a:buClr>
                <a:schemeClr val="dk1"/>
              </a:buClr>
              <a:buSzPts val="2400"/>
              <a:buFont typeface="Calibri"/>
              <a:buChar char="•"/>
            </a:pPr>
            <a:r>
              <a:rPr lang="en-US" sz="2400" b="1" dirty="0">
                <a:solidFill>
                  <a:schemeClr val="dk1"/>
                </a:solidFill>
                <a:latin typeface="Franklin Gothic Book" panose="020B0503020102020204" pitchFamily="34" charset="0"/>
              </a:rPr>
              <a:t>Success Criteria:</a:t>
            </a:r>
            <a:r>
              <a:rPr lang="en-US" sz="2400" dirty="0">
                <a:solidFill>
                  <a:schemeClr val="dk1"/>
                </a:solidFill>
                <a:latin typeface="Franklin Gothic Book" panose="020B0503020102020204" pitchFamily="34" charset="0"/>
              </a:rPr>
              <a:t> </a:t>
            </a:r>
            <a:r>
              <a:rPr lang="en-US" sz="2200" dirty="0">
                <a:solidFill>
                  <a:srgbClr val="222222"/>
                </a:solidFill>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64"/>
                  </a:ext>
                </a:extLst>
              </a:rPr>
              <a:t>I will be successful when I can develop coherent periods of learning </a:t>
            </a:r>
            <a:r>
              <a:rPr lang="en-US" sz="2200" dirty="0">
                <a:solidFill>
                  <a:srgbClr val="222222"/>
                </a:solidFill>
                <a:latin typeface="Franklin Gothic Book" panose="020B0503020102020204" pitchFamily="34" charset="0"/>
              </a:rPr>
              <a:t>that support students’ mastery of the grade level Using Evidence standards of the </a:t>
            </a:r>
            <a:r>
              <a:rPr lang="en-US" sz="2200" i="1" dirty="0">
                <a:solidFill>
                  <a:srgbClr val="222222"/>
                </a:solidFill>
                <a:latin typeface="Franklin Gothic Book" panose="020B0503020102020204" pitchFamily="34" charset="0"/>
              </a:rPr>
              <a:t>KAS for Social Studies.</a:t>
            </a:r>
            <a:endParaRPr lang="en-US" sz="2400" dirty="0">
              <a:latin typeface="Franklin Gothic Book" panose="020B05030201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g1f145736de9_0_119"/>
          <p:cNvSpPr txBox="1">
            <a:spLocks noGrp="1"/>
          </p:cNvSpPr>
          <p:nvPr>
            <p:ph type="title"/>
          </p:nvPr>
        </p:nvSpPr>
        <p:spPr>
          <a:xfrm>
            <a:off x="607050" y="365125"/>
            <a:ext cx="112749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4400"/>
              <a:buFont typeface="Calibri"/>
              <a:buNone/>
            </a:pPr>
            <a:r>
              <a:rPr lang="en-US" sz="3000" dirty="0">
                <a:latin typeface="Franklin Gothic Medium" panose="020B0603020102020204" pitchFamily="34" charset="0"/>
              </a:rPr>
              <a:t>Supporting Students When Engaging With Complex Sources </a:t>
            </a:r>
            <a:endParaRPr dirty="0">
              <a:latin typeface="Franklin Gothic Medium" panose="020B0603020102020204" pitchFamily="34" charset="0"/>
            </a:endParaRPr>
          </a:p>
        </p:txBody>
      </p:sp>
      <p:sp>
        <p:nvSpPr>
          <p:cNvPr id="1007" name="Google Shape;1007;g1f145736de9_0_119"/>
          <p:cNvSpPr txBox="1">
            <a:spLocks noGrp="1"/>
          </p:cNvSpPr>
          <p:nvPr>
            <p:ph type="body" idx="1"/>
          </p:nvPr>
        </p:nvSpPr>
        <p:spPr>
          <a:xfrm>
            <a:off x="838200" y="1825625"/>
            <a:ext cx="10515600" cy="4351200"/>
          </a:xfrm>
          <a:prstGeom prst="rect">
            <a:avLst/>
          </a:prstGeom>
        </p:spPr>
        <p:txBody>
          <a:bodyPr spcFirstLastPara="1" wrap="square" lIns="91425" tIns="45700" rIns="91425" bIns="45700" anchor="t" anchorCtr="0">
            <a:normAutofit/>
          </a:bodyPr>
          <a:lstStyle/>
          <a:p>
            <a:pPr marL="0" lvl="0" indent="0" algn="ctr" rtl="0">
              <a:spcBef>
                <a:spcPts val="1000"/>
              </a:spcBef>
              <a:spcAft>
                <a:spcPts val="0"/>
              </a:spcAft>
              <a:buNone/>
            </a:pPr>
            <a:r>
              <a:rPr lang="en-US" dirty="0">
                <a:latin typeface="Franklin Gothic Book" panose="020B0503020102020204" pitchFamily="34" charset="0"/>
              </a:rPr>
              <a:t>The Phases of Engaging with Sources</a:t>
            </a:r>
          </a:p>
          <a:p>
            <a:pPr marL="0" lvl="0" indent="0" algn="l" rtl="0">
              <a:spcBef>
                <a:spcPts val="1000"/>
              </a:spcBef>
              <a:spcAft>
                <a:spcPts val="0"/>
              </a:spcAft>
              <a:buNone/>
            </a:pPr>
            <a:endParaRPr lang="en-US" dirty="0">
              <a:latin typeface="Franklin Gothic Book" panose="020B0503020102020204" pitchFamily="34" charset="0"/>
            </a:endParaRPr>
          </a:p>
          <a:p>
            <a:pPr marL="457200" lvl="0" indent="-342900" algn="l" rtl="0">
              <a:spcBef>
                <a:spcPts val="1000"/>
              </a:spcBef>
              <a:spcAft>
                <a:spcPts val="0"/>
              </a:spcAft>
              <a:buSzPts val="1800"/>
              <a:buFont typeface="Libre Franklin"/>
              <a:buChar char="•"/>
            </a:pPr>
            <a:r>
              <a:rPr lang="en-US" dirty="0">
                <a:latin typeface="Franklin Gothic Book" panose="020B05030201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65"/>
                  </a:ext>
                </a:extLst>
              </a:rPr>
              <a:t>Before Engaging with the Source(s)</a:t>
            </a:r>
            <a:endParaRPr lang="en-US" dirty="0">
              <a:latin typeface="Franklin Gothic Book" panose="020B0503020102020204" pitchFamily="34" charset="0"/>
            </a:endParaRPr>
          </a:p>
          <a:p>
            <a:pPr marL="457200" lvl="0" indent="0" algn="l" rtl="0">
              <a:spcBef>
                <a:spcPts val="1000"/>
              </a:spcBef>
              <a:spcAft>
                <a:spcPts val="0"/>
              </a:spcAft>
              <a:buNone/>
            </a:pPr>
            <a:endParaRPr lang="en-US" sz="1000" dirty="0">
              <a:latin typeface="Franklin Gothic Book" panose="020B0503020102020204" pitchFamily="34" charset="0"/>
            </a:endParaRPr>
          </a:p>
          <a:p>
            <a:pPr marL="457200" lvl="0" indent="-342900" algn="l" rtl="0">
              <a:spcBef>
                <a:spcPts val="1000"/>
              </a:spcBef>
              <a:spcAft>
                <a:spcPts val="0"/>
              </a:spcAft>
              <a:buSzPts val="1800"/>
              <a:buFont typeface="Libre Franklin"/>
              <a:buChar char="•"/>
            </a:pPr>
            <a:r>
              <a:rPr lang="en-US" dirty="0">
                <a:latin typeface="Franklin Gothic Book" panose="020B0503020102020204" pitchFamily="34" charset="0"/>
              </a:rPr>
              <a:t>While Engaging with the Source(s)</a:t>
            </a:r>
          </a:p>
          <a:p>
            <a:pPr marL="457200" lvl="0" indent="0" algn="l" rtl="0">
              <a:spcBef>
                <a:spcPts val="1000"/>
              </a:spcBef>
              <a:spcAft>
                <a:spcPts val="0"/>
              </a:spcAft>
              <a:buNone/>
            </a:pPr>
            <a:endParaRPr lang="en-US" sz="1000" dirty="0">
              <a:latin typeface="Franklin Gothic Book" panose="020B0503020102020204" pitchFamily="34" charset="0"/>
            </a:endParaRPr>
          </a:p>
          <a:p>
            <a:pPr marL="457200" lvl="0" indent="-342900" algn="l" rtl="0">
              <a:spcBef>
                <a:spcPts val="1000"/>
              </a:spcBef>
              <a:spcAft>
                <a:spcPts val="0"/>
              </a:spcAft>
              <a:buSzPts val="1800"/>
              <a:buFont typeface="Libre Franklin"/>
              <a:buChar char="•"/>
            </a:pPr>
            <a:r>
              <a:rPr lang="en-US" dirty="0">
                <a:latin typeface="Franklin Gothic Book" panose="020B0503020102020204" pitchFamily="34" charset="0"/>
              </a:rPr>
              <a:t>After Engaging with the Source(s)</a:t>
            </a:r>
          </a:p>
        </p:txBody>
      </p:sp>
      <p:sp>
        <p:nvSpPr>
          <p:cNvPr id="1008" name="Google Shape;1008;g1f145736de9_0_119">
            <a:extLst>
              <a:ext uri="{C183D7F6-B498-43B3-948B-1728B52AA6E4}">
                <adec:decorative xmlns:adec="http://schemas.microsoft.com/office/drawing/2017/decorative" val="1"/>
              </a:ext>
            </a:extLst>
          </p:cNvPr>
          <p:cNvSpPr/>
          <p:nvPr/>
        </p:nvSpPr>
        <p:spPr>
          <a:xfrm>
            <a:off x="7057520" y="4439826"/>
            <a:ext cx="1934700" cy="555600"/>
          </a:xfrm>
          <a:prstGeom prst="left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3" name="Google Shape;1013;g2079cd96447_0_15"/>
          <p:cNvSpPr txBox="1">
            <a:spLocks noGrp="1"/>
          </p:cNvSpPr>
          <p:nvPr>
            <p:ph type="title"/>
          </p:nvPr>
        </p:nvSpPr>
        <p:spPr>
          <a:xfrm>
            <a:off x="309850" y="22777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ct val="36666"/>
              <a:buFont typeface="Arial"/>
              <a:buNone/>
            </a:pPr>
            <a:r>
              <a:rPr lang="en-US" sz="3000" dirty="0">
                <a:latin typeface="Franklin Gothic Medium" panose="020B0603020102020204" pitchFamily="34" charset="0"/>
              </a:rPr>
              <a:t>Supporting Students When Engaging With Complex Sources:</a:t>
            </a:r>
            <a:endParaRPr sz="3000" dirty="0">
              <a:latin typeface="Franklin Gothic Medium" panose="020B0603020102020204" pitchFamily="34" charset="0"/>
            </a:endParaRPr>
          </a:p>
          <a:p>
            <a:pPr marL="0" lvl="0" indent="0" algn="l" rtl="0">
              <a:spcBef>
                <a:spcPts val="0"/>
              </a:spcBef>
              <a:spcAft>
                <a:spcPts val="0"/>
              </a:spcAft>
              <a:buClr>
                <a:schemeClr val="dk1"/>
              </a:buClr>
              <a:buSzPct val="39285"/>
              <a:buFont typeface="Arial"/>
              <a:buNone/>
            </a:pPr>
            <a:r>
              <a:rPr lang="en-US" sz="2800" b="1" dirty="0">
                <a:latin typeface="Franklin Gothic Medium" panose="020B0603020102020204" pitchFamily="34" charset="0"/>
                <a:ea typeface="Libre Franklin"/>
                <a:cs typeface="Libre Franklin"/>
                <a:sym typeface="Libre Franklin"/>
              </a:rPr>
              <a:t>After Engaging with the Source(s)</a:t>
            </a:r>
            <a:r>
              <a:rPr lang="en-US" sz="3000" b="1" dirty="0">
                <a:latin typeface="Franklin Gothic Medium" panose="020B0603020102020204" pitchFamily="34" charset="0"/>
                <a:ea typeface="Libre Franklin"/>
                <a:cs typeface="Libre Franklin"/>
                <a:sym typeface="Libre Franklin"/>
              </a:rPr>
              <a:t> </a:t>
            </a:r>
            <a:endParaRPr dirty="0">
              <a:latin typeface="Franklin Gothic Medium" panose="020B0603020102020204" pitchFamily="34" charset="0"/>
            </a:endParaRPr>
          </a:p>
        </p:txBody>
      </p:sp>
      <p:sp>
        <p:nvSpPr>
          <p:cNvPr id="1014" name="Google Shape;1014;g2079cd96447_0_15"/>
          <p:cNvSpPr txBox="1">
            <a:spLocks noGrp="1"/>
          </p:cNvSpPr>
          <p:nvPr>
            <p:ph type="body" idx="1"/>
          </p:nvPr>
        </p:nvSpPr>
        <p:spPr>
          <a:xfrm>
            <a:off x="433700" y="1525800"/>
            <a:ext cx="7800900" cy="4150500"/>
          </a:xfrm>
          <a:prstGeom prst="rect">
            <a:avLst/>
          </a:prstGeom>
        </p:spPr>
        <p:txBody>
          <a:bodyPr spcFirstLastPara="1" wrap="square" lIns="91425" tIns="45700" rIns="91425" bIns="45700" anchor="t" anchorCtr="0">
            <a:normAutofit fontScale="92500" lnSpcReduction="20000"/>
          </a:bodyPr>
          <a:lstStyle/>
          <a:p>
            <a:pPr marL="0" lvl="0" indent="0" algn="l" rtl="0">
              <a:lnSpc>
                <a:spcPct val="110000"/>
              </a:lnSpc>
              <a:spcBef>
                <a:spcPts val="1000"/>
              </a:spcBef>
              <a:spcAft>
                <a:spcPts val="0"/>
              </a:spcAft>
              <a:buNone/>
            </a:pPr>
            <a:r>
              <a:rPr lang="en-US" sz="2400" dirty="0">
                <a:solidFill>
                  <a:schemeClr val="dk1"/>
                </a:solidFill>
                <a:latin typeface="Franklin Gothic Book" panose="020B0503020102020204" pitchFamily="34" charset="0"/>
              </a:rPr>
              <a:t>After </a:t>
            </a:r>
            <a:r>
              <a:rPr lang="en-US" sz="2400" dirty="0">
                <a:solidFill>
                  <a:schemeClr val="dk1"/>
                </a:solidFill>
                <a:highlight>
                  <a:srgbClr val="FFFFFF"/>
                </a:highlight>
                <a:latin typeface="Franklin Gothic Book" panose="020B0503020102020204" pitchFamily="34" charset="0"/>
              </a:rPr>
              <a:t>actively reading complex sources</a:t>
            </a:r>
            <a:r>
              <a:rPr lang="en-US" sz="2400" dirty="0">
                <a:solidFill>
                  <a:schemeClr val="dk1"/>
                </a:solidFill>
                <a:latin typeface="Franklin Gothic Book" panose="020B0503020102020204" pitchFamily="34" charset="0"/>
              </a:rPr>
              <a:t>, students should regularly refer to the source(s) to reflect on what they read and to engage in more complex social studies skills.</a:t>
            </a:r>
            <a:endParaRPr sz="2400" dirty="0">
              <a:solidFill>
                <a:schemeClr val="dk1"/>
              </a:solidFill>
              <a:latin typeface="Franklin Gothic Book" panose="020B0503020102020204" pitchFamily="34" charset="0"/>
            </a:endParaRPr>
          </a:p>
          <a:p>
            <a:pPr marL="0" lvl="0" indent="0" algn="l" rtl="0">
              <a:lnSpc>
                <a:spcPct val="110000"/>
              </a:lnSpc>
              <a:spcBef>
                <a:spcPts val="1000"/>
              </a:spcBef>
              <a:spcAft>
                <a:spcPts val="0"/>
              </a:spcAft>
              <a:buClr>
                <a:schemeClr val="dk1"/>
              </a:buClr>
              <a:buSzPct val="45833"/>
              <a:buFont typeface="Arial"/>
              <a:buNone/>
            </a:pPr>
            <a:endParaRPr sz="2400" dirty="0">
              <a:solidFill>
                <a:schemeClr val="dk1"/>
              </a:solidFill>
              <a:latin typeface="Franklin Gothic Book" panose="020B0503020102020204" pitchFamily="34" charset="0"/>
            </a:endParaRPr>
          </a:p>
          <a:p>
            <a:pPr marL="0" lvl="0" indent="0" algn="l" rtl="0">
              <a:lnSpc>
                <a:spcPct val="110000"/>
              </a:lnSpc>
              <a:spcBef>
                <a:spcPts val="1000"/>
              </a:spcBef>
              <a:spcAft>
                <a:spcPts val="0"/>
              </a:spcAft>
              <a:buNone/>
            </a:pPr>
            <a:r>
              <a:rPr lang="en-US" sz="2400" dirty="0">
                <a:solidFill>
                  <a:schemeClr val="dk1"/>
                </a:solidFill>
                <a:latin typeface="Franklin Gothic Book" panose="020B0503020102020204" pitchFamily="34" charset="0"/>
              </a:rPr>
              <a:t>What are more complex social studies skills?</a:t>
            </a:r>
            <a:endParaRPr sz="2400" dirty="0">
              <a:solidFill>
                <a:schemeClr val="dk1"/>
              </a:solidFill>
              <a:latin typeface="Franklin Gothic Book" panose="020B0503020102020204" pitchFamily="34" charset="0"/>
            </a:endParaRPr>
          </a:p>
          <a:p>
            <a:pPr marL="0" lvl="0" indent="0" algn="l" rtl="0">
              <a:lnSpc>
                <a:spcPct val="110000"/>
              </a:lnSpc>
              <a:spcBef>
                <a:spcPts val="1000"/>
              </a:spcBef>
              <a:spcAft>
                <a:spcPts val="0"/>
              </a:spcAft>
              <a:buClr>
                <a:schemeClr val="dk1"/>
              </a:buClr>
              <a:buSzPct val="45833"/>
              <a:buFont typeface="Arial"/>
              <a:buNone/>
            </a:pPr>
            <a:endParaRPr sz="2400" dirty="0">
              <a:solidFill>
                <a:schemeClr val="dk1"/>
              </a:solidFill>
              <a:latin typeface="Franklin Gothic Book" panose="020B0503020102020204" pitchFamily="34" charset="0"/>
            </a:endParaRPr>
          </a:p>
          <a:p>
            <a:pPr marL="0" lvl="0" indent="0" algn="l" rtl="0">
              <a:lnSpc>
                <a:spcPct val="110000"/>
              </a:lnSpc>
              <a:spcBef>
                <a:spcPts val="1000"/>
              </a:spcBef>
              <a:spcAft>
                <a:spcPts val="0"/>
              </a:spcAft>
              <a:buNone/>
            </a:pPr>
            <a:r>
              <a:rPr lang="en-US" sz="2400" dirty="0">
                <a:solidFill>
                  <a:schemeClr val="dk1"/>
                </a:solidFill>
                <a:latin typeface="Franklin Gothic Book" panose="020B0503020102020204" pitchFamily="34" charset="0"/>
              </a:rPr>
              <a:t>In order to answer this question, refer to your work from Module One where you </a:t>
            </a:r>
            <a:r>
              <a:rPr lang="en-US" sz="2400" b="1" dirty="0">
                <a:solidFill>
                  <a:schemeClr val="dk1"/>
                </a:solidFill>
                <a:latin typeface="Franklin Gothic Book" panose="020B0503020102020204" pitchFamily="34" charset="0"/>
              </a:rPr>
              <a:t>annotated </a:t>
            </a:r>
            <a:r>
              <a:rPr lang="en-US" sz="2400" dirty="0">
                <a:solidFill>
                  <a:schemeClr val="dk1"/>
                </a:solidFill>
                <a:latin typeface="Franklin Gothic Book" panose="020B0503020102020204" pitchFamily="34" charset="0"/>
              </a:rPr>
              <a:t>the </a:t>
            </a:r>
            <a:r>
              <a:rPr lang="en-US" sz="2400" b="1" dirty="0">
                <a:solidFill>
                  <a:schemeClr val="dk1"/>
                </a:solidFill>
                <a:latin typeface="Franklin Gothic Book" panose="020B0503020102020204" pitchFamily="34" charset="0"/>
              </a:rPr>
              <a:t>sourcing skills</a:t>
            </a:r>
            <a:r>
              <a:rPr lang="en-US" sz="2400" dirty="0">
                <a:solidFill>
                  <a:schemeClr val="dk1"/>
                </a:solidFill>
                <a:latin typeface="Franklin Gothic Book" panose="020B0503020102020204" pitchFamily="34" charset="0"/>
              </a:rPr>
              <a:t> students have to demonstrate at each grade level or grade band according to the </a:t>
            </a:r>
            <a:r>
              <a:rPr lang="en-US" sz="2400" b="1" dirty="0">
                <a:solidFill>
                  <a:schemeClr val="dk1"/>
                </a:solidFill>
                <a:latin typeface="Franklin Gothic Book" panose="020B0503020102020204" pitchFamily="34" charset="0"/>
              </a:rPr>
              <a:t>Inquiry Progression: Using Evidence</a:t>
            </a:r>
            <a:r>
              <a:rPr lang="en-US" sz="2400" dirty="0">
                <a:solidFill>
                  <a:schemeClr val="dk1"/>
                </a:solidFill>
                <a:latin typeface="Franklin Gothic Book" panose="020B0503020102020204" pitchFamily="34" charset="0"/>
              </a:rPr>
              <a:t> on pg. 157 of the </a:t>
            </a:r>
            <a:r>
              <a:rPr lang="en-US" sz="2400" i="1" dirty="0">
                <a:solidFill>
                  <a:schemeClr val="dk1"/>
                </a:solidFill>
                <a:latin typeface="Franklin Gothic Book" panose="020B0503020102020204" pitchFamily="34" charset="0"/>
              </a:rPr>
              <a:t>KAS for Social Studies. </a:t>
            </a:r>
            <a:endParaRPr dirty="0">
              <a:latin typeface="Franklin Gothic Book" panose="020B0503020102020204" pitchFamily="34" charset="0"/>
            </a:endParaRPr>
          </a:p>
        </p:txBody>
      </p:sp>
      <p:pic>
        <p:nvPicPr>
          <p:cNvPr id="1015" name="Google Shape;1015;g2079cd96447_0_15" descr="This is a screenshot from the KAS for Social Studies that shows the progression of the Using Evidence standards from Kindergarten through Grade 5."/>
          <p:cNvPicPr preferRelativeResize="0"/>
          <p:nvPr/>
        </p:nvPicPr>
        <p:blipFill>
          <a:blip r:embed="rId3">
            <a:alphaModFix/>
          </a:blip>
          <a:stretch>
            <a:fillRect/>
          </a:stretch>
        </p:blipFill>
        <p:spPr>
          <a:xfrm>
            <a:off x="8160175" y="1296650"/>
            <a:ext cx="3718200" cy="2460409"/>
          </a:xfrm>
          <a:prstGeom prst="rect">
            <a:avLst/>
          </a:prstGeom>
          <a:noFill/>
          <a:ln>
            <a:noFill/>
          </a:ln>
        </p:spPr>
      </p:pic>
      <p:pic>
        <p:nvPicPr>
          <p:cNvPr id="1016" name="Google Shape;1016;g2079cd96447_0_15" descr="This is a screenshot from the KAS for Social Studies that shows the progression of the Using Evidence standards from Grade 6 through High School."/>
          <p:cNvPicPr preferRelativeResize="0"/>
          <p:nvPr/>
        </p:nvPicPr>
        <p:blipFill>
          <a:blip r:embed="rId4">
            <a:alphaModFix/>
          </a:blip>
          <a:stretch>
            <a:fillRect/>
          </a:stretch>
        </p:blipFill>
        <p:spPr>
          <a:xfrm>
            <a:off x="8234600" y="3952825"/>
            <a:ext cx="3718201" cy="26398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20"/>
        <p:cNvGrpSpPr/>
        <p:nvPr/>
      </p:nvGrpSpPr>
      <p:grpSpPr>
        <a:xfrm>
          <a:off x="0" y="0"/>
          <a:ext cx="0" cy="0"/>
          <a:chOff x="0" y="0"/>
          <a:chExt cx="0" cy="0"/>
        </a:xfrm>
      </p:grpSpPr>
      <p:sp>
        <p:nvSpPr>
          <p:cNvPr id="1021" name="Google Shape;1021;g2435fae32ad_0_8"/>
          <p:cNvSpPr txBox="1">
            <a:spLocks noGrp="1"/>
          </p:cNvSpPr>
          <p:nvPr>
            <p:ph type="title"/>
          </p:nvPr>
        </p:nvSpPr>
        <p:spPr>
          <a:xfrm>
            <a:off x="614975" y="228700"/>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latin typeface="Franklin Gothic Medium" panose="020B0603020102020204" pitchFamily="34" charset="0"/>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66"/>
                  </a:ext>
                </a:extLst>
              </a:rPr>
              <a:t>Using </a:t>
            </a:r>
            <a:r>
              <a:rPr lang="en-US" dirty="0">
                <a:latin typeface="Franklin Gothic Medium" panose="020B0603020102020204" pitchFamily="34" charset="0"/>
                <a:ea typeface="Arial"/>
                <a:cs typeface="Arial"/>
                <a:sym typeface="Arial"/>
              </a:rPr>
              <a:t>Evidence </a:t>
            </a:r>
            <a:endParaRPr lang="en-US" dirty="0">
              <a:latin typeface="Franklin Gothic Medium" panose="020B0603020102020204" pitchFamily="34" charset="0"/>
            </a:endParaRPr>
          </a:p>
        </p:txBody>
      </p:sp>
      <p:sp>
        <p:nvSpPr>
          <p:cNvPr id="1022" name="Google Shape;1022;g2435fae32ad_0_8"/>
          <p:cNvSpPr txBox="1">
            <a:spLocks noGrp="1"/>
          </p:cNvSpPr>
          <p:nvPr>
            <p:ph type="body" idx="1"/>
          </p:nvPr>
        </p:nvSpPr>
        <p:spPr>
          <a:xfrm>
            <a:off x="614974" y="1232654"/>
            <a:ext cx="7644375" cy="4738200"/>
          </a:xfrm>
          <a:prstGeom prst="rect">
            <a:avLst/>
          </a:prstGeom>
        </p:spPr>
        <p:txBody>
          <a:bodyPr spcFirstLastPara="1" wrap="square" lIns="91425" tIns="45700" rIns="91425" bIns="45700" anchor="t" anchorCtr="0">
            <a:normAutofit fontScale="92500"/>
          </a:bodyPr>
          <a:lstStyle/>
          <a:p>
            <a:pPr marL="0" lvl="0" indent="0" algn="l" rtl="0">
              <a:lnSpc>
                <a:spcPct val="110000"/>
              </a:lnSpc>
              <a:spcBef>
                <a:spcPts val="1000"/>
              </a:spcBef>
              <a:spcAft>
                <a:spcPts val="0"/>
              </a:spcAft>
              <a:buNone/>
            </a:pPr>
            <a:r>
              <a:rPr lang="en-US" dirty="0">
                <a:latin typeface="Franklin Gothic Book" panose="020B0503020102020204" pitchFamily="34" charset="0"/>
              </a:rPr>
              <a:t>In order for students to construct coherent arguments and explanations using their understanding of the social studies disciplines, they must understand how to substantiate those claims using evidence.</a:t>
            </a:r>
            <a:endParaRPr dirty="0">
              <a:latin typeface="Franklin Gothic Book" panose="020B0503020102020204" pitchFamily="34" charset="0"/>
            </a:endParaRPr>
          </a:p>
          <a:p>
            <a:pPr marL="0" lvl="0" indent="0" algn="l" rtl="0">
              <a:lnSpc>
                <a:spcPct val="110000"/>
              </a:lnSpc>
              <a:spcBef>
                <a:spcPts val="1000"/>
              </a:spcBef>
              <a:spcAft>
                <a:spcPts val="0"/>
              </a:spcAft>
              <a:buClr>
                <a:schemeClr val="dk1"/>
              </a:buClr>
              <a:buSzPts val="1100"/>
              <a:buFont typeface="Arial"/>
              <a:buNone/>
            </a:pPr>
            <a:endParaRPr dirty="0">
              <a:latin typeface="Franklin Gothic Book" panose="020B0503020102020204" pitchFamily="34" charset="0"/>
            </a:endParaRPr>
          </a:p>
          <a:p>
            <a:pPr marL="0" lvl="0" indent="0" algn="l" rtl="0">
              <a:lnSpc>
                <a:spcPct val="110000"/>
              </a:lnSpc>
              <a:spcBef>
                <a:spcPts val="1000"/>
              </a:spcBef>
              <a:spcAft>
                <a:spcPts val="0"/>
              </a:spcAft>
              <a:buClr>
                <a:schemeClr val="dk1"/>
              </a:buClr>
              <a:buSzPts val="1100"/>
              <a:buFont typeface="Arial"/>
              <a:buNone/>
            </a:pPr>
            <a:r>
              <a:rPr lang="en-US" dirty="0">
                <a:latin typeface="Franklin Gothic Book" panose="020B0503020102020204" pitchFamily="34" charset="0"/>
              </a:rPr>
              <a:t>This skill requires students to collect, evaluate and synthesize evidence from primary and secondary sources to develop and support a claim.</a:t>
            </a:r>
            <a:endParaRPr dirty="0">
              <a:latin typeface="Franklin Gothic Book" panose="020B0503020102020204" pitchFamily="34" charset="0"/>
            </a:endParaRPr>
          </a:p>
        </p:txBody>
      </p:sp>
      <p:pic>
        <p:nvPicPr>
          <p:cNvPr id="1023" name="Google Shape;1023;g2435fae32ad_0_8" descr="This is a graphic from the KAS for Social Studies that indicates that questioning, investigating using disciplinary concepts, using evidence and communicating conclusions are equally important. It also shows that within investigating, civics, economics, geography and history are equally important."/>
          <p:cNvPicPr preferRelativeResize="0"/>
          <p:nvPr/>
        </p:nvPicPr>
        <p:blipFill>
          <a:blip r:embed="rId3">
            <a:alphaModFix/>
          </a:blip>
          <a:stretch>
            <a:fillRect/>
          </a:stretch>
        </p:blipFill>
        <p:spPr>
          <a:xfrm>
            <a:off x="8259350" y="987500"/>
            <a:ext cx="3627850" cy="396948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27"/>
        <p:cNvGrpSpPr/>
        <p:nvPr/>
      </p:nvGrpSpPr>
      <p:grpSpPr>
        <a:xfrm>
          <a:off x="0" y="0"/>
          <a:ext cx="0" cy="0"/>
          <a:chOff x="0" y="0"/>
          <a:chExt cx="0" cy="0"/>
        </a:xfrm>
      </p:grpSpPr>
      <p:sp>
        <p:nvSpPr>
          <p:cNvPr id="1028" name="Google Shape;1028;g2435fae32ad_0_16"/>
          <p:cNvSpPr txBox="1">
            <a:spLocks noGrp="1"/>
          </p:cNvSpPr>
          <p:nvPr>
            <p:ph type="title"/>
          </p:nvPr>
        </p:nvSpPr>
        <p:spPr>
          <a:xfrm>
            <a:off x="208614" y="14697"/>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100"/>
              <a:buFont typeface="Arial"/>
              <a:buNone/>
            </a:pPr>
            <a:r>
              <a:rPr lang="en-US" sz="3000" dirty="0">
                <a:latin typeface="Franklin Gothic Medium" panose="020B0603020102020204" pitchFamily="34" charset="0"/>
                <a:ea typeface="Arial"/>
                <a:cs typeface="Arial"/>
                <a:sym typeface="Arial"/>
              </a:rPr>
              <a:t>Supporting Students When Engaging With Complex Sources:</a:t>
            </a:r>
            <a:endParaRPr sz="3000" dirty="0">
              <a:latin typeface="Franklin Gothic Medium" panose="020B0603020102020204" pitchFamily="34" charset="0"/>
              <a:ea typeface="Arial"/>
              <a:cs typeface="Arial"/>
              <a:sym typeface="Arial"/>
            </a:endParaRPr>
          </a:p>
          <a:p>
            <a:pPr marL="0" lvl="0" indent="0" algn="l" rtl="0">
              <a:spcBef>
                <a:spcPts val="0"/>
              </a:spcBef>
              <a:spcAft>
                <a:spcPts val="0"/>
              </a:spcAft>
              <a:buNone/>
            </a:pPr>
            <a:r>
              <a:rPr lang="en-US" sz="3000" b="1" dirty="0">
                <a:latin typeface="Franklin Gothic Medium" panose="020B0603020102020204" pitchFamily="34" charset="0"/>
                <a:ea typeface="Libre Franklin"/>
                <a:cs typeface="Libre Franklin"/>
                <a:sym typeface="Libre Franklin"/>
              </a:rPr>
              <a:t>After Engaging with the Source(s) (1)</a:t>
            </a:r>
            <a:endParaRPr sz="3000" dirty="0">
              <a:latin typeface="Franklin Gothic Medium" panose="020B0603020102020204" pitchFamily="34" charset="0"/>
            </a:endParaRPr>
          </a:p>
        </p:txBody>
      </p:sp>
      <p:sp>
        <p:nvSpPr>
          <p:cNvPr id="1029" name="Google Shape;1029;g2435fae32ad_0_16"/>
          <p:cNvSpPr txBox="1">
            <a:spLocks noGrp="1"/>
          </p:cNvSpPr>
          <p:nvPr>
            <p:ph type="body" idx="1"/>
          </p:nvPr>
        </p:nvSpPr>
        <p:spPr>
          <a:xfrm>
            <a:off x="410901" y="1340397"/>
            <a:ext cx="11064000" cy="4519200"/>
          </a:xfrm>
          <a:prstGeom prst="rect">
            <a:avLst/>
          </a:prstGeom>
        </p:spPr>
        <p:txBody>
          <a:bodyPr spcFirstLastPara="1" wrap="square" lIns="91425" tIns="45700" rIns="91425" bIns="45700" anchor="t" anchorCtr="0">
            <a:normAutofit/>
          </a:bodyPr>
          <a:lstStyle/>
          <a:p>
            <a:pPr marL="0" lvl="0" indent="0" algn="l" rtl="0">
              <a:lnSpc>
                <a:spcPct val="100000"/>
              </a:lnSpc>
              <a:spcBef>
                <a:spcPts val="1000"/>
              </a:spcBef>
              <a:spcAft>
                <a:spcPts val="0"/>
              </a:spcAft>
              <a:buClr>
                <a:schemeClr val="dk1"/>
              </a:buClr>
              <a:buSzPts val="1100"/>
              <a:buFont typeface="Arial"/>
              <a:buNone/>
            </a:pPr>
            <a:r>
              <a:rPr lang="en-US" sz="2200" dirty="0">
                <a:solidFill>
                  <a:srgbClr val="222222"/>
                </a:solidFill>
                <a:highlight>
                  <a:srgbClr val="FFFFFF"/>
                </a:highlight>
                <a:latin typeface="Franklin Gothic Book" panose="020B0503020102020204" pitchFamily="34" charset="0"/>
              </a:rPr>
              <a:t>When referencing previously read sources to engage in more complex social studies skills, students should</a:t>
            </a:r>
            <a:r>
              <a:rPr lang="en-US" sz="2200" dirty="0">
                <a:solidFill>
                  <a:srgbClr val="222222"/>
                </a:solidFill>
                <a:latin typeface="Franklin Gothic Book" panose="020B0503020102020204" pitchFamily="34" charset="0"/>
              </a:rPr>
              <a:t> use their reflection time to:</a:t>
            </a:r>
            <a:endParaRPr sz="2200" dirty="0">
              <a:solidFill>
                <a:srgbClr val="222222"/>
              </a:solidFill>
              <a:latin typeface="Franklin Gothic Book" panose="020B0503020102020204" pitchFamily="34" charset="0"/>
            </a:endParaRPr>
          </a:p>
          <a:p>
            <a:pPr marL="342900">
              <a:lnSpc>
                <a:spcPct val="100000"/>
              </a:lnSpc>
              <a:buClr>
                <a:schemeClr val="dk1"/>
              </a:buClr>
              <a:buSzPts val="1100"/>
            </a:pPr>
            <a:r>
              <a:rPr lang="en-US" sz="2200" dirty="0">
                <a:solidFill>
                  <a:srgbClr val="222222"/>
                </a:solidFill>
                <a:latin typeface="Franklin Gothic Book" panose="020B0503020102020204" pitchFamily="34" charset="0"/>
              </a:rPr>
              <a:t>Consider new ideas</a:t>
            </a:r>
            <a:endParaRPr sz="2200" dirty="0">
              <a:solidFill>
                <a:srgbClr val="222222"/>
              </a:solidFill>
              <a:latin typeface="Franklin Gothic Book" panose="020B0503020102020204" pitchFamily="34" charset="0"/>
            </a:endParaRPr>
          </a:p>
          <a:p>
            <a:pPr marL="342900">
              <a:lnSpc>
                <a:spcPct val="100000"/>
              </a:lnSpc>
              <a:spcBef>
                <a:spcPts val="0"/>
              </a:spcBef>
              <a:buClr>
                <a:schemeClr val="dk1"/>
              </a:buClr>
              <a:buSzPts val="1100"/>
            </a:pPr>
            <a:r>
              <a:rPr lang="en-US" sz="2200" dirty="0">
                <a:solidFill>
                  <a:srgbClr val="222222"/>
                </a:solidFill>
                <a:latin typeface="Franklin Gothic Book" panose="020B0503020102020204" pitchFamily="34" charset="0"/>
              </a:rPr>
              <a:t>Clarify and refine their understanding of content</a:t>
            </a:r>
            <a:endParaRPr sz="2200" dirty="0">
              <a:solidFill>
                <a:srgbClr val="222222"/>
              </a:solidFill>
              <a:latin typeface="Franklin Gothic Book" panose="020B0503020102020204" pitchFamily="34" charset="0"/>
            </a:endParaRPr>
          </a:p>
          <a:p>
            <a:pPr marL="342900">
              <a:lnSpc>
                <a:spcPct val="100000"/>
              </a:lnSpc>
              <a:spcBef>
                <a:spcPts val="0"/>
              </a:spcBef>
              <a:buClr>
                <a:schemeClr val="dk1"/>
              </a:buClr>
              <a:buSzPts val="1100"/>
            </a:pPr>
            <a:r>
              <a:rPr lang="en-US" sz="2200" dirty="0">
                <a:solidFill>
                  <a:srgbClr val="222222"/>
                </a:solidFill>
                <a:latin typeface="Franklin Gothic Book" panose="020B0503020102020204" pitchFamily="34" charset="0"/>
              </a:rPr>
              <a:t>Connect what they have learned through this source with other information or social studies concepts</a:t>
            </a:r>
            <a:endParaRPr sz="2200" dirty="0">
              <a:solidFill>
                <a:srgbClr val="222222"/>
              </a:solidFill>
              <a:latin typeface="Franklin Gothic Book" panose="020B0503020102020204" pitchFamily="34" charset="0"/>
            </a:endParaRPr>
          </a:p>
          <a:p>
            <a:pPr marL="342900">
              <a:lnSpc>
                <a:spcPct val="100000"/>
              </a:lnSpc>
              <a:spcBef>
                <a:spcPts val="0"/>
              </a:spcBef>
              <a:buClr>
                <a:schemeClr val="dk1"/>
              </a:buClr>
              <a:buSzPts val="1100"/>
            </a:pPr>
            <a:r>
              <a:rPr lang="en-US" sz="2200" dirty="0">
                <a:solidFill>
                  <a:srgbClr val="222222"/>
                </a:solidFill>
                <a:latin typeface="Franklin Gothic Book" panose="020B0503020102020204" pitchFamily="34" charset="0"/>
              </a:rPr>
              <a:t>Engage in evaluating the source, such as through corroboration or contextualization</a:t>
            </a:r>
            <a:endParaRPr sz="2200" dirty="0">
              <a:solidFill>
                <a:srgbClr val="222222"/>
              </a:solidFill>
              <a:latin typeface="Franklin Gothic Book" panose="020B0503020102020204" pitchFamily="34" charset="0"/>
            </a:endParaRPr>
          </a:p>
          <a:p>
            <a:pPr marL="114300" lvl="0" indent="0" algn="l" rtl="0">
              <a:lnSpc>
                <a:spcPct val="100000"/>
              </a:lnSpc>
              <a:spcBef>
                <a:spcPts val="0"/>
              </a:spcBef>
              <a:spcAft>
                <a:spcPts val="0"/>
              </a:spcAft>
              <a:buClr>
                <a:schemeClr val="dk1"/>
              </a:buClr>
              <a:buSzPts val="1100"/>
              <a:buFont typeface="Arial"/>
              <a:buNone/>
            </a:pPr>
            <a:r>
              <a:rPr lang="en-US" sz="2200" dirty="0">
                <a:solidFill>
                  <a:srgbClr val="222222"/>
                </a:solidFill>
                <a:latin typeface="Franklin Gothic Book" panose="020B0503020102020204" pitchFamily="34" charset="0"/>
              </a:rPr>
              <a:t> </a:t>
            </a:r>
            <a:endParaRPr sz="2200" dirty="0">
              <a:solidFill>
                <a:srgbClr val="222222"/>
              </a:solidFill>
              <a:latin typeface="Franklin Gothic Book" panose="020B0503020102020204" pitchFamily="34" charset="0"/>
            </a:endParaRPr>
          </a:p>
          <a:p>
            <a:pPr marL="0" lvl="0" indent="0" algn="l" rtl="0">
              <a:lnSpc>
                <a:spcPct val="100000"/>
              </a:lnSpc>
              <a:spcBef>
                <a:spcPts val="1000"/>
              </a:spcBef>
              <a:spcAft>
                <a:spcPts val="0"/>
              </a:spcAft>
              <a:buClr>
                <a:schemeClr val="dk1"/>
              </a:buClr>
              <a:buSzPts val="1100"/>
              <a:buFont typeface="Arial"/>
              <a:buNone/>
            </a:pPr>
            <a:r>
              <a:rPr lang="en-US" sz="2200" dirty="0">
                <a:solidFill>
                  <a:srgbClr val="222222"/>
                </a:solidFill>
                <a:latin typeface="Franklin Gothic Book" panose="020B0503020102020204" pitchFamily="34" charset="0"/>
              </a:rPr>
              <a:t>Additionally, teacher should assess what students have learned from engaging with the source to support a student when conducting social studies investigations. </a:t>
            </a:r>
            <a:endParaRPr sz="2200" dirty="0">
              <a:solidFill>
                <a:srgbClr val="222222"/>
              </a:solidFill>
              <a:latin typeface="Franklin Gothic Book" panose="020B0503020102020204" pitchFamily="34" charset="0"/>
            </a:endParaRPr>
          </a:p>
          <a:p>
            <a:pPr marL="0" lvl="0" indent="0" algn="l" rtl="0">
              <a:spcBef>
                <a:spcPts val="1000"/>
              </a:spcBef>
              <a:spcAft>
                <a:spcPts val="0"/>
              </a:spcAft>
              <a:buNone/>
            </a:pPr>
            <a:endParaRPr dirty="0">
              <a:latin typeface="Franklin Gothic Book" panose="020B05030201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33"/>
        <p:cNvGrpSpPr/>
        <p:nvPr/>
      </p:nvGrpSpPr>
      <p:grpSpPr>
        <a:xfrm>
          <a:off x="0" y="0"/>
          <a:ext cx="0" cy="0"/>
          <a:chOff x="0" y="0"/>
          <a:chExt cx="0" cy="0"/>
        </a:xfrm>
      </p:grpSpPr>
      <p:sp>
        <p:nvSpPr>
          <p:cNvPr id="1034" name="Google Shape;1034;g2079cd96447_0_25"/>
          <p:cNvSpPr txBox="1">
            <a:spLocks noGrp="1"/>
          </p:cNvSpPr>
          <p:nvPr>
            <p:ph type="title"/>
          </p:nvPr>
        </p:nvSpPr>
        <p:spPr>
          <a:xfrm>
            <a:off x="269822" y="0"/>
            <a:ext cx="10245777"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000" dirty="0">
                <a:latin typeface="Franklin Gothic Medium" panose="020B0603020102020204" pitchFamily="34" charset="0"/>
              </a:rPr>
              <a:t>Supporting Students When Engaging With Complex Sources:</a:t>
            </a:r>
            <a:endParaRPr sz="3000" dirty="0">
              <a:latin typeface="Franklin Gothic Medium" panose="020B0603020102020204" pitchFamily="34" charset="0"/>
            </a:endParaRPr>
          </a:p>
          <a:p>
            <a:pPr marL="0" lvl="0" indent="0" algn="l" rtl="0">
              <a:spcBef>
                <a:spcPts val="0"/>
              </a:spcBef>
              <a:spcAft>
                <a:spcPts val="0"/>
              </a:spcAft>
              <a:buNone/>
            </a:pPr>
            <a:r>
              <a:rPr lang="en-US" sz="3000" b="1" dirty="0">
                <a:latin typeface="Franklin Gothic Medium" panose="020B0603020102020204" pitchFamily="34" charset="0"/>
                <a:ea typeface="Libre Franklin"/>
                <a:cs typeface="Libre Franklin"/>
                <a:sym typeface="Libre Franklin"/>
              </a:rPr>
              <a:t>After Engaging with the Source(s) (2)</a:t>
            </a:r>
            <a:endParaRPr sz="3000" dirty="0">
              <a:latin typeface="Franklin Gothic Medium" panose="020B0603020102020204" pitchFamily="34" charset="0"/>
            </a:endParaRPr>
          </a:p>
        </p:txBody>
      </p:sp>
      <p:sp>
        <p:nvSpPr>
          <p:cNvPr id="1035" name="Google Shape;1035;g2079cd96447_0_25"/>
          <p:cNvSpPr txBox="1">
            <a:spLocks noGrp="1"/>
          </p:cNvSpPr>
          <p:nvPr>
            <p:ph type="body" idx="1"/>
          </p:nvPr>
        </p:nvSpPr>
        <p:spPr>
          <a:xfrm>
            <a:off x="374754" y="1037475"/>
            <a:ext cx="11547424" cy="4351200"/>
          </a:xfrm>
          <a:prstGeom prst="rect">
            <a:avLst/>
          </a:prstGeom>
        </p:spPr>
        <p:txBody>
          <a:bodyPr spcFirstLastPara="1" wrap="square" lIns="91425" tIns="45700" rIns="91425" bIns="45700" anchor="t" anchorCtr="0">
            <a:normAutofit/>
          </a:bodyPr>
          <a:lstStyle/>
          <a:p>
            <a:pPr marL="0" lvl="0" indent="0" algn="l" rtl="0">
              <a:lnSpc>
                <a:spcPct val="100000"/>
              </a:lnSpc>
              <a:spcBef>
                <a:spcPts val="1000"/>
              </a:spcBef>
              <a:spcAft>
                <a:spcPts val="0"/>
              </a:spcAft>
              <a:buNone/>
            </a:pPr>
            <a:r>
              <a:rPr lang="en-US" sz="2000" dirty="0">
                <a:latin typeface="Franklin Gothic Book" panose="020B0503020102020204" pitchFamily="34" charset="0"/>
              </a:rPr>
              <a:t>After students engage with a source, they can use the information they have learned to deepen their understanding of social studies concepts, practices and ideas. After students have engaged with sources about cultural characteristics of Mexico, they use this knowledge to respond to the supporting question, “How have cultural groups in the past and today shaped Mexico? The example below is from </a:t>
            </a:r>
            <a:r>
              <a:rPr lang="en-US" sz="2000" u="sng" dirty="0">
                <a:solidFill>
                  <a:schemeClr val="hlink"/>
                </a:solidFill>
                <a:latin typeface="Franklin Gothic Book" panose="020B0503020102020204" pitchFamily="34" charset="0"/>
                <a:hlinkClick r:id="rId3"/>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67"/>
                  </a:ext>
                </a:extLst>
              </a:rPr>
              <a:t>Grade 2</a:t>
            </a:r>
            <a:r>
              <a:rPr lang="en-US" sz="2000" dirty="0">
                <a:latin typeface="Franklin Gothic Book" panose="020B0503020102020204" pitchFamily="34" charset="0"/>
              </a:rPr>
              <a:t>.</a:t>
            </a:r>
          </a:p>
        </p:txBody>
      </p:sp>
      <p:sp>
        <p:nvSpPr>
          <p:cNvPr id="1036" name="Google Shape;1036;g2079cd96447_0_25">
            <a:extLst>
              <a:ext uri="{C183D7F6-B498-43B3-948B-1728B52AA6E4}">
                <adec:decorative xmlns:adec="http://schemas.microsoft.com/office/drawing/2017/decorative" val="1"/>
              </a:ext>
            </a:extLst>
          </p:cNvPr>
          <p:cNvSpPr/>
          <p:nvPr/>
        </p:nvSpPr>
        <p:spPr>
          <a:xfrm>
            <a:off x="10426800" y="5092800"/>
            <a:ext cx="1765200" cy="1765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aphicFrame>
        <p:nvGraphicFramePr>
          <p:cNvPr id="2" name="Table 1">
            <a:extLst>
              <a:ext uri="{FF2B5EF4-FFF2-40B4-BE49-F238E27FC236}">
                <a16:creationId xmlns:a16="http://schemas.microsoft.com/office/drawing/2014/main" id="{29729C20-1503-A9E0-8809-E3B1D71D404B}"/>
              </a:ext>
            </a:extLst>
          </p:cNvPr>
          <p:cNvGraphicFramePr>
            <a:graphicFrameLocks noGrp="1"/>
          </p:cNvGraphicFramePr>
          <p:nvPr>
            <p:extLst>
              <p:ext uri="{D42A27DB-BD31-4B8C-83A1-F6EECF244321}">
                <p14:modId xmlns:p14="http://schemas.microsoft.com/office/powerpoint/2010/main" val="1794673947"/>
              </p:ext>
            </p:extLst>
          </p:nvPr>
        </p:nvGraphicFramePr>
        <p:xfrm>
          <a:off x="1254177" y="2923025"/>
          <a:ext cx="9788578" cy="3795375"/>
        </p:xfrm>
        <a:graphic>
          <a:graphicData uri="http://schemas.openxmlformats.org/drawingml/2006/table">
            <a:tbl>
              <a:tblPr firstRow="1">
                <a:tableStyleId>{7D4F87D2-B31D-4A5B-840A-ADB18C62B1F1}</a:tableStyleId>
              </a:tblPr>
              <a:tblGrid>
                <a:gridCol w="2870690">
                  <a:extLst>
                    <a:ext uri="{9D8B030D-6E8A-4147-A177-3AD203B41FA5}">
                      <a16:colId xmlns:a16="http://schemas.microsoft.com/office/drawing/2014/main" val="2115276869"/>
                    </a:ext>
                  </a:extLst>
                </a:gridCol>
                <a:gridCol w="6917888">
                  <a:extLst>
                    <a:ext uri="{9D8B030D-6E8A-4147-A177-3AD203B41FA5}">
                      <a16:colId xmlns:a16="http://schemas.microsoft.com/office/drawing/2014/main" val="2537204248"/>
                    </a:ext>
                  </a:extLst>
                </a:gridCol>
              </a:tblGrid>
              <a:tr h="438486">
                <a:tc>
                  <a:txBody>
                    <a:bodyPr/>
                    <a:lstStyle/>
                    <a:p>
                      <a:pPr marL="0" marR="0">
                        <a:lnSpc>
                          <a:spcPct val="115000"/>
                        </a:lnSpc>
                        <a:spcBef>
                          <a:spcPts val="0"/>
                        </a:spcBef>
                        <a:spcAft>
                          <a:spcPts val="0"/>
                        </a:spcAft>
                      </a:pPr>
                      <a:r>
                        <a:rPr lang="en-US" sz="1800" dirty="0">
                          <a:effectLst/>
                          <a:latin typeface="Franklin Gothic Book" panose="020B0503020102020204" pitchFamily="34" charset="0"/>
                        </a:rPr>
                        <a:t>Cultural characteristic</a:t>
                      </a:r>
                      <a:endParaRPr lang="en-US" sz="1800" dirty="0">
                        <a:effectLst/>
                        <a:latin typeface="Franklin Gothic Book" panose="020B0503020102020204" pitchFamily="34" charset="0"/>
                        <a:ea typeface="Arial" panose="020B0604020202020204" pitchFamily="34" charset="0"/>
                      </a:endParaRPr>
                    </a:p>
                  </a:txBody>
                  <a:tcPr marL="63500" marR="63500" marT="63500" marB="63500">
                    <a:solidFill>
                      <a:schemeClr val="accent1">
                        <a:lumMod val="20000"/>
                        <a:lumOff val="80000"/>
                      </a:schemeClr>
                    </a:solidFill>
                  </a:tcPr>
                </a:tc>
                <a:tc>
                  <a:txBody>
                    <a:bodyPr/>
                    <a:lstStyle/>
                    <a:p>
                      <a:pPr marL="0" marR="0">
                        <a:lnSpc>
                          <a:spcPct val="115000"/>
                        </a:lnSpc>
                        <a:spcBef>
                          <a:spcPts val="0"/>
                        </a:spcBef>
                        <a:spcAft>
                          <a:spcPts val="0"/>
                        </a:spcAft>
                      </a:pPr>
                      <a:r>
                        <a:rPr lang="en-US" sz="1800" dirty="0">
                          <a:effectLst/>
                          <a:latin typeface="Franklin Gothic Book" panose="020B0503020102020204" pitchFamily="34" charset="0"/>
                        </a:rPr>
                        <a:t>How did cultural groups in Mexico shape this?</a:t>
                      </a:r>
                      <a:endParaRPr lang="en-US" sz="1800" dirty="0">
                        <a:effectLst/>
                        <a:latin typeface="Franklin Gothic Book" panose="020B0503020102020204" pitchFamily="34" charset="0"/>
                        <a:ea typeface="Arial" panose="020B0604020202020204" pitchFamily="34" charset="0"/>
                      </a:endParaRPr>
                    </a:p>
                  </a:txBody>
                  <a:tcPr marL="63500" marR="63500" marT="63500" marB="63500">
                    <a:solidFill>
                      <a:schemeClr val="accent1">
                        <a:lumMod val="20000"/>
                        <a:lumOff val="80000"/>
                      </a:schemeClr>
                    </a:solidFill>
                  </a:tcPr>
                </a:tc>
                <a:extLst>
                  <a:ext uri="{0D108BD9-81ED-4DB2-BD59-A6C34878D82A}">
                    <a16:rowId xmlns:a16="http://schemas.microsoft.com/office/drawing/2014/main" val="3314944562"/>
                  </a:ext>
                </a:extLst>
              </a:tr>
              <a:tr h="759075">
                <a:tc>
                  <a:txBody>
                    <a:bodyPr/>
                    <a:lstStyle/>
                    <a:p>
                      <a:pPr marL="0" marR="0">
                        <a:lnSpc>
                          <a:spcPct val="115000"/>
                        </a:lnSpc>
                        <a:spcBef>
                          <a:spcPts val="0"/>
                        </a:spcBef>
                        <a:spcAft>
                          <a:spcPts val="0"/>
                        </a:spcAft>
                      </a:pPr>
                      <a:r>
                        <a:rPr lang="en-US" sz="1800" dirty="0">
                          <a:effectLst/>
                          <a:latin typeface="Franklin Gothic Book" panose="020B0503020102020204" pitchFamily="34" charset="0"/>
                        </a:rPr>
                        <a:t>Holidays/Celebrations </a:t>
                      </a:r>
                      <a:endParaRPr lang="en-US" sz="1800" dirty="0">
                        <a:effectLst/>
                        <a:latin typeface="Franklin Gothic Book" panose="020B0503020102020204" pitchFamily="34" charset="0"/>
                        <a:ea typeface="Arial" panose="020B0604020202020204" pitchFamily="34" charset="0"/>
                      </a:endParaRPr>
                    </a:p>
                  </a:txBody>
                  <a:tcPr marL="63500" marR="63500" marT="63500" marB="63500">
                    <a:solidFill>
                      <a:schemeClr val="accent1">
                        <a:lumMod val="20000"/>
                        <a:lumOff val="80000"/>
                      </a:schemeClr>
                    </a:solidFill>
                  </a:tcPr>
                </a:tc>
                <a:tc>
                  <a:txBody>
                    <a:bodyPr/>
                    <a:lstStyle/>
                    <a:p>
                      <a:pPr marL="0" marR="0">
                        <a:lnSpc>
                          <a:spcPct val="115000"/>
                        </a:lnSpc>
                        <a:spcBef>
                          <a:spcPts val="0"/>
                        </a:spcBef>
                        <a:spcAft>
                          <a:spcPts val="0"/>
                        </a:spcAft>
                      </a:pPr>
                      <a:r>
                        <a:rPr lang="en-US" sz="1800" dirty="0">
                          <a:effectLst/>
                          <a:latin typeface="Franklin Gothic Book" panose="020B0503020102020204" pitchFamily="34" charset="0"/>
                        </a:rPr>
                        <a:t>Day of the Dead is still a popular holiday in Mexico today that started long ago from ancient Aztec and Spanish traditions.</a:t>
                      </a:r>
                      <a:endParaRPr lang="en-US" sz="1800" dirty="0">
                        <a:effectLst/>
                        <a:latin typeface="Franklin Gothic Book" panose="020B0503020102020204" pitchFamily="34" charset="0"/>
                        <a:ea typeface="Arial" panose="020B0604020202020204" pitchFamily="34" charset="0"/>
                      </a:endParaRPr>
                    </a:p>
                  </a:txBody>
                  <a:tcPr marL="63500" marR="63500" marT="63500" marB="63500">
                    <a:solidFill>
                      <a:schemeClr val="accent1">
                        <a:lumMod val="20000"/>
                        <a:lumOff val="80000"/>
                      </a:schemeClr>
                    </a:solidFill>
                  </a:tcPr>
                </a:tc>
                <a:extLst>
                  <a:ext uri="{0D108BD9-81ED-4DB2-BD59-A6C34878D82A}">
                    <a16:rowId xmlns:a16="http://schemas.microsoft.com/office/drawing/2014/main" val="3123261308"/>
                  </a:ext>
                </a:extLst>
              </a:tr>
              <a:tr h="759075">
                <a:tc>
                  <a:txBody>
                    <a:bodyPr/>
                    <a:lstStyle/>
                    <a:p>
                      <a:pPr marL="0" marR="0">
                        <a:lnSpc>
                          <a:spcPct val="115000"/>
                        </a:lnSpc>
                        <a:spcBef>
                          <a:spcPts val="0"/>
                        </a:spcBef>
                        <a:spcAft>
                          <a:spcPts val="0"/>
                        </a:spcAft>
                      </a:pPr>
                      <a:r>
                        <a:rPr lang="en-US" sz="1800" dirty="0">
                          <a:effectLst/>
                          <a:latin typeface="Franklin Gothic Book" panose="020B0503020102020204" pitchFamily="34" charset="0"/>
                        </a:rPr>
                        <a:t>Music </a:t>
                      </a:r>
                      <a:endParaRPr lang="en-US" sz="1800" dirty="0">
                        <a:effectLst/>
                        <a:latin typeface="Franklin Gothic Book" panose="020B0503020102020204" pitchFamily="34" charset="0"/>
                        <a:ea typeface="Arial" panose="020B0604020202020204" pitchFamily="34" charset="0"/>
                      </a:endParaRPr>
                    </a:p>
                  </a:txBody>
                  <a:tcPr marL="63500" marR="63500" marT="63500" marB="63500">
                    <a:solidFill>
                      <a:schemeClr val="accent1">
                        <a:lumMod val="20000"/>
                        <a:lumOff val="80000"/>
                      </a:schemeClr>
                    </a:solidFill>
                  </a:tcPr>
                </a:tc>
                <a:tc>
                  <a:txBody>
                    <a:bodyPr/>
                    <a:lstStyle/>
                    <a:p>
                      <a:pPr marL="0" marR="0">
                        <a:lnSpc>
                          <a:spcPct val="115000"/>
                        </a:lnSpc>
                        <a:spcBef>
                          <a:spcPts val="0"/>
                        </a:spcBef>
                        <a:spcAft>
                          <a:spcPts val="0"/>
                        </a:spcAft>
                      </a:pPr>
                      <a:r>
                        <a:rPr lang="en-US" sz="1800" dirty="0">
                          <a:effectLst/>
                          <a:latin typeface="Franklin Gothic Book" panose="020B0503020102020204" pitchFamily="34" charset="0"/>
                        </a:rPr>
                        <a:t>Traditional mariachi music is still heard in Mexico today, although it originated long ago.</a:t>
                      </a:r>
                      <a:endParaRPr lang="en-US" sz="1800" dirty="0">
                        <a:effectLst/>
                        <a:latin typeface="Franklin Gothic Book" panose="020B0503020102020204" pitchFamily="34" charset="0"/>
                        <a:ea typeface="Arial" panose="020B0604020202020204" pitchFamily="34" charset="0"/>
                      </a:endParaRPr>
                    </a:p>
                  </a:txBody>
                  <a:tcPr marL="63500" marR="63500" marT="63500" marB="63500">
                    <a:solidFill>
                      <a:schemeClr val="accent1">
                        <a:lumMod val="20000"/>
                        <a:lumOff val="80000"/>
                      </a:schemeClr>
                    </a:solidFill>
                  </a:tcPr>
                </a:tc>
                <a:extLst>
                  <a:ext uri="{0D108BD9-81ED-4DB2-BD59-A6C34878D82A}">
                    <a16:rowId xmlns:a16="http://schemas.microsoft.com/office/drawing/2014/main" val="1780965675"/>
                  </a:ext>
                </a:extLst>
              </a:tr>
              <a:tr h="759075">
                <a:tc>
                  <a:txBody>
                    <a:bodyPr/>
                    <a:lstStyle/>
                    <a:p>
                      <a:pPr marL="0" marR="0">
                        <a:lnSpc>
                          <a:spcPct val="115000"/>
                        </a:lnSpc>
                        <a:spcBef>
                          <a:spcPts val="0"/>
                        </a:spcBef>
                        <a:spcAft>
                          <a:spcPts val="0"/>
                        </a:spcAft>
                      </a:pPr>
                      <a:r>
                        <a:rPr lang="en-US" sz="1800" dirty="0">
                          <a:effectLst/>
                          <a:latin typeface="Franklin Gothic Book" panose="020B0503020102020204" pitchFamily="34" charset="0"/>
                        </a:rPr>
                        <a:t>Food</a:t>
                      </a:r>
                      <a:endParaRPr lang="en-US" sz="1800" dirty="0">
                        <a:effectLst/>
                        <a:latin typeface="Franklin Gothic Book" panose="020B0503020102020204" pitchFamily="34" charset="0"/>
                        <a:ea typeface="Arial" panose="020B0604020202020204" pitchFamily="34" charset="0"/>
                      </a:endParaRPr>
                    </a:p>
                  </a:txBody>
                  <a:tcPr marL="63500" marR="63500" marT="63500" marB="63500">
                    <a:solidFill>
                      <a:schemeClr val="accent1">
                        <a:lumMod val="20000"/>
                        <a:lumOff val="80000"/>
                      </a:schemeClr>
                    </a:solidFill>
                  </a:tcPr>
                </a:tc>
                <a:tc>
                  <a:txBody>
                    <a:bodyPr/>
                    <a:lstStyle/>
                    <a:p>
                      <a:pPr marL="0" marR="0">
                        <a:lnSpc>
                          <a:spcPct val="115000"/>
                        </a:lnSpc>
                        <a:spcBef>
                          <a:spcPts val="0"/>
                        </a:spcBef>
                        <a:spcAft>
                          <a:spcPts val="0"/>
                        </a:spcAft>
                      </a:pPr>
                      <a:r>
                        <a:rPr lang="en-US" sz="1800" dirty="0">
                          <a:effectLst/>
                          <a:latin typeface="Franklin Gothic Book" panose="020B0503020102020204" pitchFamily="34" charset="0"/>
                        </a:rPr>
                        <a:t>Popular food in Mexico today is inspired by different cultures based on their tradition and geographical features.</a:t>
                      </a:r>
                      <a:endParaRPr lang="en-US" sz="1800" dirty="0">
                        <a:effectLst/>
                        <a:latin typeface="Franklin Gothic Book" panose="020B0503020102020204" pitchFamily="34" charset="0"/>
                        <a:ea typeface="Arial" panose="020B0604020202020204" pitchFamily="34" charset="0"/>
                      </a:endParaRPr>
                    </a:p>
                  </a:txBody>
                  <a:tcPr marL="63500" marR="63500" marT="63500" marB="63500">
                    <a:solidFill>
                      <a:schemeClr val="accent1">
                        <a:lumMod val="20000"/>
                        <a:lumOff val="80000"/>
                      </a:schemeClr>
                    </a:solidFill>
                  </a:tcPr>
                </a:tc>
                <a:extLst>
                  <a:ext uri="{0D108BD9-81ED-4DB2-BD59-A6C34878D82A}">
                    <a16:rowId xmlns:a16="http://schemas.microsoft.com/office/drawing/2014/main" val="2105010454"/>
                  </a:ext>
                </a:extLst>
              </a:tr>
              <a:tr h="1079664">
                <a:tc>
                  <a:txBody>
                    <a:bodyPr/>
                    <a:lstStyle/>
                    <a:p>
                      <a:pPr marL="0" marR="0">
                        <a:lnSpc>
                          <a:spcPct val="115000"/>
                        </a:lnSpc>
                        <a:spcBef>
                          <a:spcPts val="0"/>
                        </a:spcBef>
                        <a:spcAft>
                          <a:spcPts val="0"/>
                        </a:spcAft>
                      </a:pPr>
                      <a:r>
                        <a:rPr lang="en-US" sz="1800" dirty="0">
                          <a:effectLst/>
                          <a:latin typeface="Franklin Gothic Book" panose="020B0503020102020204" pitchFamily="34" charset="0"/>
                        </a:rPr>
                        <a:t>Sports</a:t>
                      </a:r>
                      <a:endParaRPr lang="en-US" sz="1800" dirty="0">
                        <a:effectLst/>
                        <a:latin typeface="Franklin Gothic Book" panose="020B0503020102020204" pitchFamily="34" charset="0"/>
                        <a:ea typeface="Arial" panose="020B0604020202020204" pitchFamily="34" charset="0"/>
                      </a:endParaRPr>
                    </a:p>
                  </a:txBody>
                  <a:tcPr marL="63500" marR="63500" marT="63500" marB="63500">
                    <a:solidFill>
                      <a:schemeClr val="accent1">
                        <a:lumMod val="20000"/>
                        <a:lumOff val="80000"/>
                      </a:schemeClr>
                    </a:solidFill>
                  </a:tcPr>
                </a:tc>
                <a:tc>
                  <a:txBody>
                    <a:bodyPr/>
                    <a:lstStyle/>
                    <a:p>
                      <a:pPr marL="0" marR="0">
                        <a:lnSpc>
                          <a:spcPct val="115000"/>
                        </a:lnSpc>
                        <a:spcBef>
                          <a:spcPts val="0"/>
                        </a:spcBef>
                        <a:spcAft>
                          <a:spcPts val="0"/>
                        </a:spcAft>
                      </a:pPr>
                      <a:r>
                        <a:rPr lang="en-US" sz="1800" dirty="0">
                          <a:effectLst/>
                          <a:latin typeface="Franklin Gothic Book" panose="020B0503020102020204" pitchFamily="34" charset="0"/>
                        </a:rPr>
                        <a:t>Ulama is an ancient ball game that is being practiced today, and indigenous ball games such as this inspired the sports that are popular in Mexico today.</a:t>
                      </a:r>
                      <a:endParaRPr lang="en-US" sz="1800" dirty="0">
                        <a:effectLst/>
                        <a:latin typeface="Franklin Gothic Book" panose="020B0503020102020204" pitchFamily="34" charset="0"/>
                        <a:ea typeface="Arial" panose="020B0604020202020204" pitchFamily="34" charset="0"/>
                      </a:endParaRPr>
                    </a:p>
                  </a:txBody>
                  <a:tcPr marL="63500" marR="63500" marT="63500" marB="63500">
                    <a:solidFill>
                      <a:schemeClr val="accent1">
                        <a:lumMod val="20000"/>
                        <a:lumOff val="80000"/>
                      </a:schemeClr>
                    </a:solidFill>
                  </a:tcPr>
                </a:tc>
                <a:extLst>
                  <a:ext uri="{0D108BD9-81ED-4DB2-BD59-A6C34878D82A}">
                    <a16:rowId xmlns:a16="http://schemas.microsoft.com/office/drawing/2014/main" val="650520360"/>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41"/>
        <p:cNvGrpSpPr/>
        <p:nvPr/>
      </p:nvGrpSpPr>
      <p:grpSpPr>
        <a:xfrm>
          <a:off x="0" y="0"/>
          <a:ext cx="0" cy="0"/>
          <a:chOff x="0" y="0"/>
          <a:chExt cx="0" cy="0"/>
        </a:xfrm>
      </p:grpSpPr>
      <p:sp>
        <p:nvSpPr>
          <p:cNvPr id="1042" name="Google Shape;1042;g2435fae32ad_0_50"/>
          <p:cNvSpPr txBox="1">
            <a:spLocks noGrp="1"/>
          </p:cNvSpPr>
          <p:nvPr>
            <p:ph type="title"/>
          </p:nvPr>
        </p:nvSpPr>
        <p:spPr>
          <a:xfrm>
            <a:off x="674725" y="2188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000" dirty="0">
                <a:latin typeface="Franklin Gothic Medium" panose="020B0603020102020204" pitchFamily="34" charset="0"/>
              </a:rPr>
              <a:t>Supporting Students When Engaging With Complex Sources:</a:t>
            </a:r>
            <a:endParaRPr sz="3000" dirty="0">
              <a:latin typeface="Franklin Gothic Medium" panose="020B0603020102020204" pitchFamily="34" charset="0"/>
            </a:endParaRPr>
          </a:p>
          <a:p>
            <a:pPr marL="0" lvl="0" indent="0" algn="l" rtl="0">
              <a:spcBef>
                <a:spcPts val="0"/>
              </a:spcBef>
              <a:spcAft>
                <a:spcPts val="0"/>
              </a:spcAft>
              <a:buNone/>
            </a:pPr>
            <a:r>
              <a:rPr lang="en-US" sz="3000" b="1" dirty="0">
                <a:latin typeface="Franklin Gothic Medium" panose="020B0603020102020204" pitchFamily="34" charset="0"/>
                <a:ea typeface="Libre Franklin"/>
                <a:cs typeface="Libre Franklin"/>
                <a:sym typeface="Libre Franklin"/>
              </a:rPr>
              <a:t>After Engaging with the Source(s) (3)</a:t>
            </a:r>
            <a:endParaRPr sz="3000" dirty="0">
              <a:latin typeface="Franklin Gothic Medium" panose="020B0603020102020204" pitchFamily="34" charset="0"/>
            </a:endParaRPr>
          </a:p>
        </p:txBody>
      </p:sp>
      <p:sp>
        <p:nvSpPr>
          <p:cNvPr id="1043" name="Google Shape;1043;g2435fae32ad_0_50"/>
          <p:cNvSpPr txBox="1">
            <a:spLocks noGrp="1"/>
          </p:cNvSpPr>
          <p:nvPr>
            <p:ph type="body" idx="1"/>
          </p:nvPr>
        </p:nvSpPr>
        <p:spPr>
          <a:xfrm>
            <a:off x="791897" y="1253400"/>
            <a:ext cx="10515600" cy="4351200"/>
          </a:xfrm>
          <a:prstGeom prst="rect">
            <a:avLst/>
          </a:prstGeom>
        </p:spPr>
        <p:txBody>
          <a:bodyPr spcFirstLastPara="1" wrap="square" lIns="91425" tIns="45700" rIns="91425" bIns="45700" anchor="t" anchorCtr="0">
            <a:normAutofit/>
          </a:bodyPr>
          <a:lstStyle/>
          <a:p>
            <a:pPr marL="0" lvl="0" indent="0" algn="l" rtl="0">
              <a:lnSpc>
                <a:spcPct val="100000"/>
              </a:lnSpc>
              <a:spcBef>
                <a:spcPts val="1000"/>
              </a:spcBef>
              <a:spcAft>
                <a:spcPts val="0"/>
              </a:spcAft>
              <a:buNone/>
            </a:pPr>
            <a:r>
              <a:rPr lang="en-US" dirty="0">
                <a:latin typeface="Franklin Gothic Book" panose="020B0503020102020204" pitchFamily="34" charset="0"/>
              </a:rPr>
              <a:t>In the </a:t>
            </a:r>
            <a:r>
              <a:rPr lang="en-US" u="sng" dirty="0">
                <a:solidFill>
                  <a:schemeClr val="hlink"/>
                </a:solidFill>
                <a:latin typeface="Franklin Gothic Book" panose="020B0503020102020204" pitchFamily="34" charset="0"/>
                <a:hlinkClick r:id="rId3"/>
              </a:rPr>
              <a:t>Grade 6</a:t>
            </a:r>
            <a:r>
              <a:rPr lang="en-US" dirty="0">
                <a:latin typeface="Franklin Gothic Book" panose="020B0503020102020204" pitchFamily="34" charset="0"/>
              </a:rPr>
              <a:t> example below, students use the information they have learned from the sources they read to describe their assigned River Valley Civilization and explain how this civilization impacted the modern world. </a:t>
            </a:r>
            <a:endParaRPr dirty="0">
              <a:latin typeface="Franklin Gothic Book" panose="020B0503020102020204" pitchFamily="34" charset="0"/>
            </a:endParaRPr>
          </a:p>
        </p:txBody>
      </p:sp>
      <p:graphicFrame>
        <p:nvGraphicFramePr>
          <p:cNvPr id="2" name="Table 1">
            <a:extLst>
              <a:ext uri="{FF2B5EF4-FFF2-40B4-BE49-F238E27FC236}">
                <a16:creationId xmlns:a16="http://schemas.microsoft.com/office/drawing/2014/main" id="{01E00E7E-8109-7140-0714-8264D499CD7C}"/>
              </a:ext>
            </a:extLst>
          </p:cNvPr>
          <p:cNvGraphicFramePr>
            <a:graphicFrameLocks noGrp="1"/>
          </p:cNvGraphicFramePr>
          <p:nvPr>
            <p:extLst>
              <p:ext uri="{D42A27DB-BD31-4B8C-83A1-F6EECF244321}">
                <p14:modId xmlns:p14="http://schemas.microsoft.com/office/powerpoint/2010/main" val="1487180374"/>
              </p:ext>
            </p:extLst>
          </p:nvPr>
        </p:nvGraphicFramePr>
        <p:xfrm>
          <a:off x="884503" y="4154884"/>
          <a:ext cx="10096043" cy="1659128"/>
        </p:xfrm>
        <a:graphic>
          <a:graphicData uri="http://schemas.openxmlformats.org/drawingml/2006/table">
            <a:tbl>
              <a:tblPr firstRow="1">
                <a:tableStyleId>{7D4F87D2-B31D-4A5B-840A-ADB18C62B1F1}</a:tableStyleId>
              </a:tblPr>
              <a:tblGrid>
                <a:gridCol w="10096043">
                  <a:extLst>
                    <a:ext uri="{9D8B030D-6E8A-4147-A177-3AD203B41FA5}">
                      <a16:colId xmlns:a16="http://schemas.microsoft.com/office/drawing/2014/main" val="1801744417"/>
                    </a:ext>
                  </a:extLst>
                </a:gridCol>
              </a:tblGrid>
              <a:tr h="1325700">
                <a:tc>
                  <a:txBody>
                    <a:bodyPr/>
                    <a:lstStyle/>
                    <a:p>
                      <a:pPr marL="342900" marR="0" lvl="0" indent="-342900">
                        <a:lnSpc>
                          <a:spcPct val="115000"/>
                        </a:lnSpc>
                        <a:spcBef>
                          <a:spcPts val="0"/>
                        </a:spcBef>
                        <a:spcAft>
                          <a:spcPts val="0"/>
                        </a:spcAft>
                        <a:buFont typeface="Arial" panose="020B0604020202020204" pitchFamily="34" charset="0"/>
                        <a:buChar char="●"/>
                      </a:pPr>
                      <a:r>
                        <a:rPr lang="en-US" sz="1600" u="none" strike="noStrike" dirty="0">
                          <a:effectLst/>
                          <a:latin typeface="Franklin Gothic Book" panose="020B0503020102020204" pitchFamily="34" charset="0"/>
                        </a:rPr>
                        <a:t>What is the name of your assigned River Valley Civilization?</a:t>
                      </a:r>
                    </a:p>
                    <a:p>
                      <a:pPr marL="342900" marR="0" lvl="0" indent="-342900">
                        <a:lnSpc>
                          <a:spcPct val="115000"/>
                        </a:lnSpc>
                        <a:spcBef>
                          <a:spcPts val="0"/>
                        </a:spcBef>
                        <a:spcAft>
                          <a:spcPts val="0"/>
                        </a:spcAft>
                        <a:buFont typeface="Arial" panose="020B0604020202020204" pitchFamily="34" charset="0"/>
                        <a:buChar char="●"/>
                      </a:pPr>
                      <a:r>
                        <a:rPr lang="en-US" sz="1600" u="none" strike="noStrike" dirty="0">
                          <a:effectLst/>
                          <a:latin typeface="Franklin Gothic Book" panose="020B0503020102020204" pitchFamily="34" charset="0"/>
                        </a:rPr>
                        <a:t>Where was your assigned River Valley Civilization located?</a:t>
                      </a:r>
                    </a:p>
                    <a:p>
                      <a:pPr marL="342900" marR="0" lvl="0" indent="-342900">
                        <a:lnSpc>
                          <a:spcPct val="115000"/>
                        </a:lnSpc>
                        <a:spcBef>
                          <a:spcPts val="0"/>
                        </a:spcBef>
                        <a:spcAft>
                          <a:spcPts val="0"/>
                        </a:spcAft>
                        <a:buFont typeface="Arial" panose="020B0604020202020204" pitchFamily="34" charset="0"/>
                        <a:buChar char="●"/>
                      </a:pPr>
                      <a:r>
                        <a:rPr lang="en-US" sz="1600" u="none" strike="noStrike" dirty="0">
                          <a:effectLst/>
                          <a:latin typeface="Franklin Gothic Book" panose="020B0503020102020204" pitchFamily="34" charset="0"/>
                        </a:rPr>
                        <a:t>What are the dates of your assigned River Valley Civilization? </a:t>
                      </a:r>
                    </a:p>
                    <a:p>
                      <a:pPr marL="342900" marR="0" lvl="0" indent="-342900">
                        <a:lnSpc>
                          <a:spcPct val="115000"/>
                        </a:lnSpc>
                        <a:spcBef>
                          <a:spcPts val="0"/>
                        </a:spcBef>
                        <a:spcAft>
                          <a:spcPts val="0"/>
                        </a:spcAft>
                        <a:buFont typeface="Arial" panose="020B0604020202020204" pitchFamily="34" charset="0"/>
                        <a:buChar char="●"/>
                      </a:pPr>
                      <a:r>
                        <a:rPr lang="en-US" sz="1600" u="none" strike="noStrike" dirty="0">
                          <a:effectLst/>
                          <a:latin typeface="Franklin Gothic Book" panose="020B0503020102020204" pitchFamily="34" charset="0"/>
                        </a:rPr>
                        <a:t>Describe the physical environment of your assigned River Valley Civilization. </a:t>
                      </a:r>
                    </a:p>
                    <a:p>
                      <a:pPr marL="342900" marR="0" lvl="0" indent="-342900">
                        <a:lnSpc>
                          <a:spcPct val="115000"/>
                        </a:lnSpc>
                        <a:spcBef>
                          <a:spcPts val="0"/>
                        </a:spcBef>
                        <a:spcAft>
                          <a:spcPts val="0"/>
                        </a:spcAft>
                        <a:buFont typeface="Arial" panose="020B0604020202020204" pitchFamily="34" charset="0"/>
                        <a:buChar char="●"/>
                      </a:pPr>
                      <a:r>
                        <a:rPr lang="en-US" sz="1600" u="none" strike="noStrike" dirty="0">
                          <a:effectLst/>
                          <a:latin typeface="Franklin Gothic Book" panose="020B0503020102020204" pitchFamily="34" charset="0"/>
                        </a:rPr>
                        <a:t>How did the physical environment shape the development of your assigned River Valley Civilization?</a:t>
                      </a:r>
                    </a:p>
                    <a:p>
                      <a:pPr marL="342900" marR="0" lvl="0" indent="-342900">
                        <a:lnSpc>
                          <a:spcPct val="115000"/>
                        </a:lnSpc>
                        <a:spcBef>
                          <a:spcPts val="0"/>
                        </a:spcBef>
                        <a:spcAft>
                          <a:spcPts val="0"/>
                        </a:spcAft>
                        <a:buFont typeface="Arial" panose="020B0604020202020204" pitchFamily="34" charset="0"/>
                        <a:buChar char="●"/>
                      </a:pPr>
                      <a:r>
                        <a:rPr lang="en-US" sz="1600" u="none" strike="noStrike" dirty="0">
                          <a:effectLst/>
                          <a:latin typeface="Franklin Gothic Book" panose="020B0503020102020204" pitchFamily="34" charset="0"/>
                        </a:rPr>
                        <a:t>What were the origins, functions and structures of governments in your assigned River Valley Civilization?</a:t>
                      </a:r>
                      <a:endParaRPr lang="en-US" sz="1600" u="none" strike="noStrike" dirty="0">
                        <a:effectLst/>
                        <a:latin typeface="Franklin Gothic Book" panose="020B0503020102020204" pitchFamily="34" charset="0"/>
                        <a:ea typeface="Arial" panose="020B0604020202020204" pitchFamily="34"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897139010"/>
                  </a:ext>
                </a:extLst>
              </a:tr>
            </a:tbl>
          </a:graphicData>
        </a:graphic>
      </p:graphicFrame>
      <p:sp>
        <p:nvSpPr>
          <p:cNvPr id="4" name="TextBox 3">
            <a:extLst>
              <a:ext uri="{FF2B5EF4-FFF2-40B4-BE49-F238E27FC236}">
                <a16:creationId xmlns:a16="http://schemas.microsoft.com/office/drawing/2014/main" id="{9513B142-01D6-80F0-9595-AB49103FE5B5}"/>
              </a:ext>
            </a:extLst>
          </p:cNvPr>
          <p:cNvSpPr txBox="1"/>
          <p:nvPr/>
        </p:nvSpPr>
        <p:spPr>
          <a:xfrm>
            <a:off x="791897" y="3221602"/>
            <a:ext cx="10142346" cy="777457"/>
          </a:xfrm>
          <a:prstGeom prst="rect">
            <a:avLst/>
          </a:prstGeom>
          <a:noFill/>
        </p:spPr>
        <p:txBody>
          <a:bodyPr wrap="square">
            <a:spAutoFit/>
          </a:bodyPr>
          <a:lstStyle/>
          <a:p>
            <a:pPr marL="0" marR="0">
              <a:lnSpc>
                <a:spcPct val="115000"/>
              </a:lnSpc>
              <a:spcBef>
                <a:spcPts val="0"/>
              </a:spcBef>
              <a:spcAft>
                <a:spcPts val="0"/>
              </a:spcAft>
            </a:pPr>
            <a:r>
              <a:rPr lang="en-US" sz="2000" dirty="0">
                <a:effectLst/>
                <a:latin typeface="Franklin Gothic Book" panose="020B0503020102020204" pitchFamily="34" charset="0"/>
                <a:ea typeface="Calibri" panose="020F0502020204030204" pitchFamily="34" charset="0"/>
              </a:rPr>
              <a:t>Once students understand the characteristics of a high-quality poster, present the questions that their poster needs to answer:</a:t>
            </a:r>
            <a:endParaRPr lang="en-US" sz="2000" dirty="0">
              <a:effectLst/>
              <a:latin typeface="Franklin Gothic Book" panose="020B0503020102020204" pitchFamily="34" charset="0"/>
              <a:ea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2023-09-08T04:00:00+00:00</Publication_x0020_Date>
    <Audience1 xmlns="3a62de7d-ba57-4f43-9dae-9623ba637be0"/>
    <_dlc_DocId xmlns="3a62de7d-ba57-4f43-9dae-9623ba637be0">KYED-536-1857</_dlc_DocId>
    <_dlc_DocIdUrl xmlns="3a62de7d-ba57-4f43-9dae-9623ba637be0">
      <Url>https://www.education.ky.gov/curriculum/standards/kyacadstand/_layouts/15/DocIdRedir.aspx?ID=KYED-536-1857</Url>
      <Description>KYED-536-1857</Description>
    </_dlc_DocIdUrl>
    <Content_x0020_Review_x0020_Status xmlns="3a62de7d-ba57-4f43-9dae-9623ba637be0" xsi:nil="true"/>
  </documentManagement>
</p:properties>
</file>

<file path=customXml/item4.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1C76B00-D771-43D6-86CD-8632ED3FD124}">
  <ds:schemaRefs>
    <ds:schemaRef ds:uri="http://schemas.microsoft.com/sharepoint/v3/contenttype/forms"/>
  </ds:schemaRefs>
</ds:datastoreItem>
</file>

<file path=customXml/itemProps2.xml><?xml version="1.0" encoding="utf-8"?>
<ds:datastoreItem xmlns:ds="http://schemas.openxmlformats.org/officeDocument/2006/customXml" ds:itemID="{789A6B8A-3A98-4025-93C9-654A28097E0B}">
  <ds:schemaRefs>
    <ds:schemaRef ds:uri="http://schemas.microsoft.com/sharepoint/events"/>
  </ds:schemaRefs>
</ds:datastoreItem>
</file>

<file path=customXml/itemProps3.xml><?xml version="1.0" encoding="utf-8"?>
<ds:datastoreItem xmlns:ds="http://schemas.openxmlformats.org/officeDocument/2006/customXml" ds:itemID="{AB1E9F79-E47B-425E-9545-3C7B1D71AE4A}">
  <ds:schemaRefs>
    <ds:schemaRef ds:uri="http://schemas.microsoft.com/office/2006/documentManagement/types"/>
    <ds:schemaRef ds:uri="http://schemas.microsoft.com/office/infopath/2007/PartnerControls"/>
    <ds:schemaRef ds:uri="http://schemas.microsoft.com/sharepoint/v3"/>
    <ds:schemaRef ds:uri="http://purl.org/dc/dcmitype/"/>
    <ds:schemaRef ds:uri="http://purl.org/dc/terms/"/>
    <ds:schemaRef ds:uri="http://www.w3.org/XML/1998/namespace"/>
    <ds:schemaRef ds:uri="http://schemas.openxmlformats.org/package/2006/metadata/core-properties"/>
    <ds:schemaRef ds:uri="http://schemas.microsoft.com/office/2006/metadata/properties"/>
    <ds:schemaRef ds:uri="3a62de7d-ba57-4f43-9dae-9623ba637be0"/>
    <ds:schemaRef ds:uri="http://purl.org/dc/elements/1.1/"/>
  </ds:schemaRefs>
</ds:datastoreItem>
</file>

<file path=customXml/itemProps4.xml><?xml version="1.0" encoding="utf-8"?>
<ds:datastoreItem xmlns:ds="http://schemas.openxmlformats.org/officeDocument/2006/customXml" ds:itemID="{658B06CE-1538-4697-97D8-2EEF42C98692}"/>
</file>

<file path=docProps/app.xml><?xml version="1.0" encoding="utf-8"?>
<Properties xmlns="http://schemas.openxmlformats.org/officeDocument/2006/extended-properties" xmlns:vt="http://schemas.openxmlformats.org/officeDocument/2006/docPropsVTypes">
  <TotalTime>13415</TotalTime>
  <Words>4569</Words>
  <Application>Microsoft Office PowerPoint</Application>
  <PresentationFormat>Widescreen</PresentationFormat>
  <Paragraphs>269</Paragraphs>
  <Slides>18</Slides>
  <Notes>18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18</vt:i4>
      </vt:variant>
    </vt:vector>
  </HeadingPairs>
  <TitlesOfParts>
    <vt:vector size="28" baseType="lpstr">
      <vt:lpstr>Franklin Gothic Medium</vt:lpstr>
      <vt:lpstr>Franklin Gothic Book</vt:lpstr>
      <vt:lpstr>Libre Franklin</vt:lpstr>
      <vt:lpstr>Noto Sans Symbols</vt:lpstr>
      <vt:lpstr>Arial</vt:lpstr>
      <vt:lpstr>Calibri</vt:lpstr>
      <vt:lpstr>Libre Franklin Medium</vt:lpstr>
      <vt:lpstr>Century Gothic</vt:lpstr>
      <vt:lpstr>Times New Roman</vt:lpstr>
      <vt:lpstr>Office Theme</vt:lpstr>
      <vt:lpstr>Supporting Students in Using Evidence</vt:lpstr>
      <vt:lpstr>Supporting Students in Using Evidence 2</vt:lpstr>
      <vt:lpstr>Module Six: What should students do after engaging with complex sources?</vt:lpstr>
      <vt:lpstr>Supporting Students When Engaging With Complex Sources </vt:lpstr>
      <vt:lpstr>Supporting Students When Engaging With Complex Sources: After Engaging with the Source(s) </vt:lpstr>
      <vt:lpstr>Using Evidence </vt:lpstr>
      <vt:lpstr>Supporting Students When Engaging With Complex Sources: After Engaging with the Source(s) (1)</vt:lpstr>
      <vt:lpstr>Supporting Students When Engaging With Complex Sources: After Engaging with the Source(s) (2)</vt:lpstr>
      <vt:lpstr>Supporting Students When Engaging With Complex Sources: After Engaging with the Source(s) (3)</vt:lpstr>
      <vt:lpstr>Supporting Students When Engaging With Complex Sources: After Engaging with the Source(s) (4)</vt:lpstr>
      <vt:lpstr>Supporting Students When Engaging With Complex Sources: After Engaging with the Source(s) (5)</vt:lpstr>
      <vt:lpstr>After Engaging with the Source(s): Application (1) </vt:lpstr>
      <vt:lpstr>Using Evidence Purpose and Function</vt:lpstr>
      <vt:lpstr>Supporting Students When Engaging With Complex Sources: After Engaging with the Source(s) (6)</vt:lpstr>
      <vt:lpstr>After Engaging with the Source(s): Application (2)</vt:lpstr>
      <vt:lpstr>Check for understanding </vt:lpstr>
      <vt:lpstr>Conclusion of Module Five of the Supporting Students in Using Evidence module series </vt:lpstr>
      <vt:lpstr>Supporting Students in  Using Evidence 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Supporting Students in Using Evidence</dc:title>
  <dc:creator>Harris, Danielle - Division of Communications</dc:creator>
  <cp:lastModifiedBy>Placido, Tabor - Office of Teaching and Learning</cp:lastModifiedBy>
  <cp:revision>7</cp:revision>
  <dcterms:created xsi:type="dcterms:W3CDTF">2021-11-08T14:53:11Z</dcterms:created>
  <dcterms:modified xsi:type="dcterms:W3CDTF">2024-08-02T14:30:54Z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0x0101001BEB557DBE01834EAB47A683706DCD5B001CB4B9AB93836842A61C86EAD5F20BA7</vt:lpwstr>
  </property>
  <property fmtid="{D5CDD505-2E9C-101B-9397-08002B2CF9AE}" pid="3" name="_dlc_DocIdItemGuid">
    <vt:lpwstr>a719b438-4641-46bf-a2a7-df1ed8c7cc92</vt:lpwstr>
  </property>
  <property fmtid="{D5CDD505-2E9C-101B-9397-08002B2CF9AE}" pid="4" name="MSIP_Label_eb544694-0027-44fa-bee4-2648c0363f9d_Enabled">
    <vt:lpwstr>true</vt:lpwstr>
  </property>
  <property fmtid="{D5CDD505-2E9C-101B-9397-08002B2CF9AE}" pid="5" name="MSIP_Label_eb544694-0027-44fa-bee4-2648c0363f9d_SetDate">
    <vt:lpwstr>2024-07-30T18:56:05Z</vt:lpwstr>
  </property>
  <property fmtid="{D5CDD505-2E9C-101B-9397-08002B2CF9AE}" pid="6" name="MSIP_Label_eb544694-0027-44fa-bee4-2648c0363f9d_Method">
    <vt:lpwstr>Standard</vt:lpwstr>
  </property>
  <property fmtid="{D5CDD505-2E9C-101B-9397-08002B2CF9AE}" pid="7" name="MSIP_Label_eb544694-0027-44fa-bee4-2648c0363f9d_Name">
    <vt:lpwstr>defa4170-0d19-0005-0004-bc88714345d2</vt:lpwstr>
  </property>
  <property fmtid="{D5CDD505-2E9C-101B-9397-08002B2CF9AE}" pid="8" name="MSIP_Label_eb544694-0027-44fa-bee4-2648c0363f9d_SiteId">
    <vt:lpwstr>9360c11f-90e6-4706-ad00-25fcdc9e2ed1</vt:lpwstr>
  </property>
  <property fmtid="{D5CDD505-2E9C-101B-9397-08002B2CF9AE}" pid="9" name="MSIP_Label_eb544694-0027-44fa-bee4-2648c0363f9d_ActionId">
    <vt:lpwstr>01cec96d-5f79-4cb1-8555-15b0f00fb1e0</vt:lpwstr>
  </property>
  <property fmtid="{D5CDD505-2E9C-101B-9397-08002B2CF9AE}" pid="10" name="MSIP_Label_eb544694-0027-44fa-bee4-2648c0363f9d_ContentBits">
    <vt:lpwstr>0</vt:lpwstr>
  </property>
</Properties>
</file>