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Lst>
  <p:notesMasterIdLst>
    <p:notesMasterId r:id="rId4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x="9144000" cy="5143500" type="screen16x9"/>
  <p:notesSz cx="6858000" cy="9144000"/>
  <p:embeddedFontLst>
    <p:embeddedFont>
      <p:font typeface="Franklin Gothic Book" panose="020B0503020102020204" pitchFamily="34" charset="0"/>
      <p:regular r:id="rId42"/>
      <p:italic r:id="rId43"/>
    </p:embeddedFont>
    <p:embeddedFont>
      <p:font typeface="Franklin Gothic Medium" panose="020B0603020102020204" pitchFamily="34" charset="0"/>
      <p:regular r:id="rId44"/>
      <p:italic r:id="rId45"/>
    </p:embeddedFont>
    <p:embeddedFont>
      <p:font typeface="Georgia" panose="02040502050405020303" pitchFamily="18" charset="0"/>
      <p:regular r:id="rId46"/>
      <p:bold r:id="rId47"/>
      <p:italic r:id="rId48"/>
      <p:boldItalic r:id="rId49"/>
    </p:embeddedFont>
    <p:embeddedFont>
      <p:font typeface="Libre Franklin" pitchFamily="2" charset="0"/>
      <p:regular r:id="rId50"/>
      <p:bold r:id="rId51"/>
      <p:italic r:id="rId52"/>
      <p:boldItalic r:id="rId53"/>
    </p:embeddedFont>
    <p:embeddedFont>
      <p:font typeface="Libre Franklin Medium" pitchFamily="2" charset="0"/>
      <p:regular r:id="rId54"/>
      <p:bold r:id="rId55"/>
      <p:italic r:id="rId56"/>
      <p:boldItalic r:id="rId57"/>
    </p:embeddedFont>
    <p:embeddedFont>
      <p:font typeface="Trebuchet MS" panose="020B060302020202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iqq/Z2dDdTGv3o+7LW2LriKXkvD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en Gallicchio" initial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464" autoAdjust="0"/>
  </p:normalViewPr>
  <p:slideViewPr>
    <p:cSldViewPr snapToGrid="0">
      <p:cViewPr varScale="1">
        <p:scale>
          <a:sx n="58" d="100"/>
          <a:sy n="58" d="100"/>
        </p:scale>
        <p:origin x="2170" y="5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font" Target="fonts/font20.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5.fntdata"/><Relationship Id="rId59" Type="http://schemas.openxmlformats.org/officeDocument/2006/relationships/font" Target="fonts/font18.fntdata"/><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 Id="rId54" Type="http://schemas.openxmlformats.org/officeDocument/2006/relationships/font" Target="fonts/font13.fntdata"/><Relationship Id="rId62"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Module_Two_High_Quality_Assessment_Design_Rubrics_Note_Catcher.docx"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kystandards.org/standards-resources/ss-resources/ss-pl-modul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ducation.ky.gov/curriculum/standards/kyacadstand/Documents/Inquiry_Practices_of_KAS_for_Social_Studies.pptx"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kystandards.org/standards-resources/ss-resources/learning-goals-success-criteria-and-the-kas-for-social-studies/"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ciea.org/publications/DOKsocialstudies_KH08.pdf"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www.corelearn.com/wp-content/uploads/2016/08/dok-rigor-guide.pdf" TargetMode="External"/><Relationship Id="rId4" Type="http://schemas.openxmlformats.org/officeDocument/2006/relationships/hyperlink" Target="https://cft.vanderbilt.edu/guides-sub-pages/blooms-taxonomy/"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sz="1100" b="1" dirty="0">
                <a:solidFill>
                  <a:schemeClr val="tx1"/>
                </a:solidFill>
                <a:latin typeface="Calibri"/>
                <a:ea typeface="Calibri"/>
                <a:cs typeface="Calibri"/>
                <a:sym typeface="Calibri"/>
              </a:rPr>
              <a:t>Module Series Overview:</a:t>
            </a:r>
          </a:p>
          <a:p>
            <a:pPr marL="0" lvl="0" indent="0" algn="l" rtl="0">
              <a:lnSpc>
                <a:spcPct val="115000"/>
              </a:lnSpc>
              <a:spcBef>
                <a:spcPts val="0"/>
              </a:spcBef>
              <a:spcAft>
                <a:spcPts val="0"/>
              </a:spcAft>
              <a:buSzPts val="1100"/>
              <a:buNone/>
            </a:pPr>
            <a:r>
              <a:rPr lang="en-US" sz="1100" b="0" i="0" dirty="0">
                <a:solidFill>
                  <a:schemeClr val="tx1"/>
                </a:solidFill>
                <a:latin typeface="Calibri"/>
                <a:ea typeface="Calibri"/>
                <a:cs typeface="Calibri"/>
                <a:sym typeface="Calibri"/>
              </a:rPr>
              <a:t>The </a:t>
            </a:r>
            <a:r>
              <a:rPr lang="en-US" sz="1100" b="1" i="1" dirty="0">
                <a:solidFill>
                  <a:schemeClr val="tx1"/>
                </a:solidFill>
                <a:latin typeface="Calibri"/>
                <a:ea typeface="Calibri"/>
                <a:cs typeface="Calibri"/>
                <a:sym typeface="Calibri"/>
              </a:rPr>
              <a:t>Performance Assessments in Social Studies </a:t>
            </a:r>
            <a:r>
              <a:rPr lang="en-US" sz="1100" dirty="0">
                <a:solidFill>
                  <a:schemeClr val="tx1"/>
                </a:solidFill>
                <a:latin typeface="Calibri"/>
                <a:ea typeface="Calibri"/>
                <a:cs typeface="Calibri"/>
                <a:sym typeface="Calibri"/>
              </a:rPr>
              <a:t>module series is a set of five of modules designed to support teachers in implementing performance assessments determine student mastery of the </a:t>
            </a:r>
            <a:r>
              <a:rPr lang="en-US" sz="1100" i="1" dirty="0">
                <a:solidFill>
                  <a:schemeClr val="tx1"/>
                </a:solidFill>
                <a:latin typeface="Calibri"/>
                <a:ea typeface="Calibri"/>
                <a:cs typeface="Calibri"/>
                <a:sym typeface="Calibri"/>
              </a:rPr>
              <a:t>Kentucky Academic Standards (KAS) for Social Studies.</a:t>
            </a:r>
            <a:r>
              <a:rPr lang="en-US" sz="1100" dirty="0">
                <a:solidFill>
                  <a:schemeClr val="tx1"/>
                </a:solidFill>
                <a:latin typeface="Calibri"/>
                <a:ea typeface="Calibri"/>
                <a:cs typeface="Calibri"/>
                <a:sym typeface="Calibri"/>
              </a:rPr>
              <a:t> </a:t>
            </a:r>
          </a:p>
          <a:p>
            <a:pPr marL="0" lvl="0" indent="0" algn="l" rtl="0">
              <a:lnSpc>
                <a:spcPct val="115000"/>
              </a:lnSpc>
              <a:spcBef>
                <a:spcPts val="0"/>
              </a:spcBef>
              <a:spcAft>
                <a:spcPts val="0"/>
              </a:spcAft>
              <a:buSzPts val="1100"/>
              <a:buNone/>
            </a:pPr>
            <a:endParaRPr lang="en-US" sz="1100" dirty="0">
              <a:solidFill>
                <a:schemeClr val="tx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sz="1100" b="0" i="0" dirty="0">
                <a:solidFill>
                  <a:schemeClr val="tx1"/>
                </a:solidFill>
                <a:latin typeface="Calibri"/>
                <a:ea typeface="Calibri"/>
                <a:cs typeface="Calibri"/>
                <a:sym typeface="Calibri"/>
              </a:rPr>
              <a:t>The </a:t>
            </a:r>
            <a:r>
              <a:rPr lang="en-US" sz="1100" b="1" i="1" dirty="0">
                <a:solidFill>
                  <a:schemeClr val="tx1"/>
                </a:solidFill>
                <a:latin typeface="Calibri"/>
                <a:ea typeface="Calibri"/>
                <a:cs typeface="Calibri"/>
                <a:sym typeface="Calibri"/>
              </a:rPr>
              <a:t>Performance Assessments in Social Studies </a:t>
            </a:r>
            <a:r>
              <a:rPr lang="en-US" sz="1100" dirty="0">
                <a:solidFill>
                  <a:schemeClr val="tx1"/>
                </a:solidFill>
                <a:latin typeface="Calibri"/>
                <a:ea typeface="Calibri"/>
                <a:cs typeface="Calibri"/>
                <a:sym typeface="Calibri"/>
              </a:rPr>
              <a:t>module series is intended to support the successful implementation of the </a:t>
            </a:r>
            <a:r>
              <a:rPr lang="en-US" sz="1100" i="1" dirty="0">
                <a:solidFill>
                  <a:schemeClr val="tx1"/>
                </a:solidFill>
                <a:latin typeface="Calibri"/>
                <a:ea typeface="Calibri"/>
                <a:cs typeface="Calibri"/>
                <a:sym typeface="Calibri"/>
              </a:rPr>
              <a:t>KAS for Social Studies</a:t>
            </a:r>
            <a:r>
              <a:rPr lang="en-US" sz="1100" dirty="0">
                <a:solidFill>
                  <a:schemeClr val="tx1"/>
                </a:solidFill>
                <a:latin typeface="Calibri"/>
                <a:ea typeface="Calibri"/>
                <a:cs typeface="Calibri"/>
                <a:sym typeface="Calibri"/>
              </a:rPr>
              <a:t> in classrooms across the state. The duration of the module sections may be customized to accommodate local needs and conditions; however, it is important to </a:t>
            </a:r>
            <a:r>
              <a:rPr lang="en-US" sz="1100" b="1" dirty="0">
                <a:solidFill>
                  <a:schemeClr val="tx1"/>
                </a:solidFill>
                <a:latin typeface="Calibri"/>
                <a:ea typeface="Calibri"/>
                <a:cs typeface="Calibri"/>
                <a:sym typeface="Calibri"/>
              </a:rPr>
              <a:t>engage with this module linearly </a:t>
            </a:r>
            <a:r>
              <a:rPr lang="en-US" sz="1100" dirty="0">
                <a:solidFill>
                  <a:schemeClr val="tx1"/>
                </a:solidFill>
                <a:latin typeface="Calibri"/>
                <a:ea typeface="Calibri"/>
                <a:cs typeface="Calibri"/>
                <a:sym typeface="Calibri"/>
              </a:rPr>
              <a:t>as the </a:t>
            </a:r>
            <a:r>
              <a:rPr lang="en-US" dirty="0">
                <a:solidFill>
                  <a:schemeClr val="tx1"/>
                </a:solidFill>
                <a:latin typeface="Calibri"/>
                <a:ea typeface="Calibri"/>
                <a:cs typeface="Calibri"/>
                <a:sym typeface="Calibri"/>
              </a:rPr>
              <a:t>first sections support educators in understanding the purpose of performance assessments in the bigger picture of assessing learning. </a:t>
            </a:r>
            <a:r>
              <a:rPr lang="en-US" sz="1100" dirty="0">
                <a:solidFill>
                  <a:schemeClr val="tx1"/>
                </a:solidFill>
                <a:latin typeface="Calibri"/>
                <a:ea typeface="Calibri"/>
                <a:cs typeface="Calibri"/>
                <a:sym typeface="Calibri"/>
              </a:rPr>
              <a:t>Therefore, if you have not engaged with Module One of this series, it is recommended that you complete that module before continuing the learning here. </a:t>
            </a:r>
          </a:p>
          <a:p>
            <a:pPr marL="0" lvl="0" indent="0" algn="l" rtl="0">
              <a:lnSpc>
                <a:spcPct val="115000"/>
              </a:lnSpc>
              <a:spcBef>
                <a:spcPts val="0"/>
              </a:spcBef>
              <a:spcAft>
                <a:spcPts val="0"/>
              </a:spcAft>
              <a:buSzPts val="1100"/>
              <a:buNone/>
            </a:pPr>
            <a:endParaRPr lang="en-US"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sz="1100" b="1" dirty="0">
                <a:solidFill>
                  <a:schemeClr val="dk1"/>
                </a:solidFill>
                <a:latin typeface="Calibri"/>
                <a:ea typeface="Calibri"/>
                <a:cs typeface="Calibri"/>
                <a:sym typeface="Calibri"/>
              </a:rPr>
              <a:t>Materials:</a:t>
            </a:r>
          </a:p>
          <a:p>
            <a:pPr marL="0" lvl="0" indent="0" algn="l" rtl="0">
              <a:lnSpc>
                <a:spcPct val="115000"/>
              </a:lnSpc>
              <a:spcBef>
                <a:spcPts val="0"/>
              </a:spcBef>
              <a:spcAft>
                <a:spcPts val="0"/>
              </a:spcAft>
              <a:buSzPts val="1100"/>
              <a:buNone/>
            </a:pPr>
            <a:r>
              <a:rPr lang="en-US" sz="1100" dirty="0">
                <a:solidFill>
                  <a:schemeClr val="dk1"/>
                </a:solidFill>
                <a:latin typeface="Calibri"/>
                <a:ea typeface="Calibri"/>
                <a:cs typeface="Calibri"/>
                <a:sym typeface="Calibri"/>
              </a:rPr>
              <a:t>The following materials are needed for this section::</a:t>
            </a:r>
          </a:p>
          <a:p>
            <a:pPr marL="457200" lvl="0" indent="-304800" algn="l" rtl="0">
              <a:lnSpc>
                <a:spcPct val="115000"/>
              </a:lnSpc>
              <a:spcBef>
                <a:spcPts val="0"/>
              </a:spcBef>
              <a:spcAft>
                <a:spcPts val="0"/>
              </a:spcAft>
              <a:buClr>
                <a:schemeClr val="dk1"/>
              </a:buClr>
              <a:buSzPts val="1200"/>
              <a:buChar char="●"/>
            </a:pPr>
            <a:r>
              <a:rPr lang="en-US" sz="1100" dirty="0">
                <a:solidFill>
                  <a:schemeClr val="dk1"/>
                </a:solidFill>
                <a:latin typeface="Calibri"/>
                <a:ea typeface="Calibri"/>
                <a:cs typeface="Calibri"/>
                <a:sym typeface="Calibri"/>
              </a:rPr>
              <a:t>Notetaking Guide:  </a:t>
            </a:r>
            <a:r>
              <a:rPr lang="en-US" sz="1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a:rPr>
              <a:t>https://www.education.ky.gov/_layouts/download.aspx?SourceUrl=/curriculum/standards/kyacadstand/Documents/Module_Two_High_Quality_Assessment_Design_Rubrics_Note_Catcher.docx</a:t>
            </a:r>
            <a:endParaRPr lang="en-US" sz="1100" dirty="0">
              <a:solidFill>
                <a:schemeClr val="dk1"/>
              </a:solidFill>
              <a:latin typeface="Calibri"/>
              <a:ea typeface="Calibri"/>
              <a:cs typeface="Calibri"/>
              <a:sym typeface="Calibri"/>
            </a:endParaRPr>
          </a:p>
          <a:p>
            <a:pPr marL="152400" lvl="0" indent="0" algn="l" rtl="0">
              <a:lnSpc>
                <a:spcPct val="115000"/>
              </a:lnSpc>
              <a:spcBef>
                <a:spcPts val="0"/>
              </a:spcBef>
              <a:spcAft>
                <a:spcPts val="0"/>
              </a:spcAft>
              <a:buClr>
                <a:schemeClr val="dk1"/>
              </a:buClr>
              <a:buSzPts val="1200"/>
              <a:buNone/>
            </a:pPr>
            <a:endParaRPr lang="en-US" sz="1100" i="1"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100" dirty="0">
                <a:solidFill>
                  <a:schemeClr val="dk1"/>
                </a:solidFill>
                <a:latin typeface="Calibri"/>
                <a:ea typeface="Calibri"/>
                <a:cs typeface="Calibri"/>
                <a:sym typeface="Calibri"/>
              </a:rPr>
              <a:t>Additional materials, such as but not limited to, discussion strategies, etc. are provided within the notes section of applicable slides throughout the module.</a:t>
            </a:r>
          </a:p>
          <a:p>
            <a:pPr marL="457200" lvl="0" indent="0" algn="l" rtl="0">
              <a:lnSpc>
                <a:spcPct val="115000"/>
              </a:lnSpc>
              <a:spcBef>
                <a:spcPts val="0"/>
              </a:spcBef>
              <a:spcAft>
                <a:spcPts val="0"/>
              </a:spcAft>
              <a:buSzPts val="1100"/>
              <a:buNone/>
            </a:pPr>
            <a:endParaRPr lang="en-US"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sz="1100" b="1" dirty="0">
                <a:solidFill>
                  <a:schemeClr val="dk1"/>
                </a:solidFill>
                <a:latin typeface="Calibri"/>
                <a:ea typeface="Calibri"/>
                <a:cs typeface="Calibri"/>
                <a:sym typeface="Calibri"/>
              </a:rPr>
              <a:t>Guiding Notes</a:t>
            </a:r>
          </a:p>
          <a:p>
            <a:pPr marL="0" lvl="0" indent="0" algn="l" rtl="0">
              <a:lnSpc>
                <a:spcPct val="115000"/>
              </a:lnSpc>
              <a:spcBef>
                <a:spcPts val="0"/>
              </a:spcBef>
              <a:spcAft>
                <a:spcPts val="0"/>
              </a:spcAft>
              <a:buSzPts val="1100"/>
              <a:buNone/>
            </a:pPr>
            <a:r>
              <a:rPr lang="en-US" sz="1100" dirty="0">
                <a:solidFill>
                  <a:schemeClr val="dk1"/>
                </a:solidFill>
                <a:latin typeface="Calibri"/>
                <a:ea typeface="Calibri"/>
                <a:cs typeface="Calibri"/>
                <a:sym typeface="Calibri"/>
              </a:rPr>
              <a:t>Guiding notes are provided in the Notes section of the PowerPoint to support your learning. The information provided in the Notes section includes additional information, directions for the activities on the slide, and citations of used resources, where appropriate. It is critical that you read the material presented in the Notes section to ensure that you are acquiring the important knowledge, skills and understanding required when engaging with this module.</a:t>
            </a:r>
          </a:p>
          <a:p>
            <a:pPr marL="0" lvl="0" indent="0" algn="l" rtl="0">
              <a:lnSpc>
                <a:spcPct val="115000"/>
              </a:lnSpc>
              <a:spcBef>
                <a:spcPts val="0"/>
              </a:spcBef>
              <a:spcAft>
                <a:spcPts val="0"/>
              </a:spcAft>
              <a:buSzPts val="1100"/>
              <a:buNone/>
            </a:pPr>
            <a:endParaRPr lang="en-US"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sz="1100" b="1" dirty="0">
                <a:solidFill>
                  <a:schemeClr val="dk1"/>
                </a:solidFill>
                <a:latin typeface="Calibri"/>
                <a:ea typeface="Calibri"/>
                <a:cs typeface="Calibri"/>
                <a:sym typeface="Calibri"/>
              </a:rPr>
              <a:t>Virtual Training Note:</a:t>
            </a:r>
          </a:p>
          <a:p>
            <a:pPr marL="0" lvl="0" indent="0" algn="l" rtl="0">
              <a:lnSpc>
                <a:spcPct val="115000"/>
              </a:lnSpc>
              <a:spcBef>
                <a:spcPts val="0"/>
              </a:spcBef>
              <a:spcAft>
                <a:spcPts val="0"/>
              </a:spcAft>
              <a:buSzPts val="1100"/>
              <a:buNone/>
            </a:pPr>
            <a:r>
              <a:rPr lang="en-US" sz="1100" dirty="0">
                <a:solidFill>
                  <a:schemeClr val="dk1"/>
                </a:solidFill>
                <a:latin typeface="Calibri"/>
                <a:ea typeface="Calibri"/>
                <a:cs typeface="Calibri"/>
                <a:sym typeface="Calibri"/>
              </a:rPr>
              <a:t>If you plan to engage with this module virtually as a group, consider directing participants to the Social Studies Professional Learning Modules page so that you may access the resources used directly from the links provided in the PowerPoint: </a:t>
            </a:r>
            <a:r>
              <a:rPr lang="en-US" sz="1100" u="sng" dirty="0">
                <a:solidFill>
                  <a:schemeClr val="dk1"/>
                </a:solidFill>
                <a:latin typeface="Calibri"/>
                <a:ea typeface="Calibri"/>
                <a:cs typeface="Calibri"/>
                <a:sym typeface="Calibri"/>
              </a:rPr>
              <a:t>https://kystandards.org/standards-resources/ss-resources/ss-pl-modules/</a:t>
            </a:r>
          </a:p>
          <a:p>
            <a:pPr marL="0" lvl="0" indent="0" algn="l" rtl="0">
              <a:lnSpc>
                <a:spcPct val="115000"/>
              </a:lnSpc>
              <a:spcBef>
                <a:spcPts val="0"/>
              </a:spcBef>
              <a:spcAft>
                <a:spcPts val="0"/>
              </a:spcAft>
              <a:buSzPts val="1100"/>
              <a:buNone/>
            </a:pPr>
            <a:endParaRPr lang="en-US" sz="1100"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sz="1100" dirty="0">
                <a:solidFill>
                  <a:schemeClr val="dk1"/>
                </a:solidFill>
                <a:latin typeface="Calibri"/>
                <a:ea typeface="Calibri"/>
                <a:cs typeface="Calibri"/>
                <a:sym typeface="Calibri"/>
              </a:rPr>
              <a:t>Additionally, you may consider downloading the resources contained within each section of the module and placing them into a Google folder for you or your colleagues to access.</a:t>
            </a:r>
          </a:p>
          <a:p>
            <a:pPr marL="0" lvl="0" indent="0" algn="l" rtl="0">
              <a:lnSpc>
                <a:spcPct val="115000"/>
              </a:lnSpc>
              <a:spcBef>
                <a:spcPts val="0"/>
              </a:spcBef>
              <a:spcAft>
                <a:spcPts val="0"/>
              </a:spcAft>
              <a:buSzPts val="1100"/>
              <a:buNone/>
            </a:pPr>
            <a:endParaRPr lang="en-US" sz="1100" dirty="0">
              <a:solidFill>
                <a:schemeClr val="dk1"/>
              </a:solidFill>
              <a:latin typeface="Calibri"/>
              <a:ea typeface="Calibri"/>
              <a:cs typeface="Calibri"/>
              <a:sym typeface="Calibri"/>
            </a:endParaRPr>
          </a:p>
          <a:p>
            <a:pPr marL="0" lvl="0" indent="0" algn="l" rtl="0">
              <a:spcBef>
                <a:spcPts val="0"/>
              </a:spcBef>
              <a:spcAft>
                <a:spcPts val="0"/>
              </a:spcAft>
              <a:buSzPts val="1100"/>
              <a:buNone/>
            </a:pPr>
            <a:r>
              <a:rPr lang="en-US" sz="1100" b="1" dirty="0">
                <a:latin typeface="Calibri"/>
                <a:ea typeface="Calibri"/>
                <a:cs typeface="Calibri"/>
                <a:sym typeface="Calibri"/>
              </a:rPr>
              <a:t>Module Two Compelling and Supporting Questions with Learning Goals and Success Criteria</a:t>
            </a:r>
          </a:p>
          <a:p>
            <a:pPr marL="457200" lvl="0" indent="-304800" algn="l" rtl="0">
              <a:spcBef>
                <a:spcPts val="0"/>
              </a:spcBef>
              <a:spcAft>
                <a:spcPts val="0"/>
              </a:spcAft>
              <a:buClr>
                <a:srgbClr val="000000"/>
              </a:buClr>
              <a:buSzPts val="1200"/>
              <a:buFont typeface="Calibri"/>
              <a:buChar char="•"/>
            </a:pPr>
            <a:r>
              <a:rPr lang="en-US" sz="1100" b="1" dirty="0">
                <a:latin typeface="Calibri"/>
                <a:ea typeface="Calibri"/>
                <a:cs typeface="Calibri"/>
                <a:sym typeface="Calibri"/>
              </a:rPr>
              <a:t>Compelling Question: </a:t>
            </a:r>
            <a:r>
              <a:rPr lang="en-US" sz="1100" dirty="0">
                <a:latin typeface="Calibri"/>
                <a:ea typeface="Calibri"/>
                <a:cs typeface="Calibri"/>
                <a:sym typeface="Calibri"/>
              </a:rPr>
              <a:t>How do I implement performance assessments to assess student mastery of the </a:t>
            </a:r>
            <a:r>
              <a:rPr lang="en-US" sz="1100" i="1" dirty="0">
                <a:latin typeface="Calibri"/>
                <a:ea typeface="Calibri"/>
                <a:cs typeface="Calibri"/>
                <a:sym typeface="Calibri"/>
              </a:rPr>
              <a:t>KAS for Social Studies? </a:t>
            </a:r>
            <a:endParaRPr lang="en-US" sz="1100" b="0" i="1" dirty="0">
              <a:latin typeface="Calibri"/>
              <a:ea typeface="Calibri"/>
              <a:cs typeface="Calibri"/>
              <a:sym typeface="Calibri"/>
            </a:endParaRPr>
          </a:p>
          <a:p>
            <a:pPr marL="457200" lvl="0" indent="-304800" algn="l" rtl="0">
              <a:spcBef>
                <a:spcPts val="0"/>
              </a:spcBef>
              <a:spcAft>
                <a:spcPts val="0"/>
              </a:spcAft>
              <a:buClr>
                <a:srgbClr val="000000"/>
              </a:buClr>
              <a:buSzPts val="1200"/>
              <a:buFont typeface="Calibri"/>
              <a:buChar char="•"/>
            </a:pPr>
            <a:r>
              <a:rPr lang="en-US" sz="1100" b="1" dirty="0">
                <a:latin typeface="Calibri"/>
                <a:ea typeface="Calibri"/>
                <a:cs typeface="Calibri"/>
                <a:sym typeface="Calibri"/>
              </a:rPr>
              <a:t>Supporting Question: </a:t>
            </a:r>
            <a:r>
              <a:rPr lang="en-US" sz="1100" dirty="0">
                <a:solidFill>
                  <a:schemeClr val="dk1"/>
                </a:solidFill>
              </a:rPr>
              <a:t>What are the characteristics of high-quality assessment design?</a:t>
            </a:r>
          </a:p>
          <a:p>
            <a:pPr marL="457200" lvl="0" indent="-304800" algn="l" rtl="0">
              <a:spcBef>
                <a:spcPts val="0"/>
              </a:spcBef>
              <a:spcAft>
                <a:spcPts val="0"/>
              </a:spcAft>
              <a:buClr>
                <a:srgbClr val="000000"/>
              </a:buClr>
              <a:buSzPts val="1200"/>
              <a:buFont typeface="Calibri"/>
              <a:buChar char="•"/>
            </a:pPr>
            <a:r>
              <a:rPr lang="en-US" sz="1100" b="1" dirty="0">
                <a:latin typeface="Calibri"/>
                <a:ea typeface="Calibri"/>
                <a:cs typeface="Calibri"/>
                <a:sym typeface="Calibri"/>
              </a:rPr>
              <a:t>Learning Target:  </a:t>
            </a:r>
            <a:r>
              <a:rPr lang="en-US" sz="1100" dirty="0">
                <a:latin typeface="Calibri"/>
                <a:ea typeface="Calibri"/>
                <a:cs typeface="Calibri"/>
                <a:sym typeface="Calibri"/>
              </a:rPr>
              <a:t>I can implement performance assessments that evaluate student mastery of the </a:t>
            </a:r>
            <a:r>
              <a:rPr lang="en-US" sz="1100" i="1" dirty="0">
                <a:latin typeface="Calibri"/>
                <a:ea typeface="Calibri"/>
                <a:cs typeface="Calibri"/>
                <a:sym typeface="Calibri"/>
              </a:rPr>
              <a:t>KAS for Social Studies</a:t>
            </a:r>
            <a:r>
              <a:rPr lang="en-US" sz="1100" dirty="0">
                <a:latin typeface="Calibri"/>
                <a:ea typeface="Calibri"/>
                <a:cs typeface="Calibri"/>
                <a:sym typeface="Calibri"/>
              </a:rPr>
              <a:t>. </a:t>
            </a:r>
          </a:p>
          <a:p>
            <a:pPr marL="457200" lvl="0" indent="-304800" algn="l" rtl="0">
              <a:spcBef>
                <a:spcPts val="0"/>
              </a:spcBef>
              <a:spcAft>
                <a:spcPts val="0"/>
              </a:spcAft>
              <a:buClr>
                <a:srgbClr val="000000"/>
              </a:buClr>
              <a:buSzPts val="1200"/>
              <a:buChar char="•"/>
            </a:pPr>
            <a:r>
              <a:rPr lang="en-US" sz="1100" b="1" dirty="0">
                <a:latin typeface="Calibri"/>
                <a:ea typeface="Calibri"/>
                <a:cs typeface="Calibri"/>
                <a:sym typeface="Calibri"/>
              </a:rPr>
              <a:t>Success Criteria</a:t>
            </a:r>
            <a:r>
              <a:rPr lang="en-US" sz="1100" dirty="0">
                <a:latin typeface="Calibri"/>
                <a:ea typeface="Calibri"/>
                <a:cs typeface="Calibri"/>
                <a:sym typeface="Calibri"/>
              </a:rPr>
              <a:t>: </a:t>
            </a:r>
            <a:r>
              <a:rPr lang="en" sz="1100" dirty="0">
                <a:solidFill>
                  <a:schemeClr val="dk1"/>
                </a:solidFill>
              </a:rPr>
              <a:t>I will be successful when I can analyze assessments using the characteristics of high-quality assessment design. </a:t>
            </a:r>
          </a:p>
          <a:p>
            <a:pPr marL="152400" lvl="0" indent="0" algn="l" rtl="0">
              <a:spcBef>
                <a:spcPts val="0"/>
              </a:spcBef>
              <a:spcAft>
                <a:spcPts val="0"/>
              </a:spcAft>
              <a:buClr>
                <a:srgbClr val="000000"/>
              </a:buClr>
              <a:buSzPts val="1200"/>
              <a:buNone/>
            </a:pPr>
            <a:endParaRPr lang="en-US" sz="11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sz="1100" b="1" dirty="0">
                <a:solidFill>
                  <a:schemeClr val="dk1"/>
                </a:solidFill>
                <a:latin typeface="Calibri"/>
                <a:ea typeface="Calibri"/>
                <a:cs typeface="Calibri"/>
                <a:sym typeface="Calibri"/>
              </a:rPr>
              <a:t>Intended Audiences:</a:t>
            </a:r>
          </a:p>
          <a:p>
            <a:pPr marL="0" lvl="0" indent="0" algn="l" rtl="0">
              <a:lnSpc>
                <a:spcPct val="115000"/>
              </a:lnSpc>
              <a:spcBef>
                <a:spcPts val="0"/>
              </a:spcBef>
              <a:spcAft>
                <a:spcPts val="0"/>
              </a:spcAft>
              <a:buSzPts val="1100"/>
              <a:buNone/>
            </a:pPr>
            <a:r>
              <a:rPr lang="en-US" sz="1100" b="1" dirty="0">
                <a:solidFill>
                  <a:schemeClr val="dk1"/>
                </a:solidFill>
                <a:latin typeface="Calibri"/>
                <a:ea typeface="Calibri"/>
                <a:cs typeface="Calibri"/>
                <a:sym typeface="Calibri"/>
              </a:rPr>
              <a:t>Participants</a:t>
            </a:r>
          </a:p>
          <a:p>
            <a:pPr marL="0" lvl="0" indent="0" algn="l" rtl="0">
              <a:lnSpc>
                <a:spcPct val="115000"/>
              </a:lnSpc>
              <a:spcBef>
                <a:spcPts val="0"/>
              </a:spcBef>
              <a:spcAft>
                <a:spcPts val="0"/>
              </a:spcAft>
              <a:buSzPts val="1100"/>
              <a:buNone/>
            </a:pPr>
            <a:r>
              <a:rPr lang="en-US" sz="1100" dirty="0">
                <a:solidFill>
                  <a:schemeClr val="dk1"/>
                </a:solidFill>
                <a:latin typeface="Calibri"/>
                <a:ea typeface="Calibri"/>
                <a:cs typeface="Calibri"/>
                <a:sym typeface="Calibri"/>
              </a:rPr>
              <a:t>Module participants may include, but are not limited to, district leadership, school administrators, instructional specialists/coaches, intervention specialists, department chairs, special educators and classroom teachers.</a:t>
            </a:r>
          </a:p>
          <a:p>
            <a:pPr marL="0" lvl="0" indent="0" algn="l" rtl="0">
              <a:lnSpc>
                <a:spcPct val="115000"/>
              </a:lnSpc>
              <a:spcBef>
                <a:spcPts val="0"/>
              </a:spcBef>
              <a:spcAft>
                <a:spcPts val="0"/>
              </a:spcAft>
              <a:buSzPts val="1100"/>
              <a:buNone/>
            </a:pPr>
            <a:endParaRPr lang="en-US"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sz="1100" b="1" dirty="0">
                <a:solidFill>
                  <a:schemeClr val="dk1"/>
                </a:solidFill>
                <a:latin typeface="Calibri"/>
                <a:ea typeface="Calibri"/>
                <a:cs typeface="Calibri"/>
                <a:sym typeface="Calibri"/>
              </a:rPr>
              <a:t>Facilitators:</a:t>
            </a:r>
          </a:p>
          <a:p>
            <a:pPr marL="0" lvl="0" indent="0" algn="l" rtl="0">
              <a:lnSpc>
                <a:spcPct val="115000"/>
              </a:lnSpc>
              <a:spcBef>
                <a:spcPts val="0"/>
              </a:spcBef>
              <a:spcAft>
                <a:spcPts val="0"/>
              </a:spcAft>
              <a:buSzPts val="1100"/>
              <a:buNone/>
            </a:pPr>
            <a:r>
              <a:rPr lang="en-US" sz="1100" dirty="0">
                <a:solidFill>
                  <a:schemeClr val="dk1"/>
                </a:solidFill>
                <a:latin typeface="Calibri"/>
                <a:ea typeface="Calibri"/>
                <a:cs typeface="Calibri"/>
                <a:sym typeface="Calibri"/>
              </a:rPr>
              <a:t>This module series may be implemented with by a teacher individually or a group of educators led by a facilitator. If this module is being completed as a group, facilitators may include, but are not limited to, district leaders, school administrators, instructional specialists/coaches, intervention specialists, department chairs, special educators and classroom teachers. Facilitators may need to revise specific tasks in order to meet the needs of the participants or to be respectful of the time planned within the work session. </a:t>
            </a:r>
          </a:p>
          <a:p>
            <a:pPr marL="0" lvl="0" indent="0" algn="l" rtl="0">
              <a:lnSpc>
                <a:spcPct val="115000"/>
              </a:lnSpc>
              <a:spcBef>
                <a:spcPts val="0"/>
              </a:spcBef>
              <a:spcAft>
                <a:spcPts val="0"/>
              </a:spcAft>
              <a:buSzPts val="1100"/>
              <a:buNone/>
            </a:pPr>
            <a:endParaRPr lang="en-US"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sz="1100" b="1" dirty="0">
                <a:solidFill>
                  <a:schemeClr val="dk1"/>
                </a:solidFill>
                <a:latin typeface="Calibri"/>
                <a:ea typeface="Calibri"/>
                <a:cs typeface="Calibri"/>
                <a:sym typeface="Calibri"/>
              </a:rPr>
              <a:t>Helpful Hint for Facilitators:</a:t>
            </a:r>
          </a:p>
          <a:p>
            <a:pPr marL="0" lvl="0" indent="0" algn="l" rtl="0">
              <a:lnSpc>
                <a:spcPct val="115000"/>
              </a:lnSpc>
              <a:spcBef>
                <a:spcPts val="0"/>
              </a:spcBef>
              <a:spcAft>
                <a:spcPts val="0"/>
              </a:spcAft>
              <a:buSzPts val="1100"/>
              <a:buNone/>
            </a:pPr>
            <a:r>
              <a:rPr lang="en-US" sz="1100" dirty="0">
                <a:solidFill>
                  <a:schemeClr val="dk1"/>
                </a:solidFill>
                <a:latin typeface="Calibri"/>
                <a:ea typeface="Calibri"/>
                <a:cs typeface="Calibri"/>
                <a:sym typeface="Calibri"/>
              </a:rPr>
              <a:t>The learning that will take place in this module may cause Kentucky educators to face changes in instructional practices amidst this transition. It is important to realize that while you are the facilitator of these work sessions, you may not have all the answers to the questions asked by participants, and that is okay. Throughout the module, participants may have questions that will be addressed in future work sessions. When that happens, reflect on this quote from Graham Fletcher, “Every teachable moment doesn’t need to be a teachable moment in that moment.” Use these moments to encourage participants to attend future work sessions where those questions will be addressed. If participants ask questions you are not prepared to answer, offer to follow up on that during the next work session.</a:t>
            </a:r>
          </a:p>
          <a:p>
            <a:pPr marL="0" lvl="0" indent="0" algn="l" rtl="0">
              <a:lnSpc>
                <a:spcPct val="115000"/>
              </a:lnSpc>
              <a:spcBef>
                <a:spcPts val="0"/>
              </a:spcBef>
              <a:spcAft>
                <a:spcPts val="0"/>
              </a:spcAft>
              <a:buSzPts val="1100"/>
              <a:buNone/>
            </a:pPr>
            <a:endParaRPr lang="en-US"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sz="1100" b="1" dirty="0">
                <a:solidFill>
                  <a:schemeClr val="dk1"/>
                </a:solidFill>
                <a:latin typeface="Calibri"/>
                <a:ea typeface="Calibri"/>
                <a:cs typeface="Calibri"/>
                <a:sym typeface="Calibri"/>
              </a:rPr>
              <a:t>Planning Ahead for Facilitators:</a:t>
            </a:r>
          </a:p>
          <a:p>
            <a:pPr marL="457200" lvl="0" indent="-304800" algn="l" rtl="0">
              <a:lnSpc>
                <a:spcPct val="115000"/>
              </a:lnSpc>
              <a:spcBef>
                <a:spcPts val="0"/>
              </a:spcBef>
              <a:spcAft>
                <a:spcPts val="0"/>
              </a:spcAft>
              <a:buClr>
                <a:schemeClr val="dk1"/>
              </a:buClr>
              <a:buSzPts val="1200"/>
              <a:buFont typeface="Calibri"/>
              <a:buChar char="●"/>
            </a:pPr>
            <a:r>
              <a:rPr lang="en-US" sz="1100" dirty="0">
                <a:solidFill>
                  <a:schemeClr val="dk1"/>
                </a:solidFill>
                <a:latin typeface="Calibri"/>
                <a:ea typeface="Calibri"/>
                <a:cs typeface="Calibri"/>
                <a:sym typeface="Calibri"/>
              </a:rPr>
              <a:t>Determine which stakeholders to invite as participants. In the invitation, describe how the work sessions will benefit them.</a:t>
            </a:r>
          </a:p>
          <a:p>
            <a:pPr marL="457200" lvl="0" indent="-304800" algn="l" rtl="0">
              <a:lnSpc>
                <a:spcPct val="115000"/>
              </a:lnSpc>
              <a:spcBef>
                <a:spcPts val="0"/>
              </a:spcBef>
              <a:spcAft>
                <a:spcPts val="0"/>
              </a:spcAft>
              <a:buClr>
                <a:schemeClr val="dk1"/>
              </a:buClr>
              <a:buSzPts val="1200"/>
              <a:buFont typeface="Calibri"/>
              <a:buChar char="●"/>
            </a:pPr>
            <a:r>
              <a:rPr lang="en-US" sz="1100" dirty="0">
                <a:solidFill>
                  <a:schemeClr val="dk1"/>
                </a:solidFill>
                <a:latin typeface="Calibri"/>
                <a:ea typeface="Calibri"/>
                <a:cs typeface="Calibri"/>
                <a:sym typeface="Calibri"/>
              </a:rPr>
              <a:t>A few days before the meeting, you may want to remind participants to be prepared to have their documents available during the meeting. (See below for Participant Documents Needed.)</a:t>
            </a:r>
          </a:p>
          <a:p>
            <a:pPr marL="457200" lvl="0" indent="-304800" algn="l" rtl="0">
              <a:lnSpc>
                <a:spcPct val="115000"/>
              </a:lnSpc>
              <a:spcBef>
                <a:spcPts val="0"/>
              </a:spcBef>
              <a:spcAft>
                <a:spcPts val="0"/>
              </a:spcAft>
              <a:buClr>
                <a:schemeClr val="dk1"/>
              </a:buClr>
              <a:buSzPts val="1200"/>
              <a:buFont typeface="Calibri"/>
              <a:buChar char="●"/>
            </a:pPr>
            <a:r>
              <a:rPr lang="en-US" sz="1100" dirty="0">
                <a:solidFill>
                  <a:schemeClr val="dk1"/>
                </a:solidFill>
                <a:latin typeface="Calibri"/>
                <a:ea typeface="Calibri"/>
                <a:cs typeface="Calibri"/>
                <a:sym typeface="Calibri"/>
              </a:rPr>
              <a:t>Reserve adequate space and equipment. Tables or desks should be set up to support small-group discussion. If conducting this module virtually, ensure that your technology platform can support break out rooms to support small group collaboration.</a:t>
            </a:r>
          </a:p>
          <a:p>
            <a:pPr marL="457200" lvl="0" indent="-304800" algn="l" rtl="0">
              <a:lnSpc>
                <a:spcPct val="115000"/>
              </a:lnSpc>
              <a:spcBef>
                <a:spcPts val="0"/>
              </a:spcBef>
              <a:spcAft>
                <a:spcPts val="0"/>
              </a:spcAft>
              <a:buClr>
                <a:schemeClr val="dk1"/>
              </a:buClr>
              <a:buSzPts val="1200"/>
              <a:buFont typeface="Calibri"/>
              <a:buChar char="●"/>
            </a:pPr>
            <a:r>
              <a:rPr lang="en-US" sz="1100" dirty="0">
                <a:solidFill>
                  <a:schemeClr val="dk1"/>
                </a:solidFill>
                <a:latin typeface="Calibri"/>
                <a:ea typeface="Calibri"/>
                <a:cs typeface="Calibri"/>
                <a:sym typeface="Calibri"/>
              </a:rPr>
              <a:t>Ensure that participants have access to the Internet.</a:t>
            </a:r>
          </a:p>
          <a:p>
            <a:pPr marL="457200" lvl="0" indent="-304800" algn="l" rtl="0">
              <a:lnSpc>
                <a:spcPct val="115000"/>
              </a:lnSpc>
              <a:spcBef>
                <a:spcPts val="0"/>
              </a:spcBef>
              <a:spcAft>
                <a:spcPts val="0"/>
              </a:spcAft>
              <a:buClr>
                <a:schemeClr val="dk1"/>
              </a:buClr>
              <a:buSzPts val="1200"/>
              <a:buFont typeface="Calibri"/>
              <a:buChar char="●"/>
            </a:pPr>
            <a:r>
              <a:rPr lang="en-US" sz="1100" dirty="0">
                <a:solidFill>
                  <a:schemeClr val="dk1"/>
                </a:solidFill>
                <a:latin typeface="Calibri"/>
                <a:ea typeface="Calibri"/>
                <a:cs typeface="Calibri"/>
                <a:sym typeface="Calibri"/>
              </a:rPr>
              <a:t>Consider how you might handle participants who may not be in attendance at all work sessions. It might be worthwhile to consider how those participants might access missed sections of the module between work sessions in order to feel as prepared as the other participants.</a:t>
            </a:r>
          </a:p>
          <a:p>
            <a:pPr marL="0" lvl="0" indent="0" algn="l" rtl="0">
              <a:lnSpc>
                <a:spcPct val="115000"/>
              </a:lnSpc>
              <a:spcBef>
                <a:spcPts val="0"/>
              </a:spcBef>
              <a:spcAft>
                <a:spcPts val="0"/>
              </a:spcAft>
              <a:buSzPts val="1100"/>
              <a:buNone/>
            </a:pPr>
            <a:endParaRPr lang="en-US" sz="11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sz="1100" b="1" dirty="0">
                <a:solidFill>
                  <a:schemeClr val="dk1"/>
                </a:solidFill>
                <a:latin typeface="Calibri"/>
                <a:ea typeface="Calibri"/>
                <a:cs typeface="Calibri"/>
                <a:sym typeface="Calibri"/>
              </a:rPr>
              <a:t>Preparation</a:t>
            </a:r>
          </a:p>
          <a:p>
            <a:pPr marL="0" lvl="0" indent="0" algn="l" rtl="0">
              <a:lnSpc>
                <a:spcPct val="115000"/>
              </a:lnSpc>
              <a:spcBef>
                <a:spcPts val="0"/>
              </a:spcBef>
              <a:spcAft>
                <a:spcPts val="0"/>
              </a:spcAft>
              <a:buSzPts val="1100"/>
              <a:buNone/>
            </a:pPr>
            <a:r>
              <a:rPr lang="en-US" sz="1100" b="1" dirty="0">
                <a:solidFill>
                  <a:schemeClr val="dk1"/>
                </a:solidFill>
                <a:latin typeface="Calibri"/>
                <a:ea typeface="Calibri"/>
                <a:cs typeface="Calibri"/>
                <a:sym typeface="Calibri"/>
              </a:rPr>
              <a:t> </a:t>
            </a:r>
          </a:p>
          <a:p>
            <a:pPr marL="0" lvl="0" indent="0" algn="l" rtl="0">
              <a:lnSpc>
                <a:spcPct val="115000"/>
              </a:lnSpc>
              <a:spcBef>
                <a:spcPts val="0"/>
              </a:spcBef>
              <a:spcAft>
                <a:spcPts val="0"/>
              </a:spcAft>
              <a:buSzPts val="1100"/>
              <a:buNone/>
            </a:pPr>
            <a:r>
              <a:rPr lang="en-US" sz="1100" b="1" dirty="0">
                <a:solidFill>
                  <a:schemeClr val="dk1"/>
                </a:solidFill>
                <a:latin typeface="Calibri"/>
                <a:ea typeface="Calibri"/>
                <a:cs typeface="Calibri"/>
                <a:sym typeface="Calibri"/>
              </a:rPr>
              <a:t>Participant Documents Needed:</a:t>
            </a:r>
          </a:p>
          <a:p>
            <a:pPr marL="0" lvl="0" indent="0" algn="l" rtl="0">
              <a:lnSpc>
                <a:spcPct val="115000"/>
              </a:lnSpc>
              <a:spcBef>
                <a:spcPts val="0"/>
              </a:spcBef>
              <a:spcAft>
                <a:spcPts val="0"/>
              </a:spcAft>
              <a:buSzPts val="1100"/>
              <a:buNone/>
            </a:pPr>
            <a:r>
              <a:rPr lang="en-US" sz="1100" dirty="0">
                <a:solidFill>
                  <a:schemeClr val="dk1"/>
                </a:solidFill>
                <a:latin typeface="Calibri"/>
                <a:ea typeface="Calibri"/>
                <a:cs typeface="Calibri"/>
                <a:sym typeface="Calibri"/>
              </a:rPr>
              <a:t>Plan ahead regarding how you will feel most comfortable engaging with the </a:t>
            </a:r>
            <a:r>
              <a:rPr lang="en-US" sz="1100" i="1" dirty="0">
                <a:solidFill>
                  <a:schemeClr val="dk1"/>
                </a:solidFill>
                <a:latin typeface="Calibri"/>
                <a:ea typeface="Calibri"/>
                <a:cs typeface="Calibri"/>
                <a:sym typeface="Calibri"/>
              </a:rPr>
              <a:t>KAS for Social Studie</a:t>
            </a:r>
            <a:r>
              <a:rPr lang="en-US" sz="1100" dirty="0">
                <a:solidFill>
                  <a:schemeClr val="dk1"/>
                </a:solidFill>
                <a:latin typeface="Calibri"/>
                <a:ea typeface="Calibri"/>
                <a:cs typeface="Calibri"/>
                <a:sym typeface="Calibri"/>
              </a:rPr>
              <a:t>s, either:</a:t>
            </a:r>
          </a:p>
          <a:p>
            <a:pPr marL="457200" lvl="0" indent="-304800" algn="l" rtl="0">
              <a:lnSpc>
                <a:spcPct val="115000"/>
              </a:lnSpc>
              <a:spcBef>
                <a:spcPts val="0"/>
              </a:spcBef>
              <a:spcAft>
                <a:spcPts val="0"/>
              </a:spcAft>
              <a:buClr>
                <a:schemeClr val="dk1"/>
              </a:buClr>
              <a:buSzPts val="1200"/>
              <a:buFont typeface="Calibri"/>
              <a:buChar char="●"/>
            </a:pPr>
            <a:r>
              <a:rPr lang="en-US" sz="1100" dirty="0">
                <a:solidFill>
                  <a:schemeClr val="dk1"/>
                </a:solidFill>
                <a:latin typeface="Calibri"/>
                <a:ea typeface="Calibri"/>
                <a:cs typeface="Calibri"/>
                <a:sym typeface="Calibri"/>
              </a:rPr>
              <a:t>A device with access to the </a:t>
            </a:r>
            <a:r>
              <a:rPr lang="en-US" sz="1100" i="1" dirty="0">
                <a:solidFill>
                  <a:schemeClr val="dk1"/>
                </a:solidFill>
                <a:latin typeface="Calibri"/>
                <a:ea typeface="Calibri"/>
                <a:cs typeface="Calibri"/>
                <a:sym typeface="Calibri"/>
              </a:rPr>
              <a:t>KAS for Social Studies</a:t>
            </a:r>
            <a:r>
              <a:rPr lang="en-US" sz="1100" dirty="0">
                <a:solidFill>
                  <a:schemeClr val="dk1"/>
                </a:solidFill>
                <a:latin typeface="Calibri"/>
                <a:ea typeface="Calibri"/>
                <a:cs typeface="Calibri"/>
                <a:sym typeface="Calibri"/>
              </a:rPr>
              <a:t>, or</a:t>
            </a:r>
          </a:p>
          <a:p>
            <a:pPr marL="457200" lvl="0" indent="-304800" algn="l" rtl="0">
              <a:lnSpc>
                <a:spcPct val="115000"/>
              </a:lnSpc>
              <a:spcBef>
                <a:spcPts val="0"/>
              </a:spcBef>
              <a:spcAft>
                <a:spcPts val="0"/>
              </a:spcAft>
              <a:buClr>
                <a:schemeClr val="dk1"/>
              </a:buClr>
              <a:buSzPts val="1200"/>
              <a:buFont typeface="Calibri"/>
              <a:buChar char="●"/>
            </a:pPr>
            <a:r>
              <a:rPr lang="en-US" sz="1100" dirty="0">
                <a:solidFill>
                  <a:schemeClr val="dk1"/>
                </a:solidFill>
                <a:latin typeface="Calibri"/>
                <a:ea typeface="Calibri"/>
                <a:cs typeface="Calibri"/>
                <a:sym typeface="Calibri"/>
              </a:rPr>
              <a:t>A hard copy of the </a:t>
            </a:r>
            <a:r>
              <a:rPr lang="en-US" sz="1100" i="1" dirty="0">
                <a:solidFill>
                  <a:schemeClr val="dk1"/>
                </a:solidFill>
                <a:latin typeface="Calibri"/>
                <a:ea typeface="Calibri"/>
                <a:cs typeface="Calibri"/>
                <a:sym typeface="Calibri"/>
              </a:rPr>
              <a:t>KAS for Social Studies</a:t>
            </a:r>
          </a:p>
          <a:p>
            <a:pPr marL="0" lvl="0" indent="0" algn="l" rtl="0">
              <a:lnSpc>
                <a:spcPct val="115000"/>
              </a:lnSpc>
              <a:spcBef>
                <a:spcPts val="0"/>
              </a:spcBef>
              <a:spcAft>
                <a:spcPts val="0"/>
              </a:spcAft>
              <a:buSzPts val="1100"/>
              <a:buNone/>
            </a:pPr>
            <a:endParaRPr lang="en-US" sz="1100" i="1"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sz="1100" dirty="0">
                <a:solidFill>
                  <a:schemeClr val="dk1"/>
                </a:solidFill>
                <a:latin typeface="Calibri"/>
                <a:ea typeface="Calibri"/>
                <a:cs typeface="Calibri"/>
                <a:sym typeface="Calibri"/>
              </a:rPr>
              <a:t>Additional documents needed include: </a:t>
            </a:r>
          </a:p>
          <a:p>
            <a:pPr marL="457200" lvl="0" indent="-304800" algn="l" rtl="0">
              <a:lnSpc>
                <a:spcPct val="115000"/>
              </a:lnSpc>
              <a:spcBef>
                <a:spcPts val="0"/>
              </a:spcBef>
              <a:spcAft>
                <a:spcPts val="0"/>
              </a:spcAft>
              <a:buClr>
                <a:schemeClr val="dk1"/>
              </a:buClr>
              <a:buSzPts val="1200"/>
              <a:buChar char="●"/>
            </a:pPr>
            <a:r>
              <a:rPr lang="en-US" sz="1100" dirty="0">
                <a:solidFill>
                  <a:schemeClr val="dk1"/>
                </a:solidFill>
                <a:latin typeface="Calibri"/>
                <a:ea typeface="Calibri"/>
                <a:cs typeface="Calibri"/>
                <a:sym typeface="Calibri"/>
              </a:rPr>
              <a:t>Notetaking Guide:</a:t>
            </a:r>
            <a:endParaRPr lang="en-US" sz="1100" b="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Char char="●"/>
            </a:pPr>
            <a:endParaRPr lang="en-US" sz="1100" b="0" dirty="0">
              <a:solidFill>
                <a:schemeClr val="dk1"/>
              </a:solidFill>
              <a:latin typeface="Calibri"/>
              <a:ea typeface="Calibri"/>
              <a:cs typeface="Calibri"/>
              <a:sym typeface="Calibri"/>
            </a:endParaRPr>
          </a:p>
          <a:p>
            <a:pPr marL="152400" marR="0" lvl="0" indent="0" algn="l" defTabSz="914400" rtl="0" eaLnBrk="1" fontAlgn="auto" latinLnBrk="0" hangingPunct="1">
              <a:lnSpc>
                <a:spcPct val="115000"/>
              </a:lnSpc>
              <a:spcBef>
                <a:spcPts val="0"/>
              </a:spcBef>
              <a:spcAft>
                <a:spcPts val="0"/>
              </a:spcAft>
              <a:buClr>
                <a:schemeClr val="dk1"/>
              </a:buClr>
              <a:buSzPts val="1200"/>
              <a:buFont typeface="Arial"/>
              <a:buNone/>
              <a:tabLst/>
              <a:defRPr/>
            </a:pPr>
            <a:r>
              <a:rPr lang="en-US" sz="1100" dirty="0">
                <a:solidFill>
                  <a:schemeClr val="dk1"/>
                </a:solidFill>
                <a:latin typeface="Calibri"/>
                <a:ea typeface="Calibri"/>
                <a:cs typeface="Calibri"/>
                <a:sym typeface="Calibri"/>
              </a:rPr>
              <a:t>Additional materials, such as but not limited to, discussion strategies, etc. are provided within the notes section of applicable slides throughout the module.</a:t>
            </a:r>
          </a:p>
          <a:p>
            <a:pPr marL="152400" lvl="0" indent="0" algn="l" rtl="0">
              <a:lnSpc>
                <a:spcPct val="115000"/>
              </a:lnSpc>
              <a:spcBef>
                <a:spcPts val="0"/>
              </a:spcBef>
              <a:spcAft>
                <a:spcPts val="0"/>
              </a:spcAft>
              <a:buClr>
                <a:schemeClr val="dk1"/>
              </a:buClr>
              <a:buSzPts val="1200"/>
              <a:buNone/>
            </a:pPr>
            <a:endParaRPr lang="en-US" sz="11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sz="1100" b="1" dirty="0">
                <a:solidFill>
                  <a:schemeClr val="dk1"/>
                </a:solidFill>
                <a:latin typeface="Calibri"/>
                <a:ea typeface="Calibri"/>
                <a:cs typeface="Calibri"/>
                <a:sym typeface="Calibri"/>
              </a:rPr>
              <a:t>Supplies Needed:</a:t>
            </a:r>
          </a:p>
          <a:p>
            <a:pPr marL="0" lvl="0" indent="0" algn="l" rtl="0">
              <a:lnSpc>
                <a:spcPct val="115000"/>
              </a:lnSpc>
              <a:spcBef>
                <a:spcPts val="0"/>
              </a:spcBef>
              <a:spcAft>
                <a:spcPts val="0"/>
              </a:spcAft>
              <a:buSzPts val="1100"/>
              <a:buNone/>
            </a:pPr>
            <a:r>
              <a:rPr lang="en-US" sz="1100" dirty="0">
                <a:solidFill>
                  <a:srgbClr val="262626"/>
                </a:solidFill>
                <a:latin typeface="Calibri"/>
                <a:ea typeface="Calibri"/>
                <a:cs typeface="Calibri"/>
                <a:sym typeface="Calibri"/>
              </a:rPr>
              <a:t>• </a:t>
            </a:r>
            <a:r>
              <a:rPr lang="en-US" sz="1100" dirty="0">
                <a:latin typeface="Calibri"/>
                <a:ea typeface="Calibri"/>
                <a:cs typeface="Calibri"/>
                <a:sym typeface="Calibri"/>
              </a:rPr>
              <a:t>Computer with </a:t>
            </a:r>
            <a:r>
              <a:rPr lang="en-US" sz="1100" i="1" dirty="0">
                <a:latin typeface="Calibri"/>
                <a:ea typeface="Calibri"/>
                <a:cs typeface="Calibri"/>
                <a:sym typeface="Calibri"/>
              </a:rPr>
              <a:t>Module Two: What are the characteristics of high-quality assessment design? </a:t>
            </a:r>
            <a:r>
              <a:rPr lang="en-US" sz="1100" dirty="0">
                <a:latin typeface="Calibri"/>
                <a:ea typeface="Calibri"/>
                <a:cs typeface="Calibri"/>
                <a:sym typeface="Calibri"/>
              </a:rPr>
              <a:t>PowerPoint presentation.</a:t>
            </a:r>
          </a:p>
          <a:p>
            <a:pPr marL="0" lvl="0" indent="0" algn="l" rtl="0">
              <a:lnSpc>
                <a:spcPct val="115000"/>
              </a:lnSpc>
              <a:spcBef>
                <a:spcPts val="0"/>
              </a:spcBef>
              <a:spcAft>
                <a:spcPts val="0"/>
              </a:spcAft>
              <a:buSzPts val="1100"/>
              <a:buNone/>
            </a:pPr>
            <a:r>
              <a:rPr lang="en-US" sz="1100" dirty="0">
                <a:solidFill>
                  <a:schemeClr val="dk1"/>
                </a:solidFill>
                <a:latin typeface="Calibri"/>
                <a:ea typeface="Calibri"/>
                <a:cs typeface="Calibri"/>
                <a:sym typeface="Calibri"/>
              </a:rPr>
              <a:t>• Technology with projection capability if in person. Technology platform where presenters have sharing ability and breakout room options if virtual.</a:t>
            </a:r>
          </a:p>
          <a:p>
            <a:pPr marL="0" lvl="0" indent="0" algn="l" rtl="0">
              <a:lnSpc>
                <a:spcPct val="115000"/>
              </a:lnSpc>
              <a:spcBef>
                <a:spcPts val="0"/>
              </a:spcBef>
              <a:spcAft>
                <a:spcPts val="0"/>
              </a:spcAft>
              <a:buSzPts val="1100"/>
              <a:buNone/>
            </a:pPr>
            <a:r>
              <a:rPr lang="en-US" sz="1100" dirty="0">
                <a:solidFill>
                  <a:schemeClr val="dk1"/>
                </a:solidFill>
                <a:latin typeface="Calibri"/>
                <a:ea typeface="Calibri"/>
                <a:cs typeface="Calibri"/>
                <a:sym typeface="Calibri"/>
              </a:rPr>
              <a:t>• Copies of the handouts needed for the session either in hard copy format or available in a folder online. Links to the participant handouts needed for the session also may be built right into the agenda.</a:t>
            </a:r>
          </a:p>
          <a:p>
            <a:pPr marL="0" lvl="0" indent="0" algn="l" rtl="0">
              <a:lnSpc>
                <a:spcPct val="115000"/>
              </a:lnSpc>
              <a:spcBef>
                <a:spcPts val="0"/>
              </a:spcBef>
              <a:spcAft>
                <a:spcPts val="0"/>
              </a:spcAft>
              <a:buSzPts val="1100"/>
              <a:buNone/>
            </a:pPr>
            <a:r>
              <a:rPr lang="en-US" sz="1100" dirty="0">
                <a:solidFill>
                  <a:schemeClr val="dk1"/>
                </a:solidFill>
                <a:latin typeface="Calibri"/>
                <a:ea typeface="Calibri"/>
                <a:cs typeface="Calibri"/>
                <a:sym typeface="Calibri"/>
              </a:rPr>
              <a:t>• Parking Lot participants can access a Google document, for example, to post questions and that you can modify as the participants work through the sections of the module.</a:t>
            </a:r>
          </a:p>
          <a:p>
            <a:pPr marL="0" lvl="0" indent="0" algn="l" rtl="0">
              <a:lnSpc>
                <a:spcPct val="115000"/>
              </a:lnSpc>
              <a:spcBef>
                <a:spcPts val="0"/>
              </a:spcBef>
              <a:spcAft>
                <a:spcPts val="0"/>
              </a:spcAft>
              <a:buSzPts val="1100"/>
              <a:buNone/>
            </a:pPr>
            <a:r>
              <a:rPr lang="en-US" sz="1100" dirty="0">
                <a:solidFill>
                  <a:schemeClr val="dk1"/>
                </a:solidFill>
                <a:latin typeface="Calibri"/>
                <a:ea typeface="Calibri"/>
                <a:cs typeface="Calibri"/>
                <a:sym typeface="Calibri"/>
              </a:rPr>
              <a:t>• Self-Sticking Notes (optional)</a:t>
            </a:r>
          </a:p>
          <a:p>
            <a:pPr marL="0" lvl="0" indent="0" algn="l" rtl="0">
              <a:lnSpc>
                <a:spcPct val="115000"/>
              </a:lnSpc>
              <a:spcBef>
                <a:spcPts val="0"/>
              </a:spcBef>
              <a:spcAft>
                <a:spcPts val="0"/>
              </a:spcAft>
              <a:buSzPts val="1100"/>
              <a:buNone/>
            </a:pPr>
            <a:r>
              <a:rPr lang="en-US" sz="1100" dirty="0">
                <a:solidFill>
                  <a:schemeClr val="dk1"/>
                </a:solidFill>
                <a:latin typeface="Calibri"/>
                <a:ea typeface="Calibri"/>
                <a:cs typeface="Calibri"/>
                <a:sym typeface="Calibri"/>
              </a:rPr>
              <a:t>• Poster paper (optional)</a:t>
            </a:r>
          </a:p>
          <a:p>
            <a:pPr marL="0" lvl="0" indent="0" algn="l" rtl="0">
              <a:lnSpc>
                <a:spcPct val="115000"/>
              </a:lnSpc>
              <a:spcBef>
                <a:spcPts val="0"/>
              </a:spcBef>
              <a:spcAft>
                <a:spcPts val="0"/>
              </a:spcAft>
              <a:buSzPts val="1100"/>
              <a:buNone/>
            </a:pPr>
            <a:r>
              <a:rPr lang="en-US" sz="1100" dirty="0">
                <a:solidFill>
                  <a:schemeClr val="dk1"/>
                </a:solidFill>
                <a:latin typeface="Calibri"/>
                <a:ea typeface="Calibri"/>
                <a:cs typeface="Calibri"/>
                <a:sym typeface="Calibri"/>
              </a:rPr>
              <a:t>• Highlighters and/or colored pens/markers (optional)</a:t>
            </a:r>
          </a:p>
          <a:p>
            <a:pPr marL="0" lvl="0" indent="0" algn="l" rtl="0">
              <a:lnSpc>
                <a:spcPct val="115000"/>
              </a:lnSpc>
              <a:spcBef>
                <a:spcPts val="0"/>
              </a:spcBef>
              <a:spcAft>
                <a:spcPts val="0"/>
              </a:spcAft>
              <a:buSzPts val="1100"/>
              <a:buNone/>
            </a:pPr>
            <a:endParaRPr lang="en-US" sz="11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sz="1100" b="1" dirty="0">
                <a:solidFill>
                  <a:schemeClr val="dk1"/>
                </a:solidFill>
                <a:latin typeface="Calibri"/>
                <a:ea typeface="Calibri"/>
                <a:cs typeface="Calibri"/>
                <a:sym typeface="Calibri"/>
              </a:rPr>
              <a:t>Building a Community:</a:t>
            </a:r>
          </a:p>
          <a:p>
            <a:pPr marL="0" lvl="0" indent="0" algn="l" rtl="0">
              <a:lnSpc>
                <a:spcPct val="115000"/>
              </a:lnSpc>
              <a:spcBef>
                <a:spcPts val="0"/>
              </a:spcBef>
              <a:spcAft>
                <a:spcPts val="0"/>
              </a:spcAft>
              <a:buSzPts val="1100"/>
              <a:buNone/>
            </a:pPr>
            <a:r>
              <a:rPr lang="en-US" sz="1100" dirty="0">
                <a:solidFill>
                  <a:schemeClr val="dk1"/>
                </a:solidFill>
                <a:latin typeface="Calibri"/>
                <a:ea typeface="Calibri"/>
                <a:cs typeface="Calibri"/>
                <a:sym typeface="Calibri"/>
              </a:rPr>
              <a:t>Building a community is important for any group that will work together, especially if participants have not worked together before. The concept is the same as building a safe, respectful, productive classroom climate. Incorporating community-building into each session builds trust, shows participants that they are valuable as individuals and engages them in the learning process. It is also useful for creating a professional learning network where participants can be supported in their work. Community-building can be as simple as allowing participants to introduce themselves and their role in the school/district, developing or refining group norms, allowing for questions, and/or the sharing of answers to reflection questions or individual discovery task items that are included in this module. Again, time allotted for community-building will allow participants to have a voice and be engaged as active contributors and learners in the sessions.</a:t>
            </a:r>
          </a:p>
          <a:p>
            <a:pPr marL="0" lvl="0" indent="0" algn="l" rtl="0">
              <a:spcBef>
                <a:spcPts val="0"/>
              </a:spcBef>
              <a:spcAft>
                <a:spcPts val="0"/>
              </a:spcAft>
              <a:buSzPts val="1100"/>
              <a:buNone/>
            </a:pPr>
            <a:endParaRPr lang="en-US" sz="1100" b="1" dirty="0">
              <a:solidFill>
                <a:schemeClr val="dk1"/>
              </a:solidFill>
              <a:latin typeface="Calibri"/>
              <a:ea typeface="Calibri"/>
              <a:cs typeface="Calibri"/>
              <a:sym typeface="Calibri"/>
            </a:endParaRPr>
          </a:p>
          <a:p>
            <a:pPr marL="0" lvl="0" indent="0" algn="l" rtl="0">
              <a:spcBef>
                <a:spcPts val="0"/>
              </a:spcBef>
              <a:spcAft>
                <a:spcPts val="0"/>
              </a:spcAft>
              <a:buSzPts val="1100"/>
              <a:buNone/>
            </a:pPr>
            <a:r>
              <a:rPr lang="en-US" sz="1100" b="1" dirty="0">
                <a:solidFill>
                  <a:schemeClr val="dk1"/>
                </a:solidFill>
                <a:latin typeface="Calibri"/>
                <a:ea typeface="Calibri"/>
                <a:cs typeface="Calibri"/>
                <a:sym typeface="Calibri"/>
              </a:rPr>
              <a:t>Virtual Training Options:</a:t>
            </a:r>
            <a:r>
              <a:rPr lang="en-US" sz="1100" dirty="0">
                <a:solidFill>
                  <a:schemeClr val="dk1"/>
                </a:solidFill>
                <a:latin typeface="Calibri"/>
                <a:ea typeface="Calibri"/>
                <a:cs typeface="Calibri"/>
                <a:sym typeface="Calibri"/>
              </a:rPr>
              <a:t> Be sure to conduct continual check-ins throughout the presentation. Build Google documents to continue to collect feedback, such as questions, hopes, and/or concerns to which participants may continually add.</a:t>
            </a:r>
            <a:endParaRPr lang="en-US"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dirty="0"/>
          </a:p>
        </p:txBody>
      </p:sp>
      <p:sp>
        <p:nvSpPr>
          <p:cNvPr id="112" name="Google Shape;112;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25faaa20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325faaa204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latin typeface="Calibri"/>
                <a:ea typeface="Calibri"/>
                <a:cs typeface="Calibri"/>
                <a:sym typeface="Calibri"/>
              </a:rPr>
              <a:t>Guiding Notes:</a:t>
            </a:r>
            <a:endParaRPr sz="1200">
              <a:latin typeface="Calibri"/>
              <a:ea typeface="Calibri"/>
              <a:cs typeface="Calibri"/>
              <a:sym typeface="Calibri"/>
            </a:endParaRPr>
          </a:p>
          <a:p>
            <a:pPr marL="0" lvl="0" indent="0" algn="l" rtl="0">
              <a:lnSpc>
                <a:spcPct val="100000"/>
              </a:lnSpc>
              <a:spcBef>
                <a:spcPts val="0"/>
              </a:spcBef>
              <a:spcAft>
                <a:spcPts val="0"/>
              </a:spcAft>
              <a:buSzPts val="1100"/>
              <a:buNone/>
            </a:pPr>
            <a:endParaRPr sz="1200">
              <a:latin typeface="Calibri"/>
              <a:ea typeface="Calibri"/>
              <a:cs typeface="Calibri"/>
              <a:sym typeface="Calibri"/>
            </a:endParaRPr>
          </a:p>
          <a:p>
            <a:pPr marL="0" lvl="0" indent="0" algn="l" rtl="0">
              <a:lnSpc>
                <a:spcPct val="100000"/>
              </a:lnSpc>
              <a:spcBef>
                <a:spcPts val="0"/>
              </a:spcBef>
              <a:spcAft>
                <a:spcPts val="0"/>
              </a:spcAft>
              <a:buSzPts val="1100"/>
              <a:buNone/>
            </a:pPr>
            <a:r>
              <a:rPr lang="en" sz="1200">
                <a:latin typeface="Calibri"/>
                <a:ea typeface="Calibri"/>
                <a:cs typeface="Calibri"/>
                <a:sym typeface="Calibri"/>
              </a:rPr>
              <a:t>Read the slide.</a:t>
            </a:r>
            <a:endParaRPr sz="1200">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2f66515471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g32f66515471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Guiding Notes: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Read the slide and analyze the Grade 8 assignment using the Assignment review protocol to determine if the assessment is aligned to the standards cited.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2f66515471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32f66515471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Guiding Notes:</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Read the slide and analyze the Grade 3 assignment using the Assignment review protocol to determine if the assessment is aligned to the standards cited.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a:t>Guiding Notes: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sz="1200">
                <a:solidFill>
                  <a:schemeClr val="dk1"/>
                </a:solidFill>
                <a:latin typeface="Calibri"/>
                <a:ea typeface="Calibri"/>
                <a:cs typeface="Calibri"/>
                <a:sym typeface="Calibri"/>
              </a:rPr>
              <a:t>To access the Minding the Gap module mentioned in bullet #2 on slide 30, visit the Social Studies Professional Learning Modules page on www.kystandards.org.  The direct link to the Social Studies Professional Learning Modules page may be accessed here: </a:t>
            </a:r>
            <a:r>
              <a:rPr lang="en"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https://kystandards.org/standards-resources/ss-resources/ss-pl-modules/</a:t>
            </a:r>
            <a:r>
              <a:rPr lang="en" sz="1200">
                <a:solidFill>
                  <a:schemeClr val="dk1"/>
                </a:solidFill>
                <a:latin typeface="Calibri"/>
                <a:ea typeface="Calibri"/>
                <a:cs typeface="Calibri"/>
                <a:sym typeface="Calibri"/>
              </a:rPr>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Guiding Notes:</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Read the slide and answer the question on your </a:t>
            </a:r>
            <a:r>
              <a:rPr lang="en-US" dirty="0"/>
              <a:t>Note Catcher</a:t>
            </a:r>
            <a:r>
              <a:rPr lang="en" dirty="0"/>
              <a:t> where it says </a:t>
            </a:r>
            <a:r>
              <a:rPr lang="en" b="1" dirty="0"/>
              <a:t>Slide 14.</a:t>
            </a:r>
            <a:endParaRPr b="1" i="1"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sz="1100" dirty="0"/>
              <a:t>Guiding Notes:</a:t>
            </a:r>
            <a:endParaRPr sz="1100" dirty="0"/>
          </a:p>
          <a:p>
            <a:pPr marL="0" lvl="0" indent="0" algn="l" rtl="0">
              <a:lnSpc>
                <a:spcPct val="100000"/>
              </a:lnSpc>
              <a:spcBef>
                <a:spcPts val="0"/>
              </a:spcBef>
              <a:spcAft>
                <a:spcPts val="0"/>
              </a:spcAft>
              <a:buSzPts val="1100"/>
              <a:buNone/>
            </a:pPr>
            <a:endParaRPr sz="1100" dirty="0"/>
          </a:p>
          <a:p>
            <a:pPr marL="0" lvl="0" indent="0" algn="l" rtl="0">
              <a:lnSpc>
                <a:spcPct val="100000"/>
              </a:lnSpc>
              <a:spcBef>
                <a:spcPts val="0"/>
              </a:spcBef>
              <a:spcAft>
                <a:spcPts val="0"/>
              </a:spcAft>
              <a:buSzPts val="1100"/>
              <a:buNone/>
            </a:pPr>
            <a:r>
              <a:rPr lang="en" sz="1100" dirty="0"/>
              <a:t>Review </a:t>
            </a:r>
            <a:r>
              <a:rPr lang="en" dirty="0"/>
              <a:t>your assessment and answer this question on your </a:t>
            </a:r>
            <a:r>
              <a:rPr lang="en-US" dirty="0"/>
              <a:t>Note Catcher</a:t>
            </a:r>
            <a:r>
              <a:rPr lang="en" dirty="0"/>
              <a:t> where it says </a:t>
            </a:r>
            <a:r>
              <a:rPr lang="en" b="1" dirty="0"/>
              <a:t>Slide 15. </a:t>
            </a:r>
            <a:endParaRPr sz="1100" b="1"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2f6651547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g32f66515471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Guiding Notes:</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Read the slide and answer this question on your </a:t>
            </a:r>
            <a:r>
              <a:rPr lang="en-US" dirty="0">
                <a:solidFill>
                  <a:schemeClr val="dk1"/>
                </a:solidFill>
              </a:rPr>
              <a:t>Note Catcher</a:t>
            </a:r>
            <a:r>
              <a:rPr lang="en" dirty="0">
                <a:solidFill>
                  <a:schemeClr val="dk1"/>
                </a:solidFill>
              </a:rPr>
              <a:t> where it says </a:t>
            </a:r>
            <a:r>
              <a:rPr lang="en" b="1" dirty="0">
                <a:solidFill>
                  <a:schemeClr val="dk1"/>
                </a:solidFill>
              </a:rPr>
              <a:t>Slide 16.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2f66515471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32f66515471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20" name="Google Shape;220;g32f66515471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SzPts val="1100"/>
              <a:buNone/>
            </a:pPr>
            <a:r>
              <a:rPr lang="en" sz="1200" dirty="0">
                <a:latin typeface="Calibri"/>
                <a:ea typeface="Calibri"/>
                <a:cs typeface="Calibri"/>
                <a:sym typeface="Calibri"/>
              </a:rPr>
              <a:t>Guiding Notes:</a:t>
            </a:r>
            <a:endParaRPr sz="1200" dirty="0">
              <a:latin typeface="Calibri"/>
              <a:ea typeface="Calibri"/>
              <a:cs typeface="Calibri"/>
              <a:sym typeface="Calibri"/>
            </a:endParaRPr>
          </a:p>
          <a:p>
            <a:pPr marL="0" marR="0" lvl="0" indent="0" algn="l" rtl="0">
              <a:lnSpc>
                <a:spcPct val="107000"/>
              </a:lnSpc>
              <a:spcBef>
                <a:spcPts val="0"/>
              </a:spcBef>
              <a:spcAft>
                <a:spcPts val="0"/>
              </a:spcAft>
              <a:buSzPts val="1100"/>
              <a:buNone/>
            </a:pPr>
            <a:endParaRPr sz="1200" dirty="0">
              <a:latin typeface="Calibri"/>
              <a:ea typeface="Calibri"/>
              <a:cs typeface="Calibri"/>
              <a:sym typeface="Calibri"/>
            </a:endParaRPr>
          </a:p>
          <a:p>
            <a:pPr marL="0" marR="0" lvl="0" indent="0" algn="l" rtl="0">
              <a:lnSpc>
                <a:spcPct val="107000"/>
              </a:lnSpc>
              <a:spcBef>
                <a:spcPts val="0"/>
              </a:spcBef>
              <a:spcAft>
                <a:spcPts val="0"/>
              </a:spcAft>
              <a:buSzPts val="1100"/>
              <a:buNone/>
            </a:pPr>
            <a:r>
              <a:rPr lang="en" sz="1200" dirty="0">
                <a:latin typeface="Calibri"/>
                <a:ea typeface="Calibri"/>
                <a:cs typeface="Calibri"/>
                <a:sym typeface="Calibri"/>
              </a:rPr>
              <a:t>Read the slide. </a:t>
            </a:r>
            <a:r>
              <a:rPr lang="en" sz="1200" dirty="0">
                <a:solidFill>
                  <a:schemeClr val="dk1"/>
                </a:solidFill>
              </a:rPr>
              <a:t>Answer the question “</a:t>
            </a:r>
            <a:r>
              <a:rPr lang="en-US" sz="1200" dirty="0">
                <a:effectLst/>
                <a:latin typeface="Calibri" panose="020F0502020204030204" pitchFamily="34" charset="0"/>
                <a:ea typeface="Calibri" panose="020F0502020204030204" pitchFamily="34" charset="0"/>
              </a:rPr>
              <a:t>What is rigor in assessment?” on your Note Catcher where it says </a:t>
            </a:r>
            <a:r>
              <a:rPr lang="en-US" sz="1200" b="1" dirty="0">
                <a:effectLst/>
                <a:latin typeface="Calibri" panose="020F0502020204030204" pitchFamily="34" charset="0"/>
                <a:ea typeface="Calibri" panose="020F0502020204030204" pitchFamily="34" charset="0"/>
              </a:rPr>
              <a:t>Slide 18</a:t>
            </a:r>
            <a:r>
              <a:rPr lang="en-US" sz="1200" dirty="0">
                <a:effectLst/>
                <a:latin typeface="Calibri" panose="020F0502020204030204" pitchFamily="34" charset="0"/>
                <a:ea typeface="Calibri" panose="020F0502020204030204" pitchFamily="34" charset="0"/>
              </a:rPr>
              <a:t>. </a:t>
            </a:r>
            <a:endParaRPr sz="1200" dirty="0">
              <a:latin typeface="Calibri"/>
              <a:ea typeface="Calibri"/>
              <a:cs typeface="Calibri"/>
              <a:sym typeface="Calibri"/>
            </a:endParaRPr>
          </a:p>
          <a:p>
            <a:pPr marL="0" marR="0" lvl="0" indent="0" algn="l" rtl="0">
              <a:lnSpc>
                <a:spcPct val="107000"/>
              </a:lnSpc>
              <a:spcBef>
                <a:spcPts val="0"/>
              </a:spcBef>
              <a:spcAft>
                <a:spcPts val="0"/>
              </a:spcAft>
              <a:buSzPts val="1100"/>
              <a:buNone/>
            </a:pPr>
            <a:r>
              <a:rPr lang="en" sz="1200" dirty="0">
                <a:latin typeface="Calibri"/>
                <a:ea typeface="Calibri"/>
                <a:cs typeface="Calibri"/>
                <a:sym typeface="Calibri"/>
              </a:rPr>
              <a:t> </a:t>
            </a:r>
            <a:endParaRPr sz="1200" dirty="0">
              <a:latin typeface="Calibri"/>
              <a:ea typeface="Calibri"/>
              <a:cs typeface="Calibri"/>
              <a:sym typeface="Calibri"/>
            </a:endParaRPr>
          </a:p>
          <a:p>
            <a:pPr marL="0" marR="0" lvl="0" indent="0" algn="l" rtl="0">
              <a:lnSpc>
                <a:spcPct val="107000"/>
              </a:lnSpc>
              <a:spcBef>
                <a:spcPts val="0"/>
              </a:spcBef>
              <a:spcAft>
                <a:spcPts val="0"/>
              </a:spcAft>
              <a:buSzPts val="1100"/>
              <a:buNone/>
            </a:pPr>
            <a:r>
              <a:rPr lang="en" sz="1800" dirty="0">
                <a:latin typeface="Calibri"/>
                <a:ea typeface="Calibri"/>
                <a:cs typeface="Calibri"/>
                <a:sym typeface="Calibri"/>
              </a:rPr>
              <a:t> </a:t>
            </a:r>
            <a:endParaRPr sz="1800" dirty="0">
              <a:latin typeface="Calibri"/>
              <a:ea typeface="Calibri"/>
              <a:cs typeface="Calibri"/>
              <a:sym typeface="Calibri"/>
            </a:endParaRPr>
          </a:p>
          <a:p>
            <a:pPr marL="0" marR="0" lvl="0" indent="0" algn="l" rtl="0">
              <a:lnSpc>
                <a:spcPct val="107000"/>
              </a:lnSpc>
              <a:spcBef>
                <a:spcPts val="0"/>
              </a:spcBef>
              <a:spcAft>
                <a:spcPts val="0"/>
              </a:spcAft>
              <a:buSzPts val="1100"/>
              <a:buNone/>
            </a:pPr>
            <a:r>
              <a:rPr lang="en" sz="1800" dirty="0">
                <a:latin typeface="Calibri"/>
                <a:ea typeface="Calibri"/>
                <a:cs typeface="Calibri"/>
                <a:sym typeface="Calibri"/>
              </a:rPr>
              <a:t> </a:t>
            </a:r>
            <a:endParaRPr sz="1800"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Arial"/>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sz="1100"/>
              <a:t>Guiding Notes:</a:t>
            </a:r>
            <a:endParaRPr sz="1100"/>
          </a:p>
          <a:p>
            <a:pPr marL="0" lvl="0" indent="0" algn="l" rtl="0">
              <a:lnSpc>
                <a:spcPct val="100000"/>
              </a:lnSpc>
              <a:spcBef>
                <a:spcPts val="0"/>
              </a:spcBef>
              <a:spcAft>
                <a:spcPts val="0"/>
              </a:spcAft>
              <a:buSzPts val="1100"/>
              <a:buNone/>
            </a:pPr>
            <a:endParaRPr sz="1100"/>
          </a:p>
          <a:p>
            <a:pPr marL="0" lvl="0" indent="0" algn="l" rtl="0">
              <a:lnSpc>
                <a:spcPct val="100000"/>
              </a:lnSpc>
              <a:spcBef>
                <a:spcPts val="0"/>
              </a:spcBef>
              <a:spcAft>
                <a:spcPts val="0"/>
              </a:spcAft>
              <a:buSzPts val="1100"/>
              <a:buNone/>
            </a:pPr>
            <a:r>
              <a:rPr lang="en" sz="1100"/>
              <a:t>Read the slide.</a:t>
            </a:r>
            <a:endParaRPr sz="1100"/>
          </a:p>
          <a:p>
            <a:pPr marL="171450" lvl="0" indent="-9525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2f6651547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g32f66515471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Guiding Notes: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The </a:t>
            </a:r>
            <a:r>
              <a:rPr lang="en" sz="1200" b="1" dirty="0">
                <a:solidFill>
                  <a:schemeClr val="dk1"/>
                </a:solidFill>
                <a:latin typeface="Calibri"/>
                <a:ea typeface="Calibri"/>
                <a:cs typeface="Calibri"/>
                <a:sym typeface="Calibri"/>
              </a:rPr>
              <a:t>Performance Assessments in Social Studies </a:t>
            </a:r>
            <a:r>
              <a:rPr lang="en" sz="1200" dirty="0">
                <a:solidFill>
                  <a:schemeClr val="dk1"/>
                </a:solidFill>
                <a:latin typeface="Calibri"/>
                <a:ea typeface="Calibri"/>
                <a:cs typeface="Calibri"/>
                <a:sym typeface="Calibri"/>
              </a:rPr>
              <a:t>module series has five modules that build on one another to support a participant in answering the compelling question: How do I implement performance assessments to assess student mastery of the </a:t>
            </a:r>
            <a:r>
              <a:rPr lang="en" sz="1200" i="1" dirty="0">
                <a:solidFill>
                  <a:schemeClr val="dk1"/>
                </a:solidFill>
                <a:latin typeface="Calibri"/>
                <a:ea typeface="Calibri"/>
                <a:cs typeface="Calibri"/>
                <a:sym typeface="Calibri"/>
              </a:rPr>
              <a:t>KAS for Social Studies? </a:t>
            </a:r>
            <a:r>
              <a:rPr lang="en" sz="1200" dirty="0">
                <a:solidFill>
                  <a:schemeClr val="dk1"/>
                </a:solidFill>
                <a:latin typeface="Calibri"/>
                <a:ea typeface="Calibri"/>
                <a:cs typeface="Calibri"/>
                <a:sym typeface="Calibri"/>
              </a:rPr>
              <a:t>Participants will answer this question after completing the module series. Answering this question will support participants in meeting the Learning Target:</a:t>
            </a:r>
            <a:r>
              <a:rPr lang="en" sz="1200" b="1" dirty="0">
                <a:solidFill>
                  <a:srgbClr val="102649"/>
                </a:solidFill>
                <a:latin typeface="Calibri"/>
                <a:ea typeface="Calibri"/>
                <a:cs typeface="Calibri"/>
                <a:sym typeface="Calibri"/>
              </a:rPr>
              <a:t> </a:t>
            </a:r>
            <a:r>
              <a:rPr lang="en" sz="1200" dirty="0">
                <a:solidFill>
                  <a:schemeClr val="dk1"/>
                </a:solidFill>
                <a:latin typeface="Calibri"/>
                <a:ea typeface="Calibri"/>
                <a:cs typeface="Calibri"/>
                <a:sym typeface="Calibri"/>
              </a:rPr>
              <a:t>I can implement performance assessments that evaluate student mastery of the </a:t>
            </a:r>
            <a:r>
              <a:rPr lang="en" sz="1200" i="1" dirty="0">
                <a:solidFill>
                  <a:schemeClr val="dk1"/>
                </a:solidFill>
                <a:latin typeface="Calibri"/>
                <a:ea typeface="Calibri"/>
                <a:cs typeface="Calibri"/>
                <a:sym typeface="Calibri"/>
              </a:rPr>
              <a:t>KAS for Social Studies</a:t>
            </a:r>
            <a:r>
              <a:rPr lang="en"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Each module within the module series supports a participant in answering a supporting question. At the conclusion of engaging with Module Two of this series, participants will answer the supporting question: “What are the characteristics of high-quality assessment design?”</a:t>
            </a: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rgbClr val="030303"/>
                </a:solidFill>
                <a:latin typeface="Calibri"/>
                <a:ea typeface="Calibri"/>
                <a:cs typeface="Calibri"/>
                <a:sym typeface="Calibri"/>
              </a:rPr>
              <a:t>Participants will meet the success criteria for Module Two when they can demonstrate the Success Criteria:</a:t>
            </a:r>
            <a:r>
              <a:rPr lang="en" sz="1200" dirty="0">
                <a:solidFill>
                  <a:schemeClr val="dk1"/>
                </a:solidFill>
                <a:latin typeface="Calibri"/>
                <a:ea typeface="Calibri"/>
                <a:cs typeface="Calibri"/>
                <a:sym typeface="Calibri"/>
              </a:rPr>
              <a:t> I will be successful when I can analyze assessments using the characteristics of high-quality assessment design. </a:t>
            </a:r>
            <a:endParaRPr sz="1200" dirty="0">
              <a:solidFill>
                <a:srgbClr val="030303"/>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For more information on compelling questions, visit Section 3B: “What are Compelling Questions and how do students ask them?” from the Inquiry Practices module: </a:t>
            </a:r>
            <a:r>
              <a:rPr lang="en" sz="1200" u="sng" dirty="0">
                <a:solidFill>
                  <a:schemeClr val="hlink"/>
                </a:solidFill>
                <a:latin typeface="Calibri"/>
                <a:ea typeface="Calibri"/>
                <a:cs typeface="Calibri"/>
                <a:sym typeface="Calibri"/>
                <a:hlinkClick r:id="rId3"/>
              </a:rPr>
              <a:t>https://education.ky.gov/curriculum/standards/kyacadstand/Documents/Inquiry_Practices_of_KAS_for_Social_Studies.pptx</a:t>
            </a:r>
            <a:endParaRPr sz="1200"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For more information on supporting questions, visit “Section C: What are Supporting Questions, and how do students ask them?” from the Inquiry Practices module: </a:t>
            </a:r>
            <a:r>
              <a:rPr lang="en" sz="1200" u="sng" dirty="0">
                <a:solidFill>
                  <a:schemeClr val="hlink"/>
                </a:solidFill>
                <a:latin typeface="Calibri"/>
                <a:ea typeface="Calibri"/>
                <a:cs typeface="Calibri"/>
                <a:sym typeface="Calibri"/>
                <a:hlinkClick r:id="rId3"/>
              </a:rPr>
              <a:t>https://education.ky.gov/curriculum/standards/kyacadstand/Documents/Inquiry_Practices_of_KAS_for_Social_Studies.pptx</a:t>
            </a:r>
            <a:endParaRPr sz="1200"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For more information on Learning Goals and Success Criteria and their alignment to the </a:t>
            </a:r>
            <a:r>
              <a:rPr lang="en" sz="1200" i="1" dirty="0">
                <a:solidFill>
                  <a:schemeClr val="dk1"/>
                </a:solidFill>
                <a:latin typeface="Calibri"/>
                <a:ea typeface="Calibri"/>
                <a:cs typeface="Calibri"/>
                <a:sym typeface="Calibri"/>
              </a:rPr>
              <a:t>KAS for Social Studies</a:t>
            </a:r>
            <a:r>
              <a:rPr lang="en" sz="1200" dirty="0">
                <a:solidFill>
                  <a:schemeClr val="dk1"/>
                </a:solidFill>
                <a:latin typeface="Calibri"/>
                <a:ea typeface="Calibri"/>
                <a:cs typeface="Calibri"/>
                <a:sym typeface="Calibri"/>
              </a:rPr>
              <a:t>, visit Learning Goals, Success Criteria and the </a:t>
            </a:r>
            <a:r>
              <a:rPr lang="en" sz="1200" i="1" dirty="0">
                <a:solidFill>
                  <a:schemeClr val="dk1"/>
                </a:solidFill>
                <a:latin typeface="Calibri"/>
                <a:ea typeface="Calibri"/>
                <a:cs typeface="Calibri"/>
                <a:sym typeface="Calibri"/>
              </a:rPr>
              <a:t>KAS for Social Studies</a:t>
            </a:r>
            <a:r>
              <a:rPr lang="en" sz="1200" dirty="0">
                <a:solidFill>
                  <a:schemeClr val="dk1"/>
                </a:solidFill>
                <a:latin typeface="Calibri"/>
                <a:ea typeface="Calibri"/>
                <a:cs typeface="Calibri"/>
                <a:sym typeface="Calibri"/>
              </a:rPr>
              <a:t>: </a:t>
            </a:r>
            <a:r>
              <a:rPr lang="en" sz="1200" u="sng" dirty="0">
                <a:solidFill>
                  <a:schemeClr val="hlink"/>
                </a:solidFill>
                <a:latin typeface="Calibri"/>
                <a:ea typeface="Calibri"/>
                <a:cs typeface="Calibri"/>
                <a:sym typeface="Calibri"/>
                <a:hlinkClick r:id="rId4"/>
              </a:rPr>
              <a:t>https://kystandards.org/standards-resources/ss-resources/learning-goals-success-criteria-and-the-kas-for-social-studies/</a:t>
            </a:r>
            <a:endParaRPr sz="1200" dirty="0">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SzPts val="1100"/>
              <a:buNone/>
            </a:pPr>
            <a:r>
              <a:rPr lang="en" sz="1200">
                <a:latin typeface="Calibri"/>
                <a:ea typeface="Calibri"/>
                <a:cs typeface="Calibri"/>
                <a:sym typeface="Calibri"/>
              </a:rPr>
              <a:t>Guiding Notes:</a:t>
            </a:r>
            <a:endParaRPr sz="1200">
              <a:latin typeface="Calibri"/>
              <a:ea typeface="Calibri"/>
              <a:cs typeface="Calibri"/>
              <a:sym typeface="Calibri"/>
            </a:endParaRPr>
          </a:p>
          <a:p>
            <a:pPr marL="0" marR="0" lvl="0" indent="0" algn="l" rtl="0">
              <a:lnSpc>
                <a:spcPct val="107000"/>
              </a:lnSpc>
              <a:spcBef>
                <a:spcPts val="0"/>
              </a:spcBef>
              <a:spcAft>
                <a:spcPts val="0"/>
              </a:spcAft>
              <a:buSzPts val="1100"/>
              <a:buNone/>
            </a:pPr>
            <a:endParaRPr sz="1200">
              <a:latin typeface="Calibri"/>
              <a:ea typeface="Calibri"/>
              <a:cs typeface="Calibri"/>
              <a:sym typeface="Calibri"/>
            </a:endParaRPr>
          </a:p>
          <a:p>
            <a:pPr marL="0" marR="0" lvl="0" indent="0" algn="l" rtl="0">
              <a:lnSpc>
                <a:spcPct val="107000"/>
              </a:lnSpc>
              <a:spcBef>
                <a:spcPts val="0"/>
              </a:spcBef>
              <a:spcAft>
                <a:spcPts val="0"/>
              </a:spcAft>
              <a:buSzPts val="1100"/>
              <a:buNone/>
            </a:pPr>
            <a:r>
              <a:rPr lang="en" sz="1200">
                <a:latin typeface="Calibri"/>
                <a:ea typeface="Calibri"/>
                <a:cs typeface="Calibri"/>
                <a:sym typeface="Calibri"/>
              </a:rPr>
              <a:t>Review the tools on the slide.</a:t>
            </a:r>
            <a:endParaRPr sz="1200" i="1" u="sng">
              <a:solidFill>
                <a:srgbClr val="0000FF"/>
              </a:solidFill>
              <a:latin typeface="Calibri"/>
              <a:ea typeface="Calibri"/>
              <a:cs typeface="Calibri"/>
              <a:sym typeface="Calibri"/>
            </a:endParaRPr>
          </a:p>
          <a:p>
            <a:pPr marL="0" lvl="0" indent="0" algn="l" rtl="0">
              <a:lnSpc>
                <a:spcPct val="100000"/>
              </a:lnSpc>
              <a:spcBef>
                <a:spcPts val="1200"/>
              </a:spcBef>
              <a:spcAft>
                <a:spcPts val="0"/>
              </a:spcAft>
              <a:buSzPts val="1100"/>
              <a:buNone/>
            </a:pPr>
            <a:r>
              <a:rPr lang="en" sz="1200">
                <a:solidFill>
                  <a:schemeClr val="dk1"/>
                </a:solidFill>
                <a:latin typeface="Calibri"/>
                <a:ea typeface="Calibri"/>
                <a:cs typeface="Calibri"/>
                <a:sym typeface="Calibri"/>
              </a:rPr>
              <a:t>Resources: </a:t>
            </a:r>
            <a:endParaRPr sz="1200">
              <a:solidFill>
                <a:schemeClr val="dk1"/>
              </a:solidFill>
              <a:latin typeface="Calibri"/>
              <a:ea typeface="Calibri"/>
              <a:cs typeface="Calibri"/>
              <a:sym typeface="Calibri"/>
            </a:endParaRPr>
          </a:p>
          <a:p>
            <a:pPr marL="457200" lvl="0" indent="-30480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Hess, Karin K. (2005) </a:t>
            </a:r>
            <a:r>
              <a:rPr lang="en" sz="1200" i="1">
                <a:solidFill>
                  <a:schemeClr val="dk1"/>
                </a:solidFill>
                <a:latin typeface="Calibri"/>
                <a:ea typeface="Calibri"/>
                <a:cs typeface="Calibri"/>
                <a:sym typeface="Calibri"/>
              </a:rPr>
              <a:t>Applying Webb’s Depth-of-Knowledge (DOK) Levels in Social Studies</a:t>
            </a:r>
            <a:r>
              <a:rPr lang="en" sz="1200">
                <a:solidFill>
                  <a:schemeClr val="dk1"/>
                </a:solidFill>
                <a:latin typeface="Calibri"/>
                <a:ea typeface="Calibri"/>
                <a:cs typeface="Calibri"/>
                <a:sym typeface="Calibri"/>
              </a:rPr>
              <a:t>. National Center for Assessment: </a:t>
            </a:r>
            <a:r>
              <a:rPr lang="en"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https://www.nciea.org/publications/DOKsocialstudies_KH08.pdf</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457200" lvl="0" indent="-30480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Armstrong, Patricia. (n.d.). </a:t>
            </a:r>
            <a:r>
              <a:rPr lang="en" sz="1200" i="1">
                <a:solidFill>
                  <a:schemeClr val="dk1"/>
                </a:solidFill>
                <a:latin typeface="Calibri"/>
                <a:ea typeface="Calibri"/>
                <a:cs typeface="Calibri"/>
                <a:sym typeface="Calibri"/>
              </a:rPr>
              <a:t>Bloom’s Taxonomy. </a:t>
            </a:r>
            <a:r>
              <a:rPr lang="en" sz="1200">
                <a:solidFill>
                  <a:schemeClr val="dk1"/>
                </a:solidFill>
                <a:latin typeface="Calibri"/>
                <a:ea typeface="Calibri"/>
                <a:cs typeface="Calibri"/>
                <a:sym typeface="Calibri"/>
              </a:rPr>
              <a:t>Vanderbilt University Center for Teaching: </a:t>
            </a:r>
            <a:r>
              <a:rPr lang="en"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https://cft.vanderbilt.edu/guides-sub-pages/blooms-taxonomy/</a:t>
            </a:r>
            <a:r>
              <a:rPr lang="en" sz="1200" u="sng">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457200" lvl="0" indent="-30480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Consortium on Reaching Excellence in Education. (n.d.) </a:t>
            </a:r>
            <a:r>
              <a:rPr lang="en" sz="1200" i="1">
                <a:solidFill>
                  <a:schemeClr val="dk1"/>
                </a:solidFill>
                <a:latin typeface="Calibri"/>
                <a:ea typeface="Calibri"/>
                <a:cs typeface="Calibri"/>
                <a:sym typeface="Calibri"/>
              </a:rPr>
              <a:t>Putting DOK into Practice with Hess’ Cognitive Rigor Matrix</a:t>
            </a:r>
            <a:r>
              <a:rPr lang="en" sz="1200">
                <a:solidFill>
                  <a:schemeClr val="dk1"/>
                </a:solidFill>
                <a:latin typeface="Calibri"/>
                <a:ea typeface="Calibri"/>
                <a:cs typeface="Calibri"/>
                <a:sym typeface="Calibri"/>
              </a:rPr>
              <a:t>. </a:t>
            </a:r>
            <a:r>
              <a:rPr lang="en" sz="12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http://www.corelearn.com/wp-content/uploads/2016/08/dok-rigor-guide.pdf</a:t>
            </a:r>
            <a:r>
              <a:rPr lang="en" sz="1200">
                <a:solidFill>
                  <a:schemeClr val="dk1"/>
                </a:solidFill>
                <a:latin typeface="Calibri"/>
                <a:ea typeface="Calibri"/>
                <a:cs typeface="Calibri"/>
                <a:sym typeface="Calibri"/>
              </a:rPr>
              <a:t> </a:t>
            </a:r>
            <a:endParaRPr sz="1200" i="1" u="sng">
              <a:solidFill>
                <a:srgbClr val="0000FF"/>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 dirty="0"/>
              <a:t>Guiding Notes:</a:t>
            </a:r>
            <a:endParaRPr dirty="0"/>
          </a:p>
          <a:p>
            <a:pPr marL="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r>
              <a:rPr lang="en" dirty="0"/>
              <a:t>Read the slide and break down this standard using one of the depth of knowledge tools from the previous slide. Record your answers on your </a:t>
            </a:r>
            <a:r>
              <a:rPr lang="en-US" dirty="0"/>
              <a:t>Note Catcher</a:t>
            </a:r>
            <a:r>
              <a:rPr lang="en" dirty="0"/>
              <a:t> where it says </a:t>
            </a:r>
            <a:r>
              <a:rPr lang="en" b="1" dirty="0"/>
              <a:t>Slide 21. </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Guiding Notes:</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Read the slide and answer the question on your </a:t>
            </a:r>
            <a:r>
              <a:rPr lang="en-US" dirty="0">
                <a:solidFill>
                  <a:schemeClr val="dk1"/>
                </a:solidFill>
              </a:rPr>
              <a:t>Note Catcher</a:t>
            </a:r>
            <a:r>
              <a:rPr lang="en" dirty="0">
                <a:solidFill>
                  <a:schemeClr val="dk1"/>
                </a:solidFill>
              </a:rPr>
              <a:t> where it says </a:t>
            </a:r>
            <a:r>
              <a:rPr lang="en" b="1" dirty="0">
                <a:solidFill>
                  <a:schemeClr val="dk1"/>
                </a:solidFill>
              </a:rPr>
              <a:t>Slide 22.</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Guiding Notes:</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Read the slide and answer the question on your </a:t>
            </a:r>
            <a:r>
              <a:rPr lang="en-US" dirty="0">
                <a:solidFill>
                  <a:schemeClr val="dk1"/>
                </a:solidFill>
              </a:rPr>
              <a:t>Note Catcher</a:t>
            </a:r>
            <a:r>
              <a:rPr lang="en" dirty="0">
                <a:solidFill>
                  <a:schemeClr val="dk1"/>
                </a:solidFill>
              </a:rPr>
              <a:t> where it says </a:t>
            </a:r>
            <a:r>
              <a:rPr lang="en" b="1" dirty="0">
                <a:solidFill>
                  <a:schemeClr val="dk1"/>
                </a:solidFill>
              </a:rPr>
              <a:t>Slide 23.</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Guiding Notes:</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Review your assessment and answer this question on your </a:t>
            </a:r>
            <a:r>
              <a:rPr lang="en-US" dirty="0">
                <a:solidFill>
                  <a:schemeClr val="dk1"/>
                </a:solidFill>
              </a:rPr>
              <a:t>Note Catcher</a:t>
            </a:r>
            <a:r>
              <a:rPr lang="en" dirty="0">
                <a:solidFill>
                  <a:schemeClr val="dk1"/>
                </a:solidFill>
              </a:rPr>
              <a:t> where it says </a:t>
            </a:r>
            <a:r>
              <a:rPr lang="en" b="1" dirty="0">
                <a:solidFill>
                  <a:schemeClr val="dk1"/>
                </a:solidFill>
              </a:rPr>
              <a:t>Slide 24.</a:t>
            </a:r>
            <a:endParaRPr dirty="0"/>
          </a:p>
        </p:txBody>
      </p:sp>
      <p:sp>
        <p:nvSpPr>
          <p:cNvPr id="268" name="Google Shape;26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2f66515471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g32f66515471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 dirty="0">
                <a:solidFill>
                  <a:schemeClr val="dk1"/>
                </a:solidFill>
              </a:rPr>
              <a:t>Guiding Notes:</a:t>
            </a:r>
            <a:endParaRPr dirty="0">
              <a:solidFill>
                <a:schemeClr val="dk1"/>
              </a:solidFill>
            </a:endParaRPr>
          </a:p>
          <a:p>
            <a:pPr marL="0" lvl="0" indent="0" algn="l" rtl="0">
              <a:spcBef>
                <a:spcPts val="0"/>
              </a:spcBef>
              <a:spcAft>
                <a:spcPts val="0"/>
              </a:spcAft>
              <a:buSzPts val="1100"/>
              <a:buNone/>
            </a:pPr>
            <a:endParaRPr dirty="0">
              <a:solidFill>
                <a:schemeClr val="dk1"/>
              </a:solidFill>
            </a:endParaRPr>
          </a:p>
          <a:p>
            <a:pPr marL="0" lvl="0" indent="0" algn="l" rtl="0">
              <a:spcBef>
                <a:spcPts val="0"/>
              </a:spcBef>
              <a:spcAft>
                <a:spcPts val="0"/>
              </a:spcAft>
              <a:buSzPts val="1100"/>
              <a:buNone/>
            </a:pPr>
            <a:r>
              <a:rPr lang="en" dirty="0">
                <a:solidFill>
                  <a:schemeClr val="dk1"/>
                </a:solidFill>
              </a:rPr>
              <a:t>Read the slide and answer this question on your </a:t>
            </a:r>
            <a:r>
              <a:rPr lang="en-US" dirty="0">
                <a:solidFill>
                  <a:schemeClr val="dk1"/>
                </a:solidFill>
              </a:rPr>
              <a:t>Note Catcher</a:t>
            </a:r>
            <a:r>
              <a:rPr lang="en" dirty="0">
                <a:solidFill>
                  <a:schemeClr val="dk1"/>
                </a:solidFill>
              </a:rPr>
              <a:t> where it says </a:t>
            </a:r>
            <a:r>
              <a:rPr lang="en" b="1" dirty="0">
                <a:solidFill>
                  <a:schemeClr val="dk1"/>
                </a:solidFill>
              </a:rPr>
              <a:t>Slide 25.</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2f66515471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g32f66515471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83" name="Google Shape;283;g32f66515471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 sz="1200" dirty="0">
                <a:latin typeface="Calibri"/>
                <a:ea typeface="Calibri"/>
                <a:cs typeface="Calibri"/>
                <a:sym typeface="Calibri"/>
              </a:rPr>
              <a:t>Guiding Notes:</a:t>
            </a:r>
            <a:endParaRPr sz="1200"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Arial"/>
              <a:buNone/>
            </a:pPr>
            <a:endParaRPr sz="1200"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Arial"/>
              <a:buNone/>
            </a:pPr>
            <a:r>
              <a:rPr lang="en" sz="1200" dirty="0">
                <a:latin typeface="Calibri"/>
                <a:ea typeface="Calibri"/>
                <a:cs typeface="Calibri"/>
                <a:sym typeface="Calibri"/>
              </a:rPr>
              <a:t>Read the slide. </a:t>
            </a:r>
            <a:r>
              <a:rPr lang="en" sz="1200" dirty="0">
                <a:solidFill>
                  <a:schemeClr val="dk1"/>
                </a:solidFill>
              </a:rPr>
              <a:t>Answer the question “</a:t>
            </a:r>
            <a:r>
              <a:rPr lang="en-US" sz="1200" dirty="0">
                <a:effectLst/>
                <a:latin typeface="Calibri" panose="020F0502020204030204" pitchFamily="34" charset="0"/>
                <a:ea typeface="Calibri" panose="020F0502020204030204" pitchFamily="34" charset="0"/>
              </a:rPr>
              <a:t>What is rigor in assessment?” on your Note Catcher where it says </a:t>
            </a:r>
            <a:r>
              <a:rPr lang="en-US" sz="1200" b="1" dirty="0">
                <a:effectLst/>
                <a:latin typeface="Calibri" panose="020F0502020204030204" pitchFamily="34" charset="0"/>
                <a:ea typeface="Calibri" panose="020F0502020204030204" pitchFamily="34" charset="0"/>
              </a:rPr>
              <a:t>Slide 27</a:t>
            </a:r>
            <a:r>
              <a:rPr lang="en-US" sz="1200" dirty="0">
                <a:effectLst/>
                <a:latin typeface="Calibri" panose="020F0502020204030204" pitchFamily="34" charset="0"/>
                <a:ea typeface="Calibri" panose="020F0502020204030204" pitchFamily="34" charset="0"/>
              </a:rPr>
              <a:t>. </a:t>
            </a:r>
            <a:endParaRPr sz="1200" dirty="0">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Guiding Notes:</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Read the slide and annotate this task on your </a:t>
            </a:r>
            <a:r>
              <a:rPr lang="en-US" dirty="0">
                <a:solidFill>
                  <a:schemeClr val="dk1"/>
                </a:solidFill>
              </a:rPr>
              <a:t>Note Catcher</a:t>
            </a:r>
            <a:r>
              <a:rPr lang="en" dirty="0">
                <a:solidFill>
                  <a:schemeClr val="dk1"/>
                </a:solidFill>
              </a:rPr>
              <a:t> where it says </a:t>
            </a:r>
            <a:r>
              <a:rPr lang="en" b="1" dirty="0">
                <a:solidFill>
                  <a:schemeClr val="dk1"/>
                </a:solidFill>
              </a:rPr>
              <a:t>Slide 28.</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 dirty="0">
                <a:solidFill>
                  <a:schemeClr val="dk1"/>
                </a:solidFill>
              </a:rPr>
              <a:t>Guiding Notes:</a:t>
            </a:r>
            <a:endParaRPr dirty="0">
              <a:solidFill>
                <a:schemeClr val="dk1"/>
              </a:solidFill>
            </a:endParaRPr>
          </a:p>
          <a:p>
            <a:pPr marL="0" lvl="0" indent="0" algn="l" rtl="0">
              <a:spcBef>
                <a:spcPts val="0"/>
              </a:spcBef>
              <a:spcAft>
                <a:spcPts val="0"/>
              </a:spcAft>
              <a:buSzPts val="1100"/>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Read the slide and answer the questions on your </a:t>
            </a:r>
            <a:r>
              <a:rPr lang="en-US" dirty="0">
                <a:solidFill>
                  <a:schemeClr val="dk1"/>
                </a:solidFill>
              </a:rPr>
              <a:t>Note Catcher</a:t>
            </a:r>
            <a:r>
              <a:rPr lang="en" dirty="0">
                <a:solidFill>
                  <a:schemeClr val="dk1"/>
                </a:solidFill>
              </a:rPr>
              <a:t> where it says </a:t>
            </a:r>
            <a:r>
              <a:rPr lang="en" b="1" dirty="0">
                <a:solidFill>
                  <a:schemeClr val="dk1"/>
                </a:solidFill>
              </a:rPr>
              <a:t>Slide 29.</a:t>
            </a:r>
            <a:endParaRPr dirty="0"/>
          </a:p>
          <a:p>
            <a:pPr marL="0" lvl="0" indent="0" algn="l" rtl="0">
              <a:lnSpc>
                <a:spcPct val="100000"/>
              </a:lnSpc>
              <a:spcBef>
                <a:spcPts val="0"/>
              </a:spcBef>
              <a:spcAft>
                <a:spcPts val="0"/>
              </a:spcAft>
              <a:buSzPts val="1100"/>
              <a:buNone/>
            </a:pPr>
            <a:endParaRPr dirty="0"/>
          </a:p>
        </p:txBody>
      </p:sp>
      <p:sp>
        <p:nvSpPr>
          <p:cNvPr id="304" name="Google Shape;304;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2f66515471_0_62: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g32f66515471_0_62:notes"/>
          <p:cNvSpPr txBox="1">
            <a:spLocks noGrp="1"/>
          </p:cNvSpPr>
          <p:nvPr>
            <p:ph type="body" idx="1"/>
          </p:nvPr>
        </p:nvSpPr>
        <p:spPr>
          <a:xfrm>
            <a:off x="685800" y="4482297"/>
            <a:ext cx="5486400" cy="36675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SzPts val="1100"/>
              <a:buNone/>
            </a:pPr>
            <a:r>
              <a:rPr lang="en" sz="1200">
                <a:latin typeface="Calibri"/>
                <a:ea typeface="Calibri"/>
                <a:cs typeface="Calibri"/>
                <a:sym typeface="Calibri"/>
              </a:rPr>
              <a:t>Guiding Notes:</a:t>
            </a:r>
            <a:endParaRPr sz="1200">
              <a:latin typeface="Calibri"/>
              <a:ea typeface="Calibri"/>
              <a:cs typeface="Calibri"/>
              <a:sym typeface="Calibri"/>
            </a:endParaRPr>
          </a:p>
          <a:p>
            <a:pPr marL="0" marR="0" lvl="0" indent="0" algn="l" rtl="0">
              <a:lnSpc>
                <a:spcPct val="107000"/>
              </a:lnSpc>
              <a:spcBef>
                <a:spcPts val="0"/>
              </a:spcBef>
              <a:spcAft>
                <a:spcPts val="0"/>
              </a:spcAft>
              <a:buSzPts val="1100"/>
              <a:buNone/>
            </a:pPr>
            <a:endParaRPr sz="1200">
              <a:latin typeface="Calibri"/>
              <a:ea typeface="Calibri"/>
              <a:cs typeface="Calibri"/>
              <a:sym typeface="Calibri"/>
            </a:endParaRPr>
          </a:p>
          <a:p>
            <a:pPr marL="0" marR="0" lvl="0" indent="0" algn="l" rtl="0">
              <a:lnSpc>
                <a:spcPct val="107000"/>
              </a:lnSpc>
              <a:spcBef>
                <a:spcPts val="0"/>
              </a:spcBef>
              <a:spcAft>
                <a:spcPts val="0"/>
              </a:spcAft>
              <a:buSzPts val="1100"/>
              <a:buNone/>
            </a:pPr>
            <a:r>
              <a:rPr lang="en" sz="1200">
                <a:latin typeface="Calibri"/>
                <a:ea typeface="Calibri"/>
                <a:cs typeface="Calibri"/>
                <a:sym typeface="Calibri"/>
              </a:rPr>
              <a:t>Read the slide. </a:t>
            </a:r>
            <a:r>
              <a:rPr lang="en" sz="1200">
                <a:solidFill>
                  <a:schemeClr val="dk1"/>
                </a:solidFill>
                <a:latin typeface="Calibri"/>
                <a:ea typeface="Calibri"/>
                <a:cs typeface="Calibri"/>
                <a:sym typeface="Calibri"/>
              </a:rPr>
              <a:t>This image shows the different sections of this module. Module Two is focused on the characteristics of high-quality assessment design. This visual also outlines the processes and steps to better understand the purpose and role of assessment in social studies.  It is a linear process – it is important to go through the first sections in order to better understand the purpose of performance assessments in the bigger picture of assessing learning.</a:t>
            </a:r>
            <a:endParaRPr sz="1200">
              <a:solidFill>
                <a:schemeClr val="dk1"/>
              </a:solidFill>
              <a:latin typeface="Calibri"/>
              <a:ea typeface="Calibri"/>
              <a:cs typeface="Calibri"/>
              <a:sym typeface="Calibri"/>
            </a:endParaRPr>
          </a:p>
          <a:p>
            <a:pPr marL="0" marR="0" lvl="0" indent="0" algn="l" rtl="0">
              <a:lnSpc>
                <a:spcPct val="107000"/>
              </a:lnSpc>
              <a:spcBef>
                <a:spcPts val="0"/>
              </a:spcBef>
              <a:spcAft>
                <a:spcPts val="0"/>
              </a:spcAft>
              <a:buSzPts val="1100"/>
              <a:buNone/>
            </a:pPr>
            <a:endParaRPr sz="18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Calibri"/>
              <a:buNone/>
            </a:pPr>
            <a:endParaRPr sz="1100">
              <a:latin typeface="Trebuchet MS"/>
              <a:ea typeface="Trebuchet MS"/>
              <a:cs typeface="Trebuchet MS"/>
              <a:sym typeface="Trebuchet MS"/>
            </a:endParaRPr>
          </a:p>
        </p:txBody>
      </p:sp>
      <p:sp>
        <p:nvSpPr>
          <p:cNvPr id="125" name="Google Shape;125;g32f66515471_0_62:notes"/>
          <p:cNvSpPr txBox="1">
            <a:spLocks noGrp="1"/>
          </p:cNvSpPr>
          <p:nvPr>
            <p:ph type="sldNum" idx="12"/>
          </p:nvPr>
        </p:nvSpPr>
        <p:spPr>
          <a:xfrm>
            <a:off x="3884613" y="8846553"/>
            <a:ext cx="2971800" cy="4671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dirty="0"/>
              <a:t>Guiding Notes:</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Review your assessment for precision and record your response on your </a:t>
            </a:r>
            <a:r>
              <a:rPr lang="en-US" dirty="0"/>
              <a:t>Note Catcher</a:t>
            </a:r>
            <a:r>
              <a:rPr lang="en" dirty="0"/>
              <a:t> where it says </a:t>
            </a:r>
            <a:r>
              <a:rPr lang="en" b="1" dirty="0"/>
              <a:t>Slide 30. </a:t>
            </a:r>
            <a:endParaRPr b="1" dirty="0"/>
          </a:p>
        </p:txBody>
      </p:sp>
      <p:sp>
        <p:nvSpPr>
          <p:cNvPr id="312" name="Google Shape;312;p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800"/>
              <a:buFont typeface="Arial"/>
              <a:buNone/>
            </a:pPr>
            <a:r>
              <a:rPr lang="en" sz="1100">
                <a:solidFill>
                  <a:srgbClr val="000000"/>
                </a:solidFill>
              </a:rPr>
              <a:t>Guiding Notes:</a:t>
            </a:r>
            <a:endParaRPr sz="1100">
              <a:solidFill>
                <a:srgbClr val="000000"/>
              </a:solidFill>
            </a:endParaRPr>
          </a:p>
          <a:p>
            <a:pPr marL="0" lvl="0" indent="0" algn="l" rtl="0">
              <a:lnSpc>
                <a:spcPct val="100000"/>
              </a:lnSpc>
              <a:spcBef>
                <a:spcPts val="0"/>
              </a:spcBef>
              <a:spcAft>
                <a:spcPts val="0"/>
              </a:spcAft>
              <a:buClr>
                <a:srgbClr val="000000"/>
              </a:buClr>
              <a:buSzPts val="1800"/>
              <a:buFont typeface="Arial"/>
              <a:buNone/>
            </a:pPr>
            <a:endParaRPr sz="1100">
              <a:solidFill>
                <a:srgbClr val="000000"/>
              </a:solidFill>
            </a:endParaRPr>
          </a:p>
          <a:p>
            <a:pPr marL="0" lvl="0" indent="0" algn="l" rtl="0">
              <a:lnSpc>
                <a:spcPct val="100000"/>
              </a:lnSpc>
              <a:spcBef>
                <a:spcPts val="0"/>
              </a:spcBef>
              <a:spcAft>
                <a:spcPts val="0"/>
              </a:spcAft>
              <a:buClr>
                <a:srgbClr val="000000"/>
              </a:buClr>
              <a:buSzPts val="1800"/>
              <a:buFont typeface="Arial"/>
              <a:buNone/>
            </a:pPr>
            <a:r>
              <a:rPr lang="en" sz="1100">
                <a:solidFill>
                  <a:srgbClr val="000000"/>
                </a:solidFill>
                <a:latin typeface="Calibri"/>
                <a:ea typeface="Calibri"/>
                <a:cs typeface="Calibri"/>
                <a:sym typeface="Calibri"/>
              </a:rPr>
              <a:t>Read this slide as a reminder of the complexity of assessment design. </a:t>
            </a:r>
            <a:endParaRPr sz="11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2f66515471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6" name="Google Shape;326;g32f66515471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 dirty="0">
                <a:solidFill>
                  <a:schemeClr val="dk1"/>
                </a:solidFill>
              </a:rPr>
              <a:t>Guiding Notes:</a:t>
            </a:r>
            <a:endParaRPr dirty="0">
              <a:solidFill>
                <a:schemeClr val="dk1"/>
              </a:solidFill>
            </a:endParaRPr>
          </a:p>
          <a:p>
            <a:pPr marL="0" lvl="0" indent="0" algn="l" rtl="0">
              <a:spcBef>
                <a:spcPts val="0"/>
              </a:spcBef>
              <a:spcAft>
                <a:spcPts val="0"/>
              </a:spcAft>
              <a:buSzPts val="1100"/>
              <a:buNone/>
            </a:pPr>
            <a:endParaRPr dirty="0">
              <a:solidFill>
                <a:schemeClr val="dk1"/>
              </a:solidFill>
            </a:endParaRPr>
          </a:p>
          <a:p>
            <a:pPr marL="0" lvl="0" indent="0" algn="l" rtl="0">
              <a:spcBef>
                <a:spcPts val="0"/>
              </a:spcBef>
              <a:spcAft>
                <a:spcPts val="0"/>
              </a:spcAft>
              <a:buSzPts val="1100"/>
              <a:buNone/>
            </a:pPr>
            <a:r>
              <a:rPr lang="en" dirty="0">
                <a:solidFill>
                  <a:schemeClr val="dk1"/>
                </a:solidFill>
              </a:rPr>
              <a:t>Read the slide and answer this question on your </a:t>
            </a:r>
            <a:r>
              <a:rPr lang="en-US" dirty="0">
                <a:solidFill>
                  <a:schemeClr val="dk1"/>
                </a:solidFill>
              </a:rPr>
              <a:t>Note Catcher</a:t>
            </a:r>
            <a:r>
              <a:rPr lang="en" dirty="0">
                <a:solidFill>
                  <a:schemeClr val="dk1"/>
                </a:solidFill>
              </a:rPr>
              <a:t> where it says </a:t>
            </a:r>
            <a:r>
              <a:rPr lang="en" b="1" dirty="0">
                <a:solidFill>
                  <a:schemeClr val="dk1"/>
                </a:solidFill>
              </a:rPr>
              <a:t>Slide 32.</a:t>
            </a: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Read the article and complete the 3-2-1 Reflection no your </a:t>
            </a:r>
            <a:r>
              <a:rPr lang="en-US" sz="1200" dirty="0">
                <a:solidFill>
                  <a:schemeClr val="dk1"/>
                </a:solidFill>
                <a:latin typeface="Calibri"/>
                <a:ea typeface="Calibri"/>
                <a:cs typeface="Calibri"/>
                <a:sym typeface="Calibri"/>
              </a:rPr>
              <a:t>Note Catcher</a:t>
            </a:r>
            <a:r>
              <a:rPr lang="en" sz="1200" dirty="0">
                <a:solidFill>
                  <a:schemeClr val="dk1"/>
                </a:solidFill>
                <a:latin typeface="Calibri"/>
                <a:ea typeface="Calibri"/>
                <a:cs typeface="Calibri"/>
                <a:sym typeface="Calibri"/>
              </a:rPr>
              <a:t> where it says </a:t>
            </a:r>
            <a:r>
              <a:rPr lang="en" sz="1200" b="1" dirty="0">
                <a:solidFill>
                  <a:schemeClr val="dk1"/>
                </a:solidFill>
                <a:latin typeface="Calibri"/>
                <a:ea typeface="Calibri"/>
                <a:cs typeface="Calibri"/>
                <a:sym typeface="Calibri"/>
              </a:rPr>
              <a:t>Slide 33. </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US" dirty="0">
                <a:solidFill>
                  <a:schemeClr val="dk1"/>
                </a:solidFill>
              </a:rPr>
              <a:t>Guiding Notes:</a:t>
            </a:r>
          </a:p>
          <a:p>
            <a:pPr marL="0" lvl="0" indent="0" algn="l" rtl="0">
              <a:spcBef>
                <a:spcPts val="0"/>
              </a:spcBef>
              <a:spcAft>
                <a:spcPts val="0"/>
              </a:spcAft>
              <a:buSzPts val="1100"/>
              <a:buNone/>
            </a:pPr>
            <a:endParaRPr lang="en-US" dirty="0">
              <a:solidFill>
                <a:schemeClr val="dk1"/>
              </a:solidFill>
            </a:endParaRPr>
          </a:p>
          <a:p>
            <a:pPr marL="0" lvl="0" indent="0" algn="l" rtl="0">
              <a:spcBef>
                <a:spcPts val="0"/>
              </a:spcBef>
              <a:spcAft>
                <a:spcPts val="0"/>
              </a:spcAft>
              <a:buSzPts val="1100"/>
              <a:buNone/>
            </a:pPr>
            <a:r>
              <a:rPr lang="en-US" dirty="0">
                <a:solidFill>
                  <a:schemeClr val="dk1"/>
                </a:solidFill>
              </a:rPr>
              <a:t>Read the slide and answer this question on your Note Catcher where it says </a:t>
            </a:r>
            <a:r>
              <a:rPr lang="en-US" b="1" dirty="0">
                <a:solidFill>
                  <a:schemeClr val="dk1"/>
                </a:solidFill>
              </a:rPr>
              <a:t>Slide 34</a:t>
            </a:r>
            <a:endParaRPr lang="en-US"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3BC7C715-4903-1023-B5AB-03671B20D1F7}"/>
            </a:ext>
          </a:extLst>
        </p:cNvPr>
        <p:cNvGrpSpPr/>
        <p:nvPr/>
      </p:nvGrpSpPr>
      <p:grpSpPr>
        <a:xfrm>
          <a:off x="0" y="0"/>
          <a:ext cx="0" cy="0"/>
          <a:chOff x="0" y="0"/>
          <a:chExt cx="0" cy="0"/>
        </a:xfrm>
      </p:grpSpPr>
      <p:sp>
        <p:nvSpPr>
          <p:cNvPr id="110" name="Google Shape;110;p1:notes">
            <a:extLst>
              <a:ext uri="{FF2B5EF4-FFF2-40B4-BE49-F238E27FC236}">
                <a16:creationId xmlns:a16="http://schemas.microsoft.com/office/drawing/2014/main" id="{FACEAF21-50A6-3FAB-8915-7706CA6A605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1:notes">
            <a:extLst>
              <a:ext uri="{FF2B5EF4-FFF2-40B4-BE49-F238E27FC236}">
                <a16:creationId xmlns:a16="http://schemas.microsoft.com/office/drawing/2014/main" id="{3DF13ECC-E451-9AD3-1631-FB635A9CD78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Guiding Notes: </a:t>
            </a:r>
          </a:p>
          <a:p>
            <a:pPr marL="0" lvl="0" indent="0" algn="l" rtl="0">
              <a:lnSpc>
                <a:spcPct val="100000"/>
              </a:lnSpc>
              <a:spcBef>
                <a:spcPts val="0"/>
              </a:spcBef>
              <a:spcAft>
                <a:spcPts val="0"/>
              </a:spcAft>
              <a:buSzPts val="1100"/>
              <a:buNone/>
            </a:pPr>
            <a:endParaRPr lang="en"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a:p>
            <a:pPr marL="0" lvl="0" indent="0" algn="l" rtl="0">
              <a:lnSpc>
                <a:spcPct val="100000"/>
              </a:lnSpc>
              <a:spcBef>
                <a:spcPts val="0"/>
              </a:spcBef>
              <a:spcAft>
                <a:spcPts val="0"/>
              </a:spcAft>
              <a:buSzPts val="1100"/>
              <a:buNone/>
            </a:pPr>
            <a:r>
              <a:rPr lang="en"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Thank your for completing Module Two.</a:t>
            </a:r>
          </a:p>
          <a:p>
            <a:pPr marL="0" lvl="0" indent="0" algn="l" rtl="0">
              <a:lnSpc>
                <a:spcPct val="100000"/>
              </a:lnSpc>
              <a:spcBef>
                <a:spcPts val="0"/>
              </a:spcBef>
              <a:spcAft>
                <a:spcPts val="0"/>
              </a:spcAft>
              <a:buSzPts val="1100"/>
              <a:buNone/>
            </a:pPr>
            <a:endParaRPr lang="en"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sz="1100" dirty="0"/>
              <a:t>The KDE needs your feedback on the effectiveness of this module, the learning platform and how the consultants may best support you as you take the next steps in the implementation process. We are going to complete a short survey to share our thinking and provide them with feedback on how the KDE can best meet our needs. Feedback from our surveys will be used by the KDE to plan and prepare future professional learning. </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lang="en-US" sz="1100" dirty="0"/>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sz="1100" dirty="0"/>
              <a:t>Post-survey: </a:t>
            </a:r>
            <a:r>
              <a:rPr lang="en-US" sz="1100" b="0" i="0" dirty="0">
                <a:solidFill>
                  <a:srgbClr val="000000"/>
                </a:solidFill>
                <a:effectLst/>
                <a:latin typeface="Times New Roman" panose="02020603050405020304" pitchFamily="18" charset="0"/>
              </a:rPr>
              <a:t>https://docs.google.com/forms/d/e/1FAIpQLSd5pVVdKiDLKxM4wKq46V2JcO7UTMtFk8ELVR31du6HTO2Szg/viewform</a:t>
            </a:r>
            <a:endParaRPr lang="en-US" sz="1100" dirty="0"/>
          </a:p>
          <a:p>
            <a:pPr marL="0" lvl="0" indent="0" algn="l" rtl="0">
              <a:lnSpc>
                <a:spcPct val="100000"/>
              </a:lnSpc>
              <a:spcBef>
                <a:spcPts val="0"/>
              </a:spcBef>
              <a:spcAft>
                <a:spcPts val="0"/>
              </a:spcAft>
              <a:buSzPts val="1100"/>
              <a:buNone/>
            </a:pPr>
            <a:endParaRPr dirty="0"/>
          </a:p>
        </p:txBody>
      </p:sp>
      <p:sp>
        <p:nvSpPr>
          <p:cNvPr id="112" name="Google Shape;112;p1:notes">
            <a:extLst>
              <a:ext uri="{FF2B5EF4-FFF2-40B4-BE49-F238E27FC236}">
                <a16:creationId xmlns:a16="http://schemas.microsoft.com/office/drawing/2014/main" id="{50785C6F-28FD-1A3F-CCE8-BF59ADDB65F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95193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dirty="0"/>
              <a:t>Guiding Notes:</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n" dirty="0"/>
              <a:t>Read the slide and answer these questions on your </a:t>
            </a:r>
            <a:r>
              <a:rPr lang="en-US" dirty="0"/>
              <a:t>Note Catcher</a:t>
            </a:r>
            <a:r>
              <a:rPr lang="en" dirty="0"/>
              <a:t> where it says </a:t>
            </a:r>
            <a:r>
              <a:rPr lang="en" b="1" dirty="0"/>
              <a:t>Slide 4. </a:t>
            </a:r>
            <a:endParaRPr b="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sz="1200" dirty="0">
                <a:latin typeface="Calibri"/>
                <a:ea typeface="Calibri"/>
                <a:cs typeface="Calibri"/>
                <a:sym typeface="Calibri"/>
              </a:rPr>
              <a:t>Guiding Notes:</a:t>
            </a: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 sz="1200" dirty="0">
                <a:latin typeface="Calibri"/>
                <a:ea typeface="Calibri"/>
                <a:cs typeface="Calibri"/>
                <a:sym typeface="Calibri"/>
              </a:rPr>
              <a:t>Read the slide. Note that we will be focusing on one specific type of assessment, performance assessments, for this module. In order to implement performance assessments with fidelity, assessment design must be understood. </a:t>
            </a:r>
            <a:endParaRPr sz="1200" dirty="0">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sz="1200">
                <a:latin typeface="Calibri"/>
                <a:ea typeface="Calibri"/>
                <a:cs typeface="Calibri"/>
                <a:sym typeface="Calibri"/>
              </a:rPr>
              <a:t>Guiding Notes:</a:t>
            </a:r>
            <a:endParaRPr sz="1200">
              <a:latin typeface="Calibri"/>
              <a:ea typeface="Calibri"/>
              <a:cs typeface="Calibri"/>
              <a:sym typeface="Calibri"/>
            </a:endParaRPr>
          </a:p>
          <a:p>
            <a:pPr marL="0" lvl="0" indent="0" algn="l" rtl="0">
              <a:lnSpc>
                <a:spcPct val="100000"/>
              </a:lnSpc>
              <a:spcBef>
                <a:spcPts val="0"/>
              </a:spcBef>
              <a:spcAft>
                <a:spcPts val="0"/>
              </a:spcAft>
              <a:buSzPts val="1100"/>
              <a:buNone/>
            </a:pPr>
            <a:endParaRPr sz="1200">
              <a:latin typeface="Calibri"/>
              <a:ea typeface="Calibri"/>
              <a:cs typeface="Calibri"/>
              <a:sym typeface="Calibri"/>
            </a:endParaRPr>
          </a:p>
          <a:p>
            <a:pPr marL="0" lvl="0" indent="0" algn="l" rtl="0">
              <a:lnSpc>
                <a:spcPct val="100000"/>
              </a:lnSpc>
              <a:spcBef>
                <a:spcPts val="0"/>
              </a:spcBef>
              <a:spcAft>
                <a:spcPts val="0"/>
              </a:spcAft>
              <a:buSzPts val="1100"/>
              <a:buNone/>
            </a:pPr>
            <a:r>
              <a:rPr lang="en" sz="1200">
                <a:latin typeface="Calibri"/>
                <a:ea typeface="Calibri"/>
                <a:cs typeface="Calibri"/>
                <a:sym typeface="Calibri"/>
              </a:rPr>
              <a:t>These are the three key elements to think about when designing an assessment.</a:t>
            </a:r>
            <a:endParaRPr sz="12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i="1"/>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2f6651547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32f6651547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a:t>Guiding Notes: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Read the slide. </a:t>
            </a:r>
            <a:endParaRPr/>
          </a:p>
        </p:txBody>
      </p:sp>
      <p:sp>
        <p:nvSpPr>
          <p:cNvPr id="153" name="Google Shape;153;g32f6651547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Guiding Notes:</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Read the slide. Answer the question “</a:t>
            </a:r>
            <a:r>
              <a:rPr lang="en-US" sz="1800" dirty="0">
                <a:effectLst/>
                <a:latin typeface="Calibri" panose="020F0502020204030204" pitchFamily="34" charset="0"/>
                <a:ea typeface="Calibri" panose="020F0502020204030204" pitchFamily="34" charset="0"/>
              </a:rPr>
              <a:t>What is aligning assessments to standards?” on your Note Catcher where it says </a:t>
            </a:r>
            <a:r>
              <a:rPr lang="en-US" sz="1800" b="1" dirty="0">
                <a:effectLst/>
                <a:latin typeface="Calibri" panose="020F0502020204030204" pitchFamily="34" charset="0"/>
                <a:ea typeface="Calibri" panose="020F0502020204030204" pitchFamily="34" charset="0"/>
              </a:rPr>
              <a:t>Slide 8</a:t>
            </a:r>
            <a:r>
              <a:rPr lang="en-US" sz="1800" dirty="0">
                <a:effectLst/>
                <a:latin typeface="Calibri" panose="020F0502020204030204" pitchFamily="34" charset="0"/>
                <a:ea typeface="Calibri" panose="020F0502020204030204" pitchFamily="34" charset="0"/>
              </a:rPr>
              <a:t>.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25e9cdb15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g325e9cdb15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Guiding Notes: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Read the slide.</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27"/>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rgbClr val="102649"/>
              </a:buClr>
              <a:buSzPts val="4500"/>
              <a:buFont typeface="Libre Franklin Medium"/>
              <a:buNone/>
              <a:defRPr sz="4500">
                <a:solidFill>
                  <a:srgbClr val="102649"/>
                </a:solidFill>
                <a:latin typeface="Franklin Gothic Medium" panose="020B0603020102020204" pitchFamily="34" charset="0"/>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12" name="Google Shape;12;p27"/>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rgbClr val="007780"/>
              </a:buClr>
              <a:buSzPts val="1800"/>
              <a:buNone/>
              <a:defRPr sz="1800">
                <a:solidFill>
                  <a:srgbClr val="007780"/>
                </a:solidFill>
                <a:latin typeface="Franklin Gothic Book" panose="020B0503020102020204" pitchFamily="34" charset="0"/>
              </a:defRPr>
            </a:lvl1pPr>
            <a:lvl2pPr lvl="1" algn="ctr">
              <a:lnSpc>
                <a:spcPct val="90000"/>
              </a:lnSpc>
              <a:spcBef>
                <a:spcPts val="400"/>
              </a:spcBef>
              <a:spcAft>
                <a:spcPts val="0"/>
              </a:spcAft>
              <a:buClr>
                <a:srgbClr val="102649"/>
              </a:buClr>
              <a:buSzPts val="1500"/>
              <a:buNone/>
              <a:defRPr sz="1500"/>
            </a:lvl2pPr>
            <a:lvl3pPr lvl="2" algn="ctr">
              <a:lnSpc>
                <a:spcPct val="90000"/>
              </a:lnSpc>
              <a:spcBef>
                <a:spcPts val="400"/>
              </a:spcBef>
              <a:spcAft>
                <a:spcPts val="0"/>
              </a:spcAft>
              <a:buClr>
                <a:srgbClr val="102649"/>
              </a:buClr>
              <a:buSzPts val="1400"/>
              <a:buNone/>
              <a:defRPr sz="1400"/>
            </a:lvl3pPr>
            <a:lvl4pPr lvl="3" algn="ctr">
              <a:lnSpc>
                <a:spcPct val="90000"/>
              </a:lnSpc>
              <a:spcBef>
                <a:spcPts val="400"/>
              </a:spcBef>
              <a:spcAft>
                <a:spcPts val="0"/>
              </a:spcAft>
              <a:buClr>
                <a:srgbClr val="102649"/>
              </a:buClr>
              <a:buSzPts val="1200"/>
              <a:buNone/>
              <a:defRPr sz="1200"/>
            </a:lvl4pPr>
            <a:lvl5pPr lvl="4" algn="ctr">
              <a:lnSpc>
                <a:spcPct val="90000"/>
              </a:lnSpc>
              <a:spcBef>
                <a:spcPts val="400"/>
              </a:spcBef>
              <a:spcAft>
                <a:spcPts val="0"/>
              </a:spcAft>
              <a:buClr>
                <a:srgbClr val="102649"/>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dirty="0"/>
          </a:p>
        </p:txBody>
      </p:sp>
      <p:sp>
        <p:nvSpPr>
          <p:cNvPr id="13" name="Google Shape;13;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 name="Google Shape;14;p27"/>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rgbClr val="007780"/>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 name="Google Shape;15;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36"/>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7780"/>
              </a:buClr>
              <a:buSzPts val="2400"/>
              <a:buFont typeface="Libre Franklin Medium"/>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36"/>
          <p:cNvSpPr>
            <a:spLocks noGrp="1"/>
          </p:cNvSpPr>
          <p:nvPr>
            <p:ph type="pic" idx="2"/>
          </p:nvPr>
        </p:nvSpPr>
        <p:spPr>
          <a:xfrm>
            <a:off x="3887391" y="740569"/>
            <a:ext cx="4629300" cy="3655200"/>
          </a:xfrm>
          <a:prstGeom prst="rect">
            <a:avLst/>
          </a:prstGeom>
          <a:noFill/>
          <a:ln>
            <a:noFill/>
          </a:ln>
        </p:spPr>
      </p:sp>
      <p:sp>
        <p:nvSpPr>
          <p:cNvPr id="62" name="Google Shape;62;p36"/>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102649"/>
              </a:buClr>
              <a:buSzPts val="1200"/>
              <a:buNone/>
              <a:defRPr sz="1200"/>
            </a:lvl1pPr>
            <a:lvl2pPr marL="914400" lvl="1" indent="-228600" algn="l">
              <a:lnSpc>
                <a:spcPct val="90000"/>
              </a:lnSpc>
              <a:spcBef>
                <a:spcPts val="400"/>
              </a:spcBef>
              <a:spcAft>
                <a:spcPts val="0"/>
              </a:spcAft>
              <a:buClr>
                <a:srgbClr val="102649"/>
              </a:buClr>
              <a:buSzPts val="1100"/>
              <a:buNone/>
              <a:defRPr sz="1100"/>
            </a:lvl2pPr>
            <a:lvl3pPr marL="1371600" lvl="2" indent="-228600" algn="l">
              <a:lnSpc>
                <a:spcPct val="90000"/>
              </a:lnSpc>
              <a:spcBef>
                <a:spcPts val="400"/>
              </a:spcBef>
              <a:spcAft>
                <a:spcPts val="0"/>
              </a:spcAft>
              <a:buClr>
                <a:srgbClr val="102649"/>
              </a:buClr>
              <a:buSzPts val="900"/>
              <a:buNone/>
              <a:defRPr sz="900"/>
            </a:lvl3pPr>
            <a:lvl4pPr marL="1828800" lvl="3" indent="-228600" algn="l">
              <a:lnSpc>
                <a:spcPct val="90000"/>
              </a:lnSpc>
              <a:spcBef>
                <a:spcPts val="400"/>
              </a:spcBef>
              <a:spcAft>
                <a:spcPts val="0"/>
              </a:spcAft>
              <a:buClr>
                <a:srgbClr val="102649"/>
              </a:buClr>
              <a:buSzPts val="800"/>
              <a:buNone/>
              <a:defRPr sz="800"/>
            </a:lvl4pPr>
            <a:lvl5pPr marL="2286000" lvl="4" indent="-228600" algn="l">
              <a:lnSpc>
                <a:spcPct val="90000"/>
              </a:lnSpc>
              <a:spcBef>
                <a:spcPts val="400"/>
              </a:spcBef>
              <a:spcAft>
                <a:spcPts val="0"/>
              </a:spcAft>
              <a:buClr>
                <a:srgbClr val="10264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3" name="Google Shape;63;p3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36"/>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p37"/>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8" name="Google Shape;68;p3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 name="Google Shape;69;p37"/>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
        <p:cNvGrpSpPr/>
        <p:nvPr/>
      </p:nvGrpSpPr>
      <p:grpSpPr>
        <a:xfrm>
          <a:off x="0" y="0"/>
          <a:ext cx="0" cy="0"/>
          <a:chOff x="0" y="0"/>
          <a:chExt cx="0" cy="0"/>
        </a:xfrm>
      </p:grpSpPr>
      <p:sp>
        <p:nvSpPr>
          <p:cNvPr id="71" name="Google Shape;71;p38"/>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38"/>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3" name="Google Shape;73;p3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4" name="Google Shape;74;p38"/>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75"/>
        <p:cNvGrpSpPr/>
        <p:nvPr/>
      </p:nvGrpSpPr>
      <p:grpSpPr>
        <a:xfrm>
          <a:off x="0" y="0"/>
          <a:ext cx="0" cy="0"/>
          <a:chOff x="0" y="0"/>
          <a:chExt cx="0" cy="0"/>
        </a:xfrm>
      </p:grpSpPr>
      <p:sp>
        <p:nvSpPr>
          <p:cNvPr id="76" name="Google Shape;76;p3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39"/>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1">
  <p:cSld name="Title Slide">
    <p:spTree>
      <p:nvGrpSpPr>
        <p:cNvPr id="1" name="Shape 78"/>
        <p:cNvGrpSpPr/>
        <p:nvPr/>
      </p:nvGrpSpPr>
      <p:grpSpPr>
        <a:xfrm>
          <a:off x="0" y="0"/>
          <a:ext cx="0" cy="0"/>
          <a:chOff x="0" y="0"/>
          <a:chExt cx="0" cy="0"/>
        </a:xfrm>
      </p:grpSpPr>
      <p:sp>
        <p:nvSpPr>
          <p:cNvPr id="79" name="Google Shape;79;p40"/>
          <p:cNvSpPr txBox="1">
            <a:spLocks noGrp="1"/>
          </p:cNvSpPr>
          <p:nvPr>
            <p:ph type="ctrTitle"/>
          </p:nvPr>
        </p:nvSpPr>
        <p:spPr>
          <a:xfrm>
            <a:off x="655852" y="1107828"/>
            <a:ext cx="6498600" cy="12348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072B62"/>
              </a:buClr>
              <a:buSzPts val="4100"/>
              <a:buFont typeface="Georgia"/>
              <a:buNone/>
              <a:defRPr sz="4100">
                <a:solidFill>
                  <a:srgbClr val="072B6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40"/>
          <p:cNvSpPr txBox="1">
            <a:spLocks noGrp="1"/>
          </p:cNvSpPr>
          <p:nvPr>
            <p:ph type="subTitle" idx="1"/>
          </p:nvPr>
        </p:nvSpPr>
        <p:spPr>
          <a:xfrm>
            <a:off x="963826" y="2509659"/>
            <a:ext cx="6223800" cy="822600"/>
          </a:xfrm>
          <a:prstGeom prst="rect">
            <a:avLst/>
          </a:prstGeom>
          <a:noFill/>
          <a:ln>
            <a:noFill/>
          </a:ln>
        </p:spPr>
        <p:txBody>
          <a:bodyPr spcFirstLastPara="1" wrap="square" lIns="68575" tIns="34275" rIns="68575" bIns="34275" anchor="t" anchorCtr="0">
            <a:normAutofit/>
          </a:bodyPr>
          <a:lstStyle>
            <a:lvl1pPr lvl="0" algn="r">
              <a:lnSpc>
                <a:spcPct val="90000"/>
              </a:lnSpc>
              <a:spcBef>
                <a:spcPts val="800"/>
              </a:spcBef>
              <a:spcAft>
                <a:spcPts val="0"/>
              </a:spcAft>
              <a:buSzPts val="2100"/>
              <a:buNone/>
              <a:defRPr sz="2100">
                <a:solidFill>
                  <a:srgbClr val="7F7F7F"/>
                </a:solidFill>
              </a:defRPr>
            </a:lvl1pPr>
            <a:lvl2pPr lvl="1" algn="ctr">
              <a:lnSpc>
                <a:spcPct val="90000"/>
              </a:lnSpc>
              <a:spcBef>
                <a:spcPts val="800"/>
              </a:spcBef>
              <a:spcAft>
                <a:spcPts val="0"/>
              </a:spcAft>
              <a:buSzPts val="1900"/>
              <a:buNone/>
              <a:defRPr>
                <a:solidFill>
                  <a:srgbClr val="888888"/>
                </a:solidFill>
              </a:defRPr>
            </a:lvl2pPr>
            <a:lvl3pPr lvl="2" algn="ctr">
              <a:lnSpc>
                <a:spcPct val="90000"/>
              </a:lnSpc>
              <a:spcBef>
                <a:spcPts val="800"/>
              </a:spcBef>
              <a:spcAft>
                <a:spcPts val="0"/>
              </a:spcAft>
              <a:buSzPts val="2100"/>
              <a:buNone/>
              <a:defRPr>
                <a:solidFill>
                  <a:srgbClr val="888888"/>
                </a:solidFill>
              </a:defRPr>
            </a:lvl3pPr>
            <a:lvl4pPr lvl="3" algn="ctr">
              <a:lnSpc>
                <a:spcPct val="90000"/>
              </a:lnSpc>
              <a:spcBef>
                <a:spcPts val="800"/>
              </a:spcBef>
              <a:spcAft>
                <a:spcPts val="0"/>
              </a:spcAft>
              <a:buSzPts val="1800"/>
              <a:buNone/>
              <a:defRPr>
                <a:solidFill>
                  <a:srgbClr val="888888"/>
                </a:solidFill>
              </a:defRPr>
            </a:lvl4pPr>
            <a:lvl5pPr lvl="4" algn="ctr">
              <a:lnSpc>
                <a:spcPct val="90000"/>
              </a:lnSpc>
              <a:spcBef>
                <a:spcPts val="800"/>
              </a:spcBef>
              <a:spcAft>
                <a:spcPts val="0"/>
              </a:spcAft>
              <a:buSzPts val="1800"/>
              <a:buNone/>
              <a:defRPr>
                <a:solidFill>
                  <a:srgbClr val="888888"/>
                </a:solidFill>
              </a:defRPr>
            </a:lvl5pPr>
            <a:lvl6pPr lvl="5" algn="ctr">
              <a:lnSpc>
                <a:spcPct val="90000"/>
              </a:lnSpc>
              <a:spcBef>
                <a:spcPts val="800"/>
              </a:spcBef>
              <a:spcAft>
                <a:spcPts val="0"/>
              </a:spcAft>
              <a:buSzPts val="700"/>
              <a:buNone/>
              <a:defRPr>
                <a:solidFill>
                  <a:srgbClr val="888888"/>
                </a:solidFill>
              </a:defRPr>
            </a:lvl6pPr>
            <a:lvl7pPr lvl="6" algn="ctr">
              <a:lnSpc>
                <a:spcPct val="90000"/>
              </a:lnSpc>
              <a:spcBef>
                <a:spcPts val="800"/>
              </a:spcBef>
              <a:spcAft>
                <a:spcPts val="0"/>
              </a:spcAft>
              <a:buSzPts val="700"/>
              <a:buNone/>
              <a:defRPr>
                <a:solidFill>
                  <a:srgbClr val="888888"/>
                </a:solidFill>
              </a:defRPr>
            </a:lvl7pPr>
            <a:lvl8pPr lvl="7" algn="ctr">
              <a:lnSpc>
                <a:spcPct val="90000"/>
              </a:lnSpc>
              <a:spcBef>
                <a:spcPts val="800"/>
              </a:spcBef>
              <a:spcAft>
                <a:spcPts val="0"/>
              </a:spcAft>
              <a:buSzPts val="700"/>
              <a:buNone/>
              <a:defRPr>
                <a:solidFill>
                  <a:srgbClr val="888888"/>
                </a:solidFill>
              </a:defRPr>
            </a:lvl8pPr>
            <a:lvl9pPr lvl="8" algn="ctr">
              <a:lnSpc>
                <a:spcPct val="90000"/>
              </a:lnSpc>
              <a:spcBef>
                <a:spcPts val="800"/>
              </a:spcBef>
              <a:spcAft>
                <a:spcPts val="0"/>
              </a:spcAft>
              <a:buSzPts val="700"/>
              <a:buNone/>
              <a:defRPr>
                <a:solidFill>
                  <a:srgbClr val="888888"/>
                </a:solidFill>
              </a:defRPr>
            </a:lvl9pPr>
          </a:lstStyle>
          <a:p>
            <a:endParaRPr/>
          </a:p>
        </p:txBody>
      </p:sp>
      <p:grpSp>
        <p:nvGrpSpPr>
          <p:cNvPr id="81" name="Google Shape;81;p40"/>
          <p:cNvGrpSpPr/>
          <p:nvPr/>
        </p:nvGrpSpPr>
        <p:grpSpPr>
          <a:xfrm>
            <a:off x="0" y="0"/>
            <a:ext cx="9144100" cy="5149925"/>
            <a:chOff x="0" y="-8467"/>
            <a:chExt cx="12192133" cy="6866567"/>
          </a:xfrm>
        </p:grpSpPr>
        <p:cxnSp>
          <p:nvCxnSpPr>
            <p:cNvPr id="82" name="Google Shape;82;p40"/>
            <p:cNvCxnSpPr/>
            <p:nvPr/>
          </p:nvCxnSpPr>
          <p:spPr>
            <a:xfrm>
              <a:off x="9169166" y="-8467"/>
              <a:ext cx="1783200" cy="6856500"/>
            </a:xfrm>
            <a:prstGeom prst="straightConnector1">
              <a:avLst/>
            </a:prstGeom>
            <a:noFill/>
            <a:ln w="9525" cap="flat" cmpd="sng">
              <a:solidFill>
                <a:schemeClr val="accent1">
                  <a:alpha val="69411"/>
                </a:schemeClr>
              </a:solidFill>
              <a:prstDash val="solid"/>
              <a:round/>
              <a:headEnd type="none" w="sm" len="sm"/>
              <a:tailEnd type="none" w="sm" len="sm"/>
            </a:ln>
          </p:spPr>
        </p:cxnSp>
        <p:cxnSp>
          <p:nvCxnSpPr>
            <p:cNvPr id="83" name="Google Shape;83;p40"/>
            <p:cNvCxnSpPr/>
            <p:nvPr/>
          </p:nvCxnSpPr>
          <p:spPr>
            <a:xfrm flipH="1">
              <a:off x="8475125" y="3681413"/>
              <a:ext cx="3713700" cy="3166500"/>
            </a:xfrm>
            <a:prstGeom prst="straightConnector1">
              <a:avLst/>
            </a:prstGeom>
            <a:noFill/>
            <a:ln w="9525" cap="flat" cmpd="sng">
              <a:solidFill>
                <a:schemeClr val="accent1">
                  <a:alpha val="69411"/>
                </a:schemeClr>
              </a:solidFill>
              <a:prstDash val="solid"/>
              <a:round/>
              <a:headEnd type="none" w="sm" len="sm"/>
              <a:tailEnd type="none" w="sm" len="sm"/>
            </a:ln>
          </p:spPr>
        </p:cxnSp>
        <p:sp>
          <p:nvSpPr>
            <p:cNvPr id="84" name="Google Shape;84;p40"/>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85" name="Google Shape;85;p40"/>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86" name="Google Shape;86;p40"/>
            <p:cNvSpPr/>
            <p:nvPr/>
          </p:nvSpPr>
          <p:spPr>
            <a:xfrm>
              <a:off x="8932333" y="3048000"/>
              <a:ext cx="3259800" cy="3810000"/>
            </a:xfrm>
            <a:prstGeom prst="triangle">
              <a:avLst>
                <a:gd name="adj" fmla="val 100000"/>
              </a:avLst>
            </a:prstGeom>
            <a:solidFill>
              <a:srgbClr val="374C81">
                <a:alpha val="6549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40"/>
            <p:cNvSpPr/>
            <p:nvPr/>
          </p:nvSpPr>
          <p:spPr>
            <a:xfrm>
              <a:off x="9190612" y="-8467"/>
              <a:ext cx="30009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9411"/>
              </a:srgbClr>
            </a:solidFill>
            <a:ln>
              <a:noFill/>
            </a:ln>
          </p:spPr>
        </p:sp>
        <p:sp>
          <p:nvSpPr>
            <p:cNvPr id="88" name="Google Shape;88;p40"/>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9411"/>
              </a:srgbClr>
            </a:solidFill>
            <a:ln>
              <a:noFill/>
            </a:ln>
          </p:spPr>
        </p:sp>
        <p:sp>
          <p:nvSpPr>
            <p:cNvPr id="89" name="Google Shape;89;p40"/>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90" name="Google Shape;90;p40"/>
            <p:cNvSpPr/>
            <p:nvPr/>
          </p:nvSpPr>
          <p:spPr>
            <a:xfrm>
              <a:off x="10371666" y="3589867"/>
              <a:ext cx="1817100" cy="3268200"/>
            </a:xfrm>
            <a:prstGeom prst="triangle">
              <a:avLst>
                <a:gd name="adj" fmla="val 100000"/>
              </a:avLst>
            </a:prstGeom>
            <a:solidFill>
              <a:srgbClr val="374C81">
                <a:alpha val="6549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40"/>
            <p:cNvSpPr/>
            <p:nvPr/>
          </p:nvSpPr>
          <p:spPr>
            <a:xfrm>
              <a:off x="0" y="4013200"/>
              <a:ext cx="448800" cy="2844900"/>
            </a:xfrm>
            <a:prstGeom prst="triangle">
              <a:avLst>
                <a:gd name="adj" fmla="val 0"/>
              </a:avLst>
            </a:prstGeom>
            <a:solidFill>
              <a:srgbClr val="072B62">
                <a:alpha val="69411"/>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92" name="Google Shape;92;p40"/>
          <p:cNvPicPr preferRelativeResize="0"/>
          <p:nvPr/>
        </p:nvPicPr>
        <p:blipFill rotWithShape="1">
          <a:blip r:embed="rId2">
            <a:alphaModFix/>
          </a:blip>
          <a:srcRect/>
          <a:stretch/>
        </p:blipFill>
        <p:spPr>
          <a:xfrm>
            <a:off x="7310329" y="0"/>
            <a:ext cx="1783080" cy="1783078"/>
          </a:xfrm>
          <a:prstGeom prst="rect">
            <a:avLst/>
          </a:prstGeom>
          <a:noFill/>
          <a:ln>
            <a:noFill/>
          </a:ln>
        </p:spPr>
      </p:pic>
      <p:sp>
        <p:nvSpPr>
          <p:cNvPr id="93" name="Google Shape;93;p40"/>
          <p:cNvSpPr/>
          <p:nvPr/>
        </p:nvSpPr>
        <p:spPr>
          <a:xfrm rot="10800000" flipH="1">
            <a:off x="1" y="-95"/>
            <a:ext cx="883200" cy="4002300"/>
          </a:xfrm>
          <a:prstGeom prst="triangle">
            <a:avLst>
              <a:gd name="adj" fmla="val 0"/>
            </a:avLst>
          </a:prstGeom>
          <a:solidFill>
            <a:srgbClr val="6F81AC">
              <a:alpha val="8000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40"/>
          <p:cNvSpPr txBox="1">
            <a:spLocks noGrp="1"/>
          </p:cNvSpPr>
          <p:nvPr>
            <p:ph type="dt" idx="10"/>
          </p:nvPr>
        </p:nvSpPr>
        <p:spPr>
          <a:xfrm>
            <a:off x="7988117" y="4717292"/>
            <a:ext cx="1062000" cy="291000"/>
          </a:xfrm>
          <a:prstGeom prst="rect">
            <a:avLst/>
          </a:prstGeom>
          <a:noFill/>
          <a:ln>
            <a:noFill/>
          </a:ln>
        </p:spPr>
        <p:txBody>
          <a:bodyPr spcFirstLastPara="1" wrap="square" lIns="68575" tIns="34275" rIns="68575" bIns="34275" anchor="t" anchorCtr="0">
            <a:noAutofit/>
          </a:bodyPr>
          <a:lstStyle>
            <a:lvl1pPr marR="0" lvl="0" algn="r">
              <a:lnSpc>
                <a:spcPct val="100000"/>
              </a:lnSpc>
              <a:spcBef>
                <a:spcPts val="0"/>
              </a:spcBef>
              <a:spcAft>
                <a:spcPts val="0"/>
              </a:spcAft>
              <a:buSzPts val="1100"/>
              <a:buNone/>
              <a:defRPr sz="1200" b="0" i="0" u="none" strike="noStrike" cap="none">
                <a:solidFill>
                  <a:schemeClr val="lt1"/>
                </a:solidFill>
                <a:latin typeface="Libre Franklin Medium"/>
                <a:ea typeface="Libre Franklin Medium"/>
                <a:cs typeface="Libre Franklin Medium"/>
                <a:sym typeface="Libre Franklin Medium"/>
              </a:defRPr>
            </a:lvl1pPr>
            <a:lvl2pPr marR="0" lvl="1" algn="l">
              <a:lnSpc>
                <a:spcPct val="100000"/>
              </a:lnSpc>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2pPr>
            <a:lvl3pPr marR="0" lvl="2" algn="l">
              <a:lnSpc>
                <a:spcPct val="100000"/>
              </a:lnSpc>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3pPr>
            <a:lvl4pPr marR="0" lvl="3" algn="l">
              <a:lnSpc>
                <a:spcPct val="100000"/>
              </a:lnSpc>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4pPr>
            <a:lvl5pPr marR="0" lvl="4" algn="l">
              <a:lnSpc>
                <a:spcPct val="100000"/>
              </a:lnSpc>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5pPr>
            <a:lvl6pPr marR="0" lvl="5" algn="l">
              <a:lnSpc>
                <a:spcPct val="100000"/>
              </a:lnSpc>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6pPr>
            <a:lvl7pPr marR="0" lvl="6" algn="l">
              <a:lnSpc>
                <a:spcPct val="100000"/>
              </a:lnSpc>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7pPr>
            <a:lvl8pPr marR="0" lvl="7" algn="l">
              <a:lnSpc>
                <a:spcPct val="100000"/>
              </a:lnSpc>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8pPr>
            <a:lvl9pPr marR="0" lvl="8" algn="l">
              <a:lnSpc>
                <a:spcPct val="100000"/>
              </a:lnSpc>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1">
  <p:cSld name="Two Content">
    <p:spTree>
      <p:nvGrpSpPr>
        <p:cNvPr id="1" name="Shape 95"/>
        <p:cNvGrpSpPr/>
        <p:nvPr/>
      </p:nvGrpSpPr>
      <p:grpSpPr>
        <a:xfrm>
          <a:off x="0" y="0"/>
          <a:ext cx="0" cy="0"/>
          <a:chOff x="0" y="0"/>
          <a:chExt cx="0" cy="0"/>
        </a:xfrm>
      </p:grpSpPr>
      <p:sp>
        <p:nvSpPr>
          <p:cNvPr id="96" name="Google Shape;96;p41"/>
          <p:cNvSpPr txBox="1">
            <a:spLocks noGrp="1"/>
          </p:cNvSpPr>
          <p:nvPr>
            <p:ph type="title"/>
          </p:nvPr>
        </p:nvSpPr>
        <p:spPr>
          <a:xfrm>
            <a:off x="436225" y="233535"/>
            <a:ext cx="6708300" cy="9906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072B6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7" name="Google Shape;97;p41"/>
          <p:cNvSpPr txBox="1">
            <a:spLocks noGrp="1"/>
          </p:cNvSpPr>
          <p:nvPr>
            <p:ph type="sldNum" idx="12"/>
          </p:nvPr>
        </p:nvSpPr>
        <p:spPr>
          <a:xfrm>
            <a:off x="8262575"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8" name="Google Shape;98;p41"/>
          <p:cNvSpPr txBox="1">
            <a:spLocks noGrp="1"/>
          </p:cNvSpPr>
          <p:nvPr>
            <p:ph type="body" idx="1"/>
          </p:nvPr>
        </p:nvSpPr>
        <p:spPr>
          <a:xfrm>
            <a:off x="436225" y="1351219"/>
            <a:ext cx="3223500" cy="3521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298450" algn="l">
              <a:lnSpc>
                <a:spcPct val="90000"/>
              </a:lnSpc>
              <a:spcBef>
                <a:spcPts val="800"/>
              </a:spcBef>
              <a:spcAft>
                <a:spcPts val="0"/>
              </a:spcAft>
              <a:buSzPts val="1100"/>
              <a:buChar char="•"/>
              <a:defRPr/>
            </a:lvl2pPr>
            <a:lvl3pPr marL="1371600" lvl="2" indent="-317500" algn="l">
              <a:lnSpc>
                <a:spcPct val="90000"/>
              </a:lnSpc>
              <a:spcBef>
                <a:spcPts val="800"/>
              </a:spcBef>
              <a:spcAft>
                <a:spcPts val="0"/>
              </a:spcAft>
              <a:buSzPts val="1400"/>
              <a:buChar char="•"/>
              <a:defRPr/>
            </a:lvl3pPr>
            <a:lvl4pPr marL="1828800" lvl="3" indent="-317500" algn="l">
              <a:lnSpc>
                <a:spcPct val="90000"/>
              </a:lnSpc>
              <a:spcBef>
                <a:spcPts val="800"/>
              </a:spcBef>
              <a:spcAft>
                <a:spcPts val="0"/>
              </a:spcAft>
              <a:buSzPts val="1400"/>
              <a:buChar char="•"/>
              <a:defRPr/>
            </a:lvl4pPr>
            <a:lvl5pPr marL="2286000" lvl="4" indent="-342900" algn="l">
              <a:lnSpc>
                <a:spcPct val="90000"/>
              </a:lnSpc>
              <a:spcBef>
                <a:spcPts val="800"/>
              </a:spcBef>
              <a:spcAft>
                <a:spcPts val="0"/>
              </a:spcAft>
              <a:buSzPts val="1800"/>
              <a:buFont typeface="Libre Franklin Medium"/>
              <a:buChar char="●"/>
              <a:defRPr/>
            </a:lvl5pPr>
            <a:lvl6pPr marL="2743200" lvl="5" indent="-298450" algn="l">
              <a:lnSpc>
                <a:spcPct val="90000"/>
              </a:lnSpc>
              <a:spcBef>
                <a:spcPts val="800"/>
              </a:spcBef>
              <a:spcAft>
                <a:spcPts val="0"/>
              </a:spcAft>
              <a:buSzPts val="1100"/>
              <a:buChar char="•"/>
              <a:defRPr/>
            </a:lvl6pPr>
            <a:lvl7pPr marL="3200400" lvl="6" indent="-298450" algn="l">
              <a:lnSpc>
                <a:spcPct val="90000"/>
              </a:lnSpc>
              <a:spcBef>
                <a:spcPts val="800"/>
              </a:spcBef>
              <a:spcAft>
                <a:spcPts val="0"/>
              </a:spcAft>
              <a:buSzPts val="1100"/>
              <a:buChar char="•"/>
              <a:defRPr/>
            </a:lvl7pPr>
            <a:lvl8pPr marL="3657600" lvl="7" indent="-298450" algn="l">
              <a:lnSpc>
                <a:spcPct val="90000"/>
              </a:lnSpc>
              <a:spcBef>
                <a:spcPts val="800"/>
              </a:spcBef>
              <a:spcAft>
                <a:spcPts val="0"/>
              </a:spcAft>
              <a:buSzPts val="1100"/>
              <a:buChar char="•"/>
              <a:defRPr/>
            </a:lvl8pPr>
            <a:lvl9pPr marL="4114800" lvl="8" indent="-298450" algn="l">
              <a:lnSpc>
                <a:spcPct val="90000"/>
              </a:lnSpc>
              <a:spcBef>
                <a:spcPts val="800"/>
              </a:spcBef>
              <a:spcAft>
                <a:spcPts val="0"/>
              </a:spcAft>
              <a:buSzPts val="1100"/>
              <a:buChar char="•"/>
              <a:defRPr/>
            </a:lvl9pPr>
          </a:lstStyle>
          <a:p>
            <a:endParaRPr/>
          </a:p>
        </p:txBody>
      </p:sp>
      <p:sp>
        <p:nvSpPr>
          <p:cNvPr id="99" name="Google Shape;99;p41"/>
          <p:cNvSpPr txBox="1">
            <a:spLocks noGrp="1"/>
          </p:cNvSpPr>
          <p:nvPr>
            <p:ph type="body" idx="2"/>
          </p:nvPr>
        </p:nvSpPr>
        <p:spPr>
          <a:xfrm>
            <a:off x="3921342" y="1351219"/>
            <a:ext cx="3223500" cy="3521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298450" algn="l">
              <a:lnSpc>
                <a:spcPct val="90000"/>
              </a:lnSpc>
              <a:spcBef>
                <a:spcPts val="800"/>
              </a:spcBef>
              <a:spcAft>
                <a:spcPts val="0"/>
              </a:spcAft>
              <a:buSzPts val="1100"/>
              <a:buChar char="•"/>
              <a:defRPr/>
            </a:lvl2pPr>
            <a:lvl3pPr marL="1371600" lvl="2" indent="-317500" algn="l">
              <a:lnSpc>
                <a:spcPct val="90000"/>
              </a:lnSpc>
              <a:spcBef>
                <a:spcPts val="800"/>
              </a:spcBef>
              <a:spcAft>
                <a:spcPts val="0"/>
              </a:spcAft>
              <a:buSzPts val="1400"/>
              <a:buChar char="•"/>
              <a:defRPr/>
            </a:lvl3pPr>
            <a:lvl4pPr marL="1828800" lvl="3" indent="-317500" algn="l">
              <a:lnSpc>
                <a:spcPct val="90000"/>
              </a:lnSpc>
              <a:spcBef>
                <a:spcPts val="800"/>
              </a:spcBef>
              <a:spcAft>
                <a:spcPts val="0"/>
              </a:spcAft>
              <a:buSzPts val="1400"/>
              <a:buChar char="•"/>
              <a:defRPr/>
            </a:lvl4pPr>
            <a:lvl5pPr marL="2286000" lvl="4" indent="-342900" algn="l">
              <a:lnSpc>
                <a:spcPct val="90000"/>
              </a:lnSpc>
              <a:spcBef>
                <a:spcPts val="800"/>
              </a:spcBef>
              <a:spcAft>
                <a:spcPts val="0"/>
              </a:spcAft>
              <a:buSzPts val="1800"/>
              <a:buFont typeface="Libre Franklin Medium"/>
              <a:buChar char="●"/>
              <a:defRPr/>
            </a:lvl5pPr>
            <a:lvl6pPr marL="2743200" lvl="5" indent="-298450" algn="l">
              <a:lnSpc>
                <a:spcPct val="90000"/>
              </a:lnSpc>
              <a:spcBef>
                <a:spcPts val="800"/>
              </a:spcBef>
              <a:spcAft>
                <a:spcPts val="0"/>
              </a:spcAft>
              <a:buSzPts val="1100"/>
              <a:buChar char="•"/>
              <a:defRPr/>
            </a:lvl6pPr>
            <a:lvl7pPr marL="3200400" lvl="6" indent="-298450" algn="l">
              <a:lnSpc>
                <a:spcPct val="90000"/>
              </a:lnSpc>
              <a:spcBef>
                <a:spcPts val="800"/>
              </a:spcBef>
              <a:spcAft>
                <a:spcPts val="0"/>
              </a:spcAft>
              <a:buSzPts val="1100"/>
              <a:buChar char="•"/>
              <a:defRPr/>
            </a:lvl7pPr>
            <a:lvl8pPr marL="3657600" lvl="7" indent="-298450" algn="l">
              <a:lnSpc>
                <a:spcPct val="90000"/>
              </a:lnSpc>
              <a:spcBef>
                <a:spcPts val="800"/>
              </a:spcBef>
              <a:spcAft>
                <a:spcPts val="0"/>
              </a:spcAft>
              <a:buSzPts val="1100"/>
              <a:buChar char="•"/>
              <a:defRPr/>
            </a:lvl8pPr>
            <a:lvl9pPr marL="4114800" lvl="8" indent="-298450" algn="l">
              <a:lnSpc>
                <a:spcPct val="90000"/>
              </a:lnSpc>
              <a:spcBef>
                <a:spcPts val="800"/>
              </a:spcBef>
              <a:spcAft>
                <a:spcPts val="0"/>
              </a:spcAft>
              <a:buSzPts val="11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1">
  <p:cSld name="Custom Layout_1">
    <p:spTree>
      <p:nvGrpSpPr>
        <p:cNvPr id="1" name="Shape 100"/>
        <p:cNvGrpSpPr/>
        <p:nvPr/>
      </p:nvGrpSpPr>
      <p:grpSpPr>
        <a:xfrm>
          <a:off x="0" y="0"/>
          <a:ext cx="0" cy="0"/>
          <a:chOff x="0" y="0"/>
          <a:chExt cx="0" cy="0"/>
        </a:xfrm>
      </p:grpSpPr>
      <p:sp>
        <p:nvSpPr>
          <p:cNvPr id="101" name="Google Shape;101;p42"/>
          <p:cNvSpPr txBox="1">
            <a:spLocks noGrp="1"/>
          </p:cNvSpPr>
          <p:nvPr>
            <p:ph type="title"/>
          </p:nvPr>
        </p:nvSpPr>
        <p:spPr>
          <a:xfrm>
            <a:off x="416840" y="192912"/>
            <a:ext cx="6744300" cy="9906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072B6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2" name="Google Shape;102;p42"/>
          <p:cNvSpPr txBox="1">
            <a:spLocks noGrp="1"/>
          </p:cNvSpPr>
          <p:nvPr>
            <p:ph type="sldNum" idx="12"/>
          </p:nvPr>
        </p:nvSpPr>
        <p:spPr>
          <a:xfrm>
            <a:off x="8262575"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03" name="Google Shape;103;p42"/>
          <p:cNvSpPr txBox="1">
            <a:spLocks noGrp="1"/>
          </p:cNvSpPr>
          <p:nvPr>
            <p:ph type="body" idx="1"/>
          </p:nvPr>
        </p:nvSpPr>
        <p:spPr>
          <a:xfrm>
            <a:off x="436225" y="1347290"/>
            <a:ext cx="6817500" cy="36588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2700"/>
              <a:buNone/>
              <a:defRPr/>
            </a:lvl1pPr>
            <a:lvl2pPr marL="914400" lvl="1" indent="-298450" algn="l">
              <a:lnSpc>
                <a:spcPct val="90000"/>
              </a:lnSpc>
              <a:spcBef>
                <a:spcPts val="800"/>
              </a:spcBef>
              <a:spcAft>
                <a:spcPts val="0"/>
              </a:spcAft>
              <a:buSzPts val="1100"/>
              <a:buChar char="•"/>
              <a:defRPr/>
            </a:lvl2pPr>
            <a:lvl3pPr marL="1371600" lvl="2" indent="-317500" algn="l">
              <a:lnSpc>
                <a:spcPct val="90000"/>
              </a:lnSpc>
              <a:spcBef>
                <a:spcPts val="800"/>
              </a:spcBef>
              <a:spcAft>
                <a:spcPts val="0"/>
              </a:spcAft>
              <a:buSzPts val="1400"/>
              <a:buChar char="•"/>
              <a:defRPr/>
            </a:lvl3pPr>
            <a:lvl4pPr marL="1828800" lvl="3" indent="-317500" algn="l">
              <a:lnSpc>
                <a:spcPct val="90000"/>
              </a:lnSpc>
              <a:spcBef>
                <a:spcPts val="800"/>
              </a:spcBef>
              <a:spcAft>
                <a:spcPts val="0"/>
              </a:spcAft>
              <a:buSzPts val="1400"/>
              <a:buChar char="•"/>
              <a:defRPr/>
            </a:lvl4pPr>
            <a:lvl5pPr marL="2286000" lvl="4" indent="-317500" algn="l">
              <a:lnSpc>
                <a:spcPct val="90000"/>
              </a:lnSpc>
              <a:spcBef>
                <a:spcPts val="800"/>
              </a:spcBef>
              <a:spcAft>
                <a:spcPts val="0"/>
              </a:spcAft>
              <a:buSzPts val="1400"/>
              <a:buChar char="•"/>
              <a:defRPr/>
            </a:lvl5pPr>
            <a:lvl6pPr marL="2743200" lvl="5" indent="-298450" algn="l">
              <a:lnSpc>
                <a:spcPct val="90000"/>
              </a:lnSpc>
              <a:spcBef>
                <a:spcPts val="800"/>
              </a:spcBef>
              <a:spcAft>
                <a:spcPts val="0"/>
              </a:spcAft>
              <a:buSzPts val="1100"/>
              <a:buChar char="•"/>
              <a:defRPr/>
            </a:lvl6pPr>
            <a:lvl7pPr marL="3200400" lvl="6" indent="-298450" algn="l">
              <a:lnSpc>
                <a:spcPct val="90000"/>
              </a:lnSpc>
              <a:spcBef>
                <a:spcPts val="800"/>
              </a:spcBef>
              <a:spcAft>
                <a:spcPts val="0"/>
              </a:spcAft>
              <a:buSzPts val="1100"/>
              <a:buChar char="•"/>
              <a:defRPr/>
            </a:lvl7pPr>
            <a:lvl8pPr marL="3657600" lvl="7" indent="-298450" algn="l">
              <a:lnSpc>
                <a:spcPct val="90000"/>
              </a:lnSpc>
              <a:spcBef>
                <a:spcPts val="800"/>
              </a:spcBef>
              <a:spcAft>
                <a:spcPts val="0"/>
              </a:spcAft>
              <a:buSzPts val="1100"/>
              <a:buChar char="•"/>
              <a:defRPr/>
            </a:lvl8pPr>
            <a:lvl9pPr marL="4114800" lvl="8" indent="-298450" algn="l">
              <a:lnSpc>
                <a:spcPct val="90000"/>
              </a:lnSpc>
              <a:spcBef>
                <a:spcPts val="800"/>
              </a:spcBef>
              <a:spcAft>
                <a:spcPts val="0"/>
              </a:spcAft>
              <a:buSzPts val="11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04"/>
        <p:cNvGrpSpPr/>
        <p:nvPr/>
      </p:nvGrpSpPr>
      <p:grpSpPr>
        <a:xfrm>
          <a:off x="0" y="0"/>
          <a:ext cx="0" cy="0"/>
          <a:chOff x="0" y="0"/>
          <a:chExt cx="0" cy="0"/>
        </a:xfrm>
      </p:grpSpPr>
      <p:sp>
        <p:nvSpPr>
          <p:cNvPr id="105" name="Google Shape;105;p43"/>
          <p:cNvSpPr txBox="1">
            <a:spLocks noGrp="1"/>
          </p:cNvSpPr>
          <p:nvPr>
            <p:ph type="title"/>
          </p:nvPr>
        </p:nvSpPr>
        <p:spPr>
          <a:xfrm>
            <a:off x="416840" y="192912"/>
            <a:ext cx="6744300" cy="9906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072B6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6" name="Google Shape;106;p43"/>
          <p:cNvSpPr txBox="1">
            <a:spLocks noGrp="1"/>
          </p:cNvSpPr>
          <p:nvPr>
            <p:ph type="sldNum" idx="12"/>
          </p:nvPr>
        </p:nvSpPr>
        <p:spPr>
          <a:xfrm>
            <a:off x="8262575"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07" name="Google Shape;107;p43"/>
          <p:cNvSpPr txBox="1">
            <a:spLocks noGrp="1"/>
          </p:cNvSpPr>
          <p:nvPr>
            <p:ph type="body" idx="1"/>
          </p:nvPr>
        </p:nvSpPr>
        <p:spPr>
          <a:xfrm>
            <a:off x="436225" y="1351219"/>
            <a:ext cx="3223500" cy="35211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2700"/>
              <a:buNone/>
              <a:defRPr/>
            </a:lvl1pPr>
            <a:lvl2pPr marL="914400" lvl="1" indent="-298450" algn="l">
              <a:lnSpc>
                <a:spcPct val="90000"/>
              </a:lnSpc>
              <a:spcBef>
                <a:spcPts val="800"/>
              </a:spcBef>
              <a:spcAft>
                <a:spcPts val="0"/>
              </a:spcAft>
              <a:buSzPts val="1100"/>
              <a:buChar char="•"/>
              <a:defRPr/>
            </a:lvl2pPr>
            <a:lvl3pPr marL="1371600" lvl="2" indent="-317500" algn="l">
              <a:lnSpc>
                <a:spcPct val="90000"/>
              </a:lnSpc>
              <a:spcBef>
                <a:spcPts val="800"/>
              </a:spcBef>
              <a:spcAft>
                <a:spcPts val="0"/>
              </a:spcAft>
              <a:buSzPts val="1400"/>
              <a:buChar char="•"/>
              <a:defRPr/>
            </a:lvl3pPr>
            <a:lvl4pPr marL="1828800" lvl="3" indent="-317500" algn="l">
              <a:lnSpc>
                <a:spcPct val="90000"/>
              </a:lnSpc>
              <a:spcBef>
                <a:spcPts val="800"/>
              </a:spcBef>
              <a:spcAft>
                <a:spcPts val="0"/>
              </a:spcAft>
              <a:buSzPts val="1400"/>
              <a:buChar char="•"/>
              <a:defRPr/>
            </a:lvl4pPr>
            <a:lvl5pPr marL="2286000" lvl="4" indent="-317500" algn="l">
              <a:lnSpc>
                <a:spcPct val="90000"/>
              </a:lnSpc>
              <a:spcBef>
                <a:spcPts val="800"/>
              </a:spcBef>
              <a:spcAft>
                <a:spcPts val="0"/>
              </a:spcAft>
              <a:buSzPts val="1400"/>
              <a:buChar char="•"/>
              <a:defRPr/>
            </a:lvl5pPr>
            <a:lvl6pPr marL="2743200" lvl="5" indent="-298450" algn="l">
              <a:lnSpc>
                <a:spcPct val="90000"/>
              </a:lnSpc>
              <a:spcBef>
                <a:spcPts val="800"/>
              </a:spcBef>
              <a:spcAft>
                <a:spcPts val="0"/>
              </a:spcAft>
              <a:buSzPts val="1100"/>
              <a:buChar char="•"/>
              <a:defRPr/>
            </a:lvl6pPr>
            <a:lvl7pPr marL="3200400" lvl="6" indent="-298450" algn="l">
              <a:lnSpc>
                <a:spcPct val="90000"/>
              </a:lnSpc>
              <a:spcBef>
                <a:spcPts val="800"/>
              </a:spcBef>
              <a:spcAft>
                <a:spcPts val="0"/>
              </a:spcAft>
              <a:buSzPts val="1100"/>
              <a:buChar char="•"/>
              <a:defRPr/>
            </a:lvl7pPr>
            <a:lvl8pPr marL="3657600" lvl="7" indent="-298450" algn="l">
              <a:lnSpc>
                <a:spcPct val="90000"/>
              </a:lnSpc>
              <a:spcBef>
                <a:spcPts val="800"/>
              </a:spcBef>
              <a:spcAft>
                <a:spcPts val="0"/>
              </a:spcAft>
              <a:buSzPts val="1100"/>
              <a:buChar char="•"/>
              <a:defRPr/>
            </a:lvl8pPr>
            <a:lvl9pPr marL="4114800" lvl="8" indent="-298450" algn="l">
              <a:lnSpc>
                <a:spcPct val="90000"/>
              </a:lnSpc>
              <a:spcBef>
                <a:spcPts val="800"/>
              </a:spcBef>
              <a:spcAft>
                <a:spcPts val="0"/>
              </a:spcAft>
              <a:buSzPts val="1100"/>
              <a:buChar char="•"/>
              <a:defRPr/>
            </a:lvl9pPr>
          </a:lstStyle>
          <a:p>
            <a:endParaRPr/>
          </a:p>
        </p:txBody>
      </p:sp>
      <p:sp>
        <p:nvSpPr>
          <p:cNvPr id="108" name="Google Shape;108;p43"/>
          <p:cNvSpPr txBox="1">
            <a:spLocks noGrp="1"/>
          </p:cNvSpPr>
          <p:nvPr>
            <p:ph type="body" idx="2"/>
          </p:nvPr>
        </p:nvSpPr>
        <p:spPr>
          <a:xfrm>
            <a:off x="3921342" y="1351219"/>
            <a:ext cx="3223500" cy="35211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2700"/>
              <a:buNone/>
              <a:defRPr/>
            </a:lvl1pPr>
            <a:lvl2pPr marL="914400" lvl="1" indent="-298450" algn="l">
              <a:lnSpc>
                <a:spcPct val="90000"/>
              </a:lnSpc>
              <a:spcBef>
                <a:spcPts val="800"/>
              </a:spcBef>
              <a:spcAft>
                <a:spcPts val="0"/>
              </a:spcAft>
              <a:buSzPts val="1100"/>
              <a:buChar char="•"/>
              <a:defRPr/>
            </a:lvl2pPr>
            <a:lvl3pPr marL="1371600" lvl="2" indent="-317500" algn="l">
              <a:lnSpc>
                <a:spcPct val="90000"/>
              </a:lnSpc>
              <a:spcBef>
                <a:spcPts val="800"/>
              </a:spcBef>
              <a:spcAft>
                <a:spcPts val="0"/>
              </a:spcAft>
              <a:buSzPts val="1400"/>
              <a:buChar char="•"/>
              <a:defRPr/>
            </a:lvl3pPr>
            <a:lvl4pPr marL="1828800" lvl="3" indent="-317500" algn="l">
              <a:lnSpc>
                <a:spcPct val="90000"/>
              </a:lnSpc>
              <a:spcBef>
                <a:spcPts val="800"/>
              </a:spcBef>
              <a:spcAft>
                <a:spcPts val="0"/>
              </a:spcAft>
              <a:buSzPts val="1400"/>
              <a:buChar char="•"/>
              <a:defRPr/>
            </a:lvl4pPr>
            <a:lvl5pPr marL="2286000" lvl="4" indent="-317500" algn="l">
              <a:lnSpc>
                <a:spcPct val="90000"/>
              </a:lnSpc>
              <a:spcBef>
                <a:spcPts val="800"/>
              </a:spcBef>
              <a:spcAft>
                <a:spcPts val="0"/>
              </a:spcAft>
              <a:buSzPts val="1400"/>
              <a:buChar char="•"/>
              <a:defRPr/>
            </a:lvl5pPr>
            <a:lvl6pPr marL="2743200" lvl="5" indent="-298450" algn="l">
              <a:lnSpc>
                <a:spcPct val="90000"/>
              </a:lnSpc>
              <a:spcBef>
                <a:spcPts val="800"/>
              </a:spcBef>
              <a:spcAft>
                <a:spcPts val="0"/>
              </a:spcAft>
              <a:buSzPts val="1100"/>
              <a:buChar char="•"/>
              <a:defRPr/>
            </a:lvl6pPr>
            <a:lvl7pPr marL="3200400" lvl="6" indent="-298450" algn="l">
              <a:lnSpc>
                <a:spcPct val="90000"/>
              </a:lnSpc>
              <a:spcBef>
                <a:spcPts val="800"/>
              </a:spcBef>
              <a:spcAft>
                <a:spcPts val="0"/>
              </a:spcAft>
              <a:buSzPts val="1100"/>
              <a:buChar char="•"/>
              <a:defRPr/>
            </a:lvl7pPr>
            <a:lvl8pPr marL="3657600" lvl="7" indent="-298450" algn="l">
              <a:lnSpc>
                <a:spcPct val="90000"/>
              </a:lnSpc>
              <a:spcBef>
                <a:spcPts val="800"/>
              </a:spcBef>
              <a:spcAft>
                <a:spcPts val="0"/>
              </a:spcAft>
              <a:buSzPts val="1100"/>
              <a:buChar char="•"/>
              <a:defRPr/>
            </a:lvl8pPr>
            <a:lvl9pPr marL="4114800" lvl="8" indent="-298450" algn="l">
              <a:lnSpc>
                <a:spcPct val="90000"/>
              </a:lnSpc>
              <a:spcBef>
                <a:spcPts val="800"/>
              </a:spcBef>
              <a:spcAft>
                <a:spcPts val="0"/>
              </a:spcAft>
              <a:buSzPts val="11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16"/>
        <p:cNvGrpSpPr/>
        <p:nvPr/>
      </p:nvGrpSpPr>
      <p:grpSpPr>
        <a:xfrm>
          <a:off x="0" y="0"/>
          <a:ext cx="0" cy="0"/>
          <a:chOff x="0" y="0"/>
          <a:chExt cx="0" cy="0"/>
        </a:xfrm>
      </p:grpSpPr>
      <p:sp>
        <p:nvSpPr>
          <p:cNvPr id="17" name="Google Shape;17;p28"/>
          <p:cNvSpPr txBox="1">
            <a:spLocks noGrp="1"/>
          </p:cNvSpPr>
          <p:nvPr>
            <p:ph type="title"/>
          </p:nvPr>
        </p:nvSpPr>
        <p:spPr>
          <a:xfrm>
            <a:off x="416840" y="192769"/>
            <a:ext cx="6447600" cy="9906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072B62"/>
              </a:buClr>
              <a:buSzPts val="1400"/>
              <a:buNone/>
              <a:defRPr>
                <a:latin typeface="Franklin Gothic Medium" panose="020B0603020102020204" pitchFamily="34" charset="0"/>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18" name="Google Shape;18;p28"/>
          <p:cNvSpPr txBox="1">
            <a:spLocks noGrp="1"/>
          </p:cNvSpPr>
          <p:nvPr>
            <p:ph type="body" idx="1"/>
          </p:nvPr>
        </p:nvSpPr>
        <p:spPr>
          <a:xfrm>
            <a:off x="416840" y="1330088"/>
            <a:ext cx="6891600" cy="36762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atin typeface="Franklin Gothic Book" panose="020B0503020102020204" pitchFamily="34" charset="0"/>
              </a:defRPr>
            </a:lvl1pPr>
            <a:lvl2pPr marL="914400" lvl="1" indent="-298450" algn="l">
              <a:lnSpc>
                <a:spcPct val="90000"/>
              </a:lnSpc>
              <a:spcBef>
                <a:spcPts val="800"/>
              </a:spcBef>
              <a:spcAft>
                <a:spcPts val="0"/>
              </a:spcAft>
              <a:buSzPts val="1100"/>
              <a:buChar char="•"/>
              <a:defRPr/>
            </a:lvl2pPr>
            <a:lvl3pPr marL="1371600" lvl="2" indent="-317500" algn="l">
              <a:lnSpc>
                <a:spcPct val="90000"/>
              </a:lnSpc>
              <a:spcBef>
                <a:spcPts val="800"/>
              </a:spcBef>
              <a:spcAft>
                <a:spcPts val="0"/>
              </a:spcAft>
              <a:buSzPts val="1400"/>
              <a:buChar char="•"/>
              <a:defRPr/>
            </a:lvl3pPr>
            <a:lvl4pPr marL="1828800" lvl="3" indent="-317500" algn="l">
              <a:lnSpc>
                <a:spcPct val="90000"/>
              </a:lnSpc>
              <a:spcBef>
                <a:spcPts val="800"/>
              </a:spcBef>
              <a:spcAft>
                <a:spcPts val="0"/>
              </a:spcAft>
              <a:buSzPts val="1400"/>
              <a:buChar char="•"/>
              <a:defRPr/>
            </a:lvl4pPr>
            <a:lvl5pPr marL="2286000" lvl="4" indent="-342900" algn="l">
              <a:lnSpc>
                <a:spcPct val="90000"/>
              </a:lnSpc>
              <a:spcBef>
                <a:spcPts val="800"/>
              </a:spcBef>
              <a:spcAft>
                <a:spcPts val="0"/>
              </a:spcAft>
              <a:buSzPts val="1800"/>
              <a:buFont typeface="Libre Franklin Medium"/>
              <a:buChar char="●"/>
              <a:defRPr/>
            </a:lvl5pPr>
            <a:lvl6pPr marL="2743200" lvl="5" indent="-298450" algn="l">
              <a:lnSpc>
                <a:spcPct val="90000"/>
              </a:lnSpc>
              <a:spcBef>
                <a:spcPts val="800"/>
              </a:spcBef>
              <a:spcAft>
                <a:spcPts val="0"/>
              </a:spcAft>
              <a:buSzPts val="1100"/>
              <a:buChar char="•"/>
              <a:defRPr/>
            </a:lvl6pPr>
            <a:lvl7pPr marL="3200400" lvl="6" indent="-298450" algn="l">
              <a:lnSpc>
                <a:spcPct val="90000"/>
              </a:lnSpc>
              <a:spcBef>
                <a:spcPts val="800"/>
              </a:spcBef>
              <a:spcAft>
                <a:spcPts val="0"/>
              </a:spcAft>
              <a:buSzPts val="1100"/>
              <a:buChar char="•"/>
              <a:defRPr/>
            </a:lvl7pPr>
            <a:lvl8pPr marL="3657600" lvl="7" indent="-298450" algn="l">
              <a:lnSpc>
                <a:spcPct val="90000"/>
              </a:lnSpc>
              <a:spcBef>
                <a:spcPts val="800"/>
              </a:spcBef>
              <a:spcAft>
                <a:spcPts val="0"/>
              </a:spcAft>
              <a:buSzPts val="1100"/>
              <a:buChar char="•"/>
              <a:defRPr/>
            </a:lvl8pPr>
            <a:lvl9pPr marL="4114800" lvl="8" indent="-298450" algn="l">
              <a:lnSpc>
                <a:spcPct val="90000"/>
              </a:lnSpc>
              <a:spcBef>
                <a:spcPts val="800"/>
              </a:spcBef>
              <a:spcAft>
                <a:spcPts val="0"/>
              </a:spcAft>
              <a:buSzPts val="1100"/>
              <a:buChar char="•"/>
              <a:defRPr/>
            </a:lvl9pPr>
          </a:lstStyle>
          <a:p>
            <a:endParaRPr dirty="0"/>
          </a:p>
        </p:txBody>
      </p:sp>
      <p:sp>
        <p:nvSpPr>
          <p:cNvPr id="19" name="Google Shape;19;p28"/>
          <p:cNvSpPr txBox="1">
            <a:spLocks noGrp="1"/>
          </p:cNvSpPr>
          <p:nvPr>
            <p:ph type="sldNum" idx="12"/>
          </p:nvPr>
        </p:nvSpPr>
        <p:spPr>
          <a:xfrm>
            <a:off x="8272810" y="4735526"/>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2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 name="Google Shape;22;p2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 name="Google Shape;23;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 name="Google Shape;24;p29"/>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30"/>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7780"/>
              </a:buClr>
              <a:buSzPts val="4500"/>
              <a:buFont typeface="Libre Franklin Medium"/>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 name="Google Shape;27;p30"/>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8" name="Google Shape;28;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30"/>
          <p:cNvSpPr txBox="1">
            <a:spLocks noGrp="1"/>
          </p:cNvSpPr>
          <p:nvPr>
            <p:ph type="ftr" idx="11"/>
          </p:nvPr>
        </p:nvSpPr>
        <p:spPr>
          <a:xfrm>
            <a:off x="3028950" y="4767263"/>
            <a:ext cx="30588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 name="Google Shape;30;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3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 name="Google Shape;33;p31"/>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 name="Google Shape;34;p31"/>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 name="Google Shape;35;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31"/>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32"/>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 name="Google Shape;39;p32"/>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rgbClr val="102649"/>
              </a:buClr>
              <a:buSzPts val="1800"/>
              <a:buNone/>
              <a:defRPr sz="1800" b="1"/>
            </a:lvl1pPr>
            <a:lvl2pPr marL="914400" lvl="1" indent="-228600" algn="l">
              <a:lnSpc>
                <a:spcPct val="90000"/>
              </a:lnSpc>
              <a:spcBef>
                <a:spcPts val="400"/>
              </a:spcBef>
              <a:spcAft>
                <a:spcPts val="0"/>
              </a:spcAft>
              <a:buClr>
                <a:srgbClr val="102649"/>
              </a:buClr>
              <a:buSzPts val="1500"/>
              <a:buNone/>
              <a:defRPr sz="1500" b="1"/>
            </a:lvl2pPr>
            <a:lvl3pPr marL="1371600" lvl="2" indent="-228600" algn="l">
              <a:lnSpc>
                <a:spcPct val="90000"/>
              </a:lnSpc>
              <a:spcBef>
                <a:spcPts val="400"/>
              </a:spcBef>
              <a:spcAft>
                <a:spcPts val="0"/>
              </a:spcAft>
              <a:buClr>
                <a:srgbClr val="102649"/>
              </a:buClr>
              <a:buSzPts val="1400"/>
              <a:buNone/>
              <a:defRPr sz="1400" b="1"/>
            </a:lvl3pPr>
            <a:lvl4pPr marL="1828800" lvl="3" indent="-228600" algn="l">
              <a:lnSpc>
                <a:spcPct val="90000"/>
              </a:lnSpc>
              <a:spcBef>
                <a:spcPts val="400"/>
              </a:spcBef>
              <a:spcAft>
                <a:spcPts val="0"/>
              </a:spcAft>
              <a:buClr>
                <a:srgbClr val="102649"/>
              </a:buClr>
              <a:buSzPts val="1200"/>
              <a:buNone/>
              <a:defRPr sz="1200" b="1"/>
            </a:lvl4pPr>
            <a:lvl5pPr marL="2286000" lvl="4" indent="-228600" algn="l">
              <a:lnSpc>
                <a:spcPct val="90000"/>
              </a:lnSpc>
              <a:spcBef>
                <a:spcPts val="400"/>
              </a:spcBef>
              <a:spcAft>
                <a:spcPts val="0"/>
              </a:spcAft>
              <a:buClr>
                <a:srgbClr val="102649"/>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0" name="Google Shape;40;p32"/>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 name="Google Shape;41;p32"/>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rgbClr val="102649"/>
              </a:buClr>
              <a:buSzPts val="1800"/>
              <a:buNone/>
              <a:defRPr sz="1800" b="1"/>
            </a:lvl1pPr>
            <a:lvl2pPr marL="914400" lvl="1" indent="-228600" algn="l">
              <a:lnSpc>
                <a:spcPct val="90000"/>
              </a:lnSpc>
              <a:spcBef>
                <a:spcPts val="400"/>
              </a:spcBef>
              <a:spcAft>
                <a:spcPts val="0"/>
              </a:spcAft>
              <a:buClr>
                <a:srgbClr val="102649"/>
              </a:buClr>
              <a:buSzPts val="1500"/>
              <a:buNone/>
              <a:defRPr sz="1500" b="1"/>
            </a:lvl2pPr>
            <a:lvl3pPr marL="1371600" lvl="2" indent="-228600" algn="l">
              <a:lnSpc>
                <a:spcPct val="90000"/>
              </a:lnSpc>
              <a:spcBef>
                <a:spcPts val="400"/>
              </a:spcBef>
              <a:spcAft>
                <a:spcPts val="0"/>
              </a:spcAft>
              <a:buClr>
                <a:srgbClr val="102649"/>
              </a:buClr>
              <a:buSzPts val="1400"/>
              <a:buNone/>
              <a:defRPr sz="1400" b="1"/>
            </a:lvl3pPr>
            <a:lvl4pPr marL="1828800" lvl="3" indent="-228600" algn="l">
              <a:lnSpc>
                <a:spcPct val="90000"/>
              </a:lnSpc>
              <a:spcBef>
                <a:spcPts val="400"/>
              </a:spcBef>
              <a:spcAft>
                <a:spcPts val="0"/>
              </a:spcAft>
              <a:buClr>
                <a:srgbClr val="102649"/>
              </a:buClr>
              <a:buSzPts val="1200"/>
              <a:buNone/>
              <a:defRPr sz="1200" b="1"/>
            </a:lvl4pPr>
            <a:lvl5pPr marL="2286000" lvl="4" indent="-228600" algn="l">
              <a:lnSpc>
                <a:spcPct val="90000"/>
              </a:lnSpc>
              <a:spcBef>
                <a:spcPts val="400"/>
              </a:spcBef>
              <a:spcAft>
                <a:spcPts val="0"/>
              </a:spcAft>
              <a:buClr>
                <a:srgbClr val="102649"/>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2" name="Google Shape;42;p32"/>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 name="Google Shape;43;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 name="Google Shape;44;p32"/>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3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 name="Google Shape;48;p33"/>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1" name="Google Shape;51;p34"/>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p35"/>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7780"/>
              </a:buClr>
              <a:buSzPts val="2400"/>
              <a:buFont typeface="Libre Franklin Medium"/>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4" name="Google Shape;54;p35"/>
          <p:cNvSpPr txBox="1">
            <a:spLocks noGrp="1"/>
          </p:cNvSpPr>
          <p:nvPr>
            <p:ph type="body" idx="1"/>
          </p:nvPr>
        </p:nvSpPr>
        <p:spPr>
          <a:xfrm>
            <a:off x="3887391" y="1418572"/>
            <a:ext cx="4629300" cy="2977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rgbClr val="102649"/>
              </a:buClr>
              <a:buSzPts val="2400"/>
              <a:buChar char="•"/>
              <a:defRPr sz="2400"/>
            </a:lvl1pPr>
            <a:lvl2pPr marL="914400" lvl="1" indent="-361950" algn="l">
              <a:lnSpc>
                <a:spcPct val="90000"/>
              </a:lnSpc>
              <a:spcBef>
                <a:spcPts val="400"/>
              </a:spcBef>
              <a:spcAft>
                <a:spcPts val="0"/>
              </a:spcAft>
              <a:buClr>
                <a:srgbClr val="102649"/>
              </a:buClr>
              <a:buSzPts val="2100"/>
              <a:buChar char="•"/>
              <a:defRPr sz="2100"/>
            </a:lvl2pPr>
            <a:lvl3pPr marL="1371600" lvl="2" indent="-342900" algn="l">
              <a:lnSpc>
                <a:spcPct val="90000"/>
              </a:lnSpc>
              <a:spcBef>
                <a:spcPts val="400"/>
              </a:spcBef>
              <a:spcAft>
                <a:spcPts val="0"/>
              </a:spcAft>
              <a:buClr>
                <a:srgbClr val="102649"/>
              </a:buClr>
              <a:buSzPts val="1800"/>
              <a:buChar char="•"/>
              <a:defRPr sz="1800"/>
            </a:lvl3pPr>
            <a:lvl4pPr marL="1828800" lvl="3" indent="-323850" algn="l">
              <a:lnSpc>
                <a:spcPct val="90000"/>
              </a:lnSpc>
              <a:spcBef>
                <a:spcPts val="400"/>
              </a:spcBef>
              <a:spcAft>
                <a:spcPts val="0"/>
              </a:spcAft>
              <a:buClr>
                <a:srgbClr val="102649"/>
              </a:buClr>
              <a:buSzPts val="1500"/>
              <a:buChar char="•"/>
              <a:defRPr sz="1500"/>
            </a:lvl4pPr>
            <a:lvl5pPr marL="2286000" lvl="4" indent="-323850" algn="l">
              <a:lnSpc>
                <a:spcPct val="90000"/>
              </a:lnSpc>
              <a:spcBef>
                <a:spcPts val="400"/>
              </a:spcBef>
              <a:spcAft>
                <a:spcPts val="0"/>
              </a:spcAft>
              <a:buClr>
                <a:srgbClr val="102649"/>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5" name="Google Shape;55;p35"/>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102649"/>
              </a:buClr>
              <a:buSzPts val="1200"/>
              <a:buNone/>
              <a:defRPr sz="1200"/>
            </a:lvl1pPr>
            <a:lvl2pPr marL="914400" lvl="1" indent="-228600" algn="l">
              <a:lnSpc>
                <a:spcPct val="90000"/>
              </a:lnSpc>
              <a:spcBef>
                <a:spcPts val="400"/>
              </a:spcBef>
              <a:spcAft>
                <a:spcPts val="0"/>
              </a:spcAft>
              <a:buClr>
                <a:srgbClr val="102649"/>
              </a:buClr>
              <a:buSzPts val="1100"/>
              <a:buNone/>
              <a:defRPr sz="1100"/>
            </a:lvl2pPr>
            <a:lvl3pPr marL="1371600" lvl="2" indent="-228600" algn="l">
              <a:lnSpc>
                <a:spcPct val="90000"/>
              </a:lnSpc>
              <a:spcBef>
                <a:spcPts val="400"/>
              </a:spcBef>
              <a:spcAft>
                <a:spcPts val="0"/>
              </a:spcAft>
              <a:buClr>
                <a:srgbClr val="102649"/>
              </a:buClr>
              <a:buSzPts val="900"/>
              <a:buNone/>
              <a:defRPr sz="900"/>
            </a:lvl3pPr>
            <a:lvl4pPr marL="1828800" lvl="3" indent="-228600" algn="l">
              <a:lnSpc>
                <a:spcPct val="90000"/>
              </a:lnSpc>
              <a:spcBef>
                <a:spcPts val="400"/>
              </a:spcBef>
              <a:spcAft>
                <a:spcPts val="0"/>
              </a:spcAft>
              <a:buClr>
                <a:srgbClr val="102649"/>
              </a:buClr>
              <a:buSzPts val="800"/>
              <a:buNone/>
              <a:defRPr sz="800"/>
            </a:lvl4pPr>
            <a:lvl5pPr marL="2286000" lvl="4" indent="-228600" algn="l">
              <a:lnSpc>
                <a:spcPct val="90000"/>
              </a:lnSpc>
              <a:spcBef>
                <a:spcPts val="400"/>
              </a:spcBef>
              <a:spcAft>
                <a:spcPts val="0"/>
              </a:spcAft>
              <a:buClr>
                <a:srgbClr val="10264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6" name="Google Shape;56;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35"/>
          <p:cNvSpPr txBox="1">
            <a:spLocks noGrp="1"/>
          </p:cNvSpPr>
          <p:nvPr>
            <p:ph type="ftr" idx="11"/>
          </p:nvPr>
        </p:nvSpPr>
        <p:spPr>
          <a:xfrm>
            <a:off x="3028950" y="4767263"/>
            <a:ext cx="30306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007780"/>
              </a:buClr>
              <a:buSzPts val="3300"/>
              <a:buFont typeface="Libre Franklin Medium"/>
              <a:buNone/>
              <a:defRPr sz="3300" b="0" i="0" u="none" strike="noStrike" cap="none">
                <a:solidFill>
                  <a:srgbClr val="007780"/>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2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rgbClr val="102649"/>
              </a:buClr>
              <a:buSzPts val="2100"/>
              <a:buFont typeface="Arial"/>
              <a:buChar char="•"/>
              <a:defRPr sz="2100" b="0" i="0" u="none" strike="noStrike" cap="none">
                <a:solidFill>
                  <a:srgbClr val="102649"/>
                </a:solidFill>
                <a:latin typeface="Libre Franklin"/>
                <a:ea typeface="Libre Franklin"/>
                <a:cs typeface="Libre Franklin"/>
                <a:sym typeface="Libre Franklin"/>
              </a:defRPr>
            </a:lvl1pPr>
            <a:lvl2pPr marL="914400" marR="0" lvl="1" indent="-342900" algn="l" rtl="0">
              <a:lnSpc>
                <a:spcPct val="90000"/>
              </a:lnSpc>
              <a:spcBef>
                <a:spcPts val="4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2pPr>
            <a:lvl3pPr marL="1371600" marR="0" lvl="2" indent="-323850" algn="l" rtl="0">
              <a:lnSpc>
                <a:spcPct val="90000"/>
              </a:lnSpc>
              <a:spcBef>
                <a:spcPts val="400"/>
              </a:spcBef>
              <a:spcAft>
                <a:spcPts val="0"/>
              </a:spcAft>
              <a:buClr>
                <a:srgbClr val="102649"/>
              </a:buClr>
              <a:buSzPts val="1500"/>
              <a:buFont typeface="Arial"/>
              <a:buChar char="•"/>
              <a:defRPr sz="1500" b="0" i="0" u="none" strike="noStrike" cap="none">
                <a:solidFill>
                  <a:srgbClr val="102649"/>
                </a:solidFill>
                <a:latin typeface="Libre Franklin"/>
                <a:ea typeface="Libre Franklin"/>
                <a:cs typeface="Libre Franklin"/>
                <a:sym typeface="Libre Franklin"/>
              </a:defRPr>
            </a:lvl3pPr>
            <a:lvl4pPr marL="1828800" marR="0" lvl="3" indent="-317500" algn="l" rtl="0">
              <a:lnSpc>
                <a:spcPct val="90000"/>
              </a:lnSpc>
              <a:spcBef>
                <a:spcPts val="400"/>
              </a:spcBef>
              <a:spcAft>
                <a:spcPts val="0"/>
              </a:spcAft>
              <a:buClr>
                <a:srgbClr val="102649"/>
              </a:buClr>
              <a:buSzPts val="1400"/>
              <a:buFont typeface="Arial"/>
              <a:buChar char="•"/>
              <a:defRPr sz="1400" b="0" i="0" u="none" strike="noStrike" cap="none">
                <a:solidFill>
                  <a:srgbClr val="102649"/>
                </a:solidFill>
                <a:latin typeface="Libre Franklin"/>
                <a:ea typeface="Libre Franklin"/>
                <a:cs typeface="Libre Franklin"/>
                <a:sym typeface="Libre Franklin"/>
              </a:defRPr>
            </a:lvl4pPr>
            <a:lvl5pPr marL="2286000" marR="0" lvl="4" indent="-317500" algn="l" rtl="0">
              <a:lnSpc>
                <a:spcPct val="90000"/>
              </a:lnSpc>
              <a:spcBef>
                <a:spcPts val="400"/>
              </a:spcBef>
              <a:spcAft>
                <a:spcPts val="0"/>
              </a:spcAft>
              <a:buClr>
                <a:srgbClr val="102649"/>
              </a:buClr>
              <a:buSzPts val="1400"/>
              <a:buFont typeface="Arial"/>
              <a:buChar char="•"/>
              <a:defRPr sz="1400" b="0" i="0" u="none" strike="noStrike" cap="none">
                <a:solidFill>
                  <a:srgbClr val="102649"/>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8" name="Google Shape;8;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9" name="Google Shape;9;p26"/>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Grade_8_Alignment_Prompt_Example.doc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education.ky.gov/_layouts/download.aspx?SourceUrl=/curriculum/standards/kyacadstand/Documents/Social_Studies_Assignment_Review_Protocol.docx"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Grade_3_Alignment_Prompt_Example.doc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education.ky.gov/_layouts/download.aspx?SourceUrl=/curriculum/standards/kyacadstand/Documents/Social_Studies_Assignment_Review_Protocol.docx"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nciea.org/publications/DOKsocialstudies_KH08.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corelearn.com/wp-content/uploads/2016/08/dok-rigor-guide.pdf" TargetMode="External"/><Relationship Id="rId4" Type="http://schemas.openxmlformats.org/officeDocument/2006/relationships/hyperlink" Target="https://cft.vanderbilt.edu/guides-sub-pages/blooms-taxonomy/#:~:text=Familiarly%20known%20as%20Bloom's%20Taxonomy,Analysis%2C%20Synthesis%2C%20and%20Evaluation."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readingrockets.org/topics/comprehension/articles/power-quick-write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a:spLocks noGrp="1"/>
          </p:cNvSpPr>
          <p:nvPr>
            <p:ph type="ctrTitle"/>
          </p:nvPr>
        </p:nvSpPr>
        <p:spPr>
          <a:xfrm>
            <a:off x="2029069" y="910754"/>
            <a:ext cx="6858000" cy="17907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rgbClr val="072B62"/>
              </a:buClr>
              <a:buSzPct val="73333"/>
              <a:buFont typeface="Georgia"/>
              <a:buNone/>
            </a:pPr>
            <a:r>
              <a:rPr lang="en"/>
              <a:t>Performance Assessments in Social Studies</a:t>
            </a:r>
            <a:endParaRPr/>
          </a:p>
        </p:txBody>
      </p:sp>
      <p:sp>
        <p:nvSpPr>
          <p:cNvPr id="115" name="Google Shape;115;p1"/>
          <p:cNvSpPr txBox="1">
            <a:spLocks noGrp="1"/>
          </p:cNvSpPr>
          <p:nvPr>
            <p:ph type="subTitle" idx="1"/>
          </p:nvPr>
        </p:nvSpPr>
        <p:spPr>
          <a:xfrm>
            <a:off x="2632500" y="3003750"/>
            <a:ext cx="6112200" cy="11124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SzPts val="2100"/>
              <a:buNone/>
            </a:pPr>
            <a:r>
              <a:rPr lang="en" dirty="0"/>
              <a:t>Module Two: </a:t>
            </a:r>
            <a:endParaRPr dirty="0"/>
          </a:p>
          <a:p>
            <a:pPr marL="0" lvl="0" indent="0" algn="ctr" rtl="0">
              <a:lnSpc>
                <a:spcPct val="90000"/>
              </a:lnSpc>
              <a:spcBef>
                <a:spcPts val="0"/>
              </a:spcBef>
              <a:spcAft>
                <a:spcPts val="0"/>
              </a:spcAft>
              <a:buSzPts val="2100"/>
              <a:buNone/>
            </a:pPr>
            <a:r>
              <a:rPr lang="en" dirty="0"/>
              <a:t>What are the characteristics of high-quality assessment design?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325faaa204e_0_0"/>
          <p:cNvSpPr txBox="1">
            <a:spLocks noGrp="1"/>
          </p:cNvSpPr>
          <p:nvPr>
            <p:ph type="title"/>
          </p:nvPr>
        </p:nvSpPr>
        <p:spPr>
          <a:xfrm>
            <a:off x="416840" y="192769"/>
            <a:ext cx="6447600" cy="990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Alignment</a:t>
            </a:r>
            <a:r>
              <a:rPr lang="en"/>
              <a:t> Review</a:t>
            </a:r>
            <a:endParaRPr/>
          </a:p>
        </p:txBody>
      </p:sp>
      <p:sp>
        <p:nvSpPr>
          <p:cNvPr id="174" name="Google Shape;174;g325faaa204e_0_0"/>
          <p:cNvSpPr txBox="1">
            <a:spLocks noGrp="1"/>
          </p:cNvSpPr>
          <p:nvPr>
            <p:ph type="body" idx="1"/>
          </p:nvPr>
        </p:nvSpPr>
        <p:spPr>
          <a:xfrm>
            <a:off x="253700" y="933725"/>
            <a:ext cx="8676900" cy="3396600"/>
          </a:xfrm>
          <a:prstGeom prst="rect">
            <a:avLst/>
          </a:prstGeom>
          <a:noFill/>
          <a:ln>
            <a:noFill/>
          </a:ln>
        </p:spPr>
        <p:txBody>
          <a:bodyPr spcFirstLastPara="1" wrap="square" lIns="68575" tIns="34275" rIns="68575" bIns="34275" anchor="t" anchorCtr="0">
            <a:noAutofit/>
          </a:bodyPr>
          <a:lstStyle/>
          <a:p>
            <a:pPr marL="0" lvl="0" indent="0" algn="l" rtl="0">
              <a:lnSpc>
                <a:spcPct val="107000"/>
              </a:lnSpc>
              <a:spcBef>
                <a:spcPts val="800"/>
              </a:spcBef>
              <a:spcAft>
                <a:spcPts val="0"/>
              </a:spcAft>
              <a:buClr>
                <a:schemeClr val="dk1"/>
              </a:buClr>
              <a:buSzPts val="1400"/>
              <a:buFont typeface="Arial"/>
              <a:buNone/>
            </a:pPr>
            <a:r>
              <a:rPr lang="en" sz="1600" b="1">
                <a:solidFill>
                  <a:schemeClr val="dk1"/>
                </a:solidFill>
              </a:rPr>
              <a:t>Alignment</a:t>
            </a:r>
            <a:r>
              <a:rPr lang="en" sz="1600">
                <a:solidFill>
                  <a:schemeClr val="dk1"/>
                </a:solidFill>
              </a:rPr>
              <a:t> allows you to </a:t>
            </a:r>
            <a:r>
              <a:rPr lang="en" sz="1600" b="1">
                <a:solidFill>
                  <a:schemeClr val="dk1"/>
                </a:solidFill>
              </a:rPr>
              <a:t>analyze assessments </a:t>
            </a:r>
            <a:r>
              <a:rPr lang="en" sz="1600">
                <a:solidFill>
                  <a:schemeClr val="dk1"/>
                </a:solidFill>
              </a:rPr>
              <a:t>to identify:</a:t>
            </a:r>
            <a:endParaRPr sz="1600">
              <a:solidFill>
                <a:schemeClr val="dk1"/>
              </a:solidFill>
            </a:endParaRPr>
          </a:p>
          <a:p>
            <a:pPr marL="457200" lvl="0" indent="-330200" algn="l" rtl="0">
              <a:lnSpc>
                <a:spcPct val="107000"/>
              </a:lnSpc>
              <a:spcBef>
                <a:spcPts val="800"/>
              </a:spcBef>
              <a:spcAft>
                <a:spcPts val="0"/>
              </a:spcAft>
              <a:buClr>
                <a:schemeClr val="dk1"/>
              </a:buClr>
              <a:buSzPts val="1600"/>
              <a:buChar char="•"/>
            </a:pPr>
            <a:r>
              <a:rPr lang="en" sz="1600">
                <a:solidFill>
                  <a:schemeClr val="dk1"/>
                </a:solidFill>
              </a:rPr>
              <a:t>any additional </a:t>
            </a:r>
            <a:r>
              <a:rPr lang="en" sz="1600" b="1">
                <a:solidFill>
                  <a:schemeClr val="dk1"/>
                </a:solidFill>
              </a:rPr>
              <a:t>skills </a:t>
            </a:r>
            <a:r>
              <a:rPr lang="en" sz="1600">
                <a:solidFill>
                  <a:schemeClr val="dk1"/>
                </a:solidFill>
              </a:rPr>
              <a:t>or </a:t>
            </a:r>
            <a:r>
              <a:rPr lang="en" sz="1600" b="1">
                <a:solidFill>
                  <a:schemeClr val="dk1"/>
                </a:solidFill>
              </a:rPr>
              <a:t>knowledge demands</a:t>
            </a:r>
            <a:r>
              <a:rPr lang="en" sz="1600">
                <a:solidFill>
                  <a:schemeClr val="dk1"/>
                </a:solidFill>
              </a:rPr>
              <a:t> in the </a:t>
            </a:r>
            <a:r>
              <a:rPr lang="en" sz="1600" b="1">
                <a:solidFill>
                  <a:schemeClr val="dk1"/>
                </a:solidFill>
              </a:rPr>
              <a:t>assessment</a:t>
            </a:r>
            <a:r>
              <a:rPr lang="en" sz="1600">
                <a:solidFill>
                  <a:schemeClr val="dk1"/>
                </a:solidFill>
              </a:rPr>
              <a:t> that </a:t>
            </a:r>
            <a:r>
              <a:rPr lang="en" sz="1600" b="1">
                <a:solidFill>
                  <a:schemeClr val="dk1"/>
                </a:solidFill>
              </a:rPr>
              <a:t>do not align</a:t>
            </a:r>
            <a:r>
              <a:rPr lang="en" sz="1600">
                <a:solidFill>
                  <a:schemeClr val="dk1"/>
                </a:solidFill>
              </a:rPr>
              <a:t> to the </a:t>
            </a:r>
            <a:r>
              <a:rPr lang="en" sz="1600" b="1">
                <a:solidFill>
                  <a:schemeClr val="dk1"/>
                </a:solidFill>
              </a:rPr>
              <a:t>learning goal</a:t>
            </a:r>
            <a:r>
              <a:rPr lang="en" sz="1600">
                <a:solidFill>
                  <a:schemeClr val="dk1"/>
                </a:solidFill>
              </a:rPr>
              <a:t>.</a:t>
            </a:r>
            <a:endParaRPr sz="1600">
              <a:solidFill>
                <a:schemeClr val="dk1"/>
              </a:solidFill>
            </a:endParaRPr>
          </a:p>
          <a:p>
            <a:pPr marL="457200" lvl="0" indent="-330200" algn="l" rtl="0">
              <a:lnSpc>
                <a:spcPct val="107000"/>
              </a:lnSpc>
              <a:spcBef>
                <a:spcPts val="0"/>
              </a:spcBef>
              <a:spcAft>
                <a:spcPts val="0"/>
              </a:spcAft>
              <a:buClr>
                <a:schemeClr val="dk1"/>
              </a:buClr>
              <a:buSzPts val="1600"/>
              <a:buChar char="•"/>
            </a:pPr>
            <a:r>
              <a:rPr lang="en" sz="1600" b="1">
                <a:solidFill>
                  <a:schemeClr val="dk1"/>
                </a:solidFill>
              </a:rPr>
              <a:t>barriers</a:t>
            </a:r>
            <a:r>
              <a:rPr lang="en" sz="1600">
                <a:solidFill>
                  <a:schemeClr val="dk1"/>
                </a:solidFill>
              </a:rPr>
              <a:t> that may </a:t>
            </a:r>
            <a:r>
              <a:rPr lang="en" sz="1600" b="1">
                <a:solidFill>
                  <a:schemeClr val="dk1"/>
                </a:solidFill>
              </a:rPr>
              <a:t>prevent learners </a:t>
            </a:r>
            <a:r>
              <a:rPr lang="en" sz="1600">
                <a:solidFill>
                  <a:schemeClr val="dk1"/>
                </a:solidFill>
              </a:rPr>
              <a:t>from </a:t>
            </a:r>
            <a:r>
              <a:rPr lang="en" sz="1600" b="1">
                <a:solidFill>
                  <a:schemeClr val="dk1"/>
                </a:solidFill>
              </a:rPr>
              <a:t>showing what they know</a:t>
            </a:r>
            <a:r>
              <a:rPr lang="en" sz="1600">
                <a:solidFill>
                  <a:schemeClr val="dk1"/>
                </a:solidFill>
              </a:rPr>
              <a:t>. </a:t>
            </a:r>
            <a:endParaRPr sz="1600">
              <a:solidFill>
                <a:schemeClr val="dk1"/>
              </a:solidFill>
            </a:endParaRPr>
          </a:p>
          <a:p>
            <a:pPr marL="0" lvl="0" indent="0" algn="l" rtl="0">
              <a:lnSpc>
                <a:spcPct val="107000"/>
              </a:lnSpc>
              <a:spcBef>
                <a:spcPts val="800"/>
              </a:spcBef>
              <a:spcAft>
                <a:spcPts val="0"/>
              </a:spcAft>
              <a:buClr>
                <a:schemeClr val="dk1"/>
              </a:buClr>
              <a:buSzPts val="1400"/>
              <a:buFont typeface="Arial"/>
              <a:buNone/>
            </a:pPr>
            <a:endParaRPr sz="1600">
              <a:solidFill>
                <a:schemeClr val="dk1"/>
              </a:solidFill>
            </a:endParaRPr>
          </a:p>
          <a:p>
            <a:pPr marL="0" lvl="0" indent="0" algn="l" rtl="0">
              <a:lnSpc>
                <a:spcPct val="107000"/>
              </a:lnSpc>
              <a:spcBef>
                <a:spcPts val="800"/>
              </a:spcBef>
              <a:spcAft>
                <a:spcPts val="0"/>
              </a:spcAft>
              <a:buNone/>
            </a:pPr>
            <a:r>
              <a:rPr lang="en" sz="1600">
                <a:solidFill>
                  <a:schemeClr val="dk1"/>
                </a:solidFill>
              </a:rPr>
              <a:t>When </a:t>
            </a:r>
            <a:r>
              <a:rPr lang="en" sz="1600" b="1">
                <a:solidFill>
                  <a:schemeClr val="dk1"/>
                </a:solidFill>
              </a:rPr>
              <a:t>determining alignment</a:t>
            </a:r>
            <a:r>
              <a:rPr lang="en" sz="1600">
                <a:solidFill>
                  <a:schemeClr val="dk1"/>
                </a:solidFill>
              </a:rPr>
              <a:t>, it is important to note:</a:t>
            </a:r>
            <a:endParaRPr sz="1600">
              <a:solidFill>
                <a:schemeClr val="dk1"/>
              </a:solidFill>
            </a:endParaRPr>
          </a:p>
          <a:p>
            <a:pPr marL="457200" lvl="0" indent="-336550" algn="l" rtl="0">
              <a:lnSpc>
                <a:spcPct val="107000"/>
              </a:lnSpc>
              <a:spcBef>
                <a:spcPts val="0"/>
              </a:spcBef>
              <a:spcAft>
                <a:spcPts val="0"/>
              </a:spcAft>
              <a:buClr>
                <a:schemeClr val="dk1"/>
              </a:buClr>
              <a:buSzPts val="1700"/>
              <a:buFont typeface="Libre Franklin"/>
              <a:buChar char="•"/>
            </a:pPr>
            <a:r>
              <a:rPr lang="en" sz="1700">
                <a:solidFill>
                  <a:schemeClr val="dk1"/>
                </a:solidFill>
              </a:rPr>
              <a:t>It is OK if an </a:t>
            </a:r>
            <a:r>
              <a:rPr lang="en" sz="1700" b="1">
                <a:solidFill>
                  <a:schemeClr val="dk1"/>
                </a:solidFill>
              </a:rPr>
              <a:t>assessment item</a:t>
            </a:r>
            <a:r>
              <a:rPr lang="en" sz="1700">
                <a:solidFill>
                  <a:schemeClr val="dk1"/>
                </a:solidFill>
              </a:rPr>
              <a:t> does </a:t>
            </a:r>
            <a:r>
              <a:rPr lang="en" sz="1700" b="1">
                <a:solidFill>
                  <a:schemeClr val="dk1"/>
                </a:solidFill>
              </a:rPr>
              <a:t>not</a:t>
            </a:r>
            <a:r>
              <a:rPr lang="en" sz="1700">
                <a:solidFill>
                  <a:schemeClr val="dk1"/>
                </a:solidFill>
              </a:rPr>
              <a:t> cover </a:t>
            </a:r>
            <a:r>
              <a:rPr lang="en" sz="1700" b="1">
                <a:solidFill>
                  <a:schemeClr val="dk1"/>
                </a:solidFill>
              </a:rPr>
              <a:t>every skill</a:t>
            </a:r>
            <a:r>
              <a:rPr lang="en" sz="1700">
                <a:solidFill>
                  <a:schemeClr val="dk1"/>
                </a:solidFill>
              </a:rPr>
              <a:t> in the standard. </a:t>
            </a:r>
            <a:endParaRPr sz="1700">
              <a:solidFill>
                <a:schemeClr val="dk1"/>
              </a:solidFill>
            </a:endParaRPr>
          </a:p>
          <a:p>
            <a:pPr marL="914400" lvl="1" indent="-330200" algn="l" rtl="0">
              <a:lnSpc>
                <a:spcPct val="107000"/>
              </a:lnSpc>
              <a:spcBef>
                <a:spcPts val="0"/>
              </a:spcBef>
              <a:spcAft>
                <a:spcPts val="0"/>
              </a:spcAft>
              <a:buClr>
                <a:schemeClr val="dk1"/>
              </a:buClr>
              <a:buSzPts val="1600"/>
              <a:buFont typeface="Libre Franklin"/>
              <a:buChar char="•"/>
            </a:pPr>
            <a:r>
              <a:rPr lang="en" sz="1600">
                <a:solidFill>
                  <a:schemeClr val="dk1"/>
                </a:solidFill>
              </a:rPr>
              <a:t>When designing assessments, you may plan to </a:t>
            </a:r>
            <a:r>
              <a:rPr lang="en" sz="1600" b="1">
                <a:solidFill>
                  <a:schemeClr val="dk1"/>
                </a:solidFill>
              </a:rPr>
              <a:t>measure some skills</a:t>
            </a:r>
            <a:r>
              <a:rPr lang="en" sz="1600">
                <a:solidFill>
                  <a:schemeClr val="dk1"/>
                </a:solidFill>
              </a:rPr>
              <a:t> in a standard(s) and </a:t>
            </a:r>
            <a:r>
              <a:rPr lang="en" sz="1600" b="1">
                <a:solidFill>
                  <a:schemeClr val="dk1"/>
                </a:solidFill>
              </a:rPr>
              <a:t>not others.</a:t>
            </a:r>
            <a:r>
              <a:rPr lang="en" sz="1600">
                <a:solidFill>
                  <a:schemeClr val="dk1"/>
                </a:solidFill>
              </a:rPr>
              <a:t> As a teacher, you </a:t>
            </a:r>
            <a:r>
              <a:rPr lang="en" sz="1600" b="1">
                <a:solidFill>
                  <a:schemeClr val="dk1"/>
                </a:solidFill>
              </a:rPr>
              <a:t>may not teach all</a:t>
            </a:r>
            <a:r>
              <a:rPr lang="en" sz="1600">
                <a:solidFill>
                  <a:schemeClr val="dk1"/>
                </a:solidFill>
              </a:rPr>
              <a:t> of the </a:t>
            </a:r>
            <a:r>
              <a:rPr lang="en" sz="1600" b="1">
                <a:solidFill>
                  <a:schemeClr val="dk1"/>
                </a:solidFill>
              </a:rPr>
              <a:t>skills </a:t>
            </a:r>
            <a:r>
              <a:rPr lang="en" sz="1600">
                <a:solidFill>
                  <a:schemeClr val="dk1"/>
                </a:solidFill>
              </a:rPr>
              <a:t>at </a:t>
            </a:r>
            <a:r>
              <a:rPr lang="en" sz="1600" b="1">
                <a:solidFill>
                  <a:schemeClr val="dk1"/>
                </a:solidFill>
              </a:rPr>
              <a:t>once</a:t>
            </a:r>
            <a:r>
              <a:rPr lang="en" sz="1600">
                <a:solidFill>
                  <a:schemeClr val="dk1"/>
                </a:solidFill>
              </a:rPr>
              <a:t>. Therefore, you may </a:t>
            </a:r>
            <a:r>
              <a:rPr lang="en" sz="1600" b="1">
                <a:solidFill>
                  <a:schemeClr val="dk1"/>
                </a:solidFill>
              </a:rPr>
              <a:t>design an assessment</a:t>
            </a:r>
            <a:r>
              <a:rPr lang="en" sz="1600">
                <a:solidFill>
                  <a:schemeClr val="dk1"/>
                </a:solidFill>
              </a:rPr>
              <a:t> to see how your students are doing </a:t>
            </a:r>
            <a:r>
              <a:rPr lang="en" sz="1600" b="1">
                <a:solidFill>
                  <a:schemeClr val="dk1"/>
                </a:solidFill>
              </a:rPr>
              <a:t>on some skills</a:t>
            </a:r>
            <a:r>
              <a:rPr lang="en" sz="1600">
                <a:solidFill>
                  <a:schemeClr val="dk1"/>
                </a:solidFill>
              </a:rPr>
              <a:t> before moving on to the </a:t>
            </a:r>
            <a:r>
              <a:rPr lang="en" sz="1600" b="1">
                <a:solidFill>
                  <a:schemeClr val="dk1"/>
                </a:solidFill>
              </a:rPr>
              <a:t>other skills</a:t>
            </a:r>
            <a:r>
              <a:rPr lang="en" sz="1600">
                <a:solidFill>
                  <a:schemeClr val="dk1"/>
                </a:solidFill>
              </a:rPr>
              <a:t> in a standard.</a:t>
            </a:r>
            <a:endParaRPr sz="16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32f66515471_0_18"/>
          <p:cNvSpPr txBox="1">
            <a:spLocks noGrp="1"/>
          </p:cNvSpPr>
          <p:nvPr>
            <p:ph type="title"/>
          </p:nvPr>
        </p:nvSpPr>
        <p:spPr>
          <a:xfrm>
            <a:off x="416840" y="192769"/>
            <a:ext cx="6447600" cy="990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a:t>Application: Alignment Analysis</a:t>
            </a:r>
            <a:endParaRPr/>
          </a:p>
        </p:txBody>
      </p:sp>
      <p:sp>
        <p:nvSpPr>
          <p:cNvPr id="180" name="Google Shape;180;g32f66515471_0_18"/>
          <p:cNvSpPr txBox="1">
            <a:spLocks noGrp="1"/>
          </p:cNvSpPr>
          <p:nvPr>
            <p:ph type="body" idx="1"/>
          </p:nvPr>
        </p:nvSpPr>
        <p:spPr>
          <a:xfrm>
            <a:off x="416850" y="953650"/>
            <a:ext cx="5930400" cy="3304800"/>
          </a:xfrm>
          <a:prstGeom prst="rect">
            <a:avLst/>
          </a:prstGeom>
          <a:noFill/>
          <a:ln>
            <a:noFill/>
          </a:ln>
        </p:spPr>
        <p:txBody>
          <a:bodyPr spcFirstLastPara="1" wrap="square" lIns="68575" tIns="34275" rIns="68575" bIns="34275" anchor="t" anchorCtr="0">
            <a:noAutofit/>
          </a:bodyPr>
          <a:lstStyle/>
          <a:p>
            <a:pPr marL="0" lvl="0" indent="0" algn="l" rtl="0">
              <a:lnSpc>
                <a:spcPct val="107000"/>
              </a:lnSpc>
              <a:spcBef>
                <a:spcPts val="800"/>
              </a:spcBef>
              <a:spcAft>
                <a:spcPts val="0"/>
              </a:spcAft>
              <a:buClr>
                <a:schemeClr val="dk1"/>
              </a:buClr>
              <a:buSzPts val="1400"/>
              <a:buFont typeface="Arial"/>
              <a:buNone/>
            </a:pPr>
            <a:r>
              <a:rPr lang="en" sz="2000" b="1" dirty="0">
                <a:solidFill>
                  <a:schemeClr val="dk1"/>
                </a:solidFill>
              </a:rPr>
              <a:t>Task</a:t>
            </a:r>
            <a:r>
              <a:rPr lang="en" sz="2000" dirty="0">
                <a:solidFill>
                  <a:schemeClr val="dk1"/>
                </a:solidFill>
              </a:rPr>
              <a:t>: </a:t>
            </a:r>
            <a:endParaRPr sz="2000" dirty="0">
              <a:solidFill>
                <a:schemeClr val="dk1"/>
              </a:solidFill>
            </a:endParaRPr>
          </a:p>
          <a:p>
            <a:pPr marL="457200" lvl="0" indent="-342900" algn="l" rtl="0">
              <a:lnSpc>
                <a:spcPct val="107000"/>
              </a:lnSpc>
              <a:spcBef>
                <a:spcPts val="800"/>
              </a:spcBef>
              <a:spcAft>
                <a:spcPts val="0"/>
              </a:spcAft>
              <a:buSzPts val="1800"/>
              <a:buChar char="•"/>
            </a:pPr>
            <a:r>
              <a:rPr lang="en" sz="2000" dirty="0">
                <a:solidFill>
                  <a:schemeClr val="dk1"/>
                </a:solidFill>
              </a:rPr>
              <a:t>Review this </a:t>
            </a:r>
            <a:r>
              <a:rPr lang="en" sz="2000" u="sng" dirty="0">
                <a:solidFill>
                  <a:schemeClr val="hlink"/>
                </a:solidFill>
                <a:hlinkClick r:id="rId3"/>
              </a:rPr>
              <a:t>Grade 8 assignment </a:t>
            </a:r>
            <a:r>
              <a:rPr lang="en" sz="2000" dirty="0">
                <a:solidFill>
                  <a:schemeClr val="dk1"/>
                </a:solidFill>
              </a:rPr>
              <a:t>for alignment between the standards and assessment using the </a:t>
            </a:r>
            <a:r>
              <a:rPr lang="en" sz="2000" u="sng" dirty="0">
                <a:solidFill>
                  <a:schemeClr val="hlink"/>
                </a:solidFill>
                <a:hlinkClick r:id="rId4"/>
              </a:rPr>
              <a:t>Assignment Review Protocol</a:t>
            </a:r>
            <a:r>
              <a:rPr lang="en" sz="2000" dirty="0">
                <a:solidFill>
                  <a:schemeClr val="dk1"/>
                </a:solidFill>
              </a:rPr>
              <a:t>. </a:t>
            </a:r>
            <a:endParaRPr sz="2000" dirty="0">
              <a:solidFill>
                <a:schemeClr val="dk1"/>
              </a:solidFill>
            </a:endParaRPr>
          </a:p>
          <a:p>
            <a:pPr marL="457200" lvl="0" indent="0" algn="l" rtl="0">
              <a:lnSpc>
                <a:spcPct val="107000"/>
              </a:lnSpc>
              <a:spcBef>
                <a:spcPts val="800"/>
              </a:spcBef>
              <a:spcAft>
                <a:spcPts val="0"/>
              </a:spcAft>
              <a:buNone/>
            </a:pPr>
            <a:endParaRPr sz="2000" dirty="0">
              <a:solidFill>
                <a:schemeClr val="dk1"/>
              </a:solidFill>
            </a:endParaRPr>
          </a:p>
          <a:p>
            <a:pPr marL="914400" lvl="1" indent="-330200" algn="l" rtl="0">
              <a:lnSpc>
                <a:spcPct val="107000"/>
              </a:lnSpc>
              <a:spcBef>
                <a:spcPts val="800"/>
              </a:spcBef>
              <a:spcAft>
                <a:spcPts val="0"/>
              </a:spcAft>
              <a:buSzPts val="1600"/>
              <a:buChar char="•"/>
            </a:pPr>
            <a:r>
              <a:rPr lang="en" sz="2000" dirty="0">
                <a:solidFill>
                  <a:schemeClr val="dk1"/>
                </a:solidFill>
                <a:latin typeface="Franklin Gothic Book" panose="020B0503020102020204" pitchFamily="34" charset="0"/>
              </a:rPr>
              <a:t>Complete all of the sections of the tool to determine whether or not this example is aligned to the standards cited.  </a:t>
            </a:r>
            <a:endParaRPr sz="2000" dirty="0">
              <a:solidFill>
                <a:schemeClr val="dk1"/>
              </a:solidFill>
              <a:latin typeface="Franklin Gothic Book" panose="020B0503020102020204" pitchFamily="34" charset="0"/>
            </a:endParaRPr>
          </a:p>
          <a:p>
            <a:pPr marL="0" lvl="0" indent="0" algn="l" rtl="0">
              <a:lnSpc>
                <a:spcPct val="107000"/>
              </a:lnSpc>
              <a:spcBef>
                <a:spcPts val="800"/>
              </a:spcBef>
              <a:spcAft>
                <a:spcPts val="0"/>
              </a:spcAft>
              <a:buNone/>
            </a:pPr>
            <a:endParaRPr sz="1600" dirty="0"/>
          </a:p>
        </p:txBody>
      </p:sp>
      <p:pic>
        <p:nvPicPr>
          <p:cNvPr id="181" name="Google Shape;181;g32f66515471_0_18" descr="Public Domain Clip Art Image | pen &amp; pencil | ID: 13969767611079 ..."/>
          <p:cNvPicPr preferRelativeResize="0"/>
          <p:nvPr/>
        </p:nvPicPr>
        <p:blipFill>
          <a:blip r:embed="rId5">
            <a:alphaModFix/>
          </a:blip>
          <a:stretch>
            <a:fillRect/>
          </a:stretch>
        </p:blipFill>
        <p:spPr>
          <a:xfrm>
            <a:off x="6347250" y="1335769"/>
            <a:ext cx="2491950" cy="22500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32f66515471_0_24"/>
          <p:cNvSpPr txBox="1">
            <a:spLocks noGrp="1"/>
          </p:cNvSpPr>
          <p:nvPr>
            <p:ph type="title"/>
          </p:nvPr>
        </p:nvSpPr>
        <p:spPr>
          <a:xfrm>
            <a:off x="416840" y="192769"/>
            <a:ext cx="6447600" cy="990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dirty="0"/>
              <a:t>Application: Alignment Analysis (2)</a:t>
            </a:r>
            <a:endParaRPr dirty="0"/>
          </a:p>
        </p:txBody>
      </p:sp>
      <p:sp>
        <p:nvSpPr>
          <p:cNvPr id="187" name="Google Shape;187;g32f66515471_0_24"/>
          <p:cNvSpPr txBox="1">
            <a:spLocks noGrp="1"/>
          </p:cNvSpPr>
          <p:nvPr>
            <p:ph type="body" idx="1"/>
          </p:nvPr>
        </p:nvSpPr>
        <p:spPr>
          <a:xfrm>
            <a:off x="416850" y="953650"/>
            <a:ext cx="5930400" cy="3304800"/>
          </a:xfrm>
          <a:prstGeom prst="rect">
            <a:avLst/>
          </a:prstGeom>
          <a:noFill/>
          <a:ln>
            <a:noFill/>
          </a:ln>
        </p:spPr>
        <p:txBody>
          <a:bodyPr spcFirstLastPara="1" wrap="square" lIns="68575" tIns="34275" rIns="68575" bIns="34275" anchor="t" anchorCtr="0">
            <a:noAutofit/>
          </a:bodyPr>
          <a:lstStyle/>
          <a:p>
            <a:pPr marL="0" lvl="0" indent="0" algn="l" rtl="0">
              <a:lnSpc>
                <a:spcPct val="107000"/>
              </a:lnSpc>
              <a:spcBef>
                <a:spcPts val="800"/>
              </a:spcBef>
              <a:spcAft>
                <a:spcPts val="0"/>
              </a:spcAft>
              <a:buClr>
                <a:schemeClr val="dk1"/>
              </a:buClr>
              <a:buSzPts val="1400"/>
              <a:buFont typeface="Arial"/>
              <a:buNone/>
            </a:pPr>
            <a:r>
              <a:rPr lang="en" sz="1800" dirty="0">
                <a:solidFill>
                  <a:schemeClr val="dk1"/>
                </a:solidFill>
              </a:rPr>
              <a:t>Task: </a:t>
            </a:r>
            <a:endParaRPr sz="1800" dirty="0">
              <a:solidFill>
                <a:schemeClr val="dk1"/>
              </a:solidFill>
            </a:endParaRPr>
          </a:p>
          <a:p>
            <a:pPr marL="457200" lvl="0" indent="-342900" algn="l" rtl="0">
              <a:lnSpc>
                <a:spcPct val="107000"/>
              </a:lnSpc>
              <a:spcBef>
                <a:spcPts val="800"/>
              </a:spcBef>
              <a:spcAft>
                <a:spcPts val="0"/>
              </a:spcAft>
              <a:buSzPts val="1800"/>
              <a:buChar char="•"/>
            </a:pPr>
            <a:r>
              <a:rPr lang="en" sz="1800" dirty="0">
                <a:solidFill>
                  <a:schemeClr val="dk1"/>
                </a:solidFill>
              </a:rPr>
              <a:t>Review this </a:t>
            </a:r>
            <a:r>
              <a:rPr lang="en" sz="1800" u="sng" dirty="0">
                <a:solidFill>
                  <a:schemeClr val="hlink"/>
                </a:solidFill>
                <a:hlinkClick r:id="rId3"/>
              </a:rPr>
              <a:t>Grade 3 assignment </a:t>
            </a:r>
            <a:r>
              <a:rPr lang="en" sz="1800" dirty="0">
                <a:solidFill>
                  <a:schemeClr val="dk1"/>
                </a:solidFill>
              </a:rPr>
              <a:t>for alignment between the standards and assessment using the </a:t>
            </a:r>
            <a:r>
              <a:rPr lang="en" sz="1800" u="sng" dirty="0">
                <a:solidFill>
                  <a:schemeClr val="hlink"/>
                </a:solidFill>
                <a:hlinkClick r:id="rId4"/>
              </a:rPr>
              <a:t>Assignment Review Protocol</a:t>
            </a:r>
            <a:r>
              <a:rPr lang="en" sz="1800" dirty="0">
                <a:solidFill>
                  <a:schemeClr val="dk1"/>
                </a:solidFill>
              </a:rPr>
              <a:t>. </a:t>
            </a:r>
            <a:endParaRPr sz="1800" dirty="0">
              <a:solidFill>
                <a:schemeClr val="dk1"/>
              </a:solidFill>
            </a:endParaRPr>
          </a:p>
          <a:p>
            <a:pPr marL="457200" lvl="0" indent="0" algn="l" rtl="0">
              <a:lnSpc>
                <a:spcPct val="107000"/>
              </a:lnSpc>
              <a:spcBef>
                <a:spcPts val="800"/>
              </a:spcBef>
              <a:spcAft>
                <a:spcPts val="0"/>
              </a:spcAft>
              <a:buNone/>
            </a:pPr>
            <a:endParaRPr sz="1800" dirty="0">
              <a:solidFill>
                <a:schemeClr val="dk1"/>
              </a:solidFill>
            </a:endParaRPr>
          </a:p>
          <a:p>
            <a:pPr marL="914400" lvl="1" indent="-330200" algn="l" rtl="0">
              <a:lnSpc>
                <a:spcPct val="107000"/>
              </a:lnSpc>
              <a:spcBef>
                <a:spcPts val="800"/>
              </a:spcBef>
              <a:spcAft>
                <a:spcPts val="0"/>
              </a:spcAft>
              <a:buSzPts val="1600"/>
              <a:buChar char="•"/>
            </a:pPr>
            <a:r>
              <a:rPr lang="en" dirty="0">
                <a:solidFill>
                  <a:schemeClr val="dk1"/>
                </a:solidFill>
                <a:latin typeface="Franklin Gothic Book" panose="020B0503020102020204" pitchFamily="34" charset="0"/>
              </a:rPr>
              <a:t>Complete all of the sections of the tool to determine whether or not this example is aligned to the standards cited.</a:t>
            </a:r>
            <a:r>
              <a:rPr lang="en" sz="1600" dirty="0">
                <a:solidFill>
                  <a:schemeClr val="dk1"/>
                </a:solidFill>
                <a:latin typeface="Franklin Gothic Book" panose="020B0503020102020204" pitchFamily="34" charset="0"/>
              </a:rPr>
              <a:t>  </a:t>
            </a:r>
            <a:endParaRPr sz="1600" dirty="0">
              <a:solidFill>
                <a:schemeClr val="dk1"/>
              </a:solidFill>
              <a:latin typeface="Franklin Gothic Book" panose="020B0503020102020204" pitchFamily="34" charset="0"/>
            </a:endParaRPr>
          </a:p>
          <a:p>
            <a:pPr marL="0" lvl="0" indent="0" algn="l" rtl="0">
              <a:lnSpc>
                <a:spcPct val="107000"/>
              </a:lnSpc>
              <a:spcBef>
                <a:spcPts val="800"/>
              </a:spcBef>
              <a:spcAft>
                <a:spcPts val="0"/>
              </a:spcAft>
              <a:buNone/>
            </a:pPr>
            <a:endParaRPr sz="1600" dirty="0"/>
          </a:p>
        </p:txBody>
      </p:sp>
      <p:pic>
        <p:nvPicPr>
          <p:cNvPr id="188" name="Google Shape;188;g32f66515471_0_24" descr="Public Domain Clip Art Image | pen &amp; pencil | ID: 13969767611079 ..."/>
          <p:cNvPicPr preferRelativeResize="0"/>
          <p:nvPr/>
        </p:nvPicPr>
        <p:blipFill>
          <a:blip r:embed="rId5">
            <a:alphaModFix/>
          </a:blip>
          <a:stretch>
            <a:fillRect/>
          </a:stretch>
        </p:blipFill>
        <p:spPr>
          <a:xfrm>
            <a:off x="6347250" y="1335769"/>
            <a:ext cx="2491950" cy="225003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8"/>
          <p:cNvSpPr txBox="1">
            <a:spLocks noGrp="1"/>
          </p:cNvSpPr>
          <p:nvPr>
            <p:ph type="title"/>
          </p:nvPr>
        </p:nvSpPr>
        <p:spPr>
          <a:xfrm>
            <a:off x="312630" y="144577"/>
            <a:ext cx="4835700" cy="743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dirty="0"/>
              <a:t>Alignment (3)</a:t>
            </a:r>
            <a:endParaRPr dirty="0"/>
          </a:p>
        </p:txBody>
      </p:sp>
      <p:sp>
        <p:nvSpPr>
          <p:cNvPr id="194" name="Google Shape;194;p8"/>
          <p:cNvSpPr txBox="1">
            <a:spLocks noGrp="1"/>
          </p:cNvSpPr>
          <p:nvPr>
            <p:ph type="body" idx="1"/>
          </p:nvPr>
        </p:nvSpPr>
        <p:spPr>
          <a:xfrm>
            <a:off x="514348" y="876244"/>
            <a:ext cx="8415600" cy="3676200"/>
          </a:xfrm>
          <a:prstGeom prst="rect">
            <a:avLst/>
          </a:prstGeom>
          <a:noFill/>
          <a:ln>
            <a:noFill/>
          </a:ln>
        </p:spPr>
        <p:txBody>
          <a:bodyPr spcFirstLastPara="1" wrap="square" lIns="68575" tIns="34275" rIns="68575" bIns="34275" anchor="t" anchorCtr="0">
            <a:noAutofit/>
          </a:bodyPr>
          <a:lstStyle/>
          <a:p>
            <a:pPr marL="254000" lvl="0" indent="-247650" algn="l" rtl="0">
              <a:lnSpc>
                <a:spcPct val="90000"/>
              </a:lnSpc>
              <a:spcBef>
                <a:spcPts val="0"/>
              </a:spcBef>
              <a:spcAft>
                <a:spcPts val="0"/>
              </a:spcAft>
              <a:buSzPts val="2100"/>
              <a:buChar char="•"/>
            </a:pPr>
            <a:r>
              <a:rPr lang="en" sz="2100" b="1"/>
              <a:t>To ensure alignment,</a:t>
            </a:r>
            <a:r>
              <a:rPr lang="en" sz="2100"/>
              <a:t> </a:t>
            </a:r>
            <a:r>
              <a:rPr lang="en" b="1"/>
              <a:t>examine</a:t>
            </a:r>
            <a:r>
              <a:rPr lang="en" sz="2100"/>
              <a:t> the </a:t>
            </a:r>
            <a:r>
              <a:rPr lang="en" sz="2100" b="1"/>
              <a:t>content</a:t>
            </a:r>
            <a:r>
              <a:rPr lang="en"/>
              <a:t> and </a:t>
            </a:r>
            <a:r>
              <a:rPr lang="en" b="1"/>
              <a:t>skills</a:t>
            </a:r>
            <a:r>
              <a:rPr lang="en" sz="2100"/>
              <a:t> in the standard that students need to master and then address t</a:t>
            </a:r>
            <a:r>
              <a:rPr lang="en"/>
              <a:t>he</a:t>
            </a:r>
            <a:r>
              <a:rPr lang="en" sz="2100"/>
              <a:t> content and skills in your assessments and instructional plans.</a:t>
            </a:r>
            <a:endParaRPr/>
          </a:p>
          <a:p>
            <a:pPr marL="254000" lvl="0" indent="-247650" algn="l" rtl="0">
              <a:lnSpc>
                <a:spcPct val="90000"/>
              </a:lnSpc>
              <a:spcBef>
                <a:spcPts val="800"/>
              </a:spcBef>
              <a:spcAft>
                <a:spcPts val="0"/>
              </a:spcAft>
              <a:buSzPts val="2100"/>
              <a:buChar char="•"/>
            </a:pPr>
            <a:r>
              <a:rPr lang="en" sz="2100"/>
              <a:t>One way to study a standard is to</a:t>
            </a:r>
            <a:r>
              <a:rPr lang="en" sz="2100" b="1"/>
              <a:t> unpack it</a:t>
            </a:r>
            <a:r>
              <a:rPr lang="en" sz="2100"/>
              <a:t> into the skills embedded within it to fully understand what constitutes mastery of the standard </a:t>
            </a:r>
            <a:r>
              <a:rPr lang="en" sz="1400" b="1"/>
              <a:t>(see section B  of the Minding the Gap module on kystandards.org)</a:t>
            </a:r>
            <a:r>
              <a:rPr lang="en" sz="2100" b="1"/>
              <a:t>.</a:t>
            </a:r>
            <a:endParaRPr/>
          </a:p>
          <a:p>
            <a:pPr marL="254000" lvl="0" indent="-247650" algn="l" rtl="0">
              <a:lnSpc>
                <a:spcPct val="90000"/>
              </a:lnSpc>
              <a:spcBef>
                <a:spcPts val="800"/>
              </a:spcBef>
              <a:spcAft>
                <a:spcPts val="0"/>
              </a:spcAft>
              <a:buSzPts val="2100"/>
              <a:buChar char="•"/>
            </a:pPr>
            <a:r>
              <a:rPr lang="en" sz="2100"/>
              <a:t>To write </a:t>
            </a:r>
            <a:r>
              <a:rPr lang="en" sz="2100" b="1"/>
              <a:t>well-designed assessments</a:t>
            </a:r>
            <a:r>
              <a:rPr lang="en" sz="2100"/>
              <a:t>, you must strive for the </a:t>
            </a:r>
            <a:r>
              <a:rPr lang="en" sz="2100" b="1"/>
              <a:t>most complete</a:t>
            </a:r>
            <a:r>
              <a:rPr lang="en" sz="2100"/>
              <a:t> degree of </a:t>
            </a:r>
            <a:r>
              <a:rPr lang="en" sz="2100" b="1"/>
              <a:t>alignment</a:t>
            </a:r>
            <a:r>
              <a:rPr lang="en" sz="2100"/>
              <a:t> among the </a:t>
            </a:r>
            <a:r>
              <a:rPr lang="en" sz="2100" b="1"/>
              <a:t>standards</a:t>
            </a:r>
            <a:r>
              <a:rPr lang="en" sz="2100"/>
              <a:t>, what you </a:t>
            </a:r>
            <a:r>
              <a:rPr lang="en" sz="2100" b="1"/>
              <a:t>teach </a:t>
            </a:r>
            <a:r>
              <a:rPr lang="en" sz="2100"/>
              <a:t>in the classroom, and the </a:t>
            </a:r>
            <a:r>
              <a:rPr lang="en" sz="2100" b="1"/>
              <a:t>items</a:t>
            </a:r>
            <a:r>
              <a:rPr lang="en" sz="2100"/>
              <a:t> you use to </a:t>
            </a:r>
            <a:r>
              <a:rPr lang="en" sz="2100" b="1"/>
              <a:t>assess </a:t>
            </a:r>
            <a:r>
              <a:rPr lang="en" sz="2100"/>
              <a:t>student performance.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9"/>
          <p:cNvSpPr txBox="1">
            <a:spLocks noGrp="1"/>
          </p:cNvSpPr>
          <p:nvPr>
            <p:ph type="title"/>
          </p:nvPr>
        </p:nvSpPr>
        <p:spPr>
          <a:xfrm>
            <a:off x="416853" y="192775"/>
            <a:ext cx="8291100" cy="990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1400"/>
              <a:buNone/>
            </a:pPr>
            <a:r>
              <a:rPr lang="en" dirty="0"/>
              <a:t>Alignment Check In</a:t>
            </a:r>
            <a:endParaRPr dirty="0"/>
          </a:p>
        </p:txBody>
      </p:sp>
      <p:sp>
        <p:nvSpPr>
          <p:cNvPr id="202" name="Google Shape;202;p9"/>
          <p:cNvSpPr txBox="1">
            <a:spLocks noGrp="1"/>
          </p:cNvSpPr>
          <p:nvPr>
            <p:ph type="body" idx="1"/>
          </p:nvPr>
        </p:nvSpPr>
        <p:spPr>
          <a:xfrm>
            <a:off x="361812" y="806529"/>
            <a:ext cx="3249293" cy="2967308"/>
          </a:xfrm>
          <a:prstGeom prst="rect">
            <a:avLst/>
          </a:prstGeom>
          <a:noFill/>
          <a:ln>
            <a:noFill/>
          </a:ln>
        </p:spPr>
        <p:txBody>
          <a:bodyPr spcFirstLastPara="1" wrap="square" lIns="68575" tIns="34275" rIns="68575" bIns="34275" anchor="t" anchorCtr="0">
            <a:normAutofit fontScale="92500"/>
          </a:bodyPr>
          <a:lstStyle/>
          <a:p>
            <a:pPr marL="0" lvl="0" indent="0" algn="l" rtl="0">
              <a:lnSpc>
                <a:spcPct val="90000"/>
              </a:lnSpc>
              <a:spcBef>
                <a:spcPts val="0"/>
              </a:spcBef>
              <a:spcAft>
                <a:spcPts val="0"/>
              </a:spcAft>
              <a:buSzPts val="1400"/>
              <a:buNone/>
            </a:pPr>
            <a:r>
              <a:rPr lang="en" dirty="0"/>
              <a:t>Are the items this assessment aligned with the standards being measured?</a:t>
            </a:r>
            <a:endParaRPr dirty="0"/>
          </a:p>
          <a:p>
            <a:pPr marL="0" lvl="0" indent="0" algn="l" rtl="0">
              <a:lnSpc>
                <a:spcPct val="90000"/>
              </a:lnSpc>
              <a:spcBef>
                <a:spcPts val="0"/>
              </a:spcBef>
              <a:spcAft>
                <a:spcPts val="0"/>
              </a:spcAft>
              <a:buSzPts val="1400"/>
              <a:buNone/>
            </a:pPr>
            <a:endParaRPr dirty="0"/>
          </a:p>
          <a:p>
            <a:pPr marL="457200" lvl="0" indent="-298450" algn="l" rtl="0">
              <a:lnSpc>
                <a:spcPct val="90000"/>
              </a:lnSpc>
              <a:spcBef>
                <a:spcPts val="0"/>
              </a:spcBef>
              <a:spcAft>
                <a:spcPts val="0"/>
              </a:spcAft>
              <a:buClr>
                <a:schemeClr val="dk1"/>
              </a:buClr>
              <a:buSzPts val="1100"/>
              <a:buFont typeface="Calibri"/>
              <a:buChar char="•"/>
            </a:pPr>
            <a:r>
              <a:rPr lang="en" dirty="0"/>
              <a:t>Does the assessment require that students demonstrate their knowledge of the content and skills required in the standards?</a:t>
            </a:r>
            <a:endParaRPr dirty="0"/>
          </a:p>
        </p:txBody>
      </p:sp>
      <p:graphicFrame>
        <p:nvGraphicFramePr>
          <p:cNvPr id="2" name="Table 1">
            <a:extLst>
              <a:ext uri="{FF2B5EF4-FFF2-40B4-BE49-F238E27FC236}">
                <a16:creationId xmlns:a16="http://schemas.microsoft.com/office/drawing/2014/main" id="{A88B00E8-D45B-C939-65FE-02A3251BF08A}"/>
              </a:ext>
            </a:extLst>
          </p:cNvPr>
          <p:cNvGraphicFramePr>
            <a:graphicFrameLocks noGrp="1"/>
          </p:cNvGraphicFramePr>
          <p:nvPr>
            <p:extLst>
              <p:ext uri="{D42A27DB-BD31-4B8C-83A1-F6EECF244321}">
                <p14:modId xmlns:p14="http://schemas.microsoft.com/office/powerpoint/2010/main" val="1851702022"/>
              </p:ext>
            </p:extLst>
          </p:nvPr>
        </p:nvGraphicFramePr>
        <p:xfrm>
          <a:off x="4378271" y="2495227"/>
          <a:ext cx="4659974" cy="2648273"/>
        </p:xfrm>
        <a:graphic>
          <a:graphicData uri="http://schemas.openxmlformats.org/drawingml/2006/table">
            <a:tbl>
              <a:tblPr firstRow="1">
                <a:tableStyleId>{5C22544A-7EE6-4342-B048-85BDC9FD1C3A}</a:tableStyleId>
              </a:tblPr>
              <a:tblGrid>
                <a:gridCol w="4659974">
                  <a:extLst>
                    <a:ext uri="{9D8B030D-6E8A-4147-A177-3AD203B41FA5}">
                      <a16:colId xmlns:a16="http://schemas.microsoft.com/office/drawing/2014/main" val="244592920"/>
                    </a:ext>
                  </a:extLst>
                </a:gridCol>
              </a:tblGrid>
              <a:tr h="2648273">
                <a:tc>
                  <a:txBody>
                    <a:bodyPr/>
                    <a:lstStyle/>
                    <a:p>
                      <a:pPr marL="0" marR="0">
                        <a:lnSpc>
                          <a:spcPct val="115000"/>
                        </a:lnSpc>
                      </a:pPr>
                      <a:r>
                        <a:rPr lang="en-US" sz="1400" b="0" dirty="0">
                          <a:solidFill>
                            <a:schemeClr val="tx1"/>
                          </a:solidFill>
                          <a:effectLst/>
                        </a:rPr>
                        <a:t>Part One: Create a poster to respond to the compelling question: What makes a community healthy? On your poster, include how different jobs, public and private institutions, and Kentucky laws help make the community healthy.</a:t>
                      </a:r>
                    </a:p>
                    <a:p>
                      <a:pPr marL="0" marR="0">
                        <a:lnSpc>
                          <a:spcPct val="115000"/>
                        </a:lnSpc>
                      </a:pPr>
                      <a:r>
                        <a:rPr lang="en-US" sz="1400" b="0" dirty="0">
                          <a:solidFill>
                            <a:schemeClr val="tx1"/>
                          </a:solidFill>
                          <a:effectLst/>
                        </a:rPr>
                        <a:t> </a:t>
                      </a:r>
                    </a:p>
                    <a:p>
                      <a:pPr marL="0" marR="0">
                        <a:lnSpc>
                          <a:spcPct val="115000"/>
                        </a:lnSpc>
                      </a:pPr>
                      <a:r>
                        <a:rPr lang="en-US" sz="1400" b="0" dirty="0">
                          <a:solidFill>
                            <a:schemeClr val="tx1"/>
                          </a:solidFill>
                          <a:effectLst/>
                        </a:rPr>
                        <a:t>Part Two: Construct an argument, with reasons, on how to improve the local community and Kentucky based on your understanding of what makes a community healthy. In your response, provide at least TWO examples.</a:t>
                      </a:r>
                      <a:endParaRPr lang="en-US" sz="1400" b="0" dirty="0">
                        <a:solidFill>
                          <a:schemeClr val="tx1"/>
                        </a:solidFill>
                        <a:effectLst/>
                        <a:latin typeface="Arial" panose="020B0604020202020204" pitchFamily="34" charset="0"/>
                        <a:ea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309954987"/>
                  </a:ext>
                </a:extLst>
              </a:tr>
            </a:tbl>
          </a:graphicData>
        </a:graphic>
      </p:graphicFrame>
      <p:sp>
        <p:nvSpPr>
          <p:cNvPr id="3" name="Rectangle 1">
            <a:extLst>
              <a:ext uri="{FF2B5EF4-FFF2-40B4-BE49-F238E27FC236}">
                <a16:creationId xmlns:a16="http://schemas.microsoft.com/office/drawing/2014/main" id="{29B3DFF0-0AF9-8223-3DBE-02FEC3766337}"/>
              </a:ext>
            </a:extLst>
          </p:cNvPr>
          <p:cNvSpPr>
            <a:spLocks noChangeArrowheads="1"/>
          </p:cNvSpPr>
          <p:nvPr/>
        </p:nvSpPr>
        <p:spPr bwMode="auto">
          <a:xfrm>
            <a:off x="4631376" y="95457"/>
            <a:ext cx="42146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Task Aligned to the Compelling Question: </a:t>
            </a:r>
            <a:endParaRPr kumimoji="0" lang="en-US" altLang="en-US" sz="1800" b="0" i="0" u="none" strike="noStrike" cap="none" normalizeH="0" baseline="0" dirty="0">
              <a:ln>
                <a:noFill/>
              </a:ln>
              <a:solidFill>
                <a:schemeClr val="tx1"/>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 </a:t>
            </a:r>
            <a:endParaRPr kumimoji="0" lang="en-US" altLang="en-US" sz="1800" b="0" i="0" u="none" strike="noStrike" cap="none" normalizeH="0" baseline="0" dirty="0">
              <a:ln>
                <a:noFill/>
              </a:ln>
              <a:solidFill>
                <a:schemeClr val="tx1"/>
              </a:solidFill>
              <a:effectLst/>
              <a:latin typeface="Franklin Gothic Book" panose="020B0503020102020204" pitchFamily="34" charset="0"/>
            </a:endParaRPr>
          </a:p>
        </p:txBody>
      </p:sp>
      <p:sp>
        <p:nvSpPr>
          <p:cNvPr id="5" name="TextBox 4">
            <a:extLst>
              <a:ext uri="{FF2B5EF4-FFF2-40B4-BE49-F238E27FC236}">
                <a16:creationId xmlns:a16="http://schemas.microsoft.com/office/drawing/2014/main" id="{121CB21B-ECBC-79E9-EF31-141738F18083}"/>
              </a:ext>
            </a:extLst>
          </p:cNvPr>
          <p:cNvSpPr txBox="1"/>
          <p:nvPr/>
        </p:nvSpPr>
        <p:spPr>
          <a:xfrm>
            <a:off x="4512625" y="178787"/>
            <a:ext cx="4393769" cy="2392963"/>
          </a:xfrm>
          <a:prstGeom prst="rect">
            <a:avLst/>
          </a:prstGeom>
          <a:noFill/>
        </p:spPr>
        <p:txBody>
          <a:bodyPr wrap="square">
            <a:spAutoFit/>
          </a:bodyPr>
          <a:lstStyle/>
          <a:p>
            <a:pPr marL="0" marR="0">
              <a:lnSpc>
                <a:spcPct val="107000"/>
              </a:lnSpc>
              <a:spcAft>
                <a:spcPts val="80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endParaRPr>
          </a:p>
          <a:p>
            <a:pPr marL="342900" marR="0" lvl="0" indent="-342900">
              <a:lnSpc>
                <a:spcPct val="115000"/>
              </a:lnSpc>
              <a:buSzPts val="1000"/>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Noto Sans Symbols"/>
              </a:rPr>
              <a:t>1.I.Q.1 Ask compelling questions about communities in Kentucky. </a:t>
            </a:r>
            <a:endParaRPr lang="en-US" sz="1400" dirty="0">
              <a:effectLst/>
              <a:latin typeface="Noto Sans Symbols"/>
              <a:ea typeface="Noto Sans Symbols"/>
              <a:cs typeface="Noto Sans Symbols"/>
            </a:endParaRPr>
          </a:p>
          <a:p>
            <a:pPr marL="342900" marR="0" lvl="0" indent="-342900">
              <a:lnSpc>
                <a:spcPct val="115000"/>
              </a:lnSpc>
              <a:buSzPts val="1000"/>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Noto Sans Symbols"/>
              </a:rPr>
              <a:t>1.I.UE.2 Construct responses to compelling and supporting questions about communities in Kentucky.</a:t>
            </a:r>
            <a:endParaRPr lang="en-US" sz="1400" dirty="0">
              <a:effectLst/>
              <a:latin typeface="Noto Sans Symbols"/>
              <a:ea typeface="Noto Sans Symbols"/>
              <a:cs typeface="Noto Sans Symbols"/>
            </a:endParaRPr>
          </a:p>
          <a:p>
            <a:pPr marL="342900" marR="0" lvl="0" indent="-342900">
              <a:lnSpc>
                <a:spcPct val="115000"/>
              </a:lnSpc>
              <a:buSzPts val="1000"/>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Noto Sans Symbols"/>
              </a:rPr>
              <a:t>1.I.CC.2 Construct an argument with reasons to address how to improve the local community and Kentucky.</a:t>
            </a:r>
            <a:endParaRPr lang="en-US" sz="1400" dirty="0">
              <a:effectLst/>
              <a:latin typeface="Noto Sans Symbols"/>
              <a:ea typeface="Noto Sans Symbols"/>
              <a:cs typeface="Noto Sans Symbol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0"/>
          <p:cNvSpPr txBox="1">
            <a:spLocks noGrp="1"/>
          </p:cNvSpPr>
          <p:nvPr>
            <p:ph type="title"/>
          </p:nvPr>
        </p:nvSpPr>
        <p:spPr>
          <a:xfrm>
            <a:off x="231522" y="128950"/>
            <a:ext cx="8189100" cy="743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a:t>Application: Alignment Check In </a:t>
            </a:r>
            <a:endParaRPr/>
          </a:p>
        </p:txBody>
      </p:sp>
      <p:sp>
        <p:nvSpPr>
          <p:cNvPr id="208" name="Google Shape;208;p10"/>
          <p:cNvSpPr txBox="1">
            <a:spLocks noGrp="1"/>
          </p:cNvSpPr>
          <p:nvPr>
            <p:ph type="body" idx="1"/>
          </p:nvPr>
        </p:nvSpPr>
        <p:spPr>
          <a:xfrm>
            <a:off x="231525" y="872050"/>
            <a:ext cx="6034500" cy="3328500"/>
          </a:xfrm>
          <a:prstGeom prst="rect">
            <a:avLst/>
          </a:prstGeom>
          <a:noFill/>
          <a:ln>
            <a:noFill/>
          </a:ln>
        </p:spPr>
        <p:txBody>
          <a:bodyPr spcFirstLastPara="1" wrap="square" lIns="68575" tIns="34275" rIns="68575" bIns="34275" anchor="t" anchorCtr="0">
            <a:normAutofit lnSpcReduction="10000"/>
          </a:bodyPr>
          <a:lstStyle/>
          <a:p>
            <a:pPr marL="0" lvl="0" indent="0" algn="l" rtl="0">
              <a:lnSpc>
                <a:spcPct val="100000"/>
              </a:lnSpc>
              <a:spcBef>
                <a:spcPts val="0"/>
              </a:spcBef>
              <a:spcAft>
                <a:spcPts val="0"/>
              </a:spcAft>
              <a:buSzPts val="1400"/>
              <a:buNone/>
            </a:pPr>
            <a:r>
              <a:rPr lang="en" dirty="0"/>
              <a:t>Access an assessment you used recently, or plan to use soon. </a:t>
            </a:r>
            <a:endParaRPr dirty="0"/>
          </a:p>
          <a:p>
            <a:pPr marL="0" lvl="0" indent="0" algn="l" rtl="0">
              <a:lnSpc>
                <a:spcPct val="100000"/>
              </a:lnSpc>
              <a:spcBef>
                <a:spcPts val="0"/>
              </a:spcBef>
              <a:spcAft>
                <a:spcPts val="0"/>
              </a:spcAft>
              <a:buSzPts val="1400"/>
              <a:buNone/>
            </a:pPr>
            <a:endParaRPr dirty="0"/>
          </a:p>
          <a:p>
            <a:pPr marL="0" lvl="0" indent="0" algn="ctr" rtl="0">
              <a:lnSpc>
                <a:spcPct val="100000"/>
              </a:lnSpc>
              <a:spcBef>
                <a:spcPts val="0"/>
              </a:spcBef>
              <a:spcAft>
                <a:spcPts val="0"/>
              </a:spcAft>
              <a:buSzPts val="1400"/>
              <a:buNone/>
            </a:pPr>
            <a:endParaRPr dirty="0"/>
          </a:p>
          <a:p>
            <a:pPr marL="0" lvl="0" indent="0" algn="ctr" rtl="0">
              <a:lnSpc>
                <a:spcPct val="100000"/>
              </a:lnSpc>
              <a:spcBef>
                <a:spcPts val="0"/>
              </a:spcBef>
              <a:spcAft>
                <a:spcPts val="0"/>
              </a:spcAft>
              <a:buSzPts val="1400"/>
              <a:buNone/>
            </a:pPr>
            <a:r>
              <a:rPr lang="en" dirty="0"/>
              <a:t>Consider:</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 dirty="0"/>
              <a:t>Are the items in your assessment aligned with the standards you taught or intend to teach and measure?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 dirty="0"/>
              <a:t>Explain using evidence from your assessment. </a:t>
            </a:r>
            <a:endParaRPr dirty="0"/>
          </a:p>
        </p:txBody>
      </p:sp>
      <p:pic>
        <p:nvPicPr>
          <p:cNvPr id="209" name="Google Shape;209;p10" descr="Public Domain Clip Art Image | pen &amp; pencil | ID: 13969767611079 ..."/>
          <p:cNvPicPr preferRelativeResize="0"/>
          <p:nvPr/>
        </p:nvPicPr>
        <p:blipFill>
          <a:blip r:embed="rId3">
            <a:alphaModFix/>
          </a:blip>
          <a:stretch>
            <a:fillRect/>
          </a:stretch>
        </p:blipFill>
        <p:spPr>
          <a:xfrm>
            <a:off x="6347250" y="1335769"/>
            <a:ext cx="2491950" cy="22500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32f66515471_0_31"/>
          <p:cNvSpPr txBox="1">
            <a:spLocks noGrp="1"/>
          </p:cNvSpPr>
          <p:nvPr>
            <p:ph type="title"/>
          </p:nvPr>
        </p:nvSpPr>
        <p:spPr>
          <a:xfrm>
            <a:off x="416852" y="192775"/>
            <a:ext cx="7568400" cy="990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1400"/>
              <a:buNone/>
            </a:pPr>
            <a:r>
              <a:rPr lang="en"/>
              <a:t>Alignment Reflection</a:t>
            </a:r>
            <a:endParaRPr/>
          </a:p>
        </p:txBody>
      </p:sp>
      <p:sp>
        <p:nvSpPr>
          <p:cNvPr id="215" name="Google Shape;215;g32f66515471_0_31"/>
          <p:cNvSpPr txBox="1">
            <a:spLocks noGrp="1"/>
          </p:cNvSpPr>
          <p:nvPr>
            <p:ph type="body" idx="1"/>
          </p:nvPr>
        </p:nvSpPr>
        <p:spPr>
          <a:xfrm>
            <a:off x="265275" y="2241950"/>
            <a:ext cx="8641800" cy="25674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800"/>
              </a:spcBef>
              <a:spcAft>
                <a:spcPts val="0"/>
              </a:spcAft>
              <a:buSzPts val="1400"/>
              <a:buNone/>
            </a:pPr>
            <a:r>
              <a:rPr lang="en" sz="2200" dirty="0">
                <a:solidFill>
                  <a:schemeClr val="dk1"/>
                </a:solidFill>
              </a:rPr>
              <a:t>Answer the following question for this module on your </a:t>
            </a:r>
            <a:r>
              <a:rPr lang="en-US" sz="2200" dirty="0">
                <a:solidFill>
                  <a:schemeClr val="dk1"/>
                </a:solidFill>
              </a:rPr>
              <a:t>Note Catcher</a:t>
            </a:r>
            <a:r>
              <a:rPr lang="en" sz="2200" dirty="0">
                <a:solidFill>
                  <a:schemeClr val="dk1"/>
                </a:solidFill>
              </a:rPr>
              <a:t>.</a:t>
            </a:r>
            <a:endParaRPr sz="2200" dirty="0">
              <a:solidFill>
                <a:schemeClr val="dk1"/>
              </a:solidFill>
            </a:endParaRPr>
          </a:p>
          <a:p>
            <a:pPr marL="0" lvl="0" indent="0" algn="l" rtl="0">
              <a:lnSpc>
                <a:spcPct val="90000"/>
              </a:lnSpc>
              <a:spcBef>
                <a:spcPts val="800"/>
              </a:spcBef>
              <a:spcAft>
                <a:spcPts val="0"/>
              </a:spcAft>
              <a:buSzPts val="1400"/>
              <a:buNone/>
            </a:pPr>
            <a:endParaRPr sz="2200" dirty="0">
              <a:solidFill>
                <a:schemeClr val="dk1"/>
              </a:solidFill>
            </a:endParaRPr>
          </a:p>
          <a:p>
            <a:pPr marL="0" lvl="0" indent="0" algn="ctr" rtl="0">
              <a:spcBef>
                <a:spcPts val="0"/>
              </a:spcBef>
              <a:spcAft>
                <a:spcPts val="0"/>
              </a:spcAft>
              <a:buClr>
                <a:schemeClr val="dk1"/>
              </a:buClr>
              <a:buSzPts val="2100"/>
              <a:buFont typeface="Arial"/>
              <a:buNone/>
            </a:pPr>
            <a:r>
              <a:rPr lang="en" sz="2200" dirty="0">
                <a:solidFill>
                  <a:schemeClr val="dk1"/>
                </a:solidFill>
              </a:rPr>
              <a:t>Why is alignment a characteristic of high-quality assessment design?</a:t>
            </a:r>
            <a:endParaRPr sz="2200" dirty="0">
              <a:solidFill>
                <a:schemeClr val="dk1"/>
              </a:solidFill>
            </a:endParaRPr>
          </a:p>
        </p:txBody>
      </p:sp>
      <p:pic>
        <p:nvPicPr>
          <p:cNvPr id="216" name="Google Shape;216;g32f66515471_0_3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722250" y="192775"/>
            <a:ext cx="1742276" cy="17422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32f66515471_0_6"/>
          <p:cNvSpPr txBox="1">
            <a:spLocks noGrp="1"/>
          </p:cNvSpPr>
          <p:nvPr>
            <p:ph type="ctrTitle"/>
          </p:nvPr>
        </p:nvSpPr>
        <p:spPr>
          <a:xfrm>
            <a:off x="2029075" y="910752"/>
            <a:ext cx="6858000" cy="10191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rgbClr val="072B62"/>
              </a:buClr>
              <a:buSzPts val="3300"/>
              <a:buFont typeface="Georgia"/>
              <a:buNone/>
            </a:pPr>
            <a:r>
              <a:rPr lang="en"/>
              <a:t>Rigor</a:t>
            </a:r>
            <a:endParaRPr/>
          </a:p>
        </p:txBody>
      </p:sp>
      <p:sp>
        <p:nvSpPr>
          <p:cNvPr id="223" name="Google Shape;223;g32f66515471_0_6"/>
          <p:cNvSpPr txBox="1">
            <a:spLocks noGrp="1"/>
          </p:cNvSpPr>
          <p:nvPr>
            <p:ph type="subTitle" idx="1"/>
          </p:nvPr>
        </p:nvSpPr>
        <p:spPr>
          <a:xfrm>
            <a:off x="2551400" y="2181250"/>
            <a:ext cx="6112200" cy="11124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SzPts val="2100"/>
              <a:buNone/>
            </a:pPr>
            <a:r>
              <a:rPr lang="en"/>
              <a:t>Why is rigor a characteristic of high-quality assessment design?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1"/>
          <p:cNvSpPr txBox="1">
            <a:spLocks noGrp="1"/>
          </p:cNvSpPr>
          <p:nvPr>
            <p:ph type="title"/>
          </p:nvPr>
        </p:nvSpPr>
        <p:spPr>
          <a:xfrm>
            <a:off x="312630" y="144577"/>
            <a:ext cx="4835700" cy="743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dirty="0"/>
              <a:t>Rigor </a:t>
            </a:r>
            <a:endParaRPr dirty="0"/>
          </a:p>
        </p:txBody>
      </p:sp>
      <p:sp>
        <p:nvSpPr>
          <p:cNvPr id="229" name="Google Shape;229;p11"/>
          <p:cNvSpPr txBox="1">
            <a:spLocks noGrp="1"/>
          </p:cNvSpPr>
          <p:nvPr>
            <p:ph type="body" idx="1"/>
          </p:nvPr>
        </p:nvSpPr>
        <p:spPr>
          <a:xfrm>
            <a:off x="312625" y="797225"/>
            <a:ext cx="8328300" cy="3391800"/>
          </a:xfrm>
          <a:prstGeom prst="rect">
            <a:avLst/>
          </a:prstGeom>
          <a:noFill/>
          <a:ln>
            <a:noFill/>
          </a:ln>
        </p:spPr>
        <p:txBody>
          <a:bodyPr spcFirstLastPara="1" wrap="square" lIns="68575" tIns="34275" rIns="68575" bIns="34275" anchor="t" anchorCtr="0">
            <a:normAutofit fontScale="92500" lnSpcReduction="20000"/>
          </a:bodyPr>
          <a:lstStyle/>
          <a:p>
            <a:pPr marL="254000" lvl="0" indent="-242570" algn="l" rtl="0">
              <a:lnSpc>
                <a:spcPct val="100000"/>
              </a:lnSpc>
              <a:spcBef>
                <a:spcPts val="0"/>
              </a:spcBef>
              <a:spcAft>
                <a:spcPts val="0"/>
              </a:spcAft>
              <a:buSzPct val="100000"/>
              <a:buChar char="•"/>
            </a:pPr>
            <a:r>
              <a:rPr lang="en" sz="2400"/>
              <a:t>Rigor is the </a:t>
            </a:r>
            <a:r>
              <a:rPr lang="en" sz="2400" b="1"/>
              <a:t>cognitive complexity </a:t>
            </a:r>
            <a:r>
              <a:rPr lang="en" sz="2400"/>
              <a:t>of a </a:t>
            </a:r>
            <a:r>
              <a:rPr lang="en" sz="2400" b="1"/>
              <a:t>skill within a standard</a:t>
            </a:r>
            <a:r>
              <a:rPr lang="en" sz="2400"/>
              <a:t> or of an </a:t>
            </a:r>
            <a:r>
              <a:rPr lang="en" sz="2400" b="1"/>
              <a:t>assessment item</a:t>
            </a:r>
            <a:r>
              <a:rPr lang="en" sz="2400"/>
              <a:t>. </a:t>
            </a:r>
            <a:endParaRPr sz="2400"/>
          </a:p>
          <a:p>
            <a:pPr marL="457200" lvl="0" indent="0" algn="l" rtl="0">
              <a:lnSpc>
                <a:spcPct val="100000"/>
              </a:lnSpc>
              <a:spcBef>
                <a:spcPts val="0"/>
              </a:spcBef>
              <a:spcAft>
                <a:spcPts val="0"/>
              </a:spcAft>
              <a:buNone/>
            </a:pPr>
            <a:endParaRPr sz="2400"/>
          </a:p>
          <a:p>
            <a:pPr marL="254000" lvl="0" indent="-242570" algn="l" rtl="0">
              <a:lnSpc>
                <a:spcPct val="100000"/>
              </a:lnSpc>
              <a:spcBef>
                <a:spcPts val="0"/>
              </a:spcBef>
              <a:spcAft>
                <a:spcPts val="0"/>
              </a:spcAft>
              <a:buSzPct val="100000"/>
              <a:buChar char="•"/>
            </a:pPr>
            <a:r>
              <a:rPr lang="en" sz="2400"/>
              <a:t>It is important to note that, although </a:t>
            </a:r>
            <a:r>
              <a:rPr lang="en" sz="2400" b="1"/>
              <a:t>rigor</a:t>
            </a:r>
            <a:r>
              <a:rPr lang="en" sz="2400"/>
              <a:t> and </a:t>
            </a:r>
            <a:r>
              <a:rPr lang="en" sz="2400" b="1"/>
              <a:t>difficulty</a:t>
            </a:r>
            <a:r>
              <a:rPr lang="en" sz="2400"/>
              <a:t> are often </a:t>
            </a:r>
            <a:r>
              <a:rPr lang="en" sz="2400" b="1"/>
              <a:t>related</a:t>
            </a:r>
            <a:r>
              <a:rPr lang="en" sz="2400"/>
              <a:t>, they are </a:t>
            </a:r>
            <a:r>
              <a:rPr lang="en" sz="2400" b="1"/>
              <a:t>not identical</a:t>
            </a:r>
            <a:r>
              <a:rPr lang="en" sz="2400"/>
              <a:t>.</a:t>
            </a:r>
            <a:endParaRPr sz="2400"/>
          </a:p>
          <a:p>
            <a:pPr marL="457200" lvl="0" indent="0" algn="l" rtl="0">
              <a:lnSpc>
                <a:spcPct val="100000"/>
              </a:lnSpc>
              <a:spcBef>
                <a:spcPts val="0"/>
              </a:spcBef>
              <a:spcAft>
                <a:spcPts val="0"/>
              </a:spcAft>
              <a:buNone/>
            </a:pPr>
            <a:endParaRPr sz="2400"/>
          </a:p>
          <a:p>
            <a:pPr marL="254000" lvl="0" indent="-242570" algn="l" rtl="0">
              <a:lnSpc>
                <a:spcPct val="100000"/>
              </a:lnSpc>
              <a:spcBef>
                <a:spcPts val="0"/>
              </a:spcBef>
              <a:spcAft>
                <a:spcPts val="0"/>
              </a:spcAft>
              <a:buSzPct val="100000"/>
              <a:buChar char="•"/>
            </a:pPr>
            <a:r>
              <a:rPr lang="en" sz="2400"/>
              <a:t>Although it is often the case that less cognitively complex items are less difficult, this is </a:t>
            </a:r>
            <a:r>
              <a:rPr lang="en" sz="2400" b="1"/>
              <a:t>not always true.</a:t>
            </a:r>
            <a:endParaRPr sz="2400" b="1"/>
          </a:p>
          <a:p>
            <a:pPr marL="914400" lvl="1" indent="-357822" algn="l" rtl="0">
              <a:lnSpc>
                <a:spcPct val="100000"/>
              </a:lnSpc>
              <a:spcBef>
                <a:spcPts val="0"/>
              </a:spcBef>
              <a:spcAft>
                <a:spcPts val="0"/>
              </a:spcAft>
              <a:buSzPct val="129411"/>
              <a:buChar char="•"/>
            </a:pPr>
            <a:r>
              <a:rPr lang="en" sz="1700">
                <a:solidFill>
                  <a:schemeClr val="dk1"/>
                </a:solidFill>
              </a:rPr>
              <a:t>For example, vocabulary items in English Language Arts are usually not very complex in terms of the kind of thinking a student must do. However, they can be difficult because</a:t>
            </a:r>
            <a:endParaRPr sz="1700">
              <a:solidFill>
                <a:schemeClr val="dk1"/>
              </a:solidFill>
            </a:endParaRPr>
          </a:p>
          <a:p>
            <a:pPr marL="1371600" lvl="2" indent="-357822" algn="l" rtl="0">
              <a:lnSpc>
                <a:spcPct val="100000"/>
              </a:lnSpc>
              <a:spcBef>
                <a:spcPts val="0"/>
              </a:spcBef>
              <a:spcAft>
                <a:spcPts val="0"/>
              </a:spcAft>
              <a:buSzPct val="129411"/>
              <a:buChar char="•"/>
            </a:pPr>
            <a:r>
              <a:rPr lang="en" sz="1700">
                <a:solidFill>
                  <a:schemeClr val="dk1"/>
                </a:solidFill>
              </a:rPr>
              <a:t>the tested word is completely unknown to the student; or, </a:t>
            </a:r>
            <a:endParaRPr sz="1700">
              <a:solidFill>
                <a:schemeClr val="dk1"/>
              </a:solidFill>
            </a:endParaRPr>
          </a:p>
          <a:p>
            <a:pPr marL="1371600" lvl="2" indent="-357822" algn="l" rtl="0">
              <a:lnSpc>
                <a:spcPct val="100000"/>
              </a:lnSpc>
              <a:spcBef>
                <a:spcPts val="0"/>
              </a:spcBef>
              <a:spcAft>
                <a:spcPts val="0"/>
              </a:spcAft>
              <a:buSzPct val="129411"/>
              <a:buChar char="•"/>
            </a:pPr>
            <a:r>
              <a:rPr lang="en" sz="1700">
                <a:solidFill>
                  <a:schemeClr val="dk1"/>
                </a:solidFill>
              </a:rPr>
              <a:t>the context in the passage is challenging to interpret.</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3"/>
          <p:cNvSpPr txBox="1">
            <a:spLocks noGrp="1"/>
          </p:cNvSpPr>
          <p:nvPr>
            <p:ph type="title"/>
          </p:nvPr>
        </p:nvSpPr>
        <p:spPr>
          <a:xfrm>
            <a:off x="312630" y="144577"/>
            <a:ext cx="4835700" cy="743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dirty="0"/>
              <a:t>Rigor (2)</a:t>
            </a:r>
            <a:endParaRPr dirty="0"/>
          </a:p>
        </p:txBody>
      </p:sp>
      <p:sp>
        <p:nvSpPr>
          <p:cNvPr id="235" name="Google Shape;235;p13"/>
          <p:cNvSpPr txBox="1">
            <a:spLocks noGrp="1"/>
          </p:cNvSpPr>
          <p:nvPr>
            <p:ph type="body" idx="1"/>
          </p:nvPr>
        </p:nvSpPr>
        <p:spPr>
          <a:xfrm>
            <a:off x="448100" y="733650"/>
            <a:ext cx="8401200" cy="3676200"/>
          </a:xfrm>
          <a:prstGeom prst="rect">
            <a:avLst/>
          </a:prstGeom>
          <a:noFill/>
          <a:ln>
            <a:noFill/>
          </a:ln>
        </p:spPr>
        <p:txBody>
          <a:bodyPr spcFirstLastPara="1" wrap="square" lIns="68575" tIns="34275" rIns="68575" bIns="34275" anchor="t" anchorCtr="0">
            <a:noAutofit/>
          </a:bodyPr>
          <a:lstStyle/>
          <a:p>
            <a:pPr marL="254000" lvl="0" indent="-254000" algn="l" rtl="0">
              <a:lnSpc>
                <a:spcPct val="90000"/>
              </a:lnSpc>
              <a:spcBef>
                <a:spcPts val="0"/>
              </a:spcBef>
              <a:spcAft>
                <a:spcPts val="0"/>
              </a:spcAft>
              <a:buSzPts val="2400"/>
              <a:buChar char="•"/>
            </a:pPr>
            <a:r>
              <a:rPr lang="en" sz="2400"/>
              <a:t>An assessment has</a:t>
            </a:r>
            <a:r>
              <a:rPr lang="en" sz="2400" b="1"/>
              <a:t> “an appropriate level of rigor”</a:t>
            </a:r>
            <a:r>
              <a:rPr lang="en" sz="2400"/>
              <a:t> if:</a:t>
            </a:r>
            <a:endParaRPr sz="2400"/>
          </a:p>
          <a:p>
            <a:pPr marL="914400" lvl="1" indent="-381000" algn="l" rtl="0">
              <a:lnSpc>
                <a:spcPct val="90000"/>
              </a:lnSpc>
              <a:spcBef>
                <a:spcPts val="0"/>
              </a:spcBef>
              <a:spcAft>
                <a:spcPts val="0"/>
              </a:spcAft>
              <a:buSzPts val="2400"/>
              <a:buChar char="•"/>
            </a:pPr>
            <a:r>
              <a:rPr lang="en" sz="2400"/>
              <a:t>it </a:t>
            </a:r>
            <a:r>
              <a:rPr lang="en" sz="2400" b="1"/>
              <a:t>includes items</a:t>
            </a:r>
            <a:r>
              <a:rPr lang="en" sz="2400"/>
              <a:t> that </a:t>
            </a:r>
            <a:r>
              <a:rPr lang="en" sz="2400" b="1"/>
              <a:t>match</a:t>
            </a:r>
            <a:r>
              <a:rPr lang="en" sz="2400"/>
              <a:t> the </a:t>
            </a:r>
            <a:r>
              <a:rPr lang="en" sz="2400" b="1"/>
              <a:t>level of rigor</a:t>
            </a:r>
            <a:r>
              <a:rPr lang="en" sz="2400"/>
              <a:t> of the </a:t>
            </a:r>
            <a:r>
              <a:rPr lang="en" sz="2400" b="1"/>
              <a:t>skill or skills </a:t>
            </a:r>
            <a:r>
              <a:rPr lang="en" sz="2400"/>
              <a:t>you intend students to master.</a:t>
            </a:r>
            <a:endParaRPr/>
          </a:p>
          <a:p>
            <a:pPr marL="914400" lvl="1" indent="-381000" algn="l" rtl="0">
              <a:lnSpc>
                <a:spcPct val="90000"/>
              </a:lnSpc>
              <a:spcBef>
                <a:spcPts val="800"/>
              </a:spcBef>
              <a:spcAft>
                <a:spcPts val="0"/>
              </a:spcAft>
              <a:buSzPts val="2400"/>
              <a:buChar char="•"/>
            </a:pPr>
            <a:r>
              <a:rPr lang="en" sz="2400"/>
              <a:t>it </a:t>
            </a:r>
            <a:r>
              <a:rPr lang="en" sz="2400" b="1"/>
              <a:t>measures </a:t>
            </a:r>
            <a:r>
              <a:rPr lang="en" sz="2400"/>
              <a:t>a </a:t>
            </a:r>
            <a:r>
              <a:rPr lang="en" sz="2400" b="1"/>
              <a:t>range </a:t>
            </a:r>
            <a:r>
              <a:rPr lang="en" sz="2400"/>
              <a:t>of </a:t>
            </a:r>
            <a:r>
              <a:rPr lang="en" sz="2400" b="1"/>
              <a:t>student thinking</a:t>
            </a:r>
            <a:r>
              <a:rPr lang="en" sz="2400"/>
              <a:t> and </a:t>
            </a:r>
            <a:r>
              <a:rPr lang="en" sz="2400" b="1"/>
              <a:t>understanding</a:t>
            </a:r>
            <a:r>
              <a:rPr lang="en" sz="2400"/>
              <a:t> so that it can </a:t>
            </a:r>
            <a:r>
              <a:rPr lang="en" sz="2400" b="1"/>
              <a:t>measure</a:t>
            </a:r>
            <a:r>
              <a:rPr lang="en" sz="2400"/>
              <a:t> the </a:t>
            </a:r>
            <a:r>
              <a:rPr lang="en" sz="2400" b="1"/>
              <a:t>knowledge and skill</a:t>
            </a:r>
            <a:r>
              <a:rPr lang="en" sz="2400"/>
              <a:t>s of the </a:t>
            </a:r>
            <a:r>
              <a:rPr lang="en" sz="2400" b="1"/>
              <a:t>greatest number </a:t>
            </a:r>
            <a:r>
              <a:rPr lang="en" sz="2400"/>
              <a:t>of </a:t>
            </a:r>
            <a:r>
              <a:rPr lang="en" sz="2400" b="1"/>
              <a:t>students</a:t>
            </a:r>
            <a:r>
              <a:rPr lang="en" sz="2400"/>
              <a:t>.</a:t>
            </a:r>
            <a:endParaRPr sz="2400"/>
          </a:p>
          <a:p>
            <a:pPr marL="254000" lvl="0" indent="-254000" algn="l" rtl="0">
              <a:lnSpc>
                <a:spcPct val="90000"/>
              </a:lnSpc>
              <a:spcBef>
                <a:spcPts val="0"/>
              </a:spcBef>
              <a:spcAft>
                <a:spcPts val="0"/>
              </a:spcAft>
              <a:buSzPts val="2400"/>
              <a:buChar char="•"/>
            </a:pPr>
            <a:r>
              <a:rPr lang="en" sz="2400"/>
              <a:t>A helpful tip is </a:t>
            </a:r>
            <a:r>
              <a:rPr lang="en" sz="2400" b="1"/>
              <a:t>to use the verbs</a:t>
            </a:r>
            <a:r>
              <a:rPr lang="en" sz="2400"/>
              <a:t>, in the context of the standard as a whole, to </a:t>
            </a:r>
            <a:r>
              <a:rPr lang="en" sz="2400" b="1"/>
              <a:t>determine a skill level</a:t>
            </a:r>
            <a:r>
              <a:rPr lang="en" sz="2400"/>
              <a:t> of </a:t>
            </a:r>
            <a:r>
              <a:rPr lang="en" sz="2400" b="1"/>
              <a:t>cognitive complexity.</a:t>
            </a:r>
            <a:endParaRPr sz="2400" b="1"/>
          </a:p>
          <a:p>
            <a:pPr marL="254000" lvl="0" indent="-101600" algn="l" rtl="0">
              <a:lnSpc>
                <a:spcPct val="90000"/>
              </a:lnSpc>
              <a:spcBef>
                <a:spcPts val="800"/>
              </a:spcBef>
              <a:spcAft>
                <a:spcPts val="0"/>
              </a:spcAft>
              <a:buSzPts val="2400"/>
              <a:buNone/>
            </a:pP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32f66515471_0_57"/>
          <p:cNvSpPr txBox="1">
            <a:spLocks noGrp="1"/>
          </p:cNvSpPr>
          <p:nvPr>
            <p:ph type="title"/>
          </p:nvPr>
        </p:nvSpPr>
        <p:spPr>
          <a:xfrm>
            <a:off x="481556" y="0"/>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Introduction</a:t>
            </a:r>
            <a:endParaRPr/>
          </a:p>
        </p:txBody>
      </p:sp>
      <p:sp>
        <p:nvSpPr>
          <p:cNvPr id="121" name="Google Shape;121;g32f66515471_0_57"/>
          <p:cNvSpPr txBox="1">
            <a:spLocks noGrp="1"/>
          </p:cNvSpPr>
          <p:nvPr>
            <p:ph type="body" idx="1"/>
          </p:nvPr>
        </p:nvSpPr>
        <p:spPr>
          <a:xfrm>
            <a:off x="169500" y="768224"/>
            <a:ext cx="8805000" cy="3222900"/>
          </a:xfrm>
          <a:prstGeom prst="rect">
            <a:avLst/>
          </a:prstGeom>
          <a:noFill/>
          <a:ln>
            <a:noFill/>
          </a:ln>
        </p:spPr>
        <p:txBody>
          <a:bodyPr spcFirstLastPara="1" wrap="square" lIns="68575" tIns="34275" rIns="68575" bIns="34275" anchor="t" anchorCtr="0">
            <a:noAutofit/>
          </a:bodyPr>
          <a:lstStyle/>
          <a:p>
            <a:pPr marL="342900" lvl="0" indent="-279400" algn="l" rtl="0">
              <a:lnSpc>
                <a:spcPct val="90000"/>
              </a:lnSpc>
              <a:spcBef>
                <a:spcPts val="800"/>
              </a:spcBef>
              <a:spcAft>
                <a:spcPts val="0"/>
              </a:spcAft>
              <a:buSzPts val="1800"/>
              <a:buFont typeface="Calibri"/>
              <a:buChar char="•"/>
            </a:pPr>
            <a:r>
              <a:rPr lang="en" sz="1800" b="1" dirty="0"/>
              <a:t>Compelling Question: </a:t>
            </a:r>
            <a:r>
              <a:rPr lang="en" sz="1800" dirty="0">
                <a:solidFill>
                  <a:schemeClr val="dk1"/>
                </a:solidFill>
              </a:rPr>
              <a:t>How do I implement performance assessments to assess student mastery of the </a:t>
            </a:r>
            <a:r>
              <a:rPr lang="en" sz="1800" i="1" dirty="0">
                <a:solidFill>
                  <a:schemeClr val="dk1"/>
                </a:solidFill>
              </a:rPr>
              <a:t>KAS for Social Studies? </a:t>
            </a:r>
            <a:endParaRPr sz="1800" i="1" dirty="0">
              <a:solidFill>
                <a:schemeClr val="dk1"/>
              </a:solidFill>
            </a:endParaRPr>
          </a:p>
          <a:p>
            <a:pPr marL="457200" lvl="0" indent="0" algn="l" rtl="0">
              <a:lnSpc>
                <a:spcPct val="90000"/>
              </a:lnSpc>
              <a:spcBef>
                <a:spcPts val="800"/>
              </a:spcBef>
              <a:spcAft>
                <a:spcPts val="0"/>
              </a:spcAft>
              <a:buNone/>
            </a:pPr>
            <a:endParaRPr sz="1800" i="1" dirty="0">
              <a:solidFill>
                <a:schemeClr val="dk1"/>
              </a:solidFill>
            </a:endParaRPr>
          </a:p>
          <a:p>
            <a:pPr marL="342900" lvl="0" indent="-279400" algn="l" rtl="0">
              <a:lnSpc>
                <a:spcPct val="90000"/>
              </a:lnSpc>
              <a:spcBef>
                <a:spcPts val="800"/>
              </a:spcBef>
              <a:spcAft>
                <a:spcPts val="0"/>
              </a:spcAft>
              <a:buSzPts val="1800"/>
              <a:buFont typeface="Calibri"/>
              <a:buChar char="•"/>
            </a:pPr>
            <a:r>
              <a:rPr lang="en" sz="1800" b="1" dirty="0"/>
              <a:t>Supporting Question: </a:t>
            </a:r>
            <a:r>
              <a:rPr lang="en" sz="1800" dirty="0">
                <a:solidFill>
                  <a:schemeClr val="dk1"/>
                </a:solidFill>
              </a:rPr>
              <a:t>What are the characteristics of high-quality assessment design?</a:t>
            </a:r>
            <a:endParaRPr sz="1800" dirty="0">
              <a:solidFill>
                <a:schemeClr val="dk1"/>
              </a:solidFill>
            </a:endParaRPr>
          </a:p>
          <a:p>
            <a:pPr marL="457200" lvl="0" indent="0" algn="l" rtl="0">
              <a:lnSpc>
                <a:spcPct val="90000"/>
              </a:lnSpc>
              <a:spcBef>
                <a:spcPts val="800"/>
              </a:spcBef>
              <a:spcAft>
                <a:spcPts val="0"/>
              </a:spcAft>
              <a:buNone/>
            </a:pPr>
            <a:endParaRPr sz="1800" dirty="0">
              <a:solidFill>
                <a:schemeClr val="dk1"/>
              </a:solidFill>
            </a:endParaRPr>
          </a:p>
          <a:p>
            <a:pPr marL="342900" lvl="0" indent="-279400" algn="l" rtl="0">
              <a:lnSpc>
                <a:spcPct val="90000"/>
              </a:lnSpc>
              <a:spcBef>
                <a:spcPts val="800"/>
              </a:spcBef>
              <a:spcAft>
                <a:spcPts val="0"/>
              </a:spcAft>
              <a:buSzPts val="1800"/>
              <a:buFont typeface="Calibri"/>
              <a:buChar char="•"/>
            </a:pPr>
            <a:r>
              <a:rPr lang="en" sz="1800" b="1" dirty="0"/>
              <a:t>Learning Target: </a:t>
            </a:r>
            <a:r>
              <a:rPr lang="en" sz="1800" dirty="0">
                <a:solidFill>
                  <a:schemeClr val="dk1"/>
                </a:solidFill>
              </a:rPr>
              <a:t>I can implement performance assessments that evaluate student mastery of the </a:t>
            </a:r>
            <a:r>
              <a:rPr lang="en" sz="1800" i="1" dirty="0">
                <a:solidFill>
                  <a:schemeClr val="dk1"/>
                </a:solidFill>
              </a:rPr>
              <a:t>KAS for Social Studies</a:t>
            </a:r>
            <a:r>
              <a:rPr lang="en" sz="1800" dirty="0">
                <a:solidFill>
                  <a:schemeClr val="dk1"/>
                </a:solidFill>
              </a:rPr>
              <a:t>. </a:t>
            </a:r>
            <a:endParaRPr sz="1800" dirty="0">
              <a:solidFill>
                <a:schemeClr val="dk1"/>
              </a:solidFill>
            </a:endParaRPr>
          </a:p>
          <a:p>
            <a:pPr marL="0" lvl="0" indent="0" algn="l" rtl="0">
              <a:lnSpc>
                <a:spcPct val="90000"/>
              </a:lnSpc>
              <a:spcBef>
                <a:spcPts val="800"/>
              </a:spcBef>
              <a:spcAft>
                <a:spcPts val="0"/>
              </a:spcAft>
              <a:buNone/>
            </a:pPr>
            <a:endParaRPr sz="1800" dirty="0">
              <a:solidFill>
                <a:schemeClr val="dk1"/>
              </a:solidFill>
            </a:endParaRPr>
          </a:p>
          <a:p>
            <a:pPr marL="342900" lvl="0" indent="-279400" algn="l" rtl="0">
              <a:lnSpc>
                <a:spcPct val="90000"/>
              </a:lnSpc>
              <a:spcBef>
                <a:spcPts val="800"/>
              </a:spcBef>
              <a:spcAft>
                <a:spcPts val="0"/>
              </a:spcAft>
              <a:buSzPts val="1800"/>
              <a:buChar char="•"/>
            </a:pPr>
            <a:r>
              <a:rPr lang="en" sz="1800" b="1" dirty="0"/>
              <a:t>Success Criteria</a:t>
            </a:r>
            <a:r>
              <a:rPr lang="en" sz="1800" dirty="0"/>
              <a:t>: </a:t>
            </a:r>
            <a:r>
              <a:rPr lang="en" sz="1800" dirty="0">
                <a:solidFill>
                  <a:schemeClr val="dk1"/>
                </a:solidFill>
              </a:rPr>
              <a:t> I will be successful when I can analyze assessments using the characteristics of high-quality assessment design. </a:t>
            </a:r>
            <a:endParaRPr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4"/>
          <p:cNvSpPr txBox="1">
            <a:spLocks noGrp="1"/>
          </p:cNvSpPr>
          <p:nvPr>
            <p:ph type="title"/>
          </p:nvPr>
        </p:nvSpPr>
        <p:spPr>
          <a:xfrm>
            <a:off x="312630" y="144577"/>
            <a:ext cx="4835700" cy="743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dirty="0"/>
              <a:t>Rigor (3)</a:t>
            </a:r>
            <a:endParaRPr dirty="0"/>
          </a:p>
        </p:txBody>
      </p:sp>
      <p:sp>
        <p:nvSpPr>
          <p:cNvPr id="241" name="Google Shape;241;p14"/>
          <p:cNvSpPr txBox="1">
            <a:spLocks noGrp="1"/>
          </p:cNvSpPr>
          <p:nvPr>
            <p:ph type="body" idx="1"/>
          </p:nvPr>
        </p:nvSpPr>
        <p:spPr>
          <a:xfrm>
            <a:off x="312625" y="997575"/>
            <a:ext cx="8640900" cy="3052500"/>
          </a:xfrm>
          <a:prstGeom prst="rect">
            <a:avLst/>
          </a:prstGeom>
          <a:noFill/>
          <a:ln>
            <a:noFill/>
          </a:ln>
        </p:spPr>
        <p:txBody>
          <a:bodyPr spcFirstLastPara="1" wrap="square" lIns="68575" tIns="34275" rIns="68575" bIns="34275" anchor="t" anchorCtr="0">
            <a:normAutofit/>
          </a:bodyPr>
          <a:lstStyle/>
          <a:p>
            <a:pPr marL="0" lvl="0" indent="0" algn="l" rtl="0">
              <a:lnSpc>
                <a:spcPct val="107000"/>
              </a:lnSpc>
              <a:spcBef>
                <a:spcPts val="0"/>
              </a:spcBef>
              <a:spcAft>
                <a:spcPts val="0"/>
              </a:spcAft>
              <a:buNone/>
            </a:pPr>
            <a:r>
              <a:rPr lang="en" sz="2000">
                <a:solidFill>
                  <a:srgbClr val="262626"/>
                </a:solidFill>
              </a:rPr>
              <a:t>To ensure that the </a:t>
            </a:r>
            <a:r>
              <a:rPr lang="en" sz="2000" b="1">
                <a:solidFill>
                  <a:srgbClr val="262626"/>
                </a:solidFill>
              </a:rPr>
              <a:t>rigor </a:t>
            </a:r>
            <a:r>
              <a:rPr lang="en" sz="2000">
                <a:solidFill>
                  <a:srgbClr val="262626"/>
                </a:solidFill>
              </a:rPr>
              <a:t>or cognitive complexity of</a:t>
            </a:r>
            <a:r>
              <a:rPr lang="en" sz="2000" b="1">
                <a:solidFill>
                  <a:srgbClr val="262626"/>
                </a:solidFill>
              </a:rPr>
              <a:t> each assessment item</a:t>
            </a:r>
            <a:r>
              <a:rPr lang="en" sz="2000">
                <a:solidFill>
                  <a:srgbClr val="262626"/>
                </a:solidFill>
              </a:rPr>
              <a:t> </a:t>
            </a:r>
            <a:r>
              <a:rPr lang="en" sz="2000" b="1">
                <a:solidFill>
                  <a:srgbClr val="262626"/>
                </a:solidFill>
              </a:rPr>
              <a:t>matches</a:t>
            </a:r>
            <a:r>
              <a:rPr lang="en" sz="2000">
                <a:solidFill>
                  <a:srgbClr val="262626"/>
                </a:solidFill>
              </a:rPr>
              <a:t> the </a:t>
            </a:r>
            <a:r>
              <a:rPr lang="en" sz="2000" b="1">
                <a:solidFill>
                  <a:srgbClr val="262626"/>
                </a:solidFill>
              </a:rPr>
              <a:t>rigor </a:t>
            </a:r>
            <a:r>
              <a:rPr lang="en" sz="2000">
                <a:solidFill>
                  <a:srgbClr val="262626"/>
                </a:solidFill>
              </a:rPr>
              <a:t>or cognitive complexity of the </a:t>
            </a:r>
            <a:r>
              <a:rPr lang="en" sz="2000" b="1">
                <a:solidFill>
                  <a:srgbClr val="262626"/>
                </a:solidFill>
              </a:rPr>
              <a:t>skill you intend it to assess</a:t>
            </a:r>
            <a:r>
              <a:rPr lang="en" sz="2000">
                <a:solidFill>
                  <a:srgbClr val="262626"/>
                </a:solidFill>
              </a:rPr>
              <a:t>, you can </a:t>
            </a:r>
            <a:r>
              <a:rPr lang="en" sz="2000" b="1">
                <a:solidFill>
                  <a:srgbClr val="262626"/>
                </a:solidFill>
              </a:rPr>
              <a:t>analyze</a:t>
            </a:r>
            <a:r>
              <a:rPr lang="en" sz="2000">
                <a:solidFill>
                  <a:srgbClr val="262626"/>
                </a:solidFill>
              </a:rPr>
              <a:t> the </a:t>
            </a:r>
            <a:r>
              <a:rPr lang="en" sz="2000" b="1">
                <a:solidFill>
                  <a:srgbClr val="262626"/>
                </a:solidFill>
              </a:rPr>
              <a:t>standard</a:t>
            </a:r>
            <a:r>
              <a:rPr lang="en" sz="2000">
                <a:solidFill>
                  <a:srgbClr val="262626"/>
                </a:solidFill>
              </a:rPr>
              <a:t> to </a:t>
            </a:r>
            <a:r>
              <a:rPr lang="en" sz="2000" b="1">
                <a:solidFill>
                  <a:srgbClr val="262626"/>
                </a:solidFill>
              </a:rPr>
              <a:t>determine</a:t>
            </a:r>
            <a:r>
              <a:rPr lang="en" sz="2000">
                <a:solidFill>
                  <a:srgbClr val="262626"/>
                </a:solidFill>
              </a:rPr>
              <a:t> the </a:t>
            </a:r>
            <a:r>
              <a:rPr lang="en" sz="2000" b="1">
                <a:solidFill>
                  <a:srgbClr val="262626"/>
                </a:solidFill>
              </a:rPr>
              <a:t>complexity</a:t>
            </a:r>
            <a:r>
              <a:rPr lang="en" sz="2000">
                <a:solidFill>
                  <a:srgbClr val="262626"/>
                </a:solidFill>
              </a:rPr>
              <a:t> of each</a:t>
            </a:r>
            <a:r>
              <a:rPr lang="en" sz="2000" b="1">
                <a:solidFill>
                  <a:srgbClr val="262626"/>
                </a:solidFill>
              </a:rPr>
              <a:t> skill embedded</a:t>
            </a:r>
            <a:r>
              <a:rPr lang="en" sz="2000">
                <a:solidFill>
                  <a:srgbClr val="262626"/>
                </a:solidFill>
              </a:rPr>
              <a:t> within it.</a:t>
            </a:r>
            <a:endParaRPr sz="2000">
              <a:solidFill>
                <a:srgbClr val="262626"/>
              </a:solidFill>
            </a:endParaRPr>
          </a:p>
          <a:p>
            <a:pPr marL="254000" lvl="0" indent="0" algn="l" rtl="0">
              <a:lnSpc>
                <a:spcPct val="90000"/>
              </a:lnSpc>
              <a:spcBef>
                <a:spcPts val="0"/>
              </a:spcBef>
              <a:spcAft>
                <a:spcPts val="0"/>
              </a:spcAft>
              <a:buSzPts val="1400"/>
              <a:buNone/>
            </a:pPr>
            <a:endParaRPr sz="2000">
              <a:solidFill>
                <a:srgbClr val="262626"/>
              </a:solidFill>
            </a:endParaRPr>
          </a:p>
          <a:p>
            <a:pPr marL="0" lvl="0" indent="0" algn="l" rtl="0">
              <a:lnSpc>
                <a:spcPct val="90000"/>
              </a:lnSpc>
              <a:spcBef>
                <a:spcPts val="0"/>
              </a:spcBef>
              <a:spcAft>
                <a:spcPts val="0"/>
              </a:spcAft>
              <a:buSzPts val="1400"/>
              <a:buNone/>
            </a:pPr>
            <a:r>
              <a:rPr lang="en" sz="2000" b="1">
                <a:solidFill>
                  <a:srgbClr val="262626"/>
                </a:solidFill>
              </a:rPr>
              <a:t>To break down the standard,</a:t>
            </a:r>
            <a:r>
              <a:rPr lang="en" sz="2000">
                <a:solidFill>
                  <a:srgbClr val="262626"/>
                </a:solidFill>
              </a:rPr>
              <a:t> use a </a:t>
            </a:r>
            <a:r>
              <a:rPr lang="en" sz="2000" b="1">
                <a:solidFill>
                  <a:srgbClr val="262626"/>
                </a:solidFill>
              </a:rPr>
              <a:t>depth of knowledge tool</a:t>
            </a:r>
            <a:r>
              <a:rPr lang="en" sz="2000">
                <a:solidFill>
                  <a:srgbClr val="262626"/>
                </a:solidFill>
              </a:rPr>
              <a:t>:</a:t>
            </a:r>
            <a:endParaRPr sz="2000">
              <a:solidFill>
                <a:srgbClr val="262626"/>
              </a:solidFill>
            </a:endParaRPr>
          </a:p>
          <a:p>
            <a:pPr marL="558800" lvl="1" indent="-209550" algn="l" rtl="0">
              <a:lnSpc>
                <a:spcPct val="90000"/>
              </a:lnSpc>
              <a:spcBef>
                <a:spcPts val="800"/>
              </a:spcBef>
              <a:spcAft>
                <a:spcPts val="0"/>
              </a:spcAft>
              <a:buSzPts val="1900"/>
              <a:buChar char="•"/>
            </a:pPr>
            <a:r>
              <a:rPr lang="en" i="1" u="sng">
                <a:solidFill>
                  <a:schemeClr val="hlink"/>
                </a:solidFill>
                <a:hlinkClick r:id="rId3"/>
              </a:rPr>
              <a:t>Webb’s Depth of Knowledge </a:t>
            </a:r>
            <a:endParaRPr i="1"/>
          </a:p>
          <a:p>
            <a:pPr marL="558800" lvl="1" indent="-209550" algn="l" rtl="0">
              <a:lnSpc>
                <a:spcPct val="90000"/>
              </a:lnSpc>
              <a:spcBef>
                <a:spcPts val="800"/>
              </a:spcBef>
              <a:spcAft>
                <a:spcPts val="0"/>
              </a:spcAft>
              <a:buSzPts val="1900"/>
              <a:buChar char="•"/>
            </a:pPr>
            <a:r>
              <a:rPr lang="en" i="1" u="sng">
                <a:solidFill>
                  <a:schemeClr val="hlink"/>
                </a:solidFill>
                <a:hlinkClick r:id="rId4"/>
              </a:rPr>
              <a:t>Bloom’s Taxonomy</a:t>
            </a:r>
            <a:endParaRPr i="1"/>
          </a:p>
          <a:p>
            <a:pPr marL="558800" lvl="1" indent="-209550" algn="l" rtl="0">
              <a:lnSpc>
                <a:spcPct val="90000"/>
              </a:lnSpc>
              <a:spcBef>
                <a:spcPts val="800"/>
              </a:spcBef>
              <a:spcAft>
                <a:spcPts val="0"/>
              </a:spcAft>
              <a:buSzPts val="1900"/>
              <a:buChar char="•"/>
            </a:pPr>
            <a:r>
              <a:rPr lang="en" i="1" u="sng">
                <a:solidFill>
                  <a:schemeClr val="hlink"/>
                </a:solidFill>
                <a:hlinkClick r:id="rId5"/>
              </a:rPr>
              <a:t>Hess’ Cognitive Rigor Matrix</a:t>
            </a:r>
            <a:endParaRPr i="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5"/>
          <p:cNvSpPr txBox="1">
            <a:spLocks noGrp="1"/>
          </p:cNvSpPr>
          <p:nvPr>
            <p:ph type="title"/>
          </p:nvPr>
        </p:nvSpPr>
        <p:spPr>
          <a:xfrm>
            <a:off x="312630" y="144577"/>
            <a:ext cx="4835700" cy="743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ct val="100000"/>
              <a:buFont typeface="Georgia"/>
              <a:buNone/>
            </a:pPr>
            <a:r>
              <a:rPr lang="en" dirty="0"/>
              <a:t>Rigor Check In </a:t>
            </a:r>
            <a:endParaRPr dirty="0"/>
          </a:p>
        </p:txBody>
      </p:sp>
      <p:sp>
        <p:nvSpPr>
          <p:cNvPr id="247" name="Google Shape;247;p15"/>
          <p:cNvSpPr txBox="1">
            <a:spLocks noGrp="1"/>
          </p:cNvSpPr>
          <p:nvPr>
            <p:ph type="body" idx="1"/>
          </p:nvPr>
        </p:nvSpPr>
        <p:spPr>
          <a:xfrm>
            <a:off x="578400" y="1031825"/>
            <a:ext cx="7738800" cy="3364200"/>
          </a:xfrm>
          <a:prstGeom prst="rect">
            <a:avLst/>
          </a:prstGeom>
          <a:noFill/>
          <a:ln>
            <a:noFill/>
          </a:ln>
        </p:spPr>
        <p:txBody>
          <a:bodyPr spcFirstLastPara="1" wrap="square" lIns="68575" tIns="34275" rIns="68575" bIns="34275" anchor="t" anchorCtr="0">
            <a:normAutofit/>
          </a:bodyPr>
          <a:lstStyle/>
          <a:p>
            <a:pPr marL="254000" lvl="0" indent="-254000" algn="l" rtl="0">
              <a:lnSpc>
                <a:spcPct val="90000"/>
              </a:lnSpc>
              <a:spcBef>
                <a:spcPts val="0"/>
              </a:spcBef>
              <a:spcAft>
                <a:spcPts val="0"/>
              </a:spcAft>
              <a:buSzPts val="2400"/>
              <a:buChar char="•"/>
            </a:pPr>
            <a:r>
              <a:rPr lang="en" sz="2400"/>
              <a:t>On the chart below, use one of the tools provided on the previous slide to unpack the following standard:</a:t>
            </a:r>
            <a:endParaRPr sz="2400"/>
          </a:p>
          <a:p>
            <a:pPr marL="558800" lvl="1" indent="-330200" algn="l" rtl="0">
              <a:lnSpc>
                <a:spcPct val="90000"/>
              </a:lnSpc>
              <a:spcBef>
                <a:spcPts val="0"/>
              </a:spcBef>
              <a:spcAft>
                <a:spcPts val="0"/>
              </a:spcAft>
              <a:buSzPts val="2800"/>
              <a:buFont typeface="Libre Franklin"/>
              <a:buChar char="•"/>
            </a:pPr>
            <a:r>
              <a:rPr lang="en" sz="1500">
                <a:solidFill>
                  <a:schemeClr val="dk1"/>
                </a:solidFill>
              </a:rPr>
              <a:t>6.I.CC.2 Construct arguments, using claims and evidence from multiple credible sources, while acknowledging the strengths and limitations of the arguments, to address how a specific problem can manifest itself at local, regional and global levels over time.</a:t>
            </a:r>
            <a:endParaRPr sz="2300">
              <a:solidFill>
                <a:schemeClr val="dk1"/>
              </a:solidFill>
            </a:endParaRPr>
          </a:p>
          <a:p>
            <a:pPr marL="254000" lvl="0" indent="-101600" algn="l" rtl="0">
              <a:lnSpc>
                <a:spcPct val="90000"/>
              </a:lnSpc>
              <a:spcBef>
                <a:spcPts val="800"/>
              </a:spcBef>
              <a:spcAft>
                <a:spcPts val="0"/>
              </a:spcAft>
              <a:buSzPts val="2400"/>
              <a:buNone/>
            </a:pPr>
            <a:endParaRPr sz="2400"/>
          </a:p>
        </p:txBody>
      </p:sp>
      <p:sp>
        <p:nvSpPr>
          <p:cNvPr id="4" name="Google Shape;178;p43">
            <a:extLst>
              <a:ext uri="{FF2B5EF4-FFF2-40B4-BE49-F238E27FC236}">
                <a16:creationId xmlns:a16="http://schemas.microsoft.com/office/drawing/2014/main" id="{038303BE-B430-BA11-F77A-47A477143CB9}"/>
              </a:ext>
            </a:extLst>
          </p:cNvPr>
          <p:cNvSpPr txBox="1"/>
          <p:nvPr/>
        </p:nvSpPr>
        <p:spPr>
          <a:xfrm>
            <a:off x="977250" y="2622881"/>
            <a:ext cx="6941100" cy="523200"/>
          </a:xfrm>
          <a:prstGeom prst="rect">
            <a:avLst/>
          </a:prstGeom>
          <a:solidFill>
            <a:srgbClr val="44546A"/>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Unpacking the Standard</a:t>
            </a:r>
            <a:endParaRPr kumimoji="0" sz="1400" b="1"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graphicFrame>
        <p:nvGraphicFramePr>
          <p:cNvPr id="6" name="Google Shape;179;p43" descr="In this table, there are four steps:&#10;&#10;1: Standard&#10;&#10;2: What Knowledge/Concepts/ Vocabulary do students need to know to reach this standard?&#10;&#10;3: What skills do students need to be able to do to reach this standard?   &#10;&#10;4: What level of proficiency do students need to be at in order to reach this standard? &#10;" title="Unpacking the Standards table">
            <a:extLst>
              <a:ext uri="{FF2B5EF4-FFF2-40B4-BE49-F238E27FC236}">
                <a16:creationId xmlns:a16="http://schemas.microsoft.com/office/drawing/2014/main" id="{E869B291-E9D3-C25B-2355-4CAC3E9AF989}"/>
              </a:ext>
            </a:extLst>
          </p:cNvPr>
          <p:cNvGraphicFramePr/>
          <p:nvPr>
            <p:extLst>
              <p:ext uri="{D42A27DB-BD31-4B8C-83A1-F6EECF244321}">
                <p14:modId xmlns:p14="http://schemas.microsoft.com/office/powerpoint/2010/main" val="3003380729"/>
              </p:ext>
            </p:extLst>
          </p:nvPr>
        </p:nvGraphicFramePr>
        <p:xfrm>
          <a:off x="977250" y="3146081"/>
          <a:ext cx="6935725" cy="1158250"/>
        </p:xfrm>
        <a:graphic>
          <a:graphicData uri="http://schemas.openxmlformats.org/drawingml/2006/table">
            <a:tbl>
              <a:tblPr firstRow="1" firstCol="1">
                <a:noFill/>
              </a:tblPr>
              <a:tblGrid>
                <a:gridCol w="2265850">
                  <a:extLst>
                    <a:ext uri="{9D8B030D-6E8A-4147-A177-3AD203B41FA5}">
                      <a16:colId xmlns:a16="http://schemas.microsoft.com/office/drawing/2014/main" val="20001"/>
                    </a:ext>
                  </a:extLst>
                </a:gridCol>
                <a:gridCol w="2337475">
                  <a:extLst>
                    <a:ext uri="{9D8B030D-6E8A-4147-A177-3AD203B41FA5}">
                      <a16:colId xmlns:a16="http://schemas.microsoft.com/office/drawing/2014/main" val="20002"/>
                    </a:ext>
                  </a:extLst>
                </a:gridCol>
                <a:gridCol w="2332400">
                  <a:extLst>
                    <a:ext uri="{9D8B030D-6E8A-4147-A177-3AD203B41FA5}">
                      <a16:colId xmlns:a16="http://schemas.microsoft.com/office/drawing/2014/main" val="20003"/>
                    </a:ext>
                  </a:extLst>
                </a:gridCol>
              </a:tblGrid>
              <a:tr h="9302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6">
            <a:extLst>
              <a:ext uri="{C183D7F6-B498-43B3-948B-1728B52AA6E4}">
                <adec:decorative xmlns:adec="http://schemas.microsoft.com/office/drawing/2017/decorative" val="1"/>
              </a:ext>
            </a:extLst>
          </p:cNvPr>
          <p:cNvSpPr txBox="1">
            <a:spLocks noGrp="1"/>
          </p:cNvSpPr>
          <p:nvPr>
            <p:ph type="title"/>
          </p:nvPr>
        </p:nvSpPr>
        <p:spPr>
          <a:xfrm>
            <a:off x="312630" y="144577"/>
            <a:ext cx="4835700" cy="7431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rgbClr val="072B62"/>
              </a:buClr>
              <a:buSzPct val="100000"/>
              <a:buFont typeface="Georgia"/>
              <a:buNone/>
            </a:pPr>
            <a:r>
              <a:rPr lang="en" dirty="0"/>
              <a:t>Rigor</a:t>
            </a:r>
            <a:endParaRPr dirty="0"/>
          </a:p>
          <a:p>
            <a:pPr marL="0" lvl="0" indent="0" algn="l" rtl="0">
              <a:lnSpc>
                <a:spcPct val="90000"/>
              </a:lnSpc>
              <a:spcBef>
                <a:spcPts val="0"/>
              </a:spcBef>
              <a:spcAft>
                <a:spcPts val="0"/>
              </a:spcAft>
              <a:buClr>
                <a:srgbClr val="072B62"/>
              </a:buClr>
              <a:buSzPct val="100000"/>
              <a:buFont typeface="Georgia"/>
              <a:buNone/>
            </a:pPr>
            <a:r>
              <a:rPr lang="en" dirty="0"/>
              <a:t>Check In (2)</a:t>
            </a:r>
            <a:endParaRPr dirty="0"/>
          </a:p>
        </p:txBody>
      </p:sp>
      <p:sp>
        <p:nvSpPr>
          <p:cNvPr id="3" name="TextBox 2">
            <a:extLst>
              <a:ext uri="{FF2B5EF4-FFF2-40B4-BE49-F238E27FC236}">
                <a16:creationId xmlns:a16="http://schemas.microsoft.com/office/drawing/2014/main" id="{EB328335-12BE-82A1-14F5-5E12062382AF}"/>
              </a:ext>
            </a:extLst>
          </p:cNvPr>
          <p:cNvSpPr txBox="1"/>
          <p:nvPr/>
        </p:nvSpPr>
        <p:spPr>
          <a:xfrm>
            <a:off x="2823663" y="0"/>
            <a:ext cx="6064616" cy="1777603"/>
          </a:xfrm>
          <a:prstGeom prst="rect">
            <a:avLst/>
          </a:prstGeom>
          <a:noFill/>
        </p:spPr>
        <p:txBody>
          <a:bodyPr wrap="square">
            <a:spAutoFit/>
          </a:bodyPr>
          <a:lstStyle/>
          <a:p>
            <a:pPr marL="0" marR="0">
              <a:lnSpc>
                <a:spcPct val="115000"/>
              </a:lnSpc>
            </a:pPr>
            <a:r>
              <a:rPr lang="en-US" sz="1200" b="1" i="1" dirty="0">
                <a:effectLst/>
                <a:latin typeface="Calibri" panose="020F0502020204030204" pitchFamily="34" charset="0"/>
                <a:ea typeface="Times New Roman" panose="02020603050405020304" pitchFamily="18" charset="0"/>
              </a:rPr>
              <a:t>Kentucky Academic Standards (KAS) for Social Studies</a:t>
            </a:r>
            <a:r>
              <a:rPr lang="en-US" sz="1200" b="1" dirty="0">
                <a:effectLst/>
                <a:latin typeface="Calibri" panose="020F0502020204030204" pitchFamily="34" charset="0"/>
                <a:ea typeface="Times New Roman" panose="02020603050405020304" pitchFamily="18" charset="0"/>
              </a:rPr>
              <a:t> alignment:</a:t>
            </a:r>
            <a:endParaRPr lang="en-US" sz="1200" dirty="0">
              <a:effectLst/>
              <a:latin typeface="Arial" panose="020B0604020202020204" pitchFamily="34" charset="0"/>
              <a:ea typeface="Arial" panose="020B0604020202020204" pitchFamily="34" charset="0"/>
            </a:endParaRPr>
          </a:p>
          <a:p>
            <a:pPr marL="342900" marR="0" lvl="0" indent="-342900">
              <a:lnSpc>
                <a:spcPct val="115000"/>
              </a:lnSpc>
              <a:buFont typeface="Arial" panose="020B0604020202020204" pitchFamily="34" charset="0"/>
              <a:buChar char="●"/>
            </a:pPr>
            <a:r>
              <a:rPr lang="en-US" sz="1200" u="none" strike="noStrike" dirty="0">
                <a:effectLst/>
                <a:latin typeface="Calibri" panose="020F0502020204030204" pitchFamily="34" charset="0"/>
                <a:ea typeface="Calibri" panose="020F0502020204030204" pitchFamily="34" charset="0"/>
              </a:rPr>
              <a:t>6.I.Q.1 Develop compelling questions related to the development of civilizations between 3500 BCE-600 CE. </a:t>
            </a:r>
            <a:endParaRPr lang="en-US" sz="1200" u="none" strike="noStrike" dirty="0">
              <a:effectLst/>
              <a:latin typeface="Arial" panose="020B0604020202020204" pitchFamily="34" charset="0"/>
              <a:ea typeface="Arial" panose="020B0604020202020204" pitchFamily="34" charset="0"/>
            </a:endParaRPr>
          </a:p>
          <a:p>
            <a:pPr marL="342900" marR="0" lvl="0" indent="-342900">
              <a:lnSpc>
                <a:spcPct val="115000"/>
              </a:lnSpc>
              <a:buFont typeface="Arial" panose="020B0604020202020204" pitchFamily="34" charset="0"/>
              <a:buChar char="●"/>
            </a:pPr>
            <a:r>
              <a:rPr lang="en-US" sz="1200" u="none" strike="noStrike" dirty="0">
                <a:effectLst/>
                <a:latin typeface="Calibri" panose="020F0502020204030204" pitchFamily="34" charset="0"/>
                <a:ea typeface="Calibri" panose="020F0502020204030204" pitchFamily="34" charset="0"/>
              </a:rPr>
              <a:t>6.I.UE.1 Develop claims, citing relevant evidence, in response to compelling and supporting questions.</a:t>
            </a:r>
            <a:endParaRPr lang="en-US" sz="1200" u="none" strike="noStrike" dirty="0">
              <a:effectLst/>
              <a:latin typeface="Arial" panose="020B0604020202020204" pitchFamily="34" charset="0"/>
              <a:ea typeface="Arial" panose="020B0604020202020204" pitchFamily="34" charset="0"/>
            </a:endParaRPr>
          </a:p>
          <a:p>
            <a:pPr marL="342900" marR="0" lvl="0" indent="-342900">
              <a:lnSpc>
                <a:spcPct val="115000"/>
              </a:lnSpc>
              <a:buFont typeface="Arial" panose="020B0604020202020204" pitchFamily="34" charset="0"/>
              <a:buChar char="●"/>
            </a:pPr>
            <a:r>
              <a:rPr lang="en-US" sz="1200" u="none" strike="noStrike" dirty="0">
                <a:effectLst/>
                <a:latin typeface="Calibri" panose="020F0502020204030204" pitchFamily="34" charset="0"/>
                <a:ea typeface="Calibri" panose="020F0502020204030204" pitchFamily="34" charset="0"/>
              </a:rPr>
              <a:t>6.I.CC.2 Construct arguments, using claims and evidence from multiple credible sources, while acknowledging the strengths and limitations of the arguments, to address how a specific problem can manifest itself at local, regional and global levels over time.</a:t>
            </a:r>
            <a:endParaRPr lang="en-US" sz="1200" u="none" strike="noStrike" dirty="0">
              <a:effectLst/>
              <a:latin typeface="Arial" panose="020B0604020202020204" pitchFamily="34" charset="0"/>
              <a:ea typeface="Arial" panose="020B0604020202020204" pitchFamily="34" charset="0"/>
            </a:endParaRPr>
          </a:p>
        </p:txBody>
      </p:sp>
      <p:sp>
        <p:nvSpPr>
          <p:cNvPr id="5" name="Rectangle 1">
            <a:extLst>
              <a:ext uri="{FF2B5EF4-FFF2-40B4-BE49-F238E27FC236}">
                <a16:creationId xmlns:a16="http://schemas.microsoft.com/office/drawing/2014/main" id="{26F1DA67-39C6-4675-2C57-B08A72ABC5E5}"/>
              </a:ext>
            </a:extLst>
          </p:cNvPr>
          <p:cNvSpPr>
            <a:spLocks noChangeArrowheads="1"/>
          </p:cNvSpPr>
          <p:nvPr/>
        </p:nvSpPr>
        <p:spPr bwMode="auto">
          <a:xfrm>
            <a:off x="2823663" y="1986975"/>
            <a:ext cx="378982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Task Aligned to the Compelling Question: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44A5B597-3E90-4245-0084-DD36FEEB7BC7}"/>
              </a:ext>
            </a:extLst>
          </p:cNvPr>
          <p:cNvGraphicFramePr>
            <a:graphicFrameLocks noGrp="1"/>
          </p:cNvGraphicFramePr>
          <p:nvPr>
            <p:extLst>
              <p:ext uri="{D42A27DB-BD31-4B8C-83A1-F6EECF244321}">
                <p14:modId xmlns:p14="http://schemas.microsoft.com/office/powerpoint/2010/main" val="2391271042"/>
              </p:ext>
            </p:extLst>
          </p:nvPr>
        </p:nvGraphicFramePr>
        <p:xfrm>
          <a:off x="2823663" y="2398878"/>
          <a:ext cx="6217764" cy="2716213"/>
        </p:xfrm>
        <a:graphic>
          <a:graphicData uri="http://schemas.openxmlformats.org/drawingml/2006/table">
            <a:tbl>
              <a:tblPr firstRow="1">
                <a:tableStyleId>{5C22544A-7EE6-4342-B048-85BDC9FD1C3A}</a:tableStyleId>
              </a:tblPr>
              <a:tblGrid>
                <a:gridCol w="6217764">
                  <a:extLst>
                    <a:ext uri="{9D8B030D-6E8A-4147-A177-3AD203B41FA5}">
                      <a16:colId xmlns:a16="http://schemas.microsoft.com/office/drawing/2014/main" val="2167854422"/>
                    </a:ext>
                  </a:extLst>
                </a:gridCol>
              </a:tblGrid>
              <a:tr h="0">
                <a:tc>
                  <a:txBody>
                    <a:bodyPr/>
                    <a:lstStyle/>
                    <a:p>
                      <a:pPr marL="0" marR="0">
                        <a:lnSpc>
                          <a:spcPct val="115000"/>
                        </a:lnSpc>
                      </a:pPr>
                      <a:r>
                        <a:rPr lang="en-US" sz="1200" b="0" dirty="0">
                          <a:solidFill>
                            <a:schemeClr val="tx1"/>
                          </a:solidFill>
                          <a:effectLst/>
                        </a:rPr>
                        <a:t>“How do complex societies develop?”</a:t>
                      </a:r>
                    </a:p>
                    <a:p>
                      <a:pPr marL="0" marR="0">
                        <a:lnSpc>
                          <a:spcPct val="115000"/>
                        </a:lnSpc>
                      </a:pPr>
                      <a:r>
                        <a:rPr lang="en-US" sz="1200" b="0" dirty="0">
                          <a:solidFill>
                            <a:schemeClr val="tx1"/>
                          </a:solidFill>
                          <a:effectLst/>
                        </a:rPr>
                        <a:t> </a:t>
                      </a:r>
                    </a:p>
                    <a:p>
                      <a:pPr marL="0" marR="0">
                        <a:lnSpc>
                          <a:spcPct val="115000"/>
                        </a:lnSpc>
                      </a:pPr>
                      <a:r>
                        <a:rPr lang="en-US" sz="1200" b="1" dirty="0">
                          <a:solidFill>
                            <a:schemeClr val="tx1"/>
                          </a:solidFill>
                          <a:effectLst/>
                        </a:rPr>
                        <a:t>Part One</a:t>
                      </a:r>
                      <a:r>
                        <a:rPr lang="en-US" sz="1200" b="0" dirty="0">
                          <a:solidFill>
                            <a:schemeClr val="tx1"/>
                          </a:solidFill>
                          <a:effectLst/>
                        </a:rPr>
                        <a:t>: Construct an explanation to answer the following question: “How do complex societies develop?” Be sure to cite relevant evidence, while acknowledging the strengths and weaknesses of the explanations concerning the development of civilizations in your response. </a:t>
                      </a:r>
                    </a:p>
                    <a:p>
                      <a:pPr marL="0" marR="0">
                        <a:lnSpc>
                          <a:spcPct val="115000"/>
                        </a:lnSpc>
                      </a:pPr>
                      <a:r>
                        <a:rPr lang="en-US" sz="1200" b="0" dirty="0">
                          <a:solidFill>
                            <a:schemeClr val="tx1"/>
                          </a:solidFill>
                          <a:effectLst/>
                        </a:rPr>
                        <a:t> </a:t>
                      </a:r>
                    </a:p>
                    <a:p>
                      <a:pPr marL="0" marR="0">
                        <a:lnSpc>
                          <a:spcPct val="115000"/>
                        </a:lnSpc>
                      </a:pPr>
                      <a:r>
                        <a:rPr lang="en-US" sz="1200" b="1" dirty="0">
                          <a:solidFill>
                            <a:schemeClr val="tx1"/>
                          </a:solidFill>
                          <a:effectLst/>
                        </a:rPr>
                        <a:t>Part Two</a:t>
                      </a:r>
                      <a:r>
                        <a:rPr lang="en-US" sz="1200" b="0" dirty="0">
                          <a:solidFill>
                            <a:schemeClr val="tx1"/>
                          </a:solidFill>
                          <a:effectLst/>
                        </a:rPr>
                        <a:t>: Using your knowledge of how complex societies develop, describe a specific problem from the development of civilizations using each of the social studies disciplines.</a:t>
                      </a:r>
                    </a:p>
                    <a:p>
                      <a:pPr marL="0" marR="0">
                        <a:lnSpc>
                          <a:spcPct val="115000"/>
                        </a:lnSpc>
                      </a:pPr>
                      <a:r>
                        <a:rPr lang="en-US" sz="1200" b="0" dirty="0">
                          <a:solidFill>
                            <a:schemeClr val="tx1"/>
                          </a:solidFill>
                          <a:effectLst/>
                        </a:rPr>
                        <a:t> </a:t>
                      </a:r>
                    </a:p>
                    <a:p>
                      <a:pPr marL="0" marR="0">
                        <a:lnSpc>
                          <a:spcPct val="115000"/>
                        </a:lnSpc>
                      </a:pPr>
                      <a:r>
                        <a:rPr lang="en-US" sz="1200" b="1" dirty="0">
                          <a:solidFill>
                            <a:schemeClr val="tx1"/>
                          </a:solidFill>
                          <a:effectLst/>
                        </a:rPr>
                        <a:t>Part Three</a:t>
                      </a:r>
                      <a:r>
                        <a:rPr lang="en-US" sz="1200" b="0" dirty="0">
                          <a:solidFill>
                            <a:schemeClr val="tx1"/>
                          </a:solidFill>
                          <a:effectLst/>
                        </a:rPr>
                        <a:t>:</a:t>
                      </a:r>
                      <a:r>
                        <a:rPr lang="en-US" sz="1200" b="1" dirty="0">
                          <a:solidFill>
                            <a:schemeClr val="tx1"/>
                          </a:solidFill>
                          <a:effectLst/>
                        </a:rPr>
                        <a:t> </a:t>
                      </a:r>
                      <a:r>
                        <a:rPr lang="en-US" sz="1200" b="0" dirty="0">
                          <a:solidFill>
                            <a:schemeClr val="tx1"/>
                          </a:solidFill>
                          <a:effectLst/>
                        </a:rPr>
                        <a:t>Construct an argument, using claims and evidence from multiple credible sources, while acknowledging the strengths and limitations of the arguments, to address how a specific problem can manifest itself at local, regional and global levels over time.</a:t>
                      </a:r>
                      <a:endParaRPr lang="en-US" sz="1200" b="0" dirty="0">
                        <a:solidFill>
                          <a:schemeClr val="tx1"/>
                        </a:solidFill>
                        <a:effectLst/>
                        <a:latin typeface="Arial" panose="020B0604020202020204" pitchFamily="34" charset="0"/>
                        <a:ea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464824029"/>
                  </a:ext>
                </a:extLst>
              </a:tr>
            </a:tbl>
          </a:graphicData>
        </a:graphic>
      </p:graphicFrame>
      <p:sp>
        <p:nvSpPr>
          <p:cNvPr id="254" name="Google Shape;254;p16"/>
          <p:cNvSpPr txBox="1">
            <a:spLocks noGrp="1"/>
          </p:cNvSpPr>
          <p:nvPr>
            <p:ph type="body" idx="1"/>
          </p:nvPr>
        </p:nvSpPr>
        <p:spPr>
          <a:xfrm>
            <a:off x="312625" y="1573325"/>
            <a:ext cx="2439000" cy="2601000"/>
          </a:xfrm>
          <a:prstGeom prst="rect">
            <a:avLst/>
          </a:prstGeom>
          <a:noFill/>
          <a:ln>
            <a:noFill/>
          </a:ln>
        </p:spPr>
        <p:txBody>
          <a:bodyPr spcFirstLastPara="1" wrap="square" lIns="68575" tIns="34275" rIns="68575" bIns="34275" anchor="t" anchorCtr="0">
            <a:normAutofit/>
          </a:bodyPr>
          <a:lstStyle/>
          <a:p>
            <a:pPr marL="0" lvl="0" indent="0" rtl="0">
              <a:lnSpc>
                <a:spcPct val="90000"/>
              </a:lnSpc>
              <a:spcBef>
                <a:spcPts val="0"/>
              </a:spcBef>
              <a:spcAft>
                <a:spcPts val="0"/>
              </a:spcAft>
              <a:buClr>
                <a:schemeClr val="dk1"/>
              </a:buClr>
              <a:buSzPts val="1100"/>
              <a:buFont typeface="Arial"/>
              <a:buNone/>
            </a:pPr>
            <a:r>
              <a:rPr lang="en" dirty="0"/>
              <a:t>Does the level of rigor of each item match</a:t>
            </a:r>
            <a:r>
              <a:rPr lang="en" strike="sngStrike" dirty="0"/>
              <a:t> </a:t>
            </a:r>
            <a:r>
              <a:rPr lang="en" dirty="0"/>
              <a:t>the cognitive complexity you intend to measure in this assessment? </a:t>
            </a:r>
            <a:endParaRPr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7"/>
          <p:cNvSpPr txBox="1">
            <a:spLocks noGrp="1"/>
          </p:cNvSpPr>
          <p:nvPr>
            <p:ph type="title"/>
          </p:nvPr>
        </p:nvSpPr>
        <p:spPr>
          <a:xfrm>
            <a:off x="224509" y="357319"/>
            <a:ext cx="4835700" cy="7431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rgbClr val="072B62"/>
              </a:buClr>
              <a:buSzPct val="100000"/>
              <a:buFont typeface="Georgia"/>
              <a:buNone/>
            </a:pPr>
            <a:r>
              <a:rPr lang="en" dirty="0"/>
              <a:t>Rigor</a:t>
            </a:r>
            <a:endParaRPr dirty="0"/>
          </a:p>
          <a:p>
            <a:pPr marL="0" lvl="0" indent="0" algn="l" rtl="0">
              <a:lnSpc>
                <a:spcPct val="90000"/>
              </a:lnSpc>
              <a:spcBef>
                <a:spcPts val="0"/>
              </a:spcBef>
              <a:spcAft>
                <a:spcPts val="0"/>
              </a:spcAft>
              <a:buClr>
                <a:srgbClr val="072B62"/>
              </a:buClr>
              <a:buSzPct val="100000"/>
              <a:buFont typeface="Georgia"/>
              <a:buNone/>
            </a:pPr>
            <a:r>
              <a:rPr lang="en" dirty="0"/>
              <a:t>Check In (3) </a:t>
            </a:r>
            <a:endParaRPr dirty="0"/>
          </a:p>
        </p:txBody>
      </p:sp>
      <p:sp>
        <p:nvSpPr>
          <p:cNvPr id="262" name="Google Shape;262;p17"/>
          <p:cNvSpPr txBox="1">
            <a:spLocks noGrp="1"/>
          </p:cNvSpPr>
          <p:nvPr>
            <p:ph type="body" idx="1"/>
          </p:nvPr>
        </p:nvSpPr>
        <p:spPr>
          <a:xfrm>
            <a:off x="142144" y="1271250"/>
            <a:ext cx="2439000" cy="2601000"/>
          </a:xfrm>
          <a:prstGeom prst="rect">
            <a:avLst/>
          </a:prstGeom>
          <a:noFill/>
          <a:ln>
            <a:noFill/>
          </a:ln>
        </p:spPr>
        <p:txBody>
          <a:bodyPr spcFirstLastPara="1" wrap="square" lIns="68575" tIns="34275" rIns="68575" bIns="34275" anchor="t" anchorCtr="0">
            <a:normAutofit/>
          </a:bodyPr>
          <a:lstStyle/>
          <a:p>
            <a:pPr marL="0" lvl="0" indent="0" rtl="0">
              <a:lnSpc>
                <a:spcPct val="90000"/>
              </a:lnSpc>
              <a:spcBef>
                <a:spcPts val="0"/>
              </a:spcBef>
              <a:spcAft>
                <a:spcPts val="0"/>
              </a:spcAft>
              <a:buSzPts val="1100"/>
              <a:buNone/>
            </a:pPr>
            <a:r>
              <a:rPr lang="en" dirty="0"/>
              <a:t>Does the level of rigor of each item match</a:t>
            </a:r>
            <a:r>
              <a:rPr lang="en" strike="sngStrike" dirty="0"/>
              <a:t> </a:t>
            </a:r>
            <a:r>
              <a:rPr lang="en" dirty="0"/>
              <a:t>the cognitive complexity you intend to measure in this assessment? </a:t>
            </a:r>
            <a:endParaRPr sz="2400" dirty="0"/>
          </a:p>
        </p:txBody>
      </p:sp>
      <p:sp>
        <p:nvSpPr>
          <p:cNvPr id="5" name="TextBox 4">
            <a:extLst>
              <a:ext uri="{FF2B5EF4-FFF2-40B4-BE49-F238E27FC236}">
                <a16:creationId xmlns:a16="http://schemas.microsoft.com/office/drawing/2014/main" id="{00724FDC-7E60-0EF2-A662-0659FA4B98B1}"/>
              </a:ext>
            </a:extLst>
          </p:cNvPr>
          <p:cNvSpPr txBox="1"/>
          <p:nvPr/>
        </p:nvSpPr>
        <p:spPr>
          <a:xfrm>
            <a:off x="2955686" y="871681"/>
            <a:ext cx="6188314" cy="4326826"/>
          </a:xfrm>
          <a:prstGeom prst="rect">
            <a:avLst/>
          </a:prstGeom>
          <a:solidFill>
            <a:schemeClr val="accent1">
              <a:lumMod val="20000"/>
              <a:lumOff val="80000"/>
            </a:schemeClr>
          </a:solidFill>
        </p:spPr>
        <p:txBody>
          <a:bodyPr wrap="square" rtlCol="0">
            <a:spAutoFit/>
          </a:bodyPr>
          <a:lstStyle/>
          <a:p>
            <a:pPr marL="0" marR="0">
              <a:spcAft>
                <a:spcPts val="1100"/>
              </a:spcAft>
            </a:pPr>
            <a:r>
              <a:rPr lang="en-US" sz="1200" b="1"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Questions: </a:t>
            </a:r>
            <a:r>
              <a:rPr lang="en-US" sz="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 After reading the article entitled, “</a:t>
            </a:r>
            <a:r>
              <a:rPr lang="en-US" sz="1200" i="1"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George Washington,”</a:t>
            </a:r>
            <a:r>
              <a:rPr lang="en-US" sz="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 answer the following questions: </a:t>
            </a:r>
            <a:endParaRPr lang="en-US" sz="1200" dirty="0">
              <a:effectLst/>
              <a:latin typeface="Franklin Gothic Book" panose="020B0503020102020204" pitchFamily="34" charset="0"/>
              <a:ea typeface="Calibri" panose="020F0502020204030204" pitchFamily="34" charset="0"/>
            </a:endParaRPr>
          </a:p>
          <a:p>
            <a:r>
              <a:rPr lang="en-US" sz="1200" dirty="0"/>
              <a:t>1. What is the main idea of this passage?</a:t>
            </a:r>
          </a:p>
          <a:p>
            <a:r>
              <a:rPr lang="en-US" sz="1200" dirty="0"/>
              <a:t>a.  How George Washington is still honored today.</a:t>
            </a:r>
          </a:p>
          <a:p>
            <a:r>
              <a:rPr lang="en-US" sz="1200" dirty="0"/>
              <a:t>b.  How George Washington was the “Father of our Country”</a:t>
            </a:r>
          </a:p>
          <a:p>
            <a:r>
              <a:rPr lang="en-US" sz="1200" dirty="0"/>
              <a:t>c.  How George Washington won the Revolutionary War.</a:t>
            </a:r>
          </a:p>
          <a:p>
            <a:pPr marL="228600" indent="-228600">
              <a:buAutoNum type="alphaLcPeriod" startAt="4"/>
            </a:pPr>
            <a:r>
              <a:rPr lang="en-US" sz="1200" dirty="0"/>
              <a:t>How George Washington wanted to be King.</a:t>
            </a:r>
          </a:p>
          <a:p>
            <a:endParaRPr lang="en-US" sz="1200" dirty="0"/>
          </a:p>
          <a:p>
            <a:r>
              <a:rPr lang="en-US" sz="1200" dirty="0"/>
              <a:t>2.  In what war did George Washington fight?</a:t>
            </a:r>
          </a:p>
          <a:p>
            <a:r>
              <a:rPr lang="en-US" sz="1200" dirty="0"/>
              <a:t>a.  Civil War</a:t>
            </a:r>
          </a:p>
          <a:p>
            <a:r>
              <a:rPr lang="en-US" sz="1200" dirty="0"/>
              <a:t>b.  Revolutionary War</a:t>
            </a:r>
          </a:p>
          <a:p>
            <a:r>
              <a:rPr lang="en-US" sz="1200" dirty="0"/>
              <a:t>c.  French Revolution</a:t>
            </a:r>
          </a:p>
          <a:p>
            <a:r>
              <a:rPr lang="en-US" sz="1200" dirty="0"/>
              <a:t>d.  Vietnam War </a:t>
            </a:r>
          </a:p>
          <a:p>
            <a:endParaRPr lang="en-US" sz="1200" dirty="0"/>
          </a:p>
          <a:p>
            <a:r>
              <a:rPr lang="en-US" sz="1200" dirty="0"/>
              <a:t>3.  America has changed a lot over time.  What detail in the passage supports this?</a:t>
            </a:r>
          </a:p>
          <a:p>
            <a:r>
              <a:rPr lang="en-US" sz="1200" dirty="0"/>
              <a:t>a.  George Washington is still honored today.</a:t>
            </a:r>
          </a:p>
          <a:p>
            <a:r>
              <a:rPr lang="en-US" sz="1200" dirty="0"/>
              <a:t>b.  Because they did not have cars, transportation was slow.  </a:t>
            </a:r>
          </a:p>
          <a:p>
            <a:r>
              <a:rPr lang="en-US" sz="1200" dirty="0"/>
              <a:t>c.  This caused him to be known as the “Father of our country”.</a:t>
            </a:r>
          </a:p>
          <a:p>
            <a:r>
              <a:rPr lang="en-US" sz="1200" dirty="0"/>
              <a:t>d.  During brutal winters where many troops were starving and sick, he did not give up.</a:t>
            </a:r>
          </a:p>
          <a:p>
            <a:endParaRPr lang="en-US" sz="1200" dirty="0"/>
          </a:p>
          <a:p>
            <a:r>
              <a:rPr lang="en-US" sz="1200" dirty="0"/>
              <a:t>4.  Look at the underlined word, illiterate, in the passage.  Using context clues, what does this word mean?</a:t>
            </a:r>
          </a:p>
        </p:txBody>
      </p:sp>
      <p:sp>
        <p:nvSpPr>
          <p:cNvPr id="7" name="TextBox 6">
            <a:extLst>
              <a:ext uri="{FF2B5EF4-FFF2-40B4-BE49-F238E27FC236}">
                <a16:creationId xmlns:a16="http://schemas.microsoft.com/office/drawing/2014/main" id="{796C076D-B3E0-C93C-D7BD-A358B2EADAD0}"/>
              </a:ext>
            </a:extLst>
          </p:cNvPr>
          <p:cNvSpPr txBox="1"/>
          <p:nvPr/>
        </p:nvSpPr>
        <p:spPr>
          <a:xfrm>
            <a:off x="1763486" y="-24520"/>
            <a:ext cx="7380514" cy="954107"/>
          </a:xfrm>
          <a:prstGeom prst="rect">
            <a:avLst/>
          </a:prstGeom>
          <a:noFill/>
        </p:spPr>
        <p:txBody>
          <a:bodyPr wrap="square">
            <a:spAutoFit/>
          </a:bodyPr>
          <a:lstStyle/>
          <a:p>
            <a:pPr marL="0" marR="0"/>
            <a:r>
              <a:rPr lang="en-US" sz="1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Kentucky Academic Standards (KAS) for Social Studies </a:t>
            </a: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standards alignment:</a:t>
            </a:r>
            <a:endParaRPr lang="en-US" sz="1400" dirty="0">
              <a:effectLst/>
              <a:latin typeface="Calibri" panose="020F0502020204030204" pitchFamily="34" charset="0"/>
              <a:ea typeface="Calibri" panose="020F0502020204030204" pitchFamily="34" charset="0"/>
            </a:endParaRPr>
          </a:p>
          <a:p>
            <a:pPr marL="342900" marR="0" lvl="0" indent="-342900">
              <a:buSzPts val="1000"/>
              <a:buFont typeface="Arial" panose="020B0604020202020204" pitchFamily="34" charset="0"/>
              <a:buChar char="●"/>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5.H.CE.1 Analyze the causes of the American Revolution and the effects individuals and groups had on the conflict.</a:t>
            </a:r>
            <a:endParaRPr lang="en-US" sz="1400" dirty="0">
              <a:effectLst/>
              <a:latin typeface="Noto Sans Symbols"/>
              <a:ea typeface="Noto Sans Symbols"/>
              <a:cs typeface="Noto Sans Symbols"/>
            </a:endParaRPr>
          </a:p>
          <a:p>
            <a:pPr marL="342900" marR="0" lvl="0" indent="-342900">
              <a:buSzPts val="1000"/>
              <a:buFont typeface="Arial" panose="020B0604020202020204" pitchFamily="34" charset="0"/>
              <a:buChar char="●"/>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5.C.CP.1 Analyze the development and establishment of the U.S. federal government. </a:t>
            </a:r>
            <a:endParaRPr lang="en-US" sz="1400" dirty="0">
              <a:effectLst/>
              <a:latin typeface="Noto Sans Symbols"/>
              <a:ea typeface="Noto Sans Symbols"/>
              <a:cs typeface="Noto Sans Symbol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8"/>
          <p:cNvSpPr txBox="1">
            <a:spLocks noGrp="1"/>
          </p:cNvSpPr>
          <p:nvPr>
            <p:ph type="title"/>
          </p:nvPr>
        </p:nvSpPr>
        <p:spPr>
          <a:xfrm>
            <a:off x="312622" y="144575"/>
            <a:ext cx="8050200" cy="743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a:t>Application: Rigor Check-In</a:t>
            </a:r>
            <a:endParaRPr/>
          </a:p>
        </p:txBody>
      </p:sp>
      <p:sp>
        <p:nvSpPr>
          <p:cNvPr id="271" name="Google Shape;271;p18"/>
          <p:cNvSpPr txBox="1">
            <a:spLocks noGrp="1"/>
          </p:cNvSpPr>
          <p:nvPr>
            <p:ph type="body" idx="1"/>
          </p:nvPr>
        </p:nvSpPr>
        <p:spPr>
          <a:xfrm>
            <a:off x="312625" y="997575"/>
            <a:ext cx="5687100" cy="3168300"/>
          </a:xfrm>
          <a:prstGeom prst="rect">
            <a:avLst/>
          </a:prstGeom>
          <a:noFill/>
          <a:ln>
            <a:noFill/>
          </a:ln>
        </p:spPr>
        <p:txBody>
          <a:bodyPr spcFirstLastPara="1" wrap="square" lIns="68575" tIns="34275" rIns="68575" bIns="34275" anchor="t" anchorCtr="0">
            <a:normAutofit lnSpcReduction="10000"/>
          </a:bodyPr>
          <a:lstStyle/>
          <a:p>
            <a:pPr marL="0" lvl="0" indent="0" algn="ctr" rtl="0">
              <a:lnSpc>
                <a:spcPct val="90000"/>
              </a:lnSpc>
              <a:spcBef>
                <a:spcPts val="0"/>
              </a:spcBef>
              <a:spcAft>
                <a:spcPts val="0"/>
              </a:spcAft>
              <a:buClr>
                <a:schemeClr val="dk1"/>
              </a:buClr>
              <a:buSzPts val="1100"/>
              <a:buFont typeface="Arial"/>
              <a:buNone/>
            </a:pPr>
            <a:r>
              <a:rPr lang="en" dirty="0"/>
              <a:t>Access an assessment you reviewed earlier, used recently, or plan to use soon. </a:t>
            </a:r>
            <a:endParaRPr dirty="0"/>
          </a:p>
          <a:p>
            <a:pPr marL="0" lvl="0" indent="0" algn="ctr" rtl="0">
              <a:lnSpc>
                <a:spcPct val="90000"/>
              </a:lnSpc>
              <a:spcBef>
                <a:spcPts val="0"/>
              </a:spcBef>
              <a:spcAft>
                <a:spcPts val="0"/>
              </a:spcAft>
              <a:buClr>
                <a:schemeClr val="dk1"/>
              </a:buClr>
              <a:buSzPts val="1100"/>
              <a:buFont typeface="Arial"/>
              <a:buNone/>
            </a:pPr>
            <a:endParaRPr dirty="0"/>
          </a:p>
          <a:p>
            <a:pPr marL="0" lvl="0" indent="0" algn="ctr" rtl="0">
              <a:lnSpc>
                <a:spcPct val="90000"/>
              </a:lnSpc>
              <a:spcBef>
                <a:spcPts val="0"/>
              </a:spcBef>
              <a:spcAft>
                <a:spcPts val="0"/>
              </a:spcAft>
              <a:buSzPts val="1400"/>
              <a:buNone/>
            </a:pPr>
            <a:endParaRPr dirty="0"/>
          </a:p>
          <a:p>
            <a:pPr marL="0" lvl="0" indent="0" algn="ctr" rtl="0">
              <a:lnSpc>
                <a:spcPct val="90000"/>
              </a:lnSpc>
              <a:spcBef>
                <a:spcPts val="0"/>
              </a:spcBef>
              <a:spcAft>
                <a:spcPts val="0"/>
              </a:spcAft>
              <a:buClr>
                <a:schemeClr val="dk1"/>
              </a:buClr>
              <a:buSzPts val="1100"/>
              <a:buFont typeface="Arial"/>
              <a:buNone/>
            </a:pPr>
            <a:endParaRPr dirty="0"/>
          </a:p>
          <a:p>
            <a:pPr marL="0" lvl="0" indent="0" algn="ctr" rtl="0">
              <a:lnSpc>
                <a:spcPct val="90000"/>
              </a:lnSpc>
              <a:spcBef>
                <a:spcPts val="0"/>
              </a:spcBef>
              <a:spcAft>
                <a:spcPts val="0"/>
              </a:spcAft>
              <a:buClr>
                <a:schemeClr val="dk1"/>
              </a:buClr>
              <a:buSzPts val="1100"/>
              <a:buFont typeface="Arial"/>
              <a:buNone/>
            </a:pPr>
            <a:r>
              <a:rPr lang="en" dirty="0"/>
              <a:t>Consider:</a:t>
            </a:r>
            <a:endParaRPr dirty="0"/>
          </a:p>
          <a:p>
            <a:pPr marL="0" lvl="0" indent="0" algn="l" rtl="0">
              <a:lnSpc>
                <a:spcPct val="90000"/>
              </a:lnSpc>
              <a:spcBef>
                <a:spcPts val="0"/>
              </a:spcBef>
              <a:spcAft>
                <a:spcPts val="0"/>
              </a:spcAft>
              <a:buSzPts val="1400"/>
              <a:buNone/>
            </a:pPr>
            <a:endParaRPr dirty="0"/>
          </a:p>
          <a:p>
            <a:pPr marL="0" lvl="0" indent="0" algn="ctr" rtl="0">
              <a:lnSpc>
                <a:spcPct val="90000"/>
              </a:lnSpc>
              <a:spcBef>
                <a:spcPts val="0"/>
              </a:spcBef>
              <a:spcAft>
                <a:spcPts val="0"/>
              </a:spcAft>
              <a:buSzPts val="1400"/>
              <a:buNone/>
            </a:pPr>
            <a:endParaRPr dirty="0"/>
          </a:p>
          <a:p>
            <a:pPr marL="0" lvl="0" indent="0" algn="ctr" rtl="0">
              <a:lnSpc>
                <a:spcPct val="90000"/>
              </a:lnSpc>
              <a:spcBef>
                <a:spcPts val="0"/>
              </a:spcBef>
              <a:spcAft>
                <a:spcPts val="0"/>
              </a:spcAft>
              <a:buSzPts val="1400"/>
              <a:buNone/>
            </a:pPr>
            <a:r>
              <a:rPr lang="en" dirty="0"/>
              <a:t>Does the level of rigor of each item match</a:t>
            </a:r>
            <a:r>
              <a:rPr lang="en" strike="sngStrike" dirty="0"/>
              <a:t> </a:t>
            </a:r>
            <a:r>
              <a:rPr lang="en" dirty="0"/>
              <a:t>the cognitive complexity you intend to measure in your assessment? </a:t>
            </a:r>
            <a:endParaRPr dirty="0"/>
          </a:p>
        </p:txBody>
      </p:sp>
      <p:pic>
        <p:nvPicPr>
          <p:cNvPr id="272" name="Google Shape;272;p18" descr="Public Domain Clip Art Image | pen &amp; pencil | ID: 13969767611079 ..."/>
          <p:cNvPicPr preferRelativeResize="0"/>
          <p:nvPr/>
        </p:nvPicPr>
        <p:blipFill>
          <a:blip r:embed="rId3">
            <a:alphaModFix/>
          </a:blip>
          <a:stretch>
            <a:fillRect/>
          </a:stretch>
        </p:blipFill>
        <p:spPr>
          <a:xfrm>
            <a:off x="6347250" y="1335769"/>
            <a:ext cx="2491950" cy="225003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32f66515471_0_44"/>
          <p:cNvSpPr txBox="1">
            <a:spLocks noGrp="1"/>
          </p:cNvSpPr>
          <p:nvPr>
            <p:ph type="title"/>
          </p:nvPr>
        </p:nvSpPr>
        <p:spPr>
          <a:xfrm>
            <a:off x="416852" y="192775"/>
            <a:ext cx="7568400" cy="990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1400"/>
              <a:buNone/>
            </a:pPr>
            <a:r>
              <a:rPr lang="en"/>
              <a:t>Rigor Reflection</a:t>
            </a:r>
            <a:endParaRPr/>
          </a:p>
        </p:txBody>
      </p:sp>
      <p:sp>
        <p:nvSpPr>
          <p:cNvPr id="278" name="Google Shape;278;g32f66515471_0_44"/>
          <p:cNvSpPr txBox="1">
            <a:spLocks noGrp="1"/>
          </p:cNvSpPr>
          <p:nvPr>
            <p:ph type="body" idx="1"/>
          </p:nvPr>
        </p:nvSpPr>
        <p:spPr>
          <a:xfrm>
            <a:off x="265275" y="2241950"/>
            <a:ext cx="8641800" cy="25674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800"/>
              </a:spcBef>
              <a:spcAft>
                <a:spcPts val="0"/>
              </a:spcAft>
              <a:buSzPts val="1400"/>
              <a:buNone/>
            </a:pPr>
            <a:r>
              <a:rPr lang="en" sz="2200" dirty="0">
                <a:solidFill>
                  <a:schemeClr val="dk1"/>
                </a:solidFill>
              </a:rPr>
              <a:t>Answer the following question for this module on your </a:t>
            </a:r>
            <a:r>
              <a:rPr lang="en-US" sz="2200" dirty="0">
                <a:solidFill>
                  <a:schemeClr val="dk1"/>
                </a:solidFill>
              </a:rPr>
              <a:t>Note Catcher</a:t>
            </a:r>
            <a:r>
              <a:rPr lang="en" sz="2200" dirty="0">
                <a:solidFill>
                  <a:schemeClr val="dk1"/>
                </a:solidFill>
              </a:rPr>
              <a:t>.</a:t>
            </a:r>
            <a:endParaRPr sz="2200" dirty="0">
              <a:solidFill>
                <a:schemeClr val="dk1"/>
              </a:solidFill>
            </a:endParaRPr>
          </a:p>
          <a:p>
            <a:pPr marL="0" lvl="0" indent="0" algn="l" rtl="0">
              <a:lnSpc>
                <a:spcPct val="90000"/>
              </a:lnSpc>
              <a:spcBef>
                <a:spcPts val="800"/>
              </a:spcBef>
              <a:spcAft>
                <a:spcPts val="0"/>
              </a:spcAft>
              <a:buSzPts val="1400"/>
              <a:buNone/>
            </a:pPr>
            <a:endParaRPr sz="2200" dirty="0">
              <a:solidFill>
                <a:schemeClr val="dk1"/>
              </a:solidFill>
            </a:endParaRPr>
          </a:p>
          <a:p>
            <a:pPr marL="0" lvl="0" indent="0" algn="ctr" rtl="0">
              <a:spcBef>
                <a:spcPts val="0"/>
              </a:spcBef>
              <a:spcAft>
                <a:spcPts val="0"/>
              </a:spcAft>
              <a:buSzPts val="2100"/>
              <a:buNone/>
            </a:pPr>
            <a:r>
              <a:rPr lang="en" sz="2200" dirty="0">
                <a:solidFill>
                  <a:schemeClr val="dk1"/>
                </a:solidFill>
              </a:rPr>
              <a:t>Why is rigor a characteristic of high-quality assessment design?</a:t>
            </a:r>
            <a:endParaRPr sz="2200" dirty="0">
              <a:solidFill>
                <a:schemeClr val="dk1"/>
              </a:solidFill>
            </a:endParaRPr>
          </a:p>
        </p:txBody>
      </p:sp>
      <p:pic>
        <p:nvPicPr>
          <p:cNvPr id="279" name="Google Shape;279;g32f66515471_0_4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722250" y="192775"/>
            <a:ext cx="1742276" cy="174227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32f66515471_0_12"/>
          <p:cNvSpPr txBox="1">
            <a:spLocks noGrp="1"/>
          </p:cNvSpPr>
          <p:nvPr>
            <p:ph type="ctrTitle"/>
          </p:nvPr>
        </p:nvSpPr>
        <p:spPr>
          <a:xfrm>
            <a:off x="2029075" y="910752"/>
            <a:ext cx="6858000" cy="10191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rgbClr val="072B62"/>
              </a:buClr>
              <a:buSzPts val="3300"/>
              <a:buFont typeface="Georgia"/>
              <a:buNone/>
            </a:pPr>
            <a:r>
              <a:rPr lang="en"/>
              <a:t>Precision</a:t>
            </a:r>
            <a:endParaRPr/>
          </a:p>
        </p:txBody>
      </p:sp>
      <p:sp>
        <p:nvSpPr>
          <p:cNvPr id="286" name="Google Shape;286;g32f66515471_0_12"/>
          <p:cNvSpPr txBox="1">
            <a:spLocks noGrp="1"/>
          </p:cNvSpPr>
          <p:nvPr>
            <p:ph type="subTitle" idx="1"/>
          </p:nvPr>
        </p:nvSpPr>
        <p:spPr>
          <a:xfrm>
            <a:off x="2551400" y="2181250"/>
            <a:ext cx="6112200" cy="11124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SzPts val="2100"/>
              <a:buNone/>
            </a:pPr>
            <a:r>
              <a:rPr lang="en"/>
              <a:t>Why is precision a characteristic of high-quality assessment design?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9"/>
          <p:cNvSpPr txBox="1">
            <a:spLocks noGrp="1"/>
          </p:cNvSpPr>
          <p:nvPr>
            <p:ph type="title"/>
          </p:nvPr>
        </p:nvSpPr>
        <p:spPr>
          <a:xfrm>
            <a:off x="312630" y="144577"/>
            <a:ext cx="4835700" cy="743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dirty="0"/>
              <a:t>Precision </a:t>
            </a:r>
            <a:endParaRPr dirty="0"/>
          </a:p>
        </p:txBody>
      </p:sp>
      <p:sp>
        <p:nvSpPr>
          <p:cNvPr id="292" name="Google Shape;292;p19"/>
          <p:cNvSpPr txBox="1">
            <a:spLocks noGrp="1"/>
          </p:cNvSpPr>
          <p:nvPr>
            <p:ph type="body" idx="1"/>
          </p:nvPr>
        </p:nvSpPr>
        <p:spPr>
          <a:xfrm>
            <a:off x="312625" y="781675"/>
            <a:ext cx="8536200" cy="3549000"/>
          </a:xfrm>
          <a:prstGeom prst="rect">
            <a:avLst/>
          </a:prstGeom>
          <a:noFill/>
          <a:ln>
            <a:noFill/>
          </a:ln>
        </p:spPr>
        <p:txBody>
          <a:bodyPr spcFirstLastPara="1" wrap="square" lIns="68575" tIns="34275" rIns="68575" bIns="34275" anchor="t" anchorCtr="0">
            <a:normAutofit fontScale="70000" lnSpcReduction="20000"/>
          </a:bodyPr>
          <a:lstStyle/>
          <a:p>
            <a:pPr marL="254000" lvl="0" indent="-198989" algn="l" rtl="0">
              <a:lnSpc>
                <a:spcPct val="100000"/>
              </a:lnSpc>
              <a:spcBef>
                <a:spcPts val="0"/>
              </a:spcBef>
              <a:spcAft>
                <a:spcPts val="0"/>
              </a:spcAft>
              <a:buClr>
                <a:srgbClr val="262626"/>
              </a:buClr>
              <a:buSzPct val="100000"/>
              <a:buFont typeface="Libre Franklin"/>
              <a:buChar char="•"/>
            </a:pPr>
            <a:r>
              <a:rPr lang="en" sz="2761">
                <a:solidFill>
                  <a:srgbClr val="262626"/>
                </a:solidFill>
              </a:rPr>
              <a:t>Precision means that </a:t>
            </a:r>
            <a:r>
              <a:rPr lang="en" sz="2761" b="1">
                <a:solidFill>
                  <a:srgbClr val="262626"/>
                </a:solidFill>
              </a:rPr>
              <a:t>assessments items</a:t>
            </a:r>
            <a:r>
              <a:rPr lang="en" sz="2761">
                <a:solidFill>
                  <a:srgbClr val="262626"/>
                </a:solidFill>
              </a:rPr>
              <a:t> are </a:t>
            </a:r>
            <a:r>
              <a:rPr lang="en" sz="2761" b="1">
                <a:solidFill>
                  <a:srgbClr val="262626"/>
                </a:solidFill>
              </a:rPr>
              <a:t>accurate and clear.</a:t>
            </a:r>
            <a:endParaRPr sz="2761" b="1">
              <a:solidFill>
                <a:srgbClr val="262626"/>
              </a:solidFill>
            </a:endParaRPr>
          </a:p>
          <a:p>
            <a:pPr marL="254000" lvl="0" indent="-198989" algn="l" rtl="0">
              <a:lnSpc>
                <a:spcPct val="100000"/>
              </a:lnSpc>
              <a:spcBef>
                <a:spcPts val="0"/>
              </a:spcBef>
              <a:spcAft>
                <a:spcPts val="0"/>
              </a:spcAft>
              <a:buClr>
                <a:srgbClr val="262626"/>
              </a:buClr>
              <a:buSzPct val="100000"/>
              <a:buFont typeface="Libre Franklin"/>
              <a:buChar char="•"/>
            </a:pPr>
            <a:r>
              <a:rPr lang="en" sz="2761">
                <a:solidFill>
                  <a:srgbClr val="262626"/>
                </a:solidFill>
              </a:rPr>
              <a:t>A </a:t>
            </a:r>
            <a:r>
              <a:rPr lang="en" sz="2761" b="1">
                <a:solidFill>
                  <a:srgbClr val="262626"/>
                </a:solidFill>
              </a:rPr>
              <a:t>precise assessment measures students’ knowledge and skills</a:t>
            </a:r>
            <a:r>
              <a:rPr lang="en" sz="2761">
                <a:solidFill>
                  <a:srgbClr val="262626"/>
                </a:solidFill>
              </a:rPr>
              <a:t>, not their misinterpretations or lack of unrelated background knowledge.</a:t>
            </a:r>
            <a:endParaRPr sz="2761">
              <a:solidFill>
                <a:srgbClr val="262626"/>
              </a:solidFill>
            </a:endParaRPr>
          </a:p>
          <a:p>
            <a:pPr marL="457200" lvl="0" indent="0" algn="l" rtl="0">
              <a:lnSpc>
                <a:spcPct val="100000"/>
              </a:lnSpc>
              <a:spcBef>
                <a:spcPts val="0"/>
              </a:spcBef>
              <a:spcAft>
                <a:spcPts val="0"/>
              </a:spcAft>
              <a:buNone/>
            </a:pPr>
            <a:endParaRPr sz="2761">
              <a:solidFill>
                <a:srgbClr val="262626"/>
              </a:solidFill>
            </a:endParaRPr>
          </a:p>
          <a:p>
            <a:pPr marL="254000" lvl="0" indent="-254044" algn="l" rtl="0">
              <a:lnSpc>
                <a:spcPct val="100000"/>
              </a:lnSpc>
              <a:spcBef>
                <a:spcPts val="0"/>
              </a:spcBef>
              <a:spcAft>
                <a:spcPts val="0"/>
              </a:spcAft>
              <a:buClr>
                <a:srgbClr val="262626"/>
              </a:buClr>
              <a:buSzPct val="100000"/>
              <a:buFont typeface="Libre Franklin"/>
              <a:buChar char="•"/>
            </a:pPr>
            <a:r>
              <a:rPr lang="en" sz="2761">
                <a:solidFill>
                  <a:srgbClr val="262626"/>
                </a:solidFill>
              </a:rPr>
              <a:t>Precise items </a:t>
            </a:r>
            <a:r>
              <a:rPr lang="en" sz="2761" b="1">
                <a:solidFill>
                  <a:srgbClr val="262626"/>
                </a:solidFill>
              </a:rPr>
              <a:t>do not contain typos</a:t>
            </a:r>
            <a:r>
              <a:rPr lang="en" sz="2761">
                <a:solidFill>
                  <a:srgbClr val="262626"/>
                </a:solidFill>
              </a:rPr>
              <a:t> or </a:t>
            </a:r>
            <a:r>
              <a:rPr lang="en" sz="2761" b="1">
                <a:solidFill>
                  <a:srgbClr val="262626"/>
                </a:solidFill>
              </a:rPr>
              <a:t>factual errors</a:t>
            </a:r>
            <a:r>
              <a:rPr lang="en" sz="2761">
                <a:solidFill>
                  <a:srgbClr val="262626"/>
                </a:solidFill>
              </a:rPr>
              <a:t>, and they </a:t>
            </a:r>
            <a:r>
              <a:rPr lang="en" sz="2761" b="1">
                <a:solidFill>
                  <a:srgbClr val="262626"/>
                </a:solidFill>
              </a:rPr>
              <a:t>do contain accurate</a:t>
            </a:r>
            <a:r>
              <a:rPr lang="en" sz="2761">
                <a:solidFill>
                  <a:srgbClr val="262626"/>
                </a:solidFill>
              </a:rPr>
              <a:t> and </a:t>
            </a:r>
            <a:r>
              <a:rPr lang="en" sz="2761" b="1">
                <a:solidFill>
                  <a:srgbClr val="262626"/>
                </a:solidFill>
              </a:rPr>
              <a:t>clear instructions </a:t>
            </a:r>
            <a:r>
              <a:rPr lang="en" sz="2761">
                <a:solidFill>
                  <a:srgbClr val="262626"/>
                </a:solidFill>
              </a:rPr>
              <a:t>so that </a:t>
            </a:r>
            <a:r>
              <a:rPr lang="en" sz="2761" b="1">
                <a:solidFill>
                  <a:srgbClr val="262626"/>
                </a:solidFill>
              </a:rPr>
              <a:t>students understand where </a:t>
            </a:r>
            <a:r>
              <a:rPr lang="en" sz="2761">
                <a:solidFill>
                  <a:srgbClr val="262626"/>
                </a:solidFill>
              </a:rPr>
              <a:t>and </a:t>
            </a:r>
            <a:r>
              <a:rPr lang="en" sz="2761" b="1">
                <a:solidFill>
                  <a:srgbClr val="262626"/>
                </a:solidFill>
              </a:rPr>
              <a:t>how to respond.</a:t>
            </a:r>
            <a:r>
              <a:rPr lang="en" sz="2761">
                <a:solidFill>
                  <a:srgbClr val="262626"/>
                </a:solidFill>
              </a:rPr>
              <a:t> They include </a:t>
            </a:r>
            <a:r>
              <a:rPr lang="en" sz="2761" b="1">
                <a:solidFill>
                  <a:srgbClr val="262626"/>
                </a:solidFill>
              </a:rPr>
              <a:t>all of the information </a:t>
            </a:r>
            <a:r>
              <a:rPr lang="en" sz="2761">
                <a:solidFill>
                  <a:srgbClr val="262626"/>
                </a:solidFill>
              </a:rPr>
              <a:t>that </a:t>
            </a:r>
            <a:r>
              <a:rPr lang="en" sz="2761" b="1">
                <a:solidFill>
                  <a:srgbClr val="262626"/>
                </a:solidFill>
              </a:rPr>
              <a:t>students need</a:t>
            </a:r>
            <a:r>
              <a:rPr lang="en" sz="2761">
                <a:solidFill>
                  <a:srgbClr val="262626"/>
                </a:solidFill>
              </a:rPr>
              <a:t> to </a:t>
            </a:r>
            <a:r>
              <a:rPr lang="en" sz="2761" b="1">
                <a:solidFill>
                  <a:srgbClr val="262626"/>
                </a:solidFill>
              </a:rPr>
              <a:t>demonstrate their knowledge and skills</a:t>
            </a:r>
            <a:r>
              <a:rPr lang="en" sz="2761">
                <a:solidFill>
                  <a:srgbClr val="262626"/>
                </a:solidFill>
              </a:rPr>
              <a:t>.</a:t>
            </a:r>
            <a:endParaRPr sz="2761">
              <a:solidFill>
                <a:srgbClr val="262626"/>
              </a:solidFill>
            </a:endParaRPr>
          </a:p>
          <a:p>
            <a:pPr marL="457200" lvl="0" indent="0" algn="l" rtl="0">
              <a:lnSpc>
                <a:spcPct val="100000"/>
              </a:lnSpc>
              <a:spcBef>
                <a:spcPts val="0"/>
              </a:spcBef>
              <a:spcAft>
                <a:spcPts val="0"/>
              </a:spcAft>
              <a:buNone/>
            </a:pPr>
            <a:endParaRPr sz="2761">
              <a:solidFill>
                <a:srgbClr val="262626"/>
              </a:solidFill>
            </a:endParaRPr>
          </a:p>
          <a:p>
            <a:pPr marL="254000" lvl="0" indent="-254044" algn="l" rtl="0">
              <a:lnSpc>
                <a:spcPct val="100000"/>
              </a:lnSpc>
              <a:spcBef>
                <a:spcPts val="0"/>
              </a:spcBef>
              <a:spcAft>
                <a:spcPts val="0"/>
              </a:spcAft>
              <a:buClr>
                <a:srgbClr val="262626"/>
              </a:buClr>
              <a:buSzPct val="100000"/>
              <a:buFont typeface="Libre Franklin"/>
              <a:buChar char="•"/>
            </a:pPr>
            <a:r>
              <a:rPr lang="en" sz="2761">
                <a:solidFill>
                  <a:srgbClr val="262626"/>
                </a:solidFill>
              </a:rPr>
              <a:t>This precision assists in the</a:t>
            </a:r>
            <a:r>
              <a:rPr lang="en" sz="2761" b="1">
                <a:solidFill>
                  <a:srgbClr val="262626"/>
                </a:solidFill>
              </a:rPr>
              <a:t> elimination of barriers</a:t>
            </a:r>
            <a:r>
              <a:rPr lang="en" sz="2761">
                <a:solidFill>
                  <a:srgbClr val="262626"/>
                </a:solidFill>
              </a:rPr>
              <a:t> in the assessment.</a:t>
            </a:r>
            <a:endParaRPr sz="2761">
              <a:solidFill>
                <a:srgbClr val="262626"/>
              </a:solidFill>
            </a:endParaRPr>
          </a:p>
          <a:p>
            <a:pPr marL="457200" lvl="0" indent="0" algn="l" rtl="0">
              <a:lnSpc>
                <a:spcPct val="100000"/>
              </a:lnSpc>
              <a:spcBef>
                <a:spcPts val="0"/>
              </a:spcBef>
              <a:spcAft>
                <a:spcPts val="0"/>
              </a:spcAft>
              <a:buNone/>
            </a:pPr>
            <a:endParaRPr sz="2761">
              <a:solidFill>
                <a:srgbClr val="262626"/>
              </a:solidFill>
            </a:endParaRPr>
          </a:p>
          <a:p>
            <a:pPr marL="0" lvl="0" indent="0" algn="l" rtl="0">
              <a:lnSpc>
                <a:spcPct val="100000"/>
              </a:lnSpc>
              <a:spcBef>
                <a:spcPts val="0"/>
              </a:spcBef>
              <a:spcAft>
                <a:spcPts val="0"/>
              </a:spcAft>
              <a:buNone/>
            </a:pPr>
            <a:endParaRPr/>
          </a:p>
          <a:p>
            <a:pPr marL="254000" lvl="0" indent="-254044" algn="l" rtl="0">
              <a:lnSpc>
                <a:spcPct val="100000"/>
              </a:lnSpc>
              <a:spcBef>
                <a:spcPts val="0"/>
              </a:spcBef>
              <a:spcAft>
                <a:spcPts val="0"/>
              </a:spcAft>
              <a:buClr>
                <a:srgbClr val="262626"/>
              </a:buClr>
              <a:buSzPct val="100000"/>
              <a:buFont typeface="Libre Franklin"/>
              <a:buChar char="•"/>
            </a:pPr>
            <a:r>
              <a:rPr lang="en" sz="2761">
                <a:solidFill>
                  <a:srgbClr val="262626"/>
                </a:solidFill>
              </a:rPr>
              <a:t>The assessment is made </a:t>
            </a:r>
            <a:r>
              <a:rPr lang="en" sz="2761" b="1">
                <a:solidFill>
                  <a:srgbClr val="262626"/>
                </a:solidFill>
              </a:rPr>
              <a:t>more accessible</a:t>
            </a:r>
            <a:r>
              <a:rPr lang="en" sz="2761">
                <a:solidFill>
                  <a:srgbClr val="262626"/>
                </a:solidFill>
              </a:rPr>
              <a:t> through </a:t>
            </a:r>
            <a:r>
              <a:rPr lang="en" sz="2761" b="1">
                <a:solidFill>
                  <a:srgbClr val="262626"/>
                </a:solidFill>
              </a:rPr>
              <a:t>removal</a:t>
            </a:r>
            <a:r>
              <a:rPr lang="en" sz="2761">
                <a:solidFill>
                  <a:srgbClr val="262626"/>
                </a:solidFill>
              </a:rPr>
              <a:t> of these additional </a:t>
            </a:r>
            <a:r>
              <a:rPr lang="en" sz="2761" b="1">
                <a:solidFill>
                  <a:srgbClr val="262626"/>
                </a:solidFill>
              </a:rPr>
              <a:t>barriers or challenges</a:t>
            </a:r>
            <a:r>
              <a:rPr lang="en" sz="2761">
                <a:solidFill>
                  <a:srgbClr val="262626"/>
                </a:solidFill>
              </a:rPr>
              <a:t> for students that are </a:t>
            </a:r>
            <a:r>
              <a:rPr lang="en" sz="2761" b="1">
                <a:solidFill>
                  <a:srgbClr val="262626"/>
                </a:solidFill>
              </a:rPr>
              <a:t>not connected</a:t>
            </a:r>
            <a:r>
              <a:rPr lang="en" sz="2761">
                <a:solidFill>
                  <a:srgbClr val="262626"/>
                </a:solidFill>
              </a:rPr>
              <a:t> with the </a:t>
            </a:r>
            <a:r>
              <a:rPr lang="en" sz="2761" b="1">
                <a:solidFill>
                  <a:srgbClr val="262626"/>
                </a:solidFill>
              </a:rPr>
              <a:t>intended learning goal</a:t>
            </a:r>
            <a:r>
              <a:rPr lang="en" sz="2761">
                <a:solidFill>
                  <a:srgbClr val="262626"/>
                </a:solidFill>
              </a:rPr>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0"/>
          <p:cNvSpPr txBox="1">
            <a:spLocks noGrp="1"/>
          </p:cNvSpPr>
          <p:nvPr>
            <p:ph type="title"/>
          </p:nvPr>
        </p:nvSpPr>
        <p:spPr>
          <a:xfrm>
            <a:off x="416840" y="192769"/>
            <a:ext cx="6447600" cy="990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1400"/>
              <a:buNone/>
            </a:pPr>
            <a:r>
              <a:rPr lang="en" dirty="0"/>
              <a:t>Precision </a:t>
            </a:r>
            <a:endParaRPr dirty="0"/>
          </a:p>
          <a:p>
            <a:pPr marL="0" lvl="0" indent="0" algn="l" rtl="0">
              <a:lnSpc>
                <a:spcPct val="90000"/>
              </a:lnSpc>
              <a:spcBef>
                <a:spcPts val="0"/>
              </a:spcBef>
              <a:spcAft>
                <a:spcPts val="0"/>
              </a:spcAft>
              <a:buSzPts val="1400"/>
              <a:buNone/>
            </a:pPr>
            <a:r>
              <a:rPr lang="en" dirty="0"/>
              <a:t>Check-In</a:t>
            </a:r>
            <a:endParaRPr dirty="0"/>
          </a:p>
        </p:txBody>
      </p:sp>
      <p:sp>
        <p:nvSpPr>
          <p:cNvPr id="298" name="Google Shape;298;p20"/>
          <p:cNvSpPr txBox="1">
            <a:spLocks noGrp="1"/>
          </p:cNvSpPr>
          <p:nvPr>
            <p:ph type="body" idx="1"/>
          </p:nvPr>
        </p:nvSpPr>
        <p:spPr>
          <a:xfrm>
            <a:off x="0" y="1254408"/>
            <a:ext cx="3611105" cy="2876700"/>
          </a:xfrm>
          <a:prstGeom prst="rect">
            <a:avLst/>
          </a:prstGeom>
          <a:noFill/>
          <a:ln>
            <a:noFill/>
          </a:ln>
        </p:spPr>
        <p:txBody>
          <a:bodyPr spcFirstLastPara="1" wrap="square" lIns="68575" tIns="34275" rIns="68575" bIns="34275" anchor="t" anchorCtr="0">
            <a:normAutofit/>
          </a:bodyPr>
          <a:lstStyle/>
          <a:p>
            <a:pPr marL="0" lvl="0" indent="0" rtl="0">
              <a:lnSpc>
                <a:spcPct val="90000"/>
              </a:lnSpc>
              <a:spcBef>
                <a:spcPts val="800"/>
              </a:spcBef>
              <a:spcAft>
                <a:spcPts val="0"/>
              </a:spcAft>
              <a:buSzPts val="1400"/>
              <a:buNone/>
            </a:pPr>
            <a:r>
              <a:rPr lang="en" dirty="0"/>
              <a:t>Annotate</a:t>
            </a:r>
            <a:r>
              <a:rPr lang="en"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 this assessment </a:t>
            </a:r>
            <a:r>
              <a:rPr lang="en" dirty="0"/>
              <a:t>by completing the following:</a:t>
            </a:r>
            <a:endParaRPr dirty="0"/>
          </a:p>
          <a:p>
            <a:pPr marL="457200" lvl="0" indent="-317500" rtl="0">
              <a:lnSpc>
                <a:spcPct val="90000"/>
              </a:lnSpc>
              <a:spcBef>
                <a:spcPts val="800"/>
              </a:spcBef>
              <a:spcAft>
                <a:spcPts val="0"/>
              </a:spcAft>
              <a:buSzPts val="1400"/>
              <a:buAutoNum type="arabicParenR"/>
            </a:pPr>
            <a:r>
              <a:rPr lang="en" dirty="0"/>
              <a:t>Highlight the student directions.</a:t>
            </a:r>
            <a:endParaRPr dirty="0"/>
          </a:p>
          <a:p>
            <a:pPr marL="457200" lvl="0" indent="-317500" rtl="0">
              <a:lnSpc>
                <a:spcPct val="90000"/>
              </a:lnSpc>
              <a:spcBef>
                <a:spcPts val="0"/>
              </a:spcBef>
              <a:spcAft>
                <a:spcPts val="0"/>
              </a:spcAft>
              <a:buSzPts val="1400"/>
              <a:buAutoNum type="arabicParenR"/>
            </a:pPr>
            <a:r>
              <a:rPr lang="en" dirty="0"/>
              <a:t>Circle typos.</a:t>
            </a:r>
            <a:endParaRPr dirty="0"/>
          </a:p>
          <a:p>
            <a:pPr marL="457200" lvl="0" indent="-317500" rtl="0">
              <a:lnSpc>
                <a:spcPct val="90000"/>
              </a:lnSpc>
              <a:spcBef>
                <a:spcPts val="0"/>
              </a:spcBef>
              <a:spcAft>
                <a:spcPts val="0"/>
              </a:spcAft>
              <a:buSzPts val="1400"/>
              <a:buAutoNum type="arabicParenR"/>
            </a:pPr>
            <a:r>
              <a:rPr lang="en" dirty="0"/>
              <a:t>Underline any factual errors. </a:t>
            </a:r>
            <a:endParaRPr dirty="0"/>
          </a:p>
        </p:txBody>
      </p:sp>
      <p:graphicFrame>
        <p:nvGraphicFramePr>
          <p:cNvPr id="2" name="Table 1">
            <a:extLst>
              <a:ext uri="{FF2B5EF4-FFF2-40B4-BE49-F238E27FC236}">
                <a16:creationId xmlns:a16="http://schemas.microsoft.com/office/drawing/2014/main" id="{CC38AEFA-0B09-C2F8-6D1E-90E26352CDAC}"/>
              </a:ext>
            </a:extLst>
          </p:cNvPr>
          <p:cNvGraphicFramePr>
            <a:graphicFrameLocks noGrp="1"/>
          </p:cNvGraphicFramePr>
          <p:nvPr>
            <p:extLst>
              <p:ext uri="{D42A27DB-BD31-4B8C-83A1-F6EECF244321}">
                <p14:modId xmlns:p14="http://schemas.microsoft.com/office/powerpoint/2010/main" val="4174288917"/>
              </p:ext>
            </p:extLst>
          </p:nvPr>
        </p:nvGraphicFramePr>
        <p:xfrm>
          <a:off x="4466804" y="539750"/>
          <a:ext cx="4260356" cy="2651760"/>
        </p:xfrm>
        <a:graphic>
          <a:graphicData uri="http://schemas.openxmlformats.org/drawingml/2006/table">
            <a:tbl>
              <a:tblPr firstRow="1" bandRow="1">
                <a:tableStyleId>{5C22544A-7EE6-4342-B048-85BDC9FD1C3A}</a:tableStyleId>
              </a:tblPr>
              <a:tblGrid>
                <a:gridCol w="4260356">
                  <a:extLst>
                    <a:ext uri="{9D8B030D-6E8A-4147-A177-3AD203B41FA5}">
                      <a16:colId xmlns:a16="http://schemas.microsoft.com/office/drawing/2014/main" val="1553869698"/>
                    </a:ext>
                  </a:extLst>
                </a:gridCol>
              </a:tblGrid>
              <a:tr h="370840">
                <a:tc>
                  <a:txBody>
                    <a:bodyPr/>
                    <a:lstStyle/>
                    <a:p>
                      <a:r>
                        <a:rPr lang="en-US" sz="1400" b="0" i="0" u="none" strike="noStrike" cap="none" dirty="0">
                          <a:solidFill>
                            <a:schemeClr val="tx1"/>
                          </a:solidFill>
                          <a:effectLst/>
                          <a:latin typeface="+mn-lt"/>
                          <a:ea typeface="+mn-ea"/>
                          <a:cs typeface="+mn-cs"/>
                          <a:sym typeface="Arial"/>
                        </a:rPr>
                        <a:t>"Write an essay about the most important parts of the U.S. history. You should include how the pilgrims came to </a:t>
                      </a:r>
                      <a:r>
                        <a:rPr lang="en-US" sz="1400" b="0" i="0" u="none" strike="noStrike" cap="none" dirty="0" err="1">
                          <a:solidFill>
                            <a:schemeClr val="tx1"/>
                          </a:solidFill>
                          <a:effectLst/>
                          <a:latin typeface="+mn-lt"/>
                          <a:ea typeface="+mn-ea"/>
                          <a:cs typeface="+mn-cs"/>
                          <a:sym typeface="Arial"/>
                        </a:rPr>
                        <a:t>Amercia</a:t>
                      </a:r>
                      <a:r>
                        <a:rPr lang="en-US" sz="1400" b="0" i="0" u="none" strike="noStrike" cap="none" dirty="0">
                          <a:solidFill>
                            <a:schemeClr val="tx1"/>
                          </a:solidFill>
                          <a:effectLst/>
                          <a:latin typeface="+mn-lt"/>
                          <a:ea typeface="+mn-ea"/>
                          <a:cs typeface="+mn-cs"/>
                          <a:sym typeface="Arial"/>
                        </a:rPr>
                        <a:t> in the 1600s and how they started the first colony. Also, explain what </a:t>
                      </a:r>
                      <a:r>
                        <a:rPr lang="en-US" sz="1400" b="0" i="0" u="none" strike="noStrike" cap="none" dirty="0" err="1">
                          <a:solidFill>
                            <a:schemeClr val="tx1"/>
                          </a:solidFill>
                          <a:effectLst/>
                          <a:latin typeface="+mn-lt"/>
                          <a:ea typeface="+mn-ea"/>
                          <a:cs typeface="+mn-cs"/>
                          <a:sym typeface="Arial"/>
                        </a:rPr>
                        <a:t>happend</a:t>
                      </a:r>
                      <a:r>
                        <a:rPr lang="en-US" sz="1400" b="0" i="0" u="none" strike="noStrike" cap="none" dirty="0">
                          <a:solidFill>
                            <a:schemeClr val="tx1"/>
                          </a:solidFill>
                          <a:effectLst/>
                          <a:latin typeface="+mn-lt"/>
                          <a:ea typeface="+mn-ea"/>
                          <a:cs typeface="+mn-cs"/>
                          <a:sym typeface="Arial"/>
                        </a:rPr>
                        <a:t> during the Revolution War and how America became free. Don't forget to tell us about the famous people like Abraham Lincoln and Thomas </a:t>
                      </a:r>
                      <a:r>
                        <a:rPr lang="en-US" sz="1400" b="0" i="0" u="none" strike="noStrike" cap="none" dirty="0" err="1">
                          <a:solidFill>
                            <a:schemeClr val="tx1"/>
                          </a:solidFill>
                          <a:effectLst/>
                          <a:latin typeface="+mn-lt"/>
                          <a:ea typeface="+mn-ea"/>
                          <a:cs typeface="+mn-cs"/>
                          <a:sym typeface="Arial"/>
                        </a:rPr>
                        <a:t>Jeffersin</a:t>
                      </a:r>
                      <a:r>
                        <a:rPr lang="en-US" sz="1400" b="0" i="0" u="none" strike="noStrike" cap="none" dirty="0">
                          <a:solidFill>
                            <a:schemeClr val="tx1"/>
                          </a:solidFill>
                          <a:effectLst/>
                          <a:latin typeface="+mn-lt"/>
                          <a:ea typeface="+mn-ea"/>
                          <a:cs typeface="+mn-cs"/>
                          <a:sym typeface="Arial"/>
                        </a:rPr>
                        <a:t>, and how they made the country better. In your conclusion, talk about how the </a:t>
                      </a:r>
                      <a:r>
                        <a:rPr lang="en-US" sz="1400" b="0" i="0" u="none" strike="noStrike" cap="none" dirty="0" err="1">
                          <a:solidFill>
                            <a:schemeClr val="tx1"/>
                          </a:solidFill>
                          <a:effectLst/>
                          <a:latin typeface="+mn-lt"/>
                          <a:ea typeface="+mn-ea"/>
                          <a:cs typeface="+mn-cs"/>
                          <a:sym typeface="Arial"/>
                        </a:rPr>
                        <a:t>goverment</a:t>
                      </a:r>
                      <a:r>
                        <a:rPr lang="en-US" sz="1400" b="0" i="0" u="none" strike="noStrike" cap="none" dirty="0">
                          <a:solidFill>
                            <a:schemeClr val="tx1"/>
                          </a:solidFill>
                          <a:effectLst/>
                          <a:latin typeface="+mn-lt"/>
                          <a:ea typeface="+mn-ea"/>
                          <a:cs typeface="+mn-cs"/>
                          <a:sym typeface="Arial"/>
                        </a:rPr>
                        <a:t> helps people and why it is important to vote. Be sure to use at least two pictures of important people or events."</a:t>
                      </a:r>
                      <a:endParaRPr lang="en-US"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3710401109"/>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1"/>
          <p:cNvSpPr txBox="1">
            <a:spLocks noGrp="1"/>
          </p:cNvSpPr>
          <p:nvPr>
            <p:ph type="title"/>
          </p:nvPr>
        </p:nvSpPr>
        <p:spPr>
          <a:xfrm>
            <a:off x="312630" y="144577"/>
            <a:ext cx="4835700" cy="7431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rgbClr val="072B62"/>
              </a:buClr>
              <a:buSzPct val="100000"/>
              <a:buFont typeface="Georgia"/>
              <a:buNone/>
            </a:pPr>
            <a:r>
              <a:rPr lang="en" dirty="0"/>
              <a:t>Precision </a:t>
            </a:r>
            <a:endParaRPr dirty="0"/>
          </a:p>
          <a:p>
            <a:pPr marL="0" lvl="0" indent="0" algn="l" rtl="0">
              <a:lnSpc>
                <a:spcPct val="90000"/>
              </a:lnSpc>
              <a:spcBef>
                <a:spcPts val="0"/>
              </a:spcBef>
              <a:spcAft>
                <a:spcPts val="0"/>
              </a:spcAft>
              <a:buClr>
                <a:srgbClr val="072B62"/>
              </a:buClr>
              <a:buSzPct val="100000"/>
              <a:buFont typeface="Georgia"/>
              <a:buNone/>
            </a:pPr>
            <a:r>
              <a:rPr lang="en" dirty="0"/>
              <a:t>Check-In (2)</a:t>
            </a:r>
            <a:endParaRPr dirty="0"/>
          </a:p>
        </p:txBody>
      </p:sp>
      <p:sp>
        <p:nvSpPr>
          <p:cNvPr id="307" name="Google Shape;307;p21"/>
          <p:cNvSpPr txBox="1">
            <a:spLocks noGrp="1"/>
          </p:cNvSpPr>
          <p:nvPr>
            <p:ph type="body" idx="1"/>
          </p:nvPr>
        </p:nvSpPr>
        <p:spPr>
          <a:xfrm>
            <a:off x="2421570" y="63450"/>
            <a:ext cx="6409800" cy="25083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Clr>
                <a:schemeClr val="dk1"/>
              </a:buClr>
              <a:buSzPts val="1100"/>
              <a:buFont typeface="Arial"/>
              <a:buNone/>
            </a:pPr>
            <a:r>
              <a:rPr lang="en" sz="2400" dirty="0"/>
              <a:t>Answer the following questions about this assessment: </a:t>
            </a:r>
            <a:endParaRPr sz="2400" dirty="0"/>
          </a:p>
          <a:p>
            <a:pPr marL="254000" lvl="0" indent="0" algn="l" rtl="0">
              <a:lnSpc>
                <a:spcPct val="100000"/>
              </a:lnSpc>
              <a:spcBef>
                <a:spcPts val="0"/>
              </a:spcBef>
              <a:spcAft>
                <a:spcPts val="0"/>
              </a:spcAft>
              <a:buSzPts val="1400"/>
              <a:buNone/>
            </a:pPr>
            <a:endParaRPr sz="2400" dirty="0"/>
          </a:p>
          <a:p>
            <a:pPr marL="457200" lvl="0" indent="-380980" algn="l" rtl="0">
              <a:lnSpc>
                <a:spcPct val="100000"/>
              </a:lnSpc>
              <a:spcBef>
                <a:spcPts val="0"/>
              </a:spcBef>
              <a:spcAft>
                <a:spcPts val="0"/>
              </a:spcAft>
              <a:buSzPts val="2400"/>
              <a:buFont typeface="Libre Franklin"/>
              <a:buChar char="•"/>
            </a:pPr>
            <a:r>
              <a:rPr lang="en" sz="2400" dirty="0"/>
              <a:t>Are the items well formatted? </a:t>
            </a:r>
            <a:endParaRPr sz="2400" dirty="0"/>
          </a:p>
          <a:p>
            <a:pPr marL="457200" lvl="0" indent="-380980" algn="l" rtl="0">
              <a:lnSpc>
                <a:spcPct val="100000"/>
              </a:lnSpc>
              <a:spcBef>
                <a:spcPts val="0"/>
              </a:spcBef>
              <a:spcAft>
                <a:spcPts val="0"/>
              </a:spcAft>
              <a:buSzPts val="2400"/>
              <a:buFont typeface="Libre Franklin"/>
              <a:buChar char="•"/>
            </a:pPr>
            <a:r>
              <a:rPr lang="en" sz="2400" dirty="0"/>
              <a:t>Are the instructions precise? </a:t>
            </a:r>
            <a:endParaRPr sz="2400" dirty="0"/>
          </a:p>
          <a:p>
            <a:pPr marL="457200" lvl="0" indent="-380980" algn="l" rtl="0">
              <a:lnSpc>
                <a:spcPct val="100000"/>
              </a:lnSpc>
              <a:spcBef>
                <a:spcPts val="0"/>
              </a:spcBef>
              <a:spcAft>
                <a:spcPts val="0"/>
              </a:spcAft>
              <a:buSzPts val="2400"/>
              <a:buFont typeface="Libre Franklin"/>
              <a:buChar char="•"/>
            </a:pPr>
            <a:r>
              <a:rPr lang="en" sz="2400" dirty="0"/>
              <a:t>Are there typos or factual errors?</a:t>
            </a:r>
            <a:r>
              <a:rPr lang="en" sz="2400" i="1" dirty="0"/>
              <a:t> </a:t>
            </a:r>
            <a:endParaRPr sz="2400" dirty="0"/>
          </a:p>
          <a:p>
            <a:pPr marL="0" lvl="0" indent="0" algn="l" rtl="0">
              <a:lnSpc>
                <a:spcPct val="90000"/>
              </a:lnSpc>
              <a:spcBef>
                <a:spcPts val="800"/>
              </a:spcBef>
              <a:spcAft>
                <a:spcPts val="0"/>
              </a:spcAft>
              <a:buSzPts val="2700"/>
              <a:buNone/>
            </a:pPr>
            <a:endParaRPr dirty="0"/>
          </a:p>
        </p:txBody>
      </p:sp>
      <p:graphicFrame>
        <p:nvGraphicFramePr>
          <p:cNvPr id="2" name="Table 1">
            <a:extLst>
              <a:ext uri="{FF2B5EF4-FFF2-40B4-BE49-F238E27FC236}">
                <a16:creationId xmlns:a16="http://schemas.microsoft.com/office/drawing/2014/main" id="{31949B29-CCE3-336A-B9E2-4C5DF283F7A1}"/>
              </a:ext>
            </a:extLst>
          </p:cNvPr>
          <p:cNvGraphicFramePr>
            <a:graphicFrameLocks noGrp="1"/>
          </p:cNvGraphicFramePr>
          <p:nvPr>
            <p:extLst>
              <p:ext uri="{D42A27DB-BD31-4B8C-83A1-F6EECF244321}">
                <p14:modId xmlns:p14="http://schemas.microsoft.com/office/powerpoint/2010/main" val="1707079800"/>
              </p:ext>
            </p:extLst>
          </p:nvPr>
        </p:nvGraphicFramePr>
        <p:xfrm>
          <a:off x="866692" y="2999599"/>
          <a:ext cx="8070573" cy="2080451"/>
        </p:xfrm>
        <a:graphic>
          <a:graphicData uri="http://schemas.openxmlformats.org/drawingml/2006/table">
            <a:tbl>
              <a:tblPr firstRow="1">
                <a:tableStyleId>{5C22544A-7EE6-4342-B048-85BDC9FD1C3A}</a:tableStyleId>
              </a:tblPr>
              <a:tblGrid>
                <a:gridCol w="8070573">
                  <a:extLst>
                    <a:ext uri="{9D8B030D-6E8A-4147-A177-3AD203B41FA5}">
                      <a16:colId xmlns:a16="http://schemas.microsoft.com/office/drawing/2014/main" val="4202793842"/>
                    </a:ext>
                  </a:extLst>
                </a:gridCol>
              </a:tblGrid>
              <a:tr h="1822250">
                <a:tc>
                  <a:txBody>
                    <a:bodyPr/>
                    <a:lstStyle/>
                    <a:p>
                      <a:pPr marL="0" marR="0">
                        <a:lnSpc>
                          <a:spcPct val="107000"/>
                        </a:lnSpc>
                        <a:spcAft>
                          <a:spcPts val="800"/>
                        </a:spcAft>
                      </a:pPr>
                      <a:r>
                        <a:rPr lang="en-US" sz="1600" dirty="0">
                          <a:effectLst/>
                          <a:latin typeface="Franklin Gothic Book" panose="020B0503020102020204" pitchFamily="34" charset="0"/>
                        </a:rPr>
                        <a:t>Using your knowledge of economic interdependence and how physical and cultural characteristics of world regions affect people, answer the supporting question.</a:t>
                      </a:r>
                    </a:p>
                    <a:p>
                      <a:pPr marL="0" marR="0">
                        <a:lnSpc>
                          <a:spcPct val="107000"/>
                        </a:lnSpc>
                        <a:spcAft>
                          <a:spcPts val="800"/>
                        </a:spcAft>
                      </a:pPr>
                      <a:r>
                        <a:rPr lang="en-US" sz="1600" dirty="0">
                          <a:effectLst/>
                          <a:latin typeface="Franklin Gothic Book" panose="020B0503020102020204" pitchFamily="34" charset="0"/>
                        </a:rPr>
                        <a:t> </a:t>
                      </a:r>
                    </a:p>
                    <a:p>
                      <a:pPr marL="0" marR="0">
                        <a:lnSpc>
                          <a:spcPct val="107000"/>
                        </a:lnSpc>
                        <a:spcAft>
                          <a:spcPts val="800"/>
                        </a:spcAft>
                      </a:pPr>
                      <a:r>
                        <a:rPr lang="en-US" sz="1600" dirty="0">
                          <a:effectLst/>
                          <a:latin typeface="Franklin Gothic Book" panose="020B0503020102020204" pitchFamily="34" charset="0"/>
                        </a:rPr>
                        <a:t>Supporting question: </a:t>
                      </a:r>
                      <a:r>
                        <a:rPr lang="en-US" sz="1600" b="1" dirty="0">
                          <a:effectLst/>
                          <a:latin typeface="Franklin Gothic Book" panose="020B0503020102020204" pitchFamily="34" charset="0"/>
                        </a:rPr>
                        <a:t>Why do countries depend on each other to produce products? </a:t>
                      </a:r>
                    </a:p>
                    <a:p>
                      <a:pPr marL="0" marR="0">
                        <a:lnSpc>
                          <a:spcPct val="107000"/>
                        </a:lnSpc>
                        <a:spcAft>
                          <a:spcPts val="800"/>
                        </a:spcAft>
                      </a:pPr>
                      <a:r>
                        <a:rPr lang="en-US" sz="1600" dirty="0">
                          <a:effectLst/>
                          <a:latin typeface="Franklin Gothic Book" panose="020B0503020102020204" pitchFamily="34" charset="0"/>
                        </a:rPr>
                        <a:t> </a:t>
                      </a:r>
                    </a:p>
                    <a:p>
                      <a:pPr marL="0" marR="0">
                        <a:lnSpc>
                          <a:spcPct val="107000"/>
                        </a:lnSpc>
                        <a:spcAft>
                          <a:spcPts val="800"/>
                        </a:spcAft>
                      </a:pPr>
                      <a:r>
                        <a:rPr lang="en-US" sz="1600" dirty="0">
                          <a:effectLst/>
                          <a:latin typeface="Franklin Gothic Book" panose="020B0503020102020204" pitchFamily="34" charset="0"/>
                        </a:rPr>
                        <a:t>Be sure to explain the relationship between two or more sources in your response.</a:t>
                      </a:r>
                      <a:endParaRPr lang="en-US" sz="1600" dirty="0">
                        <a:effectLst/>
                        <a:latin typeface="Franklin Gothic Book" panose="020B050302010202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3288230121"/>
                  </a:ext>
                </a:extLst>
              </a:tr>
            </a:tbl>
          </a:graphicData>
        </a:graphic>
      </p:graphicFrame>
      <p:sp>
        <p:nvSpPr>
          <p:cNvPr id="3" name="Rectangle 1">
            <a:extLst>
              <a:ext uri="{FF2B5EF4-FFF2-40B4-BE49-F238E27FC236}">
                <a16:creationId xmlns:a16="http://schemas.microsoft.com/office/drawing/2014/main" id="{EC43FDA0-5DD7-8F9F-139E-21D212A0A410}"/>
              </a:ext>
            </a:extLst>
          </p:cNvPr>
          <p:cNvSpPr>
            <a:spLocks noChangeArrowheads="1"/>
          </p:cNvSpPr>
          <p:nvPr/>
        </p:nvSpPr>
        <p:spPr bwMode="auto">
          <a:xfrm>
            <a:off x="516836" y="2329712"/>
            <a:ext cx="122616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Task Aligned to the Supporting Question: </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2f66515471_0_62"/>
          <p:cNvSpPr txBox="1">
            <a:spLocks noGrp="1"/>
          </p:cNvSpPr>
          <p:nvPr>
            <p:ph type="title"/>
          </p:nvPr>
        </p:nvSpPr>
        <p:spPr>
          <a:xfrm>
            <a:off x="506025" y="171648"/>
            <a:ext cx="7886700" cy="6228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dirty="0"/>
              <a:t>Overview of this module</a:t>
            </a:r>
            <a:endParaRPr dirty="0"/>
          </a:p>
        </p:txBody>
      </p:sp>
      <p:sp>
        <p:nvSpPr>
          <p:cNvPr id="129" name="Google Shape;129;g32f66515471_0_62"/>
          <p:cNvSpPr txBox="1">
            <a:spLocks noGrp="1"/>
          </p:cNvSpPr>
          <p:nvPr>
            <p:ph type="body" idx="1"/>
          </p:nvPr>
        </p:nvSpPr>
        <p:spPr>
          <a:xfrm>
            <a:off x="276750" y="2344025"/>
            <a:ext cx="8804100" cy="1833300"/>
          </a:xfrm>
          <a:prstGeom prst="rect">
            <a:avLst/>
          </a:prstGeom>
        </p:spPr>
        <p:txBody>
          <a:bodyPr spcFirstLastPara="1" wrap="square" lIns="68575" tIns="34275" rIns="68575" bIns="34275" anchor="t" anchorCtr="0">
            <a:normAutofit fontScale="77500" lnSpcReduction="20000"/>
          </a:bodyPr>
          <a:lstStyle/>
          <a:p>
            <a:pPr marL="0" lvl="0" indent="0" algn="l" rtl="0">
              <a:lnSpc>
                <a:spcPct val="107000"/>
              </a:lnSpc>
              <a:spcBef>
                <a:spcPts val="0"/>
              </a:spcBef>
              <a:spcAft>
                <a:spcPts val="0"/>
              </a:spcAft>
              <a:buNone/>
            </a:pPr>
            <a:r>
              <a:rPr lang="en" sz="2400" dirty="0">
                <a:solidFill>
                  <a:schemeClr val="dk1"/>
                </a:solidFill>
              </a:rPr>
              <a:t>The role of assessments in social studies is a </a:t>
            </a:r>
            <a:r>
              <a:rPr lang="en" sz="2400" b="1" dirty="0">
                <a:solidFill>
                  <a:schemeClr val="dk1"/>
                </a:solidFill>
              </a:rPr>
              <a:t>linear process</a:t>
            </a:r>
            <a:r>
              <a:rPr lang="en" sz="2400" dirty="0">
                <a:solidFill>
                  <a:schemeClr val="dk1"/>
                </a:solidFill>
              </a:rPr>
              <a:t>; therefore,  it is </a:t>
            </a:r>
            <a:r>
              <a:rPr lang="en" sz="2400" b="1" dirty="0">
                <a:solidFill>
                  <a:schemeClr val="dk1"/>
                </a:solidFill>
              </a:rPr>
              <a:t>important</a:t>
            </a:r>
            <a:r>
              <a:rPr lang="en" sz="2400" dirty="0">
                <a:solidFill>
                  <a:schemeClr val="dk1"/>
                </a:solidFill>
              </a:rPr>
              <a:t> to go through the </a:t>
            </a:r>
            <a:r>
              <a:rPr lang="en" sz="2400" b="1" dirty="0">
                <a:solidFill>
                  <a:schemeClr val="dk1"/>
                </a:solidFill>
              </a:rPr>
              <a:t>first sections</a:t>
            </a:r>
            <a:r>
              <a:rPr lang="en" sz="2400" dirty="0">
                <a:solidFill>
                  <a:schemeClr val="dk1"/>
                </a:solidFill>
              </a:rPr>
              <a:t> in order to better understand </a:t>
            </a:r>
            <a:r>
              <a:rPr lang="en" sz="2400" b="1" dirty="0">
                <a:solidFill>
                  <a:schemeClr val="dk1"/>
                </a:solidFill>
              </a:rPr>
              <a:t>the purpose of performance assessments </a:t>
            </a:r>
            <a:r>
              <a:rPr lang="en" sz="2400" dirty="0">
                <a:solidFill>
                  <a:schemeClr val="dk1"/>
                </a:solidFill>
              </a:rPr>
              <a:t>in the bigger picture of </a:t>
            </a:r>
            <a:r>
              <a:rPr lang="en" sz="2400" b="1" dirty="0">
                <a:solidFill>
                  <a:schemeClr val="dk1"/>
                </a:solidFill>
              </a:rPr>
              <a:t>assessing learning.</a:t>
            </a:r>
            <a:endParaRPr sz="2400" b="1" dirty="0">
              <a:solidFill>
                <a:schemeClr val="dk1"/>
              </a:solidFill>
            </a:endParaRPr>
          </a:p>
          <a:p>
            <a:pPr marL="0" lvl="0" indent="0" algn="l" rtl="0">
              <a:lnSpc>
                <a:spcPct val="107000"/>
              </a:lnSpc>
              <a:spcBef>
                <a:spcPts val="0"/>
              </a:spcBef>
              <a:spcAft>
                <a:spcPts val="0"/>
              </a:spcAft>
              <a:buNone/>
            </a:pPr>
            <a:endParaRPr sz="2400" dirty="0">
              <a:solidFill>
                <a:schemeClr val="dk1"/>
              </a:solidFill>
            </a:endParaRPr>
          </a:p>
          <a:p>
            <a:pPr marL="0" lvl="0" indent="0" algn="ctr" rtl="0">
              <a:lnSpc>
                <a:spcPct val="107000"/>
              </a:lnSpc>
              <a:spcBef>
                <a:spcPts val="0"/>
              </a:spcBef>
              <a:spcAft>
                <a:spcPts val="0"/>
              </a:spcAft>
              <a:buClr>
                <a:schemeClr val="dk1"/>
              </a:buClr>
              <a:buSzPct val="45833"/>
              <a:buFont typeface="Arial"/>
              <a:buNone/>
            </a:pPr>
            <a:r>
              <a:rPr lang="en" sz="2400" b="1" dirty="0">
                <a:solidFill>
                  <a:schemeClr val="dk1"/>
                </a:solidFill>
              </a:rPr>
              <a:t>Module Two</a:t>
            </a:r>
            <a:r>
              <a:rPr lang="en" sz="2400" dirty="0">
                <a:solidFill>
                  <a:schemeClr val="dk1"/>
                </a:solidFill>
              </a:rPr>
              <a:t> is focused on the characteristics of </a:t>
            </a:r>
            <a:r>
              <a:rPr lang="en" sz="2400" b="1" dirty="0">
                <a:solidFill>
                  <a:schemeClr val="dk1"/>
                </a:solidFill>
              </a:rPr>
              <a:t>high-quality assessment design</a:t>
            </a:r>
            <a:r>
              <a:rPr lang="en" sz="2400" dirty="0">
                <a:solidFill>
                  <a:schemeClr val="dk1"/>
                </a:solidFill>
              </a:rPr>
              <a:t>: </a:t>
            </a:r>
            <a:r>
              <a:rPr lang="en" sz="2400" b="1" dirty="0">
                <a:solidFill>
                  <a:schemeClr val="dk1"/>
                </a:solidFill>
              </a:rPr>
              <a:t>alignment, rigor </a:t>
            </a:r>
            <a:r>
              <a:rPr lang="en" sz="2400" dirty="0">
                <a:solidFill>
                  <a:schemeClr val="dk1"/>
                </a:solidFill>
              </a:rPr>
              <a:t>and </a:t>
            </a:r>
            <a:r>
              <a:rPr lang="en" sz="2400" b="1" dirty="0">
                <a:solidFill>
                  <a:schemeClr val="dk1"/>
                </a:solidFill>
              </a:rPr>
              <a:t>precision. </a:t>
            </a:r>
            <a:endParaRPr b="1" dirty="0"/>
          </a:p>
        </p:txBody>
      </p:sp>
      <p:pic>
        <p:nvPicPr>
          <p:cNvPr id="3" name="Picture 2">
            <a:extLst>
              <a:ext uri="{FF2B5EF4-FFF2-40B4-BE49-F238E27FC236}">
                <a16:creationId xmlns:a16="http://schemas.microsoft.com/office/drawing/2014/main" id="{EDE14E21-C6FE-05FA-C9B5-06B22A44B2A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6025" y="699341"/>
            <a:ext cx="7559695" cy="152413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2"/>
          <p:cNvSpPr txBox="1">
            <a:spLocks noGrp="1"/>
          </p:cNvSpPr>
          <p:nvPr>
            <p:ph type="title"/>
          </p:nvPr>
        </p:nvSpPr>
        <p:spPr>
          <a:xfrm>
            <a:off x="312621" y="144575"/>
            <a:ext cx="8617800" cy="743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dirty="0"/>
              <a:t>Application: Precision Check-In (3)</a:t>
            </a:r>
            <a:endParaRPr dirty="0"/>
          </a:p>
        </p:txBody>
      </p:sp>
      <p:sp>
        <p:nvSpPr>
          <p:cNvPr id="315" name="Google Shape;315;p22"/>
          <p:cNvSpPr txBox="1">
            <a:spLocks noGrp="1"/>
          </p:cNvSpPr>
          <p:nvPr>
            <p:ph type="body" idx="1"/>
          </p:nvPr>
        </p:nvSpPr>
        <p:spPr>
          <a:xfrm>
            <a:off x="232700" y="1024725"/>
            <a:ext cx="5651100" cy="3187500"/>
          </a:xfrm>
          <a:prstGeom prst="rect">
            <a:avLst/>
          </a:prstGeom>
          <a:noFill/>
          <a:ln>
            <a:noFill/>
          </a:ln>
        </p:spPr>
        <p:txBody>
          <a:bodyPr spcFirstLastPara="1" wrap="square" lIns="68575" tIns="34275" rIns="68575" bIns="34275" anchor="t" anchorCtr="0">
            <a:normAutofit fontScale="77500" lnSpcReduction="20000"/>
          </a:bodyPr>
          <a:lstStyle/>
          <a:p>
            <a:pPr marL="0" lvl="0" indent="0" algn="ctr" rtl="0">
              <a:lnSpc>
                <a:spcPct val="100000"/>
              </a:lnSpc>
              <a:spcBef>
                <a:spcPts val="0"/>
              </a:spcBef>
              <a:spcAft>
                <a:spcPts val="0"/>
              </a:spcAft>
              <a:buSzPct val="62120"/>
              <a:buNone/>
            </a:pPr>
            <a:r>
              <a:rPr lang="en" sz="2908" dirty="0"/>
              <a:t>Access an assessment you reviewed earlier, used recently, or plan to use soon. </a:t>
            </a:r>
            <a:endParaRPr sz="2908" dirty="0"/>
          </a:p>
          <a:p>
            <a:pPr marL="0" lvl="0" indent="0" algn="ctr" rtl="0">
              <a:lnSpc>
                <a:spcPct val="100000"/>
              </a:lnSpc>
              <a:spcBef>
                <a:spcPts val="0"/>
              </a:spcBef>
              <a:spcAft>
                <a:spcPts val="0"/>
              </a:spcAft>
              <a:buSzPct val="62120"/>
              <a:buNone/>
            </a:pPr>
            <a:endParaRPr sz="2908" dirty="0"/>
          </a:p>
          <a:p>
            <a:pPr marL="0" lvl="0" indent="0" algn="ctr" rtl="0">
              <a:lnSpc>
                <a:spcPct val="100000"/>
              </a:lnSpc>
              <a:spcBef>
                <a:spcPts val="0"/>
              </a:spcBef>
              <a:spcAft>
                <a:spcPts val="0"/>
              </a:spcAft>
              <a:buSzPct val="62120"/>
              <a:buNone/>
            </a:pPr>
            <a:r>
              <a:rPr lang="en" sz="2908" dirty="0"/>
              <a:t>Consider:</a:t>
            </a:r>
            <a:endParaRPr sz="2908" dirty="0"/>
          </a:p>
          <a:p>
            <a:pPr marL="254000" lvl="0" indent="0" algn="l" rtl="0">
              <a:lnSpc>
                <a:spcPct val="100000"/>
              </a:lnSpc>
              <a:spcBef>
                <a:spcPts val="0"/>
              </a:spcBef>
              <a:spcAft>
                <a:spcPts val="0"/>
              </a:spcAft>
              <a:buSzPct val="62120"/>
              <a:buNone/>
            </a:pPr>
            <a:endParaRPr sz="2908" dirty="0"/>
          </a:p>
          <a:p>
            <a:pPr marL="457200" lvl="0" indent="-357910" algn="l" rtl="0">
              <a:lnSpc>
                <a:spcPct val="100000"/>
              </a:lnSpc>
              <a:spcBef>
                <a:spcPts val="0"/>
              </a:spcBef>
              <a:spcAft>
                <a:spcPts val="0"/>
              </a:spcAft>
              <a:buSzPct val="100000"/>
              <a:buFont typeface="Libre Franklin"/>
              <a:buChar char="•"/>
            </a:pPr>
            <a:r>
              <a:rPr lang="en" sz="2908" dirty="0"/>
              <a:t>Are the items well formatted? </a:t>
            </a:r>
            <a:endParaRPr sz="2908" dirty="0"/>
          </a:p>
          <a:p>
            <a:pPr marL="457200" lvl="0" indent="-357910" algn="l" rtl="0">
              <a:lnSpc>
                <a:spcPct val="100000"/>
              </a:lnSpc>
              <a:spcBef>
                <a:spcPts val="0"/>
              </a:spcBef>
              <a:spcAft>
                <a:spcPts val="0"/>
              </a:spcAft>
              <a:buSzPct val="100000"/>
              <a:buFont typeface="Libre Franklin"/>
              <a:buChar char="•"/>
            </a:pPr>
            <a:r>
              <a:rPr lang="en" sz="2908" dirty="0"/>
              <a:t>Are the instructions precise? </a:t>
            </a:r>
            <a:endParaRPr sz="2908" dirty="0"/>
          </a:p>
          <a:p>
            <a:pPr marL="457200" lvl="0" indent="-357910" algn="l" rtl="0">
              <a:lnSpc>
                <a:spcPct val="100000"/>
              </a:lnSpc>
              <a:spcBef>
                <a:spcPts val="0"/>
              </a:spcBef>
              <a:spcAft>
                <a:spcPts val="0"/>
              </a:spcAft>
              <a:buSzPct val="100000"/>
              <a:buFont typeface="Libre Franklin"/>
              <a:buChar char="•"/>
            </a:pPr>
            <a:r>
              <a:rPr lang="en" sz="2908" dirty="0"/>
              <a:t>Are there typos or factual errors?</a:t>
            </a:r>
            <a:endParaRPr sz="2908" dirty="0"/>
          </a:p>
          <a:p>
            <a:pPr marL="914400" lvl="1" indent="-357910" algn="l" rtl="0">
              <a:lnSpc>
                <a:spcPct val="100000"/>
              </a:lnSpc>
              <a:spcBef>
                <a:spcPts val="0"/>
              </a:spcBef>
              <a:spcAft>
                <a:spcPts val="0"/>
              </a:spcAft>
              <a:buSzPct val="100000"/>
              <a:buFont typeface="Libre Franklin"/>
              <a:buChar char="•"/>
            </a:pPr>
            <a:r>
              <a:rPr lang="en" sz="2908" dirty="0">
                <a:latin typeface="Franklin Gothic Book" panose="020B0503020102020204" pitchFamily="34" charset="0"/>
              </a:rPr>
              <a:t>If yes to the questions above, how will you revise this assessment to make it precise. </a:t>
            </a:r>
            <a:r>
              <a:rPr lang="en" sz="2908" i="1" dirty="0">
                <a:latin typeface="Franklin Gothic Book" panose="020B0503020102020204" pitchFamily="34" charset="0"/>
              </a:rPr>
              <a:t> </a:t>
            </a:r>
            <a:endParaRPr sz="2908" dirty="0">
              <a:latin typeface="Franklin Gothic Book" panose="020B0503020102020204" pitchFamily="34" charset="0"/>
            </a:endParaRPr>
          </a:p>
          <a:p>
            <a:pPr marL="0" lvl="0" indent="0" algn="l" rtl="0">
              <a:lnSpc>
                <a:spcPct val="90000"/>
              </a:lnSpc>
              <a:spcBef>
                <a:spcPts val="800"/>
              </a:spcBef>
              <a:spcAft>
                <a:spcPts val="0"/>
              </a:spcAft>
              <a:buSzPct val="128571"/>
              <a:buNone/>
            </a:pPr>
            <a:endParaRPr dirty="0"/>
          </a:p>
        </p:txBody>
      </p:sp>
      <p:pic>
        <p:nvPicPr>
          <p:cNvPr id="316" name="Google Shape;316;p22" descr="Public Domain Clip Art Image | pen &amp; pencil | ID: 13969767611079 ..."/>
          <p:cNvPicPr preferRelativeResize="0"/>
          <p:nvPr/>
        </p:nvPicPr>
        <p:blipFill>
          <a:blip r:embed="rId3">
            <a:alphaModFix/>
          </a:blip>
          <a:stretch>
            <a:fillRect/>
          </a:stretch>
        </p:blipFill>
        <p:spPr>
          <a:xfrm>
            <a:off x="6347250" y="1335769"/>
            <a:ext cx="2491950" cy="225003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3"/>
          <p:cNvSpPr txBox="1">
            <a:spLocks noGrp="1"/>
          </p:cNvSpPr>
          <p:nvPr>
            <p:ph type="title"/>
          </p:nvPr>
        </p:nvSpPr>
        <p:spPr>
          <a:xfrm>
            <a:off x="312623" y="144575"/>
            <a:ext cx="7268400" cy="743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a:t>Reflecting on Assessment Design</a:t>
            </a:r>
            <a:endParaRPr/>
          </a:p>
        </p:txBody>
      </p:sp>
      <p:sp>
        <p:nvSpPr>
          <p:cNvPr id="322" name="Google Shape;322;p23"/>
          <p:cNvSpPr txBox="1">
            <a:spLocks noGrp="1"/>
          </p:cNvSpPr>
          <p:nvPr>
            <p:ph type="body" idx="1"/>
          </p:nvPr>
        </p:nvSpPr>
        <p:spPr>
          <a:xfrm>
            <a:off x="312625" y="2313800"/>
            <a:ext cx="8160600" cy="1894500"/>
          </a:xfrm>
          <a:prstGeom prst="rect">
            <a:avLst/>
          </a:prstGeom>
          <a:noFill/>
          <a:ln>
            <a:noFill/>
          </a:ln>
        </p:spPr>
        <p:txBody>
          <a:bodyPr spcFirstLastPara="1" wrap="square" lIns="68575" tIns="34275" rIns="68575" bIns="34275" anchor="t" anchorCtr="0">
            <a:normAutofit/>
          </a:bodyPr>
          <a:lstStyle/>
          <a:p>
            <a:pPr marL="254000" lvl="0" indent="-247650" algn="l" rtl="0">
              <a:lnSpc>
                <a:spcPct val="90000"/>
              </a:lnSpc>
              <a:spcBef>
                <a:spcPts val="0"/>
              </a:spcBef>
              <a:spcAft>
                <a:spcPts val="0"/>
              </a:spcAft>
              <a:buSzPts val="2700"/>
              <a:buChar char="•"/>
            </a:pPr>
            <a:r>
              <a:rPr lang="en" b="1"/>
              <a:t>Designing assessments</a:t>
            </a:r>
            <a:r>
              <a:rPr lang="en"/>
              <a:t> is </a:t>
            </a:r>
            <a:r>
              <a:rPr lang="en" b="1"/>
              <a:t>not a simple task </a:t>
            </a:r>
            <a:r>
              <a:rPr lang="en"/>
              <a:t>and there are, as we have seen in this module, </a:t>
            </a:r>
            <a:r>
              <a:rPr lang="en" b="1"/>
              <a:t>many elements to consider </a:t>
            </a:r>
            <a:r>
              <a:rPr lang="en"/>
              <a:t>throughout the design process.</a:t>
            </a:r>
            <a:endParaRPr/>
          </a:p>
          <a:p>
            <a:pPr marL="254000" lvl="0" indent="-247650" algn="l" rtl="0">
              <a:lnSpc>
                <a:spcPct val="90000"/>
              </a:lnSpc>
              <a:spcBef>
                <a:spcPts val="800"/>
              </a:spcBef>
              <a:spcAft>
                <a:spcPts val="0"/>
              </a:spcAft>
              <a:buSzPts val="2700"/>
              <a:buChar char="•"/>
            </a:pPr>
            <a:r>
              <a:rPr lang="en"/>
              <a:t>A </a:t>
            </a:r>
            <a:r>
              <a:rPr lang="en" b="1"/>
              <a:t>critical step</a:t>
            </a:r>
            <a:r>
              <a:rPr lang="en"/>
              <a:t> in designing an assessment is to </a:t>
            </a:r>
            <a:r>
              <a:rPr lang="en" b="1"/>
              <a:t>reflect on the design</a:t>
            </a:r>
            <a:r>
              <a:rPr lang="en"/>
              <a:t> of your assessment.</a:t>
            </a:r>
            <a:endParaRPr/>
          </a:p>
        </p:txBody>
      </p:sp>
      <p:pic>
        <p:nvPicPr>
          <p:cNvPr id="323" name="Google Shape;323;p2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173675" y="696600"/>
            <a:ext cx="1742275" cy="174227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32f66515471_0_50"/>
          <p:cNvSpPr txBox="1">
            <a:spLocks noGrp="1"/>
          </p:cNvSpPr>
          <p:nvPr>
            <p:ph type="title"/>
          </p:nvPr>
        </p:nvSpPr>
        <p:spPr>
          <a:xfrm>
            <a:off x="416852" y="192775"/>
            <a:ext cx="7568400" cy="990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1400"/>
              <a:buNone/>
            </a:pPr>
            <a:r>
              <a:rPr lang="en" dirty="0"/>
              <a:t>Precision Reflection</a:t>
            </a:r>
            <a:endParaRPr dirty="0"/>
          </a:p>
        </p:txBody>
      </p:sp>
      <p:sp>
        <p:nvSpPr>
          <p:cNvPr id="329" name="Google Shape;329;g32f66515471_0_50"/>
          <p:cNvSpPr txBox="1">
            <a:spLocks noGrp="1"/>
          </p:cNvSpPr>
          <p:nvPr>
            <p:ph type="body" idx="1"/>
          </p:nvPr>
        </p:nvSpPr>
        <p:spPr>
          <a:xfrm>
            <a:off x="265275" y="2241950"/>
            <a:ext cx="8641800" cy="25674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800"/>
              </a:spcBef>
              <a:spcAft>
                <a:spcPts val="0"/>
              </a:spcAft>
              <a:buSzPts val="1400"/>
              <a:buNone/>
            </a:pPr>
            <a:r>
              <a:rPr lang="en" sz="2200" dirty="0">
                <a:solidFill>
                  <a:schemeClr val="dk1"/>
                </a:solidFill>
              </a:rPr>
              <a:t>Answer the following question for this module on your </a:t>
            </a:r>
            <a:r>
              <a:rPr lang="en-US" sz="2200" dirty="0">
                <a:solidFill>
                  <a:schemeClr val="dk1"/>
                </a:solidFill>
              </a:rPr>
              <a:t>Note Catcher</a:t>
            </a:r>
            <a:r>
              <a:rPr lang="en" sz="2200" dirty="0">
                <a:solidFill>
                  <a:schemeClr val="dk1"/>
                </a:solidFill>
              </a:rPr>
              <a:t>.</a:t>
            </a:r>
            <a:endParaRPr sz="2200" dirty="0">
              <a:solidFill>
                <a:schemeClr val="dk1"/>
              </a:solidFill>
            </a:endParaRPr>
          </a:p>
          <a:p>
            <a:pPr marL="0" lvl="0" indent="0" algn="l" rtl="0">
              <a:lnSpc>
                <a:spcPct val="90000"/>
              </a:lnSpc>
              <a:spcBef>
                <a:spcPts val="800"/>
              </a:spcBef>
              <a:spcAft>
                <a:spcPts val="0"/>
              </a:spcAft>
              <a:buSzPts val="1400"/>
              <a:buNone/>
            </a:pPr>
            <a:endParaRPr sz="2200" dirty="0">
              <a:solidFill>
                <a:schemeClr val="dk1"/>
              </a:solidFill>
            </a:endParaRPr>
          </a:p>
          <a:p>
            <a:pPr marL="0" lvl="0" indent="0" algn="ctr" rtl="0">
              <a:spcBef>
                <a:spcPts val="0"/>
              </a:spcBef>
              <a:spcAft>
                <a:spcPts val="0"/>
              </a:spcAft>
              <a:buSzPts val="2100"/>
              <a:buNone/>
            </a:pPr>
            <a:r>
              <a:rPr lang="en" sz="2200" dirty="0">
                <a:solidFill>
                  <a:schemeClr val="dk1"/>
                </a:solidFill>
              </a:rPr>
              <a:t>Why is precision a characteristic of high-quality assessment design?</a:t>
            </a:r>
            <a:endParaRPr sz="2200" dirty="0">
              <a:solidFill>
                <a:schemeClr val="dk1"/>
              </a:solidFill>
            </a:endParaRPr>
          </a:p>
        </p:txBody>
      </p:sp>
      <p:pic>
        <p:nvPicPr>
          <p:cNvPr id="330" name="Google Shape;330;g32f66515471_0_5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722250" y="192775"/>
            <a:ext cx="1742276" cy="174227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4"/>
          <p:cNvSpPr txBox="1">
            <a:spLocks noGrp="1"/>
          </p:cNvSpPr>
          <p:nvPr>
            <p:ph type="title"/>
          </p:nvPr>
        </p:nvSpPr>
        <p:spPr>
          <a:xfrm>
            <a:off x="416853" y="192775"/>
            <a:ext cx="8481300" cy="9906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990"/>
              <a:buNone/>
            </a:pPr>
            <a:r>
              <a:rPr lang="en" sz="3200" dirty="0"/>
              <a:t>What Does Assessment Look Like in Social Studies?</a:t>
            </a:r>
            <a:endParaRPr sz="2270" dirty="0"/>
          </a:p>
        </p:txBody>
      </p:sp>
      <p:sp>
        <p:nvSpPr>
          <p:cNvPr id="336" name="Google Shape;336;p24"/>
          <p:cNvSpPr txBox="1">
            <a:spLocks noGrp="1"/>
          </p:cNvSpPr>
          <p:nvPr>
            <p:ph type="body" idx="1"/>
          </p:nvPr>
        </p:nvSpPr>
        <p:spPr>
          <a:xfrm>
            <a:off x="416852" y="1330097"/>
            <a:ext cx="8384400" cy="2876700"/>
          </a:xfrm>
          <a:prstGeom prst="rect">
            <a:avLst/>
          </a:prstGeom>
          <a:noFill/>
          <a:ln>
            <a:noFill/>
          </a:ln>
        </p:spPr>
        <p:txBody>
          <a:bodyPr spcFirstLastPara="1" wrap="square" lIns="68575" tIns="34275" rIns="68575" bIns="34275" anchor="t" anchorCtr="0">
            <a:normAutofit fontScale="92500"/>
          </a:bodyPr>
          <a:lstStyle/>
          <a:p>
            <a:pPr marL="0" lvl="0" indent="0" algn="l" rtl="0">
              <a:lnSpc>
                <a:spcPct val="120000"/>
              </a:lnSpc>
              <a:spcBef>
                <a:spcPts val="800"/>
              </a:spcBef>
              <a:spcAft>
                <a:spcPts val="600"/>
              </a:spcAft>
              <a:buSzPct val="77562"/>
              <a:buNone/>
            </a:pPr>
            <a:r>
              <a:rPr lang="en" sz="2400" dirty="0">
                <a:solidFill>
                  <a:schemeClr val="dk1"/>
                </a:solidFill>
              </a:rPr>
              <a:t>Complete the 3-2-1 Reflection on your </a:t>
            </a:r>
            <a:r>
              <a:rPr lang="en-US" sz="2400" dirty="0">
                <a:solidFill>
                  <a:schemeClr val="dk1"/>
                </a:solidFill>
              </a:rPr>
              <a:t>Note Catcher</a:t>
            </a:r>
            <a:r>
              <a:rPr lang="en" sz="2400" dirty="0">
                <a:solidFill>
                  <a:schemeClr val="dk1"/>
                </a:solidFill>
              </a:rPr>
              <a:t>.</a:t>
            </a:r>
            <a:endParaRPr sz="2400" dirty="0">
              <a:solidFill>
                <a:srgbClr val="404040"/>
              </a:solidFill>
            </a:endParaRPr>
          </a:p>
          <a:p>
            <a:pPr marL="457200" lvl="0" indent="-343217" algn="l" rtl="0">
              <a:lnSpc>
                <a:spcPct val="120000"/>
              </a:lnSpc>
              <a:spcBef>
                <a:spcPts val="1000"/>
              </a:spcBef>
              <a:spcAft>
                <a:spcPts val="600"/>
              </a:spcAft>
              <a:buClr>
                <a:schemeClr val="dk1"/>
              </a:buClr>
              <a:buSzPct val="100000"/>
              <a:buFont typeface="Libre Franklin"/>
              <a:buChar char="•"/>
            </a:pPr>
            <a:r>
              <a:rPr lang="en" sz="2400" dirty="0">
                <a:solidFill>
                  <a:schemeClr val="dk1"/>
                </a:solidFill>
              </a:rPr>
              <a:t>3 connections from what you learned earlier in the module regarding assessment</a:t>
            </a:r>
            <a:endParaRPr sz="2400" dirty="0">
              <a:solidFill>
                <a:schemeClr val="dk1"/>
              </a:solidFill>
            </a:endParaRPr>
          </a:p>
          <a:p>
            <a:pPr marL="457200" lvl="0" indent="-343217" algn="l" rtl="0">
              <a:lnSpc>
                <a:spcPct val="120000"/>
              </a:lnSpc>
              <a:spcBef>
                <a:spcPts val="0"/>
              </a:spcBef>
              <a:spcAft>
                <a:spcPts val="600"/>
              </a:spcAft>
              <a:buClr>
                <a:schemeClr val="dk1"/>
              </a:buClr>
              <a:buSzPct val="100000"/>
              <a:buFont typeface="Arial"/>
              <a:buChar char="•"/>
            </a:pPr>
            <a:r>
              <a:rPr lang="en" sz="2400" dirty="0">
                <a:solidFill>
                  <a:schemeClr val="dk1"/>
                </a:solidFill>
              </a:rPr>
              <a:t>2 ideas that relate to your </a:t>
            </a:r>
            <a:r>
              <a:rPr lang="en" sz="2400" dirty="0"/>
              <a:t>current assessment practice.</a:t>
            </a:r>
            <a:endParaRPr sz="2400" dirty="0">
              <a:solidFill>
                <a:schemeClr val="dk1"/>
              </a:solidFill>
            </a:endParaRPr>
          </a:p>
          <a:p>
            <a:pPr marL="457200" lvl="0" indent="-343217" algn="l" rtl="0">
              <a:lnSpc>
                <a:spcPct val="120000"/>
              </a:lnSpc>
              <a:spcBef>
                <a:spcPts val="0"/>
              </a:spcBef>
              <a:spcAft>
                <a:spcPts val="600"/>
              </a:spcAft>
              <a:buClr>
                <a:schemeClr val="dk1"/>
              </a:buClr>
              <a:buSzPct val="100000"/>
              <a:buFont typeface="Libre Franklin"/>
              <a:buChar char="•"/>
            </a:pPr>
            <a:r>
              <a:rPr lang="en" sz="2400" dirty="0">
                <a:solidFill>
                  <a:schemeClr val="dk1"/>
                </a:solidFill>
              </a:rPr>
              <a:t>1 question you currently have about assessment in social studies</a:t>
            </a:r>
            <a:endParaRPr sz="2400" dirty="0">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5"/>
          <p:cNvSpPr txBox="1">
            <a:spLocks noGrp="1"/>
          </p:cNvSpPr>
          <p:nvPr>
            <p:ph type="title"/>
          </p:nvPr>
        </p:nvSpPr>
        <p:spPr>
          <a:xfrm>
            <a:off x="416852" y="192775"/>
            <a:ext cx="7568400" cy="990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1400"/>
              <a:buNone/>
            </a:pPr>
            <a:r>
              <a:rPr lang="en"/>
              <a:t>Reflection</a:t>
            </a:r>
            <a:endParaRPr/>
          </a:p>
        </p:txBody>
      </p:sp>
      <p:sp>
        <p:nvSpPr>
          <p:cNvPr id="342" name="Google Shape;342;p25"/>
          <p:cNvSpPr txBox="1">
            <a:spLocks noGrp="1"/>
          </p:cNvSpPr>
          <p:nvPr>
            <p:ph type="body" idx="1"/>
          </p:nvPr>
        </p:nvSpPr>
        <p:spPr>
          <a:xfrm>
            <a:off x="327268" y="1935051"/>
            <a:ext cx="8641800" cy="2567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ts val="1400"/>
              <a:buNone/>
            </a:pPr>
            <a:r>
              <a:rPr lang="en" dirty="0">
                <a:solidFill>
                  <a:srgbClr val="262626"/>
                </a:solidFill>
              </a:rPr>
              <a:t>Answer the supporting question for this module on your </a:t>
            </a:r>
            <a:r>
              <a:rPr lang="en-US" dirty="0">
                <a:solidFill>
                  <a:srgbClr val="262626"/>
                </a:solidFill>
              </a:rPr>
              <a:t>Note Catcher</a:t>
            </a:r>
            <a:r>
              <a:rPr lang="en" dirty="0">
                <a:solidFill>
                  <a:srgbClr val="262626"/>
                </a:solidFill>
              </a:rPr>
              <a:t>.</a:t>
            </a:r>
            <a:endParaRPr dirty="0">
              <a:solidFill>
                <a:srgbClr val="262626"/>
              </a:solidFill>
            </a:endParaRPr>
          </a:p>
          <a:p>
            <a:pPr marL="0" lvl="0" indent="0" algn="ctr" rtl="0">
              <a:lnSpc>
                <a:spcPct val="90000"/>
              </a:lnSpc>
              <a:spcBef>
                <a:spcPts val="800"/>
              </a:spcBef>
              <a:spcAft>
                <a:spcPts val="0"/>
              </a:spcAft>
              <a:buSzPts val="1400"/>
              <a:buNone/>
            </a:pPr>
            <a:endParaRPr lang="en" b="1" dirty="0">
              <a:solidFill>
                <a:srgbClr val="262626"/>
              </a:solidFill>
            </a:endParaRPr>
          </a:p>
          <a:p>
            <a:pPr marL="0" lvl="0" indent="0" algn="ctr" rtl="0">
              <a:lnSpc>
                <a:spcPct val="90000"/>
              </a:lnSpc>
              <a:spcBef>
                <a:spcPts val="800"/>
              </a:spcBef>
              <a:spcAft>
                <a:spcPts val="0"/>
              </a:spcAft>
              <a:buSzPts val="1400"/>
              <a:buNone/>
            </a:pPr>
            <a:r>
              <a:rPr lang="en" b="1" dirty="0">
                <a:solidFill>
                  <a:srgbClr val="262626"/>
                </a:solidFill>
              </a:rPr>
              <a:t>Supporting Question:</a:t>
            </a:r>
            <a:endParaRPr b="1" dirty="0">
              <a:solidFill>
                <a:srgbClr val="262626"/>
              </a:solidFill>
            </a:endParaRPr>
          </a:p>
          <a:p>
            <a:pPr marL="0" lvl="0" indent="0" algn="l" rtl="0">
              <a:lnSpc>
                <a:spcPct val="90000"/>
              </a:lnSpc>
              <a:spcBef>
                <a:spcPts val="800"/>
              </a:spcBef>
              <a:spcAft>
                <a:spcPts val="0"/>
              </a:spcAft>
              <a:buSzPts val="1400"/>
              <a:buNone/>
            </a:pPr>
            <a:r>
              <a:rPr lang="en" dirty="0">
                <a:solidFill>
                  <a:srgbClr val="262626"/>
                </a:solidFill>
              </a:rPr>
              <a:t>What are the characteristics of high-quality assessment design? Use three examples from this module to describe each of these characteristics. </a:t>
            </a:r>
            <a:endParaRPr dirty="0">
              <a:solidFill>
                <a:srgbClr val="262626"/>
              </a:solidFill>
            </a:endParaRPr>
          </a:p>
          <a:p>
            <a:pPr marL="0" lvl="0" indent="0" algn="l" rtl="0">
              <a:lnSpc>
                <a:spcPct val="90000"/>
              </a:lnSpc>
              <a:spcBef>
                <a:spcPts val="800"/>
              </a:spcBef>
              <a:spcAft>
                <a:spcPts val="0"/>
              </a:spcAft>
              <a:buSzPts val="1400"/>
              <a:buNone/>
            </a:pPr>
            <a:endParaRPr dirty="0"/>
          </a:p>
        </p:txBody>
      </p:sp>
      <p:pic>
        <p:nvPicPr>
          <p:cNvPr id="343" name="Google Shape;343;p2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115750" y="192775"/>
            <a:ext cx="1742276" cy="174227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3">
          <a:extLst>
            <a:ext uri="{FF2B5EF4-FFF2-40B4-BE49-F238E27FC236}">
              <a16:creationId xmlns:a16="http://schemas.microsoft.com/office/drawing/2014/main" id="{FE65C837-8BF6-4DD3-7EA0-1826428AC206}"/>
            </a:ext>
          </a:extLst>
        </p:cNvPr>
        <p:cNvGrpSpPr/>
        <p:nvPr/>
      </p:nvGrpSpPr>
      <p:grpSpPr>
        <a:xfrm>
          <a:off x="0" y="0"/>
          <a:ext cx="0" cy="0"/>
          <a:chOff x="0" y="0"/>
          <a:chExt cx="0" cy="0"/>
        </a:xfrm>
      </p:grpSpPr>
      <p:sp>
        <p:nvSpPr>
          <p:cNvPr id="114" name="Google Shape;114;p1">
            <a:extLst>
              <a:ext uri="{FF2B5EF4-FFF2-40B4-BE49-F238E27FC236}">
                <a16:creationId xmlns:a16="http://schemas.microsoft.com/office/drawing/2014/main" id="{B4EAF786-9F5C-9E69-BB13-8B8B583D45E6}"/>
              </a:ext>
            </a:extLst>
          </p:cNvPr>
          <p:cNvSpPr txBox="1">
            <a:spLocks noGrp="1"/>
          </p:cNvSpPr>
          <p:nvPr>
            <p:ph type="ctrTitle"/>
          </p:nvPr>
        </p:nvSpPr>
        <p:spPr>
          <a:xfrm>
            <a:off x="2029069" y="910754"/>
            <a:ext cx="6858000" cy="17907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rgbClr val="072B62"/>
              </a:buClr>
              <a:buSzPct val="73333"/>
              <a:buFont typeface="Georgia"/>
              <a:buNone/>
            </a:pPr>
            <a:r>
              <a:rPr lang="en" dirty="0"/>
              <a:t>Performance Assessments in Social Studies </a:t>
            </a:r>
            <a:r>
              <a:rPr lang="en" sz="100" dirty="0">
                <a:solidFill>
                  <a:schemeClr val="bg1"/>
                </a:solidFill>
              </a:rPr>
              <a:t>end</a:t>
            </a:r>
            <a:endParaRPr dirty="0">
              <a:solidFill>
                <a:schemeClr val="bg1"/>
              </a:solidFill>
            </a:endParaRPr>
          </a:p>
        </p:txBody>
      </p:sp>
      <p:sp>
        <p:nvSpPr>
          <p:cNvPr id="115" name="Google Shape;115;p1">
            <a:extLst>
              <a:ext uri="{FF2B5EF4-FFF2-40B4-BE49-F238E27FC236}">
                <a16:creationId xmlns:a16="http://schemas.microsoft.com/office/drawing/2014/main" id="{F9C54EC0-DC0E-8206-0555-0452E3FF53CB}"/>
              </a:ext>
            </a:extLst>
          </p:cNvPr>
          <p:cNvSpPr txBox="1">
            <a:spLocks noGrp="1"/>
          </p:cNvSpPr>
          <p:nvPr>
            <p:ph type="subTitle" idx="1"/>
          </p:nvPr>
        </p:nvSpPr>
        <p:spPr>
          <a:xfrm>
            <a:off x="2632500" y="3003750"/>
            <a:ext cx="6112200" cy="11124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SzPts val="2100"/>
              <a:buNone/>
            </a:pPr>
            <a:r>
              <a:rPr lang="en"/>
              <a:t>Module Two: </a:t>
            </a:r>
            <a:endParaRPr/>
          </a:p>
          <a:p>
            <a:pPr marL="0" lvl="0" indent="0" algn="ctr" rtl="0">
              <a:lnSpc>
                <a:spcPct val="90000"/>
              </a:lnSpc>
              <a:spcBef>
                <a:spcPts val="0"/>
              </a:spcBef>
              <a:spcAft>
                <a:spcPts val="0"/>
              </a:spcAft>
              <a:buSzPts val="2100"/>
              <a:buNone/>
            </a:pPr>
            <a:r>
              <a:rPr lang="en"/>
              <a:t>What are the characteristics of high-quality assessment design?</a:t>
            </a:r>
            <a:endParaRPr/>
          </a:p>
        </p:txBody>
      </p:sp>
    </p:spTree>
    <p:extLst>
      <p:ext uri="{BB962C8B-B14F-4D97-AF65-F5344CB8AC3E}">
        <p14:creationId xmlns:p14="http://schemas.microsoft.com/office/powerpoint/2010/main" val="256801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
          <p:cNvSpPr txBox="1">
            <a:spLocks noGrp="1"/>
          </p:cNvSpPr>
          <p:nvPr>
            <p:ph type="title"/>
          </p:nvPr>
        </p:nvSpPr>
        <p:spPr>
          <a:xfrm>
            <a:off x="416840" y="192769"/>
            <a:ext cx="6447600" cy="990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1400"/>
              <a:buNone/>
            </a:pPr>
            <a:r>
              <a:rPr lang="en"/>
              <a:t>Warm-Up</a:t>
            </a:r>
            <a:endParaRPr/>
          </a:p>
        </p:txBody>
      </p:sp>
      <p:sp>
        <p:nvSpPr>
          <p:cNvPr id="135" name="Google Shape;135;p2"/>
          <p:cNvSpPr txBox="1">
            <a:spLocks noGrp="1"/>
          </p:cNvSpPr>
          <p:nvPr>
            <p:ph type="body" idx="1"/>
          </p:nvPr>
        </p:nvSpPr>
        <p:spPr>
          <a:xfrm>
            <a:off x="327800" y="757050"/>
            <a:ext cx="6289500" cy="3414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None/>
            </a:pPr>
            <a:r>
              <a:rPr lang="en" sz="2000" dirty="0">
                <a:solidFill>
                  <a:srgbClr val="262626"/>
                </a:solidFill>
              </a:rPr>
              <a:t>Answer these questions on your </a:t>
            </a:r>
            <a:r>
              <a:rPr lang="en-US" sz="2000" dirty="0">
                <a:solidFill>
                  <a:srgbClr val="262626"/>
                </a:solidFill>
              </a:rPr>
              <a:t>Note Catcher</a:t>
            </a:r>
            <a:r>
              <a:rPr lang="en" sz="2000" dirty="0">
                <a:solidFill>
                  <a:srgbClr val="262626"/>
                </a:solidFill>
              </a:rPr>
              <a:t>. </a:t>
            </a:r>
            <a:endParaRPr sz="2000" dirty="0">
              <a:solidFill>
                <a:srgbClr val="262626"/>
              </a:solidFill>
            </a:endParaRPr>
          </a:p>
          <a:p>
            <a:pPr marL="457200" lvl="0" indent="-355621" algn="l" rtl="0">
              <a:lnSpc>
                <a:spcPct val="90000"/>
              </a:lnSpc>
              <a:spcBef>
                <a:spcPts val="800"/>
              </a:spcBef>
              <a:spcAft>
                <a:spcPts val="0"/>
              </a:spcAft>
              <a:buClr>
                <a:srgbClr val="262626"/>
              </a:buClr>
              <a:buSzPts val="2000"/>
              <a:buAutoNum type="arabicParenR"/>
            </a:pPr>
            <a:r>
              <a:rPr lang="en" sz="2000" dirty="0">
                <a:solidFill>
                  <a:srgbClr val="262626"/>
                </a:solidFill>
              </a:rPr>
              <a:t>Describe the three types of assessment items shared in Module One:  </a:t>
            </a:r>
            <a:endParaRPr sz="2000" dirty="0">
              <a:solidFill>
                <a:srgbClr val="262626"/>
              </a:solidFill>
            </a:endParaRPr>
          </a:p>
          <a:p>
            <a:pPr marL="914400" lvl="1" indent="-355599" algn="l" rtl="0">
              <a:lnSpc>
                <a:spcPct val="90000"/>
              </a:lnSpc>
              <a:spcBef>
                <a:spcPts val="0"/>
              </a:spcBef>
              <a:spcAft>
                <a:spcPts val="0"/>
              </a:spcAft>
              <a:buClr>
                <a:srgbClr val="262626"/>
              </a:buClr>
              <a:buSzPts val="2000"/>
              <a:buAutoNum type="alphaLcParenR"/>
            </a:pPr>
            <a:r>
              <a:rPr lang="en" sz="2000" dirty="0">
                <a:solidFill>
                  <a:srgbClr val="262626"/>
                </a:solidFill>
                <a:latin typeface="Franklin Gothic Book" panose="020B0503020102020204" pitchFamily="34" charset="0"/>
              </a:rPr>
              <a:t>Selected response items</a:t>
            </a:r>
            <a:endParaRPr sz="2000" dirty="0">
              <a:solidFill>
                <a:srgbClr val="262626"/>
              </a:solidFill>
              <a:latin typeface="Franklin Gothic Book" panose="020B0503020102020204" pitchFamily="34" charset="0"/>
            </a:endParaRPr>
          </a:p>
          <a:p>
            <a:pPr marL="914400" lvl="1" indent="-355599" algn="l" rtl="0">
              <a:lnSpc>
                <a:spcPct val="90000"/>
              </a:lnSpc>
              <a:spcBef>
                <a:spcPts val="0"/>
              </a:spcBef>
              <a:spcAft>
                <a:spcPts val="0"/>
              </a:spcAft>
              <a:buClr>
                <a:srgbClr val="262626"/>
              </a:buClr>
              <a:buSzPts val="2000"/>
              <a:buAutoNum type="alphaLcParenR"/>
            </a:pPr>
            <a:r>
              <a:rPr lang="en" sz="2000" dirty="0">
                <a:solidFill>
                  <a:srgbClr val="262626"/>
                </a:solidFill>
                <a:latin typeface="Franklin Gothic Book" panose="020B0503020102020204" pitchFamily="34" charset="0"/>
              </a:rPr>
              <a:t>Constructed response items</a:t>
            </a:r>
            <a:endParaRPr sz="2000" dirty="0">
              <a:solidFill>
                <a:srgbClr val="262626"/>
              </a:solidFill>
              <a:latin typeface="Franklin Gothic Book" panose="020B0503020102020204" pitchFamily="34" charset="0"/>
            </a:endParaRPr>
          </a:p>
          <a:p>
            <a:pPr marL="914400" lvl="1" indent="-355599" algn="l" rtl="0">
              <a:lnSpc>
                <a:spcPct val="90000"/>
              </a:lnSpc>
              <a:spcBef>
                <a:spcPts val="0"/>
              </a:spcBef>
              <a:spcAft>
                <a:spcPts val="0"/>
              </a:spcAft>
              <a:buClr>
                <a:srgbClr val="262626"/>
              </a:buClr>
              <a:buSzPts val="2000"/>
              <a:buAutoNum type="alphaLcParenR"/>
            </a:pPr>
            <a:r>
              <a:rPr lang="en" sz="2000" dirty="0">
                <a:solidFill>
                  <a:srgbClr val="262626"/>
                </a:solidFill>
                <a:latin typeface="Franklin Gothic Book" panose="020B0503020102020204" pitchFamily="34" charset="0"/>
              </a:rPr>
              <a:t>Performance tasks</a:t>
            </a:r>
            <a:endParaRPr sz="2000" dirty="0">
              <a:solidFill>
                <a:srgbClr val="262626"/>
              </a:solidFill>
              <a:latin typeface="Franklin Gothic Book" panose="020B0503020102020204" pitchFamily="34" charset="0"/>
            </a:endParaRPr>
          </a:p>
          <a:p>
            <a:pPr marL="457200" lvl="0" indent="-355621" algn="l" rtl="0">
              <a:lnSpc>
                <a:spcPct val="90000"/>
              </a:lnSpc>
              <a:spcBef>
                <a:spcPts val="800"/>
              </a:spcBef>
              <a:spcAft>
                <a:spcPts val="0"/>
              </a:spcAft>
              <a:buClr>
                <a:srgbClr val="262626"/>
              </a:buClr>
              <a:buSzPts val="2000"/>
              <a:buAutoNum type="arabicParenR"/>
            </a:pPr>
            <a:r>
              <a:rPr lang="en" sz="2000" dirty="0">
                <a:solidFill>
                  <a:srgbClr val="262626"/>
                </a:solidFill>
              </a:rPr>
              <a:t>Why is a performance assessment an appropriate assessment type for the following standard: </a:t>
            </a:r>
            <a:endParaRPr sz="2000" dirty="0">
              <a:solidFill>
                <a:srgbClr val="262626"/>
              </a:solidFill>
            </a:endParaRPr>
          </a:p>
          <a:p>
            <a:pPr marL="914400" lvl="1" indent="-355599" algn="l" rtl="0">
              <a:lnSpc>
                <a:spcPct val="90000"/>
              </a:lnSpc>
              <a:spcBef>
                <a:spcPts val="800"/>
              </a:spcBef>
              <a:spcAft>
                <a:spcPts val="0"/>
              </a:spcAft>
              <a:buClr>
                <a:srgbClr val="262626"/>
              </a:buClr>
              <a:buSzPts val="2000"/>
              <a:buAutoNum type="alphaLcParenR"/>
            </a:pPr>
            <a:r>
              <a:rPr lang="en" sz="2000" dirty="0">
                <a:solidFill>
                  <a:srgbClr val="262626"/>
                </a:solidFill>
                <a:latin typeface="Franklin Gothic Book" panose="020B0503020102020204" pitchFamily="34" charset="0"/>
              </a:rPr>
              <a:t>K.I.CC.4 Use listening skills to decide on and take action in their classrooms. </a:t>
            </a:r>
            <a:endParaRPr sz="2000" dirty="0">
              <a:solidFill>
                <a:srgbClr val="262626"/>
              </a:solidFill>
              <a:latin typeface="Franklin Gothic Book" panose="020B0503020102020204" pitchFamily="34" charset="0"/>
            </a:endParaRPr>
          </a:p>
        </p:txBody>
      </p:sp>
      <p:pic>
        <p:nvPicPr>
          <p:cNvPr id="136" name="Google Shape;136;p2" descr="This source is about the Huang He, also known as the Yellow River, in China.&#10;&#10;The Huang He is called “China’s Sorrow” because of its long history of violent flooding that has destroyed villages. However, it is also known as the cradle of Chinese civilization. — based on “Yellow River,” University of Washington, c. 2019&#10;&#10;Which statement best identifies how this region became the “cradle of Chinese civilization”? &#10;A Flooding inspired people to improve their building technology. &#10;B People created technologies to warn of annual flooding. &#10;C Flooding deposited rich soil that people used for growing crops. &#10;D People built barriers that prevented their fields from flooding.&#10;"/>
          <p:cNvPicPr preferRelativeResize="0"/>
          <p:nvPr/>
        </p:nvPicPr>
        <p:blipFill rotWithShape="1">
          <a:blip r:embed="rId3">
            <a:alphaModFix/>
          </a:blip>
          <a:srcRect/>
          <a:stretch/>
        </p:blipFill>
        <p:spPr>
          <a:xfrm>
            <a:off x="6565133" y="0"/>
            <a:ext cx="2375313" cy="3914651"/>
          </a:xfrm>
          <a:prstGeom prst="rect">
            <a:avLst/>
          </a:prstGeom>
          <a:noFill/>
          <a:ln>
            <a:noFill/>
          </a:ln>
        </p:spPr>
      </p:pic>
      <p:graphicFrame>
        <p:nvGraphicFramePr>
          <p:cNvPr id="4" name="Table 3">
            <a:extLst>
              <a:ext uri="{FF2B5EF4-FFF2-40B4-BE49-F238E27FC236}">
                <a16:creationId xmlns:a16="http://schemas.microsoft.com/office/drawing/2014/main" id="{BB6F66AB-E158-0761-040C-3ACFF248CEF6}"/>
              </a:ext>
            </a:extLst>
          </p:cNvPr>
          <p:cNvGraphicFramePr>
            <a:graphicFrameLocks noGrp="1"/>
          </p:cNvGraphicFramePr>
          <p:nvPr>
            <p:extLst>
              <p:ext uri="{D42A27DB-BD31-4B8C-83A1-F6EECF244321}">
                <p14:modId xmlns:p14="http://schemas.microsoft.com/office/powerpoint/2010/main" val="2474622779"/>
              </p:ext>
            </p:extLst>
          </p:nvPr>
        </p:nvGraphicFramePr>
        <p:xfrm>
          <a:off x="416840" y="3998563"/>
          <a:ext cx="8471438" cy="1144937"/>
        </p:xfrm>
        <a:graphic>
          <a:graphicData uri="http://schemas.openxmlformats.org/drawingml/2006/table">
            <a:tbl>
              <a:tblPr firstRow="1" bandRow="1">
                <a:tableStyleId>{5C22544A-7EE6-4342-B048-85BDC9FD1C3A}</a:tableStyleId>
              </a:tblPr>
              <a:tblGrid>
                <a:gridCol w="8471438">
                  <a:extLst>
                    <a:ext uri="{9D8B030D-6E8A-4147-A177-3AD203B41FA5}">
                      <a16:colId xmlns:a16="http://schemas.microsoft.com/office/drawing/2014/main" val="3041594932"/>
                    </a:ext>
                  </a:extLst>
                </a:gridCol>
              </a:tblGrid>
              <a:tr h="1144937">
                <a:tc>
                  <a:txBody>
                    <a:bodyPr/>
                    <a:lstStyle/>
                    <a:p>
                      <a:r>
                        <a:rPr lang="en-US" sz="1300" b="0" dirty="0">
                          <a:solidFill>
                            <a:schemeClr val="tx1"/>
                          </a:solidFill>
                          <a:latin typeface="Franklin Gothic Book" panose="020B0503020102020204" pitchFamily="34" charset="0"/>
                        </a:rPr>
                        <a:t>Do a </a:t>
                      </a:r>
                      <a:r>
                        <a:rPr lang="en-US" sz="1300" b="0" dirty="0">
                          <a:solidFill>
                            <a:schemeClr val="tx1"/>
                          </a:solidFill>
                          <a:latin typeface="Franklin Gothic Book" panose="020B0503020102020204" pitchFamily="34" charset="0"/>
                          <a:hlinkClick r:id="rId4"/>
                        </a:rPr>
                        <a:t>Quick Write </a:t>
                      </a:r>
                      <a:r>
                        <a:rPr lang="en-US" sz="1300" b="0" dirty="0">
                          <a:solidFill>
                            <a:schemeClr val="tx1"/>
                          </a:solidFill>
                          <a:latin typeface="Franklin Gothic Book" panose="020B0503020102020204" pitchFamily="34" charset="0"/>
                        </a:rPr>
                        <a:t>to answer the following question:</a:t>
                      </a:r>
                    </a:p>
                    <a:p>
                      <a:endParaRPr lang="en-US" sz="1300" b="0" dirty="0">
                        <a:solidFill>
                          <a:schemeClr val="tx1"/>
                        </a:solidFill>
                        <a:latin typeface="Franklin Gothic Book" panose="020B0503020102020204" pitchFamily="34" charset="0"/>
                      </a:endParaRPr>
                    </a:p>
                    <a:p>
                      <a:r>
                        <a:rPr lang="en-US" sz="1300" b="1" dirty="0">
                          <a:solidFill>
                            <a:schemeClr val="tx1"/>
                          </a:solidFill>
                          <a:latin typeface="Franklin Gothic Book" panose="020B0503020102020204" pitchFamily="34" charset="0"/>
                        </a:rPr>
                        <a:t>“Why do countries specialize in certain products?”</a:t>
                      </a:r>
                    </a:p>
                    <a:p>
                      <a:endParaRPr lang="en-US" sz="1300" b="1" dirty="0">
                        <a:solidFill>
                          <a:schemeClr val="tx1"/>
                        </a:solidFill>
                        <a:latin typeface="Franklin Gothic Book" panose="020B0503020102020204" pitchFamily="34" charset="0"/>
                      </a:endParaRPr>
                    </a:p>
                    <a:p>
                      <a:r>
                        <a:rPr lang="en-US" sz="1300" b="0" dirty="0">
                          <a:solidFill>
                            <a:schemeClr val="tx1"/>
                          </a:solidFill>
                          <a:latin typeface="Franklin Gothic Book" panose="020B0503020102020204" pitchFamily="34" charset="0"/>
                        </a:rPr>
                        <a:t>Include at least two examples to support your explanation and cite information from sources.</a:t>
                      </a:r>
                    </a:p>
                  </a:txBody>
                  <a:tcPr>
                    <a:solidFill>
                      <a:schemeClr val="accent1">
                        <a:lumMod val="20000"/>
                        <a:lumOff val="80000"/>
                      </a:schemeClr>
                    </a:solidFill>
                  </a:tcPr>
                </a:tc>
                <a:extLst>
                  <a:ext uri="{0D108BD9-81ED-4DB2-BD59-A6C34878D82A}">
                    <a16:rowId xmlns:a16="http://schemas.microsoft.com/office/drawing/2014/main" val="3969231568"/>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
          <p:cNvSpPr txBox="1">
            <a:spLocks noGrp="1"/>
          </p:cNvSpPr>
          <p:nvPr>
            <p:ph type="title"/>
          </p:nvPr>
        </p:nvSpPr>
        <p:spPr>
          <a:xfrm>
            <a:off x="312621" y="144575"/>
            <a:ext cx="8337600" cy="743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a:t>Introduction to Assessment Design</a:t>
            </a:r>
            <a:endParaRPr/>
          </a:p>
        </p:txBody>
      </p:sp>
      <p:sp>
        <p:nvSpPr>
          <p:cNvPr id="143" name="Google Shape;143;p3"/>
          <p:cNvSpPr txBox="1">
            <a:spLocks noGrp="1"/>
          </p:cNvSpPr>
          <p:nvPr>
            <p:ph type="body" idx="1"/>
          </p:nvPr>
        </p:nvSpPr>
        <p:spPr>
          <a:xfrm>
            <a:off x="416830" y="1330088"/>
            <a:ext cx="8275200" cy="3676200"/>
          </a:xfrm>
          <a:prstGeom prst="rect">
            <a:avLst/>
          </a:prstGeom>
          <a:noFill/>
          <a:ln>
            <a:noFill/>
          </a:ln>
        </p:spPr>
        <p:txBody>
          <a:bodyPr spcFirstLastPara="1" wrap="square" lIns="68575" tIns="34275" rIns="68575" bIns="34275" anchor="t" anchorCtr="0">
            <a:noAutofit/>
          </a:bodyPr>
          <a:lstStyle/>
          <a:p>
            <a:pPr marL="254000" lvl="0" indent="-254000" algn="l" rtl="0">
              <a:lnSpc>
                <a:spcPct val="90000"/>
              </a:lnSpc>
              <a:spcBef>
                <a:spcPts val="0"/>
              </a:spcBef>
              <a:spcAft>
                <a:spcPts val="0"/>
              </a:spcAft>
              <a:buSzPts val="2000"/>
              <a:buChar char="•"/>
            </a:pPr>
            <a:r>
              <a:rPr lang="en" sz="2000" b="1"/>
              <a:t>Measuring</a:t>
            </a:r>
            <a:r>
              <a:rPr lang="en" sz="2000"/>
              <a:t> what </a:t>
            </a:r>
            <a:r>
              <a:rPr lang="en" sz="2000" b="1"/>
              <a:t>students</a:t>
            </a:r>
            <a:r>
              <a:rPr lang="en" sz="2000"/>
              <a:t> </a:t>
            </a:r>
            <a:r>
              <a:rPr lang="en" sz="2000" b="1"/>
              <a:t>know</a:t>
            </a:r>
            <a:r>
              <a:rPr lang="en" sz="2000"/>
              <a:t> and </a:t>
            </a:r>
            <a:r>
              <a:rPr lang="en" sz="2000" b="1"/>
              <a:t>can do</a:t>
            </a:r>
            <a:r>
              <a:rPr lang="en" sz="2000"/>
              <a:t> is an </a:t>
            </a:r>
            <a:r>
              <a:rPr lang="en" sz="2000" b="1"/>
              <a:t>essential part of teaching</a:t>
            </a:r>
            <a:r>
              <a:rPr lang="en" sz="2000"/>
              <a:t>, and, like much of teaching, </a:t>
            </a:r>
            <a:r>
              <a:rPr lang="en" sz="2000" b="1"/>
              <a:t>designing assessments</a:t>
            </a:r>
            <a:r>
              <a:rPr lang="en" sz="2000"/>
              <a:t> that </a:t>
            </a:r>
            <a:r>
              <a:rPr lang="en" sz="2000" b="1"/>
              <a:t>measure what we want</a:t>
            </a:r>
            <a:r>
              <a:rPr lang="en" sz="2000"/>
              <a:t> them to measure </a:t>
            </a:r>
            <a:r>
              <a:rPr lang="en" sz="2000" b="1"/>
              <a:t>is sophisticated work.</a:t>
            </a:r>
            <a:endParaRPr b="1"/>
          </a:p>
          <a:p>
            <a:pPr marL="254000" lvl="0" indent="-254000" algn="l" rtl="0">
              <a:lnSpc>
                <a:spcPct val="90000"/>
              </a:lnSpc>
              <a:spcBef>
                <a:spcPts val="800"/>
              </a:spcBef>
              <a:spcAft>
                <a:spcPts val="0"/>
              </a:spcAft>
              <a:buSzPts val="2000"/>
              <a:buChar char="•"/>
            </a:pPr>
            <a:r>
              <a:rPr lang="en" sz="2000"/>
              <a:t>For the purposes of this module, </a:t>
            </a:r>
            <a:r>
              <a:rPr lang="en" sz="2000" b="1" i="1"/>
              <a:t>assessment design</a:t>
            </a:r>
            <a:r>
              <a:rPr lang="en" sz="2000" b="1"/>
              <a:t> </a:t>
            </a:r>
            <a:r>
              <a:rPr lang="en" sz="2000"/>
              <a:t>is a term that includes </a:t>
            </a:r>
            <a:r>
              <a:rPr lang="en" sz="2000" b="1"/>
              <a:t>planning</a:t>
            </a:r>
            <a:r>
              <a:rPr lang="en" sz="2000"/>
              <a:t>, </a:t>
            </a:r>
            <a:r>
              <a:rPr lang="en" sz="2000" b="1"/>
              <a:t>writing</a:t>
            </a:r>
            <a:r>
              <a:rPr lang="en" sz="2000"/>
              <a:t> and </a:t>
            </a:r>
            <a:r>
              <a:rPr lang="en" sz="2000" b="1"/>
              <a:t>selecting appropriate assessments </a:t>
            </a:r>
            <a:r>
              <a:rPr lang="en" sz="2000"/>
              <a:t>that </a:t>
            </a:r>
            <a:r>
              <a:rPr lang="en" sz="2000" b="1"/>
              <a:t>align</a:t>
            </a:r>
            <a:r>
              <a:rPr lang="en" sz="2000"/>
              <a:t> with the </a:t>
            </a:r>
            <a:r>
              <a:rPr lang="en" sz="2000" b="1"/>
              <a:t>learning goals</a:t>
            </a:r>
            <a:r>
              <a:rPr lang="en" sz="2000"/>
              <a:t>.</a:t>
            </a:r>
            <a:endParaRPr/>
          </a:p>
          <a:p>
            <a:pPr marL="254000" lvl="0" indent="-254000" algn="l" rtl="0">
              <a:lnSpc>
                <a:spcPct val="90000"/>
              </a:lnSpc>
              <a:spcBef>
                <a:spcPts val="800"/>
              </a:spcBef>
              <a:spcAft>
                <a:spcPts val="0"/>
              </a:spcAft>
              <a:buSzPts val="2000"/>
              <a:buChar char="•"/>
            </a:pPr>
            <a:r>
              <a:rPr lang="en" sz="2000"/>
              <a:t>We consider </a:t>
            </a:r>
            <a:r>
              <a:rPr lang="en" sz="2000" b="1"/>
              <a:t>assessments</a:t>
            </a:r>
            <a:r>
              <a:rPr lang="en" sz="2000"/>
              <a:t> to be </a:t>
            </a:r>
            <a:r>
              <a:rPr lang="en" sz="2000" b="1"/>
              <a:t>well designed</a:t>
            </a:r>
            <a:r>
              <a:rPr lang="en" sz="2000"/>
              <a:t> if they </a:t>
            </a:r>
            <a:br>
              <a:rPr lang="en" sz="2000"/>
            </a:br>
            <a:r>
              <a:rPr lang="en" sz="2000"/>
              <a:t>provide an </a:t>
            </a:r>
            <a:r>
              <a:rPr lang="en" sz="2000" b="1"/>
              <a:t>accurate </a:t>
            </a:r>
            <a:r>
              <a:rPr lang="en" sz="2000"/>
              <a:t>and </a:t>
            </a:r>
            <a:r>
              <a:rPr lang="en" sz="2000" b="1"/>
              <a:t>consistent measure</a:t>
            </a:r>
            <a:r>
              <a:rPr lang="en" sz="2000"/>
              <a:t> of what </a:t>
            </a:r>
            <a:r>
              <a:rPr lang="en" sz="2000" b="1"/>
              <a:t>students</a:t>
            </a:r>
            <a:r>
              <a:rPr lang="en" sz="2000"/>
              <a:t> </a:t>
            </a:r>
            <a:r>
              <a:rPr lang="en" sz="2000" b="1"/>
              <a:t>know</a:t>
            </a:r>
            <a:r>
              <a:rPr lang="en" sz="2000"/>
              <a:t> and </a:t>
            </a:r>
            <a:r>
              <a:rPr lang="en" sz="2000" b="1"/>
              <a:t>can do</a:t>
            </a:r>
            <a:r>
              <a:rPr lang="en" sz="2000"/>
              <a: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4"/>
          <p:cNvSpPr txBox="1">
            <a:spLocks noGrp="1"/>
          </p:cNvSpPr>
          <p:nvPr>
            <p:ph type="title"/>
          </p:nvPr>
        </p:nvSpPr>
        <p:spPr>
          <a:xfrm>
            <a:off x="312630" y="144577"/>
            <a:ext cx="7785234" cy="743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ct val="100000"/>
              <a:buFont typeface="Georgia"/>
              <a:buNone/>
            </a:pPr>
            <a:r>
              <a:rPr lang="en" dirty="0"/>
              <a:t>Key Elements of Assessment Design</a:t>
            </a:r>
            <a:endParaRPr dirty="0"/>
          </a:p>
        </p:txBody>
      </p:sp>
      <p:sp>
        <p:nvSpPr>
          <p:cNvPr id="149" name="Google Shape;149;p4"/>
          <p:cNvSpPr txBox="1">
            <a:spLocks noGrp="1"/>
          </p:cNvSpPr>
          <p:nvPr>
            <p:ph type="body" idx="1"/>
          </p:nvPr>
        </p:nvSpPr>
        <p:spPr>
          <a:xfrm>
            <a:off x="496975" y="1618725"/>
            <a:ext cx="8190000" cy="2136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None/>
            </a:pPr>
            <a:r>
              <a:rPr lang="en" dirty="0"/>
              <a:t>These are the </a:t>
            </a:r>
            <a:r>
              <a:rPr lang="en" b="1" dirty="0"/>
              <a:t>three key elements </a:t>
            </a:r>
            <a:r>
              <a:rPr lang="en" dirty="0"/>
              <a:t>to think about when designing an assessment. </a:t>
            </a:r>
          </a:p>
          <a:p>
            <a:pPr marL="0" lvl="0" indent="0" algn="l" rtl="0">
              <a:lnSpc>
                <a:spcPct val="90000"/>
              </a:lnSpc>
              <a:spcBef>
                <a:spcPts val="0"/>
              </a:spcBef>
              <a:spcAft>
                <a:spcPts val="0"/>
              </a:spcAft>
              <a:buNone/>
            </a:pPr>
            <a:endParaRPr dirty="0"/>
          </a:p>
          <a:p>
            <a:pPr marL="254000" lvl="0" indent="-247650" rtl="0">
              <a:lnSpc>
                <a:spcPct val="90000"/>
              </a:lnSpc>
              <a:spcBef>
                <a:spcPts val="0"/>
              </a:spcBef>
              <a:spcAft>
                <a:spcPts val="0"/>
              </a:spcAft>
              <a:buSzPts val="2700"/>
              <a:buChar char="•"/>
            </a:pPr>
            <a:r>
              <a:rPr lang="en" b="1" dirty="0"/>
              <a:t>Alignment</a:t>
            </a:r>
            <a:endParaRPr b="1" dirty="0"/>
          </a:p>
          <a:p>
            <a:pPr marL="254000" lvl="0" indent="-247650" rtl="0">
              <a:lnSpc>
                <a:spcPct val="90000"/>
              </a:lnSpc>
              <a:spcBef>
                <a:spcPts val="800"/>
              </a:spcBef>
              <a:spcAft>
                <a:spcPts val="0"/>
              </a:spcAft>
              <a:buSzPts val="2700"/>
              <a:buChar char="•"/>
            </a:pPr>
            <a:r>
              <a:rPr lang="en" b="1" dirty="0"/>
              <a:t>Rigor</a:t>
            </a:r>
            <a:endParaRPr b="1" dirty="0"/>
          </a:p>
          <a:p>
            <a:pPr marL="254000" lvl="0" indent="-247650" rtl="0">
              <a:lnSpc>
                <a:spcPct val="90000"/>
              </a:lnSpc>
              <a:spcBef>
                <a:spcPts val="800"/>
              </a:spcBef>
              <a:spcAft>
                <a:spcPts val="0"/>
              </a:spcAft>
              <a:buSzPts val="2700"/>
              <a:buChar char="•"/>
            </a:pPr>
            <a:r>
              <a:rPr lang="en" b="1" dirty="0"/>
              <a:t>Precision</a:t>
            </a:r>
            <a:endParaRPr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32f66515471_0_0"/>
          <p:cNvSpPr txBox="1">
            <a:spLocks noGrp="1"/>
          </p:cNvSpPr>
          <p:nvPr>
            <p:ph type="ctrTitle"/>
          </p:nvPr>
        </p:nvSpPr>
        <p:spPr>
          <a:xfrm>
            <a:off x="2029075" y="910752"/>
            <a:ext cx="6858000" cy="10191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rgbClr val="072B62"/>
              </a:buClr>
              <a:buSzPts val="3300"/>
              <a:buFont typeface="Georgia"/>
              <a:buNone/>
            </a:pPr>
            <a:r>
              <a:rPr lang="en"/>
              <a:t>Alignment</a:t>
            </a:r>
            <a:endParaRPr/>
          </a:p>
        </p:txBody>
      </p:sp>
      <p:sp>
        <p:nvSpPr>
          <p:cNvPr id="156" name="Google Shape;156;g32f66515471_0_0"/>
          <p:cNvSpPr txBox="1">
            <a:spLocks noGrp="1"/>
          </p:cNvSpPr>
          <p:nvPr>
            <p:ph type="subTitle" idx="1"/>
          </p:nvPr>
        </p:nvSpPr>
        <p:spPr>
          <a:xfrm>
            <a:off x="2551400" y="2181250"/>
            <a:ext cx="6112200" cy="11124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SzPts val="2100"/>
              <a:buNone/>
            </a:pPr>
            <a:r>
              <a:rPr lang="en" dirty="0"/>
              <a:t>Why is </a:t>
            </a:r>
            <a:r>
              <a:rPr lang="en" b="1" dirty="0"/>
              <a:t>alignment</a:t>
            </a:r>
            <a:r>
              <a:rPr lang="en" dirty="0"/>
              <a:t> a </a:t>
            </a:r>
            <a:r>
              <a:rPr lang="en" b="1" dirty="0"/>
              <a:t>characteristic</a:t>
            </a:r>
            <a:r>
              <a:rPr lang="en" dirty="0"/>
              <a:t> of </a:t>
            </a:r>
            <a:r>
              <a:rPr lang="en" b="1" dirty="0"/>
              <a:t>high-quality assessment design</a:t>
            </a:r>
            <a:r>
              <a:rPr lang="en" dirty="0"/>
              <a:t>?</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5"/>
          <p:cNvSpPr txBox="1">
            <a:spLocks noGrp="1"/>
          </p:cNvSpPr>
          <p:nvPr>
            <p:ph type="title"/>
          </p:nvPr>
        </p:nvSpPr>
        <p:spPr>
          <a:xfrm>
            <a:off x="513780" y="412777"/>
            <a:ext cx="4835700" cy="743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dirty="0"/>
              <a:t>Alignment </a:t>
            </a:r>
            <a:endParaRPr dirty="0"/>
          </a:p>
        </p:txBody>
      </p:sp>
      <p:sp>
        <p:nvSpPr>
          <p:cNvPr id="162" name="Google Shape;162;p5"/>
          <p:cNvSpPr txBox="1">
            <a:spLocks noGrp="1"/>
          </p:cNvSpPr>
          <p:nvPr>
            <p:ph type="body" idx="1"/>
          </p:nvPr>
        </p:nvSpPr>
        <p:spPr>
          <a:xfrm>
            <a:off x="416829" y="1330088"/>
            <a:ext cx="8512800" cy="3676200"/>
          </a:xfrm>
          <a:prstGeom prst="rect">
            <a:avLst/>
          </a:prstGeom>
          <a:noFill/>
          <a:ln>
            <a:noFill/>
          </a:ln>
        </p:spPr>
        <p:txBody>
          <a:bodyPr spcFirstLastPara="1" wrap="square" lIns="68575" tIns="34275" rIns="68575" bIns="34275" anchor="t" anchorCtr="0">
            <a:noAutofit/>
          </a:bodyPr>
          <a:lstStyle/>
          <a:p>
            <a:pPr marL="254000" lvl="0" indent="-254000" algn="l" rtl="0">
              <a:lnSpc>
                <a:spcPct val="90000"/>
              </a:lnSpc>
              <a:spcBef>
                <a:spcPts val="0"/>
              </a:spcBef>
              <a:spcAft>
                <a:spcPts val="0"/>
              </a:spcAft>
              <a:buSzPts val="2400"/>
              <a:buChar char="•"/>
            </a:pPr>
            <a:r>
              <a:rPr lang="en" sz="2400" b="1"/>
              <a:t>Alignment </a:t>
            </a:r>
            <a:r>
              <a:rPr lang="en" sz="2400"/>
              <a:t>describes the </a:t>
            </a:r>
            <a:r>
              <a:rPr lang="en" sz="2400" b="1"/>
              <a:t>degree to which the content of an assessment is aligned with the content of the standards</a:t>
            </a:r>
            <a:r>
              <a:rPr lang="en" sz="2400"/>
              <a:t> you intend to measure and what you plan to teach in the classroom.</a:t>
            </a:r>
            <a:endParaRPr/>
          </a:p>
          <a:p>
            <a:pPr marL="254000" lvl="0" indent="-254000" algn="l" rtl="0">
              <a:lnSpc>
                <a:spcPct val="90000"/>
              </a:lnSpc>
              <a:spcBef>
                <a:spcPts val="800"/>
              </a:spcBef>
              <a:spcAft>
                <a:spcPts val="0"/>
              </a:spcAft>
              <a:buSzPts val="2400"/>
              <a:buChar char="•"/>
            </a:pPr>
            <a:r>
              <a:rPr lang="en" sz="2400"/>
              <a:t>This </a:t>
            </a:r>
            <a:r>
              <a:rPr lang="en" sz="2400" b="1"/>
              <a:t>alignment</a:t>
            </a:r>
            <a:r>
              <a:rPr lang="en" sz="2400"/>
              <a:t> of </a:t>
            </a:r>
            <a:r>
              <a:rPr lang="en" sz="2400" b="1"/>
              <a:t>standards to assessments</a:t>
            </a:r>
            <a:r>
              <a:rPr lang="en" sz="2400"/>
              <a:t> and </a:t>
            </a:r>
            <a:r>
              <a:rPr lang="en" sz="2400" b="1"/>
              <a:t>instruction</a:t>
            </a:r>
            <a:r>
              <a:rPr lang="en" sz="2400"/>
              <a:t> ensures that the </a:t>
            </a:r>
            <a:r>
              <a:rPr lang="en" sz="2400" b="1"/>
              <a:t>assessment measures </a:t>
            </a:r>
            <a:r>
              <a:rPr lang="en" sz="2400"/>
              <a:t>what you want </a:t>
            </a:r>
            <a:r>
              <a:rPr lang="en" sz="2400" b="1"/>
              <a:t>students to know</a:t>
            </a:r>
            <a:r>
              <a:rPr lang="en" sz="2400"/>
              <a:t> and </a:t>
            </a:r>
            <a:r>
              <a:rPr lang="en" sz="2400" b="1"/>
              <a:t>be able to do</a:t>
            </a:r>
            <a:r>
              <a:rPr lang="en" sz="2400"/>
              <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325e9cdb15b_0_0"/>
          <p:cNvSpPr txBox="1">
            <a:spLocks noGrp="1"/>
          </p:cNvSpPr>
          <p:nvPr>
            <p:ph type="title"/>
          </p:nvPr>
        </p:nvSpPr>
        <p:spPr>
          <a:xfrm>
            <a:off x="416840" y="192769"/>
            <a:ext cx="6447600" cy="990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Alignment (2)</a:t>
            </a:r>
            <a:endParaRPr dirty="0"/>
          </a:p>
        </p:txBody>
      </p:sp>
      <p:sp>
        <p:nvSpPr>
          <p:cNvPr id="168" name="Google Shape;168;g325e9cdb15b_0_0"/>
          <p:cNvSpPr txBox="1">
            <a:spLocks noGrp="1"/>
          </p:cNvSpPr>
          <p:nvPr>
            <p:ph type="body" idx="1"/>
          </p:nvPr>
        </p:nvSpPr>
        <p:spPr>
          <a:xfrm>
            <a:off x="416850" y="953650"/>
            <a:ext cx="8213100" cy="3376800"/>
          </a:xfrm>
          <a:prstGeom prst="rect">
            <a:avLst/>
          </a:prstGeom>
          <a:noFill/>
          <a:ln>
            <a:noFill/>
          </a:ln>
        </p:spPr>
        <p:txBody>
          <a:bodyPr spcFirstLastPara="1" wrap="square" lIns="68575" tIns="34275" rIns="68575" bIns="34275" anchor="t" anchorCtr="0">
            <a:noAutofit/>
          </a:bodyPr>
          <a:lstStyle/>
          <a:p>
            <a:pPr marL="0" lvl="0" indent="0" algn="l" rtl="0">
              <a:lnSpc>
                <a:spcPct val="107000"/>
              </a:lnSpc>
              <a:spcBef>
                <a:spcPts val="800"/>
              </a:spcBef>
              <a:spcAft>
                <a:spcPts val="0"/>
              </a:spcAft>
              <a:buClr>
                <a:schemeClr val="dk1"/>
              </a:buClr>
              <a:buSzPts val="1800"/>
              <a:buFont typeface="Calibri"/>
              <a:buNone/>
            </a:pPr>
            <a:r>
              <a:rPr lang="en" sz="1800">
                <a:solidFill>
                  <a:schemeClr val="dk1"/>
                </a:solidFill>
              </a:rPr>
              <a:t>Alignment is critical to a well-designed assessment because it ensures that an assessment measures what teachers intend it to measure. </a:t>
            </a:r>
            <a:r>
              <a:rPr lang="en" sz="1800" b="1">
                <a:solidFill>
                  <a:schemeClr val="dk1"/>
                </a:solidFill>
              </a:rPr>
              <a:t>If the content and skills in an assessment</a:t>
            </a:r>
            <a:r>
              <a:rPr lang="en" sz="1800">
                <a:solidFill>
                  <a:schemeClr val="dk1"/>
                </a:solidFill>
              </a:rPr>
              <a:t> </a:t>
            </a:r>
            <a:r>
              <a:rPr lang="en" sz="1800" b="1">
                <a:solidFill>
                  <a:schemeClr val="dk1"/>
                </a:solidFill>
              </a:rPr>
              <a:t>are different from the content and skills in the standard that a teacher intends to measure, the teacher may unintentionally measure their students’ ability to do something else</a:t>
            </a:r>
            <a:r>
              <a:rPr lang="en" sz="1800">
                <a:solidFill>
                  <a:schemeClr val="dk1"/>
                </a:solidFill>
              </a:rPr>
              <a:t>. </a:t>
            </a:r>
            <a:endParaRPr sz="1800">
              <a:solidFill>
                <a:schemeClr val="dk1"/>
              </a:solidFill>
            </a:endParaRPr>
          </a:p>
          <a:p>
            <a:pPr marL="0" lvl="0" indent="0" algn="l" rtl="0">
              <a:lnSpc>
                <a:spcPct val="107000"/>
              </a:lnSpc>
              <a:spcBef>
                <a:spcPts val="800"/>
              </a:spcBef>
              <a:spcAft>
                <a:spcPts val="0"/>
              </a:spcAft>
              <a:buClr>
                <a:schemeClr val="dk1"/>
              </a:buClr>
              <a:buSzPts val="1800"/>
              <a:buFont typeface="Calibri"/>
              <a:buNone/>
            </a:pPr>
            <a:endParaRPr sz="1800">
              <a:solidFill>
                <a:schemeClr val="dk1"/>
              </a:solidFill>
            </a:endParaRPr>
          </a:p>
          <a:p>
            <a:pPr marL="457200" lvl="0" indent="-330200" algn="l" rtl="0">
              <a:lnSpc>
                <a:spcPct val="107000"/>
              </a:lnSpc>
              <a:spcBef>
                <a:spcPts val="800"/>
              </a:spcBef>
              <a:spcAft>
                <a:spcPts val="0"/>
              </a:spcAft>
              <a:buClr>
                <a:schemeClr val="dk1"/>
              </a:buClr>
              <a:buSzPts val="1600"/>
              <a:buChar char="•"/>
            </a:pPr>
            <a:r>
              <a:rPr lang="en" sz="1700">
                <a:solidFill>
                  <a:schemeClr val="dk1"/>
                </a:solidFill>
              </a:rPr>
              <a:t>For example, if an assessment item uses above grade level vocabulary when measuring a student’s  ability to add fractions, the assessment could measure a student’s reading ability and not their knowledge of fractions.</a:t>
            </a:r>
            <a:r>
              <a:rPr lang="en" sz="1800">
                <a:solidFill>
                  <a:schemeClr val="dk1"/>
                </a:solidFill>
              </a:rPr>
              <a:t> </a:t>
            </a:r>
            <a:endParaRPr sz="18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2025-07-30T04:00:00+00:00</Application_x0020_Dat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2025-06-06T04:00:00+00:00</Publication_x0020_Date>
    <Audience1 xmlns="3a62de7d-ba57-4f43-9dae-9623ba637be0"/>
    <_dlc_DocId xmlns="3a62de7d-ba57-4f43-9dae-9623ba637be0">KYED-536-2278</_dlc_DocId>
    <_dlc_DocIdUrl xmlns="3a62de7d-ba57-4f43-9dae-9623ba637be0">
      <Url>https://www.education.ky.gov/curriculum/standards/kyacadstand/_layouts/15/DocIdRedir.aspx?ID=KYED-536-2278</Url>
      <Description>KYED-536-2278</Description>
    </_dlc_DocIdUrl>
    <Content_x0020_Review_x0020_Status xmlns="3a62de7d-ba57-4f43-9dae-9623ba637be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76f2a65d80353e131b19c3852c421bb6">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4cc91b328d6411d390e133fd87f787b7"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element ref="ns2:Content_x0020_Review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_x0020_Review_x0020_Status" ma:index="26" nillable="true" ma:displayName="Content Review Status" ma:description="- Verified: Periodically checked and confirmed to still be accurate and relevant.&#10;- Revise: Identified issues require updates or factual corrections.&#10;- Obsolete: No longer relevant; delete or move to internal archive." ma:format="RadioButtons" ma:internalName="Content_x0020_Review_x0020_Status">
      <xsd:simpleType>
        <xsd:restriction base="dms:Choice">
          <xsd:enumeration value="Verified"/>
          <xsd:enumeration value="Revise"/>
          <xsd:enumeration value="Obsole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5337755-3B08-4347-BFA4-13202A1364A0}">
  <ds:schemaRefs>
    <ds:schemaRef ds:uri="http://schemas.microsoft.com/sharepoint/v3/contenttype/forms"/>
  </ds:schemaRefs>
</ds:datastoreItem>
</file>

<file path=customXml/itemProps2.xml><?xml version="1.0" encoding="utf-8"?>
<ds:datastoreItem xmlns:ds="http://schemas.openxmlformats.org/officeDocument/2006/customXml" ds:itemID="{2CD8132A-E840-4984-A0EC-C3DFF21FCA02}">
  <ds:schemaRefs>
    <ds:schemaRef ds:uri="http://schemas.microsoft.com/office/2006/metadata/properties"/>
    <ds:schemaRef ds:uri="http://schemas.microsoft.com/office/infopath/2007/PartnerControls"/>
    <ds:schemaRef ds:uri="3a62de7d-ba57-4f43-9dae-9623ba637be0"/>
    <ds:schemaRef ds:uri="http://schemas.microsoft.com/sharepoint/v3"/>
  </ds:schemaRefs>
</ds:datastoreItem>
</file>

<file path=customXml/itemProps3.xml><?xml version="1.0" encoding="utf-8"?>
<ds:datastoreItem xmlns:ds="http://schemas.openxmlformats.org/officeDocument/2006/customXml" ds:itemID="{36FEA2AE-92F4-4CFE-913F-9B412C149A86}"/>
</file>

<file path=customXml/itemProps4.xml><?xml version="1.0" encoding="utf-8"?>
<ds:datastoreItem xmlns:ds="http://schemas.openxmlformats.org/officeDocument/2006/customXml" ds:itemID="{3F5DEC9F-F92C-4F06-9EE0-B0E867BA050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208</TotalTime>
  <Words>5339</Words>
  <Application>Microsoft Office PowerPoint</Application>
  <PresentationFormat>On-screen Show (16:9)</PresentationFormat>
  <Paragraphs>431</Paragraphs>
  <Slides>35</Slides>
  <Notes>35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Calibri</vt:lpstr>
      <vt:lpstr>Trebuchet MS</vt:lpstr>
      <vt:lpstr>Libre Franklin</vt:lpstr>
      <vt:lpstr>Aptos</vt:lpstr>
      <vt:lpstr>Libre Franklin Medium</vt:lpstr>
      <vt:lpstr>Noto Sans Symbols</vt:lpstr>
      <vt:lpstr>Times New Roman</vt:lpstr>
      <vt:lpstr>Franklin Gothic Book</vt:lpstr>
      <vt:lpstr>Franklin Gothic Medium</vt:lpstr>
      <vt:lpstr>Georgia</vt:lpstr>
      <vt:lpstr>Arial</vt:lpstr>
      <vt:lpstr>Office Theme</vt:lpstr>
      <vt:lpstr>Performance Assessments in Social Studies</vt:lpstr>
      <vt:lpstr>Introduction</vt:lpstr>
      <vt:lpstr>Overview of this module</vt:lpstr>
      <vt:lpstr>Warm-Up</vt:lpstr>
      <vt:lpstr>Introduction to Assessment Design</vt:lpstr>
      <vt:lpstr>Key Elements of Assessment Design</vt:lpstr>
      <vt:lpstr>Alignment</vt:lpstr>
      <vt:lpstr>Alignment </vt:lpstr>
      <vt:lpstr>Alignment (2)</vt:lpstr>
      <vt:lpstr>Alignment Review</vt:lpstr>
      <vt:lpstr>Application: Alignment Analysis</vt:lpstr>
      <vt:lpstr>Application: Alignment Analysis (2)</vt:lpstr>
      <vt:lpstr>Alignment (3)</vt:lpstr>
      <vt:lpstr>Alignment Check In</vt:lpstr>
      <vt:lpstr>Application: Alignment Check In </vt:lpstr>
      <vt:lpstr>Alignment Reflection</vt:lpstr>
      <vt:lpstr>Rigor</vt:lpstr>
      <vt:lpstr>Rigor </vt:lpstr>
      <vt:lpstr>Rigor (2)</vt:lpstr>
      <vt:lpstr>Rigor (3)</vt:lpstr>
      <vt:lpstr>Rigor Check In </vt:lpstr>
      <vt:lpstr>Rigor Check In (2)</vt:lpstr>
      <vt:lpstr>Rigor Check In (3) </vt:lpstr>
      <vt:lpstr>Application: Rigor Check-In</vt:lpstr>
      <vt:lpstr>Rigor Reflection</vt:lpstr>
      <vt:lpstr>Precision</vt:lpstr>
      <vt:lpstr>Precision </vt:lpstr>
      <vt:lpstr>Precision  Check-In</vt:lpstr>
      <vt:lpstr>Precision  Check-In (2)</vt:lpstr>
      <vt:lpstr>Application: Precision Check-In (3)</vt:lpstr>
      <vt:lpstr>Reflecting on Assessment Design</vt:lpstr>
      <vt:lpstr>Precision Reflection</vt:lpstr>
      <vt:lpstr>What Does Assessment Look Like in Social Studies?</vt:lpstr>
      <vt:lpstr>Reflection</vt:lpstr>
      <vt:lpstr>Performance Assessments in Social Studies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Performance_Assessments_in_Social_Studies_Module_2</dc:title>
  <dc:creator>Ransom, Heather - Division of Academic Program Standards</dc:creator>
  <cp:lastModifiedBy>Clouse, Thomas - Division of Academic Program Standards</cp:lastModifiedBy>
  <cp:revision>6</cp:revision>
  <dcterms:modified xsi:type="dcterms:W3CDTF">2025-07-30T18:21:13Z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b544694-0027-44fa-bee4-2648c0363f9d_Enabled">
    <vt:lpwstr>true</vt:lpwstr>
  </property>
  <property fmtid="{D5CDD505-2E9C-101B-9397-08002B2CF9AE}" pid="3" name="MSIP_Label_eb544694-0027-44fa-bee4-2648c0363f9d_SetDate">
    <vt:lpwstr>2025-02-28T18:54:30Z</vt:lpwstr>
  </property>
  <property fmtid="{D5CDD505-2E9C-101B-9397-08002B2CF9AE}" pid="4" name="MSIP_Label_eb544694-0027-44fa-bee4-2648c0363f9d_Method">
    <vt:lpwstr>Standard</vt:lpwstr>
  </property>
  <property fmtid="{D5CDD505-2E9C-101B-9397-08002B2CF9AE}" pid="5" name="MSIP_Label_eb544694-0027-44fa-bee4-2648c0363f9d_Name">
    <vt:lpwstr>defa4170-0d19-0005-0004-bc88714345d2</vt:lpwstr>
  </property>
  <property fmtid="{D5CDD505-2E9C-101B-9397-08002B2CF9AE}" pid="6" name="MSIP_Label_eb544694-0027-44fa-bee4-2648c0363f9d_SiteId">
    <vt:lpwstr>9360c11f-90e6-4706-ad00-25fcdc9e2ed1</vt:lpwstr>
  </property>
  <property fmtid="{D5CDD505-2E9C-101B-9397-08002B2CF9AE}" pid="7" name="MSIP_Label_eb544694-0027-44fa-bee4-2648c0363f9d_ActionId">
    <vt:lpwstr>277fe7ec-0d6b-4341-b880-6605ba223d01</vt:lpwstr>
  </property>
  <property fmtid="{D5CDD505-2E9C-101B-9397-08002B2CF9AE}" pid="8" name="MSIP_Label_eb544694-0027-44fa-bee4-2648c0363f9d_ContentBits">
    <vt:lpwstr>0</vt:lpwstr>
  </property>
  <property fmtid="{D5CDD505-2E9C-101B-9397-08002B2CF9AE}" pid="9" name="MSIP_Label_eb544694-0027-44fa-bee4-2648c0363f9d_Tag">
    <vt:lpwstr>10, 3, 0, 1</vt:lpwstr>
  </property>
  <property fmtid="{D5CDD505-2E9C-101B-9397-08002B2CF9AE}" pid="10" name="ContentTypeId">
    <vt:lpwstr>0x0101001BEB557DBE01834EAB47A683706DCD5B001CB4B9AB93836842A61C86EAD5F20BA7</vt:lpwstr>
  </property>
  <property fmtid="{D5CDD505-2E9C-101B-9397-08002B2CF9AE}" pid="11" name="_dlc_DocIdItemGuid">
    <vt:lpwstr>f5e87147-e02f-49b8-afab-2610b405c4dd</vt:lpwstr>
  </property>
</Properties>
</file>