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306" r:id="rId7"/>
    <p:sldId id="307" r:id="rId8"/>
    <p:sldId id="308" r:id="rId9"/>
    <p:sldId id="309" r:id="rId10"/>
    <p:sldId id="301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22606-89CE-37F5-0354-C7C7B03AE384}" name="Chandler, Melissa - Division of Assessment and Accountability Support" initials="CS" userId="S::melissa.chandler@education.ky.gov::c7c40c5a-5db2-409e-9ac5-b3fa8556cae3" providerId="AD"/>
  <p188:author id="{52F57052-0FAD-5FD0-5873-4C8768666379}" name="Avery, Devon - Division of Assessment and Accountability Support" initials="DA" userId="S::devon.avery@education.ky.gov::ea78a75c-c17e-4901-bc17-b64bcd9c9f6d" providerId="AD"/>
  <p188:author id="{88138196-F698-FBED-D0A7-04A9C0FF3D88}" name="Stafford, Jennifer - KDE Division Director" initials="SD" userId="S::jennifer.stafford@education.ky.gov::0151abd4-297e-443f-a77b-a8c249c015ab" providerId="AD"/>
  <p188:author id="{5792059B-712A-A66F-966D-BE8B171CB42A}" name="O'Hair, Kevin - Office of Assessment and Accountability" initials="OA" userId="S::kevin.ohair@education.ky.gov::854929ff-e20a-4d14-a6ee-38bca46af5a2" providerId="AD"/>
  <p188:author id="{4E37AEA2-9003-7A2B-581B-AF4837220C73}" name="Riley, Ben - Division of Assessment and Accountability Support" initials="BR" userId="S::ben.riley@education.ky.gov::4cd6cdff-1273-49fa-8860-d0f5fa3fb9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80"/>
    <a:srgbClr val="5CACB5"/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EA242-6D88-32EE-EE84-5E7FA4324135}" v="5" dt="2025-10-21T13:46:54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6EE935-1235-DCE7-6381-919F5DCF2A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5EB57-B783-98C7-5B90-546F27C26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4FF4-CB9A-483D-8F68-033623D557AC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52712-29C9-DA10-DAF4-BAD8F39F2A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8E093-BF24-6DC6-168C-3A9893B398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94971-8A1A-4CCD-A08C-327716AD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30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6E735-6893-4BF8-A3C1-E6A89550CE5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B408-1315-42B9-9804-74B22CCB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7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e81bac1d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e81bac1d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633E6910-65A9-249F-697D-A9F40B27D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e81bac1d4_0_17:notes">
            <a:extLst>
              <a:ext uri="{FF2B5EF4-FFF2-40B4-BE49-F238E27FC236}">
                <a16:creationId xmlns:a16="http://schemas.microsoft.com/office/drawing/2014/main" id="{00EEC667-D622-3673-C6E0-BE539B59B9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e81bac1d4_0_17:notes">
            <a:extLst>
              <a:ext uri="{FF2B5EF4-FFF2-40B4-BE49-F238E27FC236}">
                <a16:creationId xmlns:a16="http://schemas.microsoft.com/office/drawing/2014/main" id="{958273D7-CE56-63FF-FD9D-E0D7ABEC9B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89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17A75D77-2540-A6EB-5C83-C3C5384C7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e81bac1d4_0_17:notes">
            <a:extLst>
              <a:ext uri="{FF2B5EF4-FFF2-40B4-BE49-F238E27FC236}">
                <a16:creationId xmlns:a16="http://schemas.microsoft.com/office/drawing/2014/main" id="{44532FA3-51B3-EFAA-0D1A-D9E2BEA89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e81bac1d4_0_17:notes">
            <a:extLst>
              <a:ext uri="{FF2B5EF4-FFF2-40B4-BE49-F238E27FC236}">
                <a16:creationId xmlns:a16="http://schemas.microsoft.com/office/drawing/2014/main" id="{01D06652-F2AC-6031-6325-4CEB0C86CE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19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93325FE3-10CD-172E-D52D-288F47AF8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e81bac1d4_0_17:notes">
            <a:extLst>
              <a:ext uri="{FF2B5EF4-FFF2-40B4-BE49-F238E27FC236}">
                <a16:creationId xmlns:a16="http://schemas.microsoft.com/office/drawing/2014/main" id="{52305E13-EB2C-A3C1-84CA-8119C98C6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e81bac1d4_0_17:notes">
            <a:extLst>
              <a:ext uri="{FF2B5EF4-FFF2-40B4-BE49-F238E27FC236}">
                <a16:creationId xmlns:a16="http://schemas.microsoft.com/office/drawing/2014/main" id="{F7FD079F-6941-D0FA-4D0A-4157B638A7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82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3E113526-597A-9EA1-DDE9-87CA9BE2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e81bac1d4_0_17:notes">
            <a:extLst>
              <a:ext uri="{FF2B5EF4-FFF2-40B4-BE49-F238E27FC236}">
                <a16:creationId xmlns:a16="http://schemas.microsoft.com/office/drawing/2014/main" id="{F0FF0446-48D6-EDA6-980C-008C582905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e81bac1d4_0_17:notes">
            <a:extLst>
              <a:ext uri="{FF2B5EF4-FFF2-40B4-BE49-F238E27FC236}">
                <a16:creationId xmlns:a16="http://schemas.microsoft.com/office/drawing/2014/main" id="{DDC24C96-E272-2EC1-BF9D-FFF64D5DB1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94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775" y="115411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0775" y="36401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B13CA8-91AD-6646-C233-2DC4ABD2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93924"/>
          </a:xfrm>
        </p:spPr>
        <p:txBody>
          <a:bodyPr anchor="b">
            <a:normAutofit/>
          </a:bodyPr>
          <a:lstStyle>
            <a:lvl1pPr marL="0" indent="0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03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70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970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0" y="2566"/>
            <a:ext cx="11360800" cy="1140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3461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1"/>
            <a:ext cx="10515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5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p:hf sldNum="0" hdr="0" ftr="0" dt="0"/>
  <p:txStyles>
    <p:titleStyle>
      <a:lvl1pPr marL="228600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AA/distsupp/Documents/QC_Day_Calculator_TechSuppor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s.education.ky.gov/log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portal.education.ky.gov/assessment-and-accountability/2025/10/2025-accountability-calculator-trai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DB1B6-904E-4159-AFA3-8BECA16F5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3999" y="608012"/>
            <a:ext cx="9963705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Accountability Calculator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3D6A03-BE1A-4040-9335-B6A1590F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2424" y="303450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/>
              <a:t>Devon Avery, Program Consultant</a:t>
            </a:r>
          </a:p>
          <a:p>
            <a:pPr algn="r"/>
            <a:r>
              <a:rPr lang="en-US" sz="3200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6674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F60C44-74F0-DBBD-D9E7-1B255921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1127760"/>
          </a:xfrm>
        </p:spPr>
        <p:txBody>
          <a:bodyPr anchor="ctr">
            <a:normAutofit/>
          </a:bodyPr>
          <a:lstStyle/>
          <a:p>
            <a:pPr marL="233363"/>
            <a:r>
              <a:rPr lang="en-US" sz="400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59F03-DD08-4CEA-B72E-BFAECEAB44AE}"/>
              </a:ext>
            </a:extLst>
          </p:cNvPr>
          <p:cNvSpPr txBox="1"/>
          <p:nvPr/>
        </p:nvSpPr>
        <p:spPr>
          <a:xfrm>
            <a:off x="462115" y="1199535"/>
            <a:ext cx="8596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Technical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Technical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Demonstration of Accountability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3B6345C0-C226-5B78-3A5C-B5B4DE86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8C36A1-ECBE-7BA3-D3E8-15AE2924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1127760"/>
          </a:xfrm>
        </p:spPr>
        <p:txBody>
          <a:bodyPr anchor="ctr">
            <a:normAutofit/>
          </a:bodyPr>
          <a:lstStyle/>
          <a:p>
            <a:pPr marL="233363"/>
            <a:r>
              <a:rPr lang="en-US"/>
              <a:t>Technical Requirements</a:t>
            </a:r>
            <a:r>
              <a:rPr lang="en-US" sz="40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E4EDA-BF80-E5CC-422D-89145A433191}"/>
              </a:ext>
            </a:extLst>
          </p:cNvPr>
          <p:cNvSpPr txBox="1"/>
          <p:nvPr/>
        </p:nvSpPr>
        <p:spPr>
          <a:xfrm>
            <a:off x="462115" y="1199535"/>
            <a:ext cx="859616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Operating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Windows 10 or Windows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Mac OS compatibility </a:t>
            </a:r>
            <a:r>
              <a:rPr lang="en-US" sz="2400" b="1"/>
              <a:t>support not guaranteed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Chromium OS (Chromebooks) </a:t>
            </a:r>
            <a:r>
              <a:rPr lang="en-US" sz="2400" b="1"/>
              <a:t>not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rgbClr val="C00000"/>
              </a:solidFill>
            </a:endParaRPr>
          </a:p>
          <a:p>
            <a:r>
              <a:rPr lang="en-US" sz="240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Office 365 (desktop version) Excel version 16.0 or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Apple Numbers (Mac) </a:t>
            </a:r>
            <a:r>
              <a:rPr lang="en-US" sz="2400" b="1"/>
              <a:t>not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Google Sheets </a:t>
            </a:r>
            <a:r>
              <a:rPr lang="en-US" sz="2400" b="1"/>
              <a:t>not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1BF94D8C-4143-731C-DF2C-F2871EA44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29A324-E3BC-BB63-01E6-EDC4EAEB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1127760"/>
          </a:xfrm>
        </p:spPr>
        <p:txBody>
          <a:bodyPr anchor="ctr">
            <a:normAutofit/>
          </a:bodyPr>
          <a:lstStyle/>
          <a:p>
            <a:pPr marL="233363"/>
            <a:r>
              <a:rPr lang="en-US"/>
              <a:t>Technical Support</a:t>
            </a: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81C36-6A79-F38E-7BD8-EA8E4769080D}"/>
              </a:ext>
            </a:extLst>
          </p:cNvPr>
          <p:cNvSpPr txBox="1"/>
          <p:nvPr/>
        </p:nvSpPr>
        <p:spPr>
          <a:xfrm>
            <a:off x="462115" y="1199535"/>
            <a:ext cx="10510685" cy="4308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Please review the </a:t>
            </a:r>
            <a:r>
              <a:rPr lang="en-US" sz="2400">
                <a:hlinkClick r:id="rId3"/>
              </a:rPr>
              <a:t>2025 Accountability Calculator Technical Support Document </a:t>
            </a:r>
            <a:r>
              <a:rPr lang="en-US" sz="2400"/>
              <a:t> for assistance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Checking Excel version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Enabling Macros</a:t>
            </a:r>
          </a:p>
          <a:p>
            <a:endParaRPr lang="en-US" sz="2400"/>
          </a:p>
          <a:p>
            <a:r>
              <a:rPr lang="en-US" sz="2400"/>
              <a:t>Please contact your local technology administrator or support for assistance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Upgrading/accessing Windows 10 and Windows 11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/>
              <a:t>Upgrading/accessing Excel version 16.0 or higher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sz="2000" b="1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CA82CD4B-9AE5-2819-389D-399B76FA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E71DF7-AE4A-A24A-9C93-90D73DA0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1127760"/>
          </a:xfrm>
        </p:spPr>
        <p:txBody>
          <a:bodyPr anchor="ctr">
            <a:normAutofit/>
          </a:bodyPr>
          <a:lstStyle/>
          <a:p>
            <a:pPr marL="233363"/>
            <a:r>
              <a:rPr lang="en-US"/>
              <a:t>Reminders</a:t>
            </a: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B3D04-BEC7-78BB-0013-D97E7E1289B0}"/>
              </a:ext>
            </a:extLst>
          </p:cNvPr>
          <p:cNvSpPr txBox="1"/>
          <p:nvPr/>
        </p:nvSpPr>
        <p:spPr>
          <a:xfrm>
            <a:off x="462115" y="1143506"/>
            <a:ext cx="9262818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Accountability Calculator will be available with the QC Day files in the </a:t>
            </a:r>
            <a:r>
              <a:rPr lang="en-US" sz="2400" b="1"/>
              <a:t>Student Data Detail </a:t>
            </a:r>
            <a:r>
              <a:rPr lang="en-US" sz="2400"/>
              <a:t>on the </a:t>
            </a:r>
            <a:r>
              <a:rPr lang="en-US" sz="2400" b="1">
                <a:hlinkClick r:id="rId3"/>
              </a:rPr>
              <a:t>Secure Web Application</a:t>
            </a:r>
            <a:r>
              <a:rPr lang="en-US" sz="2400" b="1"/>
              <a:t>.</a:t>
            </a:r>
            <a:endParaRPr lang="en-US" sz="2400"/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Save the Accountability Calculator </a:t>
            </a:r>
            <a:r>
              <a:rPr lang="en-US" sz="2400" b="1"/>
              <a:t>to your computer </a:t>
            </a:r>
            <a:r>
              <a:rPr lang="en-US" sz="2400"/>
              <a:t>for future use as </a:t>
            </a:r>
            <a:r>
              <a:rPr lang="en-US" sz="2400" b="1"/>
              <a:t>data will be removed </a:t>
            </a:r>
            <a:r>
              <a:rPr lang="en-US" sz="2400"/>
              <a:t>from Student Data Detail at a later date.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Unzip or extract </a:t>
            </a:r>
            <a:r>
              <a:rPr lang="en-US" sz="2400"/>
              <a:t>the Accountability Calculator spreadsheet </a:t>
            </a:r>
            <a:r>
              <a:rPr lang="en-US" sz="2400" b="1"/>
              <a:t>before</a:t>
            </a:r>
            <a:r>
              <a:rPr lang="en-US" sz="2400"/>
              <a:t> attempting to use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US" sz="2000" b="1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C40D2A80-2FF3-3159-C18C-D9000B25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2DDADD-EEA6-316E-4350-5B89BB6D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60800" cy="1127760"/>
          </a:xfrm>
        </p:spPr>
        <p:txBody>
          <a:bodyPr anchor="ctr">
            <a:normAutofit/>
          </a:bodyPr>
          <a:lstStyle/>
          <a:p>
            <a:pPr marL="233363"/>
            <a:r>
              <a:rPr lang="en-US" sz="4000"/>
              <a:t>Demonstration of Accountability Calculator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E0C00-F01F-6CBB-531D-C4CE85129565}"/>
              </a:ext>
            </a:extLst>
          </p:cNvPr>
          <p:cNvSpPr txBox="1"/>
          <p:nvPr/>
        </p:nvSpPr>
        <p:spPr>
          <a:xfrm>
            <a:off x="1115787" y="1717221"/>
            <a:ext cx="97617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Please watch the </a:t>
            </a:r>
            <a:r>
              <a:rPr lang="en-US" sz="2400">
                <a:hlinkClick r:id="rId3"/>
              </a:rPr>
              <a:t>Accountability Training Video </a:t>
            </a:r>
            <a:r>
              <a:rPr lang="en-US" sz="2400"/>
              <a:t>for a demonstration of the Accountability Calculator.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1C893B3-73F2-4068-9286-0015FB25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46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Division of Assessment and Accountability Support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D9DA2-C37A-4EC2-9DD5-C3DCF061A585}"/>
              </a:ext>
            </a:extLst>
          </p:cNvPr>
          <p:cNvSpPr/>
          <p:nvPr/>
        </p:nvSpPr>
        <p:spPr>
          <a:xfrm>
            <a:off x="410817" y="1626704"/>
            <a:ext cx="3856383" cy="3604592"/>
          </a:xfrm>
          <a:prstGeom prst="roundRect">
            <a:avLst/>
          </a:prstGeom>
          <a:solidFill>
            <a:srgbClr val="A7C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schemeClr val="tx1"/>
                </a:solidFill>
              </a:rPr>
              <a:t>OAA/DAAS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(502) 564-4394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dacinfo@education.ky.gov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C5510-07A2-4BCD-9A13-9559C66A3657}"/>
              </a:ext>
            </a:extLst>
          </p:cNvPr>
          <p:cNvSpPr/>
          <p:nvPr/>
        </p:nvSpPr>
        <p:spPr>
          <a:xfrm>
            <a:off x="4460241" y="955040"/>
            <a:ext cx="6482079" cy="4673600"/>
          </a:xfrm>
          <a:prstGeom prst="roundRect">
            <a:avLst/>
          </a:prstGeom>
          <a:solidFill>
            <a:srgbClr val="0577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n-US" sz="2400" b="1">
                <a:solidFill>
                  <a:schemeClr val="bg1"/>
                </a:solidFill>
              </a:rPr>
              <a:t>OAA/DAAS Staff: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Shara Savage, Director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Helen Jones, Program Manager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Tammy Bradley, Division Administrator 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Melissa Chandler, Branch Manager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Devon Avery,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Jessica Brumley,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Tiffany Christopher,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Krista Mullins,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Christen Roseberry, Program Consultant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Chris Williams, Program Consultant</a:t>
            </a:r>
          </a:p>
        </p:txBody>
      </p:sp>
    </p:spTree>
    <p:extLst>
      <p:ext uri="{BB962C8B-B14F-4D97-AF65-F5344CB8AC3E}">
        <p14:creationId xmlns:p14="http://schemas.microsoft.com/office/powerpoint/2010/main" val="193288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B8E2-FF09-9EDE-E0D0-4697F42636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Closing Slide</a:t>
            </a:r>
            <a:br>
              <a:rPr lang="en-US"/>
            </a:br>
            <a:endParaRPr lang="en-US"/>
          </a:p>
        </p:txBody>
      </p:sp>
      <p:pic>
        <p:nvPicPr>
          <p:cNvPr id="3" name="Picture 3" descr="Decorative Photo">
            <a:extLst>
              <a:ext uri="{FF2B5EF4-FFF2-40B4-BE49-F238E27FC236}">
                <a16:creationId xmlns:a16="http://schemas.microsoft.com/office/drawing/2014/main" id="{F8228135-254D-D44E-FEC4-99D99804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17" y="1931095"/>
            <a:ext cx="5473700" cy="24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9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_Feb_DAC_Training_Template" id="{86F11D9D-7F0A-4694-A56A-8BB7A200D920}" vid="{467CFCE3-0C77-4706-9C87-3CD6F3843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2025-10-21T13:53:58+00:00</Publication_x0020_Date>
    <Audience1 xmlns="3a62de7d-ba57-4f43-9dae-9623ba637be0"/>
    <_dlc_DocId xmlns="3a62de7d-ba57-4f43-9dae-9623ba637be0">KYED-14-1929</_dlc_DocId>
    <_dlc_DocIdUrl xmlns="3a62de7d-ba57-4f43-9dae-9623ba637be0">
      <Url>https://www.education.ky.gov/AA/distsupp/_layouts/15/DocIdRedir.aspx?ID=KYED-14-1929</Url>
      <Description>KYED-14-1929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23462E-756B-41D6-B1F9-6F638FA4CEB7}">
  <ds:schemaRefs>
    <ds:schemaRef ds:uri="9e447306-43c9-46fc-85e8-9d0ed75a31bf"/>
    <ds:schemaRef ds:uri="d2e0887b-4a8a-4736-99cf-56284292f4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A1293C-7BDC-4D03-9647-2F065E5DD0A3}"/>
</file>

<file path=customXml/itemProps4.xml><?xml version="1.0" encoding="utf-8"?>
<ds:datastoreItem xmlns:ds="http://schemas.openxmlformats.org/officeDocument/2006/customXml" ds:itemID="{9EA19ABD-3BA3-4385-BA7D-963AE91D6148}"/>
</file>

<file path=docProps/app.xml><?xml version="1.0" encoding="utf-8"?>
<Properties xmlns="http://schemas.openxmlformats.org/officeDocument/2006/extended-properties" xmlns:vt="http://schemas.openxmlformats.org/officeDocument/2006/docPropsVTypes">
  <Template>2024_Feb_DAC_Training_Template</Template>
  <Application>Microsoft Office PowerPoint</Application>
  <PresentationFormat>Widescreen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Accountability Calculator</vt:lpstr>
      <vt:lpstr>Agenda</vt:lpstr>
      <vt:lpstr>Technical Requirements </vt:lpstr>
      <vt:lpstr>Technical Support</vt:lpstr>
      <vt:lpstr>Reminders</vt:lpstr>
      <vt:lpstr>Demonstration of Accountability Calculator</vt:lpstr>
      <vt:lpstr>Division of Assessment and Accountability Support</vt:lpstr>
      <vt:lpstr>Closing Slide 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Day</dc:title>
  <dc:creator>Chandler, Melissa - Division of Assessment and Accountability Support</dc:creator>
  <cp:revision>2</cp:revision>
  <dcterms:created xsi:type="dcterms:W3CDTF">2025-06-10T13:48:13Z</dcterms:created>
  <dcterms:modified xsi:type="dcterms:W3CDTF">2025-10-21T13:50:39Z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MSIP_Label_eb544694-0027-44fa-bee4-2648c0363f9d_Enabled">
    <vt:lpwstr>true</vt:lpwstr>
  </property>
  <property fmtid="{D5CDD505-2E9C-101B-9397-08002B2CF9AE}" pid="5" name="MSIP_Label_eb544694-0027-44fa-bee4-2648c0363f9d_SetDate">
    <vt:lpwstr>2025-06-10T13:49:31Z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Name">
    <vt:lpwstr>defa4170-0d19-0005-0004-bc88714345d2</vt:lpwstr>
  </property>
  <property fmtid="{D5CDD505-2E9C-101B-9397-08002B2CF9AE}" pid="8" name="MSIP_Label_eb544694-0027-44fa-bee4-2648c0363f9d_SiteId">
    <vt:lpwstr>9360c11f-90e6-4706-ad00-25fcdc9e2ed1</vt:lpwstr>
  </property>
  <property fmtid="{D5CDD505-2E9C-101B-9397-08002B2CF9AE}" pid="9" name="MSIP_Label_eb544694-0027-44fa-bee4-2648c0363f9d_ActionId">
    <vt:lpwstr>b4e905bf-b993-4a0d-85c2-5e75433fe93a</vt:lpwstr>
  </property>
  <property fmtid="{D5CDD505-2E9C-101B-9397-08002B2CF9AE}" pid="10" name="MSIP_Label_eb544694-0027-44fa-bee4-2648c0363f9d_ContentBits">
    <vt:lpwstr>0</vt:lpwstr>
  </property>
  <property fmtid="{D5CDD505-2E9C-101B-9397-08002B2CF9AE}" pid="11" name="MSIP_Label_eb544694-0027-44fa-bee4-2648c0363f9d_Tag">
    <vt:lpwstr>10, 3, 0, 1</vt:lpwstr>
  </property>
  <property fmtid="{D5CDD505-2E9C-101B-9397-08002B2CF9AE}" pid="12" name="_dlc_DocIdItemGuid">
    <vt:lpwstr>fbb077e4-54e8-4d6b-a21c-4f7b78a2bf74</vt:lpwstr>
  </property>
</Properties>
</file>