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notesSlides/notesSlide2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notesSlides/notesSlide23.xml" ContentType="application/vnd.openxmlformats-officedocument.presentationml.notesSlid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2.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authors.xml" ContentType="application/vnd.ms-powerpoint.authors+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customXml/itemProps2.xml" ContentType="application/vnd.openxmlformats-officedocument.customXmlProperties+xml"/>
  <Override PartName="/customXml/itemProps3.xml" ContentType="application/vnd.openxmlformats-officedocument.customXmlProperties+xml"/>
  <Override PartName="/customXml/itemProps1.xml" ContentType="application/vnd.openxmlformats-officedocument.customXmlProperties+xml"/>
  <Override PartName="/docProps/custom.xml" ContentType="application/vnd.openxmlformats-officedocument.custom-properties+xml"/>
  <Override PartName="/docProps/app.xml" ContentType="application/vnd.openxmlformats-officedocument.extended-properties+xml"/>
  <Override PartName="/ppt/revisionInfo.xml" ContentType="application/vnd.ms-powerpoint.revisioninfo+xml"/>
  <Override PartName="/docProps/core.xml" ContentType="application/vnd.openxmlformats-package.core-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3"/>
  </p:notesMasterIdLst>
  <p:sldIdLst>
    <p:sldId id="256" r:id="rId5"/>
    <p:sldId id="257" r:id="rId6"/>
    <p:sldId id="263" r:id="rId7"/>
    <p:sldId id="260" r:id="rId8"/>
    <p:sldId id="259" r:id="rId9"/>
    <p:sldId id="265" r:id="rId10"/>
    <p:sldId id="266" r:id="rId11"/>
    <p:sldId id="269" r:id="rId12"/>
    <p:sldId id="267" r:id="rId13"/>
    <p:sldId id="270" r:id="rId14"/>
    <p:sldId id="271" r:id="rId15"/>
    <p:sldId id="272" r:id="rId16"/>
    <p:sldId id="273" r:id="rId17"/>
    <p:sldId id="274" r:id="rId18"/>
    <p:sldId id="276" r:id="rId19"/>
    <p:sldId id="277" r:id="rId20"/>
    <p:sldId id="284" r:id="rId21"/>
    <p:sldId id="345" r:id="rId22"/>
    <p:sldId id="281" r:id="rId23"/>
    <p:sldId id="280" r:id="rId24"/>
    <p:sldId id="278" r:id="rId25"/>
    <p:sldId id="286" r:id="rId26"/>
    <p:sldId id="262" r:id="rId27"/>
    <p:sldId id="285" r:id="rId28"/>
    <p:sldId id="347" r:id="rId29"/>
    <p:sldId id="287" r:id="rId30"/>
    <p:sldId id="348" r:id="rId31"/>
    <p:sldId id="34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DC40904-385E-6578-EC93-2F5898F423D2}" name="Ray, Micki - Office of Teaching and Learning" initials="" userId="S::micki.ray@education.ky.gov::a08fef2d-e290-42a4-abc6-bdc92162ba8c" providerId="AD"/>
  <p188:author id="{D464C43C-6425-35F1-A910-1896E6ED08C3}" name="Higgins, Misty - Division of Academic Program Standards" initials="MH" userId="S::Misty.Higgins@education.ky.gov::d003460c-33fe-4915-8b5f-f22610d64b75" providerId="AD"/>
  <p188:author id="{028B43A0-415C-F3DC-B54D-1A0E3BA6B17C}" name="DeMoisey, Fox - Division of Academic Program Standards" initials="FD" userId="S::fox.demoisey@education.ky.gov::02acd998-e3fc-4247-a358-0fda90afdf9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DEF0E6"/>
    <a:srgbClr val="DE18EA"/>
    <a:srgbClr val="5FBB8D"/>
    <a:srgbClr val="102649"/>
    <a:srgbClr val="0077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D22E60-1ED6-3446-B177-81DAB61C3074}" v="3" dt="2024-11-22T00:34:25.616"/>
    <p1510:client id="{9450DD55-8DF4-43C4-8260-735318A6C7A5}" v="171" dt="2024-11-22T13:36:39.899"/>
    <p1510:client id="{BEDD9024-F3C8-48C1-83E4-6FA9F5561B45}" v="161" dt="2024-11-22T13:44:47.5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68" autoAdjust="0"/>
    <p:restoredTop sz="86455" autoAdjust="0"/>
  </p:normalViewPr>
  <p:slideViewPr>
    <p:cSldViewPr snapToGrid="0">
      <p:cViewPr varScale="1">
        <p:scale>
          <a:sx n="54" d="100"/>
          <a:sy n="54" d="100"/>
        </p:scale>
        <p:origin x="67" y="288"/>
      </p:cViewPr>
      <p:guideLst/>
    </p:cSldViewPr>
  </p:slideViewPr>
  <p:outlineViewPr>
    <p:cViewPr>
      <p:scale>
        <a:sx n="33" d="100"/>
        <a:sy n="33" d="100"/>
      </p:scale>
      <p:origin x="0" y="-1432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40" Type="http://schemas.openxmlformats.org/officeDocument/2006/relationships/customXml" Target="../customXml/item4.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658A1D-A1CD-4346-997A-DFBEF8D5CEF3}" type="datetimeFigureOut">
              <a:rPr lang="en-US" smtClean="0"/>
              <a:t>11/22/2024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4A8F72-32E6-4120-9E4A-4E0B6EB6FB1D}" type="slidenum">
              <a:rPr lang="en-US" smtClean="0"/>
              <a:t>‹#›</a:t>
            </a:fld>
            <a:endParaRPr lang="en-US"/>
          </a:p>
        </p:txBody>
      </p:sp>
    </p:spTree>
    <p:extLst>
      <p:ext uri="{BB962C8B-B14F-4D97-AF65-F5344CB8AC3E}">
        <p14:creationId xmlns:p14="http://schemas.microsoft.com/office/powerpoint/2010/main" val="4106774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ducation.ky.gov/curriculum/standards/kyacadstand/Documents/Integrating_HQIRs_and_Deeper_Learning_to_Strengthen_Tier_1_Instruction.pdf"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everyone, and welcome to the first module of a four-module series to support “Integrating Deeper Learning and HQIRs to Strengthen Tier 1 Instruction.” This module will focus on the learning science-based stage of Priming for Learning. My name is Fox DeMoisey. I am joined today by Misty Higgins, and we are professional learning coordinators in the Division of Program Standards, Office of Teaching and Learning, at the Kentucky Department of Education.</a:t>
            </a:r>
          </a:p>
        </p:txBody>
      </p:sp>
      <p:sp>
        <p:nvSpPr>
          <p:cNvPr id="4" name="Slide Number Placeholder 3"/>
          <p:cNvSpPr>
            <a:spLocks noGrp="1"/>
          </p:cNvSpPr>
          <p:nvPr>
            <p:ph type="sldNum" sz="quarter" idx="5"/>
          </p:nvPr>
        </p:nvSpPr>
        <p:spPr/>
        <p:txBody>
          <a:bodyPr/>
          <a:lstStyle/>
          <a:p>
            <a:fld id="{D94A8F72-32E6-4120-9E4A-4E0B6EB6FB1D}" type="slidenum">
              <a:rPr lang="en-US" smtClean="0"/>
              <a:t>1</a:t>
            </a:fld>
            <a:endParaRPr lang="en-US"/>
          </a:p>
        </p:txBody>
      </p:sp>
    </p:spTree>
    <p:extLst>
      <p:ext uri="{BB962C8B-B14F-4D97-AF65-F5344CB8AC3E}">
        <p14:creationId xmlns:p14="http://schemas.microsoft.com/office/powerpoint/2010/main" val="33503802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we turn now from “Become Interested” to “Commit to Learning,” we begin by underscoring the acknowledgement that “Learning anything deeply requires sustained mental energy,” it’s effortful, it’s work. Therefore, the brain must be convinced that what is to be learned is worth the effort for it to remain powered up and focused, which requires a commitment to learning. To be convinced, the brain must: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Want to learn something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Need to learn something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Believe it should learn something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 that initial convincing established, learning and motivational science tell us students must also see the path to mastery and how achieving a small series of successes can result in something larger and more valuable. This enables them to continually “reup” their commitment as the rigors of learning unfold over time.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dirty="0"/>
              <a:t>1 </a:t>
            </a:r>
            <a:r>
              <a:rPr lang="en-US" dirty="0"/>
              <a:t>Goodwin, B. (2020). Learning that sticks: A brain-based model for K-12 instructional design and delivery. Alexandria, VA: ASCD (ESSA Level 4)</a:t>
            </a:r>
          </a:p>
          <a:p>
            <a:endParaRPr lang="en-US" b="0" i="0" baseline="30000" dirty="0">
              <a:solidFill>
                <a:srgbClr val="2B3545"/>
              </a:solidFill>
              <a:effectLst/>
              <a:latin typeface="Inter"/>
            </a:endParaRPr>
          </a:p>
          <a:p>
            <a:r>
              <a:rPr lang="en-US" b="0" i="0" baseline="30000" dirty="0">
                <a:solidFill>
                  <a:srgbClr val="2B3545"/>
                </a:solidFill>
                <a:effectLst/>
                <a:latin typeface="Inter"/>
              </a:rPr>
              <a:t>9 </a:t>
            </a:r>
            <a:r>
              <a:rPr lang="en-US" b="0" i="0" dirty="0">
                <a:solidFill>
                  <a:srgbClr val="2B3545"/>
                </a:solidFill>
                <a:effectLst/>
                <a:latin typeface="Inter"/>
              </a:rPr>
              <a:t>Goodwin, B., Rouleau, K., </a:t>
            </a:r>
            <a:r>
              <a:rPr lang="en-US" b="0" i="0" dirty="0" err="1">
                <a:solidFill>
                  <a:srgbClr val="2B3545"/>
                </a:solidFill>
                <a:effectLst/>
                <a:latin typeface="Inter"/>
              </a:rPr>
              <a:t>Abla</a:t>
            </a:r>
            <a:r>
              <a:rPr lang="en-US" b="0" i="0" dirty="0">
                <a:solidFill>
                  <a:srgbClr val="2B3545"/>
                </a:solidFill>
                <a:effectLst/>
                <a:latin typeface="Inter"/>
              </a:rPr>
              <a:t>, C., Baptiste, K., Gibson, T., &amp; Kimball, M. (2023). </a:t>
            </a:r>
            <a:r>
              <a:rPr lang="en-US" b="0" i="1" dirty="0">
                <a:solidFill>
                  <a:srgbClr val="2B3545"/>
                </a:solidFill>
                <a:effectLst/>
                <a:latin typeface="Inter"/>
              </a:rPr>
              <a:t>The new classroom instruction that works : the best research-based strategies for increasing student achievement</a:t>
            </a:r>
            <a:r>
              <a:rPr lang="en-US" b="0" i="0" dirty="0">
                <a:solidFill>
                  <a:srgbClr val="2B3545"/>
                </a:solidFill>
                <a:effectLst/>
                <a:latin typeface="Inter"/>
              </a:rPr>
              <a:t> (Third edition). ASCD, ; </a:t>
            </a:r>
            <a:r>
              <a:rPr lang="en-US" b="0" i="0" dirty="0" err="1">
                <a:solidFill>
                  <a:srgbClr val="2B3545"/>
                </a:solidFill>
                <a:effectLst/>
                <a:latin typeface="Inter"/>
              </a:rPr>
              <a:t>McREL</a:t>
            </a:r>
            <a:r>
              <a:rPr lang="en-US" b="0" i="0" dirty="0">
                <a:solidFill>
                  <a:srgbClr val="2B3545"/>
                </a:solidFill>
                <a:effectLst/>
                <a:latin typeface="Inter"/>
              </a:rPr>
              <a:t> International. (ESSA Level 4)</a:t>
            </a:r>
            <a:endParaRPr lang="en-US" dirty="0"/>
          </a:p>
        </p:txBody>
      </p:sp>
      <p:sp>
        <p:nvSpPr>
          <p:cNvPr id="4" name="Slide Number Placeholder 3"/>
          <p:cNvSpPr>
            <a:spLocks noGrp="1"/>
          </p:cNvSpPr>
          <p:nvPr>
            <p:ph type="sldNum" sz="quarter" idx="5"/>
          </p:nvPr>
        </p:nvSpPr>
        <p:spPr/>
        <p:txBody>
          <a:bodyPr/>
          <a:lstStyle/>
          <a:p>
            <a:fld id="{D94A8F72-32E6-4120-9E4A-4E0B6EB6FB1D}" type="slidenum">
              <a:rPr lang="en-US" smtClean="0"/>
              <a:t>10</a:t>
            </a:fld>
            <a:endParaRPr lang="en-US"/>
          </a:p>
        </p:txBody>
      </p:sp>
    </p:spTree>
    <p:extLst>
      <p:ext uri="{BB962C8B-B14F-4D97-AF65-F5344CB8AC3E}">
        <p14:creationId xmlns:p14="http://schemas.microsoft.com/office/powerpoint/2010/main" val="18911390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Looking now at specific findings from research under “Commit to Learning,” a first overarching idea</a:t>
            </a:r>
            <a:r>
              <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is that “Students are more likely to pursue goals they find meaningful and achievable.”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We have already touched on the “meaningful” side of this equation, but “achievable” speaks to a necessary condition found in learning science that says while rigorous challenge is motivating to learners, they must also feel their efforts are likely to be rewarded and success is ultimately achievable.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To drill down a bit more tactically, “For students to commit to learning, teachers need to help them set personal goals so they can see what they are learning as valuable and achievable.” Students setting their own, personal goals for learning helps secure its value for them.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Moving to the second bullet,  “Combining ‘value’ as student brains are convinced something is worth learning with ‘expectancy,’ helping students break larger goals into smaller steps that create a path to success, drives student motivation,” we have touched on value. Expectancy, however, is the idea that showing students a progression of smaller goals and steps can ease anxieties by making the end appear reachable and success seem expectable. This allows motivation to engage more fully.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a:p>
            <a:r>
              <a:rPr lang="en-US" b="0" i="0" baseline="30000" dirty="0">
                <a:solidFill>
                  <a:srgbClr val="2B3545"/>
                </a:solidFill>
                <a:effectLst/>
                <a:latin typeface="Inter"/>
              </a:rPr>
              <a:t>9 </a:t>
            </a:r>
            <a:r>
              <a:rPr lang="en-US" b="0" i="0" dirty="0">
                <a:solidFill>
                  <a:srgbClr val="2B3545"/>
                </a:solidFill>
                <a:effectLst/>
                <a:latin typeface="Inter"/>
              </a:rPr>
              <a:t>Goodwin, B., Rouleau, K., </a:t>
            </a:r>
            <a:r>
              <a:rPr lang="en-US" b="0" i="0" dirty="0" err="1">
                <a:solidFill>
                  <a:srgbClr val="2B3545"/>
                </a:solidFill>
                <a:effectLst/>
                <a:latin typeface="Inter"/>
              </a:rPr>
              <a:t>Abla</a:t>
            </a:r>
            <a:r>
              <a:rPr lang="en-US" b="0" i="0" dirty="0">
                <a:solidFill>
                  <a:srgbClr val="2B3545"/>
                </a:solidFill>
                <a:effectLst/>
                <a:latin typeface="Inter"/>
              </a:rPr>
              <a:t>, C., Baptiste, K., Gibson, T., &amp; Kimball, M. (2023). </a:t>
            </a:r>
            <a:r>
              <a:rPr lang="en-US" b="0" i="1" dirty="0">
                <a:solidFill>
                  <a:srgbClr val="2B3545"/>
                </a:solidFill>
                <a:effectLst/>
                <a:latin typeface="Inter"/>
              </a:rPr>
              <a:t>The new classroom instruction that works : the best research-based strategies for increasing student achievement</a:t>
            </a:r>
            <a:r>
              <a:rPr lang="en-US" b="0" i="0" dirty="0">
                <a:solidFill>
                  <a:srgbClr val="2B3545"/>
                </a:solidFill>
                <a:effectLst/>
                <a:latin typeface="Inter"/>
              </a:rPr>
              <a:t> (Third edition). ASCD, ; </a:t>
            </a:r>
            <a:r>
              <a:rPr lang="en-US" b="0" i="0" dirty="0" err="1">
                <a:solidFill>
                  <a:srgbClr val="2B3545"/>
                </a:solidFill>
                <a:effectLst/>
                <a:latin typeface="Inter"/>
              </a:rPr>
              <a:t>McREL</a:t>
            </a:r>
            <a:r>
              <a:rPr lang="en-US" b="0" i="0" dirty="0">
                <a:solidFill>
                  <a:srgbClr val="2B3545"/>
                </a:solidFill>
                <a:effectLst/>
                <a:latin typeface="Inter"/>
              </a:rPr>
              <a:t> International. (ESSA Level 4)</a:t>
            </a:r>
          </a:p>
          <a:p>
            <a:endParaRPr lang="en-US" b="0" i="0" dirty="0">
              <a:solidFill>
                <a:srgbClr val="2B3545"/>
              </a:solidFill>
              <a:effectLst/>
              <a:latin typeface="Inter"/>
            </a:endParaRPr>
          </a:p>
          <a:p>
            <a:r>
              <a:rPr lang="en-US" b="0" i="0" baseline="30000" dirty="0">
                <a:solidFill>
                  <a:srgbClr val="2B3545"/>
                </a:solidFill>
                <a:effectLst/>
                <a:latin typeface="Inter"/>
              </a:rPr>
              <a:t>10</a:t>
            </a:r>
            <a:r>
              <a:rPr lang="en-US" b="0" i="0" dirty="0">
                <a:solidFill>
                  <a:srgbClr val="2B3545"/>
                </a:solidFill>
                <a:effectLst/>
                <a:latin typeface="Inter"/>
              </a:rPr>
              <a:t> Brophy, J. (2004). </a:t>
            </a:r>
            <a:r>
              <a:rPr lang="en-US" b="0" i="1" dirty="0">
                <a:solidFill>
                  <a:srgbClr val="2B3545"/>
                </a:solidFill>
                <a:effectLst/>
                <a:latin typeface="Inter"/>
              </a:rPr>
              <a:t>Motivating students to learn</a:t>
            </a:r>
            <a:r>
              <a:rPr lang="en-US" b="0" i="0" dirty="0">
                <a:solidFill>
                  <a:srgbClr val="2B3545"/>
                </a:solidFill>
                <a:effectLst/>
                <a:latin typeface="Inter"/>
              </a:rPr>
              <a:t>. Routledge. Accessed at https://doi.org/10.1037/0022-0663.92.3.426 (ESSA Level 4)</a:t>
            </a:r>
          </a:p>
          <a:p>
            <a:endParaRPr lang="en-US" b="0" i="0" dirty="0">
              <a:solidFill>
                <a:srgbClr val="2B3545"/>
              </a:solidFill>
              <a:effectLst/>
              <a:latin typeface="Inter"/>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A8F72-32E6-4120-9E4A-4E0B6EB6FB1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978199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A second overarching idea is “Mastery goals are more powerful than performance goals.” </a:t>
            </a:r>
          </a:p>
          <a:p>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a:p>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To clarify terms here, the first bullet suggests mastery goals involve students gaining proficiency in the understandings and skills of learning rather than simply meeting quantified performance metrics like scores or letter grades. Mastering skills and understandings can have intrinsic value to learners, whereas simply receiving a score or grade is less rewarding when students consider the demands of a learning commitment and the perseverance required to accomplish their goals, which is the crux of the second bullet. </a:t>
            </a:r>
          </a:p>
          <a:p>
            <a:endPar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endParaRPr>
          </a:p>
          <a:p>
            <a:r>
              <a:rPr lang="en-US" b="0" i="0" baseline="30000" dirty="0">
                <a:solidFill>
                  <a:srgbClr val="2B3545"/>
                </a:solidFill>
                <a:effectLst/>
                <a:latin typeface="Inter"/>
              </a:rPr>
              <a:t>11</a:t>
            </a:r>
            <a:r>
              <a:rPr lang="en-US" b="0" i="0" dirty="0">
                <a:solidFill>
                  <a:srgbClr val="2B3545"/>
                </a:solidFill>
                <a:effectLst/>
                <a:latin typeface="Inter"/>
              </a:rPr>
              <a:t> Dweck, C. (2000). </a:t>
            </a:r>
            <a:r>
              <a:rPr lang="en-US" b="0" i="1" dirty="0">
                <a:solidFill>
                  <a:srgbClr val="2B3545"/>
                </a:solidFill>
                <a:effectLst/>
                <a:latin typeface="Inter"/>
              </a:rPr>
              <a:t>Self theories: Their role in motivation, personality, and development</a:t>
            </a:r>
            <a:r>
              <a:rPr lang="en-US" b="0" i="0" dirty="0">
                <a:solidFill>
                  <a:srgbClr val="2B3545"/>
                </a:solidFill>
                <a:effectLst/>
                <a:latin typeface="Inter"/>
              </a:rPr>
              <a:t>. Taylor &amp; Francis. (ESSA Level 4)</a:t>
            </a:r>
          </a:p>
          <a:p>
            <a:endParaRPr lang="en-US" b="0" i="0" dirty="0">
              <a:solidFill>
                <a:srgbClr val="2B3545"/>
              </a:solidFill>
              <a:effectLst/>
              <a:latin typeface="Inter"/>
            </a:endParaRPr>
          </a:p>
          <a:p>
            <a:r>
              <a:rPr lang="en-US" b="0" i="0" baseline="30000" dirty="0">
                <a:solidFill>
                  <a:srgbClr val="2B3545"/>
                </a:solidFill>
                <a:effectLst/>
                <a:latin typeface="Inter"/>
              </a:rPr>
              <a:t>12</a:t>
            </a:r>
            <a:r>
              <a:rPr lang="en-US" b="0" i="0" dirty="0">
                <a:solidFill>
                  <a:srgbClr val="2B3545"/>
                </a:solidFill>
                <a:effectLst/>
                <a:latin typeface="Inter"/>
              </a:rPr>
              <a:t> Midgette, E., </a:t>
            </a:r>
            <a:r>
              <a:rPr lang="en-US" b="0" i="0" dirty="0" err="1">
                <a:solidFill>
                  <a:srgbClr val="2B3545"/>
                </a:solidFill>
                <a:effectLst/>
                <a:latin typeface="Inter"/>
              </a:rPr>
              <a:t>Haria</a:t>
            </a:r>
            <a:r>
              <a:rPr lang="en-US" b="0" i="0" dirty="0">
                <a:solidFill>
                  <a:srgbClr val="2B3545"/>
                </a:solidFill>
                <a:effectLst/>
                <a:latin typeface="Inter"/>
              </a:rPr>
              <a:t>, P., &amp; McArthur, C. (2008). The effects of content and audience awareness on goals for revision on the persuasive essays of fifth-and-eighth-grade students. </a:t>
            </a:r>
            <a:r>
              <a:rPr lang="en-US" b="0" i="1" dirty="0">
                <a:solidFill>
                  <a:srgbClr val="2B3545"/>
                </a:solidFill>
                <a:effectLst/>
                <a:latin typeface="Inter"/>
              </a:rPr>
              <a:t>Reading and Writing</a:t>
            </a:r>
            <a:r>
              <a:rPr lang="en-US" b="0" i="0" dirty="0">
                <a:solidFill>
                  <a:srgbClr val="2B3545"/>
                </a:solidFill>
                <a:effectLst/>
                <a:latin typeface="Inter"/>
              </a:rPr>
              <a:t>, 21</a:t>
            </a:r>
            <a:r>
              <a:rPr lang="en-US" b="0" i="1" dirty="0">
                <a:solidFill>
                  <a:srgbClr val="2B3545"/>
                </a:solidFill>
                <a:effectLst/>
                <a:latin typeface="Inter"/>
              </a:rPr>
              <a:t>(1), </a:t>
            </a:r>
            <a:r>
              <a:rPr lang="en-US" b="0" i="0" dirty="0">
                <a:solidFill>
                  <a:srgbClr val="2B3545"/>
                </a:solidFill>
                <a:effectLst/>
                <a:latin typeface="Inter"/>
              </a:rPr>
              <a:t>131-151. Accessed at https://doi.org/10.1007/s11145-007-9067-9 (ESSA Level 1)</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A8F72-32E6-4120-9E4A-4E0B6EB6FB1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199386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And our last overarching idea is “Setting and achieving goals makes learning more rewarding.”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There’s an obvious truth we can see in that, of course, but the two bullets deepen it. The first bullet helps us understand the mechanism, dopamine production, by which the brain is rewarded into continuing to think effortfully in ways that learning requires. The second bullet highlights the human needs learners have for agency and meaning. When those needs are met, and students setting their own goals is a way of doing that, firmer commitment to learning can follow.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dirty="0"/>
              <a:t>5</a:t>
            </a:r>
            <a:r>
              <a:rPr lang="en-US" dirty="0"/>
              <a:t> Gruber, M. J., Gelman, B. D., &amp; </a:t>
            </a:r>
            <a:r>
              <a:rPr lang="en-US" dirty="0" err="1"/>
              <a:t>Ranganath</a:t>
            </a:r>
            <a:r>
              <a:rPr lang="en-US" dirty="0"/>
              <a:t>, C.  (2014). States of curiosity modulate hippocampus-dependent learning via the dopaminergic circuit. </a:t>
            </a:r>
            <a:r>
              <a:rPr lang="en-US" i="1" dirty="0"/>
              <a:t>Neuron</a:t>
            </a:r>
            <a:r>
              <a:rPr lang="en-US" dirty="0"/>
              <a:t>., 84(2), 486-496. Accessed at https://doi.org/10.1016/j.neuron.2014.08.060 </a:t>
            </a:r>
          </a:p>
          <a:p>
            <a:endParaRPr lang="en-US" b="0" i="0" baseline="30000" dirty="0">
              <a:solidFill>
                <a:srgbClr val="2B3545"/>
              </a:solidFill>
              <a:effectLst/>
              <a:latin typeface="Inter"/>
            </a:endParaRPr>
          </a:p>
          <a:p>
            <a:endParaRPr lang="en-US" b="0" i="0" baseline="30000" dirty="0">
              <a:solidFill>
                <a:srgbClr val="2B3545"/>
              </a:solidFill>
              <a:effectLst/>
              <a:latin typeface="Inter"/>
            </a:endParaRPr>
          </a:p>
          <a:p>
            <a:r>
              <a:rPr lang="en-US" b="0" i="0" baseline="30000" dirty="0">
                <a:solidFill>
                  <a:srgbClr val="2B3545"/>
                </a:solidFill>
                <a:effectLst/>
                <a:latin typeface="Inter"/>
              </a:rPr>
              <a:t>9 </a:t>
            </a:r>
            <a:r>
              <a:rPr lang="en-US" b="0" i="0" dirty="0">
                <a:solidFill>
                  <a:srgbClr val="2B3545"/>
                </a:solidFill>
                <a:effectLst/>
                <a:latin typeface="Inter"/>
              </a:rPr>
              <a:t>Goodwin, B., Rouleau, K., </a:t>
            </a:r>
            <a:r>
              <a:rPr lang="en-US" b="0" i="0" dirty="0" err="1">
                <a:solidFill>
                  <a:srgbClr val="2B3545"/>
                </a:solidFill>
                <a:effectLst/>
                <a:latin typeface="Inter"/>
              </a:rPr>
              <a:t>Abla</a:t>
            </a:r>
            <a:r>
              <a:rPr lang="en-US" b="0" i="0" dirty="0">
                <a:solidFill>
                  <a:srgbClr val="2B3545"/>
                </a:solidFill>
                <a:effectLst/>
                <a:latin typeface="Inter"/>
              </a:rPr>
              <a:t>, C., Baptiste, K., Gibson, T., &amp; Kimball, M. (2023). </a:t>
            </a:r>
            <a:r>
              <a:rPr lang="en-US" b="0" i="1" dirty="0">
                <a:solidFill>
                  <a:srgbClr val="2B3545"/>
                </a:solidFill>
                <a:effectLst/>
                <a:latin typeface="Inter"/>
              </a:rPr>
              <a:t>The new classroom instruction that works : the best research-based strategies for increasing student achievement</a:t>
            </a:r>
            <a:r>
              <a:rPr lang="en-US" b="0" i="0" dirty="0">
                <a:solidFill>
                  <a:srgbClr val="2B3545"/>
                </a:solidFill>
                <a:effectLst/>
                <a:latin typeface="Inter"/>
              </a:rPr>
              <a:t> (Third edition). ASCD, ; </a:t>
            </a:r>
            <a:r>
              <a:rPr lang="en-US" b="0" i="0" dirty="0" err="1">
                <a:solidFill>
                  <a:srgbClr val="2B3545"/>
                </a:solidFill>
                <a:effectLst/>
                <a:latin typeface="Inter"/>
              </a:rPr>
              <a:t>McREL</a:t>
            </a:r>
            <a:r>
              <a:rPr lang="en-US" b="0" i="0" dirty="0">
                <a:solidFill>
                  <a:srgbClr val="2B3545"/>
                </a:solidFill>
                <a:effectLst/>
                <a:latin typeface="Inter"/>
              </a:rPr>
              <a:t> International. (ESSA Level 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A8F72-32E6-4120-9E4A-4E0B6EB6FB1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177846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Summarizing now “Commit to Learning”: </a:t>
            </a:r>
            <a:r>
              <a:rPr lang="en-US" dirty="0"/>
              <a:t>For students to commit to learning, they must tell themselves two things:</a:t>
            </a:r>
          </a:p>
          <a:p>
            <a:pPr marL="0" indent="0">
              <a:buNone/>
            </a:pPr>
            <a:r>
              <a:rPr lang="en-US" i="1" dirty="0"/>
              <a:t>This is interesting and important. I believe I can learn/master it because I can see a pathway to success.</a:t>
            </a:r>
          </a:p>
          <a:p>
            <a:pPr marL="0" indent="0">
              <a:buFont typeface="Arial" panose="020B0604020202020204" pitchFamily="34" charset="0"/>
              <a:buNone/>
            </a:pPr>
            <a:endParaRPr lang="en-US" baseline="300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We recommend an emphasis on the word “must.” Students finding the learning they are asked to commit to interesting, important and </a:t>
            </a: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masterable</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is not simply nice to have but imperative from a brain science perspective.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dirty="0"/>
              <a:t>1 </a:t>
            </a:r>
            <a:r>
              <a:rPr lang="en-US" dirty="0"/>
              <a:t>Goodwin, B. (2020). </a:t>
            </a:r>
            <a:r>
              <a:rPr lang="en-US" b="0" i="1" dirty="0"/>
              <a:t>Learning that sticks: A brain-based model for K-12 instructional design and delivery</a:t>
            </a:r>
            <a:r>
              <a:rPr lang="en-US" dirty="0"/>
              <a:t>. Alexandria, VA: ASCD (ESSA Level 4)</a:t>
            </a:r>
          </a:p>
          <a:p>
            <a:endParaRPr lang="en-US" dirty="0"/>
          </a:p>
        </p:txBody>
      </p:sp>
      <p:sp>
        <p:nvSpPr>
          <p:cNvPr id="4" name="Slide Number Placeholder 3"/>
          <p:cNvSpPr>
            <a:spLocks noGrp="1"/>
          </p:cNvSpPr>
          <p:nvPr>
            <p:ph type="sldNum" sz="quarter" idx="5"/>
          </p:nvPr>
        </p:nvSpPr>
        <p:spPr/>
        <p:txBody>
          <a:bodyPr/>
          <a:lstStyle/>
          <a:p>
            <a:fld id="{D94A8F72-32E6-4120-9E4A-4E0B6EB6FB1D}" type="slidenum">
              <a:rPr lang="en-US" smtClean="0"/>
              <a:t>14</a:t>
            </a:fld>
            <a:endParaRPr lang="en-US"/>
          </a:p>
        </p:txBody>
      </p:sp>
    </p:spTree>
    <p:extLst>
      <p:ext uri="{BB962C8B-B14F-4D97-AF65-F5344CB8AC3E}">
        <p14:creationId xmlns:p14="http://schemas.microsoft.com/office/powerpoint/2010/main" val="24132401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we close this segment, let’s make a connection to deeper learning. On the slide you see the Common Characteristics of Deeper Learning laid out in the </a:t>
            </a:r>
            <a:r>
              <a:rPr lang="en-US" sz="1800" b="0" dirty="0">
                <a:effectLst/>
                <a:latin typeface="Aptos" panose="020B0004020202020204" pitchFamily="34" charset="0"/>
                <a:ea typeface="MS Mincho" panose="02020609040205080304" pitchFamily="49" charset="-128"/>
                <a:cs typeface="Arial" panose="020B0604020202020204" pitchFamily="34" charset="0"/>
              </a:rPr>
              <a:t>Integrating Deeper Learning and HQIR to Strengthen Tier 1 Instruction introduction document. </a:t>
            </a:r>
            <a:r>
              <a:rPr lang="en-US" sz="2800" dirty="0"/>
              <a:t>Because deeper learning characteristics are affirmed by learning science, connections to research on priming for learning and to the indicators to follow may be noted. </a:t>
            </a:r>
            <a:r>
              <a:rPr lang="en-US" sz="1800" b="0" dirty="0">
                <a:effectLst/>
                <a:latin typeface="Aptos" panose="020B0004020202020204" pitchFamily="34" charset="0"/>
                <a:ea typeface="MS Mincho" panose="02020609040205080304" pitchFamily="49" charset="-128"/>
                <a:cs typeface="Arial" panose="020B0604020202020204" pitchFamily="34" charset="0"/>
              </a:rPr>
              <a:t>For Priming for Learning in particular, there are three it is important to begin to activate and create the enabling for: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dirty="0">
                <a:effectLst/>
                <a:latin typeface="Aptos" panose="020B0004020202020204" pitchFamily="34" charset="0"/>
                <a:ea typeface="MS Mincho" panose="02020609040205080304" pitchFamily="49" charset="-128"/>
                <a:cs typeface="Arial" panose="020B0604020202020204" pitchFamily="34" charset="0"/>
              </a:rPr>
              <a:t>Agency – Priming students to show initiative, take responsibility for learning and to make choices aligned to their learning needs.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dirty="0">
                <a:effectLst/>
                <a:latin typeface="Aptos" panose="020B0004020202020204" pitchFamily="34" charset="0"/>
                <a:ea typeface="MS Mincho" panose="02020609040205080304" pitchFamily="49" charset="-128"/>
                <a:cs typeface="Arial" panose="020B0604020202020204" pitchFamily="34" charset="0"/>
              </a:rPr>
              <a:t>Identity– Priming students to become invested in thinking of themselves as someone who does the work of an academic discipline and can connect that work to what matters to them.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dirty="0">
                <a:effectLst/>
                <a:latin typeface="Aptos" panose="020B0004020202020204" pitchFamily="34" charset="0"/>
                <a:ea typeface="MS Mincho" panose="02020609040205080304" pitchFamily="49" charset="-128"/>
                <a:cs typeface="Arial" panose="020B0604020202020204" pitchFamily="34" charset="0"/>
              </a:rPr>
              <a:t>Academic Mindsets </a:t>
            </a:r>
            <a:r>
              <a:rPr lang="en-US" sz="1800" b="1" dirty="0">
                <a:effectLst/>
                <a:latin typeface="Aptos" panose="020B0004020202020204" pitchFamily="34" charset="0"/>
                <a:ea typeface="MS Mincho" panose="02020609040205080304" pitchFamily="49" charset="-128"/>
                <a:cs typeface="Arial" panose="020B0604020202020204" pitchFamily="34" charset="0"/>
              </a:rPr>
              <a:t>[</a:t>
            </a:r>
            <a:r>
              <a:rPr lang="en-US" sz="1800" b="0" dirty="0">
                <a:effectLst/>
                <a:latin typeface="Aptos" panose="020B0004020202020204" pitchFamily="34" charset="0"/>
                <a:ea typeface="MS Mincho" panose="02020609040205080304" pitchFamily="49" charset="-128"/>
                <a:cs typeface="Arial" panose="020B0604020202020204" pitchFamily="34" charset="0"/>
              </a:rPr>
              <a:t>– Priming students to develop attitudes and beliefs that support rigorous learning.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b="0" dirty="0">
              <a:effectLst/>
              <a:latin typeface="Aptos" panose="020B0004020202020204" pitchFamily="34" charset="0"/>
              <a:ea typeface="MS Mincho" panose="02020609040205080304" pitchFamily="49" charset="-128"/>
              <a:cs typeface="Arial" panose="020B0604020202020204" pitchFamily="34" charset="0"/>
            </a:endParaRPr>
          </a:p>
          <a:p>
            <a:r>
              <a:rPr lang="en-US" dirty="0"/>
              <a:t>These three can even be seen as drivers of the four characteristics above them, Mastery of Core Academic Content, Critical Thinking and Problem-Solving, Productive Collaboration and Effective Communication.</a:t>
            </a:r>
          </a:p>
        </p:txBody>
      </p:sp>
      <p:sp>
        <p:nvSpPr>
          <p:cNvPr id="4" name="Slide Number Placeholder 3"/>
          <p:cNvSpPr>
            <a:spLocks noGrp="1"/>
          </p:cNvSpPr>
          <p:nvPr>
            <p:ph type="sldNum" sz="quarter" idx="5"/>
          </p:nvPr>
        </p:nvSpPr>
        <p:spPr/>
        <p:txBody>
          <a:bodyPr/>
          <a:lstStyle/>
          <a:p>
            <a:fld id="{D94A8F72-32E6-4120-9E4A-4E0B6EB6FB1D}" type="slidenum">
              <a:rPr lang="en-US" smtClean="0"/>
              <a:t>15</a:t>
            </a:fld>
            <a:endParaRPr lang="en-US"/>
          </a:p>
        </p:txBody>
      </p:sp>
    </p:spTree>
    <p:extLst>
      <p:ext uri="{BB962C8B-B14F-4D97-AF65-F5344CB8AC3E}">
        <p14:creationId xmlns:p14="http://schemas.microsoft.com/office/powerpoint/2010/main" val="4553827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Using our understanding of the research, we are now going to explore indicators of priming for learning, highlighting examples from HQIRs to help build understanding of what they might look like in practice. </a:t>
            </a:r>
          </a:p>
        </p:txBody>
      </p:sp>
      <p:sp>
        <p:nvSpPr>
          <p:cNvPr id="4" name="Slide Number Placeholder 3"/>
          <p:cNvSpPr>
            <a:spLocks noGrp="1"/>
          </p:cNvSpPr>
          <p:nvPr>
            <p:ph type="sldNum" sz="quarter" idx="5"/>
          </p:nvPr>
        </p:nvSpPr>
        <p:spPr/>
        <p:txBody>
          <a:bodyPr/>
          <a:lstStyle/>
          <a:p>
            <a:fld id="{D94A8F72-32E6-4120-9E4A-4E0B6EB6FB1D}" type="slidenum">
              <a:rPr lang="en-US" smtClean="0"/>
              <a:t>16</a:t>
            </a:fld>
            <a:endParaRPr lang="en-US"/>
          </a:p>
        </p:txBody>
      </p:sp>
    </p:spTree>
    <p:extLst>
      <p:ext uri="{BB962C8B-B14F-4D97-AF65-F5344CB8AC3E}">
        <p14:creationId xmlns:p14="http://schemas.microsoft.com/office/powerpoint/2010/main" val="104394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Based on the research, we have identified 5 priming for learning indicators that need to be present/addressed in each unit of instruction. Those include:</a:t>
            </a:r>
          </a:p>
          <a:p>
            <a:pPr marL="171450" indent="-171450">
              <a:buFont typeface="Arial" panose="020B0604020202020204" pitchFamily="34" charset="0"/>
              <a:buChar char="•"/>
            </a:pPr>
            <a:r>
              <a:rPr lang="en-US"/>
              <a:t>Ensuring that learning is framed around big ideas, essential questions and/or anchoring phenomena that then drives learning throughout the unit. </a:t>
            </a:r>
          </a:p>
          <a:p>
            <a:pPr marL="171450" indent="-171450">
              <a:buFont typeface="Arial" panose="020B0604020202020204" pitchFamily="34" charset="0"/>
              <a:buChar char="•"/>
            </a:pPr>
            <a:r>
              <a:rPr lang="en-US"/>
              <a:t>Strategies are used to spark student curiosity aligned to the intended learning outcomes.</a:t>
            </a:r>
          </a:p>
          <a:p>
            <a:pPr marL="171450" indent="-171450">
              <a:buFont typeface="Arial" panose="020B0604020202020204" pitchFamily="34" charset="0"/>
              <a:buChar char="•"/>
            </a:pPr>
            <a:r>
              <a:rPr lang="en-US"/>
              <a:t>Students have opportunities to make personal connections to the learning. </a:t>
            </a:r>
          </a:p>
          <a:p>
            <a:pPr marL="171450" indent="-171450">
              <a:buFont typeface="Arial" panose="020B0604020202020204" pitchFamily="34" charset="0"/>
              <a:buChar char="•"/>
            </a:pPr>
            <a:r>
              <a:rPr lang="en-US"/>
              <a:t>The cognitive challenge presented by the learning helps to increase student motivation.</a:t>
            </a:r>
          </a:p>
          <a:p>
            <a:pPr marL="171450" indent="-171450">
              <a:buFont typeface="Arial" panose="020B0604020202020204" pitchFamily="34" charset="0"/>
              <a:buChar char="•"/>
            </a:pPr>
            <a:r>
              <a:rPr lang="en-US"/>
              <a:t>Students have a clear understanding of the learning progression and criteria for success and are encouraged to set related personal learning goals. </a:t>
            </a:r>
          </a:p>
        </p:txBody>
      </p:sp>
      <p:sp>
        <p:nvSpPr>
          <p:cNvPr id="4" name="Slide Number Placeholder 3"/>
          <p:cNvSpPr>
            <a:spLocks noGrp="1"/>
          </p:cNvSpPr>
          <p:nvPr>
            <p:ph type="sldNum" sz="quarter" idx="5"/>
          </p:nvPr>
        </p:nvSpPr>
        <p:spPr/>
        <p:txBody>
          <a:bodyPr/>
          <a:lstStyle/>
          <a:p>
            <a:fld id="{D94A8F72-32E6-4120-9E4A-4E0B6EB6FB1D}" type="slidenum">
              <a:rPr lang="en-US" smtClean="0"/>
              <a:t>17</a:t>
            </a:fld>
            <a:endParaRPr lang="en-US"/>
          </a:p>
        </p:txBody>
      </p:sp>
    </p:spTree>
    <p:extLst>
      <p:ext uri="{BB962C8B-B14F-4D97-AF65-F5344CB8AC3E}">
        <p14:creationId xmlns:p14="http://schemas.microsoft.com/office/powerpoint/2010/main" val="2217612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might the priming for learning indicators look like when included in part of the instructional design of a unit/module within an HQIR? We are going to look at three examples that can give us a better sense of how these indicators may be present. </a:t>
            </a:r>
          </a:p>
        </p:txBody>
      </p:sp>
      <p:sp>
        <p:nvSpPr>
          <p:cNvPr id="4" name="Slide Number Placeholder 3"/>
          <p:cNvSpPr>
            <a:spLocks noGrp="1"/>
          </p:cNvSpPr>
          <p:nvPr>
            <p:ph type="sldNum" sz="quarter" idx="5"/>
          </p:nvPr>
        </p:nvSpPr>
        <p:spPr/>
        <p:txBody>
          <a:bodyPr/>
          <a:lstStyle/>
          <a:p>
            <a:fld id="{D94A8F72-32E6-4120-9E4A-4E0B6EB6FB1D}" type="slidenum">
              <a:rPr lang="en-US" smtClean="0"/>
              <a:t>18</a:t>
            </a:fld>
            <a:endParaRPr lang="en-US"/>
          </a:p>
        </p:txBody>
      </p:sp>
    </p:spTree>
    <p:extLst>
      <p:ext uri="{BB962C8B-B14F-4D97-AF65-F5344CB8AC3E}">
        <p14:creationId xmlns:p14="http://schemas.microsoft.com/office/powerpoint/2010/main" val="10311613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first example is from a 6</a:t>
            </a:r>
            <a:r>
              <a:rPr lang="en-US" baseline="30000"/>
              <a:t>th</a:t>
            </a:r>
            <a:r>
              <a:rPr lang="en-US"/>
              <a:t> grade science unit in </a:t>
            </a:r>
            <a:r>
              <a:rPr lang="en-US" err="1"/>
              <a:t>OpenSciEd</a:t>
            </a:r>
            <a:r>
              <a:rPr lang="en-US"/>
              <a:t>. One of the priming for learning indicators is that learning is framed around big ideas, essential questions and/or anchoring phenomena. At the very beginning of this unit, </a:t>
            </a:r>
            <a:r>
              <a:rPr lang="en-US" b="1"/>
              <a:t>(click) </a:t>
            </a:r>
            <a:r>
              <a:rPr lang="en-US"/>
              <a:t>students are introduced to an anchoring phenomena to help them become interested and drive the learning throughout the unit. </a:t>
            </a:r>
          </a:p>
          <a:p>
            <a:endParaRPr lang="en-US"/>
          </a:p>
          <a:p>
            <a:r>
              <a:rPr lang="en-US"/>
              <a:t>Students continue to build interest and curiosity </a:t>
            </a:r>
            <a:r>
              <a:rPr lang="en-US" b="1"/>
              <a:t>(click) </a:t>
            </a:r>
            <a:r>
              <a:rPr lang="en-US"/>
              <a:t>as they generate questions around the anchoring phenomena. Since students are empowered to generate the questions they will explore, it helps to create a sense of ownership and motivation for the learning that follows. </a:t>
            </a:r>
          </a:p>
          <a:p>
            <a:endParaRPr lang="en-US"/>
          </a:p>
          <a:p>
            <a:r>
              <a:rPr lang="en-US"/>
              <a:t>Once students have generated their questions, </a:t>
            </a:r>
            <a:r>
              <a:rPr lang="en-US" b="1"/>
              <a:t>(click) </a:t>
            </a:r>
            <a:r>
              <a:rPr lang="en-US"/>
              <a:t>they are given an opportunity to draw on their own experiences as they think about related phenomena. This supports students in making personal connections to the unit’s learning. </a:t>
            </a:r>
          </a:p>
          <a:p>
            <a:endParaRPr lang="en-US"/>
          </a:p>
          <a:p>
            <a:endParaRPr lang="en-US"/>
          </a:p>
        </p:txBody>
      </p:sp>
      <p:sp>
        <p:nvSpPr>
          <p:cNvPr id="4" name="Slide Number Placeholder 3"/>
          <p:cNvSpPr>
            <a:spLocks noGrp="1"/>
          </p:cNvSpPr>
          <p:nvPr>
            <p:ph type="sldNum" sz="quarter" idx="5"/>
          </p:nvPr>
        </p:nvSpPr>
        <p:spPr/>
        <p:txBody>
          <a:bodyPr/>
          <a:lstStyle/>
          <a:p>
            <a:fld id="{D94A8F72-32E6-4120-9E4A-4E0B6EB6FB1D}" type="slidenum">
              <a:rPr lang="en-US" smtClean="0"/>
              <a:t>19</a:t>
            </a:fld>
            <a:endParaRPr lang="en-US"/>
          </a:p>
        </p:txBody>
      </p:sp>
    </p:spTree>
    <p:extLst>
      <p:ext uri="{BB962C8B-B14F-4D97-AF65-F5344CB8AC3E}">
        <p14:creationId xmlns:p14="http://schemas.microsoft.com/office/powerpoint/2010/main" val="859900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module has three primary objectives: </a:t>
            </a: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02649"/>
                </a:solidFill>
                <a:effectLst/>
                <a:uLnTx/>
                <a:uFillTx/>
                <a:latin typeface="Libre Franklin" pitchFamily="2" charset="77"/>
                <a:ea typeface="+mn-ea"/>
                <a:cs typeface="+mn-cs"/>
              </a:rPr>
              <a:t>Build understanding of “priming for learning” and associated findings from learning science; </a:t>
            </a: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02649"/>
                </a:solidFill>
                <a:effectLst/>
                <a:uLnTx/>
                <a:uFillTx/>
                <a:latin typeface="Libre Franklin" pitchFamily="2" charset="77"/>
                <a:ea typeface="+mn-ea"/>
                <a:cs typeface="+mn-cs"/>
              </a:rPr>
              <a:t>Explore indicators of priming for learning using examples from HQIRs; and</a:t>
            </a: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02649"/>
                </a:solidFill>
                <a:effectLst/>
                <a:uLnTx/>
                <a:uFillTx/>
                <a:latin typeface="Libre Franklin" pitchFamily="2" charset="77"/>
                <a:ea typeface="+mn-ea"/>
                <a:cs typeface="+mn-cs"/>
              </a:rPr>
              <a:t>Consider deeper learning practices to support potential adjustments to a HQIR.</a:t>
            </a:r>
          </a:p>
          <a:p>
            <a:r>
              <a:rPr lang="en-US" dirty="0"/>
              <a:t>Our intention is that the information within this session and accompanying curriculum analysis and adjustment tool provided at the end will enable districts to assess where an adopted HQIR is strong, foundationally and also with regard to characteristics of deeper learning, through the lens of learning science, and where it might need “smart adjustments” of the kind certain deeper learning practices can provide in order to more fully afford all students vibrant learning experiences and improved academic outcomes. </a:t>
            </a:r>
          </a:p>
          <a:p>
            <a:r>
              <a:rPr lang="en-US" dirty="0"/>
              <a:t>Moving into the module now, our first objective is “Build understanding of ‘priming for learning’ and associated findings from learning science.” </a:t>
            </a:r>
          </a:p>
        </p:txBody>
      </p:sp>
      <p:sp>
        <p:nvSpPr>
          <p:cNvPr id="4" name="Slide Number Placeholder 3"/>
          <p:cNvSpPr>
            <a:spLocks noGrp="1"/>
          </p:cNvSpPr>
          <p:nvPr>
            <p:ph type="sldNum" sz="quarter" idx="5"/>
          </p:nvPr>
        </p:nvSpPr>
        <p:spPr/>
        <p:txBody>
          <a:bodyPr/>
          <a:lstStyle/>
          <a:p>
            <a:fld id="{D94A8F72-32E6-4120-9E4A-4E0B6EB6FB1D}" type="slidenum">
              <a:rPr lang="en-US" smtClean="0"/>
              <a:t>2</a:t>
            </a:fld>
            <a:endParaRPr lang="en-US"/>
          </a:p>
        </p:txBody>
      </p:sp>
    </p:spTree>
    <p:extLst>
      <p:ext uri="{BB962C8B-B14F-4D97-AF65-F5344CB8AC3E}">
        <p14:creationId xmlns:p14="http://schemas.microsoft.com/office/powerpoint/2010/main" val="848587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C2A40-113F-4C86-1D8A-E91A283312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042AA3-1D43-908D-B510-0F858CA527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3DC45B-7464-C60C-0E23-5FA5CF91247E}"/>
              </a:ext>
            </a:extLst>
          </p:cNvPr>
          <p:cNvSpPr>
            <a:spLocks noGrp="1"/>
          </p:cNvSpPr>
          <p:nvPr>
            <p:ph type="body" idx="1"/>
          </p:nvPr>
        </p:nvSpPr>
        <p:spPr/>
        <p:txBody>
          <a:bodyPr/>
          <a:lstStyle/>
          <a:p>
            <a:r>
              <a:rPr lang="en-US" dirty="0"/>
              <a:t>This 11</a:t>
            </a:r>
            <a:r>
              <a:rPr lang="en-US" baseline="30000" dirty="0"/>
              <a:t>th</a:t>
            </a:r>
            <a:r>
              <a:rPr lang="en-US" dirty="0"/>
              <a:t> grade example from </a:t>
            </a:r>
            <a:r>
              <a:rPr lang="en-US" i="1" dirty="0" err="1"/>
              <a:t>myPerspectives</a:t>
            </a:r>
            <a:r>
              <a:rPr lang="en-US" dirty="0"/>
              <a:t> connects to the learning science indicators of: </a:t>
            </a:r>
          </a:p>
          <a:p>
            <a:pPr marL="171450" indent="-171450">
              <a:buFont typeface="Arial" panose="020B0604020202020204" pitchFamily="34" charset="0"/>
              <a:buChar char="•"/>
            </a:pPr>
            <a:r>
              <a:rPr lang="en-US" sz="1200" dirty="0"/>
              <a:t>Students understand the learning progression and criteria for success and are encouraged to set related personal learning goals.</a:t>
            </a:r>
          </a:p>
          <a:p>
            <a:pPr marL="171450" indent="-171450">
              <a:buFont typeface="Arial" panose="020B0604020202020204" pitchFamily="34" charset="0"/>
              <a:buChar char="•"/>
            </a:pPr>
            <a:r>
              <a:rPr lang="en-US" sz="1200" dirty="0"/>
              <a:t>The cognitive challenge presented by the learning can increase student motivation. </a:t>
            </a:r>
          </a:p>
          <a:p>
            <a:pPr marL="171450" indent="-171450">
              <a:buFont typeface="Arial" panose="020B0604020202020204" pitchFamily="34" charset="0"/>
              <a:buChar char="•"/>
            </a:pPr>
            <a:endParaRPr lang="en-US" sz="1200" dirty="0"/>
          </a:p>
          <a:p>
            <a:pPr marL="0" indent="0">
              <a:buFontTx/>
              <a:buNone/>
            </a:pPr>
            <a:r>
              <a:rPr lang="en-US" sz="1200" dirty="0"/>
              <a:t>In it we have a learning frame to be made available to students that shows three key elements: </a:t>
            </a:r>
            <a:r>
              <a:rPr lang="en-US" sz="1200" b="1" dirty="0"/>
              <a:t>[CLICK] </a:t>
            </a:r>
            <a:r>
              <a:rPr lang="en-US" sz="1200" dirty="0"/>
              <a:t>how engagement through inquiry around an essential question will proceed, </a:t>
            </a:r>
            <a:r>
              <a:rPr lang="en-US" sz="1200" b="1" dirty="0"/>
              <a:t>[CLICK] </a:t>
            </a:r>
            <a:r>
              <a:rPr lang="en-US" sz="1200" dirty="0"/>
              <a:t>a corresponding progression of texts, </a:t>
            </a:r>
            <a:r>
              <a:rPr lang="en-US" sz="1200" b="1" dirty="0"/>
              <a:t>[CLICK] </a:t>
            </a:r>
            <a:r>
              <a:rPr lang="en-US" sz="1200" dirty="0"/>
              <a:t>and then the learning progression, here in the form of a sequence of unit learning goals. With this frame, students have the understanding of what’s ahead they need to effectively set personal goals.</a:t>
            </a:r>
          </a:p>
          <a:p>
            <a:pPr marL="0" indent="0">
              <a:buFontTx/>
              <a:buNone/>
            </a:pPr>
            <a:endParaRPr lang="en-US" sz="1200" dirty="0"/>
          </a:p>
          <a:p>
            <a:pPr marL="0" indent="0">
              <a:buFontTx/>
              <a:buNone/>
            </a:pPr>
            <a:r>
              <a:rPr lang="en-US" sz="1200" dirty="0"/>
              <a:t>The second dimension here is that of cognitive challenge. Students can also sense from this learning frame the worthwhile challenges this unit holds, and research confirms that a worthy challenge increases motivation for all learners, even those who have not always experienced academic success in this area, so long as they know they will have the supports they need to achieve their goals. A benefit of HQIRs is how skillfully they design those supports into the learning, enabling access without undermining challenge and rigor.  </a:t>
            </a:r>
          </a:p>
        </p:txBody>
      </p:sp>
      <p:sp>
        <p:nvSpPr>
          <p:cNvPr id="4" name="Slide Number Placeholder 3">
            <a:extLst>
              <a:ext uri="{FF2B5EF4-FFF2-40B4-BE49-F238E27FC236}">
                <a16:creationId xmlns:a16="http://schemas.microsoft.com/office/drawing/2014/main" id="{1A3AE4A9-CF6C-EE73-B70C-5EBC736AD040}"/>
              </a:ext>
            </a:extLst>
          </p:cNvPr>
          <p:cNvSpPr>
            <a:spLocks noGrp="1"/>
          </p:cNvSpPr>
          <p:nvPr>
            <p:ph type="sldNum" sz="quarter" idx="5"/>
          </p:nvPr>
        </p:nvSpPr>
        <p:spPr/>
        <p:txBody>
          <a:bodyPr/>
          <a:lstStyle/>
          <a:p>
            <a:fld id="{D94A8F72-32E6-4120-9E4A-4E0B6EB6FB1D}" type="slidenum">
              <a:rPr lang="en-US" smtClean="0"/>
              <a:t>20</a:t>
            </a:fld>
            <a:endParaRPr lang="en-US"/>
          </a:p>
        </p:txBody>
      </p:sp>
    </p:spTree>
    <p:extLst>
      <p:ext uri="{BB962C8B-B14F-4D97-AF65-F5344CB8AC3E}">
        <p14:creationId xmlns:p14="http://schemas.microsoft.com/office/powerpoint/2010/main" val="39262965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3</a:t>
            </a:r>
            <a:r>
              <a:rPr lang="en-US" baseline="30000"/>
              <a:t>rd</a:t>
            </a:r>
            <a:r>
              <a:rPr lang="en-US"/>
              <a:t> grade example from Reveal Math, we see a variety of strategies being used to spark student curiosity. The unit opens </a:t>
            </a:r>
            <a:r>
              <a:rPr lang="en-US" b="1"/>
              <a:t>(click) </a:t>
            </a:r>
            <a:r>
              <a:rPr lang="en-US"/>
              <a:t>with a focus question aligned with it’s intended learning outcomes and then connects the unit’s learning to a real-life example and sets up the project students will explore throughout the unit. </a:t>
            </a:r>
          </a:p>
          <a:p>
            <a:endParaRPr lang="en-US"/>
          </a:p>
          <a:p>
            <a:r>
              <a:rPr lang="en-US"/>
              <a:t>The unit </a:t>
            </a:r>
            <a:r>
              <a:rPr lang="en-US" b="1"/>
              <a:t>(click) </a:t>
            </a:r>
            <a:r>
              <a:rPr lang="en-US"/>
              <a:t>then engages students in an “Ignite” task and each lesson opens with a “Be Curious” task </a:t>
            </a:r>
            <a:r>
              <a:rPr lang="en-US" b="1"/>
              <a:t>(click) </a:t>
            </a:r>
            <a:r>
              <a:rPr lang="en-US"/>
              <a:t>aligned to the intended learning to continually spark and sustain student interest and motivation. </a:t>
            </a:r>
          </a:p>
          <a:p>
            <a:endParaRPr lang="en-US"/>
          </a:p>
          <a:p>
            <a:endParaRPr lang="en-US"/>
          </a:p>
        </p:txBody>
      </p:sp>
      <p:sp>
        <p:nvSpPr>
          <p:cNvPr id="4" name="Slide Number Placeholder 3"/>
          <p:cNvSpPr>
            <a:spLocks noGrp="1"/>
          </p:cNvSpPr>
          <p:nvPr>
            <p:ph type="sldNum" sz="quarter" idx="5"/>
          </p:nvPr>
        </p:nvSpPr>
        <p:spPr/>
        <p:txBody>
          <a:bodyPr/>
          <a:lstStyle/>
          <a:p>
            <a:fld id="{D94A8F72-32E6-4120-9E4A-4E0B6EB6FB1D}" type="slidenum">
              <a:rPr lang="en-US" smtClean="0"/>
              <a:t>21</a:t>
            </a:fld>
            <a:endParaRPr lang="en-US"/>
          </a:p>
        </p:txBody>
      </p:sp>
    </p:spTree>
    <p:extLst>
      <p:ext uri="{BB962C8B-B14F-4D97-AF65-F5344CB8AC3E}">
        <p14:creationId xmlns:p14="http://schemas.microsoft.com/office/powerpoint/2010/main" val="36282510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Moving now to the last objective for this module, we will “</a:t>
            </a:r>
            <a:r>
              <a:rPr lang="en-US" sz="1200" b="0" i="0" u="none" strike="noStrike" dirty="0">
                <a:solidFill>
                  <a:srgbClr val="102649"/>
                </a:solidFill>
                <a:effectLst/>
                <a:latin typeface="Libre Franklin" pitchFamily="2" charset="77"/>
              </a:rPr>
              <a:t>Consider deeper learning practices to support potential adjustments to a HQIR.”</a:t>
            </a:r>
            <a:br>
              <a:rPr lang="en-US" sz="1200" b="0" i="0" u="none" strike="noStrike" dirty="0">
                <a:solidFill>
                  <a:srgbClr val="102649"/>
                </a:solidFill>
                <a:effectLst/>
                <a:latin typeface="Libre Franklin" pitchFamily="2" charset="77"/>
              </a:rPr>
            </a:br>
            <a:endParaRPr lang="en-US" sz="1200" b="0" i="0" u="none" strike="noStrike" dirty="0">
              <a:solidFill>
                <a:srgbClr val="102649"/>
              </a:solidFill>
              <a:effectLst/>
              <a:latin typeface="Libre Franklin" pitchFamily="2" charset="77"/>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A8F72-32E6-4120-9E4A-4E0B6EB6FB1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897136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Calibri" panose="020F0502020204030204" pitchFamily="34" charset="0"/>
                <a:cs typeface="Calibri" panose="020F0502020204030204" pitchFamily="34" charset="0"/>
              </a:rPr>
              <a:t>A pivot that may be noticed here is from the Common Characteristics of Deeper Learning from slide 15 to Common Deeper Learning Practices on this slide. If the common characteristics can help define our sense of what is meant by deeper learning, these aligned practices can help make those characteristics actionable. For any experienced in project-based learning, which is a frequently used vehicle for “doing deeper learning” in many districts, these practices will likely be familiar. We will take a moment to talk through them now in their more general sense since they will be returned to in stage-specific ways during each module when we are ready to think about potential ”smart adjustments” that might be made to a curriculum after analysis using learning science indicators. </a:t>
            </a:r>
          </a:p>
          <a:p>
            <a:pPr marL="171450" indent="-171450">
              <a:buFont typeface="Arial" panose="020B0604020202020204" pitchFamily="34" charset="0"/>
              <a:buChar char="•"/>
            </a:pPr>
            <a:r>
              <a:rPr lang="en-US" b="0" dirty="0">
                <a:latin typeface="Calibri" panose="020F0502020204030204" pitchFamily="34" charset="0"/>
                <a:cs typeface="Calibri" panose="020F0502020204030204" pitchFamily="34" charset="0"/>
              </a:rPr>
              <a:t>For “Authenticity,” districts often increase it by having the learning include </a:t>
            </a:r>
            <a:r>
              <a:rPr lang="en-US" sz="1200" dirty="0">
                <a:solidFill>
                  <a:schemeClr val="tx2"/>
                </a:solidFill>
                <a:latin typeface="Calibri" panose="020F0502020204030204" pitchFamily="34" charset="0"/>
                <a:cs typeface="Calibri" panose="020F0502020204030204" pitchFamily="34" charset="0"/>
              </a:rPr>
              <a:t>real-world </a:t>
            </a:r>
            <a:r>
              <a:rPr lang="en-US" sz="1200" i="0" dirty="0">
                <a:solidFill>
                  <a:schemeClr val="tx2"/>
                </a:solidFill>
                <a:effectLst/>
                <a:latin typeface="Calibri" panose="020F0502020204030204" pitchFamily="34" charset="0"/>
                <a:cs typeface="Calibri" panose="020F0502020204030204" pitchFamily="34" charset="0"/>
              </a:rPr>
              <a:t>context, tasks, tools, products, audiences and/or impacts, while also connecting to the personal concerns, interests and/or issues in students’ lives. Any of these aspects may be more or less present in a given unit or module from a HQIR, and each could potentially be added or enhanced to increase authenticity. </a:t>
            </a:r>
          </a:p>
          <a:p>
            <a:pPr marL="171450" indent="-171450">
              <a:buFont typeface="Arial" panose="020B0604020202020204" pitchFamily="34" charset="0"/>
              <a:buChar char="•"/>
            </a:pPr>
            <a:r>
              <a:rPr lang="en-US" sz="1200" i="0" dirty="0">
                <a:solidFill>
                  <a:schemeClr val="tx2"/>
                </a:solidFill>
                <a:effectLst/>
                <a:latin typeface="Calibri" panose="020F0502020204030204" pitchFamily="34" charset="0"/>
                <a:cs typeface="Calibri" panose="020F0502020204030204" pitchFamily="34" charset="0"/>
              </a:rPr>
              <a:t>For “Inquiry,” districts often use it to have a unit’s/module’s learning </a:t>
            </a:r>
            <a:r>
              <a:rPr lang="en-US" sz="1200" b="0" i="0" dirty="0">
                <a:solidFill>
                  <a:schemeClr val="tx2"/>
                </a:solidFill>
                <a:effectLst/>
                <a:latin typeface="Calibri" panose="020F0502020204030204" pitchFamily="34" charset="0"/>
                <a:cs typeface="Calibri" panose="020F0502020204030204" pitchFamily="34" charset="0"/>
              </a:rPr>
              <a:t>framed by a meaningful question or set of questions to be responded to at the appropriate level of challenge, while also having students engage in a rigorous, extended process of posing questions, exploring resources and applying information. Again, aspects of inquiry may be more or less present in a given unit/module and adding or building upon these aspects can improve the quality of engagement. </a:t>
            </a:r>
          </a:p>
          <a:p>
            <a:pPr marL="171450" indent="-171450">
              <a:buFont typeface="Arial" panose="020B0604020202020204" pitchFamily="34" charset="0"/>
              <a:buChar char="•"/>
            </a:pPr>
            <a:r>
              <a:rPr lang="en-US" sz="1200" b="0" i="0" dirty="0">
                <a:solidFill>
                  <a:schemeClr val="tx2"/>
                </a:solidFill>
                <a:effectLst/>
                <a:latin typeface="Calibri" panose="020F0502020204030204" pitchFamily="34" charset="0"/>
                <a:cs typeface="Calibri" panose="020F0502020204030204" pitchFamily="34" charset="0"/>
              </a:rPr>
              <a:t>For ”Structured Collaboration,” districts plan to provide appropriate structures and protocols for the different kinds of peer collaboration students will engage in throughout the learning process. This helps ensure collaboration feels safe and that it is conducive to reaching intended learning outcomes for all students. These structures and/or protocols can often be added to or built upon what may be present in a HQIR. </a:t>
            </a:r>
          </a:p>
          <a:p>
            <a:pPr marL="171450" indent="-171450">
              <a:buFont typeface="Arial" panose="020B0604020202020204" pitchFamily="34" charset="0"/>
              <a:buChar char="•"/>
            </a:pPr>
            <a:r>
              <a:rPr lang="en-US" sz="1200" b="0" i="0" dirty="0">
                <a:solidFill>
                  <a:schemeClr val="tx2"/>
                </a:solidFill>
                <a:effectLst/>
                <a:latin typeface="Calibri" panose="020F0502020204030204" pitchFamily="34" charset="0"/>
                <a:cs typeface="Calibri" panose="020F0502020204030204" pitchFamily="34" charset="0"/>
              </a:rPr>
              <a:t>For “Voice &amp; Choice,” districts embed ways for students to make some decisions about the learning, including how they work and what they create, and ways students can express their own ideas in their own voices. Many HQIRs offer aligned options for addressing voice and choice, and we would recommend beginning with those, however these aspects can also be increased through other smart adjustments. Both learning science and education research indicate that somewhat modest amounts of voice and choice can achieve the desired effects without having to make adjustments that could compromise the integrity of a HQIR’s design.</a:t>
            </a:r>
            <a:endParaRPr lang="en-US" dirty="0">
              <a:latin typeface="Calibri" panose="020F0502020204030204" pitchFamily="34" charset="0"/>
              <a:cs typeface="Calibri" panose="020F0502020204030204" pitchFamily="34" charset="0"/>
            </a:endParaRPr>
          </a:p>
          <a:p>
            <a:endParaRPr lang="en-US" baseline="30000" dirty="0">
              <a:latin typeface="Calibri" panose="020F0502020204030204" pitchFamily="34" charset="0"/>
              <a:cs typeface="Calibri" panose="020F0502020204030204" pitchFamily="34" charset="0"/>
            </a:endParaRPr>
          </a:p>
          <a:p>
            <a:r>
              <a:rPr lang="en-US" baseline="30000" dirty="0">
                <a:latin typeface="Calibri" panose="020F0502020204030204" pitchFamily="34" charset="0"/>
                <a:cs typeface="Calibri" panose="020F0502020204030204" pitchFamily="34" charset="0"/>
              </a:rPr>
              <a:t>12 </a:t>
            </a:r>
            <a:r>
              <a:rPr lang="en-US" dirty="0">
                <a:latin typeface="Calibri" panose="020F0502020204030204" pitchFamily="34" charset="0"/>
                <a:cs typeface="Calibri" panose="020F0502020204030204" pitchFamily="34" charset="0"/>
              </a:rPr>
              <a:t>PBL Works</a:t>
            </a:r>
          </a:p>
        </p:txBody>
      </p:sp>
      <p:sp>
        <p:nvSpPr>
          <p:cNvPr id="4" name="Slide Number Placeholder 3"/>
          <p:cNvSpPr>
            <a:spLocks noGrp="1"/>
          </p:cNvSpPr>
          <p:nvPr>
            <p:ph type="sldNum" sz="quarter" idx="5"/>
          </p:nvPr>
        </p:nvSpPr>
        <p:spPr/>
        <p:txBody>
          <a:bodyPr/>
          <a:lstStyle/>
          <a:p>
            <a:fld id="{D94A8F72-32E6-4120-9E4A-4E0B6EB6FB1D}" type="slidenum">
              <a:rPr lang="en-US" smtClean="0"/>
              <a:t>23</a:t>
            </a:fld>
            <a:endParaRPr lang="en-US"/>
          </a:p>
        </p:txBody>
      </p:sp>
    </p:spTree>
    <p:extLst>
      <p:ext uri="{BB962C8B-B14F-4D97-AF65-F5344CB8AC3E}">
        <p14:creationId xmlns:p14="http://schemas.microsoft.com/office/powerpoint/2010/main" val="40106822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have the deeper learning practices with potential suggestions for the stage of priming for learning. These practices and considerations are included in the adjustment portion of the curriculum analysis and adjustment tool introduced on the next slide. For each practice, the underlying bullets and sub-bullets offer high-level suggestions as to the where a district could look to make adjustments. You will notice these assume a fairly significant degree of local understanding and capacity. If precisely what is meant by these or how to effectively act upon them is not as clear enough, this is where external partnership with a high-quality deeper learning provider and the tools those organizations may have can be invaluable.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A8F72-32E6-4120-9E4A-4E0B6EB6FB1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393299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E2841"/>
                </a:solidFill>
                <a:effectLst/>
                <a:uLnTx/>
                <a:uFillTx/>
                <a:latin typeface="Franklin Gothic Medium" panose="020B0603020102020204" pitchFamily="34" charset="0"/>
                <a:ea typeface="+mn-ea"/>
                <a:cs typeface="+mn-cs"/>
              </a:rPr>
              <a:t>Before we transition, an important note on external partners, tools and professional learning: The marketplace of deeper learning vendors and tools is a fairly crowded one because the work of effectively engineering these practices into a learning design is complex and requires a good degree of experience and skill. Therefore, we would recommend assessing current capacity based on partnerships and trainings that have occurred in a district and partnering with high-quality deeper learning providers when capacity is lacking.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E2841"/>
              </a:solidFill>
              <a:effectLst/>
              <a:uLnTx/>
              <a:uFillTx/>
              <a:latin typeface="Franklin Gothic Medium" panose="020B06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E2841"/>
                </a:solidFill>
                <a:effectLst/>
                <a:uLnTx/>
                <a:uFillTx/>
                <a:latin typeface="Franklin Gothic Medium" panose="020B0603020102020204" pitchFamily="34" charset="0"/>
                <a:ea typeface="+mn-ea"/>
                <a:cs typeface="+mn-cs"/>
              </a:rPr>
              <a:t>And then an important note on curricular coherence: When adjustments are made to a local curriculum and its HQIR using any of these practices, it is important that those changes are reflected consistently across classrooms so that equitable access occurs for all. Therefore, we would recommend using the local curriculum document to record these adjustments so that when and how they occur is visible across the system and any supporting materials can be accessed efficiently. </a:t>
            </a:r>
          </a:p>
          <a:p>
            <a:endParaRPr lang="en-US" dirty="0"/>
          </a:p>
        </p:txBody>
      </p:sp>
      <p:sp>
        <p:nvSpPr>
          <p:cNvPr id="4" name="Slide Number Placeholder 3"/>
          <p:cNvSpPr>
            <a:spLocks noGrp="1"/>
          </p:cNvSpPr>
          <p:nvPr>
            <p:ph type="sldNum" sz="quarter" idx="5"/>
          </p:nvPr>
        </p:nvSpPr>
        <p:spPr/>
        <p:txBody>
          <a:bodyPr/>
          <a:lstStyle/>
          <a:p>
            <a:fld id="{D94A8F72-32E6-4120-9E4A-4E0B6EB6FB1D}" type="slidenum">
              <a:rPr lang="en-US" smtClean="0"/>
              <a:t>25</a:t>
            </a:fld>
            <a:endParaRPr lang="en-US"/>
          </a:p>
        </p:txBody>
      </p:sp>
    </p:spTree>
    <p:extLst>
      <p:ext uri="{BB962C8B-B14F-4D97-AF65-F5344CB8AC3E}">
        <p14:creationId xmlns:p14="http://schemas.microsoft.com/office/powerpoint/2010/main" val="31933581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help apply understanding from this module, the KDE created a Priming for Learning Curriculum Analysis and Adjustment Tool. The purpose of the tool is to assist a district curriculum team in analyzing their HQIR for evidence of each of the priming for learning indicators. The tool also offers suggestions for making curricular adjustments using deeper learning practices to further enhance their local curriculum in supporting vibrant learning experiences for all students. </a:t>
            </a:r>
          </a:p>
        </p:txBody>
      </p:sp>
      <p:sp>
        <p:nvSpPr>
          <p:cNvPr id="4" name="Slide Number Placeholder 3"/>
          <p:cNvSpPr>
            <a:spLocks noGrp="1"/>
          </p:cNvSpPr>
          <p:nvPr>
            <p:ph type="sldNum" sz="quarter" idx="5"/>
          </p:nvPr>
        </p:nvSpPr>
        <p:spPr/>
        <p:txBody>
          <a:bodyPr/>
          <a:lstStyle/>
          <a:p>
            <a:fld id="{D94A8F72-32E6-4120-9E4A-4E0B6EB6FB1D}" type="slidenum">
              <a:rPr lang="en-US" smtClean="0"/>
              <a:t>26</a:t>
            </a:fld>
            <a:endParaRPr lang="en-US"/>
          </a:p>
        </p:txBody>
      </p:sp>
    </p:spTree>
    <p:extLst>
      <p:ext uri="{BB962C8B-B14F-4D97-AF65-F5344CB8AC3E}">
        <p14:creationId xmlns:p14="http://schemas.microsoft.com/office/powerpoint/2010/main" val="36466807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want to close with some final important notes about priming for learning. With so much stimuli coming into students’ sensory register, priming is about capturing their immediate attention with things relevant to the upcoming learning. </a:t>
            </a:r>
          </a:p>
          <a:p>
            <a:endParaRPr lang="en-US" dirty="0"/>
          </a:p>
          <a:p>
            <a:r>
              <a:rPr lang="en-US" dirty="0"/>
              <a:t>By gaining their immediate attention, the brain can then begin to actively take in relevant information, ideas and questions into short-term working memory, and eventually throughout the unit into their long-term memory to support sense-making, application and transfer.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Priming not only needs to happen at the onset of a unit;</a:t>
            </a:r>
            <a:r>
              <a:rPr lang="en-US" b="1" baseline="0" dirty="0"/>
              <a:t> </a:t>
            </a:r>
            <a:r>
              <a:rPr lang="en-US" dirty="0"/>
              <a:t>it should recur throughout a unit of instruction to help sustain student interest and their commitment to the intended learning outcomes. This includes continually returning to the unit’s essential question, big idea and/or anchoring phenomena and how new learning connects to the big understandings of the unit. </a:t>
            </a:r>
          </a:p>
          <a:p>
            <a:endParaRPr lang="en-US" dirty="0"/>
          </a:p>
        </p:txBody>
      </p:sp>
      <p:sp>
        <p:nvSpPr>
          <p:cNvPr id="4" name="Slide Number Placeholder 3"/>
          <p:cNvSpPr>
            <a:spLocks noGrp="1"/>
          </p:cNvSpPr>
          <p:nvPr>
            <p:ph type="sldNum" sz="quarter" idx="5"/>
          </p:nvPr>
        </p:nvSpPr>
        <p:spPr/>
        <p:txBody>
          <a:bodyPr/>
          <a:lstStyle/>
          <a:p>
            <a:fld id="{D94A8F72-32E6-4120-9E4A-4E0B6EB6FB1D}" type="slidenum">
              <a:rPr lang="en-US" smtClean="0"/>
              <a:t>27</a:t>
            </a:fld>
            <a:endParaRPr lang="en-US"/>
          </a:p>
        </p:txBody>
      </p:sp>
    </p:spTree>
    <p:extLst>
      <p:ext uri="{BB962C8B-B14F-4D97-AF65-F5344CB8AC3E}">
        <p14:creationId xmlns:p14="http://schemas.microsoft.com/office/powerpoint/2010/main" val="7563549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2"/>
        <p:cNvGrpSpPr/>
        <p:nvPr/>
      </p:nvGrpSpPr>
      <p:grpSpPr>
        <a:xfrm>
          <a:off x="0" y="0"/>
          <a:ext cx="0" cy="0"/>
          <a:chOff x="0" y="0"/>
          <a:chExt cx="0" cy="0"/>
        </a:xfrm>
      </p:grpSpPr>
      <p:sp>
        <p:nvSpPr>
          <p:cNvPr id="1963" name="Google Shape;1963;g2bcb8bed3bc_1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4" name="Google Shape;1964;g2bcb8bed3bc_1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Thank you for taking time to engage in this module and please reach out with any questions you might have. </a:t>
            </a:r>
            <a:endParaRPr/>
          </a:p>
        </p:txBody>
      </p:sp>
      <p:sp>
        <p:nvSpPr>
          <p:cNvPr id="1965" name="Google Shape;1965;g2bcb8bed3bc_1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introductory document that frames this series—and there is a link back to it provided here in the speaking notes—shared how education leaders such as John Hattie, Doug Fisher and Nancy Frey have found it useful to divide the learning process into three phases: surface, deep and transfer (Hattie, et.al., 2017). The introduction then offered that core principles from learning science can also be laid out across a series of similar phases, adding an emphasis on “priming” for learning (Goodwin &amp; Rouleau, 2023). The visual on the slide is figure 1.2 in that introduction, with the first stage enlarged here to signal the focus of this initial module, Priming for Learning. It is important to note these phases are not perfectly linear or distinct. Aspects of one phase may naturally occur in another, and there may be some movement back and forth between them.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Link: </a:t>
            </a:r>
            <a:r>
              <a:rPr kumimoji="0" lang="en-US" sz="4400" b="0" i="0" u="none" strike="noStrike" kern="1200" cap="none" spc="0" normalizeH="0" baseline="0" noProof="0" dirty="0">
                <a:ln>
                  <a:noFill/>
                </a:ln>
                <a:solidFill>
                  <a:srgbClr val="007780"/>
                </a:solidFill>
                <a:effectLst/>
                <a:uLnTx/>
                <a:uFillTx/>
                <a:latin typeface="Franklin Gothic Medium" panose="020B0603020102020204"/>
                <a:ea typeface="+mj-ea"/>
                <a:cs typeface="+mj-cs"/>
                <a:hlinkClick r:id="rId3"/>
              </a:rPr>
              <a:t>https://education.ky.gov/curriculum/standards/kyacadstand/Documents/Integrating_HQIRs_and_Deeper_Learning_to_Strengthen_Tier_1_Instruction.pdf</a:t>
            </a:r>
            <a:r>
              <a:rPr kumimoji="0" lang="en-US" sz="4400" b="0" i="0" u="none" strike="noStrike" kern="1200" cap="none" spc="0" normalizeH="0" baseline="0" noProof="0" dirty="0">
                <a:ln>
                  <a:noFill/>
                </a:ln>
                <a:solidFill>
                  <a:srgbClr val="007780"/>
                </a:solidFill>
                <a:effectLst/>
                <a:uLnTx/>
                <a:uFillTx/>
                <a:latin typeface="Franklin Gothic Medium" panose="020B0603020102020204"/>
                <a:ea typeface="+mj-ea"/>
                <a:cs typeface="+mj-cs"/>
              </a:rPr>
              <a:t> </a:t>
            </a:r>
            <a:endParaRPr lang="en-US" dirty="0"/>
          </a:p>
        </p:txBody>
      </p:sp>
      <p:sp>
        <p:nvSpPr>
          <p:cNvPr id="4" name="Slide Number Placeholder 3"/>
          <p:cNvSpPr>
            <a:spLocks noGrp="1"/>
          </p:cNvSpPr>
          <p:nvPr>
            <p:ph type="sldNum" sz="quarter" idx="5"/>
          </p:nvPr>
        </p:nvSpPr>
        <p:spPr/>
        <p:txBody>
          <a:bodyPr/>
          <a:lstStyle/>
          <a:p>
            <a:fld id="{D94A8F72-32E6-4120-9E4A-4E0B6EB6FB1D}" type="slidenum">
              <a:rPr lang="en-US" smtClean="0"/>
              <a:t>3</a:t>
            </a:fld>
            <a:endParaRPr lang="en-US"/>
          </a:p>
        </p:txBody>
      </p:sp>
    </p:spTree>
    <p:extLst>
      <p:ext uri="{BB962C8B-B14F-4D97-AF65-F5344CB8AC3E}">
        <p14:creationId xmlns:p14="http://schemas.microsoft.com/office/powerpoint/2010/main" val="22125217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stage of priming for learning is driven by a need to trigger two key aspects of learning in students’ minds, curiosity and motivation, in order for new information to then pass through the filters of their sensory registers and enter immediate memory. Therefore, and to begin to establish a definition for it, priming for learning occurs when curiosity is sparked and initial student interest, cognitive and emotional, is generated. Cognitive science shows us that, neurobiologically, we can’t learn about what we don’t care about, or put another way, “we feel, therefore we learn” [</a:t>
            </a:r>
            <a:r>
              <a:rPr lang="de-DE" dirty="0"/>
              <a:t>Immordino-Yang, M. H., &amp; Damasio, A., 2007)</a:t>
            </a:r>
            <a:r>
              <a:rPr lang="en-US" dirty="0"/>
              <a:t>. </a:t>
            </a:r>
          </a:p>
          <a:p>
            <a:endParaRPr lang="en-US" b="1" dirty="0"/>
          </a:p>
          <a:p>
            <a:r>
              <a:rPr lang="en-US" dirty="0"/>
              <a:t>Once curiosity, a feeling, is sparked and interest is generated, having students connect to meaning and purpose supports motivation to set goals and to commit to the work of learning and mastery. </a:t>
            </a:r>
          </a:p>
        </p:txBody>
      </p:sp>
      <p:sp>
        <p:nvSpPr>
          <p:cNvPr id="4" name="Slide Number Placeholder 3"/>
          <p:cNvSpPr>
            <a:spLocks noGrp="1"/>
          </p:cNvSpPr>
          <p:nvPr>
            <p:ph type="sldNum" sz="quarter" idx="5"/>
          </p:nvPr>
        </p:nvSpPr>
        <p:spPr/>
        <p:txBody>
          <a:bodyPr/>
          <a:lstStyle/>
          <a:p>
            <a:fld id="{D94A8F72-32E6-4120-9E4A-4E0B6EB6FB1D}" type="slidenum">
              <a:rPr lang="en-US" smtClean="0"/>
              <a:t>4</a:t>
            </a:fld>
            <a:endParaRPr lang="en-US"/>
          </a:p>
        </p:txBody>
      </p:sp>
    </p:spTree>
    <p:extLst>
      <p:ext uri="{BB962C8B-B14F-4D97-AF65-F5344CB8AC3E}">
        <p14:creationId xmlns:p14="http://schemas.microsoft.com/office/powerpoint/2010/main" val="3868991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we want to look at findings from research to better understand why priming for learning matters. We will start by focusing on the specific findings around helping students become interested and then look at the research on helping them commit to learning. On each of the following slides, citations for the research that is referenced can be found in the slide notes for further exploration. </a:t>
            </a:r>
          </a:p>
        </p:txBody>
      </p:sp>
      <p:sp>
        <p:nvSpPr>
          <p:cNvPr id="4" name="Slide Number Placeholder 3"/>
          <p:cNvSpPr>
            <a:spLocks noGrp="1"/>
          </p:cNvSpPr>
          <p:nvPr>
            <p:ph type="sldNum" sz="quarter" idx="5"/>
          </p:nvPr>
        </p:nvSpPr>
        <p:spPr/>
        <p:txBody>
          <a:bodyPr/>
          <a:lstStyle/>
          <a:p>
            <a:fld id="{D94A8F72-32E6-4120-9E4A-4E0B6EB6FB1D}" type="slidenum">
              <a:rPr lang="en-US" smtClean="0"/>
              <a:t>5</a:t>
            </a:fld>
            <a:endParaRPr lang="en-US"/>
          </a:p>
        </p:txBody>
      </p:sp>
    </p:spTree>
    <p:extLst>
      <p:ext uri="{BB962C8B-B14F-4D97-AF65-F5344CB8AC3E}">
        <p14:creationId xmlns:p14="http://schemas.microsoft.com/office/powerpoint/2010/main" val="2945065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Let’s start with looking at the big picture around becoming interested. Our brains are constantly bombarded with stimuli from the environment, so for learning to occur, it must first cut through all the clutter coming into the students’ sensory register, as well as all that’s going on in their brain they bring with them into the classroom.</a:t>
            </a:r>
          </a:p>
          <a:p>
            <a:endParaRPr lang="en-US" baseline="0" dirty="0"/>
          </a:p>
          <a:p>
            <a:r>
              <a:rPr lang="en-US" baseline="0" dirty="0"/>
              <a:t>Essentially, we have to get the brain’s attention and it has a filtering process that reflects a sort of pecking order in terms of the types of stimuli that can cut through all the clutter:</a:t>
            </a:r>
          </a:p>
          <a:p>
            <a:pPr marL="171450" indent="-171450">
              <a:buFont typeface="Arial" panose="020B0604020202020204" pitchFamily="34" charset="0"/>
              <a:buChar char="•"/>
            </a:pPr>
            <a:r>
              <a:rPr lang="en-US" baseline="0" dirty="0"/>
              <a:t>The brain first and foremost pays attention to any stimuli that can stir up strong emotions- something referred to as emotional valence. </a:t>
            </a:r>
          </a:p>
          <a:p>
            <a:pPr marL="171450" indent="-171450">
              <a:buFont typeface="Arial" panose="020B0604020202020204" pitchFamily="34" charset="0"/>
              <a:buChar char="•"/>
            </a:pPr>
            <a:r>
              <a:rPr lang="en-US" baseline="0" dirty="0"/>
              <a:t>Next in the pecking order, the brain will pay attention to something that seems novel in the environment</a:t>
            </a:r>
          </a:p>
          <a:p>
            <a:pPr marL="171450" indent="-171450">
              <a:buFont typeface="Arial" panose="020B0604020202020204" pitchFamily="34" charset="0"/>
              <a:buChar char="•"/>
            </a:pPr>
            <a:r>
              <a:rPr lang="en-US" baseline="0" dirty="0"/>
              <a:t>Finally, brain’s filtering system pays attention to things that spark curiosity which comes from stimuli that the brain sees as perplexing and creates a sense of wonder or contradicts expectations.</a:t>
            </a:r>
          </a:p>
          <a:p>
            <a:endParaRPr lang="en-US" baseline="30000" dirty="0"/>
          </a:p>
          <a:p>
            <a:endParaRPr lang="en-US" baseline="30000" dirty="0"/>
          </a:p>
          <a:p>
            <a:r>
              <a:rPr lang="en-US" b="1" baseline="0" dirty="0"/>
              <a:t>Reference:</a:t>
            </a:r>
          </a:p>
          <a:p>
            <a:endParaRPr lang="en-US" baseline="30000" dirty="0"/>
          </a:p>
          <a:p>
            <a:r>
              <a:rPr lang="en-US" baseline="30000" dirty="0"/>
              <a:t>1 </a:t>
            </a:r>
            <a:r>
              <a:rPr lang="en-US" dirty="0"/>
              <a:t>Goodwin, B. (2020). Learning that sticks: A brain-based model for K-12 instructional design and delivery. Alexandria, VA: ASCD (ESSA Level IV)</a:t>
            </a:r>
          </a:p>
        </p:txBody>
      </p:sp>
      <p:sp>
        <p:nvSpPr>
          <p:cNvPr id="4" name="Slide Number Placeholder 3"/>
          <p:cNvSpPr>
            <a:spLocks noGrp="1"/>
          </p:cNvSpPr>
          <p:nvPr>
            <p:ph type="sldNum" sz="quarter" idx="5"/>
          </p:nvPr>
        </p:nvSpPr>
        <p:spPr/>
        <p:txBody>
          <a:bodyPr/>
          <a:lstStyle/>
          <a:p>
            <a:fld id="{D94A8F72-32E6-4120-9E4A-4E0B6EB6FB1D}" type="slidenum">
              <a:rPr lang="en-US" smtClean="0"/>
              <a:t>6</a:t>
            </a:fld>
            <a:endParaRPr lang="en-US"/>
          </a:p>
        </p:txBody>
      </p:sp>
    </p:spTree>
    <p:extLst>
      <p:ext uri="{BB962C8B-B14F-4D97-AF65-F5344CB8AC3E}">
        <p14:creationId xmlns:p14="http://schemas.microsoft.com/office/powerpoint/2010/main" val="921924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first main takeaway from the research on becoming interested is that the quality of student engagement affects student success as much as teacher quality.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Digging further into the research we find that when teachers focus on sparking student interest it has significant impact on student motivation which then leads to improved learning outcomes.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Research also shows a powerful connection when combining motivated students with effective teachers. So much so, together these two factors can offset barriers due to socioeconomic status.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When students are interested, it leads to increased motivation which tends to translate into student effort. Additionally, the research shows that helping students draw personal connections to the learning increases their motivation and achievement, as well.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References: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dirty="0"/>
              <a:t>1 </a:t>
            </a:r>
            <a:r>
              <a:rPr lang="en-US" dirty="0"/>
              <a:t>Goodwin, B. (2020). </a:t>
            </a:r>
            <a:r>
              <a:rPr lang="en-US" i="1" dirty="0"/>
              <a:t>Learning that sticks: A brain-based model for K-12 instructional design and delivery. </a:t>
            </a:r>
            <a:r>
              <a:rPr lang="en-US" dirty="0"/>
              <a:t>Alexandria, VA: ASCD (ESSA Level 4)</a:t>
            </a:r>
          </a:p>
          <a:p>
            <a:endParaRPr lang="en-US" dirty="0"/>
          </a:p>
          <a:p>
            <a:r>
              <a:rPr lang="en-US" baseline="30000" dirty="0"/>
              <a:t>2</a:t>
            </a:r>
            <a:r>
              <a:rPr lang="en-US" dirty="0"/>
              <a:t> Marzano, R. (2001). </a:t>
            </a:r>
            <a:r>
              <a:rPr lang="en-US" i="1" dirty="0"/>
              <a:t>A new era of school reform: Going where the research takes us. </a:t>
            </a:r>
            <a:r>
              <a:rPr lang="en-US" dirty="0" err="1"/>
              <a:t>McREL</a:t>
            </a:r>
            <a:r>
              <a:rPr lang="en-US" dirty="0"/>
              <a:t>. (ESSA Level 4)</a:t>
            </a:r>
          </a:p>
          <a:p>
            <a:endParaRPr lang="en-US" dirty="0"/>
          </a:p>
          <a:p>
            <a:r>
              <a:rPr lang="en-US" baseline="30000" dirty="0"/>
              <a:t>3</a:t>
            </a:r>
            <a:r>
              <a:rPr lang="en-US" dirty="0"/>
              <a:t> Anand &amp; Ross. (1987). Using computer-assisted instruction to personalize arithmetic materials for elementary school children. </a:t>
            </a:r>
            <a:r>
              <a:rPr lang="en-US" i="1" dirty="0"/>
              <a:t>Journal of Educational Psychology, 79</a:t>
            </a:r>
            <a:r>
              <a:rPr lang="en-US" i="0" dirty="0"/>
              <a:t>(</a:t>
            </a:r>
            <a:r>
              <a:rPr lang="en-US" i="1" dirty="0"/>
              <a:t>1</a:t>
            </a:r>
            <a:r>
              <a:rPr lang="en-US" dirty="0"/>
              <a:t>),  72-78. Accessed at https://doi.org/10.1037/0022-0663.79.1.72  (ESSA Level 1)</a:t>
            </a:r>
          </a:p>
          <a:p>
            <a:endParaRPr lang="en-US" dirty="0"/>
          </a:p>
          <a:p>
            <a:r>
              <a:rPr lang="en-US" baseline="30000" dirty="0"/>
              <a:t>4</a:t>
            </a:r>
            <a:r>
              <a:rPr lang="en-US" dirty="0"/>
              <a:t> Dombek, J., Crowe, E. C., Spencer, M., Tighe, E. L., </a:t>
            </a:r>
            <a:r>
              <a:rPr lang="en-US" dirty="0" err="1"/>
              <a:t>Coffinger</a:t>
            </a:r>
            <a:r>
              <a:rPr lang="en-US" dirty="0"/>
              <a:t>, S., </a:t>
            </a:r>
            <a:r>
              <a:rPr lang="en-US" dirty="0" err="1"/>
              <a:t>Zargar</a:t>
            </a:r>
            <a:r>
              <a:rPr lang="en-US" dirty="0"/>
              <a:t>, E., Wood, T., &amp; </a:t>
            </a:r>
            <a:r>
              <a:rPr lang="en-US" dirty="0" err="1"/>
              <a:t>Petscher</a:t>
            </a:r>
            <a:r>
              <a:rPr lang="en-US" dirty="0"/>
              <a:t>, Y. (2107). Acquiring science and social studies knowledge in kindergarten through fourth grade: Conceptualization, design, implementation, and efficacy testing of content-area literacy instruction (CALI). </a:t>
            </a:r>
            <a:r>
              <a:rPr lang="en-US" i="1" dirty="0"/>
              <a:t>Journal of Educational Psychology, 109</a:t>
            </a:r>
            <a:r>
              <a:rPr lang="en-US" i="0" dirty="0"/>
              <a:t>(3</a:t>
            </a:r>
            <a:r>
              <a:rPr lang="en-US" dirty="0"/>
              <a:t>), 301-320, Accessed at https://doi.org/10.1037/edu0000128 (ESSA Level 1)</a:t>
            </a:r>
          </a:p>
        </p:txBody>
      </p:sp>
      <p:sp>
        <p:nvSpPr>
          <p:cNvPr id="4" name="Slide Number Placeholder 3"/>
          <p:cNvSpPr>
            <a:spLocks noGrp="1"/>
          </p:cNvSpPr>
          <p:nvPr>
            <p:ph type="sldNum" sz="quarter" idx="5"/>
          </p:nvPr>
        </p:nvSpPr>
        <p:spPr/>
        <p:txBody>
          <a:bodyPr/>
          <a:lstStyle/>
          <a:p>
            <a:fld id="{D94A8F72-32E6-4120-9E4A-4E0B6EB6FB1D}" type="slidenum">
              <a:rPr lang="en-US" smtClean="0"/>
              <a:t>7</a:t>
            </a:fld>
            <a:endParaRPr lang="en-US"/>
          </a:p>
        </p:txBody>
      </p:sp>
    </p:spTree>
    <p:extLst>
      <p:ext uri="{BB962C8B-B14F-4D97-AF65-F5344CB8AC3E}">
        <p14:creationId xmlns:p14="http://schemas.microsoft.com/office/powerpoint/2010/main" val="1384015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Another overall take-away from the research is that when students become interested it primes the brain for learning and supports retention. </a:t>
            </a:r>
          </a:p>
          <a:p>
            <a:endParaRPr lang="en-US" baseline="0" dirty="0"/>
          </a:p>
          <a:p>
            <a:r>
              <a:rPr lang="en-US" baseline="0" dirty="0"/>
              <a:t>One of the reasons we are more apt to recall learning when it is connected to positive emotions, novel stimuli and/or curiosity, is because it helps to create mental “hooks” that support later recall. </a:t>
            </a:r>
          </a:p>
          <a:p>
            <a:endParaRPr lang="en-US" baseline="30000" dirty="0"/>
          </a:p>
          <a:p>
            <a:r>
              <a:rPr lang="en-US" b="1" baseline="0" dirty="0"/>
              <a:t>References:</a:t>
            </a:r>
          </a:p>
          <a:p>
            <a:r>
              <a:rPr lang="en-US" baseline="30000" dirty="0"/>
              <a:t>5</a:t>
            </a:r>
            <a:r>
              <a:rPr lang="en-US" dirty="0"/>
              <a:t> Gruber, M. J., Gelman, B. D., &amp; </a:t>
            </a:r>
            <a:r>
              <a:rPr lang="en-US" dirty="0" err="1"/>
              <a:t>Ranganath</a:t>
            </a:r>
            <a:r>
              <a:rPr lang="en-US" dirty="0"/>
              <a:t>, C.  (2014). States of curiosity modulate hippocampus-dependent learning via the dopaminergic circuit. </a:t>
            </a:r>
            <a:r>
              <a:rPr lang="en-US" i="1" dirty="0"/>
              <a:t>Neuron</a:t>
            </a:r>
            <a:r>
              <a:rPr lang="en-US" dirty="0"/>
              <a:t>., 84(2), 486-496. Accessed at https://doi.org/10.1016/j.neuron.2014.08.060 </a:t>
            </a:r>
          </a:p>
          <a:p>
            <a:endParaRPr lang="en-US" dirty="0"/>
          </a:p>
          <a:p>
            <a:r>
              <a:rPr lang="en-US" baseline="30000" dirty="0"/>
              <a:t>6</a:t>
            </a:r>
            <a:r>
              <a:rPr lang="en-US" dirty="0"/>
              <a:t> Isen, A. M., </a:t>
            </a:r>
            <a:r>
              <a:rPr lang="en-US" dirty="0" err="1"/>
              <a:t>Daubman</a:t>
            </a:r>
            <a:r>
              <a:rPr lang="en-US" dirty="0"/>
              <a:t>, K. A., &amp; Nowicki, G. P. (1987). Positive affect facilitates creative problem solving. </a:t>
            </a:r>
            <a:r>
              <a:rPr lang="en-US" i="1" dirty="0"/>
              <a:t>Journal of Personality and Social Psychology, 52</a:t>
            </a:r>
            <a:r>
              <a:rPr lang="en-US" dirty="0"/>
              <a:t>, 1122-1131. Accessed at https://doi.org/10.1037/0022-3514.52.6.1122</a:t>
            </a:r>
          </a:p>
          <a:p>
            <a:r>
              <a:rPr lang="en-US" dirty="0"/>
              <a:t> </a:t>
            </a:r>
          </a:p>
          <a:p>
            <a:r>
              <a:rPr lang="en-US" baseline="30000" dirty="0"/>
              <a:t>7</a:t>
            </a:r>
            <a:r>
              <a:rPr lang="en-US" dirty="0"/>
              <a:t> Isen, A. M., </a:t>
            </a:r>
            <a:r>
              <a:rPr lang="en-US" dirty="0" err="1"/>
              <a:t>Shalker</a:t>
            </a:r>
            <a:r>
              <a:rPr lang="en-US" dirty="0"/>
              <a:t>, T. E., Clark, M., &amp; Karp, L. (1978). Affect, accessibility of material in memory, and behavior: A cognitive loop. </a:t>
            </a:r>
            <a:r>
              <a:rPr lang="en-US" i="1" dirty="0"/>
              <a:t>Journal of Personality and Social Psychology, 36</a:t>
            </a:r>
            <a:r>
              <a:rPr lang="en-US" i="0" dirty="0"/>
              <a:t>(1), 1. Accessed at https://doi.org/10.1037/0022-3514.36.1.1</a:t>
            </a:r>
          </a:p>
          <a:p>
            <a:endParaRPr lang="en-US" dirty="0"/>
          </a:p>
          <a:p>
            <a:r>
              <a:rPr lang="en-US" baseline="30000" dirty="0"/>
              <a:t>8</a:t>
            </a:r>
            <a:r>
              <a:rPr lang="en-US" dirty="0"/>
              <a:t> </a:t>
            </a:r>
            <a:r>
              <a:rPr lang="en-US" sz="1200" dirty="0">
                <a:effectLst/>
                <a:latin typeface="Segoe UI" panose="020B0502040204020203" pitchFamily="34" charset="0"/>
              </a:rPr>
              <a:t>Immordino-Yang, M. H. (2016). Emotions, learning, and the brain: Exploring the educational implications of affective neuroscience (First edition). New York, NY: W.W. Norton &amp; Company. (ESSA Level 4)</a:t>
            </a:r>
            <a:endParaRPr lang="en-US" sz="1400" dirty="0">
              <a:effectLst/>
              <a:latin typeface="Arial" panose="020B060402020202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D94A8F72-32E6-4120-9E4A-4E0B6EB6FB1D}" type="slidenum">
              <a:rPr lang="en-US" smtClean="0"/>
              <a:t>8</a:t>
            </a:fld>
            <a:endParaRPr lang="en-US"/>
          </a:p>
        </p:txBody>
      </p:sp>
    </p:spTree>
    <p:extLst>
      <p:ext uri="{BB962C8B-B14F-4D97-AF65-F5344CB8AC3E}">
        <p14:creationId xmlns:p14="http://schemas.microsoft.com/office/powerpoint/2010/main" val="3830811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The key take-away from the research indicates that when teachers take the time to help students become interested in what they are learning, it helps to accelerate the entire learning process.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a:t>1 </a:t>
            </a:r>
            <a:r>
              <a:rPr lang="en-US"/>
              <a:t>Goodwin, B. (2020). </a:t>
            </a:r>
            <a:r>
              <a:rPr lang="en-US" i="1"/>
              <a:t>Learning that sticks: A brain-based model for K-12 instructional design and delivery. </a:t>
            </a:r>
            <a:r>
              <a:rPr lang="en-US"/>
              <a:t>Alexandria, VA: ASCD (ESSA Level 4)</a:t>
            </a:r>
          </a:p>
          <a:p>
            <a:endParaRPr lang="en-US"/>
          </a:p>
        </p:txBody>
      </p:sp>
      <p:sp>
        <p:nvSpPr>
          <p:cNvPr id="4" name="Slide Number Placeholder 3"/>
          <p:cNvSpPr>
            <a:spLocks noGrp="1"/>
          </p:cNvSpPr>
          <p:nvPr>
            <p:ph type="sldNum" sz="quarter" idx="5"/>
          </p:nvPr>
        </p:nvSpPr>
        <p:spPr/>
        <p:txBody>
          <a:bodyPr/>
          <a:lstStyle/>
          <a:p>
            <a:fld id="{D94A8F72-32E6-4120-9E4A-4E0B6EB6FB1D}" type="slidenum">
              <a:rPr lang="en-US" smtClean="0"/>
              <a:t>9</a:t>
            </a:fld>
            <a:endParaRPr lang="en-US"/>
          </a:p>
        </p:txBody>
      </p:sp>
    </p:spTree>
    <p:extLst>
      <p:ext uri="{BB962C8B-B14F-4D97-AF65-F5344CB8AC3E}">
        <p14:creationId xmlns:p14="http://schemas.microsoft.com/office/powerpoint/2010/main" val="22291902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08569-7959-0241-9BB6-EB4CB1A4E314}"/>
              </a:ext>
            </a:extLst>
          </p:cNvPr>
          <p:cNvSpPr>
            <a:spLocks noGrp="1"/>
          </p:cNvSpPr>
          <p:nvPr>
            <p:ph type="ctrTitle"/>
          </p:nvPr>
        </p:nvSpPr>
        <p:spPr>
          <a:xfrm>
            <a:off x="1524000" y="1122363"/>
            <a:ext cx="9144000" cy="2387600"/>
          </a:xfrm>
        </p:spPr>
        <p:txBody>
          <a:bodyPr anchor="b"/>
          <a:lstStyle>
            <a:lvl1pPr algn="ctr">
              <a:defRPr sz="6000">
                <a:solidFill>
                  <a:srgbClr val="102649"/>
                </a:solidFill>
              </a:defRPr>
            </a:lvl1pPr>
          </a:lstStyle>
          <a:p>
            <a:r>
              <a:rPr lang="en-US"/>
              <a:t>Click to edit Master title style</a:t>
            </a:r>
          </a:p>
        </p:txBody>
      </p:sp>
      <p:sp>
        <p:nvSpPr>
          <p:cNvPr id="3" name="Subtitle 2">
            <a:extLst>
              <a:ext uri="{FF2B5EF4-FFF2-40B4-BE49-F238E27FC236}">
                <a16:creationId xmlns:a16="http://schemas.microsoft.com/office/drawing/2014/main" id="{D0C0594C-E6C1-9547-AD0F-AB6967F2DD52}"/>
              </a:ext>
            </a:extLst>
          </p:cNvPr>
          <p:cNvSpPr>
            <a:spLocks noGrp="1"/>
          </p:cNvSpPr>
          <p:nvPr>
            <p:ph type="subTitle" idx="1"/>
          </p:nvPr>
        </p:nvSpPr>
        <p:spPr>
          <a:xfrm>
            <a:off x="1524000" y="3602038"/>
            <a:ext cx="9144000" cy="1655762"/>
          </a:xfrm>
        </p:spPr>
        <p:txBody>
          <a:bodyPr/>
          <a:lstStyle>
            <a:lvl1pPr marL="0" indent="0" algn="ctr">
              <a:buNone/>
              <a:defRPr sz="2400">
                <a:solidFill>
                  <a:srgbClr val="0077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DA7D72-74A1-FB4F-ACD2-40B8F2296B3D}"/>
              </a:ext>
            </a:extLst>
          </p:cNvPr>
          <p:cNvSpPr>
            <a:spLocks noGrp="1"/>
          </p:cNvSpPr>
          <p:nvPr>
            <p:ph type="dt" sz="half" idx="10"/>
          </p:nvPr>
        </p:nvSpPr>
        <p:spPr/>
        <p:txBody>
          <a:bodyPr/>
          <a:lstStyle>
            <a:lvl1pPr>
              <a:defRPr>
                <a:solidFill>
                  <a:schemeClr val="bg1"/>
                </a:solidFill>
              </a:defRPr>
            </a:lvl1pPr>
          </a:lstStyle>
          <a:p>
            <a:fld id="{90F885B2-8894-8044-8FDE-175D50DC3849}" type="datetimeFigureOut">
              <a:rPr lang="en-US" smtClean="0"/>
              <a:pPr/>
              <a:t>11/22/2024</a:t>
            </a:fld>
            <a:endParaRPr lang="en-US"/>
          </a:p>
        </p:txBody>
      </p:sp>
      <p:sp>
        <p:nvSpPr>
          <p:cNvPr id="5" name="Footer Placeholder 4">
            <a:extLst>
              <a:ext uri="{FF2B5EF4-FFF2-40B4-BE49-F238E27FC236}">
                <a16:creationId xmlns:a16="http://schemas.microsoft.com/office/drawing/2014/main" id="{1EC3B05B-48C7-544E-97E6-CC2AA1DB1D6D}"/>
              </a:ext>
            </a:extLst>
          </p:cNvPr>
          <p:cNvSpPr>
            <a:spLocks noGrp="1"/>
          </p:cNvSpPr>
          <p:nvPr>
            <p:ph type="ftr" sz="quarter" idx="11"/>
          </p:nvPr>
        </p:nvSpPr>
        <p:spPr/>
        <p:txBody>
          <a:bodyPr/>
          <a:lstStyle>
            <a:lvl1pPr>
              <a:defRPr>
                <a:solidFill>
                  <a:srgbClr val="007780"/>
                </a:solidFill>
              </a:defRPr>
            </a:lvl1pPr>
          </a:lstStyle>
          <a:p>
            <a:endParaRPr lang="en-US"/>
          </a:p>
        </p:txBody>
      </p:sp>
      <p:sp>
        <p:nvSpPr>
          <p:cNvPr id="6" name="Slide Number Placeholder 5">
            <a:extLst>
              <a:ext uri="{FF2B5EF4-FFF2-40B4-BE49-F238E27FC236}">
                <a16:creationId xmlns:a16="http://schemas.microsoft.com/office/drawing/2014/main" id="{C7E0090F-0F27-4242-854F-4BE100FF7E80}"/>
              </a:ext>
            </a:extLst>
          </p:cNvPr>
          <p:cNvSpPr>
            <a:spLocks noGrp="1"/>
          </p:cNvSpPr>
          <p:nvPr>
            <p:ph type="sldNum" sz="quarter" idx="12"/>
          </p:nvPr>
        </p:nvSpPr>
        <p:spPr>
          <a:xfrm>
            <a:off x="8610600" y="6356350"/>
            <a:ext cx="2743200" cy="365125"/>
          </a:xfrm>
          <a:prstGeom prst="rect">
            <a:avLst/>
          </a:prstGeom>
        </p:spPr>
        <p:txBody>
          <a:bodyPr/>
          <a:lstStyle>
            <a:lvl1pPr>
              <a:defRPr>
                <a:solidFill>
                  <a:srgbClr val="007780"/>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3982362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D2CF2-02DF-EB40-9C30-F603922C43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8DE25A-01D2-3842-897E-9F6C707073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52C0B9-4A3D-004D-A3C2-A486C0B21C4E}"/>
              </a:ext>
            </a:extLst>
          </p:cNvPr>
          <p:cNvSpPr>
            <a:spLocks noGrp="1"/>
          </p:cNvSpPr>
          <p:nvPr>
            <p:ph type="dt" sz="half" idx="10"/>
          </p:nvPr>
        </p:nvSpPr>
        <p:spPr/>
        <p:txBody>
          <a:bodyPr/>
          <a:lstStyle/>
          <a:p>
            <a:fld id="{90F885B2-8894-8044-8FDE-175D50DC3849}" type="datetimeFigureOut">
              <a:rPr lang="en-US" smtClean="0"/>
              <a:t>11/22/2024</a:t>
            </a:fld>
            <a:endParaRPr lang="en-US"/>
          </a:p>
        </p:txBody>
      </p:sp>
      <p:sp>
        <p:nvSpPr>
          <p:cNvPr id="5" name="Footer Placeholder 4">
            <a:extLst>
              <a:ext uri="{FF2B5EF4-FFF2-40B4-BE49-F238E27FC236}">
                <a16:creationId xmlns:a16="http://schemas.microsoft.com/office/drawing/2014/main" id="{50D7C0FF-A49D-F241-8819-70F0A0CC272D}"/>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022027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5D8CEE-7FBA-F449-BE55-F05E99DED9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F7D7E5-BBC6-C94E-AF43-17FD8D82E1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1A1BF-C169-454D-9CB3-0B7C89D9455C}"/>
              </a:ext>
            </a:extLst>
          </p:cNvPr>
          <p:cNvSpPr>
            <a:spLocks noGrp="1"/>
          </p:cNvSpPr>
          <p:nvPr>
            <p:ph type="dt" sz="half" idx="10"/>
          </p:nvPr>
        </p:nvSpPr>
        <p:spPr/>
        <p:txBody>
          <a:bodyPr/>
          <a:lstStyle/>
          <a:p>
            <a:fld id="{90F885B2-8894-8044-8FDE-175D50DC3849}" type="datetimeFigureOut">
              <a:rPr lang="en-US" smtClean="0"/>
              <a:t>11/22/2024</a:t>
            </a:fld>
            <a:endParaRPr lang="en-US"/>
          </a:p>
        </p:txBody>
      </p:sp>
      <p:sp>
        <p:nvSpPr>
          <p:cNvPr id="5" name="Footer Placeholder 4">
            <a:extLst>
              <a:ext uri="{FF2B5EF4-FFF2-40B4-BE49-F238E27FC236}">
                <a16:creationId xmlns:a16="http://schemas.microsoft.com/office/drawing/2014/main" id="{09E9A9C6-28A1-0644-81AA-16813709755C}"/>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416688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D32FA69-F2CC-8E44-A069-E9A85C2CDD23}"/>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11/22/2024</a:t>
            </a:fld>
            <a:endParaRPr lang="en-US"/>
          </a:p>
        </p:txBody>
      </p:sp>
      <p:sp>
        <p:nvSpPr>
          <p:cNvPr id="4" name="Footer Placeholder 3">
            <a:extLst>
              <a:ext uri="{FF2B5EF4-FFF2-40B4-BE49-F238E27FC236}">
                <a16:creationId xmlns:a16="http://schemas.microsoft.com/office/drawing/2014/main" id="{19E013E8-1B59-1947-97AA-780C14576EFC}"/>
              </a:ext>
            </a:extLst>
          </p:cNvPr>
          <p:cNvSpPr>
            <a:spLocks noGrp="1"/>
          </p:cNvSpPr>
          <p:nvPr>
            <p:ph type="ftr" sz="quarter" idx="11"/>
          </p:nvPr>
        </p:nvSpPr>
        <p:spPr/>
        <p:txBody>
          <a:bodyPr/>
          <a:lstStyle>
            <a:lvl1pPr>
              <a:defRPr>
                <a:solidFill>
                  <a:srgbClr val="102649"/>
                </a:solidFill>
              </a:defRPr>
            </a:lvl1pPr>
          </a:lstStyle>
          <a:p>
            <a:endParaRPr lang="en-US"/>
          </a:p>
        </p:txBody>
      </p:sp>
      <p:sp>
        <p:nvSpPr>
          <p:cNvPr id="2" name="Title 1">
            <a:extLst>
              <a:ext uri="{FF2B5EF4-FFF2-40B4-BE49-F238E27FC236}">
                <a16:creationId xmlns:a16="http://schemas.microsoft.com/office/drawing/2014/main" id="{B7E8C20D-A7B4-A745-99FE-F5545C06A2BC}"/>
              </a:ext>
            </a:extLst>
          </p:cNvPr>
          <p:cNvSpPr>
            <a:spLocks noGrp="1"/>
          </p:cNvSpPr>
          <p:nvPr>
            <p:ph type="title"/>
          </p:nvPr>
        </p:nvSpPr>
        <p:spPr>
          <a:xfrm>
            <a:off x="838200" y="-1507218"/>
            <a:ext cx="10515600" cy="1325563"/>
          </a:xfrm>
        </p:spPr>
        <p:txBody>
          <a:bodyPr/>
          <a:lstStyle/>
          <a:p>
            <a:r>
              <a:rPr lang="en-US"/>
              <a:t>Click to edit Master title style</a:t>
            </a:r>
          </a:p>
        </p:txBody>
      </p:sp>
    </p:spTree>
    <p:extLst>
      <p:ext uri="{BB962C8B-B14F-4D97-AF65-F5344CB8AC3E}">
        <p14:creationId xmlns:p14="http://schemas.microsoft.com/office/powerpoint/2010/main" val="2657028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B55A3-9192-AA4B-A28B-F665D0BBD9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CF848-C4FD-8E4B-B94D-2FC841DBA2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930E4B-79F6-0A4D-9360-91B7A9F1433A}"/>
              </a:ext>
            </a:extLst>
          </p:cNvPr>
          <p:cNvSpPr>
            <a:spLocks noGrp="1"/>
          </p:cNvSpPr>
          <p:nvPr>
            <p:ph type="dt" sz="half" idx="10"/>
          </p:nvPr>
        </p:nvSpPr>
        <p:spPr/>
        <p:txBody>
          <a:bodyPr/>
          <a:lstStyle/>
          <a:p>
            <a:fld id="{90F885B2-8894-8044-8FDE-175D50DC3849}" type="datetimeFigureOut">
              <a:rPr lang="en-US" smtClean="0"/>
              <a:t>11/22/2024</a:t>
            </a:fld>
            <a:endParaRPr lang="en-US"/>
          </a:p>
        </p:txBody>
      </p:sp>
      <p:sp>
        <p:nvSpPr>
          <p:cNvPr id="5" name="Footer Placeholder 4">
            <a:extLst>
              <a:ext uri="{FF2B5EF4-FFF2-40B4-BE49-F238E27FC236}">
                <a16:creationId xmlns:a16="http://schemas.microsoft.com/office/drawing/2014/main" id="{A3F54B59-D8EC-434F-A166-20C80AE0AC7C}"/>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46679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2AF73-9A4E-D146-900B-0DCB690244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68D449-E993-6C44-BBED-F872FBC174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DE4AF1-AF32-5744-9E56-22A24F35B1D1}"/>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11/22/2024</a:t>
            </a:fld>
            <a:endParaRPr lang="en-US"/>
          </a:p>
        </p:txBody>
      </p:sp>
      <p:sp>
        <p:nvSpPr>
          <p:cNvPr id="5" name="Footer Placeholder 4">
            <a:extLst>
              <a:ext uri="{FF2B5EF4-FFF2-40B4-BE49-F238E27FC236}">
                <a16:creationId xmlns:a16="http://schemas.microsoft.com/office/drawing/2014/main" id="{A39392A0-E4A1-8D48-AC5B-1687A954FC93}"/>
              </a:ext>
            </a:extLst>
          </p:cNvPr>
          <p:cNvSpPr>
            <a:spLocks noGrp="1"/>
          </p:cNvSpPr>
          <p:nvPr>
            <p:ph type="ftr" sz="quarter" idx="11"/>
          </p:nvPr>
        </p:nvSpPr>
        <p:spPr>
          <a:xfrm>
            <a:off x="4038600" y="6356350"/>
            <a:ext cx="4078266" cy="365125"/>
          </a:xfrm>
        </p:spPr>
        <p:txBody>
          <a:bodyPr/>
          <a:lstStyle>
            <a:lvl1pPr>
              <a:defRPr>
                <a:solidFill>
                  <a:srgbClr val="102649"/>
                </a:solidFill>
              </a:defRPr>
            </a:lvl1pPr>
          </a:lstStyle>
          <a:p>
            <a:endParaRPr lang="en-US"/>
          </a:p>
        </p:txBody>
      </p:sp>
      <p:sp>
        <p:nvSpPr>
          <p:cNvPr id="6" name="Slide Number Placeholder 5">
            <a:extLst>
              <a:ext uri="{FF2B5EF4-FFF2-40B4-BE49-F238E27FC236}">
                <a16:creationId xmlns:a16="http://schemas.microsoft.com/office/drawing/2014/main" id="{DC31426B-CAD7-A248-9D25-832FA2DA8EAC}"/>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83887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129AE-3E3D-8D40-9357-256A736AB1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F97DC4-37E3-C541-8F1C-EC9F203D4E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18A85B-13CF-DC4C-9B51-8C0EC07574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8DDCC5-4054-D648-9589-53E6D120B71D}"/>
              </a:ext>
            </a:extLst>
          </p:cNvPr>
          <p:cNvSpPr>
            <a:spLocks noGrp="1"/>
          </p:cNvSpPr>
          <p:nvPr>
            <p:ph type="dt" sz="half" idx="10"/>
          </p:nvPr>
        </p:nvSpPr>
        <p:spPr/>
        <p:txBody>
          <a:bodyPr/>
          <a:lstStyle/>
          <a:p>
            <a:fld id="{90F885B2-8894-8044-8FDE-175D50DC3849}" type="datetimeFigureOut">
              <a:rPr lang="en-US" smtClean="0"/>
              <a:t>11/22/2024</a:t>
            </a:fld>
            <a:endParaRPr lang="en-US"/>
          </a:p>
        </p:txBody>
      </p:sp>
      <p:sp>
        <p:nvSpPr>
          <p:cNvPr id="6" name="Footer Placeholder 5">
            <a:extLst>
              <a:ext uri="{FF2B5EF4-FFF2-40B4-BE49-F238E27FC236}">
                <a16:creationId xmlns:a16="http://schemas.microsoft.com/office/drawing/2014/main" id="{23010285-C8F1-CC49-B417-CA5C71B95526}"/>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82104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DC529-84D4-2947-8D87-A9FE98A465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1BF79D-E057-CE44-9D97-934038F085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57DC18-B0E2-5D48-BC36-CA6CE05548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6779E1-2F41-084E-B78A-9475EADB33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E98414-52E5-4E4B-BD61-22E50040F5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A177FD-8970-6E49-AE3A-3E99004152A2}"/>
              </a:ext>
            </a:extLst>
          </p:cNvPr>
          <p:cNvSpPr>
            <a:spLocks noGrp="1"/>
          </p:cNvSpPr>
          <p:nvPr>
            <p:ph type="dt" sz="half" idx="10"/>
          </p:nvPr>
        </p:nvSpPr>
        <p:spPr/>
        <p:txBody>
          <a:bodyPr/>
          <a:lstStyle/>
          <a:p>
            <a:fld id="{90F885B2-8894-8044-8FDE-175D50DC3849}" type="datetimeFigureOut">
              <a:rPr lang="en-US" smtClean="0"/>
              <a:t>11/22/2024</a:t>
            </a:fld>
            <a:endParaRPr lang="en-US"/>
          </a:p>
        </p:txBody>
      </p:sp>
      <p:sp>
        <p:nvSpPr>
          <p:cNvPr id="8" name="Footer Placeholder 7">
            <a:extLst>
              <a:ext uri="{FF2B5EF4-FFF2-40B4-BE49-F238E27FC236}">
                <a16:creationId xmlns:a16="http://schemas.microsoft.com/office/drawing/2014/main" id="{69B81514-1649-6142-AC73-F89804C2EA4E}"/>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964063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95664-CBD9-5B44-AF8D-232A4D4E3E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453A43-613C-1740-9F57-1DA02F78D8E7}"/>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11/22/2024</a:t>
            </a:fld>
            <a:endParaRPr lang="en-US"/>
          </a:p>
        </p:txBody>
      </p:sp>
      <p:sp>
        <p:nvSpPr>
          <p:cNvPr id="4" name="Footer Placeholder 3">
            <a:extLst>
              <a:ext uri="{FF2B5EF4-FFF2-40B4-BE49-F238E27FC236}">
                <a16:creationId xmlns:a16="http://schemas.microsoft.com/office/drawing/2014/main" id="{E5737E07-BDE7-EE4F-A7D2-BCC968B7D3B9}"/>
              </a:ext>
            </a:extLst>
          </p:cNvPr>
          <p:cNvSpPr>
            <a:spLocks noGrp="1"/>
          </p:cNvSpPr>
          <p:nvPr>
            <p:ph type="ftr" sz="quarter" idx="11"/>
          </p:nvPr>
        </p:nvSpPr>
        <p:spPr/>
        <p:txBody>
          <a:bodyPr/>
          <a:lstStyle>
            <a:lvl1pPr>
              <a:defRPr>
                <a:solidFill>
                  <a:srgbClr val="102649"/>
                </a:solidFill>
              </a:defRPr>
            </a:lvl1pPr>
          </a:lstStyle>
          <a:p>
            <a:endParaRPr lang="en-US"/>
          </a:p>
        </p:txBody>
      </p:sp>
    </p:spTree>
    <p:extLst>
      <p:ext uri="{BB962C8B-B14F-4D97-AF65-F5344CB8AC3E}">
        <p14:creationId xmlns:p14="http://schemas.microsoft.com/office/powerpoint/2010/main" val="3274293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CEA650-939E-F048-B947-6D573735B252}"/>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11/22/2024</a:t>
            </a:fld>
            <a:endParaRPr lang="en-US"/>
          </a:p>
        </p:txBody>
      </p:sp>
      <p:sp>
        <p:nvSpPr>
          <p:cNvPr id="3" name="Footer Placeholder 2">
            <a:extLst>
              <a:ext uri="{FF2B5EF4-FFF2-40B4-BE49-F238E27FC236}">
                <a16:creationId xmlns:a16="http://schemas.microsoft.com/office/drawing/2014/main" id="{2363B547-38B5-CE45-9D41-AB9885E10534}"/>
              </a:ext>
            </a:extLst>
          </p:cNvPr>
          <p:cNvSpPr>
            <a:spLocks noGrp="1"/>
          </p:cNvSpPr>
          <p:nvPr>
            <p:ph type="ftr" sz="quarter" idx="11"/>
          </p:nvPr>
        </p:nvSpPr>
        <p:spPr/>
        <p:txBody>
          <a:bodyPr/>
          <a:lstStyle>
            <a:lvl1pPr>
              <a:defRPr>
                <a:solidFill>
                  <a:srgbClr val="102649"/>
                </a:solidFill>
              </a:defRPr>
            </a:lvl1pPr>
          </a:lstStyle>
          <a:p>
            <a:endParaRPr lang="en-US"/>
          </a:p>
        </p:txBody>
      </p:sp>
    </p:spTree>
    <p:extLst>
      <p:ext uri="{BB962C8B-B14F-4D97-AF65-F5344CB8AC3E}">
        <p14:creationId xmlns:p14="http://schemas.microsoft.com/office/powerpoint/2010/main" val="1203898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47C7-D880-DF47-A5AB-551081E93E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CD60D4-B40E-F34D-80B5-1FB5C01929C3}"/>
              </a:ext>
            </a:extLst>
          </p:cNvPr>
          <p:cNvSpPr>
            <a:spLocks noGrp="1"/>
          </p:cNvSpPr>
          <p:nvPr>
            <p:ph idx="1"/>
          </p:nvPr>
        </p:nvSpPr>
        <p:spPr>
          <a:xfrm>
            <a:off x="5183188" y="1891430"/>
            <a:ext cx="6172200" cy="39696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6E9781-5FD6-404C-9615-4A709D3011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5DCDF3-E889-1748-B70C-A614B28DB8A1}"/>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11/22/2024</a:t>
            </a:fld>
            <a:endParaRPr lang="en-US"/>
          </a:p>
        </p:txBody>
      </p:sp>
      <p:sp>
        <p:nvSpPr>
          <p:cNvPr id="6" name="Footer Placeholder 5">
            <a:extLst>
              <a:ext uri="{FF2B5EF4-FFF2-40B4-BE49-F238E27FC236}">
                <a16:creationId xmlns:a16="http://schemas.microsoft.com/office/drawing/2014/main" id="{B023D8E5-FB74-B545-B35C-110FA0DCFD66}"/>
              </a:ext>
            </a:extLst>
          </p:cNvPr>
          <p:cNvSpPr>
            <a:spLocks noGrp="1"/>
          </p:cNvSpPr>
          <p:nvPr>
            <p:ph type="ftr" sz="quarter" idx="11"/>
          </p:nvPr>
        </p:nvSpPr>
        <p:spPr>
          <a:xfrm>
            <a:off x="4038600" y="6356350"/>
            <a:ext cx="4040688" cy="365125"/>
          </a:xfrm>
        </p:spPr>
        <p:txBody>
          <a:bodyPr/>
          <a:lstStyle>
            <a:lvl1pPr>
              <a:defRPr>
                <a:solidFill>
                  <a:srgbClr val="102649"/>
                </a:solidFill>
              </a:defRPr>
            </a:lvl1pPr>
          </a:lstStyle>
          <a:p>
            <a:endParaRPr lang="en-US"/>
          </a:p>
        </p:txBody>
      </p:sp>
      <p:sp>
        <p:nvSpPr>
          <p:cNvPr id="7" name="Slide Number Placeholder 6">
            <a:extLst>
              <a:ext uri="{FF2B5EF4-FFF2-40B4-BE49-F238E27FC236}">
                <a16:creationId xmlns:a16="http://schemas.microsoft.com/office/drawing/2014/main" id="{2BAA720A-FAFC-0B47-B836-6026134BEC69}"/>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2832705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9EA58-8F14-9847-A5CC-481304CAC3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780811-8AD9-384B-AAE6-7D7355D834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25E1C3A-9866-3A4D-B8F8-421BAC5017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E9B453-B7EA-F54F-99BE-092E9693BC03}"/>
              </a:ext>
            </a:extLst>
          </p:cNvPr>
          <p:cNvSpPr>
            <a:spLocks noGrp="1"/>
          </p:cNvSpPr>
          <p:nvPr>
            <p:ph type="dt" sz="half" idx="10"/>
          </p:nvPr>
        </p:nvSpPr>
        <p:spPr/>
        <p:txBody>
          <a:bodyPr/>
          <a:lstStyle/>
          <a:p>
            <a:fld id="{90F885B2-8894-8044-8FDE-175D50DC3849}" type="datetimeFigureOut">
              <a:rPr lang="en-US" smtClean="0"/>
              <a:t>11/22/2024</a:t>
            </a:fld>
            <a:endParaRPr lang="en-US"/>
          </a:p>
        </p:txBody>
      </p:sp>
      <p:sp>
        <p:nvSpPr>
          <p:cNvPr id="6" name="Footer Placeholder 5">
            <a:extLst>
              <a:ext uri="{FF2B5EF4-FFF2-40B4-BE49-F238E27FC236}">
                <a16:creationId xmlns:a16="http://schemas.microsoft.com/office/drawing/2014/main" id="{B2BAE837-F714-D749-8672-F5ACD89ABDA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63610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FAA31E-A6D5-0042-9274-104B04F9AD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1896C5-06B0-3147-AB94-8C999EE890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BC9E41-8ACF-5A41-9EAC-CFD88AAFBF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90F885B2-8894-8044-8FDE-175D50DC3849}" type="datetimeFigureOut">
              <a:rPr lang="en-US" smtClean="0"/>
              <a:pPr/>
              <a:t>11/22/2024</a:t>
            </a:fld>
            <a:endParaRPr lang="en-US"/>
          </a:p>
        </p:txBody>
      </p:sp>
      <p:sp>
        <p:nvSpPr>
          <p:cNvPr id="5" name="Footer Placeholder 4">
            <a:extLst>
              <a:ext uri="{FF2B5EF4-FFF2-40B4-BE49-F238E27FC236}">
                <a16:creationId xmlns:a16="http://schemas.microsoft.com/office/drawing/2014/main" id="{CCC268BD-BE55-F341-B9D2-8E463FCF8391}"/>
              </a:ext>
            </a:extLst>
          </p:cNvPr>
          <p:cNvSpPr>
            <a:spLocks noGrp="1"/>
          </p:cNvSpPr>
          <p:nvPr>
            <p:ph type="ftr" sz="quarter" idx="3"/>
          </p:nvPr>
        </p:nvSpPr>
        <p:spPr>
          <a:xfrm>
            <a:off x="4038600" y="6356350"/>
            <a:ext cx="3564699"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Tree>
    <p:extLst>
      <p:ext uri="{BB962C8B-B14F-4D97-AF65-F5344CB8AC3E}">
        <p14:creationId xmlns:p14="http://schemas.microsoft.com/office/powerpoint/2010/main" val="22713396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hyperlink" Target="mailto:fox.demoisey@education.ky.gov"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mailto:misty.higgins@education.ky.go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psycnet.apa.org/doiLanding?doi=10.1037%2Fedu0000128" TargetMode="External"/><Relationship Id="rId4" Type="http://schemas.openxmlformats.org/officeDocument/2006/relationships/hyperlink" Target="https://psycnet.apa.org/doiLanding?doi=10.1037%2F0022-0663.79.1.72"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tu-dresden.de/mn/psychologie/ifap/allgpsy/ressourcen/dateien/lehre/lehreveranstaltungen/bolte_lehre/ala/Isen_1987.pdf?lang=en"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3189A-6FB4-E44C-B710-7D3A72EB7571}"/>
              </a:ext>
            </a:extLst>
          </p:cNvPr>
          <p:cNvSpPr>
            <a:spLocks noGrp="1"/>
          </p:cNvSpPr>
          <p:nvPr>
            <p:ph type="ctrTitle"/>
          </p:nvPr>
        </p:nvSpPr>
        <p:spPr>
          <a:xfrm>
            <a:off x="2298441" y="1367649"/>
            <a:ext cx="9144000" cy="2223849"/>
          </a:xfrm>
        </p:spPr>
        <p:txBody>
          <a:bodyPr>
            <a:normAutofit fontScale="90000"/>
          </a:bodyPr>
          <a:lstStyle/>
          <a:p>
            <a:br>
              <a:rPr lang="en-US" sz="1800">
                <a:effectLst/>
                <a:latin typeface="Aptos" panose="020B0004020202020204" pitchFamily="34" charset="0"/>
                <a:ea typeface="MS Mincho" panose="02020609040205080304" pitchFamily="49" charset="-128"/>
                <a:cs typeface="Arial" panose="020B0604020202020204" pitchFamily="34" charset="0"/>
              </a:rPr>
            </a:br>
            <a:r>
              <a:rPr lang="en-US" sz="5300" b="1">
                <a:effectLst/>
                <a:latin typeface="Aptos" panose="020B0004020202020204" pitchFamily="34" charset="0"/>
                <a:ea typeface="MS Mincho" panose="02020609040205080304" pitchFamily="49" charset="-128"/>
                <a:cs typeface="Arial" panose="020B0604020202020204" pitchFamily="34" charset="0"/>
              </a:rPr>
              <a:t>Integrating Deeper Learning and HQIRs to Strengthen Tier 1 Instruction</a:t>
            </a:r>
            <a:endParaRPr lang="en-US" sz="5300"/>
          </a:p>
        </p:txBody>
      </p:sp>
      <p:sp>
        <p:nvSpPr>
          <p:cNvPr id="3" name="Subtitle 2">
            <a:extLst>
              <a:ext uri="{FF2B5EF4-FFF2-40B4-BE49-F238E27FC236}">
                <a16:creationId xmlns:a16="http://schemas.microsoft.com/office/drawing/2014/main" id="{15975756-7273-374D-877B-DD347CC3BB25}"/>
              </a:ext>
            </a:extLst>
          </p:cNvPr>
          <p:cNvSpPr>
            <a:spLocks noGrp="1"/>
          </p:cNvSpPr>
          <p:nvPr>
            <p:ph type="subTitle" idx="1"/>
          </p:nvPr>
        </p:nvSpPr>
        <p:spPr>
          <a:xfrm>
            <a:off x="2223796" y="3705464"/>
            <a:ext cx="9144000" cy="1655762"/>
          </a:xfrm>
        </p:spPr>
        <p:txBody>
          <a:bodyPr/>
          <a:lstStyle/>
          <a:p>
            <a:r>
              <a:rPr lang="en-US"/>
              <a:t>Priming for Learning</a:t>
            </a:r>
          </a:p>
        </p:txBody>
      </p:sp>
    </p:spTree>
    <p:extLst>
      <p:ext uri="{BB962C8B-B14F-4D97-AF65-F5344CB8AC3E}">
        <p14:creationId xmlns:p14="http://schemas.microsoft.com/office/powerpoint/2010/main" val="301902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E3869-0E57-55AF-AFB1-CCFB6CAA5D4F}"/>
              </a:ext>
            </a:extLst>
          </p:cNvPr>
          <p:cNvSpPr>
            <a:spLocks noGrp="1"/>
          </p:cNvSpPr>
          <p:nvPr>
            <p:ph type="title"/>
          </p:nvPr>
        </p:nvSpPr>
        <p:spPr>
          <a:xfrm>
            <a:off x="838200" y="365125"/>
            <a:ext cx="10515600" cy="1099781"/>
          </a:xfrm>
        </p:spPr>
        <p:txBody>
          <a:bodyPr/>
          <a:lstStyle/>
          <a:p>
            <a:r>
              <a:rPr lang="en-US"/>
              <a:t>Commit to Learning: Big Picture</a:t>
            </a:r>
          </a:p>
        </p:txBody>
      </p:sp>
      <p:sp>
        <p:nvSpPr>
          <p:cNvPr id="3" name="Content Placeholder 2">
            <a:extLst>
              <a:ext uri="{FF2B5EF4-FFF2-40B4-BE49-F238E27FC236}">
                <a16:creationId xmlns:a16="http://schemas.microsoft.com/office/drawing/2014/main" id="{7CA9F894-D1C2-3671-2856-902568395E96}"/>
              </a:ext>
            </a:extLst>
          </p:cNvPr>
          <p:cNvSpPr>
            <a:spLocks noGrp="1"/>
          </p:cNvSpPr>
          <p:nvPr>
            <p:ph idx="1"/>
          </p:nvPr>
        </p:nvSpPr>
        <p:spPr>
          <a:xfrm>
            <a:off x="698089" y="1464907"/>
            <a:ext cx="10998041" cy="4208106"/>
          </a:xfrm>
        </p:spPr>
        <p:txBody>
          <a:bodyPr>
            <a:normAutofit/>
          </a:bodyPr>
          <a:lstStyle/>
          <a:p>
            <a:r>
              <a:rPr lang="en-US"/>
              <a:t>Learning anything deeply requires sustained mental energy.</a:t>
            </a:r>
            <a:r>
              <a:rPr lang="en-US" baseline="30000"/>
              <a:t>8</a:t>
            </a:r>
          </a:p>
          <a:p>
            <a:r>
              <a:rPr lang="en-US"/>
              <a:t>The brain must be convinced that it is worth the effort to remain powered up and focused on learning, which requires a commitment to learning.</a:t>
            </a:r>
            <a:r>
              <a:rPr lang="en-US" baseline="30000"/>
              <a:t> </a:t>
            </a:r>
            <a:r>
              <a:rPr lang="en-US"/>
              <a:t>To be convinced, the brain must:</a:t>
            </a:r>
            <a:r>
              <a:rPr lang="en-US" baseline="30000"/>
              <a:t>8</a:t>
            </a:r>
          </a:p>
          <a:p>
            <a:pPr lvl="1"/>
            <a:r>
              <a:rPr lang="en-US" b="1" i="1"/>
              <a:t>Want</a:t>
            </a:r>
            <a:r>
              <a:rPr lang="en-US"/>
              <a:t> to learn something </a:t>
            </a:r>
          </a:p>
          <a:p>
            <a:pPr lvl="1"/>
            <a:r>
              <a:rPr lang="en-US" b="1" i="1"/>
              <a:t>Need</a:t>
            </a:r>
            <a:r>
              <a:rPr lang="en-US"/>
              <a:t> to learn something </a:t>
            </a:r>
          </a:p>
          <a:p>
            <a:pPr lvl="1"/>
            <a:r>
              <a:rPr lang="en-US" b="1" i="1"/>
              <a:t>Believe it should</a:t>
            </a:r>
            <a:r>
              <a:rPr lang="en-US"/>
              <a:t> learn something </a:t>
            </a:r>
          </a:p>
          <a:p>
            <a:r>
              <a:rPr lang="en-US"/>
              <a:t>Students must see the path to mastery and how achieving a small series of successes will result in something larger and more valuable.</a:t>
            </a:r>
            <a:r>
              <a:rPr lang="en-US" baseline="30000"/>
              <a:t>1</a:t>
            </a:r>
            <a:r>
              <a:rPr lang="en-US"/>
              <a:t> </a:t>
            </a:r>
          </a:p>
          <a:p>
            <a:endParaRPr lang="en-US"/>
          </a:p>
          <a:p>
            <a:pPr lvl="1"/>
            <a:endParaRPr lang="en-US"/>
          </a:p>
        </p:txBody>
      </p:sp>
    </p:spTree>
    <p:extLst>
      <p:ext uri="{BB962C8B-B14F-4D97-AF65-F5344CB8AC3E}">
        <p14:creationId xmlns:p14="http://schemas.microsoft.com/office/powerpoint/2010/main" val="3476204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7E3869-0E57-55AF-AFB1-CCFB6CAA5D4F}"/>
              </a:ext>
            </a:extLst>
          </p:cNvPr>
          <p:cNvSpPr>
            <a:spLocks noGrp="1"/>
          </p:cNvSpPr>
          <p:nvPr>
            <p:ph type="title"/>
          </p:nvPr>
        </p:nvSpPr>
        <p:spPr>
          <a:xfrm>
            <a:off x="761800" y="486696"/>
            <a:ext cx="5334197" cy="1656735"/>
          </a:xfrm>
        </p:spPr>
        <p:txBody>
          <a:bodyPr anchor="ctr">
            <a:normAutofit/>
          </a:bodyPr>
          <a:lstStyle/>
          <a:p>
            <a:r>
              <a:rPr lang="en-US" sz="4000"/>
              <a:t>Commit to Learning: Specific Findings</a:t>
            </a:r>
          </a:p>
        </p:txBody>
      </p:sp>
      <p:sp>
        <p:nvSpPr>
          <p:cNvPr id="3" name="Content Placeholder 2">
            <a:extLst>
              <a:ext uri="{FF2B5EF4-FFF2-40B4-BE49-F238E27FC236}">
                <a16:creationId xmlns:a16="http://schemas.microsoft.com/office/drawing/2014/main" id="{7CA9F894-D1C2-3671-2856-902568395E96}"/>
              </a:ext>
            </a:extLst>
          </p:cNvPr>
          <p:cNvSpPr>
            <a:spLocks noGrp="1"/>
          </p:cNvSpPr>
          <p:nvPr>
            <p:ph idx="1"/>
          </p:nvPr>
        </p:nvSpPr>
        <p:spPr>
          <a:xfrm>
            <a:off x="390874" y="2143431"/>
            <a:ext cx="5944612" cy="3864077"/>
          </a:xfrm>
        </p:spPr>
        <p:txBody>
          <a:bodyPr anchor="t" anchorCtr="0">
            <a:normAutofit/>
          </a:bodyPr>
          <a:lstStyle/>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1800" b="1" i="0" u="none" strike="noStrike" kern="1200" cap="none" spc="0" normalizeH="0" baseline="0" noProof="0">
              <a:ln>
                <a:noFill/>
              </a:ln>
              <a:solidFill>
                <a:srgbClr val="102649"/>
              </a:solidFill>
              <a:effectLst/>
              <a:uLnTx/>
              <a:uFillTx/>
              <a:latin typeface="Franklin Gothic Book" panose="020B0503020102020204"/>
              <a:ea typeface="+mn-ea"/>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102649"/>
                </a:solidFill>
                <a:effectLst/>
                <a:uLnTx/>
                <a:uFillTx/>
                <a:latin typeface="Franklin Gothic Book" panose="020B0503020102020204"/>
                <a:ea typeface="+mn-ea"/>
                <a:cs typeface="+mn-cs"/>
              </a:rPr>
              <a:t>Students are more likely to pursue goals they find meaningful and achievable</a:t>
            </a:r>
            <a:r>
              <a:rPr lang="en-US" sz="2000" b="1">
                <a:latin typeface="Franklin Gothic Book" panose="020B0503020102020204"/>
              </a:rPr>
              <a:t>.</a:t>
            </a:r>
            <a:r>
              <a:rPr lang="en-US" sz="2000" b="1" baseline="30000">
                <a:latin typeface="Franklin Gothic Book" panose="020B0503020102020204"/>
              </a:rPr>
              <a:t>8</a:t>
            </a:r>
            <a:endParaRPr kumimoji="0" lang="en-US" sz="2000" b="1" i="0" u="none" strike="noStrike" kern="1200" cap="none" spc="0" baseline="30000" noProof="0">
              <a:ln>
                <a:noFill/>
              </a:ln>
              <a:solidFill>
                <a:srgbClr val="102649"/>
              </a:solidFill>
              <a:effectLst/>
              <a:uLnTx/>
              <a:uFillTx/>
              <a:latin typeface="Franklin Gothic Book" panose="020B0503020102020204"/>
              <a:ea typeface="+mn-ea"/>
              <a:cs typeface="+mn-cs"/>
            </a:endParaRPr>
          </a:p>
          <a:p>
            <a:pPr marL="457200" marR="0" lvl="1" indent="0" algn="l" defTabSz="914400" rtl="0" eaLnBrk="1" fontAlgn="auto" latinLnBrk="0" hangingPunct="1">
              <a:lnSpc>
                <a:spcPct val="90000"/>
              </a:lnSpc>
              <a:spcBef>
                <a:spcPts val="500"/>
              </a:spcBef>
              <a:spcAft>
                <a:spcPts val="0"/>
              </a:spcAft>
              <a:buClrTx/>
              <a:buSzTx/>
              <a:buNone/>
              <a:tabLst/>
              <a:defRPr/>
            </a:pPr>
            <a:endParaRPr lang="en-US" sz="1500">
              <a:latin typeface="Franklin Gothic Book" panose="020B0503020102020204"/>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1600">
                <a:latin typeface="Franklin Gothic Book" panose="020B0503020102020204"/>
              </a:rPr>
              <a:t>For students to commit to learning, teachers need to help them set personal goals so they can see what they are learning as valuable and achievable.</a:t>
            </a:r>
            <a:r>
              <a:rPr lang="en-US" sz="1600" baseline="30000">
                <a:latin typeface="Franklin Gothic Book" panose="020B0503020102020204"/>
              </a:rPr>
              <a:t>8</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1600">
                <a:latin typeface="Franklin Gothic Book" panose="020B0503020102020204"/>
              </a:rPr>
              <a:t>Combining “value” as student brains are convinced something is worth learning with “expectancy,” helping students break larger goals into smaller steps that create a path to success, drives student motivation.</a:t>
            </a:r>
            <a:r>
              <a:rPr lang="en-US" sz="1600" baseline="30000">
                <a:latin typeface="Franklin Gothic Book" panose="020B0503020102020204"/>
              </a:rPr>
              <a:t>9 </a:t>
            </a:r>
          </a:p>
        </p:txBody>
      </p:sp>
      <p:pic>
        <p:nvPicPr>
          <p:cNvPr id="5" name="Picture 4">
            <a:extLst>
              <a:ext uri="{FF2B5EF4-FFF2-40B4-BE49-F238E27FC236}">
                <a16:creationId xmlns:a16="http://schemas.microsoft.com/office/drawing/2014/main" id="{F1ACA918-47B7-D69C-7864-6AEEDBBD4609}"/>
              </a:ext>
              <a:ext uri="{C183D7F6-B498-43B3-948B-1728B52AA6E4}">
                <adec:decorative xmlns:adec="http://schemas.microsoft.com/office/drawing/2017/decorative" val="1"/>
              </a:ext>
            </a:extLst>
          </p:cNvPr>
          <p:cNvPicPr>
            <a:picLocks noChangeAspect="1"/>
          </p:cNvPicPr>
          <p:nvPr/>
        </p:nvPicPr>
        <p:blipFill>
          <a:blip r:embed="rId3"/>
          <a:srcRect l="15992" r="26542"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
        <p:nvSpPr>
          <p:cNvPr id="4" name="TextBox 3">
            <a:extLst>
              <a:ext uri="{FF2B5EF4-FFF2-40B4-BE49-F238E27FC236}">
                <a16:creationId xmlns:a16="http://schemas.microsoft.com/office/drawing/2014/main" id="{07CFFF1B-3E8F-CC3E-3AFC-57170F2CE085}"/>
              </a:ext>
            </a:extLst>
          </p:cNvPr>
          <p:cNvSpPr txBox="1"/>
          <p:nvPr/>
        </p:nvSpPr>
        <p:spPr>
          <a:xfrm>
            <a:off x="7754888" y="6302779"/>
            <a:ext cx="4306500" cy="369332"/>
          </a:xfrm>
          <a:prstGeom prst="rect">
            <a:avLst/>
          </a:prstGeom>
          <a:noFill/>
        </p:spPr>
        <p:txBody>
          <a:bodyPr wrap="none" rtlCol="0">
            <a:spAutoFit/>
          </a:bodyPr>
          <a:lstStyle/>
          <a:p>
            <a:r>
              <a:rPr lang="en-US" b="1">
                <a:solidFill>
                  <a:schemeClr val="bg1"/>
                </a:solidFill>
              </a:rPr>
              <a:t>*References included in the slide notes. </a:t>
            </a:r>
          </a:p>
        </p:txBody>
      </p:sp>
    </p:spTree>
    <p:extLst>
      <p:ext uri="{BB962C8B-B14F-4D97-AF65-F5344CB8AC3E}">
        <p14:creationId xmlns:p14="http://schemas.microsoft.com/office/powerpoint/2010/main" val="3471706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 name="Title 1">
            <a:extLst>
              <a:ext uri="{FF2B5EF4-FFF2-40B4-BE49-F238E27FC236}">
                <a16:creationId xmlns:a16="http://schemas.microsoft.com/office/drawing/2014/main" id="{1A7E3869-0E57-55AF-AFB1-CCFB6CAA5D4F}"/>
              </a:ext>
            </a:extLst>
          </p:cNvPr>
          <p:cNvSpPr>
            <a:spLocks noGrp="1"/>
          </p:cNvSpPr>
          <p:nvPr>
            <p:ph type="title"/>
          </p:nvPr>
        </p:nvSpPr>
        <p:spPr>
          <a:xfrm>
            <a:off x="761800" y="486696"/>
            <a:ext cx="5334197" cy="1735393"/>
          </a:xfrm>
        </p:spPr>
        <p:txBody>
          <a:bodyPr anchor="ctr">
            <a:normAutofit/>
          </a:bodyPr>
          <a:lstStyle/>
          <a:p>
            <a:r>
              <a:rPr lang="en-US" sz="4000"/>
              <a:t>Commit to Learning: Specific Findings</a:t>
            </a:r>
          </a:p>
        </p:txBody>
      </p:sp>
      <p:sp>
        <p:nvSpPr>
          <p:cNvPr id="3" name="Content Placeholder 2">
            <a:extLst>
              <a:ext uri="{FF2B5EF4-FFF2-40B4-BE49-F238E27FC236}">
                <a16:creationId xmlns:a16="http://schemas.microsoft.com/office/drawing/2014/main" id="{7CA9F894-D1C2-3671-2856-902568395E96}"/>
              </a:ext>
            </a:extLst>
          </p:cNvPr>
          <p:cNvSpPr>
            <a:spLocks noGrp="1"/>
          </p:cNvSpPr>
          <p:nvPr>
            <p:ph idx="1"/>
          </p:nvPr>
        </p:nvSpPr>
        <p:spPr>
          <a:xfrm>
            <a:off x="402771" y="2232975"/>
            <a:ext cx="5889172" cy="3863025"/>
          </a:xfrm>
        </p:spPr>
        <p:txBody>
          <a:bodyPr anchor="t" anchorCtr="0">
            <a:normAutofit/>
          </a:bodyPr>
          <a:lstStyle/>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1800" b="1" i="0" u="none" strike="noStrike" kern="1200" cap="none" spc="0" normalizeH="0" baseline="0" noProof="0">
              <a:ln>
                <a:noFill/>
              </a:ln>
              <a:solidFill>
                <a:srgbClr val="102649"/>
              </a:solidFill>
              <a:effectLst/>
              <a:uLnTx/>
              <a:uFillTx/>
              <a:latin typeface="Franklin Gothic Book" panose="020B0503020102020204"/>
              <a:ea typeface="+mn-ea"/>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102649"/>
                </a:solidFill>
                <a:effectLst/>
                <a:uLnTx/>
                <a:uFillTx/>
                <a:latin typeface="Franklin Gothic Book" panose="020B0503020102020204"/>
                <a:ea typeface="+mn-ea"/>
                <a:cs typeface="+mn-cs"/>
              </a:rPr>
              <a:t>Mastery goals are more powerful than performance goals</a:t>
            </a:r>
            <a:r>
              <a:rPr lang="en-US" sz="2000" b="1">
                <a:latin typeface="Franklin Gothic Book" panose="020B0503020102020204"/>
              </a:rPr>
              <a:t>.</a:t>
            </a:r>
            <a:r>
              <a:rPr lang="en-US" sz="2000" b="1" baseline="30000">
                <a:latin typeface="Franklin Gothic Book" panose="020B0503020102020204"/>
              </a:rPr>
              <a:t>8, 11</a:t>
            </a:r>
            <a:endParaRPr kumimoji="0" lang="en-US" sz="2000" b="1" i="0" u="none" strike="noStrike" kern="1200" cap="none" spc="0" baseline="30000" noProof="0">
              <a:ln>
                <a:noFill/>
              </a:ln>
              <a:solidFill>
                <a:srgbClr val="102649"/>
              </a:solidFill>
              <a:effectLst/>
              <a:uLnTx/>
              <a:uFillTx/>
              <a:latin typeface="Franklin Gothic Book" panose="020B0503020102020204"/>
              <a:ea typeface="+mn-ea"/>
              <a:cs typeface="+mn-cs"/>
            </a:endParaRPr>
          </a:p>
          <a:p>
            <a:pPr marL="457200" marR="0" lvl="1" indent="0" algn="l" defTabSz="914400" rtl="0" eaLnBrk="1" fontAlgn="auto" latinLnBrk="0" hangingPunct="1">
              <a:lnSpc>
                <a:spcPct val="90000"/>
              </a:lnSpc>
              <a:spcBef>
                <a:spcPts val="500"/>
              </a:spcBef>
              <a:spcAft>
                <a:spcPts val="0"/>
              </a:spcAft>
              <a:buClrTx/>
              <a:buSzTx/>
              <a:buNone/>
              <a:tabLst/>
              <a:defRPr/>
            </a:pPr>
            <a:endParaRPr lang="en-US" sz="1500">
              <a:latin typeface="Franklin Gothic Book" panose="020B0503020102020204"/>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102649"/>
                </a:solidFill>
                <a:effectLst/>
                <a:uLnTx/>
                <a:uFillTx/>
                <a:latin typeface="Franklin Gothic Book" panose="020B0503020102020204"/>
                <a:ea typeface="+mn-ea"/>
                <a:cs typeface="+mn-cs"/>
              </a:rPr>
              <a:t>For students to commit to learning, goals ought to be framed as goals fo</a:t>
            </a:r>
            <a:r>
              <a:rPr kumimoji="0" lang="en-US" sz="1600" b="0" i="1" u="none" strike="noStrike" kern="1200" cap="none" spc="0" normalizeH="0" baseline="0" noProof="0">
                <a:ln>
                  <a:noFill/>
                </a:ln>
                <a:solidFill>
                  <a:srgbClr val="102649"/>
                </a:solidFill>
                <a:effectLst/>
                <a:uLnTx/>
                <a:uFillTx/>
                <a:latin typeface="Franklin Gothic Book" panose="020B0503020102020204"/>
                <a:ea typeface="+mn-ea"/>
                <a:cs typeface="+mn-cs"/>
              </a:rPr>
              <a:t>r learning</a:t>
            </a:r>
            <a:r>
              <a:rPr kumimoji="0" lang="en-US" sz="1600" b="0" i="0" u="none" strike="noStrike" kern="1200" cap="none" spc="0" normalizeH="0" baseline="0" noProof="0">
                <a:ln>
                  <a:noFill/>
                </a:ln>
                <a:solidFill>
                  <a:srgbClr val="102649"/>
                </a:solidFill>
                <a:effectLst/>
                <a:uLnTx/>
                <a:uFillTx/>
                <a:latin typeface="Franklin Gothic Book" panose="020B0503020102020204"/>
                <a:ea typeface="+mn-ea"/>
                <a:cs typeface="+mn-cs"/>
              </a:rPr>
              <a:t>, not simply achieving a grade.</a:t>
            </a:r>
            <a:r>
              <a:rPr kumimoji="0" lang="en-US" sz="1600" b="0" i="0" u="none" strike="noStrike" kern="1200" cap="none" spc="0" normalizeH="0" baseline="30000" noProof="0">
                <a:ln>
                  <a:noFill/>
                </a:ln>
                <a:solidFill>
                  <a:srgbClr val="102649"/>
                </a:solidFill>
                <a:effectLst/>
                <a:uLnTx/>
                <a:uFillTx/>
                <a:latin typeface="Franklin Gothic Book" panose="020B0503020102020204"/>
                <a:ea typeface="+mn-ea"/>
                <a:cs typeface="+mn-cs"/>
              </a:rPr>
              <a:t>10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102649"/>
                </a:solidFill>
                <a:effectLst/>
                <a:uLnTx/>
                <a:uFillTx/>
                <a:latin typeface="Franklin Gothic Book" panose="020B0503020102020204"/>
                <a:ea typeface="+mn-ea"/>
                <a:cs typeface="+mn-cs"/>
              </a:rPr>
              <a:t>Students who set mastery goals that reflected an innate desire to learn new skills, master new tasks or understand new things were more likely to persevere and accomplish their goals.</a:t>
            </a:r>
            <a:r>
              <a:rPr kumimoji="0" lang="en-US" sz="1600" b="0" i="0" u="none" strike="noStrike" kern="1200" cap="none" spc="0" normalizeH="0" baseline="30000" noProof="0">
                <a:ln>
                  <a:noFill/>
                </a:ln>
                <a:solidFill>
                  <a:srgbClr val="102649"/>
                </a:solidFill>
                <a:effectLst/>
                <a:uLnTx/>
                <a:uFillTx/>
                <a:latin typeface="Franklin Gothic Book" panose="020B0503020102020204"/>
                <a:ea typeface="+mn-ea"/>
                <a:cs typeface="+mn-cs"/>
              </a:rPr>
              <a:t>10</a:t>
            </a:r>
          </a:p>
        </p:txBody>
      </p:sp>
      <p:pic>
        <p:nvPicPr>
          <p:cNvPr id="5" name="Picture 4">
            <a:extLst>
              <a:ext uri="{FF2B5EF4-FFF2-40B4-BE49-F238E27FC236}">
                <a16:creationId xmlns:a16="http://schemas.microsoft.com/office/drawing/2014/main" id="{F1ACA918-47B7-D69C-7864-6AEEDBBD4609}"/>
              </a:ext>
              <a:ext uri="{C183D7F6-B498-43B3-948B-1728B52AA6E4}">
                <adec:decorative xmlns:adec="http://schemas.microsoft.com/office/drawing/2017/decorative" val="1"/>
              </a:ext>
            </a:extLst>
          </p:cNvPr>
          <p:cNvPicPr>
            <a:picLocks noChangeAspect="1"/>
          </p:cNvPicPr>
          <p:nvPr/>
        </p:nvPicPr>
        <p:blipFill>
          <a:blip r:embed="rId3"/>
          <a:srcRect l="15992" r="26542"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
        <p:nvSpPr>
          <p:cNvPr id="4" name="TextBox 3">
            <a:extLst>
              <a:ext uri="{FF2B5EF4-FFF2-40B4-BE49-F238E27FC236}">
                <a16:creationId xmlns:a16="http://schemas.microsoft.com/office/drawing/2014/main" id="{420B16A9-AD73-95DB-3F28-47606914344F}"/>
              </a:ext>
            </a:extLst>
          </p:cNvPr>
          <p:cNvSpPr txBox="1"/>
          <p:nvPr/>
        </p:nvSpPr>
        <p:spPr>
          <a:xfrm>
            <a:off x="7728384" y="6342536"/>
            <a:ext cx="4306500" cy="369332"/>
          </a:xfrm>
          <a:prstGeom prst="rect">
            <a:avLst/>
          </a:prstGeom>
          <a:noFill/>
        </p:spPr>
        <p:txBody>
          <a:bodyPr wrap="none" rtlCol="0">
            <a:spAutoFit/>
          </a:bodyPr>
          <a:lstStyle/>
          <a:p>
            <a:r>
              <a:rPr lang="en-US" b="1">
                <a:solidFill>
                  <a:schemeClr val="bg1"/>
                </a:solidFill>
              </a:rPr>
              <a:t>*References included in the slide notes. </a:t>
            </a:r>
          </a:p>
        </p:txBody>
      </p:sp>
    </p:spTree>
    <p:extLst>
      <p:ext uri="{BB962C8B-B14F-4D97-AF65-F5344CB8AC3E}">
        <p14:creationId xmlns:p14="http://schemas.microsoft.com/office/powerpoint/2010/main" val="4154746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 name="Title 1">
            <a:extLst>
              <a:ext uri="{FF2B5EF4-FFF2-40B4-BE49-F238E27FC236}">
                <a16:creationId xmlns:a16="http://schemas.microsoft.com/office/drawing/2014/main" id="{1A7E3869-0E57-55AF-AFB1-CCFB6CAA5D4F}"/>
              </a:ext>
            </a:extLst>
          </p:cNvPr>
          <p:cNvSpPr>
            <a:spLocks noGrp="1"/>
          </p:cNvSpPr>
          <p:nvPr>
            <p:ph type="title"/>
          </p:nvPr>
        </p:nvSpPr>
        <p:spPr>
          <a:xfrm>
            <a:off x="761800" y="486696"/>
            <a:ext cx="5334197" cy="1735393"/>
          </a:xfrm>
        </p:spPr>
        <p:txBody>
          <a:bodyPr anchor="ctr">
            <a:normAutofit/>
          </a:bodyPr>
          <a:lstStyle/>
          <a:p>
            <a:r>
              <a:rPr lang="en-US" sz="4000"/>
              <a:t>Commit to Learning: Specific Findings</a:t>
            </a:r>
          </a:p>
        </p:txBody>
      </p:sp>
      <p:sp>
        <p:nvSpPr>
          <p:cNvPr id="3" name="Content Placeholder 2">
            <a:extLst>
              <a:ext uri="{FF2B5EF4-FFF2-40B4-BE49-F238E27FC236}">
                <a16:creationId xmlns:a16="http://schemas.microsoft.com/office/drawing/2014/main" id="{7CA9F894-D1C2-3671-2856-902568395E96}"/>
              </a:ext>
            </a:extLst>
          </p:cNvPr>
          <p:cNvSpPr>
            <a:spLocks noGrp="1"/>
          </p:cNvSpPr>
          <p:nvPr>
            <p:ph idx="1"/>
          </p:nvPr>
        </p:nvSpPr>
        <p:spPr>
          <a:xfrm>
            <a:off x="348344" y="2232975"/>
            <a:ext cx="6193970" cy="3863025"/>
          </a:xfrm>
        </p:spPr>
        <p:txBody>
          <a:bodyPr anchor="t" anchorCtr="0">
            <a:normAutofit/>
          </a:bodyPr>
          <a:lstStyle/>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1800" b="1" i="0" u="none" strike="noStrike" kern="1200" cap="none" spc="0" normalizeH="0" baseline="0" noProof="0">
              <a:ln>
                <a:noFill/>
              </a:ln>
              <a:solidFill>
                <a:srgbClr val="102649"/>
              </a:solidFill>
              <a:effectLst/>
              <a:uLnTx/>
              <a:uFillTx/>
              <a:latin typeface="Franklin Gothic Book" panose="020B0503020102020204"/>
              <a:ea typeface="+mn-ea"/>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102649"/>
                </a:solidFill>
                <a:effectLst/>
                <a:uLnTx/>
                <a:uFillTx/>
                <a:latin typeface="Franklin Gothic Book" panose="020B0503020102020204"/>
                <a:ea typeface="+mn-ea"/>
                <a:cs typeface="+mn-cs"/>
              </a:rPr>
              <a:t>Setting and achieving goals makes learning more rewarding</a:t>
            </a:r>
            <a:r>
              <a:rPr lang="en-US" sz="2000" b="1">
                <a:latin typeface="Franklin Gothic Book" panose="020B0503020102020204"/>
              </a:rPr>
              <a:t>.</a:t>
            </a:r>
            <a:r>
              <a:rPr lang="en-US" sz="2000" b="1" baseline="30000">
                <a:latin typeface="Franklin Gothic Book" panose="020B0503020102020204"/>
              </a:rPr>
              <a:t>8</a:t>
            </a:r>
            <a:endParaRPr kumimoji="0" lang="en-US" sz="2000" b="1" i="0" u="none" strike="noStrike" kern="1200" cap="none" spc="0" baseline="30000" noProof="0">
              <a:ln>
                <a:noFill/>
              </a:ln>
              <a:solidFill>
                <a:srgbClr val="102649"/>
              </a:solidFill>
              <a:effectLst/>
              <a:uLnTx/>
              <a:uFillTx/>
              <a:latin typeface="Franklin Gothic Book" panose="020B0503020102020204"/>
              <a:ea typeface="+mn-ea"/>
              <a:cs typeface="+mn-cs"/>
            </a:endParaRPr>
          </a:p>
          <a:p>
            <a:pPr marL="457200" marR="0" lvl="1" indent="0" algn="l" defTabSz="914400" rtl="0" eaLnBrk="1" fontAlgn="auto" latinLnBrk="0" hangingPunct="1">
              <a:lnSpc>
                <a:spcPct val="90000"/>
              </a:lnSpc>
              <a:spcBef>
                <a:spcPts val="500"/>
              </a:spcBef>
              <a:spcAft>
                <a:spcPts val="0"/>
              </a:spcAft>
              <a:buClrTx/>
              <a:buSzTx/>
              <a:buNone/>
              <a:tabLst/>
              <a:defRPr/>
            </a:pPr>
            <a:endParaRPr lang="en-US" sz="1600">
              <a:latin typeface="Franklin Gothic Book" panose="020B0503020102020204"/>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1600">
                <a:latin typeface="Franklin Gothic Book" panose="020B0503020102020204"/>
              </a:rPr>
              <a:t>Achieving a goal, even a simple one, fills the brain with the reward molecule dopamine, creating a powerful addiction that can convince the brain all that effortful thinking was worth it.</a:t>
            </a:r>
            <a:r>
              <a:rPr lang="en-US" sz="1600" baseline="30000">
                <a:latin typeface="Franklin Gothic Book" panose="020B0503020102020204"/>
              </a:rPr>
              <a:t>5</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1600">
                <a:latin typeface="Franklin Gothic Book" panose="020B0503020102020204"/>
              </a:rPr>
              <a:t>Goals are more meaningful when leaners set them for themselves; teachers, therefore, should invite students to take ownership of goals so they become meaningful and students are more able to commit to them.</a:t>
            </a:r>
            <a:r>
              <a:rPr lang="en-US" sz="1600" baseline="30000">
                <a:latin typeface="Franklin Gothic Book" panose="020B0503020102020204"/>
              </a:rPr>
              <a:t>8 </a:t>
            </a:r>
            <a:r>
              <a:rPr lang="en-US" sz="1600">
                <a:latin typeface="Franklin Gothic Book" panose="020B0503020102020204"/>
              </a:rPr>
              <a:t> </a:t>
            </a:r>
          </a:p>
        </p:txBody>
      </p:sp>
      <p:pic>
        <p:nvPicPr>
          <p:cNvPr id="5" name="Picture 4">
            <a:extLst>
              <a:ext uri="{FF2B5EF4-FFF2-40B4-BE49-F238E27FC236}">
                <a16:creationId xmlns:a16="http://schemas.microsoft.com/office/drawing/2014/main" id="{F1ACA918-47B7-D69C-7864-6AEEDBBD4609}"/>
              </a:ext>
              <a:ext uri="{C183D7F6-B498-43B3-948B-1728B52AA6E4}">
                <adec:decorative xmlns:adec="http://schemas.microsoft.com/office/drawing/2017/decorative" val="1"/>
              </a:ext>
            </a:extLst>
          </p:cNvPr>
          <p:cNvPicPr>
            <a:picLocks noChangeAspect="1"/>
          </p:cNvPicPr>
          <p:nvPr/>
        </p:nvPicPr>
        <p:blipFill>
          <a:blip r:embed="rId3"/>
          <a:srcRect l="15992" r="26542"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
        <p:nvSpPr>
          <p:cNvPr id="4" name="TextBox 3">
            <a:extLst>
              <a:ext uri="{FF2B5EF4-FFF2-40B4-BE49-F238E27FC236}">
                <a16:creationId xmlns:a16="http://schemas.microsoft.com/office/drawing/2014/main" id="{EB582862-2235-FE0E-E829-9A598B9F6DD9}"/>
              </a:ext>
            </a:extLst>
          </p:cNvPr>
          <p:cNvSpPr txBox="1"/>
          <p:nvPr/>
        </p:nvSpPr>
        <p:spPr>
          <a:xfrm>
            <a:off x="7885500" y="6445920"/>
            <a:ext cx="4306500" cy="369332"/>
          </a:xfrm>
          <a:prstGeom prst="rect">
            <a:avLst/>
          </a:prstGeom>
          <a:noFill/>
        </p:spPr>
        <p:txBody>
          <a:bodyPr wrap="none" rtlCol="0">
            <a:spAutoFit/>
          </a:bodyPr>
          <a:lstStyle/>
          <a:p>
            <a:r>
              <a:rPr lang="en-US" b="1">
                <a:solidFill>
                  <a:schemeClr val="bg1"/>
                </a:solidFill>
              </a:rPr>
              <a:t>*References included in the slide notes. </a:t>
            </a:r>
          </a:p>
        </p:txBody>
      </p:sp>
    </p:spTree>
    <p:extLst>
      <p:ext uri="{BB962C8B-B14F-4D97-AF65-F5344CB8AC3E}">
        <p14:creationId xmlns:p14="http://schemas.microsoft.com/office/powerpoint/2010/main" val="4152900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7" name="Rectangle 66">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Shape 67">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111218-D19D-A3CA-AE7D-39F47A764B9F}"/>
              </a:ext>
            </a:extLst>
          </p:cNvPr>
          <p:cNvSpPr>
            <a:spLocks noGrp="1"/>
          </p:cNvSpPr>
          <p:nvPr>
            <p:ph type="title"/>
          </p:nvPr>
        </p:nvSpPr>
        <p:spPr>
          <a:xfrm>
            <a:off x="686834" y="1153572"/>
            <a:ext cx="3200400" cy="4461163"/>
          </a:xfrm>
        </p:spPr>
        <p:txBody>
          <a:bodyPr>
            <a:normAutofit/>
          </a:bodyPr>
          <a:lstStyle/>
          <a:p>
            <a:r>
              <a:rPr lang="en-US">
                <a:solidFill>
                  <a:srgbClr val="FFFFFF"/>
                </a:solidFill>
              </a:rPr>
              <a:t>Commit to Learning: Summary</a:t>
            </a:r>
          </a:p>
        </p:txBody>
      </p:sp>
      <p:sp>
        <p:nvSpPr>
          <p:cNvPr id="69" name="Arc 68">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7581333-9BC5-7C63-14B6-7FF30B36FC60}"/>
              </a:ext>
            </a:extLst>
          </p:cNvPr>
          <p:cNvSpPr>
            <a:spLocks noGrp="1"/>
          </p:cNvSpPr>
          <p:nvPr>
            <p:ph idx="1"/>
          </p:nvPr>
        </p:nvSpPr>
        <p:spPr>
          <a:xfrm>
            <a:off x="4447308" y="591344"/>
            <a:ext cx="6906491" cy="5585619"/>
          </a:xfrm>
        </p:spPr>
        <p:txBody>
          <a:bodyPr anchor="ctr">
            <a:normAutofit/>
          </a:bodyPr>
          <a:lstStyle/>
          <a:p>
            <a:pPr marL="0" indent="0">
              <a:buNone/>
            </a:pPr>
            <a:r>
              <a:rPr lang="en-US"/>
              <a:t>For students to commit to learning, they must tell themselves two things:</a:t>
            </a:r>
            <a:r>
              <a:rPr lang="en-US" baseline="30000"/>
              <a:t>1</a:t>
            </a:r>
          </a:p>
          <a:p>
            <a:r>
              <a:rPr lang="en-US" i="1"/>
              <a:t>This is interesting and important. </a:t>
            </a:r>
            <a:r>
              <a:rPr lang="en-US"/>
              <a:t> </a:t>
            </a:r>
          </a:p>
          <a:p>
            <a:r>
              <a:rPr lang="en-US" i="1"/>
              <a:t>I believe I can learn/master it because I can see a pathway to success.</a:t>
            </a:r>
            <a:endParaRPr lang="en-US" baseline="30000"/>
          </a:p>
        </p:txBody>
      </p:sp>
    </p:spTree>
    <p:extLst>
      <p:ext uri="{BB962C8B-B14F-4D97-AF65-F5344CB8AC3E}">
        <p14:creationId xmlns:p14="http://schemas.microsoft.com/office/powerpoint/2010/main" val="269040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BF7AB-A668-80C4-E69A-73CBD0C4BE35}"/>
              </a:ext>
            </a:extLst>
          </p:cNvPr>
          <p:cNvSpPr>
            <a:spLocks noGrp="1"/>
          </p:cNvSpPr>
          <p:nvPr>
            <p:ph type="title"/>
          </p:nvPr>
        </p:nvSpPr>
        <p:spPr>
          <a:xfrm>
            <a:off x="838200" y="139959"/>
            <a:ext cx="10515600" cy="901189"/>
          </a:xfrm>
        </p:spPr>
        <p:txBody>
          <a:bodyPr>
            <a:noAutofit/>
          </a:bodyPr>
          <a:lstStyle/>
          <a:p>
            <a:pPr algn="ctr"/>
            <a:r>
              <a:rPr lang="en-US" sz="3800" dirty="0"/>
              <a:t>Connections to Common Characteristics of Deeper Learning</a:t>
            </a:r>
          </a:p>
        </p:txBody>
      </p:sp>
      <p:pic>
        <p:nvPicPr>
          <p:cNvPr id="5" name="Content Placeholder 4" descr="Screenshot listing of the characteristics of deeper learning from the introduction document. ">
            <a:extLst>
              <a:ext uri="{FF2B5EF4-FFF2-40B4-BE49-F238E27FC236}">
                <a16:creationId xmlns:a16="http://schemas.microsoft.com/office/drawing/2014/main" id="{1CE7EB69-C085-2F96-8F69-31FEDD1B83B1}"/>
              </a:ext>
            </a:extLst>
          </p:cNvPr>
          <p:cNvPicPr>
            <a:picLocks noGrp="1" noChangeAspect="1"/>
          </p:cNvPicPr>
          <p:nvPr>
            <p:ph idx="1"/>
          </p:nvPr>
        </p:nvPicPr>
        <p:blipFill>
          <a:blip r:embed="rId3"/>
          <a:stretch>
            <a:fillRect/>
          </a:stretch>
        </p:blipFill>
        <p:spPr>
          <a:xfrm>
            <a:off x="838200" y="1249378"/>
            <a:ext cx="6504201" cy="4281400"/>
          </a:xfr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630DB0D3-7C85-7EFD-72D6-DB38ABC7F9F4}"/>
              </a:ext>
            </a:extLst>
          </p:cNvPr>
          <p:cNvSpPr txBox="1"/>
          <p:nvPr/>
        </p:nvSpPr>
        <p:spPr>
          <a:xfrm>
            <a:off x="7733289" y="2551837"/>
            <a:ext cx="4069936" cy="1477328"/>
          </a:xfrm>
          <a:prstGeom prst="rect">
            <a:avLst/>
          </a:prstGeom>
          <a:solidFill>
            <a:schemeClr val="bg2"/>
          </a:solidFill>
        </p:spPr>
        <p:txBody>
          <a:bodyPr wrap="square" rtlCol="0">
            <a:spAutoFit/>
          </a:bodyPr>
          <a:lstStyle/>
          <a:p>
            <a:r>
              <a:rPr lang="en-US"/>
              <a:t>Because deeper learning characteristics are affirmed by learning science, connections to research on priming for learning and to the indicators to follow may be noted. </a:t>
            </a:r>
          </a:p>
        </p:txBody>
      </p:sp>
      <p:sp>
        <p:nvSpPr>
          <p:cNvPr id="11" name="Google Shape;393;p4">
            <a:extLst>
              <a:ext uri="{FF2B5EF4-FFF2-40B4-BE49-F238E27FC236}">
                <a16:creationId xmlns:a16="http://schemas.microsoft.com/office/drawing/2014/main" id="{C0184AE9-D565-BBCA-AD85-C78190C963B9}"/>
              </a:ext>
              <a:ext uri="{C183D7F6-B498-43B3-948B-1728B52AA6E4}">
                <adec:decorative xmlns:adec="http://schemas.microsoft.com/office/drawing/2017/decorative" val="1"/>
              </a:ext>
            </a:extLst>
          </p:cNvPr>
          <p:cNvSpPr/>
          <p:nvPr/>
        </p:nvSpPr>
        <p:spPr>
          <a:xfrm>
            <a:off x="1132764" y="3512745"/>
            <a:ext cx="846161" cy="351100"/>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393;p4">
            <a:extLst>
              <a:ext uri="{FF2B5EF4-FFF2-40B4-BE49-F238E27FC236}">
                <a16:creationId xmlns:a16="http://schemas.microsoft.com/office/drawing/2014/main" id="{7696C0E8-9062-829D-D432-1C654B1A5DD0}"/>
              </a:ext>
              <a:ext uri="{C183D7F6-B498-43B3-948B-1728B52AA6E4}">
                <adec:decorative xmlns:adec="http://schemas.microsoft.com/office/drawing/2017/decorative" val="1"/>
              </a:ext>
            </a:extLst>
          </p:cNvPr>
          <p:cNvSpPr/>
          <p:nvPr/>
        </p:nvSpPr>
        <p:spPr>
          <a:xfrm>
            <a:off x="1132764" y="4097823"/>
            <a:ext cx="846161" cy="391970"/>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393;p4">
            <a:extLst>
              <a:ext uri="{FF2B5EF4-FFF2-40B4-BE49-F238E27FC236}">
                <a16:creationId xmlns:a16="http://schemas.microsoft.com/office/drawing/2014/main" id="{0B58A1CD-CD42-5F81-D52C-77DAE7A92597}"/>
              </a:ext>
              <a:ext uri="{C183D7F6-B498-43B3-948B-1728B52AA6E4}">
                <adec:decorative xmlns:adec="http://schemas.microsoft.com/office/drawing/2017/decorative" val="1"/>
              </a:ext>
            </a:extLst>
          </p:cNvPr>
          <p:cNvSpPr/>
          <p:nvPr/>
        </p:nvSpPr>
        <p:spPr>
          <a:xfrm>
            <a:off x="1132764" y="4777229"/>
            <a:ext cx="1596788" cy="351100"/>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012063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559C0-F243-C823-D94A-C6982FCBC879}"/>
              </a:ext>
            </a:extLst>
          </p:cNvPr>
          <p:cNvSpPr>
            <a:spLocks noGrp="1"/>
          </p:cNvSpPr>
          <p:nvPr>
            <p:ph type="title"/>
          </p:nvPr>
        </p:nvSpPr>
        <p:spPr>
          <a:xfrm>
            <a:off x="838200" y="223521"/>
            <a:ext cx="10515600" cy="883919"/>
          </a:xfrm>
        </p:spPr>
        <p:txBody>
          <a:bodyPr/>
          <a:lstStyle/>
          <a:p>
            <a:r>
              <a:rPr lang="en-US"/>
              <a:t>Module Purpose</a:t>
            </a:r>
          </a:p>
        </p:txBody>
      </p:sp>
      <p:sp>
        <p:nvSpPr>
          <p:cNvPr id="3" name="Content Placeholder 2">
            <a:extLst>
              <a:ext uri="{FF2B5EF4-FFF2-40B4-BE49-F238E27FC236}">
                <a16:creationId xmlns:a16="http://schemas.microsoft.com/office/drawing/2014/main" id="{DCC4D06B-D755-8AEA-FA76-01072A470648}"/>
              </a:ext>
            </a:extLst>
          </p:cNvPr>
          <p:cNvSpPr>
            <a:spLocks noGrp="1"/>
          </p:cNvSpPr>
          <p:nvPr>
            <p:ph idx="1"/>
          </p:nvPr>
        </p:nvSpPr>
        <p:spPr>
          <a:xfrm>
            <a:off x="838200" y="1341121"/>
            <a:ext cx="10515600" cy="4124959"/>
          </a:xfrm>
        </p:spPr>
        <p:txBody>
          <a:bodyPr/>
          <a:lstStyle/>
          <a:p>
            <a:pPr marL="0" indent="0" rtl="0">
              <a:spcBef>
                <a:spcPts val="0"/>
              </a:spcBef>
              <a:spcAft>
                <a:spcPts val="0"/>
              </a:spcAft>
              <a:buNone/>
            </a:pPr>
            <a:r>
              <a:rPr lang="en-US" sz="1800" b="1" i="0" u="none" strike="noStrike">
                <a:solidFill>
                  <a:srgbClr val="102649"/>
                </a:solidFill>
                <a:effectLst/>
                <a:latin typeface="Libre Franklin" pitchFamily="2" charset="77"/>
              </a:rPr>
              <a:t>Module Objectives:</a:t>
            </a:r>
            <a:endParaRPr lang="en-US" b="0">
              <a:effectLst/>
            </a:endParaRPr>
          </a:p>
          <a:p>
            <a:pPr rtl="0" fontAlgn="base">
              <a:spcBef>
                <a:spcPts val="1000"/>
              </a:spcBef>
              <a:spcAft>
                <a:spcPts val="0"/>
              </a:spcAft>
              <a:buFont typeface="Arial" panose="020B0604020202020204" pitchFamily="34" charset="0"/>
              <a:buChar char="•"/>
            </a:pPr>
            <a:r>
              <a:rPr lang="en-US" sz="1800" b="0" i="0" u="none" strike="noStrike">
                <a:solidFill>
                  <a:srgbClr val="102649"/>
                </a:solidFill>
                <a:effectLst/>
                <a:latin typeface="Libre Franklin" pitchFamily="2" charset="77"/>
              </a:rPr>
              <a:t>Build understanding of “priming for learning” and associated findings from learning science. </a:t>
            </a:r>
          </a:p>
          <a:p>
            <a:pPr fontAlgn="base"/>
            <a:r>
              <a:rPr lang="en-US" sz="1800">
                <a:latin typeface="Libre Franklin" pitchFamily="2" charset="77"/>
              </a:rPr>
              <a:t>Explore indicators of priming for learning using examples from HQIRs.</a:t>
            </a:r>
            <a:endParaRPr lang="en-US" sz="1800" b="0" i="0" u="none" strike="noStrike">
              <a:solidFill>
                <a:srgbClr val="102649"/>
              </a:solidFill>
              <a:effectLst/>
              <a:latin typeface="Libre Franklin" pitchFamily="2" charset="77"/>
            </a:endParaRPr>
          </a:p>
          <a:p>
            <a:pPr rtl="0" fontAlgn="base">
              <a:spcBef>
                <a:spcPts val="1000"/>
              </a:spcBef>
              <a:spcAft>
                <a:spcPts val="0"/>
              </a:spcAft>
              <a:buFont typeface="Arial" panose="020B0604020202020204" pitchFamily="34" charset="0"/>
              <a:buChar char="•"/>
            </a:pPr>
            <a:r>
              <a:rPr lang="en-US" sz="1800">
                <a:latin typeface="Libre Franklin" pitchFamily="2" charset="77"/>
              </a:rPr>
              <a:t>Consider deeper learning practices to support potential adjustments to a HQIR.</a:t>
            </a:r>
          </a:p>
          <a:p>
            <a:pPr marL="0" indent="0" rtl="0" fontAlgn="base">
              <a:spcBef>
                <a:spcPts val="1000"/>
              </a:spcBef>
              <a:spcAft>
                <a:spcPts val="0"/>
              </a:spcAft>
              <a:buNone/>
            </a:pPr>
            <a:endParaRPr lang="en-US" sz="1800">
              <a:latin typeface="Libre Franklin" pitchFamily="2" charset="77"/>
            </a:endParaRPr>
          </a:p>
        </p:txBody>
      </p:sp>
      <p:pic>
        <p:nvPicPr>
          <p:cNvPr id="1030" name="Picture 6">
            <a:extLst>
              <a:ext uri="{FF2B5EF4-FFF2-40B4-BE49-F238E27FC236}">
                <a16:creationId xmlns:a16="http://schemas.microsoft.com/office/drawing/2014/main" id="{C30DFE87-D4D6-C94A-E988-8E42DBAAB3AF}"/>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80947" y="3708469"/>
            <a:ext cx="2472853" cy="184871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a:extLst>
              <a:ext uri="{FF2B5EF4-FFF2-40B4-BE49-F238E27FC236}">
                <a16:creationId xmlns:a16="http://schemas.microsoft.com/office/drawing/2014/main" id="{E0853651-E34E-C3B7-1E47-18CF0885EE2F}"/>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517" r="13151" b="10912"/>
          <a:stretch/>
        </p:blipFill>
        <p:spPr bwMode="auto">
          <a:xfrm>
            <a:off x="521979" y="2014330"/>
            <a:ext cx="632441" cy="472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57683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FB9E6-0338-ABB4-39C4-11D08B9F39DE}"/>
              </a:ext>
            </a:extLst>
          </p:cNvPr>
          <p:cNvSpPr>
            <a:spLocks noGrp="1"/>
          </p:cNvSpPr>
          <p:nvPr>
            <p:ph type="title"/>
          </p:nvPr>
        </p:nvSpPr>
        <p:spPr/>
        <p:txBody>
          <a:bodyPr>
            <a:normAutofit/>
          </a:bodyPr>
          <a:lstStyle/>
          <a:p>
            <a:r>
              <a:rPr lang="en-US"/>
              <a:t>Priming for Learning Indicators </a:t>
            </a:r>
          </a:p>
        </p:txBody>
      </p:sp>
      <p:graphicFrame>
        <p:nvGraphicFramePr>
          <p:cNvPr id="4" name="Content Placeholder 3">
            <a:extLst>
              <a:ext uri="{FF2B5EF4-FFF2-40B4-BE49-F238E27FC236}">
                <a16:creationId xmlns:a16="http://schemas.microsoft.com/office/drawing/2014/main" id="{9596826F-215E-3ACC-43A2-3223411DF03A}"/>
              </a:ext>
            </a:extLst>
          </p:cNvPr>
          <p:cNvGraphicFramePr>
            <a:graphicFrameLocks noGrp="1"/>
          </p:cNvGraphicFramePr>
          <p:nvPr>
            <p:ph idx="4294967295"/>
            <p:extLst>
              <p:ext uri="{D42A27DB-BD31-4B8C-83A1-F6EECF244321}">
                <p14:modId xmlns:p14="http://schemas.microsoft.com/office/powerpoint/2010/main" val="3727276649"/>
              </p:ext>
            </p:extLst>
          </p:nvPr>
        </p:nvGraphicFramePr>
        <p:xfrm>
          <a:off x="1796142" y="1234126"/>
          <a:ext cx="8599716" cy="4556854"/>
        </p:xfrm>
        <a:graphic>
          <a:graphicData uri="http://schemas.openxmlformats.org/drawingml/2006/table">
            <a:tbl>
              <a:tblPr firstRow="1" bandRow="1">
                <a:tableStyleId>{5C22544A-7EE6-4342-B048-85BDC9FD1C3A}</a:tableStyleId>
              </a:tblPr>
              <a:tblGrid>
                <a:gridCol w="8599716">
                  <a:extLst>
                    <a:ext uri="{9D8B030D-6E8A-4147-A177-3AD203B41FA5}">
                      <a16:colId xmlns:a16="http://schemas.microsoft.com/office/drawing/2014/main" val="1793570239"/>
                    </a:ext>
                  </a:extLst>
                </a:gridCol>
              </a:tblGrid>
              <a:tr h="416734">
                <a:tc>
                  <a:txBody>
                    <a:bodyPr/>
                    <a:lstStyle/>
                    <a:p>
                      <a:pPr algn="ctr"/>
                      <a:r>
                        <a:rPr lang="en-US" sz="2000"/>
                        <a:t>Indicators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B8D"/>
                    </a:solidFill>
                  </a:tcPr>
                </a:tc>
                <a:extLst>
                  <a:ext uri="{0D108BD9-81ED-4DB2-BD59-A6C34878D82A}">
                    <a16:rowId xmlns:a16="http://schemas.microsoft.com/office/drawing/2014/main" val="75150827"/>
                  </a:ext>
                </a:extLst>
              </a:tr>
              <a:tr h="750120">
                <a:tc>
                  <a:txBody>
                    <a:bodyPr/>
                    <a:lstStyle/>
                    <a:p>
                      <a:r>
                        <a:rPr lang="en-US" sz="1400"/>
                        <a:t>Learning is framed around big ideas, essential questions and/or anchoring phenomena.</a:t>
                      </a:r>
                    </a:p>
                    <a:p>
                      <a:pPr marL="342900" indent="-342900">
                        <a:buFont typeface="Arial" panose="020B0604020202020204" pitchFamily="34" charset="0"/>
                        <a:buChar char="•"/>
                      </a:pPr>
                      <a:r>
                        <a:rPr lang="en-US" sz="1400"/>
                        <a:t>Students see the big picture of where learning is headed, and the big ideas, essential questions, and/or anchoring phenomena that drive learning throughout the unit.</a:t>
                      </a:r>
                    </a:p>
                    <a:p>
                      <a:pPr marL="342900" indent="-342900">
                        <a:buFont typeface="Arial" panose="020B0604020202020204" pitchFamily="34" charset="0"/>
                        <a:buChar char="•"/>
                      </a:pPr>
                      <a:r>
                        <a:rPr lang="en-US" sz="1400"/>
                        <a:t>Students understand why the learning is important.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0E6"/>
                    </a:solidFill>
                  </a:tcPr>
                </a:tc>
                <a:extLst>
                  <a:ext uri="{0D108BD9-81ED-4DB2-BD59-A6C34878D82A}">
                    <a16:rowId xmlns:a16="http://schemas.microsoft.com/office/drawing/2014/main" val="2581644712"/>
                  </a:ext>
                </a:extLst>
              </a:tr>
              <a:tr h="750120">
                <a:tc>
                  <a:txBody>
                    <a:bodyPr/>
                    <a:lstStyle/>
                    <a:p>
                      <a:r>
                        <a:rPr lang="en-US" sz="1400"/>
                        <a:t>Strategies are used to spark student curiosity aligned to the intended learning outcomes.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88042115"/>
                  </a:ext>
                </a:extLst>
              </a:tr>
              <a:tr h="416734">
                <a:tc>
                  <a:txBody>
                    <a:bodyPr/>
                    <a:lstStyle/>
                    <a:p>
                      <a:r>
                        <a:rPr lang="en-US" sz="1400"/>
                        <a:t>Students make personal connections to the learning. Connections should help students see how learning:</a:t>
                      </a:r>
                    </a:p>
                    <a:p>
                      <a:pPr marL="285750" indent="-285750">
                        <a:buFont typeface="Arial" panose="020B0604020202020204" pitchFamily="34" charset="0"/>
                        <a:buChar char="•"/>
                      </a:pPr>
                      <a:r>
                        <a:rPr lang="en-US" sz="1400"/>
                        <a:t>Relates to their lives; </a:t>
                      </a:r>
                    </a:p>
                    <a:p>
                      <a:pPr marL="285750" indent="-285750">
                        <a:buFont typeface="Arial" panose="020B0604020202020204" pitchFamily="34" charset="0"/>
                        <a:buChar char="•"/>
                      </a:pPr>
                      <a:r>
                        <a:rPr lang="en-US" sz="1400"/>
                        <a:t>Has value outside of school; and/or</a:t>
                      </a:r>
                    </a:p>
                    <a:p>
                      <a:pPr marL="285750" indent="-285750">
                        <a:buFont typeface="Arial" panose="020B0604020202020204" pitchFamily="34" charset="0"/>
                        <a:buChar char="•"/>
                      </a:pPr>
                      <a:r>
                        <a:rPr lang="en-US" sz="1400"/>
                        <a:t>Might be used to help others.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0E6"/>
                    </a:solidFill>
                  </a:tcPr>
                </a:tc>
                <a:extLst>
                  <a:ext uri="{0D108BD9-81ED-4DB2-BD59-A6C34878D82A}">
                    <a16:rowId xmlns:a16="http://schemas.microsoft.com/office/drawing/2014/main" val="3892134695"/>
                  </a:ext>
                </a:extLst>
              </a:tr>
              <a:tr h="750120">
                <a:tc>
                  <a:txBody>
                    <a:bodyPr/>
                    <a:lstStyle/>
                    <a:p>
                      <a:r>
                        <a:rPr lang="en-US" sz="1400"/>
                        <a:t>The cognitive challenge presented by the learning can increase student motivation. </a:t>
                      </a:r>
                    </a:p>
                    <a:p>
                      <a:pPr marL="285750" indent="-285750">
                        <a:buFont typeface="Arial" panose="020B0604020202020204" pitchFamily="34" charset="0"/>
                        <a:buChar char="•"/>
                      </a:pPr>
                      <a:r>
                        <a:rPr lang="en-US" sz="1400"/>
                        <a:t>Learning experiences will engage students in complex ideas, texts and tasks that are of high interest and seem worth the commitment of sustained effort.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49918608"/>
                  </a:ext>
                </a:extLst>
              </a:tr>
              <a:tr h="750120">
                <a:tc>
                  <a:txBody>
                    <a:bodyPr/>
                    <a:lstStyle/>
                    <a:p>
                      <a:r>
                        <a:rPr lang="en-US" sz="1400"/>
                        <a:t>Students understand the learning progression and criteria for success and are encouraged to set related personal goals.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0E6"/>
                    </a:solidFill>
                  </a:tcPr>
                </a:tc>
                <a:extLst>
                  <a:ext uri="{0D108BD9-81ED-4DB2-BD59-A6C34878D82A}">
                    <a16:rowId xmlns:a16="http://schemas.microsoft.com/office/drawing/2014/main" val="3539023441"/>
                  </a:ext>
                </a:extLst>
              </a:tr>
            </a:tbl>
          </a:graphicData>
        </a:graphic>
      </p:graphicFrame>
      <p:sp>
        <p:nvSpPr>
          <p:cNvPr id="6" name="TextBox 5">
            <a:extLst>
              <a:ext uri="{FF2B5EF4-FFF2-40B4-BE49-F238E27FC236}">
                <a16:creationId xmlns:a16="http://schemas.microsoft.com/office/drawing/2014/main" id="{C1D4BBB8-8768-08BF-0EBB-CA2145BE533C}"/>
              </a:ext>
            </a:extLst>
          </p:cNvPr>
          <p:cNvSpPr txBox="1"/>
          <p:nvPr/>
        </p:nvSpPr>
        <p:spPr>
          <a:xfrm>
            <a:off x="2198554" y="141515"/>
            <a:ext cx="7794891" cy="769441"/>
          </a:xfrm>
          <a:prstGeom prst="rect">
            <a:avLst/>
          </a:prstGeom>
          <a:noFill/>
        </p:spPr>
        <p:txBody>
          <a:bodyPr wrap="none" rtlCol="0">
            <a:spAutoFit/>
          </a:bodyPr>
          <a:lstStyle/>
          <a:p>
            <a:r>
              <a:rPr kumimoji="0" lang="en-US" sz="4400" b="0" i="0" u="none" strike="noStrike" kern="1200" cap="none" spc="0" normalizeH="0" baseline="0" noProof="0">
                <a:ln>
                  <a:noFill/>
                </a:ln>
                <a:solidFill>
                  <a:srgbClr val="007780"/>
                </a:solidFill>
                <a:effectLst/>
                <a:uLnTx/>
                <a:uFillTx/>
                <a:latin typeface="Franklin Gothic Medium" panose="020B0603020102020204"/>
                <a:ea typeface="+mj-ea"/>
                <a:cs typeface="+mj-cs"/>
              </a:rPr>
              <a:t>Priming for Learning Indicators </a:t>
            </a:r>
            <a:endParaRPr lang="en-US"/>
          </a:p>
        </p:txBody>
      </p:sp>
    </p:spTree>
    <p:extLst>
      <p:ext uri="{BB962C8B-B14F-4D97-AF65-F5344CB8AC3E}">
        <p14:creationId xmlns:p14="http://schemas.microsoft.com/office/powerpoint/2010/main" val="34657249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1F9AAF-9B80-199A-67B5-57FCA68903F6}"/>
              </a:ext>
            </a:extLst>
          </p:cNvPr>
          <p:cNvSpPr>
            <a:spLocks noGrp="1"/>
          </p:cNvSpPr>
          <p:nvPr>
            <p:ph type="title"/>
          </p:nvPr>
        </p:nvSpPr>
        <p:spPr/>
        <p:txBody>
          <a:bodyPr/>
          <a:lstStyle/>
          <a:p>
            <a:r>
              <a:rPr lang="en-US"/>
              <a:t>Priming for Learning	</a:t>
            </a:r>
          </a:p>
        </p:txBody>
      </p:sp>
      <p:sp>
        <p:nvSpPr>
          <p:cNvPr id="5" name="Text Placeholder 4">
            <a:extLst>
              <a:ext uri="{FF2B5EF4-FFF2-40B4-BE49-F238E27FC236}">
                <a16:creationId xmlns:a16="http://schemas.microsoft.com/office/drawing/2014/main" id="{6CB6C190-6604-2E46-BC0E-F8835CFA60CC}"/>
              </a:ext>
            </a:extLst>
          </p:cNvPr>
          <p:cNvSpPr>
            <a:spLocks noGrp="1"/>
          </p:cNvSpPr>
          <p:nvPr>
            <p:ph type="body" idx="1"/>
          </p:nvPr>
        </p:nvSpPr>
        <p:spPr/>
        <p:txBody>
          <a:bodyPr/>
          <a:lstStyle/>
          <a:p>
            <a:r>
              <a:rPr lang="en-US"/>
              <a:t>Examples from HQIRs</a:t>
            </a:r>
          </a:p>
        </p:txBody>
      </p:sp>
      <p:pic>
        <p:nvPicPr>
          <p:cNvPr id="6" name="Picture 5">
            <a:extLst>
              <a:ext uri="{FF2B5EF4-FFF2-40B4-BE49-F238E27FC236}">
                <a16:creationId xmlns:a16="http://schemas.microsoft.com/office/drawing/2014/main" id="{86D25FE6-668D-9736-3BBD-0E85ECF63CE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295805" y="1682750"/>
            <a:ext cx="1587690" cy="1501401"/>
          </a:xfrm>
          <a:prstGeom prst="rect">
            <a:avLst/>
          </a:prstGeom>
        </p:spPr>
      </p:pic>
    </p:spTree>
    <p:extLst>
      <p:ext uri="{BB962C8B-B14F-4D97-AF65-F5344CB8AC3E}">
        <p14:creationId xmlns:p14="http://schemas.microsoft.com/office/powerpoint/2010/main" val="15375928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F80A86-16CC-AA7A-BA01-82C05CA34E1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95219" y="6088079"/>
            <a:ext cx="2103302" cy="586791"/>
          </a:xfrm>
          <a:prstGeom prst="rect">
            <a:avLst/>
          </a:prstGeom>
        </p:spPr>
      </p:pic>
      <p:pic>
        <p:nvPicPr>
          <p:cNvPr id="6" name="Picture 5" descr="Related phenomena screenshot from OpenSciEd.">
            <a:extLst>
              <a:ext uri="{FF2B5EF4-FFF2-40B4-BE49-F238E27FC236}">
                <a16:creationId xmlns:a16="http://schemas.microsoft.com/office/drawing/2014/main" id="{259D3927-7998-E6F6-9C58-0EB358C2E953}"/>
              </a:ext>
            </a:extLst>
          </p:cNvPr>
          <p:cNvPicPr>
            <a:picLocks noChangeAspect="1"/>
          </p:cNvPicPr>
          <p:nvPr/>
        </p:nvPicPr>
        <p:blipFill>
          <a:blip r:embed="rId4"/>
          <a:stretch>
            <a:fillRect/>
          </a:stretch>
        </p:blipFill>
        <p:spPr>
          <a:xfrm>
            <a:off x="2339067" y="3266533"/>
            <a:ext cx="3698722" cy="2598693"/>
          </a:xfrm>
          <a:prstGeom prst="rect">
            <a:avLst/>
          </a:prstGeom>
          <a:effectLst>
            <a:outerShdw blurRad="63500" sx="102000" sy="102000" algn="ctr" rotWithShape="0">
              <a:prstClr val="black">
                <a:alpha val="40000"/>
              </a:prstClr>
            </a:outerShdw>
          </a:effectLst>
        </p:spPr>
      </p:pic>
      <p:pic>
        <p:nvPicPr>
          <p:cNvPr id="8" name="Picture 7" descr="Driving question board screenshot from OpenSciEd.">
            <a:extLst>
              <a:ext uri="{FF2B5EF4-FFF2-40B4-BE49-F238E27FC236}">
                <a16:creationId xmlns:a16="http://schemas.microsoft.com/office/drawing/2014/main" id="{E0A408E8-A44A-B9EC-62A6-02DEAD4C8882}"/>
              </a:ext>
            </a:extLst>
          </p:cNvPr>
          <p:cNvPicPr>
            <a:picLocks noChangeAspect="1"/>
          </p:cNvPicPr>
          <p:nvPr/>
        </p:nvPicPr>
        <p:blipFill>
          <a:blip r:embed="rId5"/>
          <a:stretch>
            <a:fillRect/>
          </a:stretch>
        </p:blipFill>
        <p:spPr>
          <a:xfrm>
            <a:off x="4458608" y="318265"/>
            <a:ext cx="3698723" cy="2663258"/>
          </a:xfrm>
          <a:prstGeom prst="rect">
            <a:avLst/>
          </a:prstGeom>
          <a:effectLst>
            <a:outerShdw blurRad="63500" sx="102000" sy="102000" algn="ctr" rotWithShape="0">
              <a:prstClr val="black">
                <a:alpha val="40000"/>
              </a:prstClr>
            </a:outerShdw>
          </a:effectLst>
        </p:spPr>
      </p:pic>
      <p:pic>
        <p:nvPicPr>
          <p:cNvPr id="12" name="Picture 11" descr="Explore a phenomenon screenshot from OpenSciEd.">
            <a:extLst>
              <a:ext uri="{FF2B5EF4-FFF2-40B4-BE49-F238E27FC236}">
                <a16:creationId xmlns:a16="http://schemas.microsoft.com/office/drawing/2014/main" id="{3D820CB3-DA0D-EA49-A94B-D54EE625724C}"/>
              </a:ext>
            </a:extLst>
          </p:cNvPr>
          <p:cNvPicPr>
            <a:picLocks noChangeAspect="1"/>
          </p:cNvPicPr>
          <p:nvPr/>
        </p:nvPicPr>
        <p:blipFill>
          <a:blip r:embed="rId6"/>
          <a:stretch>
            <a:fillRect/>
          </a:stretch>
        </p:blipFill>
        <p:spPr>
          <a:xfrm>
            <a:off x="459991" y="318265"/>
            <a:ext cx="3633950" cy="2601100"/>
          </a:xfrm>
          <a:prstGeom prst="rect">
            <a:avLst/>
          </a:prstGeom>
          <a:effectLst>
            <a:outerShdw blurRad="63500" sx="102000" sy="102000" algn="ctr" rotWithShape="0">
              <a:prstClr val="black">
                <a:alpha val="40000"/>
              </a:prstClr>
            </a:outerShdw>
          </a:effectLst>
        </p:spPr>
      </p:pic>
      <p:sp>
        <p:nvSpPr>
          <p:cNvPr id="13" name="TextBox 12">
            <a:extLst>
              <a:ext uri="{FF2B5EF4-FFF2-40B4-BE49-F238E27FC236}">
                <a16:creationId xmlns:a16="http://schemas.microsoft.com/office/drawing/2014/main" id="{6FACD090-1FC2-3B55-A086-B818397C186C}"/>
              </a:ext>
            </a:extLst>
          </p:cNvPr>
          <p:cNvSpPr txBox="1"/>
          <p:nvPr/>
        </p:nvSpPr>
        <p:spPr>
          <a:xfrm>
            <a:off x="8521998" y="2011424"/>
            <a:ext cx="2998679" cy="1569660"/>
          </a:xfrm>
          <a:prstGeom prst="rect">
            <a:avLst/>
          </a:prstGeom>
          <a:solidFill>
            <a:schemeClr val="bg2"/>
          </a:solidFill>
          <a:ln w="25400" cmpd="dbl">
            <a:solidFill>
              <a:schemeClr val="tx1"/>
            </a:solidFill>
          </a:ln>
        </p:spPr>
        <p:txBody>
          <a:bodyPr wrap="square" rtlCol="0">
            <a:spAutoFit/>
          </a:bodyPr>
          <a:lstStyle/>
          <a:p>
            <a:r>
              <a:rPr lang="en-US" sz="1600">
                <a:latin typeface="Calibri" panose="020F0502020204030204" pitchFamily="34" charset="0"/>
                <a:ea typeface="Calibri" panose="020F0502020204030204" pitchFamily="34" charset="0"/>
              </a:rPr>
              <a:t>L</a:t>
            </a:r>
            <a:r>
              <a:rPr lang="en-US" sz="1600">
                <a:effectLst/>
                <a:latin typeface="Calibri" panose="020F0502020204030204" pitchFamily="34" charset="0"/>
                <a:ea typeface="Calibri" panose="020F0502020204030204" pitchFamily="34" charset="0"/>
              </a:rPr>
              <a:t>earning is framed around big ideas</a:t>
            </a:r>
            <a:r>
              <a:rPr lang="en-US" sz="1600">
                <a:latin typeface="Calibri" panose="020F0502020204030204" pitchFamily="34" charset="0"/>
                <a:ea typeface="Calibri" panose="020F0502020204030204" pitchFamily="34" charset="0"/>
              </a:rPr>
              <a:t>, </a:t>
            </a:r>
            <a:r>
              <a:rPr lang="en-US" sz="1600">
                <a:effectLst/>
                <a:latin typeface="Calibri" panose="020F0502020204030204" pitchFamily="34" charset="0"/>
                <a:ea typeface="Calibri" panose="020F0502020204030204" pitchFamily="34" charset="0"/>
              </a:rPr>
              <a:t>essential questions and/or anchoring phenomena</a:t>
            </a:r>
            <a:r>
              <a:rPr lang="en-US" sz="1600">
                <a:latin typeface="Calibri" panose="020F0502020204030204" pitchFamily="34" charset="0"/>
                <a:ea typeface="Calibri" panose="020F0502020204030204" pitchFamily="34" charset="0"/>
              </a:rPr>
              <a:t>.</a:t>
            </a:r>
          </a:p>
          <a:p>
            <a:endParaRPr lang="en-US" sz="1600">
              <a:latin typeface="Calibri" panose="020F0502020204030204" pitchFamily="34" charset="0"/>
              <a:ea typeface="Calibri" panose="020F0502020204030204" pitchFamily="34" charset="0"/>
            </a:endParaRPr>
          </a:p>
          <a:p>
            <a:r>
              <a:rPr lang="en-US" sz="1600">
                <a:effectLst/>
                <a:latin typeface="Calibri" panose="020F0502020204030204" pitchFamily="34" charset="0"/>
                <a:ea typeface="Calibri" panose="020F0502020204030204" pitchFamily="34" charset="0"/>
              </a:rPr>
              <a:t>Students make personal connections to the learning. </a:t>
            </a:r>
            <a:endParaRPr lang="en-US" sz="1600"/>
          </a:p>
        </p:txBody>
      </p:sp>
      <p:sp>
        <p:nvSpPr>
          <p:cNvPr id="3" name="TextBox 2">
            <a:extLst>
              <a:ext uri="{FF2B5EF4-FFF2-40B4-BE49-F238E27FC236}">
                <a16:creationId xmlns:a16="http://schemas.microsoft.com/office/drawing/2014/main" id="{D8B98C27-69A7-5025-B82A-53FC9C4785BC}"/>
              </a:ext>
            </a:extLst>
          </p:cNvPr>
          <p:cNvSpPr txBox="1"/>
          <p:nvPr/>
        </p:nvSpPr>
        <p:spPr>
          <a:xfrm>
            <a:off x="2414907" y="6196808"/>
            <a:ext cx="2043701" cy="369332"/>
          </a:xfrm>
          <a:prstGeom prst="rect">
            <a:avLst/>
          </a:prstGeom>
          <a:noFill/>
        </p:spPr>
        <p:txBody>
          <a:bodyPr wrap="none" rtlCol="0">
            <a:spAutoFit/>
          </a:bodyPr>
          <a:lstStyle/>
          <a:p>
            <a:r>
              <a:rPr lang="en-US"/>
              <a:t>6</a:t>
            </a:r>
            <a:r>
              <a:rPr lang="en-US" baseline="30000"/>
              <a:t>th</a:t>
            </a:r>
            <a:r>
              <a:rPr lang="en-US"/>
              <a:t> Grade Example </a:t>
            </a:r>
          </a:p>
        </p:txBody>
      </p:sp>
      <p:sp>
        <p:nvSpPr>
          <p:cNvPr id="5" name="Google Shape;393;p4">
            <a:extLst>
              <a:ext uri="{FF2B5EF4-FFF2-40B4-BE49-F238E27FC236}">
                <a16:creationId xmlns:a16="http://schemas.microsoft.com/office/drawing/2014/main" id="{D1F68486-CBDD-309E-B35E-2E057310BEB9}"/>
              </a:ext>
              <a:ext uri="{C183D7F6-B498-43B3-948B-1728B52AA6E4}">
                <adec:decorative xmlns:adec="http://schemas.microsoft.com/office/drawing/2017/decorative" val="1"/>
              </a:ext>
            </a:extLst>
          </p:cNvPr>
          <p:cNvSpPr/>
          <p:nvPr/>
        </p:nvSpPr>
        <p:spPr>
          <a:xfrm>
            <a:off x="266919" y="111820"/>
            <a:ext cx="2664172" cy="940569"/>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 name="Google Shape;393;p4">
            <a:extLst>
              <a:ext uri="{FF2B5EF4-FFF2-40B4-BE49-F238E27FC236}">
                <a16:creationId xmlns:a16="http://schemas.microsoft.com/office/drawing/2014/main" id="{4F5840FC-7ED1-2F66-4142-402589A4053A}"/>
              </a:ext>
              <a:ext uri="{C183D7F6-B498-43B3-948B-1728B52AA6E4}">
                <adec:decorative xmlns:adec="http://schemas.microsoft.com/office/drawing/2017/decorative" val="1"/>
              </a:ext>
            </a:extLst>
          </p:cNvPr>
          <p:cNvSpPr/>
          <p:nvPr/>
        </p:nvSpPr>
        <p:spPr>
          <a:xfrm>
            <a:off x="4188428" y="148727"/>
            <a:ext cx="2412788" cy="765673"/>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Google Shape;393;p4">
            <a:extLst>
              <a:ext uri="{FF2B5EF4-FFF2-40B4-BE49-F238E27FC236}">
                <a16:creationId xmlns:a16="http://schemas.microsoft.com/office/drawing/2014/main" id="{C1D31766-662C-8005-4B15-B5B09CF82A74}"/>
              </a:ext>
              <a:ext uri="{C183D7F6-B498-43B3-948B-1728B52AA6E4}">
                <adec:decorative xmlns:adec="http://schemas.microsoft.com/office/drawing/2017/decorative" val="1"/>
              </a:ext>
            </a:extLst>
          </p:cNvPr>
          <p:cNvSpPr/>
          <p:nvPr/>
        </p:nvSpPr>
        <p:spPr>
          <a:xfrm>
            <a:off x="2118835" y="3057100"/>
            <a:ext cx="1624511" cy="779018"/>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705198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559C0-F243-C823-D94A-C6982FCBC879}"/>
              </a:ext>
            </a:extLst>
          </p:cNvPr>
          <p:cNvSpPr>
            <a:spLocks noGrp="1"/>
          </p:cNvSpPr>
          <p:nvPr>
            <p:ph type="title"/>
          </p:nvPr>
        </p:nvSpPr>
        <p:spPr>
          <a:xfrm>
            <a:off x="838200" y="223521"/>
            <a:ext cx="10515600" cy="883919"/>
          </a:xfrm>
        </p:spPr>
        <p:txBody>
          <a:bodyPr/>
          <a:lstStyle/>
          <a:p>
            <a:r>
              <a:rPr lang="en-US"/>
              <a:t>Module Purpose</a:t>
            </a:r>
          </a:p>
        </p:txBody>
      </p:sp>
      <p:sp>
        <p:nvSpPr>
          <p:cNvPr id="3" name="Content Placeholder 2">
            <a:extLst>
              <a:ext uri="{FF2B5EF4-FFF2-40B4-BE49-F238E27FC236}">
                <a16:creationId xmlns:a16="http://schemas.microsoft.com/office/drawing/2014/main" id="{DCC4D06B-D755-8AEA-FA76-01072A470648}"/>
              </a:ext>
            </a:extLst>
          </p:cNvPr>
          <p:cNvSpPr>
            <a:spLocks noGrp="1"/>
          </p:cNvSpPr>
          <p:nvPr>
            <p:ph idx="1"/>
          </p:nvPr>
        </p:nvSpPr>
        <p:spPr>
          <a:xfrm>
            <a:off x="838200" y="1341121"/>
            <a:ext cx="10515600" cy="4124959"/>
          </a:xfrm>
        </p:spPr>
        <p:txBody>
          <a:bodyPr/>
          <a:lstStyle/>
          <a:p>
            <a:pPr marL="0" indent="0" rtl="0">
              <a:spcBef>
                <a:spcPts val="0"/>
              </a:spcBef>
              <a:spcAft>
                <a:spcPts val="0"/>
              </a:spcAft>
              <a:buNone/>
            </a:pPr>
            <a:r>
              <a:rPr lang="en-US" sz="1800" b="1" i="0" u="none" strike="noStrike">
                <a:solidFill>
                  <a:srgbClr val="102649"/>
                </a:solidFill>
                <a:effectLst/>
                <a:latin typeface="Libre Franklin" pitchFamily="2" charset="77"/>
              </a:rPr>
              <a:t>Module Objectives:</a:t>
            </a:r>
            <a:endParaRPr lang="en-US" b="0">
              <a:effectLst/>
            </a:endParaRPr>
          </a:p>
          <a:p>
            <a:pPr rtl="0" fontAlgn="base">
              <a:spcBef>
                <a:spcPts val="1000"/>
              </a:spcBef>
              <a:spcAft>
                <a:spcPts val="0"/>
              </a:spcAft>
              <a:buFont typeface="Arial" panose="020B0604020202020204" pitchFamily="34" charset="0"/>
              <a:buChar char="•"/>
            </a:pPr>
            <a:r>
              <a:rPr lang="en-US" sz="1800" b="0" i="0" u="none" strike="noStrike">
                <a:solidFill>
                  <a:srgbClr val="102649"/>
                </a:solidFill>
                <a:effectLst/>
                <a:latin typeface="Libre Franklin" pitchFamily="2" charset="77"/>
              </a:rPr>
              <a:t>Build understanding of “priming for learning” and associated findings from learning science. </a:t>
            </a:r>
          </a:p>
          <a:p>
            <a:pPr fontAlgn="base"/>
            <a:r>
              <a:rPr lang="en-US" sz="1800">
                <a:latin typeface="Libre Franklin" pitchFamily="2" charset="77"/>
              </a:rPr>
              <a:t>Explore indicators of priming for learning using examples from HQIRs.</a:t>
            </a:r>
            <a:endParaRPr lang="en-US" sz="1800" b="0" i="0" u="none" strike="noStrike">
              <a:solidFill>
                <a:srgbClr val="102649"/>
              </a:solidFill>
              <a:effectLst/>
              <a:latin typeface="Libre Franklin" pitchFamily="2" charset="77"/>
            </a:endParaRPr>
          </a:p>
          <a:p>
            <a:pPr rtl="0" fontAlgn="base">
              <a:spcBef>
                <a:spcPts val="1000"/>
              </a:spcBef>
              <a:spcAft>
                <a:spcPts val="0"/>
              </a:spcAft>
              <a:buFont typeface="Arial" panose="020B0604020202020204" pitchFamily="34" charset="0"/>
              <a:buChar char="•"/>
            </a:pPr>
            <a:r>
              <a:rPr lang="en-US" sz="1800">
                <a:latin typeface="Libre Franklin" pitchFamily="2" charset="77"/>
              </a:rPr>
              <a:t>Consider deeper learning practices to support potential adjustments to a HQIR.</a:t>
            </a:r>
          </a:p>
          <a:p>
            <a:pPr marL="0" indent="0" rtl="0" fontAlgn="base">
              <a:spcBef>
                <a:spcPts val="1000"/>
              </a:spcBef>
              <a:spcAft>
                <a:spcPts val="0"/>
              </a:spcAft>
              <a:buNone/>
            </a:pPr>
            <a:endParaRPr lang="en-US" sz="1800">
              <a:latin typeface="Libre Franklin" pitchFamily="2" charset="77"/>
            </a:endParaRPr>
          </a:p>
        </p:txBody>
      </p:sp>
      <p:pic>
        <p:nvPicPr>
          <p:cNvPr id="1030" name="Picture 6">
            <a:extLst>
              <a:ext uri="{FF2B5EF4-FFF2-40B4-BE49-F238E27FC236}">
                <a16:creationId xmlns:a16="http://schemas.microsoft.com/office/drawing/2014/main" id="{C30DFE87-D4D6-C94A-E988-8E42DBAAB3AF}"/>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3515" y="3525586"/>
            <a:ext cx="2663567" cy="19912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BABB160-01F3-C5F1-FC7F-B3E8205A9EF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52945" y="1637738"/>
            <a:ext cx="627942" cy="475529"/>
          </a:xfrm>
          <a:prstGeom prst="rect">
            <a:avLst/>
          </a:prstGeom>
        </p:spPr>
      </p:pic>
    </p:spTree>
    <p:extLst>
      <p:ext uri="{BB962C8B-B14F-4D97-AF65-F5344CB8AC3E}">
        <p14:creationId xmlns:p14="http://schemas.microsoft.com/office/powerpoint/2010/main" val="2315007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6488C-CE65-DA27-6FCE-2ABCB7B33E3E}"/>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F9D751E3-1A8E-2502-AC49-60D45E59C34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61257" y="5969023"/>
            <a:ext cx="1466109" cy="559216"/>
          </a:xfrm>
          <a:prstGeom prst="rect">
            <a:avLst/>
          </a:prstGeom>
        </p:spPr>
      </p:pic>
      <p:sp>
        <p:nvSpPr>
          <p:cNvPr id="23" name="TextBox 22">
            <a:extLst>
              <a:ext uri="{FF2B5EF4-FFF2-40B4-BE49-F238E27FC236}">
                <a16:creationId xmlns:a16="http://schemas.microsoft.com/office/drawing/2014/main" id="{B41B497F-EAAF-B80D-D693-D0C53DA461C0}"/>
              </a:ext>
            </a:extLst>
          </p:cNvPr>
          <p:cNvSpPr txBox="1"/>
          <p:nvPr/>
        </p:nvSpPr>
        <p:spPr>
          <a:xfrm>
            <a:off x="852042" y="273539"/>
            <a:ext cx="5945680" cy="1323439"/>
          </a:xfrm>
          <a:prstGeom prst="rect">
            <a:avLst/>
          </a:prstGeom>
          <a:solidFill>
            <a:schemeClr val="bg2"/>
          </a:solidFill>
          <a:ln>
            <a:solidFill>
              <a:schemeClr val="tx2"/>
            </a:solidFill>
          </a:ln>
        </p:spPr>
        <p:txBody>
          <a:bodyPr wrap="square" rtlCol="0">
            <a:spAutoFit/>
          </a:bodyPr>
          <a:lstStyle/>
          <a:p>
            <a:r>
              <a:rPr lang="en-US" sz="1600"/>
              <a:t>Students understand the learning progression and criteria for success and are encouraged to set related personal learning goals.</a:t>
            </a:r>
          </a:p>
          <a:p>
            <a:endParaRPr lang="en-US" sz="1600"/>
          </a:p>
          <a:p>
            <a:r>
              <a:rPr lang="en-US" sz="1600"/>
              <a:t>The cognitive challenge presented by the learning can increase student motivation.</a:t>
            </a:r>
          </a:p>
        </p:txBody>
      </p:sp>
      <p:pic>
        <p:nvPicPr>
          <p:cNvPr id="3" name="Picture 2" descr="Essential question screenshot from myPerspectives. ">
            <a:extLst>
              <a:ext uri="{FF2B5EF4-FFF2-40B4-BE49-F238E27FC236}">
                <a16:creationId xmlns:a16="http://schemas.microsoft.com/office/drawing/2014/main" id="{F25D44A9-17B6-A3AF-DF31-2FFC8E5F9E1B}"/>
              </a:ext>
            </a:extLst>
          </p:cNvPr>
          <p:cNvPicPr>
            <a:picLocks noChangeAspect="1"/>
          </p:cNvPicPr>
          <p:nvPr/>
        </p:nvPicPr>
        <p:blipFill>
          <a:blip r:embed="rId4"/>
          <a:stretch>
            <a:fillRect/>
          </a:stretch>
        </p:blipFill>
        <p:spPr>
          <a:xfrm>
            <a:off x="261257" y="2184176"/>
            <a:ext cx="3320269" cy="3515331"/>
          </a:xfrm>
          <a:prstGeom prst="rect">
            <a:avLst/>
          </a:prstGeom>
          <a:effectLst>
            <a:outerShdw blurRad="63500" sx="102000" sy="102000" algn="ctr" rotWithShape="0">
              <a:prstClr val="black">
                <a:alpha val="40000"/>
              </a:prstClr>
            </a:outerShdw>
          </a:effectLst>
        </p:spPr>
      </p:pic>
      <p:pic>
        <p:nvPicPr>
          <p:cNvPr id="7" name="Picture 6" descr="Screenshot showing progression of texts in myPerspectives. ">
            <a:extLst>
              <a:ext uri="{FF2B5EF4-FFF2-40B4-BE49-F238E27FC236}">
                <a16:creationId xmlns:a16="http://schemas.microsoft.com/office/drawing/2014/main" id="{2395266A-258A-96B5-F56E-1B9F4CD10CD2}"/>
              </a:ext>
            </a:extLst>
          </p:cNvPr>
          <p:cNvPicPr>
            <a:picLocks noChangeAspect="1"/>
          </p:cNvPicPr>
          <p:nvPr/>
        </p:nvPicPr>
        <p:blipFill>
          <a:blip r:embed="rId5"/>
          <a:stretch>
            <a:fillRect/>
          </a:stretch>
        </p:blipFill>
        <p:spPr>
          <a:xfrm>
            <a:off x="3923628" y="1953806"/>
            <a:ext cx="3500884" cy="3745701"/>
          </a:xfrm>
          <a:prstGeom prst="rect">
            <a:avLst/>
          </a:prstGeom>
          <a:effectLst>
            <a:outerShdw blurRad="63500" sx="102000" sy="102000" algn="ctr" rotWithShape="0">
              <a:prstClr val="black">
                <a:alpha val="40000"/>
              </a:prstClr>
            </a:outerShdw>
          </a:effectLst>
        </p:spPr>
      </p:pic>
      <p:sp>
        <p:nvSpPr>
          <p:cNvPr id="10" name="TextBox 9">
            <a:extLst>
              <a:ext uri="{FF2B5EF4-FFF2-40B4-BE49-F238E27FC236}">
                <a16:creationId xmlns:a16="http://schemas.microsoft.com/office/drawing/2014/main" id="{1BAC3336-E421-0CDF-F757-BA31932E3F05}"/>
              </a:ext>
            </a:extLst>
          </p:cNvPr>
          <p:cNvSpPr txBox="1"/>
          <p:nvPr/>
        </p:nvSpPr>
        <p:spPr>
          <a:xfrm>
            <a:off x="1921391" y="6102039"/>
            <a:ext cx="2174185" cy="369332"/>
          </a:xfrm>
          <a:prstGeom prst="rect">
            <a:avLst/>
          </a:prstGeom>
          <a:noFill/>
        </p:spPr>
        <p:txBody>
          <a:bodyPr wrap="none" rtlCol="0">
            <a:spAutoFit/>
          </a:bodyPr>
          <a:lstStyle/>
          <a:p>
            <a:r>
              <a:rPr lang="en-US"/>
              <a:t>11</a:t>
            </a:r>
            <a:r>
              <a:rPr lang="en-US" baseline="30000"/>
              <a:t>th</a:t>
            </a:r>
            <a:r>
              <a:rPr lang="en-US"/>
              <a:t> Grade Example </a:t>
            </a:r>
          </a:p>
        </p:txBody>
      </p:sp>
      <p:sp>
        <p:nvSpPr>
          <p:cNvPr id="2" name="Google Shape;393;p4">
            <a:extLst>
              <a:ext uri="{FF2B5EF4-FFF2-40B4-BE49-F238E27FC236}">
                <a16:creationId xmlns:a16="http://schemas.microsoft.com/office/drawing/2014/main" id="{B4DEFE00-2C9C-E352-AA54-43BFC96D8B3B}"/>
              </a:ext>
              <a:ext uri="{C183D7F6-B498-43B3-948B-1728B52AA6E4}">
                <adec:decorative xmlns:adec="http://schemas.microsoft.com/office/drawing/2017/decorative" val="1"/>
              </a:ext>
            </a:extLst>
          </p:cNvPr>
          <p:cNvSpPr/>
          <p:nvPr/>
        </p:nvSpPr>
        <p:spPr>
          <a:xfrm>
            <a:off x="3471829" y="1922081"/>
            <a:ext cx="3210572" cy="1582446"/>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 name="Google Shape;393;p4">
            <a:extLst>
              <a:ext uri="{FF2B5EF4-FFF2-40B4-BE49-F238E27FC236}">
                <a16:creationId xmlns:a16="http://schemas.microsoft.com/office/drawing/2014/main" id="{202ACFA0-1DE9-7F22-AD0B-056A8BA98BCD}"/>
              </a:ext>
              <a:ext uri="{C183D7F6-B498-43B3-948B-1728B52AA6E4}">
                <adec:decorative xmlns:adec="http://schemas.microsoft.com/office/drawing/2017/decorative" val="1"/>
              </a:ext>
            </a:extLst>
          </p:cNvPr>
          <p:cNvSpPr/>
          <p:nvPr/>
        </p:nvSpPr>
        <p:spPr>
          <a:xfrm>
            <a:off x="122080" y="1953806"/>
            <a:ext cx="3210572" cy="1582446"/>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 name="Picture 4" descr="Screenshot showing the learning progression in myPerspectives. ">
            <a:extLst>
              <a:ext uri="{FF2B5EF4-FFF2-40B4-BE49-F238E27FC236}">
                <a16:creationId xmlns:a16="http://schemas.microsoft.com/office/drawing/2014/main" id="{0EBD806E-3B33-3010-E1D7-9522F2F40C9B}"/>
              </a:ext>
            </a:extLst>
          </p:cNvPr>
          <p:cNvPicPr>
            <a:picLocks noChangeAspect="1"/>
          </p:cNvPicPr>
          <p:nvPr/>
        </p:nvPicPr>
        <p:blipFill>
          <a:blip r:embed="rId6"/>
          <a:stretch>
            <a:fillRect/>
          </a:stretch>
        </p:blipFill>
        <p:spPr>
          <a:xfrm>
            <a:off x="7912387" y="415636"/>
            <a:ext cx="4018356" cy="5283871"/>
          </a:xfrm>
          <a:prstGeom prst="rect">
            <a:avLst/>
          </a:prstGeom>
          <a:effectLst>
            <a:outerShdw blurRad="63500" sx="102000" sy="102000" algn="ctr" rotWithShape="0">
              <a:prstClr val="black">
                <a:alpha val="40000"/>
              </a:prstClr>
            </a:outerShdw>
          </a:effectLst>
        </p:spPr>
      </p:pic>
      <p:sp>
        <p:nvSpPr>
          <p:cNvPr id="8" name="Google Shape;393;p4">
            <a:extLst>
              <a:ext uri="{FF2B5EF4-FFF2-40B4-BE49-F238E27FC236}">
                <a16:creationId xmlns:a16="http://schemas.microsoft.com/office/drawing/2014/main" id="{7E24B890-894C-12F8-370A-2546399E44CB}"/>
              </a:ext>
              <a:ext uri="{C183D7F6-B498-43B3-948B-1728B52AA6E4}">
                <adec:decorative xmlns:adec="http://schemas.microsoft.com/office/drawing/2017/decorative" val="1"/>
              </a:ext>
            </a:extLst>
          </p:cNvPr>
          <p:cNvSpPr/>
          <p:nvPr/>
        </p:nvSpPr>
        <p:spPr>
          <a:xfrm>
            <a:off x="7285597" y="186860"/>
            <a:ext cx="3210572" cy="1410118"/>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740729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shot showing an ignite task at the beginning of the unit from Reveal Math. ">
            <a:extLst>
              <a:ext uri="{FF2B5EF4-FFF2-40B4-BE49-F238E27FC236}">
                <a16:creationId xmlns:a16="http://schemas.microsoft.com/office/drawing/2014/main" id="{93516545-B980-713A-8FC0-170DA239C16B}"/>
              </a:ext>
            </a:extLst>
          </p:cNvPr>
          <p:cNvPicPr>
            <a:picLocks noChangeAspect="1"/>
          </p:cNvPicPr>
          <p:nvPr/>
        </p:nvPicPr>
        <p:blipFill>
          <a:blip r:embed="rId3"/>
          <a:stretch>
            <a:fillRect/>
          </a:stretch>
        </p:blipFill>
        <p:spPr>
          <a:xfrm>
            <a:off x="4652388" y="400804"/>
            <a:ext cx="2956631" cy="3933391"/>
          </a:xfrm>
          <a:prstGeom prst="rect">
            <a:avLst/>
          </a:prstGeom>
          <a:effectLst>
            <a:outerShdw blurRad="63500" sx="102000" sy="102000" algn="ctr" rotWithShape="0">
              <a:prstClr val="black">
                <a:alpha val="40000"/>
              </a:prstClr>
            </a:outerShdw>
          </a:effectLst>
        </p:spPr>
      </p:pic>
      <p:pic>
        <p:nvPicPr>
          <p:cNvPr id="8" name="Picture 7" descr="Screenshot showing learning outcomes connected to a focus question and real-life example in Reveal Math. ">
            <a:extLst>
              <a:ext uri="{FF2B5EF4-FFF2-40B4-BE49-F238E27FC236}">
                <a16:creationId xmlns:a16="http://schemas.microsoft.com/office/drawing/2014/main" id="{FCFC0698-57A6-9049-3F8C-DDE756769A82}"/>
              </a:ext>
            </a:extLst>
          </p:cNvPr>
          <p:cNvPicPr>
            <a:picLocks noChangeAspect="1"/>
          </p:cNvPicPr>
          <p:nvPr/>
        </p:nvPicPr>
        <p:blipFill>
          <a:blip r:embed="rId4"/>
          <a:srcRect r="5898"/>
          <a:stretch/>
        </p:blipFill>
        <p:spPr>
          <a:xfrm>
            <a:off x="541638" y="400804"/>
            <a:ext cx="3026038" cy="3942596"/>
          </a:xfrm>
          <a:prstGeom prst="rect">
            <a:avLst/>
          </a:prstGeom>
          <a:effectLst>
            <a:outerShdw blurRad="63500" sx="102000" sy="102000" algn="ctr" rotWithShape="0">
              <a:prstClr val="black">
                <a:alpha val="40000"/>
              </a:prstClr>
            </a:outerShdw>
          </a:effectLst>
        </p:spPr>
      </p:pic>
      <p:pic>
        <p:nvPicPr>
          <p:cNvPr id="10" name="Picture 9" descr="Screenshot showing &quot;Be Curious&quot; to cue students to ask questions from Reveal Math.">
            <a:extLst>
              <a:ext uri="{FF2B5EF4-FFF2-40B4-BE49-F238E27FC236}">
                <a16:creationId xmlns:a16="http://schemas.microsoft.com/office/drawing/2014/main" id="{7A835AA1-E1F1-4532-E3C8-2D1221EF0C49}"/>
              </a:ext>
            </a:extLst>
          </p:cNvPr>
          <p:cNvPicPr>
            <a:picLocks noChangeAspect="1"/>
          </p:cNvPicPr>
          <p:nvPr/>
        </p:nvPicPr>
        <p:blipFill>
          <a:blip r:embed="rId5"/>
          <a:srcRect b="14236"/>
          <a:stretch/>
        </p:blipFill>
        <p:spPr>
          <a:xfrm>
            <a:off x="8693731" y="400804"/>
            <a:ext cx="2956631" cy="3942596"/>
          </a:xfrm>
          <a:prstGeom prst="rect">
            <a:avLst/>
          </a:prstGeom>
          <a:effectLst>
            <a:outerShdw blurRad="63500" sx="102000" sy="102000" algn="ctr" rotWithShape="0">
              <a:prstClr val="black">
                <a:alpha val="40000"/>
              </a:prstClr>
            </a:outerShdw>
          </a:effectLst>
        </p:spPr>
      </p:pic>
      <p:pic>
        <p:nvPicPr>
          <p:cNvPr id="43" name="Picture 42">
            <a:extLst>
              <a:ext uri="{FF2B5EF4-FFF2-40B4-BE49-F238E27FC236}">
                <a16:creationId xmlns:a16="http://schemas.microsoft.com/office/drawing/2014/main" id="{1218AF97-3EDC-ED31-EA1C-9D217E2EF69E}"/>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64441" y="5850256"/>
            <a:ext cx="1546317" cy="807249"/>
          </a:xfrm>
          <a:prstGeom prst="rect">
            <a:avLst/>
          </a:prstGeom>
        </p:spPr>
      </p:pic>
      <p:sp>
        <p:nvSpPr>
          <p:cNvPr id="2" name="TextBox 1">
            <a:extLst>
              <a:ext uri="{FF2B5EF4-FFF2-40B4-BE49-F238E27FC236}">
                <a16:creationId xmlns:a16="http://schemas.microsoft.com/office/drawing/2014/main" id="{00D96EB4-9A0A-BAD1-0953-D233C6F087A8}"/>
              </a:ext>
            </a:extLst>
          </p:cNvPr>
          <p:cNvSpPr txBox="1"/>
          <p:nvPr/>
        </p:nvSpPr>
        <p:spPr>
          <a:xfrm>
            <a:off x="1536097" y="4994278"/>
            <a:ext cx="9119804" cy="338554"/>
          </a:xfrm>
          <a:prstGeom prst="rect">
            <a:avLst/>
          </a:prstGeom>
          <a:solidFill>
            <a:schemeClr val="bg2"/>
          </a:solidFill>
          <a:ln w="19050">
            <a:solidFill>
              <a:schemeClr val="tx1"/>
            </a:solidFill>
          </a:ln>
        </p:spPr>
        <p:txBody>
          <a:bodyPr wrap="none" rtlCol="0">
            <a:spAutoFit/>
          </a:bodyPr>
          <a:lstStyle/>
          <a:p>
            <a:r>
              <a:rPr lang="en-US" sz="1600">
                <a:effectLst/>
                <a:latin typeface="Libre Franklin" pitchFamily="2" charset="0"/>
                <a:ea typeface="Calibri" panose="020F0502020204030204" pitchFamily="34" charset="0"/>
              </a:rPr>
              <a:t>Strategies are used to spark student curiosity aligned to the intended learning and outcomes</a:t>
            </a:r>
            <a:r>
              <a:rPr lang="en-US" sz="1600">
                <a:effectLst/>
                <a:latin typeface="Calibri" panose="020F0502020204030204" pitchFamily="34" charset="0"/>
                <a:ea typeface="Calibri" panose="020F0502020204030204" pitchFamily="34" charset="0"/>
              </a:rPr>
              <a:t>. </a:t>
            </a:r>
            <a:endParaRPr lang="en-US" sz="1600"/>
          </a:p>
        </p:txBody>
      </p:sp>
      <p:sp>
        <p:nvSpPr>
          <p:cNvPr id="3" name="TextBox 2">
            <a:extLst>
              <a:ext uri="{FF2B5EF4-FFF2-40B4-BE49-F238E27FC236}">
                <a16:creationId xmlns:a16="http://schemas.microsoft.com/office/drawing/2014/main" id="{922C993E-62D0-B2A0-677B-588D55912229}"/>
              </a:ext>
            </a:extLst>
          </p:cNvPr>
          <p:cNvSpPr txBox="1"/>
          <p:nvPr/>
        </p:nvSpPr>
        <p:spPr>
          <a:xfrm>
            <a:off x="2054657" y="6087864"/>
            <a:ext cx="2044406" cy="369332"/>
          </a:xfrm>
          <a:prstGeom prst="rect">
            <a:avLst/>
          </a:prstGeom>
          <a:noFill/>
        </p:spPr>
        <p:txBody>
          <a:bodyPr wrap="none" rtlCol="0">
            <a:spAutoFit/>
          </a:bodyPr>
          <a:lstStyle/>
          <a:p>
            <a:r>
              <a:rPr lang="en-US"/>
              <a:t>3</a:t>
            </a:r>
            <a:r>
              <a:rPr lang="en-US" baseline="30000"/>
              <a:t>rd</a:t>
            </a:r>
            <a:r>
              <a:rPr lang="en-US"/>
              <a:t> Grade Example </a:t>
            </a:r>
          </a:p>
        </p:txBody>
      </p:sp>
      <p:sp>
        <p:nvSpPr>
          <p:cNvPr id="4" name="Google Shape;393;p4">
            <a:extLst>
              <a:ext uri="{FF2B5EF4-FFF2-40B4-BE49-F238E27FC236}">
                <a16:creationId xmlns:a16="http://schemas.microsoft.com/office/drawing/2014/main" id="{D9FCD14A-C890-0413-3C81-0B8F8FB936F9}"/>
              </a:ext>
              <a:ext uri="{C183D7F6-B498-43B3-948B-1728B52AA6E4}">
                <adec:decorative xmlns:adec="http://schemas.microsoft.com/office/drawing/2017/decorative" val="1"/>
              </a:ext>
            </a:extLst>
          </p:cNvPr>
          <p:cNvSpPr/>
          <p:nvPr/>
        </p:nvSpPr>
        <p:spPr>
          <a:xfrm>
            <a:off x="143503" y="391597"/>
            <a:ext cx="3424173" cy="2267142"/>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Google Shape;393;p4">
            <a:extLst>
              <a:ext uri="{FF2B5EF4-FFF2-40B4-BE49-F238E27FC236}">
                <a16:creationId xmlns:a16="http://schemas.microsoft.com/office/drawing/2014/main" id="{FF1A7931-2C2E-F7D0-C01B-B99F861B1144}"/>
              </a:ext>
              <a:ext uri="{C183D7F6-B498-43B3-948B-1728B52AA6E4}">
                <adec:decorative xmlns:adec="http://schemas.microsoft.com/office/drawing/2017/decorative" val="1"/>
              </a:ext>
            </a:extLst>
          </p:cNvPr>
          <p:cNvSpPr/>
          <p:nvPr/>
        </p:nvSpPr>
        <p:spPr>
          <a:xfrm>
            <a:off x="3959701" y="400804"/>
            <a:ext cx="2691997" cy="940569"/>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 name="Google Shape;393;p4">
            <a:extLst>
              <a:ext uri="{FF2B5EF4-FFF2-40B4-BE49-F238E27FC236}">
                <a16:creationId xmlns:a16="http://schemas.microsoft.com/office/drawing/2014/main" id="{8229F283-8D13-181A-AC57-A55A50E2A618}"/>
              </a:ext>
              <a:ext uri="{C183D7F6-B498-43B3-948B-1728B52AA6E4}">
                <adec:decorative xmlns:adec="http://schemas.microsoft.com/office/drawing/2017/decorative" val="1"/>
              </a:ext>
            </a:extLst>
          </p:cNvPr>
          <p:cNvSpPr/>
          <p:nvPr/>
        </p:nvSpPr>
        <p:spPr>
          <a:xfrm>
            <a:off x="8693732" y="256159"/>
            <a:ext cx="3084980" cy="1855030"/>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69678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559C0-F243-C823-D94A-C6982FCBC879}"/>
              </a:ext>
            </a:extLst>
          </p:cNvPr>
          <p:cNvSpPr>
            <a:spLocks noGrp="1"/>
          </p:cNvSpPr>
          <p:nvPr>
            <p:ph type="title"/>
          </p:nvPr>
        </p:nvSpPr>
        <p:spPr>
          <a:xfrm>
            <a:off x="838200" y="223521"/>
            <a:ext cx="10515600" cy="883919"/>
          </a:xfrm>
        </p:spPr>
        <p:txBody>
          <a:bodyPr/>
          <a:lstStyle/>
          <a:p>
            <a:r>
              <a:rPr lang="en-US"/>
              <a:t>Module Purpose</a:t>
            </a:r>
          </a:p>
        </p:txBody>
      </p:sp>
      <p:sp>
        <p:nvSpPr>
          <p:cNvPr id="3" name="Content Placeholder 2">
            <a:extLst>
              <a:ext uri="{FF2B5EF4-FFF2-40B4-BE49-F238E27FC236}">
                <a16:creationId xmlns:a16="http://schemas.microsoft.com/office/drawing/2014/main" id="{DCC4D06B-D755-8AEA-FA76-01072A470648}"/>
              </a:ext>
            </a:extLst>
          </p:cNvPr>
          <p:cNvSpPr>
            <a:spLocks noGrp="1"/>
          </p:cNvSpPr>
          <p:nvPr>
            <p:ph idx="1"/>
          </p:nvPr>
        </p:nvSpPr>
        <p:spPr>
          <a:xfrm>
            <a:off x="838200" y="1341121"/>
            <a:ext cx="10515600" cy="4124959"/>
          </a:xfrm>
        </p:spPr>
        <p:txBody>
          <a:bodyPr/>
          <a:lstStyle/>
          <a:p>
            <a:pPr marL="0" indent="0" rtl="0">
              <a:spcBef>
                <a:spcPts val="0"/>
              </a:spcBef>
              <a:spcAft>
                <a:spcPts val="0"/>
              </a:spcAft>
              <a:buNone/>
            </a:pPr>
            <a:r>
              <a:rPr lang="en-US" sz="1800" b="1" i="0" u="none" strike="noStrike">
                <a:solidFill>
                  <a:srgbClr val="102649"/>
                </a:solidFill>
                <a:effectLst/>
                <a:latin typeface="Libre Franklin" pitchFamily="2" charset="77"/>
              </a:rPr>
              <a:t>Module Objectives:</a:t>
            </a:r>
            <a:endParaRPr lang="en-US" b="0">
              <a:effectLst/>
            </a:endParaRPr>
          </a:p>
          <a:p>
            <a:pPr rtl="0" fontAlgn="base">
              <a:spcBef>
                <a:spcPts val="1000"/>
              </a:spcBef>
              <a:spcAft>
                <a:spcPts val="0"/>
              </a:spcAft>
              <a:buFont typeface="Arial" panose="020B0604020202020204" pitchFamily="34" charset="0"/>
              <a:buChar char="•"/>
            </a:pPr>
            <a:r>
              <a:rPr lang="en-US" sz="1800" b="0" i="0" u="none" strike="noStrike">
                <a:solidFill>
                  <a:srgbClr val="102649"/>
                </a:solidFill>
                <a:effectLst/>
                <a:latin typeface="Libre Franklin" pitchFamily="2" charset="77"/>
              </a:rPr>
              <a:t>Build understanding of “priming for learning” and associated findings from learning science. </a:t>
            </a:r>
          </a:p>
          <a:p>
            <a:pPr fontAlgn="base"/>
            <a:r>
              <a:rPr lang="en-US" sz="1800">
                <a:latin typeface="Libre Franklin" pitchFamily="2" charset="77"/>
              </a:rPr>
              <a:t>Explore indicators of priming for learning using examples from HQIRs.</a:t>
            </a:r>
            <a:endParaRPr lang="en-US" sz="1800" b="0" i="0" u="none" strike="noStrike">
              <a:solidFill>
                <a:srgbClr val="102649"/>
              </a:solidFill>
              <a:effectLst/>
              <a:latin typeface="Libre Franklin" pitchFamily="2" charset="77"/>
            </a:endParaRPr>
          </a:p>
          <a:p>
            <a:pPr rtl="0" fontAlgn="base">
              <a:spcBef>
                <a:spcPts val="1000"/>
              </a:spcBef>
              <a:spcAft>
                <a:spcPts val="0"/>
              </a:spcAft>
              <a:buFont typeface="Arial" panose="020B0604020202020204" pitchFamily="34" charset="0"/>
              <a:buChar char="•"/>
            </a:pPr>
            <a:r>
              <a:rPr lang="en-US" sz="1800" b="0" i="0" u="none" strike="noStrike">
                <a:solidFill>
                  <a:srgbClr val="102649"/>
                </a:solidFill>
                <a:effectLst/>
                <a:latin typeface="Libre Franklin" pitchFamily="2" charset="77"/>
              </a:rPr>
              <a:t>Consider deeper learning practices to support potential adjustments to a HQIR.</a:t>
            </a:r>
          </a:p>
          <a:p>
            <a:pPr marL="0" indent="0" rtl="0" fontAlgn="base">
              <a:spcBef>
                <a:spcPts val="1000"/>
              </a:spcBef>
              <a:spcAft>
                <a:spcPts val="0"/>
              </a:spcAft>
              <a:buNone/>
            </a:pPr>
            <a:endParaRPr lang="en-US" sz="1800">
              <a:latin typeface="Libre Franklin" pitchFamily="2" charset="77"/>
            </a:endParaRPr>
          </a:p>
        </p:txBody>
      </p:sp>
      <p:pic>
        <p:nvPicPr>
          <p:cNvPr id="1030" name="Picture 6">
            <a:extLst>
              <a:ext uri="{FF2B5EF4-FFF2-40B4-BE49-F238E27FC236}">
                <a16:creationId xmlns:a16="http://schemas.microsoft.com/office/drawing/2014/main" id="{C30DFE87-D4D6-C94A-E988-8E42DBAAB3AF}"/>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80947" y="3525586"/>
            <a:ext cx="2663567" cy="19912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BABB160-01F3-C5F1-FC7F-B3E8205A9EF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43892" y="2380122"/>
            <a:ext cx="627942" cy="475529"/>
          </a:xfrm>
          <a:prstGeom prst="rect">
            <a:avLst/>
          </a:prstGeom>
        </p:spPr>
      </p:pic>
    </p:spTree>
    <p:extLst>
      <p:ext uri="{BB962C8B-B14F-4D97-AF65-F5344CB8AC3E}">
        <p14:creationId xmlns:p14="http://schemas.microsoft.com/office/powerpoint/2010/main" val="728032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9" name="Group 28">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30" name="Freeform: Shape 29">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B68A80F6-44DF-DDE8-24E2-69FBBF25F0CD}"/>
              </a:ext>
            </a:extLst>
          </p:cNvPr>
          <p:cNvSpPr>
            <a:spLocks noGrp="1"/>
          </p:cNvSpPr>
          <p:nvPr>
            <p:ph type="title"/>
          </p:nvPr>
        </p:nvSpPr>
        <p:spPr>
          <a:xfrm>
            <a:off x="640080" y="1243013"/>
            <a:ext cx="3855720" cy="4371974"/>
          </a:xfrm>
        </p:spPr>
        <p:txBody>
          <a:bodyPr>
            <a:normAutofit/>
          </a:bodyPr>
          <a:lstStyle/>
          <a:p>
            <a:r>
              <a:rPr lang="en-US" sz="3600">
                <a:solidFill>
                  <a:schemeClr val="tx2"/>
                </a:solidFill>
              </a:rPr>
              <a:t>Common Deeper Learning Practices</a:t>
            </a:r>
          </a:p>
        </p:txBody>
      </p:sp>
      <p:sp>
        <p:nvSpPr>
          <p:cNvPr id="31" name="Content Placeholder 2">
            <a:extLst>
              <a:ext uri="{FF2B5EF4-FFF2-40B4-BE49-F238E27FC236}">
                <a16:creationId xmlns:a16="http://schemas.microsoft.com/office/drawing/2014/main" id="{D4B11BC3-61AC-6237-9608-248918C71A94}"/>
              </a:ext>
            </a:extLst>
          </p:cNvPr>
          <p:cNvSpPr>
            <a:spLocks noGrp="1"/>
          </p:cNvSpPr>
          <p:nvPr>
            <p:ph idx="1"/>
          </p:nvPr>
        </p:nvSpPr>
        <p:spPr>
          <a:xfrm>
            <a:off x="5831461" y="759174"/>
            <a:ext cx="5720575" cy="5339651"/>
          </a:xfrm>
          <a:solidFill>
            <a:schemeClr val="bg2"/>
          </a:solidFill>
          <a:ln>
            <a:solidFill>
              <a:schemeClr val="accent2"/>
            </a:solidFill>
          </a:ln>
        </p:spPr>
        <p:txBody>
          <a:bodyPr anchor="ctr">
            <a:normAutofit lnSpcReduction="10000"/>
          </a:bodyPr>
          <a:lstStyle/>
          <a:p>
            <a:pPr marL="0" indent="0">
              <a:lnSpc>
                <a:spcPct val="114000"/>
              </a:lnSpc>
              <a:buNone/>
            </a:pPr>
            <a:r>
              <a:rPr lang="en-US" sz="1600" b="1">
                <a:solidFill>
                  <a:schemeClr val="tx2"/>
                </a:solidFill>
                <a:latin typeface="Libre Franklin" pitchFamily="2" charset="0"/>
              </a:rPr>
              <a:t>Authenticity</a:t>
            </a:r>
            <a:r>
              <a:rPr lang="en-US" sz="1500">
                <a:solidFill>
                  <a:schemeClr val="tx2"/>
                </a:solidFill>
                <a:latin typeface="Libre Franklin" pitchFamily="2" charset="0"/>
              </a:rPr>
              <a:t> (learning includes real-world </a:t>
            </a:r>
            <a:r>
              <a:rPr lang="en-US" sz="1500" i="0">
                <a:solidFill>
                  <a:schemeClr val="tx2"/>
                </a:solidFill>
                <a:effectLst/>
                <a:latin typeface="Libre Franklin" pitchFamily="2" charset="0"/>
              </a:rPr>
              <a:t>context, tasks, tools, products, audiences and/or impacts, while also connecting to personal concerns, interests and/or issues in students’ lives)</a:t>
            </a:r>
            <a:endParaRPr lang="en-US" sz="900" i="0">
              <a:solidFill>
                <a:schemeClr val="tx2"/>
              </a:solidFill>
              <a:effectLst/>
              <a:latin typeface="Libre Franklin" pitchFamily="2" charset="0"/>
            </a:endParaRPr>
          </a:p>
          <a:p>
            <a:pPr marL="0" indent="0">
              <a:lnSpc>
                <a:spcPct val="114000"/>
              </a:lnSpc>
              <a:buNone/>
            </a:pPr>
            <a:endParaRPr lang="en-US" sz="900">
              <a:solidFill>
                <a:schemeClr val="tx2"/>
              </a:solidFill>
              <a:latin typeface="Libre Franklin" pitchFamily="2" charset="0"/>
            </a:endParaRPr>
          </a:p>
          <a:p>
            <a:pPr marL="0" indent="0">
              <a:lnSpc>
                <a:spcPct val="114000"/>
              </a:lnSpc>
              <a:buNone/>
            </a:pPr>
            <a:r>
              <a:rPr lang="en-US" sz="1600" b="1">
                <a:solidFill>
                  <a:schemeClr val="tx2"/>
                </a:solidFill>
                <a:latin typeface="Libre Franklin" pitchFamily="2" charset="0"/>
              </a:rPr>
              <a:t>Inquiry</a:t>
            </a:r>
            <a:r>
              <a:rPr lang="en-US" sz="1500" b="1">
                <a:solidFill>
                  <a:schemeClr val="tx2"/>
                </a:solidFill>
                <a:latin typeface="Libre Franklin" pitchFamily="2" charset="0"/>
              </a:rPr>
              <a:t> </a:t>
            </a:r>
            <a:r>
              <a:rPr lang="en-US" sz="1500">
                <a:solidFill>
                  <a:schemeClr val="tx2"/>
                </a:solidFill>
                <a:latin typeface="Libre Franklin" pitchFamily="2" charset="0"/>
              </a:rPr>
              <a:t>(learning is </a:t>
            </a:r>
            <a:r>
              <a:rPr lang="en-US" sz="1500" b="0" i="0">
                <a:solidFill>
                  <a:schemeClr val="tx2"/>
                </a:solidFill>
                <a:effectLst/>
                <a:latin typeface="Libre Franklin" pitchFamily="2" charset="0"/>
              </a:rPr>
              <a:t>framed by a meaningful question or set of questions to be responded to at the appropriate level of challenge; students engage in a rigorous, extended process of posing questions, exploring resources and applying information)</a:t>
            </a:r>
            <a:endParaRPr lang="en-US" sz="900" b="0" i="0">
              <a:solidFill>
                <a:schemeClr val="tx2"/>
              </a:solidFill>
              <a:effectLst/>
              <a:latin typeface="Libre Franklin" pitchFamily="2" charset="0"/>
            </a:endParaRPr>
          </a:p>
          <a:p>
            <a:pPr marL="0" indent="0">
              <a:lnSpc>
                <a:spcPct val="114000"/>
              </a:lnSpc>
              <a:buNone/>
            </a:pPr>
            <a:endParaRPr lang="en-US" sz="900" b="0" i="0">
              <a:solidFill>
                <a:schemeClr val="tx2"/>
              </a:solidFill>
              <a:effectLst/>
              <a:latin typeface="Libre Franklin" pitchFamily="2" charset="0"/>
            </a:endParaRPr>
          </a:p>
          <a:p>
            <a:pPr marL="0" indent="0">
              <a:lnSpc>
                <a:spcPct val="114000"/>
              </a:lnSpc>
              <a:buNone/>
            </a:pPr>
            <a:r>
              <a:rPr lang="en-US" sz="1600" b="1" i="0">
                <a:solidFill>
                  <a:schemeClr val="tx2"/>
                </a:solidFill>
                <a:effectLst/>
                <a:latin typeface="Libre Franklin" pitchFamily="2" charset="0"/>
              </a:rPr>
              <a:t>Structured Collaboration </a:t>
            </a:r>
            <a:r>
              <a:rPr lang="en-US" sz="1500" b="0" i="0">
                <a:solidFill>
                  <a:schemeClr val="tx2"/>
                </a:solidFill>
                <a:effectLst/>
                <a:latin typeface="Libre Franklin" pitchFamily="2" charset="0"/>
              </a:rPr>
              <a:t>(Students are supported in contributing to the learning and work of their peers as they share, challenge and build upon each other’s ideas to co-create understanding and products of learning)</a:t>
            </a:r>
            <a:endParaRPr lang="en-US" sz="900" b="0" i="0">
              <a:solidFill>
                <a:schemeClr val="tx2"/>
              </a:solidFill>
              <a:effectLst/>
              <a:latin typeface="Libre Franklin" pitchFamily="2" charset="0"/>
            </a:endParaRPr>
          </a:p>
          <a:p>
            <a:pPr marL="0" indent="0">
              <a:lnSpc>
                <a:spcPct val="114000"/>
              </a:lnSpc>
              <a:buNone/>
            </a:pPr>
            <a:endParaRPr lang="en-US" sz="900">
              <a:solidFill>
                <a:schemeClr val="tx2"/>
              </a:solidFill>
              <a:latin typeface="Libre Franklin" pitchFamily="2" charset="0"/>
            </a:endParaRPr>
          </a:p>
          <a:p>
            <a:pPr marL="0" indent="0">
              <a:lnSpc>
                <a:spcPct val="114000"/>
              </a:lnSpc>
              <a:buNone/>
            </a:pPr>
            <a:r>
              <a:rPr lang="en-US" sz="1600" b="1">
                <a:solidFill>
                  <a:schemeClr val="tx2"/>
                </a:solidFill>
                <a:latin typeface="Libre Franklin" pitchFamily="2" charset="0"/>
              </a:rPr>
              <a:t>Voice &amp; Choice </a:t>
            </a:r>
            <a:r>
              <a:rPr lang="en-US" sz="1500">
                <a:solidFill>
                  <a:schemeClr val="tx2"/>
                </a:solidFill>
                <a:latin typeface="Libre Franklin" pitchFamily="2" charset="0"/>
              </a:rPr>
              <a:t>(Students make some decisions about the learning, including how they work and what they create, and express their own ideas in their own voice)</a:t>
            </a:r>
          </a:p>
        </p:txBody>
      </p:sp>
    </p:spTree>
    <p:extLst>
      <p:ext uri="{BB962C8B-B14F-4D97-AF65-F5344CB8AC3E}">
        <p14:creationId xmlns:p14="http://schemas.microsoft.com/office/powerpoint/2010/main" val="2877407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FB9E6-0338-ABB4-39C4-11D08B9F39DE}"/>
              </a:ext>
            </a:extLst>
          </p:cNvPr>
          <p:cNvSpPr>
            <a:spLocks noGrp="1"/>
          </p:cNvSpPr>
          <p:nvPr>
            <p:ph type="title"/>
          </p:nvPr>
        </p:nvSpPr>
        <p:spPr/>
        <p:txBody>
          <a:bodyPr>
            <a:normAutofit/>
          </a:bodyPr>
          <a:lstStyle/>
          <a:p>
            <a:r>
              <a:rPr lang="en-US"/>
              <a:t>Priming for Learning Indicators </a:t>
            </a:r>
          </a:p>
        </p:txBody>
      </p:sp>
      <p:graphicFrame>
        <p:nvGraphicFramePr>
          <p:cNvPr id="4" name="Content Placeholder 3">
            <a:extLst>
              <a:ext uri="{FF2B5EF4-FFF2-40B4-BE49-F238E27FC236}">
                <a16:creationId xmlns:a16="http://schemas.microsoft.com/office/drawing/2014/main" id="{9596826F-215E-3ACC-43A2-3223411DF03A}"/>
              </a:ext>
            </a:extLst>
          </p:cNvPr>
          <p:cNvGraphicFramePr>
            <a:graphicFrameLocks noGrp="1"/>
          </p:cNvGraphicFramePr>
          <p:nvPr>
            <p:ph idx="4294967295"/>
            <p:extLst>
              <p:ext uri="{D42A27DB-BD31-4B8C-83A1-F6EECF244321}">
                <p14:modId xmlns:p14="http://schemas.microsoft.com/office/powerpoint/2010/main" val="1883651724"/>
              </p:ext>
            </p:extLst>
          </p:nvPr>
        </p:nvGraphicFramePr>
        <p:xfrm>
          <a:off x="957146" y="1319560"/>
          <a:ext cx="10278086" cy="4482338"/>
        </p:xfrm>
        <a:graphic>
          <a:graphicData uri="http://schemas.openxmlformats.org/drawingml/2006/table">
            <a:tbl>
              <a:tblPr firstRow="1" bandRow="1">
                <a:tableStyleId>{5C22544A-7EE6-4342-B048-85BDC9FD1C3A}</a:tableStyleId>
              </a:tblPr>
              <a:tblGrid>
                <a:gridCol w="10278086">
                  <a:extLst>
                    <a:ext uri="{9D8B030D-6E8A-4147-A177-3AD203B41FA5}">
                      <a16:colId xmlns:a16="http://schemas.microsoft.com/office/drawing/2014/main" val="1793570239"/>
                    </a:ext>
                  </a:extLst>
                </a:gridCol>
              </a:tblGrid>
              <a:tr h="527967">
                <a:tc>
                  <a:txBody>
                    <a:bodyPr/>
                    <a:lstStyle/>
                    <a:p>
                      <a:pPr marL="0" marR="0" algn="ctr">
                        <a:lnSpc>
                          <a:spcPct val="115000"/>
                        </a:lnSpc>
                        <a:spcBef>
                          <a:spcPts val="600"/>
                        </a:spcBef>
                        <a:spcAft>
                          <a:spcPts val="0"/>
                        </a:spcAft>
                      </a:pPr>
                      <a:r>
                        <a:rPr lang="en-US" sz="1600" b="1">
                          <a:solidFill>
                            <a:srgbClr val="000000"/>
                          </a:solidFill>
                          <a:effectLst/>
                          <a:latin typeface="Arial"/>
                          <a:ea typeface="Arial" panose="020B0604020202020204" pitchFamily="34" charset="0"/>
                        </a:rPr>
                        <a:t>Practices and Considerations</a:t>
                      </a:r>
                      <a:endParaRPr lang="en-US" sz="1600">
                        <a:effectLst/>
                        <a:latin typeface="Arial"/>
                        <a:ea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B8D"/>
                    </a:solidFill>
                  </a:tcPr>
                </a:tc>
                <a:extLst>
                  <a:ext uri="{0D108BD9-81ED-4DB2-BD59-A6C34878D82A}">
                    <a16:rowId xmlns:a16="http://schemas.microsoft.com/office/drawing/2014/main" val="75150827"/>
                  </a:ext>
                </a:extLst>
              </a:tr>
              <a:tr h="958962">
                <a:tc>
                  <a:txBody>
                    <a:bodyPr/>
                    <a:lstStyle/>
                    <a:p>
                      <a:pPr marL="0" marR="0">
                        <a:lnSpc>
                          <a:spcPct val="115000"/>
                        </a:lnSpc>
                        <a:spcBef>
                          <a:spcPts val="600"/>
                        </a:spcBef>
                        <a:spcAft>
                          <a:spcPts val="0"/>
                        </a:spcAft>
                      </a:pPr>
                      <a:r>
                        <a:rPr lang="en-US" sz="1200" b="1">
                          <a:solidFill>
                            <a:srgbClr val="000000"/>
                          </a:solidFill>
                          <a:effectLst/>
                          <a:latin typeface="Calibri"/>
                          <a:ea typeface="Arial" panose="020B0604020202020204" pitchFamily="34" charset="0"/>
                        </a:rPr>
                        <a:t>Authenticity</a:t>
                      </a:r>
                      <a:endParaRPr lang="en-US" sz="1200">
                        <a:effectLst/>
                        <a:latin typeface="Calibri"/>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200" u="none" strike="noStrike">
                          <a:solidFill>
                            <a:srgbClr val="000000"/>
                          </a:solidFill>
                          <a:effectLst/>
                          <a:latin typeface="Calibri"/>
                          <a:ea typeface="Arial" panose="020B0604020202020204" pitchFamily="34" charset="0"/>
                        </a:rPr>
                        <a:t>See if the learning can become more relevant to learners through:</a:t>
                      </a:r>
                      <a:endParaRPr lang="en-US" sz="1200" u="none" strike="noStrike">
                        <a:effectLst/>
                        <a:latin typeface="Calibri"/>
                        <a:ea typeface="Arial" panose="020B0604020202020204" pitchFamily="34" charset="0"/>
                      </a:endParaRPr>
                    </a:p>
                    <a:p>
                      <a:pPr marL="742950" marR="0" lvl="1" indent="-285750">
                        <a:lnSpc>
                          <a:spcPct val="115000"/>
                        </a:lnSpc>
                        <a:spcBef>
                          <a:spcPts val="0"/>
                        </a:spcBef>
                        <a:spcAft>
                          <a:spcPts val="0"/>
                        </a:spcAft>
                        <a:buFont typeface="Arial" panose="020B0604020202020204" pitchFamily="34" charset="0"/>
                        <a:buChar char="○"/>
                      </a:pPr>
                      <a:r>
                        <a:rPr lang="en-US" sz="1200" u="none" strike="noStrike">
                          <a:solidFill>
                            <a:srgbClr val="000000"/>
                          </a:solidFill>
                          <a:effectLst/>
                          <a:latin typeface="Calibri"/>
                          <a:ea typeface="Arial" panose="020B0604020202020204" pitchFamily="34" charset="0"/>
                        </a:rPr>
                        <a:t>Better connection to a real-world context (global, local) and/or</a:t>
                      </a:r>
                      <a:endParaRPr lang="en-US" sz="1200" u="none" strike="noStrike">
                        <a:effectLst/>
                        <a:latin typeface="Calibri"/>
                        <a:ea typeface="Arial" panose="020B0604020202020204" pitchFamily="34" charset="0"/>
                      </a:endParaRPr>
                    </a:p>
                    <a:p>
                      <a:pPr marL="742950" marR="0" lvl="1" indent="-285750">
                        <a:lnSpc>
                          <a:spcPct val="115000"/>
                        </a:lnSpc>
                        <a:spcBef>
                          <a:spcPts val="0"/>
                        </a:spcBef>
                        <a:spcAft>
                          <a:spcPts val="600"/>
                        </a:spcAft>
                        <a:buFont typeface="Arial" panose="020B0604020202020204" pitchFamily="34" charset="0"/>
                        <a:buChar char="○"/>
                      </a:pPr>
                      <a:r>
                        <a:rPr lang="en-US" sz="1200" u="none" strike="noStrike">
                          <a:solidFill>
                            <a:srgbClr val="000000"/>
                          </a:solidFill>
                          <a:effectLst/>
                          <a:latin typeface="Calibri"/>
                          <a:ea typeface="Arial" panose="020B0604020202020204" pitchFamily="34" charset="0"/>
                        </a:rPr>
                        <a:t>Creation of a public product to be shared with an authentic audience. </a:t>
                      </a:r>
                      <a:endParaRPr lang="en-US" sz="1200" u="none" strike="noStrike">
                        <a:effectLst/>
                        <a:latin typeface="Calibri"/>
                        <a:ea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0E6"/>
                    </a:solidFill>
                  </a:tcPr>
                </a:tc>
                <a:extLst>
                  <a:ext uri="{0D108BD9-81ED-4DB2-BD59-A6C34878D82A}">
                    <a16:rowId xmlns:a16="http://schemas.microsoft.com/office/drawing/2014/main" val="2581644712"/>
                  </a:ext>
                </a:extLst>
              </a:tr>
              <a:tr h="958962">
                <a:tc>
                  <a:txBody>
                    <a:bodyPr/>
                    <a:lstStyle/>
                    <a:p>
                      <a:pPr marL="0" marR="0">
                        <a:lnSpc>
                          <a:spcPct val="115000"/>
                        </a:lnSpc>
                        <a:spcBef>
                          <a:spcPts val="600"/>
                        </a:spcBef>
                        <a:spcAft>
                          <a:spcPts val="0"/>
                        </a:spcAft>
                      </a:pPr>
                      <a:r>
                        <a:rPr lang="en-US" sz="1200" b="1">
                          <a:solidFill>
                            <a:srgbClr val="000000"/>
                          </a:solidFill>
                          <a:effectLst/>
                          <a:latin typeface="Calibri"/>
                          <a:ea typeface="Arial" panose="020B0604020202020204" pitchFamily="34" charset="0"/>
                        </a:rPr>
                        <a:t>Inquiry</a:t>
                      </a:r>
                      <a:endParaRPr lang="en-US" sz="1200">
                        <a:effectLst/>
                        <a:latin typeface="Calibri"/>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200" u="none" strike="noStrike">
                          <a:solidFill>
                            <a:srgbClr val="000000"/>
                          </a:solidFill>
                          <a:effectLst/>
                          <a:latin typeface="Calibri"/>
                          <a:ea typeface="Arial" panose="020B0604020202020204" pitchFamily="34" charset="0"/>
                        </a:rPr>
                        <a:t>If there is an essential question that does not adequately drive learning throughout the module/unit, consider including a sequence of supporting questions that would help sustain inquiry toward responding to the essential question. </a:t>
                      </a:r>
                      <a:endParaRPr lang="en-US" sz="1200" u="none" strike="noStrike">
                        <a:effectLst/>
                        <a:latin typeface="Calibri"/>
                        <a:ea typeface="Arial" panose="020B0604020202020204" pitchFamily="34" charset="0"/>
                      </a:endParaRPr>
                    </a:p>
                    <a:p>
                      <a:pPr marL="342900" marR="0" lvl="0" indent="-342900">
                        <a:lnSpc>
                          <a:spcPct val="115000"/>
                        </a:lnSpc>
                        <a:spcBef>
                          <a:spcPts val="0"/>
                        </a:spcBef>
                        <a:spcAft>
                          <a:spcPts val="600"/>
                        </a:spcAft>
                        <a:buFont typeface="Arial" panose="020B0604020202020204" pitchFamily="34" charset="0"/>
                        <a:buChar char="●"/>
                      </a:pPr>
                      <a:r>
                        <a:rPr lang="en-US" sz="1200" u="none" strike="noStrike">
                          <a:solidFill>
                            <a:srgbClr val="000000"/>
                          </a:solidFill>
                          <a:effectLst/>
                          <a:latin typeface="Calibri"/>
                          <a:ea typeface="Arial" panose="020B0604020202020204" pitchFamily="34" charset="0"/>
                        </a:rPr>
                        <a:t>Consider having students generate their own “supporting questions” to be revisited and revised as the learning unfolds. </a:t>
                      </a:r>
                      <a:endParaRPr lang="en-US" sz="1200" u="none" strike="noStrike">
                        <a:effectLst/>
                        <a:latin typeface="Calibri"/>
                        <a:ea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88042115"/>
                  </a:ext>
                </a:extLst>
              </a:tr>
              <a:tr h="689590">
                <a:tc>
                  <a:txBody>
                    <a:bodyPr/>
                    <a:lstStyle/>
                    <a:p>
                      <a:pPr marL="0" marR="0">
                        <a:lnSpc>
                          <a:spcPct val="115000"/>
                        </a:lnSpc>
                        <a:spcBef>
                          <a:spcPts val="600"/>
                        </a:spcBef>
                        <a:spcAft>
                          <a:spcPts val="0"/>
                        </a:spcAft>
                      </a:pPr>
                      <a:r>
                        <a:rPr lang="en-US" sz="1200" b="1">
                          <a:solidFill>
                            <a:srgbClr val="000000"/>
                          </a:solidFill>
                          <a:effectLst/>
                          <a:latin typeface="Calibri"/>
                          <a:ea typeface="Arial" panose="020B0604020202020204" pitchFamily="34" charset="0"/>
                        </a:rPr>
                        <a:t>Structured Collaboration</a:t>
                      </a:r>
                      <a:r>
                        <a:rPr lang="en-US" sz="1200">
                          <a:solidFill>
                            <a:srgbClr val="000000"/>
                          </a:solidFill>
                          <a:effectLst/>
                          <a:latin typeface="Calibri"/>
                          <a:ea typeface="Arial" panose="020B0604020202020204" pitchFamily="34" charset="0"/>
                        </a:rPr>
                        <a:t> </a:t>
                      </a:r>
                      <a:endParaRPr lang="en-US" sz="1200">
                        <a:effectLst/>
                        <a:latin typeface="Calibri"/>
                        <a:ea typeface="Arial" panose="020B0604020202020204" pitchFamily="34" charset="0"/>
                      </a:endParaRPr>
                    </a:p>
                    <a:p>
                      <a:pPr marL="342900" marR="0" lvl="0" indent="-342900">
                        <a:lnSpc>
                          <a:spcPct val="115000"/>
                        </a:lnSpc>
                        <a:spcBef>
                          <a:spcPts val="0"/>
                        </a:spcBef>
                        <a:spcAft>
                          <a:spcPts val="600"/>
                        </a:spcAft>
                        <a:buFont typeface="Arial" panose="020B0604020202020204" pitchFamily="34" charset="0"/>
                        <a:buChar char="●"/>
                      </a:pPr>
                      <a:r>
                        <a:rPr lang="en-US" sz="1200" u="none" strike="noStrike">
                          <a:solidFill>
                            <a:srgbClr val="000000"/>
                          </a:solidFill>
                          <a:effectLst/>
                          <a:latin typeface="Calibri"/>
                          <a:ea typeface="Arial" panose="020B0604020202020204" pitchFamily="34" charset="0"/>
                        </a:rPr>
                        <a:t>Let students know when and how they will be working together to build understanding and create products to demonstrate learning during the unit/module and establish that the work will be supported by appropriate collaborative structures so it can feel safe and be productive. </a:t>
                      </a:r>
                      <a:endParaRPr lang="en-US" sz="1200" u="none" strike="noStrike">
                        <a:effectLst/>
                        <a:latin typeface="Calibri"/>
                        <a:ea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0E6"/>
                    </a:solidFill>
                  </a:tcPr>
                </a:tc>
                <a:extLst>
                  <a:ext uri="{0D108BD9-81ED-4DB2-BD59-A6C34878D82A}">
                    <a16:rowId xmlns:a16="http://schemas.microsoft.com/office/drawing/2014/main" val="3892134695"/>
                  </a:ext>
                </a:extLst>
              </a:tr>
              <a:tr h="1346857">
                <a:tc>
                  <a:txBody>
                    <a:bodyPr/>
                    <a:lstStyle/>
                    <a:p>
                      <a:pPr marL="0" marR="0">
                        <a:lnSpc>
                          <a:spcPct val="115000"/>
                        </a:lnSpc>
                        <a:spcBef>
                          <a:spcPts val="600"/>
                        </a:spcBef>
                        <a:spcAft>
                          <a:spcPts val="0"/>
                        </a:spcAft>
                      </a:pPr>
                      <a:r>
                        <a:rPr lang="en-US" sz="1200" b="1">
                          <a:solidFill>
                            <a:srgbClr val="000000"/>
                          </a:solidFill>
                          <a:effectLst/>
                          <a:latin typeface="Calibri"/>
                          <a:ea typeface="Arial" panose="020B0604020202020204" pitchFamily="34" charset="0"/>
                        </a:rPr>
                        <a:t>Voice &amp; Choice </a:t>
                      </a:r>
                      <a:endParaRPr lang="en-US" sz="1200">
                        <a:effectLst/>
                        <a:latin typeface="Calibri"/>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200" u="none" strike="noStrike">
                          <a:solidFill>
                            <a:srgbClr val="000000"/>
                          </a:solidFill>
                          <a:effectLst/>
                          <a:latin typeface="Calibri"/>
                          <a:ea typeface="Arial" panose="020B0604020202020204" pitchFamily="34" charset="0"/>
                        </a:rPr>
                        <a:t>When learners set goals for their learning based on how it is framed at the unit/module level, consider encouraging them to reflect their current level of readiness and to use language that makes sense to them for their goals. </a:t>
                      </a:r>
                      <a:endParaRPr lang="en-US" sz="1200" u="none" strike="noStrike">
                        <a:effectLst/>
                        <a:latin typeface="Calibri"/>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200" u="none" strike="noStrike">
                          <a:solidFill>
                            <a:srgbClr val="000000"/>
                          </a:solidFill>
                          <a:effectLst/>
                          <a:latin typeface="Calibri"/>
                          <a:ea typeface="Arial" panose="020B0604020202020204" pitchFamily="34" charset="0"/>
                        </a:rPr>
                        <a:t>See if there are Portrait of a Learner competencies that might best support this learning and invite goal setting around them as well. </a:t>
                      </a:r>
                      <a:endParaRPr lang="en-US" sz="1200" u="none" strike="noStrike">
                        <a:effectLst/>
                        <a:latin typeface="Calibri"/>
                        <a:ea typeface="Arial" panose="020B0604020202020204" pitchFamily="34" charset="0"/>
                      </a:endParaRPr>
                    </a:p>
                    <a:p>
                      <a:pPr marL="342900" marR="0" lvl="0" indent="-342900">
                        <a:lnSpc>
                          <a:spcPct val="115000"/>
                        </a:lnSpc>
                        <a:spcBef>
                          <a:spcPts val="0"/>
                        </a:spcBef>
                        <a:spcAft>
                          <a:spcPts val="600"/>
                        </a:spcAft>
                        <a:buFont typeface="Arial" panose="020B0604020202020204" pitchFamily="34" charset="0"/>
                        <a:buChar char="●"/>
                      </a:pPr>
                      <a:r>
                        <a:rPr lang="en-US" sz="1200" u="none" strike="noStrike">
                          <a:solidFill>
                            <a:srgbClr val="000000"/>
                          </a:solidFill>
                          <a:effectLst/>
                          <a:latin typeface="Calibri"/>
                          <a:ea typeface="Arial" panose="020B0604020202020204" pitchFamily="34" charset="0"/>
                        </a:rPr>
                        <a:t>Notice where there is flexibility in what students will produce to demonstrate their learning and communicate how this flexibility allows space for voice and choice.</a:t>
                      </a:r>
                      <a:endParaRPr lang="en-US" sz="1200" u="none" strike="noStrike">
                        <a:effectLst/>
                        <a:latin typeface="Calibri"/>
                        <a:ea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49918608"/>
                  </a:ext>
                </a:extLst>
              </a:tr>
            </a:tbl>
          </a:graphicData>
        </a:graphic>
      </p:graphicFrame>
      <p:sp>
        <p:nvSpPr>
          <p:cNvPr id="6" name="TextBox 5">
            <a:extLst>
              <a:ext uri="{FF2B5EF4-FFF2-40B4-BE49-F238E27FC236}">
                <a16:creationId xmlns:a16="http://schemas.microsoft.com/office/drawing/2014/main" id="{C1D4BBB8-8768-08BF-0EBB-CA2145BE533C}"/>
              </a:ext>
            </a:extLst>
          </p:cNvPr>
          <p:cNvSpPr txBox="1"/>
          <p:nvPr/>
        </p:nvSpPr>
        <p:spPr>
          <a:xfrm>
            <a:off x="1845082" y="98138"/>
            <a:ext cx="85018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007780"/>
                </a:solidFill>
                <a:effectLst/>
                <a:uLnTx/>
                <a:uFillTx/>
                <a:latin typeface="Franklin Gothic Medium" panose="020B0603020102020204"/>
                <a:ea typeface="+mn-ea"/>
                <a:cs typeface="+mn-cs"/>
              </a:rPr>
              <a:t>Priming for Learning: Deeper </a:t>
            </a:r>
            <a:r>
              <a:rPr lang="en-US" sz="3000">
                <a:solidFill>
                  <a:srgbClr val="007780"/>
                </a:solidFill>
                <a:latin typeface="Franklin Gothic Medium" panose="020B0603020102020204"/>
              </a:rPr>
              <a:t>Learning Practices and Considerations </a:t>
            </a:r>
            <a:endParaRPr kumimoji="0" lang="en-US" sz="30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38665856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EB13FC-6439-5B1D-CDA1-4FAC48E5C311}"/>
              </a:ext>
            </a:extLst>
          </p:cNvPr>
          <p:cNvSpPr>
            <a:spLocks noGrp="1"/>
          </p:cNvSpPr>
          <p:nvPr>
            <p:ph type="title"/>
          </p:nvPr>
        </p:nvSpPr>
        <p:spPr>
          <a:xfrm>
            <a:off x="838200" y="365125"/>
            <a:ext cx="10515600" cy="1325563"/>
          </a:xfrm>
        </p:spPr>
        <p:txBody>
          <a:bodyPr>
            <a:normAutofit/>
          </a:bodyPr>
          <a:lstStyle/>
          <a:p>
            <a:r>
              <a:rPr lang="en-US" sz="5400"/>
              <a:t>Two Important Notes</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38120E7-7DE5-0CFB-0E12-74FE42DE45C9}"/>
              </a:ext>
            </a:extLst>
          </p:cNvPr>
          <p:cNvSpPr>
            <a:spLocks noGrp="1"/>
          </p:cNvSpPr>
          <p:nvPr>
            <p:ph idx="1"/>
          </p:nvPr>
        </p:nvSpPr>
        <p:spPr>
          <a:xfrm>
            <a:off x="838200" y="1929384"/>
            <a:ext cx="10515600" cy="4251960"/>
          </a:xfrm>
        </p:spPr>
        <p:txBody>
          <a:bodyPr vert="horz" lIns="91440" tIns="45720" rIns="91440" bIns="45720" rtlCol="0">
            <a:normAutofit/>
          </a:bodyPr>
          <a:lstStyle/>
          <a:p>
            <a:pPr marL="0" indent="0">
              <a:buNone/>
            </a:pPr>
            <a:r>
              <a:rPr lang="en-US" sz="2600" b="1"/>
              <a:t>On external partners, tools and professional learning: </a:t>
            </a:r>
          </a:p>
          <a:p>
            <a:pPr marL="0" indent="0">
              <a:buNone/>
            </a:pPr>
            <a:r>
              <a:rPr lang="en-US" sz="2200"/>
              <a:t>Assess current capacity based on partnerships and trainings that have occurred and partner with high-quality deeper learning providers when capacity is lacking.  </a:t>
            </a:r>
          </a:p>
          <a:p>
            <a:pPr marL="0" indent="0">
              <a:buNone/>
            </a:pPr>
            <a:endParaRPr lang="en-US" sz="2200"/>
          </a:p>
          <a:p>
            <a:pPr marL="0" indent="0">
              <a:buNone/>
            </a:pPr>
            <a:endParaRPr lang="en-US" sz="2200"/>
          </a:p>
          <a:p>
            <a:pPr marL="0" indent="0">
              <a:buNone/>
            </a:pPr>
            <a:r>
              <a:rPr lang="en-US" sz="2600" b="1"/>
              <a:t>On curricular coherence: </a:t>
            </a:r>
          </a:p>
          <a:p>
            <a:pPr marL="0" indent="0">
              <a:buNone/>
            </a:pPr>
            <a:r>
              <a:rPr lang="en-US" sz="2200"/>
              <a:t>Use the local curriculum document to record adjustments so that when and how they occur is visible across the system and any supporting materials can be accessed efficiently. </a:t>
            </a:r>
          </a:p>
          <a:p>
            <a:pPr>
              <a:buNone/>
            </a:pPr>
            <a:endParaRPr lang="en-US" sz="2200">
              <a:ea typeface="+mn-lt"/>
              <a:cs typeface="+mn-lt"/>
            </a:endParaRPr>
          </a:p>
          <a:p>
            <a:pPr marL="0" indent="0">
              <a:buNone/>
            </a:pPr>
            <a:endParaRPr lang="en-US" sz="2200"/>
          </a:p>
        </p:txBody>
      </p:sp>
    </p:spTree>
    <p:extLst>
      <p:ext uri="{BB962C8B-B14F-4D97-AF65-F5344CB8AC3E}">
        <p14:creationId xmlns:p14="http://schemas.microsoft.com/office/powerpoint/2010/main" val="2133794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AEA3B7-0253-AD5D-99FA-8818D3F9892F}"/>
              </a:ext>
            </a:extLst>
          </p:cNvPr>
          <p:cNvSpPr>
            <a:spLocks noGrp="1"/>
          </p:cNvSpPr>
          <p:nvPr>
            <p:ph type="title"/>
          </p:nvPr>
        </p:nvSpPr>
        <p:spPr>
          <a:xfrm>
            <a:off x="838200" y="180068"/>
            <a:ext cx="10515600" cy="984703"/>
          </a:xfrm>
        </p:spPr>
        <p:txBody>
          <a:bodyPr>
            <a:normAutofit/>
          </a:bodyPr>
          <a:lstStyle/>
          <a:p>
            <a:r>
              <a:rPr lang="en-US" sz="4200"/>
              <a:t>Curriculum Analysis and Adjustment Tool</a:t>
            </a:r>
          </a:p>
        </p:txBody>
      </p:sp>
      <p:sp>
        <p:nvSpPr>
          <p:cNvPr id="4" name="Content Placeholder 3">
            <a:extLst>
              <a:ext uri="{FF2B5EF4-FFF2-40B4-BE49-F238E27FC236}">
                <a16:creationId xmlns:a16="http://schemas.microsoft.com/office/drawing/2014/main" id="{C59B4BF1-A29F-9D17-9840-746026D29B4F}"/>
              </a:ext>
            </a:extLst>
          </p:cNvPr>
          <p:cNvSpPr>
            <a:spLocks noGrp="1"/>
          </p:cNvSpPr>
          <p:nvPr>
            <p:ph idx="1"/>
          </p:nvPr>
        </p:nvSpPr>
        <p:spPr>
          <a:xfrm>
            <a:off x="990492" y="1698561"/>
            <a:ext cx="4027714" cy="3460877"/>
          </a:xfrm>
          <a:solidFill>
            <a:schemeClr val="bg2"/>
          </a:solidFill>
        </p:spPr>
        <p:txBody>
          <a:bodyPr/>
          <a:lstStyle/>
          <a:p>
            <a:pPr marL="0" indent="0">
              <a:buNone/>
            </a:pPr>
            <a:r>
              <a:rPr lang="en-US"/>
              <a:t>The tool is designed to support:</a:t>
            </a:r>
          </a:p>
          <a:p>
            <a:r>
              <a:rPr lang="en-US" sz="2600"/>
              <a:t>Analysis of an HQIR using the Priming for Learning Indicators</a:t>
            </a:r>
          </a:p>
          <a:p>
            <a:r>
              <a:rPr lang="en-US" sz="2600"/>
              <a:t>Making curricular adjustments using deeper learning practices </a:t>
            </a:r>
          </a:p>
        </p:txBody>
      </p:sp>
      <p:pic>
        <p:nvPicPr>
          <p:cNvPr id="6" name="Picture 5" descr="Screenshot of KDE's Integrating Deeper Learning and HQIR Curriculum Analysis and Adjustment Tool. ">
            <a:extLst>
              <a:ext uri="{FF2B5EF4-FFF2-40B4-BE49-F238E27FC236}">
                <a16:creationId xmlns:a16="http://schemas.microsoft.com/office/drawing/2014/main" id="{89413EC8-E1AF-7014-7E5F-497663F16688}"/>
              </a:ext>
            </a:extLst>
          </p:cNvPr>
          <p:cNvPicPr>
            <a:picLocks noChangeAspect="1"/>
          </p:cNvPicPr>
          <p:nvPr/>
        </p:nvPicPr>
        <p:blipFill>
          <a:blip r:embed="rId3"/>
          <a:stretch>
            <a:fillRect/>
          </a:stretch>
        </p:blipFill>
        <p:spPr>
          <a:xfrm>
            <a:off x="5723368" y="1470352"/>
            <a:ext cx="5630432" cy="391729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5433720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F86701A-A9CE-750E-8C59-41A5DD65A0E3}"/>
              </a:ext>
              <a:ext uri="{C183D7F6-B498-43B3-948B-1728B52AA6E4}">
                <adec:decorative xmlns:adec="http://schemas.microsoft.com/office/drawing/2017/decorative" val="1"/>
              </a:ext>
            </a:extLst>
          </p:cNvPr>
          <p:cNvPicPr>
            <a:picLocks noChangeAspect="1"/>
          </p:cNvPicPr>
          <p:nvPr/>
        </p:nvPicPr>
        <p:blipFill>
          <a:blip r:embed="rId3"/>
          <a:srcRect l="7717" r="5216" b="-1"/>
          <a:stretch/>
        </p:blipFill>
        <p:spPr>
          <a:xfrm>
            <a:off x="39072" y="290135"/>
            <a:ext cx="7866190" cy="6329100"/>
          </a:xfrm>
          <a:prstGeom prst="rect">
            <a:avLst/>
          </a:prstGeom>
        </p:spPr>
      </p:pic>
      <p:sp>
        <p:nvSpPr>
          <p:cNvPr id="18"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4C570647-D29C-E5FC-CFF0-D91C629156CF}"/>
              </a:ext>
            </a:extLst>
          </p:cNvPr>
          <p:cNvSpPr>
            <a:spLocks noGrp="1"/>
          </p:cNvSpPr>
          <p:nvPr>
            <p:ph type="title"/>
          </p:nvPr>
        </p:nvSpPr>
        <p:spPr>
          <a:xfrm>
            <a:off x="8031315" y="290497"/>
            <a:ext cx="3803801" cy="1891350"/>
          </a:xfrm>
        </p:spPr>
        <p:txBody>
          <a:bodyPr vert="horz" lIns="91440" tIns="45720" rIns="91440" bIns="45720" rtlCol="0" anchor="ctr">
            <a:normAutofit/>
          </a:bodyPr>
          <a:lstStyle/>
          <a:p>
            <a:r>
              <a:rPr lang="en-US" sz="3200"/>
              <a:t>Closing Notes on Priming for Learning</a:t>
            </a:r>
            <a:br>
              <a:rPr lang="en-US" sz="3100">
                <a:solidFill>
                  <a:schemeClr val="tx1"/>
                </a:solidFill>
              </a:rPr>
            </a:br>
            <a:endParaRPr lang="en-US" sz="3100">
              <a:solidFill>
                <a:schemeClr val="tx1"/>
              </a:solidFill>
            </a:endParaRPr>
          </a:p>
        </p:txBody>
      </p:sp>
      <p:sp>
        <p:nvSpPr>
          <p:cNvPr id="11" name="TextBox 10">
            <a:extLst>
              <a:ext uri="{FF2B5EF4-FFF2-40B4-BE49-F238E27FC236}">
                <a16:creationId xmlns:a16="http://schemas.microsoft.com/office/drawing/2014/main" id="{93E3E14A-570F-BFCE-291F-8D1A828F2F5D}"/>
              </a:ext>
            </a:extLst>
          </p:cNvPr>
          <p:cNvSpPr txBox="1"/>
          <p:nvPr/>
        </p:nvSpPr>
        <p:spPr>
          <a:xfrm>
            <a:off x="7858128" y="2172209"/>
            <a:ext cx="4044311" cy="3699954"/>
          </a:xfrm>
          <a:prstGeom prst="rect">
            <a:avLst/>
          </a:prstGeom>
        </p:spPr>
        <p:txBody>
          <a:bodyPr vert="horz" lIns="91440" tIns="45720" rIns="91440" bIns="45720" rtlCol="0">
            <a:normAutofit/>
          </a:bodyPr>
          <a:lstStyle/>
          <a:p>
            <a:pPr marL="228600" marR="0" lvl="0" indent="-228600" fontAlgn="auto">
              <a:lnSpc>
                <a:spcPct val="90000"/>
              </a:lnSpc>
              <a:spcBef>
                <a:spcPts val="1000"/>
              </a:spcBef>
              <a:spcAft>
                <a:spcPts val="0"/>
              </a:spcAft>
              <a:buClrTx/>
              <a:buSzTx/>
              <a:buFont typeface="Arial" panose="020B0604020202020204" pitchFamily="34" charset="0"/>
              <a:buChar char="•"/>
              <a:tabLst/>
              <a:defRPr/>
            </a:pPr>
            <a:r>
              <a:rPr kumimoji="0" lang="en-US" sz="1600" b="0" i="0" u="none" strike="noStrike" cap="none" spc="0" normalizeH="0" baseline="0" noProof="0">
                <a:ln>
                  <a:noFill/>
                </a:ln>
                <a:effectLst/>
                <a:uLnTx/>
                <a:uFillTx/>
              </a:rPr>
              <a:t>Priming first needs to capture students’ immediate attention among all that is available in a classroom environment and engage it with things relevant to the upcoming learning. </a:t>
            </a:r>
          </a:p>
          <a:p>
            <a:pPr marL="228600" marR="0" lvl="0" indent="-228600" fontAlgn="auto">
              <a:lnSpc>
                <a:spcPct val="90000"/>
              </a:lnSpc>
              <a:spcBef>
                <a:spcPts val="1000"/>
              </a:spcBef>
              <a:spcAft>
                <a:spcPts val="0"/>
              </a:spcAft>
              <a:buClrTx/>
              <a:buSzTx/>
              <a:buFont typeface="Arial" panose="020B0604020202020204" pitchFamily="34" charset="0"/>
              <a:buChar char="•"/>
              <a:tabLst/>
              <a:defRPr/>
            </a:pPr>
            <a:r>
              <a:rPr kumimoji="0" lang="en-US" sz="1600" b="0" i="0" u="none" strike="noStrike" cap="none" spc="0" normalizeH="0" baseline="0" noProof="0">
                <a:ln>
                  <a:noFill/>
                </a:ln>
                <a:effectLst/>
                <a:uLnTx/>
                <a:uFillTx/>
              </a:rPr>
              <a:t>Priming at the beginning of a unit/module begins to get relevant information, ideas and questions actively into working and then long-term memory so they can be built upon. </a:t>
            </a:r>
          </a:p>
          <a:p>
            <a:pPr marL="228600" marR="0" lvl="0" indent="-228600" fontAlgn="auto">
              <a:lnSpc>
                <a:spcPct val="90000"/>
              </a:lnSpc>
              <a:spcBef>
                <a:spcPts val="1000"/>
              </a:spcBef>
              <a:spcAft>
                <a:spcPts val="0"/>
              </a:spcAft>
              <a:buClrTx/>
              <a:buSzTx/>
              <a:buFont typeface="Arial" panose="020B0604020202020204" pitchFamily="34" charset="0"/>
              <a:buChar char="•"/>
              <a:tabLst/>
              <a:defRPr/>
            </a:pPr>
            <a:r>
              <a:rPr kumimoji="0" lang="en-US" sz="1600" b="0" i="0" u="none" strike="noStrike" cap="none" spc="0" normalizeH="0" baseline="0" noProof="0">
                <a:ln>
                  <a:noFill/>
                </a:ln>
                <a:effectLst/>
                <a:uLnTx/>
                <a:uFillTx/>
              </a:rPr>
              <a:t>Priming needs to continue across the lessons of a module/unit so student attention is constantly reengaged and carried forward. </a:t>
            </a:r>
          </a:p>
        </p:txBody>
      </p:sp>
    </p:spTree>
    <p:extLst>
      <p:ext uri="{BB962C8B-B14F-4D97-AF65-F5344CB8AC3E}">
        <p14:creationId xmlns:p14="http://schemas.microsoft.com/office/powerpoint/2010/main" val="908575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966"/>
        <p:cNvGrpSpPr/>
        <p:nvPr/>
      </p:nvGrpSpPr>
      <p:grpSpPr>
        <a:xfrm>
          <a:off x="0" y="0"/>
          <a:ext cx="0" cy="0"/>
          <a:chOff x="0" y="0"/>
          <a:chExt cx="0" cy="0"/>
        </a:xfrm>
      </p:grpSpPr>
      <p:sp>
        <p:nvSpPr>
          <p:cNvPr id="1967" name="Google Shape;1967;p305"/>
          <p:cNvSpPr txBox="1">
            <a:spLocks noGrp="1"/>
          </p:cNvSpPr>
          <p:nvPr>
            <p:ph type="title"/>
          </p:nvPr>
        </p:nvSpPr>
        <p:spPr>
          <a:xfrm>
            <a:off x="838200" y="180067"/>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7780"/>
              </a:buClr>
              <a:buSzPts val="4400"/>
              <a:buFont typeface="Libre Franklin Medium"/>
              <a:buNone/>
            </a:pPr>
            <a:r>
              <a:rPr lang="en-US"/>
              <a:t>Questions?</a:t>
            </a:r>
            <a:endParaRPr/>
          </a:p>
        </p:txBody>
      </p:sp>
      <p:sp>
        <p:nvSpPr>
          <p:cNvPr id="1968" name="Google Shape;1968;p305"/>
          <p:cNvSpPr txBox="1">
            <a:spLocks noGrp="1"/>
          </p:cNvSpPr>
          <p:nvPr>
            <p:ph type="body" idx="1"/>
          </p:nvPr>
        </p:nvSpPr>
        <p:spPr>
          <a:xfrm>
            <a:off x="838200" y="1440300"/>
            <a:ext cx="10515600" cy="4287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1000"/>
              </a:spcBef>
              <a:spcAft>
                <a:spcPts val="0"/>
              </a:spcAft>
              <a:buClr>
                <a:srgbClr val="102649"/>
              </a:buClr>
              <a:buSzPts val="2800"/>
              <a:buNone/>
            </a:pPr>
            <a:r>
              <a:rPr lang="en-US"/>
              <a:t>Fox DeMoisey</a:t>
            </a:r>
            <a:endParaRPr/>
          </a:p>
          <a:p>
            <a:pPr marL="0" lvl="0" indent="0" algn="l" rtl="0">
              <a:lnSpc>
                <a:spcPct val="100000"/>
              </a:lnSpc>
              <a:spcBef>
                <a:spcPts val="1000"/>
              </a:spcBef>
              <a:spcAft>
                <a:spcPts val="0"/>
              </a:spcAft>
              <a:buClr>
                <a:srgbClr val="102649"/>
              </a:buClr>
              <a:buSzPts val="2800"/>
              <a:buNone/>
            </a:pPr>
            <a:r>
              <a:rPr lang="en-US" u="sng">
                <a:solidFill>
                  <a:schemeClr val="hlink"/>
                </a:solidFill>
                <a:hlinkClick r:id="rId3"/>
              </a:rPr>
              <a:t>fox.demoisey@education.ky.gov</a:t>
            </a:r>
            <a:endParaRPr/>
          </a:p>
          <a:p>
            <a:pPr marL="0" lvl="0" indent="0" algn="l" rtl="0">
              <a:lnSpc>
                <a:spcPct val="100000"/>
              </a:lnSpc>
              <a:spcBef>
                <a:spcPts val="1000"/>
              </a:spcBef>
              <a:spcAft>
                <a:spcPts val="0"/>
              </a:spcAft>
              <a:buClr>
                <a:srgbClr val="102649"/>
              </a:buClr>
              <a:buSzPts val="2800"/>
              <a:buNone/>
            </a:pPr>
            <a:endParaRPr/>
          </a:p>
          <a:p>
            <a:pPr marL="0" lvl="0" indent="0" algn="l" rtl="0">
              <a:lnSpc>
                <a:spcPct val="90000"/>
              </a:lnSpc>
              <a:spcBef>
                <a:spcPts val="0"/>
              </a:spcBef>
              <a:spcAft>
                <a:spcPts val="0"/>
              </a:spcAft>
              <a:buClr>
                <a:srgbClr val="102649"/>
              </a:buClr>
              <a:buSzPts val="2800"/>
              <a:buNone/>
            </a:pPr>
            <a:r>
              <a:rPr lang="en-US"/>
              <a:t>Misty Higgins </a:t>
            </a:r>
            <a:endParaRPr/>
          </a:p>
          <a:p>
            <a:pPr marL="0" lvl="0" indent="0" algn="l" rtl="0">
              <a:lnSpc>
                <a:spcPct val="90000"/>
              </a:lnSpc>
              <a:spcBef>
                <a:spcPts val="1000"/>
              </a:spcBef>
              <a:spcAft>
                <a:spcPts val="0"/>
              </a:spcAft>
              <a:buClr>
                <a:srgbClr val="102649"/>
              </a:buClr>
              <a:buSzPts val="2800"/>
              <a:buNone/>
            </a:pPr>
            <a:r>
              <a:rPr lang="en-US" u="sng">
                <a:solidFill>
                  <a:schemeClr val="hlink"/>
                </a:solidFill>
                <a:hlinkClick r:id="rId4"/>
              </a:rPr>
              <a:t>misty.higgins@education.ky.gov</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CF13A-110B-BF91-FC25-707F313DFDFC}"/>
              </a:ext>
            </a:extLst>
          </p:cNvPr>
          <p:cNvSpPr>
            <a:spLocks noGrp="1"/>
          </p:cNvSpPr>
          <p:nvPr>
            <p:ph type="title"/>
          </p:nvPr>
        </p:nvSpPr>
        <p:spPr>
          <a:xfrm>
            <a:off x="419100" y="464278"/>
            <a:ext cx="11353800" cy="989949"/>
          </a:xfrm>
        </p:spPr>
        <p:txBody>
          <a:bodyPr>
            <a:normAutofit/>
          </a:bodyPr>
          <a:lstStyle/>
          <a:p>
            <a:r>
              <a:rPr lang="en-US"/>
              <a:t>Phases of Learning</a:t>
            </a:r>
          </a:p>
        </p:txBody>
      </p:sp>
      <p:pic>
        <p:nvPicPr>
          <p:cNvPr id="3" name="Picture 2" descr="The visual on the slide is figure 1.2 in that introduction, with the first stage enlarged here to signal the focus of this initial module, Priming for Learning. It is important to note these phases are not perfectly linear or distinct. Aspects of one phase may naturally occur in another, and there may be some movement back and forth between them. &#10;">
            <a:extLst>
              <a:ext uri="{FF2B5EF4-FFF2-40B4-BE49-F238E27FC236}">
                <a16:creationId xmlns:a16="http://schemas.microsoft.com/office/drawing/2014/main" id="{F091672E-35AB-3090-D7FC-591A47F78182}"/>
              </a:ext>
            </a:extLst>
          </p:cNvPr>
          <p:cNvPicPr>
            <a:picLocks noChangeAspect="1"/>
          </p:cNvPicPr>
          <p:nvPr/>
        </p:nvPicPr>
        <p:blipFill>
          <a:blip r:embed="rId3"/>
          <a:stretch>
            <a:fillRect/>
          </a:stretch>
        </p:blipFill>
        <p:spPr>
          <a:xfrm>
            <a:off x="420132" y="1968881"/>
            <a:ext cx="11351736" cy="2920237"/>
          </a:xfrm>
          <a:prstGeom prst="rect">
            <a:avLst/>
          </a:prstGeom>
        </p:spPr>
      </p:pic>
    </p:spTree>
    <p:extLst>
      <p:ext uri="{BB962C8B-B14F-4D97-AF65-F5344CB8AC3E}">
        <p14:creationId xmlns:p14="http://schemas.microsoft.com/office/powerpoint/2010/main" val="6203706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215DC8-53AF-7B26-2CFE-C9DD12D63A29}"/>
              </a:ext>
            </a:extLst>
          </p:cNvPr>
          <p:cNvSpPr>
            <a:spLocks noGrp="1"/>
          </p:cNvSpPr>
          <p:nvPr>
            <p:ph type="title"/>
          </p:nvPr>
        </p:nvSpPr>
        <p:spPr/>
        <p:txBody>
          <a:bodyPr/>
          <a:lstStyle/>
          <a:p>
            <a:r>
              <a:rPr lang="en-US"/>
              <a:t>Priming for Learning</a:t>
            </a:r>
          </a:p>
        </p:txBody>
      </p:sp>
      <p:sp>
        <p:nvSpPr>
          <p:cNvPr id="5" name="Content Placeholder 4">
            <a:extLst>
              <a:ext uri="{FF2B5EF4-FFF2-40B4-BE49-F238E27FC236}">
                <a16:creationId xmlns:a16="http://schemas.microsoft.com/office/drawing/2014/main" id="{3FEF20F5-D9E3-A645-6DA1-7CFD292D27A1}"/>
              </a:ext>
            </a:extLst>
          </p:cNvPr>
          <p:cNvSpPr>
            <a:spLocks noGrp="1"/>
          </p:cNvSpPr>
          <p:nvPr>
            <p:ph idx="1"/>
          </p:nvPr>
        </p:nvSpPr>
        <p:spPr>
          <a:xfrm>
            <a:off x="838200" y="1825625"/>
            <a:ext cx="10515600" cy="3813175"/>
          </a:xfrm>
        </p:spPr>
        <p:txBody>
          <a:bodyPr>
            <a:normAutofit/>
          </a:bodyPr>
          <a:lstStyle/>
          <a:p>
            <a:r>
              <a:rPr lang="en-US"/>
              <a:t>Occurs when</a:t>
            </a:r>
            <a:r>
              <a:rPr lang="en-US" sz="2900"/>
              <a:t> </a:t>
            </a:r>
            <a:r>
              <a:rPr lang="en-US" sz="2900" b="1" i="1"/>
              <a:t>curiosity</a:t>
            </a:r>
            <a:r>
              <a:rPr lang="en-US" sz="2900"/>
              <a:t> </a:t>
            </a:r>
            <a:r>
              <a:rPr lang="en-US"/>
              <a:t>is sparked and initial student interest, cognitive and emotional, is generated. Students connecting to meaning and purpose supports </a:t>
            </a:r>
            <a:r>
              <a:rPr lang="en-US" sz="2900" b="1" i="1"/>
              <a:t>motivation</a:t>
            </a:r>
            <a:r>
              <a:rPr lang="en-US"/>
              <a:t> to set goals and commit to the work of learning and mastery.</a:t>
            </a:r>
          </a:p>
          <a:p>
            <a:r>
              <a:rPr lang="en-US"/>
              <a:t>In priming for learning, students must: </a:t>
            </a:r>
          </a:p>
          <a:p>
            <a:pPr lvl="1"/>
            <a:r>
              <a:rPr lang="en-US"/>
              <a:t>Become Interested (cognitively, emotionally)</a:t>
            </a:r>
          </a:p>
          <a:p>
            <a:pPr lvl="1"/>
            <a:r>
              <a:rPr lang="en-US"/>
              <a:t>Commit to Learning </a:t>
            </a:r>
          </a:p>
        </p:txBody>
      </p:sp>
      <p:pic>
        <p:nvPicPr>
          <p:cNvPr id="7" name="Picture 6">
            <a:extLst>
              <a:ext uri="{FF2B5EF4-FFF2-40B4-BE49-F238E27FC236}">
                <a16:creationId xmlns:a16="http://schemas.microsoft.com/office/drawing/2014/main" id="{C12A3CA5-9302-D239-65FF-A6FA2EC2669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494463" y="230188"/>
            <a:ext cx="1168247" cy="1104754"/>
          </a:xfrm>
          <a:prstGeom prst="rect">
            <a:avLst/>
          </a:prstGeom>
        </p:spPr>
      </p:pic>
    </p:spTree>
    <p:extLst>
      <p:ext uri="{BB962C8B-B14F-4D97-AF65-F5344CB8AC3E}">
        <p14:creationId xmlns:p14="http://schemas.microsoft.com/office/powerpoint/2010/main" val="44136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6B3A8-2DD8-ADBB-EA4B-C2C47D9D1C02}"/>
              </a:ext>
            </a:extLst>
          </p:cNvPr>
          <p:cNvSpPr>
            <a:spLocks noGrp="1"/>
          </p:cNvSpPr>
          <p:nvPr>
            <p:ph type="title"/>
          </p:nvPr>
        </p:nvSpPr>
        <p:spPr/>
        <p:txBody>
          <a:bodyPr/>
          <a:lstStyle/>
          <a:p>
            <a:r>
              <a:rPr lang="en-US"/>
              <a:t>Rationale From Research</a:t>
            </a:r>
          </a:p>
        </p:txBody>
      </p:sp>
      <p:sp>
        <p:nvSpPr>
          <p:cNvPr id="3" name="Text Placeholder 2">
            <a:extLst>
              <a:ext uri="{FF2B5EF4-FFF2-40B4-BE49-F238E27FC236}">
                <a16:creationId xmlns:a16="http://schemas.microsoft.com/office/drawing/2014/main" id="{965EE453-4D83-BABE-46C1-988E021F5A15}"/>
              </a:ext>
            </a:extLst>
          </p:cNvPr>
          <p:cNvSpPr>
            <a:spLocks noGrp="1"/>
          </p:cNvSpPr>
          <p:nvPr>
            <p:ph type="body" idx="1"/>
          </p:nvPr>
        </p:nvSpPr>
        <p:spPr/>
        <p:txBody>
          <a:bodyPr/>
          <a:lstStyle/>
          <a:p>
            <a:r>
              <a:rPr lang="en-US"/>
              <a:t>Why Priming for Learning Matters</a:t>
            </a:r>
          </a:p>
        </p:txBody>
      </p:sp>
      <p:pic>
        <p:nvPicPr>
          <p:cNvPr id="5" name="Picture 4">
            <a:extLst>
              <a:ext uri="{FF2B5EF4-FFF2-40B4-BE49-F238E27FC236}">
                <a16:creationId xmlns:a16="http://schemas.microsoft.com/office/drawing/2014/main" id="{3885DF4F-49BE-AF27-BB55-17ABC5AF0E9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295805" y="1682750"/>
            <a:ext cx="1587690" cy="1501401"/>
          </a:xfrm>
          <a:prstGeom prst="rect">
            <a:avLst/>
          </a:prstGeom>
        </p:spPr>
      </p:pic>
    </p:spTree>
    <p:extLst>
      <p:ext uri="{BB962C8B-B14F-4D97-AF65-F5344CB8AC3E}">
        <p14:creationId xmlns:p14="http://schemas.microsoft.com/office/powerpoint/2010/main" val="24581329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A817E-A3CD-B281-528C-E460A72FD2DD}"/>
              </a:ext>
            </a:extLst>
          </p:cNvPr>
          <p:cNvSpPr>
            <a:spLocks noGrp="1"/>
          </p:cNvSpPr>
          <p:nvPr>
            <p:ph type="title"/>
          </p:nvPr>
        </p:nvSpPr>
        <p:spPr>
          <a:xfrm>
            <a:off x="838200" y="146761"/>
            <a:ext cx="10515600" cy="1065813"/>
          </a:xfrm>
        </p:spPr>
        <p:txBody>
          <a:bodyPr/>
          <a:lstStyle/>
          <a:p>
            <a:r>
              <a:rPr lang="en-US"/>
              <a:t>Become Interested: Big Picture</a:t>
            </a:r>
          </a:p>
        </p:txBody>
      </p:sp>
      <p:sp>
        <p:nvSpPr>
          <p:cNvPr id="3" name="Content Placeholder 2">
            <a:extLst>
              <a:ext uri="{FF2B5EF4-FFF2-40B4-BE49-F238E27FC236}">
                <a16:creationId xmlns:a16="http://schemas.microsoft.com/office/drawing/2014/main" id="{D675A5C1-5E97-FE3C-E97F-D83E42F92604}"/>
              </a:ext>
            </a:extLst>
          </p:cNvPr>
          <p:cNvSpPr>
            <a:spLocks noGrp="1"/>
          </p:cNvSpPr>
          <p:nvPr>
            <p:ph idx="1"/>
          </p:nvPr>
        </p:nvSpPr>
        <p:spPr>
          <a:xfrm>
            <a:off x="838200" y="1385180"/>
            <a:ext cx="10515600" cy="4438482"/>
          </a:xfrm>
        </p:spPr>
        <p:txBody>
          <a:bodyPr/>
          <a:lstStyle/>
          <a:p>
            <a:r>
              <a:rPr lang="en-US"/>
              <a:t>For learning to occur, new learning must first cut through the clutter of students’ sensory registers and the constant churn of internal emotions, ideas and thoughts they bring to the classroom</a:t>
            </a:r>
            <a:r>
              <a:rPr lang="en-US" baseline="30000"/>
              <a:t>1</a:t>
            </a:r>
          </a:p>
          <a:p>
            <a:r>
              <a:rPr lang="en-US"/>
              <a:t>The brain’s filtering process reflects a pecking order:</a:t>
            </a:r>
            <a:r>
              <a:rPr lang="en-US" baseline="30000"/>
              <a:t>1</a:t>
            </a:r>
            <a:endParaRPr lang="en-US"/>
          </a:p>
          <a:p>
            <a:pPr lvl="1"/>
            <a:r>
              <a:rPr lang="en-US" b="1"/>
              <a:t>Emotional Valence </a:t>
            </a:r>
            <a:r>
              <a:rPr lang="en-US"/>
              <a:t>– brain pays attention first to stimuli that stir strong emotions</a:t>
            </a:r>
          </a:p>
          <a:p>
            <a:pPr lvl="1"/>
            <a:r>
              <a:rPr lang="en-US" b="1"/>
              <a:t>Novelty</a:t>
            </a:r>
            <a:r>
              <a:rPr lang="en-US"/>
              <a:t> – brain also pays attention to new and dynamic objects, people and ideas in our environment </a:t>
            </a:r>
          </a:p>
          <a:p>
            <a:pPr lvl="1"/>
            <a:r>
              <a:rPr lang="en-US" b="1"/>
              <a:t>Curiosity</a:t>
            </a:r>
            <a:r>
              <a:rPr lang="en-US"/>
              <a:t> – brain is next drawn to perplexing stimuli in the environment that fills a person with wonder or contradicts expectations</a:t>
            </a:r>
          </a:p>
        </p:txBody>
      </p:sp>
      <p:sp>
        <p:nvSpPr>
          <p:cNvPr id="4" name="TextBox 3">
            <a:extLst>
              <a:ext uri="{FF2B5EF4-FFF2-40B4-BE49-F238E27FC236}">
                <a16:creationId xmlns:a16="http://schemas.microsoft.com/office/drawing/2014/main" id="{DD09ED1B-A5FF-685A-79EA-AF128125196E}"/>
              </a:ext>
            </a:extLst>
          </p:cNvPr>
          <p:cNvSpPr txBox="1"/>
          <p:nvPr/>
        </p:nvSpPr>
        <p:spPr>
          <a:xfrm>
            <a:off x="182880" y="6126480"/>
            <a:ext cx="4142994" cy="369332"/>
          </a:xfrm>
          <a:prstGeom prst="rect">
            <a:avLst/>
          </a:prstGeom>
          <a:noFill/>
        </p:spPr>
        <p:txBody>
          <a:bodyPr wrap="none" rtlCol="0">
            <a:spAutoFit/>
          </a:bodyPr>
          <a:lstStyle/>
          <a:p>
            <a:r>
              <a:rPr lang="en-US">
                <a:solidFill>
                  <a:schemeClr val="bg1"/>
                </a:solidFill>
              </a:rPr>
              <a:t>*References included in the slide notes. </a:t>
            </a:r>
          </a:p>
        </p:txBody>
      </p:sp>
    </p:spTree>
    <p:extLst>
      <p:ext uri="{BB962C8B-B14F-4D97-AF65-F5344CB8AC3E}">
        <p14:creationId xmlns:p14="http://schemas.microsoft.com/office/powerpoint/2010/main" val="2549979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A760D8E-E2F3-7348-1CA5-0E182CD869B8}"/>
              </a:ext>
              <a:ext uri="{C183D7F6-B498-43B3-948B-1728B52AA6E4}">
                <adec:decorative xmlns:adec="http://schemas.microsoft.com/office/drawing/2017/decorative" val="1"/>
              </a:ext>
            </a:extLst>
          </p:cNvPr>
          <p:cNvPicPr>
            <a:picLocks noChangeAspect="1"/>
          </p:cNvPicPr>
          <p:nvPr/>
        </p:nvPicPr>
        <p:blipFill>
          <a:blip r:embed="rId3"/>
          <a:srcRect l="40063" r="15562"/>
          <a:stretch/>
        </p:blipFill>
        <p:spPr>
          <a:xfrm>
            <a:off x="-1" y="-2"/>
            <a:ext cx="5410198" cy="6858002"/>
          </a:xfrm>
          <a:prstGeom prst="rect">
            <a:avLst/>
          </a:prstGeom>
        </p:spPr>
      </p:pic>
      <p:sp useBgFill="1">
        <p:nvSpPr>
          <p:cNvPr id="15" name="Rectangle 14">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EB232C-A0C0-7565-3A6F-2E74D8151B8D}"/>
              </a:ext>
            </a:extLst>
          </p:cNvPr>
          <p:cNvSpPr>
            <a:spLocks noGrp="1"/>
          </p:cNvSpPr>
          <p:nvPr>
            <p:ph type="title"/>
          </p:nvPr>
        </p:nvSpPr>
        <p:spPr>
          <a:xfrm>
            <a:off x="6115317" y="405685"/>
            <a:ext cx="5464968" cy="1559301"/>
          </a:xfrm>
        </p:spPr>
        <p:txBody>
          <a:bodyPr>
            <a:normAutofit/>
          </a:bodyPr>
          <a:lstStyle/>
          <a:p>
            <a:r>
              <a:rPr lang="en-US" sz="4000"/>
              <a:t>Become Interested: Specific Findings</a:t>
            </a:r>
          </a:p>
        </p:txBody>
      </p:sp>
      <p:sp>
        <p:nvSpPr>
          <p:cNvPr id="3" name="Content Placeholder 2">
            <a:extLst>
              <a:ext uri="{FF2B5EF4-FFF2-40B4-BE49-F238E27FC236}">
                <a16:creationId xmlns:a16="http://schemas.microsoft.com/office/drawing/2014/main" id="{94FED70E-0828-54A5-5FB3-05583D232E45}"/>
              </a:ext>
            </a:extLst>
          </p:cNvPr>
          <p:cNvSpPr>
            <a:spLocks noGrp="1"/>
          </p:cNvSpPr>
          <p:nvPr>
            <p:ph idx="1"/>
          </p:nvPr>
        </p:nvSpPr>
        <p:spPr>
          <a:xfrm>
            <a:off x="5606143" y="2327065"/>
            <a:ext cx="6433457" cy="4489874"/>
          </a:xfrm>
        </p:spPr>
        <p:txBody>
          <a:bodyPr anchor="ctr">
            <a:normAutofit fontScale="62500" lnSpcReduction="20000"/>
          </a:bodyPr>
          <a:lstStyle/>
          <a:p>
            <a:pPr marL="457200" lvl="1" indent="0">
              <a:buNone/>
            </a:pPr>
            <a:r>
              <a:rPr lang="en-US" sz="3200" b="1"/>
              <a:t>The quality of student engagement affects student success as much as teacher quality.</a:t>
            </a:r>
            <a:r>
              <a:rPr lang="en-US" sz="3200" b="1" baseline="30000"/>
              <a:t>2</a:t>
            </a:r>
          </a:p>
          <a:p>
            <a:pPr marL="457200" lvl="1" indent="0">
              <a:buNone/>
            </a:pPr>
            <a:endParaRPr lang="en-US" sz="1900" b="1"/>
          </a:p>
          <a:p>
            <a:pPr lvl="1">
              <a:lnSpc>
                <a:spcPct val="120000"/>
              </a:lnSpc>
            </a:pPr>
            <a:r>
              <a:rPr lang="en-US" sz="2600"/>
              <a:t>Research demonstrates that when teachers focus on sparking student interest, they can have significant positive effects on student motivation—and, in turn, on learning outcomes.</a:t>
            </a:r>
            <a:r>
              <a:rPr lang="en-US" sz="2600" baseline="30000"/>
              <a:t>2</a:t>
            </a:r>
          </a:p>
          <a:p>
            <a:pPr lvl="1">
              <a:lnSpc>
                <a:spcPct val="120000"/>
              </a:lnSpc>
            </a:pPr>
            <a:r>
              <a:rPr lang="en-US" sz="2600"/>
              <a:t>Analysis of factors linked to student success found a combination of motivated students and effective teachers can also more than offset the barriers of socioeconomic status.</a:t>
            </a:r>
            <a:r>
              <a:rPr lang="en-US" sz="2600" baseline="30000"/>
              <a:t>2</a:t>
            </a:r>
            <a:r>
              <a:rPr lang="en-US" sz="2600"/>
              <a:t> </a:t>
            </a:r>
          </a:p>
          <a:p>
            <a:pPr lvl="1">
              <a:lnSpc>
                <a:spcPct val="120000"/>
              </a:lnSpc>
            </a:pPr>
            <a:r>
              <a:rPr lang="en-US" sz="2600"/>
              <a:t>Interest and motivation are strongly linked to student success because motivation tends to translate into effort.</a:t>
            </a:r>
            <a:r>
              <a:rPr lang="en-US" sz="2600" baseline="30000"/>
              <a:t>1</a:t>
            </a:r>
          </a:p>
          <a:p>
            <a:pPr lvl="1">
              <a:lnSpc>
                <a:spcPct val="120000"/>
              </a:lnSpc>
            </a:pPr>
            <a:r>
              <a:rPr lang="en-US" sz="2600"/>
              <a:t>Experimental studies have also found that helping students draw personal connections to learning increases both their motivation and achievement.</a:t>
            </a:r>
            <a:r>
              <a:rPr lang="en-US" sz="2600" baseline="30000">
                <a:hlinkClick r:id="rId4"/>
              </a:rPr>
              <a:t>3</a:t>
            </a:r>
            <a:r>
              <a:rPr lang="en-US" sz="2600" baseline="30000"/>
              <a:t>, </a:t>
            </a:r>
            <a:r>
              <a:rPr lang="en-US" sz="2600" baseline="30000">
                <a:hlinkClick r:id="rId5"/>
              </a:rPr>
              <a:t>4</a:t>
            </a:r>
            <a:endParaRPr lang="en-US" sz="2600" baseline="30000"/>
          </a:p>
          <a:p>
            <a:pPr marL="457200" lvl="1" indent="0">
              <a:buNone/>
            </a:pPr>
            <a:endParaRPr lang="en-US" sz="1900" b="1"/>
          </a:p>
        </p:txBody>
      </p:sp>
      <p:sp>
        <p:nvSpPr>
          <p:cNvPr id="4" name="TextBox 3">
            <a:extLst>
              <a:ext uri="{FF2B5EF4-FFF2-40B4-BE49-F238E27FC236}">
                <a16:creationId xmlns:a16="http://schemas.microsoft.com/office/drawing/2014/main" id="{694308F3-BFEA-1FBD-C7FE-2369921C1BB5}"/>
              </a:ext>
            </a:extLst>
          </p:cNvPr>
          <p:cNvSpPr txBox="1"/>
          <p:nvPr/>
        </p:nvSpPr>
        <p:spPr>
          <a:xfrm>
            <a:off x="152400" y="6158229"/>
            <a:ext cx="4306500" cy="369332"/>
          </a:xfrm>
          <a:prstGeom prst="rect">
            <a:avLst/>
          </a:prstGeom>
          <a:noFill/>
        </p:spPr>
        <p:txBody>
          <a:bodyPr wrap="square" rtlCol="0">
            <a:spAutoFit/>
          </a:bodyPr>
          <a:lstStyle/>
          <a:p>
            <a:r>
              <a:rPr lang="en-US" b="1">
                <a:solidFill>
                  <a:schemeClr val="bg1"/>
                </a:solidFill>
              </a:rPr>
              <a:t>*References included in the slide notes. </a:t>
            </a:r>
          </a:p>
        </p:txBody>
      </p:sp>
    </p:spTree>
    <p:extLst>
      <p:ext uri="{BB962C8B-B14F-4D97-AF65-F5344CB8AC3E}">
        <p14:creationId xmlns:p14="http://schemas.microsoft.com/office/powerpoint/2010/main" val="3893918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A760D8E-E2F3-7348-1CA5-0E182CD869B8}"/>
              </a:ext>
              <a:ext uri="{C183D7F6-B498-43B3-948B-1728B52AA6E4}">
                <adec:decorative xmlns:adec="http://schemas.microsoft.com/office/drawing/2017/decorative" val="1"/>
              </a:ext>
            </a:extLst>
          </p:cNvPr>
          <p:cNvPicPr>
            <a:picLocks noChangeAspect="1"/>
          </p:cNvPicPr>
          <p:nvPr/>
        </p:nvPicPr>
        <p:blipFill>
          <a:blip r:embed="rId3"/>
          <a:srcRect l="40063" r="15562"/>
          <a:stretch/>
        </p:blipFill>
        <p:spPr>
          <a:xfrm>
            <a:off x="-1" y="-2"/>
            <a:ext cx="5410198" cy="6858002"/>
          </a:xfrm>
          <a:prstGeom prst="rect">
            <a:avLst/>
          </a:prstGeom>
        </p:spPr>
      </p:pic>
      <p:sp useBgFill="1">
        <p:nvSpPr>
          <p:cNvPr id="15" name="Rectangle 14">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EB232C-A0C0-7565-3A6F-2E74D8151B8D}"/>
              </a:ext>
            </a:extLst>
          </p:cNvPr>
          <p:cNvSpPr>
            <a:spLocks noGrp="1"/>
          </p:cNvSpPr>
          <p:nvPr>
            <p:ph type="title"/>
          </p:nvPr>
        </p:nvSpPr>
        <p:spPr>
          <a:xfrm>
            <a:off x="6115317" y="405685"/>
            <a:ext cx="5464968" cy="1559301"/>
          </a:xfrm>
        </p:spPr>
        <p:txBody>
          <a:bodyPr>
            <a:normAutofit/>
          </a:bodyPr>
          <a:lstStyle/>
          <a:p>
            <a:r>
              <a:rPr lang="en-US" sz="4000"/>
              <a:t>Become Interested: Specific Findings</a:t>
            </a:r>
          </a:p>
        </p:txBody>
      </p:sp>
      <p:sp>
        <p:nvSpPr>
          <p:cNvPr id="3" name="Content Placeholder 2">
            <a:extLst>
              <a:ext uri="{FF2B5EF4-FFF2-40B4-BE49-F238E27FC236}">
                <a16:creationId xmlns:a16="http://schemas.microsoft.com/office/drawing/2014/main" id="{94FED70E-0828-54A5-5FB3-05583D232E45}"/>
              </a:ext>
            </a:extLst>
          </p:cNvPr>
          <p:cNvSpPr>
            <a:spLocks noGrp="1"/>
          </p:cNvSpPr>
          <p:nvPr>
            <p:ph idx="1"/>
          </p:nvPr>
        </p:nvSpPr>
        <p:spPr>
          <a:xfrm>
            <a:off x="5837901" y="2285999"/>
            <a:ext cx="6019800" cy="3496878"/>
          </a:xfrm>
        </p:spPr>
        <p:txBody>
          <a:bodyPr anchor="ctr">
            <a:normAutofit/>
          </a:bodyPr>
          <a:lstStyle/>
          <a:p>
            <a:pPr marL="457200" lvl="1" indent="0">
              <a:buNone/>
            </a:pPr>
            <a:r>
              <a:rPr lang="en-US" sz="2000" b="1"/>
              <a:t>Becoming interested primes the brain for learning and supports retention of learning.</a:t>
            </a:r>
          </a:p>
          <a:p>
            <a:pPr marL="457200" lvl="1" indent="0">
              <a:buNone/>
            </a:pPr>
            <a:endParaRPr lang="en-US" sz="1800" b="1"/>
          </a:p>
          <a:p>
            <a:pPr lvl="1"/>
            <a:r>
              <a:rPr lang="en-US" sz="1600"/>
              <a:t>Brain research shows that sparking curiosity not only makes learning more rewarding but also supports better retention of learning.</a:t>
            </a:r>
            <a:r>
              <a:rPr lang="en-US" sz="1600" baseline="30000"/>
              <a:t>5</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1600"/>
              <a:t>Students are more apt to recall learning when it’s attached to positive emotions, novel and/or perplexing stimuli by creating mental “hooks” for later recalling what they have learned. </a:t>
            </a:r>
            <a:r>
              <a:rPr kumimoji="0" lang="en-US" sz="1600" b="0" i="0" u="none" strike="noStrike" kern="1200" cap="none" spc="0" normalizeH="0" baseline="30000" noProof="0">
                <a:ln>
                  <a:noFill/>
                </a:ln>
                <a:solidFill>
                  <a:srgbClr val="102649"/>
                </a:solidFill>
                <a:effectLst/>
                <a:uLnTx/>
                <a:uFillTx/>
                <a:latin typeface="Franklin Gothic Book" panose="020B0503020102020204"/>
                <a:ea typeface="+mn-ea"/>
                <a:cs typeface="+mn-cs"/>
                <a:hlinkClick r:id="rId4"/>
              </a:rPr>
              <a:t>6</a:t>
            </a:r>
            <a:r>
              <a:rPr kumimoji="0" lang="en-US" sz="1600" b="0" i="0" u="none" strike="noStrike" kern="1200" cap="none" spc="0" normalizeH="0" baseline="30000" noProof="0">
                <a:ln>
                  <a:noFill/>
                </a:ln>
                <a:solidFill>
                  <a:srgbClr val="102649"/>
                </a:solidFill>
                <a:effectLst/>
                <a:uLnTx/>
                <a:uFillTx/>
                <a:latin typeface="Franklin Gothic Book" panose="020B0503020102020204"/>
                <a:ea typeface="+mn-ea"/>
                <a:cs typeface="+mn-cs"/>
              </a:rPr>
              <a:t>,7</a:t>
            </a:r>
            <a:endParaRPr lang="en-US" sz="1600"/>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1600"/>
              <a:t>Emotions are essential to how, what, when and why people think, remember and learn. Learning is dynamic, social and context-dependent because that’s how emotions are.</a:t>
            </a:r>
            <a:r>
              <a:rPr lang="en-US" sz="1600" baseline="30000">
                <a:latin typeface="Franklin Gothic Book" panose="020B0503020102020204"/>
              </a:rPr>
              <a:t>8</a:t>
            </a:r>
            <a:endParaRPr lang="en-US" sz="1600"/>
          </a:p>
        </p:txBody>
      </p:sp>
      <p:sp>
        <p:nvSpPr>
          <p:cNvPr id="5" name="TextBox 4">
            <a:extLst>
              <a:ext uri="{FF2B5EF4-FFF2-40B4-BE49-F238E27FC236}">
                <a16:creationId xmlns:a16="http://schemas.microsoft.com/office/drawing/2014/main" id="{BD8A6D7B-152F-FA3E-360C-1DF19567A959}"/>
              </a:ext>
            </a:extLst>
          </p:cNvPr>
          <p:cNvSpPr txBox="1"/>
          <p:nvPr/>
        </p:nvSpPr>
        <p:spPr>
          <a:xfrm>
            <a:off x="134888" y="6157006"/>
            <a:ext cx="4306500" cy="369332"/>
          </a:xfrm>
          <a:prstGeom prst="rect">
            <a:avLst/>
          </a:prstGeom>
          <a:noFill/>
        </p:spPr>
        <p:txBody>
          <a:bodyPr wrap="none" rtlCol="0">
            <a:spAutoFit/>
          </a:bodyPr>
          <a:lstStyle/>
          <a:p>
            <a:r>
              <a:rPr lang="en-US" b="1">
                <a:solidFill>
                  <a:schemeClr val="bg1"/>
                </a:solidFill>
              </a:rPr>
              <a:t>*References included in the slide notes. </a:t>
            </a:r>
          </a:p>
        </p:txBody>
      </p:sp>
    </p:spTree>
    <p:extLst>
      <p:ext uri="{BB962C8B-B14F-4D97-AF65-F5344CB8AC3E}">
        <p14:creationId xmlns:p14="http://schemas.microsoft.com/office/powerpoint/2010/main" val="47843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7" name="Rectangle 66">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Shape 67">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111218-D19D-A3CA-AE7D-39F47A764B9F}"/>
              </a:ext>
            </a:extLst>
          </p:cNvPr>
          <p:cNvSpPr>
            <a:spLocks noGrp="1"/>
          </p:cNvSpPr>
          <p:nvPr>
            <p:ph type="title"/>
          </p:nvPr>
        </p:nvSpPr>
        <p:spPr>
          <a:xfrm>
            <a:off x="686834" y="1153572"/>
            <a:ext cx="3200400" cy="4461163"/>
          </a:xfrm>
        </p:spPr>
        <p:txBody>
          <a:bodyPr>
            <a:normAutofit/>
          </a:bodyPr>
          <a:lstStyle/>
          <a:p>
            <a:r>
              <a:rPr lang="en-US">
                <a:solidFill>
                  <a:srgbClr val="FFFFFF"/>
                </a:solidFill>
              </a:rPr>
              <a:t>Become Interested: Summary</a:t>
            </a:r>
          </a:p>
        </p:txBody>
      </p:sp>
      <p:sp>
        <p:nvSpPr>
          <p:cNvPr id="69" name="Arc 68">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7581333-9BC5-7C63-14B6-7FF30B36FC60}"/>
              </a:ext>
            </a:extLst>
          </p:cNvPr>
          <p:cNvSpPr>
            <a:spLocks noGrp="1"/>
          </p:cNvSpPr>
          <p:nvPr>
            <p:ph idx="1"/>
          </p:nvPr>
        </p:nvSpPr>
        <p:spPr>
          <a:xfrm>
            <a:off x="4447308" y="591344"/>
            <a:ext cx="6906491" cy="5585619"/>
          </a:xfrm>
        </p:spPr>
        <p:txBody>
          <a:bodyPr anchor="ctr">
            <a:normAutofit/>
          </a:bodyPr>
          <a:lstStyle/>
          <a:p>
            <a:pPr marL="0" indent="0">
              <a:buNone/>
            </a:pPr>
            <a:r>
              <a:rPr lang="en-US"/>
              <a:t>When teachers take time to help students become interested in what they are learning, it helps to accelerate the entire process of learning.</a:t>
            </a:r>
            <a:r>
              <a:rPr lang="en-US" baseline="30000"/>
              <a:t>1</a:t>
            </a:r>
          </a:p>
        </p:txBody>
      </p:sp>
    </p:spTree>
    <p:extLst>
      <p:ext uri="{BB962C8B-B14F-4D97-AF65-F5344CB8AC3E}">
        <p14:creationId xmlns:p14="http://schemas.microsoft.com/office/powerpoint/2010/main" val="28676325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DE PowerPoint Template  -  Read-Only" id="{114AE3BC-0B90-447E-83C6-DDA89D35A905}" vid="{EB8FF93C-9C59-43DF-8DCA-79A6B9AF28E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Accessibility_x0020_Office xmlns="3a62de7d-ba57-4f43-9dae-9623ba637be0">OTL - Office of Teaching and Learning</Accessibility_x0020_Office>
    <Accessibility_x0020_Audit_x0020_Status xmlns="3a62de7d-ba57-4f43-9dae-9623ba637be0" xsi:nil="true"/>
    <Accessibility_x0020_Audience xmlns="3a62de7d-ba57-4f43-9dae-9623ba637be0" xsi:nil="true"/>
    <Accessibility_x0020_Status xmlns="3a62de7d-ba57-4f43-9dae-9623ba637be0">Accessible</Accessibility_x0020_Status>
    <Application_x0020_Type xmlns="3a62de7d-ba57-4f43-9dae-9623ba637be0" xsi:nil="true"/>
    <Application_x0020_Date xmlns="3a62de7d-ba57-4f43-9dae-9623ba637be0" xsi:nil="true"/>
    <Accessibility_x0020_Target_x0020_Date xmlns="3a62de7d-ba57-4f43-9dae-9623ba637be0" xsi:nil="true"/>
    <Application_x0020_Status xmlns="3a62de7d-ba57-4f43-9dae-9623ba637be0" xsi:nil="true"/>
    <Accessibility_x0020_Audit_x0020_Date xmlns="3a62de7d-ba57-4f43-9dae-9623ba637be0" xsi:nil="true"/>
    <RoutingRuleDescription xmlns="http://schemas.microsoft.com/sharepoint/v3" xsi:nil="true"/>
    <PublishingExpirationDate xmlns="http://schemas.microsoft.com/sharepoint/v3" xsi:nil="true"/>
    <PublishingStartDate xmlns="http://schemas.microsoft.com/sharepoint/v3" xsi:nil="true"/>
    <Publication_x0020_Date xmlns="3a62de7d-ba57-4f43-9dae-9623ba637be0">2024-11-22T18:06:08+00:00</Publication_x0020_Date>
    <Audience1 xmlns="3a62de7d-ba57-4f43-9dae-9623ba637be0"/>
    <_dlc_DocId xmlns="3a62de7d-ba57-4f43-9dae-9623ba637be0">KYED-536-2115</_dlc_DocId>
    <_dlc_DocIdUrl xmlns="3a62de7d-ba57-4f43-9dae-9623ba637be0">
      <Url>https://www.education.ky.gov/curriculum/standards/kyacadstand/_layouts/15/DocIdRedir.aspx?ID=KYED-536-2115</Url>
      <Description>KYED-536-2115</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KDE Document" ma:contentTypeID="0x0101001BEB557DBE01834EAB47A683706DCD5B001CB4B9AB93836842A61C86EAD5F20BA7" ma:contentTypeVersion="28" ma:contentTypeDescription="" ma:contentTypeScope="" ma:versionID="a5e9d2d4560c56b76a85f7f001e30a1a">
  <xsd:schema xmlns:xsd="http://www.w3.org/2001/XMLSchema" xmlns:xs="http://www.w3.org/2001/XMLSchema" xmlns:p="http://schemas.microsoft.com/office/2006/metadata/properties" xmlns:ns1="http://schemas.microsoft.com/sharepoint/v3" xmlns:ns2="3a62de7d-ba57-4f43-9dae-9623ba637be0" targetNamespace="http://schemas.microsoft.com/office/2006/metadata/properties" ma:root="true" ma:fieldsID="d25af71d3efa376147e2b7ca02f84c5e" ns1:_="" ns2:_="">
    <xsd:import namespace="http://schemas.microsoft.com/sharepoint/v3"/>
    <xsd:import namespace="3a62de7d-ba57-4f43-9dae-9623ba637be0"/>
    <xsd:element name="properties">
      <xsd:complexType>
        <xsd:sequence>
          <xsd:element name="documentManagement">
            <xsd:complexType>
              <xsd:all>
                <xsd:element ref="ns2:Accessibility_x0020_Office" minOccurs="0"/>
                <xsd:element ref="ns2:Accessibility_x0020_Audience" minOccurs="0"/>
                <xsd:element ref="ns2:Accessibility_x0020_Audit_x0020_Date" minOccurs="0"/>
                <xsd:element ref="ns2:Accessibility_x0020_Audit_x0020_Status" minOccurs="0"/>
                <xsd:element ref="ns2:Accessibility_x0020_Target_x0020_Date" minOccurs="0"/>
                <xsd:element ref="ns2:Accessibility_x0020_Status" minOccurs="0"/>
                <xsd:element ref="ns2:Application_x0020_Status" minOccurs="0"/>
                <xsd:element ref="ns2:Application_x0020_Type" minOccurs="0"/>
                <xsd:element ref="ns1:RoutingRuleDescription" minOccurs="0"/>
                <xsd:element ref="ns2:Audience1" minOccurs="0"/>
                <xsd:element ref="ns2:Publication_x0020_Date"/>
                <xsd:element ref="ns1:PublishingStartDate" minOccurs="0"/>
                <xsd:element ref="ns1:PublishingExpirationDate" minOccurs="0"/>
                <xsd:element ref="ns2:Application_x0020_Date" minOccurs="0"/>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10" nillable="true" ma:displayName="Description" ma:internalName="RoutingRuleDescription" ma:readOnly="false">
      <xsd:simpleType>
        <xsd:restriction base="dms:Text">
          <xsd:maxLength value="255"/>
        </xsd:restriction>
      </xsd:simpleType>
    </xsd:element>
    <xsd:element name="PublishingStartDate" ma:index="13" nillable="true" ma:displayName="Scheduling Start Date" ma:description="" ma:hidden="true" ma:internalName="PublishingStartDate">
      <xsd:simpleType>
        <xsd:restriction base="dms:Unknown"/>
      </xsd:simpleType>
    </xsd:element>
    <xsd:element name="PublishingExpirationDate" ma:index="14"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62de7d-ba57-4f43-9dae-9623ba637be0" elementFormDefault="qualified">
    <xsd:import namespace="http://schemas.microsoft.com/office/2006/documentManagement/types"/>
    <xsd:import namespace="http://schemas.microsoft.com/office/infopath/2007/PartnerControls"/>
    <xsd:element name="Accessibility_x0020_Office" ma:index="2" nillable="true" ma:displayName="Accessibility Office" ma:format="Dropdown" ma:internalName="Accessibility_x0020_Office">
      <xsd:simpleType>
        <xsd:restriction base="dms:Choice">
          <xsd:enumeration value="Commissioner's Office"/>
          <xsd:enumeration value="OAA - Office of Assessment and Accountability"/>
          <xsd:enumeration value="OCIS - Office of Continuous Improvement and Support"/>
          <xsd:enumeration value="OCTE - Career and Technical Education"/>
          <xsd:enumeration value="OELE- Office of Educator Licensure and Effectiveness"/>
          <xsd:enumeration value="OET - Office of Education Technology"/>
          <xsd:enumeration value="OFO - Office of Finance and Operations"/>
          <xsd:enumeration value="OLS - Office of Legal Services"/>
          <xsd:enumeration value="OSEEL - Office of Special Education and Early Learning"/>
          <xsd:enumeration value="OTL - Office of Teaching and Learning"/>
        </xsd:restriction>
      </xsd:simpleType>
    </xsd:element>
    <xsd:element name="Accessibility_x0020_Audience" ma:index="3" nillable="true" ma:displayName="Accessibility Audience" ma:format="Dropdown" ma:internalName="Accessibility_x0020_Audience">
      <xsd:simpleType>
        <xsd:restriction base="dms:Choice">
          <xsd:enumeration value="Public"/>
          <xsd:enumeration value="District"/>
        </xsd:restriction>
      </xsd:simpleType>
    </xsd:element>
    <xsd:element name="Accessibility_x0020_Audit_x0020_Date" ma:index="4" nillable="true" ma:displayName="Accessibility Audit Date" ma:format="DateOnly" ma:internalName="Accessibility_x0020_Audit_x0020_Date">
      <xsd:simpleType>
        <xsd:restriction base="dms:DateTime"/>
      </xsd:simpleType>
    </xsd:element>
    <xsd:element name="Accessibility_x0020_Audit_x0020_Status" ma:index="5" nillable="true" ma:displayName="Accessibility Audit Status" ma:format="Dropdown" ma:internalName="Accessibility_x0020_Audit_x0020_Status">
      <xsd:simpleType>
        <xsd:restriction base="dms:Choice">
          <xsd:enumeration value="OK"/>
          <xsd:enumeration value="Minor"/>
          <xsd:enumeration value="Major"/>
        </xsd:restriction>
      </xsd:simpleType>
    </xsd:element>
    <xsd:element name="Accessibility_x0020_Target_x0020_Date" ma:index="6" nillable="true" ma:displayName="Accessibility Target Date" ma:format="DateOnly" ma:internalName="Accessibility_x0020_Target_x0020_Date">
      <xsd:simpleType>
        <xsd:restriction base="dms:DateTime"/>
      </xsd:simpleType>
    </xsd:element>
    <xsd:element name="Accessibility_x0020_Status" ma:index="7" nillable="true" ma:displayName="Accessibility Status" ma:format="Dropdown" ma:internalName="Accessibility_x0020_Status1" ma:readOnly="false">
      <xsd:simpleType>
        <xsd:restriction base="dms:Choice">
          <xsd:enumeration value="Remove"/>
          <xsd:enumeration value="Remediate"/>
          <xsd:enumeration value="Update"/>
          <xsd:enumeration value="Accessible"/>
          <xsd:enumeration value="Undue Burden"/>
          <xsd:enumeration value="Not KDE Owned"/>
        </xsd:restriction>
      </xsd:simpleType>
    </xsd:element>
    <xsd:element name="Application_x0020_Status" ma:index="8" nillable="true" ma:displayName="Application Status" ma:format="Dropdown" ma:internalName="Application_x0020_Status">
      <xsd:simpleType>
        <xsd:restriction base="dms:Choice">
          <xsd:enumeration value="Approved"/>
          <xsd:enumeration value="Denied"/>
        </xsd:restriction>
      </xsd:simpleType>
    </xsd:element>
    <xsd:element name="Application_x0020_Type" ma:index="9" nillable="true" ma:displayName="Application Type" ma:format="Dropdown" ma:internalName="Application_x0020_Type">
      <xsd:simpleType>
        <xsd:restriction base="dms:Choice">
          <xsd:enumeration value="Original"/>
          <xsd:enumeration value="Amendment"/>
          <xsd:enumeration value="Year 3 Budget"/>
          <xsd:enumeration value="Addendum"/>
          <xsd:enumeration value="Budget Update"/>
        </xsd:restriction>
      </xsd:simpleType>
    </xsd:element>
    <xsd:element name="Audience1" ma:index="11" nillable="true" ma:displayName="Audience" ma:list="{9f2d68f0-dc6b-4e06-b19d-b8792e70efe6}" ma:internalName="Audience1" ma:showField="Title" ma:web="3a62de7d-ba57-4f43-9dae-9623ba637be0">
      <xsd:complexType>
        <xsd:complexContent>
          <xsd:extension base="dms:MultiChoiceLookup">
            <xsd:sequence>
              <xsd:element name="Value" type="dms:Lookup" maxOccurs="unbounded" minOccurs="0" nillable="true"/>
            </xsd:sequence>
          </xsd:extension>
        </xsd:complexContent>
      </xsd:complexType>
    </xsd:element>
    <xsd:element name="Publication_x0020_Date" ma:index="12" ma:displayName="Publication Date" ma:default="[today]" ma:format="DateOnly" ma:internalName="Publication_x0020_Date" ma:readOnly="false">
      <xsd:simpleType>
        <xsd:restriction base="dms:DateTime"/>
      </xsd:simpleType>
    </xsd:element>
    <xsd:element name="Application_x0020_Date" ma:index="15" nillable="true" ma:displayName="Application Date" ma:format="DateOnly" ma:internalName="Application_x0020_Date">
      <xsd:simpleType>
        <xsd:restriction base="dms:DateTime"/>
      </xsd:simple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C523462E-756B-41D6-B1F9-6F638FA4CEB7}">
  <ds:schemaRefs>
    <ds:schemaRef ds:uri="45b133ba-263f-4084-b3dd-2704962ca435"/>
    <ds:schemaRef ds:uri="75d15a3f-c307-4899-b121-b71d81d2a00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D1BBCB29-A098-4345-8905-78EECBAD7194}"/>
</file>

<file path=customXml/itemProps3.xml><?xml version="1.0" encoding="utf-8"?>
<ds:datastoreItem xmlns:ds="http://schemas.openxmlformats.org/officeDocument/2006/customXml" ds:itemID="{B6DC2A4A-D15A-4FCF-B8ED-16E32D0845A6}">
  <ds:schemaRefs>
    <ds:schemaRef ds:uri="http://schemas.microsoft.com/sharepoint/v3/contenttype/forms"/>
  </ds:schemaRefs>
</ds:datastoreItem>
</file>

<file path=customXml/itemProps4.xml><?xml version="1.0" encoding="utf-8"?>
<ds:datastoreItem xmlns:ds="http://schemas.openxmlformats.org/officeDocument/2006/customXml" ds:itemID="{256D0DB0-DAB5-470E-A2BE-F52F986BB16A}"/>
</file>

<file path=docProps/app.xml><?xml version="1.0" encoding="utf-8"?>
<Properties xmlns="http://schemas.openxmlformats.org/officeDocument/2006/extended-properties" xmlns:vt="http://schemas.openxmlformats.org/officeDocument/2006/docPropsVTypes">
  <Template>KDE PowerPoint Template</Template>
  <TotalTime>1</TotalTime>
  <Words>6472</Words>
  <Application>Microsoft Office PowerPoint</Application>
  <PresentationFormat>Widescreen</PresentationFormat>
  <Paragraphs>329</Paragraphs>
  <Slides>28</Slides>
  <Notes>28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Aptos</vt:lpstr>
      <vt:lpstr>Arial</vt:lpstr>
      <vt:lpstr>Calibri</vt:lpstr>
      <vt:lpstr>Franklin Gothic Book</vt:lpstr>
      <vt:lpstr>Franklin Gothic Medium</vt:lpstr>
      <vt:lpstr>Inter</vt:lpstr>
      <vt:lpstr>Libre Franklin</vt:lpstr>
      <vt:lpstr>Libre Franklin Medium</vt:lpstr>
      <vt:lpstr>Segoe UI</vt:lpstr>
      <vt:lpstr>Office Theme</vt:lpstr>
      <vt:lpstr> Integrating Deeper Learning and HQIRs to Strengthen Tier 1 Instruction</vt:lpstr>
      <vt:lpstr>Module Purpose</vt:lpstr>
      <vt:lpstr>Phases of Learning</vt:lpstr>
      <vt:lpstr>Priming for Learning</vt:lpstr>
      <vt:lpstr>Rationale From Research</vt:lpstr>
      <vt:lpstr>Become Interested: Big Picture</vt:lpstr>
      <vt:lpstr>Become Interested: Specific Findings</vt:lpstr>
      <vt:lpstr>Become Interested: Specific Findings</vt:lpstr>
      <vt:lpstr>Become Interested: Summary</vt:lpstr>
      <vt:lpstr>Commit to Learning: Big Picture</vt:lpstr>
      <vt:lpstr>Commit to Learning: Specific Findings</vt:lpstr>
      <vt:lpstr>Commit to Learning: Specific Findings</vt:lpstr>
      <vt:lpstr>Commit to Learning: Specific Findings</vt:lpstr>
      <vt:lpstr>Commit to Learning: Summary</vt:lpstr>
      <vt:lpstr>Connections to Common Characteristics of Deeper Learning</vt:lpstr>
      <vt:lpstr>Module Purpose</vt:lpstr>
      <vt:lpstr>Priming for Learning Indicators </vt:lpstr>
      <vt:lpstr>Priming for Learning </vt:lpstr>
      <vt:lpstr>PowerPoint Presentation</vt:lpstr>
      <vt:lpstr>PowerPoint Presentation</vt:lpstr>
      <vt:lpstr>PowerPoint Presentation</vt:lpstr>
      <vt:lpstr>Module Purpose</vt:lpstr>
      <vt:lpstr>Common Deeper Learning Practices</vt:lpstr>
      <vt:lpstr>Priming for Learning Indicators </vt:lpstr>
      <vt:lpstr>Two Important Notes</vt:lpstr>
      <vt:lpstr>Curriculum Analysis and Adjustment Tool</vt:lpstr>
      <vt:lpstr>Closing Notes on Priming for Learning </vt:lpstr>
      <vt:lpstr>Questions?</vt:lpstr>
    </vt:vector>
  </TitlesOfParts>
  <Company>Kentucky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Priming for Learning</dc:title>
  <dc:creator>Higgins, Misty - Division of Academic Program Standards</dc:creator>
  <cp:lastModifiedBy>Placido, Tabor - Office of Teaching and Learning</cp:lastModifiedBy>
  <cp:revision>2</cp:revision>
  <dcterms:created xsi:type="dcterms:W3CDTF">2024-09-03T17:19:28Z</dcterms:created>
  <dcterms:modified xsi:type="dcterms:W3CDTF">2024-11-22T17:57:27Z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b544694-0027-44fa-bee4-2648c0363f9d_Enabled">
    <vt:lpwstr>true</vt:lpwstr>
  </property>
  <property fmtid="{D5CDD505-2E9C-101B-9397-08002B2CF9AE}" pid="3" name="MSIP_Label_eb544694-0027-44fa-bee4-2648c0363f9d_SetDate">
    <vt:lpwstr>2024-09-03T17:08:19Z</vt:lpwstr>
  </property>
  <property fmtid="{D5CDD505-2E9C-101B-9397-08002B2CF9AE}" pid="4" name="MSIP_Label_eb544694-0027-44fa-bee4-2648c0363f9d_Method">
    <vt:lpwstr>Standard</vt:lpwstr>
  </property>
  <property fmtid="{D5CDD505-2E9C-101B-9397-08002B2CF9AE}" pid="5" name="MSIP_Label_eb544694-0027-44fa-bee4-2648c0363f9d_Name">
    <vt:lpwstr>defa4170-0d19-0005-0004-bc88714345d2</vt:lpwstr>
  </property>
  <property fmtid="{D5CDD505-2E9C-101B-9397-08002B2CF9AE}" pid="6" name="MSIP_Label_eb544694-0027-44fa-bee4-2648c0363f9d_SiteId">
    <vt:lpwstr>9360c11f-90e6-4706-ad00-25fcdc9e2ed1</vt:lpwstr>
  </property>
  <property fmtid="{D5CDD505-2E9C-101B-9397-08002B2CF9AE}" pid="7" name="MSIP_Label_eb544694-0027-44fa-bee4-2648c0363f9d_ActionId">
    <vt:lpwstr>6113d284-a802-4922-87c8-bf8027f3ae4b</vt:lpwstr>
  </property>
  <property fmtid="{D5CDD505-2E9C-101B-9397-08002B2CF9AE}" pid="8" name="MSIP_Label_eb544694-0027-44fa-bee4-2648c0363f9d_ContentBits">
    <vt:lpwstr>0</vt:lpwstr>
  </property>
  <property fmtid="{D5CDD505-2E9C-101B-9397-08002B2CF9AE}" pid="9" name="ContentTypeId">
    <vt:lpwstr>0x0101001BEB557DBE01834EAB47A683706DCD5B001CB4B9AB93836842A61C86EAD5F20BA7</vt:lpwstr>
  </property>
  <property fmtid="{D5CDD505-2E9C-101B-9397-08002B2CF9AE}" pid="10" name="_dlc_DocIdItemGuid">
    <vt:lpwstr>c421856a-fafa-4771-96c6-5d98660ffa83</vt:lpwstr>
  </property>
</Properties>
</file>