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26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ppt/revisionInfo.xml" ContentType="application/vnd.ms-powerpoint.revisioninfo+xml"/>
  <Override PartName="/docProps/core.xml" ContentType="application/vnd.openxmlformats-package.core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4"/>
    <p:sldMasterId id="2147483677" r:id="rId5"/>
  </p:sldMasterIdLst>
  <p:notesMasterIdLst>
    <p:notesMasterId r:id="rId19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9144000" cy="5715000" type="screen16x10"/>
  <p:notesSz cx="6858000" cy="9144000"/>
  <p:embeddedFontLst>
    <p:embeddedFont>
      <p:font typeface="Bitter" panose="020B0604020202020204" charset="0"/>
      <p:regular r:id="rId20"/>
      <p:bold r:id="rId21"/>
      <p: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Poppins" panose="020B0604020202020204" charset="0"/>
      <p:regular r:id="rId27"/>
      <p:bold r:id="rId28"/>
      <p:italic r:id="rId29"/>
      <p:boldItalic r:id="rId30"/>
    </p:embeddedFont>
    <p:embeddedFont>
      <p:font typeface="Poppins ExtraBold" panose="020B0604020202020204" charset="0"/>
      <p:bold r:id="rId31"/>
      <p:boldItalic r:id="rId32"/>
    </p:embeddedFont>
    <p:embeddedFont>
      <p:font typeface="Poppins SemiBold" panose="020B0604020202020204" charset="0"/>
      <p:regular r:id="rId33"/>
      <p:bold r:id="rId34"/>
      <p:italic r:id="rId35"/>
      <p:boldItalic r:id="rId36"/>
    </p:embeddedFont>
    <p:embeddedFont>
      <p:font typeface="Rockwell" panose="02060603020205020403" pitchFamily="18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C2AFBC-041D-4689-8DF3-2366DE97F111}" v="2" dt="2020-12-15T15:14:48.471"/>
  </p1510:revLst>
</p1510:revInfo>
</file>

<file path=ppt/tableStyles.xml><?xml version="1.0" encoding="utf-8"?>
<a:tblStyleLst xmlns:a="http://schemas.openxmlformats.org/drawingml/2006/main" def="{61E2B45C-E6A8-4042-8D0C-4842EADB5FDB}">
  <a:tblStyle styleId="{61E2B45C-E6A8-4042-8D0C-4842EADB5FD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91" autoAdjust="0"/>
    <p:restoredTop sz="63693" autoAdjust="0"/>
  </p:normalViewPr>
  <p:slideViewPr>
    <p:cSldViewPr snapToGrid="0">
      <p:cViewPr varScale="1">
        <p:scale>
          <a:sx n="65" d="100"/>
          <a:sy n="65" d="100"/>
        </p:scale>
        <p:origin x="610" y="48"/>
      </p:cViewPr>
      <p:guideLst/>
    </p:cSldViewPr>
  </p:slideViewPr>
  <p:outlineViewPr>
    <p:cViewPr>
      <p:scale>
        <a:sx n="33" d="100"/>
        <a:sy n="33" d="100"/>
      </p:scale>
      <p:origin x="0" y="-113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font" Target="fonts/font21.fntdata"/><Relationship Id="rId45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46" Type="http://schemas.openxmlformats.org/officeDocument/2006/relationships/customXml" Target="../customXml/item4.xml"/><Relationship Id="rId20" Type="http://schemas.openxmlformats.org/officeDocument/2006/relationships/font" Target="fonts/font1.fntdata"/><Relationship Id="rId4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60120" y="1143000"/>
            <a:ext cx="493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709f4431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Google Shape;170;g709f443171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</p:txBody>
      </p:sp>
      <p:sp>
        <p:nvSpPr>
          <p:cNvPr id="171" name="Google Shape;171;g709f443171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7587c8c79f_0_8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7587c8c79f_0_8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7587c8c79f_0_6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" name="Google Shape;265;g7587c8c79f_0_6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6" name="Google Shape;266;g7587c8c79f_0_6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7587c8c79f_0_2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Google Shape;278;g7587c8c79f_0_2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b="1" dirty="0"/>
          </a:p>
        </p:txBody>
      </p:sp>
      <p:sp>
        <p:nvSpPr>
          <p:cNvPr id="279" name="Google Shape;279;g7587c8c79f_0_28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73911a9bd5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73911a9bd5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709f443171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g709f443171_0_10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1" name="Google Shape;191;g709f443171_0_10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7587c8c79f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7587c8c79f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7587c8c79f_0_8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7587c8c79f_0_8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7587c8c79f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7587c8c79f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7587c8c79f_0_5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7587c8c79f_0_5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7587c8c79f_0_6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7587c8c79f_0_6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7587c8c79f_0_8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7587c8c79f_0_8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758950" y="-608946"/>
            <a:ext cx="36261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5107950" y="1740071"/>
            <a:ext cx="48432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107375" y="-174529"/>
            <a:ext cx="48432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1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2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7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5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3">
  <p:cSld name="CUSTOM_1_1">
    <p:bg>
      <p:bgPr>
        <a:solidFill>
          <a:srgbClr val="FFFFFF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7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6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subTitle" idx="2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subTitle" idx="3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4">
  <p:cSld name="CUSTOM_1_1_1">
    <p:bg>
      <p:bgPr>
        <a:solidFill>
          <a:srgbClr val="004B75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7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subTitle" idx="1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7"/>
          <p:cNvSpPr txBox="1">
            <a:spLocks noGrp="1"/>
          </p:cNvSpPr>
          <p:nvPr>
            <p:ph type="subTitle" idx="2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 2">
  <p:cSld name="CUSTOM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8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">
  <p:cSld name="CUSTOM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114" name="Google Shape;114;p19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0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8" name="Google Shape;118;p20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Half Page ">
  <p:cSld name="SECTION_TITLE_AND_DESCRIPTION_4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>
            <a:spLocks noGrp="1"/>
          </p:cNvSpPr>
          <p:nvPr>
            <p:ph type="body" idx="1"/>
          </p:nvPr>
        </p:nvSpPr>
        <p:spPr>
          <a:xfrm>
            <a:off x="4598200" y="2321750"/>
            <a:ext cx="36435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title"/>
          </p:nvPr>
        </p:nvSpPr>
        <p:spPr>
          <a:xfrm>
            <a:off x="45981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title" idx="2"/>
          </p:nvPr>
        </p:nvSpPr>
        <p:spPr>
          <a:xfrm>
            <a:off x="4598200" y="1979013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685800" y="935302"/>
            <a:ext cx="7772400" cy="19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CUSTOM_2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6" name="Google Shape;126;p22"/>
          <p:cNvSpPr/>
          <p:nvPr/>
        </p:nvSpPr>
        <p:spPr>
          <a:xfrm>
            <a:off x="3603300" y="1656100"/>
            <a:ext cx="1937400" cy="1133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Place Video Here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Make Video box much larger than this one 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sual anchor">
  <p:cSld name="CUSTOM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pic>
        <p:nvPicPr>
          <p:cNvPr id="129" name="Google Shape;12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89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4_1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 txBox="1">
            <a:spLocks noGrp="1"/>
          </p:cNvSpPr>
          <p:nvPr>
            <p:ph type="title"/>
          </p:nvPr>
        </p:nvSpPr>
        <p:spPr>
          <a:xfrm>
            <a:off x="1143000" y="579500"/>
            <a:ext cx="6827100" cy="3672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 b="1"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2" name="Google Shape;132;p24"/>
          <p:cNvSpPr txBox="1">
            <a:spLocks noGrp="1"/>
          </p:cNvSpPr>
          <p:nvPr>
            <p:ph type="subTitle" idx="1"/>
          </p:nvPr>
        </p:nvSpPr>
        <p:spPr>
          <a:xfrm>
            <a:off x="2703900" y="4409150"/>
            <a:ext cx="3705300" cy="51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3" name="Google Shape;133;p24"/>
          <p:cNvSpPr/>
          <p:nvPr/>
        </p:nvSpPr>
        <p:spPr>
          <a:xfrm>
            <a:off x="1540100" y="4252050"/>
            <a:ext cx="633900" cy="633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1">
  <p:cSld name="SECTION_TITLE_AND_DESCRIPTION_3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5"/>
          <p:cNvSpPr txBox="1">
            <a:spLocks noGrp="1"/>
          </p:cNvSpPr>
          <p:nvPr>
            <p:ph type="body" idx="1"/>
          </p:nvPr>
        </p:nvSpPr>
        <p:spPr>
          <a:xfrm>
            <a:off x="5513625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6" name="Google Shape;136;p25"/>
          <p:cNvSpPr txBox="1">
            <a:spLocks noGrp="1"/>
          </p:cNvSpPr>
          <p:nvPr>
            <p:ph type="title"/>
          </p:nvPr>
        </p:nvSpPr>
        <p:spPr>
          <a:xfrm>
            <a:off x="1143000" y="1152000"/>
            <a:ext cx="32529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7" name="Google Shape;137;p25"/>
          <p:cNvSpPr txBox="1">
            <a:spLocks noGrp="1"/>
          </p:cNvSpPr>
          <p:nvPr>
            <p:ph type="subTitle" idx="2"/>
          </p:nvPr>
        </p:nvSpPr>
        <p:spPr>
          <a:xfrm>
            <a:off x="551365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138" name="Google Shape;138;p25"/>
          <p:cNvCxnSpPr/>
          <p:nvPr/>
        </p:nvCxnSpPr>
        <p:spPr>
          <a:xfrm>
            <a:off x="5139500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2">
  <p:cSld name="SECTION_TITLE_AND_DESCRIPTION_3_1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"/>
          <p:cNvSpPr txBox="1">
            <a:spLocks noGrp="1"/>
          </p:cNvSpPr>
          <p:nvPr>
            <p:ph type="body" idx="1"/>
          </p:nvPr>
        </p:nvSpPr>
        <p:spPr>
          <a:xfrm>
            <a:off x="1143000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41" name="Google Shape;141;p26"/>
          <p:cNvSpPr txBox="1">
            <a:spLocks noGrp="1"/>
          </p:cNvSpPr>
          <p:nvPr>
            <p:ph type="subTitle" idx="2"/>
          </p:nvPr>
        </p:nvSpPr>
        <p:spPr>
          <a:xfrm>
            <a:off x="114300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142" name="Google Shape;142;p26"/>
          <p:cNvCxnSpPr/>
          <p:nvPr/>
        </p:nvCxnSpPr>
        <p:spPr>
          <a:xfrm>
            <a:off x="3851225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3" name="Google Shape;143;p26"/>
          <p:cNvSpPr txBox="1">
            <a:spLocks noGrp="1"/>
          </p:cNvSpPr>
          <p:nvPr>
            <p:ph type="title"/>
          </p:nvPr>
        </p:nvSpPr>
        <p:spPr>
          <a:xfrm>
            <a:off x="4416775" y="1152000"/>
            <a:ext cx="35682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&amp; Footer">
  <p:cSld name="SECTION_TITLE_AND_DESCRIPTION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 txBox="1">
            <a:spLocks noGrp="1"/>
          </p:cNvSpPr>
          <p:nvPr>
            <p:ph type="title"/>
          </p:nvPr>
        </p:nvSpPr>
        <p:spPr>
          <a:xfrm>
            <a:off x="11429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6" name="Google Shape;146;p27"/>
          <p:cNvSpPr txBox="1">
            <a:spLocks noGrp="1"/>
          </p:cNvSpPr>
          <p:nvPr>
            <p:ph type="title" idx="2"/>
          </p:nvPr>
        </p:nvSpPr>
        <p:spPr>
          <a:xfrm>
            <a:off x="1143000" y="1826625"/>
            <a:ext cx="3109800" cy="3597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7" name="Google Shape;147;p27"/>
          <p:cNvSpPr txBox="1">
            <a:spLocks noGrp="1"/>
          </p:cNvSpPr>
          <p:nvPr>
            <p:ph type="body" idx="1"/>
          </p:nvPr>
        </p:nvSpPr>
        <p:spPr>
          <a:xfrm>
            <a:off x="1143000" y="2321750"/>
            <a:ext cx="4303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48" name="Google Shape;148;p27"/>
          <p:cNvSpPr txBox="1">
            <a:spLocks noGrp="1"/>
          </p:cNvSpPr>
          <p:nvPr>
            <p:ph type="subTitle" idx="3"/>
          </p:nvPr>
        </p:nvSpPr>
        <p:spPr>
          <a:xfrm>
            <a:off x="5995600" y="2321750"/>
            <a:ext cx="22461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49" name="Google Shape;149;p27"/>
          <p:cNvSpPr txBox="1"/>
          <p:nvPr/>
        </p:nvSpPr>
        <p:spPr>
          <a:xfrm>
            <a:off x="1525" y="5241950"/>
            <a:ext cx="5956500" cy="2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CAPTIONS AND CREDITS</a:t>
            </a:r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0" name="Google Shape;150;p27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1" name="Google Shape;151;p27"/>
          <p:cNvSpPr txBox="1"/>
          <p:nvPr/>
        </p:nvSpPr>
        <p:spPr>
          <a:xfrm>
            <a:off x="11266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2" name="Google Shape;152;p27"/>
          <p:cNvSpPr txBox="1"/>
          <p:nvPr/>
        </p:nvSpPr>
        <p:spPr>
          <a:xfrm>
            <a:off x="24802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3" name="Google Shape;153;p27"/>
          <p:cNvSpPr txBox="1"/>
          <p:nvPr/>
        </p:nvSpPr>
        <p:spPr>
          <a:xfrm>
            <a:off x="38338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397ED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397ED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54" name="Google Shape;15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050" y="227788"/>
            <a:ext cx="219456" cy="164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 Full Page">
  <p:cSld name="SECTION_TITLE_AND_DESCRIPTION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57" name="Google Shape;157;p28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2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28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oppins SemiBold"/>
              <a:buNone/>
              <a:defRPr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59" name="Google Shape;159;p28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9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2" name="Google Shape;162;p29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3" name="Google Shape;163;p29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0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30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67" name="Google Shape;167;p30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623888" y="1424783"/>
            <a:ext cx="7886700" cy="23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291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629841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629842" y="1400969"/>
            <a:ext cx="38682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629842" y="2087563"/>
            <a:ext cx="38682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29150" y="1400969"/>
            <a:ext cx="38874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29150" y="2087563"/>
            <a:ext cx="38874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29841" y="1714500"/>
            <a:ext cx="2949300" cy="3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29841" y="1714500"/>
            <a:ext cx="2949300" cy="3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9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4400"/>
              <a:buFont typeface="Poppins SemiBold"/>
              <a:buNone/>
              <a:defRPr sz="440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935325" y="2600950"/>
            <a:ext cx="5369700" cy="22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2984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nam11.safelinks.protection.outlook.com/?url=https%3A%2F%2Fforms.gle%2FBT4UzxT8MfjD2tux9&amp;data=04%7C01%7CMaggie.Doyle%40education.ky.gov%7Cc14fda604b5643bde2bb08d89c880a2f%7C9360c11f90e64706ad0025fcdc9e2ed1%7C0%7C0%7C637431455386834610%7CUnknown%7CTWFpbGZsb3d8eyJWIjoiMC4wLjAwMDAiLCJQIjoiV2luMzIiLCJBTiI6Ik1haWwiLCJXVCI6Mn0%3D%7C1000&amp;sdata=0DoRcV7ITIPWxyBc8yv92NMR5yxh8tHG8IIRgHFifsI%3D&amp;reserved=0" TargetMode="Externa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3279" r="10" b="3279"/>
          <a:stretch/>
        </p:blipFill>
        <p:spPr>
          <a:xfrm>
            <a:off x="-131225" y="0"/>
            <a:ext cx="9275225" cy="5714999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31100" y="0"/>
            <a:ext cx="9275100" cy="57150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5" name="Google Shape;175;p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2803" t="15331" r="22260" b="15421"/>
          <a:stretch/>
        </p:blipFill>
        <p:spPr>
          <a:xfrm>
            <a:off x="60450" y="3039425"/>
            <a:ext cx="1722474" cy="217121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31"/>
          <p:cNvSpPr/>
          <p:nvPr/>
        </p:nvSpPr>
        <p:spPr>
          <a:xfrm>
            <a:off x="2475000" y="864850"/>
            <a:ext cx="6603300" cy="43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Building a Culture of Math Learning</a:t>
            </a:r>
            <a:endParaRPr sz="37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Topic 2:</a:t>
            </a:r>
            <a:r>
              <a:rPr lang="en-US" sz="24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Focusing on SMP 1</a:t>
            </a:r>
            <a:endParaRPr sz="24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Session 6:</a:t>
            </a:r>
            <a:r>
              <a:rPr lang="en-US" sz="24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Student Progress</a:t>
            </a:r>
            <a:endParaRPr sz="24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177" name="Google Shape;177;p31" descr="Leading Educators log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D9E74FC-3047-413E-8188-16890A21A3F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All Grades BCML Session 6</a:t>
            </a:r>
          </a:p>
        </p:txBody>
      </p:sp>
      <p:pic>
        <p:nvPicPr>
          <p:cNvPr id="8" name="Picture 7" descr="Kentucky Department of Education (KDE) logo.">
            <a:extLst>
              <a:ext uri="{FF2B5EF4-FFF2-40B4-BE49-F238E27FC236}">
                <a16:creationId xmlns:a16="http://schemas.microsoft.com/office/drawing/2014/main" id="{9E58B68B-CBAD-486D-9B4C-D4E01539EB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70" y="201500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0"/>
          <p:cNvSpPr txBox="1">
            <a:spLocks noGrp="1"/>
          </p:cNvSpPr>
          <p:nvPr>
            <p:ph type="title"/>
          </p:nvPr>
        </p:nvSpPr>
        <p:spPr>
          <a:xfrm>
            <a:off x="638350" y="219750"/>
            <a:ext cx="76743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Step 3 (20 min)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0" name="Google Shape;260;p40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10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1" name="Google Shape;261;p40"/>
          <p:cNvSpPr/>
          <p:nvPr/>
        </p:nvSpPr>
        <p:spPr>
          <a:xfrm>
            <a:off x="6561950" y="4568075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2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62" name="Google Shape;262;p40"/>
          <p:cNvSpPr txBox="1"/>
          <p:nvPr/>
        </p:nvSpPr>
        <p:spPr>
          <a:xfrm>
            <a:off x="798450" y="1375950"/>
            <a:ext cx="7528800" cy="17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Use ideas and insights gained in the protocol to plan instructional next steps. Consider:</a:t>
            </a:r>
            <a:endParaRPr sz="24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7F8080"/>
              </a:buClr>
              <a:buSzPts val="2400"/>
              <a:buFont typeface="Poppins"/>
              <a:buChar char="●"/>
            </a:pPr>
            <a:r>
              <a:rPr lang="en-US" sz="24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How will this reteach be new and different? What specific instructional strategies will you use?</a:t>
            </a:r>
            <a:endParaRPr sz="24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8080"/>
              </a:buClr>
              <a:buSzPts val="2400"/>
              <a:buFont typeface="Poppins"/>
              <a:buChar char="●"/>
            </a:pPr>
            <a:r>
              <a:rPr lang="en-US" sz="24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End with a plan for re-assessment.</a:t>
            </a:r>
            <a:endParaRPr sz="24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" name="Picture 5" descr="Kentucky Department of Education (KDE) logo.">
            <a:extLst>
              <a:ext uri="{FF2B5EF4-FFF2-40B4-BE49-F238E27FC236}">
                <a16:creationId xmlns:a16="http://schemas.microsoft.com/office/drawing/2014/main" id="{86FE895E-F9B4-4E58-9CFA-3AB3404E6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00" y="151686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21148"/>
          <a:stretch/>
        </p:blipFill>
        <p:spPr>
          <a:xfrm>
            <a:off x="0" y="-21225"/>
            <a:ext cx="9144000" cy="57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075"/>
            <a:ext cx="9144000" cy="57984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1" name="Google Shape;271;p41" descr="Leading Educators logo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41"/>
          <p:cNvSpPr txBox="1"/>
          <p:nvPr/>
        </p:nvSpPr>
        <p:spPr>
          <a:xfrm>
            <a:off x="342075" y="1210200"/>
            <a:ext cx="8001000" cy="7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i="1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Topic 2 Closing Reflection</a:t>
            </a:r>
            <a:endParaRPr sz="3000" i="1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73" name="Google Shape;273;p41"/>
          <p:cNvSpPr/>
          <p:nvPr/>
        </p:nvSpPr>
        <p:spPr>
          <a:xfrm>
            <a:off x="6349750" y="5213600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74" name="Google Shape;274;p41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11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5" name="Google Shape;275;p41"/>
          <p:cNvSpPr txBox="1">
            <a:spLocks noGrp="1"/>
          </p:cNvSpPr>
          <p:nvPr>
            <p:ph type="title" idx="4294967295"/>
          </p:nvPr>
        </p:nvSpPr>
        <p:spPr>
          <a:xfrm>
            <a:off x="718950" y="2205025"/>
            <a:ext cx="8001000" cy="2559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Please complete the reflection on Handout 1. </a:t>
            </a:r>
            <a:br>
              <a:rPr lang="en-US" sz="26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26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We’ll come back together to do a quick whip-around to share out our reflections.</a:t>
            </a:r>
            <a:endParaRPr sz="26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9" name="Picture 8" descr="Kentucky Department of Education (KDE) logo.">
            <a:extLst>
              <a:ext uri="{FF2B5EF4-FFF2-40B4-BE49-F238E27FC236}">
                <a16:creationId xmlns:a16="http://schemas.microsoft.com/office/drawing/2014/main" id="{D4D6205D-A871-43E5-807A-36190110AF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285" y="197250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0800" y="622168"/>
            <a:ext cx="7922400" cy="4545900"/>
          </a:xfrm>
          <a:prstGeom prst="rect">
            <a:avLst/>
          </a:prstGeom>
          <a:solidFill>
            <a:srgbClr val="E8E8E3"/>
          </a:solidFill>
          <a:ln>
            <a:noFill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42"/>
          <p:cNvSpPr txBox="1"/>
          <p:nvPr/>
        </p:nvSpPr>
        <p:spPr>
          <a:xfrm>
            <a:off x="827700" y="667833"/>
            <a:ext cx="4960800" cy="18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73150" rIns="73150" bIns="73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What's Next?</a:t>
            </a:r>
            <a:endParaRPr sz="3000" dirty="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20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20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Shared Learning</a:t>
            </a: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Session 7: Focusing on SMP 4</a:t>
            </a: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84" name="Google Shape;284;p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488" r="7668"/>
          <a:stretch/>
        </p:blipFill>
        <p:spPr>
          <a:xfrm>
            <a:off x="861352" y="2683050"/>
            <a:ext cx="4260197" cy="2308501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42"/>
          <p:cNvSpPr txBox="1"/>
          <p:nvPr/>
        </p:nvSpPr>
        <p:spPr>
          <a:xfrm>
            <a:off x="5372100" y="1135075"/>
            <a:ext cx="2988600" cy="3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Poppins"/>
              <a:buChar char="●"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Internalize SMP 4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Poppins"/>
              <a:buChar char="●"/>
            </a:pPr>
            <a:r>
              <a:rPr lang="en-US" sz="20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Analyze how SMP 4 can support mathematical understanding as students engage with content standards</a:t>
            </a:r>
            <a:endParaRPr sz="2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6" name="Google Shape;286;p42"/>
          <p:cNvSpPr txBox="1"/>
          <p:nvPr/>
        </p:nvSpPr>
        <p:spPr>
          <a:xfrm>
            <a:off x="695132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6BAE730-53BD-41CC-A07B-C03689ABAE7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What’s Next</a:t>
            </a:r>
          </a:p>
        </p:txBody>
      </p:sp>
      <p:pic>
        <p:nvPicPr>
          <p:cNvPr id="8" name="Picture 7" descr="Kentucky Department of Education (KDE) logo.">
            <a:extLst>
              <a:ext uri="{FF2B5EF4-FFF2-40B4-BE49-F238E27FC236}">
                <a16:creationId xmlns:a16="http://schemas.microsoft.com/office/drawing/2014/main" id="{6EA23791-3E38-418A-BE46-218B04F9B4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600" y="151686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A4B14-DA87-4725-BB59-2A2C49971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0350" y="803275"/>
            <a:ext cx="6723300" cy="720725"/>
          </a:xfrm>
        </p:spPr>
        <p:txBody>
          <a:bodyPr/>
          <a:lstStyle/>
          <a:p>
            <a:r>
              <a:rPr lang="en-US" dirty="0"/>
              <a:t>Series Feedback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1FE9BC-BC74-475F-9562-D213774BA6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4663" y="1733476"/>
            <a:ext cx="6548987" cy="319200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Please complete the survey below to help inform our professional learning series as we work to provide high quality professional learning experiences that meet your needs.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891AC3-BCEE-42C6-9A76-A689F48D98C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617785" y="3535680"/>
            <a:ext cx="5967046" cy="1195870"/>
          </a:xfrm>
        </p:spPr>
        <p:txBody>
          <a:bodyPr/>
          <a:lstStyle/>
          <a:p>
            <a:pPr marL="158750" indent="0">
              <a:buNone/>
            </a:pPr>
            <a:r>
              <a:rPr lang="en-US" sz="1800" u="sng" dirty="0">
                <a:hlinkClick r:id="rId2"/>
              </a:rPr>
              <a:t>SMP 1: Building a Culture of Math PL Survey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26031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2"/>
          <p:cNvSpPr txBox="1">
            <a:spLocks noGrp="1"/>
          </p:cNvSpPr>
          <p:nvPr>
            <p:ph type="title"/>
          </p:nvPr>
        </p:nvSpPr>
        <p:spPr>
          <a:xfrm>
            <a:off x="904725" y="690533"/>
            <a:ext cx="7681500" cy="678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a Culture of Math Learning</a:t>
            </a:r>
            <a:endParaRPr dirty="0"/>
          </a:p>
        </p:txBody>
      </p:sp>
      <p:sp>
        <p:nvSpPr>
          <p:cNvPr id="183" name="Google Shape;183;p32"/>
          <p:cNvSpPr txBox="1">
            <a:spLocks noGrp="1"/>
          </p:cNvSpPr>
          <p:nvPr>
            <p:ph type="subTitle" idx="2"/>
          </p:nvPr>
        </p:nvSpPr>
        <p:spPr>
          <a:xfrm>
            <a:off x="689250" y="1098102"/>
            <a:ext cx="7765500" cy="1012500"/>
          </a:xfrm>
          <a:prstGeom prst="rect">
            <a:avLst/>
          </a:prstGeom>
          <a:solidFill>
            <a:srgbClr val="FFFF00"/>
          </a:solidFill>
          <a:ln w="19050" cap="flat" cmpd="sng">
            <a:solidFill>
              <a:srgbClr val="004B75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/>
              <a:t>The Standards for Mathematical Practice support a culture of math learning where students feel empowered to take academic risks, persevere in problem solving, make meaning of mathematics,  explain their thinking, and reflect on their own learning.</a:t>
            </a:r>
            <a:endParaRPr sz="1400"/>
          </a:p>
        </p:txBody>
      </p:sp>
      <p:sp>
        <p:nvSpPr>
          <p:cNvPr id="184" name="Google Shape;184;p32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aphicFrame>
        <p:nvGraphicFramePr>
          <p:cNvPr id="185" name="Google Shape;185;p32"/>
          <p:cNvGraphicFramePr/>
          <p:nvPr>
            <p:extLst>
              <p:ext uri="{D42A27DB-BD31-4B8C-83A1-F6EECF244321}">
                <p14:modId xmlns:p14="http://schemas.microsoft.com/office/powerpoint/2010/main" val="2212324614"/>
              </p:ext>
            </p:extLst>
          </p:nvPr>
        </p:nvGraphicFramePr>
        <p:xfrm>
          <a:off x="685625" y="2271200"/>
          <a:ext cx="7824400" cy="2631525"/>
        </p:xfrm>
        <a:graphic>
          <a:graphicData uri="http://schemas.openxmlformats.org/drawingml/2006/table">
            <a:tbl>
              <a:tblPr firstRow="1">
                <a:noFill/>
                <a:tableStyleId>{61E2B45C-E6A8-4042-8D0C-4842EADB5FDB}</a:tableStyleId>
              </a:tblPr>
              <a:tblGrid>
                <a:gridCol w="195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525">
                <a:tc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12-week Content Cycle</a:t>
                      </a:r>
                      <a:endParaRPr dirty="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25A7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0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chemeClr val="lt1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Introduction to the Standards for Mathematical Practice</a:t>
                      </a:r>
                      <a:endParaRPr sz="1100">
                        <a:solidFill>
                          <a:schemeClr val="lt1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chemeClr val="lt1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(SMPs)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1: 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Make sense of problems and persevere in solving them.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4: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Model with mathematics.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3: 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Construct viable arguments and critique the reasoning of others.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61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6" name="Google Shape;186;p32" descr="This box indicates where the participant is within the learning progression of SMP1. Week 3: Student Progress. "/>
          <p:cNvSpPr/>
          <p:nvPr/>
        </p:nvSpPr>
        <p:spPr>
          <a:xfrm>
            <a:off x="2673900" y="4503348"/>
            <a:ext cx="1898100" cy="227100"/>
          </a:xfrm>
          <a:prstGeom prst="rect">
            <a:avLst/>
          </a:prstGeom>
          <a:noFill/>
          <a:ln w="38100" cap="flat" cmpd="sng">
            <a:solidFill>
              <a:srgbClr val="FF57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32" descr="This star indicates where the participant is within the learning progression of SMP1: Make sense of problems and persevere in solving them.  "/>
          <p:cNvSpPr/>
          <p:nvPr/>
        </p:nvSpPr>
        <p:spPr>
          <a:xfrm>
            <a:off x="2715525" y="2962717"/>
            <a:ext cx="175800" cy="175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5758"/>
          </a:solidFill>
          <a:ln w="28575" cap="flat" cmpd="sng">
            <a:solidFill>
              <a:srgbClr val="FF57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Picture 7" descr="Kentucky Department of Education (KDE) logo.">
            <a:extLst>
              <a:ext uri="{FF2B5EF4-FFF2-40B4-BE49-F238E27FC236}">
                <a16:creationId xmlns:a16="http://schemas.microsoft.com/office/drawing/2014/main" id="{0C85FB79-C1D8-4CDE-9E2F-26BABE020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00" y="151686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763" t="10034" r="14156" b="-13265"/>
          <a:stretch/>
        </p:blipFill>
        <p:spPr>
          <a:xfrm>
            <a:off x="225" y="0"/>
            <a:ext cx="9144000" cy="6557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5" name="Google Shape;195;p33"/>
          <p:cNvSpPr/>
          <p:nvPr/>
        </p:nvSpPr>
        <p:spPr>
          <a:xfrm>
            <a:off x="365760" y="1371600"/>
            <a:ext cx="8919300" cy="16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Our Norms</a:t>
            </a:r>
            <a:endParaRPr sz="44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457200" lvl="0" indent="-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Char char="●"/>
            </a:pPr>
            <a:r>
              <a:rPr lang="en-US" sz="30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Add your school or team norms here</a:t>
            </a:r>
            <a:endParaRPr sz="3000" b="1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96" name="Google Shape;196;p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54464"/>
          <a:stretch/>
        </p:blipFill>
        <p:spPr>
          <a:xfrm>
            <a:off x="7394550" y="1001225"/>
            <a:ext cx="1749448" cy="443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3" descr="Leading Educators log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3"/>
          <p:cNvSpPr txBox="1"/>
          <p:nvPr/>
        </p:nvSpPr>
        <p:spPr>
          <a:xfrm>
            <a:off x="7065454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3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04E8EB5-384B-4C4B-9807-2B784D3668C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Norms</a:t>
            </a:r>
          </a:p>
        </p:txBody>
      </p:sp>
      <p:pic>
        <p:nvPicPr>
          <p:cNvPr id="9" name="Picture 8" descr="Kentucky Department of Education (KDE) logo.">
            <a:extLst>
              <a:ext uri="{FF2B5EF4-FFF2-40B4-BE49-F238E27FC236}">
                <a16:creationId xmlns:a16="http://schemas.microsoft.com/office/drawing/2014/main" id="{3E2F8AF6-2A97-42B0-A4CB-3CBC0F3A3C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770" y="204346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 txBox="1">
            <a:spLocks noGrp="1"/>
          </p:cNvSpPr>
          <p:nvPr>
            <p:ph type="title"/>
          </p:nvPr>
        </p:nvSpPr>
        <p:spPr>
          <a:xfrm>
            <a:off x="1008800" y="729025"/>
            <a:ext cx="3252900" cy="773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Objectives</a:t>
            </a:r>
            <a:endParaRPr sz="3000" dirty="0"/>
          </a:p>
        </p:txBody>
      </p:sp>
      <p:sp>
        <p:nvSpPr>
          <p:cNvPr id="204" name="Google Shape;204;p34"/>
          <p:cNvSpPr txBox="1">
            <a:spLocks noGrp="1"/>
          </p:cNvSpPr>
          <p:nvPr>
            <p:ph type="subTitle" idx="2"/>
          </p:nvPr>
        </p:nvSpPr>
        <p:spPr>
          <a:xfrm>
            <a:off x="6047025" y="729025"/>
            <a:ext cx="2497800" cy="864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Agenda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5" name="Google Shape;205;p34"/>
          <p:cNvSpPr txBox="1"/>
          <p:nvPr/>
        </p:nvSpPr>
        <p:spPr>
          <a:xfrm>
            <a:off x="695132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4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6" name="Google Shape;206;p34"/>
          <p:cNvSpPr txBox="1">
            <a:spLocks noGrp="1"/>
          </p:cNvSpPr>
          <p:nvPr>
            <p:ph type="body" idx="1"/>
          </p:nvPr>
        </p:nvSpPr>
        <p:spPr>
          <a:xfrm>
            <a:off x="5238225" y="1469950"/>
            <a:ext cx="3153000" cy="383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000"/>
              <a:buChar char="●"/>
            </a:pPr>
            <a:r>
              <a:rPr lang="en-US" sz="2000">
                <a:solidFill>
                  <a:srgbClr val="666666"/>
                </a:solidFill>
              </a:rPr>
              <a:t>Opening</a:t>
            </a:r>
            <a:endParaRPr sz="2000">
              <a:solidFill>
                <a:srgbClr val="666666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000"/>
              <a:buChar char="●"/>
            </a:pPr>
            <a:r>
              <a:rPr lang="en-US" sz="2000">
                <a:solidFill>
                  <a:srgbClr val="666666"/>
                </a:solidFill>
              </a:rPr>
              <a:t>Preparing and Analyzing Student Work</a:t>
            </a:r>
            <a:endParaRPr sz="2000">
              <a:solidFill>
                <a:srgbClr val="666666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000"/>
              <a:buChar char="●"/>
            </a:pPr>
            <a:r>
              <a:rPr lang="en-US" sz="2000">
                <a:solidFill>
                  <a:srgbClr val="666666"/>
                </a:solidFill>
              </a:rPr>
              <a:t>Responding to Student Work</a:t>
            </a:r>
            <a:endParaRPr sz="2000">
              <a:solidFill>
                <a:srgbClr val="666666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666666"/>
              </a:buClr>
              <a:buSzPts val="2000"/>
              <a:buChar char="●"/>
            </a:pPr>
            <a:r>
              <a:rPr lang="en-US" sz="2000">
                <a:solidFill>
                  <a:srgbClr val="666666"/>
                </a:solidFill>
              </a:rPr>
              <a:t>Closing</a:t>
            </a:r>
            <a:endParaRPr sz="2000">
              <a:solidFill>
                <a:srgbClr val="666666"/>
              </a:solidFill>
            </a:endParaRPr>
          </a:p>
        </p:txBody>
      </p:sp>
      <p:sp>
        <p:nvSpPr>
          <p:cNvPr id="207" name="Google Shape;207;p34"/>
          <p:cNvSpPr txBox="1">
            <a:spLocks noGrp="1"/>
          </p:cNvSpPr>
          <p:nvPr>
            <p:ph type="body" idx="1"/>
          </p:nvPr>
        </p:nvSpPr>
        <p:spPr>
          <a:xfrm>
            <a:off x="786200" y="1425925"/>
            <a:ext cx="4097400" cy="301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AutoNum type="arabicPeriod"/>
            </a:pPr>
            <a:r>
              <a:rPr lang="en-US" sz="2400" dirty="0">
                <a:solidFill>
                  <a:srgbClr val="666666"/>
                </a:solidFill>
              </a:rPr>
              <a:t>Identify strengths and gaps in learning outcomes for all students.</a:t>
            </a: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AutoNum type="arabicPeriod"/>
            </a:pPr>
            <a:endParaRPr lang="en-US" sz="2400" dirty="0">
              <a:solidFill>
                <a:srgbClr val="666666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AutoNum type="arabicPeriod"/>
            </a:pPr>
            <a:r>
              <a:rPr lang="en-US" sz="2400" dirty="0">
                <a:solidFill>
                  <a:srgbClr val="666666"/>
                </a:solidFill>
              </a:rPr>
              <a:t>Prioritize instructional next steps to accelerate learning for all students.</a:t>
            </a:r>
            <a:endParaRPr sz="2400" dirty="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2400" dirty="0">
              <a:solidFill>
                <a:srgbClr val="666666"/>
              </a:solidFill>
            </a:endParaRPr>
          </a:p>
        </p:txBody>
      </p:sp>
      <p:pic>
        <p:nvPicPr>
          <p:cNvPr id="7" name="Picture 6" descr="Kentucky Department of Education (KDE) logo.">
            <a:extLst>
              <a:ext uri="{FF2B5EF4-FFF2-40B4-BE49-F238E27FC236}">
                <a16:creationId xmlns:a16="http://schemas.microsoft.com/office/drawing/2014/main" id="{C9456250-2904-4305-B6F0-D51AE54712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00" y="151686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5"/>
          <p:cNvSpPr txBox="1">
            <a:spLocks noGrp="1"/>
          </p:cNvSpPr>
          <p:nvPr>
            <p:ph type="body" idx="1"/>
          </p:nvPr>
        </p:nvSpPr>
        <p:spPr>
          <a:xfrm>
            <a:off x="638350" y="1301750"/>
            <a:ext cx="4094400" cy="202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Char char="●"/>
            </a:pPr>
            <a:r>
              <a:rPr lang="en-US" sz="2400">
                <a:solidFill>
                  <a:srgbClr val="666666"/>
                </a:solidFill>
              </a:rPr>
              <a:t>Think of one student in your sub-group who had a “bright spot” learning moment this week. </a:t>
            </a:r>
            <a:endParaRPr sz="2400">
              <a:solidFill>
                <a:srgbClr val="666666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Char char="●"/>
            </a:pPr>
            <a:r>
              <a:rPr lang="en-US" sz="2400">
                <a:solidFill>
                  <a:srgbClr val="666666"/>
                </a:solidFill>
              </a:rPr>
              <a:t>Share a positive take-away about their learning with a partner.</a:t>
            </a:r>
            <a:endParaRPr sz="240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</a:endParaRPr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400">
              <a:solidFill>
                <a:srgbClr val="666666"/>
              </a:solidFill>
            </a:endParaRPr>
          </a:p>
        </p:txBody>
      </p:sp>
      <p:sp>
        <p:nvSpPr>
          <p:cNvPr id="213" name="Google Shape;213;p35"/>
          <p:cNvSpPr txBox="1">
            <a:spLocks noGrp="1"/>
          </p:cNvSpPr>
          <p:nvPr>
            <p:ph type="title"/>
          </p:nvPr>
        </p:nvSpPr>
        <p:spPr>
          <a:xfrm>
            <a:off x="638350" y="219750"/>
            <a:ext cx="76743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Do Now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4" name="Google Shape;214;p35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5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15" name="Google Shape;215;p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3895" r="12721" b="7680"/>
          <a:stretch/>
        </p:blipFill>
        <p:spPr>
          <a:xfrm>
            <a:off x="4988325" y="1493700"/>
            <a:ext cx="3685950" cy="2966076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5"/>
          <p:cNvSpPr/>
          <p:nvPr/>
        </p:nvSpPr>
        <p:spPr>
          <a:xfrm>
            <a:off x="6662650" y="4634075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.">
            <a:extLst>
              <a:ext uri="{FF2B5EF4-FFF2-40B4-BE49-F238E27FC236}">
                <a16:creationId xmlns:a16="http://schemas.microsoft.com/office/drawing/2014/main" id="{8ADEC04B-4AEB-4D06-95E1-81529B3A82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600" y="151686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6"/>
          <p:cNvSpPr txBox="1">
            <a:spLocks noGrp="1"/>
          </p:cNvSpPr>
          <p:nvPr>
            <p:ph type="body" idx="1"/>
          </p:nvPr>
        </p:nvSpPr>
        <p:spPr>
          <a:xfrm>
            <a:off x="638350" y="1301750"/>
            <a:ext cx="4094400" cy="202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25282A"/>
                </a:solidFill>
              </a:rPr>
              <a:t>Gather the following:</a:t>
            </a:r>
            <a:endParaRPr sz="2000" b="1">
              <a:solidFill>
                <a:srgbClr val="25282A"/>
              </a:solidFill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rgbClr val="25282A"/>
              </a:buClr>
              <a:buSzPts val="2000"/>
              <a:buChar char="●"/>
            </a:pPr>
            <a:r>
              <a:rPr lang="en-US" sz="2000">
                <a:solidFill>
                  <a:srgbClr val="25282A"/>
                </a:solidFill>
              </a:rPr>
              <a:t>One set of student tasks (entire class or specific subgroup)</a:t>
            </a:r>
            <a:endParaRPr sz="2000">
              <a:solidFill>
                <a:srgbClr val="25282A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25282A"/>
              </a:buClr>
              <a:buSzPts val="2000"/>
              <a:buChar char="●"/>
            </a:pPr>
            <a:r>
              <a:rPr lang="en-US" sz="2000">
                <a:solidFill>
                  <a:srgbClr val="25282A"/>
                </a:solidFill>
              </a:rPr>
              <a:t>Tools to support your analysis of student works (e.g. instructional rubrics, scoring protocols, etc)</a:t>
            </a:r>
            <a:endParaRPr sz="2000" b="1">
              <a:solidFill>
                <a:srgbClr val="40C1AC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/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/>
          </a:p>
        </p:txBody>
      </p:sp>
      <p:sp>
        <p:nvSpPr>
          <p:cNvPr id="222" name="Google Shape;222;p36"/>
          <p:cNvSpPr txBox="1">
            <a:spLocks noGrp="1"/>
          </p:cNvSpPr>
          <p:nvPr>
            <p:ph type="title"/>
          </p:nvPr>
        </p:nvSpPr>
        <p:spPr>
          <a:xfrm>
            <a:off x="638350" y="219750"/>
            <a:ext cx="76743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Preparing to Analyze Student Work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3" name="Google Shape;223;p36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6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4" name="Google Shape;224;p36"/>
          <p:cNvSpPr/>
          <p:nvPr/>
        </p:nvSpPr>
        <p:spPr>
          <a:xfrm>
            <a:off x="6662650" y="4634075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2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25" name="Google Shape;225;p36"/>
          <p:cNvSpPr/>
          <p:nvPr/>
        </p:nvSpPr>
        <p:spPr>
          <a:xfrm>
            <a:off x="6662650" y="2030825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Appendix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226" name="Google Shape;226;p36" descr="This image indicates to that participants need a copy of the Mathematics Assignment Review protocol found at kystandards.org. This protocol is also available in the Appendix materials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9">
            <a:off x="4386715" y="1523299"/>
            <a:ext cx="1974871" cy="1387953"/>
          </a:xfrm>
          <a:prstGeom prst="rect">
            <a:avLst/>
          </a:prstGeom>
          <a:noFill/>
          <a:ln w="2857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7" name="Google Shape;227;p36" descr="Participants need access to Session 6:: Handout 2. 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62807" y="3093688"/>
            <a:ext cx="2031639" cy="1357949"/>
          </a:xfrm>
          <a:prstGeom prst="rect">
            <a:avLst/>
          </a:prstGeom>
          <a:noFill/>
          <a:ln w="2857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" name="Picture 8" descr="Kentucky Department of Education (KDE) logo.">
            <a:extLst>
              <a:ext uri="{FF2B5EF4-FFF2-40B4-BE49-F238E27FC236}">
                <a16:creationId xmlns:a16="http://schemas.microsoft.com/office/drawing/2014/main" id="{0D9844EF-C779-4200-9D81-46AE2B478A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600" y="151686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7"/>
          <p:cNvSpPr txBox="1">
            <a:spLocks noGrp="1"/>
          </p:cNvSpPr>
          <p:nvPr>
            <p:ph type="body" idx="1"/>
          </p:nvPr>
        </p:nvSpPr>
        <p:spPr>
          <a:xfrm>
            <a:off x="638350" y="1241850"/>
            <a:ext cx="7443000" cy="202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666666"/>
                </a:solidFill>
              </a:rPr>
              <a:t>Step 1. Preparing to Analyze Student Work</a:t>
            </a:r>
            <a:endParaRPr sz="2000" b="1" u="sng">
              <a:solidFill>
                <a:srgbClr val="666666"/>
              </a:solidFill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000"/>
              <a:buChar char="●"/>
            </a:pPr>
            <a:r>
              <a:rPr lang="en-US" sz="2000">
                <a:solidFill>
                  <a:srgbClr val="666666"/>
                </a:solidFill>
              </a:rPr>
              <a:t> Determine the targets of the aligned standard and create an exemplar response.</a:t>
            </a:r>
            <a:endParaRPr sz="2000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666666"/>
                </a:solidFill>
              </a:rPr>
              <a:t>Step 2. Analyzing Student Work</a:t>
            </a:r>
            <a:endParaRPr sz="2000" b="1" u="sng">
              <a:solidFill>
                <a:srgbClr val="666666"/>
              </a:solidFill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000"/>
              <a:buChar char="●"/>
            </a:pPr>
            <a:r>
              <a:rPr lang="en-US" sz="2000">
                <a:solidFill>
                  <a:srgbClr val="666666"/>
                </a:solidFill>
              </a:rPr>
              <a:t>Analyze student work and sort students into mastery groups.</a:t>
            </a:r>
            <a:endParaRPr sz="2000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666666"/>
                </a:solidFill>
              </a:rPr>
              <a:t>Step 3. Responding to Student Work</a:t>
            </a:r>
            <a:endParaRPr sz="2000" b="1" u="sng">
              <a:solidFill>
                <a:srgbClr val="666666"/>
              </a:solidFill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000"/>
              <a:buChar char="●"/>
            </a:pPr>
            <a:r>
              <a:rPr lang="en-US" sz="2000">
                <a:solidFill>
                  <a:srgbClr val="666666"/>
                </a:solidFill>
              </a:rPr>
              <a:t>Create an action plan to increase student mastery.</a:t>
            </a:r>
            <a:endParaRPr sz="2000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solidFill>
                <a:srgbClr val="40C1AC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/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2000"/>
          </a:p>
        </p:txBody>
      </p:sp>
      <p:sp>
        <p:nvSpPr>
          <p:cNvPr id="233" name="Google Shape;233;p37"/>
          <p:cNvSpPr txBox="1">
            <a:spLocks noGrp="1"/>
          </p:cNvSpPr>
          <p:nvPr>
            <p:ph type="title"/>
          </p:nvPr>
        </p:nvSpPr>
        <p:spPr>
          <a:xfrm>
            <a:off x="638350" y="219750"/>
            <a:ext cx="76743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Protocol Structure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4" name="Google Shape;234;p37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7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5" name="Google Shape;235;p37"/>
          <p:cNvSpPr/>
          <p:nvPr/>
        </p:nvSpPr>
        <p:spPr>
          <a:xfrm>
            <a:off x="6308511" y="1309914"/>
            <a:ext cx="2444700" cy="4374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2, Page  1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36" name="Google Shape;236;p37"/>
          <p:cNvSpPr/>
          <p:nvPr/>
        </p:nvSpPr>
        <p:spPr>
          <a:xfrm>
            <a:off x="5082040" y="2769414"/>
            <a:ext cx="2444700" cy="4374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2, Page  1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37" name="Google Shape;237;p37"/>
          <p:cNvSpPr/>
          <p:nvPr/>
        </p:nvSpPr>
        <p:spPr>
          <a:xfrm>
            <a:off x="5636650" y="4186386"/>
            <a:ext cx="2444700" cy="4374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2, Page  3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8" name="Picture 7" descr="Kentucky Department of Education (KDE) logo.">
            <a:extLst>
              <a:ext uri="{FF2B5EF4-FFF2-40B4-BE49-F238E27FC236}">
                <a16:creationId xmlns:a16="http://schemas.microsoft.com/office/drawing/2014/main" id="{15F1F142-A2E4-4BC3-AA20-B6C4D2A6BE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00" y="151686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8"/>
          <p:cNvSpPr txBox="1">
            <a:spLocks noGrp="1"/>
          </p:cNvSpPr>
          <p:nvPr>
            <p:ph type="title"/>
          </p:nvPr>
        </p:nvSpPr>
        <p:spPr>
          <a:xfrm>
            <a:off x="638350" y="219750"/>
            <a:ext cx="76743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Steps 1 and 2 (30 minutes)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3" name="Google Shape;243;p38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8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4" name="Google Shape;244;p38"/>
          <p:cNvSpPr txBox="1">
            <a:spLocks noGrp="1"/>
          </p:cNvSpPr>
          <p:nvPr>
            <p:ph type="body" idx="1"/>
          </p:nvPr>
        </p:nvSpPr>
        <p:spPr>
          <a:xfrm>
            <a:off x="912250" y="1863100"/>
            <a:ext cx="7512600" cy="2697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666666"/>
                </a:solidFill>
              </a:rPr>
              <a:t>If you have a grade level partner</a:t>
            </a:r>
            <a:r>
              <a:rPr lang="en-US" sz="2200">
                <a:solidFill>
                  <a:srgbClr val="666666"/>
                </a:solidFill>
              </a:rPr>
              <a:t>, work together to complete Steps 1 and 2. </a:t>
            </a:r>
            <a:br>
              <a:rPr lang="en-US" sz="2200">
                <a:solidFill>
                  <a:srgbClr val="666666"/>
                </a:solidFill>
              </a:rPr>
            </a:br>
            <a:endParaRPr sz="2200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666666"/>
                </a:solidFill>
              </a:rPr>
              <a:t>If your partner teaches a different grade,</a:t>
            </a:r>
            <a:r>
              <a:rPr lang="en-US" sz="2200">
                <a:solidFill>
                  <a:srgbClr val="666666"/>
                </a:solidFill>
              </a:rPr>
              <a:t> you may use a different structure to split up the time. See sample structure on Handout 1.</a:t>
            </a:r>
            <a:endParaRPr sz="2200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rgbClr val="40C1AC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800"/>
          </a:p>
        </p:txBody>
      </p:sp>
      <p:sp>
        <p:nvSpPr>
          <p:cNvPr id="245" name="Google Shape;245;p38"/>
          <p:cNvSpPr/>
          <p:nvPr/>
        </p:nvSpPr>
        <p:spPr>
          <a:xfrm>
            <a:off x="6126025" y="4294025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246" name="Google Shape;246;p38"/>
          <p:cNvSpPr/>
          <p:nvPr/>
        </p:nvSpPr>
        <p:spPr>
          <a:xfrm>
            <a:off x="6126025" y="2390075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2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.">
            <a:extLst>
              <a:ext uri="{FF2B5EF4-FFF2-40B4-BE49-F238E27FC236}">
                <a16:creationId xmlns:a16="http://schemas.microsoft.com/office/drawing/2014/main" id="{EAEFEC47-F3AC-4A0E-A44D-BBAC46C67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00" y="151686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9"/>
          <p:cNvSpPr txBox="1">
            <a:spLocks noGrp="1"/>
          </p:cNvSpPr>
          <p:nvPr>
            <p:ph type="title"/>
          </p:nvPr>
        </p:nvSpPr>
        <p:spPr>
          <a:xfrm>
            <a:off x="638350" y="219750"/>
            <a:ext cx="76743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Steps 1 and 2 - Implications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2" name="Google Shape;252;p39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9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3" name="Google Shape;253;p39"/>
          <p:cNvSpPr txBox="1">
            <a:spLocks noGrp="1"/>
          </p:cNvSpPr>
          <p:nvPr>
            <p:ph type="body" idx="1"/>
          </p:nvPr>
        </p:nvSpPr>
        <p:spPr>
          <a:xfrm>
            <a:off x="898300" y="1502525"/>
            <a:ext cx="7114800" cy="202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200"/>
              <a:buChar char="●"/>
            </a:pPr>
            <a:r>
              <a:rPr lang="en-US" sz="2200">
                <a:solidFill>
                  <a:srgbClr val="666666"/>
                </a:solidFill>
              </a:rPr>
              <a:t>Overall, what strengths and gaps did you observe in your students’ work?</a:t>
            </a:r>
            <a:endParaRPr sz="2200">
              <a:solidFill>
                <a:srgbClr val="666666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200"/>
              <a:buChar char="●"/>
            </a:pPr>
            <a:r>
              <a:rPr lang="en-US" sz="2200">
                <a:solidFill>
                  <a:srgbClr val="666666"/>
                </a:solidFill>
              </a:rPr>
              <a:t>Considering our content cycle look-fors, how might planning and practice have contributed to the strengths and areas for growth?</a:t>
            </a:r>
            <a:endParaRPr sz="2200">
              <a:solidFill>
                <a:srgbClr val="666666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200"/>
              <a:buChar char="●"/>
            </a:pPr>
            <a:r>
              <a:rPr lang="en-US" sz="2200">
                <a:solidFill>
                  <a:srgbClr val="666666"/>
                </a:solidFill>
              </a:rPr>
              <a:t>How can you transfer what you learned from your sub-group of students to the larger class?</a:t>
            </a:r>
            <a:endParaRPr sz="2200">
              <a:solidFill>
                <a:srgbClr val="666666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2200">
              <a:solidFill>
                <a:srgbClr val="666666"/>
              </a:solidFill>
            </a:endParaRPr>
          </a:p>
        </p:txBody>
      </p:sp>
      <p:sp>
        <p:nvSpPr>
          <p:cNvPr id="254" name="Google Shape;254;p39"/>
          <p:cNvSpPr/>
          <p:nvPr/>
        </p:nvSpPr>
        <p:spPr>
          <a:xfrm>
            <a:off x="6430825" y="4522625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.">
            <a:extLst>
              <a:ext uri="{FF2B5EF4-FFF2-40B4-BE49-F238E27FC236}">
                <a16:creationId xmlns:a16="http://schemas.microsoft.com/office/drawing/2014/main" id="{294C8D62-7901-421D-9EF8-E9703748C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00" y="151686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eading Educators">
      <a:dk1>
        <a:srgbClr val="000000"/>
      </a:dk1>
      <a:lt1>
        <a:srgbClr val="FFFFFF"/>
      </a:lt1>
      <a:dk2>
        <a:srgbClr val="225A76"/>
      </a:dk2>
      <a:lt2>
        <a:srgbClr val="EEECE1"/>
      </a:lt2>
      <a:accent1>
        <a:srgbClr val="AEC26B"/>
      </a:accent1>
      <a:accent2>
        <a:srgbClr val="225A76"/>
      </a:accent2>
      <a:accent3>
        <a:srgbClr val="EE3424"/>
      </a:accent3>
      <a:accent4>
        <a:srgbClr val="FDB415"/>
      </a:accent4>
      <a:accent5>
        <a:srgbClr val="4F504F"/>
      </a:accent5>
      <a:accent6>
        <a:srgbClr val="2F766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KDE Document" ma:contentTypeID="0x0101001BEB557DBE01834EAB47A683706DCD5B001CB4B9AB93836842A61C86EAD5F20BA7" ma:contentTypeVersion="28" ma:contentTypeDescription="" ma:contentTypeScope="" ma:versionID="76f2a65d80353e131b19c3852c421bb6">
  <xsd:schema xmlns:xsd="http://www.w3.org/2001/XMLSchema" xmlns:xs="http://www.w3.org/2001/XMLSchema" xmlns:p="http://schemas.microsoft.com/office/2006/metadata/properties" xmlns:ns1="http://schemas.microsoft.com/sharepoint/v3" xmlns:ns2="3a62de7d-ba57-4f43-9dae-9623ba637be0" targetNamespace="http://schemas.microsoft.com/office/2006/metadata/properties" ma:root="true" ma:fieldsID="4cc91b328d6411d390e133fd87f787b7" ns1:_="" ns2:_="">
    <xsd:import namespace="http://schemas.microsoft.com/sharepoint/v3"/>
    <xsd:import namespace="3a62de7d-ba57-4f43-9dae-9623ba637be0"/>
    <xsd:element name="properties">
      <xsd:complexType>
        <xsd:sequence>
          <xsd:element name="documentManagement">
            <xsd:complexType>
              <xsd:all>
                <xsd:element ref="ns2:Accessibility_x0020_Office" minOccurs="0"/>
                <xsd:element ref="ns2:Accessibility_x0020_Audience" minOccurs="0"/>
                <xsd:element ref="ns2:Accessibility_x0020_Audit_x0020_Date" minOccurs="0"/>
                <xsd:element ref="ns2:Accessibility_x0020_Audit_x0020_Status" minOccurs="0"/>
                <xsd:element ref="ns2:Accessibility_x0020_Target_x0020_Date" minOccurs="0"/>
                <xsd:element ref="ns2:Accessibility_x0020_Status" minOccurs="0"/>
                <xsd:element ref="ns2:Application_x0020_Status" minOccurs="0"/>
                <xsd:element ref="ns2:Application_x0020_Type" minOccurs="0"/>
                <xsd:element ref="ns1:RoutingRuleDescription" minOccurs="0"/>
                <xsd:element ref="ns2:Audience1" minOccurs="0"/>
                <xsd:element ref="ns2:Publication_x0020_Date"/>
                <xsd:element ref="ns1:PublishingStartDate" minOccurs="0"/>
                <xsd:element ref="ns1:PublishingExpirationDate" minOccurs="0"/>
                <xsd:element ref="ns2:Application_x0020_Date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Content_x0020_Review_x0020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10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  <xsd:element name="PublishingStartDate" ma:index="13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14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62de7d-ba57-4f43-9dae-9623ba637be0" elementFormDefault="qualified">
    <xsd:import namespace="http://schemas.microsoft.com/office/2006/documentManagement/types"/>
    <xsd:import namespace="http://schemas.microsoft.com/office/infopath/2007/PartnerControls"/>
    <xsd:element name="Accessibility_x0020_Office" ma:index="2" nillable="true" ma:displayName="Accessibility Office" ma:format="Dropdown" ma:internalName="Accessibility_x0020_Office">
      <xsd:simpleType>
        <xsd:restriction base="dms:Choice">
          <xsd:enumeration value="Commissioner's Office"/>
          <xsd:enumeration value="OAA - Office of Assessment and Accountability"/>
          <xsd:enumeration value="OCIS - Office of Continuous Improvement and Support"/>
          <xsd:enumeration value="OCTE - Career and Technical Education"/>
          <xsd:enumeration value="OELE- Office of Educator Licensure and Effectiveness"/>
          <xsd:enumeration value="OET - Office of Education Technology"/>
          <xsd:enumeration value="OFO - Office of Finance and Operations"/>
          <xsd:enumeration value="OLS - Office of Legal Services"/>
          <xsd:enumeration value="OSEEL - Office of Special Education and Early Learning"/>
          <xsd:enumeration value="OTL - Office of Teaching and Learning"/>
        </xsd:restriction>
      </xsd:simpleType>
    </xsd:element>
    <xsd:element name="Accessibility_x0020_Audience" ma:index="3" nillable="true" ma:displayName="Accessibility Audience" ma:format="Dropdown" ma:internalName="Accessibility_x0020_Audience">
      <xsd:simpleType>
        <xsd:restriction base="dms:Choice">
          <xsd:enumeration value="Public"/>
          <xsd:enumeration value="District"/>
        </xsd:restriction>
      </xsd:simpleType>
    </xsd:element>
    <xsd:element name="Accessibility_x0020_Audit_x0020_Date" ma:index="4" nillable="true" ma:displayName="Accessibility Audit Date" ma:format="DateOnly" ma:internalName="Accessibility_x0020_Audit_x0020_Date">
      <xsd:simpleType>
        <xsd:restriction base="dms:DateTime"/>
      </xsd:simpleType>
    </xsd:element>
    <xsd:element name="Accessibility_x0020_Audit_x0020_Status" ma:index="5" nillable="true" ma:displayName="Accessibility Audit Status" ma:format="Dropdown" ma:internalName="Accessibility_x0020_Audit_x0020_Status">
      <xsd:simpleType>
        <xsd:restriction base="dms:Choice">
          <xsd:enumeration value="OK"/>
          <xsd:enumeration value="Minor"/>
          <xsd:enumeration value="Major"/>
        </xsd:restriction>
      </xsd:simpleType>
    </xsd:element>
    <xsd:element name="Accessibility_x0020_Target_x0020_Date" ma:index="6" nillable="true" ma:displayName="Accessibility Target Date" ma:format="DateOnly" ma:internalName="Accessibility_x0020_Target_x0020_Date">
      <xsd:simpleType>
        <xsd:restriction base="dms:DateTime"/>
      </xsd:simpleType>
    </xsd:element>
    <xsd:element name="Accessibility_x0020_Status" ma:index="7" nillable="true" ma:displayName="Accessibility Status" ma:format="Dropdown" ma:internalName="Accessibility_x0020_Status1" ma:readOnly="false">
      <xsd:simpleType>
        <xsd:restriction base="dms:Choice">
          <xsd:enumeration value="Remove"/>
          <xsd:enumeration value="Remediate"/>
          <xsd:enumeration value="Update"/>
          <xsd:enumeration value="Accessible"/>
          <xsd:enumeration value="Undue Burden"/>
          <xsd:enumeration value="Not KDE Owned"/>
        </xsd:restriction>
      </xsd:simpleType>
    </xsd:element>
    <xsd:element name="Application_x0020_Status" ma:index="8" nillable="true" ma:displayName="Application Status" ma:format="Dropdown" ma:internalName="Application_x0020_Status">
      <xsd:simpleType>
        <xsd:restriction base="dms:Choice">
          <xsd:enumeration value="Approved"/>
          <xsd:enumeration value="Denied"/>
        </xsd:restriction>
      </xsd:simpleType>
    </xsd:element>
    <xsd:element name="Application_x0020_Type" ma:index="9" nillable="true" ma:displayName="Application Type" ma:format="Dropdown" ma:internalName="Application_x0020_Type">
      <xsd:simpleType>
        <xsd:restriction base="dms:Choice">
          <xsd:enumeration value="Original"/>
          <xsd:enumeration value="Amendment"/>
          <xsd:enumeration value="Year 3 Budget"/>
          <xsd:enumeration value="Addendum"/>
          <xsd:enumeration value="Budget Update"/>
        </xsd:restriction>
      </xsd:simpleType>
    </xsd:element>
    <xsd:element name="Audience1" ma:index="11" nillable="true" ma:displayName="Audience" ma:list="{9f2d68f0-dc6b-4e06-b19d-b8792e70efe6}" ma:internalName="Audience1" ma:showField="Title" ma:web="3a62de7d-ba57-4f43-9dae-9623ba637b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cation_x0020_Date" ma:index="12" ma:displayName="Publication Date" ma:default="[today]" ma:format="DateOnly" ma:internalName="Publication_x0020_Date" ma:readOnly="false">
      <xsd:simpleType>
        <xsd:restriction base="dms:DateTime"/>
      </xsd:simpleType>
    </xsd:element>
    <xsd:element name="Application_x0020_Date" ma:index="15" nillable="true" ma:displayName="Application Date" ma:format="DateOnly" ma:internalName="Application_x0020_Date">
      <xsd:simpleType>
        <xsd:restriction base="dms:DateTime"/>
      </xsd:simpleType>
    </xsd:element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nt_x0020_Review_x0020_Status" ma:index="26" nillable="true" ma:displayName="Content Review Status" ma:description="- Verified: Periodically checked and confirmed to still be accurate and relevant.&#10;- Revise: Identified issues require updates or factual corrections.&#10;- Obsolete: No longer relevant; delete or move to internal archive." ma:format="RadioButtons" ma:internalName="Content_x0020_Review_x0020_Status">
      <xsd:simpleType>
        <xsd:restriction base="dms:Choice">
          <xsd:enumeration value="Verified"/>
          <xsd:enumeration value="Revise"/>
          <xsd:enumeration value="Obso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cessibility_x0020_Office xmlns="3a62de7d-ba57-4f43-9dae-9623ba637be0">OTL - Office of Teaching and Learning</Accessibility_x0020_Office>
    <Accessibility_x0020_Audit_x0020_Status xmlns="3a62de7d-ba57-4f43-9dae-9623ba637be0" xsi:nil="true"/>
    <Accessibility_x0020_Audience xmlns="3a62de7d-ba57-4f43-9dae-9623ba637be0" xsi:nil="true"/>
    <Accessibility_x0020_Status xmlns="3a62de7d-ba57-4f43-9dae-9623ba637be0">Accessible</Accessibility_x0020_Status>
    <Application_x0020_Type xmlns="3a62de7d-ba57-4f43-9dae-9623ba637be0" xsi:nil="true"/>
    <Application_x0020_Date xmlns="3a62de7d-ba57-4f43-9dae-9623ba637be0" xsi:nil="true"/>
    <Accessibility_x0020_Target_x0020_Date xmlns="3a62de7d-ba57-4f43-9dae-9623ba637be0" xsi:nil="true"/>
    <Application_x0020_Status xmlns="3a62de7d-ba57-4f43-9dae-9623ba637be0" xsi:nil="true"/>
    <Accessibility_x0020_Audit_x0020_Date xmlns="3a62de7d-ba57-4f43-9dae-9623ba637be0" xsi:nil="true"/>
    <RoutingRuleDescription xmlns="http://schemas.microsoft.com/sharepoint/v3" xsi:nil="true"/>
    <PublishingExpirationDate xmlns="http://schemas.microsoft.com/sharepoint/v3" xsi:nil="true"/>
    <PublishingStartDate xmlns="http://schemas.microsoft.com/sharepoint/v3" xsi:nil="true"/>
    <Publication_x0020_Date xmlns="3a62de7d-ba57-4f43-9dae-9623ba637be0">2020-08-17T04:00:00+00:00</Publication_x0020_Date>
    <Audience1 xmlns="3a62de7d-ba57-4f43-9dae-9623ba637be0"/>
    <_dlc_DocId xmlns="3a62de7d-ba57-4f43-9dae-9623ba637be0">KYED-536-966</_dlc_DocId>
    <_dlc_DocIdUrl xmlns="3a62de7d-ba57-4f43-9dae-9623ba637be0">
      <Url>https://www.education.ky.gov/curriculum/standards/kyacadstand/_layouts/15/DocIdRedir.aspx?ID=KYED-536-966</Url>
      <Description>KYED-536-966</Description>
    </_dlc_DocIdUrl>
    <Content_x0020_Review_x0020_Status xmlns="3a62de7d-ba57-4f43-9dae-9623ba637be0" xsi:nil="true"/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8C3E77BC-931D-4995-A1B5-72965A58302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C36EE72-5DF8-425C-A397-2931E6745F06}"/>
</file>

<file path=customXml/itemProps3.xml><?xml version="1.0" encoding="utf-8"?>
<ds:datastoreItem xmlns:ds="http://schemas.openxmlformats.org/officeDocument/2006/customXml" ds:itemID="{71788944-6D92-41DB-B6FC-12183EF21351}">
  <ds:schemaRefs>
    <ds:schemaRef ds:uri="http://schemas.microsoft.com/office/infopath/2007/PartnerControls"/>
    <ds:schemaRef ds:uri="12423c08-2846-40b6-adb1-6ff477af9c4c"/>
    <ds:schemaRef ds:uri="http://purl.org/dc/terms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www.w3.org/XML/1998/namespace"/>
    <ds:schemaRef ds:uri="621773ed-55dc-4476-af5e-5bf4e5742684"/>
    <ds:schemaRef ds:uri="http://schemas.microsoft.com/office/2006/metadata/properties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BEAF21A7-2A89-4D99-B6E5-96FA2286E3D2}"/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603</Words>
  <Application>Microsoft Office PowerPoint</Application>
  <PresentationFormat>On-screen Show (16:10)</PresentationFormat>
  <Paragraphs>110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Poppins SemiBold</vt:lpstr>
      <vt:lpstr>Bitter</vt:lpstr>
      <vt:lpstr>Poppins ExtraBold</vt:lpstr>
      <vt:lpstr>Arial</vt:lpstr>
      <vt:lpstr>Poppins</vt:lpstr>
      <vt:lpstr>Rockwell</vt:lpstr>
      <vt:lpstr>Calibri</vt:lpstr>
      <vt:lpstr>Office Theme</vt:lpstr>
      <vt:lpstr>Simple Light</vt:lpstr>
      <vt:lpstr>All Grades BCML Session 6</vt:lpstr>
      <vt:lpstr>Building a Culture of Math Learning</vt:lpstr>
      <vt:lpstr>Norms</vt:lpstr>
      <vt:lpstr>Objectives</vt:lpstr>
      <vt:lpstr>Do Now</vt:lpstr>
      <vt:lpstr>Preparing to Analyze Student Work</vt:lpstr>
      <vt:lpstr>Protocol Structure</vt:lpstr>
      <vt:lpstr>Steps 1 and 2 (30 minutes)</vt:lpstr>
      <vt:lpstr>Steps 1 and 2 - Implications</vt:lpstr>
      <vt:lpstr>Step 3 (20 min)</vt:lpstr>
      <vt:lpstr>Please complete the reflection on Handout 1.   We’ll come back together to do a quick whip-around to share out our reflections.  </vt:lpstr>
      <vt:lpstr>What’s Next</vt:lpstr>
      <vt:lpstr>Series Feedback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Doyle, Maggie - Division of Academic Program Standards</cp:lastModifiedBy>
  <cp:revision>2</cp:revision>
  <dcterms:modified xsi:type="dcterms:W3CDTF">2020-12-15T15:16:03Z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0x0101001BEB557DBE01834EAB47A683706DCD5B001CB4B9AB93836842A61C86EAD5F20BA7</vt:lpwstr>
  </property>
  <property fmtid="{D5CDD505-2E9C-101B-9397-08002B2CF9AE}" pid="3" name="_dlc_DocIdItemGuid">
    <vt:lpwstr>b708ebaa-2b6e-4bc6-8be3-feba87fd7c53</vt:lpwstr>
  </property>
</Properties>
</file>