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715000" type="screen16x10"/>
  <p:notesSz cx="6858000" cy="9144000"/>
  <p:embeddedFontLst>
    <p:embeddedFont>
      <p:font typeface="Bitter" panose="020B0604020202020204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Poppins ExtraBold" panose="020B0604020202020204" charset="0"/>
      <p:bold r:id="rId31"/>
      <p:boldItalic r:id="rId32"/>
    </p:embeddedFont>
    <p:embeddedFont>
      <p:font typeface="Poppins SemiBold" panose="020B0604020202020204" charset="0"/>
      <p:regular r:id="rId33"/>
      <p:bold r:id="rId34"/>
      <p:italic r:id="rId35"/>
      <p:boldItalic r:id="rId36"/>
    </p:embeddedFont>
    <p:embeddedFont>
      <p:font typeface="Rockwell" panose="020606030202050204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2AFBC-041D-4689-8DF3-2366DE97F111}" v="2" dt="2020-12-15T15:14:48.471"/>
  </p1510:revLst>
</p1510:revInfo>
</file>

<file path=ppt/tableStyles.xml><?xml version="1.0" encoding="utf-8"?>
<a:tblStyleLst xmlns:a="http://schemas.openxmlformats.org/drawingml/2006/main" def="{61E2B45C-E6A8-4042-8D0C-4842EADB5FDB}">
  <a:tblStyle styleId="{61E2B45C-E6A8-4042-8D0C-4842EADB5F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63693" autoAdjust="0"/>
  </p:normalViewPr>
  <p:slideViewPr>
    <p:cSldViewPr snapToGrid="0">
      <p:cViewPr varScale="1">
        <p:scale>
          <a:sx n="65" d="100"/>
          <a:sy n="65" d="100"/>
        </p:scale>
        <p:origin x="610" y="48"/>
      </p:cViewPr>
      <p:guideLst/>
    </p:cSldViewPr>
  </p:slideViewPr>
  <p:outlineViewPr>
    <p:cViewPr>
      <p:scale>
        <a:sx n="33" d="100"/>
        <a:sy n="33" d="100"/>
      </p:scale>
      <p:origin x="0" y="-113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customXml" Target="../customXml/item4.xml"/><Relationship Id="rId20" Type="http://schemas.openxmlformats.org/officeDocument/2006/relationships/font" Target="fonts/font1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09f4431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709f44317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1" name="Google Shape;171;g709f44317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587c8c79f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587c8c79f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587c8c79f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7587c8c79f_0_6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g7587c8c79f_0_6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87c8c79f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7587c8c79f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279" name="Google Shape;279;g7587c8c79f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3911a9bd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3911a9bd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09f44317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709f443171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709f443171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87c8c7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587c8c7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587c8c79f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587c8c79f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587c8c79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587c8c79f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87c8c79f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87c8c79f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87c8c79f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587c8c79f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587c8c79f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587c8c79f_0_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2" name="Google Shape;142;p26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1.safelinks.protection.outlook.com/?url=https%3A%2F%2Fforms.gle%2FBT4UzxT8MfjD2tux9&amp;data=04%7C01%7CMaggie.Doyle%40education.ky.gov%7Cc14fda604b5643bde2bb08d89c880a2f%7C9360c11f90e64706ad0025fcdc9e2ed1%7C0%7C0%7C637431455386834610%7CUnknown%7CTWFpbGZsb3d8eyJWIjoiMC4wLjAwMDAiLCJQIjoiV2luMzIiLCJBTiI6Ik1haWwiLCJXVCI6Mn0%3D%7C1000&amp;sdata=0DoRcV7ITIPWxyBc8yv92NMR5yxh8tHG8IIRgHFifsI%3D&amp;reserved=0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100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6: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Student Progress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7" name="Google Shape;177;p3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9E74FC-3047-413E-8188-16890A21A3F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All Grades BCML Session 6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9E58B68B-CBAD-486D-9B4C-D4E01539E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0" y="20150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Step 3 (20 min)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4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40"/>
          <p:cNvSpPr/>
          <p:nvPr/>
        </p:nvSpPr>
        <p:spPr>
          <a:xfrm>
            <a:off x="6561950" y="4568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798450" y="1375950"/>
            <a:ext cx="7528800" cy="1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Use ideas and insights gained in the protocol to plan instructional next steps. Consider:</a:t>
            </a:r>
            <a:endParaRPr sz="24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F8080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How will this reteach be new and different? What specific instructional strategies will you use?</a:t>
            </a:r>
            <a:endParaRPr sz="24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End with a plan for re-assessment.</a:t>
            </a:r>
            <a:endParaRPr sz="24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86FE895E-F9B4-4E58-9CFA-3AB3404E6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41" descr="Leading Educators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/>
        </p:nvSpPr>
        <p:spPr>
          <a:xfrm>
            <a:off x="342075" y="12102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 Closing Reflection</a:t>
            </a:r>
            <a:endParaRPr sz="3000" i="1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3" name="Google Shape;273;p41"/>
          <p:cNvSpPr/>
          <p:nvPr/>
        </p:nvSpPr>
        <p:spPr>
          <a:xfrm>
            <a:off x="63497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41"/>
          <p:cNvSpPr txBox="1">
            <a:spLocks noGrp="1"/>
          </p:cNvSpPr>
          <p:nvPr>
            <p:ph type="title" idx="4294967295"/>
          </p:nvPr>
        </p:nvSpPr>
        <p:spPr>
          <a:xfrm>
            <a:off x="718950" y="2205025"/>
            <a:ext cx="8001000" cy="255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Please complete the reflection on Handout 1. </a:t>
            </a:r>
            <a:br>
              <a:rPr lang="en-US" sz="2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6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We’ll come back together to do a quick whip-around to share out our reflections.</a:t>
            </a:r>
            <a:endParaRPr sz="26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D4D6205D-A871-43E5-807A-36190110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85" y="19725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827700" y="667833"/>
            <a:ext cx="49608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Shared Learning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7: Focusing on SMP 4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4" name="Google Shape;28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61352" y="2683050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/>
        </p:nvSpPr>
        <p:spPr>
          <a:xfrm>
            <a:off x="5372100" y="1135075"/>
            <a:ext cx="2988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SMP 4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how SMP 4 can support mathematical understanding as students engage with content standards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695132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BAE730-53BD-41CC-A07B-C03689ABAE7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6EA23791-3E38-418A-BE46-218B04F9B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4B14-DA87-4725-BB59-2A2C4997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50" y="803275"/>
            <a:ext cx="6723300" cy="720725"/>
          </a:xfrm>
        </p:spPr>
        <p:txBody>
          <a:bodyPr/>
          <a:lstStyle/>
          <a:p>
            <a:r>
              <a:rPr lang="en-US" dirty="0"/>
              <a:t>Series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FE9BC-BC74-475F-9562-D213774B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663" y="1733476"/>
            <a:ext cx="6548987" cy="319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survey below to help inform our professional learning series as we work to provide high quality professional learning experiences that meet your needs.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91AC3-BCEE-42C6-9A76-A689F48D98C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17785" y="3535680"/>
            <a:ext cx="5967046" cy="1195870"/>
          </a:xfrm>
        </p:spPr>
        <p:txBody>
          <a:bodyPr/>
          <a:lstStyle/>
          <a:p>
            <a:pPr marL="158750" indent="0">
              <a:buNone/>
            </a:pPr>
            <a:r>
              <a:rPr lang="en-US" sz="1800" u="sng" dirty="0">
                <a:hlinkClick r:id="rId2"/>
              </a:rPr>
              <a:t>SMP 1: Building a Culture of Math PL Survey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603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183" name="Google Shape;183;p32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/>
          </a:p>
        </p:txBody>
      </p:sp>
      <p:sp>
        <p:nvSpPr>
          <p:cNvPr id="184" name="Google Shape;184;p3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5" name="Google Shape;185;p32"/>
          <p:cNvGraphicFramePr/>
          <p:nvPr>
            <p:extLst>
              <p:ext uri="{D42A27DB-BD31-4B8C-83A1-F6EECF244321}">
                <p14:modId xmlns:p14="http://schemas.microsoft.com/office/powerpoint/2010/main" val="2212324614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{61E2B45C-E6A8-4042-8D0C-4842EADB5FDB}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6" name="Google Shape;186;p32" descr="This box indicates where the participant is within the learning progression of SMP1. Week 3: Student Progress. "/>
          <p:cNvSpPr/>
          <p:nvPr/>
        </p:nvSpPr>
        <p:spPr>
          <a:xfrm>
            <a:off x="2673900" y="4503348"/>
            <a:ext cx="1898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 descr="This star indicates where the participant is within the learning progression of SMP1: Make sense of problems and persevere in solving them.  "/>
          <p:cNvSpPr/>
          <p:nvPr/>
        </p:nvSpPr>
        <p:spPr>
          <a:xfrm>
            <a:off x="27155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0C85FB79-C1D8-4CDE-9E2F-26BABE020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6" name="Google Shape;19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E8EB5-384B-4C4B-9807-2B784D3668C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3E2F8AF6-2A97-42B0-A4CB-3CBC0F3A3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204346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1008800" y="7290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204" name="Google Shape;204;p34"/>
          <p:cNvSpPr txBox="1">
            <a:spLocks noGrp="1"/>
          </p:cNvSpPr>
          <p:nvPr>
            <p:ph type="subTitle" idx="2"/>
          </p:nvPr>
        </p:nvSpPr>
        <p:spPr>
          <a:xfrm>
            <a:off x="6047025" y="729025"/>
            <a:ext cx="2497800" cy="86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695132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5238225" y="1469950"/>
            <a:ext cx="3153000" cy="38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Opening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Preparing and Analyzing Student Work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Responding to Student Work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Closing</a:t>
            </a:r>
            <a:endParaRPr sz="2000">
              <a:solidFill>
                <a:srgbClr val="666666"/>
              </a:solidFill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786200" y="1425925"/>
            <a:ext cx="4097400" cy="30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Identify strengths and gaps in learning outcomes for all students.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endParaRPr lang="en-US" sz="2400" dirty="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-US" sz="2400" dirty="0">
                <a:solidFill>
                  <a:srgbClr val="666666"/>
                </a:solidFill>
              </a:rPr>
              <a:t>Prioritize instructional next steps to accelerate learning for all students.</a:t>
            </a: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solidFill>
                <a:srgbClr val="666666"/>
              </a:solidFill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C9456250-2904-4305-B6F0-D51AE547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638350" y="1301750"/>
            <a:ext cx="40944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Think of one student in your sub-group who had a “bright spot” learning moment this week. </a:t>
            </a:r>
            <a:endParaRPr sz="2400"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-US" sz="2400">
                <a:solidFill>
                  <a:srgbClr val="666666"/>
                </a:solidFill>
              </a:rPr>
              <a:t>Share a positive take-away about their learning with a partner.</a:t>
            </a:r>
            <a:endParaRPr sz="2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>
              <a:solidFill>
                <a:srgbClr val="666666"/>
              </a:solidFill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Do Now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5" name="Google Shape;21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895" r="12721" b="7680"/>
          <a:stretch/>
        </p:blipFill>
        <p:spPr>
          <a:xfrm>
            <a:off x="4988325" y="1493700"/>
            <a:ext cx="3685950" cy="29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/>
          <p:nvPr/>
        </p:nvSpPr>
        <p:spPr>
          <a:xfrm>
            <a:off x="6662650" y="4634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8ADEC04B-4AEB-4D06-95E1-81529B3A8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638350" y="1301750"/>
            <a:ext cx="40944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5282A"/>
                </a:solidFill>
              </a:rPr>
              <a:t>Gather the following:</a:t>
            </a:r>
            <a:endParaRPr sz="2000" b="1">
              <a:solidFill>
                <a:srgbClr val="25282A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>
                <a:solidFill>
                  <a:srgbClr val="25282A"/>
                </a:solidFill>
              </a:rPr>
              <a:t>One set of student tasks (entire class or specific subgroup)</a:t>
            </a:r>
            <a:endParaRPr sz="2000">
              <a:solidFill>
                <a:srgbClr val="25282A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5282A"/>
              </a:buClr>
              <a:buSzPts val="2000"/>
              <a:buChar char="●"/>
            </a:pPr>
            <a:r>
              <a:rPr lang="en-US" sz="2000">
                <a:solidFill>
                  <a:srgbClr val="25282A"/>
                </a:solidFill>
              </a:rPr>
              <a:t>Tools to support your analysis of student works (e.g. instructional rubrics, scoring protocols, etc)</a:t>
            </a:r>
            <a:endParaRPr sz="2000" b="1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Preparing to Analyze Student Work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6662650" y="4634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6662650" y="20308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Appendix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26" name="Google Shape;226;p36" descr="This image indicates to that participants need a copy of the Mathematics Assignment Review protocol found at kystandards.org. This protocol is also available in the Appendix materials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">
            <a:off x="4386715" y="1523299"/>
            <a:ext cx="1974871" cy="1387953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7" name="Google Shape;227;p36" descr="Participants need access to Session 6:: Handout 2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2807" y="3093688"/>
            <a:ext cx="2031639" cy="1357949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0D9844EF-C779-4200-9D81-46AE2B478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638350" y="1241850"/>
            <a:ext cx="74430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666666"/>
                </a:solidFill>
              </a:rPr>
              <a:t>Step 1. Preparing to Analyze Student Work</a:t>
            </a:r>
            <a:endParaRPr sz="2000" b="1" u="sng">
              <a:solidFill>
                <a:srgbClr val="66666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 Determine the targets of the aligned standard and create an exemplar response.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666666"/>
                </a:solidFill>
              </a:rPr>
              <a:t>Step 2. Analyzing Student Work</a:t>
            </a:r>
            <a:endParaRPr sz="2000" b="1" u="sng">
              <a:solidFill>
                <a:srgbClr val="66666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Analyze student work and sort students into mastery groups.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666666"/>
                </a:solidFill>
              </a:rPr>
              <a:t>Step 3. Responding to Student Work</a:t>
            </a:r>
            <a:endParaRPr sz="2000" b="1" u="sng">
              <a:solidFill>
                <a:srgbClr val="66666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Create an action plan to increase student mastery.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/>
          </a:p>
        </p:txBody>
      </p:sp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Protocol Structure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37"/>
          <p:cNvSpPr/>
          <p:nvPr/>
        </p:nvSpPr>
        <p:spPr>
          <a:xfrm>
            <a:off x="6308511" y="1309914"/>
            <a:ext cx="2444700" cy="4374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2, Page 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6" name="Google Shape;236;p37"/>
          <p:cNvSpPr/>
          <p:nvPr/>
        </p:nvSpPr>
        <p:spPr>
          <a:xfrm>
            <a:off x="5082040" y="2769414"/>
            <a:ext cx="2444700" cy="4374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2, Page 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7" name="Google Shape;237;p37"/>
          <p:cNvSpPr/>
          <p:nvPr/>
        </p:nvSpPr>
        <p:spPr>
          <a:xfrm>
            <a:off x="5636650" y="4186386"/>
            <a:ext cx="2444700" cy="4374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2, Page  3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15F1F142-A2E4-4BC3-AA20-B6C4D2A6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Steps 1 and 2 (30 minutes)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912250" y="1863100"/>
            <a:ext cx="7512600" cy="269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666666"/>
                </a:solidFill>
              </a:rPr>
              <a:t>If you have a grade level partner</a:t>
            </a:r>
            <a:r>
              <a:rPr lang="en-US" sz="2200">
                <a:solidFill>
                  <a:srgbClr val="666666"/>
                </a:solidFill>
              </a:rPr>
              <a:t>, work together to complete Steps 1 and 2. </a:t>
            </a:r>
            <a:br>
              <a:rPr lang="en-US" sz="2200">
                <a:solidFill>
                  <a:srgbClr val="666666"/>
                </a:solidFill>
              </a:rPr>
            </a:br>
            <a:endParaRPr sz="22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666666"/>
                </a:solidFill>
              </a:rPr>
              <a:t>If your partner teaches a different grade,</a:t>
            </a:r>
            <a:r>
              <a:rPr lang="en-US" sz="2200">
                <a:solidFill>
                  <a:srgbClr val="666666"/>
                </a:solidFill>
              </a:rPr>
              <a:t> you may use a different structure to split up the time. See sample structure on Handout 1.</a:t>
            </a:r>
            <a:endParaRPr sz="22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40C1AC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245" name="Google Shape;245;p38"/>
          <p:cNvSpPr/>
          <p:nvPr/>
        </p:nvSpPr>
        <p:spPr>
          <a:xfrm>
            <a:off x="6126025" y="42940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6" name="Google Shape;246;p38"/>
          <p:cNvSpPr/>
          <p:nvPr/>
        </p:nvSpPr>
        <p:spPr>
          <a:xfrm>
            <a:off x="6126025" y="239007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EAEFEC47-F3AC-4A0E-A44D-BBAC46C6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638350" y="219750"/>
            <a:ext cx="76743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Steps 1 and 2 - Implications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898300" y="1502525"/>
            <a:ext cx="7114800" cy="202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>
                <a:solidFill>
                  <a:srgbClr val="666666"/>
                </a:solidFill>
              </a:rPr>
              <a:t>Overall, what strengths and gaps did you observe in your students’ work?</a:t>
            </a: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>
                <a:solidFill>
                  <a:srgbClr val="666666"/>
                </a:solidFill>
              </a:rPr>
              <a:t>Considering our content cycle look-fors, how might planning and practice have contributed to the strengths and areas for growth?</a:t>
            </a:r>
            <a:endParaRPr sz="220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>
                <a:solidFill>
                  <a:srgbClr val="666666"/>
                </a:solidFill>
              </a:rPr>
              <a:t>How can you transfer what you learned from your sub-group of students to the larger class?</a:t>
            </a:r>
            <a:endParaRPr sz="22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666666"/>
              </a:solidFill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6430825" y="4522625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294C8D62-7901-421D-9EF8-E9703748C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" y="15168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KYED-536-966</_dlc_DocId>
    <_dlc_DocIdUrl xmlns="3a62de7d-ba57-4f43-9dae-9623ba637be0">
      <Url>https://www.education.ky.gov/curriculum/standards/kyacadstand/_layouts/15/DocIdRedir.aspx?ID=KYED-536-966</Url>
      <Description>KYED-536-966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3E77BC-931D-4995-A1B5-72965A5830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41E91-B694-474F-B2D4-E002883735D2}"/>
</file>

<file path=customXml/itemProps3.xml><?xml version="1.0" encoding="utf-8"?>
<ds:datastoreItem xmlns:ds="http://schemas.openxmlformats.org/officeDocument/2006/customXml" ds:itemID="{71788944-6D92-41DB-B6FC-12183EF21351}">
  <ds:schemaRefs>
    <ds:schemaRef ds:uri="http://schemas.microsoft.com/office/infopath/2007/PartnerControls"/>
    <ds:schemaRef ds:uri="12423c08-2846-40b6-adb1-6ff477af9c4c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621773ed-55dc-4476-af5e-5bf4e5742684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EAF21A7-2A89-4D99-B6E5-96FA2286E3D2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603</Words>
  <Application>Microsoft Office PowerPoint</Application>
  <PresentationFormat>On-screen Show (16:10)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Poppins SemiBold</vt:lpstr>
      <vt:lpstr>Bitter</vt:lpstr>
      <vt:lpstr>Poppins ExtraBold</vt:lpstr>
      <vt:lpstr>Arial</vt:lpstr>
      <vt:lpstr>Poppins</vt:lpstr>
      <vt:lpstr>Rockwell</vt:lpstr>
      <vt:lpstr>Calibri</vt:lpstr>
      <vt:lpstr>Office Theme</vt:lpstr>
      <vt:lpstr>Simple Light</vt:lpstr>
      <vt:lpstr>All Grades BCML Session 6</vt:lpstr>
      <vt:lpstr>Building a Culture of Math Learning</vt:lpstr>
      <vt:lpstr>Norms</vt:lpstr>
      <vt:lpstr>Objectives</vt:lpstr>
      <vt:lpstr>Do Now</vt:lpstr>
      <vt:lpstr>Preparing to Analyze Student Work</vt:lpstr>
      <vt:lpstr>Protocol Structure</vt:lpstr>
      <vt:lpstr>Steps 1 and 2 (30 minutes)</vt:lpstr>
      <vt:lpstr>Steps 1 and 2 - Implications</vt:lpstr>
      <vt:lpstr>Step 3 (20 min)</vt:lpstr>
      <vt:lpstr>Please complete the reflection on Handout 1.   We’ll come back together to do a quick whip-around to share out our reflections.  </vt:lpstr>
      <vt:lpstr>What’s Next</vt:lpstr>
      <vt:lpstr>Series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2</cp:revision>
  <dcterms:modified xsi:type="dcterms:W3CDTF">2020-12-15T15:16:03Z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b708ebaa-2b6e-4bc6-8be3-feba87fd7c53</vt:lpwstr>
  </property>
</Properties>
</file>