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4" r:id="rId5"/>
  </p:sldMasterIdLst>
  <p:notesMasterIdLst>
    <p:notesMasterId r:id="rId108"/>
  </p:notesMasterIdLst>
  <p:handoutMasterIdLst>
    <p:handoutMasterId r:id="rId109"/>
  </p:handoutMasterIdLst>
  <p:sldIdLst>
    <p:sldId id="276" r:id="rId6"/>
    <p:sldId id="348" r:id="rId7"/>
    <p:sldId id="324" r:id="rId8"/>
    <p:sldId id="383" r:id="rId9"/>
    <p:sldId id="384" r:id="rId10"/>
    <p:sldId id="385" r:id="rId11"/>
    <p:sldId id="386" r:id="rId12"/>
    <p:sldId id="387" r:id="rId13"/>
    <p:sldId id="388" r:id="rId14"/>
    <p:sldId id="389" r:id="rId15"/>
    <p:sldId id="391" r:id="rId16"/>
    <p:sldId id="413" r:id="rId17"/>
    <p:sldId id="414" r:id="rId18"/>
    <p:sldId id="412" r:id="rId19"/>
    <p:sldId id="415" r:id="rId20"/>
    <p:sldId id="416" r:id="rId21"/>
    <p:sldId id="392" r:id="rId22"/>
    <p:sldId id="393" r:id="rId23"/>
    <p:sldId id="394" r:id="rId24"/>
    <p:sldId id="395" r:id="rId25"/>
    <p:sldId id="396" r:id="rId26"/>
    <p:sldId id="397" r:id="rId27"/>
    <p:sldId id="398" r:id="rId28"/>
    <p:sldId id="399" r:id="rId29"/>
    <p:sldId id="401" r:id="rId30"/>
    <p:sldId id="407" r:id="rId31"/>
    <p:sldId id="283" r:id="rId32"/>
    <p:sldId id="284" r:id="rId33"/>
    <p:sldId id="286" r:id="rId34"/>
    <p:sldId id="349" r:id="rId35"/>
    <p:sldId id="419" r:id="rId36"/>
    <p:sldId id="431" r:id="rId37"/>
    <p:sldId id="433" r:id="rId38"/>
    <p:sldId id="420" r:id="rId39"/>
    <p:sldId id="421" r:id="rId40"/>
    <p:sldId id="422" r:id="rId41"/>
    <p:sldId id="424" r:id="rId42"/>
    <p:sldId id="429" r:id="rId43"/>
    <p:sldId id="430" r:id="rId44"/>
    <p:sldId id="454" r:id="rId45"/>
    <p:sldId id="455" r:id="rId46"/>
    <p:sldId id="456" r:id="rId47"/>
    <p:sldId id="457" r:id="rId48"/>
    <p:sldId id="458" r:id="rId49"/>
    <p:sldId id="443" r:id="rId50"/>
    <p:sldId id="463" r:id="rId51"/>
    <p:sldId id="459" r:id="rId52"/>
    <p:sldId id="464" r:id="rId53"/>
    <p:sldId id="462" r:id="rId54"/>
    <p:sldId id="461" r:id="rId55"/>
    <p:sldId id="465" r:id="rId56"/>
    <p:sldId id="466" r:id="rId57"/>
    <p:sldId id="467" r:id="rId58"/>
    <p:sldId id="468" r:id="rId59"/>
    <p:sldId id="469" r:id="rId60"/>
    <p:sldId id="444" r:id="rId61"/>
    <p:sldId id="471" r:id="rId62"/>
    <p:sldId id="470" r:id="rId63"/>
    <p:sldId id="449" r:id="rId64"/>
    <p:sldId id="300" r:id="rId65"/>
    <p:sldId id="301" r:id="rId66"/>
    <p:sldId id="308" r:id="rId67"/>
    <p:sldId id="350" r:id="rId68"/>
    <p:sldId id="473" r:id="rId69"/>
    <p:sldId id="436" r:id="rId70"/>
    <p:sldId id="474" r:id="rId71"/>
    <p:sldId id="475" r:id="rId72"/>
    <p:sldId id="479" r:id="rId73"/>
    <p:sldId id="437" r:id="rId74"/>
    <p:sldId id="438" r:id="rId75"/>
    <p:sldId id="476" r:id="rId76"/>
    <p:sldId id="477" r:id="rId77"/>
    <p:sldId id="318" r:id="rId78"/>
    <p:sldId id="319" r:id="rId79"/>
    <p:sldId id="482" r:id="rId80"/>
    <p:sldId id="481" r:id="rId81"/>
    <p:sldId id="480" r:id="rId82"/>
    <p:sldId id="485" r:id="rId83"/>
    <p:sldId id="486" r:id="rId84"/>
    <p:sldId id="487" r:id="rId85"/>
    <p:sldId id="488" r:id="rId86"/>
    <p:sldId id="489" r:id="rId87"/>
    <p:sldId id="490" r:id="rId88"/>
    <p:sldId id="491" r:id="rId89"/>
    <p:sldId id="484" r:id="rId90"/>
    <p:sldId id="483" r:id="rId91"/>
    <p:sldId id="359" r:id="rId92"/>
    <p:sldId id="361" r:id="rId93"/>
    <p:sldId id="365" r:id="rId94"/>
    <p:sldId id="377" r:id="rId95"/>
    <p:sldId id="378" r:id="rId96"/>
    <p:sldId id="379" r:id="rId97"/>
    <p:sldId id="364" r:id="rId98"/>
    <p:sldId id="492" r:id="rId99"/>
    <p:sldId id="334" r:id="rId100"/>
    <p:sldId id="380" r:id="rId101"/>
    <p:sldId id="323" r:id="rId102"/>
    <p:sldId id="266" r:id="rId103"/>
    <p:sldId id="272" r:id="rId104"/>
    <p:sldId id="274" r:id="rId105"/>
    <p:sldId id="273" r:id="rId106"/>
    <p:sldId id="260" r:id="rId107"/>
  </p:sldIdLst>
  <p:sldSz cx="12192000" cy="6858000"/>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ker, Jennifer L - Office of Teaching and Learning" initials="FJL-OoTaL" lastIdx="1" clrIdx="0"/>
  <p:cmAuthor id="2" name="Ray, Micki - Division of Program Standards" initials="RM-DoP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57A"/>
    <a:srgbClr val="7030A0"/>
    <a:srgbClr val="006600"/>
    <a:srgbClr val="990000"/>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92F48B-B3CD-41E9-9089-B27627DCC506}" v="2" dt="2024-07-30T17:52:56.543"/>
  </p1510:revLst>
</p1510:revInfo>
</file>

<file path=ppt/tableStyles.xml><?xml version="1.0" encoding="utf-8"?>
<a:tblStyleLst xmlns:a="http://schemas.openxmlformats.org/drawingml/2006/main" def="{EBC8B11B-E6A7-4C70-B9A6-CCE98BCFF40A}">
  <a:tblStyle styleId="{EBC8B11B-E6A7-4C70-B9A6-CCE98BCFF40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31719" autoAdjust="0"/>
  </p:normalViewPr>
  <p:slideViewPr>
    <p:cSldViewPr snapToGrid="0">
      <p:cViewPr varScale="1">
        <p:scale>
          <a:sx n="24" d="100"/>
          <a:sy n="24" d="100"/>
        </p:scale>
        <p:origin x="2342" y="34"/>
      </p:cViewPr>
      <p:guideLst/>
    </p:cSldViewPr>
  </p:slideViewPr>
  <p:outlineViewPr>
    <p:cViewPr>
      <p:scale>
        <a:sx n="33" d="100"/>
        <a:sy n="33" d="100"/>
      </p:scale>
      <p:origin x="0" y="-239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notesMaster" Target="notesMasters/notes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handoutMaster" Target="handoutMasters/handout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commentAuthors" Target="commentAuthors.xml"/><Relationship Id="rId115"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7D165670-57F5-4E07-9292-E99CFEDA0EBF}" type="datetimeFigureOut">
              <a:rPr lang="en-US" smtClean="0"/>
              <a:t>8/1/2024</a:t>
            </a:fld>
            <a:endParaRPr lang="en-US" dirty="0"/>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A737E55A-D347-4B0D-B3C9-95B35B49627F}" type="slidenum">
              <a:rPr lang="en-US" smtClean="0"/>
              <a:t>‹#›</a:t>
            </a:fld>
            <a:endParaRPr lang="en-US" dirty="0"/>
          </a:p>
        </p:txBody>
      </p:sp>
    </p:spTree>
    <p:extLst>
      <p:ext uri="{BB962C8B-B14F-4D97-AF65-F5344CB8AC3E}">
        <p14:creationId xmlns:p14="http://schemas.microsoft.com/office/powerpoint/2010/main" val="1885717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43343" cy="467072"/>
          </a:xfrm>
          <a:prstGeom prst="rect">
            <a:avLst/>
          </a:prstGeom>
          <a:noFill/>
          <a:ln>
            <a:noFill/>
          </a:ln>
        </p:spPr>
        <p:txBody>
          <a:bodyPr spcFirstLastPara="1" wrap="square" lIns="93308" tIns="93308" rIns="93308" bIns="93308"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3978132" y="0"/>
            <a:ext cx="3043343" cy="467072"/>
          </a:xfrm>
          <a:prstGeom prst="rect">
            <a:avLst/>
          </a:prstGeom>
          <a:noFill/>
          <a:ln>
            <a:noFill/>
          </a:ln>
        </p:spPr>
        <p:txBody>
          <a:bodyPr spcFirstLastPara="1" wrap="square" lIns="93308" tIns="93308" rIns="93308" bIns="93308"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702310" y="4480004"/>
            <a:ext cx="5618480" cy="3665458"/>
          </a:xfrm>
          <a:prstGeom prst="rect">
            <a:avLst/>
          </a:prstGeom>
          <a:noFill/>
          <a:ln>
            <a:noFill/>
          </a:ln>
        </p:spPr>
        <p:txBody>
          <a:bodyPr spcFirstLastPara="1" wrap="square" lIns="93308" tIns="93308" rIns="93308" bIns="93308"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42030"/>
            <a:ext cx="3043343" cy="467071"/>
          </a:xfrm>
          <a:prstGeom prst="rect">
            <a:avLst/>
          </a:prstGeom>
          <a:noFill/>
          <a:ln>
            <a:noFill/>
          </a:ln>
        </p:spPr>
        <p:txBody>
          <a:bodyPr spcFirstLastPara="1" wrap="square" lIns="93308" tIns="93308" rIns="93308" bIns="93308"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43510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education.ky.gov/_layouts/download.aspx?SourceUrl=" TargetMode="External"/><Relationship Id="rId2" Type="http://schemas.openxmlformats.org/officeDocument/2006/relationships/slide" Target="../slides/slide101.xml"/><Relationship Id="rId1" Type="http://schemas.openxmlformats.org/officeDocument/2006/relationships/notesMaster" Target="../notesMasters/notesMaster1.xml"/><Relationship Id="rId6" Type="http://schemas.openxmlformats.org/officeDocument/2006/relationships/hyperlink" Target="https://education.ky.gov/curriculum/standards/revision/Documents/Kentucky%20Academic%20Standards_Review_and_Implementation_Timeline.pdf" TargetMode="External"/><Relationship Id="rId5" Type="http://schemas.openxmlformats.org/officeDocument/2006/relationships/hyperlink" Target="https://www.education.ky.gov/curriculum/standards/revision/Documents/Kentucky%20Academic%20Standards_Review_and_Implementation_Timeline.pdf" TargetMode="External"/><Relationship Id="rId4" Type="http://schemas.openxmlformats.org/officeDocument/2006/relationships/hyperlink" Target="https://www.education.ky.gov/curriculum/standards/revision/Pages/default.aspx#:~:text=%E2%80%8BKRS%20158.6453%E2%80%8B%20calls,that%20on%20a%20rotating%20basi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kystandards.org/"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_2019.pdf"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bokcenter.harvard.edu/leading-discussions"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education.ky.gov/curriculum/standards/kyacadstand/Documents/SS_Thinking_Back_to_Plan_for_the_Future_Teacher_Guide.docx" TargetMode="External"/><Relationship Id="rId2" Type="http://schemas.openxmlformats.org/officeDocument/2006/relationships/slide" Target="../slides/slide92.xml"/><Relationship Id="rId1" Type="http://schemas.openxmlformats.org/officeDocument/2006/relationships/notesMaster" Target="../notesMasters/notesMaster1.xml"/><Relationship Id="rId5" Type="http://schemas.openxmlformats.org/officeDocument/2006/relationships/hyperlink" Target="https://www.education.ky.gov/curriculum/standards/kyacadstand/Documents/SS_Thinking_Back_to_Plan_for_the_Future_District_State_Leadership_Guide.docx" TargetMode="External"/><Relationship Id="rId4" Type="http://schemas.openxmlformats.org/officeDocument/2006/relationships/hyperlink" Target="https://www.education.ky.gov/curriculum/standards/kyacadstand/Documents/SS_Thinking_Back_to_Plan_for_the_Future_School_Leadership_Guide.docx"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1905" marR="0" lvl="0" indent="0" algn="l" defTabSz="914400" rtl="0" eaLnBrk="1" fontAlgn="auto" latinLnBrk="0" hangingPunct="1">
              <a:lnSpc>
                <a:spcPct val="107000"/>
              </a:lnSpc>
              <a:spcBef>
                <a:spcPts val="0"/>
              </a:spcBef>
              <a:spcAft>
                <a:spcPts val="1870"/>
              </a:spcAft>
              <a:buClr>
                <a:srgbClr val="000000"/>
              </a:buClr>
              <a:buSzPts val="1400"/>
              <a:buFont typeface="Arial"/>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Note: Facilitators wishing to explore the standards revision process more deeply should access Section A: Revision Process Overview, as an Appendix.</a:t>
            </a:r>
          </a:p>
          <a:p>
            <a:pPr marL="1905" marR="0" lvl="0" indent="0" algn="l" defTabSz="914400" rtl="0" eaLnBrk="1" fontAlgn="auto" latinLnBrk="0" hangingPunct="1">
              <a:lnSpc>
                <a:spcPct val="107000"/>
              </a:lnSpc>
              <a:spcBef>
                <a:spcPts val="0"/>
              </a:spcBef>
              <a:spcAft>
                <a:spcPts val="1870"/>
              </a:spcAft>
              <a:buClr>
                <a:srgbClr val="000000"/>
              </a:buClr>
              <a:buSzPts val="1400"/>
              <a:buFont typeface="Arial"/>
              <a:buNone/>
              <a:tabLst/>
              <a:defRPr/>
            </a:pPr>
            <a:endParaRPr lang="en-US" sz="1800" i="1" dirty="0">
              <a:solidFill>
                <a:srgbClr val="000000"/>
              </a:solidFill>
              <a:effectLst/>
              <a:latin typeface="Calibri" panose="020F0502020204030204" pitchFamily="34" charset="0"/>
              <a:ea typeface="Calibri" panose="020F0502020204030204" pitchFamily="34" charset="0"/>
            </a:endParaRPr>
          </a:p>
          <a:p>
            <a:pPr marL="1905" marR="0" indent="0">
              <a:lnSpc>
                <a:spcPct val="107000"/>
              </a:lnSpc>
              <a:spcBef>
                <a:spcPts val="0"/>
              </a:spcBef>
              <a:spcAft>
                <a:spcPts val="1870"/>
              </a:spcAft>
            </a:pPr>
            <a:r>
              <a:rPr lang="en-US" sz="1800" i="1" dirty="0">
                <a:solidFill>
                  <a:srgbClr val="000000"/>
                </a:solidFill>
                <a:effectLst/>
                <a:latin typeface="Calibri" panose="020F0502020204030204" pitchFamily="34" charset="0"/>
                <a:ea typeface="Calibri" panose="020F0502020204030204" pitchFamily="34" charset="0"/>
              </a:rPr>
              <a:t>Officially welcome the participants. Introduce yourself (if necessary).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0">
              <a:lnSpc>
                <a:spcPct val="115000"/>
              </a:lnSpc>
              <a:spcBef>
                <a:spcPts val="0"/>
              </a:spcBef>
              <a:spcAft>
                <a:spcPts val="1695"/>
              </a:spcAft>
            </a:pPr>
            <a:r>
              <a:rPr lang="en-US" sz="1800" dirty="0">
                <a:solidFill>
                  <a:srgbClr val="000000"/>
                </a:solidFill>
                <a:effectLst/>
                <a:latin typeface="Calibri" panose="020F0502020204030204" pitchFamily="34" charset="0"/>
                <a:ea typeface="Calibri" panose="020F0502020204030204" pitchFamily="34" charset="0"/>
              </a:rPr>
              <a:t>Explain: This module is intended to provide an introduction to the new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Section B builds knowledge of the architecture of the document. The architecture comprises the overall organizational structure of the document, the different ways to view the standards, and the design considerations of the specific components within the standards document. </a:t>
            </a:r>
          </a:p>
          <a:p>
            <a:pPr marL="1905" marR="0" indent="0">
              <a:lnSpc>
                <a:spcPct val="115000"/>
              </a:lnSpc>
              <a:spcBef>
                <a:spcPts val="0"/>
              </a:spcBef>
              <a:spcAft>
                <a:spcPts val="1690"/>
              </a:spcAft>
            </a:pPr>
            <a:r>
              <a:rPr lang="en-US" sz="1800" dirty="0">
                <a:solidFill>
                  <a:srgbClr val="000000"/>
                </a:solidFill>
                <a:effectLst/>
                <a:latin typeface="Calibri" panose="020F0502020204030204" pitchFamily="34" charset="0"/>
                <a:ea typeface="Calibri" panose="020F0502020204030204" pitchFamily="34" charset="0"/>
              </a:rPr>
              <a:t>Explain: “Group norms can help to create a safe space where participants feel comfortable sharing their ideas and experiences. Take a moment to read the norms.” After people are finished, ask: “Would you like to revise, edit or add any norms to the list?” If so, make changes on the slide; if not, move on to your discussion of the parking lot. </a:t>
            </a:r>
            <a:r>
              <a:rPr lang="en-US" sz="1800" b="1" dirty="0">
                <a:solidFill>
                  <a:srgbClr val="000000"/>
                </a:solidFill>
                <a:effectLst/>
                <a:latin typeface="Calibri" panose="020F0502020204030204" pitchFamily="34" charset="0"/>
                <a:ea typeface="Calibri" panose="020F0502020204030204" pitchFamily="34" charset="0"/>
              </a:rPr>
              <a:t>NOTE: If participants made changes to this slide in the session over Section A, you will need to update this slide for their initial reading of the norms.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0">
              <a:lnSpc>
                <a:spcPct val="115000"/>
              </a:lnSpc>
              <a:spcBef>
                <a:spcPts val="0"/>
              </a:spcBef>
              <a:spcAft>
                <a:spcPts val="1695"/>
              </a:spcAft>
            </a:pPr>
            <a:r>
              <a:rPr lang="en-US" sz="1800" dirty="0">
                <a:solidFill>
                  <a:srgbClr val="000000"/>
                </a:solidFill>
                <a:effectLst/>
                <a:latin typeface="Calibri" panose="020F0502020204030204" pitchFamily="34" charset="0"/>
                <a:ea typeface="Calibri" panose="020F0502020204030204" pitchFamily="34" charset="0"/>
              </a:rPr>
              <a:t>Explain: “I realize you may not want to pose every question to the whole group, or we may not have time in the session to get to every question. Therefore, I want us to have a place for those questions.” Point out the location of the parking lot for questions. For additional information on how to design the “parking lot” and address the questions, please see the note for the facilitator in Section A.  </a:t>
            </a:r>
          </a:p>
          <a:p>
            <a:pPr marL="0" indent="0"/>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9584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This slide provides information on the organization of the high school standards while highlighting the structure of the U.S. History and World History standards.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1905" marR="0" indent="-6350">
              <a:lnSpc>
                <a:spcPct val="107000"/>
              </a:lnSpc>
              <a:spcBef>
                <a:spcPts val="0"/>
              </a:spcBef>
              <a:spcAft>
                <a:spcPts val="1795"/>
              </a:spcAf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As stated previously, the </a:t>
            </a:r>
            <a:r>
              <a:rPr lang="en-US" sz="1800" i="1" dirty="0">
                <a:effectLst/>
                <a:latin typeface="Calibri" panose="020F0502020204030204" pitchFamily="34" charset="0"/>
                <a:ea typeface="Calibri" panose="020F0502020204030204" pitchFamily="34" charset="0"/>
              </a:rPr>
              <a:t>KAS for Social Studies</a:t>
            </a:r>
            <a:r>
              <a:rPr lang="en-US" sz="1800" dirty="0">
                <a:effectLst/>
                <a:latin typeface="Calibri" panose="020F0502020204030204" pitchFamily="34" charset="0"/>
                <a:ea typeface="Calibri" panose="020F0502020204030204" pitchFamily="34" charset="0"/>
              </a:rPr>
              <a:t> for high school is organized within a similar architecture as the K-8 standards, but the high school standards are organized around the disciplines of civics, economics, geography and US and World History rather than being organized by grade level and grade-level theme.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Within the high school history discipline strand standards, it is important to note the dates of the US. History and World History standards. The high school US. History standards address 1877 to the present while the high school World History standards address 1300 to the present. Additionally, it is important to note the date ranges provided within the individual standards. The specific date ranges provided were purposely selected and should be adhered to when engaging with either the high school US. History or World History standards. </a:t>
            </a:r>
          </a:p>
        </p:txBody>
      </p:sp>
    </p:spTree>
    <p:extLst>
      <p:ext uri="{BB962C8B-B14F-4D97-AF65-F5344CB8AC3E}">
        <p14:creationId xmlns:p14="http://schemas.microsoft.com/office/powerpoint/2010/main" val="3053244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 marR="0" indent="0">
              <a:lnSpc>
                <a:spcPct val="107000"/>
              </a:lnSpc>
              <a:spcBef>
                <a:spcPts val="0"/>
              </a:spcBef>
              <a:spcAft>
                <a:spcPts val="3470"/>
              </a:spcAft>
            </a:pPr>
            <a:r>
              <a:rPr lang="en-US" sz="1800" dirty="0">
                <a:solidFill>
                  <a:srgbClr val="000000"/>
                </a:solidFill>
                <a:effectLst/>
                <a:latin typeface="Calibri" panose="020F0502020204030204" pitchFamily="34" charset="0"/>
                <a:ea typeface="Calibri" panose="020F0502020204030204" pitchFamily="34" charset="0"/>
              </a:rPr>
              <a:t>This slide describes the membership and work of the Review and Development Committee. A list of the writing committee members is found in Appendix B of the </a:t>
            </a:r>
            <a:r>
              <a:rPr lang="en-US" sz="1800" i="1" dirty="0">
                <a:solidFill>
                  <a:srgbClr val="000000"/>
                </a:solidFill>
                <a:effectLst/>
                <a:latin typeface="Calibri" panose="020F0502020204030204" pitchFamily="34" charset="0"/>
                <a:ea typeface="Calibri" panose="020F0502020204030204" pitchFamily="34" charset="0"/>
              </a:rPr>
              <a:t>KAS for Social Studies. </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100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9144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 marR="0" indent="0" algn="l">
              <a:lnSpc>
                <a:spcPct val="114000"/>
              </a:lnSpc>
              <a:spcBef>
                <a:spcPts val="0"/>
              </a:spcBef>
              <a:spcAft>
                <a:spcPts val="1705"/>
              </a:spcAft>
            </a:pPr>
            <a:r>
              <a:rPr lang="en-US" sz="1800" dirty="0">
                <a:solidFill>
                  <a:srgbClr val="000000"/>
                </a:solidFill>
                <a:effectLst/>
                <a:latin typeface="Calibri" panose="020F0502020204030204" pitchFamily="34" charset="0"/>
                <a:ea typeface="Calibri" panose="020F0502020204030204" pitchFamily="34" charset="0"/>
              </a:rPr>
              <a:t>Explain: The writers had a clear vision of the purpose, function and goals of the </a:t>
            </a:r>
            <a:r>
              <a:rPr lang="en-US" sz="1800" i="1" dirty="0">
                <a:solidFill>
                  <a:srgbClr val="000000"/>
                </a:solidFill>
                <a:effectLst/>
                <a:latin typeface="Calibri" panose="020F0502020204030204" pitchFamily="34" charset="0"/>
                <a:ea typeface="Calibri" panose="020F0502020204030204" pitchFamily="34" charset="0"/>
              </a:rPr>
              <a:t>KAS for Social Studies </a:t>
            </a:r>
            <a:r>
              <a:rPr lang="en-US" sz="1800" dirty="0">
                <a:solidFill>
                  <a:srgbClr val="000000"/>
                </a:solidFill>
                <a:effectLst/>
                <a:latin typeface="Calibri" panose="020F0502020204030204" pitchFamily="34" charset="0"/>
                <a:ea typeface="Calibri" panose="020F0502020204030204" pitchFamily="34" charset="0"/>
              </a:rPr>
              <a:t>document.  </a:t>
            </a:r>
          </a:p>
          <a:p>
            <a:pPr marL="1905" marR="0" indent="0" algn="l">
              <a:lnSpc>
                <a:spcPct val="119000"/>
              </a:lnSpc>
              <a:spcBef>
                <a:spcPts val="0"/>
              </a:spcBef>
              <a:spcAft>
                <a:spcPts val="130"/>
              </a:spcAft>
            </a:pPr>
            <a:r>
              <a:rPr lang="en-US" sz="1800" b="1" dirty="0">
                <a:solidFill>
                  <a:srgbClr val="000000"/>
                </a:solidFill>
                <a:effectLst/>
                <a:latin typeface="Calibri" panose="020F0502020204030204" pitchFamily="34" charset="0"/>
                <a:ea typeface="Calibri" panose="020F0502020204030204" pitchFamily="34" charset="0"/>
              </a:rPr>
              <a:t>NOTE: </a:t>
            </a:r>
            <a:r>
              <a:rPr lang="en-US" sz="1800" dirty="0">
                <a:solidFill>
                  <a:srgbClr val="000000"/>
                </a:solidFill>
                <a:effectLst/>
                <a:latin typeface="Calibri" panose="020F0502020204030204" pitchFamily="34" charset="0"/>
                <a:ea typeface="Calibri" panose="020F0502020204030204" pitchFamily="34" charset="0"/>
              </a:rPr>
              <a:t>If participants would like more information on the standards revision process, direct them to the following sites: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0" i="0" u="sng" strike="noStrike" dirty="0">
                <a:solidFill>
                  <a:srgbClr val="1155CC"/>
                </a:solidFill>
                <a:effectLst/>
                <a:latin typeface="Century Gothic" panose="020B0502020202020204" pitchFamily="34" charset="0"/>
                <a:hlinkClick r:id="rId3"/>
              </a:rPr>
              <a:t>https://www.education.ky.gov/_layouts/download.aspx?SourceUrl=</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/curriculum/standards/revision/Pages/default.aspx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https://www.education.ky.gov/curriculum/standards/revision/Documents/Kentucky%20Aca</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 demic%20Standards_Review_and_Implementation_Timeline.pdf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101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8552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Discovery Task – Ask participants, individually, with a partner or in a small grade-banded group, to discuss the reflection questions included below and as seen on the accompanying slide. Facilitate discussion over the reflection questions and address any comments that need further clarification or additional support.  </a:t>
            </a:r>
          </a:p>
          <a:p>
            <a:pPr marL="342900" marR="208280" lvl="0" indent="-342900">
              <a:spcBef>
                <a:spcPts val="26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How is the </a:t>
            </a:r>
            <a:r>
              <a:rPr lang="en-US" sz="1800" i="1" dirty="0">
                <a:effectLst/>
                <a:latin typeface="Calibri" panose="020F0502020204030204" pitchFamily="34" charset="0"/>
                <a:ea typeface="Calibri" panose="020F0502020204030204" pitchFamily="34" charset="0"/>
              </a:rPr>
              <a:t>KAS for Social Studies </a:t>
            </a:r>
            <a:r>
              <a:rPr lang="en-US" sz="1800" dirty="0">
                <a:effectLst/>
                <a:latin typeface="Calibri" panose="020F0502020204030204" pitchFamily="34" charset="0"/>
                <a:ea typeface="Calibri" panose="020F0502020204030204" pitchFamily="34" charset="0"/>
              </a:rPr>
              <a:t>organized? </a:t>
            </a:r>
          </a:p>
          <a:p>
            <a:pPr marL="342900" marR="208280" lvl="0" indent="-342900">
              <a:spcBef>
                <a:spcPts val="26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In the </a:t>
            </a:r>
            <a:r>
              <a:rPr lang="en-US" sz="1800" i="1" dirty="0">
                <a:effectLst/>
                <a:latin typeface="Calibri" panose="020F0502020204030204" pitchFamily="34" charset="0"/>
                <a:ea typeface="Calibri" panose="020F0502020204030204" pitchFamily="34" charset="0"/>
              </a:rPr>
              <a:t>KAS for Social Studies, </a:t>
            </a:r>
            <a:r>
              <a:rPr lang="en-US" sz="1800" dirty="0">
                <a:effectLst/>
                <a:latin typeface="Calibri" panose="020F0502020204030204" pitchFamily="34" charset="0"/>
                <a:ea typeface="Calibri" panose="020F0502020204030204" pitchFamily="34" charset="0"/>
              </a:rPr>
              <a:t>which standards are more important- the inquiry practices or the discipline strands? </a:t>
            </a:r>
            <a:r>
              <a:rPr lang="en-US" sz="1800" dirty="0">
                <a:effectLst/>
                <a:highlight>
                  <a:srgbClr val="FFFF00"/>
                </a:highlight>
                <a:latin typeface="Calibri" panose="020F0502020204030204" pitchFamily="34" charset="0"/>
                <a:ea typeface="Calibri" panose="020F0502020204030204" pitchFamily="34" charset="0"/>
              </a:rPr>
              <a:t>(NOTE: They are equally important.)</a:t>
            </a:r>
            <a:endParaRPr lang="en-US" sz="1800" dirty="0">
              <a:effectLst/>
              <a:latin typeface="Calibri" panose="020F0502020204030204" pitchFamily="34" charset="0"/>
              <a:ea typeface="Calibri" panose="020F0502020204030204" pitchFamily="34" charset="0"/>
            </a:endParaRPr>
          </a:p>
          <a:p>
            <a:pPr marL="342900" marR="208280" lvl="0" indent="-342900">
              <a:spcBef>
                <a:spcPts val="26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What are the inquiry practices as identified in the </a:t>
            </a:r>
            <a:r>
              <a:rPr lang="en-US" sz="1800" i="1" dirty="0">
                <a:effectLst/>
                <a:latin typeface="Calibri" panose="020F0502020204030204" pitchFamily="34" charset="0"/>
                <a:ea typeface="Calibri" panose="020F0502020204030204" pitchFamily="34" charset="0"/>
              </a:rPr>
              <a:t>KAS for Social Studies? </a:t>
            </a:r>
            <a:endParaRPr lang="en-US" sz="1800" dirty="0">
              <a:effectLst/>
              <a:latin typeface="Calibri" panose="020F0502020204030204" pitchFamily="34" charset="0"/>
              <a:ea typeface="Calibri" panose="020F0502020204030204" pitchFamily="34" charset="0"/>
            </a:endParaRPr>
          </a:p>
          <a:p>
            <a:pPr marL="342900" marR="208280" lvl="0" indent="-342900">
              <a:spcBef>
                <a:spcPts val="26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What are the discipline strands identified in the </a:t>
            </a:r>
            <a:r>
              <a:rPr lang="en-US" sz="1800" i="1" dirty="0">
                <a:effectLst/>
                <a:latin typeface="Calibri" panose="020F0502020204030204" pitchFamily="34" charset="0"/>
                <a:ea typeface="Calibri" panose="020F0502020204030204" pitchFamily="34" charset="0"/>
              </a:rPr>
              <a:t>KAS for Social Studies</a:t>
            </a:r>
            <a:r>
              <a:rPr lang="en-US" sz="1800" dirty="0">
                <a:effectLst/>
                <a:latin typeface="Calibri" panose="020F0502020204030204" pitchFamily="34" charset="0"/>
                <a:ea typeface="Calibri" panose="020F0502020204030204" pitchFamily="34" charset="0"/>
              </a:rPr>
              <a:t>?</a:t>
            </a:r>
          </a:p>
          <a:p>
            <a:pPr marL="342900" marR="208280" lvl="0" indent="-342900">
              <a:spcBef>
                <a:spcPts val="26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In the </a:t>
            </a:r>
            <a:r>
              <a:rPr lang="en-US" sz="1800" i="1" dirty="0">
                <a:effectLst/>
                <a:latin typeface="Calibri" panose="020F0502020204030204" pitchFamily="34" charset="0"/>
                <a:ea typeface="Calibri" panose="020F0502020204030204" pitchFamily="34" charset="0"/>
              </a:rPr>
              <a:t>KAS for Social Studies, </a:t>
            </a:r>
            <a:r>
              <a:rPr lang="en-US" sz="1800" dirty="0">
                <a:effectLst/>
                <a:latin typeface="Calibri" panose="020F0502020204030204" pitchFamily="34" charset="0"/>
                <a:ea typeface="Calibri" panose="020F0502020204030204" pitchFamily="34" charset="0"/>
              </a:rPr>
              <a:t>how has your grade level or high school discipline changed? </a:t>
            </a:r>
          </a:p>
          <a:p>
            <a:pPr marL="342900" marR="208280" lvl="0" indent="-342900">
              <a:spcBef>
                <a:spcPts val="26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Where might you need additional support?</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r>
              <a:rPr lang="en-US" sz="1800" dirty="0">
                <a:solidFill>
                  <a:srgbClr val="000000"/>
                </a:solidFill>
                <a:effectLst/>
                <a:latin typeface="Calibri" panose="020F0502020204030204" pitchFamily="34" charset="0"/>
                <a:ea typeface="Calibri" panose="020F0502020204030204" pitchFamily="34" charset="0"/>
              </a:rPr>
              <a:t>Consider maintaining a Google document to house these reflections for continued consideration and further application. </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4253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slide shows the upcoming sections of the module.</a:t>
            </a:r>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6777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200" dirty="0">
                <a:effectLst/>
                <a:latin typeface="Calibri" panose="020F0502020204030204" pitchFamily="34" charset="0"/>
                <a:ea typeface="Calibri" panose="020F0502020204030204" pitchFamily="34" charset="0"/>
              </a:rPr>
              <a:t>Explain: The KDE needs your feedback on the effectiveness of this module, the learning platform and how the consultants may best support you as you take the next steps in the implementation process. We are going to complete a short survey to share our thinking and provide them with feedback on how the KDE can best meet our needs. Feedback from our surveys will be used by the KDE to plan and prepare future professional learning. </a:t>
            </a:r>
          </a:p>
          <a:p>
            <a:pPr marL="0" marR="208280">
              <a:spcBef>
                <a:spcPts val="260"/>
              </a:spcBef>
              <a:spcAft>
                <a:spcPts val="0"/>
              </a:spcAft>
            </a:pPr>
            <a:r>
              <a:rPr lang="en-US" sz="12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200" dirty="0">
                <a:effectLst/>
                <a:latin typeface="Calibri" panose="020F0502020204030204" pitchFamily="34" charset="0"/>
                <a:ea typeface="Calibri" panose="020F0502020204030204" pitchFamily="34" charset="0"/>
              </a:rPr>
              <a:t>Post-survey: </a:t>
            </a:r>
          </a:p>
          <a:p>
            <a:pPr marL="0" marR="208280">
              <a:spcBef>
                <a:spcPts val="260"/>
              </a:spcBef>
              <a:spcAft>
                <a:spcPts val="0"/>
              </a:spcAft>
            </a:pPr>
            <a:r>
              <a:rPr lang="en-US" sz="1200" dirty="0">
                <a:effectLst/>
                <a:latin typeface="Calibri" panose="020F0502020204030204" pitchFamily="34" charset="0"/>
                <a:ea typeface="Calibri" panose="020F0502020204030204" pitchFamily="34" charset="0"/>
              </a:rPr>
              <a:t>Getting to Know the </a:t>
            </a:r>
            <a:r>
              <a:rPr lang="en-US" sz="1200" i="1" dirty="0">
                <a:effectLst/>
                <a:latin typeface="Calibri" panose="020F0502020204030204" pitchFamily="34" charset="0"/>
                <a:ea typeface="Calibri" panose="020F0502020204030204" pitchFamily="34" charset="0"/>
              </a:rPr>
              <a:t>KAS for Social Studies </a:t>
            </a:r>
            <a:r>
              <a:rPr lang="en-US" sz="1200" i="0" dirty="0">
                <a:effectLst/>
                <a:latin typeface="Calibri" panose="020F0502020204030204" pitchFamily="34" charset="0"/>
                <a:ea typeface="Calibri" panose="020F0502020204030204" pitchFamily="34" charset="0"/>
              </a:rPr>
              <a:t>for Teachers: </a:t>
            </a:r>
            <a:r>
              <a:rPr lang="en-US" sz="1200" i="0" u="sng" dirty="0">
                <a:effectLst/>
                <a:latin typeface="Calibri" panose="020F0502020204030204" pitchFamily="34" charset="0"/>
                <a:ea typeface="Calibri" panose="020F0502020204030204" pitchFamily="34" charset="0"/>
              </a:rPr>
              <a:t>https://www.surveymonkey.com/r/XH9NC3R</a:t>
            </a:r>
          </a:p>
          <a:p>
            <a:pPr marL="0" marR="208280">
              <a:spcBef>
                <a:spcPts val="260"/>
              </a:spcBef>
              <a:spcAft>
                <a:spcPts val="0"/>
              </a:spcAft>
            </a:pPr>
            <a:r>
              <a:rPr lang="en-US" sz="1200" i="0" u="none" dirty="0">
                <a:effectLst/>
                <a:latin typeface="Calibri" panose="020F0502020204030204" pitchFamily="34" charset="0"/>
                <a:ea typeface="Calibri" panose="020F0502020204030204" pitchFamily="34" charset="0"/>
              </a:rPr>
              <a:t>Getting to Know the </a:t>
            </a:r>
            <a:r>
              <a:rPr lang="en-US" sz="1200" i="1" u="none" dirty="0">
                <a:effectLst/>
                <a:latin typeface="Calibri" panose="020F0502020204030204" pitchFamily="34" charset="0"/>
                <a:ea typeface="Calibri" panose="020F0502020204030204" pitchFamily="34" charset="0"/>
              </a:rPr>
              <a:t>KAS for Social Studies </a:t>
            </a:r>
            <a:r>
              <a:rPr lang="en-US" sz="1200" i="0" u="none" dirty="0">
                <a:effectLst/>
                <a:latin typeface="Calibri" panose="020F0502020204030204" pitchFamily="34" charset="0"/>
                <a:ea typeface="Calibri" panose="020F0502020204030204" pitchFamily="34" charset="0"/>
              </a:rPr>
              <a:t>for School/District Leaders: </a:t>
            </a:r>
            <a:r>
              <a:rPr lang="en-US" sz="1200" i="0" u="sng" dirty="0">
                <a:effectLst/>
                <a:latin typeface="Calibri" panose="020F0502020204030204" pitchFamily="34" charset="0"/>
                <a:ea typeface="Calibri" panose="020F0502020204030204" pitchFamily="34" charset="0"/>
              </a:rPr>
              <a:t>https://www.surveymonkey.com/r/M23ZWM</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7893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1905" marR="0" indent="0">
              <a:lnSpc>
                <a:spcPct val="107000"/>
              </a:lnSpc>
              <a:spcBef>
                <a:spcPts val="0"/>
              </a:spcBef>
              <a:spcAft>
                <a:spcPts val="1870"/>
              </a:spcAft>
            </a:pPr>
            <a:r>
              <a:rPr lang="en-US" sz="1800" i="1" dirty="0">
                <a:solidFill>
                  <a:srgbClr val="000000"/>
                </a:solidFill>
                <a:effectLst/>
                <a:latin typeface="Calibri" panose="020F0502020204030204" pitchFamily="34" charset="0"/>
                <a:ea typeface="Calibri" panose="020F0502020204030204" pitchFamily="34" charset="0"/>
              </a:rPr>
              <a:t>Officially welcome the participants. Introduce yourself (if necessary).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6350">
              <a:lnSpc>
                <a:spcPct val="115000"/>
              </a:lnSpc>
              <a:spcBef>
                <a:spcPts val="0"/>
              </a:spcBef>
              <a:spcAft>
                <a:spcPts val="1695"/>
              </a:spcAft>
            </a:pPr>
            <a:r>
              <a:rPr lang="en-US" sz="1800" dirty="0">
                <a:solidFill>
                  <a:srgbClr val="000000"/>
                </a:solidFill>
                <a:effectLst/>
                <a:latin typeface="Calibri" panose="020F0502020204030204" pitchFamily="34" charset="0"/>
                <a:ea typeface="Calibri" panose="020F0502020204030204" pitchFamily="34" charset="0"/>
              </a:rPr>
              <a:t>Explain: This module is intended to provide an introduction to the new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Section C builds knowledge of the architecture of the document to discuss the implementation supports found in the document: Grade-Band and Grade-Level Specific Overviews; Disciplinary Clarifications and Instructional Support; Progression Appendix. </a:t>
            </a:r>
          </a:p>
          <a:p>
            <a:pPr marL="1905" marR="0" indent="0">
              <a:lnSpc>
                <a:spcPct val="115000"/>
              </a:lnSpc>
              <a:spcBef>
                <a:spcPts val="0"/>
              </a:spcBef>
              <a:spcAft>
                <a:spcPts val="1690"/>
              </a:spcAft>
            </a:pPr>
            <a:r>
              <a:rPr lang="en-US" sz="1800" dirty="0">
                <a:solidFill>
                  <a:srgbClr val="000000"/>
                </a:solidFill>
                <a:effectLst/>
                <a:latin typeface="Calibri" panose="020F0502020204030204" pitchFamily="34" charset="0"/>
                <a:ea typeface="Calibri" panose="020F0502020204030204" pitchFamily="34" charset="0"/>
              </a:rPr>
              <a:t>Explain: “Group norms can help to create a safe space where participants feel comfortable sharing their ideas and experiences. Take a moment to read the norms.” After people are finished, ask: “Would you like to revise, edit or add any norms to the list?” If so, make changes on the slide; if not, move on to your discussion of the parking lot. </a:t>
            </a:r>
            <a:r>
              <a:rPr lang="en-US" sz="1800" b="1" dirty="0">
                <a:solidFill>
                  <a:srgbClr val="000000"/>
                </a:solidFill>
                <a:effectLst/>
                <a:latin typeface="Calibri" panose="020F0502020204030204" pitchFamily="34" charset="0"/>
                <a:ea typeface="Calibri" panose="020F0502020204030204" pitchFamily="34" charset="0"/>
              </a:rPr>
              <a:t>NOTE: If participants made changes to this slide in the session over Section A, you will need to update this slide for their initial reading of the norms.  </a:t>
            </a:r>
            <a:endParaRPr lang="en-US" sz="1800" dirty="0">
              <a:solidFill>
                <a:srgbClr val="000000"/>
              </a:solidFill>
              <a:effectLst/>
              <a:latin typeface="Calibri" panose="020F0502020204030204" pitchFamily="34" charset="0"/>
              <a:ea typeface="Calibri" panose="020F0502020204030204" pitchFamily="34" charset="0"/>
            </a:endParaRPr>
          </a:p>
          <a:p>
            <a:pPr marL="0" indent="0"/>
            <a:endParaRPr lang="en-US" sz="1400" dirty="0"/>
          </a:p>
          <a:p>
            <a:pPr marL="0" indent="0"/>
            <a:r>
              <a:rPr lang="en-US" sz="1800" dirty="0">
                <a:effectLst/>
                <a:latin typeface="Calibri" panose="020F0502020204030204" pitchFamily="34" charset="0"/>
                <a:ea typeface="Calibri" panose="020F0502020204030204" pitchFamily="34" charset="0"/>
              </a:rPr>
              <a:t>Explain: “I realize you may not want to pose every question to the whole group, or we may not have time in the session to get to every question. Therefore, I want us to have a place for those questions.” Point out the location of the parking lot for questions. For additional information on how to design the “parking lot” and address the questions, please see the note for the facilitator in Section A. </a:t>
            </a:r>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0535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Go over the Group Norms on this slide. </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5804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Move on by explaining: There are two primary learning goals for Section C. Refer to the slide.</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7601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135890" indent="-635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This slide is an image of the Grade Band Overview for elementary level social studies. </a:t>
            </a:r>
          </a:p>
          <a:p>
            <a:pPr marL="6350" marR="135890" indent="-635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1905" marR="0" indent="-6350">
              <a:lnSpc>
                <a:spcPct val="107000"/>
              </a:lnSpc>
              <a:spcBef>
                <a:spcPts val="0"/>
              </a:spcBef>
              <a:spcAft>
                <a:spcPts val="1795"/>
              </a:spcAf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Explain: Grade band overviews for K-5 (page 21), 6-8 (page 93) and high school (pages 139-140) are provided. At the top of each grade band page, information is included to provide guidance on what effective social studies education looks like in each grade band. As was stated previously in section B, short introductions are included with the architecture to provide a brief overview of the theme in K-8. In high school, each discipline includes an introductory paragraph that provides an overview of the standards within the concepts and practices that will be mastered prior to high school graduation. These short introductions have been included in the grade-band overview, below the introductory paragraph, to provide all of the introductions for K-5, 6-8 and high school so that stakeholders could obtain a more complete view of social studies during a particular grade band. </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6001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 marR="0">
              <a:lnSpc>
                <a:spcPct val="114000"/>
              </a:lnSpc>
              <a:spcBef>
                <a:spcPts val="0"/>
              </a:spcBef>
              <a:spcAft>
                <a:spcPts val="1695"/>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Discovery Task - Provide participants with a copy of their respective grade band overview from the KAS document. (The K-5 overview is found on page 21; the grade 6-8 overview is on page 93, and the high school overview is on page 139-140.)  </a:t>
            </a:r>
          </a:p>
          <a:p>
            <a:pPr marL="1905" marR="0">
              <a:lnSpc>
                <a:spcPct val="114000"/>
              </a:lnSpc>
              <a:spcBef>
                <a:spcPts val="0"/>
              </a:spcBef>
              <a:spcAft>
                <a:spcPts val="1695"/>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Ask them to annotate or take notes on evidence for number 1. </a:t>
            </a:r>
          </a:p>
          <a:p>
            <a:pPr marL="1905" marR="0">
              <a:lnSpc>
                <a:spcPct val="114000"/>
              </a:lnSpc>
              <a:spcBef>
                <a:spcPts val="0"/>
              </a:spcBef>
              <a:spcAft>
                <a:spcPts val="1695"/>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Ask participants, individually, with a partner or in a small grade-banded group, to consider how this document may be useful to multiple stakeholders. See number 2. For example, for a principal or district leader who may not be an expert on the specific content standards, the overview document provides a snapshot of what he or she might look for in a walk-through or formal observation. Or at a parent conference, a parent might be better served by seeing a general overview of how the strands work together instead of processing each of his or her child’s grade-level standards. </a:t>
            </a:r>
          </a:p>
          <a:p>
            <a:pPr marL="1905" marR="0">
              <a:lnSpc>
                <a:spcPct val="114000"/>
              </a:lnSpc>
              <a:spcBef>
                <a:spcPts val="0"/>
              </a:spcBef>
              <a:spcAft>
                <a:spcPts val="1695"/>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Facilitate discussion over the reflection generated on this one-pager. Based on this discussion, consider asking if an additional document might need to be created for a particular stakeholder. What might be its purpose? Make-up? Design?  </a:t>
            </a:r>
          </a:p>
          <a:p>
            <a:pPr marL="1905" marR="0">
              <a:lnSpc>
                <a:spcPct val="114000"/>
              </a:lnSpc>
              <a:spcBef>
                <a:spcPts val="0"/>
              </a:spcBef>
              <a:spcAft>
                <a:spcPts val="1695"/>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Consider maintaining a Google document to house these reflections for continued consideration and further application.</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18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8727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510ced27d3_0_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6350" marR="135890" indent="-635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his slide provides information on the grade-level introductions, the suggested key vocabulary and the progression snapshots found in the Grade-level Specific Overview. </a:t>
            </a:r>
          </a:p>
          <a:p>
            <a:pPr marL="6350" marR="135890" indent="-6350">
              <a:lnSpc>
                <a:spcPct val="107000"/>
              </a:lnSpc>
              <a:spcBef>
                <a:spcPts val="0"/>
              </a:spcBef>
              <a:spcAft>
                <a:spcPts val="0"/>
              </a:spcAft>
            </a:pPr>
            <a:r>
              <a:rPr lang="en-US" sz="1800" u="none" strike="noStrike" dirty="0">
                <a:solidFill>
                  <a:srgbClr val="000000"/>
                </a:solidFill>
                <a:effectLst/>
                <a:highlight>
                  <a:srgbClr val="FFFF00"/>
                </a:highlight>
                <a:latin typeface="Calibri" panose="020F0502020204030204" pitchFamily="34" charset="0"/>
                <a:ea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6350" marR="135890" indent="-6350">
              <a:lnSpc>
                <a:spcPct val="107000"/>
              </a:lnSpc>
              <a:spcBef>
                <a:spcPts val="0"/>
              </a:spcBef>
              <a:spcAft>
                <a:spcPts val="0"/>
              </a:spcAft>
            </a:pPr>
            <a:r>
              <a:rPr lang="en-US" sz="1800" u="sng" dirty="0">
                <a:solidFill>
                  <a:srgbClr val="000000"/>
                </a:solidFill>
                <a:effectLst/>
                <a:highlight>
                  <a:srgbClr val="FFFF00"/>
                </a:highlight>
                <a:latin typeface="Calibri" panose="020F0502020204030204" pitchFamily="34" charset="0"/>
                <a:ea typeface="Calibri" panose="020F0502020204030204" pitchFamily="34" charset="0"/>
              </a:rPr>
              <a:t>Additional note for the facilitator</a:t>
            </a:r>
            <a:r>
              <a:rPr lang="en-US" sz="1800" u="sng" dirty="0">
                <a:solidFill>
                  <a:srgbClr val="000000"/>
                </a:solidFill>
                <a:effectLst/>
                <a:latin typeface="Calibri" panose="020F0502020204030204" pitchFamily="34" charset="0"/>
                <a:ea typeface="Calibri" panose="020F0502020204030204" pitchFamily="34" charset="0"/>
              </a:rPr>
              <a:t>:</a:t>
            </a:r>
            <a:r>
              <a:rPr lang="en-US" sz="1800" dirty="0">
                <a:solidFill>
                  <a:srgbClr val="000000"/>
                </a:solidFill>
                <a:effectLst/>
                <a:latin typeface="Calibri" panose="020F0502020204030204" pitchFamily="34" charset="0"/>
                <a:ea typeface="Calibri" panose="020F0502020204030204" pitchFamily="34" charset="0"/>
              </a:rPr>
              <a:t> The following section of the module provides more information about the Grade-level Specific Overviews found in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The Grade-level Specific Overviews are only provided for K-8. While Grade-level Specific overviews are not provided for high school, it is still valuable for your high school teachers to review a K-8 example as the information contained in these sections provide additional information on the way in which the document functions. </a:t>
            </a:r>
          </a:p>
          <a:p>
            <a:pPr marL="6350" marR="135890" indent="-635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1905" marR="0" indent="0">
              <a:lnSpc>
                <a:spcPct val="107000"/>
              </a:lnSpc>
              <a:spcBef>
                <a:spcPts val="0"/>
              </a:spcBef>
              <a:spcAft>
                <a:spcPts val="1795"/>
              </a:spcAft>
            </a:pPr>
            <a:r>
              <a:rPr lang="en-US" sz="1800" dirty="0">
                <a:solidFill>
                  <a:srgbClr val="000000"/>
                </a:solidFill>
                <a:effectLst/>
                <a:latin typeface="Calibri" panose="020F0502020204030204" pitchFamily="34" charset="0"/>
                <a:ea typeface="Calibri" panose="020F0502020204030204" pitchFamily="34" charset="0"/>
              </a:rPr>
              <a:t>Bring the group back together, and </a:t>
            </a: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0">
              <a:lnSpc>
                <a:spcPct val="114000"/>
              </a:lnSpc>
              <a:spcBef>
                <a:spcPts val="0"/>
              </a:spcBef>
              <a:spcAft>
                <a:spcPts val="1695"/>
              </a:spcAft>
            </a:pPr>
            <a:r>
              <a:rPr lang="en-US" sz="1800" dirty="0">
                <a:solidFill>
                  <a:srgbClr val="000000"/>
                </a:solidFill>
                <a:effectLst/>
                <a:latin typeface="Calibri" panose="020F0502020204030204" pitchFamily="34" charset="0"/>
                <a:ea typeface="Calibri" panose="020F0502020204030204" pitchFamily="34" charset="0"/>
              </a:rPr>
              <a:t>Explain: Based on feedback provided during the standards revision process, grade-level specific overviews were added to the </a:t>
            </a:r>
            <a:r>
              <a:rPr lang="en-US" sz="1800" i="1" dirty="0">
                <a:solidFill>
                  <a:srgbClr val="000000"/>
                </a:solidFill>
                <a:effectLst/>
                <a:latin typeface="Calibri" panose="020F0502020204030204" pitchFamily="34" charset="0"/>
                <a:ea typeface="Calibri" panose="020F0502020204030204" pitchFamily="34" charset="0"/>
              </a:rPr>
              <a:t>Kentucky Academic Standards (KAS) for Social Studies</a:t>
            </a:r>
            <a:r>
              <a:rPr lang="en-US" sz="1800" dirty="0">
                <a:solidFill>
                  <a:srgbClr val="000000"/>
                </a:solidFill>
                <a:effectLst/>
                <a:latin typeface="Calibri" panose="020F0502020204030204" pitchFamily="34" charset="0"/>
                <a:ea typeface="Calibri" panose="020F0502020204030204" pitchFamily="34" charset="0"/>
              </a:rPr>
              <a:t> document in kindergarten through grade 8. In K-8, each grade level is introduced with a grade-level specific overview that includes an expanded grade-level introduction, suggested key vocabulary, connections to the previous and following grade, and an explanation of what inquiry looks like in practice. The grade-level theme presented in the introduction drives the standards within the concepts and practices through the four disciplines of civics, economics, geography and history.</a:t>
            </a:r>
          </a:p>
          <a:p>
            <a:pPr marL="1905" marR="0" indent="0">
              <a:lnSpc>
                <a:spcPct val="114000"/>
              </a:lnSpc>
              <a:spcBef>
                <a:spcPts val="0"/>
              </a:spcBef>
              <a:spcAft>
                <a:spcPts val="1695"/>
              </a:spcAft>
            </a:pPr>
            <a:r>
              <a:rPr lang="en-US" sz="1800" b="1" dirty="0">
                <a:solidFill>
                  <a:srgbClr val="000000"/>
                </a:solidFill>
                <a:effectLst/>
                <a:latin typeface="Calibri" panose="020F0502020204030204" pitchFamily="34" charset="0"/>
                <a:ea typeface="Calibri" panose="020F0502020204030204" pitchFamily="34" charset="0"/>
              </a:rPr>
              <a:t>Grade-level introductions:</a:t>
            </a:r>
            <a:r>
              <a:rPr lang="en-US" sz="1800" dirty="0">
                <a:solidFill>
                  <a:srgbClr val="000000"/>
                </a:solidFill>
                <a:effectLst/>
                <a:latin typeface="Calibri" panose="020F0502020204030204" pitchFamily="34" charset="0"/>
                <a:ea typeface="Calibri" panose="020F0502020204030204" pitchFamily="34" charset="0"/>
              </a:rPr>
              <a:t> Feedback indicated that stakeholders valued the additional clarity of an expanded introduction specific to each grade level. The expanded introduction provides additional information on the grade-level theme and explains how the goal of social studies education connects with students as they progress through their social studies education. Additionally, the expanded introduction provides examples of how learners engage with each of the four disciplines during the year. </a:t>
            </a:r>
          </a:p>
          <a:p>
            <a:pPr marL="1905" marR="0" indent="0">
              <a:lnSpc>
                <a:spcPct val="114000"/>
              </a:lnSpc>
              <a:spcBef>
                <a:spcPts val="0"/>
              </a:spcBef>
              <a:spcAft>
                <a:spcPts val="1695"/>
              </a:spcAft>
            </a:pPr>
            <a:r>
              <a:rPr lang="en-US" sz="1800" b="1" dirty="0">
                <a:solidFill>
                  <a:srgbClr val="000000"/>
                </a:solidFill>
                <a:effectLst/>
                <a:latin typeface="Calibri" panose="020F0502020204030204" pitchFamily="34" charset="0"/>
                <a:ea typeface="Calibri" panose="020F0502020204030204" pitchFamily="34" charset="0"/>
              </a:rPr>
              <a:t>Suggested key vocabulary:</a:t>
            </a:r>
            <a:r>
              <a:rPr lang="en-US" sz="1800" dirty="0">
                <a:solidFill>
                  <a:srgbClr val="000000"/>
                </a:solidFill>
                <a:effectLst/>
                <a:latin typeface="Calibri" panose="020F0502020204030204" pitchFamily="34" charset="0"/>
                <a:ea typeface="Calibri" panose="020F0502020204030204" pitchFamily="34" charset="0"/>
              </a:rPr>
              <a:t> Feedback also indicated that stakeholders valued suggested key vocabulary specific to each grade level. The writing committee identified terms that they felt were essential to understanding the content and skills in the standards. The identified key vocabulary terms listed are possible suggestions; they are not the only terms that may be used during instruction. Additionally, it is important to note that merely knowing the definitions of these terms is not enough to obtain mastery of the standards. </a:t>
            </a:r>
          </a:p>
          <a:p>
            <a:pPr marL="1905" marR="0" indent="0">
              <a:lnSpc>
                <a:spcPct val="114000"/>
              </a:lnSpc>
              <a:spcBef>
                <a:spcPts val="0"/>
              </a:spcBef>
              <a:spcAft>
                <a:spcPts val="1695"/>
              </a:spcAft>
            </a:pPr>
            <a:r>
              <a:rPr lang="en-US" sz="1800" b="1" dirty="0">
                <a:solidFill>
                  <a:srgbClr val="000000"/>
                </a:solidFill>
                <a:effectLst/>
                <a:latin typeface="Calibri" panose="020F0502020204030204" pitchFamily="34" charset="0"/>
                <a:ea typeface="Calibri" panose="020F0502020204030204" pitchFamily="34" charset="0"/>
              </a:rPr>
              <a:t>Looking Back, Looking Ahead: progression snapshots: </a:t>
            </a:r>
            <a:r>
              <a:rPr lang="en-US" sz="1800" dirty="0">
                <a:solidFill>
                  <a:srgbClr val="000000"/>
                </a:solidFill>
                <a:effectLst/>
                <a:latin typeface="Calibri" panose="020F0502020204030204" pitchFamily="34" charset="0"/>
                <a:ea typeface="Calibri" panose="020F0502020204030204" pitchFamily="34" charset="0"/>
              </a:rPr>
              <a:t>Feedback indicated that stakeholders valued the progression snapshots found in the overviews. Short summaries of the previous and following grades are included to provide educators information on what a student’s social studies learning experience is focused on in the previous and following grade. This short snapshot provides a short narrative on how the current grade’s theme progresses. </a:t>
            </a:r>
          </a:p>
          <a:p>
            <a:endParaRPr dirty="0"/>
          </a:p>
        </p:txBody>
      </p:sp>
      <p:sp>
        <p:nvSpPr>
          <p:cNvPr id="171" name="Google Shape;171;g510ced27d3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250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Go over the Group Norms on this slide. </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8412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10ced27d3_0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905" marR="0" indent="-6350">
              <a:lnSpc>
                <a:spcPct val="107000"/>
              </a:lnSpc>
              <a:spcBef>
                <a:spcPts val="0"/>
              </a:spcBef>
              <a:spcAft>
                <a:spcPts val="1795"/>
              </a:spcAft>
            </a:pPr>
            <a:r>
              <a:rPr lang="en-US" sz="1800" dirty="0">
                <a:solidFill>
                  <a:srgbClr val="000000"/>
                </a:solidFill>
                <a:effectLst/>
                <a:latin typeface="Calibri" panose="020F0502020204030204" pitchFamily="34" charset="0"/>
                <a:ea typeface="Calibri" panose="020F0502020204030204" pitchFamily="34" charset="0"/>
              </a:rPr>
              <a:t>This slide provides information on the “What this looks like in practice” chart. </a:t>
            </a:r>
          </a:p>
          <a:p>
            <a:pPr marL="1905" marR="0" indent="-6350">
              <a:lnSpc>
                <a:spcPct val="107000"/>
              </a:lnSpc>
              <a:spcBef>
                <a:spcPts val="0"/>
              </a:spcBef>
              <a:spcAft>
                <a:spcPts val="1795"/>
              </a:spcAf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6350">
              <a:lnSpc>
                <a:spcPct val="107000"/>
              </a:lnSpc>
              <a:spcBef>
                <a:spcPts val="0"/>
              </a:spcBef>
              <a:spcAft>
                <a:spcPts val="1795"/>
              </a:spcAft>
            </a:pPr>
            <a:r>
              <a:rPr lang="en-US" sz="1800" dirty="0">
                <a:solidFill>
                  <a:srgbClr val="000000"/>
                </a:solidFill>
                <a:effectLst/>
                <a:latin typeface="Calibri" panose="020F0502020204030204" pitchFamily="34" charset="0"/>
                <a:ea typeface="Calibri" panose="020F0502020204030204" pitchFamily="34" charset="0"/>
              </a:rPr>
              <a:t>Explain: Feedback provided indicated that further supports were needed to assist stakeholders in seeing how the inquiry and discipline strand standards interact in a learning experience. This section provides guidance on how to combine the standards into a learning experience for students and how the standards work together to ensure students are engaged in the inquiry practices throughout K-8. The identified sample evidence of learning is a possible suggestion of how the disciplinary strand standards interact with the inquiry practices; however, it is not the only pathway and is not comprehensive to obtain mastery of the standards.</a:t>
            </a:r>
          </a:p>
          <a:p>
            <a:pPr marL="0" lvl="0" indent="0" algn="l" rtl="0">
              <a:spcBef>
                <a:spcPts val="0"/>
              </a:spcBef>
              <a:spcAft>
                <a:spcPts val="0"/>
              </a:spcAft>
              <a:buClr>
                <a:schemeClr val="dk1"/>
              </a:buClr>
              <a:buSzPts val="1100"/>
              <a:buFont typeface="Arial"/>
              <a:buNone/>
            </a:pPr>
            <a:endParaRPr dirty="0"/>
          </a:p>
        </p:txBody>
      </p:sp>
      <p:sp>
        <p:nvSpPr>
          <p:cNvPr id="181" name="Google Shape;181;g510ced27d3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9201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 marR="0" indent="-6350">
              <a:lnSpc>
                <a:spcPct val="107000"/>
              </a:lnSpc>
              <a:spcBef>
                <a:spcPts val="0"/>
              </a:spcBef>
              <a:spcAft>
                <a:spcPts val="1795"/>
              </a:spcAft>
            </a:pPr>
            <a:r>
              <a:rPr lang="en-US" sz="1800" dirty="0">
                <a:solidFill>
                  <a:srgbClr val="000000"/>
                </a:solidFill>
                <a:effectLst/>
                <a:latin typeface="Calibri" panose="020F0502020204030204" pitchFamily="34" charset="0"/>
                <a:ea typeface="Calibri" panose="020F0502020204030204" pitchFamily="34" charset="0"/>
              </a:rPr>
              <a:t>This slide provides an image of an example of “Opportunities for Cross Disciplinary Connections.” </a:t>
            </a:r>
          </a:p>
          <a:p>
            <a:pPr marL="1905" marR="0" indent="-6350">
              <a:lnSpc>
                <a:spcPct val="107000"/>
              </a:lnSpc>
              <a:spcBef>
                <a:spcPts val="0"/>
              </a:spcBef>
              <a:spcAft>
                <a:spcPts val="1795"/>
              </a:spcAf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Explain: Opportunities for cross disciplinary connections were also identified. Feedback provided indicated that teachers needed support, especially at the elementary school level, when understanding how cross disciplinary connections could be made among the content standards. In this section, connections are made between the </a:t>
            </a:r>
            <a:r>
              <a:rPr lang="en-US" sz="1800" i="1" dirty="0">
                <a:effectLst/>
                <a:latin typeface="Calibri" panose="020F0502020204030204" pitchFamily="34" charset="0"/>
                <a:ea typeface="Calibri" panose="020F0502020204030204" pitchFamily="34" charset="0"/>
              </a:rPr>
              <a:t>KAS for Social Studies </a:t>
            </a:r>
            <a:r>
              <a:rPr lang="en-US" sz="1800" dirty="0">
                <a:effectLst/>
                <a:latin typeface="Calibri" panose="020F0502020204030204" pitchFamily="34" charset="0"/>
                <a:ea typeface="Calibri" panose="020F0502020204030204" pitchFamily="34" charset="0"/>
              </a:rPr>
              <a:t>and the </a:t>
            </a:r>
            <a:r>
              <a:rPr lang="en-US" sz="1800" i="1" dirty="0">
                <a:effectLst/>
                <a:latin typeface="Calibri" panose="020F0502020204030204" pitchFamily="34" charset="0"/>
                <a:ea typeface="Calibri" panose="020F0502020204030204" pitchFamily="34" charset="0"/>
              </a:rPr>
              <a:t>Kentucky Academic Standards (KAS) for Reading and Writing</a:t>
            </a:r>
            <a:r>
              <a:rPr lang="en-US" sz="1800" dirty="0">
                <a:effectLst/>
                <a:latin typeface="Calibri" panose="020F0502020204030204" pitchFamily="34" charset="0"/>
                <a:ea typeface="Calibri" panose="020F0502020204030204" pitchFamily="34" charset="0"/>
              </a:rPr>
              <a:t>.</a:t>
            </a:r>
            <a:endParaRPr lang="en-US" dirty="0"/>
          </a:p>
        </p:txBody>
      </p:sp>
    </p:spTree>
    <p:extLst>
      <p:ext uri="{BB962C8B-B14F-4D97-AF65-F5344CB8AC3E}">
        <p14:creationId xmlns:p14="http://schemas.microsoft.com/office/powerpoint/2010/main" val="4082514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Discovery Task - Provide participants with a copy of their respective grade-level specific overview from the KAS document. See pages 22-24 for the kindergarten grade-level overview, pages 81-83 for grade 5, and pages 121-123 for grade 8. Additional examples of the specific grade-level overviews are identified in the Table of Contents.</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u="sng" dirty="0">
                <a:solidFill>
                  <a:srgbClr val="000000"/>
                </a:solidFill>
                <a:effectLst/>
                <a:highlight>
                  <a:srgbClr val="FFFF00"/>
                </a:highlight>
                <a:latin typeface="Calibri" panose="020F0502020204030204" pitchFamily="34" charset="0"/>
                <a:ea typeface="Calibri" panose="020F0502020204030204" pitchFamily="34" charset="0"/>
              </a:rPr>
              <a:t>Additional note for the facilitator</a:t>
            </a:r>
            <a:r>
              <a:rPr lang="en-US" sz="1800" dirty="0">
                <a:solidFill>
                  <a:srgbClr val="000000"/>
                </a:solidFill>
                <a:effectLst/>
                <a:latin typeface="Calibri" panose="020F0502020204030204" pitchFamily="34" charset="0"/>
                <a:ea typeface="Calibri" panose="020F0502020204030204" pitchFamily="34" charset="0"/>
              </a:rPr>
              <a:t>: While Grade-level Specific Overviews are not provided for high school, have high school teachers work with the Grade 8 Grade-level Specific Overview with a partner or in a small grade-banded group, to identify any areas of the Grade-level Specific Overview that may be useful for curriculum and instruction.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Ask participants, individually, with a partner or in a small grade-banded group, to discuss the questions on the slide. Facilitate discussion over the reflection questions and address any comments that need further clarification or additional support. </a:t>
            </a: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 </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22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4532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10ced27d3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510ced27d3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1905" marR="0" indent="0">
              <a:lnSpc>
                <a:spcPct val="107000"/>
              </a:lnSpc>
              <a:spcBef>
                <a:spcPts val="0"/>
              </a:spcBef>
              <a:spcAft>
                <a:spcPts val="1795"/>
              </a:spcAft>
            </a:pPr>
            <a:r>
              <a:rPr lang="en-US" sz="1800" dirty="0">
                <a:solidFill>
                  <a:srgbClr val="000000"/>
                </a:solidFill>
                <a:effectLst/>
                <a:latin typeface="Calibri" panose="020F0502020204030204" pitchFamily="34" charset="0"/>
                <a:ea typeface="Calibri" panose="020F0502020204030204" pitchFamily="34" charset="0"/>
              </a:rPr>
              <a:t>This slide provides an image of the Disciplinary Clarifications. </a:t>
            </a:r>
          </a:p>
          <a:p>
            <a:pPr marL="1905" marR="0" indent="0">
              <a:lnSpc>
                <a:spcPct val="107000"/>
              </a:lnSpc>
              <a:spcBef>
                <a:spcPts val="0"/>
              </a:spcBef>
              <a:spcAft>
                <a:spcPts val="1795"/>
              </a:spcAft>
            </a:pPr>
            <a:r>
              <a:rPr lang="en-US" sz="1800" dirty="0">
                <a:solidFill>
                  <a:srgbClr val="000000"/>
                </a:solidFill>
                <a:effectLst/>
                <a:latin typeface="Calibri" panose="020F0502020204030204" pitchFamily="34" charset="0"/>
                <a:ea typeface="Calibri" panose="020F0502020204030204" pitchFamily="34" charset="0"/>
              </a:rPr>
              <a:t>Bring the group back together, and </a:t>
            </a: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Following the K-8 grade-level and high school discipline standards, disciplinary clarifications are provided. The disciplinary clarifications include sample ideas of content and concepts to help teachers better understand the expectations of the standards. The identified disciplinary clarifications are possible suggestions; however, they are not the only pathways and are not comprehensive to obtain mastery of the standards. </a:t>
            </a: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98" name="Google Shape;198;g510ced27d3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23</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5981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Discovery Task - See pages 27-31 for the kindergarten disciplinary clarifications and instructional support. Additional examples of the disciplinary clarifications and instructional support are identified in the Table of Contents.</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Ask participants, individually, with a partner or in a small grade-banded group, to discuss the questions on the slide after reading through the disciplinary clarifications relevant for their students. Facilitate discussion over the reflection questions and address any comments that need further clarification or additional support. </a:t>
            </a: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 </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24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6889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10ced27d3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1905" marR="0" indent="0">
              <a:lnSpc>
                <a:spcPct val="107000"/>
              </a:lnSpc>
              <a:spcBef>
                <a:spcPts val="0"/>
              </a:spcBef>
              <a:spcAft>
                <a:spcPts val="1795"/>
              </a:spcAft>
            </a:pPr>
            <a:r>
              <a:rPr lang="en-US" sz="1800" dirty="0">
                <a:solidFill>
                  <a:srgbClr val="000000"/>
                </a:solidFill>
                <a:effectLst/>
                <a:latin typeface="Calibri" panose="020F0502020204030204" pitchFamily="34" charset="0"/>
                <a:ea typeface="Calibri" panose="020F0502020204030204" pitchFamily="34" charset="0"/>
              </a:rPr>
              <a:t>Bring the group back together, and </a:t>
            </a: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p>
          <a:p>
            <a:pPr marL="1905" marR="0" indent="0">
              <a:lnSpc>
                <a:spcPct val="107000"/>
              </a:lnSpc>
              <a:spcBef>
                <a:spcPts val="0"/>
              </a:spcBef>
              <a:spcAft>
                <a:spcPts val="1795"/>
              </a:spcAft>
            </a:pPr>
            <a:endParaRPr lang="en-US" sz="1800" b="1" dirty="0">
              <a:solidFill>
                <a:srgbClr val="000000"/>
              </a:solidFill>
              <a:effectLst/>
              <a:latin typeface="Calibri" panose="020F0502020204030204" pitchFamily="34" charset="0"/>
              <a:ea typeface="Calibri" panose="020F0502020204030204" pitchFamily="34" charset="0"/>
            </a:endParaRPr>
          </a:p>
          <a:p>
            <a:pPr marL="1905" marR="0" indent="0">
              <a:lnSpc>
                <a:spcPct val="107000"/>
              </a:lnSpc>
              <a:spcBef>
                <a:spcPts val="0"/>
              </a:spcBef>
              <a:spcAft>
                <a:spcPts val="1795"/>
              </a:spcAft>
            </a:pPr>
            <a:r>
              <a:rPr lang="en-US" sz="1800" dirty="0">
                <a:effectLst/>
                <a:latin typeface="Calibri" panose="020F0502020204030204" pitchFamily="34" charset="0"/>
                <a:ea typeface="Calibri" panose="020F0502020204030204" pitchFamily="34" charset="0"/>
              </a:rPr>
              <a:t>Explain: The </a:t>
            </a:r>
            <a:r>
              <a:rPr lang="en-US" sz="1800" i="1" dirty="0">
                <a:effectLst/>
                <a:latin typeface="Calibri" panose="020F0502020204030204" pitchFamily="34" charset="0"/>
                <a:ea typeface="Calibri" panose="020F0502020204030204" pitchFamily="34" charset="0"/>
              </a:rPr>
              <a:t>KAS for Social Studies </a:t>
            </a:r>
            <a:r>
              <a:rPr lang="en-US" sz="1800" dirty="0">
                <a:effectLst/>
                <a:latin typeface="Calibri" panose="020F0502020204030204" pitchFamily="34" charset="0"/>
                <a:ea typeface="Calibri" panose="020F0502020204030204" pitchFamily="34" charset="0"/>
              </a:rPr>
              <a:t>has been organized in progressions from K-12 by grade level, inquiry practice, discipline, and concepts and practices to aid districts in curriculum development. (See pages 196-275.)</a:t>
            </a:r>
            <a:endParaRPr dirty="0"/>
          </a:p>
        </p:txBody>
      </p:sp>
      <p:sp>
        <p:nvSpPr>
          <p:cNvPr id="205" name="Google Shape;205;g510ced27d3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9018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Discovery Task: Have participants go to the K-12 progression for at least one inquiry practice or disciplinary strand standard.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Ask participants, individually, with a partner or in a small grade-banded group, to reflect on the following questions: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How might this view be useful for vertical alignment? In PLCs?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Where might you need additional support?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Facilitate discussion over the reflection questions. </a:t>
            </a:r>
          </a:p>
          <a:p>
            <a:pPr marL="6350" marR="0" indent="-6350">
              <a:lnSpc>
                <a:spcPct val="112000"/>
              </a:lnSpc>
              <a:spcBef>
                <a:spcPts val="0"/>
              </a:spcBef>
              <a:spcAft>
                <a:spcPts val="130"/>
              </a:spcAft>
              <a:tabLst>
                <a:tab pos="284480" algn="l"/>
                <a:tab pos="888365" algn="l"/>
              </a:tabLst>
            </a:pP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26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7615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slide shows the upcoming sections of the module.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27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9230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End Slides for Section C.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Bring the group back together.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The KDE needs your feedback on the effectiveness of this module, the learning platform and how the consultants may best support you as you take the next steps in the implementation process. We are going to complete a short survey to share our thinking and provide them with feedback on how the KDE can best meet our needs. Feedback from our surveys will be used by the KDE to plan and prepare future professional learning.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Post-survey: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Getting to Know the </a:t>
            </a:r>
            <a:r>
              <a:rPr lang="en-US" sz="1800" i="1" dirty="0">
                <a:effectLst/>
                <a:latin typeface="Calibri" panose="020F0502020204030204" pitchFamily="34" charset="0"/>
                <a:ea typeface="Calibri" panose="020F0502020204030204" pitchFamily="34" charset="0"/>
              </a:rPr>
              <a:t>KAS for Social Studies </a:t>
            </a:r>
            <a:r>
              <a:rPr lang="en-US" sz="1800" i="0" dirty="0">
                <a:effectLst/>
                <a:latin typeface="Calibri" panose="020F0502020204030204" pitchFamily="34" charset="0"/>
                <a:ea typeface="Calibri" panose="020F0502020204030204" pitchFamily="34" charset="0"/>
              </a:rPr>
              <a:t>for Teachers: </a:t>
            </a:r>
            <a:r>
              <a:rPr lang="en-US" sz="1800" i="0" u="sng" dirty="0">
                <a:effectLst/>
                <a:latin typeface="Calibri" panose="020F0502020204030204" pitchFamily="34" charset="0"/>
                <a:ea typeface="Calibri" panose="020F0502020204030204" pitchFamily="34" charset="0"/>
              </a:rPr>
              <a:t>https://www.surveymonkey.com/r/XH9NC3R</a:t>
            </a:r>
          </a:p>
          <a:p>
            <a:pPr marL="0" marR="208280">
              <a:spcBef>
                <a:spcPts val="260"/>
              </a:spcBef>
              <a:spcAft>
                <a:spcPts val="0"/>
              </a:spcAft>
            </a:pPr>
            <a:r>
              <a:rPr lang="en-US" sz="1800" i="0" u="none" dirty="0">
                <a:effectLst/>
                <a:latin typeface="Calibri" panose="020F0502020204030204" pitchFamily="34" charset="0"/>
                <a:ea typeface="Calibri" panose="020F0502020204030204" pitchFamily="34" charset="0"/>
              </a:rPr>
              <a:t>Getting to Know the </a:t>
            </a:r>
            <a:r>
              <a:rPr lang="en-US" sz="1800" i="1" u="none" dirty="0">
                <a:effectLst/>
                <a:latin typeface="Calibri" panose="020F0502020204030204" pitchFamily="34" charset="0"/>
                <a:ea typeface="Calibri" panose="020F0502020204030204" pitchFamily="34" charset="0"/>
              </a:rPr>
              <a:t>KAS for Social Studies </a:t>
            </a:r>
            <a:r>
              <a:rPr lang="en-US" sz="1800" i="0" u="none" dirty="0">
                <a:effectLst/>
                <a:latin typeface="Calibri" panose="020F0502020204030204" pitchFamily="34" charset="0"/>
                <a:ea typeface="Calibri" panose="020F0502020204030204" pitchFamily="34" charset="0"/>
              </a:rPr>
              <a:t>for School/District Leaders: </a:t>
            </a:r>
            <a:r>
              <a:rPr lang="en-US" sz="1800" i="0" u="sng" dirty="0">
                <a:effectLst/>
                <a:latin typeface="Calibri" panose="020F0502020204030204" pitchFamily="34" charset="0"/>
                <a:ea typeface="Calibri" panose="020F0502020204030204" pitchFamily="34" charset="0"/>
              </a:rPr>
              <a:t>https://www.surveymonkey.com/r/M23ZWM</a:t>
            </a:r>
            <a:endParaRPr lang="en-US" sz="1800" u="sng"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28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9073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1905" marR="0" indent="0">
              <a:lnSpc>
                <a:spcPct val="107000"/>
              </a:lnSpc>
              <a:spcBef>
                <a:spcPts val="0"/>
              </a:spcBef>
              <a:spcAft>
                <a:spcPts val="1870"/>
              </a:spcAft>
            </a:pPr>
            <a:r>
              <a:rPr lang="en-US" sz="1800" i="1" dirty="0">
                <a:solidFill>
                  <a:srgbClr val="000000"/>
                </a:solidFill>
                <a:effectLst/>
                <a:latin typeface="Calibri" panose="020F0502020204030204" pitchFamily="34" charset="0"/>
                <a:ea typeface="Calibri" panose="020F0502020204030204" pitchFamily="34" charset="0"/>
              </a:rPr>
              <a:t>Officially welcome the participants. Introduce yourself (if necessary).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6350">
              <a:lnSpc>
                <a:spcPct val="115000"/>
              </a:lnSpc>
              <a:spcBef>
                <a:spcPts val="0"/>
              </a:spcBef>
              <a:spcAft>
                <a:spcPts val="1695"/>
              </a:spcAft>
            </a:pPr>
            <a:r>
              <a:rPr lang="en-US" sz="1800" dirty="0">
                <a:solidFill>
                  <a:srgbClr val="000000"/>
                </a:solidFill>
                <a:effectLst/>
                <a:latin typeface="Calibri" panose="020F0502020204030204" pitchFamily="34" charset="0"/>
                <a:ea typeface="Calibri" panose="020F0502020204030204" pitchFamily="34" charset="0"/>
              </a:rPr>
              <a:t>Explain: This module is intended to provide an introduction to the new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Section D builds knowledge of the architecture of the document to discuss the inquiry practices. Specifically, it focuses on the inquiry practice of Questioning. </a:t>
            </a:r>
          </a:p>
          <a:p>
            <a:pPr marL="1905" marR="0" indent="0">
              <a:lnSpc>
                <a:spcPct val="115000"/>
              </a:lnSpc>
              <a:spcBef>
                <a:spcPts val="0"/>
              </a:spcBef>
              <a:spcAft>
                <a:spcPts val="1690"/>
              </a:spcAft>
            </a:pPr>
            <a:r>
              <a:rPr lang="en-US" sz="1800" dirty="0">
                <a:solidFill>
                  <a:srgbClr val="000000"/>
                </a:solidFill>
                <a:effectLst/>
                <a:latin typeface="Calibri" panose="020F0502020204030204" pitchFamily="34" charset="0"/>
                <a:ea typeface="Calibri" panose="020F0502020204030204" pitchFamily="34" charset="0"/>
              </a:rPr>
              <a:t>Explain: “Group norms can help to create a safe space where participants feel comfortable sharing their ideas and experiences. Take a moment to read the norms.” After people are finished, ask: “Would you like to revise, edit or add any norms to the list?” If so, make changes on the slide; if not, move on to your discussion of the parking lot. </a:t>
            </a:r>
            <a:r>
              <a:rPr lang="en-US" sz="1800" b="1" dirty="0">
                <a:solidFill>
                  <a:srgbClr val="000000"/>
                </a:solidFill>
                <a:effectLst/>
                <a:latin typeface="Calibri" panose="020F0502020204030204" pitchFamily="34" charset="0"/>
                <a:ea typeface="Calibri" panose="020F0502020204030204" pitchFamily="34" charset="0"/>
              </a:rPr>
              <a:t>NOTE: If participants made changes to this slide in the session over Section A, you will need to update this slide for their initial reading of the norms.  </a:t>
            </a:r>
          </a:p>
          <a:p>
            <a:pPr marL="1905" marR="0" indent="0">
              <a:lnSpc>
                <a:spcPct val="115000"/>
              </a:lnSpc>
              <a:spcBef>
                <a:spcPts val="0"/>
              </a:spcBef>
              <a:spcAft>
                <a:spcPts val="1690"/>
              </a:spcAft>
            </a:pPr>
            <a:endParaRPr lang="en-US" sz="1800" b="1" dirty="0">
              <a:solidFill>
                <a:srgbClr val="000000"/>
              </a:solidFill>
              <a:effectLst/>
              <a:latin typeface="Calibri" panose="020F0502020204030204" pitchFamily="34" charset="0"/>
              <a:ea typeface="Calibri" panose="020F0502020204030204" pitchFamily="34" charset="0"/>
            </a:endParaRPr>
          </a:p>
          <a:p>
            <a:pPr marL="1905" marR="0" indent="0">
              <a:lnSpc>
                <a:spcPct val="115000"/>
              </a:lnSpc>
              <a:spcBef>
                <a:spcPts val="0"/>
              </a:spcBef>
              <a:spcAft>
                <a:spcPts val="1690"/>
              </a:spcAft>
            </a:pPr>
            <a:r>
              <a:rPr lang="en-US" sz="1800" dirty="0">
                <a:effectLst/>
                <a:latin typeface="Calibri" panose="020F0502020204030204" pitchFamily="34" charset="0"/>
                <a:ea typeface="Calibri" panose="020F0502020204030204" pitchFamily="34" charset="0"/>
              </a:rPr>
              <a:t>Explain: “I realize you may not want to pose every question to the whole group, or we may not have time in the session to get to every question. Therefore, I want us to have a place for those questions.” Point out the location of the parking lot for questions. For additional information on how to design the “parking lot” and address the questions, please see the note for the facilitator in Section A. </a:t>
            </a:r>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2355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Calibri" panose="020F0502020204030204" pitchFamily="34" charset="0"/>
              </a:rPr>
              <a:t>Move on by explaining: There are two primary learning goals for Section B. Refer to the slide.</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2056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group norms on this slide.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0725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Move on by explaining: There are two primary learning goals for this section. Refer to the slide.</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7862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Discovery Task: Have participants go to the section entitled “The Kentucky Academic Standards (KAS) are Standards, not Curriculum” on page 9 of the </a:t>
            </a:r>
            <a:r>
              <a:rPr lang="en-US" sz="1800" i="1" dirty="0">
                <a:solidFill>
                  <a:srgbClr val="000000"/>
                </a:solidFill>
                <a:effectLst/>
                <a:latin typeface="Calibri" panose="020F0502020204030204" pitchFamily="34" charset="0"/>
                <a:ea typeface="Calibri" panose="020F0502020204030204" pitchFamily="34" charset="0"/>
              </a:rPr>
              <a:t>KAS for Social Studies </a:t>
            </a:r>
            <a:r>
              <a:rPr lang="en-US" sz="1800" dirty="0">
                <a:solidFill>
                  <a:srgbClr val="000000"/>
                </a:solidFill>
                <a:effectLst/>
                <a:latin typeface="Calibri" panose="020F0502020204030204" pitchFamily="34" charset="0"/>
                <a:ea typeface="Calibri" panose="020F0502020204030204" pitchFamily="34" charset="0"/>
              </a:rPr>
              <a:t>document.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Ask participants, individually, with a partner or in a small grade-banded group, to reflect on the following questions: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342900" marR="0" lvl="0" indent="-342900">
              <a:lnSpc>
                <a:spcPct val="112000"/>
              </a:lnSpc>
              <a:spcBef>
                <a:spcPts val="0"/>
              </a:spcBef>
              <a:spcAft>
                <a:spcPts val="130"/>
              </a:spcAft>
              <a:buFont typeface="+mj-lt"/>
              <a:buAutoNum type="arabicPeriod"/>
              <a:tabLst>
                <a:tab pos="284480" algn="l"/>
                <a:tab pos="888365" algn="l"/>
                <a:tab pos="914400" algn="l"/>
              </a:tabLst>
            </a:pPr>
            <a:r>
              <a:rPr lang="en-US" sz="1800" dirty="0">
                <a:solidFill>
                  <a:srgbClr val="000000"/>
                </a:solidFill>
                <a:effectLst/>
                <a:latin typeface="Calibri" panose="020F0502020204030204" pitchFamily="34" charset="0"/>
                <a:ea typeface="Calibri" panose="020F0502020204030204" pitchFamily="34" charset="0"/>
              </a:rPr>
              <a:t>What are standards?</a:t>
            </a:r>
          </a:p>
          <a:p>
            <a:pPr marL="342900" marR="0" lvl="0" indent="-342900">
              <a:lnSpc>
                <a:spcPct val="112000"/>
              </a:lnSpc>
              <a:spcBef>
                <a:spcPts val="0"/>
              </a:spcBef>
              <a:spcAft>
                <a:spcPts val="130"/>
              </a:spcAft>
              <a:buFont typeface="+mj-lt"/>
              <a:buAutoNum type="arabicPeriod"/>
              <a:tabLst>
                <a:tab pos="284480" algn="l"/>
                <a:tab pos="888365" algn="l"/>
                <a:tab pos="914400" algn="l"/>
              </a:tabLst>
            </a:pPr>
            <a:r>
              <a:rPr lang="en-US" sz="1800" dirty="0">
                <a:solidFill>
                  <a:srgbClr val="000000"/>
                </a:solidFill>
                <a:effectLst/>
                <a:latin typeface="Calibri" panose="020F0502020204030204" pitchFamily="34" charset="0"/>
                <a:ea typeface="Calibri" panose="020F0502020204030204" pitchFamily="34" charset="0"/>
              </a:rPr>
              <a:t>What do standards not provide?</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211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905" marR="0" indent="0">
              <a:lnSpc>
                <a:spcPct val="107000"/>
              </a:lnSpc>
              <a:spcBef>
                <a:spcPts val="0"/>
              </a:spcBef>
              <a:spcAft>
                <a:spcPts val="1795"/>
              </a:spcAft>
            </a:pPr>
            <a:r>
              <a:rPr lang="en-US" sz="1800" dirty="0">
                <a:solidFill>
                  <a:srgbClr val="000000"/>
                </a:solidFill>
                <a:effectLst/>
                <a:latin typeface="Calibri" panose="020F0502020204030204" pitchFamily="34" charset="0"/>
                <a:ea typeface="Calibri" panose="020F0502020204030204" pitchFamily="34" charset="0"/>
              </a:rPr>
              <a:t>Bring the group back together, and </a:t>
            </a: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Explain: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is organized around the inquiry practices of questioning, investigating, using evidence and communicating conclusions. Students will consider or pose questions and then investigate those questions through the disciplinary lenses of civics, economics, geography and history. Students complete the inquiry process by communicating evidence-based conclusions.</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229235">
              <a:spcBef>
                <a:spcPts val="260"/>
              </a:spcBef>
              <a:spcAft>
                <a:spcPts val="0"/>
              </a:spcAft>
            </a:pPr>
            <a:r>
              <a:rPr lang="en-US" sz="1800" dirty="0">
                <a:effectLst/>
                <a:latin typeface="Calibri" panose="020F0502020204030204" pitchFamily="34" charset="0"/>
                <a:ea typeface="Calibri" panose="020F0502020204030204" pitchFamily="34" charset="0"/>
              </a:rPr>
              <a:t>The inquiry process is critical for effective student understanding of civics, economics, geography and history. Inquiry instruction requires teachers and students to ask questions that drive student investigation of the subject matter and eliminates the “skills vs. content” dilemma in social studies as both are needed to successfully engage in inquiry. Students will engage in inquiry using the tools, conceptual understandings and the language of political scientists, economists, geographers and historians at a developmentally appropriate level. Students will craft arguments, apply reasoning, make comparisons, corroborate their sources and interpret and synthesize evidence as political scientists, economists, geographers and historians.</a:t>
            </a:r>
          </a:p>
          <a:p>
            <a:pPr marL="158750" indent="0">
              <a:buNone/>
            </a:pPr>
            <a:endParaRPr lang="en-US" dirty="0"/>
          </a:p>
        </p:txBody>
      </p:sp>
    </p:spTree>
    <p:extLst>
      <p:ext uri="{BB962C8B-B14F-4D97-AF65-F5344CB8AC3E}">
        <p14:creationId xmlns:p14="http://schemas.microsoft.com/office/powerpoint/2010/main" val="3126656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Discovery Task: Have participants go to page 10 of the </a:t>
            </a:r>
            <a:r>
              <a:rPr lang="en-US" sz="1200" i="1" dirty="0">
                <a:solidFill>
                  <a:srgbClr val="000000"/>
                </a:solidFill>
                <a:effectLst/>
                <a:latin typeface="Calibri" panose="020F0502020204030204" pitchFamily="34" charset="0"/>
                <a:ea typeface="Calibri" panose="020F0502020204030204" pitchFamily="34" charset="0"/>
              </a:rPr>
              <a:t>KAS for Social Studies </a:t>
            </a:r>
            <a:r>
              <a:rPr lang="en-US" sz="1200" dirty="0">
                <a:solidFill>
                  <a:srgbClr val="000000"/>
                </a:solidFill>
                <a:effectLst/>
                <a:latin typeface="Calibri" panose="020F0502020204030204" pitchFamily="34" charset="0"/>
                <a:ea typeface="Calibri" panose="020F0502020204030204" pitchFamily="34" charset="0"/>
              </a:rPr>
              <a:t>document.  </a:t>
            </a:r>
          </a:p>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Ask participants, individually, with a partner or in a small grade-banded group, to reflect on the following questions:  </a:t>
            </a:r>
          </a:p>
          <a:p>
            <a:pPr marL="742950" marR="0" lvl="1" indent="-285750">
              <a:lnSpc>
                <a:spcPct val="112000"/>
              </a:lnSpc>
              <a:spcBef>
                <a:spcPts val="0"/>
              </a:spcBef>
              <a:spcAft>
                <a:spcPts val="130"/>
              </a:spcAft>
              <a:buFont typeface="+mj-lt"/>
              <a:buAutoNum type="arabicPeriod"/>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What are the four inquiry practices according to the </a:t>
            </a:r>
            <a:r>
              <a:rPr lang="en-US" sz="1200" i="1" dirty="0">
                <a:solidFill>
                  <a:srgbClr val="000000"/>
                </a:solidFill>
                <a:effectLst/>
                <a:latin typeface="Calibri" panose="020F0502020204030204" pitchFamily="34" charset="0"/>
                <a:ea typeface="Calibri" panose="020F0502020204030204" pitchFamily="34" charset="0"/>
              </a:rPr>
              <a:t>KAS for Social Studies</a:t>
            </a:r>
            <a:r>
              <a:rPr lang="en-US" sz="1200" dirty="0">
                <a:solidFill>
                  <a:srgbClr val="000000"/>
                </a:solidFill>
                <a:effectLst/>
                <a:latin typeface="Calibri" panose="020F0502020204030204" pitchFamily="34" charset="0"/>
                <a:ea typeface="Calibri" panose="020F0502020204030204" pitchFamily="34" charset="0"/>
              </a:rPr>
              <a:t>? </a:t>
            </a:r>
          </a:p>
          <a:p>
            <a:pPr marL="742950" marR="0" lvl="1" indent="-285750">
              <a:lnSpc>
                <a:spcPct val="112000"/>
              </a:lnSpc>
              <a:spcBef>
                <a:spcPts val="0"/>
              </a:spcBef>
              <a:spcAft>
                <a:spcPts val="130"/>
              </a:spcAft>
              <a:buFont typeface="+mj-lt"/>
              <a:buAutoNum type="arabicPeriod"/>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What are the two types of questions found in the Questioning inquiry practice? Define both types. </a:t>
            </a:r>
          </a:p>
          <a:p>
            <a:pPr marL="742950" marR="0" lvl="1" indent="-285750">
              <a:lnSpc>
                <a:spcPct val="112000"/>
              </a:lnSpc>
              <a:spcBef>
                <a:spcPts val="0"/>
              </a:spcBef>
              <a:spcAft>
                <a:spcPts val="130"/>
              </a:spcAft>
              <a:buFont typeface="+mj-lt"/>
              <a:buAutoNum type="arabicPeriod"/>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How do students engage with the Investigating inquiry practice? </a:t>
            </a:r>
            <a:r>
              <a:rPr lang="en-US" sz="1200" dirty="0">
                <a:solidFill>
                  <a:srgbClr val="000000"/>
                </a:solidFill>
                <a:effectLst/>
                <a:highlight>
                  <a:srgbClr val="FFFF00"/>
                </a:highlight>
                <a:latin typeface="Calibri" panose="020F0502020204030204" pitchFamily="34" charset="0"/>
                <a:ea typeface="Calibri" panose="020F0502020204030204" pitchFamily="34" charset="0"/>
              </a:rPr>
              <a:t>(NOTE: They engage with the Investigating inquiry practice through the discipline strand standards.)</a:t>
            </a:r>
            <a:endParaRPr lang="en-US" sz="1200" dirty="0">
              <a:solidFill>
                <a:srgbClr val="000000"/>
              </a:solidFill>
              <a:effectLst/>
              <a:latin typeface="Calibri" panose="020F0502020204030204" pitchFamily="34" charset="0"/>
              <a:ea typeface="Calibri" panose="020F0502020204030204" pitchFamily="34" charset="0"/>
            </a:endParaRPr>
          </a:p>
          <a:p>
            <a:pPr marL="742950" marR="0" lvl="1" indent="-285750">
              <a:lnSpc>
                <a:spcPct val="112000"/>
              </a:lnSpc>
              <a:spcBef>
                <a:spcPts val="0"/>
              </a:spcBef>
              <a:spcAft>
                <a:spcPts val="130"/>
              </a:spcAft>
              <a:buFont typeface="+mj-lt"/>
              <a:buAutoNum type="arabicPeriod"/>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What skills are required by students to substantiate claims using evidence according to the Using Evidence inquiry practice? </a:t>
            </a:r>
          </a:p>
          <a:p>
            <a:pPr marL="742950" marR="0" lvl="1" indent="-285750">
              <a:lnSpc>
                <a:spcPct val="112000"/>
              </a:lnSpc>
              <a:spcBef>
                <a:spcPts val="0"/>
              </a:spcBef>
              <a:spcAft>
                <a:spcPts val="130"/>
              </a:spcAft>
              <a:buFont typeface="+mj-lt"/>
              <a:buAutoNum type="arabicPeriod"/>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What media forms may students use to communicate their conclusions? </a:t>
            </a:r>
            <a:r>
              <a:rPr lang="en-US" sz="1200" dirty="0">
                <a:solidFill>
                  <a:srgbClr val="000000"/>
                </a:solidFill>
                <a:effectLst/>
                <a:highlight>
                  <a:srgbClr val="FFFF00"/>
                </a:highlight>
                <a:latin typeface="Calibri" panose="020F0502020204030204" pitchFamily="34" charset="0"/>
                <a:ea typeface="Calibri" panose="020F0502020204030204" pitchFamily="34" charset="0"/>
              </a:rPr>
              <a:t>(NOTE: The </a:t>
            </a:r>
            <a:r>
              <a:rPr lang="en-US" sz="1200" i="1" dirty="0">
                <a:solidFill>
                  <a:srgbClr val="000000"/>
                </a:solidFill>
                <a:effectLst/>
                <a:highlight>
                  <a:srgbClr val="FFFF00"/>
                </a:highlight>
                <a:latin typeface="Calibri" panose="020F0502020204030204" pitchFamily="34" charset="0"/>
                <a:ea typeface="Calibri" panose="020F0502020204030204" pitchFamily="34" charset="0"/>
              </a:rPr>
              <a:t>KAS for Social Studies </a:t>
            </a:r>
            <a:r>
              <a:rPr lang="en-US" sz="1200" dirty="0">
                <a:solidFill>
                  <a:srgbClr val="000000"/>
                </a:solidFill>
                <a:effectLst/>
                <a:highlight>
                  <a:srgbClr val="FFFF00"/>
                </a:highlight>
                <a:latin typeface="Calibri" panose="020F0502020204030204" pitchFamily="34" charset="0"/>
                <a:ea typeface="Calibri" panose="020F0502020204030204" pitchFamily="34" charset="0"/>
              </a:rPr>
              <a:t>states “In a world of ever-expanding communication opportunities inside and outside their school walls, students should also be able to utilize newer media forms in order to share their conclusions and hear the voices of those whose conclusions may be different.” The variety of media forms available to students was an intentional decision made by the writers to not limit the communication mediums available to students.)</a:t>
            </a:r>
            <a:endParaRPr lang="en-US" sz="12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 </a:t>
            </a:r>
          </a:p>
          <a:p>
            <a:r>
              <a:rPr lang="en-US" sz="1200" dirty="0">
                <a:solidFill>
                  <a:srgbClr val="000000"/>
                </a:solidFill>
                <a:effectLst/>
                <a:latin typeface="Calibri" panose="020F0502020204030204" pitchFamily="34" charset="0"/>
                <a:ea typeface="Calibri" panose="020F0502020204030204" pitchFamily="34" charset="0"/>
              </a:rPr>
              <a:t>Consider maintaining a Google document to house these reflections for continued consideration and further application.</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59240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0"/>
              </a:spcBef>
              <a:spcAft>
                <a:spcPts val="0"/>
              </a:spcAft>
            </a:pPr>
            <a:r>
              <a:rPr lang="en-US" sz="1000" dirty="0">
                <a:effectLst/>
                <a:latin typeface="Calibri" panose="020F0502020204030204" pitchFamily="34" charset="0"/>
                <a:ea typeface="Calibri" panose="020F0502020204030204" pitchFamily="34" charset="0"/>
                <a:cs typeface="Calibri" panose="020F0502020204030204" pitchFamily="34" charset="0"/>
              </a:rPr>
              <a:t>Bring the group back together. </a:t>
            </a: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tabLst>
                <a:tab pos="284480" algn="l"/>
                <a:tab pos="888365" algn="l"/>
              </a:tabLst>
            </a:pPr>
            <a:r>
              <a:rPr lang="en-US" sz="10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dirty="0">
                <a:effectLst/>
                <a:latin typeface="Calibri" panose="020F0502020204030204" pitchFamily="34" charset="0"/>
                <a:ea typeface="Calibri" panose="020F0502020204030204" pitchFamily="34" charset="0"/>
                <a:cs typeface="Calibri" panose="020F0502020204030204" pitchFamily="34" charset="0"/>
              </a:rPr>
              <a:t>Explain: The </a:t>
            </a:r>
            <a:r>
              <a:rPr lang="en-US" sz="1000" i="1" dirty="0">
                <a:effectLst/>
                <a:latin typeface="Calibri" panose="020F0502020204030204" pitchFamily="34" charset="0"/>
                <a:ea typeface="Calibri" panose="020F0502020204030204" pitchFamily="34" charset="0"/>
                <a:cs typeface="Calibri" panose="020F0502020204030204" pitchFamily="34" charset="0"/>
              </a:rPr>
              <a:t>KAS for Social Studies</a:t>
            </a:r>
            <a:r>
              <a:rPr lang="en-US" sz="1000" dirty="0">
                <a:effectLst/>
                <a:latin typeface="Calibri" panose="020F0502020204030204" pitchFamily="34" charset="0"/>
                <a:ea typeface="Calibri" panose="020F0502020204030204" pitchFamily="34" charset="0"/>
                <a:cs typeface="Calibri" panose="020F0502020204030204" pitchFamily="34" charset="0"/>
              </a:rPr>
              <a:t> is organized around the inquiry practices of questioning, investigating, using evidence and communicating conclusions. Students will consider or pose questions and then investigate those questions through the disciplinary lenses of civics, economics, geography and history. Within the inquiry practice of questioning, there are two types of questions: compelling and supporting.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284480" algn="l"/>
                <a:tab pos="888365" algn="l"/>
              </a:tabLst>
            </a:pPr>
            <a:r>
              <a:rPr lang="en-US" sz="1000" dirty="0">
                <a:effectLst/>
                <a:latin typeface="Calibri" panose="020F0502020204030204" pitchFamily="34" charset="0"/>
                <a:ea typeface="Calibri" panose="020F0502020204030204" pitchFamily="34" charset="0"/>
                <a:cs typeface="Calibri" panose="020F0502020204030204" pitchFamily="34" charset="0"/>
              </a:rPr>
              <a:t>Compelling questions are open-ended, enduring and center on significant unresolved issues. Characteristics of compelling questions are that they: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84480" algn="l"/>
                <a:tab pos="888365" algn="l"/>
                <a:tab pos="914400" algn="l"/>
              </a:tabLst>
            </a:pPr>
            <a:r>
              <a:rPr lang="en-US" sz="1000" dirty="0">
                <a:effectLst/>
                <a:latin typeface="Calibri" panose="020F0502020204030204" pitchFamily="34" charset="0"/>
                <a:ea typeface="Calibri" panose="020F0502020204030204" pitchFamily="34" charset="0"/>
                <a:cs typeface="Calibri" panose="020F0502020204030204" pitchFamily="34" charset="0"/>
              </a:rPr>
              <a:t>Focus on “big ideas”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84480" algn="l"/>
                <a:tab pos="888365" algn="l"/>
                <a:tab pos="914400" algn="l"/>
              </a:tabLst>
            </a:pPr>
            <a:r>
              <a:rPr lang="en-US" sz="1000" dirty="0">
                <a:effectLst/>
                <a:latin typeface="Calibri" panose="020F0502020204030204" pitchFamily="34" charset="0"/>
                <a:ea typeface="Calibri" panose="020F0502020204030204" pitchFamily="34" charset="0"/>
                <a:cs typeface="Calibri" panose="020F0502020204030204" pitchFamily="34" charset="0"/>
              </a:rPr>
              <a:t>Are intellectually challenging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84480" algn="l"/>
                <a:tab pos="888365" algn="l"/>
                <a:tab pos="914400" algn="l"/>
              </a:tabLst>
            </a:pPr>
            <a:r>
              <a:rPr lang="en-US" sz="1000" dirty="0">
                <a:effectLst/>
                <a:latin typeface="Calibri" panose="020F0502020204030204" pitchFamily="34" charset="0"/>
                <a:ea typeface="Calibri" panose="020F0502020204030204" pitchFamily="34" charset="0"/>
                <a:cs typeface="Calibri" panose="020F0502020204030204" pitchFamily="34" charset="0"/>
              </a:rPr>
              <a:t>Generate interest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84480" algn="l"/>
                <a:tab pos="888365" algn="l"/>
                <a:tab pos="914400" algn="l"/>
              </a:tabLst>
            </a:pPr>
            <a:r>
              <a:rPr lang="en-US" sz="1000" dirty="0">
                <a:effectLst/>
                <a:latin typeface="Calibri" panose="020F0502020204030204" pitchFamily="34" charset="0"/>
                <a:ea typeface="Calibri" panose="020F0502020204030204" pitchFamily="34" charset="0"/>
                <a:cs typeface="Calibri" panose="020F0502020204030204" pitchFamily="34" charset="0"/>
              </a:rPr>
              <a:t>Allow for multiple perspectives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84480" algn="l"/>
                <a:tab pos="888365" algn="l"/>
                <a:tab pos="914400" algn="l"/>
              </a:tabLst>
            </a:pPr>
            <a:r>
              <a:rPr lang="en-US" sz="1000" dirty="0">
                <a:effectLst/>
                <a:latin typeface="Calibri" panose="020F0502020204030204" pitchFamily="34" charset="0"/>
                <a:ea typeface="Calibri" panose="020F0502020204030204" pitchFamily="34" charset="0"/>
                <a:cs typeface="Calibri" panose="020F0502020204030204" pitchFamily="34" charset="0"/>
              </a:rPr>
              <a:t>Can be answered in a variety of ways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84480" algn="l"/>
                <a:tab pos="888365" algn="l"/>
                <a:tab pos="914400" algn="l"/>
              </a:tabLst>
            </a:pPr>
            <a:r>
              <a:rPr lang="en-US" sz="1000" dirty="0">
                <a:effectLst/>
                <a:latin typeface="Calibri" panose="020F0502020204030204" pitchFamily="34" charset="0"/>
                <a:ea typeface="Calibri" panose="020F0502020204030204" pitchFamily="34" charset="0"/>
                <a:cs typeface="Calibri" panose="020F0502020204030204" pitchFamily="34" charset="0"/>
              </a:rPr>
              <a:t>Inspire investigation through the discipline strands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4917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Discovery Task: Ask participants, individually, with a partner or in a small grade-banded group, to identify which of the questions on the accompanying slide are </a:t>
            </a:r>
            <a:r>
              <a:rPr lang="en-US" sz="1800" b="1" dirty="0">
                <a:solidFill>
                  <a:srgbClr val="000000"/>
                </a:solidFill>
                <a:effectLst/>
                <a:latin typeface="Calibri" panose="020F0502020204030204" pitchFamily="34" charset="0"/>
                <a:ea typeface="Calibri" panose="020F0502020204030204" pitchFamily="34" charset="0"/>
              </a:rPr>
              <a:t>NOT</a:t>
            </a:r>
            <a:r>
              <a:rPr lang="en-US" sz="1800" dirty="0">
                <a:solidFill>
                  <a:srgbClr val="000000"/>
                </a:solidFill>
                <a:effectLst/>
                <a:latin typeface="Calibri" panose="020F0502020204030204" pitchFamily="34" charset="0"/>
                <a:ea typeface="Calibri" panose="020F0502020204030204" pitchFamily="34" charset="0"/>
              </a:rPr>
              <a:t> compelling questions.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highlight>
                  <a:srgbClr val="FFFF00"/>
                </a:highlight>
                <a:latin typeface="Calibri" panose="020F0502020204030204" pitchFamily="34" charset="0"/>
                <a:ea typeface="Calibri" panose="020F0502020204030204" pitchFamily="34" charset="0"/>
              </a:rPr>
              <a:t>Note to the facilitator</a:t>
            </a:r>
            <a:r>
              <a:rPr lang="en-US" sz="1800" dirty="0">
                <a:solidFill>
                  <a:srgbClr val="000000"/>
                </a:solidFill>
                <a:effectLst/>
                <a:latin typeface="Calibri" panose="020F0502020204030204" pitchFamily="34" charset="0"/>
                <a:ea typeface="Calibri" panose="020F0502020204030204" pitchFamily="34" charset="0"/>
              </a:rPr>
              <a:t>: On this slide, there are three questions that do not meet the characteristics of a compelling question. They are: </a:t>
            </a:r>
          </a:p>
          <a:p>
            <a:pPr marL="342900" marR="0" lvl="0" indent="-342900">
              <a:spcBef>
                <a:spcPts val="0"/>
              </a:spcBef>
              <a:spcAft>
                <a:spcPts val="0"/>
              </a:spcAft>
              <a:buFont typeface="+mj-lt"/>
              <a:buAutoNum type="arabicPeriod"/>
              <a:tabLst>
                <a:tab pos="284480" algn="l"/>
                <a:tab pos="888365" algn="l"/>
                <a:tab pos="914400" algn="l"/>
              </a:tabLst>
            </a:pPr>
            <a:r>
              <a:rPr lang="en-US" sz="1800" dirty="0">
                <a:effectLst/>
                <a:latin typeface="Calibri" panose="020F0502020204030204" pitchFamily="34" charset="0"/>
                <a:ea typeface="Times New Roman" panose="02020603050405020304" pitchFamily="18" charset="0"/>
              </a:rPr>
              <a:t>“What roles did subjects of various empires play within their societies and governments?”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284480" algn="l"/>
                <a:tab pos="888365" algn="l"/>
                <a:tab pos="914400" algn="l"/>
              </a:tabLst>
            </a:pPr>
            <a:r>
              <a:rPr lang="en-US" sz="1800" dirty="0">
                <a:effectLst/>
                <a:latin typeface="Calibri" panose="020F0502020204030204" pitchFamily="34" charset="0"/>
                <a:ea typeface="Times New Roman" panose="02020603050405020304" pitchFamily="18" charset="0"/>
              </a:rPr>
              <a:t>“What actions taken by the British Parliament angered the colonists?”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tabLst>
                <a:tab pos="284480" algn="l"/>
                <a:tab pos="888365" algn="l"/>
                <a:tab pos="914400" algn="l"/>
              </a:tabLst>
            </a:pPr>
            <a:r>
              <a:rPr lang="en-US" sz="1800" dirty="0">
                <a:effectLst/>
                <a:latin typeface="Calibri" panose="020F0502020204030204" pitchFamily="34" charset="0"/>
                <a:ea typeface="Times New Roman" panose="02020603050405020304" pitchFamily="18" charset="0"/>
              </a:rPr>
              <a:t>“How do public services impact a community?”</a:t>
            </a:r>
            <a:endParaRPr lang="en-US" sz="1800" dirty="0">
              <a:effectLst/>
              <a:latin typeface="Times New Roman" panose="02020603050405020304" pitchFamily="18" charset="0"/>
              <a:ea typeface="Times New Roman" panose="02020603050405020304" pitchFamily="18" charset="0"/>
            </a:endParaRPr>
          </a:p>
          <a:p>
            <a:pPr marL="914400" marR="0">
              <a:spcBef>
                <a:spcPts val="0"/>
              </a:spcBef>
              <a:spcAft>
                <a:spcPts val="0"/>
              </a:spcAft>
              <a:tabLst>
                <a:tab pos="284480" algn="l"/>
                <a:tab pos="888365"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When addressing why these questions aren’t compelling, have participants evaluate these questions based on the characteristics provided. It is important to note that just because a question is “big” or contains a lot of content (such as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roles did subjects of various empires play within their societies and governments?”), it does not mean that the question is compelling. In the case of this specific question, it is asking about the roles of subjects in Empires which is very specific and not enduring, among others. </a:t>
            </a:r>
          </a:p>
          <a:p>
            <a:pPr marL="0" marR="0" indent="0">
              <a:lnSpc>
                <a:spcPct val="112000"/>
              </a:lnSpc>
              <a:spcBef>
                <a:spcPts val="0"/>
              </a:spcBef>
              <a:spcAft>
                <a:spcPts val="130"/>
              </a:spcAft>
              <a:tabLst>
                <a:tab pos="284480" algn="l"/>
                <a:tab pos="888365" algn="l"/>
              </a:tabLs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Additionally, it is important to note that these question examples can be found in the K-8 grade-level specific overviews. Specifically, these questions can be found in the “What this looks like in practice charts” for the various grade levels. </a:t>
            </a: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Consider maintaining a Google document to house these reflections for continued consideration and further application.</a:t>
            </a:r>
          </a:p>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8320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Bring the group back together.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Explain: Supporting questions support the compelling question by asking more focused questions. These can be answered through use of the concepts and practices of each social studies discipline. Supporting questions should provide students with knowledge that they can synthesize to answer the larger compelling question. </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2729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This</a:t>
            </a:r>
            <a:r>
              <a:rPr lang="en-US" sz="1200" b="0" i="0" u="none" strike="noStrike" cap="none" baseline="0" dirty="0">
                <a:solidFill>
                  <a:schemeClr val="dk1"/>
                </a:solidFill>
                <a:effectLst/>
                <a:latin typeface="Calibri"/>
                <a:ea typeface="Calibri"/>
                <a:cs typeface="Calibri"/>
                <a:sym typeface="Calibri"/>
              </a:rPr>
              <a:t> slide contains an </a:t>
            </a:r>
            <a:r>
              <a:rPr lang="en-US" sz="1200" b="0" i="0" u="none" strike="noStrike" cap="none" dirty="0">
                <a:solidFill>
                  <a:schemeClr val="dk1"/>
                </a:solidFill>
                <a:effectLst/>
                <a:latin typeface="Calibri"/>
                <a:ea typeface="Calibri"/>
                <a:cs typeface="Calibri"/>
                <a:sym typeface="Calibri"/>
              </a:rPr>
              <a:t>example from the </a:t>
            </a:r>
            <a:r>
              <a:rPr lang="en-US" sz="1200" b="0" i="1" u="none" strike="noStrike" cap="none" dirty="0">
                <a:solidFill>
                  <a:schemeClr val="dk1"/>
                </a:solidFill>
                <a:effectLst/>
                <a:latin typeface="Calibri"/>
                <a:ea typeface="Calibri"/>
                <a:cs typeface="Calibri"/>
                <a:sym typeface="Calibri"/>
              </a:rPr>
              <a:t>KAS for Social Studies</a:t>
            </a:r>
            <a:r>
              <a:rPr lang="en-US" sz="1200" b="0" i="0" u="none" strike="noStrike" cap="none" dirty="0">
                <a:solidFill>
                  <a:schemeClr val="dk1"/>
                </a:solidFill>
                <a:effectLst/>
                <a:latin typeface="Calibri"/>
                <a:ea typeface="Calibri"/>
                <a:cs typeface="Calibri"/>
                <a:sym typeface="Calibri"/>
              </a:rPr>
              <a:t> for Grade 5</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to explain the connection between a compelling question and supporting questions.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A question such as “What unites Americans?” is compelling because it focuses on “big ideas,” allows for multiple perspectives and can be answered in a variety of ways, among other characteristics. The supporting questions below are supporting because they are more focused, discipline specific and the answers to these questions can be synthesized to answer the larger compelling question.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It is important to note that when crafting supporting questions for compelling questions, the supporting questions must be aligned to the compelling question to help build the knowledge required to answer the compelling question. For example, a question such as “What doesn’t unite Americans?” is not a supporting question for the compelling question of “What unites Americans?” because it requires students to construct knowledge that does not answer the compelling question. </a:t>
            </a:r>
          </a:p>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9370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Explain: Ask participants, individually, with a partner or in a small grade-banded group, to complete the following:</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If you are a K-8 teacher, please access your grade-level specific overview and find the “what this looks like in practice chart.”</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When you have accessed this information, please review the compelling and supporting questions provided. Individually, with a partner or in a small grade-banded group, analyze why the examples provided are compelling and supporting questions.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If you are a high school teacher, analyze the relationship between the compelling and supporting questions in the Grade 8 “what this looks like in practice chart” and analyze why the examples provided are compelling and/or supporting questions. </a:t>
            </a:r>
          </a:p>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39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437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90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diagram on this slide provides information on how to engage with the </a:t>
            </a:r>
            <a:r>
              <a:rPr lang="en-US" sz="1800" i="1" dirty="0">
                <a:effectLst/>
                <a:latin typeface="Calibri" panose="020F0502020204030204" pitchFamily="34" charset="0"/>
                <a:ea typeface="Calibri" panose="020F0502020204030204" pitchFamily="34" charset="0"/>
                <a:cs typeface="Calibri" panose="020F0502020204030204" pitchFamily="34" charset="0"/>
              </a:rPr>
              <a:t>KAS for Social Studies.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905"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Activate the voiceover on this slide to narrate and briefly expand upon the components. Text for this voiceover is found below.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rPr>
              <a:t>Explain: Within the architecture, the standards place an equal importance on both the mastery of important social studies concepts and disciplinary practices. Throughout a child’s social studies education, students engage in the inquiry practices – questioning, investigating, using evidence and communicating conclusions. Students use these practices to acquire, refine and extend knowledge and understanding of key social studies concepts within the four disciplinary lenses of civics, economics, geography and history. As indicated by the graphic on this slide, concept knowledge cannot be achieved effectively without the practice of inquiry. Neither development of the practices nor development of the knowledge and understanding within the lenses is sufficient on its own to equip young people with the knowledge and skills necessary to carry on the ideals of the founders.</a:t>
            </a:r>
            <a:endParaRPr lang="en-US" dirty="0"/>
          </a:p>
        </p:txBody>
      </p:sp>
    </p:spTree>
    <p:extLst>
      <p:ext uri="{BB962C8B-B14F-4D97-AF65-F5344CB8AC3E}">
        <p14:creationId xmlns:p14="http://schemas.microsoft.com/office/powerpoint/2010/main" val="1873135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slide shows the upcoming sections of the module.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37505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Bring the group back together.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The KDE needs your feedback on the effectiveness of this module, the learning platform and how the consultants may best support you as you take the next steps in the implementation process. We are going to complete a short survey to share our thinking and provide them with feedback on how the KDE can best meet our needs. Feedback from our surveys will be used by the KDE to plan and prepare future professional learning.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Post-survey: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Getting to Know the </a:t>
            </a:r>
            <a:r>
              <a:rPr lang="en-US" sz="1800" i="1" dirty="0">
                <a:effectLst/>
                <a:latin typeface="Calibri" panose="020F0502020204030204" pitchFamily="34" charset="0"/>
                <a:ea typeface="Calibri" panose="020F0502020204030204" pitchFamily="34" charset="0"/>
              </a:rPr>
              <a:t>KAS for Social Studies </a:t>
            </a:r>
            <a:r>
              <a:rPr lang="en-US" sz="1800" i="0" dirty="0">
                <a:effectLst/>
                <a:latin typeface="Calibri" panose="020F0502020204030204" pitchFamily="34" charset="0"/>
                <a:ea typeface="Calibri" panose="020F0502020204030204" pitchFamily="34" charset="0"/>
              </a:rPr>
              <a:t>for Teachers: </a:t>
            </a:r>
            <a:r>
              <a:rPr lang="en-US" sz="1800" i="0" u="sng" dirty="0">
                <a:effectLst/>
                <a:latin typeface="Calibri" panose="020F0502020204030204" pitchFamily="34" charset="0"/>
                <a:ea typeface="Calibri" panose="020F0502020204030204" pitchFamily="34" charset="0"/>
              </a:rPr>
              <a:t>https://www.surveymonkey.com/r/XH9NC3R</a:t>
            </a:r>
          </a:p>
          <a:p>
            <a:pPr marL="0" marR="208280">
              <a:spcBef>
                <a:spcPts val="260"/>
              </a:spcBef>
              <a:spcAft>
                <a:spcPts val="0"/>
              </a:spcAft>
            </a:pPr>
            <a:r>
              <a:rPr lang="en-US" sz="1800" i="0" u="none" dirty="0">
                <a:effectLst/>
                <a:latin typeface="Calibri" panose="020F0502020204030204" pitchFamily="34" charset="0"/>
                <a:ea typeface="Calibri" panose="020F0502020204030204" pitchFamily="34" charset="0"/>
              </a:rPr>
              <a:t>Getting to Know the </a:t>
            </a:r>
            <a:r>
              <a:rPr lang="en-US" sz="1800" i="1" u="none" dirty="0">
                <a:effectLst/>
                <a:latin typeface="Calibri" panose="020F0502020204030204" pitchFamily="34" charset="0"/>
                <a:ea typeface="Calibri" panose="020F0502020204030204" pitchFamily="34" charset="0"/>
              </a:rPr>
              <a:t>KAS for Social Studies </a:t>
            </a:r>
            <a:r>
              <a:rPr lang="en-US" sz="1800" i="0" u="none" dirty="0">
                <a:effectLst/>
                <a:latin typeface="Calibri" panose="020F0502020204030204" pitchFamily="34" charset="0"/>
                <a:ea typeface="Calibri" panose="020F0502020204030204" pitchFamily="34" charset="0"/>
              </a:rPr>
              <a:t>for School/District Leaders: </a:t>
            </a:r>
            <a:r>
              <a:rPr lang="en-US" sz="1800" i="0" u="sng" dirty="0">
                <a:effectLst/>
                <a:latin typeface="Calibri" panose="020F0502020204030204" pitchFamily="34" charset="0"/>
                <a:ea typeface="Calibri" panose="020F0502020204030204" pitchFamily="34" charset="0"/>
              </a:rPr>
              <a:t>https://www.surveymonkey.com/r/M23ZWM</a:t>
            </a:r>
            <a:endParaRPr lang="en-US" sz="1800" u="sng" dirty="0">
              <a:effectLst/>
              <a:latin typeface="Calibri" panose="020F0502020204030204" pitchFamily="34" charset="0"/>
              <a:ea typeface="Calibri" panose="020F0502020204030204" pitchFamily="34" charset="0"/>
            </a:endParaRP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918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1905" marR="0" indent="0">
              <a:lnSpc>
                <a:spcPct val="107000"/>
              </a:lnSpc>
              <a:spcBef>
                <a:spcPts val="0"/>
              </a:spcBef>
              <a:spcAft>
                <a:spcPts val="1870"/>
              </a:spcAft>
            </a:pPr>
            <a:r>
              <a:rPr lang="en-US" sz="1800" i="1" dirty="0">
                <a:solidFill>
                  <a:srgbClr val="000000"/>
                </a:solidFill>
                <a:effectLst/>
                <a:latin typeface="Calibri" panose="020F0502020204030204" pitchFamily="34" charset="0"/>
                <a:ea typeface="Calibri" panose="020F0502020204030204" pitchFamily="34" charset="0"/>
              </a:rPr>
              <a:t>Officially welcome the participants. Introduce yourself (if necessary).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6350">
              <a:lnSpc>
                <a:spcPct val="115000"/>
              </a:lnSpc>
              <a:spcBef>
                <a:spcPts val="0"/>
              </a:spcBef>
              <a:spcAft>
                <a:spcPts val="1695"/>
              </a:spcAft>
            </a:pPr>
            <a:r>
              <a:rPr lang="en-US" sz="1800" dirty="0">
                <a:solidFill>
                  <a:srgbClr val="000000"/>
                </a:solidFill>
                <a:effectLst/>
                <a:latin typeface="Calibri" panose="020F0502020204030204" pitchFamily="34" charset="0"/>
                <a:ea typeface="Calibri" panose="020F0502020204030204" pitchFamily="34" charset="0"/>
              </a:rPr>
              <a:t>Explain: This module is intended to provide an introduction to the new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Section E builds knowledge of the architecture of the document to discuss the inquiry practices. Specifically, it focuses on the inquiry practice of Using Evidence. </a:t>
            </a:r>
          </a:p>
          <a:p>
            <a:pPr marL="1905" marR="0" indent="0">
              <a:lnSpc>
                <a:spcPct val="115000"/>
              </a:lnSpc>
              <a:spcBef>
                <a:spcPts val="0"/>
              </a:spcBef>
              <a:spcAft>
                <a:spcPts val="1690"/>
              </a:spcAft>
            </a:pPr>
            <a:endParaRPr lang="en-US" sz="1800" dirty="0">
              <a:solidFill>
                <a:srgbClr val="000000"/>
              </a:solidFill>
              <a:effectLst/>
              <a:latin typeface="Calibri" panose="020F0502020204030204" pitchFamily="34" charset="0"/>
              <a:ea typeface="Calibri" panose="020F0502020204030204" pitchFamily="34" charset="0"/>
            </a:endParaRPr>
          </a:p>
          <a:p>
            <a:pPr marL="1905" marR="0" indent="0">
              <a:lnSpc>
                <a:spcPct val="115000"/>
              </a:lnSpc>
              <a:spcBef>
                <a:spcPts val="0"/>
              </a:spcBef>
              <a:spcAft>
                <a:spcPts val="1690"/>
              </a:spcAft>
            </a:pPr>
            <a:r>
              <a:rPr lang="en-US" sz="1800" dirty="0">
                <a:solidFill>
                  <a:srgbClr val="000000"/>
                </a:solidFill>
                <a:effectLst/>
                <a:latin typeface="Calibri" panose="020F0502020204030204" pitchFamily="34" charset="0"/>
                <a:ea typeface="Calibri" panose="020F0502020204030204" pitchFamily="34" charset="0"/>
              </a:rPr>
              <a:t>Explain: “Group norms can help to create a safe space where participants feel comfortable sharing their ideas and experiences. Take a moment to read the norms.” After people are finished, ask: “Would you like to revise, edit or add any norms to the list?” If so, make changes on the slide; if not, move on to your discussion of the parking lot. </a:t>
            </a:r>
            <a:r>
              <a:rPr lang="en-US" sz="1800" b="1" dirty="0">
                <a:solidFill>
                  <a:srgbClr val="000000"/>
                </a:solidFill>
                <a:effectLst/>
                <a:latin typeface="Calibri" panose="020F0502020204030204" pitchFamily="34" charset="0"/>
                <a:ea typeface="Calibri" panose="020F0502020204030204" pitchFamily="34" charset="0"/>
              </a:rPr>
              <a:t>NOTE: If participants made changes to this slide in the session over Section A, you will need to update this slide for their initial reading of the norms.  </a:t>
            </a:r>
          </a:p>
          <a:p>
            <a:pPr marL="1905" marR="0" indent="0">
              <a:lnSpc>
                <a:spcPct val="115000"/>
              </a:lnSpc>
              <a:spcBef>
                <a:spcPts val="0"/>
              </a:spcBef>
              <a:spcAft>
                <a:spcPts val="1690"/>
              </a:spcAft>
            </a:pPr>
            <a:endParaRPr lang="en-US" sz="1800" b="1" dirty="0">
              <a:solidFill>
                <a:srgbClr val="000000"/>
              </a:solidFill>
              <a:effectLst/>
              <a:latin typeface="Calibri" panose="020F0502020204030204" pitchFamily="34" charset="0"/>
              <a:ea typeface="Calibri" panose="020F0502020204030204" pitchFamily="34" charset="0"/>
            </a:endParaRPr>
          </a:p>
          <a:p>
            <a:pPr marL="1905" marR="0" indent="0">
              <a:lnSpc>
                <a:spcPct val="115000"/>
              </a:lnSpc>
              <a:spcBef>
                <a:spcPts val="0"/>
              </a:spcBef>
              <a:spcAft>
                <a:spcPts val="1690"/>
              </a:spcAft>
            </a:pPr>
            <a:r>
              <a:rPr lang="en-US" sz="1800" dirty="0">
                <a:effectLst/>
                <a:latin typeface="Calibri" panose="020F0502020204030204" pitchFamily="34" charset="0"/>
                <a:ea typeface="Calibri" panose="020F0502020204030204" pitchFamily="34" charset="0"/>
              </a:rPr>
              <a:t>Explain: “I realize you may not want to pose every question to the whole group, or we may not have time in the session to get to every question. Therefore, I want us to have a place for those questions.” Point out the location of the parking lot for questions. For additional information on how to design the “parking lot” and address the questions, please see the note for the facilitator in Section A.</a:t>
            </a:r>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18696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group norms on this slide.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0491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Move on by explaining: There are two primary learning goals for this section of this module. Refer to the slide.</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33483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Explain: In order for students to construct coherent arguments and explanations using their understanding of the social studies disciplines, they must understand how to substantiate those claims using evidence.</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This skill requires students to collect, evaluate and synthesize evidence from primary and secondary sources to develop and support a claim. </a:t>
            </a:r>
          </a:p>
          <a:p>
            <a:pPr marL="6350" marR="0" indent="-6350">
              <a:lnSpc>
                <a:spcPct val="112000"/>
              </a:lnSpc>
              <a:spcBef>
                <a:spcPts val="0"/>
              </a:spcBef>
              <a:spcAft>
                <a:spcPts val="130"/>
              </a:spcAft>
              <a:tabLst>
                <a:tab pos="284480" algn="l"/>
                <a:tab pos="888365" algn="l"/>
              </a:tabLst>
            </a:pP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effectLst/>
                <a:latin typeface="Calibri" panose="020F0502020204030204" pitchFamily="34" charset="0"/>
                <a:ea typeface="Calibri" panose="020F0502020204030204" pitchFamily="34" charset="0"/>
              </a:rPr>
              <a:t>Students are not only using sources to create claims; they are also using evidence to construct their knowledge relating to the disciplinary strand standards. Students should use evidence to not only evaluate but also to formulate their conclusions. </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45</a:t>
            </a:fld>
            <a:endParaRPr lang="en-US" dirty="0"/>
          </a:p>
        </p:txBody>
      </p:sp>
    </p:spTree>
    <p:extLst>
      <p:ext uri="{BB962C8B-B14F-4D97-AF65-F5344CB8AC3E}">
        <p14:creationId xmlns:p14="http://schemas.microsoft.com/office/powerpoint/2010/main" val="6357995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2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a:t>
            </a:r>
            <a:endParaRPr lang="en-US" sz="12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Explain: In order to prepare young people in the 21st century to carry on the ideals of the founders, students must apply reasoning, make comparisons, corroborate their sources and interpret and synthesize evidence as political scientists, economists, geographers and historians to develop students' knowledge of important social studies concepts and their use of disciplinary thinking skills.  </a:t>
            </a:r>
          </a:p>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Students should have opportunities to use evidence to…</a:t>
            </a:r>
          </a:p>
          <a:p>
            <a:pPr marL="742950" marR="0" lvl="1" indent="-285750">
              <a:lnSpc>
                <a:spcPct val="112000"/>
              </a:lnSpc>
              <a:spcBef>
                <a:spcPts val="0"/>
              </a:spcBef>
              <a:spcAft>
                <a:spcPts val="130"/>
              </a:spcAft>
              <a:buFont typeface="Source Sans Pro" panose="020B0503030403020204" pitchFamily="34" charset="0"/>
              <a:buChar char="●"/>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Spark compelling questions </a:t>
            </a:r>
          </a:p>
          <a:p>
            <a:pPr marL="742950" marR="0" lvl="1" indent="-285750">
              <a:lnSpc>
                <a:spcPct val="112000"/>
              </a:lnSpc>
              <a:spcBef>
                <a:spcPts val="0"/>
              </a:spcBef>
              <a:spcAft>
                <a:spcPts val="130"/>
              </a:spcAft>
              <a:buFont typeface="Source Sans Pro" panose="020B0503030403020204" pitchFamily="34" charset="0"/>
              <a:buChar char="●"/>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Ask discipline specific supporting questions</a:t>
            </a:r>
          </a:p>
          <a:p>
            <a:pPr marL="742950" marR="0" lvl="1" indent="-285750">
              <a:lnSpc>
                <a:spcPct val="112000"/>
              </a:lnSpc>
              <a:spcBef>
                <a:spcPts val="0"/>
              </a:spcBef>
              <a:spcAft>
                <a:spcPts val="130"/>
              </a:spcAft>
              <a:buFont typeface="Source Sans Pro" panose="020B0503030403020204" pitchFamily="34" charset="0"/>
              <a:buChar char="●"/>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Construct new knowledge when engaging with the disciplinary strand standards</a:t>
            </a:r>
          </a:p>
          <a:p>
            <a:pPr marL="742950" marR="0" lvl="1" indent="-285750">
              <a:lnSpc>
                <a:spcPct val="112000"/>
              </a:lnSpc>
              <a:spcBef>
                <a:spcPts val="0"/>
              </a:spcBef>
              <a:spcAft>
                <a:spcPts val="130"/>
              </a:spcAft>
              <a:buFont typeface="Source Sans Pro" panose="020B0503030403020204" pitchFamily="34" charset="0"/>
              <a:buChar char="●"/>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Develop claims</a:t>
            </a:r>
          </a:p>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94176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200" dirty="0">
                <a:solidFill>
                  <a:srgbClr val="000000"/>
                </a:solidFill>
                <a:effectLst/>
                <a:latin typeface="Calibri" panose="020F0502020204030204" pitchFamily="34" charset="0"/>
                <a:ea typeface="Calibri" panose="020F0502020204030204" pitchFamily="34" charset="0"/>
              </a:rPr>
              <a:t>Explain: Within the Using Evidence standards, students are required to:</a:t>
            </a:r>
          </a:p>
          <a:p>
            <a:pPr marL="742950" marR="0" lvl="1" indent="-285750">
              <a:lnSpc>
                <a:spcPct val="112000"/>
              </a:lnSpc>
              <a:spcBef>
                <a:spcPts val="0"/>
              </a:spcBef>
              <a:spcAft>
                <a:spcPts val="130"/>
              </a:spcAft>
              <a:buFont typeface="Source Sans Pro" panose="020B0503030403020204" pitchFamily="34" charset="0"/>
              <a:buChar char="●"/>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Use sources to answer compelling and supporting questions.</a:t>
            </a:r>
          </a:p>
          <a:p>
            <a:pPr marL="742950" marR="0" lvl="1" indent="-285750">
              <a:lnSpc>
                <a:spcPct val="112000"/>
              </a:lnSpc>
              <a:spcBef>
                <a:spcPts val="0"/>
              </a:spcBef>
              <a:spcAft>
                <a:spcPts val="130"/>
              </a:spcAft>
              <a:buFont typeface="Source Sans Pro" panose="020B0503030403020204" pitchFamily="34" charset="0"/>
              <a:buChar char="●"/>
              <a:tabLst>
                <a:tab pos="284480" algn="l"/>
                <a:tab pos="888365" algn="l"/>
                <a:tab pos="914400" algn="l"/>
              </a:tabLst>
            </a:pPr>
            <a:r>
              <a:rPr lang="en-US" sz="1200" dirty="0">
                <a:solidFill>
                  <a:srgbClr val="000000"/>
                </a:solidFill>
                <a:effectLst/>
                <a:latin typeface="Calibri" panose="020F0502020204030204" pitchFamily="34" charset="0"/>
                <a:ea typeface="Calibri" panose="020F0502020204030204" pitchFamily="34" charset="0"/>
              </a:rPr>
              <a:t>Analyze sources and apply relevant information to make evidence-based claims when answering compelling and supporting questions. </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04515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Explain: When educators are selecting resources, they should ask the following questions: </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Source Sans Pro" panose="020B0503030403020204" pitchFamily="34" charset="0"/>
              </a:rPr>
              <a:t>Do the sources represent a variety of print and non-print sources which may include but is not limited to visuals, charts, data and traditional text?</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Source Sans Pro" panose="020B0503030403020204" pitchFamily="34" charset="0"/>
              </a:rPr>
              <a:t>Are the sources complex and grade-level appropriate?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Source Sans Pro" panose="020B0503030403020204" pitchFamily="34" charset="0"/>
              </a:rPr>
              <a:t>Do the sources provide access and opportunity for grade-level work?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Source Sans Pro" panose="020B0503030403020204" pitchFamily="34" charset="0"/>
              </a:rPr>
              <a:t>Do the sources incorporate multiple perspectives?</a:t>
            </a:r>
            <a:endParaRPr lang="en-US" sz="1800" dirty="0">
              <a:effectLst/>
              <a:latin typeface="Times New Roman" panose="02020603050405020304" pitchFamily="18" charset="0"/>
              <a:ea typeface="Times New Roman" panose="02020603050405020304" pitchFamily="18" charset="0"/>
            </a:endParaRPr>
          </a:p>
          <a:p>
            <a:pPr marL="457200" marR="0">
              <a:spcBef>
                <a:spcPts val="0"/>
              </a:spcBef>
              <a:spcAft>
                <a:spcPts val="0"/>
              </a:spcAft>
              <a:tabLst>
                <a:tab pos="284480" algn="l"/>
                <a:tab pos="888365" algn="l"/>
              </a:tabLs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Note to the facilitator</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 sure to have participants consider the following when asking about whether or not a source is grade-level appropriate: </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Students should engage with foundational documents, such as but not limited to the Declaration of Independence, throughout their social studies education. However, how students interact with this document should be grade-level appropriate, meaning that at Grade 5 students might need an adaptation whereas students in high school can read the document. </a:t>
            </a: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223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Explain: Students should be using sources at all points in their learning. However, specific considerations must be made when connecting supporting questions and sources. When connecting supporting questions and sources, the following must be considered:</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selected sources must:</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Source Sans Pro" panose="020B0503030403020204" pitchFamily="34" charset="0"/>
              </a:rPr>
              <a:t>Be purposeful.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Source Sans Pro" panose="020B0503030403020204" pitchFamily="34" charset="0"/>
              </a:rPr>
              <a:t>Be clearly aligned to the questions.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Source Sans Pro" panose="020B0503030403020204" pitchFamily="34" charset="0"/>
              </a:rPr>
              <a:t>Provide evidence to support claims and refute opposing claims when students are answering supporting questions.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Source Sans Pro" panose="020B0503030403020204" pitchFamily="34" charset="0"/>
              </a:rPr>
              <a:t>Provide opportunities for students to engage in disciplinary thinking.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49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7437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10ced27d3_0_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905" marR="0" indent="-6350">
              <a:lnSpc>
                <a:spcPct val="107000"/>
              </a:lnSpc>
              <a:spcBef>
                <a:spcPts val="0"/>
              </a:spcBef>
              <a:spcAft>
                <a:spcPts val="1770"/>
              </a:spcAft>
            </a:pPr>
            <a:r>
              <a:rPr lang="en-US" sz="1800" dirty="0">
                <a:solidFill>
                  <a:srgbClr val="000000"/>
                </a:solidFill>
                <a:effectLst/>
                <a:latin typeface="Calibri" panose="020F0502020204030204" pitchFamily="34" charset="0"/>
                <a:ea typeface="Calibri" panose="020F0502020204030204" pitchFamily="34" charset="0"/>
              </a:rPr>
              <a:t>This slide provides information on the architecture of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kindergarten through Grade 8. </a:t>
            </a:r>
          </a:p>
          <a:p>
            <a:pPr marL="1905" marR="0" indent="-6350">
              <a:lnSpc>
                <a:spcPct val="107000"/>
              </a:lnSpc>
              <a:spcBef>
                <a:spcPts val="0"/>
              </a:spcBef>
              <a:spcAft>
                <a:spcPts val="1795"/>
              </a:spcAf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6350">
              <a:lnSpc>
                <a:spcPct val="107000"/>
              </a:lnSpc>
              <a:spcBef>
                <a:spcPts val="0"/>
              </a:spcBef>
              <a:spcAft>
                <a:spcPts val="1770"/>
              </a:spcAft>
            </a:pPr>
            <a:r>
              <a:rPr lang="en-US" sz="1800" dirty="0">
                <a:solidFill>
                  <a:srgbClr val="000000"/>
                </a:solidFill>
                <a:effectLst/>
                <a:latin typeface="Calibri" panose="020F0502020204030204" pitchFamily="34" charset="0"/>
                <a:ea typeface="Calibri" panose="020F0502020204030204" pitchFamily="34" charset="0"/>
              </a:rPr>
              <a:t>Explain: When engaging with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it is important to understand the architecture of the standards. The image shown is an example of how the KAS for Social Studies are organized kindergarten through Grade 8. Each elementary and middle school grade level is identified with a title and a theme. This theme drives the grade level standards, meaning that the standards are connected to the theme. Each grade level has a short introduction to provide additional information about the grade level theme. Each grade level begins with the inquiry practice of questioning. The inquiry practices are color-coded to indicate the integration of inquiry throughout the grade level standards. Students engage in the inquiry practice of investigation through the exploration of the discipline strand standards. The disciplinary strands civics, economics, geography and history are color coded and identified with a corresponding character. The discipline specific character appears before the concept and practice title. Each standard is coded for identification of its grade level, discipline, concept and practice and number within the larger set of standards. Students complete the inquiry process by using evidence and communicating conclusions. </a:t>
            </a:r>
          </a:p>
          <a:p>
            <a:pPr marL="1905" marR="0" indent="0">
              <a:lnSpc>
                <a:spcPct val="107000"/>
              </a:lnSpc>
              <a:spcBef>
                <a:spcPts val="0"/>
              </a:spcBef>
              <a:spcAft>
                <a:spcPts val="1770"/>
              </a:spcAft>
            </a:pPr>
            <a:r>
              <a:rPr lang="en-US" sz="1800" dirty="0">
                <a:solidFill>
                  <a:srgbClr val="000000"/>
                </a:solidFill>
                <a:effectLst/>
                <a:latin typeface="Calibri" panose="020F0502020204030204" pitchFamily="34" charset="0"/>
                <a:ea typeface="Calibri" panose="020F0502020204030204" pitchFamily="34" charset="0"/>
              </a:rPr>
              <a:t>It is important to refer to the circular graphic on the previous slide when understanding how to engage with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While the standards were just reviewed by reading them from right to left and top to bottom, the standards are not meant to be engaged with linearly. Meaning, a student does not have to start with the questioning standards prior to engaging with the disciplinary strand standards; students do not have to engage with the discipline strand standards prior to engaging with the using evidence standards or communicating conclusions standards. Students should be asking questions, using evidence and communicating conclusions throughout their mastery of the discipline strand standards. </a:t>
            </a:r>
          </a:p>
          <a:p>
            <a:pPr marL="0" lvl="0" indent="0" algn="l" rtl="0">
              <a:spcBef>
                <a:spcPts val="0"/>
              </a:spcBef>
              <a:spcAft>
                <a:spcPts val="0"/>
              </a:spcAft>
              <a:buNone/>
            </a:pPr>
            <a:endParaRPr dirty="0"/>
          </a:p>
        </p:txBody>
      </p:sp>
      <p:sp>
        <p:nvSpPr>
          <p:cNvPr id="189" name="Google Shape;189;g510ced27d3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7010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Discovery Task: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Unpacking the Using Evidence Standards</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Explain: Ask participants, individually, with a partner or in a small grade-banded group, to complete the following:</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Access the </a:t>
            </a:r>
            <a:r>
              <a:rPr lang="en-US" sz="1800" i="1" u="none" dirty="0">
                <a:solidFill>
                  <a:schemeClr val="tx1"/>
                </a:solidFill>
                <a:effectLst/>
                <a:latin typeface="Calibri" panose="020F0502020204030204" pitchFamily="34" charset="0"/>
                <a:ea typeface="Times New Roman" panose="02020603050405020304" pitchFamily="18" charset="0"/>
              </a:rPr>
              <a:t>Unpacking the Using Evidence </a:t>
            </a:r>
            <a:r>
              <a:rPr lang="en-US" sz="1800" dirty="0">
                <a:effectLst/>
                <a:latin typeface="Calibri" panose="020F0502020204030204" pitchFamily="34" charset="0"/>
                <a:ea typeface="Times New Roman" panose="02020603050405020304" pitchFamily="18" charset="0"/>
              </a:rPr>
              <a:t>template: https://www.education.ky.gov/curriculum/standards/kyacadstand/Documents/Unpacking_the_Using_Evidence_Standards.docx</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Identify the Using Evidence standards for your particular grade-level.</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Unpack each of the Using Evidence standards for your grade-level using the </a:t>
            </a:r>
            <a:r>
              <a:rPr lang="en-US" sz="1800" i="1" dirty="0">
                <a:effectLst/>
                <a:latin typeface="Calibri" panose="020F0502020204030204" pitchFamily="34" charset="0"/>
                <a:ea typeface="Times New Roman" panose="02020603050405020304" pitchFamily="18" charset="0"/>
              </a:rPr>
              <a:t>Using Evidence Standards </a:t>
            </a:r>
            <a:r>
              <a:rPr lang="en-US" sz="1800" dirty="0">
                <a:effectLst/>
                <a:latin typeface="Calibri" panose="020F0502020204030204" pitchFamily="34" charset="0"/>
                <a:ea typeface="Times New Roman" panose="02020603050405020304" pitchFamily="18" charset="0"/>
              </a:rPr>
              <a:t>template. </a:t>
            </a:r>
            <a:endParaRPr lang="en-US" sz="1800" dirty="0">
              <a:effectLst/>
              <a:latin typeface="Times New Roman" panose="02020603050405020304" pitchFamily="18" charset="0"/>
              <a:ea typeface="Times New Roman" panose="02020603050405020304" pitchFamily="18"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Example:</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List the standard:</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Knowledge/Concepts:</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What do that students need to know?</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Skills:</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What do students need to be able to do?</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7.I.UE.3 Gather relevant information from multiple sources while using the origin, authority, structure and context of the sources to guide the selection to answer compelling and supporting questions.</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Relevant information to compelling and supporting questions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Origin of sources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Authority of sources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Structure of sources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Context of sources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Gather from multiple sources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Use origin, authority, structure, context of sources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Select relevant information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Answer compelling and supporting questions </a:t>
            </a:r>
            <a:endParaRPr lang="en-US" sz="1800" dirty="0">
              <a:effectLst/>
              <a:latin typeface="Times New Roman" panose="02020603050405020304" pitchFamily="18" charset="0"/>
              <a:ea typeface="Times New Roman" panose="02020603050405020304" pitchFamily="18"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r>
              <a:rPr lang="en-US" sz="1800" dirty="0">
                <a:effectLst/>
                <a:latin typeface="Calibri" panose="020F0502020204030204" pitchFamily="34" charset="0"/>
                <a:ea typeface="Calibri" panose="020F0502020204030204" pitchFamily="34" charset="0"/>
              </a:rPr>
              <a:t>Facilitate discussions around this work as needed. </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50</a:t>
            </a:fld>
            <a:endParaRPr lang="en-US" dirty="0"/>
          </a:p>
        </p:txBody>
      </p:sp>
    </p:spTree>
    <p:extLst>
      <p:ext uri="{BB962C8B-B14F-4D97-AF65-F5344CB8AC3E}">
        <p14:creationId xmlns:p14="http://schemas.microsoft.com/office/powerpoint/2010/main" val="3739309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slide shows the upcoming sections of the module.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51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9818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End Slides for Section E.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Bring the group back together.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The KDE needs your feedback on the effectiveness of this module, the learning platform and how the consultants may best support you as you take the next steps in the implementation process. We are going to complete a short survey to share our thinking and provide them with feedback on how the KDE can best meet our needs. Feedback from our surveys will be used by the KDE to plan and prepare future professional learning.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Post-survey: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Getting to Know the </a:t>
            </a:r>
            <a:r>
              <a:rPr lang="en-US" sz="1800" i="1" dirty="0">
                <a:effectLst/>
                <a:latin typeface="Calibri" panose="020F0502020204030204" pitchFamily="34" charset="0"/>
                <a:ea typeface="Calibri" panose="020F0502020204030204" pitchFamily="34" charset="0"/>
              </a:rPr>
              <a:t>KAS for Social Studies </a:t>
            </a:r>
            <a:r>
              <a:rPr lang="en-US" sz="1800" i="0" dirty="0">
                <a:effectLst/>
                <a:latin typeface="Calibri" panose="020F0502020204030204" pitchFamily="34" charset="0"/>
                <a:ea typeface="Calibri" panose="020F0502020204030204" pitchFamily="34" charset="0"/>
              </a:rPr>
              <a:t>for Teachers: </a:t>
            </a:r>
            <a:r>
              <a:rPr lang="en-US" sz="1800" i="0" u="sng" dirty="0">
                <a:effectLst/>
                <a:latin typeface="Calibri" panose="020F0502020204030204" pitchFamily="34" charset="0"/>
                <a:ea typeface="Calibri" panose="020F0502020204030204" pitchFamily="34" charset="0"/>
              </a:rPr>
              <a:t>https://www.surveymonkey.com/r/XH9NC3R</a:t>
            </a:r>
          </a:p>
          <a:p>
            <a:pPr marL="0" marR="208280">
              <a:spcBef>
                <a:spcPts val="260"/>
              </a:spcBef>
              <a:spcAft>
                <a:spcPts val="0"/>
              </a:spcAft>
            </a:pPr>
            <a:r>
              <a:rPr lang="en-US" sz="1800" i="0" u="none" dirty="0">
                <a:effectLst/>
                <a:latin typeface="Calibri" panose="020F0502020204030204" pitchFamily="34" charset="0"/>
                <a:ea typeface="Calibri" panose="020F0502020204030204" pitchFamily="34" charset="0"/>
              </a:rPr>
              <a:t>Getting to Know the </a:t>
            </a:r>
            <a:r>
              <a:rPr lang="en-US" sz="1800" i="1" u="none" dirty="0">
                <a:effectLst/>
                <a:latin typeface="Calibri" panose="020F0502020204030204" pitchFamily="34" charset="0"/>
                <a:ea typeface="Calibri" panose="020F0502020204030204" pitchFamily="34" charset="0"/>
              </a:rPr>
              <a:t>KAS for Social Studies </a:t>
            </a:r>
            <a:r>
              <a:rPr lang="en-US" sz="1800" i="0" u="none" dirty="0">
                <a:effectLst/>
                <a:latin typeface="Calibri" panose="020F0502020204030204" pitchFamily="34" charset="0"/>
                <a:ea typeface="Calibri" panose="020F0502020204030204" pitchFamily="34" charset="0"/>
              </a:rPr>
              <a:t>for School/District Leaders: </a:t>
            </a:r>
            <a:r>
              <a:rPr lang="en-US" sz="1800" i="0" u="sng" dirty="0">
                <a:effectLst/>
                <a:latin typeface="Calibri" panose="020F0502020204030204" pitchFamily="34" charset="0"/>
                <a:ea typeface="Calibri" panose="020F0502020204030204" pitchFamily="34" charset="0"/>
              </a:rPr>
              <a:t>https://www.surveymonkey.com/r/M23ZWM</a:t>
            </a:r>
            <a:endParaRPr lang="en-US" sz="1800" u="sng" dirty="0">
              <a:effectLst/>
              <a:latin typeface="Calibri" panose="020F0502020204030204" pitchFamily="34" charset="0"/>
              <a:ea typeface="Calibri" panose="020F0502020204030204" pitchFamily="34" charset="0"/>
            </a:endParaRP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52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04182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1905" marR="0" indent="0">
              <a:lnSpc>
                <a:spcPct val="107000"/>
              </a:lnSpc>
              <a:spcBef>
                <a:spcPts val="0"/>
              </a:spcBef>
              <a:spcAft>
                <a:spcPts val="1870"/>
              </a:spcAft>
            </a:pPr>
            <a:r>
              <a:rPr lang="en-US" sz="1800" i="1" dirty="0">
                <a:solidFill>
                  <a:srgbClr val="000000"/>
                </a:solidFill>
                <a:effectLst/>
                <a:latin typeface="Calibri" panose="020F0502020204030204" pitchFamily="34" charset="0"/>
                <a:ea typeface="Calibri" panose="020F0502020204030204" pitchFamily="34" charset="0"/>
              </a:rPr>
              <a:t>Officially welcome the participants. Introduce yourself (if necessary).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6350">
              <a:lnSpc>
                <a:spcPct val="115000"/>
              </a:lnSpc>
              <a:spcBef>
                <a:spcPts val="0"/>
              </a:spcBef>
              <a:spcAft>
                <a:spcPts val="1695"/>
              </a:spcAft>
            </a:pPr>
            <a:r>
              <a:rPr lang="en-US" sz="1800" dirty="0">
                <a:solidFill>
                  <a:srgbClr val="000000"/>
                </a:solidFill>
                <a:effectLst/>
                <a:latin typeface="Calibri" panose="020F0502020204030204" pitchFamily="34" charset="0"/>
                <a:ea typeface="Calibri" panose="020F0502020204030204" pitchFamily="34" charset="0"/>
              </a:rPr>
              <a:t>Explain: This module s intended to provide an introduction to the new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Section F builds knowledge of the architecture of the document to discuss the inquiry practices. Specifically, it focuses on the inquiry practice of Communicating Conclusions.</a:t>
            </a:r>
          </a:p>
          <a:p>
            <a:pPr marL="1905" marR="0" indent="0">
              <a:lnSpc>
                <a:spcPct val="115000"/>
              </a:lnSpc>
              <a:spcBef>
                <a:spcPts val="0"/>
              </a:spcBef>
              <a:spcAft>
                <a:spcPts val="1690"/>
              </a:spcAft>
            </a:pPr>
            <a:r>
              <a:rPr lang="en-US" sz="1800" dirty="0">
                <a:solidFill>
                  <a:srgbClr val="000000"/>
                </a:solidFill>
                <a:effectLst/>
                <a:latin typeface="Calibri" panose="020F0502020204030204" pitchFamily="34" charset="0"/>
                <a:ea typeface="Calibri" panose="020F0502020204030204" pitchFamily="34" charset="0"/>
              </a:rPr>
              <a:t>Explain: “Group norms can help to create a safe space where participants feel comfortable sharing their ideas and experiences. Take a moment to read the norms.” After people are finished, ask: “Would you like to revise, edit or add any norms to the list?” If so, make changes on the slide; if not, move on to your discussion of the parking lot. </a:t>
            </a:r>
            <a:r>
              <a:rPr lang="en-US" sz="1800" b="1" dirty="0">
                <a:solidFill>
                  <a:srgbClr val="000000"/>
                </a:solidFill>
                <a:effectLst/>
                <a:latin typeface="Calibri" panose="020F0502020204030204" pitchFamily="34" charset="0"/>
                <a:ea typeface="Calibri" panose="020F0502020204030204" pitchFamily="34" charset="0"/>
              </a:rPr>
              <a:t>NOTE: If participants made changes to this slide in the session over Section A, you will need to update this slide for their initial reading of the norms.  </a:t>
            </a:r>
          </a:p>
          <a:p>
            <a:pPr marL="1905" marR="0" indent="0">
              <a:lnSpc>
                <a:spcPct val="115000"/>
              </a:lnSpc>
              <a:spcBef>
                <a:spcPts val="0"/>
              </a:spcBef>
              <a:spcAft>
                <a:spcPts val="1690"/>
              </a:spcAft>
            </a:pPr>
            <a:r>
              <a:rPr lang="en-US" sz="1800" dirty="0">
                <a:effectLst/>
                <a:latin typeface="Calibri" panose="020F0502020204030204" pitchFamily="34" charset="0"/>
                <a:ea typeface="Calibri" panose="020F0502020204030204" pitchFamily="34" charset="0"/>
              </a:rPr>
              <a:t>Explain: “I realize you may not want to pose every question to the whole group, or we may not have time in the session to get to every question. Therefore, I want us to have a place for those questions.” Point out the location of the parking lot for questions. For additional information on how to design the “parking lot” and address the questions, please see the note for the facilitator in Section A. </a:t>
            </a:r>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29112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group norms on this slide.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54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2711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Move on by explaining: There are two primary learning goals for this section of this module. Refer to the slide.</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55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90362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Explain: Communicating conclusions is defined by a student’s ability to effectively communicate his or her own conclusions and listen carefully to the conclusions of others. </a:t>
            </a:r>
          </a:p>
          <a:p>
            <a:pPr marL="6350" marR="0" indent="-635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Students should also be able to utilize newer media forms in order to share their conclusions and hear the voices of those whose conclusions may be different. </a:t>
            </a:r>
          </a:p>
          <a:p>
            <a:pPr marL="6350" marR="0" indent="-635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Depending on the grade level, the Communicating Conclusions standards generally require that students construct explanations and/or arguments and determine how to address problems. </a:t>
            </a:r>
          </a:p>
          <a:p>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56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71414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2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a:t>
            </a:r>
            <a:endParaRPr lang="en-US" sz="1200" dirty="0">
              <a:solidFill>
                <a:srgbClr val="000000"/>
              </a:solidFill>
              <a:effectLst/>
              <a:latin typeface="Calibri" panose="020F0502020204030204" pitchFamily="34" charset="0"/>
              <a:ea typeface="Calibri" panose="020F0502020204030204" pitchFamily="34" charset="0"/>
            </a:endParaRPr>
          </a:p>
          <a:p>
            <a:pPr marL="6350" marR="0" indent="-6350">
              <a:lnSpc>
                <a:spcPct val="107000"/>
              </a:lnSpc>
              <a:spcBef>
                <a:spcPts val="0"/>
              </a:spcBef>
              <a:spcAft>
                <a:spcPts val="130"/>
              </a:spcAft>
            </a:pPr>
            <a:r>
              <a:rPr lang="en-US" sz="1200" dirty="0">
                <a:solidFill>
                  <a:srgbClr val="000000"/>
                </a:solidFill>
                <a:effectLst/>
                <a:latin typeface="Calibri" panose="020F0502020204030204" pitchFamily="34" charset="0"/>
                <a:ea typeface="Calibri" panose="020F0502020204030204" pitchFamily="34" charset="0"/>
              </a:rPr>
              <a:t> </a:t>
            </a:r>
          </a:p>
          <a:p>
            <a:pPr marL="6350" marR="0" indent="-6350">
              <a:lnSpc>
                <a:spcPct val="107000"/>
              </a:lnSpc>
              <a:spcBef>
                <a:spcPts val="0"/>
              </a:spcBef>
              <a:spcAft>
                <a:spcPts val="130"/>
              </a:spcAft>
            </a:pPr>
            <a:r>
              <a:rPr lang="en-US" sz="1200" dirty="0">
                <a:solidFill>
                  <a:srgbClr val="000000"/>
                </a:solidFill>
                <a:effectLst/>
                <a:latin typeface="Calibri" panose="020F0502020204030204" pitchFamily="34" charset="0"/>
                <a:ea typeface="Calibri" panose="020F0502020204030204" pitchFamily="34" charset="0"/>
              </a:rPr>
              <a:t>Explain: A student’s ability to effectively communicate their own conclusions and listen carefully to the conclusions of others can be considered a capstone of social studies disciplinary practices. Traditional products such as essays, reports, tables, diagrams, graphs, multimedia presentations and discussions can be used to share conclusions with a variety of audiences.</a:t>
            </a:r>
          </a:p>
          <a:p>
            <a:pPr marL="6350" marR="0" indent="-6350">
              <a:lnSpc>
                <a:spcPct val="107000"/>
              </a:lnSpc>
              <a:spcBef>
                <a:spcPts val="0"/>
              </a:spcBef>
              <a:spcAft>
                <a:spcPts val="130"/>
              </a:spcAft>
            </a:pPr>
            <a:r>
              <a:rPr lang="en-US" sz="1200" dirty="0">
                <a:solidFill>
                  <a:srgbClr val="000000"/>
                </a:solidFill>
                <a:effectLst/>
                <a:latin typeface="Calibri" panose="020F0502020204030204" pitchFamily="34" charset="0"/>
                <a:ea typeface="Calibri" panose="020F0502020204030204" pitchFamily="34" charset="0"/>
              </a:rPr>
              <a:t> </a:t>
            </a:r>
          </a:p>
          <a:p>
            <a:pPr marL="6350" marR="0" indent="-6350">
              <a:lnSpc>
                <a:spcPct val="107000"/>
              </a:lnSpc>
              <a:spcBef>
                <a:spcPts val="0"/>
              </a:spcBef>
              <a:spcAft>
                <a:spcPts val="130"/>
              </a:spcAft>
            </a:pPr>
            <a:r>
              <a:rPr lang="en-US" sz="1200" dirty="0">
                <a:solidFill>
                  <a:srgbClr val="000000"/>
                </a:solidFill>
                <a:effectLst/>
                <a:latin typeface="Calibri" panose="020F0502020204030204" pitchFamily="34" charset="0"/>
                <a:ea typeface="Calibri" panose="020F0502020204030204" pitchFamily="34" charset="0"/>
              </a:rPr>
              <a:t>Students should have opportunities to communicate conclusions to…</a:t>
            </a:r>
          </a:p>
          <a:p>
            <a:pPr marL="742950" marR="0" lvl="1" indent="-285750">
              <a:lnSpc>
                <a:spcPct val="107000"/>
              </a:lnSpc>
              <a:spcBef>
                <a:spcPts val="0"/>
              </a:spcBef>
              <a:spcAft>
                <a:spcPts val="0"/>
              </a:spcAft>
              <a:buFont typeface="Source Sans Pro" panose="020B0503030403020204" pitchFamily="34" charset="0"/>
              <a:buChar char="●"/>
              <a:tabLst>
                <a:tab pos="914400" algn="l"/>
              </a:tabLst>
            </a:pPr>
            <a:r>
              <a:rPr lang="en-US" sz="1200" dirty="0">
                <a:solidFill>
                  <a:srgbClr val="000000"/>
                </a:solidFill>
                <a:effectLst/>
                <a:latin typeface="Calibri" panose="020F0502020204030204" pitchFamily="34" charset="0"/>
                <a:ea typeface="Calibri" panose="020F0502020204030204" pitchFamily="34" charset="0"/>
              </a:rPr>
              <a:t>Synthesize information to construct new understandings, which will become the foundation for civic engagement.  </a:t>
            </a:r>
          </a:p>
          <a:p>
            <a:pPr marL="742950" marR="0" lvl="1" indent="-285750">
              <a:lnSpc>
                <a:spcPct val="107000"/>
              </a:lnSpc>
              <a:spcBef>
                <a:spcPts val="0"/>
              </a:spcBef>
              <a:spcAft>
                <a:spcPts val="0"/>
              </a:spcAft>
              <a:buFont typeface="Source Sans Pro" panose="020B0503030403020204" pitchFamily="34" charset="0"/>
              <a:buChar char="●"/>
              <a:tabLst>
                <a:tab pos="914400" algn="l"/>
              </a:tabLst>
            </a:pPr>
            <a:r>
              <a:rPr lang="en-US" sz="1200" dirty="0">
                <a:solidFill>
                  <a:srgbClr val="000000"/>
                </a:solidFill>
                <a:effectLst/>
                <a:latin typeface="Calibri" panose="020F0502020204030204" pitchFamily="34" charset="0"/>
                <a:ea typeface="Calibri" panose="020F0502020204030204" pitchFamily="34" charset="0"/>
              </a:rPr>
              <a:t>Construct explanations and arguments</a:t>
            </a:r>
          </a:p>
          <a:p>
            <a:pPr marL="742950" marR="0" lvl="1" indent="-285750">
              <a:lnSpc>
                <a:spcPct val="107000"/>
              </a:lnSpc>
              <a:spcBef>
                <a:spcPts val="0"/>
              </a:spcBef>
              <a:spcAft>
                <a:spcPts val="0"/>
              </a:spcAft>
              <a:buFont typeface="Source Sans Pro" panose="020B0503030403020204" pitchFamily="34" charset="0"/>
              <a:buChar char="●"/>
              <a:tabLst>
                <a:tab pos="914400" algn="l"/>
              </a:tabLst>
            </a:pPr>
            <a:r>
              <a:rPr lang="en-US" sz="1200" dirty="0">
                <a:solidFill>
                  <a:srgbClr val="000000"/>
                </a:solidFill>
                <a:effectLst/>
                <a:latin typeface="Calibri" panose="020F0502020204030204" pitchFamily="34" charset="0"/>
                <a:ea typeface="Calibri" panose="020F0502020204030204" pitchFamily="34" charset="0"/>
              </a:rPr>
              <a:t>Engage in deliberative and democratic procedures</a:t>
            </a:r>
          </a:p>
          <a:p>
            <a:pPr marL="742950" marR="0" lvl="1" indent="-285750">
              <a:lnSpc>
                <a:spcPct val="107000"/>
              </a:lnSpc>
              <a:spcBef>
                <a:spcPts val="0"/>
              </a:spcBef>
              <a:spcAft>
                <a:spcPts val="0"/>
              </a:spcAft>
              <a:buFont typeface="Source Sans Pro" panose="020B0503030403020204" pitchFamily="34" charset="0"/>
              <a:buChar char="●"/>
              <a:tabLst>
                <a:tab pos="914400" algn="l"/>
              </a:tabLst>
            </a:pPr>
            <a:r>
              <a:rPr lang="en-US" sz="1200" dirty="0">
                <a:solidFill>
                  <a:srgbClr val="000000"/>
                </a:solidFill>
                <a:effectLst/>
                <a:latin typeface="Calibri" panose="020F0502020204030204" pitchFamily="34" charset="0"/>
                <a:ea typeface="Calibri" panose="020F0502020204030204" pitchFamily="34" charset="0"/>
              </a:rPr>
              <a:t>Act civically by identifying and addressing problems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57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09328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Discovery Task: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Unpacking the Communicating Conclusion Standards</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Explain: Ask participants, individually, with a partner or in a small grade-banded group, to complete the following:</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Access the </a:t>
            </a:r>
            <a:r>
              <a:rPr lang="en-US" sz="1800" i="1" dirty="0">
                <a:effectLst/>
                <a:latin typeface="Calibri" panose="020F0502020204030204" pitchFamily="34" charset="0"/>
                <a:ea typeface="Times New Roman" panose="02020603050405020304" pitchFamily="18" charset="0"/>
              </a:rPr>
              <a:t>Unpacking the Communicating Conclusions Standards </a:t>
            </a:r>
            <a:r>
              <a:rPr lang="en-US" sz="1800" dirty="0">
                <a:effectLst/>
                <a:latin typeface="Calibri" panose="020F0502020204030204" pitchFamily="34" charset="0"/>
                <a:ea typeface="Times New Roman" panose="02020603050405020304" pitchFamily="18" charset="0"/>
              </a:rPr>
              <a:t>template: https://www.education.ky.gov/curriculum/standards/kyacadstand/Documents/Unpacking_the_Communicating_Conclusion_Standards.docx</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Identify the Communicating Conclusions standards for your particular grade-level.</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Unpack each of the Communicating Conclusions standards for your grade-level using the </a:t>
            </a:r>
            <a:r>
              <a:rPr lang="en-US" sz="1800" i="1" dirty="0">
                <a:effectLst/>
                <a:latin typeface="Calibri" panose="020F0502020204030204" pitchFamily="34" charset="0"/>
                <a:ea typeface="Times New Roman" panose="02020603050405020304" pitchFamily="18" charset="0"/>
              </a:rPr>
              <a:t>Communicating Conclusions Standards</a:t>
            </a:r>
            <a:r>
              <a:rPr lang="en-US" sz="1800" dirty="0">
                <a:effectLst/>
                <a:latin typeface="Calibri" panose="020F0502020204030204" pitchFamily="34" charset="0"/>
                <a:ea typeface="Times New Roman" panose="02020603050405020304" pitchFamily="18" charset="0"/>
              </a:rPr>
              <a:t> template. </a:t>
            </a:r>
            <a:endParaRPr lang="en-US" sz="1800" dirty="0">
              <a:effectLst/>
              <a:latin typeface="Times New Roman" panose="02020603050405020304" pitchFamily="18" charset="0"/>
              <a:ea typeface="Times New Roman" panose="02020603050405020304" pitchFamily="18" charset="0"/>
            </a:endParaRPr>
          </a:p>
          <a:p>
            <a:pPr marL="6350" marR="0" indent="-635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Example:</a:t>
            </a: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List the standard:</a:t>
            </a: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Knowledge/Concepts:</a:t>
            </a: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do that students need to know?</a:t>
            </a: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Skills:</a:t>
            </a: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do students need to be able to do?</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8.I.CC.4 Apply a range of deliberative and democratic procedures to make decisions about ways to take action on current local, regional and global issues.</a:t>
            </a: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Ways to take action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Deliberative procedures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Democratic procedures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Current local, regional, global issues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Apply a range of deliberative and democratic procedures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Make decisions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284480" algn="l"/>
                <a:tab pos="888365" algn="l"/>
              </a:tabLst>
            </a:pPr>
            <a:r>
              <a:rPr lang="en-US" sz="1800" dirty="0">
                <a:effectLst/>
                <a:latin typeface="Calibri" panose="020F0502020204030204" pitchFamily="34" charset="0"/>
                <a:ea typeface="Times New Roman" panose="02020603050405020304" pitchFamily="18" charset="0"/>
              </a:rPr>
              <a:t>Take action</a:t>
            </a:r>
            <a:endParaRPr lang="en-US" sz="1800" dirty="0">
              <a:effectLst/>
              <a:latin typeface="Times New Roman" panose="02020603050405020304" pitchFamily="18" charset="0"/>
              <a:ea typeface="Times New Roman" panose="02020603050405020304" pitchFamily="18" charset="0"/>
            </a:endParaRPr>
          </a:p>
          <a:p>
            <a:pPr marL="6350" marR="0" indent="-635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58</a:t>
            </a:fld>
            <a:endParaRPr lang="en-US" dirty="0"/>
          </a:p>
        </p:txBody>
      </p:sp>
    </p:spTree>
    <p:extLst>
      <p:ext uri="{BB962C8B-B14F-4D97-AF65-F5344CB8AC3E}">
        <p14:creationId xmlns:p14="http://schemas.microsoft.com/office/powerpoint/2010/main" val="26224042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Discovery Task: Ask participants, individually, with a partner or in a small grade-banded group, to answer the questions provided on the slide using their knowledge of the communicating conclusions standards.</a:t>
            </a:r>
          </a:p>
          <a:p>
            <a:pPr marL="0" marR="0" indent="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endParaRPr>
          </a:p>
          <a:p>
            <a:pPr marL="0" marR="0" indent="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59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1331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88290">
              <a:spcBef>
                <a:spcPts val="5"/>
              </a:spcBef>
              <a:spcAft>
                <a:spcPts val="0"/>
              </a:spcAft>
            </a:pPr>
            <a:r>
              <a:rPr lang="en-US" sz="1800" dirty="0">
                <a:effectLst/>
                <a:latin typeface="Calibri" panose="020F0502020204030204" pitchFamily="34" charset="0"/>
                <a:ea typeface="Calibri" panose="020F0502020204030204" pitchFamily="34" charset="0"/>
              </a:rPr>
              <a:t>This slide provides an image of the Standard Coding. </a:t>
            </a:r>
          </a:p>
          <a:p>
            <a:pPr marL="0" marR="288290">
              <a:spcBef>
                <a:spcPts val="5"/>
              </a:spcBef>
              <a:spcAft>
                <a:spcPts val="0"/>
              </a:spcAft>
            </a:pPr>
            <a:r>
              <a:rPr lang="en-US" sz="1800" dirty="0">
                <a:effectLst/>
                <a:latin typeface="Calibri" panose="020F0502020204030204" pitchFamily="34" charset="0"/>
                <a:ea typeface="Calibri" panose="020F0502020204030204" pitchFamily="34" charset="0"/>
              </a:rPr>
              <a:t> </a:t>
            </a:r>
          </a:p>
          <a:p>
            <a:pPr marL="1905" marR="0" indent="-6350">
              <a:lnSpc>
                <a:spcPct val="107000"/>
              </a:lnSpc>
              <a:spcBef>
                <a:spcPts val="0"/>
              </a:spcBef>
              <a:spcAft>
                <a:spcPts val="1795"/>
              </a:spcAf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pPr marL="0" marR="288290">
              <a:spcBef>
                <a:spcPts val="5"/>
              </a:spcBef>
              <a:spcAft>
                <a:spcPts val="0"/>
              </a:spcAft>
            </a:pPr>
            <a:r>
              <a:rPr lang="en-US" sz="1800" dirty="0">
                <a:effectLst/>
                <a:latin typeface="Calibri" panose="020F0502020204030204" pitchFamily="34" charset="0"/>
                <a:ea typeface="Calibri" panose="020F0502020204030204" pitchFamily="34" charset="0"/>
              </a:rPr>
              <a:t>Explain: For readability, each standard is coded for identification of its grade level, discipline strand, concept and practice and number within the larger set of standards. The diagram below uses the standard K.C.CP.1 to explain the coding.</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17346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slide shows the upcoming sections of the module.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60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16219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End Slides for Section F.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Bring the group back together.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The KDE needs your feedback on the effectiveness of this module, the learning platform and how the consultants may best support you as you take the next steps in the implementation process. We are going to complete a short survey to share our thinking and provide them with feedback on how the KDE can best meet our needs. Feedback from our surveys will be used by the KDE to plan and prepare future professional learning.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Post-survey: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Getting to Know the </a:t>
            </a:r>
            <a:r>
              <a:rPr lang="en-US" sz="1800" i="1" dirty="0">
                <a:effectLst/>
                <a:latin typeface="Calibri" panose="020F0502020204030204" pitchFamily="34" charset="0"/>
                <a:ea typeface="Calibri" panose="020F0502020204030204" pitchFamily="34" charset="0"/>
              </a:rPr>
              <a:t>KAS for Social Studies </a:t>
            </a:r>
            <a:r>
              <a:rPr lang="en-US" sz="1800" i="0" dirty="0">
                <a:effectLst/>
                <a:latin typeface="Calibri" panose="020F0502020204030204" pitchFamily="34" charset="0"/>
                <a:ea typeface="Calibri" panose="020F0502020204030204" pitchFamily="34" charset="0"/>
              </a:rPr>
              <a:t>for Teachers: </a:t>
            </a:r>
            <a:r>
              <a:rPr lang="en-US" sz="1800" i="0" u="sng" dirty="0">
                <a:effectLst/>
                <a:latin typeface="Calibri" panose="020F0502020204030204" pitchFamily="34" charset="0"/>
                <a:ea typeface="Calibri" panose="020F0502020204030204" pitchFamily="34" charset="0"/>
              </a:rPr>
              <a:t>https://www.surveymonkey.com/r/XH9NC3R</a:t>
            </a:r>
          </a:p>
          <a:p>
            <a:pPr marL="0" marR="208280">
              <a:spcBef>
                <a:spcPts val="260"/>
              </a:spcBef>
              <a:spcAft>
                <a:spcPts val="0"/>
              </a:spcAft>
            </a:pPr>
            <a:r>
              <a:rPr lang="en-US" sz="1800" i="0" u="none" dirty="0">
                <a:effectLst/>
                <a:latin typeface="Calibri" panose="020F0502020204030204" pitchFamily="34" charset="0"/>
                <a:ea typeface="Calibri" panose="020F0502020204030204" pitchFamily="34" charset="0"/>
              </a:rPr>
              <a:t>Getting to Know the </a:t>
            </a:r>
            <a:r>
              <a:rPr lang="en-US" sz="1800" i="1" u="none" dirty="0">
                <a:effectLst/>
                <a:latin typeface="Calibri" panose="020F0502020204030204" pitchFamily="34" charset="0"/>
                <a:ea typeface="Calibri" panose="020F0502020204030204" pitchFamily="34" charset="0"/>
              </a:rPr>
              <a:t>KAS for Social Studies </a:t>
            </a:r>
            <a:r>
              <a:rPr lang="en-US" sz="1800" i="0" u="none" dirty="0">
                <a:effectLst/>
                <a:latin typeface="Calibri" panose="020F0502020204030204" pitchFamily="34" charset="0"/>
                <a:ea typeface="Calibri" panose="020F0502020204030204" pitchFamily="34" charset="0"/>
              </a:rPr>
              <a:t>for School/District Leaders: </a:t>
            </a:r>
            <a:r>
              <a:rPr lang="en-US" sz="1800" i="0" u="sng" dirty="0">
                <a:effectLst/>
                <a:latin typeface="Calibri" panose="020F0502020204030204" pitchFamily="34" charset="0"/>
                <a:ea typeface="Calibri" panose="020F0502020204030204" pitchFamily="34" charset="0"/>
              </a:rPr>
              <a:t>https://www.surveymonkey.com/r/M23ZWM</a:t>
            </a:r>
            <a:endParaRPr lang="en-US" sz="1800" u="sng" dirty="0">
              <a:effectLst/>
              <a:latin typeface="Calibri" panose="020F0502020204030204" pitchFamily="34" charset="0"/>
              <a:ea typeface="Calibri" panose="020F0502020204030204" pitchFamily="34" charset="0"/>
            </a:endParaRP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61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46041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1905" marR="0" indent="0">
              <a:lnSpc>
                <a:spcPct val="107000"/>
              </a:lnSpc>
              <a:spcBef>
                <a:spcPts val="0"/>
              </a:spcBef>
              <a:spcAft>
                <a:spcPts val="1870"/>
              </a:spcAft>
            </a:pPr>
            <a:r>
              <a:rPr lang="en-US" sz="1800" i="1" dirty="0">
                <a:solidFill>
                  <a:srgbClr val="000000"/>
                </a:solidFill>
                <a:effectLst/>
                <a:latin typeface="Calibri" panose="020F0502020204030204" pitchFamily="34" charset="0"/>
                <a:ea typeface="Calibri" panose="020F0502020204030204" pitchFamily="34" charset="0"/>
              </a:rPr>
              <a:t>Officially welcome the participants. Introduce yourself (if necessary).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6350">
              <a:lnSpc>
                <a:spcPct val="115000"/>
              </a:lnSpc>
              <a:spcBef>
                <a:spcPts val="0"/>
              </a:spcBef>
              <a:spcAft>
                <a:spcPts val="1695"/>
              </a:spcAft>
            </a:pPr>
            <a:r>
              <a:rPr lang="en-US" sz="1800" dirty="0">
                <a:solidFill>
                  <a:srgbClr val="000000"/>
                </a:solidFill>
                <a:effectLst/>
                <a:latin typeface="Calibri" panose="020F0502020204030204" pitchFamily="34" charset="0"/>
                <a:ea typeface="Calibri" panose="020F0502020204030204" pitchFamily="34" charset="0"/>
              </a:rPr>
              <a:t>Explain: This module is intended to provide an introduction to the new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Section G builds knowledge of the architecture of the document to discuss discipline strands and the concepts and practices. </a:t>
            </a:r>
          </a:p>
          <a:p>
            <a:pPr marL="1905" marR="0" indent="0">
              <a:lnSpc>
                <a:spcPct val="115000"/>
              </a:lnSpc>
              <a:spcBef>
                <a:spcPts val="0"/>
              </a:spcBef>
              <a:spcAft>
                <a:spcPts val="1690"/>
              </a:spcAft>
            </a:pPr>
            <a:r>
              <a:rPr lang="en-US" sz="1800" dirty="0">
                <a:solidFill>
                  <a:srgbClr val="000000"/>
                </a:solidFill>
                <a:effectLst/>
                <a:latin typeface="Calibri" panose="020F0502020204030204" pitchFamily="34" charset="0"/>
                <a:ea typeface="Calibri" panose="020F0502020204030204" pitchFamily="34" charset="0"/>
              </a:rPr>
              <a:t>Explain: “Group norms can help to create a safe space where participants feel comfortable sharing their ideas and experiences. Take a moment to read the norms.” After people are finished, ask: “Would you like to revise, edit or add any norms to the list?” If so, make changes on the slide; if not, move on to your discussion of the parking lot. </a:t>
            </a:r>
            <a:r>
              <a:rPr lang="en-US" sz="1800" b="1" dirty="0">
                <a:solidFill>
                  <a:srgbClr val="000000"/>
                </a:solidFill>
                <a:effectLst/>
                <a:latin typeface="Calibri" panose="020F0502020204030204" pitchFamily="34" charset="0"/>
                <a:ea typeface="Calibri" panose="020F0502020204030204" pitchFamily="34" charset="0"/>
              </a:rPr>
              <a:t>NOTE: If participants made changes to this slide in the session over Section A, you will need to update this slide for their initial reading of the norms.  </a:t>
            </a:r>
          </a:p>
          <a:p>
            <a:pPr marL="1905" marR="0" indent="0">
              <a:lnSpc>
                <a:spcPct val="115000"/>
              </a:lnSpc>
              <a:spcBef>
                <a:spcPts val="0"/>
              </a:spcBef>
              <a:spcAft>
                <a:spcPts val="1690"/>
              </a:spcAft>
            </a:pPr>
            <a:r>
              <a:rPr lang="en-US" sz="1800" dirty="0">
                <a:effectLst/>
                <a:latin typeface="Calibri" panose="020F0502020204030204" pitchFamily="34" charset="0"/>
                <a:ea typeface="Calibri" panose="020F0502020204030204" pitchFamily="34" charset="0"/>
              </a:rPr>
              <a:t>Explain: “I realize you may not want to pose every question to the whole group, or we may not have time in the session to get to every question. Therefore, I want us to have a place for those questions.” Point out the location of the parking lot for questions. For additional information on how to design the “parking lot” and address the questions, please see the note for the facilitator in Section A. </a:t>
            </a:r>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55069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group norms on this slide.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63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87686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Note to facilitator: Remind the participants of the importance of this image.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When engaging with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it is crucial that participants understand that the organization of the standards requires a balance between the inquiry practices and the discipline strand standards as both are crucial to develop mastery understanding of the standards.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Explain: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is organized around the inquiry practices of questioning, investigating, using evidence and communicating conclusions. Students will consider or pose questions and then investigate those questions through the disciplinary lenses of civics, economics, geography and history. Students complete the inquiry process by communicating evidence-based conclusions.</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229235">
              <a:spcBef>
                <a:spcPts val="260"/>
              </a:spcBef>
              <a:spcAft>
                <a:spcPts val="0"/>
              </a:spcAft>
            </a:pPr>
            <a:r>
              <a:rPr lang="en-US" sz="1800" dirty="0">
                <a:effectLst/>
                <a:latin typeface="Calibri" panose="020F0502020204030204" pitchFamily="34" charset="0"/>
                <a:ea typeface="Calibri" panose="020F0502020204030204" pitchFamily="34" charset="0"/>
              </a:rPr>
              <a:t>The inquiry process is critical for effective student understanding of civics, economics, geography and history. Inquiry instruction requires teachers and students to ask questions that drive student investigation of the subject matter and eliminates the “skills vs. content” dilemma in social studies as both are needed to successfully engage in inquiry. Students will engage in inquiry using the tools, conceptual understandings and the language of political scientists, economists, geographers and historians at a developmentally appropriate level. Students will craft arguments, apply reasoning, make comparisons, corroborate their sources and interpret and synthesize evidence as political scientists, economists, geographers and historians.</a:t>
            </a:r>
          </a:p>
          <a:p>
            <a:pPr marL="158750" indent="0">
              <a:buNone/>
            </a:pPr>
            <a:endParaRPr lang="en-US" dirty="0"/>
          </a:p>
        </p:txBody>
      </p:sp>
    </p:spTree>
    <p:extLst>
      <p:ext uri="{BB962C8B-B14F-4D97-AF65-F5344CB8AC3E}">
        <p14:creationId xmlns:p14="http://schemas.microsoft.com/office/powerpoint/2010/main" val="35959489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a:t>
            </a:r>
            <a:endParaRPr lang="en-US" sz="1800" dirty="0">
              <a:solidFill>
                <a:srgbClr val="000000"/>
              </a:solidFill>
              <a:effectLst/>
              <a:latin typeface="Calibri" panose="020F0502020204030204" pitchFamily="34" charset="0"/>
              <a:ea typeface="Calibri" panose="020F0502020204030204" pitchFamily="34" charset="0"/>
            </a:endParaRP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8255" marR="0" indent="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rPr>
              <a:t>Explain: When engaging with the </a:t>
            </a:r>
            <a:r>
              <a:rPr lang="en-US" sz="1800" i="1" dirty="0">
                <a:effectLst/>
                <a:latin typeface="Calibri" panose="020F0502020204030204" pitchFamily="34" charset="0"/>
                <a:ea typeface="Calibri" panose="020F0502020204030204" pitchFamily="34" charset="0"/>
              </a:rPr>
              <a:t>KAS for Social Studies, </a:t>
            </a:r>
            <a:r>
              <a:rPr lang="en-US" sz="1800" dirty="0">
                <a:effectLst/>
                <a:latin typeface="Calibri" panose="020F0502020204030204" pitchFamily="34" charset="0"/>
                <a:ea typeface="Calibri" panose="020F0502020204030204" pitchFamily="34" charset="0"/>
              </a:rPr>
              <a:t>it is important to understand the relationship between the inquiry practices and the discipline strand standards. At the first glance of the architecture, it may appear that the discipline strand standards only interact with the inquiry standards through the inquiry practice of investigation. However, this is not the case. As can be seen in the annotated chart on this slide, students cannot successfully engage in inquiry without the discipline strand standards. The social studies disciplines and the concepts and practices of the disciplines are required to ask compelling and supporting questions, acquire new knowledge, substantiate claims using evidence and effectively communicate conclusions. </a:t>
            </a:r>
            <a:endParaRPr lang="en-US" dirty="0"/>
          </a:p>
        </p:txBody>
      </p:sp>
    </p:spTree>
    <p:extLst>
      <p:ext uri="{BB962C8B-B14F-4D97-AF65-F5344CB8AC3E}">
        <p14:creationId xmlns:p14="http://schemas.microsoft.com/office/powerpoint/2010/main" val="37357510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0" indent="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Explain: In order to be culturally literate, students must have knowledge of each of the four social studies disciplines and an appreciation for the interconnectedness of all four disciplines. This is central to students’ preparation for a successful transition into civic life. </a:t>
            </a:r>
          </a:p>
          <a:p>
            <a:pPr marL="8255" marR="0" indent="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 </a:t>
            </a: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See the top of page 2 of the </a:t>
            </a:r>
            <a:r>
              <a:rPr lang="en-US" sz="1800" i="1" dirty="0">
                <a:solidFill>
                  <a:srgbClr val="000000"/>
                </a:solidFill>
                <a:effectLst/>
                <a:latin typeface="Calibri" panose="020F0502020204030204" pitchFamily="34" charset="0"/>
                <a:ea typeface="Calibri" panose="020F0502020204030204" pitchFamily="34" charset="0"/>
              </a:rPr>
              <a:t>KAS for Social Studies </a:t>
            </a:r>
            <a:r>
              <a:rPr lang="en-US" sz="1800" dirty="0">
                <a:solidFill>
                  <a:srgbClr val="000000"/>
                </a:solidFill>
                <a:effectLst/>
                <a:latin typeface="Calibri" panose="020F0502020204030204" pitchFamily="34" charset="0"/>
                <a:ea typeface="Calibri" panose="020F0502020204030204" pitchFamily="34" charset="0"/>
              </a:rPr>
              <a:t>to read the indicators of prepared Kentucky graduates to understand the purpose of a multi-disciplinary approach to social studies education. </a:t>
            </a: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Ask participants, individually, with a partner or in a small grade-banded group, to consider:</a:t>
            </a: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 will students benefit from engaging with all four disciplinary lenses throughout their social studies education?</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 will this prepare them to be culturally literate citizens beyond the classroom?</a:t>
            </a:r>
          </a:p>
          <a:p>
            <a:pPr marL="6350" marR="0" indent="-635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66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80465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0" indent="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Explain: The disciplinary strands identified in the </a:t>
            </a:r>
            <a:r>
              <a:rPr lang="en-US" sz="1800" i="1" dirty="0">
                <a:solidFill>
                  <a:srgbClr val="000000"/>
                </a:solidFill>
                <a:effectLst/>
                <a:latin typeface="Calibri" panose="020F0502020204030204" pitchFamily="34" charset="0"/>
                <a:ea typeface="Calibri" panose="020F0502020204030204" pitchFamily="34" charset="0"/>
              </a:rPr>
              <a:t>KAS for Social Studies </a:t>
            </a:r>
            <a:r>
              <a:rPr lang="en-US" sz="1800" dirty="0">
                <a:solidFill>
                  <a:srgbClr val="000000"/>
                </a:solidFill>
                <a:effectLst/>
                <a:latin typeface="Calibri" panose="020F0502020204030204" pitchFamily="34" charset="0"/>
                <a:ea typeface="Calibri" panose="020F0502020204030204" pitchFamily="34" charset="0"/>
              </a:rPr>
              <a:t>are civics, economics, geography and history. </a:t>
            </a:r>
          </a:p>
          <a:p>
            <a:pPr marL="8255" marR="0" indent="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 </a:t>
            </a: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In Kentucky, the discipline strands in social studies are meant to be taught in unison. Students recall and understand themes and topics better if the social studies strands are integrated and not taught in isolation.</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67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28522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a:t>
            </a:r>
            <a:endParaRPr lang="en-US" sz="1800" dirty="0">
              <a:solidFill>
                <a:srgbClr val="000000"/>
              </a:solidFill>
              <a:effectLst/>
              <a:latin typeface="Calibri" panose="020F0502020204030204" pitchFamily="34" charset="0"/>
              <a:ea typeface="Calibri" panose="020F0502020204030204" pitchFamily="34" charset="0"/>
            </a:endParaRPr>
          </a:p>
          <a:p>
            <a:pPr marL="8255" marR="0" indent="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 </a:t>
            </a:r>
          </a:p>
          <a:p>
            <a:pPr marL="8255" marR="0" indent="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Explain: When engaging with the Discipline Strand standards, it is important to review the requirements of SB 1 (2017).  One of the standards revision requirements of SB 1 (2017) states that “the standards revision to the content standards shall… Result in fewer, but more in-depth standards to facilitate mastery learning.” This is critical to remember when engaging with the Discipline strand standards. In order to meet this requirement, the writers wrote standards that were more in-depth to facilitate mastery learning. As a result, educators may have to engage with a standard multiple times throughout a year in order to meet the full intent of the standard. Meaning, that an educator may revisit the standard in multiple lessons or unit plans throughout the year as an example. </a:t>
            </a:r>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68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62133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Discovery Task: Ask participants, individually, with a partner or in a small grade-banded group, read the definitions of the discipline strand standards found in the chart on pages 11-16 of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and answer the following questions:</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342900" marR="0" lvl="0" indent="-342900">
              <a:lnSpc>
                <a:spcPct val="112000"/>
              </a:lnSpc>
              <a:spcBef>
                <a:spcPts val="0"/>
              </a:spcBef>
              <a:spcAft>
                <a:spcPts val="130"/>
              </a:spcAft>
              <a:tabLst>
                <a:tab pos="284480" algn="l"/>
                <a:tab pos="457200" algn="l"/>
                <a:tab pos="888365" algn="l"/>
              </a:tabLst>
            </a:pPr>
            <a:r>
              <a:rPr lang="en-US" sz="1800" dirty="0">
                <a:solidFill>
                  <a:srgbClr val="000000"/>
                </a:solidFill>
                <a:effectLst/>
                <a:latin typeface="Calibri" panose="020F0502020204030204" pitchFamily="34" charset="0"/>
                <a:ea typeface="Calibri" panose="020F0502020204030204" pitchFamily="34" charset="0"/>
              </a:rPr>
              <a:t>Summarize the definition of each disciplinary strand. </a:t>
            </a:r>
          </a:p>
          <a:p>
            <a:pPr marL="342900" marR="0" lvl="0" indent="-342900">
              <a:lnSpc>
                <a:spcPct val="112000"/>
              </a:lnSpc>
              <a:spcBef>
                <a:spcPts val="0"/>
              </a:spcBef>
              <a:spcAft>
                <a:spcPts val="130"/>
              </a:spcAft>
              <a:tabLst>
                <a:tab pos="284480" algn="l"/>
                <a:tab pos="457200" algn="l"/>
                <a:tab pos="888365" algn="l"/>
              </a:tabLst>
            </a:pPr>
            <a:r>
              <a:rPr lang="en-US" sz="1800" dirty="0">
                <a:solidFill>
                  <a:srgbClr val="000000"/>
                </a:solidFill>
                <a:effectLst/>
                <a:latin typeface="Calibri" panose="020F0502020204030204" pitchFamily="34" charset="0"/>
                <a:ea typeface="Calibri" panose="020F0502020204030204" pitchFamily="34" charset="0"/>
              </a:rPr>
              <a:t>How does this definition change your understanding of the discipline? </a:t>
            </a:r>
          </a:p>
          <a:p>
            <a:pPr marL="457200" marR="0" indent="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a:t>
            </a:r>
            <a:endParaRPr lang="en-US" dirty="0"/>
          </a:p>
        </p:txBody>
      </p:sp>
    </p:spTree>
    <p:extLst>
      <p:ext uri="{BB962C8B-B14F-4D97-AF65-F5344CB8AC3E}">
        <p14:creationId xmlns:p14="http://schemas.microsoft.com/office/powerpoint/2010/main" val="35962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This slide provides information on the grade-level themes K-8.</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1905" marR="0" indent="-6350">
              <a:lnSpc>
                <a:spcPct val="107000"/>
              </a:lnSpc>
              <a:spcBef>
                <a:spcPts val="0"/>
              </a:spcBef>
              <a:spcAft>
                <a:spcPts val="1795"/>
              </a:spcAf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In K-8, the standards are organized by grade-level themes. The grade-level theme drives the standards within the concepts and practices through the four disciplines of civics, economics, geography and history. </a:t>
            </a:r>
            <a:r>
              <a:rPr lang="en-US" sz="1800">
                <a:effectLst/>
                <a:latin typeface="Calibri" panose="020F0502020204030204" pitchFamily="34" charset="0"/>
                <a:ea typeface="Calibri" panose="020F0502020204030204" pitchFamily="34" charset="0"/>
              </a:rPr>
              <a:t>This slide </a:t>
            </a:r>
            <a:r>
              <a:rPr lang="en-US" sz="1800" dirty="0">
                <a:effectLst/>
                <a:latin typeface="Calibri" panose="020F0502020204030204" pitchFamily="34" charset="0"/>
                <a:ea typeface="Calibri" panose="020F0502020204030204" pitchFamily="34" charset="0"/>
              </a:rPr>
              <a:t>provides a list of the K-8 grade-level themes. </a:t>
            </a:r>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80876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Explain: Within the discipline strands, students engage with disciplinary concepts and practices outlined in the chart on pages 11-16 in the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a:t>
            </a:r>
          </a:p>
          <a:p>
            <a:pPr marL="0" marR="0" indent="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 </a:t>
            </a:r>
          </a:p>
          <a:p>
            <a:pPr marL="0"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Disciplinary concepts are the broad ideas that enable a student to understand the language of each discipline and are designed to remain with students long after they are transition ready.</a:t>
            </a:r>
          </a:p>
          <a:p>
            <a:pPr marL="0"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0"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The disciplinary practices refers to the skills students are expected to learn and apply when engaging with the disciplinary concepts.</a:t>
            </a:r>
          </a:p>
          <a:p>
            <a:pPr marL="0"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0"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The concepts remain the same throughout the document and only appear when they are grade-level, theme and discipline appropriate.</a:t>
            </a:r>
          </a:p>
          <a:p>
            <a:endParaRPr lang="en-US" baseline="0" dirty="0"/>
          </a:p>
        </p:txBody>
      </p:sp>
    </p:spTree>
    <p:extLst>
      <p:ext uri="{BB962C8B-B14F-4D97-AF65-F5344CB8AC3E}">
        <p14:creationId xmlns:p14="http://schemas.microsoft.com/office/powerpoint/2010/main" val="13495130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Discovery Task: Ask participants, individually, with a partner or in a small grade-banded group, to complete the following: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342900" marR="0" lvl="0" indent="-342900">
              <a:lnSpc>
                <a:spcPct val="112000"/>
              </a:lnSpc>
              <a:spcBef>
                <a:spcPts val="0"/>
              </a:spcBef>
              <a:spcAft>
                <a:spcPts val="130"/>
              </a:spcAft>
              <a:tabLst>
                <a:tab pos="284480" algn="l"/>
                <a:tab pos="45720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Read through each disciplinary concept and practice and underline, highlight, circle, etc., elements that impact instruction.</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12000"/>
              </a:lnSpc>
              <a:spcBef>
                <a:spcPts val="0"/>
              </a:spcBef>
              <a:spcAft>
                <a:spcPts val="130"/>
              </a:spcAft>
              <a:tabLst>
                <a:tab pos="284480" algn="l"/>
                <a:tab pos="45720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areas do you feel are a strength? In what areas do you need additional support? </a:t>
            </a:r>
          </a:p>
          <a:p>
            <a:pPr marL="342900" marR="0" lvl="0" indent="-342900">
              <a:lnSpc>
                <a:spcPct val="112000"/>
              </a:lnSpc>
              <a:spcBef>
                <a:spcPts val="0"/>
              </a:spcBef>
              <a:spcAft>
                <a:spcPts val="130"/>
              </a:spcAft>
              <a:tabLst>
                <a:tab pos="284480" algn="l"/>
                <a:tab pos="457200" algn="l"/>
                <a:tab pos="888365" algn="l"/>
              </a:tabLs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2000"/>
              </a:lnSpc>
              <a:spcBef>
                <a:spcPts val="0"/>
              </a:spcBef>
              <a:spcAft>
                <a:spcPts val="130"/>
              </a:spcAft>
              <a:tabLst>
                <a:tab pos="284480" algn="l"/>
                <a:tab pos="457200" algn="l"/>
                <a:tab pos="888365" algn="l"/>
              </a:tabLst>
            </a:pPr>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71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80431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10ced27d3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8255" marR="0" indent="-6350">
              <a:lnSpc>
                <a:spcPct val="107000"/>
              </a:lnSpc>
              <a:spcBef>
                <a:spcPts val="0"/>
              </a:spcBef>
              <a:spcAft>
                <a:spcPts val="130"/>
              </a:spcAft>
            </a:pPr>
            <a:r>
              <a:rPr lang="en-US" sz="1800" dirty="0">
                <a:solidFill>
                  <a:srgbClr val="000000"/>
                </a:solidFill>
                <a:effectLst/>
                <a:latin typeface="Calibri" panose="020F0502020204030204" pitchFamily="34" charset="0"/>
                <a:ea typeface="Calibri" panose="020F0502020204030204" pitchFamily="34" charset="0"/>
              </a:rPr>
              <a:t>Explain: Traditionally, Kentucky studies was the focus of fourth grade. However, the </a:t>
            </a:r>
            <a:r>
              <a:rPr lang="en-US" sz="1800" i="1" dirty="0">
                <a:solidFill>
                  <a:srgbClr val="000000"/>
                </a:solidFill>
                <a:effectLst/>
                <a:latin typeface="Calibri" panose="020F0502020204030204" pitchFamily="34" charset="0"/>
                <a:ea typeface="Calibri" panose="020F0502020204030204" pitchFamily="34" charset="0"/>
              </a:rPr>
              <a:t>KAS for Social Studies </a:t>
            </a:r>
            <a:r>
              <a:rPr lang="en-US" sz="1800" dirty="0">
                <a:solidFill>
                  <a:srgbClr val="000000"/>
                </a:solidFill>
                <a:effectLst/>
                <a:latin typeface="Calibri" panose="020F0502020204030204" pitchFamily="34" charset="0"/>
                <a:ea typeface="Calibri" panose="020F0502020204030204" pitchFamily="34" charset="0"/>
              </a:rPr>
              <a:t>requires a disciplinary study of Kentucky throughout a child’s social studies education K-12.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Ask participants, individually, with a partner or in a small grade-banded group, to answer the questions on the bottom of the slide:</a:t>
            </a:r>
          </a:p>
          <a:p>
            <a:pPr marL="6350" marR="0" indent="-6350">
              <a:lnSpc>
                <a:spcPct val="112000"/>
              </a:lnSpc>
              <a:spcBef>
                <a:spcPts val="0"/>
              </a:spcBef>
              <a:spcAft>
                <a:spcPts val="130"/>
              </a:spcAft>
              <a:tabLst>
                <a:tab pos="284480" algn="l"/>
                <a:tab pos="888365" algn="l"/>
              </a:tabLst>
            </a:pPr>
            <a:r>
              <a:rPr lang="en-US" sz="1800" dirty="0">
                <a:solidFill>
                  <a:srgbClr val="000000"/>
                </a:solidFill>
                <a:effectLst/>
                <a:latin typeface="Calibri" panose="020F0502020204030204" pitchFamily="34" charset="0"/>
                <a:ea typeface="Calibri" panose="020F0502020204030204" pitchFamily="34" charset="0"/>
              </a:rPr>
              <a:t> </a:t>
            </a:r>
          </a:p>
          <a:p>
            <a:pPr marL="342900" marR="0" lvl="0" indent="-342900">
              <a:lnSpc>
                <a:spcPct val="112000"/>
              </a:lnSpc>
              <a:spcBef>
                <a:spcPts val="0"/>
              </a:spcBef>
              <a:spcAft>
                <a:spcPts val="130"/>
              </a:spcAft>
              <a:tabLst>
                <a:tab pos="284480" algn="l"/>
                <a:tab pos="45720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are the advantages of studying Kentucky throughout the K-12 progression?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12000"/>
              </a:lnSpc>
              <a:spcBef>
                <a:spcPts val="0"/>
              </a:spcBef>
              <a:spcAft>
                <a:spcPts val="130"/>
              </a:spcAft>
              <a:tabLst>
                <a:tab pos="284480" algn="l"/>
                <a:tab pos="457200" algn="l"/>
                <a:tab pos="888365"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does a more sophisticated understanding of Kentucky allow a student to better understand self, others and the world? </a:t>
            </a:r>
            <a:endParaRPr lang="en-US" sz="1800" dirty="0">
              <a:solidFill>
                <a:srgbClr val="000000"/>
              </a:solidFill>
              <a:effectLst/>
              <a:latin typeface="Calibri" panose="020F0502020204030204" pitchFamily="34" charset="0"/>
              <a:ea typeface="Calibri" panose="020F0502020204030204" pitchFamily="34" charset="0"/>
            </a:endParaRPr>
          </a:p>
          <a:p>
            <a:pPr marL="6350" marR="0" indent="-6350">
              <a:lnSpc>
                <a:spcPct val="112000"/>
              </a:lnSpc>
              <a:spcBef>
                <a:spcPts val="0"/>
              </a:spcBef>
              <a:spcAft>
                <a:spcPts val="130"/>
              </a:spcAft>
              <a:tabLst>
                <a:tab pos="284480" algn="l"/>
                <a:tab pos="888365" algn="l"/>
              </a:tabLs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6350" marR="0" indent="-6350">
              <a:lnSpc>
                <a:spcPct val="112000"/>
              </a:lnSpc>
              <a:spcBef>
                <a:spcPts val="0"/>
              </a:spcBef>
              <a:spcAft>
                <a:spcPts val="130"/>
              </a:spcAft>
              <a:tabLst>
                <a:tab pos="284480" algn="l"/>
                <a:tab pos="888365" algn="l"/>
              </a:tabLst>
            </a:pPr>
            <a:r>
              <a:rPr lang="en-US" sz="1800" dirty="0">
                <a:effectLst/>
                <a:latin typeface="Calibri" panose="020F0502020204030204" pitchFamily="34" charset="0"/>
                <a:ea typeface="Calibri" panose="020F0502020204030204" pitchFamily="34" charset="0"/>
              </a:rPr>
              <a:t>Consider maintaining a Google document to house these reflections for continued consideration and further application.</a:t>
            </a:r>
            <a:endParaRPr dirty="0"/>
          </a:p>
        </p:txBody>
      </p:sp>
      <p:sp>
        <p:nvSpPr>
          <p:cNvPr id="205" name="Google Shape;205;g510ced27d3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91855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slide shows the upcoming sections of the module.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73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65564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End Slides for Section G.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Bring the group back together.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The KDE needs your feedback on the effectiveness of this module, the learning platform and how the consultants may best support you as you take the next steps in the implementation process. We are going to complete a short survey to share our thinking and provide them with feedback on how the KDE can best meet our needs. Feedback from our surveys will be used by the KDE to plan and prepare future professional learning. </a:t>
            </a: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Post-survey: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Getting to Know the </a:t>
            </a:r>
            <a:r>
              <a:rPr lang="en-US" sz="1800" i="1" dirty="0">
                <a:effectLst/>
                <a:latin typeface="Calibri" panose="020F0502020204030204" pitchFamily="34" charset="0"/>
                <a:ea typeface="Calibri" panose="020F0502020204030204" pitchFamily="34" charset="0"/>
              </a:rPr>
              <a:t>KAS for Social Studies </a:t>
            </a:r>
            <a:r>
              <a:rPr lang="en-US" sz="1800" i="0" dirty="0">
                <a:effectLst/>
                <a:latin typeface="Calibri" panose="020F0502020204030204" pitchFamily="34" charset="0"/>
                <a:ea typeface="Calibri" panose="020F0502020204030204" pitchFamily="34" charset="0"/>
              </a:rPr>
              <a:t>for Teachers: </a:t>
            </a:r>
            <a:r>
              <a:rPr lang="en-US" sz="1800" i="0" u="sng" dirty="0">
                <a:effectLst/>
                <a:latin typeface="Calibri" panose="020F0502020204030204" pitchFamily="34" charset="0"/>
                <a:ea typeface="Calibri" panose="020F0502020204030204" pitchFamily="34" charset="0"/>
              </a:rPr>
              <a:t>https://www.surveymonkey.com/r/XH9NC3R</a:t>
            </a:r>
          </a:p>
          <a:p>
            <a:pPr marL="0" marR="208280">
              <a:spcBef>
                <a:spcPts val="260"/>
              </a:spcBef>
              <a:spcAft>
                <a:spcPts val="0"/>
              </a:spcAft>
            </a:pPr>
            <a:r>
              <a:rPr lang="en-US" sz="1800" i="0" u="none" dirty="0">
                <a:effectLst/>
                <a:latin typeface="Calibri" panose="020F0502020204030204" pitchFamily="34" charset="0"/>
                <a:ea typeface="Calibri" panose="020F0502020204030204" pitchFamily="34" charset="0"/>
              </a:rPr>
              <a:t>Getting to Know the </a:t>
            </a:r>
            <a:r>
              <a:rPr lang="en-US" sz="1800" i="1" u="none" dirty="0">
                <a:effectLst/>
                <a:latin typeface="Calibri" panose="020F0502020204030204" pitchFamily="34" charset="0"/>
                <a:ea typeface="Calibri" panose="020F0502020204030204" pitchFamily="34" charset="0"/>
              </a:rPr>
              <a:t>KAS for Social Studies </a:t>
            </a:r>
            <a:r>
              <a:rPr lang="en-US" sz="1800" i="0" u="none" dirty="0">
                <a:effectLst/>
                <a:latin typeface="Calibri" panose="020F0502020204030204" pitchFamily="34" charset="0"/>
                <a:ea typeface="Calibri" panose="020F0502020204030204" pitchFamily="34" charset="0"/>
              </a:rPr>
              <a:t>for School/District Leaders: </a:t>
            </a:r>
            <a:r>
              <a:rPr lang="en-US" sz="1800" i="0" u="sng" dirty="0">
                <a:effectLst/>
                <a:latin typeface="Calibri" panose="020F0502020204030204" pitchFamily="34" charset="0"/>
                <a:ea typeface="Calibri" panose="020F0502020204030204" pitchFamily="34" charset="0"/>
              </a:rPr>
              <a:t>https://www.surveymonkey.com/r/M23ZWM</a:t>
            </a:r>
            <a:endParaRPr lang="en-US" sz="1800" u="sng" dirty="0">
              <a:effectLst/>
              <a:latin typeface="Calibri" panose="020F0502020204030204" pitchFamily="34" charset="0"/>
              <a:ea typeface="Calibri" panose="020F0502020204030204" pitchFamily="34" charset="0"/>
            </a:endParaRP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74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46737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8255"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Officially welcome the participants. Introduce yourself (if necessary).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This module is intended to provide an introduction to the new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KAS for Social Studies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Section H focuses on exploring an assignment strongly aligned to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KAS for Social Studies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8255"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8255"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“Group norms can help to create a safe space where participants feel comfortable sharing their ideas and experiences. This slide is a starter. Take a moment to read the norms.” After people are finished, ask: “Would you like to revise, edit or add any norms to the list?” If so, make changes on the slide; if not, move on to your discussion of the parking lot.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NOTE: If participants made changes to this slide in a previous session, you will need to update this slide for their initial reading of the norms.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Explain: “I realize you may not want to pose every question to the whole group, or we may not have time in the session to get to every question. Therefore, I want us to have a place for those questions.” Point out the location of the parking lot for questions. For additional information on how to design the “parking lot” and address the questions, please see the note for the facilitator in Section A.</a:t>
            </a:r>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67318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group norms on this slide.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76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84189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student assignment library. Have participants access this page.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77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60965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participants access the student assignment library from </a:t>
            </a:r>
            <a:r>
              <a:rPr lang="en-US" dirty="0">
                <a:hlinkClick r:id="rId3"/>
              </a:rPr>
              <a:t>www.kystandards.org</a:t>
            </a:r>
            <a:r>
              <a:rPr lang="en-US" dirty="0"/>
              <a:t> when they learn about this page.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78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20759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participants review the writer’s vision statement.</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79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9060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10ced27d3_0_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r>
              <a:rPr lang="en-US" sz="1200" b="0" i="0" u="none" strike="noStrike" cap="none" dirty="0">
                <a:solidFill>
                  <a:schemeClr val="dk1"/>
                </a:solidFill>
                <a:effectLst/>
                <a:latin typeface="Calibri"/>
                <a:ea typeface="Calibri"/>
                <a:cs typeface="Calibri"/>
                <a:sym typeface="Calibri"/>
              </a:rPr>
              <a:t>The </a:t>
            </a:r>
            <a:r>
              <a:rPr lang="en-US" sz="1200" b="0" i="1" u="none" strike="noStrike" cap="none" dirty="0">
                <a:solidFill>
                  <a:schemeClr val="dk1"/>
                </a:solidFill>
                <a:effectLst/>
                <a:latin typeface="Calibri"/>
                <a:ea typeface="Calibri"/>
                <a:cs typeface="Calibri"/>
                <a:sym typeface="Calibri"/>
              </a:rPr>
              <a:t>KAS for Social Studies</a:t>
            </a:r>
            <a:r>
              <a:rPr lang="en-US" sz="1200" b="0" i="0" u="none" strike="noStrike" cap="none" dirty="0">
                <a:solidFill>
                  <a:schemeClr val="dk1"/>
                </a:solidFill>
                <a:effectLst/>
                <a:latin typeface="Calibri"/>
                <a:ea typeface="Calibri"/>
                <a:cs typeface="Calibri"/>
                <a:sym typeface="Calibri"/>
              </a:rPr>
              <a:t> for high school is organized within a similar architecture as the K-8 standards, but the high school standards are organized around the disciplines of civics, economics, geography and US and World History rather than being organized by grade level and grade-level theme.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Each high school discipline is identified with a title and introduction that provides information about the discipline. Each high school discipline begins with the inquiry practice of questioning. The inquiry practices are color-coded to indicate the integration of inquiry throughout the grade level standards. Students engage in the inquiry practice of investigation through the exploration of the discipline strand standards. The disciplinary strands civics, economics, geography and history are color coded and identified with a corresponding character. It is important to note that in the high school standards, there is a separate architecture for each discipline. The discipline specific character appears before the concept and practice title. Each standard is coded for identification of its grade level, discipline, concept and practice and number within the larger set of standards. In high school, the inquiry standards are coded for the identification of the grade level, the discipline strand, the inquiry strand, the inquiry practice and number within the larger set of standards. Students complete the inquiry process by using evidence and communicating conclusions. </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As discussed with the K-8 standards, it is important to refer to the circular graphic previously found in this presentation and on page 10 of the </a:t>
            </a:r>
            <a:r>
              <a:rPr lang="en-US" sz="1200" b="0" i="1" u="none" strike="noStrike" cap="none" dirty="0">
                <a:solidFill>
                  <a:schemeClr val="dk1"/>
                </a:solidFill>
                <a:effectLst/>
                <a:latin typeface="Calibri"/>
                <a:ea typeface="Calibri"/>
                <a:cs typeface="Calibri"/>
                <a:sym typeface="Calibri"/>
              </a:rPr>
              <a:t>KAS for Social Studies</a:t>
            </a:r>
            <a:r>
              <a:rPr lang="en-US" sz="1200" b="0" i="0" u="none" strike="noStrike" cap="none" dirty="0">
                <a:solidFill>
                  <a:schemeClr val="dk1"/>
                </a:solidFill>
                <a:effectLst/>
                <a:latin typeface="Calibri"/>
                <a:ea typeface="Calibri"/>
                <a:cs typeface="Calibri"/>
                <a:sym typeface="Calibri"/>
              </a:rPr>
              <a:t> when understanding how to engage with the standards. While the standards were just reviewed by reading them from right to left and top to bottom, the standards are not meant to be engaged with linearly. Meaning, a student does not have to start with the questioning standards prior to engaging with the disciplinary strand standards; students do not have to engage with the discipline strand standards prior to engaging with the using evidence standards or communicating conclusions standards. Students should be asking questions, using evidence and communicating conclusions throughout their mastery of the discipline strand standards.</a:t>
            </a:r>
            <a:endParaRPr dirty="0"/>
          </a:p>
        </p:txBody>
      </p:sp>
      <p:sp>
        <p:nvSpPr>
          <p:cNvPr id="189" name="Google Shape;189;g510ced27d3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87818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Review with participants the importance of this graphic from page 10 of the </a:t>
            </a:r>
            <a:r>
              <a:rPr lang="en-US" i="1" dirty="0"/>
              <a:t>KAS for Social Studies</a:t>
            </a:r>
            <a:r>
              <a:rPr lang="en-US" i="0" dirty="0"/>
              <a:t>.</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54673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participants read the slide and access their grade-level or course Teacher Notes from </a:t>
            </a:r>
            <a:r>
              <a:rPr lang="en-US" dirty="0">
                <a:hlinkClick r:id="rId3"/>
              </a:rPr>
              <a:t>https://www.kystandards.org/standards-resources/sal/ss_sal/</a:t>
            </a:r>
            <a:r>
              <a:rPr lang="en-US" dirty="0"/>
              <a:t>.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33953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this slide by saying: We are going to take a deeper dive into the characteristics of a strongly aligned assignment to the </a:t>
            </a:r>
            <a:r>
              <a:rPr lang="en-US" i="1" u="sng" dirty="0">
                <a:solidFill>
                  <a:schemeClr val="tx1"/>
                </a:solidFill>
                <a:hlinkClick r:id="rId3">
                  <a:extLst>
                    <a:ext uri="{A12FA001-AC4F-418D-AE19-62706E023703}">
                      <ahyp:hlinkClr xmlns:ahyp="http://schemas.microsoft.com/office/drawing/2018/hyperlinkcolor" val="tx"/>
                    </a:ext>
                  </a:extLst>
                </a:hlinkClick>
              </a:rPr>
              <a:t>KAS for Social Studies</a:t>
            </a:r>
            <a:r>
              <a:rPr lang="en-US" i="1" u="sng" dirty="0">
                <a:solidFill>
                  <a:schemeClr val="tx1"/>
                </a:solidFill>
              </a:rPr>
              <a:t>. </a:t>
            </a:r>
            <a:endParaRPr lang="en-US" u="sng" dirty="0">
              <a:solidFill>
                <a:schemeClr val="tx1"/>
              </a:solidFill>
            </a:endParaRPr>
          </a:p>
          <a:p>
            <a:r>
              <a:rPr lang="en-US" dirty="0"/>
              <a:t>When participants are done annotating the assignments found in the Teacher Notes, have them indicate that they are done with the thumbs up signal. </a:t>
            </a:r>
          </a:p>
          <a:p>
            <a:endParaRPr lang="en-US" dirty="0"/>
          </a:p>
          <a:p>
            <a:r>
              <a:rPr lang="en-US" dirty="0"/>
              <a:t>If they cannot write a question mark or circle information, have participants use different highlighter colors to represent the topics above. </a:t>
            </a:r>
          </a:p>
          <a:p>
            <a:br>
              <a:rPr lang="en-US" dirty="0"/>
            </a:br>
            <a:endParaRPr lang="en-US" dirty="0"/>
          </a:p>
          <a:p>
            <a:r>
              <a:rPr lang="en-US" dirty="0"/>
              <a:t>Participants will take up to 30 minutes to review the Teacher Note document. Note: participants can and should request more time to annotate the teacher note if needed. </a:t>
            </a:r>
          </a:p>
          <a:p>
            <a:br>
              <a:rPr lang="en-US" dirty="0"/>
            </a:b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49692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participants 20 minutes to discuss these questions with a partner. Once participants have completed their Think, Pair, Share, have participants share their responses in a whole group discussion. </a:t>
            </a:r>
          </a:p>
          <a:p>
            <a:br>
              <a:rPr lang="en-US" dirty="0"/>
            </a:br>
            <a:r>
              <a:rPr lang="en-US" dirty="0"/>
              <a:t>View </a:t>
            </a:r>
            <a:r>
              <a:rPr lang="en-US" dirty="0">
                <a:hlinkClick r:id="rId3"/>
              </a:rPr>
              <a:t>https://bokcenter.harvard.edu/leading-discussions</a:t>
            </a:r>
            <a:r>
              <a:rPr lang="en-US" dirty="0"/>
              <a:t> for tips on how to conduct this discussion.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25489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reflect on the questions provided on the slide. Then, ask individuals to share their responses to these questions with the whole group.</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52912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slide shows the upcoming section of the module.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12022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End Slides for Section H.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Bring the group back together.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Explain: The KDE needs your feedback on the effectiveness of this module, the learning platform and how the consultants may best support you as you take the next steps in the implementation process. We are going to complete a short survey to share our thinking and provide them with feedback on how the KDE can best meet our needs. Feedback from our surveys will be used by the KDE to plan and prepare future professional learning. </a:t>
            </a: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Post-survey: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Getting to Know the </a:t>
            </a:r>
            <a:r>
              <a:rPr lang="en-US" sz="1800" i="1" dirty="0">
                <a:effectLst/>
                <a:latin typeface="Calibri" panose="020F0502020204030204" pitchFamily="34" charset="0"/>
                <a:ea typeface="Calibri" panose="020F0502020204030204" pitchFamily="34" charset="0"/>
              </a:rPr>
              <a:t>KAS for Social Studies </a:t>
            </a:r>
            <a:r>
              <a:rPr lang="en-US" sz="1800" i="0" dirty="0">
                <a:effectLst/>
                <a:latin typeface="Calibri" panose="020F0502020204030204" pitchFamily="34" charset="0"/>
                <a:ea typeface="Calibri" panose="020F0502020204030204" pitchFamily="34" charset="0"/>
              </a:rPr>
              <a:t>for Teachers: </a:t>
            </a:r>
            <a:r>
              <a:rPr lang="en-US" sz="1800" i="0" u="sng" dirty="0">
                <a:effectLst/>
                <a:latin typeface="Calibri" panose="020F0502020204030204" pitchFamily="34" charset="0"/>
                <a:ea typeface="Calibri" panose="020F0502020204030204" pitchFamily="34" charset="0"/>
              </a:rPr>
              <a:t>https://www.surveymonkey.com/r/XH9NC3R</a:t>
            </a:r>
          </a:p>
          <a:p>
            <a:pPr marL="0" marR="208280">
              <a:spcBef>
                <a:spcPts val="260"/>
              </a:spcBef>
              <a:spcAft>
                <a:spcPts val="0"/>
              </a:spcAft>
            </a:pPr>
            <a:r>
              <a:rPr lang="en-US" sz="1800" i="0" u="none" dirty="0">
                <a:effectLst/>
                <a:latin typeface="Calibri" panose="020F0502020204030204" pitchFamily="34" charset="0"/>
                <a:ea typeface="Calibri" panose="020F0502020204030204" pitchFamily="34" charset="0"/>
              </a:rPr>
              <a:t>Getting to Know the </a:t>
            </a:r>
            <a:r>
              <a:rPr lang="en-US" sz="1800" i="1" u="none" dirty="0">
                <a:effectLst/>
                <a:latin typeface="Calibri" panose="020F0502020204030204" pitchFamily="34" charset="0"/>
                <a:ea typeface="Calibri" panose="020F0502020204030204" pitchFamily="34" charset="0"/>
              </a:rPr>
              <a:t>KAS for Social Studies </a:t>
            </a:r>
            <a:r>
              <a:rPr lang="en-US" sz="1800" i="0" u="none" dirty="0">
                <a:effectLst/>
                <a:latin typeface="Calibri" panose="020F0502020204030204" pitchFamily="34" charset="0"/>
                <a:ea typeface="Calibri" panose="020F0502020204030204" pitchFamily="34" charset="0"/>
              </a:rPr>
              <a:t>for School/District Leaders: </a:t>
            </a:r>
            <a:r>
              <a:rPr lang="en-US" sz="1800" i="0" u="sng" dirty="0">
                <a:effectLst/>
                <a:latin typeface="Calibri" panose="020F0502020204030204" pitchFamily="34" charset="0"/>
                <a:ea typeface="Calibri" panose="020F0502020204030204" pitchFamily="34" charset="0"/>
              </a:rPr>
              <a:t>https://www.surveymonkey.com/r/M23ZWM</a:t>
            </a:r>
            <a:endParaRPr lang="en-US" sz="1800" u="sng" dirty="0">
              <a:effectLst/>
              <a:latin typeface="Calibri" panose="020F0502020204030204" pitchFamily="34" charset="0"/>
              <a:ea typeface="Calibri" panose="020F0502020204030204" pitchFamily="34" charset="0"/>
            </a:endParaRPr>
          </a:p>
          <a:p>
            <a:pPr marL="0" marR="208280">
              <a:spcBef>
                <a:spcPts val="26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98049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8255" marR="0" indent="0">
              <a:lnSpc>
                <a:spcPct val="107000"/>
              </a:lnSpc>
              <a:spcBef>
                <a:spcPts val="0"/>
              </a:spcBef>
              <a:spcAft>
                <a:spcPts val="0"/>
              </a:spcAft>
            </a:pPr>
            <a:r>
              <a:rPr lang="en-US" sz="1800" i="1" dirty="0">
                <a:solidFill>
                  <a:srgbClr val="000000"/>
                </a:solidFill>
                <a:effectLst/>
                <a:latin typeface="Calibri" panose="020F0502020204030204" pitchFamily="34" charset="0"/>
                <a:ea typeface="Calibri" panose="020F0502020204030204" pitchFamily="34" charset="0"/>
              </a:rPr>
              <a:t>Officially welcome the participants. Introduce yourself (if necessary). </a:t>
            </a:r>
            <a:endParaRPr lang="en-US" sz="1800" dirty="0">
              <a:solidFill>
                <a:srgbClr val="000000"/>
              </a:solidFill>
              <a:effectLst/>
              <a:latin typeface="Calibri" panose="020F0502020204030204" pitchFamily="34" charset="0"/>
              <a:ea typeface="Calibri" panose="020F0502020204030204" pitchFamily="34" charset="0"/>
            </a:endParaRPr>
          </a:p>
          <a:p>
            <a:pPr marL="8255" marR="0" indent="0">
              <a:lnSpc>
                <a:spcPct val="107000"/>
              </a:lnSpc>
              <a:spcBef>
                <a:spcPts val="0"/>
              </a:spcBef>
              <a:spcAft>
                <a:spcPts val="0"/>
              </a:spcAft>
            </a:pPr>
            <a:r>
              <a:rPr lang="en-US" sz="1800" i="1" dirty="0">
                <a:solidFill>
                  <a:srgbClr val="000000"/>
                </a:solidFill>
                <a:effectLst/>
                <a:latin typeface="Calibri" panose="020F0502020204030204" pitchFamily="34" charset="0"/>
                <a:ea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Explain: This module is intended to provide an introduction to the new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Section I focuses on a wrap up of this module and provides time for determining next steps for professional learning.  </a:t>
            </a: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Explain: “Group norms can help to create a safe space where participants feel comfortable sharing their ideas and experiences. This slide is a starter. Take a moment to read the norms.” After people are finished, ask: “Would you like to revise, edit or add any norms to the list?” If so, make changes on the slide; if not, move on to your discussion of the parking lot. </a:t>
            </a:r>
            <a:r>
              <a:rPr lang="en-US" sz="1800" b="1" dirty="0">
                <a:solidFill>
                  <a:srgbClr val="000000"/>
                </a:solidFill>
                <a:effectLst/>
                <a:latin typeface="Calibri" panose="020F0502020204030204" pitchFamily="34" charset="0"/>
                <a:ea typeface="Calibri" panose="020F0502020204030204" pitchFamily="34" charset="0"/>
              </a:rPr>
              <a:t>NOTE: If participants made changes to this slide in a previous session, you will need to update this slide for their initial reading of the norms.  </a:t>
            </a:r>
            <a:endParaRPr lang="en-US" sz="1800" dirty="0">
              <a:solidFill>
                <a:srgbClr val="000000"/>
              </a:solidFill>
              <a:effectLst/>
              <a:latin typeface="Calibri" panose="020F0502020204030204" pitchFamily="34" charset="0"/>
              <a:ea typeface="Calibri" panose="020F0502020204030204" pitchFamily="34" charset="0"/>
            </a:endParaRP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r>
              <a:rPr lang="en-US" sz="1800" dirty="0">
                <a:effectLst/>
                <a:latin typeface="Calibri" panose="020F0502020204030204" pitchFamily="34" charset="0"/>
                <a:ea typeface="Calibri" panose="020F0502020204030204" pitchFamily="34" charset="0"/>
              </a:rPr>
              <a:t>Explain: “I realize you may not want to pose every question to the whole group, or we may not have time in the session to get to every question. Therefore, I want us to have a place for those questions.” Point out the location of the parking lot for questions. For additional information on how to design the “parking lot” and address the questions, please see the note for the facilitator in Section A.</a:t>
            </a:r>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71873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group norms on this slide.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20679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Move on by explaining: Before we take some time today to consider our next steps, we are going to revisit the overall goals for this module. Read the slide. </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89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3750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This slide provides an image of the high school inquiry standards coding.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 </a:t>
            </a:r>
          </a:p>
          <a:p>
            <a:pPr marL="1905" marR="0" indent="-6350">
              <a:lnSpc>
                <a:spcPct val="107000"/>
              </a:lnSpc>
              <a:spcBef>
                <a:spcPts val="0"/>
              </a:spcBef>
              <a:spcAft>
                <a:spcPts val="1795"/>
              </a:spcAft>
            </a:pPr>
            <a:r>
              <a:rPr lang="en-US" sz="1800" b="1" dirty="0">
                <a:solidFill>
                  <a:srgbClr val="000000"/>
                </a:solidFill>
                <a:effectLst/>
                <a:latin typeface="Calibri" panose="020F0502020204030204" pitchFamily="34" charset="0"/>
                <a:ea typeface="Calibri" panose="020F0502020204030204" pitchFamily="34" charset="0"/>
              </a:rPr>
              <a:t>Activate the voiceover on this slide to narrate and briefly expand upon the components. Text for this voiceover is found below. </a:t>
            </a:r>
            <a:endParaRPr lang="en-US" sz="1800" dirty="0">
              <a:solidFill>
                <a:srgbClr val="000000"/>
              </a:solidFill>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Explain: In high school, the inquiry standards are coded for the identification of the grade level, the discipline strand, the inquiry strand, the inquiry practice and number within the larger set of standards.</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35189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Explain: The seven sessions were designed to meet the four goals of this module and to support teachers, school leaders and district/state leaders in transitioning to and implementing the new </a:t>
            </a:r>
            <a:r>
              <a:rPr lang="en-US" sz="1800" i="1" dirty="0">
                <a:effectLst/>
                <a:latin typeface="Calibri" panose="020F0502020204030204" pitchFamily="34" charset="0"/>
                <a:ea typeface="Calibri" panose="020F0502020204030204" pitchFamily="34" charset="0"/>
              </a:rPr>
              <a:t>KAS for Social Studies</a:t>
            </a:r>
            <a:r>
              <a:rPr lang="en-US" sz="1800" dirty="0">
                <a:effectLst/>
                <a:latin typeface="Calibri" panose="020F0502020204030204" pitchFamily="34" charset="0"/>
                <a:ea typeface="Calibri" panose="020F0502020204030204" pitchFamily="34" charset="0"/>
              </a:rPr>
              <a:t>.</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63617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Explain: In light of the purpose and function of this module, I want you to consider the following questions. (Read slide.) Take 5 minutes to reflect individually, and take notes you will be willing to share with a partner.  </a:t>
            </a:r>
          </a:p>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p>
          <a:p>
            <a:r>
              <a:rPr lang="en-US" sz="1800" dirty="0">
                <a:effectLst/>
                <a:latin typeface="Calibri" panose="020F0502020204030204" pitchFamily="34" charset="0"/>
                <a:ea typeface="Calibri" panose="020F0502020204030204" pitchFamily="34" charset="0"/>
              </a:rPr>
              <a:t>After 5 minutes, ask participants to find a partner. Identify who should begin (person with the longest hair, person who is the tallest, person whose name comes first alphabetically, etc.). Partner A should answer question 1 while Partner B listens. Then Partner B shares answer 1 while Partner A listens. Partners should continue taking turns answering the questions until both have shared their responses for all three questions. Use a countdown timer to give them 2 minutes to get through the questions. You may provide an additional minute if the conversations are lively and engaging. </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13442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0"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Bring the group back together, and explain that they need to save their thoughts on the reflection questions because they will use this thinking for planning the next steps.  </a:t>
            </a:r>
          </a:p>
          <a:p>
            <a:pPr marL="8255" marR="0" indent="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endParaRPr>
          </a:p>
          <a:p>
            <a:pPr marL="8255" marR="0" indent="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rPr>
              <a:t>Continue by explaining: Our main objective for today is considering where we go from here. Begin reading the slide at bullet 2.</a:t>
            </a:r>
          </a:p>
          <a:p>
            <a:pPr marL="8255" marR="0" indent="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Explain: To help with generating and prioritizing the next steps in the implementation process, we’re going to do a Pain-Gain map.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This is an opportunity to collaborate within your work group to create a plan for how you are going to move forward.  Essentially, now that you’ve gotten to know the </a:t>
            </a:r>
            <a:r>
              <a:rPr lang="en-US" sz="1800" i="1" dirty="0">
                <a:effectLst/>
                <a:latin typeface="Calibri" panose="020F0502020204030204" pitchFamily="34" charset="0"/>
                <a:ea typeface="Calibri" panose="020F0502020204030204" pitchFamily="34" charset="0"/>
                <a:cs typeface="Calibri" panose="020F0502020204030204" pitchFamily="34" charset="0"/>
              </a:rPr>
              <a:t>KAS for Social Studies</a:t>
            </a:r>
            <a:r>
              <a:rPr lang="en-US" sz="1800" dirty="0">
                <a:effectLst/>
                <a:latin typeface="Calibri" panose="020F0502020204030204" pitchFamily="34" charset="0"/>
                <a:ea typeface="Calibri" panose="020F0502020204030204" pitchFamily="34" charset="0"/>
                <a:cs typeface="Calibri" panose="020F0502020204030204" pitchFamily="34" charset="0"/>
              </a:rPr>
              <a:t>, what are the next most critical, manageable steps in the implementation process?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By framing your understanding of your “work ahead,” or the next steps in the process, your team (whether at the PLC, department, or district level) can collaborate to outline a plan to ensure you are addressing these issues. NOTE: Be sure participants understand they are to list or bullet the next steps for implementation relating to the principle for action in the “Work Ahead” box. Then, they will continue to frame the “Work Ahead” in the process by considering the pains, gains, supports needed and priorities for each element of the “Work Ahead.”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Allow participants to work individually, with a partner or in group to reflect, brainstorm, plan and/or discuss.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If time allows, guide participants into prioritizing the next steps so that work continues after this meeting.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 Distribute (or make available on a shared drive) the Participant’s Guide: Thinking Back to Plan for the Future.  Participants can use this guide as a planning tool.  There is a Participant Guide for Teachers, a Participant Guide for School Leaders, and a Participant Guide for District/State Leaders.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Hyperlinks for the three guides: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Teachers -</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https://www.education.ky.gov/curriculum/standards/kyacadstand/Documents/SS_Thinking_Back_to_Plan_for_the_Future_Teacher_Guide.docx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School Administration/Leadership -</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https://www.education.ky.gov/curriculum/standards/kyacadstand/Documents/SS_Thinking_Back_to_Plan_for_the_Future_School_Leadership_Guide.docx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District/State Leadership -</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https://www.education.ky.gov/curriculum/standards/kyacadstand/Documents/SS_Thinking_Back_to_Plan_for_the_Future_District_State_Leadership_Guide.docx</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76233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Bring the group back together.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Explain: The KDE needs your feedback on the effectiveness of this module, the learning platform and how the consultants may best support you as you take the next steps in the implementation process. We are going to complete a short survey to share our thinking and provide them with feedback on how the KDE can best meet our needs. Feedback from our surveys will be used by the KDE to plan and prepare future professional learning.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Post-survey: </a:t>
            </a:r>
          </a:p>
          <a:p>
            <a:pPr marL="0" marR="208280">
              <a:spcBef>
                <a:spcPts val="260"/>
              </a:spcBef>
              <a:spcAft>
                <a:spcPts val="0"/>
              </a:spcAft>
            </a:pPr>
            <a:r>
              <a:rPr lang="en-US" sz="1800" dirty="0">
                <a:effectLst/>
                <a:latin typeface="Calibri" panose="020F0502020204030204" pitchFamily="34" charset="0"/>
                <a:ea typeface="Calibri" panose="020F0502020204030204" pitchFamily="34" charset="0"/>
              </a:rPr>
              <a:t>Getting to Know the </a:t>
            </a:r>
            <a:r>
              <a:rPr lang="en-US" sz="1800" i="1" dirty="0">
                <a:effectLst/>
                <a:latin typeface="Calibri" panose="020F0502020204030204" pitchFamily="34" charset="0"/>
                <a:ea typeface="Calibri" panose="020F0502020204030204" pitchFamily="34" charset="0"/>
              </a:rPr>
              <a:t>KAS for Social Studies </a:t>
            </a:r>
            <a:r>
              <a:rPr lang="en-US" sz="1800" i="0" dirty="0">
                <a:effectLst/>
                <a:latin typeface="Calibri" panose="020F0502020204030204" pitchFamily="34" charset="0"/>
                <a:ea typeface="Calibri" panose="020F0502020204030204" pitchFamily="34" charset="0"/>
              </a:rPr>
              <a:t>for Teachers: </a:t>
            </a:r>
            <a:r>
              <a:rPr lang="en-US" sz="1800" i="0" u="sng" dirty="0">
                <a:effectLst/>
                <a:latin typeface="Calibri" panose="020F0502020204030204" pitchFamily="34" charset="0"/>
                <a:ea typeface="Calibri" panose="020F0502020204030204" pitchFamily="34" charset="0"/>
              </a:rPr>
              <a:t>https://www.surveymonkey.com/r/XH9NC3R</a:t>
            </a:r>
          </a:p>
          <a:p>
            <a:pPr marL="0" marR="208280">
              <a:spcBef>
                <a:spcPts val="260"/>
              </a:spcBef>
              <a:spcAft>
                <a:spcPts val="0"/>
              </a:spcAft>
            </a:pPr>
            <a:r>
              <a:rPr lang="en-US" sz="1800" i="0" u="none" dirty="0">
                <a:effectLst/>
                <a:latin typeface="Calibri" panose="020F0502020204030204" pitchFamily="34" charset="0"/>
                <a:ea typeface="Calibri" panose="020F0502020204030204" pitchFamily="34" charset="0"/>
              </a:rPr>
              <a:t>Getting to Know the </a:t>
            </a:r>
            <a:r>
              <a:rPr lang="en-US" sz="1800" i="1" u="none" dirty="0">
                <a:effectLst/>
                <a:latin typeface="Calibri" panose="020F0502020204030204" pitchFamily="34" charset="0"/>
                <a:ea typeface="Calibri" panose="020F0502020204030204" pitchFamily="34" charset="0"/>
              </a:rPr>
              <a:t>KAS for Social Studies </a:t>
            </a:r>
            <a:r>
              <a:rPr lang="en-US" sz="1800" i="0" u="none" dirty="0">
                <a:effectLst/>
                <a:latin typeface="Calibri" panose="020F0502020204030204" pitchFamily="34" charset="0"/>
                <a:ea typeface="Calibri" panose="020F0502020204030204" pitchFamily="34" charset="0"/>
              </a:rPr>
              <a:t>for School/District Leaders: </a:t>
            </a:r>
            <a:r>
              <a:rPr lang="en-US" sz="1800" i="0" u="sng" dirty="0">
                <a:effectLst/>
                <a:latin typeface="Calibri" panose="020F0502020204030204" pitchFamily="34" charset="0"/>
                <a:ea typeface="Calibri" panose="020F0502020204030204" pitchFamily="34" charset="0"/>
              </a:rPr>
              <a:t>https://www.surveymonkey.com/r/M23ZWM</a:t>
            </a:r>
            <a:endParaRPr lang="en-US" sz="1800" u="sng" dirty="0">
              <a:effectLst/>
              <a:latin typeface="Calibri" panose="020F0502020204030204" pitchFamily="34" charset="0"/>
              <a:ea typeface="Calibri" panose="020F0502020204030204" pitchFamily="34"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Be sure to thank participants for their work throughout this module as it has provided a foundation for future knowledge and work.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255"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rPr>
              <a:t>To you, the facilitator, thank you for providing participants with knowledge and support throughout this process. The KDE greatly values your role in facilitating the Getting to Know the </a:t>
            </a:r>
            <a:r>
              <a:rPr lang="en-US" sz="1800" i="1" dirty="0">
                <a:effectLst/>
                <a:latin typeface="Calibri" panose="020F0502020204030204" pitchFamily="34" charset="0"/>
                <a:ea typeface="Calibri" panose="020F0502020204030204" pitchFamily="34" charset="0"/>
              </a:rPr>
              <a:t>KAS for Social Studies </a:t>
            </a:r>
            <a:r>
              <a:rPr lang="en-US" sz="1800" i="0" dirty="0">
                <a:effectLst/>
                <a:latin typeface="Calibri" panose="020F0502020204030204" pitchFamily="34" charset="0"/>
                <a:ea typeface="Calibri" panose="020F0502020204030204" pitchFamily="34" charset="0"/>
              </a:rPr>
              <a:t>module</a:t>
            </a:r>
            <a:r>
              <a:rPr lang="en-US" sz="1800" dirty="0">
                <a:effectLst/>
                <a:latin typeface="Calibri" panose="020F0502020204030204" pitchFamily="34" charset="0"/>
                <a:ea typeface="Calibri" panose="020F0502020204030204" pitchFamily="34" charset="0"/>
              </a:rPr>
              <a:t>. We appreciate your time and effort in leading your school and district in the successful implementation of the </a:t>
            </a:r>
            <a:r>
              <a:rPr lang="en-US" sz="1800" i="1" dirty="0">
                <a:effectLst/>
                <a:latin typeface="Calibri" panose="020F0502020204030204" pitchFamily="34" charset="0"/>
                <a:ea typeface="Calibri" panose="020F0502020204030204" pitchFamily="34" charset="0"/>
              </a:rPr>
              <a:t>KAS for Social Studies</a:t>
            </a:r>
            <a:r>
              <a:rPr lang="en-US" sz="1800" dirty="0">
                <a:effectLst/>
                <a:latin typeface="Calibri" panose="020F0502020204030204" pitchFamily="34" charset="0"/>
                <a:ea typeface="Calibri" panose="020F0502020204030204" pitchFamily="34" charset="0"/>
              </a:rPr>
              <a:t>. Thank you!</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40701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702310" y="4480005"/>
            <a:ext cx="5618480" cy="3665305"/>
          </a:xfrm>
          <a:prstGeom prst="rect">
            <a:avLst/>
          </a:prstGeom>
          <a:noFill/>
          <a:ln>
            <a:noFill/>
          </a:ln>
        </p:spPr>
        <p:txBody>
          <a:bodyPr spcFirstLastPara="1" wrap="square" lIns="91293" tIns="91293" rIns="91293" bIns="91293" anchor="ctr" anchorCtr="0">
            <a:noAutofit/>
          </a:bodyPr>
          <a:lstStyle/>
          <a:p>
            <a:pPr marL="1905" marR="0" indent="0">
              <a:lnSpc>
                <a:spcPct val="107000"/>
              </a:lnSpc>
              <a:spcBef>
                <a:spcPts val="0"/>
              </a:spcBef>
              <a:spcAft>
                <a:spcPts val="1870"/>
              </a:spcAft>
            </a:pPr>
            <a:r>
              <a:rPr lang="en-US" sz="1800" i="1" dirty="0">
                <a:solidFill>
                  <a:srgbClr val="000000"/>
                </a:solidFill>
                <a:effectLst/>
                <a:latin typeface="Calibri" panose="020F0502020204030204" pitchFamily="34" charset="0"/>
                <a:ea typeface="Calibri" panose="020F0502020204030204" pitchFamily="34" charset="0"/>
              </a:rPr>
              <a:t>Officially welcome the participants. Introduce yourself (if necessary). </a:t>
            </a:r>
            <a:endParaRPr lang="en-US" sz="1800" dirty="0">
              <a:solidFill>
                <a:srgbClr val="000000"/>
              </a:solidFill>
              <a:effectLst/>
              <a:latin typeface="Calibri" panose="020F0502020204030204" pitchFamily="34" charset="0"/>
              <a:ea typeface="Calibri" panose="020F0502020204030204" pitchFamily="34" charset="0"/>
            </a:endParaRPr>
          </a:p>
          <a:p>
            <a:pPr marL="1905" marR="0" indent="0">
              <a:lnSpc>
                <a:spcPct val="115000"/>
              </a:lnSpc>
              <a:spcBef>
                <a:spcPts val="0"/>
              </a:spcBef>
              <a:spcAft>
                <a:spcPts val="1660"/>
              </a:spcAft>
            </a:pPr>
            <a:r>
              <a:rPr lang="en-US" sz="1800" dirty="0">
                <a:solidFill>
                  <a:srgbClr val="000000"/>
                </a:solidFill>
                <a:effectLst/>
                <a:latin typeface="Calibri" panose="020F0502020204030204" pitchFamily="34" charset="0"/>
                <a:ea typeface="Calibri" panose="020F0502020204030204" pitchFamily="34" charset="0"/>
              </a:rPr>
              <a:t>Explain: This module is intended to provide an introduction to the new </a:t>
            </a:r>
            <a:r>
              <a:rPr lang="en-US" sz="1800" i="1" dirty="0">
                <a:solidFill>
                  <a:srgbClr val="000000"/>
                </a:solidFill>
                <a:effectLst/>
                <a:latin typeface="Calibri" panose="020F0502020204030204" pitchFamily="34" charset="0"/>
                <a:ea typeface="Calibri" panose="020F0502020204030204" pitchFamily="34" charset="0"/>
              </a:rPr>
              <a:t>KAS for Social Studies</a:t>
            </a:r>
            <a:r>
              <a:rPr lang="en-US" sz="1800" dirty="0">
                <a:solidFill>
                  <a:srgbClr val="000000"/>
                </a:solidFill>
                <a:effectLst/>
                <a:latin typeface="Calibri" panose="020F0502020204030204" pitchFamily="34" charset="0"/>
                <a:ea typeface="Calibri" panose="020F0502020204030204" pitchFamily="34" charset="0"/>
              </a:rPr>
              <a:t>. </a:t>
            </a:r>
          </a:p>
          <a:p>
            <a:pPr marL="1905" marR="0" indent="0">
              <a:lnSpc>
                <a:spcPct val="115000"/>
              </a:lnSpc>
              <a:spcBef>
                <a:spcPts val="0"/>
              </a:spcBef>
              <a:spcAft>
                <a:spcPts val="1660"/>
              </a:spcAft>
            </a:pPr>
            <a:r>
              <a:rPr lang="en-US" sz="1800" dirty="0">
                <a:solidFill>
                  <a:srgbClr val="000000"/>
                </a:solidFill>
                <a:effectLst/>
                <a:latin typeface="Calibri" panose="020F0502020204030204" pitchFamily="34" charset="0"/>
                <a:ea typeface="Calibri" panose="020F0502020204030204" pitchFamily="34" charset="0"/>
              </a:rPr>
              <a:t>Explain: “Group norms can help to create a safe space where participants feel comfortable sharing their ideas and experiences. This slide is a starter. Take a moment to read the norms.” After people are finished, ask: “Would you like to revise, edit or add any norms to the list?” If so, make changes on the slide; if not, move on to your discussion of the parking lot.  </a:t>
            </a:r>
          </a:p>
          <a:p>
            <a:pPr marL="1905" marR="14605"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Explain: “I realize you may not want to pose every question to the whole group, or we may not have time in the session to get to every question. Therefore, I want us to have a place for those questions.” Point out the location of the parking lot for questions. This may be a poster on which participants write or post questions, or you may prefer to have a digital parking lot where participants can access a Google document, for example, to post questions and that you can modify as the participants work through the sections of the module. The purpose of the parking lot is to provide participants with a safe way of asking questions. Remember that you may not know all of the answers to the questions, and that is okay. Some may be answered in future sections of the modules or in the regular webinars for facilitators. </a:t>
            </a:r>
          </a:p>
          <a:p>
            <a:pPr marL="1905" marR="14605" indent="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endParaRPr>
          </a:p>
          <a:p>
            <a:pPr marL="1905" marR="14605" indent="0">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If the question is pressing and doesn’t appear to be addressed in the sections of this module, talk to your district team and determine who would be the best person to contact at the KDE. You may also email questions or feedback to </a:t>
            </a:r>
            <a:r>
              <a:rPr lang="en-US" sz="1800" u="sng" dirty="0">
                <a:solidFill>
                  <a:srgbClr val="1155CC"/>
                </a:solidFill>
                <a:effectLst/>
                <a:uFill>
                  <a:solidFill>
                    <a:srgbClr val="1155CC"/>
                  </a:solidFill>
                </a:uFill>
                <a:latin typeface="Calibri" panose="020F0502020204030204" pitchFamily="34" charset="0"/>
                <a:ea typeface="Calibri" panose="020F0502020204030204" pitchFamily="34" charset="0"/>
              </a:rPr>
              <a:t>standards@education.ky.gov</a:t>
            </a:r>
            <a:r>
              <a:rPr lang="en-US" sz="1800" dirty="0">
                <a:solidFill>
                  <a:srgbClr val="000000"/>
                </a:solidFill>
                <a:effectLst/>
                <a:latin typeface="Calibri" panose="020F0502020204030204" pitchFamily="34" charset="0"/>
                <a:ea typeface="Calibri" panose="020F0502020204030204" pitchFamily="34" charset="0"/>
              </a:rPr>
              <a:t>. </a:t>
            </a:r>
            <a:endParaRPr sz="1400" dirty="0"/>
          </a:p>
        </p:txBody>
      </p:sp>
      <p:sp>
        <p:nvSpPr>
          <p:cNvPr id="338" name="Shape 3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487451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solidFill>
                  <a:srgbClr val="000000"/>
                </a:solidFill>
                <a:effectLst/>
                <a:latin typeface="Calibri" panose="020F0502020204030204" pitchFamily="34" charset="0"/>
                <a:ea typeface="Calibri" panose="020F0502020204030204" pitchFamily="34" charset="0"/>
              </a:rPr>
              <a:t>Go over the Group Norms on this slide. </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12306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e04be8d2c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4e04be8d2c_0_49:notes"/>
          <p:cNvSpPr txBox="1">
            <a:spLocks noGrp="1"/>
          </p:cNvSpPr>
          <p:nvPr>
            <p:ph type="body" idx="1"/>
          </p:nvPr>
        </p:nvSpPr>
        <p:spPr>
          <a:xfrm>
            <a:off x="685800" y="4400550"/>
            <a:ext cx="5486400" cy="3600300"/>
          </a:xfrm>
          <a:prstGeom prst="rect">
            <a:avLst/>
          </a:prstGeom>
          <a:noFill/>
          <a:ln>
            <a:noFill/>
          </a:ln>
        </p:spPr>
        <p:txBody>
          <a:bodyPr spcFirstLastPara="1" wrap="square" lIns="91275" tIns="91275" rIns="91275" bIns="91275" anchor="t" anchorCtr="0">
            <a:noAutofit/>
          </a:bodyPr>
          <a:lstStyle/>
          <a:p>
            <a:pPr marL="444500" marR="0" lvl="0" indent="-2159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solidFill>
                  <a:srgbClr val="000000"/>
                </a:solidFill>
                <a:effectLst/>
                <a:latin typeface="Calibri" panose="020F0502020204030204" pitchFamily="34" charset="0"/>
                <a:ea typeface="Calibri" panose="020F0502020204030204" pitchFamily="34" charset="0"/>
              </a:rPr>
              <a:t>Explain: The goals for this module are on this slide. </a:t>
            </a:r>
          </a:p>
          <a:p>
            <a:pPr marL="444500" marR="0" lvl="0" indent="-215900" algn="l" rtl="0">
              <a:lnSpc>
                <a:spcPct val="100000"/>
              </a:lnSpc>
              <a:spcBef>
                <a:spcPts val="0"/>
              </a:spcBef>
              <a:spcAft>
                <a:spcPts val="0"/>
              </a:spcAft>
              <a:buClr>
                <a:srgbClr val="000000"/>
              </a:buClr>
              <a:buSzPts val="1400"/>
              <a:buFont typeface="Arial"/>
              <a:buNone/>
            </a:pPr>
            <a:endParaRPr dirty="0"/>
          </a:p>
        </p:txBody>
      </p:sp>
      <p:sp>
        <p:nvSpPr>
          <p:cNvPr id="150" name="Google Shape;150;g4e04be8d2c_0_49:notes"/>
          <p:cNvSpPr txBox="1">
            <a:spLocks noGrp="1"/>
          </p:cNvSpPr>
          <p:nvPr>
            <p:ph type="sldNum" idx="12"/>
          </p:nvPr>
        </p:nvSpPr>
        <p:spPr>
          <a:xfrm>
            <a:off x="3884614" y="8685213"/>
            <a:ext cx="2971800" cy="458700"/>
          </a:xfrm>
          <a:prstGeom prst="rect">
            <a:avLst/>
          </a:prstGeom>
          <a:noFill/>
          <a:ln>
            <a:noFill/>
          </a:ln>
        </p:spPr>
        <p:txBody>
          <a:bodyPr spcFirstLastPara="1" wrap="square" lIns="91275" tIns="45625" rIns="91275" bIns="456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96</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12833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Calibri" panose="020F0502020204030204" pitchFamily="34" charset="0"/>
              </a:rPr>
              <a:t>Move on by explaining: Section A of this module provides an overview of the standards revision process as required by Senate Bill 1 (2017) and the role that classroom teachers played in the revision process. Two essential questions will be answered by the end of Section A. Read the questions on the slide. </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22607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 marR="0" indent="0">
              <a:lnSpc>
                <a:spcPct val="119000"/>
              </a:lnSpc>
              <a:spcBef>
                <a:spcPts val="0"/>
              </a:spcBef>
              <a:spcAft>
                <a:spcPts val="1780"/>
              </a:spcAft>
            </a:pPr>
            <a:r>
              <a:rPr lang="en-US" sz="1800" dirty="0">
                <a:solidFill>
                  <a:srgbClr val="000000"/>
                </a:solidFill>
                <a:effectLst/>
                <a:latin typeface="Calibri" panose="020F0502020204030204" pitchFamily="34" charset="0"/>
                <a:ea typeface="Calibri" panose="020F0502020204030204" pitchFamily="34" charset="0"/>
              </a:rPr>
              <a:t>Explain: The standards revision process occurs on a 6 year rotation per the directive of Senate Bill 1 (2017). These 6 main requirements from the law guided the work. The standards writers were intentional and thoughtful in meeting the requirements of the law. For example, they took great care in communicating expectations clearly and concisely to all stakeholders, while at the same time providing supports that are intended to aid teachers in aligning their instruction to the standards. </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86877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 marR="0" indent="0">
              <a:lnSpc>
                <a:spcPct val="115000"/>
              </a:lnSpc>
              <a:spcBef>
                <a:spcPts val="0"/>
              </a:spcBef>
              <a:spcAft>
                <a:spcPts val="1690"/>
              </a:spcAft>
            </a:pPr>
            <a:r>
              <a:rPr lang="en-US" sz="1800" dirty="0">
                <a:solidFill>
                  <a:srgbClr val="000000"/>
                </a:solidFill>
                <a:effectLst/>
                <a:latin typeface="Calibri" panose="020F0502020204030204" pitchFamily="34" charset="0"/>
                <a:ea typeface="Calibri" panose="020F0502020204030204" pitchFamily="34" charset="0"/>
              </a:rPr>
              <a:t>Explain: The standards revision work was completed by two different teams of Kentucky educators and community members from across the state. This slide describes the membership and work of the Advisory Panel. </a:t>
            </a:r>
            <a:endParaRPr lang="en-US" dirty="0"/>
          </a:p>
        </p:txBody>
      </p:sp>
      <p:sp>
        <p:nvSpPr>
          <p:cNvPr id="4" name="Slide Number Placeholder 3"/>
          <p:cNvSpPr>
            <a:spLocks noGrp="1"/>
          </p:cNvSpPr>
          <p:nvPr>
            <p:ph type="sldNum" idx="10"/>
          </p:nvPr>
        </p:nvSpPr>
        <p:spPr/>
        <p:txBody>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99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9140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g151499302e1_0_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17" name="Google Shape;17;g151499302e1_0_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1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900"/>
              <a:buNone/>
              <a:defRPr sz="19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8" name="Google Shape;18;g151499302e1_0_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19" name="Google Shape;19;g151499302e1_0_6"/>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007780"/>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0" name="Google Shape;20;g151499302e1_0_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9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9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9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9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9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9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9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900" b="0" i="0" u="none" strike="noStrike" cap="none">
                <a:solidFill>
                  <a:srgbClr val="007780"/>
                </a:solidFill>
                <a:latin typeface="Libre Franklin"/>
                <a:ea typeface="Libre Franklin"/>
                <a:cs typeface="Libre Franklin"/>
                <a:sym typeface="Libre Franklin"/>
              </a:defRPr>
            </a:lvl9pPr>
          </a:lstStyle>
          <a:p>
            <a:fld id="{E46BE1DE-CF92-40F5-9C4D-CF5F4C997730}" type="slidenum">
              <a:rPr lang="en-US" smtClean="0"/>
              <a:t>‹#›</a:t>
            </a:fld>
            <a:endParaRPr lang="en-US" dirty="0"/>
          </a:p>
        </p:txBody>
      </p:sp>
    </p:spTree>
    <p:extLst>
      <p:ext uri="{BB962C8B-B14F-4D97-AF65-F5344CB8AC3E}">
        <p14:creationId xmlns:p14="http://schemas.microsoft.com/office/powerpoint/2010/main" val="1667191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g151499302e1_0_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74" name="Google Shape;74;g151499302e1_0_6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75" name="Google Shape;75;g151499302e1_0_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8/1/2024</a:t>
            </a:fld>
            <a:endParaRPr lang="en-US" dirty="0"/>
          </a:p>
        </p:txBody>
      </p:sp>
      <p:sp>
        <p:nvSpPr>
          <p:cNvPr id="76" name="Google Shape;76;g151499302e1_0_63"/>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7" name="Google Shape;77;g151499302e1_0_63"/>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23433557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g151499302e1_0_6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80" name="Google Shape;80;g151499302e1_0_6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81" name="Google Shape;81;g151499302e1_0_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8/1/2024</a:t>
            </a:fld>
            <a:endParaRPr lang="en-US" dirty="0"/>
          </a:p>
        </p:txBody>
      </p:sp>
      <p:sp>
        <p:nvSpPr>
          <p:cNvPr id="82" name="Google Shape;82;g151499302e1_0_6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83" name="Google Shape;83;g151499302e1_0_69"/>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61278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4"/>
        <p:cNvGrpSpPr/>
        <p:nvPr/>
      </p:nvGrpSpPr>
      <p:grpSpPr>
        <a:xfrm>
          <a:off x="0" y="0"/>
          <a:ext cx="0" cy="0"/>
          <a:chOff x="0" y="0"/>
          <a:chExt cx="0" cy="0"/>
        </a:xfrm>
      </p:grpSpPr>
      <p:sp>
        <p:nvSpPr>
          <p:cNvPr id="85" name="Google Shape;85;g151499302e1_0_7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86" name="Google Shape;86;g151499302e1_0_75"/>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1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pPr lvl="0"/>
            <a:r>
              <a:rPr lang="en-US"/>
              <a:t>Click to edit Master text styles</a:t>
            </a:r>
          </a:p>
        </p:txBody>
      </p:sp>
      <p:sp>
        <p:nvSpPr>
          <p:cNvPr id="87" name="Google Shape;87;g151499302e1_0_75"/>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1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pPr lvl="0"/>
            <a:r>
              <a:rPr lang="en-US"/>
              <a:t>Click to edit Master text styles</a:t>
            </a:r>
          </a:p>
        </p:txBody>
      </p:sp>
      <p:sp>
        <p:nvSpPr>
          <p:cNvPr id="88" name="Google Shape;88;g151499302e1_0_75"/>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08355439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g151499302e1_0_80"/>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91" name="Google Shape;91;g151499302e1_0_80"/>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1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9250" rtl="0">
              <a:spcBef>
                <a:spcPts val="500"/>
              </a:spcBef>
              <a:spcAft>
                <a:spcPts val="0"/>
              </a:spcAft>
              <a:buSzPts val="1900"/>
              <a:buChar char="•"/>
              <a:defRPr/>
            </a:lvl4pPr>
            <a:lvl5pPr marL="2286000" lvl="4" indent="-349250" rtl="0">
              <a:spcBef>
                <a:spcPts val="500"/>
              </a:spcBef>
              <a:spcAft>
                <a:spcPts val="0"/>
              </a:spcAft>
              <a:buSzPts val="1900"/>
              <a:buChar char="•"/>
              <a:defRPr/>
            </a:lvl5pPr>
            <a:lvl6pPr marL="2743200" lvl="5" indent="-349250" rtl="0">
              <a:spcBef>
                <a:spcPts val="500"/>
              </a:spcBef>
              <a:spcAft>
                <a:spcPts val="0"/>
              </a:spcAft>
              <a:buSzPts val="1900"/>
              <a:buChar char="•"/>
              <a:defRPr/>
            </a:lvl6pPr>
            <a:lvl7pPr marL="3200400" lvl="6" indent="-349250" rtl="0">
              <a:spcBef>
                <a:spcPts val="500"/>
              </a:spcBef>
              <a:spcAft>
                <a:spcPts val="0"/>
              </a:spcAft>
              <a:buSzPts val="1900"/>
              <a:buChar char="•"/>
              <a:defRPr/>
            </a:lvl7pPr>
            <a:lvl8pPr marL="3657600" lvl="7" indent="-349250" rtl="0">
              <a:spcBef>
                <a:spcPts val="500"/>
              </a:spcBef>
              <a:spcAft>
                <a:spcPts val="0"/>
              </a:spcAft>
              <a:buSzPts val="1900"/>
              <a:buChar char="•"/>
              <a:defRPr/>
            </a:lvl8pPr>
            <a:lvl9pPr marL="4114800" lvl="8" indent="-349250" rtl="0">
              <a:spcBef>
                <a:spcPts val="500"/>
              </a:spcBef>
              <a:spcAft>
                <a:spcPts val="0"/>
              </a:spcAft>
              <a:buSzPts val="1900"/>
              <a:buChar char="•"/>
              <a:defRPr/>
            </a:lvl9pPr>
          </a:lstStyle>
          <a:p>
            <a:pPr lvl="0"/>
            <a:r>
              <a:rPr lang="en-US"/>
              <a:t>Click to edit Master text styles</a:t>
            </a:r>
          </a:p>
        </p:txBody>
      </p:sp>
      <p:sp>
        <p:nvSpPr>
          <p:cNvPr id="92" name="Google Shape;92;g151499302e1_0_80"/>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58580767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3"/>
        <p:cNvGrpSpPr/>
        <p:nvPr/>
      </p:nvGrpSpPr>
      <p:grpSpPr>
        <a:xfrm>
          <a:off x="0" y="0"/>
          <a:ext cx="0" cy="0"/>
          <a:chOff x="0" y="0"/>
          <a:chExt cx="0" cy="0"/>
        </a:xfrm>
      </p:grpSpPr>
      <p:sp>
        <p:nvSpPr>
          <p:cNvPr id="94" name="Google Shape;94;g151499302e1_0_84"/>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95" name="Google Shape;95;g151499302e1_0_8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spcBef>
                <a:spcPts val="0"/>
              </a:spcBef>
              <a:spcAft>
                <a:spcPts val="0"/>
              </a:spcAft>
              <a:buNone/>
            </a:pPr>
            <a:fld id="{00000000-1234-1234-1234-123412341234}" type="slidenum">
              <a:rPr lang="en-US" smtClean="0"/>
              <a:t>‹#›</a:t>
            </a:fld>
            <a:endParaRPr lang="en-US" dirty="0"/>
          </a:p>
        </p:txBody>
      </p:sp>
      <p:sp>
        <p:nvSpPr>
          <p:cNvPr id="96" name="Google Shape;96;g151499302e1_0_84"/>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369364349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97"/>
        <p:cNvGrpSpPr/>
        <p:nvPr/>
      </p:nvGrpSpPr>
      <p:grpSpPr>
        <a:xfrm>
          <a:off x="0" y="0"/>
          <a:ext cx="0" cy="0"/>
          <a:chOff x="0" y="0"/>
          <a:chExt cx="0" cy="0"/>
        </a:xfrm>
      </p:grpSpPr>
      <p:sp>
        <p:nvSpPr>
          <p:cNvPr id="98" name="Google Shape;98;g151499302e1_0_88"/>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99" name="Google Shape;99;g151499302e1_0_88"/>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66333392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0"/>
        <p:cNvGrpSpPr/>
        <p:nvPr/>
      </p:nvGrpSpPr>
      <p:grpSpPr>
        <a:xfrm>
          <a:off x="0" y="0"/>
          <a:ext cx="0" cy="0"/>
          <a:chOff x="0" y="0"/>
          <a:chExt cx="0" cy="0"/>
        </a:xfrm>
      </p:grpSpPr>
      <p:sp>
        <p:nvSpPr>
          <p:cNvPr id="101" name="Google Shape;101;g151499302e1_0_91"/>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02" name="Google Shape;102;g151499302e1_0_91"/>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spcBef>
                <a:spcPts val="0"/>
              </a:spcBef>
              <a:spcAft>
                <a:spcPts val="0"/>
              </a:spcAft>
              <a:buNone/>
            </a:pPr>
            <a:fld id="{00000000-1234-1234-1234-123412341234}" type="slidenum">
              <a:rPr lang="en-US" smtClean="0"/>
              <a:t>‹#›</a:t>
            </a:fld>
            <a:endParaRPr lang="en-US" dirty="0"/>
          </a:p>
        </p:txBody>
      </p:sp>
      <p:sp>
        <p:nvSpPr>
          <p:cNvPr id="103" name="Google Shape;103;g151499302e1_0_91"/>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04" name="Google Shape;104;g151499302e1_0_91"/>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346920318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5"/>
        <p:cNvGrpSpPr/>
        <p:nvPr/>
      </p:nvGrpSpPr>
      <p:grpSpPr>
        <a:xfrm>
          <a:off x="0" y="0"/>
          <a:ext cx="0" cy="0"/>
          <a:chOff x="0" y="0"/>
          <a:chExt cx="0" cy="0"/>
        </a:xfrm>
      </p:grpSpPr>
      <p:sp>
        <p:nvSpPr>
          <p:cNvPr id="106" name="Google Shape;106;g151499302e1_0_9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07" name="Google Shape;107;g151499302e1_0_9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spcBef>
                <a:spcPts val="0"/>
              </a:spcBef>
              <a:spcAft>
                <a:spcPts val="0"/>
              </a:spcAft>
              <a:buNone/>
            </a:pPr>
            <a:fld id="{00000000-1234-1234-1234-123412341234}" type="slidenum">
              <a:rPr lang="en-US" smtClean="0"/>
              <a:t>‹#›</a:t>
            </a:fld>
            <a:endParaRPr lang="en-US" dirty="0"/>
          </a:p>
        </p:txBody>
      </p:sp>
      <p:sp>
        <p:nvSpPr>
          <p:cNvPr id="108" name="Google Shape;108;g151499302e1_0_96"/>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09" name="Google Shape;109;g151499302e1_0_96"/>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0" name="Google Shape;110;g151499302e1_0_96"/>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1" name="Google Shape;111;g151499302e1_0_96"/>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2" name="Google Shape;112;g151499302e1_0_96"/>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3" name="Google Shape;113;g151499302e1_0_96"/>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4" name="Google Shape;114;g151499302e1_0_96"/>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5" name="Google Shape;115;g151499302e1_0_96"/>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6" name="Google Shape;116;g151499302e1_0_96"/>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7" name="Google Shape;117;g151499302e1_0_96"/>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8" name="Google Shape;118;g151499302e1_0_96"/>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9" name="Google Shape;119;g151499302e1_0_96"/>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0" name="Google Shape;120;g151499302e1_0_96"/>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1" name="Google Shape;121;g151499302e1_0_96"/>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191993594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2"/>
        <p:cNvGrpSpPr/>
        <p:nvPr/>
      </p:nvGrpSpPr>
      <p:grpSpPr>
        <a:xfrm>
          <a:off x="0" y="0"/>
          <a:ext cx="0" cy="0"/>
          <a:chOff x="0" y="0"/>
          <a:chExt cx="0" cy="0"/>
        </a:xfrm>
      </p:grpSpPr>
      <p:sp>
        <p:nvSpPr>
          <p:cNvPr id="123" name="Google Shape;123;g151499302e1_0_113"/>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24" name="Google Shape;124;g151499302e1_0_11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spcBef>
                <a:spcPts val="0"/>
              </a:spcBef>
              <a:spcAft>
                <a:spcPts val="0"/>
              </a:spcAft>
              <a:buNone/>
            </a:pPr>
            <a:fld id="{00000000-1234-1234-1234-123412341234}" type="slidenum">
              <a:rPr lang="en-US" smtClean="0"/>
              <a:t>‹#›</a:t>
            </a:fld>
            <a:endParaRPr lang="en-US" dirty="0"/>
          </a:p>
        </p:txBody>
      </p:sp>
      <p:sp>
        <p:nvSpPr>
          <p:cNvPr id="125" name="Google Shape;125;g151499302e1_0_113"/>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6" name="Google Shape;126;g151499302e1_0_113"/>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7" name="Google Shape;127;g151499302e1_0_113"/>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8" name="Google Shape;128;g151499302e1_0_113"/>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344114135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030413" y="6314034"/>
            <a:ext cx="683339" cy="365125"/>
          </a:xfrm>
        </p:spPr>
        <p:txBody>
          <a:bodyPr/>
          <a:lstStyle/>
          <a:p>
            <a:fld id="{91BD7323-49BF-4C97-8773-5EC64C492009}" type="slidenum">
              <a:rPr lang="en-US" smtClean="0"/>
              <a:t>‹#›</a:t>
            </a:fld>
            <a:endParaRPr lang="en-US" dirty="0"/>
          </a:p>
        </p:txBody>
      </p:sp>
    </p:spTree>
    <p:extLst>
      <p:ext uri="{BB962C8B-B14F-4D97-AF65-F5344CB8AC3E}">
        <p14:creationId xmlns:p14="http://schemas.microsoft.com/office/powerpoint/2010/main" val="642597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g151499302e1_0_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23" name="Google Shape;23;g151499302e1_0_1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24" name="Google Shape;24;g151499302e1_0_1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25" name="Google Shape;25;g151499302e1_0_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8/1/2024</a:t>
            </a:fld>
            <a:endParaRPr lang="en-US" dirty="0"/>
          </a:p>
        </p:txBody>
      </p:sp>
      <p:sp>
        <p:nvSpPr>
          <p:cNvPr id="26" name="Google Shape;26;g151499302e1_0_1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7" name="Google Shape;27;g151499302e1_0_12"/>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15621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Title and Content">
  <p:cSld name="5_Title and Content">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555785" y="257025"/>
            <a:ext cx="8596800" cy="1320800"/>
          </a:xfrm>
          <a:prstGeom prst="rect">
            <a:avLst/>
          </a:prstGeom>
          <a:noFill/>
          <a:ln>
            <a:noFill/>
          </a:ln>
        </p:spPr>
        <p:txBody>
          <a:bodyPr spcFirstLastPara="1" wrap="square" lIns="68575" tIns="34275" rIns="68575" bIns="34275" anchor="t" anchorCtr="0"/>
          <a:lstStyle>
            <a:lvl1pPr lvl="0" algn="l">
              <a:lnSpc>
                <a:spcPct val="10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 name="Google Shape;41;p3"/>
          <p:cNvSpPr txBox="1">
            <a:spLocks noGrp="1"/>
          </p:cNvSpPr>
          <p:nvPr>
            <p:ph type="body" idx="1"/>
          </p:nvPr>
        </p:nvSpPr>
        <p:spPr>
          <a:xfrm>
            <a:off x="555785" y="1773451"/>
            <a:ext cx="9188800" cy="4901200"/>
          </a:xfrm>
          <a:prstGeom prst="rect">
            <a:avLst/>
          </a:prstGeom>
          <a:noFill/>
          <a:ln>
            <a:noFill/>
          </a:ln>
        </p:spPr>
        <p:txBody>
          <a:bodyPr spcFirstLastPara="1" wrap="square" lIns="68575" tIns="34275" rIns="68575" bIns="34275" anchor="t" anchorCtr="0"/>
          <a:lstStyle>
            <a:lvl1pPr marL="609585" lvl="0" indent="-533387" algn="l">
              <a:lnSpc>
                <a:spcPct val="100000"/>
              </a:lnSpc>
              <a:spcBef>
                <a:spcPts val="1067"/>
              </a:spcBef>
              <a:spcAft>
                <a:spcPts val="0"/>
              </a:spcAft>
              <a:buSzPts val="2700"/>
              <a:buChar char="▶"/>
              <a:defRPr/>
            </a:lvl1pPr>
            <a:lvl2pPr marL="1219170" lvl="1" indent="-465655" algn="l">
              <a:lnSpc>
                <a:spcPct val="100000"/>
              </a:lnSpc>
              <a:spcBef>
                <a:spcPts val="1067"/>
              </a:spcBef>
              <a:spcAft>
                <a:spcPts val="0"/>
              </a:spcAft>
              <a:buSzPts val="1900"/>
              <a:buChar char="●"/>
              <a:defRPr/>
            </a:lvl2pPr>
            <a:lvl3pPr marL="1828754" lvl="2" indent="-482588" algn="l">
              <a:lnSpc>
                <a:spcPct val="100000"/>
              </a:lnSpc>
              <a:spcBef>
                <a:spcPts val="1067"/>
              </a:spcBef>
              <a:spcAft>
                <a:spcPts val="0"/>
              </a:spcAft>
              <a:buSzPts val="2100"/>
              <a:buChar char="✓"/>
              <a:defRPr/>
            </a:lvl3pPr>
            <a:lvl4pPr marL="2438339" lvl="3" indent="-457189" algn="l">
              <a:lnSpc>
                <a:spcPct val="100000"/>
              </a:lnSpc>
              <a:spcBef>
                <a:spcPts val="1067"/>
              </a:spcBef>
              <a:spcAft>
                <a:spcPts val="0"/>
              </a:spcAft>
              <a:buSzPts val="1800"/>
              <a:buChar char="▶"/>
              <a:defRPr/>
            </a:lvl4pPr>
            <a:lvl5pPr marL="3047924" lvl="4" indent="-457189" algn="l">
              <a:lnSpc>
                <a:spcPct val="100000"/>
              </a:lnSpc>
              <a:spcBef>
                <a:spcPts val="1067"/>
              </a:spcBef>
              <a:spcAft>
                <a:spcPts val="0"/>
              </a:spcAft>
              <a:buSzPts val="1800"/>
              <a:buFont typeface="Source Sans Pro"/>
              <a:buChar char="●"/>
              <a:defRPr/>
            </a:lvl5pPr>
            <a:lvl6pPr marL="3657509" lvl="5" indent="-364058" algn="l">
              <a:lnSpc>
                <a:spcPct val="100000"/>
              </a:lnSpc>
              <a:spcBef>
                <a:spcPts val="1067"/>
              </a:spcBef>
              <a:spcAft>
                <a:spcPts val="0"/>
              </a:spcAft>
              <a:buSzPts val="700"/>
              <a:buChar char="▶"/>
              <a:defRPr/>
            </a:lvl6pPr>
            <a:lvl7pPr marL="4267093" lvl="6" indent="-364058" algn="l">
              <a:lnSpc>
                <a:spcPct val="100000"/>
              </a:lnSpc>
              <a:spcBef>
                <a:spcPts val="1067"/>
              </a:spcBef>
              <a:spcAft>
                <a:spcPts val="0"/>
              </a:spcAft>
              <a:buSzPts val="700"/>
              <a:buChar char="▶"/>
              <a:defRPr/>
            </a:lvl7pPr>
            <a:lvl8pPr marL="4876678" lvl="7" indent="-364058" algn="l">
              <a:lnSpc>
                <a:spcPct val="100000"/>
              </a:lnSpc>
              <a:spcBef>
                <a:spcPts val="1067"/>
              </a:spcBef>
              <a:spcAft>
                <a:spcPts val="0"/>
              </a:spcAft>
              <a:buSzPts val="700"/>
              <a:buChar char="▶"/>
              <a:defRPr/>
            </a:lvl8pPr>
            <a:lvl9pPr marL="5486263" lvl="8" indent="-364058" algn="l">
              <a:lnSpc>
                <a:spcPct val="100000"/>
              </a:lnSpc>
              <a:spcBef>
                <a:spcPts val="1067"/>
              </a:spcBef>
              <a:spcAft>
                <a:spcPts val="0"/>
              </a:spcAft>
              <a:buSzPts val="700"/>
              <a:buChar char="▶"/>
              <a:defRPr/>
            </a:lvl9pPr>
          </a:lstStyle>
          <a:p>
            <a:endParaRPr/>
          </a:p>
        </p:txBody>
      </p:sp>
      <p:sp>
        <p:nvSpPr>
          <p:cNvPr id="42" name="Google Shape;42;p3"/>
          <p:cNvSpPr txBox="1">
            <a:spLocks noGrp="1"/>
          </p:cNvSpPr>
          <p:nvPr>
            <p:ph type="sldNum" idx="12"/>
          </p:nvPr>
        </p:nvSpPr>
        <p:spPr>
          <a:xfrm>
            <a:off x="11030413" y="6314033"/>
            <a:ext cx="6836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400"/>
              <a:buFont typeface="Arial"/>
              <a:buNone/>
              <a:defRPr sz="1867"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6153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52" name="Shape 52"/>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dirty="0"/>
          </a:p>
        </p:txBody>
      </p:sp>
      <p:sp>
        <p:nvSpPr>
          <p:cNvPr id="53" name="Shape 53"/>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1000"/>
              </a:spcBef>
              <a:spcAft>
                <a:spcPts val="0"/>
              </a:spcAft>
              <a:buClr>
                <a:srgbClr val="D2BD24"/>
              </a:buClr>
              <a:buSzPts val="36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03954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g151499302e1_0_1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30" name="Google Shape;30;g151499302e1_0_1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900"/>
              <a:buNone/>
              <a:defRPr sz="19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1" name="Google Shape;31;g151499302e1_0_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8/1/2024</a:t>
            </a:fld>
            <a:endParaRPr lang="en-US" dirty="0"/>
          </a:p>
        </p:txBody>
      </p:sp>
      <p:sp>
        <p:nvSpPr>
          <p:cNvPr id="32" name="Google Shape;32;g151499302e1_0_19"/>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3" name="Google Shape;33;g151499302e1_0_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102649"/>
                </a:solidFill>
                <a:latin typeface="Libre Franklin"/>
                <a:ea typeface="Libre Franklin"/>
                <a:cs typeface="Libre Franklin"/>
                <a:sym typeface="Libre Franklin"/>
              </a:defRPr>
            </a:lvl1pPr>
            <a:lvl2pPr marL="0" marR="0" lvl="1" indent="0" algn="l" rtl="0">
              <a:spcBef>
                <a:spcPts val="0"/>
              </a:spcBef>
              <a:buNone/>
              <a:defRPr sz="1900">
                <a:solidFill>
                  <a:srgbClr val="102649"/>
                </a:solidFill>
                <a:latin typeface="Libre Franklin"/>
                <a:ea typeface="Libre Franklin"/>
                <a:cs typeface="Libre Franklin"/>
                <a:sym typeface="Libre Franklin"/>
              </a:defRPr>
            </a:lvl2pPr>
            <a:lvl3pPr marL="0" marR="0" lvl="2" indent="0" algn="l" rtl="0">
              <a:spcBef>
                <a:spcPts val="0"/>
              </a:spcBef>
              <a:buNone/>
              <a:defRPr sz="1900">
                <a:solidFill>
                  <a:srgbClr val="102649"/>
                </a:solidFill>
                <a:latin typeface="Libre Franklin"/>
                <a:ea typeface="Libre Franklin"/>
                <a:cs typeface="Libre Franklin"/>
                <a:sym typeface="Libre Franklin"/>
              </a:defRPr>
            </a:lvl3pPr>
            <a:lvl4pPr marL="0" marR="0" lvl="3" indent="0" algn="l" rtl="0">
              <a:spcBef>
                <a:spcPts val="0"/>
              </a:spcBef>
              <a:buNone/>
              <a:defRPr sz="1900">
                <a:solidFill>
                  <a:srgbClr val="102649"/>
                </a:solidFill>
                <a:latin typeface="Libre Franklin"/>
                <a:ea typeface="Libre Franklin"/>
                <a:cs typeface="Libre Franklin"/>
                <a:sym typeface="Libre Franklin"/>
              </a:defRPr>
            </a:lvl4pPr>
            <a:lvl5pPr marL="0" marR="0" lvl="4" indent="0" algn="l" rtl="0">
              <a:spcBef>
                <a:spcPts val="0"/>
              </a:spcBef>
              <a:buNone/>
              <a:defRPr sz="1900">
                <a:solidFill>
                  <a:srgbClr val="102649"/>
                </a:solidFill>
                <a:latin typeface="Libre Franklin"/>
                <a:ea typeface="Libre Franklin"/>
                <a:cs typeface="Libre Franklin"/>
                <a:sym typeface="Libre Franklin"/>
              </a:defRPr>
            </a:lvl5pPr>
            <a:lvl6pPr marL="0" marR="0" lvl="5" indent="0" algn="l" rtl="0">
              <a:spcBef>
                <a:spcPts val="0"/>
              </a:spcBef>
              <a:buNone/>
              <a:defRPr sz="1900">
                <a:solidFill>
                  <a:srgbClr val="102649"/>
                </a:solidFill>
                <a:latin typeface="Libre Franklin"/>
                <a:ea typeface="Libre Franklin"/>
                <a:cs typeface="Libre Franklin"/>
                <a:sym typeface="Libre Franklin"/>
              </a:defRPr>
            </a:lvl6pPr>
            <a:lvl7pPr marL="0" marR="0" lvl="6" indent="0" algn="l" rtl="0">
              <a:spcBef>
                <a:spcPts val="0"/>
              </a:spcBef>
              <a:buNone/>
              <a:defRPr sz="1900">
                <a:solidFill>
                  <a:srgbClr val="102649"/>
                </a:solidFill>
                <a:latin typeface="Libre Franklin"/>
                <a:ea typeface="Libre Franklin"/>
                <a:cs typeface="Libre Franklin"/>
                <a:sym typeface="Libre Franklin"/>
              </a:defRPr>
            </a:lvl7pPr>
            <a:lvl8pPr marL="0" marR="0" lvl="7" indent="0" algn="l" rtl="0">
              <a:spcBef>
                <a:spcPts val="0"/>
              </a:spcBef>
              <a:buNone/>
              <a:defRPr sz="1900">
                <a:solidFill>
                  <a:srgbClr val="102649"/>
                </a:solidFill>
                <a:latin typeface="Libre Franklin"/>
                <a:ea typeface="Libre Franklin"/>
                <a:cs typeface="Libre Franklin"/>
                <a:sym typeface="Libre Franklin"/>
              </a:defRPr>
            </a:lvl8pPr>
            <a:lvl9pPr marL="0" marR="0" lvl="8" indent="0" algn="l" rtl="0">
              <a:spcBef>
                <a:spcPts val="0"/>
              </a:spcBef>
              <a:buNone/>
              <a:defRPr sz="1900">
                <a:solidFill>
                  <a:srgbClr val="102649"/>
                </a:solidFill>
                <a:latin typeface="Libre Franklin"/>
                <a:ea typeface="Libre Franklin"/>
                <a:cs typeface="Libre Franklin"/>
                <a:sym typeface="Libre Franklin"/>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63743167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g151499302e1_0_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36" name="Google Shape;36;g151499302e1_0_2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37" name="Google Shape;37;g151499302e1_0_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8/1/2024</a:t>
            </a:fld>
            <a:endParaRPr lang="en-US" dirty="0"/>
          </a:p>
        </p:txBody>
      </p:sp>
      <p:sp>
        <p:nvSpPr>
          <p:cNvPr id="38" name="Google Shape;38;g151499302e1_0_2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9" name="Google Shape;39;g151499302e1_0_25"/>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83101505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g151499302e1_0_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8/1/2024</a:t>
            </a:fld>
            <a:endParaRPr lang="en-US" dirty="0"/>
          </a:p>
        </p:txBody>
      </p:sp>
      <p:sp>
        <p:nvSpPr>
          <p:cNvPr id="42" name="Google Shape;42;g151499302e1_0_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43" name="Google Shape;43;g151499302e1_0_31"/>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53090886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g151499302e1_0_3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46" name="Google Shape;46;g151499302e1_0_35"/>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900"/>
              <a:buNone/>
              <a:defRPr sz="19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7" name="Google Shape;47;g151499302e1_0_35"/>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48" name="Google Shape;48;g151499302e1_0_35"/>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900"/>
              <a:buNone/>
              <a:defRPr sz="19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9" name="Google Shape;49;g151499302e1_0_35"/>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50" name="Google Shape;50;g151499302e1_0_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8/1/2024</a:t>
            </a:fld>
            <a:endParaRPr lang="en-US" dirty="0"/>
          </a:p>
        </p:txBody>
      </p:sp>
      <p:sp>
        <p:nvSpPr>
          <p:cNvPr id="51" name="Google Shape;51;g151499302e1_0_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2" name="Google Shape;52;g151499302e1_0_35"/>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9808443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g151499302e1_0_4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55" name="Google Shape;55;g151499302e1_0_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6" name="Google Shape;56;g151499302e1_0_4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7" name="Google Shape;57;g151499302e1_0_44"/>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E46BE1DE-CF92-40F5-9C4D-CF5F4C997730}" type="slidenum">
              <a:rPr lang="en-US" smtClean="0"/>
              <a:t>‹#›</a:t>
            </a:fld>
            <a:endParaRPr lang="en-US" dirty="0"/>
          </a:p>
        </p:txBody>
      </p:sp>
    </p:spTree>
    <p:extLst>
      <p:ext uri="{BB962C8B-B14F-4D97-AF65-F5344CB8AC3E}">
        <p14:creationId xmlns:p14="http://schemas.microsoft.com/office/powerpoint/2010/main" val="413812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g151499302e1_0_49"/>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60" name="Google Shape;60;g151499302e1_0_49"/>
          <p:cNvSpPr txBox="1">
            <a:spLocks noGrp="1"/>
          </p:cNvSpPr>
          <p:nvPr>
            <p:ph type="body" idx="1"/>
          </p:nvPr>
        </p:nvSpPr>
        <p:spPr>
          <a:xfrm>
            <a:off x="5183188" y="1891430"/>
            <a:ext cx="61725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1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g151499302e1_0_4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500"/>
              <a:buNone/>
              <a:defRPr sz="15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100"/>
              <a:buNone/>
              <a:defRPr sz="1100"/>
            </a:lvl4pPr>
            <a:lvl5pPr marL="2286000" lvl="4" indent="-228600" algn="l" rtl="0">
              <a:lnSpc>
                <a:spcPct val="90000"/>
              </a:lnSpc>
              <a:spcBef>
                <a:spcPts val="500"/>
              </a:spcBef>
              <a:spcAft>
                <a:spcPts val="0"/>
              </a:spcAft>
              <a:buClr>
                <a:srgbClr val="102649"/>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pPr lvl="0"/>
            <a:r>
              <a:rPr lang="en-US"/>
              <a:t>Click to edit Master text styles</a:t>
            </a:r>
          </a:p>
        </p:txBody>
      </p:sp>
      <p:sp>
        <p:nvSpPr>
          <p:cNvPr id="62" name="Google Shape;62;g151499302e1_0_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8/1/2024</a:t>
            </a:fld>
            <a:endParaRPr lang="en-US" dirty="0"/>
          </a:p>
        </p:txBody>
      </p:sp>
      <p:sp>
        <p:nvSpPr>
          <p:cNvPr id="63" name="Google Shape;63;g151499302e1_0_49"/>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64" name="Google Shape;64;g151499302e1_0_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102649"/>
                </a:solidFill>
                <a:latin typeface="Libre Franklin"/>
                <a:ea typeface="Libre Franklin"/>
                <a:cs typeface="Libre Franklin"/>
                <a:sym typeface="Libre Franklin"/>
              </a:defRPr>
            </a:lvl1pPr>
            <a:lvl2pPr marL="0" marR="0" lvl="1" indent="0" algn="l" rtl="0">
              <a:spcBef>
                <a:spcPts val="0"/>
              </a:spcBef>
              <a:buNone/>
              <a:defRPr sz="1900">
                <a:solidFill>
                  <a:srgbClr val="102649"/>
                </a:solidFill>
                <a:latin typeface="Libre Franklin"/>
                <a:ea typeface="Libre Franklin"/>
                <a:cs typeface="Libre Franklin"/>
                <a:sym typeface="Libre Franklin"/>
              </a:defRPr>
            </a:lvl2pPr>
            <a:lvl3pPr marL="0" marR="0" lvl="2" indent="0" algn="l" rtl="0">
              <a:spcBef>
                <a:spcPts val="0"/>
              </a:spcBef>
              <a:buNone/>
              <a:defRPr sz="1900">
                <a:solidFill>
                  <a:srgbClr val="102649"/>
                </a:solidFill>
                <a:latin typeface="Libre Franklin"/>
                <a:ea typeface="Libre Franklin"/>
                <a:cs typeface="Libre Franklin"/>
                <a:sym typeface="Libre Franklin"/>
              </a:defRPr>
            </a:lvl3pPr>
            <a:lvl4pPr marL="0" marR="0" lvl="3" indent="0" algn="l" rtl="0">
              <a:spcBef>
                <a:spcPts val="0"/>
              </a:spcBef>
              <a:buNone/>
              <a:defRPr sz="1900">
                <a:solidFill>
                  <a:srgbClr val="102649"/>
                </a:solidFill>
                <a:latin typeface="Libre Franklin"/>
                <a:ea typeface="Libre Franklin"/>
                <a:cs typeface="Libre Franklin"/>
                <a:sym typeface="Libre Franklin"/>
              </a:defRPr>
            </a:lvl4pPr>
            <a:lvl5pPr marL="0" marR="0" lvl="4" indent="0" algn="l" rtl="0">
              <a:spcBef>
                <a:spcPts val="0"/>
              </a:spcBef>
              <a:buNone/>
              <a:defRPr sz="1900">
                <a:solidFill>
                  <a:srgbClr val="102649"/>
                </a:solidFill>
                <a:latin typeface="Libre Franklin"/>
                <a:ea typeface="Libre Franklin"/>
                <a:cs typeface="Libre Franklin"/>
                <a:sym typeface="Libre Franklin"/>
              </a:defRPr>
            </a:lvl5pPr>
            <a:lvl6pPr marL="0" marR="0" lvl="5" indent="0" algn="l" rtl="0">
              <a:spcBef>
                <a:spcPts val="0"/>
              </a:spcBef>
              <a:buNone/>
              <a:defRPr sz="1900">
                <a:solidFill>
                  <a:srgbClr val="102649"/>
                </a:solidFill>
                <a:latin typeface="Libre Franklin"/>
                <a:ea typeface="Libre Franklin"/>
                <a:cs typeface="Libre Franklin"/>
                <a:sym typeface="Libre Franklin"/>
              </a:defRPr>
            </a:lvl6pPr>
            <a:lvl7pPr marL="0" marR="0" lvl="6" indent="0" algn="l" rtl="0">
              <a:spcBef>
                <a:spcPts val="0"/>
              </a:spcBef>
              <a:buNone/>
              <a:defRPr sz="1900">
                <a:solidFill>
                  <a:srgbClr val="102649"/>
                </a:solidFill>
                <a:latin typeface="Libre Franklin"/>
                <a:ea typeface="Libre Franklin"/>
                <a:cs typeface="Libre Franklin"/>
                <a:sym typeface="Libre Franklin"/>
              </a:defRPr>
            </a:lvl7pPr>
            <a:lvl8pPr marL="0" marR="0" lvl="7" indent="0" algn="l" rtl="0">
              <a:spcBef>
                <a:spcPts val="0"/>
              </a:spcBef>
              <a:buNone/>
              <a:defRPr sz="1900">
                <a:solidFill>
                  <a:srgbClr val="102649"/>
                </a:solidFill>
                <a:latin typeface="Libre Franklin"/>
                <a:ea typeface="Libre Franklin"/>
                <a:cs typeface="Libre Franklin"/>
                <a:sym typeface="Libre Franklin"/>
              </a:defRPr>
            </a:lvl8pPr>
            <a:lvl9pPr marL="0" marR="0" lvl="8" indent="0" algn="l" rtl="0">
              <a:spcBef>
                <a:spcPts val="0"/>
              </a:spcBef>
              <a:buNone/>
              <a:defRPr sz="1900">
                <a:solidFill>
                  <a:srgbClr val="102649"/>
                </a:solidFill>
                <a:latin typeface="Libre Franklin"/>
                <a:ea typeface="Libre Franklin"/>
                <a:cs typeface="Libre Franklin"/>
                <a:sym typeface="Libre Franklin"/>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78365572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g151499302e1_0_56"/>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67" name="Google Shape;67;g151499302e1_0_56"/>
          <p:cNvSpPr>
            <a:spLocks noGrp="1"/>
          </p:cNvSpPr>
          <p:nvPr>
            <p:ph type="pic" idx="2"/>
          </p:nvPr>
        </p:nvSpPr>
        <p:spPr>
          <a:xfrm>
            <a:off x="5183188" y="987425"/>
            <a:ext cx="6172500" cy="4873500"/>
          </a:xfrm>
          <a:prstGeom prst="rect">
            <a:avLst/>
          </a:prstGeom>
          <a:noFill/>
          <a:ln>
            <a:noFill/>
          </a:ln>
        </p:spPr>
      </p:sp>
      <p:sp>
        <p:nvSpPr>
          <p:cNvPr id="68" name="Google Shape;68;g151499302e1_0_5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500"/>
              <a:buNone/>
              <a:defRPr sz="15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100"/>
              <a:buNone/>
              <a:defRPr sz="1100"/>
            </a:lvl4pPr>
            <a:lvl5pPr marL="2286000" lvl="4" indent="-228600" algn="l" rtl="0">
              <a:lnSpc>
                <a:spcPct val="90000"/>
              </a:lnSpc>
              <a:spcBef>
                <a:spcPts val="500"/>
              </a:spcBef>
              <a:spcAft>
                <a:spcPts val="0"/>
              </a:spcAft>
              <a:buClr>
                <a:srgbClr val="102649"/>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pPr lvl="0"/>
            <a:r>
              <a:rPr lang="en-US"/>
              <a:t>Click to edit Master text styles</a:t>
            </a:r>
          </a:p>
        </p:txBody>
      </p:sp>
      <p:sp>
        <p:nvSpPr>
          <p:cNvPr id="69" name="Google Shape;69;g151499302e1_0_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fld id="{58A9EACB-A68C-40B1-B888-1F76A0B0F029}" type="datetimeFigureOut">
              <a:rPr lang="en-US" smtClean="0"/>
              <a:t>8/1/2024</a:t>
            </a:fld>
            <a:endParaRPr lang="en-US" dirty="0"/>
          </a:p>
        </p:txBody>
      </p:sp>
      <p:sp>
        <p:nvSpPr>
          <p:cNvPr id="70" name="Google Shape;70;g151499302e1_0_56"/>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1" name="Google Shape;71;g151499302e1_0_56"/>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11984074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3">
            <a:alphaModFix/>
          </a:blip>
          <a:stretch>
            <a:fillRect/>
          </a:stretch>
        </a:blipFill>
        <a:effectLst/>
      </p:bgPr>
    </p:bg>
    <p:spTree>
      <p:nvGrpSpPr>
        <p:cNvPr id="1" name="Shape 9"/>
        <p:cNvGrpSpPr/>
        <p:nvPr/>
      </p:nvGrpSpPr>
      <p:grpSpPr>
        <a:xfrm>
          <a:off x="0" y="0"/>
          <a:ext cx="0" cy="0"/>
          <a:chOff x="0" y="0"/>
          <a:chExt cx="0" cy="0"/>
        </a:xfrm>
      </p:grpSpPr>
      <p:sp>
        <p:nvSpPr>
          <p:cNvPr id="10" name="Google Shape;10;g151499302e1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11" name="Google Shape;11;g151499302e1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g151499302e1_0_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5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9pPr>
          </a:lstStyle>
          <a:p>
            <a:fld id="{58A9EACB-A68C-40B1-B888-1F76A0B0F029}" type="datetimeFigureOut">
              <a:rPr lang="en-US" smtClean="0"/>
              <a:t>8/1/2024</a:t>
            </a:fld>
            <a:endParaRPr lang="en-US" dirty="0"/>
          </a:p>
        </p:txBody>
      </p:sp>
      <p:sp>
        <p:nvSpPr>
          <p:cNvPr id="13" name="Google Shape;13;g151499302e1_0_0"/>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5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9pPr>
          </a:lstStyle>
          <a:p>
            <a:endParaRPr lang="en-US" dirty="0"/>
          </a:p>
        </p:txBody>
      </p:sp>
      <p:sp>
        <p:nvSpPr>
          <p:cNvPr id="14" name="Google Shape;14;g151499302e1_0_0"/>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lvl="0" algn="r" rtl="0">
              <a:buNone/>
              <a:defRPr sz="1300">
                <a:solidFill>
                  <a:srgbClr val="102649"/>
                </a:solidFill>
                <a:latin typeface="Libre Franklin"/>
                <a:ea typeface="Libre Franklin"/>
                <a:cs typeface="Libre Franklin"/>
                <a:sym typeface="Libre Franklin"/>
              </a:defRPr>
            </a:lvl1pPr>
            <a:lvl2pPr lvl="1" algn="r" rtl="0">
              <a:buNone/>
              <a:defRPr sz="1300">
                <a:solidFill>
                  <a:srgbClr val="102649"/>
                </a:solidFill>
                <a:latin typeface="Libre Franklin"/>
                <a:ea typeface="Libre Franklin"/>
                <a:cs typeface="Libre Franklin"/>
                <a:sym typeface="Libre Franklin"/>
              </a:defRPr>
            </a:lvl2pPr>
            <a:lvl3pPr lvl="2" algn="r" rtl="0">
              <a:buNone/>
              <a:defRPr sz="1300">
                <a:solidFill>
                  <a:srgbClr val="102649"/>
                </a:solidFill>
                <a:latin typeface="Libre Franklin"/>
                <a:ea typeface="Libre Franklin"/>
                <a:cs typeface="Libre Franklin"/>
                <a:sym typeface="Libre Franklin"/>
              </a:defRPr>
            </a:lvl3pPr>
            <a:lvl4pPr lvl="3" algn="r" rtl="0">
              <a:buNone/>
              <a:defRPr sz="1300">
                <a:solidFill>
                  <a:srgbClr val="102649"/>
                </a:solidFill>
                <a:latin typeface="Libre Franklin"/>
                <a:ea typeface="Libre Franklin"/>
                <a:cs typeface="Libre Franklin"/>
                <a:sym typeface="Libre Franklin"/>
              </a:defRPr>
            </a:lvl4pPr>
            <a:lvl5pPr lvl="4" algn="r" rtl="0">
              <a:buNone/>
              <a:defRPr sz="1300">
                <a:solidFill>
                  <a:srgbClr val="102649"/>
                </a:solidFill>
                <a:latin typeface="Libre Franklin"/>
                <a:ea typeface="Libre Franklin"/>
                <a:cs typeface="Libre Franklin"/>
                <a:sym typeface="Libre Franklin"/>
              </a:defRPr>
            </a:lvl5pPr>
            <a:lvl6pPr lvl="5" algn="r" rtl="0">
              <a:buNone/>
              <a:defRPr sz="1300">
                <a:solidFill>
                  <a:srgbClr val="102649"/>
                </a:solidFill>
                <a:latin typeface="Libre Franklin"/>
                <a:ea typeface="Libre Franklin"/>
                <a:cs typeface="Libre Franklin"/>
                <a:sym typeface="Libre Franklin"/>
              </a:defRPr>
            </a:lvl6pPr>
            <a:lvl7pPr lvl="6" algn="r" rtl="0">
              <a:buNone/>
              <a:defRPr sz="1300">
                <a:solidFill>
                  <a:srgbClr val="102649"/>
                </a:solidFill>
                <a:latin typeface="Libre Franklin"/>
                <a:ea typeface="Libre Franklin"/>
                <a:cs typeface="Libre Franklin"/>
                <a:sym typeface="Libre Franklin"/>
              </a:defRPr>
            </a:lvl7pPr>
            <a:lvl8pPr lvl="7" algn="r" rtl="0">
              <a:buNone/>
              <a:defRPr sz="1300">
                <a:solidFill>
                  <a:srgbClr val="102649"/>
                </a:solidFill>
                <a:latin typeface="Libre Franklin"/>
                <a:ea typeface="Libre Franklin"/>
                <a:cs typeface="Libre Franklin"/>
                <a:sym typeface="Libre Franklin"/>
              </a:defRPr>
            </a:lvl8pPr>
            <a:lvl9pPr lvl="8" algn="r" rtl="0">
              <a:buNone/>
              <a:defRPr sz="1300">
                <a:solidFill>
                  <a:srgbClr val="102649"/>
                </a:solidFill>
                <a:latin typeface="Libre Franklin"/>
                <a:ea typeface="Libre Franklin"/>
                <a:cs typeface="Libre Franklin"/>
                <a:sym typeface="Libre Franklin"/>
              </a:defRPr>
            </a:lvl9pPr>
          </a:lstStyle>
          <a:p>
            <a:pPr marL="0" lvl="0" indent="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113165102"/>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hyperlink" Target="https://forms.office.com/Pages/ResponsePage.aspx?id=H8Fgk-aQBketACX83J4u0R502Mh4cJZPnd5bIKZJykxUMlRYS09SNjNCOFpWNVVZWVpINUxYSUQyUy4u" TargetMode="Externa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2.xm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4.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hyperlink" Target="https://www.kystandards.org/standards-resources/assignment-review-protocols/" TargetMode="External"/><Relationship Id="rId2" Type="http://schemas.openxmlformats.org/officeDocument/2006/relationships/notesSlide" Target="../notesSlides/notesSlide78.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3" Type="http://schemas.openxmlformats.org/officeDocument/2006/relationships/hyperlink" Target="https://www.education.ky.gov/curriculum/standards/kyacadstand/Documents/Kentucky_Academic_Standards_for_Social_Studies.pdf" TargetMode="External"/><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hyperlink" Target="https://www.education.ky.gov/curriculum/standards/kyacadstand/Documents/Kentucky_Academic_Standards_for_Social_Studies.pdf" TargetMode="External"/><Relationship Id="rId2" Type="http://schemas.openxmlformats.org/officeDocument/2006/relationships/notesSlide" Target="../notesSlides/notesSlide80.xml"/><Relationship Id="rId1" Type="http://schemas.openxmlformats.org/officeDocument/2006/relationships/slideLayout" Target="../slideLayouts/slideLayout21.xml"/><Relationship Id="rId5" Type="http://schemas.openxmlformats.org/officeDocument/2006/relationships/image" Target="../media/image27.jpeg"/><Relationship Id="rId4" Type="http://schemas.openxmlformats.org/officeDocument/2006/relationships/hyperlink" Target="https://education.ky.gov/curriculum/standards/kyacadstand/Documents/Kentucky_Academic_Standards_for_Social_Studies_2019.pdf"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kystandards.org/standards-resources/sal/ss_sal/" TargetMode="External"/><Relationship Id="rId2" Type="http://schemas.openxmlformats.org/officeDocument/2006/relationships/notesSlide" Target="../notesSlides/notesSlide81.xml"/><Relationship Id="rId1" Type="http://schemas.openxmlformats.org/officeDocument/2006/relationships/slideLayout" Target="../slideLayouts/slideLayout21.xml"/><Relationship Id="rId5" Type="http://schemas.openxmlformats.org/officeDocument/2006/relationships/image" Target="../media/image28.png"/><Relationship Id="rId4" Type="http://schemas.openxmlformats.org/officeDocument/2006/relationships/hyperlink" Target="http://www.kystandards.org/"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education.ky.gov/curriculum/standards/kyacadstand/Documents/Kentucky_Academic_Standards_for_Social_Studies_2019.pdf" TargetMode="External"/><Relationship Id="rId2" Type="http://schemas.openxmlformats.org/officeDocument/2006/relationships/notesSlide" Target="../notesSlides/notesSlide82.xml"/><Relationship Id="rId1" Type="http://schemas.openxmlformats.org/officeDocument/2006/relationships/slideLayout" Target="../slideLayouts/slideLayout21.xml"/><Relationship Id="rId5" Type="http://schemas.openxmlformats.org/officeDocument/2006/relationships/hyperlink" Target="http://www.kystandards.org/" TargetMode="External"/><Relationship Id="rId4" Type="http://schemas.openxmlformats.org/officeDocument/2006/relationships/hyperlink" Target="https://www.kystandards.org/standards-resources/sal/ss_sal/"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pz.harvard.edu/sites/default/files/Think%20Pair%20Share_1.pdf" TargetMode="External"/><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6.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3.xml"/><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2277103" y="1165423"/>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latin typeface="Franklin Gothic Medium" panose="020B0603020102020204" pitchFamily="34" charset="0"/>
              </a:rPr>
              <a:t>Getting to Know the </a:t>
            </a:r>
            <a:br>
              <a:rPr lang="en-US" sz="4000" dirty="0">
                <a:latin typeface="Franklin Gothic Medium" panose="020B0603020102020204" pitchFamily="34" charset="0"/>
              </a:rPr>
            </a:br>
            <a:r>
              <a:rPr lang="en-US" sz="4000" i="1" dirty="0">
                <a:latin typeface="Franklin Gothic Medium" panose="020B0603020102020204" pitchFamily="34" charset="0"/>
              </a:rPr>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2660388" y="3791798"/>
            <a:ext cx="9088236" cy="1261872"/>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2800" dirty="0">
                <a:latin typeface="Franklin Gothic Medium" panose="020B0603020102020204" pitchFamily="34" charset="0"/>
              </a:rPr>
              <a:t>Section B: Understanding the Architecture</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2838658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4" y="73999"/>
            <a:ext cx="10945049" cy="1320800"/>
          </a:xfrm>
        </p:spPr>
        <p:txBody>
          <a:bodyPr>
            <a:normAutofit/>
          </a:bodyPr>
          <a:lstStyle/>
          <a:p>
            <a:r>
              <a:rPr lang="en-US" dirty="0">
                <a:latin typeface="Franklin Gothic Medium" panose="020B0603020102020204" pitchFamily="34" charset="0"/>
              </a:rPr>
              <a:t>High School Organization: Disciplines </a:t>
            </a:r>
          </a:p>
        </p:txBody>
      </p:sp>
      <p:sp>
        <p:nvSpPr>
          <p:cNvPr id="3" name="Text Placeholder 2"/>
          <p:cNvSpPr>
            <a:spLocks noGrp="1"/>
          </p:cNvSpPr>
          <p:nvPr>
            <p:ph type="body" idx="1"/>
          </p:nvPr>
        </p:nvSpPr>
        <p:spPr>
          <a:xfrm>
            <a:off x="555784" y="684887"/>
            <a:ext cx="9188800" cy="4501295"/>
          </a:xfrm>
        </p:spPr>
        <p:txBody>
          <a:bodyPr/>
          <a:lstStyle/>
          <a:p>
            <a:pPr>
              <a:buFont typeface="Arial" panose="020B0604020202020204" pitchFamily="34" charset="0"/>
              <a:buChar char="•"/>
            </a:pPr>
            <a:r>
              <a:rPr lang="en-US" sz="2400" dirty="0">
                <a:solidFill>
                  <a:schemeClr val="tx1"/>
                </a:solidFill>
                <a:latin typeface="Franklin Gothic Book" panose="020B0503020102020204" pitchFamily="34" charset="0"/>
              </a:rPr>
              <a:t>Civics </a:t>
            </a:r>
          </a:p>
          <a:p>
            <a:pPr>
              <a:buFont typeface="Arial" panose="020B0604020202020204" pitchFamily="34" charset="0"/>
              <a:buChar char="•"/>
            </a:pPr>
            <a:r>
              <a:rPr lang="en-US" sz="2400" dirty="0">
                <a:solidFill>
                  <a:schemeClr val="tx1"/>
                </a:solidFill>
                <a:latin typeface="Franklin Gothic Book" panose="020B0503020102020204" pitchFamily="34" charset="0"/>
              </a:rPr>
              <a:t>Economics</a:t>
            </a:r>
          </a:p>
          <a:p>
            <a:pPr>
              <a:buFont typeface="Arial" panose="020B0604020202020204" pitchFamily="34" charset="0"/>
              <a:buChar char="•"/>
            </a:pPr>
            <a:r>
              <a:rPr lang="en-US" sz="2400" dirty="0">
                <a:solidFill>
                  <a:schemeClr val="tx1"/>
                </a:solidFill>
                <a:latin typeface="Franklin Gothic Book" panose="020B0503020102020204" pitchFamily="34" charset="0"/>
              </a:rPr>
              <a:t>Geography</a:t>
            </a:r>
          </a:p>
          <a:p>
            <a:pPr>
              <a:buFont typeface="Arial" panose="020B0604020202020204" pitchFamily="34" charset="0"/>
              <a:buChar char="•"/>
            </a:pPr>
            <a:r>
              <a:rPr lang="en-US" sz="2400" dirty="0">
                <a:solidFill>
                  <a:schemeClr val="tx1"/>
                </a:solidFill>
                <a:latin typeface="Franklin Gothic Book" panose="020B0503020102020204" pitchFamily="34" charset="0"/>
              </a:rPr>
              <a:t>History</a:t>
            </a:r>
          </a:p>
          <a:p>
            <a:pPr lvl="1"/>
            <a:r>
              <a:rPr lang="en-US" sz="2400" dirty="0">
                <a:solidFill>
                  <a:schemeClr val="tx1"/>
                </a:solidFill>
                <a:latin typeface="Franklin Gothic Book" panose="020B0503020102020204" pitchFamily="34" charset="0"/>
              </a:rPr>
              <a:t>US. History: 1877 – present</a:t>
            </a:r>
          </a:p>
          <a:p>
            <a:pPr lvl="1"/>
            <a:endParaRPr lang="en-US" sz="2400" dirty="0">
              <a:solidFill>
                <a:schemeClr val="tx1"/>
              </a:solidFill>
              <a:latin typeface="Franklin Gothic Book" panose="020B0503020102020204" pitchFamily="34" charset="0"/>
            </a:endParaRPr>
          </a:p>
          <a:p>
            <a:pPr lvl="1"/>
            <a:endParaRPr lang="en-US" sz="2400" dirty="0">
              <a:solidFill>
                <a:schemeClr val="tx1"/>
              </a:solidFill>
              <a:latin typeface="Franklin Gothic Book" panose="020B0503020102020204" pitchFamily="34" charset="0"/>
            </a:endParaRPr>
          </a:p>
          <a:p>
            <a:pPr lvl="1"/>
            <a:r>
              <a:rPr lang="en-US" sz="2400" dirty="0">
                <a:solidFill>
                  <a:schemeClr val="tx1"/>
                </a:solidFill>
                <a:latin typeface="Franklin Gothic Book" panose="020B0503020102020204" pitchFamily="34" charset="0"/>
              </a:rPr>
              <a:t>World History: 1300 - present</a:t>
            </a:r>
          </a:p>
          <a:p>
            <a:pPr lvl="2"/>
            <a:endParaRPr lang="en-US" sz="1867" dirty="0">
              <a:latin typeface="Franklin Gothic Book" panose="020B0503020102020204" pitchFamily="34" charset="0"/>
            </a:endParaRPr>
          </a:p>
          <a:p>
            <a:pPr marL="753514" lvl="1" indent="0">
              <a:buNone/>
            </a:pPr>
            <a:endParaRPr lang="en-US" sz="2267" dirty="0"/>
          </a:p>
        </p:txBody>
      </p:sp>
      <p:pic>
        <p:nvPicPr>
          <p:cNvPr id="4" name="Picture 3" descr="The image shows two US. History standards:&#10;&#10;HS.UH.CO.1- Explain the impact of U.S. expansion at home and abroad between 1877-1929.&#10;HS.UH.CO.2- Evaulate domestic responses to migration and immigration in the United States from 1877-present. " title="Image of two US. History Standards"/>
          <p:cNvPicPr>
            <a:picLocks noChangeAspect="1"/>
          </p:cNvPicPr>
          <p:nvPr/>
        </p:nvPicPr>
        <p:blipFill>
          <a:blip r:embed="rId5"/>
          <a:stretch>
            <a:fillRect/>
          </a:stretch>
        </p:blipFill>
        <p:spPr>
          <a:xfrm>
            <a:off x="1274694" y="3317367"/>
            <a:ext cx="8343900" cy="876300"/>
          </a:xfrm>
          <a:prstGeom prst="rect">
            <a:avLst/>
          </a:prstGeom>
        </p:spPr>
      </p:pic>
      <p:pic>
        <p:nvPicPr>
          <p:cNvPr id="5" name="Picture 4" descr="HS.WH.CE.4- Analyze causes and effects of poltical revolutions in multiple global regions from 1750-present. &#10;&#10;HS.WH.CE.5- Analyse the politcal, social and economic causes and effects of early industrialization in Europe and North American between 1750-1850. " title="Image of two world history standards"/>
          <p:cNvPicPr>
            <a:picLocks noChangeAspect="1"/>
          </p:cNvPicPr>
          <p:nvPr/>
        </p:nvPicPr>
        <p:blipFill rotWithShape="1">
          <a:blip r:embed="rId6"/>
          <a:srcRect t="4694"/>
          <a:stretch/>
        </p:blipFill>
        <p:spPr>
          <a:xfrm>
            <a:off x="1274694" y="4772759"/>
            <a:ext cx="8318500" cy="992515"/>
          </a:xfrm>
          <a:prstGeom prst="rect">
            <a:avLst/>
          </a:prstGeom>
        </p:spPr>
      </p:pic>
      <p:pic>
        <p:nvPicPr>
          <p:cNvPr id="6" name="Recorded Sound" descr="Click on the image to play recording. " title="High School Organization- Disciplin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28405" y="1671818"/>
            <a:ext cx="487363" cy="487363"/>
          </a:xfrm>
          <a:prstGeom prst="rect">
            <a:avLst/>
          </a:prstGeom>
        </p:spPr>
      </p:pic>
    </p:spTree>
    <p:extLst>
      <p:ext uri="{BB962C8B-B14F-4D97-AF65-F5344CB8AC3E}">
        <p14:creationId xmlns:p14="http://schemas.microsoft.com/office/powerpoint/2010/main" val="3886405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769917"/>
          </a:xfrm>
        </p:spPr>
        <p:txBody>
          <a:bodyPr/>
          <a:lstStyle/>
          <a:p>
            <a:r>
              <a:rPr lang="en-US" dirty="0">
                <a:latin typeface="Franklin Gothic Medium" panose="020B0603020102020204" pitchFamily="34" charset="0"/>
              </a:rPr>
              <a:t>Standards Creation Process</a:t>
            </a:r>
          </a:p>
        </p:txBody>
      </p:sp>
      <p:sp>
        <p:nvSpPr>
          <p:cNvPr id="3" name="Text Placeholder 2"/>
          <p:cNvSpPr>
            <a:spLocks noGrp="1"/>
          </p:cNvSpPr>
          <p:nvPr>
            <p:ph type="body" sz="quarter" idx="13"/>
          </p:nvPr>
        </p:nvSpPr>
        <p:spPr>
          <a:xfrm>
            <a:off x="0" y="1026942"/>
            <a:ext cx="11636214" cy="5831058"/>
          </a:xfrm>
        </p:spPr>
        <p:txBody>
          <a:bodyPr>
            <a:normAutofit/>
          </a:bodyPr>
          <a:lstStyle/>
          <a:p>
            <a:pPr>
              <a:buFont typeface="Arial" panose="020B0604020202020204" pitchFamily="34" charset="0"/>
              <a:buChar char="•"/>
            </a:pPr>
            <a:r>
              <a:rPr lang="en-US" sz="3200" dirty="0">
                <a:latin typeface="Franklin Gothic Book" panose="020B0503020102020204" pitchFamily="34" charset="0"/>
              </a:rPr>
              <a:t>The Social Studies Standards </a:t>
            </a:r>
            <a:r>
              <a:rPr lang="en-US" sz="3200" b="1" dirty="0">
                <a:latin typeface="Franklin Gothic Book" panose="020B0503020102020204" pitchFamily="34" charset="0"/>
              </a:rPr>
              <a:t>Review and Development Committee (RDC)</a:t>
            </a:r>
            <a:r>
              <a:rPr lang="en-US" sz="3200" dirty="0">
                <a:latin typeface="Franklin Gothic Book" panose="020B0503020102020204" pitchFamily="34" charset="0"/>
              </a:rPr>
              <a:t> was composed of practicing classroom teachers, public post-secondary professors from institutions of higher education and community members. </a:t>
            </a:r>
          </a:p>
          <a:p>
            <a:pPr lvl="1">
              <a:buFont typeface="Arial" panose="020B0604020202020204" pitchFamily="34" charset="0"/>
              <a:buChar char="•"/>
            </a:pPr>
            <a:r>
              <a:rPr lang="en-US" sz="3000" dirty="0">
                <a:latin typeface="Franklin Gothic Book" panose="020B0503020102020204" pitchFamily="34" charset="0"/>
              </a:rPr>
              <a:t>The function of the RDC was to review the work and findings from the AP and make recommendations to revise or replace existing standards. </a:t>
            </a:r>
          </a:p>
          <a:p>
            <a:pPr>
              <a:buFont typeface="Arial" panose="020B0604020202020204" pitchFamily="34" charset="0"/>
              <a:buChar char="•"/>
            </a:pPr>
            <a:r>
              <a:rPr lang="en-US" sz="3200" dirty="0">
                <a:latin typeface="Franklin Gothic Book" panose="020B0503020102020204" pitchFamily="34" charset="0"/>
              </a:rPr>
              <a:t>Members of the AP and RDC applied and were selected based on their expertise in social studies and the need for statewide representation. </a:t>
            </a:r>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100</a:t>
            </a:fld>
            <a:endParaRPr lang="en-US" dirty="0"/>
          </a:p>
        </p:txBody>
      </p:sp>
    </p:spTree>
    <p:extLst>
      <p:ext uri="{BB962C8B-B14F-4D97-AF65-F5344CB8AC3E}">
        <p14:creationId xmlns:p14="http://schemas.microsoft.com/office/powerpoint/2010/main" val="1594004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025"/>
            <a:ext cx="11734800" cy="798052"/>
          </a:xfrm>
        </p:spPr>
        <p:txBody>
          <a:bodyPr/>
          <a:lstStyle/>
          <a:p>
            <a:r>
              <a:rPr lang="en-US" dirty="0">
                <a:latin typeface="Franklin Gothic Medium" panose="020B0603020102020204" pitchFamily="34" charset="0"/>
              </a:rPr>
              <a:t>Writers’ Vision</a:t>
            </a:r>
          </a:p>
        </p:txBody>
      </p:sp>
      <p:sp>
        <p:nvSpPr>
          <p:cNvPr id="3" name="Text Placeholder 2"/>
          <p:cNvSpPr>
            <a:spLocks noGrp="1"/>
          </p:cNvSpPr>
          <p:nvPr>
            <p:ph type="body" sz="quarter" idx="13"/>
          </p:nvPr>
        </p:nvSpPr>
        <p:spPr>
          <a:xfrm>
            <a:off x="0" y="1195754"/>
            <a:ext cx="12191999" cy="5662245"/>
          </a:xfrm>
        </p:spPr>
        <p:txBody>
          <a:bodyPr/>
          <a:lstStyle/>
          <a:p>
            <a:pPr>
              <a:spcAft>
                <a:spcPts val="1200"/>
              </a:spcAft>
              <a:buFont typeface="Arial" panose="020B0604020202020204" pitchFamily="34" charset="0"/>
              <a:buChar char="•"/>
            </a:pPr>
            <a:r>
              <a:rPr lang="en-US" sz="2800" dirty="0">
                <a:latin typeface="Franklin Gothic Book" panose="020B0503020102020204" pitchFamily="34" charset="0"/>
              </a:rPr>
              <a:t>The social studies standards were created </a:t>
            </a:r>
            <a:r>
              <a:rPr lang="en-US" sz="2800" b="1" dirty="0">
                <a:latin typeface="Franklin Gothic Book" panose="020B0503020102020204" pitchFamily="34" charset="0"/>
              </a:rPr>
              <a:t>by educators for educators </a:t>
            </a:r>
            <a:r>
              <a:rPr lang="en-US" sz="2800" dirty="0">
                <a:latin typeface="Franklin Gothic Book" panose="020B0503020102020204" pitchFamily="34" charset="0"/>
              </a:rPr>
              <a:t>with the purpose of preparing all K-12 students in Kentucky to be productive and involved members of society. In an ever-changing and increasingly interconnected world, students must be </a:t>
            </a:r>
            <a:r>
              <a:rPr lang="en-US" sz="2800" b="1" dirty="0">
                <a:latin typeface="Franklin Gothic Book" panose="020B0503020102020204" pitchFamily="34" charset="0"/>
              </a:rPr>
              <a:t>life-long critical thinkers </a:t>
            </a:r>
            <a:r>
              <a:rPr lang="en-US" sz="2800" dirty="0">
                <a:latin typeface="Franklin Gothic Book" panose="020B0503020102020204" pitchFamily="34" charset="0"/>
              </a:rPr>
              <a:t>and </a:t>
            </a:r>
            <a:r>
              <a:rPr lang="en-US" sz="2800" b="1" dirty="0">
                <a:latin typeface="Franklin Gothic Book" panose="020B0503020102020204" pitchFamily="34" charset="0"/>
              </a:rPr>
              <a:t>questioners</a:t>
            </a:r>
            <a:r>
              <a:rPr lang="en-US" sz="2800" dirty="0">
                <a:latin typeface="Franklin Gothic Book" panose="020B0503020102020204" pitchFamily="34" charset="0"/>
              </a:rPr>
              <a:t> who can undertake </a:t>
            </a:r>
            <a:r>
              <a:rPr lang="en-US" sz="2800" b="1" dirty="0">
                <a:latin typeface="Franklin Gothic Book" panose="020B0503020102020204" pitchFamily="34" charset="0"/>
              </a:rPr>
              <a:t>multidimensional, complex reasoning</a:t>
            </a:r>
            <a:r>
              <a:rPr lang="en-US" sz="2800" dirty="0">
                <a:latin typeface="Franklin Gothic Book" panose="020B0503020102020204" pitchFamily="34" charset="0"/>
              </a:rPr>
              <a:t>. </a:t>
            </a:r>
          </a:p>
          <a:p>
            <a:pPr>
              <a:buFont typeface="Arial" panose="020B0604020202020204" pitchFamily="34" charset="0"/>
              <a:buChar char="•"/>
            </a:pPr>
            <a:r>
              <a:rPr lang="en-US" sz="2800" dirty="0">
                <a:latin typeface="Franklin Gothic Book" panose="020B0503020102020204" pitchFamily="34" charset="0"/>
              </a:rPr>
              <a:t>Throughout grades K-12, students have the opportunity to interact with </a:t>
            </a:r>
            <a:r>
              <a:rPr lang="en-US" sz="2800" b="1" dirty="0">
                <a:latin typeface="Franklin Gothic Book" panose="020B0503020102020204" pitchFamily="34" charset="0"/>
              </a:rPr>
              <a:t>diverse groups of people</a:t>
            </a:r>
            <a:r>
              <a:rPr lang="en-US" sz="2800" dirty="0">
                <a:latin typeface="Franklin Gothic Book" panose="020B0503020102020204" pitchFamily="34" charset="0"/>
              </a:rPr>
              <a:t>, </a:t>
            </a:r>
            <a:r>
              <a:rPr lang="en-US" sz="2800" b="1" dirty="0">
                <a:latin typeface="Franklin Gothic Book" panose="020B0503020102020204" pitchFamily="34" charset="0"/>
              </a:rPr>
              <a:t>ask thoughtful questions</a:t>
            </a:r>
            <a:r>
              <a:rPr lang="en-US" sz="2800" dirty="0">
                <a:latin typeface="Franklin Gothic Book" panose="020B0503020102020204" pitchFamily="34" charset="0"/>
              </a:rPr>
              <a:t>, </a:t>
            </a:r>
            <a:r>
              <a:rPr lang="en-US" sz="2800" b="1" dirty="0">
                <a:latin typeface="Franklin Gothic Book" panose="020B0503020102020204" pitchFamily="34" charset="0"/>
              </a:rPr>
              <a:t>think critically</a:t>
            </a:r>
            <a:r>
              <a:rPr lang="en-US" sz="2800" dirty="0">
                <a:latin typeface="Franklin Gothic Book" panose="020B0503020102020204" pitchFamily="34" charset="0"/>
              </a:rPr>
              <a:t>, </a:t>
            </a:r>
            <a:r>
              <a:rPr lang="en-US" sz="2800" b="1" dirty="0">
                <a:latin typeface="Franklin Gothic Book" panose="020B0503020102020204" pitchFamily="34" charset="0"/>
              </a:rPr>
              <a:t>evaluate sources</a:t>
            </a:r>
            <a:r>
              <a:rPr lang="en-US" sz="2800" dirty="0">
                <a:latin typeface="Franklin Gothic Book" panose="020B0503020102020204" pitchFamily="34" charset="0"/>
              </a:rPr>
              <a:t>, </a:t>
            </a:r>
            <a:r>
              <a:rPr lang="en-US" sz="2800" b="1" dirty="0">
                <a:latin typeface="Franklin Gothic Book" panose="020B0503020102020204" pitchFamily="34" charset="0"/>
              </a:rPr>
              <a:t>make informed decisions </a:t>
            </a:r>
            <a:r>
              <a:rPr lang="en-US" sz="2800" dirty="0">
                <a:latin typeface="Franklin Gothic Book" panose="020B0503020102020204" pitchFamily="34" charset="0"/>
              </a:rPr>
              <a:t>and </a:t>
            </a:r>
            <a:r>
              <a:rPr lang="en-US" sz="2800" b="1" dirty="0">
                <a:latin typeface="Franklin Gothic Book" panose="020B0503020102020204" pitchFamily="34" charset="0"/>
              </a:rPr>
              <a:t>communicate logically </a:t>
            </a:r>
            <a:r>
              <a:rPr lang="en-US" sz="2800" dirty="0">
                <a:latin typeface="Franklin Gothic Book" panose="020B0503020102020204" pitchFamily="34" charset="0"/>
              </a:rPr>
              <a:t>and </a:t>
            </a:r>
            <a:r>
              <a:rPr lang="en-US" sz="2800" b="1" dirty="0">
                <a:latin typeface="Franklin Gothic Book" panose="020B0503020102020204" pitchFamily="34" charset="0"/>
              </a:rPr>
              <a:t>effectively</a:t>
            </a:r>
            <a:r>
              <a:rPr lang="en-US" sz="2800" dirty="0">
                <a:latin typeface="Franklin Gothic Book" panose="020B0503020102020204" pitchFamily="34" charset="0"/>
              </a:rPr>
              <a:t>—all skills students need to </a:t>
            </a:r>
            <a:r>
              <a:rPr lang="en-US" sz="2800" b="1" dirty="0">
                <a:latin typeface="Franklin Gothic Book" panose="020B0503020102020204" pitchFamily="34" charset="0"/>
              </a:rPr>
              <a:t>engage in the world around </a:t>
            </a:r>
            <a:r>
              <a:rPr lang="en-US" sz="2800" dirty="0">
                <a:latin typeface="Franklin Gothic Book" panose="020B0503020102020204" pitchFamily="34" charset="0"/>
              </a:rPr>
              <a:t>them with consideration of the past, present and future.</a:t>
            </a:r>
          </a:p>
        </p:txBody>
      </p:sp>
      <p:sp>
        <p:nvSpPr>
          <p:cNvPr id="4" name="Slide Number Placeholder 3"/>
          <p:cNvSpPr>
            <a:spLocks noGrp="1"/>
          </p:cNvSpPr>
          <p:nvPr>
            <p:ph type="sldNum" sz="quarter" idx="12"/>
          </p:nvPr>
        </p:nvSpPr>
        <p:spPr/>
        <p:txBody>
          <a:bodyPr/>
          <a:lstStyle/>
          <a:p>
            <a:fld id="{91BD7323-49BF-4C97-8773-5EC64C492009}" type="slidenum">
              <a:rPr lang="en-US" smtClean="0"/>
              <a:t>101</a:t>
            </a:fld>
            <a:endParaRPr lang="en-US" dirty="0"/>
          </a:p>
        </p:txBody>
      </p:sp>
    </p:spTree>
    <p:extLst>
      <p:ext uri="{BB962C8B-B14F-4D97-AF65-F5344CB8AC3E}">
        <p14:creationId xmlns:p14="http://schemas.microsoft.com/office/powerpoint/2010/main" val="32288933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A219-EE94-D031-CA85-735B4D5C6C37}"/>
              </a:ext>
            </a:extLst>
          </p:cNvPr>
          <p:cNvSpPr>
            <a:spLocks noGrp="1"/>
          </p:cNvSpPr>
          <p:nvPr>
            <p:ph type="title"/>
          </p:nvPr>
        </p:nvSpPr>
        <p:spPr/>
        <p:txBody>
          <a:bodyPr>
            <a:normAutofit/>
          </a:bodyPr>
          <a:lstStyle/>
          <a:p>
            <a:r>
              <a:rPr lang="en-US" sz="4000" dirty="0">
                <a:latin typeface="Franklin Gothic Medium" panose="020B0603020102020204" pitchFamily="34" charset="0"/>
              </a:rPr>
              <a:t>Certificate of Completion</a:t>
            </a:r>
          </a:p>
        </p:txBody>
      </p:sp>
      <p:sp>
        <p:nvSpPr>
          <p:cNvPr id="3" name="TextBox 2">
            <a:extLst>
              <a:ext uri="{FF2B5EF4-FFF2-40B4-BE49-F238E27FC236}">
                <a16:creationId xmlns:a16="http://schemas.microsoft.com/office/drawing/2014/main" id="{D233A3F4-0AFC-E4EF-65D0-00316310D5C5}"/>
              </a:ext>
            </a:extLst>
          </p:cNvPr>
          <p:cNvSpPr txBox="1"/>
          <p:nvPr/>
        </p:nvSpPr>
        <p:spPr>
          <a:xfrm>
            <a:off x="960581" y="1747982"/>
            <a:ext cx="8596800" cy="2123658"/>
          </a:xfrm>
          <a:prstGeom prst="rect">
            <a:avLst/>
          </a:prstGeom>
          <a:noFill/>
        </p:spPr>
        <p:txBody>
          <a:bodyPr wrap="square" rtlCol="0">
            <a:spAutoFit/>
          </a:bodyPr>
          <a:lstStyle/>
          <a:p>
            <a:r>
              <a:rPr lang="en-US" sz="2000" dirty="0">
                <a:latin typeface="Franklin Gothic Book" panose="020B0503020102020204" pitchFamily="34" charset="0"/>
              </a:rPr>
              <a:t>Thank you for completing this asynchronous module provided by the KDE.  </a:t>
            </a:r>
          </a:p>
          <a:p>
            <a:r>
              <a:rPr lang="en-US" sz="2000" dirty="0">
                <a:latin typeface="Franklin Gothic Book" panose="020B0503020102020204" pitchFamily="34" charset="0"/>
              </a:rPr>
              <a:t>Please use the link below to obtain your certificate of completion.</a:t>
            </a:r>
          </a:p>
          <a:p>
            <a:endParaRPr lang="en-US" sz="2400" dirty="0">
              <a:latin typeface="Franklin Gothic Book" panose="020B0503020102020204" pitchFamily="34" charset="0"/>
            </a:endParaRPr>
          </a:p>
          <a:p>
            <a:endParaRPr lang="en-US" sz="2000" dirty="0">
              <a:latin typeface="Franklin Gothic Book" panose="020B0503020102020204" pitchFamily="34" charset="0"/>
            </a:endParaRPr>
          </a:p>
          <a:p>
            <a:r>
              <a:rPr lang="en-US" sz="2400" dirty="0">
                <a:latin typeface="Franklin Gothic Book" panose="020B0503020102020204" pitchFamily="34" charset="0"/>
                <a:hlinkClick r:id="rId2"/>
              </a:rPr>
              <a:t>Kentucky Department of Education Professional Learning Modules</a:t>
            </a:r>
            <a:endParaRPr lang="en-US" sz="2400" dirty="0">
              <a:latin typeface="Franklin Gothic Book" panose="020B0503020102020204" pitchFamily="34" charset="0"/>
            </a:endParaRPr>
          </a:p>
        </p:txBody>
      </p:sp>
      <p:sp>
        <p:nvSpPr>
          <p:cNvPr id="4" name="TextBox 3">
            <a:extLst>
              <a:ext uri="{FF2B5EF4-FFF2-40B4-BE49-F238E27FC236}">
                <a16:creationId xmlns:a16="http://schemas.microsoft.com/office/drawing/2014/main" id="{753FEBA5-70AA-8161-FBF7-FFEF23875DC5}"/>
              </a:ext>
            </a:extLst>
          </p:cNvPr>
          <p:cNvSpPr txBox="1"/>
          <p:nvPr/>
        </p:nvSpPr>
        <p:spPr>
          <a:xfrm>
            <a:off x="960581" y="5160611"/>
            <a:ext cx="9002285" cy="830997"/>
          </a:xfrm>
          <a:prstGeom prst="rect">
            <a:avLst/>
          </a:prstGeom>
          <a:noFill/>
        </p:spPr>
        <p:txBody>
          <a:bodyPr wrap="square" rtlCol="0">
            <a:spAutoFit/>
          </a:bodyPr>
          <a:lstStyle/>
          <a:p>
            <a:pPr rtl="0">
              <a:spcBef>
                <a:spcPts val="0"/>
              </a:spcBef>
              <a:spcAft>
                <a:spcPts val="0"/>
              </a:spcAft>
            </a:pPr>
            <a:r>
              <a:rPr lang="en-US" sz="1200" b="0" i="1" u="none" strike="noStrike" dirty="0">
                <a:solidFill>
                  <a:srgbClr val="000000"/>
                </a:solidFill>
                <a:effectLst/>
                <a:latin typeface="Georgia" panose="02040502050405020303" pitchFamily="18" charset="0"/>
              </a:rPr>
              <a:t>Educators can use the PLBB to find learning sessions, and it is the local school district who determines if they are acceptable for credit based on their district policies.</a:t>
            </a:r>
            <a:r>
              <a:rPr lang="en-US" sz="1200" b="0" i="1" u="none" strike="noStrike" dirty="0">
                <a:solidFill>
                  <a:srgbClr val="1F497D"/>
                </a:solidFill>
                <a:effectLst/>
                <a:latin typeface="Georgia" panose="02040502050405020303" pitchFamily="18" charset="0"/>
              </a:rPr>
              <a:t> </a:t>
            </a:r>
            <a:r>
              <a:rPr lang="en-US" sz="1200" b="0" i="1" u="none" strike="noStrike" dirty="0">
                <a:solidFill>
                  <a:srgbClr val="000000"/>
                </a:solidFill>
                <a:effectLst/>
                <a:latin typeface="Georgia" panose="02040502050405020303" pitchFamily="18" charset="0"/>
              </a:rPr>
              <a:t>See 704 KAR 3:035 for more details.  </a:t>
            </a:r>
            <a:endParaRPr lang="en-US" sz="1200" b="0" i="1" dirty="0">
              <a:effectLst/>
              <a:latin typeface="Georgia" panose="02040502050405020303" pitchFamily="18" charset="0"/>
            </a:endParaRPr>
          </a:p>
          <a:p>
            <a:br>
              <a:rPr lang="en-US" sz="1200" dirty="0">
                <a:latin typeface="Georgia" panose="02040502050405020303" pitchFamily="18" charset="0"/>
              </a:rPr>
            </a:br>
            <a:endParaRPr lang="en-US" sz="1200" dirty="0">
              <a:latin typeface="Georgia" panose="02040502050405020303" pitchFamily="18" charset="0"/>
            </a:endParaRPr>
          </a:p>
        </p:txBody>
      </p:sp>
    </p:spTree>
    <p:extLst>
      <p:ext uri="{BB962C8B-B14F-4D97-AF65-F5344CB8AC3E}">
        <p14:creationId xmlns:p14="http://schemas.microsoft.com/office/powerpoint/2010/main" val="1627878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111251"/>
            <a:ext cx="8596800" cy="1320800"/>
          </a:xfrm>
        </p:spPr>
        <p:txBody>
          <a:bodyPr/>
          <a:lstStyle/>
          <a:p>
            <a:r>
              <a:rPr lang="en-US" dirty="0">
                <a:latin typeface="Franklin Gothic Medium" panose="020B0603020102020204" pitchFamily="34" charset="0"/>
              </a:rPr>
              <a:t>Reflection Questions </a:t>
            </a:r>
          </a:p>
        </p:txBody>
      </p:sp>
      <p:sp>
        <p:nvSpPr>
          <p:cNvPr id="3" name="Text Placeholder 2"/>
          <p:cNvSpPr>
            <a:spLocks noGrp="1"/>
          </p:cNvSpPr>
          <p:nvPr>
            <p:ph type="body" idx="1"/>
          </p:nvPr>
        </p:nvSpPr>
        <p:spPr>
          <a:xfrm>
            <a:off x="555785" y="1031329"/>
            <a:ext cx="9188800" cy="4901200"/>
          </a:xfrm>
        </p:spPr>
        <p:txBody>
          <a:bodyPr>
            <a:normAutofit lnSpcReduction="10000"/>
          </a:bodyPr>
          <a:lstStyle/>
          <a:p>
            <a:pPr>
              <a:buFont typeface="Arial" panose="020B0604020202020204" pitchFamily="34" charset="0"/>
              <a:buChar char="•"/>
            </a:pPr>
            <a:r>
              <a:rPr lang="en-US" sz="2667" dirty="0">
                <a:latin typeface="Franklin Gothic Book" panose="020B0503020102020204" pitchFamily="34" charset="0"/>
              </a:rPr>
              <a:t>How is the </a:t>
            </a:r>
            <a:r>
              <a:rPr lang="en-US" sz="2667" i="1" dirty="0">
                <a:latin typeface="Franklin Gothic Book" panose="020B0503020102020204" pitchFamily="34" charset="0"/>
              </a:rPr>
              <a:t>KAS for Social Studies </a:t>
            </a:r>
            <a:r>
              <a:rPr lang="en-US" sz="2667" dirty="0">
                <a:latin typeface="Franklin Gothic Book" panose="020B0503020102020204" pitchFamily="34" charset="0"/>
              </a:rPr>
              <a:t>organized? </a:t>
            </a:r>
          </a:p>
          <a:p>
            <a:pPr>
              <a:buFont typeface="Arial" panose="020B0604020202020204" pitchFamily="34" charset="0"/>
              <a:buChar char="•"/>
            </a:pPr>
            <a:r>
              <a:rPr lang="en-US" sz="2667" dirty="0">
                <a:latin typeface="Franklin Gothic Book" panose="020B0503020102020204" pitchFamily="34" charset="0"/>
              </a:rPr>
              <a:t>In the </a:t>
            </a:r>
            <a:r>
              <a:rPr lang="en-US" sz="2667" i="1" dirty="0">
                <a:latin typeface="Franklin Gothic Book" panose="020B0503020102020204" pitchFamily="34" charset="0"/>
              </a:rPr>
              <a:t>KAS for Social Studies, </a:t>
            </a:r>
            <a:r>
              <a:rPr lang="en-US" sz="2667" dirty="0">
                <a:latin typeface="Franklin Gothic Book" panose="020B0503020102020204" pitchFamily="34" charset="0"/>
              </a:rPr>
              <a:t>which standards are more important- the inquiry practices or the discipline strands?</a:t>
            </a:r>
          </a:p>
          <a:p>
            <a:pPr>
              <a:buFont typeface="Arial" panose="020B0604020202020204" pitchFamily="34" charset="0"/>
              <a:buChar char="•"/>
            </a:pPr>
            <a:r>
              <a:rPr lang="en-US" sz="2667" dirty="0">
                <a:latin typeface="Franklin Gothic Book" panose="020B0503020102020204" pitchFamily="34" charset="0"/>
              </a:rPr>
              <a:t>What are the inquiry practices as identified in the </a:t>
            </a:r>
            <a:r>
              <a:rPr lang="en-US" sz="2667" i="1" dirty="0">
                <a:latin typeface="Franklin Gothic Book" panose="020B0503020102020204" pitchFamily="34" charset="0"/>
              </a:rPr>
              <a:t>KAS for Social Studies?</a:t>
            </a:r>
          </a:p>
          <a:p>
            <a:pPr>
              <a:buFont typeface="Arial" panose="020B0604020202020204" pitchFamily="34" charset="0"/>
              <a:buChar char="•"/>
            </a:pPr>
            <a:r>
              <a:rPr lang="en-US" sz="2667" dirty="0">
                <a:latin typeface="Franklin Gothic Book" panose="020B0503020102020204" pitchFamily="34" charset="0"/>
              </a:rPr>
              <a:t>What are the discipline strands identified in the </a:t>
            </a:r>
            <a:r>
              <a:rPr lang="en-US" sz="2667" i="1" dirty="0">
                <a:latin typeface="Franklin Gothic Book" panose="020B0503020102020204" pitchFamily="34" charset="0"/>
              </a:rPr>
              <a:t>KAS for Social Studies</a:t>
            </a:r>
            <a:r>
              <a:rPr lang="en-US" sz="2667" dirty="0">
                <a:latin typeface="Franklin Gothic Book" panose="020B0503020102020204" pitchFamily="34" charset="0"/>
              </a:rPr>
              <a:t>?</a:t>
            </a:r>
          </a:p>
          <a:p>
            <a:pPr>
              <a:buFont typeface="Arial" panose="020B0604020202020204" pitchFamily="34" charset="0"/>
              <a:buChar char="•"/>
            </a:pPr>
            <a:r>
              <a:rPr lang="en-US" sz="2667" dirty="0">
                <a:latin typeface="Franklin Gothic Book" panose="020B0503020102020204" pitchFamily="34" charset="0"/>
              </a:rPr>
              <a:t>In the </a:t>
            </a:r>
            <a:r>
              <a:rPr lang="en-US" sz="2667" i="1" dirty="0">
                <a:latin typeface="Franklin Gothic Book" panose="020B0503020102020204" pitchFamily="34" charset="0"/>
              </a:rPr>
              <a:t>KAS for Social Studies, </a:t>
            </a:r>
            <a:r>
              <a:rPr lang="en-US" sz="2667" dirty="0">
                <a:latin typeface="Franklin Gothic Book" panose="020B0503020102020204" pitchFamily="34" charset="0"/>
              </a:rPr>
              <a:t>how has your grade level or high school discipline changed? </a:t>
            </a:r>
          </a:p>
          <a:p>
            <a:pPr>
              <a:buFont typeface="Arial" panose="020B0604020202020204" pitchFamily="34" charset="0"/>
              <a:buChar char="•"/>
            </a:pPr>
            <a:r>
              <a:rPr lang="en-US" sz="2667" dirty="0">
                <a:latin typeface="Franklin Gothic Book" panose="020B0503020102020204" pitchFamily="34" charset="0"/>
              </a:rPr>
              <a:t>Where might you need additional support?</a:t>
            </a:r>
          </a:p>
        </p:txBody>
      </p:sp>
    </p:spTree>
    <p:extLst>
      <p:ext uri="{BB962C8B-B14F-4D97-AF65-F5344CB8AC3E}">
        <p14:creationId xmlns:p14="http://schemas.microsoft.com/office/powerpoint/2010/main" val="125191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t>Coming Up</a:t>
            </a:r>
          </a:p>
        </p:txBody>
      </p:sp>
      <p:sp>
        <p:nvSpPr>
          <p:cNvPr id="5" name="Rectangle 1"/>
          <p:cNvSpPr>
            <a:spLocks noGrp="1" noChangeArrowheads="1"/>
          </p:cNvSpPr>
          <p:nvPr>
            <p:ph type="body" sz="quarter" idx="13"/>
          </p:nvPr>
        </p:nvSpPr>
        <p:spPr bwMode="auto">
          <a:xfrm>
            <a:off x="218941" y="2241281"/>
            <a:ext cx="11655380" cy="2757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519113" indent="-341313">
              <a:buFont typeface="Arial" panose="020B0604020202020204" pitchFamily="34" charset="0"/>
              <a:buChar char="•"/>
            </a:pPr>
            <a:r>
              <a:rPr lang="en-US" sz="2400" dirty="0">
                <a:latin typeface="Franklin Gothic Book" panose="020B0503020102020204" pitchFamily="34" charset="0"/>
              </a:rPr>
              <a:t>Section C:  Implementation Supports in the </a:t>
            </a:r>
            <a:r>
              <a:rPr lang="en-US" sz="2400" i="1" dirty="0">
                <a:latin typeface="Franklin Gothic Book" panose="020B0503020102020204" pitchFamily="34" charset="0"/>
              </a:rPr>
              <a:t>KAS for Social Studies</a:t>
            </a:r>
            <a:r>
              <a:rPr lang="en-US" sz="2400" dirty="0">
                <a:latin typeface="Franklin Gothic Book" panose="020B0503020102020204" pitchFamily="34" charset="0"/>
              </a:rPr>
              <a:t> </a:t>
            </a:r>
          </a:p>
          <a:p>
            <a:pPr marL="519113" indent="-341313">
              <a:buFont typeface="Arial" panose="020B0604020202020204" pitchFamily="34" charset="0"/>
              <a:buChar char="•"/>
            </a:pPr>
            <a:r>
              <a:rPr lang="en-US" sz="2400" dirty="0">
                <a:latin typeface="Franklin Gothic Book" panose="020B0503020102020204" pitchFamily="34" charset="0"/>
              </a:rPr>
              <a:t>Section D:  Deeper Dive into the Inquiry Practices: Questioning</a:t>
            </a:r>
          </a:p>
          <a:p>
            <a:pPr marL="519113" indent="-341313">
              <a:buFont typeface="Arial" panose="020B0604020202020204" pitchFamily="34" charset="0"/>
              <a:buChar char="•"/>
            </a:pPr>
            <a:r>
              <a:rPr lang="en-US" sz="2400" dirty="0">
                <a:latin typeface="Franklin Gothic Book" panose="020B0503020102020204" pitchFamily="34" charset="0"/>
              </a:rPr>
              <a:t>Section E:  Deeper Dive into the Inquiry Practices: Using Evidence</a:t>
            </a:r>
          </a:p>
          <a:p>
            <a:pPr marL="519113" indent="-341313">
              <a:buFont typeface="Arial" panose="020B0604020202020204" pitchFamily="34" charset="0"/>
              <a:buChar char="•"/>
            </a:pPr>
            <a:r>
              <a:rPr lang="en-US" sz="2400" dirty="0">
                <a:latin typeface="Franklin Gothic Book" panose="020B0503020102020204" pitchFamily="34" charset="0"/>
              </a:rPr>
              <a:t>Section F:  Deeper Dive into the Inquiry Practices: Communicating Conclusions</a:t>
            </a:r>
          </a:p>
          <a:p>
            <a:pPr marL="519113" indent="-341313">
              <a:buFont typeface="Arial" panose="020B0604020202020204" pitchFamily="34" charset="0"/>
              <a:buChar char="•"/>
            </a:pPr>
            <a:r>
              <a:rPr lang="en-US" sz="2400" dirty="0">
                <a:latin typeface="Franklin Gothic Book" panose="020B0503020102020204" pitchFamily="34" charset="0"/>
              </a:rPr>
              <a:t>Section G:  Deeper Dive into the Discipline Strands and the Concepts</a:t>
            </a:r>
            <a:r>
              <a:rPr lang="en-US" sz="2400" dirty="0">
                <a:latin typeface="Franklin Gothic Book" panose="020B0503020102020204" pitchFamily="34" charset="0"/>
                <a:cs typeface="Arial"/>
              </a:rPr>
              <a:t> and Practices </a:t>
            </a:r>
          </a:p>
          <a:p>
            <a:pPr marL="519113" indent="-341313">
              <a:buFont typeface="Arial,Sans-Serif" panose="020B0604020202020204" pitchFamily="34" charset="0"/>
              <a:buChar char="•"/>
            </a:pPr>
            <a:r>
              <a:rPr lang="en-US" sz="2400" dirty="0">
                <a:latin typeface="Franklin Gothic Book" panose="020B0503020102020204" pitchFamily="34" charset="0"/>
                <a:cs typeface="Arial"/>
              </a:rPr>
              <a:t>Section H: Exploring a Strongly Aligned Assignment Example</a:t>
            </a:r>
          </a:p>
          <a:p>
            <a:pPr marL="519113" indent="-341313">
              <a:buFont typeface="Arial,Sans-Serif" panose="020B0604020202020204" pitchFamily="34" charset="0"/>
              <a:buChar char="•"/>
            </a:pPr>
            <a:r>
              <a:rPr lang="en-US" sz="2400" dirty="0">
                <a:latin typeface="Franklin Gothic Book" panose="020B0503020102020204" pitchFamily="34" charset="0"/>
                <a:cs typeface="Arial"/>
              </a:rPr>
              <a:t>Section I: Wrap up &amp; Next Steps</a:t>
            </a:r>
            <a:endParaRPr lang="en-US" dirty="0">
              <a:latin typeface="Franklin Gothic Book" panose="020B05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91BD7323-49BF-4C97-8773-5EC64C492009}" type="slidenum">
              <a:rPr lang="en-US" smtClean="0"/>
              <a:t>12</a:t>
            </a:fld>
            <a:endParaRPr lang="en-US" dirty="0"/>
          </a:p>
        </p:txBody>
      </p:sp>
    </p:spTree>
    <p:extLst>
      <p:ext uri="{BB962C8B-B14F-4D97-AF65-F5344CB8AC3E}">
        <p14:creationId xmlns:p14="http://schemas.microsoft.com/office/powerpoint/2010/main" val="2885202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for Section A</a:t>
            </a:r>
          </a:p>
        </p:txBody>
      </p:sp>
      <p:sp>
        <p:nvSpPr>
          <p:cNvPr id="4" name="Slide Number Placeholder 3"/>
          <p:cNvSpPr>
            <a:spLocks noGrp="1"/>
          </p:cNvSpPr>
          <p:nvPr>
            <p:ph type="sldNum" idx="12"/>
          </p:nvPr>
        </p:nvSpPr>
        <p:spPr/>
        <p:txBody>
          <a:bodyPr/>
          <a:lstStyle/>
          <a:p>
            <a:fld id="{91BD7323-49BF-4C97-8773-5EC64C492009}" type="slidenum">
              <a:rPr lang="en-US" smtClean="0"/>
              <a:t>13</a:t>
            </a:fld>
            <a:endParaRPr lang="en-US" dirty="0"/>
          </a:p>
        </p:txBody>
      </p:sp>
      <p:sp>
        <p:nvSpPr>
          <p:cNvPr id="3" name="Text Placeholder 2" hidden="1"/>
          <p:cNvSpPr>
            <a:spLocks noGrp="1"/>
          </p:cNvSpPr>
          <p:nvPr>
            <p:ph type="body" idx="1"/>
          </p:nvPr>
        </p:nvSpPr>
        <p:spPr/>
        <p:txBody>
          <a:bodyPr/>
          <a:lstStyle/>
          <a:p>
            <a:endParaRPr lang="en-US" dirty="0"/>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82" y="372474"/>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682" y="2604683"/>
            <a:ext cx="9010244" cy="4154984"/>
          </a:xfrm>
          <a:prstGeom prst="rect">
            <a:avLst/>
          </a:prstGeom>
        </p:spPr>
        <p:txBody>
          <a:bodyPr wrap="square">
            <a:spAutoFit/>
          </a:bodyPr>
          <a:lstStyle/>
          <a:p>
            <a:r>
              <a:rPr lang="en-US" sz="2800" dirty="0">
                <a:solidFill>
                  <a:schemeClr val="tx1"/>
                </a:solidFill>
                <a:latin typeface="Franklin Gothic Book" panose="020B0503020102020204" pitchFamily="34" charset="0"/>
              </a:rPr>
              <a:t>Stop here if you are completing Section B: Understanding the Architecture </a:t>
            </a:r>
            <a:r>
              <a:rPr lang="en-US" sz="2800" b="1" dirty="0">
                <a:solidFill>
                  <a:schemeClr val="tx1"/>
                </a:solidFill>
                <a:latin typeface="Franklin Gothic Book" panose="020B0503020102020204" pitchFamily="34" charset="0"/>
              </a:rPr>
              <a:t>only</a:t>
            </a:r>
            <a:r>
              <a:rPr lang="en-US" sz="2800" dirty="0">
                <a:solidFill>
                  <a:schemeClr val="tx1"/>
                </a:solidFill>
                <a:latin typeface="Franklin Gothic Book" panose="020B0503020102020204" pitchFamily="34" charset="0"/>
              </a:rPr>
              <a:t>.  </a:t>
            </a:r>
          </a:p>
          <a:p>
            <a:br>
              <a:rPr lang="en-US" sz="2800" dirty="0">
                <a:solidFill>
                  <a:schemeClr val="tx1"/>
                </a:solidFill>
                <a:latin typeface="Franklin Gothic Book" panose="020B0503020102020204" pitchFamily="34" charset="0"/>
              </a:rPr>
            </a:br>
            <a:r>
              <a:rPr lang="en-US" sz="2800" dirty="0">
                <a:solidFill>
                  <a:schemeClr val="tx1"/>
                </a:solidFill>
                <a:latin typeface="Franklin Gothic Book" panose="020B0503020102020204" pitchFamily="34" charset="0"/>
              </a:rPr>
              <a:t>If you would like to complete another section of the module at this time, continue onto the next slide to begin facilitating Section C: Implementation Supports in the </a:t>
            </a:r>
            <a:r>
              <a:rPr lang="en-US" sz="2800" i="1" dirty="0">
                <a:solidFill>
                  <a:schemeClr val="tx1"/>
                </a:solidFill>
                <a:latin typeface="Franklin Gothic Book" panose="020B0503020102020204" pitchFamily="34" charset="0"/>
              </a:rPr>
              <a:t>KAS for Social Studies. </a:t>
            </a:r>
            <a:r>
              <a:rPr lang="en-US" sz="3200" dirty="0">
                <a:solidFill>
                  <a:schemeClr val="tx1"/>
                </a:solidFill>
                <a:latin typeface="Franklin Gothic Book" panose="020B0503020102020204" pitchFamily="34" charset="0"/>
              </a:rPr>
              <a:t> </a:t>
            </a:r>
          </a:p>
          <a:p>
            <a:br>
              <a:rPr lang="en-US" sz="3200" dirty="0"/>
            </a:br>
            <a:endParaRPr lang="en-US" sz="3200" dirty="0"/>
          </a:p>
        </p:txBody>
      </p:sp>
    </p:spTree>
    <p:extLst>
      <p:ext uri="{BB962C8B-B14F-4D97-AF65-F5344CB8AC3E}">
        <p14:creationId xmlns:p14="http://schemas.microsoft.com/office/powerpoint/2010/main" val="1114600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2373105" y="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2130404" y="2560321"/>
            <a:ext cx="9714001" cy="1261872"/>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4000" b="0" i="0" u="none" strike="noStrike" cap="none" dirty="0">
                <a:solidFill>
                  <a:srgbClr val="3A757A"/>
                </a:solidFill>
                <a:latin typeface="Franklin Gothic Medium" panose="020B0603020102020204" pitchFamily="34" charset="0"/>
                <a:sym typeface="Source Sans Pro"/>
              </a:rPr>
              <a:t>Section C</a:t>
            </a:r>
          </a:p>
          <a:p>
            <a:pPr marL="0" indent="0"/>
            <a:r>
              <a:rPr lang="en-US" sz="3200" dirty="0">
                <a:solidFill>
                  <a:srgbClr val="3A757A"/>
                </a:solidFill>
                <a:latin typeface="Franklin Gothic Medium" panose="020B0603020102020204" pitchFamily="34" charset="0"/>
              </a:rPr>
              <a:t>Implementation Supports in the </a:t>
            </a:r>
            <a:r>
              <a:rPr lang="en-US" sz="3200" i="1" dirty="0">
                <a:solidFill>
                  <a:srgbClr val="3A757A"/>
                </a:solidFill>
                <a:latin typeface="Franklin Gothic Medium" panose="020B0603020102020204" pitchFamily="34" charset="0"/>
              </a:rPr>
              <a:t>KAS for Social Studies</a:t>
            </a:r>
            <a:r>
              <a:rPr lang="en-US" sz="3200" dirty="0">
                <a:solidFill>
                  <a:srgbClr val="3A757A"/>
                </a:solidFill>
                <a:latin typeface="Franklin Gothic Medium" panose="020B0603020102020204" pitchFamily="34" charset="0"/>
              </a:rPr>
              <a:t>:</a:t>
            </a:r>
          </a:p>
          <a:p>
            <a:pPr>
              <a:buFont typeface="Arial" panose="020B0604020202020204" pitchFamily="34" charset="0"/>
              <a:buChar char="•"/>
            </a:pPr>
            <a:r>
              <a:rPr lang="en-US" sz="2000" dirty="0">
                <a:solidFill>
                  <a:srgbClr val="3A757A"/>
                </a:solidFill>
                <a:latin typeface="Franklin Gothic Medium" panose="020B0603020102020204" pitchFamily="34" charset="0"/>
              </a:rPr>
              <a:t>Grade-Band and Grade-Level Specific Overviews</a:t>
            </a:r>
          </a:p>
          <a:p>
            <a:pPr>
              <a:buFont typeface="Arial" panose="020B0604020202020204" pitchFamily="34" charset="0"/>
              <a:buChar char="•"/>
            </a:pPr>
            <a:r>
              <a:rPr lang="en-US" sz="2000" dirty="0">
                <a:solidFill>
                  <a:srgbClr val="3A757A"/>
                </a:solidFill>
                <a:latin typeface="Franklin Gothic Medium" panose="020B0603020102020204" pitchFamily="34" charset="0"/>
              </a:rPr>
              <a:t>Disciplinary Clarifications and Instructional Support</a:t>
            </a:r>
          </a:p>
          <a:p>
            <a:pPr>
              <a:buFont typeface="Arial" panose="020B0604020202020204" pitchFamily="34" charset="0"/>
              <a:buChar char="•"/>
            </a:pPr>
            <a:r>
              <a:rPr lang="en-US" sz="2000" dirty="0">
                <a:solidFill>
                  <a:srgbClr val="3A757A"/>
                </a:solidFill>
                <a:latin typeface="Franklin Gothic Medium" panose="020B0603020102020204" pitchFamily="34" charset="0"/>
              </a:rPr>
              <a:t>Progression Appendix </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3230066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15</a:t>
            </a:fld>
            <a:endParaRPr lang="en-US" dirty="0"/>
          </a:p>
        </p:txBody>
      </p:sp>
    </p:spTree>
    <p:extLst>
      <p:ext uri="{BB962C8B-B14F-4D97-AF65-F5344CB8AC3E}">
        <p14:creationId xmlns:p14="http://schemas.microsoft.com/office/powerpoint/2010/main" val="3192728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22628"/>
          </a:xfrm>
        </p:spPr>
        <p:txBody>
          <a:bodyPr/>
          <a:lstStyle/>
          <a:p>
            <a:r>
              <a:rPr lang="en-US" dirty="0">
                <a:latin typeface="Franklin Gothic Medium" panose="020B0603020102020204" pitchFamily="34" charset="0"/>
              </a:rPr>
              <a:t>Section C Learning Goals</a:t>
            </a:r>
          </a:p>
        </p:txBody>
      </p:sp>
      <p:sp>
        <p:nvSpPr>
          <p:cNvPr id="3" name="Text Placeholder 2"/>
          <p:cNvSpPr>
            <a:spLocks noGrp="1"/>
          </p:cNvSpPr>
          <p:nvPr>
            <p:ph type="body" sz="quarter" idx="13"/>
          </p:nvPr>
        </p:nvSpPr>
        <p:spPr>
          <a:xfrm>
            <a:off x="736979" y="1059772"/>
            <a:ext cx="9849080" cy="5436824"/>
          </a:xfrm>
        </p:spPr>
        <p:txBody>
          <a:bodyPr/>
          <a:lstStyle/>
          <a:p>
            <a:pPr>
              <a:buFont typeface="Arial" panose="020B0604020202020204" pitchFamily="34" charset="0"/>
              <a:buChar char="•"/>
            </a:pPr>
            <a:r>
              <a:rPr lang="en-US" sz="3100" dirty="0">
                <a:latin typeface="Franklin Gothic Book" panose="020B0503020102020204" pitchFamily="34" charset="0"/>
              </a:rPr>
              <a:t>Build a shared understanding of the architecture: </a:t>
            </a:r>
          </a:p>
          <a:p>
            <a:pPr marL="1200150" lvl="1" indent="-742950">
              <a:buFont typeface="Arial" panose="020B0604020202020204" pitchFamily="34" charset="0"/>
              <a:buChar char="•"/>
            </a:pPr>
            <a:r>
              <a:rPr lang="en-US" sz="3000" dirty="0">
                <a:latin typeface="Franklin Gothic Book" panose="020B0503020102020204" pitchFamily="34" charset="0"/>
              </a:rPr>
              <a:t>the built in supports for implementation found within the document. </a:t>
            </a:r>
          </a:p>
          <a:p>
            <a:pPr marL="1200150" lvl="1" indent="-742950">
              <a:buFont typeface="Arial" panose="020B0604020202020204" pitchFamily="34" charset="0"/>
              <a:buChar char="•"/>
            </a:pPr>
            <a:r>
              <a:rPr lang="en-US" sz="3000" dirty="0">
                <a:latin typeface="Franklin Gothic Book" panose="020B0503020102020204" pitchFamily="34" charset="0"/>
              </a:rPr>
              <a:t>the different ways to view the standards, and </a:t>
            </a:r>
          </a:p>
          <a:p>
            <a:pPr>
              <a:buFont typeface="Arial" panose="020B0604020202020204" pitchFamily="34" charset="0"/>
              <a:buChar char="•"/>
            </a:pPr>
            <a:r>
              <a:rPr lang="en-US" sz="3100" dirty="0">
                <a:latin typeface="Franklin Gothic Book" panose="020B0503020102020204" pitchFamily="34" charset="0"/>
              </a:rPr>
              <a:t>Strengthen an understanding of the connection between the components of the </a:t>
            </a:r>
            <a:r>
              <a:rPr lang="en-US" sz="3100" i="1" dirty="0">
                <a:latin typeface="Franklin Gothic Book" panose="020B0503020102020204" pitchFamily="34" charset="0"/>
              </a:rPr>
              <a:t>KAS for Social Studies </a:t>
            </a:r>
            <a:r>
              <a:rPr lang="en-US" sz="3100" dirty="0">
                <a:latin typeface="Franklin Gothic Book" panose="020B0503020102020204" pitchFamily="34" charset="0"/>
              </a:rPr>
              <a:t>and the way those components support teachers and other stakeholders. </a:t>
            </a:r>
          </a:p>
        </p:txBody>
      </p:sp>
      <p:sp>
        <p:nvSpPr>
          <p:cNvPr id="4" name="Slide Number Placeholder 3"/>
          <p:cNvSpPr>
            <a:spLocks noGrp="1"/>
          </p:cNvSpPr>
          <p:nvPr>
            <p:ph type="sldNum" sz="quarter" idx="12"/>
          </p:nvPr>
        </p:nvSpPr>
        <p:spPr/>
        <p:txBody>
          <a:bodyPr/>
          <a:lstStyle/>
          <a:p>
            <a:fld id="{91BD7323-49BF-4C97-8773-5EC64C492009}" type="slidenum">
              <a:rPr lang="en-US" smtClean="0"/>
              <a:t>16</a:t>
            </a:fld>
            <a:endParaRPr lang="en-US" dirty="0"/>
          </a:p>
        </p:txBody>
      </p:sp>
    </p:spTree>
    <p:extLst>
      <p:ext uri="{BB962C8B-B14F-4D97-AF65-F5344CB8AC3E}">
        <p14:creationId xmlns:p14="http://schemas.microsoft.com/office/powerpoint/2010/main" val="2073392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741" y="111251"/>
            <a:ext cx="8596800" cy="1320800"/>
          </a:xfrm>
        </p:spPr>
        <p:txBody>
          <a:bodyPr/>
          <a:lstStyle/>
          <a:p>
            <a:r>
              <a:rPr lang="en-US" sz="4267" dirty="0">
                <a:latin typeface="Franklin Gothic Medium" panose="020B0603020102020204" pitchFamily="34" charset="0"/>
              </a:rPr>
              <a:t>Grade Band Overviews</a:t>
            </a:r>
          </a:p>
        </p:txBody>
      </p:sp>
      <p:pic>
        <p:nvPicPr>
          <p:cNvPr id="5" name="Picture 4" descr="Image of the elementary grade band overview from the KAS for Social Studies. " title="Grade Band Overviews"/>
          <p:cNvPicPr>
            <a:picLocks noChangeAspect="1"/>
          </p:cNvPicPr>
          <p:nvPr/>
        </p:nvPicPr>
        <p:blipFill>
          <a:blip r:embed="rId5"/>
          <a:stretch>
            <a:fillRect/>
          </a:stretch>
        </p:blipFill>
        <p:spPr>
          <a:xfrm>
            <a:off x="1005764" y="826291"/>
            <a:ext cx="8628568" cy="6031709"/>
          </a:xfrm>
          <a:prstGeom prst="rect">
            <a:avLst/>
          </a:prstGeom>
        </p:spPr>
      </p:pic>
      <p:sp>
        <p:nvSpPr>
          <p:cNvPr id="6" name="Frame 5" title="&quot; &quot;">
            <a:extLst>
              <a:ext uri="{C183D7F6-B498-43B3-948B-1728B52AA6E4}">
                <adec:decorative xmlns:adec="http://schemas.microsoft.com/office/drawing/2017/decorative" val="1"/>
              </a:ext>
            </a:extLst>
          </p:cNvPr>
          <p:cNvSpPr/>
          <p:nvPr/>
        </p:nvSpPr>
        <p:spPr>
          <a:xfrm>
            <a:off x="795131" y="1166191"/>
            <a:ext cx="9064487" cy="1431236"/>
          </a:xfrm>
          <a:prstGeom prst="frame">
            <a:avLst>
              <a:gd name="adj1" fmla="val 972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7" name="Frame 6" title="&quot; &quot;">
            <a:extLst>
              <a:ext uri="{C183D7F6-B498-43B3-948B-1728B52AA6E4}">
                <adec:decorative xmlns:adec="http://schemas.microsoft.com/office/drawing/2017/decorative" val="1"/>
              </a:ext>
            </a:extLst>
          </p:cNvPr>
          <p:cNvSpPr/>
          <p:nvPr/>
        </p:nvSpPr>
        <p:spPr>
          <a:xfrm>
            <a:off x="795131" y="2385391"/>
            <a:ext cx="9064487" cy="1046923"/>
          </a:xfrm>
          <a:prstGeom prst="fram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pic>
        <p:nvPicPr>
          <p:cNvPr id="3" name="Recorded Sound" descr="Click on image to play recording. " title="Grade band overview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79772" y="5403290"/>
            <a:ext cx="487363" cy="487363"/>
          </a:xfrm>
          <a:prstGeom prst="rect">
            <a:avLst/>
          </a:prstGeom>
        </p:spPr>
      </p:pic>
    </p:spTree>
    <p:extLst>
      <p:ext uri="{BB962C8B-B14F-4D97-AF65-F5344CB8AC3E}">
        <p14:creationId xmlns:p14="http://schemas.microsoft.com/office/powerpoint/2010/main" val="178982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4797" fill="hold"/>
                                        <p:tgtEl>
                                          <p:spTgt spid="3"/>
                                        </p:tgtEl>
                                      </p:cBhvr>
                                    </p:cmd>
                                  </p:childTnLst>
                                </p:cTn>
                              </p:par>
                            </p:childTnLst>
                          </p:cTn>
                        </p:par>
                      </p:childTnLst>
                    </p:cTn>
                  </p:par>
                </p:childTnLst>
              </p:cTn>
              <p:nextCondLst>
                <p:cond evt="onClick" delay="0">
                  <p:tgtEl>
                    <p:spTgt spid="3"/>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6" grpId="0" animBg="1"/>
      <p:bldP spid="6" grpId="1" animBg="1"/>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3A757A"/>
                </a:solidFill>
                <a:latin typeface="Franklin Gothic Medium" panose="020B0603020102020204" pitchFamily="34" charset="0"/>
              </a:rPr>
              <a:t>Grade Band Overview Reflection</a:t>
            </a:r>
          </a:p>
        </p:txBody>
      </p:sp>
      <p:sp>
        <p:nvSpPr>
          <p:cNvPr id="3" name="Slide Number Placeholder 2"/>
          <p:cNvSpPr>
            <a:spLocks noGrp="1"/>
          </p:cNvSpPr>
          <p:nvPr>
            <p:ph type="sldNum" idx="12"/>
          </p:nvPr>
        </p:nvSpPr>
        <p:spPr/>
        <p:txBody>
          <a:bodyPr/>
          <a:lstStyle/>
          <a:p>
            <a:fld id="{00000000-1234-1234-1234-123412341234}" type="slidenum">
              <a:rPr lang="en-US" smtClean="0">
                <a:solidFill>
                  <a:srgbClr val="FFFFFF"/>
                </a:solidFill>
              </a:rPr>
              <a:pPr/>
              <a:t>18</a:t>
            </a:fld>
            <a:endParaRPr lang="en-US" dirty="0">
              <a:solidFill>
                <a:srgbClr val="FFFFFF"/>
              </a:solidFill>
            </a:endParaRPr>
          </a:p>
        </p:txBody>
      </p:sp>
      <p:sp>
        <p:nvSpPr>
          <p:cNvPr id="5" name="Text Placeholder 4"/>
          <p:cNvSpPr>
            <a:spLocks noGrp="1"/>
          </p:cNvSpPr>
          <p:nvPr>
            <p:ph type="body" idx="1"/>
          </p:nvPr>
        </p:nvSpPr>
        <p:spPr>
          <a:xfrm>
            <a:off x="555786" y="917666"/>
            <a:ext cx="10568586" cy="5574632"/>
          </a:xfrm>
        </p:spPr>
        <p:txBody>
          <a:bodyPr>
            <a:normAutofit/>
          </a:bodyPr>
          <a:lstStyle/>
          <a:p>
            <a:pPr marL="971526" indent="-742932">
              <a:buClrTx/>
              <a:buAutoNum type="arabicPeriod"/>
            </a:pPr>
            <a:r>
              <a:rPr lang="en-US" dirty="0">
                <a:latin typeface="Franklin Gothic Book" panose="020B0503020102020204" pitchFamily="34" charset="0"/>
              </a:rPr>
              <a:t>Read through your grade band overview, and underline, highlight, circle, etc., elements that impact instruction.</a:t>
            </a:r>
          </a:p>
          <a:p>
            <a:pPr marL="971526" indent="-742932">
              <a:buClrTx/>
              <a:buAutoNum type="arabicPeriod"/>
            </a:pPr>
            <a:r>
              <a:rPr lang="en-US" dirty="0">
                <a:latin typeface="Franklin Gothic Book" panose="020B0503020102020204" pitchFamily="34" charset="0"/>
              </a:rPr>
              <a:t>With these elements in mind, how might the information in the grade band overview be useful in </a:t>
            </a:r>
            <a:r>
              <a:rPr lang="en-US" dirty="0">
                <a:solidFill>
                  <a:schemeClr val="tx1"/>
                </a:solidFill>
                <a:latin typeface="Franklin Gothic Book" panose="020B0503020102020204" pitchFamily="34" charset="0"/>
              </a:rPr>
              <a:t>communicating with different stakeholders (parents, students, teachers, administrators, district leaders)? </a:t>
            </a: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3265892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4"/>
          <p:cNvSpPr txBox="1">
            <a:spLocks noGrp="1"/>
          </p:cNvSpPr>
          <p:nvPr>
            <p:ph type="title"/>
          </p:nvPr>
        </p:nvSpPr>
        <p:spPr>
          <a:xfrm>
            <a:off x="0" y="0"/>
            <a:ext cx="8596800" cy="835600"/>
          </a:xfrm>
          <a:prstGeom prst="rect">
            <a:avLst/>
          </a:prstGeom>
          <a:noFill/>
          <a:ln>
            <a:noFill/>
          </a:ln>
        </p:spPr>
        <p:txBody>
          <a:bodyPr spcFirstLastPara="1" wrap="square" lIns="91433" tIns="45700" rIns="91433" bIns="45700" anchor="t" anchorCtr="0">
            <a:noAutofit/>
          </a:bodyPr>
          <a:lstStyle/>
          <a:p>
            <a:r>
              <a:rPr lang="en" sz="1467" i="1"/>
              <a:t>KAS for Social Studies</a:t>
            </a:r>
            <a:endParaRPr sz="1467" i="1" dirty="0"/>
          </a:p>
        </p:txBody>
      </p:sp>
      <p:sp>
        <p:nvSpPr>
          <p:cNvPr id="174" name="Google Shape;174;p34"/>
          <p:cNvSpPr txBox="1">
            <a:spLocks noGrp="1"/>
          </p:cNvSpPr>
          <p:nvPr>
            <p:ph type="sldNum" idx="12"/>
          </p:nvPr>
        </p:nvSpPr>
        <p:spPr>
          <a:prstGeom prst="rect">
            <a:avLst/>
          </a:prstGeom>
          <a:noFill/>
          <a:ln>
            <a:noFill/>
          </a:ln>
        </p:spPr>
        <p:txBody>
          <a:bodyPr spcFirstLastPara="1" wrap="square" lIns="91433" tIns="45700" rIns="91433" bIns="45700" anchor="ctr" anchorCtr="0">
            <a:noAutofit/>
          </a:bodyPr>
          <a:lstStyle/>
          <a:p>
            <a:fld id="{00000000-1234-1234-1234-123412341234}" type="slidenum">
              <a:rPr lang="en" sz="1467"/>
              <a:pPr/>
              <a:t>19</a:t>
            </a:fld>
            <a:endParaRPr sz="1467" dirty="0"/>
          </a:p>
        </p:txBody>
      </p:sp>
      <p:pic>
        <p:nvPicPr>
          <p:cNvPr id="5" name="Picture 4" descr="This image shows three components of the grade level overviews: the introduction, key vocabulary and progression snap shots. " title="Grade Specific Overview Image"/>
          <p:cNvPicPr>
            <a:picLocks noChangeAspect="1"/>
          </p:cNvPicPr>
          <p:nvPr/>
        </p:nvPicPr>
        <p:blipFill>
          <a:blip r:embed="rId5"/>
          <a:stretch>
            <a:fillRect/>
          </a:stretch>
        </p:blipFill>
        <p:spPr>
          <a:xfrm>
            <a:off x="139701" y="770053"/>
            <a:ext cx="11946283" cy="5564023"/>
          </a:xfrm>
          <a:prstGeom prst="rect">
            <a:avLst/>
          </a:prstGeom>
        </p:spPr>
      </p:pic>
      <p:pic>
        <p:nvPicPr>
          <p:cNvPr id="2" name="Recorded Sound" descr="Click on the image to play the recording. " title="Grade level specific overvi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36308" y="6090394"/>
            <a:ext cx="487363" cy="487363"/>
          </a:xfrm>
          <a:prstGeom prst="rect">
            <a:avLst/>
          </a:prstGeom>
        </p:spPr>
      </p:pic>
    </p:spTree>
    <p:extLst>
      <p:ext uri="{BB962C8B-B14F-4D97-AF65-F5344CB8AC3E}">
        <p14:creationId xmlns:p14="http://schemas.microsoft.com/office/powerpoint/2010/main" val="3704847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6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2</a:t>
            </a:fld>
            <a:endParaRPr lang="en-US" dirty="0"/>
          </a:p>
        </p:txBody>
      </p:sp>
    </p:spTree>
    <p:extLst>
      <p:ext uri="{BB962C8B-B14F-4D97-AF65-F5344CB8AC3E}">
        <p14:creationId xmlns:p14="http://schemas.microsoft.com/office/powerpoint/2010/main" val="1889610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5"/>
          <p:cNvSpPr txBox="1">
            <a:spLocks noGrp="1"/>
          </p:cNvSpPr>
          <p:nvPr>
            <p:ph type="title"/>
          </p:nvPr>
        </p:nvSpPr>
        <p:spPr>
          <a:xfrm>
            <a:off x="0" y="34293"/>
            <a:ext cx="8929600" cy="365200"/>
          </a:xfrm>
          <a:prstGeom prst="rect">
            <a:avLst/>
          </a:prstGeom>
          <a:noFill/>
          <a:ln>
            <a:noFill/>
          </a:ln>
        </p:spPr>
        <p:txBody>
          <a:bodyPr spcFirstLastPara="1" wrap="square" lIns="91433" tIns="45700" rIns="91433" bIns="45700" anchor="t" anchorCtr="0">
            <a:noAutofit/>
          </a:bodyPr>
          <a:lstStyle/>
          <a:p>
            <a:r>
              <a:rPr lang="en" sz="2400" b="1" dirty="0">
                <a:latin typeface="Franklin Gothic Medium" panose="020B0603020102020204" pitchFamily="34" charset="0"/>
              </a:rPr>
              <a:t>Specific Overview</a:t>
            </a:r>
            <a:endParaRPr sz="2400" dirty="0">
              <a:latin typeface="Franklin Gothic Medium" panose="020B0603020102020204" pitchFamily="34" charset="0"/>
            </a:endParaRPr>
          </a:p>
        </p:txBody>
      </p:sp>
      <p:sp>
        <p:nvSpPr>
          <p:cNvPr id="184" name="Google Shape;184;p35"/>
          <p:cNvSpPr txBox="1">
            <a:spLocks noGrp="1"/>
          </p:cNvSpPr>
          <p:nvPr>
            <p:ph type="sldNum" idx="12"/>
          </p:nvPr>
        </p:nvSpPr>
        <p:spPr>
          <a:prstGeom prst="rect">
            <a:avLst/>
          </a:prstGeom>
          <a:noFill/>
          <a:ln>
            <a:noFill/>
          </a:ln>
        </p:spPr>
        <p:txBody>
          <a:bodyPr spcFirstLastPara="1" wrap="square" lIns="91433" tIns="45700" rIns="91433" bIns="45700" anchor="ctr" anchorCtr="0">
            <a:noAutofit/>
          </a:bodyPr>
          <a:lstStyle/>
          <a:p>
            <a:fld id="{00000000-1234-1234-1234-123412341234}" type="slidenum">
              <a:rPr lang="en" sz="1467"/>
              <a:pPr/>
              <a:t>20</a:t>
            </a:fld>
            <a:endParaRPr sz="1467" dirty="0"/>
          </a:p>
        </p:txBody>
      </p:sp>
      <p:pic>
        <p:nvPicPr>
          <p:cNvPr id="185" name="Google Shape;185;p35" descr="Feedback provided indicated that supports were needed to assist stakeholders in seeing how the inquiry and discipline strand standards interact in a learning experience. This section provides guidance on how to combine the standards into a learning experience for students and how the standards work together to ensure students are engaged in the inquiry practices throughout K-8. The identified sample evidence of learning is a possible suggestion of how the disciplinary strand standards interact with the inquiry practices; however, it is not the only pathway and is not comprehensive to obtain mastery of the standards.&#10;" title="What this would look like in practice "/>
          <p:cNvPicPr preferRelativeResize="0"/>
          <p:nvPr/>
        </p:nvPicPr>
        <p:blipFill rotWithShape="1">
          <a:blip r:embed="rId5">
            <a:alphaModFix/>
          </a:blip>
          <a:srcRect/>
          <a:stretch/>
        </p:blipFill>
        <p:spPr>
          <a:xfrm>
            <a:off x="560200" y="1707600"/>
            <a:ext cx="9130531" cy="5319000"/>
          </a:xfrm>
          <a:prstGeom prst="rect">
            <a:avLst/>
          </a:prstGeom>
          <a:noFill/>
          <a:ln>
            <a:noFill/>
          </a:ln>
        </p:spPr>
      </p:pic>
      <p:sp>
        <p:nvSpPr>
          <p:cNvPr id="186" name="Google Shape;186;p35"/>
          <p:cNvSpPr/>
          <p:nvPr/>
        </p:nvSpPr>
        <p:spPr>
          <a:xfrm>
            <a:off x="0" y="384400"/>
            <a:ext cx="9328400" cy="1323200"/>
          </a:xfrm>
          <a:prstGeom prst="rect">
            <a:avLst/>
          </a:prstGeom>
          <a:noFill/>
          <a:ln>
            <a:noFill/>
          </a:ln>
        </p:spPr>
        <p:txBody>
          <a:bodyPr spcFirstLastPara="1" wrap="square" lIns="91433" tIns="45700" rIns="91433" bIns="45700" anchor="t" anchorCtr="0">
            <a:noAutofit/>
          </a:bodyPr>
          <a:lstStyle/>
          <a:p>
            <a:r>
              <a:rPr lang="en" sz="1467" b="1">
                <a:latin typeface="Calibri"/>
                <a:ea typeface="Calibri"/>
                <a:cs typeface="Calibri"/>
                <a:sym typeface="Calibri"/>
              </a:rPr>
              <a:t>What this would look like in practice</a:t>
            </a:r>
            <a:r>
              <a:rPr lang="en" sz="1467" i="1">
                <a:latin typeface="Calibri"/>
                <a:ea typeface="Calibri"/>
                <a:cs typeface="Calibri"/>
                <a:sym typeface="Calibri"/>
              </a:rPr>
              <a:t> </a:t>
            </a:r>
            <a:endParaRPr sz="1467" dirty="0">
              <a:latin typeface="Calibri"/>
              <a:ea typeface="Calibri"/>
              <a:cs typeface="Calibri"/>
              <a:sym typeface="Calibri"/>
            </a:endParaRPr>
          </a:p>
          <a:p>
            <a:r>
              <a:rPr lang="en" sz="1467">
                <a:latin typeface="Calibri"/>
                <a:ea typeface="Calibri"/>
                <a:cs typeface="Calibri"/>
                <a:sym typeface="Calibri"/>
              </a:rPr>
              <a:t>This example provides guidance on how to combine the standards into a learning experience for students and how the standards work together to ensure students are engaged in the inquiry practices throughout grade 2. The identified sample evidence of learning is a possible suggestion of how the disciplinary strand standards interact with the inquiry practices; however, it is not the only pathway and is not comprehensive to obtain mastery of the standards. </a:t>
            </a:r>
            <a:endParaRPr sz="1467" dirty="0">
              <a:latin typeface="Calibri"/>
              <a:ea typeface="Calibri"/>
              <a:cs typeface="Calibri"/>
              <a:sym typeface="Calibri"/>
            </a:endParaRPr>
          </a:p>
        </p:txBody>
      </p:sp>
      <p:pic>
        <p:nvPicPr>
          <p:cNvPr id="2" name="Recorded Sound" descr="Click on image to play recording. " title="Specific Overview- What this would look like in practi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8967" y="5890758"/>
            <a:ext cx="487363" cy="487363"/>
          </a:xfrm>
          <a:prstGeom prst="rect">
            <a:avLst/>
          </a:prstGeom>
        </p:spPr>
      </p:pic>
    </p:spTree>
    <p:extLst>
      <p:ext uri="{BB962C8B-B14F-4D97-AF65-F5344CB8AC3E}">
        <p14:creationId xmlns:p14="http://schemas.microsoft.com/office/powerpoint/2010/main" val="16116433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sz="4800" b="1" dirty="0">
                <a:latin typeface="Franklin Gothic Medium" panose="020B0603020102020204" pitchFamily="34" charset="0"/>
              </a:rPr>
              <a:t>Specific Overview</a:t>
            </a:r>
            <a:endParaRPr lang="en-US" dirty="0">
              <a:latin typeface="Franklin Gothic Medium" panose="020B0603020102020204" pitchFamily="34" charset="0"/>
            </a:endParaRPr>
          </a:p>
        </p:txBody>
      </p:sp>
      <p:sp>
        <p:nvSpPr>
          <p:cNvPr id="3" name="Text Placeholder 2"/>
          <p:cNvSpPr>
            <a:spLocks noGrp="1"/>
          </p:cNvSpPr>
          <p:nvPr>
            <p:ph type="body" idx="1"/>
          </p:nvPr>
        </p:nvSpPr>
        <p:spPr/>
        <p:txBody>
          <a:bodyPr/>
          <a:lstStyle/>
          <a:p>
            <a:endParaRPr lang="en-US" dirty="0"/>
          </a:p>
        </p:txBody>
      </p:sp>
      <p:pic>
        <p:nvPicPr>
          <p:cNvPr id="4" name="Picture 3" descr="This is a screenshot of the Opportunities for Cross Disciplinary Connections from the KAS for Social Studies."/>
          <p:cNvPicPr>
            <a:picLocks noChangeAspect="1"/>
          </p:cNvPicPr>
          <p:nvPr/>
        </p:nvPicPr>
        <p:blipFill>
          <a:blip r:embed="rId5"/>
          <a:stretch>
            <a:fillRect/>
          </a:stretch>
        </p:blipFill>
        <p:spPr>
          <a:xfrm>
            <a:off x="0" y="2020767"/>
            <a:ext cx="12192000" cy="2816467"/>
          </a:xfrm>
          <a:prstGeom prst="rect">
            <a:avLst/>
          </a:prstGeom>
        </p:spPr>
      </p:pic>
      <p:pic>
        <p:nvPicPr>
          <p:cNvPr id="5" name="Recorded Sound" descr="Click on image to play clip." title="Specific Overvi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13007" y="5647807"/>
            <a:ext cx="487363" cy="487363"/>
          </a:xfrm>
          <a:prstGeom prst="rect">
            <a:avLst/>
          </a:prstGeom>
        </p:spPr>
      </p:pic>
    </p:spTree>
    <p:extLst>
      <p:ext uri="{BB962C8B-B14F-4D97-AF65-F5344CB8AC3E}">
        <p14:creationId xmlns:p14="http://schemas.microsoft.com/office/powerpoint/2010/main" val="3209443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5786" y="257216"/>
            <a:ext cx="10460980" cy="1320900"/>
          </a:xfrm>
        </p:spPr>
        <p:txBody>
          <a:bodyPr>
            <a:normAutofit/>
          </a:bodyPr>
          <a:lstStyle/>
          <a:p>
            <a:r>
              <a:rPr lang="en-US" dirty="0">
                <a:solidFill>
                  <a:srgbClr val="3A757A"/>
                </a:solidFill>
                <a:latin typeface="Franklin Gothic Medium" panose="020B0603020102020204" pitchFamily="34" charset="0"/>
              </a:rPr>
              <a:t>Grade-level Specific Overview Reflection</a:t>
            </a:r>
          </a:p>
        </p:txBody>
      </p:sp>
      <p:sp>
        <p:nvSpPr>
          <p:cNvPr id="3" name="Slide Number Placeholder 2"/>
          <p:cNvSpPr>
            <a:spLocks noGrp="1"/>
          </p:cNvSpPr>
          <p:nvPr>
            <p:ph type="sldNum" idx="12"/>
          </p:nvPr>
        </p:nvSpPr>
        <p:spPr/>
        <p:txBody>
          <a:bodyPr/>
          <a:lstStyle/>
          <a:p>
            <a:fld id="{00000000-1234-1234-1234-123412341234}" type="slidenum">
              <a:rPr lang="en-US" smtClean="0">
                <a:solidFill>
                  <a:srgbClr val="FFFFFF"/>
                </a:solidFill>
              </a:rPr>
              <a:pPr/>
              <a:t>22</a:t>
            </a:fld>
            <a:endParaRPr lang="en-US" dirty="0">
              <a:solidFill>
                <a:srgbClr val="FFFFFF"/>
              </a:solidFill>
            </a:endParaRPr>
          </a:p>
        </p:txBody>
      </p:sp>
      <p:sp>
        <p:nvSpPr>
          <p:cNvPr id="5" name="Text Placeholder 4"/>
          <p:cNvSpPr>
            <a:spLocks noGrp="1"/>
          </p:cNvSpPr>
          <p:nvPr>
            <p:ph type="body" idx="1"/>
          </p:nvPr>
        </p:nvSpPr>
        <p:spPr>
          <a:xfrm>
            <a:off x="555786" y="1026152"/>
            <a:ext cx="10717265" cy="5574632"/>
          </a:xfrm>
        </p:spPr>
        <p:txBody>
          <a:bodyPr>
            <a:normAutofit lnSpcReduction="10000"/>
          </a:bodyPr>
          <a:lstStyle/>
          <a:p>
            <a:pPr marL="971526" indent="-742932">
              <a:buClrTx/>
              <a:buAutoNum type="arabicPeriod"/>
            </a:pPr>
            <a:r>
              <a:rPr lang="en-US" sz="3200" dirty="0">
                <a:latin typeface="Franklin Gothic Book" panose="020B0503020102020204" pitchFamily="34" charset="0"/>
              </a:rPr>
              <a:t>How might this grade specific overview be useful to you in your role?</a:t>
            </a:r>
          </a:p>
          <a:p>
            <a:pPr marL="971526" indent="-742932">
              <a:buClrTx/>
              <a:buFont typeface="Noto Sans Symbols"/>
              <a:buAutoNum type="arabicPeriod"/>
            </a:pPr>
            <a:r>
              <a:rPr lang="en-US" sz="3200" dirty="0">
                <a:latin typeface="Franklin Gothic Book" panose="020B0503020102020204" pitchFamily="34" charset="0"/>
              </a:rPr>
              <a:t>How will the “looking back, looking ahead” progression snapshots be helpful? </a:t>
            </a:r>
          </a:p>
          <a:p>
            <a:pPr marL="971526" indent="-742932">
              <a:buClrTx/>
              <a:buAutoNum type="arabicPeriod"/>
            </a:pPr>
            <a:r>
              <a:rPr lang="en-US" sz="3200" dirty="0">
                <a:latin typeface="Franklin Gothic Book" panose="020B0503020102020204" pitchFamily="34" charset="0"/>
              </a:rPr>
              <a:t>How will the “what this looks like in practice?” section be helpful?</a:t>
            </a:r>
          </a:p>
          <a:p>
            <a:pPr marL="971526" indent="-742932">
              <a:buClrTx/>
              <a:buAutoNum type="arabicPeriod"/>
            </a:pPr>
            <a:r>
              <a:rPr lang="en-US" sz="3200" dirty="0">
                <a:latin typeface="Franklin Gothic Book" panose="020B0503020102020204" pitchFamily="34" charset="0"/>
              </a:rPr>
              <a:t>How could the “opportunities for cross disciplinary connections” be useful?</a:t>
            </a:r>
          </a:p>
          <a:p>
            <a:pPr marL="971526" indent="-742932">
              <a:buClrTx/>
              <a:buFont typeface="Noto Sans Symbols"/>
              <a:buAutoNum type="arabicPeriod"/>
            </a:pPr>
            <a:r>
              <a:rPr lang="en-US" sz="3200" dirty="0">
                <a:latin typeface="Franklin Gothic Book" panose="020B0503020102020204" pitchFamily="34" charset="0"/>
              </a:rPr>
              <a:t>Where might you need additional support?</a:t>
            </a:r>
            <a:br>
              <a:rPr lang="en-US" dirty="0"/>
            </a:br>
            <a:endParaRPr lang="en-US" dirty="0"/>
          </a:p>
        </p:txBody>
      </p:sp>
    </p:spTree>
    <p:extLst>
      <p:ext uri="{BB962C8B-B14F-4D97-AF65-F5344CB8AC3E}">
        <p14:creationId xmlns:p14="http://schemas.microsoft.com/office/powerpoint/2010/main" val="1981566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7"/>
          <p:cNvSpPr txBox="1">
            <a:spLocks noGrp="1"/>
          </p:cNvSpPr>
          <p:nvPr>
            <p:ph type="title"/>
          </p:nvPr>
        </p:nvSpPr>
        <p:spPr>
          <a:xfrm>
            <a:off x="133815" y="100363"/>
            <a:ext cx="9018800" cy="802800"/>
          </a:xfrm>
          <a:prstGeom prst="rect">
            <a:avLst/>
          </a:prstGeom>
          <a:noFill/>
          <a:ln>
            <a:noFill/>
          </a:ln>
        </p:spPr>
        <p:txBody>
          <a:bodyPr spcFirstLastPara="1" wrap="square" lIns="91433" tIns="45700" rIns="91433" bIns="45700" anchor="t" anchorCtr="0">
            <a:noAutofit/>
          </a:bodyPr>
          <a:lstStyle/>
          <a:p>
            <a:r>
              <a:rPr lang="en" sz="2000" i="1" dirty="0">
                <a:latin typeface="Franklin Gothic Medium" panose="020B0603020102020204" pitchFamily="34" charset="0"/>
              </a:rPr>
              <a:t>Disciplinary Clarifications</a:t>
            </a:r>
            <a:endParaRPr sz="2000" dirty="0">
              <a:latin typeface="Franklin Gothic Medium" panose="020B0603020102020204" pitchFamily="34" charset="0"/>
            </a:endParaRPr>
          </a:p>
        </p:txBody>
      </p:sp>
      <p:sp>
        <p:nvSpPr>
          <p:cNvPr id="201" name="Google Shape;201;p37"/>
          <p:cNvSpPr txBox="1">
            <a:spLocks noGrp="1"/>
          </p:cNvSpPr>
          <p:nvPr>
            <p:ph type="sldNum" idx="12"/>
          </p:nvPr>
        </p:nvSpPr>
        <p:spPr>
          <a:prstGeom prst="rect">
            <a:avLst/>
          </a:prstGeom>
          <a:noFill/>
          <a:ln>
            <a:noFill/>
          </a:ln>
        </p:spPr>
        <p:txBody>
          <a:bodyPr spcFirstLastPara="1" wrap="square" lIns="91433" tIns="45700" rIns="91433" bIns="45700" anchor="ctr" anchorCtr="0">
            <a:noAutofit/>
          </a:bodyPr>
          <a:lstStyle/>
          <a:p>
            <a:fld id="{00000000-1234-1234-1234-123412341234}" type="slidenum">
              <a:rPr lang="en" sz="1467"/>
              <a:pPr/>
              <a:t>23</a:t>
            </a:fld>
            <a:endParaRPr sz="1467" dirty="0"/>
          </a:p>
        </p:txBody>
      </p:sp>
      <p:pic>
        <p:nvPicPr>
          <p:cNvPr id="202" name="Google Shape;202;p37" descr="Based on feedback provided, disciplinary clarifications were added in kindergarten through grade 8. Following the grade-level standards for each grade, disciplinary clarifications are provided. The disciplinary clarifications include sample ideas of content and concepts to help teachers better understand the expectations of the standards. The identified disciplinary clarifications are possible suggestions; however, they are not the only pathways and are not comprehensive to obtain mastery of the standards. &#10;" title="Example of Disciplinary Clarifications and Instructional Support"/>
          <p:cNvPicPr preferRelativeResize="0"/>
          <p:nvPr/>
        </p:nvPicPr>
        <p:blipFill rotWithShape="1">
          <a:blip r:embed="rId5">
            <a:alphaModFix/>
          </a:blip>
          <a:srcRect/>
          <a:stretch/>
        </p:blipFill>
        <p:spPr>
          <a:xfrm>
            <a:off x="0" y="501764"/>
            <a:ext cx="9765333" cy="6345001"/>
          </a:xfrm>
          <a:prstGeom prst="rect">
            <a:avLst/>
          </a:prstGeom>
          <a:noFill/>
          <a:ln>
            <a:noFill/>
          </a:ln>
        </p:spPr>
      </p:pic>
      <p:pic>
        <p:nvPicPr>
          <p:cNvPr id="2" name="Recorded Sound" descr="Click on image to play recording. " title="Disciplinary Clarificat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0509" y="4901358"/>
            <a:ext cx="487363" cy="487363"/>
          </a:xfrm>
          <a:prstGeom prst="rect">
            <a:avLst/>
          </a:prstGeom>
        </p:spPr>
      </p:pic>
    </p:spTree>
    <p:extLst>
      <p:ext uri="{BB962C8B-B14F-4D97-AF65-F5344CB8AC3E}">
        <p14:creationId xmlns:p14="http://schemas.microsoft.com/office/powerpoint/2010/main" val="19092401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3A757A"/>
                </a:solidFill>
                <a:latin typeface="Franklin Gothic Medium" panose="020B0603020102020204" pitchFamily="34" charset="0"/>
              </a:rPr>
              <a:t>Disciplinary Clarification Reflection</a:t>
            </a:r>
          </a:p>
        </p:txBody>
      </p:sp>
      <p:sp>
        <p:nvSpPr>
          <p:cNvPr id="3" name="Slide Number Placeholder 2"/>
          <p:cNvSpPr>
            <a:spLocks noGrp="1"/>
          </p:cNvSpPr>
          <p:nvPr>
            <p:ph type="sldNum" idx="12"/>
          </p:nvPr>
        </p:nvSpPr>
        <p:spPr/>
        <p:txBody>
          <a:bodyPr/>
          <a:lstStyle/>
          <a:p>
            <a:fld id="{00000000-1234-1234-1234-123412341234}" type="slidenum">
              <a:rPr lang="en-US" smtClean="0">
                <a:solidFill>
                  <a:srgbClr val="FFFFFF"/>
                </a:solidFill>
              </a:rPr>
              <a:pPr/>
              <a:t>24</a:t>
            </a:fld>
            <a:endParaRPr lang="en-US" dirty="0">
              <a:solidFill>
                <a:srgbClr val="FFFFFF"/>
              </a:solidFill>
            </a:endParaRPr>
          </a:p>
        </p:txBody>
      </p:sp>
      <p:sp>
        <p:nvSpPr>
          <p:cNvPr id="5" name="Text Placeholder 4"/>
          <p:cNvSpPr>
            <a:spLocks noGrp="1"/>
          </p:cNvSpPr>
          <p:nvPr>
            <p:ph type="body" idx="1"/>
          </p:nvPr>
        </p:nvSpPr>
        <p:spPr>
          <a:xfrm>
            <a:off x="581635" y="1921565"/>
            <a:ext cx="9090000" cy="4936435"/>
          </a:xfrm>
        </p:spPr>
        <p:txBody>
          <a:bodyPr/>
          <a:lstStyle/>
          <a:p>
            <a:pPr marL="971526" indent="-742932">
              <a:buClrTx/>
              <a:buAutoNum type="arabicPeriod"/>
            </a:pPr>
            <a:r>
              <a:rPr lang="en-US" sz="3200" dirty="0">
                <a:solidFill>
                  <a:schemeClr val="tx1"/>
                </a:solidFill>
                <a:latin typeface="Franklin Gothic Book" panose="020B0503020102020204" pitchFamily="34" charset="0"/>
              </a:rPr>
              <a:t>How might the disciplinary clarifications be useful to you in your role?</a:t>
            </a:r>
          </a:p>
          <a:p>
            <a:pPr marL="971526" indent="-742932">
              <a:buClrTx/>
              <a:buFont typeface="Noto Sans Symbols"/>
              <a:buAutoNum type="arabicPeriod"/>
            </a:pPr>
            <a:r>
              <a:rPr lang="en-US" sz="3200" dirty="0">
                <a:solidFill>
                  <a:schemeClr val="tx1"/>
                </a:solidFill>
                <a:latin typeface="Franklin Gothic Book" panose="020B0503020102020204" pitchFamily="34" charset="0"/>
              </a:rPr>
              <a:t>When engaging with the disciplinary clarifications, what must you consider when developing curriculum?</a:t>
            </a:r>
          </a:p>
          <a:p>
            <a:pPr marL="971526" indent="-742932">
              <a:buClrTx/>
              <a:buFont typeface="Noto Sans Symbols"/>
              <a:buAutoNum type="arabicPeriod"/>
            </a:pPr>
            <a:r>
              <a:rPr lang="en-US" sz="3200" dirty="0">
                <a:solidFill>
                  <a:schemeClr val="tx1"/>
                </a:solidFill>
                <a:latin typeface="Franklin Gothic Book" panose="020B0503020102020204" pitchFamily="34" charset="0"/>
              </a:rPr>
              <a:t>Where might you need additional support?</a:t>
            </a:r>
          </a:p>
        </p:txBody>
      </p:sp>
    </p:spTree>
    <p:extLst>
      <p:ext uri="{BB962C8B-B14F-4D97-AF65-F5344CB8AC3E}">
        <p14:creationId xmlns:p14="http://schemas.microsoft.com/office/powerpoint/2010/main" val="1555491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8"/>
          <p:cNvSpPr txBox="1">
            <a:spLocks noGrp="1"/>
          </p:cNvSpPr>
          <p:nvPr>
            <p:ph type="title"/>
          </p:nvPr>
        </p:nvSpPr>
        <p:spPr>
          <a:xfrm>
            <a:off x="304799" y="0"/>
            <a:ext cx="11268501" cy="998800"/>
          </a:xfrm>
          <a:prstGeom prst="rect">
            <a:avLst/>
          </a:prstGeom>
          <a:noFill/>
          <a:ln>
            <a:noFill/>
          </a:ln>
        </p:spPr>
        <p:txBody>
          <a:bodyPr spcFirstLastPara="1" wrap="square" lIns="91433" tIns="91433" rIns="91433" bIns="91433" anchor="t" anchorCtr="0">
            <a:noAutofit/>
          </a:bodyPr>
          <a:lstStyle/>
          <a:p>
            <a:r>
              <a:rPr lang="en" sz="4000" i="1" dirty="0">
                <a:latin typeface="Franklin Gothic Medium" panose="020B0603020102020204" pitchFamily="34" charset="0"/>
              </a:rPr>
              <a:t>Kentucky Academic Standards for Social Studies</a:t>
            </a:r>
            <a:endParaRPr sz="4000" i="1" dirty="0">
              <a:latin typeface="Franklin Gothic Medium" panose="020B0603020102020204" pitchFamily="34" charset="0"/>
            </a:endParaRPr>
          </a:p>
        </p:txBody>
      </p:sp>
      <p:sp>
        <p:nvSpPr>
          <p:cNvPr id="208" name="Google Shape;208;p38"/>
          <p:cNvSpPr txBox="1">
            <a:spLocks noGrp="1"/>
          </p:cNvSpPr>
          <p:nvPr>
            <p:ph type="body" idx="1"/>
          </p:nvPr>
        </p:nvSpPr>
        <p:spPr>
          <a:xfrm>
            <a:off x="138838" y="888817"/>
            <a:ext cx="9760800" cy="5535200"/>
          </a:xfrm>
          <a:prstGeom prst="rect">
            <a:avLst/>
          </a:prstGeom>
          <a:noFill/>
          <a:ln>
            <a:noFill/>
          </a:ln>
        </p:spPr>
        <p:txBody>
          <a:bodyPr spcFirstLastPara="1" wrap="square" lIns="91433" tIns="91433" rIns="91433" bIns="91433" anchor="t" anchorCtr="0">
            <a:noAutofit/>
          </a:bodyPr>
          <a:lstStyle/>
          <a:p>
            <a:pPr marL="135463" indent="0">
              <a:lnSpc>
                <a:spcPct val="80000"/>
              </a:lnSpc>
              <a:buClr>
                <a:srgbClr val="3F3F3F"/>
              </a:buClr>
              <a:buSzPts val="1200"/>
              <a:buNone/>
            </a:pPr>
            <a:r>
              <a:rPr lang="en" sz="3200" dirty="0">
                <a:solidFill>
                  <a:schemeClr val="dk1"/>
                </a:solidFill>
                <a:latin typeface="Franklin Gothic Book" panose="020B0503020102020204" pitchFamily="34" charset="0"/>
                <a:ea typeface="Calibri"/>
                <a:cs typeface="Calibri"/>
                <a:sym typeface="Calibri"/>
              </a:rPr>
              <a:t>Additional Highlights:</a:t>
            </a:r>
            <a:endParaRPr sz="3200" dirty="0">
              <a:latin typeface="Franklin Gothic Book" panose="020B0503020102020204" pitchFamily="34" charset="0"/>
            </a:endParaRPr>
          </a:p>
          <a:p>
            <a:pPr marL="592652" indent="-558786">
              <a:lnSpc>
                <a:spcPct val="80000"/>
              </a:lnSpc>
              <a:buClr>
                <a:srgbClr val="3F3F3F"/>
              </a:buClr>
              <a:buSzPts val="2400"/>
              <a:buFont typeface="Arial"/>
              <a:buChar char="•"/>
            </a:pPr>
            <a:r>
              <a:rPr lang="en" sz="3200" dirty="0">
                <a:solidFill>
                  <a:schemeClr val="dk1"/>
                </a:solidFill>
                <a:latin typeface="Franklin Gothic Book" panose="020B0503020102020204" pitchFamily="34" charset="0"/>
                <a:ea typeface="Calibri"/>
                <a:cs typeface="Calibri"/>
                <a:sym typeface="Calibri"/>
              </a:rPr>
              <a:t>Organized in progressions from K-12 by grade level, inquiry practice, discipline, and concepts and practices</a:t>
            </a:r>
            <a:endParaRPr sz="3200" dirty="0">
              <a:solidFill>
                <a:schemeClr val="dk1"/>
              </a:solidFill>
              <a:latin typeface="Franklin Gothic Book" panose="020B0503020102020204" pitchFamily="34" charset="0"/>
              <a:ea typeface="Calibri"/>
              <a:cs typeface="Calibri"/>
              <a:sym typeface="Calibri"/>
            </a:endParaRPr>
          </a:p>
          <a:p>
            <a:pPr marL="0" indent="0">
              <a:lnSpc>
                <a:spcPct val="80000"/>
              </a:lnSpc>
              <a:buNone/>
            </a:pPr>
            <a:endParaRPr sz="2800" dirty="0"/>
          </a:p>
        </p:txBody>
      </p:sp>
      <p:sp>
        <p:nvSpPr>
          <p:cNvPr id="209" name="Google Shape;209;p38"/>
          <p:cNvSpPr txBox="1">
            <a:spLocks noGrp="1"/>
          </p:cNvSpPr>
          <p:nvPr>
            <p:ph type="sldNum" idx="12"/>
          </p:nvPr>
        </p:nvSpPr>
        <p:spPr>
          <a:prstGeom prst="rect">
            <a:avLst/>
          </a:prstGeom>
          <a:noFill/>
          <a:ln>
            <a:noFill/>
          </a:ln>
        </p:spPr>
        <p:txBody>
          <a:bodyPr spcFirstLastPara="1" wrap="square" lIns="91433" tIns="45700" rIns="91433" bIns="45700" anchor="ctr" anchorCtr="0">
            <a:noAutofit/>
          </a:bodyPr>
          <a:lstStyle/>
          <a:p>
            <a:fld id="{00000000-1234-1234-1234-123412341234}" type="slidenum">
              <a:rPr lang="en"/>
              <a:pPr/>
              <a:t>25</a:t>
            </a:fld>
            <a:endParaRPr dirty="0"/>
          </a:p>
        </p:txBody>
      </p:sp>
      <p:pic>
        <p:nvPicPr>
          <p:cNvPr id="2" name="Picture 1" descr="This image depictes Appendix A- Kindergarten through Grade 8 and High School progressions. " title="Image of Appendix A- Kindergarten through High School Progressions"/>
          <p:cNvPicPr>
            <a:picLocks noChangeAspect="1"/>
          </p:cNvPicPr>
          <p:nvPr/>
        </p:nvPicPr>
        <p:blipFill rotWithShape="1">
          <a:blip r:embed="rId5"/>
          <a:srcRect b="44927"/>
          <a:stretch/>
        </p:blipFill>
        <p:spPr>
          <a:xfrm>
            <a:off x="1015999" y="3285386"/>
            <a:ext cx="8781111" cy="3572614"/>
          </a:xfrm>
          <a:prstGeom prst="rect">
            <a:avLst/>
          </a:prstGeom>
        </p:spPr>
      </p:pic>
      <p:pic>
        <p:nvPicPr>
          <p:cNvPr id="3" name="Recorded Sound" descr="Click on the image to play recording. " title="The Progress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16289" y="5442533"/>
            <a:ext cx="487363" cy="487363"/>
          </a:xfrm>
          <a:prstGeom prst="rect">
            <a:avLst/>
          </a:prstGeom>
        </p:spPr>
      </p:pic>
    </p:spTree>
    <p:extLst>
      <p:ext uri="{BB962C8B-B14F-4D97-AF65-F5344CB8AC3E}">
        <p14:creationId xmlns:p14="http://schemas.microsoft.com/office/powerpoint/2010/main" val="1940789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K-12 Progressions Reflection</a:t>
            </a:r>
          </a:p>
        </p:txBody>
      </p:sp>
      <p:sp>
        <p:nvSpPr>
          <p:cNvPr id="3" name="Text Placeholder 2"/>
          <p:cNvSpPr>
            <a:spLocks noGrp="1"/>
          </p:cNvSpPr>
          <p:nvPr>
            <p:ph type="body" idx="1"/>
          </p:nvPr>
        </p:nvSpPr>
        <p:spPr/>
        <p:txBody>
          <a:bodyPr/>
          <a:lstStyle/>
          <a:p>
            <a:pPr marL="742932" indent="-742932">
              <a:buAutoNum type="arabicPeriod"/>
            </a:pPr>
            <a:r>
              <a:rPr lang="en-US" sz="4000" dirty="0">
                <a:latin typeface="Franklin Gothic Book" panose="020B0503020102020204" pitchFamily="34" charset="0"/>
              </a:rPr>
              <a:t>How might the progressions be useful for vertical alignment? In PLCs? </a:t>
            </a:r>
          </a:p>
          <a:p>
            <a:pPr marL="742932" indent="-742932">
              <a:buAutoNum type="arabicPeriod"/>
            </a:pPr>
            <a:r>
              <a:rPr lang="en-US" sz="4000" dirty="0">
                <a:latin typeface="Franklin Gothic Book" panose="020B0503020102020204" pitchFamily="34" charset="0"/>
              </a:rPr>
              <a:t>Where might you need additional support?</a:t>
            </a:r>
          </a:p>
          <a:p>
            <a:endParaRPr lang="en-US" dirty="0"/>
          </a:p>
        </p:txBody>
      </p:sp>
      <p:sp>
        <p:nvSpPr>
          <p:cNvPr id="4" name="Slide Number Placeholder 3"/>
          <p:cNvSpPr>
            <a:spLocks noGrp="1"/>
          </p:cNvSpPr>
          <p:nvPr>
            <p:ph type="sldNum" idx="12"/>
          </p:nvPr>
        </p:nvSpPr>
        <p:spPr/>
        <p:txBody>
          <a:bodyPr/>
          <a:lstStyle/>
          <a:p>
            <a:fld id="{00000000-1234-1234-1234-123412341234}" type="slidenum">
              <a:rPr lang="en-US" smtClean="0"/>
              <a:pPr/>
              <a:t>26</a:t>
            </a:fld>
            <a:endParaRPr lang="en-US" dirty="0"/>
          </a:p>
        </p:txBody>
      </p:sp>
    </p:spTree>
    <p:extLst>
      <p:ext uri="{BB962C8B-B14F-4D97-AF65-F5344CB8AC3E}">
        <p14:creationId xmlns:p14="http://schemas.microsoft.com/office/powerpoint/2010/main" val="638744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latin typeface="Franklin Gothic Medium" panose="020B0603020102020204" pitchFamily="34" charset="0"/>
              </a:rPr>
              <a:t>Coming Up</a:t>
            </a:r>
          </a:p>
        </p:txBody>
      </p:sp>
      <p:sp>
        <p:nvSpPr>
          <p:cNvPr id="4" name="Slide Number Placeholder 3"/>
          <p:cNvSpPr>
            <a:spLocks noGrp="1"/>
          </p:cNvSpPr>
          <p:nvPr>
            <p:ph type="sldNum" sz="quarter" idx="12"/>
          </p:nvPr>
        </p:nvSpPr>
        <p:spPr/>
        <p:txBody>
          <a:bodyPr/>
          <a:lstStyle/>
          <a:p>
            <a:fld id="{91BD7323-49BF-4C97-8773-5EC64C492009}" type="slidenum">
              <a:rPr lang="en-US" smtClean="0"/>
              <a:t>27</a:t>
            </a:fld>
            <a:endParaRPr lang="en-US" dirty="0"/>
          </a:p>
        </p:txBody>
      </p:sp>
      <p:sp>
        <p:nvSpPr>
          <p:cNvPr id="3" name="Text Placeholder 2">
            <a:extLst>
              <a:ext uri="{FF2B5EF4-FFF2-40B4-BE49-F238E27FC236}">
                <a16:creationId xmlns:a16="http://schemas.microsoft.com/office/drawing/2014/main" id="{60D007F8-46F8-49A3-CBDE-17D7C482DE20}"/>
              </a:ext>
            </a:extLst>
          </p:cNvPr>
          <p:cNvSpPr>
            <a:spLocks noGrp="1"/>
          </p:cNvSpPr>
          <p:nvPr>
            <p:ph type="body" sz="quarter" idx="13"/>
          </p:nvPr>
        </p:nvSpPr>
        <p:spPr>
          <a:xfrm>
            <a:off x="733207" y="978338"/>
            <a:ext cx="10021229" cy="4901324"/>
          </a:xfrm>
        </p:spPr>
        <p:txBody>
          <a:bodyPr>
            <a:normAutofit/>
          </a:bodyPr>
          <a:lstStyle/>
          <a:p>
            <a:pPr marL="519113" indent="-341313">
              <a:buFont typeface="Arial" panose="020B0604020202020204" pitchFamily="34" charset="0"/>
              <a:buChar char="•"/>
            </a:pPr>
            <a:r>
              <a:rPr lang="en-US" sz="2800" dirty="0">
                <a:latin typeface="Franklin Gothic Book" panose="020B0503020102020204" pitchFamily="34" charset="0"/>
              </a:rPr>
              <a:t>Section D:  Deeper Dive into the Inquiry Practices: Questioning</a:t>
            </a:r>
          </a:p>
          <a:p>
            <a:pPr marL="519113" indent="-341313">
              <a:buFont typeface="Arial" panose="020B0604020202020204" pitchFamily="34" charset="0"/>
              <a:buChar char="•"/>
            </a:pPr>
            <a:r>
              <a:rPr lang="en-US" sz="2800" dirty="0">
                <a:latin typeface="Franklin Gothic Book" panose="020B0503020102020204" pitchFamily="34" charset="0"/>
              </a:rPr>
              <a:t>Section E:  Deeper Dive into the Inquiry Practices: Using Evidence</a:t>
            </a:r>
          </a:p>
          <a:p>
            <a:pPr marL="519113" indent="-341313">
              <a:buFont typeface="Arial" panose="020B0604020202020204" pitchFamily="34" charset="0"/>
              <a:buChar char="•"/>
            </a:pPr>
            <a:r>
              <a:rPr lang="en-US" sz="2800" dirty="0">
                <a:latin typeface="Franklin Gothic Book" panose="020B0503020102020204" pitchFamily="34" charset="0"/>
              </a:rPr>
              <a:t>Section F:  Deeper Dive into the Inquiry Practices: Communicating Conclusions</a:t>
            </a:r>
          </a:p>
          <a:p>
            <a:pPr marL="519113" indent="-341313">
              <a:buFont typeface="Arial" panose="020B0604020202020204" pitchFamily="34" charset="0"/>
              <a:buChar char="•"/>
            </a:pPr>
            <a:r>
              <a:rPr lang="en-US" sz="2800" dirty="0">
                <a:latin typeface="Franklin Gothic Book" panose="020B0503020102020204" pitchFamily="34" charset="0"/>
              </a:rPr>
              <a:t>Section G:  Deeper Dive into the Discipline Strands and the Concepts</a:t>
            </a:r>
            <a:r>
              <a:rPr lang="en-US" sz="2800" dirty="0">
                <a:latin typeface="Franklin Gothic Book" panose="020B0503020102020204" pitchFamily="34" charset="0"/>
                <a:cs typeface="Arial"/>
              </a:rPr>
              <a:t> and Practices </a:t>
            </a:r>
          </a:p>
          <a:p>
            <a:pPr marL="519113" indent="-341313">
              <a:buFont typeface="Arial,Sans-Serif" panose="020B0604020202020204" pitchFamily="34" charset="0"/>
              <a:buChar char="•"/>
            </a:pPr>
            <a:r>
              <a:rPr lang="en-US" sz="2800" dirty="0">
                <a:latin typeface="Franklin Gothic Book" panose="020B0503020102020204" pitchFamily="34" charset="0"/>
                <a:cs typeface="Arial"/>
              </a:rPr>
              <a:t>Section H: Exploring a Strongly Aligned Assignment Example</a:t>
            </a:r>
          </a:p>
          <a:p>
            <a:pPr marL="519113" indent="-341313">
              <a:buFont typeface="Arial,Sans-Serif" panose="020B0604020202020204" pitchFamily="34" charset="0"/>
              <a:buChar char="•"/>
            </a:pPr>
            <a:r>
              <a:rPr lang="en-US" sz="2800" dirty="0">
                <a:latin typeface="Franklin Gothic Book" panose="020B0503020102020204" pitchFamily="34" charset="0"/>
                <a:cs typeface="Arial"/>
              </a:rPr>
              <a:t>Section I: Wrap up &amp; Next Steps</a:t>
            </a:r>
            <a:endParaRPr lang="en-US" dirty="0">
              <a:latin typeface="Franklin Gothic Book" panose="020B0503020102020204" pitchFamily="34" charset="0"/>
            </a:endParaRPr>
          </a:p>
          <a:p>
            <a:endParaRPr lang="en-US" dirty="0"/>
          </a:p>
        </p:txBody>
      </p:sp>
    </p:spTree>
    <p:extLst>
      <p:ext uri="{BB962C8B-B14F-4D97-AF65-F5344CB8AC3E}">
        <p14:creationId xmlns:p14="http://schemas.microsoft.com/office/powerpoint/2010/main" val="4006190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B</a:t>
            </a:r>
          </a:p>
        </p:txBody>
      </p:sp>
      <p:sp>
        <p:nvSpPr>
          <p:cNvPr id="4" name="Slide Number Placeholder 3"/>
          <p:cNvSpPr>
            <a:spLocks noGrp="1"/>
          </p:cNvSpPr>
          <p:nvPr>
            <p:ph type="sldNum" idx="12"/>
          </p:nvPr>
        </p:nvSpPr>
        <p:spPr/>
        <p:txBody>
          <a:bodyPr/>
          <a:lstStyle/>
          <a:p>
            <a:fld id="{91BD7323-49BF-4C97-8773-5EC64C492009}" type="slidenum">
              <a:rPr lang="en-US" smtClean="0"/>
              <a:t>28</a:t>
            </a:fld>
            <a:endParaRPr lang="en-US" dirty="0"/>
          </a:p>
        </p:txBody>
      </p:sp>
      <p:sp>
        <p:nvSpPr>
          <p:cNvPr id="3" name="Text Placeholder 2" hidden="1"/>
          <p:cNvSpPr>
            <a:spLocks noGrp="1"/>
          </p:cNvSpPr>
          <p:nvPr>
            <p:ph type="body" idx="1"/>
          </p:nvPr>
        </p:nvSpPr>
        <p:spPr/>
        <p:txBody>
          <a:bodyPr/>
          <a:lstStyle/>
          <a:p>
            <a:endParaRPr lang="en-US" dirty="0"/>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82" y="372474"/>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682" y="2604683"/>
            <a:ext cx="10067084" cy="2677656"/>
          </a:xfrm>
          <a:prstGeom prst="rect">
            <a:avLst/>
          </a:prstGeom>
        </p:spPr>
        <p:txBody>
          <a:bodyPr wrap="square">
            <a:spAutoFit/>
          </a:bodyPr>
          <a:lstStyle/>
          <a:p>
            <a:r>
              <a:rPr lang="en-US" sz="2800" dirty="0">
                <a:solidFill>
                  <a:srgbClr val="333333"/>
                </a:solidFill>
                <a:latin typeface="Franklin Gothic Book" panose="020B0503020102020204" pitchFamily="34" charset="0"/>
              </a:rPr>
              <a:t>Stop here if you are completing Section C: </a:t>
            </a:r>
            <a:r>
              <a:rPr lang="en-US" sz="2800" dirty="0">
                <a:latin typeface="Franklin Gothic Book" panose="020B0503020102020204" pitchFamily="34" charset="0"/>
              </a:rPr>
              <a:t>Implementation Supports in the </a:t>
            </a:r>
            <a:r>
              <a:rPr lang="en-US" sz="2800" i="1" dirty="0">
                <a:latin typeface="Franklin Gothic Book" panose="020B0503020102020204" pitchFamily="34" charset="0"/>
              </a:rPr>
              <a:t>KAS for Social Studies </a:t>
            </a:r>
            <a:r>
              <a:rPr lang="en-US" sz="2800" b="1" dirty="0">
                <a:solidFill>
                  <a:srgbClr val="333333"/>
                </a:solidFill>
                <a:latin typeface="Franklin Gothic Book" panose="020B0503020102020204" pitchFamily="34" charset="0"/>
              </a:rPr>
              <a:t>only</a:t>
            </a:r>
            <a:r>
              <a:rPr lang="en-US" sz="2800" dirty="0">
                <a:solidFill>
                  <a:srgbClr val="333333"/>
                </a:solidFill>
                <a:latin typeface="Franklin Gothic Book" panose="020B0503020102020204" pitchFamily="34" charset="0"/>
              </a:rPr>
              <a:t>.  </a:t>
            </a:r>
            <a:endParaRPr lang="en-US" sz="2800" dirty="0">
              <a:latin typeface="Franklin Gothic Book" panose="020B0503020102020204" pitchFamily="34" charset="0"/>
            </a:endParaRPr>
          </a:p>
          <a:p>
            <a:br>
              <a:rPr lang="en-US" sz="2800" dirty="0">
                <a:latin typeface="Franklin Gothic Book" panose="020B0503020102020204" pitchFamily="34" charset="0"/>
              </a:rPr>
            </a:br>
            <a:r>
              <a:rPr lang="en-US" sz="2800" dirty="0">
                <a:solidFill>
                  <a:srgbClr val="333333"/>
                </a:solidFill>
                <a:latin typeface="Franklin Gothic Book" panose="020B0503020102020204" pitchFamily="34" charset="0"/>
              </a:rPr>
              <a:t>If you would like to complete another section of the module at this time, continue onto the next slide to begin facilitating Section D: </a:t>
            </a:r>
            <a:r>
              <a:rPr lang="en-US" sz="2800" dirty="0">
                <a:latin typeface="Franklin Gothic Book" panose="020B0503020102020204" pitchFamily="34" charset="0"/>
              </a:rPr>
              <a:t>Deeper Dive into the Inquiry Practices: Questioning</a:t>
            </a:r>
            <a:r>
              <a:rPr lang="en-US" sz="2800" dirty="0">
                <a:solidFill>
                  <a:srgbClr val="333333"/>
                </a:solidFill>
                <a:latin typeface="Franklin Gothic Book" panose="020B0503020102020204" pitchFamily="34" charset="0"/>
              </a:rPr>
              <a:t>.   </a:t>
            </a:r>
            <a:endParaRPr lang="en-US" sz="2800" dirty="0">
              <a:latin typeface="Franklin Gothic Book" panose="020B0503020102020204" pitchFamily="34" charset="0"/>
            </a:endParaRPr>
          </a:p>
        </p:txBody>
      </p:sp>
    </p:spTree>
    <p:extLst>
      <p:ext uri="{BB962C8B-B14F-4D97-AF65-F5344CB8AC3E}">
        <p14:creationId xmlns:p14="http://schemas.microsoft.com/office/powerpoint/2010/main" val="997579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2286906" y="64008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3010238" y="3675888"/>
            <a:ext cx="8978088" cy="1735377"/>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3A757A"/>
                </a:solidFill>
                <a:latin typeface="Franklin Gothic Medium" panose="020B0603020102020204" pitchFamily="34" charset="0"/>
                <a:sym typeface="Source Sans Pro"/>
              </a:rPr>
              <a:t>Section D: </a:t>
            </a:r>
            <a:r>
              <a:rPr lang="en-US" sz="3600" dirty="0">
                <a:solidFill>
                  <a:srgbClr val="3A757A"/>
                </a:solidFill>
                <a:latin typeface="Franklin Gothic Medium" panose="020B0603020102020204" pitchFamily="34" charset="0"/>
              </a:rPr>
              <a:t>Deeper Dive into the Inquiry Practices: Questioning</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2740592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22628"/>
          </a:xfrm>
        </p:spPr>
        <p:txBody>
          <a:bodyPr/>
          <a:lstStyle/>
          <a:p>
            <a:r>
              <a:rPr lang="en-US" dirty="0">
                <a:latin typeface="Franklin Gothic Medium" panose="020B0603020102020204" pitchFamily="34" charset="0"/>
              </a:rPr>
              <a:t>Section B Learning Goals</a:t>
            </a:r>
          </a:p>
        </p:txBody>
      </p:sp>
      <p:sp>
        <p:nvSpPr>
          <p:cNvPr id="3" name="Text Placeholder 2"/>
          <p:cNvSpPr>
            <a:spLocks noGrp="1"/>
          </p:cNvSpPr>
          <p:nvPr>
            <p:ph type="body" sz="quarter" idx="13"/>
          </p:nvPr>
        </p:nvSpPr>
        <p:spPr>
          <a:xfrm>
            <a:off x="555786" y="1216175"/>
            <a:ext cx="9763932" cy="5384800"/>
          </a:xfrm>
        </p:spPr>
        <p:txBody>
          <a:bodyPr/>
          <a:lstStyle/>
          <a:p>
            <a:pPr>
              <a:buFont typeface="Arial" panose="020B0604020202020204" pitchFamily="34" charset="0"/>
              <a:buChar char="•"/>
            </a:pPr>
            <a:r>
              <a:rPr lang="en-US" sz="3100" dirty="0">
                <a:latin typeface="Franklin Gothic Book" panose="020B0503020102020204" pitchFamily="34" charset="0"/>
              </a:rPr>
              <a:t>Build a shared understanding of the architecture: </a:t>
            </a:r>
          </a:p>
          <a:p>
            <a:pPr marL="1200150" lvl="1" indent="-742950">
              <a:buFont typeface="Arial" panose="020B0604020202020204" pitchFamily="34" charset="0"/>
              <a:buChar char="•"/>
            </a:pPr>
            <a:r>
              <a:rPr lang="en-US" sz="3000" dirty="0">
                <a:latin typeface="Franklin Gothic Book" panose="020B0503020102020204" pitchFamily="34" charset="0"/>
              </a:rPr>
              <a:t>the design considerations of the specific components within the </a:t>
            </a:r>
            <a:r>
              <a:rPr lang="en-US" sz="3000" i="1" dirty="0">
                <a:latin typeface="Franklin Gothic Book" panose="020B0503020102020204" pitchFamily="34" charset="0"/>
              </a:rPr>
              <a:t>KAS for Social Studies,</a:t>
            </a:r>
            <a:endParaRPr lang="en-US" sz="3000" dirty="0">
              <a:latin typeface="Franklin Gothic Book" panose="020B0503020102020204" pitchFamily="34" charset="0"/>
            </a:endParaRPr>
          </a:p>
          <a:p>
            <a:pPr marL="1200150" lvl="1" indent="-742950">
              <a:buFont typeface="Arial" panose="020B0604020202020204" pitchFamily="34" charset="0"/>
              <a:buChar char="•"/>
            </a:pPr>
            <a:r>
              <a:rPr lang="en-US" sz="3000" dirty="0">
                <a:latin typeface="Franklin Gothic Book" panose="020B0503020102020204" pitchFamily="34" charset="0"/>
              </a:rPr>
              <a:t>the overall organizational structure of the document, and  </a:t>
            </a:r>
          </a:p>
          <a:p>
            <a:pPr>
              <a:buFont typeface="Arial" panose="020B0604020202020204" pitchFamily="34" charset="0"/>
              <a:buChar char="•"/>
            </a:pPr>
            <a:r>
              <a:rPr lang="en-US" sz="3100" dirty="0">
                <a:latin typeface="Franklin Gothic Book" panose="020B0503020102020204" pitchFamily="34" charset="0"/>
              </a:rPr>
              <a:t>Strengthen an understanding of the connection between the components of the </a:t>
            </a:r>
            <a:r>
              <a:rPr lang="en-US" sz="3100" i="1" dirty="0">
                <a:latin typeface="Franklin Gothic Book" panose="020B0503020102020204" pitchFamily="34" charset="0"/>
              </a:rPr>
              <a:t>KAS for Social Studies </a:t>
            </a:r>
            <a:r>
              <a:rPr lang="en-US" sz="3100" dirty="0">
                <a:latin typeface="Franklin Gothic Book" panose="020B0503020102020204" pitchFamily="34" charset="0"/>
              </a:rPr>
              <a:t>and the way those components support teachers and other stakeholders. </a:t>
            </a:r>
          </a:p>
        </p:txBody>
      </p:sp>
      <p:sp>
        <p:nvSpPr>
          <p:cNvPr id="4" name="Slide Number Placeholder 3"/>
          <p:cNvSpPr>
            <a:spLocks noGrp="1"/>
          </p:cNvSpPr>
          <p:nvPr>
            <p:ph type="sldNum" sz="quarter" idx="12"/>
          </p:nvPr>
        </p:nvSpPr>
        <p:spPr/>
        <p:txBody>
          <a:bodyPr/>
          <a:lstStyle/>
          <a:p>
            <a:fld id="{91BD7323-49BF-4C97-8773-5EC64C492009}" type="slidenum">
              <a:rPr lang="en-US" smtClean="0"/>
              <a:t>3</a:t>
            </a:fld>
            <a:endParaRPr lang="en-US" dirty="0"/>
          </a:p>
        </p:txBody>
      </p:sp>
    </p:spTree>
    <p:extLst>
      <p:ext uri="{BB962C8B-B14F-4D97-AF65-F5344CB8AC3E}">
        <p14:creationId xmlns:p14="http://schemas.microsoft.com/office/powerpoint/2010/main" val="1825600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30</a:t>
            </a:fld>
            <a:endParaRPr lang="en-US" dirty="0"/>
          </a:p>
        </p:txBody>
      </p:sp>
    </p:spTree>
    <p:extLst>
      <p:ext uri="{BB962C8B-B14F-4D97-AF65-F5344CB8AC3E}">
        <p14:creationId xmlns:p14="http://schemas.microsoft.com/office/powerpoint/2010/main" val="2826002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22628"/>
          </a:xfrm>
        </p:spPr>
        <p:txBody>
          <a:bodyPr/>
          <a:lstStyle/>
          <a:p>
            <a:r>
              <a:rPr lang="en-US" dirty="0">
                <a:latin typeface="Franklin Gothic Medium" panose="020B0603020102020204" pitchFamily="34" charset="0"/>
              </a:rPr>
              <a:t>Section D Learning Goals</a:t>
            </a:r>
          </a:p>
        </p:txBody>
      </p:sp>
      <p:sp>
        <p:nvSpPr>
          <p:cNvPr id="3" name="Text Placeholder 2"/>
          <p:cNvSpPr>
            <a:spLocks noGrp="1"/>
          </p:cNvSpPr>
          <p:nvPr>
            <p:ph type="body" sz="quarter" idx="13"/>
          </p:nvPr>
        </p:nvSpPr>
        <p:spPr>
          <a:xfrm>
            <a:off x="846161" y="1079653"/>
            <a:ext cx="9849080" cy="5436824"/>
          </a:xfrm>
        </p:spPr>
        <p:txBody>
          <a:bodyPr>
            <a:normAutofit/>
          </a:bodyPr>
          <a:lstStyle/>
          <a:p>
            <a:pPr>
              <a:buFont typeface="Arial" panose="020B0604020202020204" pitchFamily="34" charset="0"/>
              <a:buChar char="•"/>
            </a:pPr>
            <a:r>
              <a:rPr lang="en-US" sz="3200" dirty="0">
                <a:latin typeface="Franklin Gothic Book" panose="020B0503020102020204" pitchFamily="34" charset="0"/>
              </a:rPr>
              <a:t>Build a shared understanding of the architecture: </a:t>
            </a:r>
          </a:p>
          <a:p>
            <a:pPr lvl="1">
              <a:buFont typeface="Arial" panose="020B0604020202020204" pitchFamily="34" charset="0"/>
              <a:buChar char="•"/>
            </a:pPr>
            <a:r>
              <a:rPr lang="en-US" sz="3200" dirty="0">
                <a:latin typeface="Franklin Gothic Book" panose="020B0503020102020204" pitchFamily="34" charset="0"/>
              </a:rPr>
              <a:t>Understand the inquiry practices as outlined in the </a:t>
            </a:r>
            <a:r>
              <a:rPr lang="en-US" sz="3200" i="1" dirty="0">
                <a:latin typeface="Franklin Gothic Book" panose="020B0503020102020204" pitchFamily="34" charset="0"/>
              </a:rPr>
              <a:t>KAS for Social Studies,</a:t>
            </a:r>
            <a:endParaRPr lang="en-US" sz="3200" dirty="0">
              <a:latin typeface="Franklin Gothic Book" panose="020B0503020102020204" pitchFamily="34" charset="0"/>
            </a:endParaRPr>
          </a:p>
          <a:p>
            <a:pPr lvl="1">
              <a:buFont typeface="Arial" panose="020B0604020202020204" pitchFamily="34" charset="0"/>
              <a:buChar char="•"/>
            </a:pPr>
            <a:r>
              <a:rPr lang="en-US" sz="3200" dirty="0">
                <a:latin typeface="Franklin Gothic Book" panose="020B0503020102020204" pitchFamily="34" charset="0"/>
              </a:rPr>
              <a:t>Become familiar with the characteristics of compelling and supporting questions, and</a:t>
            </a:r>
          </a:p>
          <a:p>
            <a:pPr>
              <a:buFont typeface="Arial" panose="020B0604020202020204" pitchFamily="34" charset="0"/>
              <a:buChar char="•"/>
            </a:pPr>
            <a:r>
              <a:rPr lang="en-US" sz="3200" dirty="0">
                <a:latin typeface="Franklin Gothic Book" panose="020B0503020102020204" pitchFamily="34" charset="0"/>
              </a:rPr>
              <a:t>Strengthen an understanding of the connection between the components of the </a:t>
            </a:r>
            <a:r>
              <a:rPr lang="en-US" sz="3200" i="1" dirty="0">
                <a:latin typeface="Franklin Gothic Book" panose="020B0503020102020204" pitchFamily="34" charset="0"/>
              </a:rPr>
              <a:t>KAS for Social Studies </a:t>
            </a:r>
            <a:r>
              <a:rPr lang="en-US" sz="3200" dirty="0">
                <a:latin typeface="Franklin Gothic Book" panose="020B0503020102020204" pitchFamily="34" charset="0"/>
              </a:rPr>
              <a:t>and the way those components support teachers and other stakeholders. </a:t>
            </a:r>
          </a:p>
        </p:txBody>
      </p:sp>
      <p:sp>
        <p:nvSpPr>
          <p:cNvPr id="4" name="Slide Number Placeholder 3"/>
          <p:cNvSpPr>
            <a:spLocks noGrp="1"/>
          </p:cNvSpPr>
          <p:nvPr>
            <p:ph type="sldNum" sz="quarter" idx="12"/>
          </p:nvPr>
        </p:nvSpPr>
        <p:spPr/>
        <p:txBody>
          <a:bodyPr/>
          <a:lstStyle/>
          <a:p>
            <a:fld id="{91BD7323-49BF-4C97-8773-5EC64C492009}" type="slidenum">
              <a:rPr lang="en-US" smtClean="0"/>
              <a:t>31</a:t>
            </a:fld>
            <a:endParaRPr lang="en-US" dirty="0"/>
          </a:p>
        </p:txBody>
      </p:sp>
    </p:spTree>
    <p:extLst>
      <p:ext uri="{BB962C8B-B14F-4D97-AF65-F5344CB8AC3E}">
        <p14:creationId xmlns:p14="http://schemas.microsoft.com/office/powerpoint/2010/main" val="1186068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What are standards? </a:t>
            </a:r>
          </a:p>
        </p:txBody>
      </p:sp>
      <p:sp>
        <p:nvSpPr>
          <p:cNvPr id="3" name="Text Placeholder 2"/>
          <p:cNvSpPr>
            <a:spLocks noGrp="1"/>
          </p:cNvSpPr>
          <p:nvPr>
            <p:ph type="body" sz="quarter" idx="13"/>
          </p:nvPr>
        </p:nvSpPr>
        <p:spPr>
          <a:xfrm>
            <a:off x="555786" y="1773451"/>
            <a:ext cx="10474627" cy="4901324"/>
          </a:xfrm>
        </p:spPr>
        <p:txBody>
          <a:bodyPr>
            <a:normAutofit/>
          </a:bodyPr>
          <a:lstStyle/>
          <a:p>
            <a:pPr marL="50800" indent="0">
              <a:buNone/>
            </a:pPr>
            <a:r>
              <a:rPr lang="en-US" sz="3600" dirty="0">
                <a:latin typeface="Franklin Gothic Book" panose="020B0503020102020204" pitchFamily="34" charset="0"/>
              </a:rPr>
              <a:t>Using the section entitled “The </a:t>
            </a:r>
            <a:r>
              <a:rPr lang="en-US" sz="3600" i="1" dirty="0">
                <a:latin typeface="Franklin Gothic Book" panose="020B0503020102020204" pitchFamily="34" charset="0"/>
              </a:rPr>
              <a:t>Kentucky Academic Standards (KAS) </a:t>
            </a:r>
            <a:r>
              <a:rPr lang="en-US" sz="3600" dirty="0">
                <a:latin typeface="Franklin Gothic Book" panose="020B0503020102020204" pitchFamily="34" charset="0"/>
              </a:rPr>
              <a:t>are Standards, not Curriculum” on page 9 of the </a:t>
            </a:r>
            <a:r>
              <a:rPr lang="en-US" sz="3600" i="1" dirty="0">
                <a:latin typeface="Franklin Gothic Book" panose="020B0503020102020204" pitchFamily="34" charset="0"/>
              </a:rPr>
              <a:t>KAS for Social Studies </a:t>
            </a:r>
            <a:r>
              <a:rPr lang="en-US" sz="3600" dirty="0">
                <a:latin typeface="Franklin Gothic Book" panose="020B0503020102020204" pitchFamily="34" charset="0"/>
              </a:rPr>
              <a:t>document, answer the following questions:</a:t>
            </a:r>
          </a:p>
          <a:p>
            <a:pPr marL="1037590" lvl="1" indent="-514350">
              <a:buFont typeface="+mj-lt"/>
              <a:buAutoNum type="arabicPeriod"/>
            </a:pPr>
            <a:r>
              <a:rPr lang="en-US" sz="3600" dirty="0">
                <a:latin typeface="Franklin Gothic Book" panose="020B0503020102020204" pitchFamily="34" charset="0"/>
              </a:rPr>
              <a:t>What are standards?</a:t>
            </a:r>
          </a:p>
          <a:p>
            <a:pPr marL="1037590" lvl="1" indent="-514350">
              <a:buFont typeface="+mj-lt"/>
              <a:buAutoNum type="arabicPeriod"/>
            </a:pPr>
            <a:r>
              <a:rPr lang="en-US" sz="3600" dirty="0">
                <a:latin typeface="Franklin Gothic Book" panose="020B0503020102020204" pitchFamily="34" charset="0"/>
              </a:rPr>
              <a:t>What do standards not provide?</a:t>
            </a:r>
          </a:p>
          <a:p>
            <a:endParaRPr lang="en-US" sz="3600" dirty="0"/>
          </a:p>
        </p:txBody>
      </p:sp>
      <p:sp>
        <p:nvSpPr>
          <p:cNvPr id="4" name="Slide Number Placeholder 3"/>
          <p:cNvSpPr>
            <a:spLocks noGrp="1"/>
          </p:cNvSpPr>
          <p:nvPr>
            <p:ph type="sldNum" sz="quarter" idx="12"/>
          </p:nvPr>
        </p:nvSpPr>
        <p:spPr/>
        <p:txBody>
          <a:bodyPr/>
          <a:lstStyle/>
          <a:p>
            <a:fld id="{91BD7323-49BF-4C97-8773-5EC64C492009}" type="slidenum">
              <a:rPr lang="en-US" smtClean="0"/>
              <a:t>32</a:t>
            </a:fld>
            <a:endParaRPr lang="en-US" dirty="0"/>
          </a:p>
        </p:txBody>
      </p:sp>
    </p:spTree>
    <p:extLst>
      <p:ext uri="{BB962C8B-B14F-4D97-AF65-F5344CB8AC3E}">
        <p14:creationId xmlns:p14="http://schemas.microsoft.com/office/powerpoint/2010/main" val="3562969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Organization of the Standards</a:t>
            </a:r>
          </a:p>
        </p:txBody>
      </p:sp>
      <p:pic>
        <p:nvPicPr>
          <p:cNvPr id="5" name="image2.jpeg" descr="A circle with four quadrants: Using Evidence, Communicating Conclusions, Questioning and Investigating Using Disciplinary Concepts. The four disciplinary concepts are: civics, geography, economics and history." title="Diagram of the organization of the standards"/>
          <p:cNvPicPr/>
          <p:nvPr/>
        </p:nvPicPr>
        <p:blipFill>
          <a:blip r:embed="rId5" cstate="print"/>
          <a:stretch>
            <a:fillRect/>
          </a:stretch>
        </p:blipFill>
        <p:spPr>
          <a:xfrm>
            <a:off x="2906973" y="1020419"/>
            <a:ext cx="4730169" cy="4459436"/>
          </a:xfrm>
          <a:prstGeom prst="rect">
            <a:avLst/>
          </a:prstGeom>
        </p:spPr>
      </p:pic>
      <p:pic>
        <p:nvPicPr>
          <p:cNvPr id="3" name="Recorded Sound" descr="Click on image to play recording. " title="Organization of the standar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92896" y="5479855"/>
            <a:ext cx="487363" cy="487363"/>
          </a:xfrm>
          <a:prstGeom prst="rect">
            <a:avLst/>
          </a:prstGeom>
        </p:spPr>
      </p:pic>
    </p:spTree>
    <p:extLst>
      <p:ext uri="{BB962C8B-B14F-4D97-AF65-F5344CB8AC3E}">
        <p14:creationId xmlns:p14="http://schemas.microsoft.com/office/powerpoint/2010/main" val="3317088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4" y="257025"/>
            <a:ext cx="11003869" cy="1320800"/>
          </a:xfrm>
        </p:spPr>
        <p:txBody>
          <a:bodyPr>
            <a:normAutofit/>
          </a:bodyPr>
          <a:lstStyle/>
          <a:p>
            <a:r>
              <a:rPr lang="en-US" sz="3600" dirty="0">
                <a:latin typeface="Franklin Gothic Medium" panose="020B0603020102020204" pitchFamily="34" charset="0"/>
              </a:rPr>
              <a:t>Discovery Task: What are the inquiry practices outlined in the </a:t>
            </a:r>
            <a:r>
              <a:rPr lang="en-US" sz="3600" i="1" dirty="0">
                <a:latin typeface="Franklin Gothic Medium" panose="020B0603020102020204" pitchFamily="34" charset="0"/>
              </a:rPr>
              <a:t>KAS for Social Studies?</a:t>
            </a:r>
            <a:endParaRPr lang="en-US" sz="3600" dirty="0">
              <a:latin typeface="Franklin Gothic Medium" panose="020B0603020102020204" pitchFamily="34" charset="0"/>
            </a:endParaRPr>
          </a:p>
        </p:txBody>
      </p:sp>
      <p:sp>
        <p:nvSpPr>
          <p:cNvPr id="3" name="Text Placeholder 2"/>
          <p:cNvSpPr>
            <a:spLocks noGrp="1"/>
          </p:cNvSpPr>
          <p:nvPr>
            <p:ph type="body" idx="1"/>
          </p:nvPr>
        </p:nvSpPr>
        <p:spPr>
          <a:xfrm>
            <a:off x="368344" y="1152777"/>
            <a:ext cx="11003869" cy="4224441"/>
          </a:xfrm>
        </p:spPr>
        <p:txBody>
          <a:bodyPr>
            <a:noAutofit/>
          </a:bodyPr>
          <a:lstStyle/>
          <a:p>
            <a:pPr>
              <a:buFont typeface="Arial" panose="020B0604020202020204" pitchFamily="34" charset="0"/>
              <a:buChar char="•"/>
            </a:pPr>
            <a:r>
              <a:rPr lang="en-US" sz="2400" dirty="0">
                <a:latin typeface="Franklin Gothic Book" panose="020B0503020102020204" pitchFamily="34" charset="0"/>
              </a:rPr>
              <a:t>Using pages 10-17 of the </a:t>
            </a:r>
            <a:r>
              <a:rPr lang="en-US" sz="2400" i="1" dirty="0">
                <a:latin typeface="Franklin Gothic Book" panose="020B0503020102020204" pitchFamily="34" charset="0"/>
              </a:rPr>
              <a:t>KAS for Social Studies </a:t>
            </a:r>
            <a:r>
              <a:rPr lang="en-US" sz="2400" dirty="0">
                <a:latin typeface="Franklin Gothic Book" panose="020B0503020102020204" pitchFamily="34" charset="0"/>
              </a:rPr>
              <a:t>document, answer the following questions:</a:t>
            </a:r>
          </a:p>
          <a:p>
            <a:pPr lvl="1"/>
            <a:r>
              <a:rPr lang="en-US" dirty="0">
                <a:latin typeface="Franklin Gothic Book" panose="020B0503020102020204" pitchFamily="34" charset="0"/>
              </a:rPr>
              <a:t>1) What are the four inquiry practices according to the </a:t>
            </a:r>
            <a:r>
              <a:rPr lang="en-US" i="1" dirty="0">
                <a:latin typeface="Franklin Gothic Book" panose="020B0503020102020204" pitchFamily="34" charset="0"/>
              </a:rPr>
              <a:t>KAS for Social Studies</a:t>
            </a:r>
            <a:r>
              <a:rPr lang="en-US" dirty="0">
                <a:latin typeface="Franklin Gothic Book" panose="020B0503020102020204" pitchFamily="34" charset="0"/>
              </a:rPr>
              <a:t>? </a:t>
            </a:r>
          </a:p>
          <a:p>
            <a:pPr lvl="1"/>
            <a:r>
              <a:rPr lang="en-US" dirty="0">
                <a:latin typeface="Franklin Gothic Book" panose="020B0503020102020204" pitchFamily="34" charset="0"/>
              </a:rPr>
              <a:t>2) What are the two types of questions found in the Questioning inquiry practice? Define both types. </a:t>
            </a:r>
          </a:p>
          <a:p>
            <a:pPr lvl="1"/>
            <a:r>
              <a:rPr lang="en-US" dirty="0">
                <a:latin typeface="Franklin Gothic Book" panose="020B0503020102020204" pitchFamily="34" charset="0"/>
              </a:rPr>
              <a:t>3) How do students engage with the Investigating inquiry practice?</a:t>
            </a:r>
          </a:p>
          <a:p>
            <a:pPr lvl="1"/>
            <a:r>
              <a:rPr lang="en-US" dirty="0">
                <a:latin typeface="Franklin Gothic Book" panose="020B0503020102020204" pitchFamily="34" charset="0"/>
              </a:rPr>
              <a:t>4) What skills are required by students to substantiate claims using evidence according to the Using Evidence inquiry practice? </a:t>
            </a:r>
          </a:p>
          <a:p>
            <a:pPr lvl="1"/>
            <a:r>
              <a:rPr lang="en-US" dirty="0">
                <a:latin typeface="Franklin Gothic Book" panose="020B0503020102020204" pitchFamily="34" charset="0"/>
              </a:rPr>
              <a:t>5) What media forms may students use to communicate their conclusions? </a:t>
            </a:r>
          </a:p>
        </p:txBody>
      </p:sp>
      <p:sp>
        <p:nvSpPr>
          <p:cNvPr id="4" name="Slide Number Placeholder 3"/>
          <p:cNvSpPr>
            <a:spLocks noGrp="1"/>
          </p:cNvSpPr>
          <p:nvPr>
            <p:ph type="sldNum" idx="12"/>
          </p:nvPr>
        </p:nvSpPr>
        <p:spPr/>
        <p:txBody>
          <a:bodyPr/>
          <a:lstStyle/>
          <a:p>
            <a:fld id="{00000000-1234-1234-1234-123412341234}" type="slidenum">
              <a:rPr lang="en" smtClean="0"/>
              <a:pPr/>
              <a:t>34</a:t>
            </a:fld>
            <a:endParaRPr lang="en"/>
          </a:p>
        </p:txBody>
      </p:sp>
    </p:spTree>
    <p:extLst>
      <p:ext uri="{BB962C8B-B14F-4D97-AF65-F5344CB8AC3E}">
        <p14:creationId xmlns:p14="http://schemas.microsoft.com/office/powerpoint/2010/main" val="2595670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Questioning</a:t>
            </a:r>
            <a:r>
              <a:rPr lang="en-US" dirty="0"/>
              <a:t> </a:t>
            </a:r>
          </a:p>
        </p:txBody>
      </p:sp>
      <p:sp>
        <p:nvSpPr>
          <p:cNvPr id="3" name="Text Placeholder 2"/>
          <p:cNvSpPr>
            <a:spLocks noGrp="1"/>
          </p:cNvSpPr>
          <p:nvPr>
            <p:ph type="body" idx="1"/>
          </p:nvPr>
        </p:nvSpPr>
        <p:spPr>
          <a:xfrm>
            <a:off x="555785" y="1124571"/>
            <a:ext cx="9802866" cy="5372062"/>
          </a:xfrm>
        </p:spPr>
        <p:txBody>
          <a:bodyPr>
            <a:normAutofit/>
          </a:bodyPr>
          <a:lstStyle/>
          <a:p>
            <a:pPr>
              <a:buFont typeface="Arial" panose="020B0604020202020204" pitchFamily="34" charset="0"/>
              <a:buChar char="•"/>
            </a:pPr>
            <a:r>
              <a:rPr lang="en-US" dirty="0">
                <a:latin typeface="Franklin Gothic Book" panose="020B0503020102020204" pitchFamily="34" charset="0"/>
              </a:rPr>
              <a:t>Compelling questions are open-ended, enduring and center on significant unresolved issues.</a:t>
            </a:r>
          </a:p>
          <a:p>
            <a:pPr lvl="1">
              <a:buFont typeface="Arial" panose="020B0604020202020204" pitchFamily="34" charset="0"/>
              <a:buChar char="•"/>
            </a:pPr>
            <a:r>
              <a:rPr lang="en-US" sz="2800" dirty="0">
                <a:latin typeface="Franklin Gothic Book" panose="020B0503020102020204" pitchFamily="34" charset="0"/>
              </a:rPr>
              <a:t>Focus on “big ideas”</a:t>
            </a:r>
          </a:p>
          <a:p>
            <a:pPr lvl="1">
              <a:buFont typeface="Arial" panose="020B0604020202020204" pitchFamily="34" charset="0"/>
              <a:buChar char="•"/>
            </a:pPr>
            <a:r>
              <a:rPr lang="en-US" sz="2800" dirty="0">
                <a:latin typeface="Franklin Gothic Book" panose="020B0503020102020204" pitchFamily="34" charset="0"/>
              </a:rPr>
              <a:t>Are intellectually challenging</a:t>
            </a:r>
          </a:p>
          <a:p>
            <a:pPr lvl="1">
              <a:buFont typeface="Arial" panose="020B0604020202020204" pitchFamily="34" charset="0"/>
              <a:buChar char="•"/>
            </a:pPr>
            <a:r>
              <a:rPr lang="en-US" sz="2800" dirty="0">
                <a:latin typeface="Franklin Gothic Book" panose="020B0503020102020204" pitchFamily="34" charset="0"/>
              </a:rPr>
              <a:t>Generate interest</a:t>
            </a:r>
          </a:p>
          <a:p>
            <a:pPr lvl="1" fontAlgn="base">
              <a:buFont typeface="Arial" panose="020B0604020202020204" pitchFamily="34" charset="0"/>
              <a:buChar char="•"/>
            </a:pPr>
            <a:r>
              <a:rPr lang="en-US" sz="2800" dirty="0">
                <a:latin typeface="Franklin Gothic Book" panose="020B0503020102020204" pitchFamily="34" charset="0"/>
              </a:rPr>
              <a:t>Allow for multiple perspectives</a:t>
            </a:r>
          </a:p>
          <a:p>
            <a:pPr lvl="1" fontAlgn="base">
              <a:buFont typeface="Arial" panose="020B0604020202020204" pitchFamily="34" charset="0"/>
              <a:buChar char="•"/>
            </a:pPr>
            <a:r>
              <a:rPr lang="en-US" sz="2800" dirty="0">
                <a:latin typeface="Franklin Gothic Book" panose="020B0503020102020204" pitchFamily="34" charset="0"/>
              </a:rPr>
              <a:t>Can be answered in a variety of ways </a:t>
            </a:r>
          </a:p>
          <a:p>
            <a:pPr lvl="1" fontAlgn="base">
              <a:buFont typeface="Arial" panose="020B0604020202020204" pitchFamily="34" charset="0"/>
              <a:buChar char="•"/>
            </a:pPr>
            <a:r>
              <a:rPr lang="en-US" sz="2800" dirty="0">
                <a:latin typeface="Franklin Gothic Book" panose="020B0503020102020204" pitchFamily="34" charset="0"/>
              </a:rPr>
              <a:t>Inspire investigation through the discipline strands </a:t>
            </a:r>
          </a:p>
          <a:p>
            <a:endParaRPr lang="en-US" dirty="0"/>
          </a:p>
        </p:txBody>
      </p:sp>
      <p:sp>
        <p:nvSpPr>
          <p:cNvPr id="4" name="Slide Number Placeholder 3"/>
          <p:cNvSpPr>
            <a:spLocks noGrp="1"/>
          </p:cNvSpPr>
          <p:nvPr>
            <p:ph type="sldNum" idx="12"/>
          </p:nvPr>
        </p:nvSpPr>
        <p:spPr/>
        <p:txBody>
          <a:bodyPr/>
          <a:lstStyle/>
          <a:p>
            <a:fld id="{00000000-1234-1234-1234-123412341234}" type="slidenum">
              <a:rPr lang="en" smtClean="0"/>
              <a:pPr/>
              <a:t>35</a:t>
            </a:fld>
            <a:endParaRPr lang="en"/>
          </a:p>
        </p:txBody>
      </p:sp>
    </p:spTree>
    <p:extLst>
      <p:ext uri="{BB962C8B-B14F-4D97-AF65-F5344CB8AC3E}">
        <p14:creationId xmlns:p14="http://schemas.microsoft.com/office/powerpoint/2010/main" val="3840034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43" y="125522"/>
            <a:ext cx="11003869" cy="1320800"/>
          </a:xfrm>
        </p:spPr>
        <p:txBody>
          <a:bodyPr>
            <a:normAutofit/>
          </a:bodyPr>
          <a:lstStyle/>
          <a:p>
            <a:r>
              <a:rPr lang="en-US" sz="3600" dirty="0">
                <a:latin typeface="Franklin Gothic Medium" panose="020B0603020102020204" pitchFamily="34" charset="0"/>
              </a:rPr>
              <a:t>Discovery Task: Which of the following are not compelling questions? </a:t>
            </a:r>
          </a:p>
        </p:txBody>
      </p:sp>
      <p:sp>
        <p:nvSpPr>
          <p:cNvPr id="3" name="Text Placeholder 2"/>
          <p:cNvSpPr>
            <a:spLocks noGrp="1"/>
          </p:cNvSpPr>
          <p:nvPr>
            <p:ph type="body" idx="1"/>
          </p:nvPr>
        </p:nvSpPr>
        <p:spPr>
          <a:xfrm>
            <a:off x="477987" y="1149702"/>
            <a:ext cx="11067947" cy="4596005"/>
          </a:xfrm>
        </p:spPr>
        <p:txBody>
          <a:bodyPr numCol="2">
            <a:normAutofit fontScale="85000" lnSpcReduction="10000"/>
          </a:bodyPr>
          <a:lstStyle/>
          <a:p>
            <a:pPr>
              <a:buFont typeface="Arial" panose="020B0604020202020204" pitchFamily="34" charset="0"/>
              <a:buChar char="•"/>
            </a:pPr>
            <a:r>
              <a:rPr lang="en-US" dirty="0">
                <a:latin typeface="Franklin Gothic Book" panose="020B0503020102020204" pitchFamily="34" charset="0"/>
              </a:rPr>
              <a:t>“Why do I have to be responsible?”</a:t>
            </a:r>
          </a:p>
          <a:p>
            <a:pPr>
              <a:buFont typeface="Arial" panose="020B0604020202020204" pitchFamily="34" charset="0"/>
              <a:buChar char="•"/>
            </a:pPr>
            <a:r>
              <a:rPr lang="en-US" dirty="0">
                <a:latin typeface="Franklin Gothic Book" panose="020B0503020102020204" pitchFamily="34" charset="0"/>
              </a:rPr>
              <a:t>“What makes a community healthy?”</a:t>
            </a:r>
          </a:p>
          <a:p>
            <a:pPr>
              <a:buFont typeface="Arial" panose="020B0604020202020204" pitchFamily="34" charset="0"/>
              <a:buChar char="•"/>
            </a:pPr>
            <a:r>
              <a:rPr lang="en-US" dirty="0">
                <a:latin typeface="Franklin Gothic Book" panose="020B0503020102020204" pitchFamily="34" charset="0"/>
              </a:rPr>
              <a:t>“What roles did subjects of various empires play within their societies and governments?”</a:t>
            </a:r>
          </a:p>
          <a:p>
            <a:pPr>
              <a:buFont typeface="Arial" panose="020B0604020202020204" pitchFamily="34" charset="0"/>
              <a:buChar char="•"/>
            </a:pPr>
            <a:r>
              <a:rPr lang="en-US" dirty="0">
                <a:latin typeface="Franklin Gothic Book" panose="020B0503020102020204" pitchFamily="34" charset="0"/>
              </a:rPr>
              <a:t>“How do diverse groups build good relationships?”</a:t>
            </a:r>
          </a:p>
          <a:p>
            <a:pPr>
              <a:buFont typeface="Arial" panose="020B0604020202020204" pitchFamily="34" charset="0"/>
              <a:buChar char="•"/>
            </a:pPr>
            <a:r>
              <a:rPr lang="en-US" dirty="0">
                <a:latin typeface="Franklin Gothic Book" panose="020B0503020102020204" pitchFamily="34" charset="0"/>
              </a:rPr>
              <a:t>“How does where we live affect how we live?”</a:t>
            </a:r>
          </a:p>
          <a:p>
            <a:pPr>
              <a:buFont typeface="Arial" panose="020B0604020202020204" pitchFamily="34" charset="0"/>
              <a:buChar char="•"/>
            </a:pPr>
            <a:r>
              <a:rPr lang="en-US" dirty="0">
                <a:latin typeface="Franklin Gothic Book" panose="020B0503020102020204" pitchFamily="34" charset="0"/>
              </a:rPr>
              <a:t>“Why do diverse groups of people settle in new areas?”</a:t>
            </a:r>
          </a:p>
          <a:p>
            <a:pPr>
              <a:buFont typeface="Arial" panose="020B0604020202020204" pitchFamily="34" charset="0"/>
              <a:buChar char="•"/>
            </a:pPr>
            <a:r>
              <a:rPr lang="en-US" dirty="0">
                <a:latin typeface="Franklin Gothic Book" panose="020B0503020102020204" pitchFamily="34" charset="0"/>
              </a:rPr>
              <a:t>“What actions taken by the British Parliament angered the colonists?”</a:t>
            </a:r>
          </a:p>
          <a:p>
            <a:pPr>
              <a:buFont typeface="Arial" panose="020B0604020202020204" pitchFamily="34" charset="0"/>
              <a:buChar char="•"/>
            </a:pPr>
            <a:r>
              <a:rPr lang="en-US" dirty="0">
                <a:latin typeface="Franklin Gothic Book" panose="020B0503020102020204" pitchFamily="34" charset="0"/>
              </a:rPr>
              <a:t>“What unites Americans?”</a:t>
            </a:r>
          </a:p>
          <a:p>
            <a:pPr>
              <a:buFont typeface="Arial" panose="020B0604020202020204" pitchFamily="34" charset="0"/>
              <a:buChar char="•"/>
            </a:pPr>
            <a:r>
              <a:rPr lang="en-US" dirty="0">
                <a:latin typeface="Franklin Gothic Book" panose="020B0503020102020204" pitchFamily="34" charset="0"/>
              </a:rPr>
              <a:t>“How do complex societies develop?”</a:t>
            </a:r>
          </a:p>
          <a:p>
            <a:pPr>
              <a:buFont typeface="Arial" panose="020B0604020202020204" pitchFamily="34" charset="0"/>
              <a:buChar char="•"/>
            </a:pPr>
            <a:r>
              <a:rPr lang="en-US" dirty="0">
                <a:latin typeface="Franklin Gothic Book" panose="020B0503020102020204" pitchFamily="34" charset="0"/>
              </a:rPr>
              <a:t>“How do public services impact a community?”</a:t>
            </a:r>
          </a:p>
          <a:p>
            <a:pPr>
              <a:buFont typeface="Arial" panose="020B0604020202020204" pitchFamily="34" charset="0"/>
              <a:buChar char="•"/>
            </a:pPr>
            <a:r>
              <a:rPr lang="en-US" dirty="0">
                <a:latin typeface="Franklin Gothic Book" panose="020B0503020102020204" pitchFamily="34" charset="0"/>
              </a:rPr>
              <a:t>“Can technology transform civilization?”</a:t>
            </a:r>
          </a:p>
          <a:p>
            <a:pPr>
              <a:buFont typeface="Arial" panose="020B0604020202020204" pitchFamily="34" charset="0"/>
              <a:buChar char="•"/>
            </a:pPr>
            <a:r>
              <a:rPr lang="en-US" dirty="0">
                <a:latin typeface="Franklin Gothic Book" panose="020B0503020102020204" pitchFamily="34" charset="0"/>
              </a:rPr>
              <a:t>“Can conflict truly be resolved?”</a:t>
            </a:r>
          </a:p>
        </p:txBody>
      </p:sp>
      <p:sp>
        <p:nvSpPr>
          <p:cNvPr id="4" name="Slide Number Placeholder 3"/>
          <p:cNvSpPr>
            <a:spLocks noGrp="1"/>
          </p:cNvSpPr>
          <p:nvPr>
            <p:ph type="sldNum" idx="12"/>
          </p:nvPr>
        </p:nvSpPr>
        <p:spPr/>
        <p:txBody>
          <a:bodyPr/>
          <a:lstStyle/>
          <a:p>
            <a:fld id="{00000000-1234-1234-1234-123412341234}" type="slidenum">
              <a:rPr lang="en" smtClean="0"/>
              <a:pPr/>
              <a:t>36</a:t>
            </a:fld>
            <a:endParaRPr lang="en"/>
          </a:p>
        </p:txBody>
      </p:sp>
    </p:spTree>
    <p:extLst>
      <p:ext uri="{BB962C8B-B14F-4D97-AF65-F5344CB8AC3E}">
        <p14:creationId xmlns:p14="http://schemas.microsoft.com/office/powerpoint/2010/main" val="1350652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Questioning</a:t>
            </a:r>
          </a:p>
        </p:txBody>
      </p:sp>
      <p:sp>
        <p:nvSpPr>
          <p:cNvPr id="3" name="Text Placeholder 2"/>
          <p:cNvSpPr>
            <a:spLocks noGrp="1"/>
          </p:cNvSpPr>
          <p:nvPr>
            <p:ph type="body" idx="1"/>
          </p:nvPr>
        </p:nvSpPr>
        <p:spPr/>
        <p:txBody>
          <a:bodyPr>
            <a:normAutofit/>
          </a:bodyPr>
          <a:lstStyle/>
          <a:p>
            <a:pPr marL="76198" indent="0">
              <a:buNone/>
            </a:pPr>
            <a:r>
              <a:rPr lang="en-US" dirty="0">
                <a:latin typeface="Franklin Gothic Book" panose="020B0503020102020204" pitchFamily="34" charset="0"/>
              </a:rPr>
              <a:t>Supporting questions: </a:t>
            </a:r>
          </a:p>
          <a:p>
            <a:pPr lvl="1"/>
            <a:r>
              <a:rPr lang="en-US" dirty="0">
                <a:latin typeface="Franklin Gothic Book" panose="020B0503020102020204" pitchFamily="34" charset="0"/>
              </a:rPr>
              <a:t>These questions support the compelling question by asking more focused questions. </a:t>
            </a:r>
          </a:p>
          <a:p>
            <a:pPr lvl="1"/>
            <a:r>
              <a:rPr lang="en-US" dirty="0">
                <a:latin typeface="Franklin Gothic Book" panose="020B0503020102020204" pitchFamily="34" charset="0"/>
              </a:rPr>
              <a:t>These can be answered through use of the concepts and practices of each social studies discipline.</a:t>
            </a:r>
          </a:p>
          <a:p>
            <a:pPr marL="76198" indent="0">
              <a:buNone/>
            </a:pPr>
            <a:br>
              <a:rPr lang="en-US" dirty="0"/>
            </a:br>
            <a:endParaRPr lang="en-US" dirty="0"/>
          </a:p>
        </p:txBody>
      </p:sp>
      <p:sp>
        <p:nvSpPr>
          <p:cNvPr id="4" name="Slide Number Placeholder 3"/>
          <p:cNvSpPr>
            <a:spLocks noGrp="1"/>
          </p:cNvSpPr>
          <p:nvPr>
            <p:ph type="sldNum" idx="12"/>
          </p:nvPr>
        </p:nvSpPr>
        <p:spPr/>
        <p:txBody>
          <a:bodyPr/>
          <a:lstStyle/>
          <a:p>
            <a:fld id="{00000000-1234-1234-1234-123412341234}" type="slidenum">
              <a:rPr lang="en" smtClean="0"/>
              <a:pPr/>
              <a:t>37</a:t>
            </a:fld>
            <a:endParaRPr lang="en"/>
          </a:p>
        </p:txBody>
      </p:sp>
    </p:spTree>
    <p:extLst>
      <p:ext uri="{BB962C8B-B14F-4D97-AF65-F5344CB8AC3E}">
        <p14:creationId xmlns:p14="http://schemas.microsoft.com/office/powerpoint/2010/main" val="1236451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An example: </a:t>
            </a:r>
          </a:p>
        </p:txBody>
      </p:sp>
      <p:sp>
        <p:nvSpPr>
          <p:cNvPr id="3" name="Text Placeholder 2"/>
          <p:cNvSpPr>
            <a:spLocks noGrp="1"/>
          </p:cNvSpPr>
          <p:nvPr>
            <p:ph type="body" idx="1"/>
          </p:nvPr>
        </p:nvSpPr>
        <p:spPr>
          <a:xfrm>
            <a:off x="664967" y="1132007"/>
            <a:ext cx="10225946" cy="4901200"/>
          </a:xfrm>
        </p:spPr>
        <p:txBody>
          <a:bodyPr>
            <a:noAutofit/>
          </a:bodyPr>
          <a:lstStyle/>
          <a:p>
            <a:pPr>
              <a:buFont typeface="Arial" panose="020B0604020202020204" pitchFamily="34" charset="0"/>
              <a:buChar char="•"/>
            </a:pPr>
            <a:r>
              <a:rPr lang="en-US" sz="3200" dirty="0">
                <a:latin typeface="Franklin Gothic Book" panose="020B0503020102020204" pitchFamily="34" charset="0"/>
              </a:rPr>
              <a:t>Compelling Question: What unites Americans?</a:t>
            </a:r>
          </a:p>
          <a:p>
            <a:pPr>
              <a:buFont typeface="Arial" panose="020B0604020202020204" pitchFamily="34" charset="0"/>
              <a:buChar char="•"/>
            </a:pPr>
            <a:r>
              <a:rPr lang="en-US" sz="3200" dirty="0">
                <a:latin typeface="Franklin Gothic Book" panose="020B0503020102020204" pitchFamily="34" charset="0"/>
              </a:rPr>
              <a:t>Supporting Question examples:</a:t>
            </a:r>
          </a:p>
          <a:p>
            <a:pPr lvl="1"/>
            <a:r>
              <a:rPr lang="en-US" sz="2800" dirty="0">
                <a:latin typeface="Franklin Gothic Book" panose="020B0503020102020204" pitchFamily="34" charset="0"/>
              </a:rPr>
              <a:t>Why did the British Parliament raise taxes on the colonists?</a:t>
            </a:r>
          </a:p>
          <a:p>
            <a:pPr lvl="1"/>
            <a:r>
              <a:rPr lang="en-US" sz="2800" dirty="0">
                <a:latin typeface="Franklin Gothic Book" panose="020B0503020102020204" pitchFamily="34" charset="0"/>
              </a:rPr>
              <a:t>What actions taken by the British Parliament angered the colonists?</a:t>
            </a:r>
          </a:p>
          <a:p>
            <a:pPr lvl="1"/>
            <a:r>
              <a:rPr lang="en-US" sz="2800" dirty="0">
                <a:latin typeface="Franklin Gothic Book" panose="020B0503020102020204" pitchFamily="34" charset="0"/>
              </a:rPr>
              <a:t>How do the founding documents establish an American identity? </a:t>
            </a:r>
          </a:p>
        </p:txBody>
      </p:sp>
      <p:sp>
        <p:nvSpPr>
          <p:cNvPr id="4" name="Slide Number Placeholder 3"/>
          <p:cNvSpPr>
            <a:spLocks noGrp="1"/>
          </p:cNvSpPr>
          <p:nvPr>
            <p:ph type="sldNum" idx="12"/>
          </p:nvPr>
        </p:nvSpPr>
        <p:spPr/>
        <p:txBody>
          <a:bodyPr/>
          <a:lstStyle/>
          <a:p>
            <a:fld id="{00000000-1234-1234-1234-123412341234}" type="slidenum">
              <a:rPr lang="en" smtClean="0"/>
              <a:pPr/>
              <a:t>38</a:t>
            </a:fld>
            <a:endParaRPr lang="en"/>
          </a:p>
        </p:txBody>
      </p:sp>
      <p:pic>
        <p:nvPicPr>
          <p:cNvPr id="5" name="Recorded Sound" descr="Click on image to play recording. " title="An example: A compelling question and supporting quest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43817" y="3980369"/>
            <a:ext cx="487363" cy="487363"/>
          </a:xfrm>
          <a:prstGeom prst="rect">
            <a:avLst/>
          </a:prstGeom>
        </p:spPr>
      </p:pic>
    </p:spTree>
    <p:extLst>
      <p:ext uri="{BB962C8B-B14F-4D97-AF65-F5344CB8AC3E}">
        <p14:creationId xmlns:p14="http://schemas.microsoft.com/office/powerpoint/2010/main" val="18787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0021"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Discovery Task </a:t>
            </a:r>
          </a:p>
        </p:txBody>
      </p:sp>
      <p:sp>
        <p:nvSpPr>
          <p:cNvPr id="3" name="Text Placeholder 2"/>
          <p:cNvSpPr>
            <a:spLocks noGrp="1"/>
          </p:cNvSpPr>
          <p:nvPr>
            <p:ph type="body" idx="1"/>
          </p:nvPr>
        </p:nvSpPr>
        <p:spPr>
          <a:xfrm>
            <a:off x="0" y="917425"/>
            <a:ext cx="12192000" cy="5439009"/>
          </a:xfrm>
        </p:spPr>
        <p:txBody>
          <a:bodyPr>
            <a:normAutofit/>
          </a:bodyPr>
          <a:lstStyle/>
          <a:p>
            <a:pPr>
              <a:buFont typeface="Arial" panose="020B0604020202020204" pitchFamily="34" charset="0"/>
              <a:buChar char="•"/>
            </a:pPr>
            <a:r>
              <a:rPr lang="en-US" dirty="0">
                <a:latin typeface="Franklin Gothic Book" panose="020B0503020102020204" pitchFamily="34" charset="0"/>
              </a:rPr>
              <a:t>If you are a </a:t>
            </a:r>
            <a:r>
              <a:rPr lang="en-US" b="1" dirty="0">
                <a:latin typeface="Franklin Gothic Book" panose="020B0503020102020204" pitchFamily="34" charset="0"/>
              </a:rPr>
              <a:t>K-8 teacher</a:t>
            </a:r>
            <a:r>
              <a:rPr lang="en-US" dirty="0">
                <a:latin typeface="Franklin Gothic Book" panose="020B0503020102020204" pitchFamily="34" charset="0"/>
              </a:rPr>
              <a:t>, access your grade-level specific overview and find the “what this looks like in practice chart.”</a:t>
            </a:r>
          </a:p>
          <a:p>
            <a:pPr>
              <a:buFont typeface="Arial" panose="020B0604020202020204" pitchFamily="34" charset="0"/>
              <a:buChar char="•"/>
            </a:pPr>
            <a:r>
              <a:rPr lang="en-US" dirty="0">
                <a:latin typeface="Franklin Gothic Book" panose="020B0503020102020204" pitchFamily="34" charset="0"/>
              </a:rPr>
              <a:t>When you have accessed this information, please review the compelling and supporting questions provided. Individually, with a partner or in a small grade-banded group, analyze why the examples provided are compelling and supporting questions. </a:t>
            </a:r>
          </a:p>
          <a:p>
            <a:pPr>
              <a:buFont typeface="Arial" panose="020B0604020202020204" pitchFamily="34" charset="0"/>
              <a:buChar char="•"/>
            </a:pPr>
            <a:r>
              <a:rPr lang="en-US" dirty="0">
                <a:latin typeface="Franklin Gothic Book" panose="020B0503020102020204" pitchFamily="34" charset="0"/>
              </a:rPr>
              <a:t>If you are a </a:t>
            </a:r>
            <a:r>
              <a:rPr lang="en-US" b="1" dirty="0">
                <a:latin typeface="Franklin Gothic Book" panose="020B0503020102020204" pitchFamily="34" charset="0"/>
              </a:rPr>
              <a:t>high school teacher</a:t>
            </a:r>
            <a:r>
              <a:rPr lang="en-US" dirty="0">
                <a:latin typeface="Franklin Gothic Book" panose="020B0503020102020204" pitchFamily="34" charset="0"/>
              </a:rPr>
              <a:t>, analyze the relationship between the compelling and supporting questions in the Grade 8 “what this looks like in practice chart” and analyze why the examples provided are compelling and/or supporting questions. </a:t>
            </a:r>
          </a:p>
        </p:txBody>
      </p:sp>
      <p:sp>
        <p:nvSpPr>
          <p:cNvPr id="4" name="Slide Number Placeholder 3"/>
          <p:cNvSpPr>
            <a:spLocks noGrp="1"/>
          </p:cNvSpPr>
          <p:nvPr>
            <p:ph type="sldNum" idx="12"/>
          </p:nvPr>
        </p:nvSpPr>
        <p:spPr/>
        <p:txBody>
          <a:bodyPr/>
          <a:lstStyle/>
          <a:p>
            <a:fld id="{00000000-1234-1234-1234-123412341234}" type="slidenum">
              <a:rPr lang="en" smtClean="0"/>
              <a:pPr/>
              <a:t>39</a:t>
            </a:fld>
            <a:endParaRPr lang="en"/>
          </a:p>
        </p:txBody>
      </p:sp>
    </p:spTree>
    <p:extLst>
      <p:ext uri="{BB962C8B-B14F-4D97-AF65-F5344CB8AC3E}">
        <p14:creationId xmlns:p14="http://schemas.microsoft.com/office/powerpoint/2010/main" val="2489666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Organization of the Standards</a:t>
            </a:r>
          </a:p>
        </p:txBody>
      </p:sp>
      <p:pic>
        <p:nvPicPr>
          <p:cNvPr id="3" name="Recorded Sound" descr="Click image to play audio. " title="Description of the organization of the standar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08903" y="5663565"/>
            <a:ext cx="487363" cy="487363"/>
          </a:xfrm>
          <a:prstGeom prst="rect">
            <a:avLst/>
          </a:prstGeom>
        </p:spPr>
      </p:pic>
      <p:pic>
        <p:nvPicPr>
          <p:cNvPr id="4" name="Picture 2" descr="Diagram&#10;&#10;Description automatically generated">
            <a:extLst>
              <a:ext uri="{FF2B5EF4-FFF2-40B4-BE49-F238E27FC236}">
                <a16:creationId xmlns:a16="http://schemas.microsoft.com/office/drawing/2014/main" id="{A0DB490F-4E3F-62D7-C988-26F95800D4CE}"/>
              </a:ext>
            </a:extLst>
          </p:cNvPr>
          <p:cNvPicPr>
            <a:picLocks noChangeAspect="1"/>
          </p:cNvPicPr>
          <p:nvPr/>
        </p:nvPicPr>
        <p:blipFill>
          <a:blip r:embed="rId6"/>
          <a:stretch>
            <a:fillRect/>
          </a:stretch>
        </p:blipFill>
        <p:spPr>
          <a:xfrm>
            <a:off x="3969187" y="1211569"/>
            <a:ext cx="3878339" cy="4241336"/>
          </a:xfrm>
          <a:prstGeom prst="rect">
            <a:avLst/>
          </a:prstGeom>
        </p:spPr>
      </p:pic>
    </p:spTree>
    <p:extLst>
      <p:ext uri="{BB962C8B-B14F-4D97-AF65-F5344CB8AC3E}">
        <p14:creationId xmlns:p14="http://schemas.microsoft.com/office/powerpoint/2010/main" val="855933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t>Coming Up</a:t>
            </a:r>
          </a:p>
        </p:txBody>
      </p:sp>
      <p:sp>
        <p:nvSpPr>
          <p:cNvPr id="5" name="Rectangle 1"/>
          <p:cNvSpPr>
            <a:spLocks noGrp="1" noChangeArrowheads="1"/>
          </p:cNvSpPr>
          <p:nvPr>
            <p:ph type="body" sz="quarter" idx="13"/>
          </p:nvPr>
        </p:nvSpPr>
        <p:spPr bwMode="auto">
          <a:xfrm>
            <a:off x="668740" y="1662362"/>
            <a:ext cx="10199077" cy="353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519113" indent="-341313">
              <a:buFont typeface="Arial" panose="020B0604020202020204" pitchFamily="34" charset="0"/>
              <a:buChar char="•"/>
            </a:pPr>
            <a:r>
              <a:rPr lang="en-US" sz="2800" dirty="0">
                <a:latin typeface="Franklin Gothic Book" panose="020B0503020102020204" pitchFamily="34" charset="0"/>
              </a:rPr>
              <a:t>Section E:  Deeper Dive into the Inquiry Practices: Using Evidence</a:t>
            </a:r>
          </a:p>
          <a:p>
            <a:pPr marL="519113" indent="-341313">
              <a:buFont typeface="Arial" panose="020B0604020202020204" pitchFamily="34" charset="0"/>
              <a:buChar char="•"/>
            </a:pPr>
            <a:r>
              <a:rPr lang="en-US" sz="2800" dirty="0">
                <a:latin typeface="Franklin Gothic Book" panose="020B0503020102020204" pitchFamily="34" charset="0"/>
              </a:rPr>
              <a:t>Section F:  Deeper Dive into the Inquiry Practices: Communicating Conclusions</a:t>
            </a:r>
          </a:p>
          <a:p>
            <a:pPr marL="519113" indent="-341313">
              <a:buFont typeface="Arial" panose="020B0604020202020204" pitchFamily="34" charset="0"/>
              <a:buChar char="•"/>
            </a:pPr>
            <a:r>
              <a:rPr lang="en-US" sz="2800" dirty="0">
                <a:latin typeface="Franklin Gothic Book" panose="020B0503020102020204" pitchFamily="34" charset="0"/>
              </a:rPr>
              <a:t>Section G:  Deeper Dive into the Discipline Strands and the Concepts</a:t>
            </a:r>
            <a:r>
              <a:rPr lang="en-US" sz="2800" dirty="0">
                <a:latin typeface="Franklin Gothic Book" panose="020B0503020102020204" pitchFamily="34" charset="0"/>
                <a:cs typeface="Arial"/>
              </a:rPr>
              <a:t> and Practices </a:t>
            </a:r>
          </a:p>
          <a:p>
            <a:pPr marL="519113" indent="-341313">
              <a:buFont typeface="Arial,Sans-Serif" panose="020B0604020202020204" pitchFamily="34" charset="0"/>
              <a:buChar char="•"/>
            </a:pPr>
            <a:r>
              <a:rPr lang="en-US" sz="2800" dirty="0">
                <a:latin typeface="Franklin Gothic Book" panose="020B0503020102020204" pitchFamily="34" charset="0"/>
                <a:cs typeface="Arial"/>
              </a:rPr>
              <a:t>Section H: Exploring a Strongly Aligned Assignment Example</a:t>
            </a:r>
          </a:p>
          <a:p>
            <a:pPr marL="519113" indent="-341313">
              <a:buFont typeface="Arial,Sans-Serif" panose="020B0604020202020204" pitchFamily="34" charset="0"/>
              <a:buChar char="•"/>
            </a:pPr>
            <a:r>
              <a:rPr lang="en-US" sz="2800" dirty="0">
                <a:latin typeface="Franklin Gothic Book" panose="020B0503020102020204" pitchFamily="34" charset="0"/>
                <a:cs typeface="Arial"/>
              </a:rPr>
              <a:t>Section I: Wrap up &amp; Next Steps</a:t>
            </a:r>
            <a:endParaRPr lang="en-US" dirty="0">
              <a:latin typeface="Franklin Gothic Book" panose="020B05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91BD7323-49BF-4C97-8773-5EC64C492009}" type="slidenum">
              <a:rPr lang="en-US" smtClean="0"/>
              <a:t>40</a:t>
            </a:fld>
            <a:endParaRPr lang="en-US" dirty="0"/>
          </a:p>
        </p:txBody>
      </p:sp>
    </p:spTree>
    <p:extLst>
      <p:ext uri="{BB962C8B-B14F-4D97-AF65-F5344CB8AC3E}">
        <p14:creationId xmlns:p14="http://schemas.microsoft.com/office/powerpoint/2010/main" val="806668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B</a:t>
            </a:r>
          </a:p>
        </p:txBody>
      </p:sp>
      <p:sp>
        <p:nvSpPr>
          <p:cNvPr id="4" name="Slide Number Placeholder 3"/>
          <p:cNvSpPr>
            <a:spLocks noGrp="1"/>
          </p:cNvSpPr>
          <p:nvPr>
            <p:ph type="sldNum" idx="12"/>
          </p:nvPr>
        </p:nvSpPr>
        <p:spPr/>
        <p:txBody>
          <a:bodyPr/>
          <a:lstStyle/>
          <a:p>
            <a:fld id="{91BD7323-49BF-4C97-8773-5EC64C492009}" type="slidenum">
              <a:rPr lang="en-US" smtClean="0"/>
              <a:t>41</a:t>
            </a:fld>
            <a:endParaRPr lang="en-US" dirty="0"/>
          </a:p>
        </p:txBody>
      </p:sp>
      <p:sp>
        <p:nvSpPr>
          <p:cNvPr id="3" name="Text Placeholder 2" hidden="1"/>
          <p:cNvSpPr>
            <a:spLocks noGrp="1"/>
          </p:cNvSpPr>
          <p:nvPr>
            <p:ph type="body" idx="1"/>
          </p:nvPr>
        </p:nvSpPr>
        <p:spPr/>
        <p:txBody>
          <a:bodyPr/>
          <a:lstStyle/>
          <a:p>
            <a:endParaRPr lang="en-US" dirty="0"/>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82" y="372474"/>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682" y="2604683"/>
            <a:ext cx="10459846" cy="3108543"/>
          </a:xfrm>
          <a:prstGeom prst="rect">
            <a:avLst/>
          </a:prstGeom>
        </p:spPr>
        <p:txBody>
          <a:bodyPr wrap="square">
            <a:spAutoFit/>
          </a:bodyPr>
          <a:lstStyle/>
          <a:p>
            <a:r>
              <a:rPr lang="en-US" sz="2800" dirty="0">
                <a:solidFill>
                  <a:srgbClr val="333333"/>
                </a:solidFill>
                <a:latin typeface="+mn-lt"/>
              </a:rPr>
              <a:t>Stop here if you are completing Section D: </a:t>
            </a:r>
            <a:r>
              <a:rPr lang="en-US" sz="2800" dirty="0"/>
              <a:t>Deeper Dive into the Inquiry Practices: Questioning </a:t>
            </a:r>
            <a:r>
              <a:rPr lang="en-US" sz="2800" dirty="0">
                <a:latin typeface="+mn-lt"/>
              </a:rPr>
              <a:t>in the </a:t>
            </a:r>
            <a:r>
              <a:rPr lang="en-US" sz="2800" i="1" dirty="0">
                <a:latin typeface="+mn-lt"/>
              </a:rPr>
              <a:t>KAS for Social Studies </a:t>
            </a:r>
            <a:r>
              <a:rPr lang="en-US" sz="2800" b="1" dirty="0">
                <a:solidFill>
                  <a:srgbClr val="333333"/>
                </a:solidFill>
                <a:latin typeface="+mn-lt"/>
              </a:rPr>
              <a:t>only</a:t>
            </a:r>
            <a:r>
              <a:rPr lang="en-US" sz="2800" dirty="0">
                <a:solidFill>
                  <a:srgbClr val="333333"/>
                </a:solidFill>
                <a:latin typeface="+mn-lt"/>
              </a:rPr>
              <a:t>.  </a:t>
            </a:r>
            <a:endParaRPr lang="en-US" sz="2800" dirty="0">
              <a:latin typeface="+mn-lt"/>
            </a:endParaRPr>
          </a:p>
          <a:p>
            <a:br>
              <a:rPr lang="en-US" sz="2800" dirty="0">
                <a:latin typeface="+mn-lt"/>
              </a:rPr>
            </a:br>
            <a:r>
              <a:rPr lang="en-US" sz="2800" dirty="0">
                <a:solidFill>
                  <a:srgbClr val="333333"/>
                </a:solidFill>
                <a:latin typeface="+mn-lt"/>
              </a:rPr>
              <a:t>If you would like to complete another section of the module at this time, continue onto the next slide to begin facilitating Section E: </a:t>
            </a:r>
            <a:r>
              <a:rPr lang="en-US" sz="2800" dirty="0">
                <a:latin typeface="+mn-lt"/>
              </a:rPr>
              <a:t>Deeper Dive into the Inquiry Practices</a:t>
            </a:r>
            <a:r>
              <a:rPr lang="en-US" sz="2800" dirty="0">
                <a:solidFill>
                  <a:srgbClr val="333333"/>
                </a:solidFill>
                <a:latin typeface="+mn-lt"/>
              </a:rPr>
              <a:t>: Using Evidence. </a:t>
            </a:r>
            <a:endParaRPr lang="en-US" sz="2800" dirty="0">
              <a:latin typeface="+mn-lt"/>
            </a:endParaRPr>
          </a:p>
        </p:txBody>
      </p:sp>
    </p:spTree>
    <p:extLst>
      <p:ext uri="{BB962C8B-B14F-4D97-AF65-F5344CB8AC3E}">
        <p14:creationId xmlns:p14="http://schemas.microsoft.com/office/powerpoint/2010/main" val="1247571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1904768" y="653728"/>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2955646" y="3689536"/>
            <a:ext cx="8978088" cy="1735377"/>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3A757A"/>
                </a:solidFill>
                <a:latin typeface="Franklin Gothic Medium" panose="020B0603020102020204" pitchFamily="34" charset="0"/>
                <a:sym typeface="Source Sans Pro"/>
              </a:rPr>
              <a:t>Section E: </a:t>
            </a:r>
          </a:p>
          <a:p>
            <a:pPr marL="0" marR="0" lvl="0" indent="0" rtl="0">
              <a:lnSpc>
                <a:spcPct val="100000"/>
              </a:lnSpc>
              <a:spcBef>
                <a:spcPts val="0"/>
              </a:spcBef>
              <a:spcAft>
                <a:spcPts val="0"/>
              </a:spcAft>
              <a:buClr>
                <a:srgbClr val="D2BD24"/>
              </a:buClr>
              <a:buSzPts val="2800"/>
              <a:buFont typeface="Noto Sans Symbols"/>
              <a:buNone/>
            </a:pPr>
            <a:r>
              <a:rPr lang="en-US" sz="3600" dirty="0">
                <a:solidFill>
                  <a:srgbClr val="3A757A"/>
                </a:solidFill>
                <a:latin typeface="Franklin Gothic Medium" panose="020B0603020102020204" pitchFamily="34" charset="0"/>
              </a:rPr>
              <a:t>Deeper Dive into the Inquiry Practices: </a:t>
            </a:r>
          </a:p>
          <a:p>
            <a:pPr marL="0" indent="0"/>
            <a:r>
              <a:rPr lang="en-US" sz="3600" dirty="0">
                <a:solidFill>
                  <a:srgbClr val="3A757A"/>
                </a:solidFill>
                <a:latin typeface="Franklin Gothic Medium" panose="020B0603020102020204" pitchFamily="34" charset="0"/>
              </a:rPr>
              <a:t>Using Evidence</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3053611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43</a:t>
            </a:fld>
            <a:endParaRPr lang="en-US" dirty="0"/>
          </a:p>
        </p:txBody>
      </p:sp>
    </p:spTree>
    <p:extLst>
      <p:ext uri="{BB962C8B-B14F-4D97-AF65-F5344CB8AC3E}">
        <p14:creationId xmlns:p14="http://schemas.microsoft.com/office/powerpoint/2010/main" val="2831550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22628"/>
          </a:xfrm>
        </p:spPr>
        <p:txBody>
          <a:bodyPr/>
          <a:lstStyle/>
          <a:p>
            <a:r>
              <a:rPr lang="en-US" dirty="0">
                <a:latin typeface="Franklin Gothic Medium" panose="020B0603020102020204" pitchFamily="34" charset="0"/>
              </a:rPr>
              <a:t>Section E Learning Goals</a:t>
            </a:r>
          </a:p>
        </p:txBody>
      </p:sp>
      <p:sp>
        <p:nvSpPr>
          <p:cNvPr id="3" name="Text Placeholder 2"/>
          <p:cNvSpPr>
            <a:spLocks noGrp="1"/>
          </p:cNvSpPr>
          <p:nvPr>
            <p:ph type="body" sz="quarter" idx="13"/>
          </p:nvPr>
        </p:nvSpPr>
        <p:spPr>
          <a:xfrm>
            <a:off x="655092" y="1079653"/>
            <a:ext cx="9849080" cy="5979265"/>
          </a:xfrm>
        </p:spPr>
        <p:txBody>
          <a:bodyPr>
            <a:normAutofit/>
          </a:bodyPr>
          <a:lstStyle/>
          <a:p>
            <a:pPr>
              <a:buFont typeface="Arial" panose="020B0604020202020204" pitchFamily="34" charset="0"/>
              <a:buChar char="•"/>
            </a:pPr>
            <a:r>
              <a:rPr lang="en-US" dirty="0">
                <a:latin typeface="Franklin Gothic Book" panose="020B0503020102020204" pitchFamily="34" charset="0"/>
              </a:rPr>
              <a:t>Build a shared understanding of the architecture: </a:t>
            </a:r>
          </a:p>
          <a:p>
            <a:pPr lvl="1">
              <a:buFont typeface="Arial" panose="020B0604020202020204" pitchFamily="34" charset="0"/>
              <a:buChar char="•"/>
            </a:pPr>
            <a:r>
              <a:rPr lang="en-US" sz="2800" dirty="0">
                <a:solidFill>
                  <a:schemeClr val="tx1"/>
                </a:solidFill>
                <a:latin typeface="Franklin Gothic Book" panose="020B0503020102020204" pitchFamily="34" charset="0"/>
              </a:rPr>
              <a:t>Understand the inquiry practice of Using Evidence as outlined in the </a:t>
            </a:r>
            <a:r>
              <a:rPr lang="en-US" sz="2800" i="1" dirty="0">
                <a:solidFill>
                  <a:schemeClr val="tx1"/>
                </a:solidFill>
                <a:latin typeface="Franklin Gothic Book" panose="020B0503020102020204" pitchFamily="34" charset="0"/>
              </a:rPr>
              <a:t>KAS for Social Studies,</a:t>
            </a:r>
            <a:endParaRPr lang="en-US" sz="2800" dirty="0">
              <a:solidFill>
                <a:schemeClr val="tx1"/>
              </a:solidFill>
              <a:latin typeface="Franklin Gothic Book" panose="020B0503020102020204" pitchFamily="34" charset="0"/>
            </a:endParaRPr>
          </a:p>
          <a:p>
            <a:pPr lvl="1">
              <a:buFont typeface="Arial" panose="020B0604020202020204" pitchFamily="34" charset="0"/>
              <a:buChar char="•"/>
            </a:pPr>
            <a:r>
              <a:rPr lang="en-US" sz="2800" dirty="0">
                <a:solidFill>
                  <a:schemeClr val="tx1"/>
                </a:solidFill>
                <a:latin typeface="Franklin Gothic Book" panose="020B0503020102020204" pitchFamily="34" charset="0"/>
              </a:rPr>
              <a:t>Become familiar with the components of using evidence standards to answer compelling and supporting questions, and </a:t>
            </a:r>
          </a:p>
          <a:p>
            <a:pPr>
              <a:buFont typeface="Arial" panose="020B0604020202020204" pitchFamily="34" charset="0"/>
              <a:buChar char="•"/>
            </a:pPr>
            <a:r>
              <a:rPr lang="en-US" dirty="0">
                <a:latin typeface="Franklin Gothic Book" panose="020B0503020102020204" pitchFamily="34" charset="0"/>
              </a:rPr>
              <a:t>Strengthen an understanding of the connection between the components of the </a:t>
            </a:r>
            <a:r>
              <a:rPr lang="en-US" i="1" dirty="0">
                <a:latin typeface="Franklin Gothic Book" panose="020B0503020102020204" pitchFamily="34" charset="0"/>
              </a:rPr>
              <a:t>KAS for Social Studies </a:t>
            </a:r>
            <a:r>
              <a:rPr lang="en-US" dirty="0">
                <a:latin typeface="Franklin Gothic Book" panose="020B0503020102020204" pitchFamily="34" charset="0"/>
              </a:rPr>
              <a:t>and the way those components support teachers and other stakeholders. </a:t>
            </a:r>
          </a:p>
        </p:txBody>
      </p:sp>
      <p:sp>
        <p:nvSpPr>
          <p:cNvPr id="4" name="Slide Number Placeholder 3"/>
          <p:cNvSpPr>
            <a:spLocks noGrp="1"/>
          </p:cNvSpPr>
          <p:nvPr>
            <p:ph type="sldNum" sz="quarter" idx="12"/>
          </p:nvPr>
        </p:nvSpPr>
        <p:spPr/>
        <p:txBody>
          <a:bodyPr/>
          <a:lstStyle/>
          <a:p>
            <a:fld id="{91BD7323-49BF-4C97-8773-5EC64C492009}" type="slidenum">
              <a:rPr lang="en-US" smtClean="0"/>
              <a:t>44</a:t>
            </a:fld>
            <a:endParaRPr lang="en-US" dirty="0"/>
          </a:p>
        </p:txBody>
      </p:sp>
    </p:spTree>
    <p:extLst>
      <p:ext uri="{BB962C8B-B14F-4D97-AF65-F5344CB8AC3E}">
        <p14:creationId xmlns:p14="http://schemas.microsoft.com/office/powerpoint/2010/main" val="2052104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Using Evidence</a:t>
            </a:r>
          </a:p>
        </p:txBody>
      </p:sp>
      <p:sp>
        <p:nvSpPr>
          <p:cNvPr id="3" name="Text Placeholder 2"/>
          <p:cNvSpPr>
            <a:spLocks noGrp="1"/>
          </p:cNvSpPr>
          <p:nvPr>
            <p:ph type="body" idx="1"/>
          </p:nvPr>
        </p:nvSpPr>
        <p:spPr>
          <a:xfrm>
            <a:off x="233679" y="955040"/>
            <a:ext cx="11735407" cy="5902959"/>
          </a:xfrm>
        </p:spPr>
        <p:txBody>
          <a:bodyPr>
            <a:normAutofit/>
          </a:bodyPr>
          <a:lstStyle/>
          <a:p>
            <a:pPr>
              <a:buFont typeface="Arial" panose="020B0604020202020204" pitchFamily="34" charset="0"/>
              <a:buChar char="•"/>
            </a:pPr>
            <a:r>
              <a:rPr lang="en-US" dirty="0">
                <a:latin typeface="Franklin Gothic Book" panose="020B0503020102020204" pitchFamily="34" charset="0"/>
              </a:rPr>
              <a:t>In order for students to construct coherent arguments and explanations using their understanding of the social studies disciplines, they must understand how to substantiate those claims using evidence.</a:t>
            </a:r>
          </a:p>
          <a:p>
            <a:pPr>
              <a:buFont typeface="Arial" panose="020B0604020202020204" pitchFamily="34" charset="0"/>
              <a:buChar char="•"/>
            </a:pPr>
            <a:r>
              <a:rPr lang="en-US" dirty="0">
                <a:latin typeface="Franklin Gothic Book" panose="020B0503020102020204" pitchFamily="34" charset="0"/>
              </a:rPr>
              <a:t>This skill requires students to collect, evaluate and synthesize evidence from primary and secondary sources to develop and support a claim. </a:t>
            </a:r>
          </a:p>
          <a:p>
            <a:pPr>
              <a:buFont typeface="Arial" panose="020B0604020202020204" pitchFamily="34" charset="0"/>
              <a:buChar char="•"/>
            </a:pPr>
            <a:r>
              <a:rPr lang="en-US" dirty="0">
                <a:latin typeface="Franklin Gothic Book" panose="020B0503020102020204" pitchFamily="34" charset="0"/>
              </a:rPr>
              <a:t>Students are not only using sources to create claims; they are also using evidence to construct their knowledge relating to the disciplinary strand standards. Students should use evidence to not only evaluate but also to formulate their conclusions. </a:t>
            </a:r>
          </a:p>
        </p:txBody>
      </p:sp>
      <p:sp>
        <p:nvSpPr>
          <p:cNvPr id="4" name="Slide Number Placeholder 3"/>
          <p:cNvSpPr>
            <a:spLocks noGrp="1"/>
          </p:cNvSpPr>
          <p:nvPr>
            <p:ph type="sldNum" idx="12"/>
          </p:nvPr>
        </p:nvSpPr>
        <p:spPr/>
        <p:txBody>
          <a:bodyPr/>
          <a:lstStyle/>
          <a:p>
            <a:fld id="{00000000-1234-1234-1234-123412341234}" type="slidenum">
              <a:rPr lang="en" smtClean="0"/>
              <a:pPr/>
              <a:t>45</a:t>
            </a:fld>
            <a:endParaRPr lang="en"/>
          </a:p>
        </p:txBody>
      </p:sp>
      <p:pic>
        <p:nvPicPr>
          <p:cNvPr id="5" name="Recorded Sound" descr="Click on image to play recording. " title="Using Eviden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51805" y="5311905"/>
            <a:ext cx="487363" cy="487363"/>
          </a:xfrm>
          <a:prstGeom prst="rect">
            <a:avLst/>
          </a:prstGeom>
        </p:spPr>
      </p:pic>
    </p:spTree>
    <p:extLst>
      <p:ext uri="{BB962C8B-B14F-4D97-AF65-F5344CB8AC3E}">
        <p14:creationId xmlns:p14="http://schemas.microsoft.com/office/powerpoint/2010/main" val="604827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0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Purpose and Function </a:t>
            </a:r>
          </a:p>
        </p:txBody>
      </p:sp>
      <p:sp>
        <p:nvSpPr>
          <p:cNvPr id="3" name="Text Placeholder 2"/>
          <p:cNvSpPr>
            <a:spLocks noGrp="1"/>
          </p:cNvSpPr>
          <p:nvPr>
            <p:ph type="body" idx="1"/>
          </p:nvPr>
        </p:nvSpPr>
        <p:spPr>
          <a:xfrm>
            <a:off x="555785" y="1773451"/>
            <a:ext cx="10007582" cy="4901200"/>
          </a:xfrm>
        </p:spPr>
        <p:txBody>
          <a:bodyPr/>
          <a:lstStyle/>
          <a:p>
            <a:pPr marL="76198" indent="0">
              <a:buNone/>
            </a:pPr>
            <a:r>
              <a:rPr lang="en-US" dirty="0">
                <a:latin typeface="Franklin Gothic Book" panose="020B0503020102020204" pitchFamily="34" charset="0"/>
              </a:rPr>
              <a:t>Students should have opportunities to use evidence to…</a:t>
            </a:r>
          </a:p>
          <a:p>
            <a:pPr lvl="1"/>
            <a:r>
              <a:rPr lang="en-US" sz="2800" dirty="0">
                <a:latin typeface="Franklin Gothic Book" panose="020B0503020102020204" pitchFamily="34" charset="0"/>
              </a:rPr>
              <a:t>Spark compelling questions </a:t>
            </a:r>
          </a:p>
          <a:p>
            <a:pPr lvl="1"/>
            <a:r>
              <a:rPr lang="en-US" sz="2800" dirty="0">
                <a:latin typeface="Franklin Gothic Book" panose="020B0503020102020204" pitchFamily="34" charset="0"/>
              </a:rPr>
              <a:t>Ask discipline specific supporting questions</a:t>
            </a:r>
          </a:p>
          <a:p>
            <a:pPr lvl="1"/>
            <a:r>
              <a:rPr lang="en-US" sz="2800" dirty="0">
                <a:latin typeface="Franklin Gothic Book" panose="020B0503020102020204" pitchFamily="34" charset="0"/>
              </a:rPr>
              <a:t>Construct new knowledge when engaging with the disciplinary strand standards</a:t>
            </a:r>
          </a:p>
          <a:p>
            <a:pPr lvl="1"/>
            <a:r>
              <a:rPr lang="en-US" sz="2800" dirty="0">
                <a:latin typeface="Franklin Gothic Book" panose="020B0503020102020204" pitchFamily="34" charset="0"/>
              </a:rPr>
              <a:t>Develop claims</a:t>
            </a:r>
          </a:p>
          <a:p>
            <a:pPr marL="753515" lvl="1" indent="0">
              <a:buNone/>
            </a:pPr>
            <a:endParaRPr lang="en-US" dirty="0"/>
          </a:p>
        </p:txBody>
      </p:sp>
      <p:sp>
        <p:nvSpPr>
          <p:cNvPr id="4" name="Slide Number Placeholder 3"/>
          <p:cNvSpPr>
            <a:spLocks noGrp="1"/>
          </p:cNvSpPr>
          <p:nvPr>
            <p:ph type="sldNum" idx="12"/>
          </p:nvPr>
        </p:nvSpPr>
        <p:spPr/>
        <p:txBody>
          <a:bodyPr/>
          <a:lstStyle/>
          <a:p>
            <a:fld id="{00000000-1234-1234-1234-123412341234}" type="slidenum">
              <a:rPr lang="en" smtClean="0"/>
              <a:pPr/>
              <a:t>46</a:t>
            </a:fld>
            <a:endParaRPr lang="en"/>
          </a:p>
        </p:txBody>
      </p:sp>
    </p:spTree>
    <p:extLst>
      <p:ext uri="{BB962C8B-B14F-4D97-AF65-F5344CB8AC3E}">
        <p14:creationId xmlns:p14="http://schemas.microsoft.com/office/powerpoint/2010/main" val="2134225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Franklin Gothic Medium" panose="020B0603020102020204" pitchFamily="34" charset="0"/>
              </a:rPr>
              <a:t>Using Evidence in the </a:t>
            </a:r>
            <a:r>
              <a:rPr lang="en-US" i="1" dirty="0">
                <a:latin typeface="Franklin Gothic Medium" panose="020B0603020102020204" pitchFamily="34" charset="0"/>
              </a:rPr>
              <a:t>KAS for Social Studies</a:t>
            </a:r>
          </a:p>
        </p:txBody>
      </p:sp>
      <p:sp>
        <p:nvSpPr>
          <p:cNvPr id="3" name="Text Placeholder 2"/>
          <p:cNvSpPr>
            <a:spLocks noGrp="1"/>
          </p:cNvSpPr>
          <p:nvPr>
            <p:ph type="body" idx="1"/>
          </p:nvPr>
        </p:nvSpPr>
        <p:spPr>
          <a:xfrm>
            <a:off x="555785" y="1773451"/>
            <a:ext cx="10253242" cy="4901200"/>
          </a:xfrm>
        </p:spPr>
        <p:txBody>
          <a:bodyPr>
            <a:normAutofit/>
          </a:bodyPr>
          <a:lstStyle/>
          <a:p>
            <a:pPr>
              <a:buFont typeface="Arial" panose="020B0604020202020204" pitchFamily="34" charset="0"/>
              <a:buChar char="•"/>
            </a:pPr>
            <a:r>
              <a:rPr lang="en-US" sz="3200" dirty="0">
                <a:latin typeface="Franklin Gothic Book" panose="020B0503020102020204" pitchFamily="34" charset="0"/>
              </a:rPr>
              <a:t>Within the Using Evidence standards, students are required to:</a:t>
            </a:r>
          </a:p>
          <a:p>
            <a:pPr lvl="1">
              <a:buFont typeface="Arial" panose="020B0604020202020204" pitchFamily="34" charset="0"/>
              <a:buChar char="•"/>
            </a:pPr>
            <a:r>
              <a:rPr lang="en-US" sz="3200" dirty="0">
                <a:latin typeface="Franklin Gothic Book" panose="020B0503020102020204" pitchFamily="34" charset="0"/>
              </a:rPr>
              <a:t>Use sources to answer compelling and supporting questions.</a:t>
            </a:r>
          </a:p>
          <a:p>
            <a:pPr lvl="1">
              <a:buFont typeface="Arial" panose="020B0604020202020204" pitchFamily="34" charset="0"/>
              <a:buChar char="•"/>
            </a:pPr>
            <a:r>
              <a:rPr lang="en-US" sz="3200" dirty="0">
                <a:latin typeface="Franklin Gothic Book" panose="020B0503020102020204" pitchFamily="34" charset="0"/>
              </a:rPr>
              <a:t>Analyze sources and apply relevant information to make evidence-based claims when answering compelling and supporting questions. </a:t>
            </a:r>
          </a:p>
        </p:txBody>
      </p:sp>
      <p:sp>
        <p:nvSpPr>
          <p:cNvPr id="4" name="Slide Number Placeholder 3"/>
          <p:cNvSpPr>
            <a:spLocks noGrp="1"/>
          </p:cNvSpPr>
          <p:nvPr>
            <p:ph type="sldNum" idx="12"/>
          </p:nvPr>
        </p:nvSpPr>
        <p:spPr/>
        <p:txBody>
          <a:bodyPr/>
          <a:lstStyle/>
          <a:p>
            <a:fld id="{00000000-1234-1234-1234-123412341234}" type="slidenum">
              <a:rPr lang="en" smtClean="0"/>
              <a:pPr/>
              <a:t>47</a:t>
            </a:fld>
            <a:endParaRPr lang="en"/>
          </a:p>
        </p:txBody>
      </p:sp>
    </p:spTree>
    <p:extLst>
      <p:ext uri="{BB962C8B-B14F-4D97-AF65-F5344CB8AC3E}">
        <p14:creationId xmlns:p14="http://schemas.microsoft.com/office/powerpoint/2010/main" val="303628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Selecting Sources</a:t>
            </a:r>
          </a:p>
        </p:txBody>
      </p:sp>
      <p:sp>
        <p:nvSpPr>
          <p:cNvPr id="3" name="Text Placeholder 2"/>
          <p:cNvSpPr>
            <a:spLocks noGrp="1"/>
          </p:cNvSpPr>
          <p:nvPr>
            <p:ph type="body" idx="1"/>
          </p:nvPr>
        </p:nvSpPr>
        <p:spPr>
          <a:xfrm>
            <a:off x="555785" y="1184171"/>
            <a:ext cx="9188800" cy="4901200"/>
          </a:xfrm>
        </p:spPr>
        <p:txBody>
          <a:bodyPr>
            <a:normAutofit fontScale="92500"/>
          </a:bodyPr>
          <a:lstStyle/>
          <a:p>
            <a:pPr>
              <a:buFont typeface="Arial" panose="020B0604020202020204" pitchFamily="34" charset="0"/>
              <a:buChar char="•"/>
            </a:pPr>
            <a:r>
              <a:rPr lang="en-US" sz="3200" dirty="0">
                <a:latin typeface="Franklin Gothic Book" panose="020B0503020102020204" pitchFamily="34" charset="0"/>
              </a:rPr>
              <a:t>Do the sources represent a variety of print and non-print sources which may include but is not limited to visuals, charts, data and traditional text?</a:t>
            </a:r>
          </a:p>
          <a:p>
            <a:pPr>
              <a:buFont typeface="Arial" panose="020B0604020202020204" pitchFamily="34" charset="0"/>
              <a:buChar char="•"/>
            </a:pPr>
            <a:r>
              <a:rPr lang="en-US" sz="3200" dirty="0">
                <a:latin typeface="Franklin Gothic Book" panose="020B0503020102020204" pitchFamily="34" charset="0"/>
              </a:rPr>
              <a:t>Are the sources complex and grade-level appropriate?</a:t>
            </a:r>
          </a:p>
          <a:p>
            <a:pPr>
              <a:buFont typeface="Arial" panose="020B0604020202020204" pitchFamily="34" charset="0"/>
              <a:buChar char="•"/>
            </a:pPr>
            <a:r>
              <a:rPr lang="en-US" sz="3200" dirty="0">
                <a:latin typeface="Franklin Gothic Book" panose="020B0503020102020204" pitchFamily="34" charset="0"/>
              </a:rPr>
              <a:t>Do the sources provide access and opportunity for grade-level work? </a:t>
            </a:r>
          </a:p>
          <a:p>
            <a:pPr>
              <a:buFont typeface="Arial" panose="020B0604020202020204" pitchFamily="34" charset="0"/>
              <a:buChar char="•"/>
            </a:pPr>
            <a:r>
              <a:rPr lang="en-US" sz="3200" dirty="0">
                <a:latin typeface="Franklin Gothic Book" panose="020B0503020102020204" pitchFamily="34" charset="0"/>
              </a:rPr>
              <a:t>Do the sources incorporate multiple perspectives?</a:t>
            </a:r>
          </a:p>
          <a:p>
            <a:endParaRPr lang="en-US" dirty="0"/>
          </a:p>
        </p:txBody>
      </p:sp>
      <p:sp>
        <p:nvSpPr>
          <p:cNvPr id="4" name="Slide Number Placeholder 3"/>
          <p:cNvSpPr>
            <a:spLocks noGrp="1"/>
          </p:cNvSpPr>
          <p:nvPr>
            <p:ph type="sldNum" idx="12"/>
          </p:nvPr>
        </p:nvSpPr>
        <p:spPr/>
        <p:txBody>
          <a:bodyPr/>
          <a:lstStyle/>
          <a:p>
            <a:fld id="{00000000-1234-1234-1234-123412341234}" type="slidenum">
              <a:rPr lang="en" smtClean="0"/>
              <a:pPr/>
              <a:t>48</a:t>
            </a:fld>
            <a:endParaRPr lang="en"/>
          </a:p>
        </p:txBody>
      </p:sp>
    </p:spTree>
    <p:extLst>
      <p:ext uri="{BB962C8B-B14F-4D97-AF65-F5344CB8AC3E}">
        <p14:creationId xmlns:p14="http://schemas.microsoft.com/office/powerpoint/2010/main" val="647640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Franklin Gothic Medium" panose="020B0603020102020204" pitchFamily="34" charset="0"/>
              </a:rPr>
              <a:t>Connecting Supporting Questions and Sources </a:t>
            </a:r>
          </a:p>
        </p:txBody>
      </p:sp>
      <p:sp>
        <p:nvSpPr>
          <p:cNvPr id="3" name="Text Placeholder 2"/>
          <p:cNvSpPr>
            <a:spLocks noGrp="1"/>
          </p:cNvSpPr>
          <p:nvPr>
            <p:ph type="body" idx="1"/>
          </p:nvPr>
        </p:nvSpPr>
        <p:spPr/>
        <p:txBody>
          <a:bodyPr/>
          <a:lstStyle/>
          <a:p>
            <a:pPr>
              <a:buFont typeface="Arial" panose="020B0604020202020204" pitchFamily="34" charset="0"/>
              <a:buChar char="•"/>
            </a:pPr>
            <a:r>
              <a:rPr lang="en-US" dirty="0">
                <a:latin typeface="Franklin Gothic Book" panose="020B0503020102020204" pitchFamily="34" charset="0"/>
              </a:rPr>
              <a:t>Be purposeful. </a:t>
            </a:r>
          </a:p>
          <a:p>
            <a:pPr>
              <a:buFont typeface="Arial" panose="020B0604020202020204" pitchFamily="34" charset="0"/>
              <a:buChar char="•"/>
            </a:pPr>
            <a:r>
              <a:rPr lang="en-US" dirty="0">
                <a:latin typeface="Franklin Gothic Book" panose="020B0503020102020204" pitchFamily="34" charset="0"/>
              </a:rPr>
              <a:t>Be clearly aligned to the questions. </a:t>
            </a:r>
          </a:p>
          <a:p>
            <a:pPr>
              <a:buFont typeface="Arial" panose="020B0604020202020204" pitchFamily="34" charset="0"/>
              <a:buChar char="•"/>
            </a:pPr>
            <a:r>
              <a:rPr lang="en-US" dirty="0">
                <a:latin typeface="Franklin Gothic Book" panose="020B0503020102020204" pitchFamily="34" charset="0"/>
              </a:rPr>
              <a:t>Provide evidence to support claims and refute opposing claims when students are answering supporting questions. </a:t>
            </a:r>
          </a:p>
          <a:p>
            <a:pPr>
              <a:buFont typeface="Arial" panose="020B0604020202020204" pitchFamily="34" charset="0"/>
              <a:buChar char="•"/>
            </a:pPr>
            <a:r>
              <a:rPr lang="en-US" dirty="0">
                <a:latin typeface="Franklin Gothic Book" panose="020B0503020102020204" pitchFamily="34" charset="0"/>
              </a:rPr>
              <a:t>Provide opportunities for students to engage in disciplinary thinking. </a:t>
            </a:r>
          </a:p>
        </p:txBody>
      </p:sp>
      <p:sp>
        <p:nvSpPr>
          <p:cNvPr id="4" name="Slide Number Placeholder 3"/>
          <p:cNvSpPr>
            <a:spLocks noGrp="1"/>
          </p:cNvSpPr>
          <p:nvPr>
            <p:ph type="sldNum" idx="12"/>
          </p:nvPr>
        </p:nvSpPr>
        <p:spPr/>
        <p:txBody>
          <a:bodyPr/>
          <a:lstStyle/>
          <a:p>
            <a:fld id="{00000000-1234-1234-1234-123412341234}" type="slidenum">
              <a:rPr lang="en" smtClean="0"/>
              <a:pPr/>
              <a:t>49</a:t>
            </a:fld>
            <a:endParaRPr lang="en"/>
          </a:p>
        </p:txBody>
      </p:sp>
    </p:spTree>
    <p:extLst>
      <p:ext uri="{BB962C8B-B14F-4D97-AF65-F5344CB8AC3E}">
        <p14:creationId xmlns:p14="http://schemas.microsoft.com/office/powerpoint/2010/main" val="619605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36"/>
          <p:cNvSpPr txBox="1">
            <a:spLocks noGrp="1"/>
          </p:cNvSpPr>
          <p:nvPr>
            <p:ph type="title"/>
          </p:nvPr>
        </p:nvSpPr>
        <p:spPr>
          <a:xfrm>
            <a:off x="120888" y="11699"/>
            <a:ext cx="10227600" cy="824800"/>
          </a:xfrm>
          <a:prstGeom prst="rect">
            <a:avLst/>
          </a:prstGeom>
          <a:noFill/>
          <a:ln>
            <a:noFill/>
          </a:ln>
        </p:spPr>
        <p:txBody>
          <a:bodyPr spcFirstLastPara="1" wrap="square" lIns="91433" tIns="45700" rIns="91433" bIns="45700" anchor="t" anchorCtr="0">
            <a:noAutofit/>
          </a:bodyPr>
          <a:lstStyle/>
          <a:p>
            <a:r>
              <a:rPr lang="en" sz="4000" i="1" dirty="0"/>
              <a:t>KAS for Social Studies </a:t>
            </a:r>
            <a:r>
              <a:rPr lang="en" sz="4000" dirty="0"/>
              <a:t>– Standards View</a:t>
            </a:r>
            <a:br>
              <a:rPr lang="en" sz="1467" dirty="0"/>
            </a:br>
            <a:endParaRPr sz="1467" dirty="0"/>
          </a:p>
        </p:txBody>
      </p:sp>
      <p:sp>
        <p:nvSpPr>
          <p:cNvPr id="191" name="Google Shape;191;p36"/>
          <p:cNvSpPr txBox="1">
            <a:spLocks noGrp="1"/>
          </p:cNvSpPr>
          <p:nvPr>
            <p:ph type="sldNum" idx="12"/>
          </p:nvPr>
        </p:nvSpPr>
        <p:spPr>
          <a:prstGeom prst="rect">
            <a:avLst/>
          </a:prstGeom>
          <a:noFill/>
          <a:ln>
            <a:noFill/>
          </a:ln>
        </p:spPr>
        <p:txBody>
          <a:bodyPr spcFirstLastPara="1" wrap="square" lIns="91433" tIns="45700" rIns="91433" bIns="45700" anchor="ctr" anchorCtr="0">
            <a:noAutofit/>
          </a:bodyPr>
          <a:lstStyle/>
          <a:p>
            <a:fld id="{00000000-1234-1234-1234-123412341234}" type="slidenum">
              <a:rPr lang="en" sz="1467"/>
              <a:pPr/>
              <a:t>5</a:t>
            </a:fld>
            <a:endParaRPr sz="1467" dirty="0"/>
          </a:p>
        </p:txBody>
      </p:sp>
      <p:sp>
        <p:nvSpPr>
          <p:cNvPr id="192" name="Google Shape;192;p36" descr="This chart shows the Standards View of the KAS for Social Studies."/>
          <p:cNvSpPr/>
          <p:nvPr/>
        </p:nvSpPr>
        <p:spPr>
          <a:xfrm>
            <a:off x="-20200" y="11767"/>
            <a:ext cx="12232400" cy="6858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dirty="0"/>
          </a:p>
        </p:txBody>
      </p:sp>
      <p:pic>
        <p:nvPicPr>
          <p:cNvPr id="193" name="Google Shape;193;p36" descr="The image shown is an example of how the KAS for Social Studies are organized kindergarten through Grade 8. Each elementary and middle school grade level is identified with a title and a theme. This theme drives the grade level standards, meaning that the standards are connected to the theme. Each grade level has a short introduction to provide additional information about the grade level theme. Each grade level begins with the inquiry practice of questioning. The inquiry practices are color-coded to indicate the integration of inquiry throughout the grade level standards. Students engage in the inquiry practice of investigation through the exploration of the discipline strand standards. The disciplinary strands civics, economics, geography and history are color coded and identified with a corresponding character. The discipline specific character appears before the concept and practice title. Each standard is coded for identification of its grade level, discipline, concept and practice and number within the larger set of standards. Students complete the inquiry process by using evidence and communicating conclusions. &#10;" title="Image of the KAS for Social Studies Architecture K-8"/>
          <p:cNvPicPr preferRelativeResize="0"/>
          <p:nvPr/>
        </p:nvPicPr>
        <p:blipFill rotWithShape="1">
          <a:blip r:embed="rId5">
            <a:alphaModFix/>
          </a:blip>
          <a:srcRect/>
          <a:stretch/>
        </p:blipFill>
        <p:spPr>
          <a:xfrm>
            <a:off x="486967" y="836334"/>
            <a:ext cx="11524668" cy="6021665"/>
          </a:xfrm>
          <a:prstGeom prst="rect">
            <a:avLst/>
          </a:prstGeom>
          <a:solidFill>
            <a:schemeClr val="accent1">
              <a:alpha val="0"/>
            </a:schemeClr>
          </a:solidFill>
          <a:ln>
            <a:noFill/>
          </a:ln>
        </p:spPr>
      </p:pic>
      <p:pic>
        <p:nvPicPr>
          <p:cNvPr id="2" name="Recorded Sound" descr="Click on icon to play recording" title="KAS for Social Studies- Standards View sound cl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11973" y="592652"/>
            <a:ext cx="487363" cy="487363"/>
          </a:xfrm>
          <a:prstGeom prst="rect">
            <a:avLst/>
          </a:prstGeom>
        </p:spPr>
      </p:pic>
    </p:spTree>
    <p:extLst>
      <p:ext uri="{BB962C8B-B14F-4D97-AF65-F5344CB8AC3E}">
        <p14:creationId xmlns:p14="http://schemas.microsoft.com/office/powerpoint/2010/main" val="899129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45" y="165585"/>
            <a:ext cx="11403167" cy="1320800"/>
          </a:xfrm>
        </p:spPr>
        <p:txBody>
          <a:bodyPr/>
          <a:lstStyle/>
          <a:p>
            <a:r>
              <a:rPr lang="en-US" sz="3200" dirty="0">
                <a:latin typeface="Franklin Gothic Medium" panose="020B0603020102020204" pitchFamily="34" charset="0"/>
              </a:rPr>
              <a:t>Discovery Task: Unpacking the Using Evidence Standards</a:t>
            </a:r>
          </a:p>
        </p:txBody>
      </p:sp>
      <p:sp>
        <p:nvSpPr>
          <p:cNvPr id="3" name="Text Placeholder 2"/>
          <p:cNvSpPr>
            <a:spLocks noGrp="1"/>
          </p:cNvSpPr>
          <p:nvPr>
            <p:ph type="body" idx="1"/>
          </p:nvPr>
        </p:nvSpPr>
        <p:spPr>
          <a:xfrm>
            <a:off x="292856" y="825985"/>
            <a:ext cx="10752258" cy="5429553"/>
          </a:xfrm>
        </p:spPr>
        <p:txBody>
          <a:bodyPr>
            <a:normAutofit lnSpcReduction="10000"/>
          </a:bodyPr>
          <a:lstStyle/>
          <a:p>
            <a:pPr>
              <a:buFont typeface="Arial" panose="020B0604020202020204" pitchFamily="34" charset="0"/>
              <a:buChar char="•"/>
            </a:pPr>
            <a:r>
              <a:rPr lang="en-US" dirty="0">
                <a:latin typeface="Franklin Gothic Book" panose="020B0503020102020204" pitchFamily="34" charset="0"/>
              </a:rPr>
              <a:t>Using the Using Evidence standards for the grade level identified, complete the following: </a:t>
            </a:r>
          </a:p>
          <a:p>
            <a:pPr>
              <a:buFont typeface="Arial" panose="020B0604020202020204" pitchFamily="34" charset="0"/>
              <a:buChar char="•"/>
            </a:pPr>
            <a:endParaRPr lang="en-US" sz="3200" dirty="0">
              <a:latin typeface="Franklin Gothic Book" panose="020B0503020102020204" pitchFamily="34" charset="0"/>
            </a:endParaRPr>
          </a:p>
          <a:p>
            <a:pPr>
              <a:buFont typeface="Arial" panose="020B0604020202020204" pitchFamily="34" charset="0"/>
              <a:buChar char="•"/>
            </a:pPr>
            <a:endParaRPr lang="en-US" sz="3200" dirty="0">
              <a:latin typeface="Franklin Gothic Book" panose="020B0503020102020204" pitchFamily="34" charset="0"/>
            </a:endParaRPr>
          </a:p>
          <a:p>
            <a:pPr>
              <a:buFont typeface="Arial" panose="020B0604020202020204" pitchFamily="34" charset="0"/>
              <a:buChar char="•"/>
            </a:pPr>
            <a:endParaRPr lang="en-US" sz="3200" dirty="0">
              <a:latin typeface="Franklin Gothic Book" panose="020B0503020102020204" pitchFamily="34" charset="0"/>
            </a:endParaRPr>
          </a:p>
          <a:p>
            <a:pPr>
              <a:buFont typeface="Arial" panose="020B0604020202020204" pitchFamily="34" charset="0"/>
              <a:buChar char="•"/>
            </a:pPr>
            <a:endParaRPr lang="en-US" sz="3200" dirty="0">
              <a:latin typeface="Franklin Gothic Book" panose="020B0503020102020204" pitchFamily="34" charset="0"/>
            </a:endParaRPr>
          </a:p>
          <a:p>
            <a:pPr>
              <a:buFont typeface="Arial" panose="020B0604020202020204" pitchFamily="34" charset="0"/>
              <a:buChar char="•"/>
            </a:pPr>
            <a:r>
              <a:rPr lang="en-US" sz="2400" dirty="0">
                <a:latin typeface="Franklin Gothic Book" panose="020B0503020102020204" pitchFamily="34" charset="0"/>
              </a:rPr>
              <a:t>What is the inferred or possible content based on the nouns in the standard? </a:t>
            </a:r>
          </a:p>
          <a:p>
            <a:pPr>
              <a:buFont typeface="Arial" panose="020B0604020202020204" pitchFamily="34" charset="0"/>
              <a:buChar char="•"/>
            </a:pPr>
            <a:r>
              <a:rPr lang="en-US" sz="2400" dirty="0">
                <a:latin typeface="Franklin Gothic Book" panose="020B0503020102020204" pitchFamily="34" charset="0"/>
              </a:rPr>
              <a:t>Vocabulary students will need to know. </a:t>
            </a:r>
          </a:p>
          <a:p>
            <a:pPr>
              <a:buFont typeface="Arial" panose="020B0604020202020204" pitchFamily="34" charset="0"/>
              <a:buChar char="•"/>
            </a:pPr>
            <a:r>
              <a:rPr lang="en-US" sz="2400" dirty="0">
                <a:latin typeface="Franklin Gothic Book" panose="020B0503020102020204" pitchFamily="34" charset="0"/>
              </a:rPr>
              <a:t>Are there any other considerations to think about regarding the meaning of this standard?</a:t>
            </a:r>
          </a:p>
        </p:txBody>
      </p:sp>
      <p:sp>
        <p:nvSpPr>
          <p:cNvPr id="4" name="Slide Number Placeholder 3"/>
          <p:cNvSpPr>
            <a:spLocks noGrp="1"/>
          </p:cNvSpPr>
          <p:nvPr>
            <p:ph type="sldNum" idx="12"/>
          </p:nvPr>
        </p:nvSpPr>
        <p:spPr/>
        <p:txBody>
          <a:bodyPr/>
          <a:lstStyle/>
          <a:p>
            <a:fld id="{00000000-1234-1234-1234-123412341234}" type="slidenum">
              <a:rPr lang="en" smtClean="0"/>
              <a:pPr/>
              <a:t>50</a:t>
            </a:fld>
            <a:endParaRPr lang="en"/>
          </a:p>
        </p:txBody>
      </p:sp>
      <p:pic>
        <p:nvPicPr>
          <p:cNvPr id="6" name="Picture 5" descr="Image of the Unpacking Using Evidence Standards document " title="Image of the Unpacking Using Evidence Standards"/>
          <p:cNvPicPr>
            <a:picLocks noChangeAspect="1"/>
          </p:cNvPicPr>
          <p:nvPr/>
        </p:nvPicPr>
        <p:blipFill rotWithShape="1">
          <a:blip r:embed="rId3"/>
          <a:srcRect b="44494"/>
          <a:stretch/>
        </p:blipFill>
        <p:spPr>
          <a:xfrm>
            <a:off x="1319964" y="1857954"/>
            <a:ext cx="7778750" cy="2176021"/>
          </a:xfrm>
          <a:prstGeom prst="rect">
            <a:avLst/>
          </a:prstGeom>
        </p:spPr>
      </p:pic>
    </p:spTree>
    <p:extLst>
      <p:ext uri="{BB962C8B-B14F-4D97-AF65-F5344CB8AC3E}">
        <p14:creationId xmlns:p14="http://schemas.microsoft.com/office/powerpoint/2010/main" val="1112920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latin typeface="Franklin Gothic Medium" panose="020B0603020102020204" pitchFamily="34" charset="0"/>
              </a:rPr>
              <a:t>Coming Up</a:t>
            </a:r>
          </a:p>
        </p:txBody>
      </p:sp>
      <p:sp>
        <p:nvSpPr>
          <p:cNvPr id="5" name="Rectangle 1"/>
          <p:cNvSpPr>
            <a:spLocks noGrp="1" noChangeArrowheads="1"/>
          </p:cNvSpPr>
          <p:nvPr>
            <p:ph type="body" sz="quarter" idx="13"/>
          </p:nvPr>
        </p:nvSpPr>
        <p:spPr bwMode="auto">
          <a:xfrm>
            <a:off x="996461" y="2050161"/>
            <a:ext cx="10199077" cy="2757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519113" indent="-341313">
              <a:buFont typeface="Arial" panose="020B0604020202020204" pitchFamily="34" charset="0"/>
              <a:buChar char="•"/>
            </a:pPr>
            <a:r>
              <a:rPr lang="en-US" sz="2800" dirty="0">
                <a:latin typeface="Franklin Gothic Book" panose="020B0503020102020204" pitchFamily="34" charset="0"/>
              </a:rPr>
              <a:t>Section F:  Deeper Dive into the Inquiry Practices: Communicating Conclusions</a:t>
            </a:r>
          </a:p>
          <a:p>
            <a:pPr marL="519113" indent="-341313">
              <a:buFont typeface="Arial" panose="020B0604020202020204" pitchFamily="34" charset="0"/>
              <a:buChar char="•"/>
            </a:pPr>
            <a:r>
              <a:rPr lang="en-US" sz="2800" dirty="0">
                <a:latin typeface="Franklin Gothic Book" panose="020B0503020102020204" pitchFamily="34" charset="0"/>
              </a:rPr>
              <a:t>Section G:  Deeper Dive into the Discipline Strands and the Concepts</a:t>
            </a:r>
            <a:r>
              <a:rPr lang="en-US" sz="2800" dirty="0">
                <a:latin typeface="Franklin Gothic Book" panose="020B0503020102020204" pitchFamily="34" charset="0"/>
                <a:cs typeface="Arial"/>
              </a:rPr>
              <a:t> and Practices </a:t>
            </a:r>
          </a:p>
          <a:p>
            <a:pPr marL="519113" indent="-341313">
              <a:buFont typeface="Arial,Sans-Serif" panose="020B0604020202020204" pitchFamily="34" charset="0"/>
              <a:buChar char="•"/>
            </a:pPr>
            <a:r>
              <a:rPr lang="en-US" sz="2800" dirty="0">
                <a:latin typeface="Franklin Gothic Book" panose="020B0503020102020204" pitchFamily="34" charset="0"/>
                <a:cs typeface="Arial"/>
              </a:rPr>
              <a:t>Section H: Exploring a Strongly Aligned Assignment Example</a:t>
            </a:r>
          </a:p>
          <a:p>
            <a:pPr marL="519113" indent="-341313">
              <a:buFont typeface="Arial,Sans-Serif" panose="020B0604020202020204" pitchFamily="34" charset="0"/>
              <a:buChar char="•"/>
            </a:pPr>
            <a:r>
              <a:rPr lang="en-US" sz="2800" dirty="0">
                <a:latin typeface="Franklin Gothic Book" panose="020B0503020102020204" pitchFamily="34" charset="0"/>
                <a:cs typeface="Arial"/>
              </a:rPr>
              <a:t>Section I: Wrap up &amp; Next Steps</a:t>
            </a:r>
            <a:endParaRPr lang="en-US" dirty="0">
              <a:latin typeface="Franklin Gothic Book" panose="020B05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91BD7323-49BF-4C97-8773-5EC64C492009}" type="slidenum">
              <a:rPr lang="en-US" smtClean="0"/>
              <a:t>51</a:t>
            </a:fld>
            <a:endParaRPr lang="en-US" dirty="0"/>
          </a:p>
        </p:txBody>
      </p:sp>
    </p:spTree>
    <p:extLst>
      <p:ext uri="{BB962C8B-B14F-4D97-AF65-F5344CB8AC3E}">
        <p14:creationId xmlns:p14="http://schemas.microsoft.com/office/powerpoint/2010/main" val="1276528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B</a:t>
            </a:r>
          </a:p>
        </p:txBody>
      </p:sp>
      <p:sp>
        <p:nvSpPr>
          <p:cNvPr id="4" name="Slide Number Placeholder 3"/>
          <p:cNvSpPr>
            <a:spLocks noGrp="1"/>
          </p:cNvSpPr>
          <p:nvPr>
            <p:ph type="sldNum" idx="12"/>
          </p:nvPr>
        </p:nvSpPr>
        <p:spPr/>
        <p:txBody>
          <a:bodyPr/>
          <a:lstStyle/>
          <a:p>
            <a:fld id="{91BD7323-49BF-4C97-8773-5EC64C492009}" type="slidenum">
              <a:rPr lang="en-US" smtClean="0"/>
              <a:t>52</a:t>
            </a:fld>
            <a:endParaRPr lang="en-US" dirty="0"/>
          </a:p>
        </p:txBody>
      </p:sp>
      <p:sp>
        <p:nvSpPr>
          <p:cNvPr id="3" name="Text Placeholder 2" hidden="1"/>
          <p:cNvSpPr>
            <a:spLocks noGrp="1"/>
          </p:cNvSpPr>
          <p:nvPr>
            <p:ph type="body" idx="1"/>
          </p:nvPr>
        </p:nvSpPr>
        <p:spPr/>
        <p:txBody>
          <a:bodyPr/>
          <a:lstStyle/>
          <a:p>
            <a:endParaRPr lang="en-US" dirty="0"/>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82" y="372474"/>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682" y="2433709"/>
            <a:ext cx="10377960" cy="3108543"/>
          </a:xfrm>
          <a:prstGeom prst="rect">
            <a:avLst/>
          </a:prstGeom>
        </p:spPr>
        <p:txBody>
          <a:bodyPr wrap="square">
            <a:spAutoFit/>
          </a:bodyPr>
          <a:lstStyle/>
          <a:p>
            <a:r>
              <a:rPr lang="en-US" sz="2800" dirty="0">
                <a:solidFill>
                  <a:schemeClr val="tx1"/>
                </a:solidFill>
                <a:latin typeface="Franklin Gothic Book" panose="020B0503020102020204" pitchFamily="34" charset="0"/>
              </a:rPr>
              <a:t>Stop here if you are completing Section E: Deeper Dive into the Inquiry Practices: Using Evidence.    </a:t>
            </a:r>
          </a:p>
          <a:p>
            <a:br>
              <a:rPr lang="en-US" sz="2800" dirty="0">
                <a:solidFill>
                  <a:schemeClr val="tx1"/>
                </a:solidFill>
                <a:latin typeface="Franklin Gothic Book" panose="020B0503020102020204" pitchFamily="34" charset="0"/>
              </a:rPr>
            </a:br>
            <a:r>
              <a:rPr lang="en-US" sz="2800" dirty="0">
                <a:solidFill>
                  <a:schemeClr val="tx1"/>
                </a:solidFill>
                <a:latin typeface="Franklin Gothic Book" panose="020B0503020102020204" pitchFamily="34" charset="0"/>
              </a:rPr>
              <a:t>If you would like to complete another section of the module at this time, continue onto the next slide to begin facilitating Section F: Deeper Dive into the Inquiry Practices: Communicating Conclusions.    </a:t>
            </a:r>
          </a:p>
        </p:txBody>
      </p:sp>
    </p:spTree>
    <p:extLst>
      <p:ext uri="{BB962C8B-B14F-4D97-AF65-F5344CB8AC3E}">
        <p14:creationId xmlns:p14="http://schemas.microsoft.com/office/powerpoint/2010/main" val="1546978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1973007" y="51725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2559862" y="3241615"/>
            <a:ext cx="8978088" cy="1735377"/>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3A757A"/>
                </a:solidFill>
                <a:latin typeface="Franklin Gothic Medium" panose="020B0603020102020204" pitchFamily="34" charset="0"/>
                <a:sym typeface="Source Sans Pro"/>
              </a:rPr>
              <a:t>Section F:</a:t>
            </a:r>
            <a:endParaRPr lang="en-US" sz="3600" dirty="0">
              <a:solidFill>
                <a:srgbClr val="3A757A"/>
              </a:solidFill>
              <a:latin typeface="Franklin Gothic Medium" panose="020B0603020102020204" pitchFamily="34" charset="0"/>
            </a:endParaRPr>
          </a:p>
          <a:p>
            <a:pPr marL="0" indent="0"/>
            <a:r>
              <a:rPr lang="en-US" sz="3600" dirty="0">
                <a:solidFill>
                  <a:srgbClr val="3A757A"/>
                </a:solidFill>
                <a:latin typeface="Franklin Gothic Medium" panose="020B0603020102020204" pitchFamily="34" charset="0"/>
              </a:rPr>
              <a:t>Deeper Dive into the Inquiry Practices: </a:t>
            </a:r>
          </a:p>
          <a:p>
            <a:pPr marL="0" indent="0"/>
            <a:r>
              <a:rPr lang="en-US" sz="3600" dirty="0">
                <a:solidFill>
                  <a:srgbClr val="3A757A"/>
                </a:solidFill>
                <a:latin typeface="Franklin Gothic Medium" panose="020B0603020102020204" pitchFamily="34" charset="0"/>
              </a:rPr>
              <a:t>Communicating Conclusions</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2954435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54</a:t>
            </a:fld>
            <a:endParaRPr lang="en-US" dirty="0"/>
          </a:p>
        </p:txBody>
      </p:sp>
    </p:spTree>
    <p:extLst>
      <p:ext uri="{BB962C8B-B14F-4D97-AF65-F5344CB8AC3E}">
        <p14:creationId xmlns:p14="http://schemas.microsoft.com/office/powerpoint/2010/main" val="1473402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22628"/>
          </a:xfrm>
        </p:spPr>
        <p:txBody>
          <a:bodyPr/>
          <a:lstStyle/>
          <a:p>
            <a:r>
              <a:rPr lang="en-US" dirty="0">
                <a:latin typeface="Franklin Gothic Medium" panose="020B0603020102020204" pitchFamily="34" charset="0"/>
              </a:rPr>
              <a:t>Section F Learning Goals</a:t>
            </a:r>
          </a:p>
        </p:txBody>
      </p:sp>
      <p:sp>
        <p:nvSpPr>
          <p:cNvPr id="3" name="Text Placeholder 2"/>
          <p:cNvSpPr>
            <a:spLocks noGrp="1"/>
          </p:cNvSpPr>
          <p:nvPr>
            <p:ph type="body" sz="quarter" idx="13"/>
          </p:nvPr>
        </p:nvSpPr>
        <p:spPr>
          <a:xfrm>
            <a:off x="136477" y="963976"/>
            <a:ext cx="11030413" cy="5894024"/>
          </a:xfrm>
        </p:spPr>
        <p:txBody>
          <a:bodyPr>
            <a:normAutofit/>
          </a:bodyPr>
          <a:lstStyle/>
          <a:p>
            <a:pPr>
              <a:buFont typeface="Arial" panose="020B0604020202020204" pitchFamily="34" charset="0"/>
              <a:buChar char="•"/>
            </a:pPr>
            <a:r>
              <a:rPr lang="en-US" sz="3200" dirty="0">
                <a:solidFill>
                  <a:schemeClr val="tx1"/>
                </a:solidFill>
                <a:latin typeface="Franklin Gothic Book" panose="020B0503020102020204" pitchFamily="34" charset="0"/>
              </a:rPr>
              <a:t>Build a shared understanding of the architecture: </a:t>
            </a:r>
          </a:p>
          <a:p>
            <a:pPr lvl="1">
              <a:buFont typeface="Arial" panose="020B0604020202020204" pitchFamily="34" charset="0"/>
              <a:buChar char="•"/>
            </a:pPr>
            <a:r>
              <a:rPr lang="en-US" sz="3200" dirty="0">
                <a:solidFill>
                  <a:schemeClr val="tx1"/>
                </a:solidFill>
                <a:latin typeface="Franklin Gothic Book" panose="020B0503020102020204" pitchFamily="34" charset="0"/>
              </a:rPr>
              <a:t>Understand the inquiry practice of Communicating Conclusions as outlined in the </a:t>
            </a:r>
            <a:r>
              <a:rPr lang="en-US" sz="3200" i="1" dirty="0">
                <a:solidFill>
                  <a:schemeClr val="tx1"/>
                </a:solidFill>
                <a:latin typeface="Franklin Gothic Book" panose="020B0503020102020204" pitchFamily="34" charset="0"/>
              </a:rPr>
              <a:t>KAS for Social Studies,</a:t>
            </a:r>
            <a:endParaRPr lang="en-US" sz="3200" dirty="0">
              <a:solidFill>
                <a:schemeClr val="tx1"/>
              </a:solidFill>
              <a:latin typeface="Franklin Gothic Book" panose="020B0503020102020204" pitchFamily="34" charset="0"/>
            </a:endParaRPr>
          </a:p>
          <a:p>
            <a:pPr lvl="1">
              <a:buFont typeface="Arial" panose="020B0604020202020204" pitchFamily="34" charset="0"/>
              <a:buChar char="•"/>
            </a:pPr>
            <a:r>
              <a:rPr lang="en-US" sz="3200" dirty="0">
                <a:solidFill>
                  <a:schemeClr val="tx1"/>
                </a:solidFill>
                <a:latin typeface="Franklin Gothic Book" panose="020B0503020102020204" pitchFamily="34" charset="0"/>
              </a:rPr>
              <a:t>Become familiar with the components of communicating conclusions standards, and </a:t>
            </a:r>
          </a:p>
          <a:p>
            <a:pPr>
              <a:buFont typeface="Arial" panose="020B0604020202020204" pitchFamily="34" charset="0"/>
              <a:buChar char="•"/>
            </a:pPr>
            <a:r>
              <a:rPr lang="en-US" sz="3200" dirty="0">
                <a:solidFill>
                  <a:schemeClr val="tx1"/>
                </a:solidFill>
                <a:latin typeface="Franklin Gothic Book" panose="020B0503020102020204" pitchFamily="34" charset="0"/>
              </a:rPr>
              <a:t>Strengthen an understanding of the connection between the components of the </a:t>
            </a:r>
            <a:r>
              <a:rPr lang="en-US" sz="3200" i="1" dirty="0">
                <a:solidFill>
                  <a:schemeClr val="tx1"/>
                </a:solidFill>
                <a:latin typeface="Franklin Gothic Book" panose="020B0503020102020204" pitchFamily="34" charset="0"/>
              </a:rPr>
              <a:t>KAS for Social Studies </a:t>
            </a:r>
            <a:r>
              <a:rPr lang="en-US" sz="3200" dirty="0">
                <a:solidFill>
                  <a:schemeClr val="tx1"/>
                </a:solidFill>
                <a:latin typeface="Franklin Gothic Book" panose="020B0503020102020204" pitchFamily="34" charset="0"/>
              </a:rPr>
              <a:t>and the way those components support teachers and other stakeholders. </a:t>
            </a:r>
          </a:p>
        </p:txBody>
      </p:sp>
      <p:sp>
        <p:nvSpPr>
          <p:cNvPr id="4" name="Slide Number Placeholder 3"/>
          <p:cNvSpPr>
            <a:spLocks noGrp="1"/>
          </p:cNvSpPr>
          <p:nvPr>
            <p:ph type="sldNum" sz="quarter" idx="12"/>
          </p:nvPr>
        </p:nvSpPr>
        <p:spPr/>
        <p:txBody>
          <a:bodyPr/>
          <a:lstStyle/>
          <a:p>
            <a:fld id="{91BD7323-49BF-4C97-8773-5EC64C492009}" type="slidenum">
              <a:rPr lang="en-US" smtClean="0"/>
              <a:t>55</a:t>
            </a:fld>
            <a:endParaRPr lang="en-US" dirty="0"/>
          </a:p>
        </p:txBody>
      </p:sp>
    </p:spTree>
    <p:extLst>
      <p:ext uri="{BB962C8B-B14F-4D97-AF65-F5344CB8AC3E}">
        <p14:creationId xmlns:p14="http://schemas.microsoft.com/office/powerpoint/2010/main" val="1507843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Communicating Conclusions</a:t>
            </a:r>
          </a:p>
        </p:txBody>
      </p:sp>
      <p:sp>
        <p:nvSpPr>
          <p:cNvPr id="3" name="Text Placeholder 2"/>
          <p:cNvSpPr>
            <a:spLocks noGrp="1"/>
          </p:cNvSpPr>
          <p:nvPr>
            <p:ph type="body" idx="1"/>
          </p:nvPr>
        </p:nvSpPr>
        <p:spPr>
          <a:xfrm>
            <a:off x="243403" y="1234066"/>
            <a:ext cx="10947761" cy="5445167"/>
          </a:xfrm>
        </p:spPr>
        <p:txBody>
          <a:bodyPr>
            <a:normAutofit/>
          </a:bodyPr>
          <a:lstStyle/>
          <a:p>
            <a:pPr>
              <a:buFont typeface="Arial" panose="020B0604020202020204" pitchFamily="34" charset="0"/>
              <a:buChar char="•"/>
            </a:pPr>
            <a:r>
              <a:rPr lang="en-US" dirty="0">
                <a:latin typeface="Franklin Gothic Book" panose="020B0503020102020204" pitchFamily="34" charset="0"/>
              </a:rPr>
              <a:t>Communicating conclusions is defined by a student’s ability to effectively communicate their own conclusions and listen carefully to the conclusions of others. </a:t>
            </a:r>
          </a:p>
          <a:p>
            <a:pPr>
              <a:buFont typeface="Arial" panose="020B0604020202020204" pitchFamily="34" charset="0"/>
              <a:buChar char="•"/>
            </a:pPr>
            <a:r>
              <a:rPr lang="en-US" dirty="0">
                <a:latin typeface="Franklin Gothic Book" panose="020B0503020102020204" pitchFamily="34" charset="0"/>
              </a:rPr>
              <a:t>Students should also be able to utilize newer media forms in order to share their conclusions and hear the voices of those whose conclusions may be different. </a:t>
            </a:r>
          </a:p>
          <a:p>
            <a:pPr>
              <a:buFont typeface="Arial" panose="020B0604020202020204" pitchFamily="34" charset="0"/>
              <a:buChar char="•"/>
            </a:pPr>
            <a:r>
              <a:rPr lang="en-US" dirty="0">
                <a:latin typeface="Franklin Gothic Book" panose="020B0503020102020204" pitchFamily="34" charset="0"/>
              </a:rPr>
              <a:t>Depending on the grade level, the Communicating Conclusions standards generally require that students construct explanations and/or arguments and determine how to address problems. </a:t>
            </a:r>
          </a:p>
        </p:txBody>
      </p:sp>
      <p:sp>
        <p:nvSpPr>
          <p:cNvPr id="4" name="Slide Number Placeholder 3"/>
          <p:cNvSpPr>
            <a:spLocks noGrp="1"/>
          </p:cNvSpPr>
          <p:nvPr>
            <p:ph type="sldNum" idx="12"/>
          </p:nvPr>
        </p:nvSpPr>
        <p:spPr/>
        <p:txBody>
          <a:bodyPr/>
          <a:lstStyle/>
          <a:p>
            <a:fld id="{00000000-1234-1234-1234-123412341234}" type="slidenum">
              <a:rPr lang="en" smtClean="0"/>
              <a:pPr/>
              <a:t>56</a:t>
            </a:fld>
            <a:endParaRPr lang="en"/>
          </a:p>
        </p:txBody>
      </p:sp>
      <p:pic>
        <p:nvPicPr>
          <p:cNvPr id="5" name="Recorded Sound" descr="Click on image to play recording. " title="Communicating Conclus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1325" y="5050647"/>
            <a:ext cx="487363" cy="487363"/>
          </a:xfrm>
          <a:prstGeom prst="rect">
            <a:avLst/>
          </a:prstGeom>
        </p:spPr>
      </p:pic>
    </p:spTree>
    <p:extLst>
      <p:ext uri="{BB962C8B-B14F-4D97-AF65-F5344CB8AC3E}">
        <p14:creationId xmlns:p14="http://schemas.microsoft.com/office/powerpoint/2010/main" val="3249032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Purpose and Function </a:t>
            </a:r>
          </a:p>
        </p:txBody>
      </p:sp>
      <p:sp>
        <p:nvSpPr>
          <p:cNvPr id="3" name="Text Placeholder 2"/>
          <p:cNvSpPr>
            <a:spLocks noGrp="1"/>
          </p:cNvSpPr>
          <p:nvPr>
            <p:ph type="body" idx="1"/>
          </p:nvPr>
        </p:nvSpPr>
        <p:spPr>
          <a:xfrm>
            <a:off x="386079" y="1457742"/>
            <a:ext cx="11105336" cy="5038891"/>
          </a:xfrm>
        </p:spPr>
        <p:txBody>
          <a:bodyPr>
            <a:normAutofit/>
          </a:bodyPr>
          <a:lstStyle/>
          <a:p>
            <a:pPr>
              <a:buFont typeface="Arial" panose="020B0604020202020204" pitchFamily="34" charset="0"/>
              <a:buChar char="•"/>
            </a:pPr>
            <a:r>
              <a:rPr lang="en-US" sz="3200" dirty="0">
                <a:latin typeface="Franklin Gothic Book" panose="020B0503020102020204" pitchFamily="34" charset="0"/>
              </a:rPr>
              <a:t>Students should have opportunities to communicate conclusions to…</a:t>
            </a:r>
          </a:p>
          <a:p>
            <a:pPr lvl="1">
              <a:buFont typeface="Arial" panose="020B0604020202020204" pitchFamily="34" charset="0"/>
              <a:buChar char="•"/>
            </a:pPr>
            <a:r>
              <a:rPr lang="en-US" sz="2800" dirty="0">
                <a:latin typeface="Franklin Gothic Book" panose="020B0503020102020204" pitchFamily="34" charset="0"/>
              </a:rPr>
              <a:t>Synthesize information to construct new understandings, which will become the foundation for civic engagement.  </a:t>
            </a:r>
          </a:p>
          <a:p>
            <a:pPr lvl="1">
              <a:buFont typeface="Arial" panose="020B0604020202020204" pitchFamily="34" charset="0"/>
              <a:buChar char="•"/>
            </a:pPr>
            <a:r>
              <a:rPr lang="en-US" sz="2800" dirty="0">
                <a:latin typeface="Franklin Gothic Book" panose="020B0503020102020204" pitchFamily="34" charset="0"/>
              </a:rPr>
              <a:t>Construct explanations and arguments</a:t>
            </a:r>
          </a:p>
          <a:p>
            <a:pPr lvl="1">
              <a:buFont typeface="Arial" panose="020B0604020202020204" pitchFamily="34" charset="0"/>
              <a:buChar char="•"/>
            </a:pPr>
            <a:r>
              <a:rPr lang="en-US" sz="2800" dirty="0">
                <a:latin typeface="Franklin Gothic Book" panose="020B0503020102020204" pitchFamily="34" charset="0"/>
              </a:rPr>
              <a:t>Engage in deliberative and democratic procedures</a:t>
            </a:r>
          </a:p>
          <a:p>
            <a:pPr lvl="1">
              <a:buFont typeface="Arial" panose="020B0604020202020204" pitchFamily="34" charset="0"/>
              <a:buChar char="•"/>
            </a:pPr>
            <a:r>
              <a:rPr lang="en-US" sz="2800" dirty="0">
                <a:latin typeface="Franklin Gothic Book" panose="020B0503020102020204" pitchFamily="34" charset="0"/>
              </a:rPr>
              <a:t>Act civically by identifying and addressing problems</a:t>
            </a:r>
          </a:p>
          <a:p>
            <a:pPr marL="753515" lvl="1" indent="0">
              <a:buNone/>
            </a:pPr>
            <a:endParaRPr lang="en-US" dirty="0"/>
          </a:p>
        </p:txBody>
      </p:sp>
      <p:sp>
        <p:nvSpPr>
          <p:cNvPr id="4" name="Slide Number Placeholder 3"/>
          <p:cNvSpPr>
            <a:spLocks noGrp="1"/>
          </p:cNvSpPr>
          <p:nvPr>
            <p:ph type="sldNum" idx="12"/>
          </p:nvPr>
        </p:nvSpPr>
        <p:spPr/>
        <p:txBody>
          <a:bodyPr/>
          <a:lstStyle/>
          <a:p>
            <a:fld id="{00000000-1234-1234-1234-123412341234}" type="slidenum">
              <a:rPr lang="en" smtClean="0"/>
              <a:pPr/>
              <a:t>57</a:t>
            </a:fld>
            <a:endParaRPr lang="en"/>
          </a:p>
        </p:txBody>
      </p:sp>
      <p:pic>
        <p:nvPicPr>
          <p:cNvPr id="5" name="Recorded Sound" descr="Click on image to play recording. " title="Purpose and function of communicating conclusion standar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5574" y="5498517"/>
            <a:ext cx="487363" cy="487363"/>
          </a:xfrm>
          <a:prstGeom prst="rect">
            <a:avLst/>
          </a:prstGeom>
        </p:spPr>
      </p:pic>
    </p:spTree>
    <p:extLst>
      <p:ext uri="{BB962C8B-B14F-4D97-AF65-F5344CB8AC3E}">
        <p14:creationId xmlns:p14="http://schemas.microsoft.com/office/powerpoint/2010/main" val="2694721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7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46" y="165585"/>
            <a:ext cx="11570308" cy="1320800"/>
          </a:xfrm>
        </p:spPr>
        <p:txBody>
          <a:bodyPr/>
          <a:lstStyle/>
          <a:p>
            <a:r>
              <a:rPr lang="en-US" sz="3200" dirty="0">
                <a:latin typeface="Franklin Gothic Medium" panose="020B0603020102020204" pitchFamily="34" charset="0"/>
              </a:rPr>
              <a:t>Discovery Task: Unpacking the Communicating Conclusions standards</a:t>
            </a:r>
          </a:p>
        </p:txBody>
      </p:sp>
      <p:sp>
        <p:nvSpPr>
          <p:cNvPr id="3" name="Text Placeholder 2"/>
          <p:cNvSpPr>
            <a:spLocks noGrp="1"/>
          </p:cNvSpPr>
          <p:nvPr>
            <p:ph type="body" idx="1"/>
          </p:nvPr>
        </p:nvSpPr>
        <p:spPr>
          <a:xfrm>
            <a:off x="310846" y="1249680"/>
            <a:ext cx="11685536" cy="4414141"/>
          </a:xfrm>
        </p:spPr>
        <p:txBody>
          <a:bodyPr>
            <a:normAutofit fontScale="92500" lnSpcReduction="10000"/>
          </a:bodyPr>
          <a:lstStyle/>
          <a:p>
            <a:pPr marL="76198" indent="0">
              <a:buNone/>
            </a:pPr>
            <a:r>
              <a:rPr lang="en-US" sz="2400" dirty="0">
                <a:latin typeface="Franklin Gothic Book" panose="020B0503020102020204" pitchFamily="34" charset="0"/>
              </a:rPr>
              <a:t>Using the Communicating Conclusions standards for the grade level identified, complete the following: </a:t>
            </a:r>
          </a:p>
          <a:p>
            <a:pPr>
              <a:buFont typeface="Arial" panose="020B0604020202020204" pitchFamily="34" charset="0"/>
              <a:buChar char="•"/>
            </a:pPr>
            <a:endParaRPr lang="en-US" sz="3200" dirty="0">
              <a:latin typeface="Franklin Gothic Book" panose="020B0503020102020204" pitchFamily="34" charset="0"/>
            </a:endParaRPr>
          </a:p>
          <a:p>
            <a:pPr>
              <a:buFont typeface="Arial" panose="020B0604020202020204" pitchFamily="34" charset="0"/>
              <a:buChar char="•"/>
            </a:pPr>
            <a:endParaRPr lang="en-US" sz="3200" dirty="0">
              <a:latin typeface="Franklin Gothic Book" panose="020B0503020102020204" pitchFamily="34" charset="0"/>
            </a:endParaRPr>
          </a:p>
          <a:p>
            <a:pPr>
              <a:buFont typeface="Arial" panose="020B0604020202020204" pitchFamily="34" charset="0"/>
              <a:buChar char="•"/>
            </a:pPr>
            <a:endParaRPr lang="en-US" sz="3200" dirty="0">
              <a:latin typeface="Franklin Gothic Book" panose="020B0503020102020204" pitchFamily="34" charset="0"/>
            </a:endParaRPr>
          </a:p>
          <a:p>
            <a:pPr>
              <a:buFont typeface="Arial" panose="020B0604020202020204" pitchFamily="34" charset="0"/>
              <a:buChar char="•"/>
            </a:pPr>
            <a:endParaRPr lang="en-US" sz="3200" dirty="0">
              <a:latin typeface="Franklin Gothic Book" panose="020B0503020102020204" pitchFamily="34" charset="0"/>
            </a:endParaRPr>
          </a:p>
          <a:p>
            <a:pPr>
              <a:buFont typeface="Arial" panose="020B0604020202020204" pitchFamily="34" charset="0"/>
              <a:buChar char="•"/>
            </a:pPr>
            <a:r>
              <a:rPr lang="en-US" sz="2400" dirty="0">
                <a:latin typeface="Franklin Gothic Book" panose="020B0503020102020204" pitchFamily="34" charset="0"/>
              </a:rPr>
              <a:t>What is the inferred or possible content based on the nouns in the standard? </a:t>
            </a:r>
          </a:p>
          <a:p>
            <a:pPr>
              <a:buFont typeface="Arial" panose="020B0604020202020204" pitchFamily="34" charset="0"/>
              <a:buChar char="•"/>
            </a:pPr>
            <a:r>
              <a:rPr lang="en-US" sz="2400" dirty="0">
                <a:latin typeface="Franklin Gothic Book" panose="020B0503020102020204" pitchFamily="34" charset="0"/>
              </a:rPr>
              <a:t>Vocabulary students will need to know. </a:t>
            </a:r>
          </a:p>
          <a:p>
            <a:pPr>
              <a:buFont typeface="Arial" panose="020B0604020202020204" pitchFamily="34" charset="0"/>
              <a:buChar char="•"/>
            </a:pPr>
            <a:r>
              <a:rPr lang="en-US" sz="2400" dirty="0">
                <a:latin typeface="Franklin Gothic Book" panose="020B0503020102020204" pitchFamily="34" charset="0"/>
              </a:rPr>
              <a:t>Are there any other considerations to think about regarding the meaning of this standard?</a:t>
            </a:r>
          </a:p>
        </p:txBody>
      </p:sp>
      <p:sp>
        <p:nvSpPr>
          <p:cNvPr id="4" name="Slide Number Placeholder 3"/>
          <p:cNvSpPr>
            <a:spLocks noGrp="1"/>
          </p:cNvSpPr>
          <p:nvPr>
            <p:ph type="sldNum" idx="12"/>
          </p:nvPr>
        </p:nvSpPr>
        <p:spPr/>
        <p:txBody>
          <a:bodyPr/>
          <a:lstStyle/>
          <a:p>
            <a:fld id="{00000000-1234-1234-1234-123412341234}" type="slidenum">
              <a:rPr lang="en" smtClean="0"/>
              <a:pPr/>
              <a:t>58</a:t>
            </a:fld>
            <a:endParaRPr lang="en"/>
          </a:p>
        </p:txBody>
      </p:sp>
      <p:pic>
        <p:nvPicPr>
          <p:cNvPr id="7" name="Picture 6" descr="The image provided illustrates the Unpacking the Communicating Conclusions document. " title="Unpacking the Communicating Conclusion Standards"/>
          <p:cNvPicPr>
            <a:picLocks noChangeAspect="1"/>
          </p:cNvPicPr>
          <p:nvPr/>
        </p:nvPicPr>
        <p:blipFill rotWithShape="1">
          <a:blip r:embed="rId3"/>
          <a:srcRect t="6413" b="19343"/>
          <a:stretch/>
        </p:blipFill>
        <p:spPr>
          <a:xfrm>
            <a:off x="1954877" y="2021006"/>
            <a:ext cx="7704772" cy="2133600"/>
          </a:xfrm>
          <a:prstGeom prst="rect">
            <a:avLst/>
          </a:prstGeom>
        </p:spPr>
      </p:pic>
    </p:spTree>
    <p:extLst>
      <p:ext uri="{BB962C8B-B14F-4D97-AF65-F5344CB8AC3E}">
        <p14:creationId xmlns:p14="http://schemas.microsoft.com/office/powerpoint/2010/main" val="10496085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Reflection Questions</a:t>
            </a:r>
          </a:p>
        </p:txBody>
      </p:sp>
      <p:sp>
        <p:nvSpPr>
          <p:cNvPr id="3" name="Text Placeholder 2"/>
          <p:cNvSpPr>
            <a:spLocks noGrp="1"/>
          </p:cNvSpPr>
          <p:nvPr>
            <p:ph type="body" idx="1"/>
          </p:nvPr>
        </p:nvSpPr>
        <p:spPr/>
        <p:txBody>
          <a:bodyPr/>
          <a:lstStyle/>
          <a:p>
            <a:pPr marL="819148" indent="-742950">
              <a:buFont typeface="+mj-lt"/>
              <a:buAutoNum type="arabicPeriod"/>
            </a:pPr>
            <a:r>
              <a:rPr lang="en-US" dirty="0">
                <a:latin typeface="Franklin Gothic Book" panose="020B0503020102020204" pitchFamily="34" charset="0"/>
              </a:rPr>
              <a:t>What is the difference between students communicating “answers” versus communicating “conclusions”?</a:t>
            </a:r>
          </a:p>
          <a:p>
            <a:pPr marL="819148" indent="-742950">
              <a:buFont typeface="+mj-lt"/>
              <a:buAutoNum type="arabicPeriod"/>
            </a:pPr>
            <a:r>
              <a:rPr lang="en-US" dirty="0">
                <a:latin typeface="Franklin Gothic Book" panose="020B0503020102020204" pitchFamily="34" charset="0"/>
              </a:rPr>
              <a:t>In what ways are students typically asked to communicate conclusions?</a:t>
            </a:r>
          </a:p>
          <a:p>
            <a:pPr marL="819148" indent="-742950">
              <a:buFont typeface="+mj-lt"/>
              <a:buAutoNum type="arabicPeriod"/>
            </a:pPr>
            <a:r>
              <a:rPr lang="en-US" dirty="0">
                <a:latin typeface="Franklin Gothic Book" panose="020B0503020102020204" pitchFamily="34" charset="0"/>
              </a:rPr>
              <a:t>Why is purposeful planning important when asking students to communicate conclusions?</a:t>
            </a:r>
          </a:p>
        </p:txBody>
      </p:sp>
      <p:sp>
        <p:nvSpPr>
          <p:cNvPr id="4" name="Slide Number Placeholder 3"/>
          <p:cNvSpPr>
            <a:spLocks noGrp="1"/>
          </p:cNvSpPr>
          <p:nvPr>
            <p:ph type="sldNum" idx="12"/>
          </p:nvPr>
        </p:nvSpPr>
        <p:spPr/>
        <p:txBody>
          <a:bodyPr/>
          <a:lstStyle/>
          <a:p>
            <a:fld id="{00000000-1234-1234-1234-123412341234}" type="slidenum">
              <a:rPr lang="en" smtClean="0"/>
              <a:pPr/>
              <a:t>59</a:t>
            </a:fld>
            <a:endParaRPr lang="en"/>
          </a:p>
        </p:txBody>
      </p:sp>
    </p:spTree>
    <p:extLst>
      <p:ext uri="{BB962C8B-B14F-4D97-AF65-F5344CB8AC3E}">
        <p14:creationId xmlns:p14="http://schemas.microsoft.com/office/powerpoint/2010/main" val="3479381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Standard Coding </a:t>
            </a:r>
          </a:p>
        </p:txBody>
      </p:sp>
      <p:pic>
        <p:nvPicPr>
          <p:cNvPr id="4" name="Picture 3" descr="This shows the standard coding."/>
          <p:cNvPicPr>
            <a:picLocks noChangeAspect="1"/>
          </p:cNvPicPr>
          <p:nvPr/>
        </p:nvPicPr>
        <p:blipFill>
          <a:blip r:embed="rId5"/>
          <a:stretch>
            <a:fillRect/>
          </a:stretch>
        </p:blipFill>
        <p:spPr>
          <a:xfrm>
            <a:off x="1554058" y="1985027"/>
            <a:ext cx="7995707" cy="3257971"/>
          </a:xfrm>
          <a:prstGeom prst="rect">
            <a:avLst/>
          </a:prstGeom>
        </p:spPr>
      </p:pic>
      <p:pic>
        <p:nvPicPr>
          <p:cNvPr id="3" name="Recorded Sound" descr="Click on image to play recording" title="Standard Coding Sound Cli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49765" y="5561965"/>
            <a:ext cx="487363" cy="487363"/>
          </a:xfrm>
          <a:prstGeom prst="rect">
            <a:avLst/>
          </a:prstGeom>
        </p:spPr>
      </p:pic>
    </p:spTree>
    <p:extLst>
      <p:ext uri="{BB962C8B-B14F-4D97-AF65-F5344CB8AC3E}">
        <p14:creationId xmlns:p14="http://schemas.microsoft.com/office/powerpoint/2010/main" val="414327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latin typeface="Franklin Gothic Medium" panose="020B0603020102020204" pitchFamily="34" charset="0"/>
              </a:rPr>
              <a:t>Coming Up</a:t>
            </a:r>
          </a:p>
        </p:txBody>
      </p:sp>
      <p:sp>
        <p:nvSpPr>
          <p:cNvPr id="5" name="Rectangle 1"/>
          <p:cNvSpPr>
            <a:spLocks noGrp="1" noChangeArrowheads="1"/>
          </p:cNvSpPr>
          <p:nvPr>
            <p:ph type="body" sz="quarter" idx="13"/>
          </p:nvPr>
        </p:nvSpPr>
        <p:spPr bwMode="auto">
          <a:xfrm>
            <a:off x="555786" y="2191738"/>
            <a:ext cx="10047383" cy="2474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519113" indent="-341313">
              <a:buFont typeface="Arial" panose="020B0604020202020204" pitchFamily="34" charset="0"/>
              <a:buChar char="•"/>
            </a:pPr>
            <a:r>
              <a:rPr lang="en-US" sz="2800" dirty="0">
                <a:latin typeface="Franklin Gothic Book" panose="020B0503020102020204" pitchFamily="34" charset="0"/>
              </a:rPr>
              <a:t>Section G:  Deeper Dive into the Discipline Strands and the Concepts</a:t>
            </a:r>
            <a:r>
              <a:rPr lang="en-US" sz="2800" dirty="0">
                <a:latin typeface="Franklin Gothic Book" panose="020B0503020102020204" pitchFamily="34" charset="0"/>
                <a:cs typeface="Arial"/>
              </a:rPr>
              <a:t> and Practices </a:t>
            </a:r>
          </a:p>
          <a:p>
            <a:pPr marL="519113" indent="-341313">
              <a:buFont typeface="Arial,Sans-Serif" panose="020B0604020202020204" pitchFamily="34" charset="0"/>
              <a:buChar char="•"/>
            </a:pPr>
            <a:r>
              <a:rPr lang="en-US" sz="2800" dirty="0">
                <a:latin typeface="Franklin Gothic Book" panose="020B0503020102020204" pitchFamily="34" charset="0"/>
                <a:cs typeface="Arial"/>
              </a:rPr>
              <a:t>Section H: Exploring a Strongly Aligned Assignment Example</a:t>
            </a:r>
          </a:p>
          <a:p>
            <a:pPr marL="519113" indent="-341313">
              <a:buFont typeface="Arial,Sans-Serif" panose="020B0604020202020204" pitchFamily="34" charset="0"/>
              <a:buChar char="•"/>
            </a:pPr>
            <a:r>
              <a:rPr lang="en-US" sz="2800" dirty="0">
                <a:latin typeface="Franklin Gothic Book" panose="020B0503020102020204" pitchFamily="34" charset="0"/>
                <a:cs typeface="Arial"/>
              </a:rPr>
              <a:t>Section I: Wrap up &amp; Next Steps</a:t>
            </a:r>
            <a:endParaRPr lang="en-US" dirty="0">
              <a:latin typeface="Franklin Gothic Book" panose="020B05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3000" b="0" i="0" u="none" strike="noStrike" cap="none" normalizeH="0" baseline="0" dirty="0">
                <a:ln>
                  <a:noFill/>
                </a:ln>
                <a:solidFill>
                  <a:schemeClr val="tx1"/>
                </a:solidFill>
                <a:effectLst/>
              </a:rPr>
            </a:br>
            <a:endParaRPr kumimoji="0" lang="en-US" altLang="en-US" sz="3000" b="0" i="0" u="none" strike="noStrike" cap="none" normalizeH="0" baseline="0" dirty="0">
              <a:ln>
                <a:noFill/>
              </a:ln>
              <a:solidFill>
                <a:schemeClr val="tx1"/>
              </a:solidFill>
              <a:effectLst/>
            </a:endParaRPr>
          </a:p>
        </p:txBody>
      </p:sp>
      <p:sp>
        <p:nvSpPr>
          <p:cNvPr id="4" name="Slide Number Placeholder 3"/>
          <p:cNvSpPr>
            <a:spLocks noGrp="1"/>
          </p:cNvSpPr>
          <p:nvPr>
            <p:ph type="sldNum" sz="quarter" idx="12"/>
          </p:nvPr>
        </p:nvSpPr>
        <p:spPr/>
        <p:txBody>
          <a:bodyPr/>
          <a:lstStyle/>
          <a:p>
            <a:fld id="{91BD7323-49BF-4C97-8773-5EC64C492009}" type="slidenum">
              <a:rPr lang="en-US" smtClean="0"/>
              <a:t>60</a:t>
            </a:fld>
            <a:endParaRPr lang="en-US" dirty="0"/>
          </a:p>
        </p:txBody>
      </p:sp>
    </p:spTree>
    <p:extLst>
      <p:ext uri="{BB962C8B-B14F-4D97-AF65-F5344CB8AC3E}">
        <p14:creationId xmlns:p14="http://schemas.microsoft.com/office/powerpoint/2010/main" val="4273012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C</a:t>
            </a:r>
          </a:p>
        </p:txBody>
      </p:sp>
      <p:sp>
        <p:nvSpPr>
          <p:cNvPr id="4" name="Slide Number Placeholder 3"/>
          <p:cNvSpPr>
            <a:spLocks noGrp="1"/>
          </p:cNvSpPr>
          <p:nvPr>
            <p:ph type="sldNum" idx="12"/>
          </p:nvPr>
        </p:nvSpPr>
        <p:spPr/>
        <p:txBody>
          <a:bodyPr/>
          <a:lstStyle/>
          <a:p>
            <a:fld id="{91BD7323-49BF-4C97-8773-5EC64C492009}" type="slidenum">
              <a:rPr lang="en-US" smtClean="0"/>
              <a:t>61</a:t>
            </a:fld>
            <a:endParaRPr lang="en-US" dirty="0"/>
          </a:p>
        </p:txBody>
      </p:sp>
      <p:sp>
        <p:nvSpPr>
          <p:cNvPr id="3" name="Text Placeholder 2" hidden="1"/>
          <p:cNvSpPr>
            <a:spLocks noGrp="1"/>
          </p:cNvSpPr>
          <p:nvPr>
            <p:ph type="body" idx="1"/>
          </p:nvPr>
        </p:nvSpPr>
        <p:spPr/>
        <p:txBody>
          <a:bodyPr/>
          <a:lstStyle/>
          <a:p>
            <a:endParaRPr lang="en-US" dirty="0"/>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82" y="372474"/>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682" y="2604683"/>
            <a:ext cx="10391608" cy="3108543"/>
          </a:xfrm>
          <a:prstGeom prst="rect">
            <a:avLst/>
          </a:prstGeom>
        </p:spPr>
        <p:txBody>
          <a:bodyPr wrap="square">
            <a:spAutoFit/>
          </a:bodyPr>
          <a:lstStyle/>
          <a:p>
            <a:r>
              <a:rPr lang="en-US" sz="2800" dirty="0">
                <a:solidFill>
                  <a:schemeClr val="tx1"/>
                </a:solidFill>
                <a:latin typeface="Franklin Gothic Book" panose="020B0503020102020204" pitchFamily="34" charset="0"/>
              </a:rPr>
              <a:t>Stop here if you are completing Module Section F: Deeper Dive into the Inquiry Practices: Communicating Conclusions </a:t>
            </a:r>
            <a:r>
              <a:rPr lang="en-US" sz="2800" b="1" dirty="0">
                <a:solidFill>
                  <a:schemeClr val="tx1"/>
                </a:solidFill>
                <a:latin typeface="Franklin Gothic Book" panose="020B0503020102020204" pitchFamily="34" charset="0"/>
              </a:rPr>
              <a:t>only</a:t>
            </a:r>
            <a:r>
              <a:rPr lang="en-US" sz="2800" dirty="0">
                <a:solidFill>
                  <a:schemeClr val="tx1"/>
                </a:solidFill>
                <a:latin typeface="Franklin Gothic Book" panose="020B0503020102020204" pitchFamily="34" charset="0"/>
              </a:rPr>
              <a:t>.  </a:t>
            </a:r>
          </a:p>
          <a:p>
            <a:br>
              <a:rPr lang="en-US" sz="2800" dirty="0">
                <a:solidFill>
                  <a:schemeClr val="tx1"/>
                </a:solidFill>
                <a:latin typeface="Franklin Gothic Book" panose="020B0503020102020204" pitchFamily="34" charset="0"/>
              </a:rPr>
            </a:br>
            <a:r>
              <a:rPr lang="en-US" sz="2800" dirty="0">
                <a:solidFill>
                  <a:schemeClr val="tx1"/>
                </a:solidFill>
                <a:latin typeface="Franklin Gothic Book" panose="020B0503020102020204" pitchFamily="34" charset="0"/>
              </a:rPr>
              <a:t>If you would like to complete another section of the module at this time, continue onto the next slide to begin facilitating Section G:  Deeper Dive into the Discipline Strands and the Concepts and Practices.  </a:t>
            </a:r>
          </a:p>
        </p:txBody>
      </p:sp>
    </p:spTree>
    <p:extLst>
      <p:ext uri="{BB962C8B-B14F-4D97-AF65-F5344CB8AC3E}">
        <p14:creationId xmlns:p14="http://schemas.microsoft.com/office/powerpoint/2010/main" val="12487950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2368793" y="393192"/>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2901056" y="3173377"/>
            <a:ext cx="8978088" cy="137182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3A757A"/>
                </a:solidFill>
                <a:latin typeface="Franklin Gothic Medium" panose="020B0603020102020204" pitchFamily="34" charset="0"/>
                <a:sym typeface="Source Sans Pro"/>
              </a:rPr>
              <a:t>Section G</a:t>
            </a:r>
            <a:endParaRPr lang="en-US" sz="3600" dirty="0">
              <a:solidFill>
                <a:srgbClr val="3A757A"/>
              </a:solidFill>
              <a:latin typeface="Franklin Gothic Medium" panose="020B0603020102020204" pitchFamily="34" charset="0"/>
            </a:endParaRPr>
          </a:p>
          <a:p>
            <a:pPr marL="0" indent="0"/>
            <a:r>
              <a:rPr lang="en-US" sz="3600" dirty="0">
                <a:solidFill>
                  <a:srgbClr val="3A757A"/>
                </a:solidFill>
                <a:latin typeface="Franklin Gothic Medium" panose="020B0603020102020204" pitchFamily="34" charset="0"/>
              </a:rPr>
              <a:t>Deeper Dive into the Discipline Strands and the Concepts and Practices</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23013243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63</a:t>
            </a:fld>
            <a:endParaRPr lang="en-US" dirty="0"/>
          </a:p>
        </p:txBody>
      </p:sp>
    </p:spTree>
    <p:extLst>
      <p:ext uri="{BB962C8B-B14F-4D97-AF65-F5344CB8AC3E}">
        <p14:creationId xmlns:p14="http://schemas.microsoft.com/office/powerpoint/2010/main" val="22931477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Organization of the Standards</a:t>
            </a:r>
          </a:p>
        </p:txBody>
      </p:sp>
      <p:pic>
        <p:nvPicPr>
          <p:cNvPr id="5" name="image2.jpeg" descr="A circle with four quadrants: Using Evidence, Communicating Conclusions, Questioning and Investigating Using Disciplinary Concepts. The four disciplinary concepts are: civics, geography, economics and history." title="Diagram of the organization of the standards"/>
          <p:cNvPicPr/>
          <p:nvPr/>
        </p:nvPicPr>
        <p:blipFill>
          <a:blip r:embed="rId5" cstate="print"/>
          <a:stretch>
            <a:fillRect/>
          </a:stretch>
        </p:blipFill>
        <p:spPr>
          <a:xfrm>
            <a:off x="2934269" y="1020419"/>
            <a:ext cx="4702873" cy="4554914"/>
          </a:xfrm>
          <a:prstGeom prst="rect">
            <a:avLst/>
          </a:prstGeom>
        </p:spPr>
      </p:pic>
      <p:pic>
        <p:nvPicPr>
          <p:cNvPr id="3" name="Recorded Sound" descr="Click on image to play recording. " title="Organization of the Standar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67541" y="5087970"/>
            <a:ext cx="487363" cy="487363"/>
          </a:xfrm>
          <a:prstGeom prst="rect">
            <a:avLst/>
          </a:prstGeom>
        </p:spPr>
      </p:pic>
    </p:spTree>
    <p:extLst>
      <p:ext uri="{BB962C8B-B14F-4D97-AF65-F5344CB8AC3E}">
        <p14:creationId xmlns:p14="http://schemas.microsoft.com/office/powerpoint/2010/main" val="3241741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3A757A"/>
                </a:solidFill>
                <a:latin typeface="Franklin Gothic Medium" panose="020B0603020102020204" pitchFamily="34" charset="0"/>
              </a:rPr>
              <a:t>Disciplines Strands and the Inquiry Practices </a:t>
            </a:r>
          </a:p>
        </p:txBody>
      </p:sp>
      <p:sp>
        <p:nvSpPr>
          <p:cNvPr id="3" name="Text Placeholder 2"/>
          <p:cNvSpPr>
            <a:spLocks noGrp="1"/>
          </p:cNvSpPr>
          <p:nvPr>
            <p:ph type="body" idx="1"/>
          </p:nvPr>
        </p:nvSpPr>
        <p:spPr/>
        <p:txBody>
          <a:bodyPr/>
          <a:lstStyle/>
          <a:p>
            <a:endParaRPr lang="en-US" dirty="0"/>
          </a:p>
        </p:txBody>
      </p:sp>
      <p:pic>
        <p:nvPicPr>
          <p:cNvPr id="4" name="Picture 3" descr="This is a screenshot of the Inquiry Practices chart from the KAS for Social Studi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68" y="1796387"/>
            <a:ext cx="9657704" cy="4642787"/>
          </a:xfrm>
          <a:prstGeom prst="rect">
            <a:avLst/>
          </a:prstGeom>
        </p:spPr>
      </p:pic>
      <p:sp>
        <p:nvSpPr>
          <p:cNvPr id="10" name="Rectangle 9" title="&quot; &quot;">
            <a:extLst>
              <a:ext uri="{C183D7F6-B498-43B3-948B-1728B52AA6E4}">
                <adec:decorative xmlns:adec="http://schemas.microsoft.com/office/drawing/2017/decorative" val="1"/>
              </a:ext>
            </a:extLst>
          </p:cNvPr>
          <p:cNvSpPr/>
          <p:nvPr/>
        </p:nvSpPr>
        <p:spPr>
          <a:xfrm>
            <a:off x="390617" y="2911876"/>
            <a:ext cx="9157568" cy="9942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2" name="Elbow Connector 11" title="&quot; &quot;">
            <a:extLst>
              <a:ext uri="{C183D7F6-B498-43B3-948B-1728B52AA6E4}">
                <adec:decorative xmlns:adec="http://schemas.microsoft.com/office/drawing/2017/decorative" val="1"/>
              </a:ext>
            </a:extLst>
          </p:cNvPr>
          <p:cNvCxnSpPr/>
          <p:nvPr/>
        </p:nvCxnSpPr>
        <p:spPr>
          <a:xfrm flipV="1">
            <a:off x="4060055" y="2651464"/>
            <a:ext cx="5338439" cy="11837"/>
          </a:xfrm>
          <a:prstGeom prst="bentConnector3">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4" name="Straight Connector 13" title="&quot; &quot;">
            <a:extLst>
              <a:ext uri="{C183D7F6-B498-43B3-948B-1728B52AA6E4}">
                <adec:decorative xmlns:adec="http://schemas.microsoft.com/office/drawing/2017/decorative" val="1"/>
              </a:ext>
            </a:extLst>
          </p:cNvPr>
          <p:cNvCxnSpPr/>
          <p:nvPr/>
        </p:nvCxnSpPr>
        <p:spPr>
          <a:xfrm flipH="1">
            <a:off x="2864529" y="5302928"/>
            <a:ext cx="5847425" cy="11837"/>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6" name="Straight Connector 15" title="&quot; &quot;">
            <a:extLst>
              <a:ext uri="{C183D7F6-B498-43B3-948B-1728B52AA6E4}">
                <adec:decorative xmlns:adec="http://schemas.microsoft.com/office/drawing/2017/decorative" val="1"/>
              </a:ext>
            </a:extLst>
          </p:cNvPr>
          <p:cNvCxnSpPr/>
          <p:nvPr/>
        </p:nvCxnSpPr>
        <p:spPr>
          <a:xfrm>
            <a:off x="2864529" y="5089864"/>
            <a:ext cx="6048652" cy="11837"/>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2" name="Straight Connector 21" descr="The chart with the inquiry practices is highlighted to show the presence of the discipline strand in the inquiry practices. " title="Annotated Inquiry Chart"/>
          <p:cNvCxnSpPr/>
          <p:nvPr/>
        </p:nvCxnSpPr>
        <p:spPr>
          <a:xfrm flipV="1">
            <a:off x="3977197" y="4320467"/>
            <a:ext cx="5421297" cy="11836"/>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6" name="Straight Connector 25" title="&quot; &quot;">
            <a:extLst>
              <a:ext uri="{C183D7F6-B498-43B3-948B-1728B52AA6E4}">
                <adec:decorative xmlns:adec="http://schemas.microsoft.com/office/drawing/2017/decorative" val="1"/>
              </a:ext>
            </a:extLst>
          </p:cNvPr>
          <p:cNvCxnSpPr/>
          <p:nvPr/>
        </p:nvCxnSpPr>
        <p:spPr>
          <a:xfrm>
            <a:off x="3065756" y="4492101"/>
            <a:ext cx="248574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pic>
        <p:nvPicPr>
          <p:cNvPr id="5" name="Recorded Sound" descr="Click on the image to play recording. " title="Disciplinary Strands in the Inquiry Practic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3443" y="5371899"/>
            <a:ext cx="487363" cy="487363"/>
          </a:xfrm>
          <a:prstGeom prst="rect">
            <a:avLst/>
          </a:prstGeom>
        </p:spPr>
      </p:pic>
    </p:spTree>
    <p:extLst>
      <p:ext uri="{BB962C8B-B14F-4D97-AF65-F5344CB8AC3E}">
        <p14:creationId xmlns:p14="http://schemas.microsoft.com/office/powerpoint/2010/main" val="8894037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6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A757A"/>
                </a:solidFill>
                <a:latin typeface="Franklin Gothic Medium" panose="020B0603020102020204" pitchFamily="34" charset="0"/>
              </a:rPr>
              <a:t>Culturally Literate Citizens</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66</a:t>
            </a:fld>
            <a:endParaRPr lang="en-US" dirty="0"/>
          </a:p>
        </p:txBody>
      </p:sp>
      <p:sp>
        <p:nvSpPr>
          <p:cNvPr id="4" name="Text Placeholder 3"/>
          <p:cNvSpPr>
            <a:spLocks noGrp="1"/>
          </p:cNvSpPr>
          <p:nvPr>
            <p:ph type="body" idx="1"/>
          </p:nvPr>
        </p:nvSpPr>
        <p:spPr>
          <a:xfrm>
            <a:off x="278419" y="1137920"/>
            <a:ext cx="10612493" cy="4988127"/>
          </a:xfrm>
        </p:spPr>
        <p:txBody>
          <a:bodyPr>
            <a:normAutofit lnSpcReduction="10000"/>
          </a:bodyPr>
          <a:lstStyle/>
          <a:p>
            <a:r>
              <a:rPr lang="en-US" sz="2400" dirty="0">
                <a:latin typeface="Franklin Gothic Book" panose="020B0503020102020204" pitchFamily="34" charset="0"/>
              </a:rPr>
              <a:t>In order to be culturally literate, students must have knowledge of each of the four social studies disciplines and an appreciation for the interconnectedness of all four disciplines. This is central to students’ preparation for a successful transition into civic life. </a:t>
            </a:r>
          </a:p>
          <a:p>
            <a:r>
              <a:rPr lang="en-US" sz="2400" dirty="0">
                <a:latin typeface="Franklin Gothic Book" panose="020B0503020102020204" pitchFamily="34" charset="0"/>
              </a:rPr>
              <a:t>See the top of page 2 of the </a:t>
            </a:r>
            <a:r>
              <a:rPr lang="en-US" sz="2400" i="1" dirty="0">
                <a:latin typeface="Franklin Gothic Book" panose="020B0503020102020204" pitchFamily="34" charset="0"/>
              </a:rPr>
              <a:t>KAS for Social Studies </a:t>
            </a:r>
            <a:r>
              <a:rPr lang="en-US" sz="2400" dirty="0">
                <a:latin typeface="Franklin Gothic Book" panose="020B0503020102020204" pitchFamily="34" charset="0"/>
              </a:rPr>
              <a:t>to read the indicators of prepared Kentucky graduates to understand the purpose of a multi-disciplinary approach to social studies education. </a:t>
            </a:r>
          </a:p>
          <a:p>
            <a:r>
              <a:rPr lang="en-US" sz="2400" dirty="0">
                <a:latin typeface="Franklin Gothic Book" panose="020B0503020102020204" pitchFamily="34" charset="0"/>
              </a:rPr>
              <a:t>Consider:  </a:t>
            </a:r>
          </a:p>
          <a:p>
            <a:pPr marL="571500" indent="-342900">
              <a:buClrTx/>
              <a:buFont typeface="Arial" panose="020B0604020202020204" pitchFamily="34" charset="0"/>
              <a:buChar char="•"/>
            </a:pPr>
            <a:r>
              <a:rPr lang="en-US" sz="2400" dirty="0">
                <a:latin typeface="Franklin Gothic Book" panose="020B0503020102020204" pitchFamily="34" charset="0"/>
              </a:rPr>
              <a:t>How will students benefit from engaging with all four disciplinary lenses throughout their social studies education?</a:t>
            </a:r>
          </a:p>
          <a:p>
            <a:pPr marL="571500" indent="-342900">
              <a:buClrTx/>
              <a:buFont typeface="Arial" panose="020B0604020202020204" pitchFamily="34" charset="0"/>
              <a:buChar char="•"/>
            </a:pPr>
            <a:r>
              <a:rPr lang="en-US" sz="2400" dirty="0">
                <a:latin typeface="Franklin Gothic Book" panose="020B0503020102020204" pitchFamily="34" charset="0"/>
              </a:rPr>
              <a:t>How will this prepare them to be culturally literate citizens beyond the classroom?</a:t>
            </a:r>
            <a:endParaRPr lang="en-US" dirty="0">
              <a:latin typeface="Franklin Gothic Book" panose="020B0503020102020204" pitchFamily="34" charset="0"/>
            </a:endParaRPr>
          </a:p>
          <a:p>
            <a:endParaRPr lang="en-US" dirty="0"/>
          </a:p>
        </p:txBody>
      </p:sp>
    </p:spTree>
    <p:extLst>
      <p:ext uri="{BB962C8B-B14F-4D97-AF65-F5344CB8AC3E}">
        <p14:creationId xmlns:p14="http://schemas.microsoft.com/office/powerpoint/2010/main" val="20990842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A757A"/>
                </a:solidFill>
                <a:latin typeface="Franklin Gothic Medium" panose="020B0603020102020204" pitchFamily="34" charset="0"/>
              </a:rPr>
              <a:t>Disciplinary Strands</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67</a:t>
            </a:fld>
            <a:endParaRPr lang="en-US" dirty="0"/>
          </a:p>
        </p:txBody>
      </p:sp>
      <p:sp>
        <p:nvSpPr>
          <p:cNvPr id="4" name="Text Placeholder 3"/>
          <p:cNvSpPr>
            <a:spLocks noGrp="1"/>
          </p:cNvSpPr>
          <p:nvPr>
            <p:ph type="body" idx="1"/>
          </p:nvPr>
        </p:nvSpPr>
        <p:spPr>
          <a:xfrm>
            <a:off x="507035" y="989850"/>
            <a:ext cx="10288343" cy="4878300"/>
          </a:xfrm>
        </p:spPr>
        <p:txBody>
          <a:bodyPr/>
          <a:lstStyle/>
          <a:p>
            <a:r>
              <a:rPr lang="en-US" sz="3200" dirty="0">
                <a:latin typeface="Franklin Gothic Book" panose="020B0503020102020204" pitchFamily="34" charset="0"/>
              </a:rPr>
              <a:t>The disciplinary strands identified in the </a:t>
            </a:r>
            <a:r>
              <a:rPr lang="en-US" sz="3200" i="1" dirty="0">
                <a:latin typeface="Franklin Gothic Book" panose="020B0503020102020204" pitchFamily="34" charset="0"/>
              </a:rPr>
              <a:t>KAS for Social Studies </a:t>
            </a:r>
            <a:r>
              <a:rPr lang="en-US" sz="3200" dirty="0">
                <a:latin typeface="Franklin Gothic Book" panose="020B0503020102020204" pitchFamily="34" charset="0"/>
              </a:rPr>
              <a:t>are civics, economics, geography and history. </a:t>
            </a:r>
          </a:p>
          <a:p>
            <a:endParaRPr lang="en-US" sz="3200" dirty="0">
              <a:latin typeface="Franklin Gothic Book" panose="020B0503020102020204" pitchFamily="34" charset="0"/>
            </a:endParaRPr>
          </a:p>
          <a:p>
            <a:r>
              <a:rPr lang="en-US" sz="3200" dirty="0">
                <a:latin typeface="Franklin Gothic Book" panose="020B0503020102020204" pitchFamily="34" charset="0"/>
              </a:rPr>
              <a:t>In Kentucky, the discipline strands in social studies are meant to be taught in unison. Students recall and understand themes and topics better if the social studies strands are integrated and not taught in isolation.</a:t>
            </a:r>
          </a:p>
          <a:p>
            <a:endParaRPr lang="en-US" dirty="0"/>
          </a:p>
        </p:txBody>
      </p:sp>
    </p:spTree>
    <p:extLst>
      <p:ext uri="{BB962C8B-B14F-4D97-AF65-F5344CB8AC3E}">
        <p14:creationId xmlns:p14="http://schemas.microsoft.com/office/powerpoint/2010/main" val="18453981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45" y="257025"/>
            <a:ext cx="11934438" cy="856158"/>
          </a:xfrm>
        </p:spPr>
        <p:txBody>
          <a:bodyPr>
            <a:noAutofit/>
          </a:bodyPr>
          <a:lstStyle/>
          <a:p>
            <a:r>
              <a:rPr lang="en-US" sz="4000" dirty="0">
                <a:latin typeface="Franklin Gothic Medium" panose="020B0603020102020204" pitchFamily="34" charset="0"/>
              </a:rPr>
              <a:t>SB1 (2017) Standards Revision Requirements </a:t>
            </a:r>
          </a:p>
        </p:txBody>
      </p:sp>
      <p:sp>
        <p:nvSpPr>
          <p:cNvPr id="3" name="Text Placeholder 2"/>
          <p:cNvSpPr>
            <a:spLocks noGrp="1"/>
          </p:cNvSpPr>
          <p:nvPr>
            <p:ph type="body" sz="quarter" idx="13"/>
          </p:nvPr>
        </p:nvSpPr>
        <p:spPr>
          <a:xfrm>
            <a:off x="358665" y="1113183"/>
            <a:ext cx="11520197" cy="5122506"/>
          </a:xfrm>
        </p:spPr>
        <p:txBody>
          <a:bodyPr>
            <a:normAutofit fontScale="85000" lnSpcReduction="20000"/>
          </a:bodyPr>
          <a:lstStyle/>
          <a:p>
            <a:pPr marL="0" indent="0">
              <a:buNone/>
            </a:pPr>
            <a:r>
              <a:rPr lang="en-US" sz="3300" i="1" dirty="0">
                <a:latin typeface="Franklin Gothic Book" panose="020B0503020102020204" pitchFamily="34" charset="0"/>
              </a:rPr>
              <a:t>The standards revision to the content standards shall: </a:t>
            </a:r>
          </a:p>
          <a:p>
            <a:pPr>
              <a:buFont typeface="Arial" panose="020B0604020202020204" pitchFamily="34" charset="0"/>
              <a:buChar char="•"/>
            </a:pPr>
            <a:r>
              <a:rPr lang="en-US" sz="3300" dirty="0">
                <a:latin typeface="Franklin Gothic Book" panose="020B0503020102020204" pitchFamily="34" charset="0"/>
              </a:rPr>
              <a:t>Focus on critical knowledge, skills, and capacities needed for success in the global economy;</a:t>
            </a:r>
          </a:p>
          <a:p>
            <a:pPr>
              <a:buFont typeface="Arial" panose="020B0604020202020204" pitchFamily="34" charset="0"/>
              <a:buChar char="•"/>
            </a:pPr>
            <a:r>
              <a:rPr lang="en-US" sz="3300" dirty="0">
                <a:latin typeface="Franklin Gothic Book" panose="020B0503020102020204" pitchFamily="34" charset="0"/>
              </a:rPr>
              <a:t>Result in fewer, but more in-depth standards to facilitate mastery learning; </a:t>
            </a:r>
          </a:p>
          <a:p>
            <a:pPr>
              <a:buFont typeface="Arial" panose="020B0604020202020204" pitchFamily="34" charset="0"/>
              <a:buChar char="•"/>
            </a:pPr>
            <a:r>
              <a:rPr lang="en-US" sz="3300" dirty="0">
                <a:latin typeface="Franklin Gothic Book" panose="020B0503020102020204" pitchFamily="34" charset="0"/>
              </a:rPr>
              <a:t>Communicate expectations more clearly and concisely to teachers, parents, students and citizens;</a:t>
            </a:r>
          </a:p>
          <a:p>
            <a:pPr>
              <a:buFont typeface="Arial" panose="020B0604020202020204" pitchFamily="34" charset="0"/>
              <a:buChar char="•"/>
            </a:pPr>
            <a:r>
              <a:rPr lang="en-US" sz="3300" dirty="0">
                <a:latin typeface="Franklin Gothic Book" panose="020B0503020102020204" pitchFamily="34" charset="0"/>
              </a:rPr>
              <a:t>Be based on evidence-based research;</a:t>
            </a:r>
          </a:p>
          <a:p>
            <a:pPr>
              <a:buFont typeface="Arial" panose="020B0604020202020204" pitchFamily="34" charset="0"/>
              <a:buChar char="•"/>
            </a:pPr>
            <a:r>
              <a:rPr lang="en-US" sz="3300" dirty="0">
                <a:latin typeface="Franklin Gothic Book" panose="020B0503020102020204" pitchFamily="34" charset="0"/>
              </a:rPr>
              <a:t>Consider international benchmarks; and </a:t>
            </a:r>
          </a:p>
          <a:p>
            <a:pPr>
              <a:buFont typeface="Arial" panose="020B0604020202020204" pitchFamily="34" charset="0"/>
              <a:buChar char="•"/>
            </a:pPr>
            <a:r>
              <a:rPr lang="en-US" sz="3300" dirty="0">
                <a:latin typeface="Franklin Gothic Book" panose="020B0503020102020204" pitchFamily="34" charset="0"/>
              </a:rPr>
              <a:t>Ensure that the standards are aligned from elementary to high school to post-secondary education so that students can be successful at each education level. </a:t>
            </a:r>
          </a:p>
          <a:p>
            <a:endParaRPr lang="en-US" dirty="0"/>
          </a:p>
        </p:txBody>
      </p:sp>
      <p:pic>
        <p:nvPicPr>
          <p:cNvPr id="4" name="Recorded Sound" descr="Click on image to play recording. " title="SB1 (2017) Standards Revision Requiremen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5574" y="4733407"/>
            <a:ext cx="487363" cy="487363"/>
          </a:xfrm>
          <a:prstGeom prst="rect">
            <a:avLst/>
          </a:prstGeom>
        </p:spPr>
      </p:pic>
    </p:spTree>
    <p:extLst>
      <p:ext uri="{BB962C8B-B14F-4D97-AF65-F5344CB8AC3E}">
        <p14:creationId xmlns:p14="http://schemas.microsoft.com/office/powerpoint/2010/main" val="3097882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3A757A"/>
                </a:solidFill>
                <a:latin typeface="Franklin Gothic Medium" panose="020B0603020102020204" pitchFamily="34" charset="0"/>
              </a:rPr>
              <a:t>Discovery Task: Disciplinary Strands</a:t>
            </a:r>
          </a:p>
        </p:txBody>
      </p:sp>
      <p:sp>
        <p:nvSpPr>
          <p:cNvPr id="3" name="Text Placeholder 2"/>
          <p:cNvSpPr>
            <a:spLocks noGrp="1"/>
          </p:cNvSpPr>
          <p:nvPr>
            <p:ph type="body" idx="1"/>
          </p:nvPr>
        </p:nvSpPr>
        <p:spPr>
          <a:xfrm>
            <a:off x="555786" y="936378"/>
            <a:ext cx="10444310" cy="4985244"/>
          </a:xfrm>
        </p:spPr>
        <p:txBody>
          <a:bodyPr/>
          <a:lstStyle/>
          <a:p>
            <a:r>
              <a:rPr lang="en-US" sz="3200" dirty="0">
                <a:latin typeface="Franklin Gothic Book" panose="020B0503020102020204" pitchFamily="34" charset="0"/>
              </a:rPr>
              <a:t>Individually, with a partner or in a small grade-banded group, read the definitions of the discipline strand standards found in the chart on pages 11-16 of the </a:t>
            </a:r>
            <a:r>
              <a:rPr lang="en-US" sz="3200" i="1" dirty="0">
                <a:latin typeface="Franklin Gothic Book" panose="020B0503020102020204" pitchFamily="34" charset="0"/>
              </a:rPr>
              <a:t>KAS for Social Studies</a:t>
            </a:r>
            <a:r>
              <a:rPr lang="en-US" sz="3200" dirty="0">
                <a:latin typeface="Franklin Gothic Book" panose="020B0503020102020204" pitchFamily="34" charset="0"/>
              </a:rPr>
              <a:t> and answer the following questions:</a:t>
            </a:r>
          </a:p>
          <a:p>
            <a:pPr marL="742950" indent="-514350">
              <a:buClrTx/>
              <a:buFont typeface="+mj-lt"/>
              <a:buAutoNum type="arabicPeriod"/>
            </a:pPr>
            <a:r>
              <a:rPr lang="en-US" sz="3200" dirty="0">
                <a:latin typeface="Franklin Gothic Book" panose="020B0503020102020204" pitchFamily="34" charset="0"/>
              </a:rPr>
              <a:t>Summarize the definition of each disciplinary strand. </a:t>
            </a:r>
          </a:p>
          <a:p>
            <a:pPr marL="742950" indent="-514350">
              <a:buClrTx/>
              <a:buFont typeface="+mj-lt"/>
              <a:buAutoNum type="arabicPeriod"/>
            </a:pPr>
            <a:r>
              <a:rPr lang="en-US" sz="3200" dirty="0">
                <a:latin typeface="Franklin Gothic Book" panose="020B0503020102020204" pitchFamily="34" charset="0"/>
              </a:rPr>
              <a:t>How does this definition change your understanding of the discipline? </a:t>
            </a:r>
          </a:p>
          <a:p>
            <a:endParaRPr lang="en-US" dirty="0"/>
          </a:p>
        </p:txBody>
      </p:sp>
    </p:spTree>
    <p:extLst>
      <p:ext uri="{BB962C8B-B14F-4D97-AF65-F5344CB8AC3E}">
        <p14:creationId xmlns:p14="http://schemas.microsoft.com/office/powerpoint/2010/main" val="36625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K-8 Organization: Themes</a:t>
            </a:r>
          </a:p>
        </p:txBody>
      </p:sp>
      <p:sp>
        <p:nvSpPr>
          <p:cNvPr id="3" name="Text Placeholder 2"/>
          <p:cNvSpPr>
            <a:spLocks noGrp="1"/>
          </p:cNvSpPr>
          <p:nvPr>
            <p:ph type="body" idx="1"/>
          </p:nvPr>
        </p:nvSpPr>
        <p:spPr>
          <a:xfrm>
            <a:off x="555785" y="978400"/>
            <a:ext cx="9188800" cy="4901200"/>
          </a:xfrm>
        </p:spPr>
        <p:txBody>
          <a:bodyPr>
            <a:normAutofit lnSpcReduction="10000"/>
          </a:bodyPr>
          <a:lstStyle/>
          <a:p>
            <a:pPr>
              <a:buFont typeface="Arial" panose="020B0604020202020204" pitchFamily="34" charset="0"/>
              <a:buChar char="•"/>
            </a:pPr>
            <a:r>
              <a:rPr lang="en-US" sz="2667" dirty="0">
                <a:latin typeface="Franklin Gothic Book" panose="020B0503020102020204" pitchFamily="34" charset="0"/>
              </a:rPr>
              <a:t>Kindergarten: Myself and My Community </a:t>
            </a:r>
          </a:p>
          <a:p>
            <a:pPr>
              <a:buFont typeface="Arial" panose="020B0604020202020204" pitchFamily="34" charset="0"/>
              <a:buChar char="•"/>
            </a:pPr>
            <a:r>
              <a:rPr lang="en-US" sz="2667" dirty="0">
                <a:latin typeface="Franklin Gothic Book" panose="020B0503020102020204" pitchFamily="34" charset="0"/>
              </a:rPr>
              <a:t>Grade 1: Impact on Community and State</a:t>
            </a:r>
          </a:p>
          <a:p>
            <a:pPr>
              <a:buFont typeface="Arial" panose="020B0604020202020204" pitchFamily="34" charset="0"/>
              <a:buChar char="•"/>
            </a:pPr>
            <a:r>
              <a:rPr lang="en-US" sz="2667" dirty="0">
                <a:latin typeface="Franklin Gothic Book" panose="020B0503020102020204" pitchFamily="34" charset="0"/>
              </a:rPr>
              <a:t>Grade 2: North American Interactions</a:t>
            </a:r>
          </a:p>
          <a:p>
            <a:pPr>
              <a:buFont typeface="Arial" panose="020B0604020202020204" pitchFamily="34" charset="0"/>
              <a:buChar char="•"/>
            </a:pPr>
            <a:r>
              <a:rPr lang="en-US" sz="2667" dirty="0">
                <a:latin typeface="Franklin Gothic Book" panose="020B0503020102020204" pitchFamily="34" charset="0"/>
              </a:rPr>
              <a:t>Grade 3: Global Interactions </a:t>
            </a:r>
          </a:p>
          <a:p>
            <a:pPr>
              <a:buFont typeface="Arial" panose="020B0604020202020204" pitchFamily="34" charset="0"/>
              <a:buChar char="•"/>
            </a:pPr>
            <a:r>
              <a:rPr lang="en-US" sz="2667" dirty="0">
                <a:latin typeface="Franklin Gothic Book" panose="020B0503020102020204" pitchFamily="34" charset="0"/>
              </a:rPr>
              <a:t>Grade 4: Migration and Settlement</a:t>
            </a:r>
          </a:p>
          <a:p>
            <a:pPr>
              <a:buFont typeface="Arial" panose="020B0604020202020204" pitchFamily="34" charset="0"/>
              <a:buChar char="•"/>
            </a:pPr>
            <a:r>
              <a:rPr lang="en-US" sz="2667" dirty="0">
                <a:latin typeface="Franklin Gothic Book" panose="020B0503020102020204" pitchFamily="34" charset="0"/>
              </a:rPr>
              <a:t>Grade 5: Colonization to Constitution </a:t>
            </a:r>
          </a:p>
          <a:p>
            <a:pPr>
              <a:buFont typeface="Arial" panose="020B0604020202020204" pitchFamily="34" charset="0"/>
              <a:buChar char="•"/>
            </a:pPr>
            <a:r>
              <a:rPr lang="en-US" sz="2667" dirty="0">
                <a:latin typeface="Franklin Gothic Book" panose="020B0503020102020204" pitchFamily="34" charset="0"/>
              </a:rPr>
              <a:t>Grade 6: Development of Civilizations </a:t>
            </a:r>
          </a:p>
          <a:p>
            <a:pPr>
              <a:buFont typeface="Arial" panose="020B0604020202020204" pitchFamily="34" charset="0"/>
              <a:buChar char="•"/>
            </a:pPr>
            <a:r>
              <a:rPr lang="en-US" sz="2667" dirty="0">
                <a:latin typeface="Franklin Gothic Book" panose="020B0503020102020204" pitchFamily="34" charset="0"/>
              </a:rPr>
              <a:t>Grade 7: Growth and Expansion of Civilization</a:t>
            </a:r>
          </a:p>
          <a:p>
            <a:pPr>
              <a:buFont typeface="Arial" panose="020B0604020202020204" pitchFamily="34" charset="0"/>
              <a:buChar char="•"/>
            </a:pPr>
            <a:r>
              <a:rPr lang="en-US" sz="2667" dirty="0">
                <a:latin typeface="Franklin Gothic Book" panose="020B0503020102020204" pitchFamily="34" charset="0"/>
              </a:rPr>
              <a:t>Grade 8: The United States 1600-1877</a:t>
            </a:r>
          </a:p>
        </p:txBody>
      </p:sp>
      <p:pic>
        <p:nvPicPr>
          <p:cNvPr id="4" name="Recorded Sound" descr="Click on image to play recording. " title="K-8 Organizaton: Them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44585" y="4637405"/>
            <a:ext cx="487363" cy="487363"/>
          </a:xfrm>
          <a:prstGeom prst="rect">
            <a:avLst/>
          </a:prstGeom>
        </p:spPr>
      </p:pic>
    </p:spTree>
    <p:extLst>
      <p:ext uri="{BB962C8B-B14F-4D97-AF65-F5344CB8AC3E}">
        <p14:creationId xmlns:p14="http://schemas.microsoft.com/office/powerpoint/2010/main" val="2697936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3A757A"/>
                </a:solidFill>
                <a:latin typeface="Franklin Gothic Medium" panose="020B0603020102020204" pitchFamily="34" charset="0"/>
              </a:rPr>
              <a:t>Concepts and Practices</a:t>
            </a:r>
          </a:p>
        </p:txBody>
      </p:sp>
      <p:sp>
        <p:nvSpPr>
          <p:cNvPr id="3" name="Text Placeholder 2"/>
          <p:cNvSpPr>
            <a:spLocks noGrp="1"/>
          </p:cNvSpPr>
          <p:nvPr>
            <p:ph type="body" idx="1"/>
          </p:nvPr>
        </p:nvSpPr>
        <p:spPr>
          <a:xfrm>
            <a:off x="0" y="917666"/>
            <a:ext cx="11770963" cy="5577840"/>
          </a:xfrm>
        </p:spPr>
        <p:txBody>
          <a:bodyPr/>
          <a:lstStyle/>
          <a:p>
            <a:pPr marL="685800" indent="-457200">
              <a:buClrTx/>
              <a:buFont typeface="Arial" panose="020B0604020202020204" pitchFamily="34" charset="0"/>
              <a:buChar char="•"/>
            </a:pPr>
            <a:r>
              <a:rPr lang="en-US" sz="2800" dirty="0">
                <a:latin typeface="Franklin Gothic Book" panose="020B0503020102020204" pitchFamily="34" charset="0"/>
              </a:rPr>
              <a:t>Within the discipline strands, students engage with disciplinary concepts and practices outlined in the chart on pages 11-16 in the </a:t>
            </a:r>
            <a:r>
              <a:rPr lang="en-US" sz="2800" i="1" dirty="0">
                <a:latin typeface="Franklin Gothic Book" panose="020B0503020102020204" pitchFamily="34" charset="0"/>
              </a:rPr>
              <a:t>KAS for Social Studies</a:t>
            </a:r>
            <a:r>
              <a:rPr lang="en-US" sz="2800" dirty="0">
                <a:latin typeface="Franklin Gothic Book" panose="020B0503020102020204" pitchFamily="34" charset="0"/>
              </a:rPr>
              <a:t>. </a:t>
            </a:r>
          </a:p>
          <a:p>
            <a:pPr marL="571500" indent="-342900">
              <a:buClrTx/>
              <a:buFont typeface="Arial" panose="020B0604020202020204" pitchFamily="34" charset="0"/>
              <a:buChar char="•"/>
            </a:pPr>
            <a:r>
              <a:rPr lang="en-US" sz="2800" dirty="0">
                <a:latin typeface="Franklin Gothic Book" panose="020B0503020102020204" pitchFamily="34" charset="0"/>
              </a:rPr>
              <a:t>Disciplinary concepts are the broad ideas that enable a student to understand the language of each discipline and are designed to remain with students long after they are transition ready. </a:t>
            </a:r>
          </a:p>
          <a:p>
            <a:pPr marL="571500" indent="-342900">
              <a:buClrTx/>
              <a:buFont typeface="Arial" panose="020B0604020202020204" pitchFamily="34" charset="0"/>
              <a:buChar char="•"/>
            </a:pPr>
            <a:r>
              <a:rPr lang="en-US" sz="2800" dirty="0">
                <a:latin typeface="Franklin Gothic Book" panose="020B0503020102020204" pitchFamily="34" charset="0"/>
              </a:rPr>
              <a:t>The disciplinary practices refers to the skills students are expected to learn and apply when engaging with the disciplinary concepts.</a:t>
            </a:r>
          </a:p>
          <a:p>
            <a:pPr marL="571500" indent="-342900">
              <a:buClrTx/>
              <a:buFont typeface="Arial" panose="020B0604020202020204" pitchFamily="34" charset="0"/>
              <a:buChar char="•"/>
            </a:pPr>
            <a:r>
              <a:rPr lang="en-US" sz="2800" dirty="0">
                <a:latin typeface="Franklin Gothic Book" panose="020B0503020102020204" pitchFamily="34" charset="0"/>
              </a:rPr>
              <a:t>The concepts remain the same throughout the document and only appear when they are grade-level, theme and discipline appropriate.</a:t>
            </a:r>
          </a:p>
          <a:p>
            <a:endParaRPr lang="en-US" sz="2800" dirty="0"/>
          </a:p>
        </p:txBody>
      </p:sp>
    </p:spTree>
    <p:extLst>
      <p:ext uri="{BB962C8B-B14F-4D97-AF65-F5344CB8AC3E}">
        <p14:creationId xmlns:p14="http://schemas.microsoft.com/office/powerpoint/2010/main" val="29084353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3A757A"/>
                </a:solidFill>
                <a:latin typeface="Franklin Gothic Medium" panose="020B0603020102020204" pitchFamily="34" charset="0"/>
              </a:rPr>
              <a:t>Discovery Task: Concepts and Practices Reflection</a:t>
            </a:r>
          </a:p>
        </p:txBody>
      </p:sp>
      <p:sp>
        <p:nvSpPr>
          <p:cNvPr id="3" name="Slide Number Placeholder 2"/>
          <p:cNvSpPr>
            <a:spLocks noGrp="1"/>
          </p:cNvSpPr>
          <p:nvPr>
            <p:ph type="sldNum" idx="12"/>
          </p:nvPr>
        </p:nvSpPr>
        <p:spPr/>
        <p:txBody>
          <a:bodyPr/>
          <a:lstStyle/>
          <a:p>
            <a:fld id="{00000000-1234-1234-1234-123412341234}" type="slidenum">
              <a:rPr lang="en-US" smtClean="0">
                <a:solidFill>
                  <a:srgbClr val="FFFFFF"/>
                </a:solidFill>
              </a:rPr>
              <a:pPr/>
              <a:t>71</a:t>
            </a:fld>
            <a:endParaRPr lang="en-US" dirty="0">
              <a:solidFill>
                <a:srgbClr val="FFFFFF"/>
              </a:solidFill>
            </a:endParaRPr>
          </a:p>
        </p:txBody>
      </p:sp>
      <p:sp>
        <p:nvSpPr>
          <p:cNvPr id="5" name="Text Placeholder 4"/>
          <p:cNvSpPr>
            <a:spLocks noGrp="1"/>
          </p:cNvSpPr>
          <p:nvPr>
            <p:ph type="body" idx="1"/>
          </p:nvPr>
        </p:nvSpPr>
        <p:spPr>
          <a:xfrm>
            <a:off x="667375" y="1578116"/>
            <a:ext cx="9031555" cy="4907280"/>
          </a:xfrm>
        </p:spPr>
        <p:txBody>
          <a:bodyPr/>
          <a:lstStyle/>
          <a:p>
            <a:pPr marL="742944" indent="-514350">
              <a:buClrTx/>
              <a:buFont typeface="+mj-lt"/>
              <a:buAutoNum type="arabicPeriod"/>
            </a:pPr>
            <a:r>
              <a:rPr lang="en-US" sz="3200" dirty="0">
                <a:solidFill>
                  <a:schemeClr val="tx1"/>
                </a:solidFill>
                <a:latin typeface="Franklin Gothic Book" panose="020B0503020102020204" pitchFamily="34" charset="0"/>
              </a:rPr>
              <a:t>Individually, with a partner or in a small grade-banded group, complete the following:</a:t>
            </a:r>
          </a:p>
          <a:p>
            <a:pPr marL="742944" indent="-514350">
              <a:buClrTx/>
              <a:buFont typeface="+mj-lt"/>
              <a:buAutoNum type="arabicPeriod"/>
            </a:pPr>
            <a:r>
              <a:rPr lang="en-US" sz="3200" dirty="0">
                <a:solidFill>
                  <a:schemeClr val="tx1"/>
                </a:solidFill>
                <a:latin typeface="Franklin Gothic Book" panose="020B0503020102020204" pitchFamily="34" charset="0"/>
              </a:rPr>
              <a:t>Read through each disciplinary concept and practice and underline, highlight, circle, etc., elements that impact instruction.</a:t>
            </a:r>
          </a:p>
          <a:p>
            <a:pPr marL="742944" indent="-514350">
              <a:buClrTx/>
              <a:buFont typeface="+mj-lt"/>
              <a:buAutoNum type="arabicPeriod"/>
            </a:pPr>
            <a:r>
              <a:rPr lang="en-US" sz="3200" dirty="0">
                <a:solidFill>
                  <a:schemeClr val="tx1"/>
                </a:solidFill>
                <a:latin typeface="Franklin Gothic Book" panose="020B0503020102020204" pitchFamily="34" charset="0"/>
              </a:rPr>
              <a:t>What areas do you feel are a strength? In what areas do you need additional support? </a:t>
            </a: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30630935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8"/>
          <p:cNvSpPr txBox="1">
            <a:spLocks noGrp="1"/>
          </p:cNvSpPr>
          <p:nvPr>
            <p:ph type="title"/>
          </p:nvPr>
        </p:nvSpPr>
        <p:spPr>
          <a:xfrm>
            <a:off x="304799" y="223520"/>
            <a:ext cx="8994800" cy="998800"/>
          </a:xfrm>
          <a:prstGeom prst="rect">
            <a:avLst/>
          </a:prstGeom>
          <a:noFill/>
          <a:ln>
            <a:noFill/>
          </a:ln>
        </p:spPr>
        <p:txBody>
          <a:bodyPr spcFirstLastPara="1" wrap="square" lIns="91433" tIns="91433" rIns="91433" bIns="91433" anchor="t" anchorCtr="0">
            <a:noAutofit/>
          </a:bodyPr>
          <a:lstStyle/>
          <a:p>
            <a:r>
              <a:rPr lang="en" sz="4000" dirty="0">
                <a:latin typeface="Franklin Gothic Medium" panose="020B0603020102020204" pitchFamily="34" charset="0"/>
              </a:rPr>
              <a:t>Concepts and Practices</a:t>
            </a:r>
            <a:endParaRPr sz="4000" i="1" dirty="0">
              <a:latin typeface="Franklin Gothic Medium" panose="020B0603020102020204" pitchFamily="34" charset="0"/>
            </a:endParaRPr>
          </a:p>
        </p:txBody>
      </p:sp>
      <p:sp>
        <p:nvSpPr>
          <p:cNvPr id="208" name="Google Shape;208;p38"/>
          <p:cNvSpPr txBox="1">
            <a:spLocks noGrp="1"/>
          </p:cNvSpPr>
          <p:nvPr>
            <p:ph type="body" idx="1"/>
          </p:nvPr>
        </p:nvSpPr>
        <p:spPr>
          <a:xfrm>
            <a:off x="304799" y="1069816"/>
            <a:ext cx="11579013" cy="5535200"/>
          </a:xfrm>
          <a:prstGeom prst="rect">
            <a:avLst/>
          </a:prstGeom>
          <a:noFill/>
          <a:ln>
            <a:noFill/>
          </a:ln>
        </p:spPr>
        <p:txBody>
          <a:bodyPr spcFirstLastPara="1" wrap="square" lIns="91433" tIns="91433" rIns="91433" bIns="91433" anchor="t" anchorCtr="0">
            <a:noAutofit/>
          </a:bodyPr>
          <a:lstStyle/>
          <a:p>
            <a:pPr marL="33866" indent="0">
              <a:lnSpc>
                <a:spcPct val="80000"/>
              </a:lnSpc>
              <a:buClr>
                <a:srgbClr val="3F3F3F"/>
              </a:buClr>
              <a:buSzPts val="2400"/>
              <a:buNone/>
            </a:pPr>
            <a:r>
              <a:rPr lang="en" sz="3200" dirty="0">
                <a:solidFill>
                  <a:schemeClr val="dk1"/>
                </a:solidFill>
                <a:latin typeface="Franklin Gothic Book" panose="020B0503020102020204" pitchFamily="34" charset="0"/>
                <a:ea typeface="Calibri"/>
                <a:cs typeface="Calibri"/>
                <a:sym typeface="Calibri"/>
              </a:rPr>
              <a:t>Traditionally, Kentucky studies was the focus of fourth grade. However, the </a:t>
            </a:r>
            <a:r>
              <a:rPr lang="en" sz="3200" i="1" dirty="0">
                <a:solidFill>
                  <a:schemeClr val="dk1"/>
                </a:solidFill>
                <a:latin typeface="Franklin Gothic Book" panose="020B0503020102020204" pitchFamily="34" charset="0"/>
                <a:ea typeface="Calibri"/>
                <a:cs typeface="Calibri"/>
                <a:sym typeface="Calibri"/>
              </a:rPr>
              <a:t>KAS for Social Studies </a:t>
            </a:r>
            <a:r>
              <a:rPr lang="en" sz="3200" dirty="0">
                <a:solidFill>
                  <a:schemeClr val="dk1"/>
                </a:solidFill>
                <a:latin typeface="Franklin Gothic Book" panose="020B0503020102020204" pitchFamily="34" charset="0"/>
                <a:ea typeface="Calibri"/>
                <a:cs typeface="Calibri"/>
                <a:sym typeface="Calibri"/>
              </a:rPr>
              <a:t>requires a disciplinary study of Kentucky throughout a child’s social studies education K-12. </a:t>
            </a:r>
          </a:p>
          <a:p>
            <a:pPr marL="33866" indent="0">
              <a:lnSpc>
                <a:spcPct val="80000"/>
              </a:lnSpc>
              <a:buClr>
                <a:srgbClr val="3F3F3F"/>
              </a:buClr>
              <a:buSzPts val="2400"/>
              <a:buNone/>
            </a:pPr>
            <a:endParaRPr lang="en" sz="3200" dirty="0">
              <a:solidFill>
                <a:schemeClr val="dk1"/>
              </a:solidFill>
              <a:latin typeface="Franklin Gothic Book" panose="020B0503020102020204" pitchFamily="34" charset="0"/>
              <a:ea typeface="Calibri"/>
              <a:cs typeface="Calibri"/>
              <a:sym typeface="Calibri"/>
            </a:endParaRPr>
          </a:p>
          <a:p>
            <a:pPr marL="33866" indent="0">
              <a:lnSpc>
                <a:spcPct val="80000"/>
              </a:lnSpc>
              <a:buClr>
                <a:srgbClr val="3F3F3F"/>
              </a:buClr>
              <a:buSzPts val="2400"/>
              <a:buNone/>
            </a:pPr>
            <a:endParaRPr lang="en" sz="3200" dirty="0">
              <a:solidFill>
                <a:schemeClr val="dk1"/>
              </a:solidFill>
              <a:latin typeface="Franklin Gothic Book" panose="020B0503020102020204" pitchFamily="34" charset="0"/>
              <a:ea typeface="Calibri"/>
              <a:cs typeface="Calibri"/>
              <a:sym typeface="Calibri"/>
            </a:endParaRPr>
          </a:p>
          <a:p>
            <a:pPr marL="33866" indent="0">
              <a:lnSpc>
                <a:spcPct val="80000"/>
              </a:lnSpc>
              <a:buClr>
                <a:srgbClr val="3F3F3F"/>
              </a:buClr>
              <a:buSzPts val="2400"/>
              <a:buNone/>
            </a:pPr>
            <a:r>
              <a:rPr lang="en" sz="2800" dirty="0">
                <a:solidFill>
                  <a:schemeClr val="dk1"/>
                </a:solidFill>
                <a:latin typeface="Franklin Gothic Book" panose="020B0503020102020204" pitchFamily="34" charset="0"/>
                <a:ea typeface="Calibri"/>
                <a:cs typeface="Calibri"/>
                <a:sym typeface="Calibri"/>
              </a:rPr>
              <a:t>Consider:</a:t>
            </a:r>
          </a:p>
          <a:p>
            <a:pPr marL="548216" indent="-514350">
              <a:lnSpc>
                <a:spcPct val="80000"/>
              </a:lnSpc>
              <a:buClr>
                <a:srgbClr val="3F3F3F"/>
              </a:buClr>
              <a:buSzPts val="2400"/>
              <a:buFont typeface="+mj-lt"/>
              <a:buAutoNum type="arabicPeriod"/>
            </a:pPr>
            <a:r>
              <a:rPr lang="en" sz="2800" dirty="0">
                <a:solidFill>
                  <a:schemeClr val="dk1"/>
                </a:solidFill>
                <a:latin typeface="Franklin Gothic Book" panose="020B0503020102020204" pitchFamily="34" charset="0"/>
                <a:ea typeface="Calibri"/>
                <a:cs typeface="Calibri"/>
                <a:sym typeface="Calibri"/>
              </a:rPr>
              <a:t>What are the advantages of studying Kentucky throughout the k-12 progression? </a:t>
            </a:r>
          </a:p>
          <a:p>
            <a:pPr marL="548216" indent="-514350">
              <a:lnSpc>
                <a:spcPct val="80000"/>
              </a:lnSpc>
              <a:buClr>
                <a:srgbClr val="3F3F3F"/>
              </a:buClr>
              <a:buSzPts val="2400"/>
              <a:buFont typeface="+mj-lt"/>
              <a:buAutoNum type="arabicPeriod"/>
            </a:pPr>
            <a:r>
              <a:rPr lang="en-US" sz="2800" dirty="0">
                <a:solidFill>
                  <a:schemeClr val="dk1"/>
                </a:solidFill>
                <a:latin typeface="Franklin Gothic Book" panose="020B0503020102020204" pitchFamily="34" charset="0"/>
                <a:ea typeface="Calibri"/>
                <a:cs typeface="Calibri"/>
                <a:sym typeface="Calibri"/>
              </a:rPr>
              <a:t>How does a more sophisticated understanding of Kentucky allow a student to better understand self, others and the world? </a:t>
            </a:r>
            <a:endParaRPr sz="2800" dirty="0">
              <a:solidFill>
                <a:schemeClr val="dk1"/>
              </a:solidFill>
              <a:latin typeface="Franklin Gothic Book" panose="020B0503020102020204" pitchFamily="34" charset="0"/>
              <a:ea typeface="Calibri"/>
              <a:cs typeface="Calibri"/>
              <a:sym typeface="Calibri"/>
            </a:endParaRPr>
          </a:p>
          <a:p>
            <a:pPr marL="0" indent="0">
              <a:lnSpc>
                <a:spcPct val="80000"/>
              </a:lnSpc>
              <a:buNone/>
            </a:pPr>
            <a:endParaRPr sz="2800" dirty="0"/>
          </a:p>
        </p:txBody>
      </p:sp>
      <p:sp>
        <p:nvSpPr>
          <p:cNvPr id="209" name="Google Shape;209;p38"/>
          <p:cNvSpPr txBox="1">
            <a:spLocks noGrp="1"/>
          </p:cNvSpPr>
          <p:nvPr>
            <p:ph type="sldNum" idx="12"/>
          </p:nvPr>
        </p:nvSpPr>
        <p:spPr>
          <a:prstGeom prst="rect">
            <a:avLst/>
          </a:prstGeom>
          <a:noFill/>
          <a:ln>
            <a:noFill/>
          </a:ln>
        </p:spPr>
        <p:txBody>
          <a:bodyPr spcFirstLastPara="1" wrap="square" lIns="91433" tIns="45700" rIns="91433" bIns="45700" anchor="ctr" anchorCtr="0">
            <a:noAutofit/>
          </a:bodyPr>
          <a:lstStyle/>
          <a:p>
            <a:fld id="{00000000-1234-1234-1234-123412341234}" type="slidenum">
              <a:rPr lang="en"/>
              <a:pPr/>
              <a:t>72</a:t>
            </a:fld>
            <a:endParaRPr dirty="0"/>
          </a:p>
        </p:txBody>
      </p:sp>
      <p:pic>
        <p:nvPicPr>
          <p:cNvPr id="2" name="Picture 1" descr="This is a screenshot from the KAS for Social Studies that shows the 4 Kentucky Studies categories: Kentucky Government, Kentucky Economics, Kentucky Geography and Kentucky History."/>
          <p:cNvPicPr>
            <a:picLocks noChangeAspect="1"/>
          </p:cNvPicPr>
          <p:nvPr/>
        </p:nvPicPr>
        <p:blipFill>
          <a:blip r:embed="rId3"/>
          <a:stretch>
            <a:fillRect/>
          </a:stretch>
        </p:blipFill>
        <p:spPr>
          <a:xfrm>
            <a:off x="-58189" y="2905943"/>
            <a:ext cx="9720777" cy="655333"/>
          </a:xfrm>
          <a:prstGeom prst="rect">
            <a:avLst/>
          </a:prstGeom>
        </p:spPr>
      </p:pic>
      <p:pic>
        <p:nvPicPr>
          <p:cNvPr id="5" name="Picture 4" title="&quot; &quot;">
            <a:extLst>
              <a:ext uri="{C183D7F6-B498-43B3-948B-1728B52AA6E4}">
                <adec:decorative xmlns:adec="http://schemas.microsoft.com/office/drawing/2017/decorative" val="1"/>
              </a:ext>
            </a:extLst>
          </p:cNvPr>
          <p:cNvPicPr>
            <a:picLocks noChangeAspect="1"/>
          </p:cNvPicPr>
          <p:nvPr/>
        </p:nvPicPr>
        <p:blipFill rotWithShape="1">
          <a:blip r:embed="rId4"/>
          <a:srcRect l="11024" r="8854" b="6928"/>
          <a:stretch/>
        </p:blipFill>
        <p:spPr>
          <a:xfrm>
            <a:off x="9662588" y="2919591"/>
            <a:ext cx="2542664" cy="559923"/>
          </a:xfrm>
          <a:prstGeom prst="rect">
            <a:avLst/>
          </a:prstGeom>
        </p:spPr>
      </p:pic>
    </p:spTree>
    <p:extLst>
      <p:ext uri="{BB962C8B-B14F-4D97-AF65-F5344CB8AC3E}">
        <p14:creationId xmlns:p14="http://schemas.microsoft.com/office/powerpoint/2010/main" val="3471838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latin typeface="Franklin Gothic Medium" panose="020B0603020102020204" pitchFamily="34" charset="0"/>
              </a:rPr>
              <a:t>Coming Up</a:t>
            </a:r>
          </a:p>
        </p:txBody>
      </p:sp>
      <p:sp>
        <p:nvSpPr>
          <p:cNvPr id="5" name="Rectangle 1"/>
          <p:cNvSpPr>
            <a:spLocks noGrp="1" noChangeArrowheads="1"/>
          </p:cNvSpPr>
          <p:nvPr>
            <p:ph type="body" sz="quarter" idx="13"/>
          </p:nvPr>
        </p:nvSpPr>
        <p:spPr bwMode="auto">
          <a:xfrm>
            <a:off x="682388" y="2140955"/>
            <a:ext cx="10047383" cy="257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indent="0">
              <a:buNone/>
            </a:pPr>
            <a:endParaRPr lang="en-US" sz="3000" dirty="0"/>
          </a:p>
          <a:p>
            <a:pPr marL="519113" indent="-341313">
              <a:buFont typeface="Arial,Sans-Serif" panose="020B0604020202020204" pitchFamily="34" charset="0"/>
              <a:buChar char="•"/>
            </a:pPr>
            <a:r>
              <a:rPr lang="en-US" sz="3200" dirty="0">
                <a:latin typeface="Franklin Gothic Book" panose="020B0503020102020204" pitchFamily="34" charset="0"/>
                <a:cs typeface="Arial"/>
              </a:rPr>
              <a:t>Section H: Exploring a Strongly Aligned Assignment Example</a:t>
            </a:r>
          </a:p>
          <a:p>
            <a:pPr marL="519113" indent="-341313">
              <a:buFont typeface="Arial,Sans-Serif" panose="020B0604020202020204" pitchFamily="34" charset="0"/>
              <a:buChar char="•"/>
            </a:pPr>
            <a:r>
              <a:rPr lang="en-US" sz="3200" dirty="0">
                <a:latin typeface="Franklin Gothic Book" panose="020B0503020102020204" pitchFamily="34" charset="0"/>
                <a:cs typeface="Arial"/>
              </a:rPr>
              <a:t>Section I: Wrap up &amp; Next Steps</a:t>
            </a:r>
            <a:endParaRPr lang="en-US" sz="3200" dirty="0">
              <a:latin typeface="Franklin Gothic Book" panose="020B0503020102020204" pitchFamily="34" charset="0"/>
            </a:endParaRPr>
          </a:p>
          <a:p>
            <a:pPr marL="0" indent="0">
              <a:buNone/>
              <a:tabLst>
                <a:tab pos="2403475" algn="l"/>
              </a:tabLst>
            </a:pPr>
            <a:br>
              <a:rPr lang="en-US" altLang="en-US" sz="3000" b="0" i="0" u="none" strike="noStrike" cap="none" normalizeH="0" baseline="0" dirty="0">
                <a:ln>
                  <a:noFill/>
                </a:ln>
                <a:effectLst/>
              </a:rPr>
            </a:br>
            <a:endParaRPr lang="en-US" altLang="en-US" sz="3000" b="0" i="0" u="none" strike="noStrike" cap="none" normalizeH="0" baseline="0" dirty="0">
              <a:ln>
                <a:noFill/>
              </a:ln>
              <a:effectLst/>
            </a:endParaRPr>
          </a:p>
        </p:txBody>
      </p:sp>
      <p:sp>
        <p:nvSpPr>
          <p:cNvPr id="4" name="Slide Number Placeholder 3"/>
          <p:cNvSpPr>
            <a:spLocks noGrp="1"/>
          </p:cNvSpPr>
          <p:nvPr>
            <p:ph type="sldNum" sz="quarter" idx="12"/>
          </p:nvPr>
        </p:nvSpPr>
        <p:spPr/>
        <p:txBody>
          <a:bodyPr/>
          <a:lstStyle/>
          <a:p>
            <a:fld id="{91BD7323-49BF-4C97-8773-5EC64C492009}" type="slidenum">
              <a:rPr lang="en-US" smtClean="0"/>
              <a:t>73</a:t>
            </a:fld>
            <a:endParaRPr lang="en-US" dirty="0"/>
          </a:p>
        </p:txBody>
      </p:sp>
    </p:spTree>
    <p:extLst>
      <p:ext uri="{BB962C8B-B14F-4D97-AF65-F5344CB8AC3E}">
        <p14:creationId xmlns:p14="http://schemas.microsoft.com/office/powerpoint/2010/main" val="28682683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D</a:t>
            </a:r>
          </a:p>
        </p:txBody>
      </p:sp>
      <p:sp>
        <p:nvSpPr>
          <p:cNvPr id="4" name="Slide Number Placeholder 3"/>
          <p:cNvSpPr>
            <a:spLocks noGrp="1"/>
          </p:cNvSpPr>
          <p:nvPr>
            <p:ph type="sldNum" idx="12"/>
          </p:nvPr>
        </p:nvSpPr>
        <p:spPr/>
        <p:txBody>
          <a:bodyPr/>
          <a:lstStyle/>
          <a:p>
            <a:fld id="{91BD7323-49BF-4C97-8773-5EC64C492009}" type="slidenum">
              <a:rPr lang="en-US" smtClean="0"/>
              <a:t>74</a:t>
            </a:fld>
            <a:endParaRPr lang="en-US" dirty="0"/>
          </a:p>
        </p:txBody>
      </p:sp>
      <p:sp>
        <p:nvSpPr>
          <p:cNvPr id="3" name="Text Placeholder 2" hidden="1"/>
          <p:cNvSpPr>
            <a:spLocks noGrp="1"/>
          </p:cNvSpPr>
          <p:nvPr>
            <p:ph type="body" idx="1"/>
          </p:nvPr>
        </p:nvSpPr>
        <p:spPr/>
        <p:txBody>
          <a:bodyPr/>
          <a:lstStyle/>
          <a:p>
            <a:endParaRPr lang="en-US" dirty="0"/>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82" y="372474"/>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682" y="2604683"/>
            <a:ext cx="10487142" cy="3108543"/>
          </a:xfrm>
          <a:prstGeom prst="rect">
            <a:avLst/>
          </a:prstGeom>
        </p:spPr>
        <p:txBody>
          <a:bodyPr wrap="square" lIns="91440" tIns="45720" rIns="91440" bIns="45720" anchor="t">
            <a:spAutoFit/>
          </a:bodyPr>
          <a:lstStyle/>
          <a:p>
            <a:r>
              <a:rPr lang="en-US" sz="2800" dirty="0">
                <a:solidFill>
                  <a:schemeClr val="tx1"/>
                </a:solidFill>
                <a:latin typeface="Franklin Gothic Book" panose="020B0503020102020204" pitchFamily="34" charset="0"/>
              </a:rPr>
              <a:t>Stop here if you are completing Section G: Deeper Dive into the Discipline Strands and the Concepts and Practices.   </a:t>
            </a:r>
          </a:p>
          <a:p>
            <a:endParaRPr lang="en-US" sz="2800" dirty="0">
              <a:solidFill>
                <a:schemeClr val="tx1"/>
              </a:solidFill>
              <a:latin typeface="Franklin Gothic Book" panose="020B0503020102020204" pitchFamily="34" charset="0"/>
            </a:endParaRPr>
          </a:p>
          <a:p>
            <a:pPr>
              <a:spcBef>
                <a:spcPct val="0"/>
              </a:spcBef>
              <a:spcAft>
                <a:spcPct val="0"/>
              </a:spcAft>
            </a:pPr>
            <a:br>
              <a:rPr lang="en-US" sz="2800" dirty="0">
                <a:solidFill>
                  <a:schemeClr val="tx1"/>
                </a:solidFill>
                <a:latin typeface="Franklin Gothic Book" panose="020B0503020102020204" pitchFamily="34" charset="0"/>
              </a:rPr>
            </a:br>
            <a:r>
              <a:rPr lang="en-US" sz="2800" dirty="0">
                <a:solidFill>
                  <a:schemeClr val="tx1"/>
                </a:solidFill>
                <a:latin typeface="Franklin Gothic Book" panose="020B0503020102020204" pitchFamily="34" charset="0"/>
              </a:rPr>
              <a:t>If you would like to complete another section of the module at this time, continue onto the next slide to begin facilitating Section H: Exploring a Strongly Aligned Assignment Example. </a:t>
            </a:r>
          </a:p>
        </p:txBody>
      </p:sp>
    </p:spTree>
    <p:extLst>
      <p:ext uri="{BB962C8B-B14F-4D97-AF65-F5344CB8AC3E}">
        <p14:creationId xmlns:p14="http://schemas.microsoft.com/office/powerpoint/2010/main" val="31015750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2123132" y="612785"/>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2373644" y="3648593"/>
            <a:ext cx="8978088" cy="1371821"/>
          </a:xfrm>
          <a:prstGeom prst="rect">
            <a:avLst/>
          </a:prstGeom>
          <a:noFill/>
          <a:ln>
            <a:noFill/>
          </a:ln>
        </p:spPr>
        <p:txBody>
          <a:bodyPr spcFirstLastPara="1" wrap="square" lIns="91425" tIns="45700" rIns="91425" bIns="45700" anchor="t" anchorCtr="0">
            <a:noAutofit/>
          </a:bodyPr>
          <a:lstStyle/>
          <a:p>
            <a:pPr marL="0" indent="0">
              <a:spcBef>
                <a:spcPts val="0"/>
              </a:spcBef>
            </a:pPr>
            <a:r>
              <a:rPr lang="en-US" sz="3600" b="0" i="0" u="none" strike="noStrike" cap="none" dirty="0">
                <a:solidFill>
                  <a:srgbClr val="3A757A"/>
                </a:solidFill>
                <a:latin typeface="Franklin Gothic Medium" panose="020B0603020102020204" pitchFamily="34" charset="0"/>
                <a:sym typeface="Source Sans Pro"/>
              </a:rPr>
              <a:t>Section </a:t>
            </a:r>
            <a:r>
              <a:rPr lang="en-US" sz="3600" dirty="0">
                <a:solidFill>
                  <a:srgbClr val="3A757A"/>
                </a:solidFill>
                <a:latin typeface="Franklin Gothic Medium" panose="020B0603020102020204" pitchFamily="34" charset="0"/>
              </a:rPr>
              <a:t>H:</a:t>
            </a:r>
            <a:endParaRPr lang="en-US" dirty="0">
              <a:solidFill>
                <a:srgbClr val="3A757A"/>
              </a:solidFill>
              <a:latin typeface="Franklin Gothic Medium" panose="020B0603020102020204" pitchFamily="34" charset="0"/>
            </a:endParaRPr>
          </a:p>
          <a:p>
            <a:pPr marL="0" indent="0">
              <a:spcBef>
                <a:spcPts val="0"/>
              </a:spcBef>
            </a:pPr>
            <a:r>
              <a:rPr lang="en-US" sz="3600" dirty="0">
                <a:solidFill>
                  <a:srgbClr val="3A757A"/>
                </a:solidFill>
                <a:latin typeface="Franklin Gothic Medium" panose="020B0603020102020204" pitchFamily="34" charset="0"/>
                <a:cs typeface="Arial"/>
              </a:rPr>
              <a:t>Exploring a Strongly Aligned Assignment Example</a:t>
            </a:r>
            <a:endParaRPr lang="en-US" dirty="0">
              <a:solidFill>
                <a:srgbClr val="3A757A"/>
              </a:solidFill>
              <a:latin typeface="Franklin Gothic Medium" panose="020B0603020102020204" pitchFamily="34" charset="0"/>
            </a:endParaRP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20507260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76</a:t>
            </a:fld>
            <a:endParaRPr lang="en-US" dirty="0"/>
          </a:p>
        </p:txBody>
      </p:sp>
    </p:spTree>
    <p:extLst>
      <p:ext uri="{BB962C8B-B14F-4D97-AF65-F5344CB8AC3E}">
        <p14:creationId xmlns:p14="http://schemas.microsoft.com/office/powerpoint/2010/main" val="23569043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62230-DD6A-418B-8C93-ABCA27074937}"/>
              </a:ext>
            </a:extLst>
          </p:cNvPr>
          <p:cNvSpPr>
            <a:spLocks noGrp="1"/>
          </p:cNvSpPr>
          <p:nvPr>
            <p:ph type="title"/>
          </p:nvPr>
        </p:nvSpPr>
        <p:spPr/>
        <p:txBody>
          <a:bodyPr/>
          <a:lstStyle/>
          <a:p>
            <a:r>
              <a:rPr lang="en-US" dirty="0">
                <a:solidFill>
                  <a:srgbClr val="3A757A"/>
                </a:solidFill>
                <a:latin typeface="Franklin Gothic Medium" panose="020B0603020102020204" pitchFamily="34" charset="0"/>
              </a:rPr>
              <a:t>Student Assignment Library</a:t>
            </a:r>
          </a:p>
        </p:txBody>
      </p:sp>
      <p:sp>
        <p:nvSpPr>
          <p:cNvPr id="3" name="Slide Number Placeholder 2">
            <a:extLst>
              <a:ext uri="{FF2B5EF4-FFF2-40B4-BE49-F238E27FC236}">
                <a16:creationId xmlns:a16="http://schemas.microsoft.com/office/drawing/2014/main" id="{A4C9759F-5B55-4C70-B0A4-1C168F92998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t>77</a:t>
            </a:fld>
            <a:endParaRPr lang="en-US" dirty="0"/>
          </a:p>
        </p:txBody>
      </p:sp>
      <p:sp>
        <p:nvSpPr>
          <p:cNvPr id="4" name="Text Placeholder 3">
            <a:extLst>
              <a:ext uri="{FF2B5EF4-FFF2-40B4-BE49-F238E27FC236}">
                <a16:creationId xmlns:a16="http://schemas.microsoft.com/office/drawing/2014/main" id="{C81CFA18-E858-490B-9BBD-C8D10983B9A3}"/>
              </a:ext>
            </a:extLst>
          </p:cNvPr>
          <p:cNvSpPr>
            <a:spLocks noGrp="1"/>
          </p:cNvSpPr>
          <p:nvPr>
            <p:ph type="body" idx="1"/>
          </p:nvPr>
        </p:nvSpPr>
        <p:spPr/>
        <p:txBody>
          <a:bodyPr/>
          <a:lstStyle/>
          <a:p>
            <a:endParaRPr lang="en-US" dirty="0"/>
          </a:p>
        </p:txBody>
      </p:sp>
      <p:pic>
        <p:nvPicPr>
          <p:cNvPr id="5" name="Picture 5" descr="Graphical user interface, application&#10;&#10;Description automatically generated">
            <a:extLst>
              <a:ext uri="{FF2B5EF4-FFF2-40B4-BE49-F238E27FC236}">
                <a16:creationId xmlns:a16="http://schemas.microsoft.com/office/drawing/2014/main" id="{DF8B7E03-821F-4EFF-8C77-92FFD0A31BF1}"/>
              </a:ext>
            </a:extLst>
          </p:cNvPr>
          <p:cNvPicPr>
            <a:picLocks noChangeAspect="1"/>
          </p:cNvPicPr>
          <p:nvPr/>
        </p:nvPicPr>
        <p:blipFill>
          <a:blip r:embed="rId3"/>
          <a:stretch>
            <a:fillRect/>
          </a:stretch>
        </p:blipFill>
        <p:spPr>
          <a:xfrm>
            <a:off x="1262987" y="990600"/>
            <a:ext cx="8010525" cy="4876800"/>
          </a:xfrm>
          <a:prstGeom prst="rect">
            <a:avLst/>
          </a:prstGeom>
        </p:spPr>
      </p:pic>
    </p:spTree>
    <p:extLst>
      <p:ext uri="{BB962C8B-B14F-4D97-AF65-F5344CB8AC3E}">
        <p14:creationId xmlns:p14="http://schemas.microsoft.com/office/powerpoint/2010/main" val="17836383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42AD-24D6-48B2-8E06-D978CFE7735E}"/>
              </a:ext>
            </a:extLst>
          </p:cNvPr>
          <p:cNvSpPr>
            <a:spLocks noGrp="1"/>
          </p:cNvSpPr>
          <p:nvPr>
            <p:ph type="title"/>
          </p:nvPr>
        </p:nvSpPr>
        <p:spPr/>
        <p:txBody>
          <a:bodyPr/>
          <a:lstStyle/>
          <a:p>
            <a:r>
              <a:rPr lang="en-US" dirty="0">
                <a:solidFill>
                  <a:srgbClr val="3A757A"/>
                </a:solidFill>
                <a:latin typeface="Franklin Gothic Medium" panose="020B0603020102020204" pitchFamily="34" charset="0"/>
              </a:rPr>
              <a:t>Student Assignment Library</a:t>
            </a:r>
          </a:p>
        </p:txBody>
      </p:sp>
      <p:sp>
        <p:nvSpPr>
          <p:cNvPr id="3" name="Slide Number Placeholder 2">
            <a:extLst>
              <a:ext uri="{FF2B5EF4-FFF2-40B4-BE49-F238E27FC236}">
                <a16:creationId xmlns:a16="http://schemas.microsoft.com/office/drawing/2014/main" id="{3B114E18-815C-43A1-8A42-F3927422683F}"/>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t>78</a:t>
            </a:fld>
            <a:endParaRPr lang="en-US" dirty="0"/>
          </a:p>
        </p:txBody>
      </p:sp>
      <p:sp>
        <p:nvSpPr>
          <p:cNvPr id="4" name="Text Placeholder 3">
            <a:extLst>
              <a:ext uri="{FF2B5EF4-FFF2-40B4-BE49-F238E27FC236}">
                <a16:creationId xmlns:a16="http://schemas.microsoft.com/office/drawing/2014/main" id="{2635DD77-9694-4C42-A4A9-F56950D7037C}"/>
              </a:ext>
            </a:extLst>
          </p:cNvPr>
          <p:cNvSpPr>
            <a:spLocks noGrp="1"/>
          </p:cNvSpPr>
          <p:nvPr>
            <p:ph type="body" idx="1"/>
          </p:nvPr>
        </p:nvSpPr>
        <p:spPr>
          <a:xfrm>
            <a:off x="221223" y="987798"/>
            <a:ext cx="11137243" cy="5321852"/>
          </a:xfrm>
        </p:spPr>
        <p:txBody>
          <a:bodyPr>
            <a:normAutofit/>
          </a:bodyPr>
          <a:lstStyle/>
          <a:p>
            <a:pPr marL="285750" indent="-285750">
              <a:buFont typeface="Arial"/>
              <a:buChar char="•"/>
            </a:pPr>
            <a:r>
              <a:rPr lang="en-US" sz="2200" dirty="0">
                <a:latin typeface="Franklin Gothic Book" panose="020B0503020102020204" pitchFamily="34" charset="0"/>
              </a:rPr>
              <a:t>The Student Assignment Library provides examples of student assignments that are weakly, partially and strongly aligned to standards. Strongly aligned assignments are provided for each grade Kindergarten through Grade 8 and one assignment is provided for the high school grade band. One weakly and/or partially aligned assignment example are provided for elementary, middle and high.</a:t>
            </a:r>
          </a:p>
          <a:p>
            <a:pPr marL="285750" indent="-285750">
              <a:buFont typeface="Arial"/>
              <a:buChar char="•"/>
            </a:pPr>
            <a:r>
              <a:rPr lang="en-US" sz="2200" dirty="0">
                <a:latin typeface="Franklin Gothic Book" panose="020B0503020102020204" pitchFamily="34" charset="0"/>
              </a:rPr>
              <a:t>Teacher Notes are designed to support educators in implementing assignments that are strongly aligned to the </a:t>
            </a:r>
            <a:r>
              <a:rPr lang="en-US" sz="2200" i="1" dirty="0">
                <a:latin typeface="Franklin Gothic Book" panose="020B0503020102020204" pitchFamily="34" charset="0"/>
              </a:rPr>
              <a:t>Kentucky Academic Standards (KAS) for Social Studies</a:t>
            </a:r>
            <a:r>
              <a:rPr lang="en-US" sz="2200" dirty="0">
                <a:latin typeface="Franklin Gothic Book" panose="020B0503020102020204" pitchFamily="34" charset="0"/>
              </a:rPr>
              <a:t>. Teacher Notes, which are available for kindergarten – high school, contain guidance on how to scaffold student understanding of the inquiry practices and the disciplinary strands referenced in the strongly aligned assignments to the </a:t>
            </a:r>
            <a:r>
              <a:rPr lang="en-US" sz="2200" i="1" dirty="0">
                <a:latin typeface="Franklin Gothic Book" panose="020B0503020102020204" pitchFamily="34" charset="0"/>
              </a:rPr>
              <a:t>KAS for Social Studies.</a:t>
            </a:r>
            <a:r>
              <a:rPr lang="en-US" sz="2200" dirty="0">
                <a:latin typeface="Franklin Gothic Book" panose="020B0503020102020204" pitchFamily="34" charset="0"/>
              </a:rPr>
              <a:t> </a:t>
            </a:r>
          </a:p>
          <a:p>
            <a:pPr marL="285750" indent="-285750">
              <a:buFont typeface="Arial"/>
              <a:buChar char="•"/>
            </a:pPr>
            <a:r>
              <a:rPr lang="en-US" sz="2200" dirty="0">
                <a:latin typeface="Franklin Gothic Book" panose="020B0503020102020204" pitchFamily="34" charset="0"/>
              </a:rPr>
              <a:t>The assignments can be used with the </a:t>
            </a:r>
            <a:r>
              <a:rPr lang="en-US" sz="2200" dirty="0">
                <a:latin typeface="Franklin Gothic Book" panose="020B0503020102020204" pitchFamily="34" charset="0"/>
                <a:hlinkClick r:id="rId3"/>
              </a:rPr>
              <a:t>Assignment Review Protocol</a:t>
            </a:r>
            <a:r>
              <a:rPr lang="en-US" sz="2200" dirty="0">
                <a:latin typeface="Franklin Gothic Book" panose="020B0503020102020204" pitchFamily="34" charset="0"/>
              </a:rPr>
              <a:t> to develop a better understanding of the tool and how it can be applied to a teacher’s own work.</a:t>
            </a:r>
          </a:p>
        </p:txBody>
      </p:sp>
    </p:spTree>
    <p:extLst>
      <p:ext uri="{BB962C8B-B14F-4D97-AF65-F5344CB8AC3E}">
        <p14:creationId xmlns:p14="http://schemas.microsoft.com/office/powerpoint/2010/main" val="13224652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96445-C756-4816-ABCB-2E9B401A3AD9}"/>
              </a:ext>
            </a:extLst>
          </p:cNvPr>
          <p:cNvSpPr>
            <a:spLocks noGrp="1"/>
          </p:cNvSpPr>
          <p:nvPr>
            <p:ph type="title"/>
          </p:nvPr>
        </p:nvSpPr>
        <p:spPr/>
        <p:txBody>
          <a:bodyPr>
            <a:normAutofit fontScale="90000"/>
          </a:bodyPr>
          <a:lstStyle/>
          <a:p>
            <a:r>
              <a:rPr lang="en-US" dirty="0">
                <a:solidFill>
                  <a:srgbClr val="3A757A"/>
                </a:solidFill>
                <a:latin typeface="Franklin Gothic Medium" panose="020B0603020102020204" pitchFamily="34" charset="0"/>
              </a:rPr>
              <a:t>Strongly Aligned Assignments to the </a:t>
            </a:r>
            <a:r>
              <a:rPr lang="en-US" i="1" dirty="0">
                <a:latin typeface="Franklin Gothic Medium" panose="020B0603020102020204" pitchFamily="34" charset="0"/>
                <a:hlinkClick r:id="rId3"/>
              </a:rPr>
              <a:t>KAS for Social Studies</a:t>
            </a:r>
            <a:endParaRPr lang="en-US" dirty="0">
              <a:latin typeface="Franklin Gothic Medium" panose="020B0603020102020204" pitchFamily="34" charset="0"/>
            </a:endParaRPr>
          </a:p>
          <a:p>
            <a:br>
              <a:rPr lang="en-US" dirty="0"/>
            </a:br>
            <a:endParaRPr lang="en-US" dirty="0"/>
          </a:p>
        </p:txBody>
      </p:sp>
      <p:sp>
        <p:nvSpPr>
          <p:cNvPr id="3" name="Slide Number Placeholder 2">
            <a:extLst>
              <a:ext uri="{FF2B5EF4-FFF2-40B4-BE49-F238E27FC236}">
                <a16:creationId xmlns:a16="http://schemas.microsoft.com/office/drawing/2014/main" id="{7116CB4E-DC1C-4181-A8A4-38E5478B099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t>79</a:t>
            </a:fld>
            <a:endParaRPr lang="en-US" dirty="0"/>
          </a:p>
        </p:txBody>
      </p:sp>
      <p:sp>
        <p:nvSpPr>
          <p:cNvPr id="4" name="Text Placeholder 3">
            <a:extLst>
              <a:ext uri="{FF2B5EF4-FFF2-40B4-BE49-F238E27FC236}">
                <a16:creationId xmlns:a16="http://schemas.microsoft.com/office/drawing/2014/main" id="{CA348BC1-DB6C-46D4-BC99-0EB41DD87D58}"/>
              </a:ext>
            </a:extLst>
          </p:cNvPr>
          <p:cNvSpPr>
            <a:spLocks noGrp="1"/>
          </p:cNvSpPr>
          <p:nvPr>
            <p:ph type="body" idx="1"/>
          </p:nvPr>
        </p:nvSpPr>
        <p:spPr>
          <a:xfrm>
            <a:off x="954673" y="1647440"/>
            <a:ext cx="9112746" cy="4662210"/>
          </a:xfrm>
        </p:spPr>
        <p:txBody>
          <a:bodyPr>
            <a:normAutofit fontScale="92500" lnSpcReduction="20000"/>
          </a:bodyPr>
          <a:lstStyle/>
          <a:p>
            <a:pPr algn="ctr"/>
            <a:r>
              <a:rPr lang="en-US" sz="1600" b="1" dirty="0"/>
              <a:t>Writers’ Vision Statement </a:t>
            </a:r>
            <a:br>
              <a:rPr lang="en-US" sz="1600" dirty="0"/>
            </a:br>
            <a:endParaRPr lang="en-US" sz="1600" dirty="0"/>
          </a:p>
          <a:p>
            <a:r>
              <a:rPr lang="en-US" sz="2000" dirty="0"/>
              <a:t>The writing team envisioned standards that would afford students an opportunity to provide social studies learning experiences that will prepare all K-12 students in Kentucky to be productive and involved members of society. Under this framework, Kentucky students actively will engage with the social studies concepts, ideas and practices needed to participate in and navigate the community, state, nation and world in which they live. In an ever-changing and increasingly interconnected world, students must be life-long critical thinkers and questioners who can undertake multidimensional, complex reasoning. </a:t>
            </a:r>
          </a:p>
          <a:p>
            <a:r>
              <a:rPr lang="en-US" sz="2000" dirty="0"/>
              <a:t>Throughout grades K-12, students have the opportunity to interact with diverse groups of people, ask thoughtful questions, think critically, evaluate sources, make informed decisions and communicate logically and effectively—all skills students need to engage in the world around them with consideration of the past, present and future. </a:t>
            </a:r>
          </a:p>
          <a:p>
            <a:br>
              <a:rPr lang="en-US" dirty="0"/>
            </a:br>
            <a:endParaRPr lang="en-US" sz="1600" dirty="0"/>
          </a:p>
        </p:txBody>
      </p:sp>
    </p:spTree>
    <p:extLst>
      <p:ext uri="{BB962C8B-B14F-4D97-AF65-F5344CB8AC3E}">
        <p14:creationId xmlns:p14="http://schemas.microsoft.com/office/powerpoint/2010/main" val="3043323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36"/>
          <p:cNvSpPr txBox="1">
            <a:spLocks noGrp="1"/>
          </p:cNvSpPr>
          <p:nvPr>
            <p:ph type="title"/>
          </p:nvPr>
        </p:nvSpPr>
        <p:spPr>
          <a:xfrm>
            <a:off x="120888" y="11699"/>
            <a:ext cx="10227600" cy="824800"/>
          </a:xfrm>
          <a:prstGeom prst="rect">
            <a:avLst/>
          </a:prstGeom>
          <a:noFill/>
          <a:ln>
            <a:noFill/>
          </a:ln>
        </p:spPr>
        <p:txBody>
          <a:bodyPr spcFirstLastPara="1" wrap="square" lIns="91433" tIns="45700" rIns="91433" bIns="45700" anchor="t" anchorCtr="0">
            <a:noAutofit/>
          </a:bodyPr>
          <a:lstStyle/>
          <a:p>
            <a:r>
              <a:rPr lang="en" sz="4000" i="1"/>
              <a:t>KAS for Social Studies </a:t>
            </a:r>
            <a:r>
              <a:rPr lang="en" sz="4000"/>
              <a:t>– Standards View</a:t>
            </a:r>
            <a:br>
              <a:rPr lang="en" sz="1467"/>
            </a:br>
            <a:endParaRPr sz="1467" dirty="0"/>
          </a:p>
        </p:txBody>
      </p:sp>
      <p:sp>
        <p:nvSpPr>
          <p:cNvPr id="191" name="Google Shape;191;p36"/>
          <p:cNvSpPr txBox="1">
            <a:spLocks noGrp="1"/>
          </p:cNvSpPr>
          <p:nvPr>
            <p:ph type="sldNum" idx="12"/>
          </p:nvPr>
        </p:nvSpPr>
        <p:spPr>
          <a:prstGeom prst="rect">
            <a:avLst/>
          </a:prstGeom>
          <a:noFill/>
          <a:ln>
            <a:noFill/>
          </a:ln>
        </p:spPr>
        <p:txBody>
          <a:bodyPr spcFirstLastPara="1" wrap="square" lIns="91433" tIns="45700" rIns="91433" bIns="45700" anchor="ctr" anchorCtr="0">
            <a:noAutofit/>
          </a:bodyPr>
          <a:lstStyle/>
          <a:p>
            <a:fld id="{00000000-1234-1234-1234-123412341234}" type="slidenum">
              <a:rPr lang="en" sz="1467"/>
              <a:pPr/>
              <a:t>8</a:t>
            </a:fld>
            <a:endParaRPr sz="1467" dirty="0"/>
          </a:p>
        </p:txBody>
      </p:sp>
      <p:sp>
        <p:nvSpPr>
          <p:cNvPr id="192" name="Google Shape;192;p36" descr="This shows the Standards View for High School."/>
          <p:cNvSpPr/>
          <p:nvPr/>
        </p:nvSpPr>
        <p:spPr>
          <a:xfrm>
            <a:off x="-20200" y="11767"/>
            <a:ext cx="12232400" cy="6858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dirty="0"/>
          </a:p>
        </p:txBody>
      </p:sp>
      <p:pic>
        <p:nvPicPr>
          <p:cNvPr id="7" name="Picture 6" descr="The image shown is an example of how the KAS for Social Studies are organized for high school. Each high school discipline is identified with a title and introduction that provides information about the discipline. Each high school discipline begins with the inquiry practice of questioning. The inquiry practices are color-coded to indicate the integration of inquiry throughout the grade level standards. Students engage in the inquiry practice of investigation through the exploration of the discipline strand standards. The disciplinary strands civics, economics, geography and history are color coded and identified with a corresponding character. The discipline specific character appears before the concept and practice title. Each standard is coded for identification of its grade level, discipline, concept and practice and number within the larger set of standards. In high school, the inquiry standards are coded for the identification of the grade level, the discipline strand, the inquiry strand, the inquiry practice and number within the larger set of standards. Students complete the inquiry process by using evidence and communicating conclusions. &#10;" title="KAS for Social Studies Standards View"/>
          <p:cNvPicPr>
            <a:picLocks noChangeAspect="1"/>
          </p:cNvPicPr>
          <p:nvPr/>
        </p:nvPicPr>
        <p:blipFill>
          <a:blip r:embed="rId5"/>
          <a:stretch>
            <a:fillRect/>
          </a:stretch>
        </p:blipFill>
        <p:spPr>
          <a:xfrm>
            <a:off x="574736" y="682999"/>
            <a:ext cx="11138877" cy="5996235"/>
          </a:xfrm>
          <a:prstGeom prst="rect">
            <a:avLst/>
          </a:prstGeom>
        </p:spPr>
      </p:pic>
      <p:pic>
        <p:nvPicPr>
          <p:cNvPr id="2" name="Recorded Sound" descr="Click on image to play recording" title="KAS for Social Studies- Standards View- High Scho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1125" y="836499"/>
            <a:ext cx="487363" cy="487363"/>
          </a:xfrm>
          <a:prstGeom prst="rect">
            <a:avLst/>
          </a:prstGeom>
        </p:spPr>
      </p:pic>
    </p:spTree>
    <p:extLst>
      <p:ext uri="{BB962C8B-B14F-4D97-AF65-F5344CB8AC3E}">
        <p14:creationId xmlns:p14="http://schemas.microsoft.com/office/powerpoint/2010/main" val="568775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850D-41B6-4D53-B4A0-0018149DEC6E}"/>
              </a:ext>
            </a:extLst>
          </p:cNvPr>
          <p:cNvSpPr>
            <a:spLocks noGrp="1"/>
          </p:cNvSpPr>
          <p:nvPr>
            <p:ph type="title"/>
          </p:nvPr>
        </p:nvSpPr>
        <p:spPr>
          <a:xfrm>
            <a:off x="555785" y="257216"/>
            <a:ext cx="11031163" cy="1320900"/>
          </a:xfrm>
        </p:spPr>
        <p:txBody>
          <a:bodyPr>
            <a:normAutofit fontScale="90000"/>
          </a:bodyPr>
          <a:lstStyle/>
          <a:p>
            <a:r>
              <a:rPr lang="en-US" dirty="0">
                <a:solidFill>
                  <a:srgbClr val="3A757A"/>
                </a:solidFill>
                <a:latin typeface="Franklin Gothic Medium" panose="020B0603020102020204" pitchFamily="34" charset="0"/>
              </a:rPr>
              <a:t>Strongly Aligned Assignments to the </a:t>
            </a:r>
            <a:r>
              <a:rPr lang="en-US" i="1" dirty="0">
                <a:latin typeface="Franklin Gothic Medium" panose="020B0603020102020204" pitchFamily="34" charset="0"/>
                <a:hlinkClick r:id="rId3"/>
              </a:rPr>
              <a:t>KAS for Social Studies</a:t>
            </a:r>
            <a:endParaRPr lang="en-US" dirty="0">
              <a:latin typeface="Franklin Gothic Medium" panose="020B0603020102020204" pitchFamily="34" charset="0"/>
            </a:endParaRPr>
          </a:p>
          <a:p>
            <a:br>
              <a:rPr lang="en-US" dirty="0"/>
            </a:br>
            <a:endParaRPr lang="en-US" dirty="0"/>
          </a:p>
        </p:txBody>
      </p:sp>
      <p:sp>
        <p:nvSpPr>
          <p:cNvPr id="3" name="Slide Number Placeholder 2">
            <a:extLst>
              <a:ext uri="{FF2B5EF4-FFF2-40B4-BE49-F238E27FC236}">
                <a16:creationId xmlns:a16="http://schemas.microsoft.com/office/drawing/2014/main" id="{EBA20AE2-8151-4A20-BC36-C137D24EC58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t>80</a:t>
            </a:fld>
            <a:endParaRPr lang="en-US" dirty="0"/>
          </a:p>
        </p:txBody>
      </p:sp>
      <p:sp>
        <p:nvSpPr>
          <p:cNvPr id="4" name="Text Placeholder 3">
            <a:extLst>
              <a:ext uri="{FF2B5EF4-FFF2-40B4-BE49-F238E27FC236}">
                <a16:creationId xmlns:a16="http://schemas.microsoft.com/office/drawing/2014/main" id="{7884FAA9-55CE-4DDC-82AE-65ED0C29BDF7}"/>
              </a:ext>
            </a:extLst>
          </p:cNvPr>
          <p:cNvSpPr>
            <a:spLocks noGrp="1"/>
          </p:cNvSpPr>
          <p:nvPr>
            <p:ph type="body" idx="1"/>
          </p:nvPr>
        </p:nvSpPr>
        <p:spPr>
          <a:xfrm>
            <a:off x="395194" y="1808715"/>
            <a:ext cx="6005606" cy="4195912"/>
          </a:xfrm>
        </p:spPr>
        <p:txBody>
          <a:bodyPr/>
          <a:lstStyle/>
          <a:p>
            <a:r>
              <a:rPr lang="en-US" sz="2800" dirty="0">
                <a:latin typeface="Franklin Gothic Book" panose="020B0503020102020204" pitchFamily="34" charset="0"/>
              </a:rPr>
              <a:t>In Kentucky, the discipline strands in social studies are meant to be taught in unison. Students recall and understand themes and topics better if the social studies strands are integrated and not taught in isolation.</a:t>
            </a:r>
          </a:p>
          <a:p>
            <a:r>
              <a:rPr lang="en-US" sz="2800" dirty="0">
                <a:latin typeface="Franklin Gothic Book" panose="020B0503020102020204" pitchFamily="34" charset="0"/>
              </a:rPr>
              <a:t>Page 10, the </a:t>
            </a:r>
            <a:r>
              <a:rPr lang="en-US" sz="2800" i="1" dirty="0">
                <a:latin typeface="Franklin Gothic Book" panose="020B0503020102020204" pitchFamily="34" charset="0"/>
                <a:hlinkClick r:id="rId4"/>
              </a:rPr>
              <a:t>KAS for Social Studies</a:t>
            </a:r>
            <a:endParaRPr lang="en-US" sz="2800" dirty="0">
              <a:latin typeface="Franklin Gothic Book" panose="020B0503020102020204" pitchFamily="34" charset="0"/>
            </a:endParaRPr>
          </a:p>
        </p:txBody>
      </p:sp>
      <p:pic>
        <p:nvPicPr>
          <p:cNvPr id="5" name="Picture 5" descr="Diagram&#10;&#10;Description automatically generated">
            <a:extLst>
              <a:ext uri="{FF2B5EF4-FFF2-40B4-BE49-F238E27FC236}">
                <a16:creationId xmlns:a16="http://schemas.microsoft.com/office/drawing/2014/main" id="{BFB1B5BE-33FA-4CE9-A3B2-AA13B7778D9A}"/>
              </a:ext>
            </a:extLst>
          </p:cNvPr>
          <p:cNvPicPr>
            <a:picLocks noChangeAspect="1"/>
          </p:cNvPicPr>
          <p:nvPr/>
        </p:nvPicPr>
        <p:blipFill>
          <a:blip r:embed="rId5"/>
          <a:stretch>
            <a:fillRect/>
          </a:stretch>
        </p:blipFill>
        <p:spPr>
          <a:xfrm>
            <a:off x="6184284" y="1021878"/>
            <a:ext cx="4460970" cy="4637393"/>
          </a:xfrm>
          <a:prstGeom prst="rect">
            <a:avLst/>
          </a:prstGeom>
        </p:spPr>
      </p:pic>
    </p:spTree>
    <p:extLst>
      <p:ext uri="{BB962C8B-B14F-4D97-AF65-F5344CB8AC3E}">
        <p14:creationId xmlns:p14="http://schemas.microsoft.com/office/powerpoint/2010/main" val="15691206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9A17F-1698-4A7F-A194-8F23C42C686D}"/>
              </a:ext>
            </a:extLst>
          </p:cNvPr>
          <p:cNvSpPr>
            <a:spLocks noGrp="1"/>
          </p:cNvSpPr>
          <p:nvPr>
            <p:ph type="title"/>
          </p:nvPr>
        </p:nvSpPr>
        <p:spPr/>
        <p:txBody>
          <a:bodyPr>
            <a:normAutofit fontScale="90000"/>
          </a:bodyPr>
          <a:lstStyle/>
          <a:p>
            <a:r>
              <a:rPr lang="en-US" sz="3600" dirty="0">
                <a:solidFill>
                  <a:srgbClr val="3A757A"/>
                </a:solidFill>
                <a:latin typeface="Franklin Gothic Medium" panose="020B0603020102020204" pitchFamily="34" charset="0"/>
              </a:rPr>
              <a:t>Access the Assignment with Teacher Notes for your grade-level/course  from kystandards.org </a:t>
            </a:r>
          </a:p>
        </p:txBody>
      </p:sp>
      <p:sp>
        <p:nvSpPr>
          <p:cNvPr id="3" name="Slide Number Placeholder 2">
            <a:extLst>
              <a:ext uri="{FF2B5EF4-FFF2-40B4-BE49-F238E27FC236}">
                <a16:creationId xmlns:a16="http://schemas.microsoft.com/office/drawing/2014/main" id="{7D1F2750-5E9E-4D05-83A5-824EB0DCD1CC}"/>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t>81</a:t>
            </a:fld>
            <a:endParaRPr lang="en-US" dirty="0"/>
          </a:p>
        </p:txBody>
      </p:sp>
      <p:sp>
        <p:nvSpPr>
          <p:cNvPr id="4" name="Text Placeholder 3">
            <a:extLst>
              <a:ext uri="{FF2B5EF4-FFF2-40B4-BE49-F238E27FC236}">
                <a16:creationId xmlns:a16="http://schemas.microsoft.com/office/drawing/2014/main" id="{33D6DBA3-FAAF-4582-A713-DAE70C2C7D34}"/>
              </a:ext>
            </a:extLst>
          </p:cNvPr>
          <p:cNvSpPr>
            <a:spLocks noGrp="1"/>
          </p:cNvSpPr>
          <p:nvPr>
            <p:ph type="body" idx="1"/>
          </p:nvPr>
        </p:nvSpPr>
        <p:spPr>
          <a:xfrm>
            <a:off x="555786" y="1332364"/>
            <a:ext cx="5928269" cy="4878300"/>
          </a:xfrm>
        </p:spPr>
        <p:txBody>
          <a:bodyPr/>
          <a:lstStyle/>
          <a:p>
            <a:r>
              <a:rPr lang="en-US" sz="2000" b="1" u="sng" dirty="0">
                <a:latin typeface="Franklin Gothic Book" panose="020B0503020102020204" pitchFamily="34" charset="0"/>
              </a:rPr>
              <a:t>K - 8</a:t>
            </a:r>
            <a:endParaRPr lang="en-US" sz="2000" dirty="0">
              <a:latin typeface="Franklin Gothic Book" panose="020B0503020102020204" pitchFamily="34" charset="0"/>
            </a:endParaRPr>
          </a:p>
          <a:p>
            <a:r>
              <a:rPr lang="en-US" sz="2000" dirty="0">
                <a:latin typeface="Franklin Gothic Book" panose="020B0503020102020204" pitchFamily="34" charset="0"/>
              </a:rPr>
              <a:t>Access the Assignment with Teacher Notes for your Grade-Level from the </a:t>
            </a:r>
            <a:r>
              <a:rPr lang="en-US" sz="2000" dirty="0">
                <a:latin typeface="Franklin Gothic Book" panose="020B0503020102020204" pitchFamily="34" charset="0"/>
                <a:hlinkClick r:id="rId3"/>
              </a:rPr>
              <a:t>Student Assignment Library</a:t>
            </a:r>
            <a:r>
              <a:rPr lang="en-US" sz="2000" dirty="0">
                <a:latin typeface="Franklin Gothic Book" panose="020B0503020102020204" pitchFamily="34" charset="0"/>
              </a:rPr>
              <a:t> at </a:t>
            </a:r>
            <a:r>
              <a:rPr lang="en-US" sz="2000" dirty="0">
                <a:latin typeface="Franklin Gothic Book" panose="020B0503020102020204" pitchFamily="34" charset="0"/>
                <a:hlinkClick r:id="rId4"/>
              </a:rPr>
              <a:t>www.kystandards.org</a:t>
            </a:r>
            <a:r>
              <a:rPr lang="en-US" sz="2000" dirty="0">
                <a:latin typeface="Franklin Gothic Book" panose="020B0503020102020204" pitchFamily="34" charset="0"/>
              </a:rPr>
              <a:t> </a:t>
            </a:r>
            <a:br>
              <a:rPr lang="en-US" sz="2000" dirty="0">
                <a:latin typeface="Franklin Gothic Book" panose="020B0503020102020204" pitchFamily="34" charset="0"/>
              </a:rPr>
            </a:br>
            <a:endParaRPr lang="en-US" sz="2000" dirty="0">
              <a:latin typeface="Franklin Gothic Book" panose="020B0503020102020204" pitchFamily="34" charset="0"/>
            </a:endParaRPr>
          </a:p>
          <a:p>
            <a:r>
              <a:rPr lang="en-US" sz="2000" b="1" u="sng" dirty="0">
                <a:latin typeface="Franklin Gothic Book" panose="020B0503020102020204" pitchFamily="34" charset="0"/>
              </a:rPr>
              <a:t>High School:</a:t>
            </a:r>
            <a:endParaRPr lang="en-US" sz="2000" dirty="0">
              <a:latin typeface="Franklin Gothic Book" panose="020B0503020102020204" pitchFamily="34" charset="0"/>
            </a:endParaRPr>
          </a:p>
          <a:p>
            <a:r>
              <a:rPr lang="en-US" sz="2000" dirty="0">
                <a:latin typeface="Franklin Gothic Book" panose="020B0503020102020204" pitchFamily="34" charset="0"/>
              </a:rPr>
              <a:t>If you teach…</a:t>
            </a:r>
          </a:p>
          <a:p>
            <a:pPr marL="285750" indent="-285750">
              <a:buClrTx/>
              <a:buFont typeface="Arial"/>
              <a:buChar char="•"/>
            </a:pPr>
            <a:r>
              <a:rPr lang="en-US" sz="2000" dirty="0">
                <a:latin typeface="Franklin Gothic Book" panose="020B0503020102020204" pitchFamily="34" charset="0"/>
              </a:rPr>
              <a:t>Social Studies One, access Strongly Aligned 2. </a:t>
            </a:r>
          </a:p>
          <a:p>
            <a:pPr marL="285750" indent="-285750">
              <a:buClrTx/>
              <a:buFont typeface="Arial"/>
              <a:buChar char="•"/>
            </a:pPr>
            <a:r>
              <a:rPr lang="en-US" sz="2000" dirty="0">
                <a:latin typeface="Franklin Gothic Book" panose="020B0503020102020204" pitchFamily="34" charset="0"/>
              </a:rPr>
              <a:t>Social Studies Three, access Strongly Aligned 3.</a:t>
            </a:r>
          </a:p>
          <a:p>
            <a:pPr marL="285750" indent="-285750">
              <a:buClrTx/>
              <a:buFont typeface="Arial"/>
              <a:buChar char="•"/>
            </a:pPr>
            <a:r>
              <a:rPr lang="en-US" sz="2000" dirty="0">
                <a:latin typeface="Franklin Gothic Book" panose="020B0503020102020204" pitchFamily="34" charset="0"/>
              </a:rPr>
              <a:t>US History, access Strongly Aligned 3</a:t>
            </a:r>
          </a:p>
          <a:p>
            <a:pPr marL="285750" indent="-285750">
              <a:buClrTx/>
              <a:buFont typeface="Arial"/>
              <a:buChar char="•"/>
            </a:pPr>
            <a:r>
              <a:rPr lang="en-US" sz="2000" dirty="0">
                <a:latin typeface="Franklin Gothic Book" panose="020B0503020102020204" pitchFamily="34" charset="0"/>
              </a:rPr>
              <a:t>World History, access Strongly Aligned 2. </a:t>
            </a:r>
          </a:p>
          <a:p>
            <a:endParaRPr lang="en-US" dirty="0"/>
          </a:p>
        </p:txBody>
      </p:sp>
      <p:pic>
        <p:nvPicPr>
          <p:cNvPr id="5" name="Picture 5" descr="Text, letter&#10;&#10;Description automatically generated">
            <a:extLst>
              <a:ext uri="{FF2B5EF4-FFF2-40B4-BE49-F238E27FC236}">
                <a16:creationId xmlns:a16="http://schemas.microsoft.com/office/drawing/2014/main" id="{9079660C-8D94-4058-8047-C3BB71F81434}"/>
              </a:ext>
            </a:extLst>
          </p:cNvPr>
          <p:cNvPicPr>
            <a:picLocks noChangeAspect="1"/>
          </p:cNvPicPr>
          <p:nvPr/>
        </p:nvPicPr>
        <p:blipFill>
          <a:blip r:embed="rId5"/>
          <a:stretch>
            <a:fillRect/>
          </a:stretch>
        </p:blipFill>
        <p:spPr>
          <a:xfrm>
            <a:off x="6757988" y="1578116"/>
            <a:ext cx="5120042" cy="4018412"/>
          </a:xfrm>
          <a:prstGeom prst="rect">
            <a:avLst/>
          </a:prstGeom>
        </p:spPr>
      </p:pic>
    </p:spTree>
    <p:extLst>
      <p:ext uri="{BB962C8B-B14F-4D97-AF65-F5344CB8AC3E}">
        <p14:creationId xmlns:p14="http://schemas.microsoft.com/office/powerpoint/2010/main" val="19704448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6FC88-552F-46A2-B284-41ABEB445A14}"/>
              </a:ext>
            </a:extLst>
          </p:cNvPr>
          <p:cNvSpPr>
            <a:spLocks noGrp="1"/>
          </p:cNvSpPr>
          <p:nvPr>
            <p:ph type="title"/>
          </p:nvPr>
        </p:nvSpPr>
        <p:spPr>
          <a:xfrm>
            <a:off x="191846" y="257216"/>
            <a:ext cx="9356440" cy="1320900"/>
          </a:xfrm>
        </p:spPr>
        <p:txBody>
          <a:bodyPr>
            <a:normAutofit fontScale="90000"/>
          </a:bodyPr>
          <a:lstStyle/>
          <a:p>
            <a:r>
              <a:rPr lang="en-US" dirty="0">
                <a:solidFill>
                  <a:srgbClr val="3A757A"/>
                </a:solidFill>
                <a:latin typeface="Franklin Gothic Medium" panose="020B0603020102020204" pitchFamily="34" charset="0"/>
              </a:rPr>
              <a:t>Strongly Aligned Assignments to the</a:t>
            </a:r>
          </a:p>
          <a:p>
            <a:r>
              <a:rPr lang="en-US" i="1" dirty="0">
                <a:latin typeface="Franklin Gothic Medium" panose="020B0603020102020204" pitchFamily="34" charset="0"/>
                <a:hlinkClick r:id="rId3"/>
              </a:rPr>
              <a:t>KAS for Social Studies</a:t>
            </a:r>
            <a:endParaRPr lang="en-US" dirty="0">
              <a:latin typeface="Franklin Gothic Medium" panose="020B0603020102020204" pitchFamily="34" charset="0"/>
            </a:endParaRPr>
          </a:p>
          <a:p>
            <a:br>
              <a:rPr lang="en-US" dirty="0"/>
            </a:br>
            <a:endParaRPr lang="en-US" dirty="0"/>
          </a:p>
        </p:txBody>
      </p:sp>
      <p:sp>
        <p:nvSpPr>
          <p:cNvPr id="3" name="Slide Number Placeholder 2">
            <a:extLst>
              <a:ext uri="{FF2B5EF4-FFF2-40B4-BE49-F238E27FC236}">
                <a16:creationId xmlns:a16="http://schemas.microsoft.com/office/drawing/2014/main" id="{47EBCA6C-D5DA-483A-AE9E-DADC65BBC35F}"/>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t>82</a:t>
            </a:fld>
            <a:endParaRPr lang="en-US" dirty="0"/>
          </a:p>
        </p:txBody>
      </p:sp>
      <p:sp>
        <p:nvSpPr>
          <p:cNvPr id="4" name="Text Placeholder 3">
            <a:extLst>
              <a:ext uri="{FF2B5EF4-FFF2-40B4-BE49-F238E27FC236}">
                <a16:creationId xmlns:a16="http://schemas.microsoft.com/office/drawing/2014/main" id="{556A96F0-5262-422A-85F5-7E690FD3A9EC}"/>
              </a:ext>
            </a:extLst>
          </p:cNvPr>
          <p:cNvSpPr>
            <a:spLocks noGrp="1"/>
          </p:cNvSpPr>
          <p:nvPr>
            <p:ph type="body" idx="1"/>
          </p:nvPr>
        </p:nvSpPr>
        <p:spPr>
          <a:xfrm>
            <a:off x="308679" y="1807760"/>
            <a:ext cx="11237327" cy="4866927"/>
          </a:xfrm>
        </p:spPr>
        <p:txBody>
          <a:bodyPr>
            <a:normAutofit fontScale="92500"/>
          </a:bodyPr>
          <a:lstStyle/>
          <a:p>
            <a:pPr marL="231775" indent="-3175"/>
            <a:r>
              <a:rPr lang="en-US" sz="2400" dirty="0">
                <a:latin typeface="Franklin Gothic Book" panose="020B0503020102020204" pitchFamily="34" charset="0"/>
              </a:rPr>
              <a:t>For this deeper dive, we ask that you access the </a:t>
            </a:r>
            <a:r>
              <a:rPr lang="en-US" sz="2400" i="1" dirty="0">
                <a:latin typeface="Franklin Gothic Book" panose="020B0503020102020204" pitchFamily="34" charset="0"/>
              </a:rPr>
              <a:t>Teacher Notes</a:t>
            </a:r>
            <a:r>
              <a:rPr lang="en-US" sz="2400" dirty="0">
                <a:latin typeface="Franklin Gothic Book" panose="020B0503020102020204" pitchFamily="34" charset="0"/>
              </a:rPr>
              <a:t> document for your grade level in the </a:t>
            </a:r>
            <a:r>
              <a:rPr lang="en-US" sz="2400" dirty="0">
                <a:latin typeface="Franklin Gothic Book" panose="020B0503020102020204" pitchFamily="34" charset="0"/>
                <a:hlinkClick r:id="rId4"/>
              </a:rPr>
              <a:t>Student Assignment Library</a:t>
            </a:r>
            <a:r>
              <a:rPr lang="en-US" sz="2400" dirty="0">
                <a:latin typeface="Franklin Gothic Book" panose="020B0503020102020204" pitchFamily="34" charset="0"/>
              </a:rPr>
              <a:t> on </a:t>
            </a:r>
            <a:r>
              <a:rPr lang="en-US" sz="2400" dirty="0">
                <a:latin typeface="Franklin Gothic Book" panose="020B0503020102020204" pitchFamily="34" charset="0"/>
                <a:hlinkClick r:id="rId5"/>
              </a:rPr>
              <a:t>www.kystandards.org</a:t>
            </a:r>
            <a:r>
              <a:rPr lang="en-US" sz="2400" dirty="0">
                <a:latin typeface="Franklin Gothic Book" panose="020B0503020102020204" pitchFamily="34" charset="0"/>
              </a:rPr>
              <a:t>. Once you have accessed this document, annotate the document by completing the following: </a:t>
            </a:r>
          </a:p>
          <a:p>
            <a:r>
              <a:rPr lang="en-US" sz="2400" dirty="0">
                <a:latin typeface="Franklin Gothic Book" panose="020B0503020102020204" pitchFamily="34" charset="0"/>
              </a:rPr>
              <a:t>●</a:t>
            </a:r>
            <a:r>
              <a:rPr lang="en-US" sz="2400" b="1" u="sng" dirty="0">
                <a:latin typeface="Franklin Gothic Book" panose="020B0503020102020204" pitchFamily="34" charset="0"/>
              </a:rPr>
              <a:t>Underline</a:t>
            </a:r>
            <a:r>
              <a:rPr lang="en-US" sz="2400" dirty="0">
                <a:latin typeface="Franklin Gothic Book" panose="020B0503020102020204" pitchFamily="34" charset="0"/>
              </a:rPr>
              <a:t> key ideas and major points.</a:t>
            </a:r>
          </a:p>
          <a:p>
            <a:r>
              <a:rPr lang="en-US" sz="2400" dirty="0">
                <a:latin typeface="Franklin Gothic Book" panose="020B0503020102020204" pitchFamily="34" charset="0"/>
              </a:rPr>
              <a:t>●Write a </a:t>
            </a:r>
            <a:r>
              <a:rPr lang="en-US" sz="2400" b="1" dirty="0">
                <a:latin typeface="Franklin Gothic Book" panose="020B0503020102020204" pitchFamily="34" charset="0"/>
              </a:rPr>
              <a:t>?</a:t>
            </a:r>
            <a:r>
              <a:rPr lang="en-US" sz="2400" dirty="0">
                <a:latin typeface="Franklin Gothic Book" panose="020B0503020102020204" pitchFamily="34" charset="0"/>
              </a:rPr>
              <a:t> next to anything that is confusing.</a:t>
            </a:r>
          </a:p>
          <a:p>
            <a:r>
              <a:rPr lang="en-US" sz="2400" dirty="0">
                <a:latin typeface="Franklin Gothic Book" panose="020B0503020102020204" pitchFamily="34" charset="0"/>
              </a:rPr>
              <a:t>●</a:t>
            </a:r>
            <a:r>
              <a:rPr lang="en-US" sz="2400" b="1" dirty="0">
                <a:latin typeface="Franklin Gothic Book" panose="020B0503020102020204" pitchFamily="34" charset="0"/>
              </a:rPr>
              <a:t>Circle</a:t>
            </a:r>
            <a:r>
              <a:rPr lang="en-US" sz="2400" dirty="0">
                <a:latin typeface="Franklin Gothic Book" panose="020B0503020102020204" pitchFamily="34" charset="0"/>
              </a:rPr>
              <a:t> key words or phrases.</a:t>
            </a:r>
          </a:p>
          <a:p>
            <a:r>
              <a:rPr lang="en-US" sz="2400" dirty="0">
                <a:latin typeface="Franklin Gothic Book" panose="020B0503020102020204" pitchFamily="34" charset="0"/>
              </a:rPr>
              <a:t>●Put an</a:t>
            </a:r>
            <a:r>
              <a:rPr lang="en-US" sz="2400" b="1" dirty="0">
                <a:latin typeface="Franklin Gothic Book" panose="020B0503020102020204" pitchFamily="34" charset="0"/>
              </a:rPr>
              <a:t> !</a:t>
            </a:r>
            <a:r>
              <a:rPr lang="en-US" sz="2400" dirty="0">
                <a:latin typeface="Franklin Gothic Book" panose="020B0503020102020204" pitchFamily="34" charset="0"/>
              </a:rPr>
              <a:t> next to information that helps you make a connection to   the writer’s vision. </a:t>
            </a:r>
          </a:p>
          <a:p>
            <a:r>
              <a:rPr lang="en-US" sz="2400" dirty="0">
                <a:latin typeface="Franklin Gothic Book" panose="020B0503020102020204" pitchFamily="34" charset="0"/>
              </a:rPr>
              <a:t>If you are unable to annotate with the symbols above, use different highlighter colors to indicate each step in the directions. </a:t>
            </a:r>
          </a:p>
          <a:p>
            <a:br>
              <a:rPr lang="en-US" dirty="0"/>
            </a:br>
            <a:endParaRPr lang="en-US" sz="2400" dirty="0"/>
          </a:p>
        </p:txBody>
      </p:sp>
    </p:spTree>
    <p:extLst>
      <p:ext uri="{BB962C8B-B14F-4D97-AF65-F5344CB8AC3E}">
        <p14:creationId xmlns:p14="http://schemas.microsoft.com/office/powerpoint/2010/main" val="3553078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5F265-B9FA-4478-AEA1-3FB03A337259}"/>
              </a:ext>
            </a:extLst>
          </p:cNvPr>
          <p:cNvSpPr>
            <a:spLocks noGrp="1"/>
          </p:cNvSpPr>
          <p:nvPr>
            <p:ph type="title"/>
          </p:nvPr>
        </p:nvSpPr>
        <p:spPr/>
        <p:txBody>
          <a:bodyPr/>
          <a:lstStyle/>
          <a:p>
            <a:r>
              <a:rPr lang="en-US" dirty="0">
                <a:solidFill>
                  <a:srgbClr val="3A757A"/>
                </a:solidFill>
                <a:latin typeface="Franklin Gothic Medium" panose="020B0603020102020204" pitchFamily="34" charset="0"/>
              </a:rPr>
              <a:t>Teacher Notes Discussion</a:t>
            </a:r>
          </a:p>
        </p:txBody>
      </p:sp>
      <p:sp>
        <p:nvSpPr>
          <p:cNvPr id="3" name="Slide Number Placeholder 2">
            <a:extLst>
              <a:ext uri="{FF2B5EF4-FFF2-40B4-BE49-F238E27FC236}">
                <a16:creationId xmlns:a16="http://schemas.microsoft.com/office/drawing/2014/main" id="{0D17C5B2-F0B9-437F-A92E-BEEBECCB7A78}"/>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t>83</a:t>
            </a:fld>
            <a:endParaRPr lang="en-US" dirty="0"/>
          </a:p>
        </p:txBody>
      </p:sp>
      <p:sp>
        <p:nvSpPr>
          <p:cNvPr id="4" name="Text Placeholder 3">
            <a:extLst>
              <a:ext uri="{FF2B5EF4-FFF2-40B4-BE49-F238E27FC236}">
                <a16:creationId xmlns:a16="http://schemas.microsoft.com/office/drawing/2014/main" id="{946B8511-6DAB-4316-A018-99417C5C6301}"/>
              </a:ext>
            </a:extLst>
          </p:cNvPr>
          <p:cNvSpPr>
            <a:spLocks noGrp="1"/>
          </p:cNvSpPr>
          <p:nvPr>
            <p:ph type="body" idx="1"/>
          </p:nvPr>
        </p:nvSpPr>
        <p:spPr>
          <a:xfrm>
            <a:off x="311702" y="851322"/>
            <a:ext cx="10705064" cy="4716966"/>
          </a:xfrm>
        </p:spPr>
        <p:txBody>
          <a:bodyPr>
            <a:normAutofit/>
          </a:bodyPr>
          <a:lstStyle/>
          <a:p>
            <a:r>
              <a:rPr lang="en-US" sz="2400" dirty="0">
                <a:latin typeface="Franklin Gothic Book" panose="020B0503020102020204" pitchFamily="34" charset="0"/>
              </a:rPr>
              <a:t>After reading the Teacher Notes for your grade level, engage in a</a:t>
            </a:r>
            <a:r>
              <a:rPr lang="en-US" sz="2400" dirty="0">
                <a:latin typeface="Franklin Gothic Book" panose="020B0503020102020204" pitchFamily="34" charset="0"/>
                <a:hlinkClick r:id="rId3" invalidUrl="https://pz.harvard.edu/sites/default/files/Think Pair Share_1.pdf"/>
              </a:rPr>
              <a:t> Think Pair Share</a:t>
            </a:r>
            <a:r>
              <a:rPr lang="en-US" sz="2400" u="sng" dirty="0">
                <a:latin typeface="Franklin Gothic Book" panose="020B0503020102020204" pitchFamily="34" charset="0"/>
              </a:rPr>
              <a:t> </a:t>
            </a:r>
            <a:r>
              <a:rPr lang="en-US" sz="2400" dirty="0">
                <a:latin typeface="Franklin Gothic Book" panose="020B0503020102020204" pitchFamily="34" charset="0"/>
              </a:rPr>
              <a:t>thinking routine with a partner. Share the following in your discussions:</a:t>
            </a:r>
          </a:p>
          <a:p>
            <a:pPr marL="571500" indent="-342900">
              <a:buClrTx/>
              <a:buFont typeface="Arial" panose="020B0604020202020204" pitchFamily="34" charset="0"/>
              <a:buChar char="•"/>
            </a:pPr>
            <a:r>
              <a:rPr lang="en-US" sz="2400" dirty="0">
                <a:latin typeface="Franklin Gothic Book" panose="020B0503020102020204" pitchFamily="34" charset="0"/>
              </a:rPr>
              <a:t>What were the key ideas and major points that you </a:t>
            </a:r>
            <a:r>
              <a:rPr lang="en-US" sz="2400" b="1" u="sng" dirty="0">
                <a:latin typeface="Franklin Gothic Book" panose="020B0503020102020204" pitchFamily="34" charset="0"/>
              </a:rPr>
              <a:t>underlined.</a:t>
            </a:r>
          </a:p>
          <a:p>
            <a:pPr marL="1028700" lvl="1" indent="-342900">
              <a:buClrTx/>
              <a:buFont typeface="Arial" panose="020B0604020202020204" pitchFamily="34" charset="0"/>
              <a:buChar char="•"/>
            </a:pPr>
            <a:r>
              <a:rPr lang="en-US" sz="2000" dirty="0">
                <a:latin typeface="Franklin Gothic Book" panose="020B0503020102020204" pitchFamily="34" charset="0"/>
              </a:rPr>
              <a:t>How do your responses compare with your partner’s?</a:t>
            </a:r>
            <a:endParaRPr lang="en-US" sz="2000" b="1" u="sng" dirty="0">
              <a:latin typeface="Franklin Gothic Book" panose="020B0503020102020204" pitchFamily="34" charset="0"/>
            </a:endParaRPr>
          </a:p>
          <a:p>
            <a:pPr marL="571500" indent="-342900">
              <a:buClrTx/>
              <a:buFont typeface="Arial" panose="020B0604020202020204" pitchFamily="34" charset="0"/>
              <a:buChar char="•"/>
            </a:pPr>
            <a:r>
              <a:rPr lang="en-US" sz="2400" dirty="0">
                <a:latin typeface="Franklin Gothic Book" panose="020B0503020102020204" pitchFamily="34" charset="0"/>
              </a:rPr>
              <a:t>What parts, indicated with a </a:t>
            </a:r>
            <a:r>
              <a:rPr lang="en-US" sz="2400" b="1" dirty="0">
                <a:latin typeface="Franklin Gothic Book" panose="020B0503020102020204" pitchFamily="34" charset="0"/>
              </a:rPr>
              <a:t>?</a:t>
            </a:r>
            <a:r>
              <a:rPr lang="en-US" sz="2400" dirty="0">
                <a:latin typeface="Franklin Gothic Book" panose="020B0503020102020204" pitchFamily="34" charset="0"/>
              </a:rPr>
              <a:t>, were confusing to you?</a:t>
            </a:r>
          </a:p>
          <a:p>
            <a:pPr marL="1028700" lvl="1" indent="-342900">
              <a:buClrTx/>
              <a:buFont typeface="Arial" panose="020B0604020202020204" pitchFamily="34" charset="0"/>
              <a:buChar char="•"/>
            </a:pPr>
            <a:r>
              <a:rPr lang="en-US" sz="2000" dirty="0">
                <a:latin typeface="Franklin Gothic Book" panose="020B0503020102020204" pitchFamily="34" charset="0"/>
              </a:rPr>
              <a:t>Is your partner(s)  able to clarify any parts that you indicated?</a:t>
            </a:r>
          </a:p>
          <a:p>
            <a:pPr marL="571500" indent="-342900">
              <a:buClrTx/>
              <a:buFont typeface="Arial" panose="020B0604020202020204" pitchFamily="34" charset="0"/>
              <a:buChar char="•"/>
            </a:pPr>
            <a:r>
              <a:rPr lang="en-US" sz="2400" dirty="0">
                <a:latin typeface="Franklin Gothic Book" panose="020B0503020102020204" pitchFamily="34" charset="0"/>
              </a:rPr>
              <a:t>What parts, indicated with a </a:t>
            </a:r>
            <a:r>
              <a:rPr lang="en-US" sz="2400" b="1" dirty="0">
                <a:latin typeface="Franklin Gothic Book" panose="020B0503020102020204" pitchFamily="34" charset="0"/>
              </a:rPr>
              <a:t>?</a:t>
            </a:r>
            <a:r>
              <a:rPr lang="en-US" sz="2400" dirty="0">
                <a:latin typeface="Franklin Gothic Book" panose="020B0503020102020204" pitchFamily="34" charset="0"/>
              </a:rPr>
              <a:t>, were confusing to you?</a:t>
            </a:r>
          </a:p>
          <a:p>
            <a:pPr marL="1028700" lvl="1" indent="-342900">
              <a:buClrTx/>
              <a:buFont typeface="Arial" panose="020B0604020202020204" pitchFamily="34" charset="0"/>
              <a:buChar char="•"/>
            </a:pPr>
            <a:r>
              <a:rPr lang="en-US" sz="2000" dirty="0">
                <a:latin typeface="Franklin Gothic Book" panose="020B0503020102020204" pitchFamily="34" charset="0"/>
              </a:rPr>
              <a:t>Did your partner(s) identify any of the same key words or phrases?</a:t>
            </a:r>
          </a:p>
          <a:p>
            <a:pPr marL="571500" indent="-342900">
              <a:buClrTx/>
              <a:buFont typeface="Arial" panose="020B0604020202020204" pitchFamily="34" charset="0"/>
              <a:buChar char="•"/>
            </a:pPr>
            <a:r>
              <a:rPr lang="en-US" sz="2400" dirty="0">
                <a:latin typeface="Franklin Gothic Book" panose="020B0503020102020204" pitchFamily="34" charset="0"/>
              </a:rPr>
              <a:t>What parts, indicated with a </a:t>
            </a:r>
            <a:r>
              <a:rPr lang="en-US" sz="2400" b="1" dirty="0">
                <a:latin typeface="Franklin Gothic Book" panose="020B0503020102020204" pitchFamily="34" charset="0"/>
              </a:rPr>
              <a:t>?</a:t>
            </a:r>
            <a:r>
              <a:rPr lang="en-US" sz="2400" dirty="0">
                <a:latin typeface="Franklin Gothic Book" panose="020B0503020102020204" pitchFamily="34" charset="0"/>
              </a:rPr>
              <a:t>, were confusing to you?</a:t>
            </a:r>
          </a:p>
          <a:p>
            <a:pPr marL="1028700" lvl="1" indent="-342900">
              <a:buClrTx/>
              <a:buFont typeface="Arial" panose="020B0604020202020204" pitchFamily="34" charset="0"/>
              <a:buChar char="•"/>
            </a:pPr>
            <a:r>
              <a:rPr lang="en-US" sz="2000" dirty="0">
                <a:latin typeface="Franklin Gothic Book" panose="020B0503020102020204" pitchFamily="34" charset="0"/>
              </a:rPr>
              <a:t>How do your responses compare with your partner’s? </a:t>
            </a:r>
            <a:endParaRPr lang="en-US" sz="2400" dirty="0"/>
          </a:p>
        </p:txBody>
      </p:sp>
    </p:spTree>
    <p:extLst>
      <p:ext uri="{BB962C8B-B14F-4D97-AF65-F5344CB8AC3E}">
        <p14:creationId xmlns:p14="http://schemas.microsoft.com/office/powerpoint/2010/main" val="15469658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75FA4-64CD-4CE8-9D81-D360EBBBD458}"/>
              </a:ext>
            </a:extLst>
          </p:cNvPr>
          <p:cNvSpPr>
            <a:spLocks noGrp="1"/>
          </p:cNvSpPr>
          <p:nvPr>
            <p:ph type="title"/>
          </p:nvPr>
        </p:nvSpPr>
        <p:spPr/>
        <p:txBody>
          <a:bodyPr/>
          <a:lstStyle/>
          <a:p>
            <a:r>
              <a:rPr lang="en-US" dirty="0">
                <a:solidFill>
                  <a:srgbClr val="3A757A"/>
                </a:solidFill>
                <a:latin typeface="Franklin Gothic Medium" panose="020B0603020102020204" pitchFamily="34" charset="0"/>
              </a:rPr>
              <a:t>Reflection</a:t>
            </a:r>
            <a:r>
              <a:rPr lang="en-US" dirty="0"/>
              <a:t> </a:t>
            </a:r>
          </a:p>
        </p:txBody>
      </p:sp>
      <p:sp>
        <p:nvSpPr>
          <p:cNvPr id="3" name="Slide Number Placeholder 2">
            <a:extLst>
              <a:ext uri="{FF2B5EF4-FFF2-40B4-BE49-F238E27FC236}">
                <a16:creationId xmlns:a16="http://schemas.microsoft.com/office/drawing/2014/main" id="{DCAACA0E-1BD2-4E9D-8D22-BBAF251CA9E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a:t>84</a:t>
            </a:fld>
            <a:endParaRPr lang="en-US" dirty="0"/>
          </a:p>
        </p:txBody>
      </p:sp>
      <p:sp>
        <p:nvSpPr>
          <p:cNvPr id="4" name="Text Placeholder 3">
            <a:extLst>
              <a:ext uri="{FF2B5EF4-FFF2-40B4-BE49-F238E27FC236}">
                <a16:creationId xmlns:a16="http://schemas.microsoft.com/office/drawing/2014/main" id="{9D718232-661F-4EB2-9AAC-A46CB58817F1}"/>
              </a:ext>
            </a:extLst>
          </p:cNvPr>
          <p:cNvSpPr>
            <a:spLocks noGrp="1"/>
          </p:cNvSpPr>
          <p:nvPr>
            <p:ph type="body" idx="1"/>
          </p:nvPr>
        </p:nvSpPr>
        <p:spPr/>
        <p:txBody>
          <a:bodyPr/>
          <a:lstStyle/>
          <a:p>
            <a:r>
              <a:rPr lang="en-US" dirty="0">
                <a:latin typeface="Franklin Gothic Book" panose="020B0503020102020204" pitchFamily="34" charset="0"/>
              </a:rPr>
              <a:t>1) How were the instructional shifts of the </a:t>
            </a:r>
            <a:r>
              <a:rPr lang="en-US" i="1" dirty="0">
                <a:latin typeface="Franklin Gothic Book" panose="020B0503020102020204" pitchFamily="34" charset="0"/>
              </a:rPr>
              <a:t>KAS for Social Studies</a:t>
            </a:r>
            <a:r>
              <a:rPr lang="en-US" dirty="0">
                <a:latin typeface="Franklin Gothic Book" panose="020B0503020102020204" pitchFamily="34" charset="0"/>
              </a:rPr>
              <a:t> reflected in the Teacher Note you annotated?</a:t>
            </a:r>
          </a:p>
          <a:p>
            <a:r>
              <a:rPr lang="en-US" dirty="0">
                <a:latin typeface="Franklin Gothic Book" panose="020B0503020102020204" pitchFamily="34" charset="0"/>
              </a:rPr>
              <a:t>2) How will the instructional shifts of the </a:t>
            </a:r>
            <a:r>
              <a:rPr lang="en-US" i="1" dirty="0">
                <a:latin typeface="Franklin Gothic Book" panose="020B0503020102020204" pitchFamily="34" charset="0"/>
              </a:rPr>
              <a:t>KAS for Social Studies</a:t>
            </a:r>
            <a:r>
              <a:rPr lang="en-US" dirty="0">
                <a:latin typeface="Franklin Gothic Book" panose="020B0503020102020204" pitchFamily="34" charset="0"/>
              </a:rPr>
              <a:t> impact your classroom instruction?</a:t>
            </a:r>
          </a:p>
        </p:txBody>
      </p:sp>
    </p:spTree>
    <p:extLst>
      <p:ext uri="{BB962C8B-B14F-4D97-AF65-F5344CB8AC3E}">
        <p14:creationId xmlns:p14="http://schemas.microsoft.com/office/powerpoint/2010/main" val="6875113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2120"/>
          </a:xfrm>
        </p:spPr>
        <p:txBody>
          <a:bodyPr/>
          <a:lstStyle/>
          <a:p>
            <a:r>
              <a:rPr lang="en-US" dirty="0">
                <a:latin typeface="Franklin Gothic Medium" panose="020B0603020102020204" pitchFamily="34" charset="0"/>
              </a:rPr>
              <a:t>Coming Up</a:t>
            </a:r>
          </a:p>
        </p:txBody>
      </p:sp>
      <p:sp>
        <p:nvSpPr>
          <p:cNvPr id="5" name="Rectangle 1"/>
          <p:cNvSpPr>
            <a:spLocks noGrp="1" noChangeArrowheads="1"/>
          </p:cNvSpPr>
          <p:nvPr>
            <p:ph type="body" sz="quarter" idx="13"/>
          </p:nvPr>
        </p:nvSpPr>
        <p:spPr bwMode="auto">
          <a:xfrm>
            <a:off x="1487606" y="2049207"/>
            <a:ext cx="1004738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indent="0">
              <a:buNone/>
            </a:pPr>
            <a:endParaRPr lang="en-US" sz="4000" dirty="0"/>
          </a:p>
          <a:p>
            <a:pPr marL="0" indent="0">
              <a:buNone/>
            </a:pPr>
            <a:r>
              <a:rPr lang="en-US" sz="4000" dirty="0">
                <a:latin typeface="Franklin Gothic Book" panose="020B0503020102020204" pitchFamily="34" charset="0"/>
                <a:cs typeface="Arial"/>
              </a:rPr>
              <a:t>Section I: Wrap up &amp; Next Steps</a:t>
            </a:r>
            <a:endParaRPr lang="en-US" sz="4000" dirty="0">
              <a:latin typeface="Franklin Gothic Book" panose="020B0503020102020204" pitchFamily="34" charset="0"/>
            </a:endParaRPr>
          </a:p>
          <a:p>
            <a:pPr marL="0" indent="0">
              <a:buNone/>
            </a:pPr>
            <a:br>
              <a:rPr lang="en-US" altLang="en-US" sz="3000" b="0" i="0" u="none" strike="noStrike" cap="none" normalizeH="0" baseline="0" dirty="0">
                <a:ln>
                  <a:noFill/>
                </a:ln>
                <a:effectLst/>
              </a:rPr>
            </a:br>
            <a:endParaRPr lang="en-US" altLang="en-US" sz="3000" b="0" i="0" u="none" strike="noStrike" cap="none" normalizeH="0" baseline="0" dirty="0">
              <a:ln>
                <a:noFill/>
              </a:ln>
              <a:effectLst/>
            </a:endParaRPr>
          </a:p>
        </p:txBody>
      </p:sp>
      <p:sp>
        <p:nvSpPr>
          <p:cNvPr id="4" name="Slide Number Placeholder 3"/>
          <p:cNvSpPr>
            <a:spLocks noGrp="1"/>
          </p:cNvSpPr>
          <p:nvPr>
            <p:ph type="sldNum" sz="quarter" idx="12"/>
          </p:nvPr>
        </p:nvSpPr>
        <p:spPr/>
        <p:txBody>
          <a:bodyPr/>
          <a:lstStyle/>
          <a:p>
            <a:fld id="{91BD7323-49BF-4C97-8773-5EC64C492009}" type="slidenum">
              <a:rPr lang="en-US" smtClean="0"/>
              <a:t>85</a:t>
            </a:fld>
            <a:endParaRPr lang="en-US" dirty="0"/>
          </a:p>
        </p:txBody>
      </p:sp>
    </p:spTree>
    <p:extLst>
      <p:ext uri="{BB962C8B-B14F-4D97-AF65-F5344CB8AC3E}">
        <p14:creationId xmlns:p14="http://schemas.microsoft.com/office/powerpoint/2010/main" val="12743947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End Slide Section D</a:t>
            </a:r>
          </a:p>
        </p:txBody>
      </p:sp>
      <p:sp>
        <p:nvSpPr>
          <p:cNvPr id="4" name="Slide Number Placeholder 3"/>
          <p:cNvSpPr>
            <a:spLocks noGrp="1"/>
          </p:cNvSpPr>
          <p:nvPr>
            <p:ph type="sldNum" idx="12"/>
          </p:nvPr>
        </p:nvSpPr>
        <p:spPr/>
        <p:txBody>
          <a:bodyPr/>
          <a:lstStyle/>
          <a:p>
            <a:fld id="{91BD7323-49BF-4C97-8773-5EC64C492009}" type="slidenum">
              <a:rPr lang="en-US" smtClean="0"/>
              <a:t>86</a:t>
            </a:fld>
            <a:endParaRPr lang="en-US" dirty="0"/>
          </a:p>
        </p:txBody>
      </p:sp>
      <p:sp>
        <p:nvSpPr>
          <p:cNvPr id="3" name="Text Placeholder 2" hidden="1"/>
          <p:cNvSpPr>
            <a:spLocks noGrp="1"/>
          </p:cNvSpPr>
          <p:nvPr>
            <p:ph type="body" idx="1"/>
          </p:nvPr>
        </p:nvSpPr>
        <p:spPr/>
        <p:txBody>
          <a:bodyPr/>
          <a:lstStyle/>
          <a:p>
            <a:endParaRPr lang="en-US" dirty="0"/>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82" y="372474"/>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682" y="2604683"/>
            <a:ext cx="10067084" cy="2677656"/>
          </a:xfrm>
          <a:prstGeom prst="rect">
            <a:avLst/>
          </a:prstGeom>
        </p:spPr>
        <p:txBody>
          <a:bodyPr wrap="square" lIns="91440" tIns="45720" rIns="91440" bIns="45720" anchor="t">
            <a:spAutoFit/>
          </a:bodyPr>
          <a:lstStyle/>
          <a:p>
            <a:r>
              <a:rPr lang="en-US" sz="2800" dirty="0">
                <a:solidFill>
                  <a:schemeClr val="tx1"/>
                </a:solidFill>
                <a:latin typeface="Franklin Gothic Book" panose="020B0503020102020204" pitchFamily="34" charset="0"/>
              </a:rPr>
              <a:t>Stop here if you are completing Section H: Exploring a Strongly Aligned Assignment Example.   </a:t>
            </a:r>
          </a:p>
          <a:p>
            <a:endParaRPr lang="en-US" sz="2800" dirty="0">
              <a:solidFill>
                <a:schemeClr val="tx1"/>
              </a:solidFill>
              <a:latin typeface="Franklin Gothic Book" panose="020B0503020102020204" pitchFamily="34" charset="0"/>
            </a:endParaRPr>
          </a:p>
          <a:p>
            <a:pPr>
              <a:spcBef>
                <a:spcPct val="0"/>
              </a:spcBef>
              <a:spcAft>
                <a:spcPct val="0"/>
              </a:spcAft>
            </a:pPr>
            <a:r>
              <a:rPr lang="en-US" sz="2800" dirty="0">
                <a:solidFill>
                  <a:schemeClr val="tx1"/>
                </a:solidFill>
                <a:latin typeface="Franklin Gothic Book" panose="020B0503020102020204" pitchFamily="34" charset="0"/>
              </a:rPr>
              <a:t>If you would like to complete another section of the module at this time, continue onto the next slide to begin facilitating Section I: Wrap up &amp; Next Steps. </a:t>
            </a:r>
          </a:p>
        </p:txBody>
      </p:sp>
    </p:spTree>
    <p:extLst>
      <p:ext uri="{BB962C8B-B14F-4D97-AF65-F5344CB8AC3E}">
        <p14:creationId xmlns:p14="http://schemas.microsoft.com/office/powerpoint/2010/main" val="37995605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2191371" y="517250"/>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2441883" y="3553058"/>
            <a:ext cx="8978088" cy="1371821"/>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3A757A"/>
                </a:solidFill>
                <a:latin typeface="Franklin Gothic Medium" panose="020B0603020102020204" pitchFamily="34" charset="0"/>
                <a:sym typeface="Source Sans Pro"/>
              </a:rPr>
              <a:t>Section </a:t>
            </a:r>
            <a:r>
              <a:rPr lang="en-US" sz="3600" dirty="0">
                <a:solidFill>
                  <a:srgbClr val="3A757A"/>
                </a:solidFill>
                <a:latin typeface="Franklin Gothic Medium" panose="020B0603020102020204" pitchFamily="34" charset="0"/>
              </a:rPr>
              <a:t>I:</a:t>
            </a:r>
          </a:p>
          <a:p>
            <a:pPr marL="0" marR="0" lvl="0" indent="0" rtl="0">
              <a:lnSpc>
                <a:spcPct val="100000"/>
              </a:lnSpc>
              <a:spcBef>
                <a:spcPts val="0"/>
              </a:spcBef>
              <a:spcAft>
                <a:spcPts val="0"/>
              </a:spcAft>
              <a:buClr>
                <a:srgbClr val="D2BD24"/>
              </a:buClr>
              <a:buSzPts val="2800"/>
              <a:buFont typeface="Noto Sans Symbols"/>
              <a:buNone/>
            </a:pPr>
            <a:r>
              <a:rPr lang="en-US" sz="3600" b="0" i="0" u="none" strike="noStrike" cap="none" dirty="0">
                <a:solidFill>
                  <a:srgbClr val="3A757A"/>
                </a:solidFill>
                <a:latin typeface="Franklin Gothic Medium" panose="020B0603020102020204" pitchFamily="34" charset="0"/>
                <a:sym typeface="Source Sans Pro"/>
              </a:rPr>
              <a:t>Wrap Up &amp; Next Steps</a:t>
            </a:r>
          </a:p>
          <a:p>
            <a:pPr marL="0" marR="0" lvl="0" indent="0" rtl="0">
              <a:lnSpc>
                <a:spcPct val="100000"/>
              </a:lnSpc>
              <a:spcBef>
                <a:spcPts val="0"/>
              </a:spcBef>
              <a:spcAft>
                <a:spcPts val="0"/>
              </a:spcAft>
              <a:buClr>
                <a:srgbClr val="D2BD24"/>
              </a:buClr>
              <a:buSzPts val="2800"/>
              <a:buFont typeface="Noto Sans Symbols"/>
              <a:buNone/>
            </a:pP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40972124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88</a:t>
            </a:fld>
            <a:endParaRPr lang="en-US" dirty="0"/>
          </a:p>
        </p:txBody>
      </p:sp>
    </p:spTree>
    <p:extLst>
      <p:ext uri="{BB962C8B-B14F-4D97-AF65-F5344CB8AC3E}">
        <p14:creationId xmlns:p14="http://schemas.microsoft.com/office/powerpoint/2010/main" val="20138956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32956" y="40640"/>
            <a:ext cx="8596668" cy="1320800"/>
          </a:xfrm>
        </p:spPr>
        <p:txBody>
          <a:bodyPr/>
          <a:lstStyle/>
          <a:p>
            <a:r>
              <a:rPr lang="en-US" dirty="0">
                <a:latin typeface="Franklin Gothic Medium" panose="020B0603020102020204" pitchFamily="34" charset="0"/>
              </a:rPr>
              <a:t>Goals of this module:</a:t>
            </a:r>
          </a:p>
        </p:txBody>
      </p:sp>
      <p:sp>
        <p:nvSpPr>
          <p:cNvPr id="3" name="Text Placeholder 2"/>
          <p:cNvSpPr>
            <a:spLocks noGrp="1"/>
          </p:cNvSpPr>
          <p:nvPr>
            <p:ph type="body" sz="quarter" idx="13"/>
          </p:nvPr>
        </p:nvSpPr>
        <p:spPr>
          <a:xfrm>
            <a:off x="0" y="827787"/>
            <a:ext cx="12192000" cy="5496559"/>
          </a:xfrm>
        </p:spPr>
        <p:txBody>
          <a:bodyPr>
            <a:normAutofit/>
          </a:bodyPr>
          <a:lstStyle/>
          <a:p>
            <a:pPr>
              <a:buFont typeface="Arial" panose="020B0604020202020204" pitchFamily="34" charset="0"/>
              <a:buChar char="•"/>
            </a:pPr>
            <a:r>
              <a:rPr lang="en-US" sz="2900" dirty="0">
                <a:latin typeface="Franklin Gothic Book" panose="020B0503020102020204" pitchFamily="34" charset="0"/>
              </a:rPr>
              <a:t>Build a shared understanding of the </a:t>
            </a:r>
            <a:r>
              <a:rPr lang="en-US" sz="2900" i="1" dirty="0">
                <a:latin typeface="Franklin Gothic Book" panose="020B0503020102020204" pitchFamily="34" charset="0"/>
              </a:rPr>
              <a:t>KAS for Social Studies </a:t>
            </a:r>
            <a:r>
              <a:rPr lang="en-US" sz="2900" dirty="0">
                <a:latin typeface="Franklin Gothic Book" panose="020B0503020102020204" pitchFamily="34" charset="0"/>
              </a:rPr>
              <a:t>document.</a:t>
            </a:r>
          </a:p>
          <a:p>
            <a:pPr>
              <a:buFont typeface="Arial" panose="020B0604020202020204" pitchFamily="34" charset="0"/>
              <a:buChar char="•"/>
            </a:pPr>
            <a:r>
              <a:rPr lang="en-US" sz="2900" dirty="0">
                <a:latin typeface="Franklin Gothic Book" panose="020B0503020102020204" pitchFamily="34" charset="0"/>
              </a:rPr>
              <a:t>Strengthen the connection between the components of the </a:t>
            </a:r>
            <a:r>
              <a:rPr lang="en-US" sz="2900" i="1" dirty="0">
                <a:latin typeface="Franklin Gothic Book" panose="020B0503020102020204" pitchFamily="34" charset="0"/>
              </a:rPr>
              <a:t>KAS for Social Studies </a:t>
            </a:r>
            <a:r>
              <a:rPr lang="en-US" sz="2900" dirty="0">
                <a:latin typeface="Franklin Gothic Book" panose="020B0503020102020204" pitchFamily="34" charset="0"/>
              </a:rPr>
              <a:t>and the way those components can support teachers in the process of designing standards-aligned instruction and grade-level assignments. </a:t>
            </a:r>
          </a:p>
          <a:p>
            <a:pPr>
              <a:buFont typeface="Arial" panose="020B0604020202020204" pitchFamily="34" charset="0"/>
              <a:buChar char="•"/>
            </a:pPr>
            <a:r>
              <a:rPr lang="en-US" sz="2900" dirty="0">
                <a:latin typeface="Franklin Gothic Book" panose="020B0503020102020204" pitchFamily="34" charset="0"/>
              </a:rPr>
              <a:t>Experience how the changes in the </a:t>
            </a:r>
            <a:r>
              <a:rPr lang="en-US" sz="2900" i="1" dirty="0">
                <a:latin typeface="Franklin Gothic Book" panose="020B0503020102020204" pitchFamily="34" charset="0"/>
              </a:rPr>
              <a:t>KAS for Social Studies </a:t>
            </a:r>
            <a:r>
              <a:rPr lang="en-US" sz="2900" dirty="0">
                <a:latin typeface="Franklin Gothic Book" panose="020B0503020102020204" pitchFamily="34" charset="0"/>
              </a:rPr>
              <a:t>can and will be reflected in student experiences within Kentucky classrooms. </a:t>
            </a:r>
          </a:p>
          <a:p>
            <a:pPr>
              <a:buFont typeface="Arial" panose="020B0604020202020204" pitchFamily="34" charset="0"/>
              <a:buChar char="•"/>
            </a:pPr>
            <a:r>
              <a:rPr lang="en-US" sz="2900" dirty="0">
                <a:latin typeface="Franklin Gothic Book" panose="020B0503020102020204" pitchFamily="34" charset="0"/>
              </a:rPr>
              <a:t>Identify and prioritize areas where future professional learning opportunities will be needed in the implementation process with the new </a:t>
            </a:r>
            <a:r>
              <a:rPr lang="en-US" sz="2900" i="1" dirty="0">
                <a:latin typeface="Franklin Gothic Book" panose="020B0503020102020204" pitchFamily="34" charset="0"/>
              </a:rPr>
              <a:t>KAS for Social Studies </a:t>
            </a:r>
            <a:r>
              <a:rPr lang="en-US" sz="2900" dirty="0">
                <a:latin typeface="Franklin Gothic Book" panose="020B0503020102020204" pitchFamily="34" charset="0"/>
              </a:rPr>
              <a:t>and discuss plans to address those areas.</a:t>
            </a:r>
          </a:p>
        </p:txBody>
      </p:sp>
      <p:sp>
        <p:nvSpPr>
          <p:cNvPr id="4" name="Slide Number Placeholder 3"/>
          <p:cNvSpPr>
            <a:spLocks noGrp="1"/>
          </p:cNvSpPr>
          <p:nvPr>
            <p:ph type="sldNum" sz="quarter" idx="12"/>
          </p:nvPr>
        </p:nvSpPr>
        <p:spPr/>
        <p:txBody>
          <a:bodyPr/>
          <a:lstStyle/>
          <a:p>
            <a:fld id="{91BD7323-49BF-4C97-8773-5EC64C492009}" type="slidenum">
              <a:rPr lang="en-US" smtClean="0"/>
              <a:t>89</a:t>
            </a:fld>
            <a:endParaRPr lang="en-US" dirty="0"/>
          </a:p>
        </p:txBody>
      </p:sp>
    </p:spTree>
    <p:extLst>
      <p:ext uri="{BB962C8B-B14F-4D97-AF65-F5344CB8AC3E}">
        <p14:creationId xmlns:p14="http://schemas.microsoft.com/office/powerpoint/2010/main" val="4266268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Standard Coding- HS Inquiry </a:t>
            </a:r>
          </a:p>
        </p:txBody>
      </p:sp>
      <p:pic>
        <p:nvPicPr>
          <p:cNvPr id="4" name="Picture 3" descr="This shows the standard coding for high school."/>
          <p:cNvPicPr>
            <a:picLocks noChangeAspect="1"/>
          </p:cNvPicPr>
          <p:nvPr/>
        </p:nvPicPr>
        <p:blipFill>
          <a:blip r:embed="rId5"/>
          <a:stretch>
            <a:fillRect/>
          </a:stretch>
        </p:blipFill>
        <p:spPr>
          <a:xfrm>
            <a:off x="555785" y="1812561"/>
            <a:ext cx="11291237" cy="3706164"/>
          </a:xfrm>
          <a:prstGeom prst="rect">
            <a:avLst/>
          </a:prstGeom>
        </p:spPr>
      </p:pic>
      <p:pic>
        <p:nvPicPr>
          <p:cNvPr id="3" name="Recorded Sound" descr="Click on the image to play the recording. " title="Standard Coding- HS Inqui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4725" y="5842731"/>
            <a:ext cx="487363" cy="487363"/>
          </a:xfrm>
          <a:prstGeom prst="rect">
            <a:avLst/>
          </a:prstGeom>
        </p:spPr>
      </p:pic>
    </p:spTree>
    <p:extLst>
      <p:ext uri="{BB962C8B-B14F-4D97-AF65-F5344CB8AC3E}">
        <p14:creationId xmlns:p14="http://schemas.microsoft.com/office/powerpoint/2010/main" val="1488593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800100"/>
          </a:xfrm>
        </p:spPr>
        <p:txBody>
          <a:bodyPr/>
          <a:lstStyle/>
          <a:p>
            <a:r>
              <a:rPr lang="en-US" dirty="0">
                <a:latin typeface="Franklin Gothic Medium" panose="020B0603020102020204" pitchFamily="34" charset="0"/>
              </a:rPr>
              <a:t>Module Wrap Up</a:t>
            </a:r>
          </a:p>
        </p:txBody>
      </p:sp>
      <p:sp>
        <p:nvSpPr>
          <p:cNvPr id="3" name="Text Placeholder 2"/>
          <p:cNvSpPr>
            <a:spLocks noGrp="1"/>
          </p:cNvSpPr>
          <p:nvPr>
            <p:ph type="body" sz="quarter" idx="13"/>
          </p:nvPr>
        </p:nvSpPr>
        <p:spPr>
          <a:xfrm>
            <a:off x="0" y="576499"/>
            <a:ext cx="11938000" cy="5513934"/>
          </a:xfrm>
        </p:spPr>
        <p:txBody>
          <a:bodyPr>
            <a:normAutofit/>
          </a:bodyPr>
          <a:lstStyle/>
          <a:p>
            <a:pPr>
              <a:buFont typeface="Arial" panose="020B0604020202020204" pitchFamily="34" charset="0"/>
              <a:buChar char="•"/>
            </a:pPr>
            <a:r>
              <a:rPr lang="en-US" sz="2400" dirty="0">
                <a:latin typeface="Franklin Gothic Book" panose="020B0503020102020204" pitchFamily="34" charset="0"/>
              </a:rPr>
              <a:t>Getting to Know the</a:t>
            </a:r>
            <a:r>
              <a:rPr lang="en-US" sz="2400" i="1" dirty="0">
                <a:latin typeface="Franklin Gothic Book" panose="020B0503020102020204" pitchFamily="34" charset="0"/>
              </a:rPr>
              <a:t> Kentucky Academic Standards (KAS) for Social Studies </a:t>
            </a:r>
            <a:r>
              <a:rPr lang="en-US" sz="2400" dirty="0">
                <a:latin typeface="Franklin Gothic Book" panose="020B0503020102020204" pitchFamily="34" charset="0"/>
              </a:rPr>
              <a:t>Module</a:t>
            </a:r>
          </a:p>
          <a:p>
            <a:pPr lvl="1">
              <a:buFont typeface="Arial" panose="020B0604020202020204" pitchFamily="34" charset="0"/>
              <a:buChar char="•"/>
            </a:pPr>
            <a:r>
              <a:rPr lang="en-US" sz="2400" dirty="0">
                <a:latin typeface="Franklin Gothic Book" panose="020B0503020102020204" pitchFamily="34" charset="0"/>
              </a:rPr>
              <a:t>Section A:  Revision Process Overview (Appendix)</a:t>
            </a:r>
          </a:p>
          <a:p>
            <a:pPr lvl="1">
              <a:buFont typeface="Arial" panose="020B0604020202020204" pitchFamily="34" charset="0"/>
              <a:buChar char="•"/>
            </a:pPr>
            <a:r>
              <a:rPr lang="en-US" sz="2400" dirty="0">
                <a:latin typeface="Franklin Gothic Book" panose="020B0503020102020204" pitchFamily="34" charset="0"/>
              </a:rPr>
              <a:t>Section B:  Understanding the Architecture</a:t>
            </a:r>
          </a:p>
          <a:p>
            <a:pPr lvl="1">
              <a:buFont typeface="Arial" panose="020B0604020202020204" pitchFamily="34" charset="0"/>
              <a:buChar char="•"/>
            </a:pPr>
            <a:r>
              <a:rPr lang="en-US" sz="2400" dirty="0">
                <a:latin typeface="Franklin Gothic Book" panose="020B0503020102020204" pitchFamily="34" charset="0"/>
              </a:rPr>
              <a:t>Section C:  Implementation Supports in the </a:t>
            </a:r>
            <a:r>
              <a:rPr lang="en-US" sz="2400" i="1" dirty="0">
                <a:latin typeface="Franklin Gothic Book" panose="020B0503020102020204" pitchFamily="34" charset="0"/>
              </a:rPr>
              <a:t>KAS for Social Studies</a:t>
            </a:r>
            <a:r>
              <a:rPr lang="en-US" sz="2400" dirty="0">
                <a:latin typeface="Franklin Gothic Book" panose="020B0503020102020204" pitchFamily="34" charset="0"/>
              </a:rPr>
              <a:t> </a:t>
            </a:r>
          </a:p>
          <a:p>
            <a:pPr lvl="1">
              <a:buFont typeface="Arial" panose="020B0604020202020204" pitchFamily="34" charset="0"/>
              <a:buChar char="•"/>
            </a:pPr>
            <a:r>
              <a:rPr lang="en-US" sz="2400" dirty="0">
                <a:latin typeface="Franklin Gothic Book" panose="020B0503020102020204" pitchFamily="34" charset="0"/>
              </a:rPr>
              <a:t>Section D:  Deeper Dive into the Inquiry Practices: Questioning</a:t>
            </a:r>
          </a:p>
          <a:p>
            <a:pPr lvl="1">
              <a:buFont typeface="Arial" panose="020B0604020202020204" pitchFamily="34" charset="0"/>
              <a:buChar char="•"/>
            </a:pPr>
            <a:r>
              <a:rPr lang="en-US" sz="2400" dirty="0">
                <a:latin typeface="Franklin Gothic Book" panose="020B0503020102020204" pitchFamily="34" charset="0"/>
              </a:rPr>
              <a:t>Section E:  Deeper Dive into the Inquiry Practices: Using Evidence</a:t>
            </a:r>
          </a:p>
          <a:p>
            <a:pPr lvl="1">
              <a:buFont typeface="Arial" panose="020B0604020202020204" pitchFamily="34" charset="0"/>
              <a:buChar char="•"/>
            </a:pPr>
            <a:r>
              <a:rPr lang="en-US" sz="2400" dirty="0">
                <a:latin typeface="Franklin Gothic Book" panose="020B0503020102020204" pitchFamily="34" charset="0"/>
              </a:rPr>
              <a:t>Section F:  Deeper Dive into the Inquiry Practices: Communicating Conclusions</a:t>
            </a:r>
          </a:p>
          <a:p>
            <a:pPr lvl="1">
              <a:buFont typeface="Arial" panose="020B0604020202020204" pitchFamily="34" charset="0"/>
              <a:buChar char="•"/>
            </a:pPr>
            <a:r>
              <a:rPr lang="en-US" sz="2400" dirty="0">
                <a:latin typeface="Franklin Gothic Book" panose="020B0503020102020204" pitchFamily="34" charset="0"/>
              </a:rPr>
              <a:t>Section G:  Deeper Dive into the Discipline Strands and the Concepts and Practices </a:t>
            </a:r>
          </a:p>
          <a:p>
            <a:pPr lvl="1">
              <a:buFont typeface="Arial" panose="020B0604020202020204" pitchFamily="34" charset="0"/>
              <a:buChar char="•"/>
            </a:pPr>
            <a:r>
              <a:rPr lang="en-US" sz="2400" dirty="0">
                <a:latin typeface="Franklin Gothic Book" panose="020B0503020102020204" pitchFamily="34" charset="0"/>
              </a:rPr>
              <a:t>Section H:  </a:t>
            </a:r>
            <a:r>
              <a:rPr lang="en-US" sz="2400" dirty="0">
                <a:latin typeface="Franklin Gothic Book" panose="020B0503020102020204" pitchFamily="34" charset="0"/>
                <a:cs typeface="Arial"/>
              </a:rPr>
              <a:t>Exploring a Strongly Aligned Assignment Example</a:t>
            </a:r>
            <a:endParaRPr lang="en-US" altLang="en-US" sz="2400" dirty="0">
              <a:latin typeface="Franklin Gothic Book" panose="020B0503020102020204" pitchFamily="34" charset="0"/>
              <a:cs typeface="Arial"/>
            </a:endParaRPr>
          </a:p>
          <a:p>
            <a:pPr lvl="1">
              <a:buFont typeface="Arial" panose="020B0604020202020204" pitchFamily="34" charset="0"/>
              <a:buChar char="•"/>
            </a:pPr>
            <a:r>
              <a:rPr lang="en-US" sz="2400" dirty="0">
                <a:latin typeface="Franklin Gothic Book" panose="020B0503020102020204" pitchFamily="34" charset="0"/>
              </a:rPr>
              <a:t>Section I: Wrap &amp; Next Steps</a:t>
            </a:r>
            <a:endParaRPr lang="en-US" altLang="en-US" sz="2400" dirty="0">
              <a:latin typeface="Franklin Gothic Book" panose="020B0503020102020204" pitchFamily="34" charset="0"/>
            </a:endParaRPr>
          </a:p>
          <a:p>
            <a:pPr>
              <a:buFont typeface="Arial" panose="020B0604020202020204" pitchFamily="34" charset="0"/>
              <a:buChar char="•"/>
            </a:pPr>
            <a:r>
              <a:rPr lang="en-US" sz="2400" dirty="0">
                <a:latin typeface="Franklin Gothic Book" panose="020B0503020102020204" pitchFamily="34" charset="0"/>
              </a:rPr>
              <a:t>These sessions are intended to support the successful transition to and implementation of the </a:t>
            </a:r>
            <a:r>
              <a:rPr lang="en-US" sz="2400" i="1" dirty="0">
                <a:latin typeface="Franklin Gothic Book" panose="020B0503020102020204" pitchFamily="34" charset="0"/>
              </a:rPr>
              <a:t>Kentucky Academic Standards (KAS) for Social Studies</a:t>
            </a:r>
            <a:r>
              <a:rPr lang="en-US" sz="2400" dirty="0">
                <a:latin typeface="Franklin Gothic Book" panose="020B0503020102020204" pitchFamily="34" charset="0"/>
              </a:rPr>
              <a:t> in classrooms across the state. </a:t>
            </a:r>
          </a:p>
          <a:p>
            <a:pPr marL="0" indent="0">
              <a:buNone/>
            </a:pPr>
            <a:endParaRPr lang="en-US" sz="2400" dirty="0"/>
          </a:p>
        </p:txBody>
      </p:sp>
      <p:sp>
        <p:nvSpPr>
          <p:cNvPr id="4" name="Slide Number Placeholder 3"/>
          <p:cNvSpPr>
            <a:spLocks noGrp="1"/>
          </p:cNvSpPr>
          <p:nvPr>
            <p:ph type="sldNum" sz="quarter" idx="12"/>
          </p:nvPr>
        </p:nvSpPr>
        <p:spPr/>
        <p:txBody>
          <a:bodyPr/>
          <a:lstStyle/>
          <a:p>
            <a:fld id="{91BD7323-49BF-4C97-8773-5EC64C492009}" type="slidenum">
              <a:rPr lang="en-US" smtClean="0"/>
              <a:t>90</a:t>
            </a:fld>
            <a:endParaRPr lang="en-US" dirty="0"/>
          </a:p>
        </p:txBody>
      </p:sp>
    </p:spTree>
    <p:extLst>
      <p:ext uri="{BB962C8B-B14F-4D97-AF65-F5344CB8AC3E}">
        <p14:creationId xmlns:p14="http://schemas.microsoft.com/office/powerpoint/2010/main" val="11518385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
            <a:ext cx="8596668" cy="819150"/>
          </a:xfrm>
        </p:spPr>
        <p:txBody>
          <a:bodyPr/>
          <a:lstStyle/>
          <a:p>
            <a:r>
              <a:rPr lang="en-US" dirty="0">
                <a:latin typeface="Franklin Gothic Medium" panose="020B0603020102020204" pitchFamily="34" charset="0"/>
              </a:rPr>
              <a:t>Consider:</a:t>
            </a:r>
          </a:p>
        </p:txBody>
      </p:sp>
      <p:sp>
        <p:nvSpPr>
          <p:cNvPr id="3" name="Text Placeholder 2"/>
          <p:cNvSpPr>
            <a:spLocks noGrp="1"/>
          </p:cNvSpPr>
          <p:nvPr>
            <p:ph type="body" sz="quarter" idx="13"/>
          </p:nvPr>
        </p:nvSpPr>
        <p:spPr>
          <a:xfrm>
            <a:off x="478248" y="1009650"/>
            <a:ext cx="10399018" cy="5848350"/>
          </a:xfrm>
        </p:spPr>
        <p:txBody>
          <a:bodyPr/>
          <a:lstStyle/>
          <a:p>
            <a:pPr>
              <a:buFont typeface="Arial" panose="020B0604020202020204" pitchFamily="34" charset="0"/>
              <a:buChar char="•"/>
            </a:pPr>
            <a:r>
              <a:rPr lang="en-US" dirty="0">
                <a:latin typeface="Franklin Gothic Book" panose="020B0503020102020204" pitchFamily="34" charset="0"/>
              </a:rPr>
              <a:t>How effective was the Getting to Know the </a:t>
            </a:r>
            <a:r>
              <a:rPr lang="en-US" i="1" dirty="0">
                <a:latin typeface="Franklin Gothic Book" panose="020B0503020102020204" pitchFamily="34" charset="0"/>
              </a:rPr>
              <a:t>KAS for Social Studies </a:t>
            </a:r>
            <a:r>
              <a:rPr lang="en-US" dirty="0">
                <a:latin typeface="Franklin Gothic Book" panose="020B0503020102020204" pitchFamily="34" charset="0"/>
              </a:rPr>
              <a:t>module in meeting its goals? Most effective components? Least?</a:t>
            </a:r>
          </a:p>
          <a:p>
            <a:pPr>
              <a:buFont typeface="Arial" panose="020B0604020202020204" pitchFamily="34" charset="0"/>
              <a:buChar char="•"/>
            </a:pPr>
            <a:r>
              <a:rPr lang="en-US" dirty="0">
                <a:latin typeface="Franklin Gothic Book" panose="020B0503020102020204" pitchFamily="34" charset="0"/>
              </a:rPr>
              <a:t>During the implementation process, in what areas do you foresee you/teachers might need additional instructional support? Additional content support?</a:t>
            </a:r>
          </a:p>
          <a:p>
            <a:pPr>
              <a:buFont typeface="Arial" panose="020B0604020202020204" pitchFamily="34" charset="0"/>
              <a:buChar char="•"/>
            </a:pPr>
            <a:r>
              <a:rPr lang="en-US" dirty="0">
                <a:latin typeface="Franklin Gothic Book" panose="020B0503020102020204" pitchFamily="34" charset="0"/>
              </a:rPr>
              <a:t>What supports will you/teachers need in your school(s) to make implementation successful? </a:t>
            </a:r>
          </a:p>
          <a:p>
            <a:endParaRPr lang="en-US" dirty="0"/>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91</a:t>
            </a:fld>
            <a:endParaRPr lang="en-US" dirty="0"/>
          </a:p>
        </p:txBody>
      </p:sp>
    </p:spTree>
    <p:extLst>
      <p:ext uri="{BB962C8B-B14F-4D97-AF65-F5344CB8AC3E}">
        <p14:creationId xmlns:p14="http://schemas.microsoft.com/office/powerpoint/2010/main" val="22991458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Planning for Next Steps</a:t>
            </a:r>
          </a:p>
        </p:txBody>
      </p:sp>
      <p:sp>
        <p:nvSpPr>
          <p:cNvPr id="3" name="Text Placeholder 2"/>
          <p:cNvSpPr>
            <a:spLocks noGrp="1"/>
          </p:cNvSpPr>
          <p:nvPr>
            <p:ph type="body" sz="quarter" idx="13"/>
          </p:nvPr>
        </p:nvSpPr>
        <p:spPr>
          <a:xfrm>
            <a:off x="276226" y="1352550"/>
            <a:ext cx="9468276" cy="5322225"/>
          </a:xfrm>
        </p:spPr>
        <p:txBody>
          <a:bodyPr/>
          <a:lstStyle/>
          <a:p>
            <a:pPr>
              <a:buFont typeface="Arial" panose="020B0604020202020204" pitchFamily="34" charset="0"/>
              <a:buChar char="•"/>
            </a:pPr>
            <a:r>
              <a:rPr lang="en-US" dirty="0">
                <a:latin typeface="Franklin Gothic Book" panose="020B0503020102020204" pitchFamily="34" charset="0"/>
              </a:rPr>
              <a:t>Where do we go from here? </a:t>
            </a:r>
          </a:p>
          <a:p>
            <a:pPr>
              <a:buFont typeface="Arial" panose="020B0604020202020204" pitchFamily="34" charset="0"/>
              <a:buChar char="•"/>
            </a:pPr>
            <a:r>
              <a:rPr lang="en-US" dirty="0">
                <a:latin typeface="Franklin Gothic Book" panose="020B0503020102020204" pitchFamily="34" charset="0"/>
              </a:rPr>
              <a:t>The implementation of the </a:t>
            </a:r>
            <a:r>
              <a:rPr lang="en-US" i="1" dirty="0">
                <a:latin typeface="Franklin Gothic Book" panose="020B0503020102020204" pitchFamily="34" charset="0"/>
              </a:rPr>
              <a:t>KAS for Social Studies</a:t>
            </a:r>
            <a:r>
              <a:rPr lang="en-US" dirty="0">
                <a:latin typeface="Franklin Gothic Book" panose="020B0503020102020204" pitchFamily="34" charset="0"/>
              </a:rPr>
              <a:t> will mean that there are changes for educators across the state.  </a:t>
            </a:r>
          </a:p>
          <a:p>
            <a:pPr>
              <a:buFont typeface="Arial" panose="020B0604020202020204" pitchFamily="34" charset="0"/>
              <a:buChar char="•"/>
            </a:pPr>
            <a:r>
              <a:rPr lang="en-US" dirty="0">
                <a:latin typeface="Franklin Gothic Book" panose="020B0503020102020204" pitchFamily="34" charset="0"/>
              </a:rPr>
              <a:t>Districts and schools will need to prepare and prioritize the next steps in the implementation process.</a:t>
            </a:r>
          </a:p>
          <a:p>
            <a:pPr>
              <a:buFont typeface="Arial" panose="020B0604020202020204" pitchFamily="34" charset="0"/>
              <a:buChar char="•"/>
            </a:pPr>
            <a:r>
              <a:rPr lang="en-US" dirty="0">
                <a:latin typeface="Franklin Gothic Book" panose="020B0503020102020204" pitchFamily="34" charset="0"/>
              </a:rPr>
              <a:t>Begin the </a:t>
            </a:r>
            <a:r>
              <a:rPr lang="en-US" dirty="0">
                <a:solidFill>
                  <a:schemeClr val="tx1"/>
                </a:solidFill>
                <a:latin typeface="Franklin Gothic Book" panose="020B0503020102020204" pitchFamily="34" charset="0"/>
              </a:rPr>
              <a:t>Pain-Gain Map.</a:t>
            </a:r>
          </a:p>
        </p:txBody>
      </p:sp>
      <p:sp>
        <p:nvSpPr>
          <p:cNvPr id="4" name="Slide Number Placeholder 3"/>
          <p:cNvSpPr>
            <a:spLocks noGrp="1"/>
          </p:cNvSpPr>
          <p:nvPr>
            <p:ph type="sldNum" sz="quarter" idx="12"/>
          </p:nvPr>
        </p:nvSpPr>
        <p:spPr/>
        <p:txBody>
          <a:bodyPr/>
          <a:lstStyle/>
          <a:p>
            <a:fld id="{91BD7323-49BF-4C97-8773-5EC64C492009}" type="slidenum">
              <a:rPr lang="en-US" smtClean="0"/>
              <a:t>92</a:t>
            </a:fld>
            <a:endParaRPr lang="en-US" dirty="0"/>
          </a:p>
        </p:txBody>
      </p:sp>
    </p:spTree>
    <p:extLst>
      <p:ext uri="{BB962C8B-B14F-4D97-AF65-F5344CB8AC3E}">
        <p14:creationId xmlns:p14="http://schemas.microsoft.com/office/powerpoint/2010/main" val="1041218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91BD7323-49BF-4C97-8773-5EC64C492009}" type="slidenum">
              <a:rPr lang="en-US" smtClean="0"/>
              <a:t>93</a:t>
            </a:fld>
            <a:endParaRPr lang="en-US" dirty="0"/>
          </a:p>
        </p:txBody>
      </p:sp>
      <p:sp>
        <p:nvSpPr>
          <p:cNvPr id="3" name="Text Placeholder 2" hidden="1"/>
          <p:cNvSpPr>
            <a:spLocks noGrp="1"/>
          </p:cNvSpPr>
          <p:nvPr>
            <p:ph type="body" idx="1"/>
          </p:nvPr>
        </p:nvSpPr>
        <p:spPr/>
        <p:txBody>
          <a:bodyPr/>
          <a:lstStyle/>
          <a:p>
            <a:endParaRPr lang="en-US" dirty="0"/>
          </a:p>
        </p:txBody>
      </p:sp>
      <p:pic>
        <p:nvPicPr>
          <p:cNvPr id="1026" name="Picture 2" descr="https://lh4.googleusercontent.com/T8N5UyWlK58lPsBXK5Ci3fgKI2IWUH4Xyan81_udqmjFnbuQnw70kT3wyUX2htf--vKACthcVzMdpO1COcAddj2uCAZ27am6qbhV3OF8VTIaEqlg74rsKYihBSkozXEXYEhNU5uvf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82" y="372474"/>
            <a:ext cx="2061234" cy="20612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49682" y="2652784"/>
            <a:ext cx="8176743" cy="2400657"/>
          </a:xfrm>
          <a:prstGeom prst="rect">
            <a:avLst/>
          </a:prstGeom>
        </p:spPr>
        <p:txBody>
          <a:bodyPr wrap="square">
            <a:spAutoFit/>
          </a:bodyPr>
          <a:lstStyle/>
          <a:p>
            <a:r>
              <a:rPr lang="en-US" sz="3000" dirty="0">
                <a:latin typeface="Franklin Gothic Book" panose="020B0503020102020204" pitchFamily="34" charset="0"/>
                <a:cs typeface="Calibri" panose="020F0502020204030204" pitchFamily="34" charset="0"/>
              </a:rPr>
              <a:t>This is the end of the Getting to Know the </a:t>
            </a:r>
            <a:r>
              <a:rPr lang="en-US" sz="3000" i="1" dirty="0">
                <a:latin typeface="Franklin Gothic Book" panose="020B0503020102020204" pitchFamily="34" charset="0"/>
                <a:cs typeface="Calibri" panose="020F0502020204030204" pitchFamily="34" charset="0"/>
              </a:rPr>
              <a:t>KAS for Social Studies </a:t>
            </a:r>
            <a:r>
              <a:rPr lang="en-US" sz="3000" dirty="0">
                <a:latin typeface="Franklin Gothic Book" panose="020B0503020102020204" pitchFamily="34" charset="0"/>
                <a:cs typeface="Calibri" panose="020F0502020204030204" pitchFamily="34" charset="0"/>
              </a:rPr>
              <a:t>module.</a:t>
            </a:r>
          </a:p>
          <a:p>
            <a:endParaRPr lang="en-US" sz="3000" dirty="0">
              <a:latin typeface="Franklin Gothic Book" panose="020B0503020102020204" pitchFamily="34" charset="0"/>
              <a:cs typeface="Calibri" panose="020F0502020204030204" pitchFamily="34" charset="0"/>
            </a:endParaRPr>
          </a:p>
          <a:p>
            <a:r>
              <a:rPr lang="en-US" sz="3000" dirty="0">
                <a:latin typeface="Franklin Gothic Book" panose="020B0503020102020204" pitchFamily="34" charset="0"/>
                <a:cs typeface="Calibri" panose="020F0502020204030204" pitchFamily="34" charset="0"/>
              </a:rPr>
              <a:t>Please complete the KDE survey to provide feedback on the module and to share your needs.</a:t>
            </a:r>
          </a:p>
        </p:txBody>
      </p:sp>
      <p:sp>
        <p:nvSpPr>
          <p:cNvPr id="2" name="Title 1" hidden="1">
            <a:extLst>
              <a:ext uri="{FF2B5EF4-FFF2-40B4-BE49-F238E27FC236}">
                <a16:creationId xmlns:a16="http://schemas.microsoft.com/office/drawing/2014/main" id="{2085A26A-F29F-4496-DD57-23DB8573D908}"/>
              </a:ext>
            </a:extLst>
          </p:cNvPr>
          <p:cNvSpPr>
            <a:spLocks noGrp="1"/>
          </p:cNvSpPr>
          <p:nvPr>
            <p:ph type="title"/>
          </p:nvPr>
        </p:nvSpPr>
        <p:spPr/>
        <p:txBody>
          <a:bodyPr/>
          <a:lstStyle/>
          <a:p>
            <a:r>
              <a:rPr lang="en-US" dirty="0"/>
              <a:t>Stop</a:t>
            </a:r>
          </a:p>
        </p:txBody>
      </p:sp>
    </p:spTree>
    <p:extLst>
      <p:ext uri="{BB962C8B-B14F-4D97-AF65-F5344CB8AC3E}">
        <p14:creationId xmlns:p14="http://schemas.microsoft.com/office/powerpoint/2010/main" val="42436584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2164076" y="667376"/>
            <a:ext cx="9228600" cy="303580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72B62"/>
              </a:buClr>
              <a:buSzPts val="4800"/>
              <a:buFont typeface="Georgia"/>
              <a:buNone/>
            </a:pPr>
            <a:r>
              <a:rPr lang="en-US" sz="4000" dirty="0"/>
              <a:t>Getting to Know the </a:t>
            </a:r>
            <a:br>
              <a:rPr lang="en-US" sz="4000" dirty="0"/>
            </a:br>
            <a:r>
              <a:rPr lang="en-US" sz="4000" i="1" dirty="0"/>
              <a:t>Kentucky Academic Standards for Social Studies</a:t>
            </a:r>
            <a:br>
              <a:rPr lang="en-US" sz="4000" dirty="0"/>
            </a:br>
            <a:endParaRPr sz="4000" b="0" i="0" u="none" strike="noStrike" cap="none" dirty="0">
              <a:solidFill>
                <a:srgbClr val="072B62"/>
              </a:solidFill>
              <a:latin typeface="Georgia"/>
              <a:ea typeface="Georgia"/>
              <a:cs typeface="Georgia"/>
              <a:sym typeface="Georgia"/>
            </a:endParaRPr>
          </a:p>
        </p:txBody>
      </p:sp>
      <p:sp>
        <p:nvSpPr>
          <p:cNvPr id="341" name="Shape 341"/>
          <p:cNvSpPr txBox="1">
            <a:spLocks noGrp="1"/>
          </p:cNvSpPr>
          <p:nvPr>
            <p:ph type="subTitle" idx="1"/>
          </p:nvPr>
        </p:nvSpPr>
        <p:spPr>
          <a:xfrm>
            <a:off x="2313526" y="3703184"/>
            <a:ext cx="9088236" cy="1261872"/>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D2BD24"/>
              </a:buClr>
              <a:buSzPts val="2800"/>
              <a:buFont typeface="Noto Sans Symbols"/>
              <a:buNone/>
            </a:pPr>
            <a:r>
              <a:rPr lang="en-US" sz="4000" b="0" i="0" u="none" strike="noStrike" cap="none" dirty="0">
                <a:solidFill>
                  <a:srgbClr val="7F7F7F"/>
                </a:solidFill>
                <a:latin typeface="Georgia" panose="02040502050405020303" pitchFamily="18" charset="0"/>
                <a:sym typeface="Source Sans Pro"/>
              </a:rPr>
              <a:t>Appendix: Section A</a:t>
            </a:r>
          </a:p>
          <a:p>
            <a:pPr marL="0" marR="0" lvl="0" indent="0" rtl="0">
              <a:lnSpc>
                <a:spcPct val="100000"/>
              </a:lnSpc>
              <a:spcBef>
                <a:spcPts val="0"/>
              </a:spcBef>
              <a:spcAft>
                <a:spcPts val="0"/>
              </a:spcAft>
              <a:buClr>
                <a:srgbClr val="D2BD24"/>
              </a:buClr>
              <a:buSzPts val="2800"/>
              <a:buFont typeface="Noto Sans Symbols"/>
              <a:buNone/>
            </a:pPr>
            <a:r>
              <a:rPr lang="en-US" sz="4000" dirty="0">
                <a:latin typeface="Georgia" panose="02040502050405020303" pitchFamily="18" charset="0"/>
              </a:rPr>
              <a:t>Revision Process Overview</a:t>
            </a:r>
            <a:endParaRPr sz="4000" b="0" i="0" u="none" strike="noStrike" cap="none" dirty="0">
              <a:solidFill>
                <a:srgbClr val="7F7F7F"/>
              </a:solidFill>
              <a:latin typeface="Georgia" panose="02040502050405020303" pitchFamily="18" charset="0"/>
              <a:sym typeface="Source Sans Pro"/>
            </a:endParaRPr>
          </a:p>
        </p:txBody>
      </p:sp>
    </p:spTree>
    <p:extLst>
      <p:ext uri="{BB962C8B-B14F-4D97-AF65-F5344CB8AC3E}">
        <p14:creationId xmlns:p14="http://schemas.microsoft.com/office/powerpoint/2010/main" val="37478657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Group Norms</a:t>
            </a:r>
          </a:p>
        </p:txBody>
      </p:sp>
      <p:sp>
        <p:nvSpPr>
          <p:cNvPr id="3" name="Text Placeholder 2"/>
          <p:cNvSpPr>
            <a:spLocks noGrp="1"/>
          </p:cNvSpPr>
          <p:nvPr>
            <p:ph type="body" sz="quarter" idx="13"/>
          </p:nvPr>
        </p:nvSpPr>
        <p:spPr>
          <a:xfrm>
            <a:off x="555786" y="1224951"/>
            <a:ext cx="9188715" cy="5449824"/>
          </a:xfrm>
        </p:spPr>
        <p:txBody>
          <a:bodyPr/>
          <a:lstStyle/>
          <a:p>
            <a:pPr>
              <a:buFont typeface="Arial" panose="020B0604020202020204" pitchFamily="34" charset="0"/>
              <a:buChar char="•"/>
            </a:pPr>
            <a:r>
              <a:rPr lang="en-US" dirty="0">
                <a:latin typeface="Franklin Gothic Book" panose="020B0503020102020204" pitchFamily="34" charset="0"/>
              </a:rPr>
              <a:t>Assume best intentions.</a:t>
            </a:r>
          </a:p>
          <a:p>
            <a:pPr>
              <a:buFont typeface="Arial" panose="020B0604020202020204" pitchFamily="34" charset="0"/>
              <a:buChar char="•"/>
            </a:pPr>
            <a:r>
              <a:rPr lang="en-US" dirty="0">
                <a:latin typeface="Franklin Gothic Book" panose="020B0503020102020204" pitchFamily="34" charset="0"/>
              </a:rPr>
              <a:t>Listen carefully to one another.</a:t>
            </a:r>
          </a:p>
          <a:p>
            <a:pPr>
              <a:buFont typeface="Arial" panose="020B0604020202020204" pitchFamily="34" charset="0"/>
              <a:buChar char="•"/>
            </a:pPr>
            <a:r>
              <a:rPr lang="en-US" dirty="0">
                <a:latin typeface="Franklin Gothic Book" panose="020B0503020102020204" pitchFamily="34" charset="0"/>
              </a:rPr>
              <a:t>Be open to new ideas.</a:t>
            </a:r>
          </a:p>
          <a:p>
            <a:pPr>
              <a:buFont typeface="Arial" panose="020B0604020202020204" pitchFamily="34" charset="0"/>
              <a:buChar char="•"/>
            </a:pPr>
            <a:r>
              <a:rPr lang="en-US" dirty="0">
                <a:latin typeface="Franklin Gothic Book" panose="020B0503020102020204" pitchFamily="34" charset="0"/>
              </a:rPr>
              <a:t>Be open to working outside your comfort zone.</a:t>
            </a:r>
          </a:p>
          <a:p>
            <a:pPr>
              <a:buFont typeface="Arial" panose="020B0604020202020204" pitchFamily="34" charset="0"/>
              <a:buChar char="•"/>
            </a:pPr>
            <a:r>
              <a:rPr lang="en-US" dirty="0">
                <a:latin typeface="Franklin Gothic Book" panose="020B0503020102020204" pitchFamily="34" charset="0"/>
              </a:rPr>
              <a:t>Ask questions.</a:t>
            </a:r>
          </a:p>
          <a:p>
            <a:pPr>
              <a:buFont typeface="Arial" panose="020B0604020202020204" pitchFamily="34" charset="0"/>
              <a:buChar char="•"/>
            </a:pPr>
            <a:r>
              <a:rPr lang="en-US" dirty="0">
                <a:latin typeface="Franklin Gothic Book" panose="020B0503020102020204" pitchFamily="34" charset="0"/>
              </a:rPr>
              <a:t>Allow a chance for everyone to participate.</a:t>
            </a:r>
          </a:p>
        </p:txBody>
      </p:sp>
      <p:sp>
        <p:nvSpPr>
          <p:cNvPr id="4" name="Slide Number Placeholder 3"/>
          <p:cNvSpPr>
            <a:spLocks noGrp="1"/>
          </p:cNvSpPr>
          <p:nvPr>
            <p:ph type="sldNum" sz="quarter" idx="12"/>
          </p:nvPr>
        </p:nvSpPr>
        <p:spPr/>
        <p:txBody>
          <a:bodyPr/>
          <a:lstStyle/>
          <a:p>
            <a:fld id="{91BD7323-49BF-4C97-8773-5EC64C492009}" type="slidenum">
              <a:rPr lang="en-US" smtClean="0"/>
              <a:t>95</a:t>
            </a:fld>
            <a:endParaRPr lang="en-US" dirty="0"/>
          </a:p>
        </p:txBody>
      </p:sp>
    </p:spTree>
    <p:extLst>
      <p:ext uri="{BB962C8B-B14F-4D97-AF65-F5344CB8AC3E}">
        <p14:creationId xmlns:p14="http://schemas.microsoft.com/office/powerpoint/2010/main" val="4209091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151533" y="156400"/>
            <a:ext cx="9064400" cy="1320800"/>
          </a:xfrm>
          <a:prstGeom prst="rect">
            <a:avLst/>
          </a:prstGeom>
          <a:noFill/>
          <a:ln>
            <a:noFill/>
          </a:ln>
        </p:spPr>
        <p:txBody>
          <a:bodyPr spcFirstLastPara="1" wrap="square" lIns="91433" tIns="45700" rIns="91433" bIns="45700" anchor="t" anchorCtr="0">
            <a:noAutofit/>
          </a:bodyPr>
          <a:lstStyle/>
          <a:p>
            <a:r>
              <a:rPr lang="en" sz="4533" dirty="0">
                <a:latin typeface="Franklin Gothic Medium" panose="020B0603020102020204" pitchFamily="34" charset="0"/>
              </a:rPr>
              <a:t>Module Goals:  </a:t>
            </a:r>
            <a:endParaRPr sz="4533" dirty="0">
              <a:latin typeface="Franklin Gothic Medium" panose="020B0603020102020204" pitchFamily="34" charset="0"/>
            </a:endParaRPr>
          </a:p>
        </p:txBody>
      </p:sp>
      <p:sp>
        <p:nvSpPr>
          <p:cNvPr id="153" name="Google Shape;153;p25"/>
          <p:cNvSpPr txBox="1">
            <a:spLocks noGrp="1"/>
          </p:cNvSpPr>
          <p:nvPr>
            <p:ph type="body" idx="1"/>
          </p:nvPr>
        </p:nvSpPr>
        <p:spPr>
          <a:xfrm>
            <a:off x="0" y="816800"/>
            <a:ext cx="11368585" cy="5661633"/>
          </a:xfrm>
          <a:prstGeom prst="rect">
            <a:avLst/>
          </a:prstGeom>
          <a:noFill/>
          <a:ln>
            <a:noFill/>
          </a:ln>
        </p:spPr>
        <p:txBody>
          <a:bodyPr spcFirstLastPara="1" wrap="square" lIns="91433" tIns="45700" rIns="91433" bIns="45700" anchor="t" anchorCtr="0">
            <a:noAutofit/>
          </a:bodyPr>
          <a:lstStyle/>
          <a:p>
            <a:pPr indent="-457189">
              <a:lnSpc>
                <a:spcPct val="150000"/>
              </a:lnSpc>
              <a:spcBef>
                <a:spcPts val="0"/>
              </a:spcBef>
              <a:buSzPts val="1800"/>
              <a:buFont typeface="Arial" panose="020B0604020202020204" pitchFamily="34" charset="0"/>
              <a:buChar char="•"/>
            </a:pPr>
            <a:r>
              <a:rPr lang="en" sz="2400" dirty="0">
                <a:solidFill>
                  <a:schemeClr val="tx1"/>
                </a:solidFill>
                <a:latin typeface="Franklin Gothic Book" panose="020B0503020102020204" pitchFamily="34" charset="0"/>
              </a:rPr>
              <a:t>Build a shared understanding of the </a:t>
            </a:r>
            <a:r>
              <a:rPr lang="en" sz="2400" i="1" dirty="0">
                <a:solidFill>
                  <a:schemeClr val="tx1"/>
                </a:solidFill>
                <a:latin typeface="Franklin Gothic Book" panose="020B0503020102020204" pitchFamily="34" charset="0"/>
              </a:rPr>
              <a:t>KAS for Social Studies </a:t>
            </a:r>
            <a:r>
              <a:rPr lang="en" sz="2400" dirty="0">
                <a:solidFill>
                  <a:schemeClr val="tx1"/>
                </a:solidFill>
                <a:latin typeface="Franklin Gothic Book" panose="020B0503020102020204" pitchFamily="34" charset="0"/>
              </a:rPr>
              <a:t>document.</a:t>
            </a:r>
            <a:endParaRPr sz="2400" dirty="0">
              <a:solidFill>
                <a:schemeClr val="tx1"/>
              </a:solidFill>
              <a:latin typeface="Franklin Gothic Book" panose="020B0503020102020204" pitchFamily="34" charset="0"/>
            </a:endParaRPr>
          </a:p>
          <a:p>
            <a:pPr indent="-457189">
              <a:lnSpc>
                <a:spcPct val="150000"/>
              </a:lnSpc>
              <a:spcBef>
                <a:spcPts val="0"/>
              </a:spcBef>
              <a:buSzPts val="1800"/>
              <a:buFont typeface="Arial" panose="020B0604020202020204" pitchFamily="34" charset="0"/>
              <a:buChar char="•"/>
            </a:pPr>
            <a:r>
              <a:rPr lang="en" sz="2400" dirty="0">
                <a:solidFill>
                  <a:schemeClr val="tx1"/>
                </a:solidFill>
                <a:latin typeface="Franklin Gothic Book" panose="020B0503020102020204" pitchFamily="34" charset="0"/>
              </a:rPr>
              <a:t>Strengthen the connection between the components of the KAS for Social Studies and the way those components can support teachers in the process of designing instruction.</a:t>
            </a:r>
            <a:endParaRPr sz="2400" dirty="0">
              <a:solidFill>
                <a:schemeClr val="tx1"/>
              </a:solidFill>
              <a:latin typeface="Franklin Gothic Book" panose="020B0503020102020204" pitchFamily="34" charset="0"/>
            </a:endParaRPr>
          </a:p>
          <a:p>
            <a:pPr indent="-457189">
              <a:lnSpc>
                <a:spcPct val="150000"/>
              </a:lnSpc>
              <a:spcBef>
                <a:spcPts val="0"/>
              </a:spcBef>
              <a:buSzPts val="1800"/>
              <a:buFont typeface="Arial" panose="020B0604020202020204" pitchFamily="34" charset="0"/>
              <a:buChar char="•"/>
            </a:pPr>
            <a:r>
              <a:rPr lang="en" sz="2400" dirty="0">
                <a:solidFill>
                  <a:schemeClr val="tx1"/>
                </a:solidFill>
                <a:latin typeface="Franklin Gothic Book" panose="020B0503020102020204" pitchFamily="34" charset="0"/>
              </a:rPr>
              <a:t>Experience how the changes in the </a:t>
            </a:r>
            <a:r>
              <a:rPr lang="en" sz="2400" i="1" dirty="0">
                <a:solidFill>
                  <a:schemeClr val="tx1"/>
                </a:solidFill>
                <a:latin typeface="Franklin Gothic Book" panose="020B0503020102020204" pitchFamily="34" charset="0"/>
              </a:rPr>
              <a:t>KAS for Social Studies </a:t>
            </a:r>
            <a:r>
              <a:rPr lang="en" sz="2400" dirty="0">
                <a:solidFill>
                  <a:schemeClr val="tx1"/>
                </a:solidFill>
                <a:latin typeface="Franklin Gothic Book" panose="020B0503020102020204" pitchFamily="34" charset="0"/>
              </a:rPr>
              <a:t>can and should be reflected in student experiences within our classrooms.</a:t>
            </a:r>
            <a:endParaRPr sz="2400" dirty="0">
              <a:solidFill>
                <a:schemeClr val="tx1"/>
              </a:solidFill>
              <a:latin typeface="Franklin Gothic Book" panose="020B0503020102020204" pitchFamily="34" charset="0"/>
            </a:endParaRPr>
          </a:p>
          <a:p>
            <a:pPr indent="-457189">
              <a:lnSpc>
                <a:spcPct val="150000"/>
              </a:lnSpc>
              <a:spcBef>
                <a:spcPts val="0"/>
              </a:spcBef>
              <a:buSzPts val="1800"/>
              <a:buFont typeface="Arial" panose="020B0604020202020204" pitchFamily="34" charset="0"/>
              <a:buChar char="•"/>
            </a:pPr>
            <a:r>
              <a:rPr lang="en" sz="2400" dirty="0">
                <a:solidFill>
                  <a:schemeClr val="tx1"/>
                </a:solidFill>
                <a:latin typeface="Franklin Gothic Book" panose="020B0503020102020204" pitchFamily="34" charset="0"/>
              </a:rPr>
              <a:t>Identify and prioritize areas where future professional learning opportunities will be needed in the implementation process with the new </a:t>
            </a:r>
            <a:r>
              <a:rPr lang="en" sz="2400" i="1" dirty="0">
                <a:solidFill>
                  <a:schemeClr val="tx1"/>
                </a:solidFill>
                <a:latin typeface="Franklin Gothic Book" panose="020B0503020102020204" pitchFamily="34" charset="0"/>
              </a:rPr>
              <a:t>KAS for Social Studies </a:t>
            </a:r>
            <a:r>
              <a:rPr lang="en" sz="2400" dirty="0">
                <a:solidFill>
                  <a:schemeClr val="tx1"/>
                </a:solidFill>
                <a:latin typeface="Franklin Gothic Book" panose="020B0503020102020204" pitchFamily="34" charset="0"/>
              </a:rPr>
              <a:t>and discuss the plan to address those areas.</a:t>
            </a:r>
            <a:endParaRPr sz="2400" dirty="0">
              <a:solidFill>
                <a:schemeClr val="tx1"/>
              </a:solidFill>
              <a:latin typeface="Franklin Gothic Book" panose="020B0503020102020204" pitchFamily="34" charset="0"/>
            </a:endParaRPr>
          </a:p>
          <a:p>
            <a:pPr marL="457189" indent="-220128">
              <a:lnSpc>
                <a:spcPct val="80000"/>
              </a:lnSpc>
              <a:buNone/>
            </a:pPr>
            <a:endParaRPr sz="2400" dirty="0"/>
          </a:p>
        </p:txBody>
      </p:sp>
      <p:sp>
        <p:nvSpPr>
          <p:cNvPr id="154" name="Google Shape;154;p25"/>
          <p:cNvSpPr txBox="1">
            <a:spLocks noGrp="1"/>
          </p:cNvSpPr>
          <p:nvPr>
            <p:ph type="sldNum" idx="12"/>
          </p:nvPr>
        </p:nvSpPr>
        <p:spPr>
          <a:prstGeom prst="rect">
            <a:avLst/>
          </a:prstGeom>
        </p:spPr>
        <p:txBody>
          <a:bodyPr spcFirstLastPara="1" wrap="square" lIns="91433" tIns="45700" rIns="91433" bIns="45700" anchor="ctr" anchorCtr="0">
            <a:noAutofit/>
          </a:bodyPr>
          <a:lstStyle/>
          <a:p>
            <a:fld id="{00000000-1234-1234-1234-123412341234}" type="slidenum">
              <a:rPr lang="en"/>
              <a:pPr/>
              <a:t>96</a:t>
            </a:fld>
            <a:endParaRPr dirty="0"/>
          </a:p>
        </p:txBody>
      </p:sp>
    </p:spTree>
    <p:extLst>
      <p:ext uri="{BB962C8B-B14F-4D97-AF65-F5344CB8AC3E}">
        <p14:creationId xmlns:p14="http://schemas.microsoft.com/office/powerpoint/2010/main" val="29031963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Medium" panose="020B0603020102020204" pitchFamily="34" charset="0"/>
              </a:rPr>
              <a:t>Revision Process Overview </a:t>
            </a:r>
            <a:br>
              <a:rPr lang="en-US" dirty="0">
                <a:latin typeface="Franklin Gothic Medium" panose="020B0603020102020204" pitchFamily="34" charset="0"/>
              </a:rPr>
            </a:br>
            <a:r>
              <a:rPr lang="en-US" dirty="0">
                <a:latin typeface="Franklin Gothic Medium" panose="020B0603020102020204" pitchFamily="34" charset="0"/>
              </a:rPr>
              <a:t>Essential Questions</a:t>
            </a:r>
            <a:endParaRPr lang="en-US" dirty="0">
              <a:solidFill>
                <a:srgbClr val="FF0000"/>
              </a:solidFill>
              <a:latin typeface="Franklin Gothic Medium" panose="020B0603020102020204" pitchFamily="34" charset="0"/>
            </a:endParaRPr>
          </a:p>
        </p:txBody>
      </p:sp>
      <p:sp>
        <p:nvSpPr>
          <p:cNvPr id="3" name="Text Placeholder 2"/>
          <p:cNvSpPr>
            <a:spLocks noGrp="1"/>
          </p:cNvSpPr>
          <p:nvPr>
            <p:ph type="body" sz="quarter" idx="13"/>
          </p:nvPr>
        </p:nvSpPr>
        <p:spPr>
          <a:xfrm>
            <a:off x="555786" y="2641599"/>
            <a:ext cx="9188715" cy="4033175"/>
          </a:xfrm>
        </p:spPr>
        <p:txBody>
          <a:bodyPr/>
          <a:lstStyle/>
          <a:p>
            <a:pPr>
              <a:buFont typeface="Arial" panose="020B0604020202020204" pitchFamily="34" charset="0"/>
              <a:buChar char="•"/>
            </a:pPr>
            <a:r>
              <a:rPr lang="en-US" sz="4400" dirty="0">
                <a:latin typeface="Franklin Gothic Book" panose="020B0503020102020204" pitchFamily="34" charset="0"/>
              </a:rPr>
              <a:t>Why were the standards revised?</a:t>
            </a:r>
          </a:p>
          <a:p>
            <a:pPr>
              <a:buFont typeface="Arial" panose="020B0604020202020204" pitchFamily="34" charset="0"/>
              <a:buChar char="•"/>
            </a:pPr>
            <a:r>
              <a:rPr lang="en-US" sz="4400" dirty="0">
                <a:latin typeface="Franklin Gothic Book" panose="020B0503020102020204" pitchFamily="34" charset="0"/>
              </a:rPr>
              <a:t>What was the process for the revision?</a:t>
            </a:r>
          </a:p>
          <a:p>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97</a:t>
            </a:fld>
            <a:endParaRPr lang="en-US" dirty="0"/>
          </a:p>
        </p:txBody>
      </p:sp>
    </p:spTree>
    <p:extLst>
      <p:ext uri="{BB962C8B-B14F-4D97-AF65-F5344CB8AC3E}">
        <p14:creationId xmlns:p14="http://schemas.microsoft.com/office/powerpoint/2010/main" val="33658136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45" y="257025"/>
            <a:ext cx="11934438" cy="856158"/>
          </a:xfrm>
        </p:spPr>
        <p:txBody>
          <a:bodyPr>
            <a:normAutofit/>
          </a:bodyPr>
          <a:lstStyle/>
          <a:p>
            <a:pPr algn="ctr"/>
            <a:r>
              <a:rPr lang="en-US" dirty="0">
                <a:latin typeface="Franklin Gothic Medium" panose="020B0603020102020204" pitchFamily="34" charset="0"/>
              </a:rPr>
              <a:t>SB1 (2017) Standards Revision Requirements </a:t>
            </a:r>
          </a:p>
        </p:txBody>
      </p:sp>
      <p:sp>
        <p:nvSpPr>
          <p:cNvPr id="3" name="Text Placeholder 2"/>
          <p:cNvSpPr>
            <a:spLocks noGrp="1"/>
          </p:cNvSpPr>
          <p:nvPr>
            <p:ph type="body" sz="quarter" idx="13"/>
          </p:nvPr>
        </p:nvSpPr>
        <p:spPr>
          <a:xfrm>
            <a:off x="106016" y="949411"/>
            <a:ext cx="12085983" cy="4878183"/>
          </a:xfrm>
        </p:spPr>
        <p:txBody>
          <a:bodyPr>
            <a:normAutofit lnSpcReduction="10000"/>
          </a:bodyPr>
          <a:lstStyle/>
          <a:p>
            <a:pPr marL="0" indent="0">
              <a:buNone/>
            </a:pPr>
            <a:r>
              <a:rPr lang="en-US" i="1" dirty="0">
                <a:latin typeface="Franklin Gothic Book" panose="020B0503020102020204" pitchFamily="34" charset="0"/>
              </a:rPr>
              <a:t>The standards revision to the content standards shall: </a:t>
            </a:r>
          </a:p>
          <a:p>
            <a:pPr>
              <a:buFont typeface="Arial" panose="020B0604020202020204" pitchFamily="34" charset="0"/>
              <a:buChar char="•"/>
            </a:pPr>
            <a:r>
              <a:rPr lang="en-US" dirty="0">
                <a:latin typeface="Franklin Gothic Book" panose="020B0503020102020204" pitchFamily="34" charset="0"/>
              </a:rPr>
              <a:t>Focus on critical knowledge, skills, and capacities needed for success in the global economy;</a:t>
            </a:r>
          </a:p>
          <a:p>
            <a:pPr>
              <a:buFont typeface="Arial" panose="020B0604020202020204" pitchFamily="34" charset="0"/>
              <a:buChar char="•"/>
            </a:pPr>
            <a:r>
              <a:rPr lang="en-US" dirty="0">
                <a:latin typeface="Franklin Gothic Book" panose="020B0503020102020204" pitchFamily="34" charset="0"/>
              </a:rPr>
              <a:t>Result in fewer, but more in-depth standards to facilitate mastery learning; </a:t>
            </a:r>
          </a:p>
          <a:p>
            <a:pPr>
              <a:buFont typeface="Arial" panose="020B0604020202020204" pitchFamily="34" charset="0"/>
              <a:buChar char="•"/>
            </a:pPr>
            <a:r>
              <a:rPr lang="en-US" dirty="0">
                <a:latin typeface="Franklin Gothic Book" panose="020B0503020102020204" pitchFamily="34" charset="0"/>
              </a:rPr>
              <a:t>Communicate expectations more clearly and concisely to teachers, parents, students and citizens;</a:t>
            </a:r>
          </a:p>
          <a:p>
            <a:pPr>
              <a:buFont typeface="Arial" panose="020B0604020202020204" pitchFamily="34" charset="0"/>
              <a:buChar char="•"/>
            </a:pPr>
            <a:r>
              <a:rPr lang="en-US" dirty="0">
                <a:latin typeface="Franklin Gothic Book" panose="020B0503020102020204" pitchFamily="34" charset="0"/>
              </a:rPr>
              <a:t>Be based on evidence-based research;</a:t>
            </a:r>
          </a:p>
          <a:p>
            <a:pPr>
              <a:buFont typeface="Arial" panose="020B0604020202020204" pitchFamily="34" charset="0"/>
              <a:buChar char="•"/>
            </a:pPr>
            <a:r>
              <a:rPr lang="en-US" dirty="0">
                <a:latin typeface="Franklin Gothic Book" panose="020B0503020102020204" pitchFamily="34" charset="0"/>
              </a:rPr>
              <a:t>Consider international benchmarks; and </a:t>
            </a:r>
          </a:p>
          <a:p>
            <a:pPr>
              <a:buFont typeface="Arial" panose="020B0604020202020204" pitchFamily="34" charset="0"/>
              <a:buChar char="•"/>
            </a:pPr>
            <a:r>
              <a:rPr lang="en-US" dirty="0">
                <a:latin typeface="Franklin Gothic Book" panose="020B0503020102020204" pitchFamily="34" charset="0"/>
              </a:rPr>
              <a:t>Ensure that the standards are aligned from elementary to high school to post-secondary education so that students can be successful at each education level. </a:t>
            </a:r>
          </a:p>
          <a:p>
            <a:endParaRPr lang="en-US" dirty="0"/>
          </a:p>
        </p:txBody>
      </p:sp>
    </p:spTree>
    <p:extLst>
      <p:ext uri="{BB962C8B-B14F-4D97-AF65-F5344CB8AC3E}">
        <p14:creationId xmlns:p14="http://schemas.microsoft.com/office/powerpoint/2010/main" val="4859084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42" y="461742"/>
            <a:ext cx="8596668" cy="826187"/>
          </a:xfrm>
        </p:spPr>
        <p:txBody>
          <a:bodyPr>
            <a:normAutofit fontScale="90000"/>
          </a:bodyPr>
          <a:lstStyle/>
          <a:p>
            <a:r>
              <a:rPr lang="en-US" dirty="0">
                <a:latin typeface="Franklin Gothic Medium" panose="020B0603020102020204" pitchFamily="34" charset="0"/>
              </a:rPr>
              <a:t>Standards Creation Process</a:t>
            </a:r>
            <a:br>
              <a:rPr lang="en-US" dirty="0"/>
            </a:br>
            <a:endParaRPr lang="en-US" dirty="0"/>
          </a:p>
        </p:txBody>
      </p:sp>
      <p:sp>
        <p:nvSpPr>
          <p:cNvPr id="3" name="Text Placeholder 2"/>
          <p:cNvSpPr>
            <a:spLocks noGrp="1"/>
          </p:cNvSpPr>
          <p:nvPr>
            <p:ph type="body" sz="quarter" idx="13"/>
          </p:nvPr>
        </p:nvSpPr>
        <p:spPr>
          <a:xfrm>
            <a:off x="0" y="1083212"/>
            <a:ext cx="11150221" cy="5774788"/>
          </a:xfrm>
        </p:spPr>
        <p:txBody>
          <a:bodyPr/>
          <a:lstStyle/>
          <a:p>
            <a:pPr>
              <a:buFont typeface="Arial" panose="020B0604020202020204" pitchFamily="34" charset="0"/>
              <a:buChar char="•"/>
            </a:pPr>
            <a:r>
              <a:rPr lang="en-US" sz="3200" dirty="0">
                <a:latin typeface="Franklin Gothic Book" panose="020B0503020102020204" pitchFamily="34" charset="0"/>
              </a:rPr>
              <a:t>The Social Studies Standards </a:t>
            </a:r>
            <a:r>
              <a:rPr lang="en-US" sz="3200" b="1" dirty="0">
                <a:latin typeface="Franklin Gothic Book" panose="020B0503020102020204" pitchFamily="34" charset="0"/>
              </a:rPr>
              <a:t>Advisory Panel (AP) </a:t>
            </a:r>
            <a:r>
              <a:rPr lang="en-US" sz="3200" dirty="0">
                <a:latin typeface="Franklin Gothic Book" panose="020B0503020102020204" pitchFamily="34" charset="0"/>
              </a:rPr>
              <a:t>was composed of practicing classroom teachers, public post-secondary professors from institutions of higher education and business/community members. </a:t>
            </a:r>
          </a:p>
          <a:p>
            <a:pPr lvl="1"/>
            <a:r>
              <a:rPr lang="en-US" dirty="0">
                <a:latin typeface="Franklin Gothic Book" panose="020B0503020102020204" pitchFamily="34" charset="0"/>
              </a:rPr>
              <a:t>The function of the AP was to review the standards and make recommendations for changes to a Review and Development Committee (RDC). </a:t>
            </a:r>
          </a:p>
          <a:p>
            <a:pPr lvl="1"/>
            <a:r>
              <a:rPr lang="en-US" dirty="0">
                <a:latin typeface="Franklin Gothic Book" panose="020B0503020102020204" pitchFamily="34" charset="0"/>
              </a:rPr>
              <a:t>In addition to revising the standards, the AP created a new architectural structure for the standards. </a:t>
            </a:r>
          </a:p>
          <a:p>
            <a:pPr marL="0" indent="0">
              <a:buNone/>
            </a:pPr>
            <a:endParaRPr lang="en-US" dirty="0"/>
          </a:p>
        </p:txBody>
      </p:sp>
      <p:sp>
        <p:nvSpPr>
          <p:cNvPr id="4" name="Slide Number Placeholder 3"/>
          <p:cNvSpPr>
            <a:spLocks noGrp="1"/>
          </p:cNvSpPr>
          <p:nvPr>
            <p:ph type="sldNum" sz="quarter" idx="12"/>
          </p:nvPr>
        </p:nvSpPr>
        <p:spPr/>
        <p:txBody>
          <a:bodyPr/>
          <a:lstStyle/>
          <a:p>
            <a:fld id="{91BD7323-49BF-4C97-8773-5EC64C492009}" type="slidenum">
              <a:rPr lang="en-US" smtClean="0"/>
              <a:t>99</a:t>
            </a:fld>
            <a:endParaRPr lang="en-US" dirty="0"/>
          </a:p>
        </p:txBody>
      </p:sp>
    </p:spTree>
    <p:extLst>
      <p:ext uri="{BB962C8B-B14F-4D97-AF65-F5344CB8AC3E}">
        <p14:creationId xmlns:p14="http://schemas.microsoft.com/office/powerpoint/2010/main" val="162768518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2022-04-20T04:00:00+00:00</Publication_x0020_Date>
    <Audience1 xmlns="3a62de7d-ba57-4f43-9dae-9623ba637be0"/>
    <_dlc_DocId xmlns="3a62de7d-ba57-4f43-9dae-9623ba637be0">KYED-536-541</_dlc_DocId>
    <_dlc_DocIdUrl xmlns="3a62de7d-ba57-4f43-9dae-9623ba637be0">
      <Url>https://www.education.ky.gov/curriculum/standards/kyacadstand/_layouts/15/DocIdRedir.aspx?ID=KYED-536-541</Url>
      <Description>KYED-536-541</Description>
    </_dlc_DocIdUrl>
  </documentManagement>
</p:properties>
</file>

<file path=customXml/itemProps1.xml><?xml version="1.0" encoding="utf-8"?>
<ds:datastoreItem xmlns:ds="http://schemas.openxmlformats.org/officeDocument/2006/customXml" ds:itemID="{E95E3350-5B77-4D80-AD1D-351C7350C0C2}">
  <ds:schemaRefs>
    <ds:schemaRef ds:uri="http://schemas.microsoft.com/sharepoint/v3/contenttype/forms"/>
  </ds:schemaRefs>
</ds:datastoreItem>
</file>

<file path=customXml/itemProps2.xml><?xml version="1.0" encoding="utf-8"?>
<ds:datastoreItem xmlns:ds="http://schemas.openxmlformats.org/officeDocument/2006/customXml" ds:itemID="{988833BC-7B4E-46B4-A846-0AD3876F974E}">
  <ds:schemaRefs>
    <ds:schemaRef ds:uri="http://schemas.microsoft.com/sharepoint/events"/>
  </ds:schemaRefs>
</ds:datastoreItem>
</file>

<file path=customXml/itemProps3.xml><?xml version="1.0" encoding="utf-8"?>
<ds:datastoreItem xmlns:ds="http://schemas.openxmlformats.org/officeDocument/2006/customXml" ds:itemID="{5908631B-A482-446F-A162-403B568D744D}">
  <ds:schemaRefs>
    <ds:schemaRef ds:uri="3a62de7d-ba57-4f43-9dae-9623ba637b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ADC0E0AF-209A-4AC0-A406-D14F5951384F}">
  <ds:schemaRefs>
    <ds:schemaRef ds:uri="http://schemas.microsoft.com/office/2006/documentManagement/types"/>
    <ds:schemaRef ds:uri="http://purl.org/dc/elements/1.1/"/>
    <ds:schemaRef ds:uri="http://purl.org/dc/terms/"/>
    <ds:schemaRef ds:uri="http://schemas.microsoft.com/office/infopath/2007/PartnerControls"/>
    <ds:schemaRef ds:uri="http://schemas.microsoft.com/sharepoint/v3"/>
    <ds:schemaRef ds:uri="http://www.w3.org/XML/1998/namespace"/>
    <ds:schemaRef ds:uri="3a62de7d-ba57-4f43-9dae-9623ba637be0"/>
    <ds:schemaRef ds:uri="http://schemas.microsoft.com/office/2006/metadata/properti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ARP module</Template>
  <TotalTime>4905</TotalTime>
  <Words>17629</Words>
  <Application>Microsoft Office PowerPoint</Application>
  <PresentationFormat>Widescreen</PresentationFormat>
  <Paragraphs>1158</Paragraphs>
  <Slides>102</Slides>
  <Notes>101</Notes>
  <HiddenSlides>0</HiddenSlides>
  <MMClips>21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102</vt:i4>
      </vt:variant>
    </vt:vector>
  </HeadingPairs>
  <TitlesOfParts>
    <vt:vector size="116" baseType="lpstr">
      <vt:lpstr>Arial</vt:lpstr>
      <vt:lpstr>Arial,Sans-Serif</vt:lpstr>
      <vt:lpstr>Calibri</vt:lpstr>
      <vt:lpstr>Century Gothic</vt:lpstr>
      <vt:lpstr>Franklin Gothic Book</vt:lpstr>
      <vt:lpstr>Franklin Gothic Medium</vt:lpstr>
      <vt:lpstr>Georgia</vt:lpstr>
      <vt:lpstr>Libre Franklin</vt:lpstr>
      <vt:lpstr>Libre Franklin Medium</vt:lpstr>
      <vt:lpstr>Noto Sans Symbols</vt:lpstr>
      <vt:lpstr>Source Sans Pro</vt:lpstr>
      <vt:lpstr>Symbol</vt:lpstr>
      <vt:lpstr>Times New Roman</vt:lpstr>
      <vt:lpstr>Office Theme</vt:lpstr>
      <vt:lpstr>Getting to Know the  Kentucky Academic Standards for Social Studies </vt:lpstr>
      <vt:lpstr>Group Norms</vt:lpstr>
      <vt:lpstr>Section B Learning Goals</vt:lpstr>
      <vt:lpstr>Organization of the Standards</vt:lpstr>
      <vt:lpstr>KAS for Social Studies – Standards View </vt:lpstr>
      <vt:lpstr>Standard Coding </vt:lpstr>
      <vt:lpstr>K-8 Organization: Themes</vt:lpstr>
      <vt:lpstr>KAS for Social Studies – Standards View </vt:lpstr>
      <vt:lpstr>Standard Coding- HS Inquiry </vt:lpstr>
      <vt:lpstr>High School Organization: Disciplines </vt:lpstr>
      <vt:lpstr>Reflection Questions </vt:lpstr>
      <vt:lpstr>Coming Up</vt:lpstr>
      <vt:lpstr>End Slide for Section A</vt:lpstr>
      <vt:lpstr>Getting to Know the  Kentucky Academic Standards for Social Studies </vt:lpstr>
      <vt:lpstr>Group Norms</vt:lpstr>
      <vt:lpstr>Section C Learning Goals</vt:lpstr>
      <vt:lpstr>Grade Band Overviews</vt:lpstr>
      <vt:lpstr>Grade Band Overview Reflection</vt:lpstr>
      <vt:lpstr>KAS for Social Studies</vt:lpstr>
      <vt:lpstr>Specific Overview</vt:lpstr>
      <vt:lpstr>Specific Overview</vt:lpstr>
      <vt:lpstr>Grade-level Specific Overview Reflection</vt:lpstr>
      <vt:lpstr>Disciplinary Clarifications</vt:lpstr>
      <vt:lpstr>Disciplinary Clarification Reflection</vt:lpstr>
      <vt:lpstr>Kentucky Academic Standards for Social Studies</vt:lpstr>
      <vt:lpstr>K-12 Progressions Reflection</vt:lpstr>
      <vt:lpstr>Coming Up</vt:lpstr>
      <vt:lpstr>End Slide Section B</vt:lpstr>
      <vt:lpstr>Getting to Know the  Kentucky Academic Standards for Social Studies </vt:lpstr>
      <vt:lpstr>Group Norms</vt:lpstr>
      <vt:lpstr>Section D Learning Goals</vt:lpstr>
      <vt:lpstr>What are standards? </vt:lpstr>
      <vt:lpstr>Organization of the Standards</vt:lpstr>
      <vt:lpstr>Discovery Task: What are the inquiry practices outlined in the KAS for Social Studies?</vt:lpstr>
      <vt:lpstr>Questioning </vt:lpstr>
      <vt:lpstr>Discovery Task: Which of the following are not compelling questions? </vt:lpstr>
      <vt:lpstr>Questioning</vt:lpstr>
      <vt:lpstr>An example: </vt:lpstr>
      <vt:lpstr>Discovery Task </vt:lpstr>
      <vt:lpstr>Coming Up</vt:lpstr>
      <vt:lpstr>End Slide Section B</vt:lpstr>
      <vt:lpstr>Getting to Know the  Kentucky Academic Standards for Social Studies </vt:lpstr>
      <vt:lpstr>Group Norms</vt:lpstr>
      <vt:lpstr>Section E Learning Goals</vt:lpstr>
      <vt:lpstr>Using Evidence</vt:lpstr>
      <vt:lpstr>Purpose and Function </vt:lpstr>
      <vt:lpstr>Using Evidence in the KAS for Social Studies</vt:lpstr>
      <vt:lpstr>Selecting Sources</vt:lpstr>
      <vt:lpstr>Connecting Supporting Questions and Sources </vt:lpstr>
      <vt:lpstr>Discovery Task: Unpacking the Using Evidence Standards</vt:lpstr>
      <vt:lpstr>Coming Up</vt:lpstr>
      <vt:lpstr>End Slide Section B</vt:lpstr>
      <vt:lpstr>Getting to Know the  Kentucky Academic Standards for Social Studies </vt:lpstr>
      <vt:lpstr>Group Norms</vt:lpstr>
      <vt:lpstr>Section F Learning Goals</vt:lpstr>
      <vt:lpstr>Communicating Conclusions</vt:lpstr>
      <vt:lpstr>Purpose and Function </vt:lpstr>
      <vt:lpstr>Discovery Task: Unpacking the Communicating Conclusions standards</vt:lpstr>
      <vt:lpstr>Reflection Questions</vt:lpstr>
      <vt:lpstr>Coming Up</vt:lpstr>
      <vt:lpstr>End Slide Section C</vt:lpstr>
      <vt:lpstr>Getting to Know the  Kentucky Academic Standards for Social Studies </vt:lpstr>
      <vt:lpstr>Group Norms</vt:lpstr>
      <vt:lpstr>Organization of the Standards</vt:lpstr>
      <vt:lpstr>Disciplines Strands and the Inquiry Practices </vt:lpstr>
      <vt:lpstr>Culturally Literate Citizens</vt:lpstr>
      <vt:lpstr>Disciplinary Strands</vt:lpstr>
      <vt:lpstr>SB1 (2017) Standards Revision Requirements </vt:lpstr>
      <vt:lpstr>Discovery Task: Disciplinary Strands</vt:lpstr>
      <vt:lpstr>Concepts and Practices</vt:lpstr>
      <vt:lpstr>Discovery Task: Concepts and Practices Reflection</vt:lpstr>
      <vt:lpstr>Concepts and Practices</vt:lpstr>
      <vt:lpstr>Coming Up</vt:lpstr>
      <vt:lpstr>End Slide Section D</vt:lpstr>
      <vt:lpstr>Getting to Know the  Kentucky Academic Standards for Social Studies </vt:lpstr>
      <vt:lpstr>Group Norms</vt:lpstr>
      <vt:lpstr>Student Assignment Library</vt:lpstr>
      <vt:lpstr>Student Assignment Library</vt:lpstr>
      <vt:lpstr>Strongly Aligned Assignments to the KAS for Social Studies  </vt:lpstr>
      <vt:lpstr>Strongly Aligned Assignments to the KAS for Social Studies  </vt:lpstr>
      <vt:lpstr>Access the Assignment with Teacher Notes for your grade-level/course  from kystandards.org </vt:lpstr>
      <vt:lpstr>Strongly Aligned Assignments to the KAS for Social Studies  </vt:lpstr>
      <vt:lpstr>Teacher Notes Discussion</vt:lpstr>
      <vt:lpstr>Reflection </vt:lpstr>
      <vt:lpstr>Coming Up</vt:lpstr>
      <vt:lpstr>End Slide Section D</vt:lpstr>
      <vt:lpstr>Getting to Know the  Kentucky Academic Standards for Social Studies </vt:lpstr>
      <vt:lpstr>Group Norms</vt:lpstr>
      <vt:lpstr>Goals of this module:</vt:lpstr>
      <vt:lpstr>Module Wrap Up</vt:lpstr>
      <vt:lpstr>Consider:</vt:lpstr>
      <vt:lpstr>Planning for Next Steps</vt:lpstr>
      <vt:lpstr>Stop</vt:lpstr>
      <vt:lpstr>Getting to Know the  Kentucky Academic Standards for Social Studies </vt:lpstr>
      <vt:lpstr>Group Norms</vt:lpstr>
      <vt:lpstr>Module Goals:  </vt:lpstr>
      <vt:lpstr>Revision Process Overview  Essential Questions</vt:lpstr>
      <vt:lpstr>SB1 (2017) Standards Revision Requirements </vt:lpstr>
      <vt:lpstr>Standards Creation Process </vt:lpstr>
      <vt:lpstr>Standards Creation Process</vt:lpstr>
      <vt:lpstr>Writers’ Vision</vt:lpstr>
      <vt:lpstr>Certificate of Completion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to Know the KAS for Social Studies</dc:title>
  <dc:creator>Fraker, Jennifer L - Office of Teaching and Learning</dc:creator>
  <cp:lastModifiedBy>Placido, Tabor - Office of Teaching and Learning</cp:lastModifiedBy>
  <cp:revision>26</cp:revision>
  <cp:lastPrinted>2018-07-23T17:18:08Z</cp:lastPrinted>
  <dcterms:modified xsi:type="dcterms:W3CDTF">2024-08-01T19:38:24Z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82a4a12d-ca5d-40a8-b60e-f70b7830f34a</vt:lpwstr>
  </property>
  <property fmtid="{D5CDD505-2E9C-101B-9397-08002B2CF9AE}" pid="4" name="MSIP_Label_eb544694-0027-44fa-bee4-2648c0363f9d_Enabled">
    <vt:lpwstr>true</vt:lpwstr>
  </property>
  <property fmtid="{D5CDD505-2E9C-101B-9397-08002B2CF9AE}" pid="5" name="MSIP_Label_eb544694-0027-44fa-bee4-2648c0363f9d_SetDate">
    <vt:lpwstr>2024-07-29T14:26:50Z</vt:lpwstr>
  </property>
  <property fmtid="{D5CDD505-2E9C-101B-9397-08002B2CF9AE}" pid="6" name="MSIP_Label_eb544694-0027-44fa-bee4-2648c0363f9d_Method">
    <vt:lpwstr>Standard</vt:lpwstr>
  </property>
  <property fmtid="{D5CDD505-2E9C-101B-9397-08002B2CF9AE}" pid="7" name="MSIP_Label_eb544694-0027-44fa-bee4-2648c0363f9d_Name">
    <vt:lpwstr>defa4170-0d19-0005-0004-bc88714345d2</vt:lpwstr>
  </property>
  <property fmtid="{D5CDD505-2E9C-101B-9397-08002B2CF9AE}" pid="8" name="MSIP_Label_eb544694-0027-44fa-bee4-2648c0363f9d_SiteId">
    <vt:lpwstr>9360c11f-90e6-4706-ad00-25fcdc9e2ed1</vt:lpwstr>
  </property>
  <property fmtid="{D5CDD505-2E9C-101B-9397-08002B2CF9AE}" pid="9" name="MSIP_Label_eb544694-0027-44fa-bee4-2648c0363f9d_ActionId">
    <vt:lpwstr>ca8533ed-e436-478f-9d2b-0f035129881a</vt:lpwstr>
  </property>
  <property fmtid="{D5CDD505-2E9C-101B-9397-08002B2CF9AE}" pid="10" name="MSIP_Label_eb544694-0027-44fa-bee4-2648c0363f9d_ContentBits">
    <vt:lpwstr>0</vt:lpwstr>
  </property>
</Properties>
</file>