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5"/>
  </p:sldMasterIdLst>
  <p:notesMasterIdLst>
    <p:notesMasterId r:id="rId155"/>
  </p:notesMasterIdLst>
  <p:sldIdLst>
    <p:sldId id="256" r:id="rId6"/>
    <p:sldId id="257" r:id="rId7"/>
    <p:sldId id="258" r:id="rId8"/>
    <p:sldId id="260" r:id="rId9"/>
    <p:sldId id="261" r:id="rId10"/>
    <p:sldId id="262" r:id="rId11"/>
    <p:sldId id="264" r:id="rId12"/>
    <p:sldId id="265" r:id="rId13"/>
    <p:sldId id="266" r:id="rId14"/>
    <p:sldId id="267" r:id="rId15"/>
    <p:sldId id="268" r:id="rId16"/>
    <p:sldId id="269" r:id="rId17"/>
    <p:sldId id="273" r:id="rId18"/>
    <p:sldId id="274" r:id="rId19"/>
    <p:sldId id="276" r:id="rId20"/>
    <p:sldId id="277"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9" r:id="rId40"/>
    <p:sldId id="300" r:id="rId41"/>
    <p:sldId id="302" r:id="rId42"/>
    <p:sldId id="303" r:id="rId43"/>
    <p:sldId id="304" r:id="rId44"/>
    <p:sldId id="305" r:id="rId45"/>
    <p:sldId id="306"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1" r:id="rId59"/>
    <p:sldId id="322" r:id="rId60"/>
    <p:sldId id="324" r:id="rId61"/>
    <p:sldId id="325" r:id="rId62"/>
    <p:sldId id="326" r:id="rId63"/>
    <p:sldId id="327" r:id="rId64"/>
    <p:sldId id="328" r:id="rId65"/>
    <p:sldId id="329" r:id="rId66"/>
    <p:sldId id="330" r:id="rId67"/>
    <p:sldId id="332" r:id="rId68"/>
    <p:sldId id="334" r:id="rId69"/>
    <p:sldId id="336" r:id="rId70"/>
    <p:sldId id="337"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429" r:id="rId114"/>
    <p:sldId id="382" r:id="rId115"/>
    <p:sldId id="384" r:id="rId116"/>
    <p:sldId id="385" r:id="rId117"/>
    <p:sldId id="387" r:id="rId118"/>
    <p:sldId id="388" r:id="rId119"/>
    <p:sldId id="389" r:id="rId120"/>
    <p:sldId id="391" r:id="rId121"/>
    <p:sldId id="392" r:id="rId122"/>
    <p:sldId id="393" r:id="rId123"/>
    <p:sldId id="394" r:id="rId124"/>
    <p:sldId id="395" r:id="rId125"/>
    <p:sldId id="396" r:id="rId126"/>
    <p:sldId id="397" r:id="rId127"/>
    <p:sldId id="398" r:id="rId128"/>
    <p:sldId id="399" r:id="rId129"/>
    <p:sldId id="400" r:id="rId130"/>
    <p:sldId id="401" r:id="rId131"/>
    <p:sldId id="402" r:id="rId132"/>
    <p:sldId id="403" r:id="rId133"/>
    <p:sldId id="404" r:id="rId134"/>
    <p:sldId id="405" r:id="rId135"/>
    <p:sldId id="406" r:id="rId136"/>
    <p:sldId id="407" r:id="rId137"/>
    <p:sldId id="408" r:id="rId138"/>
    <p:sldId id="409" r:id="rId139"/>
    <p:sldId id="410" r:id="rId140"/>
    <p:sldId id="411" r:id="rId141"/>
    <p:sldId id="412" r:id="rId142"/>
    <p:sldId id="413" r:id="rId143"/>
    <p:sldId id="414" r:id="rId144"/>
    <p:sldId id="415" r:id="rId145"/>
    <p:sldId id="416" r:id="rId146"/>
    <p:sldId id="418" r:id="rId147"/>
    <p:sldId id="420" r:id="rId148"/>
    <p:sldId id="421" r:id="rId149"/>
    <p:sldId id="423" r:id="rId150"/>
    <p:sldId id="425" r:id="rId151"/>
    <p:sldId id="426" r:id="rId152"/>
    <p:sldId id="427" r:id="rId153"/>
    <p:sldId id="430" r:id="rId15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Gallicch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3FBC23-2631-4804-860D-1FCC1866D866}" v="1" dt="2024-08-02T17:20:12.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60027" autoAdjust="0"/>
  </p:normalViewPr>
  <p:slideViewPr>
    <p:cSldViewPr snapToGrid="0">
      <p:cViewPr varScale="1">
        <p:scale>
          <a:sx n="49" d="100"/>
          <a:sy n="49" d="100"/>
        </p:scale>
        <p:origin x="1277" y="269"/>
      </p:cViewPr>
      <p:guideLst>
        <p:guide orient="horz" pos="2160"/>
        <p:guide pos="3840"/>
      </p:guideLst>
    </p:cSldViewPr>
  </p:slideViewPr>
  <p:notesTextViewPr>
    <p:cViewPr>
      <p:scale>
        <a:sx n="75" d="100"/>
        <a:sy n="75" d="100"/>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theme" Target="theme/theme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1.xml"/><Relationship Id="rId95" Type="http://schemas.openxmlformats.org/officeDocument/2006/relationships/slide" Target="slides/slide90.xml"/><Relationship Id="rId160"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commentAuthors" Target="commen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8861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Using_Evidence_Standards.docx"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education.ky.gov/curriculum/standards/kyacadstand/Documents/Composition_in_the_Classroom.pdf"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dutopia.org/blog/creating-a-culture-of-inquiry-andrew-miller#:~:text=It%20can%20create%20student%20ownership,it%20vital%20throughout%20the%20year"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readwritethink.org/files/resources/lesson_images/lesson1132/AnnotationGuide.pdf" TargetMode="Externa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leading-a-discussion/"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s://education.ky.gov/curriculum/standards/kyacadstand/Documents/Composition_in_the_Classroom.pdf" TargetMode="Externa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s://pz.harvard.edu/sites/default/files/Chalk%20Talk_1.pdf"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hyperlink" Target="https://library.teachingworks.org/curriculum-resources/materials/social-studies-leading-a-discussion/" TargetMode="External"/><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commonsense.org/education/articles/how-you-can-build-democracy-in-the-classroom" TargetMode="External"/><Relationship Id="rId2" Type="http://schemas.openxmlformats.org/officeDocument/2006/relationships/slide" Target="../slides/slide129.xml"/><Relationship Id="rId1" Type="http://schemas.openxmlformats.org/officeDocument/2006/relationships/notesMaster" Target="../notesMasters/notesMaster1.xml"/><Relationship Id="rId4" Type="http://schemas.openxmlformats.org/officeDocument/2006/relationships/hyperlink" Target="https://pz.harvard.edu/sites/default/files/+1%20Routine.pdf" TargetMode="External"/></Relationships>
</file>

<file path=ppt/notesSlides/_rels/notesSlide129.xml.rels><?xml version="1.0" encoding="UTF-8" standalone="yes"?>
<Relationships xmlns="http://schemas.openxmlformats.org/package/2006/relationships"><Relationship Id="rId3" Type="http://schemas.openxmlformats.org/officeDocument/2006/relationships/hyperlink" Target="https://pz.harvard.edu/sites/default/files/Parts%20Perspectives%20Me.pdf"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s://vimeo.com/29240587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s://nam11.safelinks.protection.outlook.com/?url=https%3A%2F%2Fwww.edutopia.org%2Farticle%2Fcivics-education-and-student-driven-civic-action&amp;data=04%7C01%7Cheather.ransom%40education.ky.gov%7C22b627440d6c4c66b51408d904228950%7C9360c11f90e64706ad0025fcdc9e2ed1%7C0%7C0%7C637545368642931394%7CUnknown%7CTWFpbGZsb3d8eyJWIjoiMC4wLjAwMDAiLCJQIjoiV2luMzIiLCJBTiI6Ik1haWwiLCJXVCI6Mn0%3D%7C1000&amp;sdata=lD%2FhmtmxD0qzWYGV%2FbSG63w8Vjn8Wh23g1JDepVZykw%3D&amp;reserved=0" TargetMode="External"/><Relationship Id="rId2" Type="http://schemas.openxmlformats.org/officeDocument/2006/relationships/slide" Target="../slides/slide137.xml"/><Relationship Id="rId1" Type="http://schemas.openxmlformats.org/officeDocument/2006/relationships/notesMaster" Target="../notesMasters/notesMaster1.xml"/><Relationship Id="rId4" Type="http://schemas.openxmlformats.org/officeDocument/2006/relationships/hyperlink" Target="https://research.ewu.edu/writers_c_read_study_strategies" TargetMode="Externa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s://pz.harvard.edu/sites/default/files/Options%20Explosion_0.pdf"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youtube.com/watch?v=MYzInovThPU&amp;feature=emb_logo"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education.ky.gov/curriculum/standards/kyacadstand/Documents/Unpacking_the_Communicating_Conclusion_Standards.docx" TargetMode="External"/><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pz.harvard.edu/sites/default/files/Claim%20Support%20Question_0.pdf"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z.harvard.edu/sites/default/files/Connect%20Extend%20Challenge_0.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mncsse.org/video/civic-inquiry-video-transcript-english"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s://www.mncsse.org/video/historical-inquiry-video-transcript-english" TargetMode="External"/><Relationship Id="rId5" Type="http://schemas.openxmlformats.org/officeDocument/2006/relationships/hyperlink" Target="https://www.mncsse.org/video/geographic-inquiry-video-transcript-english" TargetMode="External"/><Relationship Id="rId4" Type="http://schemas.openxmlformats.org/officeDocument/2006/relationships/hyperlink" Target="https://www.mncsse.org/video/economic-reasoning-video-transcript-english" TargetMode="Externa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pz.harvard.edu/sites/default/files/I%20Used%20to%20Think%20-%20Now%20I%20Think_1.pdf"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subjectguides.library.american.edu/primary"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s://historyexplorer.si.edu/sites/default/files/PrimarySources.pdf"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hyperlink" Target="http://www.kystandards.org" TargetMode="External"/><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Module Overview: </a:t>
            </a:r>
            <a:endParaRPr b="1" dirty="0"/>
          </a:p>
          <a:p>
            <a:pPr marL="0" lvl="0" indent="0" algn="l" rtl="0">
              <a:spcBef>
                <a:spcPts val="0"/>
              </a:spcBef>
              <a:spcAft>
                <a:spcPts val="0"/>
              </a:spcAft>
              <a:buNone/>
            </a:pPr>
            <a:r>
              <a:rPr lang="en-US" dirty="0"/>
              <a:t>The Inquiry Practices Module supports the successful implementation of the Inquiry Practices in the </a:t>
            </a:r>
            <a:r>
              <a:rPr lang="en-US" i="1" dirty="0"/>
              <a:t>Kentucky Academic Standards (KAS) for Social Studies</a:t>
            </a:r>
            <a:r>
              <a:rPr lang="en-US" dirty="0"/>
              <a:t> in classrooms across the state. </a:t>
            </a:r>
          </a:p>
          <a:p>
            <a:pPr marL="0" lvl="0" indent="0" algn="l" rtl="0">
              <a:spcBef>
                <a:spcPts val="0"/>
              </a:spcBef>
              <a:spcAft>
                <a:spcPts val="0"/>
              </a:spcAft>
              <a:buNone/>
            </a:pPr>
            <a:endParaRPr dirty="0"/>
          </a:p>
          <a:p>
            <a:pPr marL="0" lvl="0" indent="0" algn="l" rtl="0">
              <a:spcBef>
                <a:spcPts val="0"/>
              </a:spcBef>
              <a:spcAft>
                <a:spcPts val="0"/>
              </a:spcAft>
              <a:buNone/>
            </a:pPr>
            <a:r>
              <a:rPr lang="en-US" b="1" dirty="0"/>
              <a:t>Materials needed: </a:t>
            </a:r>
          </a:p>
          <a:p>
            <a:pPr marL="0" lvl="0" indent="0" algn="l" rtl="0">
              <a:spcBef>
                <a:spcPts val="0"/>
              </a:spcBef>
              <a:spcAft>
                <a:spcPts val="0"/>
              </a:spcAft>
              <a:buNone/>
            </a:pPr>
            <a:r>
              <a:rPr lang="en-US" i="1" dirty="0"/>
              <a:t>Kentucky Academic Standards (KAS) for Social Studies: </a:t>
            </a:r>
            <a:r>
              <a:rPr lang="en-US" i="0" u="sng" dirty="0"/>
              <a:t>https://education.ky.gov/curriculum/standards/kyacadstand/Documents/Kentucky_Academic_Standards_for_Social_Studies.pdf</a:t>
            </a:r>
            <a:endParaRPr i="0" u="sng"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Goals: </a:t>
            </a:r>
            <a:endParaRPr b="1" dirty="0"/>
          </a:p>
          <a:p>
            <a:pPr marL="0" lvl="0" indent="0" algn="l" rtl="0">
              <a:spcBef>
                <a:spcPts val="0"/>
              </a:spcBef>
              <a:spcAft>
                <a:spcPts val="0"/>
              </a:spcAft>
              <a:buNone/>
            </a:pPr>
            <a:r>
              <a:rPr lang="en-US" dirty="0"/>
              <a:t>The goals of the Inquiry Practices Module are for districts and schools to: </a:t>
            </a:r>
            <a:endParaRPr dirty="0"/>
          </a:p>
          <a:p>
            <a:pPr marL="228600" lvl="0" indent="-190500" algn="l" rtl="0">
              <a:lnSpc>
                <a:spcPct val="90000"/>
              </a:lnSpc>
              <a:spcBef>
                <a:spcPts val="500"/>
              </a:spcBef>
              <a:spcAft>
                <a:spcPts val="0"/>
              </a:spcAft>
              <a:buClr>
                <a:schemeClr val="dk1"/>
              </a:buClr>
              <a:buSzPts val="1200"/>
              <a:buChar char="•"/>
            </a:pPr>
            <a:r>
              <a:rPr lang="en-US" dirty="0"/>
              <a:t>Understand the inquiry practices as outlined in the </a:t>
            </a:r>
            <a:r>
              <a:rPr lang="en-US" i="1" dirty="0"/>
              <a:t>KAS for Social Studies.</a:t>
            </a:r>
            <a:endParaRPr i="1" dirty="0"/>
          </a:p>
          <a:p>
            <a:pPr marL="228600" lvl="0" indent="-190500" algn="l" rtl="0">
              <a:lnSpc>
                <a:spcPct val="90000"/>
              </a:lnSpc>
              <a:spcBef>
                <a:spcPts val="500"/>
              </a:spcBef>
              <a:spcAft>
                <a:spcPts val="0"/>
              </a:spcAft>
              <a:buClr>
                <a:schemeClr val="dk1"/>
              </a:buClr>
              <a:buSzPts val="1200"/>
              <a:buChar char="•"/>
            </a:pPr>
            <a:r>
              <a:rPr lang="en-US" dirty="0"/>
              <a:t>Define inquiry as outlined in the </a:t>
            </a:r>
            <a:r>
              <a:rPr lang="en-US" i="1" dirty="0"/>
              <a:t>KAS for Social Studies. </a:t>
            </a:r>
            <a:endParaRPr i="1" dirty="0"/>
          </a:p>
          <a:p>
            <a:pPr marL="228600" lvl="0" indent="-190500" algn="l" rtl="0">
              <a:lnSpc>
                <a:spcPct val="90000"/>
              </a:lnSpc>
              <a:spcBef>
                <a:spcPts val="500"/>
              </a:spcBef>
              <a:spcAft>
                <a:spcPts val="0"/>
              </a:spcAft>
              <a:buClr>
                <a:schemeClr val="dk1"/>
              </a:buClr>
              <a:buSzPts val="1200"/>
              <a:buChar char="•"/>
            </a:pPr>
            <a:r>
              <a:rPr lang="en-US" dirty="0"/>
              <a:t>Understand the characteristics of compelling and supporting questions. </a:t>
            </a:r>
            <a:endParaRPr dirty="0"/>
          </a:p>
          <a:p>
            <a:pPr marL="228600" lvl="0" indent="-190500" algn="l" rtl="0">
              <a:lnSpc>
                <a:spcPct val="90000"/>
              </a:lnSpc>
              <a:spcBef>
                <a:spcPts val="500"/>
              </a:spcBef>
              <a:spcAft>
                <a:spcPts val="0"/>
              </a:spcAft>
              <a:buClr>
                <a:schemeClr val="dk1"/>
              </a:buClr>
              <a:buSzPts val="1200"/>
              <a:buChar char="•"/>
            </a:pPr>
            <a:r>
              <a:rPr lang="en-US" dirty="0"/>
              <a:t>Acquire ways to get students to engage with and create compelling and supporting questions when required. </a:t>
            </a:r>
            <a:endParaRPr dirty="0"/>
          </a:p>
          <a:p>
            <a:pPr marL="228600" lvl="0" indent="-190500" algn="l" rtl="0">
              <a:lnSpc>
                <a:spcPct val="90000"/>
              </a:lnSpc>
              <a:spcBef>
                <a:spcPts val="500"/>
              </a:spcBef>
              <a:spcAft>
                <a:spcPts val="0"/>
              </a:spcAft>
              <a:buClr>
                <a:schemeClr val="dk1"/>
              </a:buClr>
              <a:buSzPts val="1200"/>
              <a:buChar char="•"/>
            </a:pPr>
            <a:r>
              <a:rPr lang="en-US" dirty="0"/>
              <a:t>Understand the skills and progressions found within the Using Evidence standards. </a:t>
            </a:r>
            <a:endParaRPr dirty="0"/>
          </a:p>
          <a:p>
            <a:pPr marL="228600" lvl="0" indent="-190500" algn="l" rtl="0">
              <a:lnSpc>
                <a:spcPct val="90000"/>
              </a:lnSpc>
              <a:spcBef>
                <a:spcPts val="500"/>
              </a:spcBef>
              <a:spcAft>
                <a:spcPts val="0"/>
              </a:spcAft>
              <a:buClr>
                <a:schemeClr val="dk1"/>
              </a:buClr>
              <a:buSzPts val="1200"/>
              <a:buChar char="•"/>
            </a:pPr>
            <a:r>
              <a:rPr lang="en-US" dirty="0"/>
              <a:t>Understand the four components of the Communicating Conclusions standards and find examples and strategies to implement these components.</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Intended Audiences: </a:t>
            </a:r>
            <a:endParaRPr b="1" dirty="0"/>
          </a:p>
          <a:p>
            <a:pPr marL="0" lvl="0" indent="0" algn="l" rtl="0">
              <a:spcBef>
                <a:spcPts val="0"/>
              </a:spcBef>
              <a:spcAft>
                <a:spcPts val="0"/>
              </a:spcAft>
              <a:buNone/>
            </a:pPr>
            <a:r>
              <a:rPr lang="en-US" dirty="0"/>
              <a:t>Module participants may include, but are not limited to, district leadership, school administrators, instructional specialists/coaches, intervention specialists, department chairs, special educators and classroom teachers. In addition, districts may choose to have anyone planning to conduct observations or walkthroughs participate in this session in order to develop an understanding of the </a:t>
            </a:r>
            <a:r>
              <a:rPr lang="en-US" i="1" dirty="0"/>
              <a:t>KAS for Social Studies</a:t>
            </a:r>
            <a:r>
              <a:rPr lang="en-US" dirty="0"/>
              <a:t> that should be guiding the instruction witnessed in the classroom.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Facilitators:</a:t>
            </a:r>
            <a:endParaRPr b="1" dirty="0"/>
          </a:p>
          <a:p>
            <a:pPr marL="0" lvl="0" indent="0" algn="l" rtl="0">
              <a:spcBef>
                <a:spcPts val="0"/>
              </a:spcBef>
              <a:spcAft>
                <a:spcPts val="0"/>
              </a:spcAft>
              <a:buNone/>
            </a:pPr>
            <a:r>
              <a:rPr lang="en-US" sz="1200" b="0" i="0" u="none" strike="noStrike" dirty="0">
                <a:solidFill>
                  <a:srgbClr val="000000"/>
                </a:solidFill>
                <a:effectLst/>
                <a:latin typeface="Calibri" panose="020F0502020204030204" pitchFamily="34" charset="0"/>
              </a:rPr>
              <a:t>While this module series is designed for a teacher to engage with individually, it may be implemented with a group of educators led by a facilitator. If this module is being completed as a group, </a:t>
            </a:r>
            <a:r>
              <a:rPr lang="en-US" dirty="0"/>
              <a:t>facilitators may include, but are not limited to,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dirty="0"/>
          </a:p>
          <a:p>
            <a:pPr marL="0" lvl="0" indent="0" algn="l" rtl="0">
              <a:spcBef>
                <a:spcPts val="0"/>
              </a:spcBef>
              <a:spcAft>
                <a:spcPts val="0"/>
              </a:spcAft>
              <a:buNone/>
            </a:pPr>
            <a:endParaRPr dirty="0"/>
          </a:p>
          <a:p>
            <a:pPr marL="0" indent="0" rtl="0" fontAlgn="base">
              <a:spcBef>
                <a:spcPts val="0"/>
              </a:spcBef>
              <a:spcAft>
                <a:spcPts val="0"/>
              </a:spcAft>
              <a:buFontTx/>
              <a:buNone/>
            </a:pPr>
            <a:r>
              <a:rPr lang="en-US" sz="1200" b="1" i="0" u="none" strike="noStrike" dirty="0">
                <a:solidFill>
                  <a:srgbClr val="000000"/>
                </a:solidFill>
                <a:effectLst/>
                <a:latin typeface="Calibri" panose="020F0502020204030204" pitchFamily="34" charset="0"/>
              </a:rPr>
              <a:t>Helpful Hint for Facilitators:</a:t>
            </a:r>
            <a:endParaRPr lang="en-US" sz="1400" b="0" i="0" u="none" strike="noStrike" dirty="0">
              <a:solidFill>
                <a:srgbClr val="000000"/>
              </a:solidFill>
              <a:effectLst/>
              <a:latin typeface="Arial"/>
            </a:endParaRPr>
          </a:p>
          <a:p>
            <a:pPr marL="0" indent="0" rtl="0" fontAlgn="base">
              <a:spcBef>
                <a:spcPts val="0"/>
              </a:spcBef>
              <a:spcAft>
                <a:spcPts val="0"/>
              </a:spcAft>
              <a:buFontTx/>
              <a:buNone/>
            </a:pPr>
            <a:r>
              <a:rPr lang="en-US" sz="1200" b="0" i="0" u="none" strike="noStrike" dirty="0">
                <a:solidFill>
                  <a:srgbClr val="000000"/>
                </a:solidFill>
                <a:effectLst/>
                <a:latin typeface="Calibri" panose="020F0502020204030204" pitchFamily="34" charset="0"/>
              </a:rPr>
              <a:t>The learning that will take place in this module may cause Kentucky educators to face changes in instructional practices amidst this transition. It is important to realize that while you are the facilitator of these work sessions, you may not have all the answers to the questions asked by participants, and that is okay. Throughout the module,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a:t>
            </a:r>
            <a:endParaRPr lang="en-US" sz="1400" b="0" i="0" u="none" strike="noStrike" dirty="0">
              <a:solidFill>
                <a:srgbClr val="000000"/>
              </a:solidFill>
              <a:effectLst/>
              <a:latin typeface="Calibri" panose="020F0502020204030204" pitchFamily="34" charset="0"/>
            </a:endParaRPr>
          </a:p>
          <a:p>
            <a:pPr marL="0" lvl="0" indent="0" algn="l" rtl="0">
              <a:spcBef>
                <a:spcPts val="0"/>
              </a:spcBef>
              <a:spcAft>
                <a:spcPts val="0"/>
              </a:spcAft>
              <a:buNone/>
            </a:pPr>
            <a:endParaRPr dirty="0"/>
          </a:p>
          <a:p>
            <a:pPr marL="0" lvl="0" indent="0" algn="l" rtl="0">
              <a:spcBef>
                <a:spcPts val="0"/>
              </a:spcBef>
              <a:spcAft>
                <a:spcPts val="0"/>
              </a:spcAft>
              <a:buNone/>
            </a:pPr>
            <a:r>
              <a:rPr lang="en-US" b="1" dirty="0"/>
              <a:t>Planning Ahead for Facilitators:</a:t>
            </a:r>
            <a:endParaRPr b="1" dirty="0"/>
          </a:p>
          <a:p>
            <a:pPr marL="0" lvl="0" indent="0" algn="l" rtl="0">
              <a:spcBef>
                <a:spcPts val="0"/>
              </a:spcBef>
              <a:spcAft>
                <a:spcPts val="0"/>
              </a:spcAft>
              <a:buNone/>
            </a:pPr>
            <a:r>
              <a:rPr lang="en-US" dirty="0"/>
              <a:t>• Determine which stakeholders to invite as participants. In the invitation, describe how the work sessions will benefit them. </a:t>
            </a:r>
            <a:endParaRPr dirty="0"/>
          </a:p>
          <a:p>
            <a:pPr marL="0" lvl="0" indent="0" algn="l" rtl="0">
              <a:spcBef>
                <a:spcPts val="0"/>
              </a:spcBef>
              <a:spcAft>
                <a:spcPts val="0"/>
              </a:spcAft>
              <a:buNone/>
            </a:pPr>
            <a:r>
              <a:rPr lang="en-US" dirty="0"/>
              <a:t>• A few days before the meeting, you may want to remind participants to bring their documents to the meeting. (See below for Participant Documents Needed.) </a:t>
            </a:r>
            <a:endParaRPr dirty="0"/>
          </a:p>
          <a:p>
            <a:pPr marL="0" lvl="0" indent="0" algn="l" rtl="0">
              <a:spcBef>
                <a:spcPts val="0"/>
              </a:spcBef>
              <a:spcAft>
                <a:spcPts val="0"/>
              </a:spcAft>
              <a:buNone/>
            </a:pPr>
            <a:r>
              <a:rPr lang="en-US" dirty="0"/>
              <a:t>• Reserve adequate space and equipment. Tables or desks should be set up to support small-group discussion.</a:t>
            </a:r>
            <a:endParaRPr dirty="0"/>
          </a:p>
          <a:p>
            <a:pPr marL="0" lvl="0" indent="0" algn="l" rtl="0">
              <a:spcBef>
                <a:spcPts val="0"/>
              </a:spcBef>
              <a:spcAft>
                <a:spcPts val="0"/>
              </a:spcAft>
              <a:buNone/>
            </a:pPr>
            <a:r>
              <a:rPr lang="en-US" dirty="0"/>
              <a:t>• Access to the Internet for participants is helpful but may not be necessary depending on how participants plan to engage with the </a:t>
            </a:r>
            <a:r>
              <a:rPr lang="en-US" i="1" dirty="0"/>
              <a:t>KAS for Social Studies</a:t>
            </a:r>
            <a:r>
              <a:rPr lang="en-US" dirty="0"/>
              <a:t>. </a:t>
            </a:r>
            <a:endParaRPr dirty="0"/>
          </a:p>
          <a:p>
            <a:pPr marL="0" lvl="0" indent="0" algn="l" rtl="0">
              <a:spcBef>
                <a:spcPts val="0"/>
              </a:spcBef>
              <a:spcAft>
                <a:spcPts val="0"/>
              </a:spcAft>
              <a:buNone/>
            </a:pPr>
            <a:r>
              <a:rPr lang="en-US" dirty="0"/>
              <a:t>• Consider how you might handle participants who may not be in attendance at all work sessions. It might be worthwhile to consider how those participants might access missed sections of the module between work sessions in order to feel as prepared as the other participants. </a:t>
            </a:r>
            <a:endParaRPr dirty="0"/>
          </a:p>
          <a:p>
            <a:pPr marL="0" lvl="0" indent="0" algn="l" rtl="0">
              <a:spcBef>
                <a:spcPts val="0"/>
              </a:spcBef>
              <a:spcAft>
                <a:spcPts val="0"/>
              </a:spcAft>
              <a:buNone/>
            </a:pPr>
            <a:endParaRPr dirty="0"/>
          </a:p>
          <a:p>
            <a:pPr marL="0" marR="52070" lvl="0" indent="0" algn="l" rtl="0">
              <a:lnSpc>
                <a:spcPct val="115000"/>
              </a:lnSpc>
              <a:spcBef>
                <a:spcPts val="600"/>
              </a:spcBef>
              <a:spcAft>
                <a:spcPts val="0"/>
              </a:spcAft>
              <a:buClr>
                <a:schemeClr val="dk1"/>
              </a:buClr>
              <a:buSzPts val="1100"/>
              <a:buFont typeface="Arial"/>
              <a:buNone/>
            </a:pPr>
            <a:r>
              <a:rPr lang="en-US" sz="1200" b="1" i="0" u="none" strike="noStrike" dirty="0">
                <a:solidFill>
                  <a:srgbClr val="000000"/>
                </a:solidFill>
                <a:effectLst/>
                <a:latin typeface="Calibri" panose="020F0502020204030204" pitchFamily="34" charset="0"/>
              </a:rPr>
              <a:t>Guiding Notes</a:t>
            </a:r>
            <a:endParaRPr lang="en-US" sz="1400" b="0" i="0" u="none" strike="noStrike" dirty="0">
              <a:solidFill>
                <a:srgbClr val="000000"/>
              </a:solidFill>
              <a:effectLst/>
              <a:latin typeface="Arial"/>
            </a:endParaRPr>
          </a:p>
          <a:p>
            <a:pPr marL="0" marR="52070" lvl="0" indent="0" algn="l" rtl="0">
              <a:lnSpc>
                <a:spcPct val="115000"/>
              </a:lnSpc>
              <a:spcBef>
                <a:spcPts val="600"/>
              </a:spcBef>
              <a:spcAft>
                <a:spcPts val="0"/>
              </a:spcAft>
              <a:buClr>
                <a:schemeClr val="dk1"/>
              </a:buClr>
              <a:buSzPts val="1100"/>
              <a:buFont typeface="Arial"/>
              <a:buNone/>
            </a:pPr>
            <a:r>
              <a:rPr lang="en-US" sz="1200" b="0" i="0" u="none" strike="noStrike" dirty="0">
                <a:solidFill>
                  <a:srgbClr val="000000"/>
                </a:solidFill>
                <a:effectLst/>
                <a:latin typeface="Calibri" panose="020F0502020204030204" pitchFamily="34" charset="0"/>
              </a:rPr>
              <a:t>Guiding notes are provided in the Notes section of the PowerPoint to support your learning. The information provided in the Notes section includes additional information, directions for the activities on the slide, and citations of used resources, where appropriate. It is critical that you read the material presented in the Notes section to ensure that you are acquiring the important knowledge, skills and understanding required when engaging with this module. </a:t>
            </a:r>
          </a:p>
          <a:p>
            <a:pPr marL="0" lvl="0" indent="0" algn="l" rtl="0">
              <a:spcBef>
                <a:spcPts val="0"/>
              </a:spcBef>
              <a:spcAft>
                <a:spcPts val="0"/>
              </a:spcAft>
              <a:buNone/>
            </a:pPr>
            <a:endParaRPr dirty="0"/>
          </a:p>
          <a:p>
            <a:pPr marL="0" lvl="0" indent="0" algn="l" rtl="0">
              <a:spcBef>
                <a:spcPts val="0"/>
              </a:spcBef>
              <a:spcAft>
                <a:spcPts val="0"/>
              </a:spcAft>
              <a:buNone/>
            </a:pPr>
            <a:r>
              <a:rPr lang="en-US" b="1" dirty="0"/>
              <a:t>Building a Community:</a:t>
            </a:r>
            <a:endParaRPr b="1" dirty="0"/>
          </a:p>
          <a:p>
            <a:pPr marL="0" lvl="0" indent="0" algn="l" rtl="0">
              <a:spcBef>
                <a:spcPts val="0"/>
              </a:spcBef>
              <a:spcAft>
                <a:spcPts val="0"/>
              </a:spcAft>
              <a:buNone/>
            </a:pPr>
            <a:r>
              <a:rPr lang="en-US" dirty="0"/>
              <a:t>If completing collaboratively, building a community is important,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each section. Again, time allotted for community-building will allow participants to have a voice and be engaged as active contributors and learners in the sessions. </a:t>
            </a:r>
            <a:endParaRPr dirty="0"/>
          </a:p>
        </p:txBody>
      </p:sp>
      <p:sp>
        <p:nvSpPr>
          <p:cNvPr id="126" name="Google Shape;1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18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Review this chart on pages 10-11 of the </a:t>
            </a:r>
            <a:r>
              <a:rPr lang="en-US" i="1" dirty="0"/>
              <a:t>KAS for Social Studies </a:t>
            </a:r>
            <a:r>
              <a:rPr lang="en-US" i="0" dirty="0"/>
              <a:t>and annotate it using the Color, Symbol, Image thinking strategy, linked below.</a:t>
            </a:r>
          </a:p>
          <a:p>
            <a:pPr marL="0" lvl="0" indent="0" algn="l" rtl="0">
              <a:spcBef>
                <a:spcPts val="0"/>
              </a:spcBef>
              <a:spcAft>
                <a:spcPts val="0"/>
              </a:spcAft>
              <a:buNone/>
            </a:pPr>
            <a:r>
              <a:rPr lang="en-US" dirty="0"/>
              <a:t>As you read, note things that you find interesting, important or insightful. Then, complete the thinking strategy: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	• Choose a color that you feel best represents or captures the essence of a key idea. </a:t>
            </a:r>
            <a:endParaRPr dirty="0"/>
          </a:p>
          <a:p>
            <a:pPr marL="0" lvl="0" indent="0" algn="l" rtl="0">
              <a:spcBef>
                <a:spcPts val="0"/>
              </a:spcBef>
              <a:spcAft>
                <a:spcPts val="0"/>
              </a:spcAft>
              <a:buNone/>
            </a:pPr>
            <a:r>
              <a:rPr lang="en-US" dirty="0"/>
              <a:t>	• Choose a symbol that you feel best represents or captures the essence of a key idea. </a:t>
            </a:r>
            <a:endParaRPr dirty="0"/>
          </a:p>
          <a:p>
            <a:pPr marL="0" lvl="0" indent="0" algn="l" rtl="0">
              <a:spcBef>
                <a:spcPts val="0"/>
              </a:spcBef>
              <a:spcAft>
                <a:spcPts val="0"/>
              </a:spcAft>
              <a:buNone/>
            </a:pPr>
            <a:r>
              <a:rPr lang="en-US" dirty="0"/>
              <a:t>	• Choose an image that you feel best represents or captures the essence of a key idea.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If working with a partner or group, share your color and then share the item from the reading that it represents. Tell why you chose that color as a representation of that idea. Repeat the sharing process until every member of the group has shared his or her Color, Symbol, and Image.</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en-US" dirty="0"/>
              <a:t>Resources: </a:t>
            </a:r>
            <a:endParaRPr dirty="0"/>
          </a:p>
          <a:p>
            <a:pPr marL="0" lvl="0" indent="0" algn="l" rtl="0">
              <a:spcBef>
                <a:spcPts val="0"/>
              </a:spcBef>
              <a:spcAft>
                <a:spcPts val="0"/>
              </a:spcAft>
              <a:buClr>
                <a:schemeClr val="dk1"/>
              </a:buClr>
              <a:buFont typeface="Arial"/>
              <a:buNone/>
            </a:pPr>
            <a:r>
              <a:rPr lang="en-US" dirty="0"/>
              <a:t>Project Zero. (2019).</a:t>
            </a:r>
            <a:r>
              <a:rPr lang="en-US" i="1" dirty="0"/>
              <a:t> Color, Symbol, Image. </a:t>
            </a:r>
            <a:r>
              <a:rPr lang="en-US" dirty="0"/>
              <a:t>Harvard Graduate School of Education. </a:t>
            </a:r>
            <a:r>
              <a:rPr lang="en-US" u="sng" dirty="0"/>
              <a:t>https://pz.harvard.edu/sites/default/files/Color%20Symbol%20Image_1.pdf  </a:t>
            </a:r>
            <a:endParaRPr u="sng" dirty="0"/>
          </a:p>
          <a:p>
            <a:pPr marL="0" lvl="0" indent="0" algn="l" rtl="0">
              <a:spcBef>
                <a:spcPts val="0"/>
              </a:spcBef>
              <a:spcAft>
                <a:spcPts val="0"/>
              </a:spcAft>
              <a:buNone/>
            </a:pPr>
            <a:endParaRPr u="sng"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03" name="Google Shape;20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dirty="0"/>
          </a:p>
        </p:txBody>
      </p:sp>
    </p:spTree>
    <p:extLst>
      <p:ext uri="{BB962C8B-B14F-4D97-AF65-F5344CB8AC3E}">
        <p14:creationId xmlns:p14="http://schemas.microsoft.com/office/powerpoint/2010/main" val="19166579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a484b5b4d7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a484b5b4d7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in small grade banded groups.</a:t>
            </a:r>
            <a:endParaRPr dirty="0"/>
          </a:p>
        </p:txBody>
      </p:sp>
      <p:sp>
        <p:nvSpPr>
          <p:cNvPr id="957" name="Google Shape;957;ga484b5b4d7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100</a:t>
            </a:fld>
            <a:endParaRPr dirty="0"/>
          </a:p>
        </p:txBody>
      </p:sp>
    </p:spTree>
    <p:extLst>
      <p:ext uri="{BB962C8B-B14F-4D97-AF65-F5344CB8AC3E}">
        <p14:creationId xmlns:p14="http://schemas.microsoft.com/office/powerpoint/2010/main" val="2472350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9c8fb7f29a_1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9c8fb7f29a_1_1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You will now engage with the Using Evidence standards for middle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Note: This high school overview can be found on page 139 of the </a:t>
            </a:r>
            <a:r>
              <a:rPr lang="en-US" i="1" dirty="0"/>
              <a:t>KAS for Social Studies.</a:t>
            </a:r>
            <a:endParaRPr dirty="0"/>
          </a:p>
        </p:txBody>
      </p:sp>
      <p:sp>
        <p:nvSpPr>
          <p:cNvPr id="965" name="Google Shape;965;g9c8fb7f29a_1_1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101</a:t>
            </a:fld>
            <a:endParaRPr dirty="0"/>
          </a:p>
        </p:txBody>
      </p:sp>
    </p:spTree>
    <p:extLst>
      <p:ext uri="{BB962C8B-B14F-4D97-AF65-F5344CB8AC3E}">
        <p14:creationId xmlns:p14="http://schemas.microsoft.com/office/powerpoint/2010/main" val="13510532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9c8fb7f29a_1_1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1" name="Google Shape;971;g9c8fb7f29a_1_1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72" name="Google Shape;972;g9c8fb7f29a_1_1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dirty="0"/>
          </a:p>
        </p:txBody>
      </p:sp>
    </p:spTree>
    <p:extLst>
      <p:ext uri="{BB962C8B-B14F-4D97-AF65-F5344CB8AC3E}">
        <p14:creationId xmlns:p14="http://schemas.microsoft.com/office/powerpoint/2010/main" val="26958449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9c8fb7f29a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9c8fb7f29a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79" name="Google Shape;979;g9c8fb7f29a_1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dirty="0"/>
          </a:p>
        </p:txBody>
      </p:sp>
    </p:spTree>
    <p:extLst>
      <p:ext uri="{BB962C8B-B14F-4D97-AF65-F5344CB8AC3E}">
        <p14:creationId xmlns:p14="http://schemas.microsoft.com/office/powerpoint/2010/main" val="11693926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9c8fb7f29a_1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9c8fb7f29a_1_1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HS.UH.I.UE.1  and HS.UH.I.UE.2 . </a:t>
            </a:r>
            <a:endParaRPr dirty="0"/>
          </a:p>
        </p:txBody>
      </p:sp>
      <p:sp>
        <p:nvSpPr>
          <p:cNvPr id="986" name="Google Shape;986;g9c8fb7f29a_1_1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104</a:t>
            </a:fld>
            <a:endParaRPr dirty="0"/>
          </a:p>
        </p:txBody>
      </p:sp>
    </p:spTree>
    <p:extLst>
      <p:ext uri="{BB962C8B-B14F-4D97-AF65-F5344CB8AC3E}">
        <p14:creationId xmlns:p14="http://schemas.microsoft.com/office/powerpoint/2010/main" val="42907382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9c8fb7f29a_1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9c8fb7f29a_1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p>
        </p:txBody>
      </p:sp>
      <p:sp>
        <p:nvSpPr>
          <p:cNvPr id="993" name="Google Shape;993;g9c8fb7f29a_1_1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dirty="0"/>
          </a:p>
        </p:txBody>
      </p:sp>
    </p:spTree>
    <p:extLst>
      <p:ext uri="{BB962C8B-B14F-4D97-AF65-F5344CB8AC3E}">
        <p14:creationId xmlns:p14="http://schemas.microsoft.com/office/powerpoint/2010/main" val="6094989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7"/>
        <p:cNvGrpSpPr/>
        <p:nvPr/>
      </p:nvGrpSpPr>
      <p:grpSpPr>
        <a:xfrm>
          <a:off x="0" y="0"/>
          <a:ext cx="0" cy="0"/>
          <a:chOff x="0" y="0"/>
          <a:chExt cx="0" cy="0"/>
        </a:xfrm>
      </p:grpSpPr>
      <p:sp>
        <p:nvSpPr>
          <p:cNvPr id="998" name="Google Shape;998;ga51a853d01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9" name="Google Shape;999;ga51a853d01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Next, access the Student Assignment Library on </a:t>
            </a:r>
            <a:r>
              <a:rPr lang="en-US" u="sng" dirty="0">
                <a:solidFill>
                  <a:schemeClr val="hlink"/>
                </a:solidFill>
                <a:hlinkClick r:id="rId3"/>
              </a:rPr>
              <a:t>www.kystandards.org</a:t>
            </a:r>
            <a:r>
              <a:rPr lang="en-US" dirty="0"/>
              <a:t> and access the Strongly Aligned Assignment for High School. It is important to note that UE standard 1  is not included the Strongly Aligned Assignment for High School. However, engaging with UE 1 is critical for students to use UE 2. The High School Strongly Aligned Assignment provides additional context to support evaluating the credibility of multiple sources representing a variety of perspectives relevant to compelling and/or supporting questions in U.S. history. In this assignments, students must gather information and evidence from credible sources representing a variety of perspectives relevant to compelling and/or supporting questions in U.S. history.</a:t>
            </a:r>
            <a:endParaRPr dirty="0"/>
          </a:p>
          <a:p>
            <a:pPr marL="0" lvl="0" indent="0" algn="l" rtl="0">
              <a:lnSpc>
                <a:spcPct val="100000"/>
              </a:lnSpc>
              <a:spcBef>
                <a:spcPts val="1200"/>
              </a:spcBef>
              <a:spcAft>
                <a:spcPts val="0"/>
              </a:spcAft>
              <a:buNone/>
            </a:pPr>
            <a:r>
              <a:rPr lang="en-US" dirty="0"/>
              <a:t>When gathering sources for the Strongly Aligned Assignment for High School, students may investigate topics that include but are not limited to: international trends, domestic and foreign policies, and American culture. Since components of this assignment require students to analyze whether or not international trends, domestic and foreign policies impact their lives, students are required to gather information and evidence from credible sources representing a variety of perspectives relevant to compelling and/or supporting questions. </a:t>
            </a:r>
            <a:endParaRPr dirty="0"/>
          </a:p>
          <a:p>
            <a:pPr marL="0" lvl="0" indent="0" algn="l" rtl="0">
              <a:spcBef>
                <a:spcPts val="0"/>
              </a:spcBef>
              <a:spcAft>
                <a:spcPts val="0"/>
              </a:spcAft>
              <a:buClr>
                <a:schemeClr val="dk1"/>
              </a:buClr>
              <a:buSzPts val="1100"/>
              <a:buFont typeface="Arial"/>
              <a:buNone/>
            </a:pPr>
            <a:endParaRPr dirty="0"/>
          </a:p>
        </p:txBody>
      </p:sp>
      <p:sp>
        <p:nvSpPr>
          <p:cNvPr id="1000" name="Google Shape;1000;ga51a853d01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106</a:t>
            </a:fld>
            <a:endParaRPr dirty="0"/>
          </a:p>
        </p:txBody>
      </p:sp>
    </p:spTree>
    <p:extLst>
      <p:ext uri="{BB962C8B-B14F-4D97-AF65-F5344CB8AC3E}">
        <p14:creationId xmlns:p14="http://schemas.microsoft.com/office/powerpoint/2010/main" val="10451336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a51a853d0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a51a853d01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in small grade banded groups.</a:t>
            </a:r>
          </a:p>
        </p:txBody>
      </p:sp>
      <p:sp>
        <p:nvSpPr>
          <p:cNvPr id="1008" name="Google Shape;1008;ga51a853d01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dirty="0"/>
          </a:p>
        </p:txBody>
      </p:sp>
    </p:spTree>
    <p:extLst>
      <p:ext uri="{BB962C8B-B14F-4D97-AF65-F5344CB8AC3E}">
        <p14:creationId xmlns:p14="http://schemas.microsoft.com/office/powerpoint/2010/main" val="28134148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9b37be3bf6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9b37be3bf6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Access the Unpacking the Using Evidence Standards template you completed in </a:t>
            </a:r>
            <a:r>
              <a:rPr lang="en-US" i="1" dirty="0"/>
              <a:t>Module One: Getting to Know the KAS for Social Studies. </a:t>
            </a:r>
            <a:r>
              <a:rPr lang="en-US" dirty="0"/>
              <a:t>This tool may be accessed here: </a:t>
            </a:r>
            <a:r>
              <a:rPr lang="en-US" u="sng" dirty="0">
                <a:solidFill>
                  <a:schemeClr val="hlink"/>
                </a:solidFill>
                <a:hlinkClick r:id="rId3"/>
              </a:rPr>
              <a:t>https://education.ky.gov/curriculum/standards/kyacadstand/Documents/Unpacking_the_Using_Evidence_Standards.docx</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Read the slide, and revise any sections in this document that need to be updated based on what you learned in this section. </a:t>
            </a:r>
            <a:endParaRPr dirty="0"/>
          </a:p>
        </p:txBody>
      </p:sp>
      <p:sp>
        <p:nvSpPr>
          <p:cNvPr id="1015" name="Google Shape;1015;g9b37be3bf6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108</a:t>
            </a:fld>
            <a:endParaRPr dirty="0"/>
          </a:p>
        </p:txBody>
      </p:sp>
    </p:spTree>
    <p:extLst>
      <p:ext uri="{BB962C8B-B14F-4D97-AF65-F5344CB8AC3E}">
        <p14:creationId xmlns:p14="http://schemas.microsoft.com/office/powerpoint/2010/main" val="200318930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9b068f9f88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a:t>
            </a:r>
            <a:r>
              <a:rPr lang="en-US" sz="1200" u="none" dirty="0"/>
              <a:t>: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1029" name="Google Shape;1029;g9b068f9f88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692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this slide. </a:t>
            </a:r>
            <a:endParaRPr dirty="0"/>
          </a:p>
        </p:txBody>
      </p:sp>
      <p:sp>
        <p:nvSpPr>
          <p:cNvPr id="209" name="Google Shape;20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33665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9ba656c8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begins Section F: Communicating Conclusions. </a:t>
            </a:r>
            <a:endParaRPr dirty="0"/>
          </a:p>
        </p:txBody>
      </p:sp>
      <p:sp>
        <p:nvSpPr>
          <p:cNvPr id="1044" name="Google Shape;1044;g9ba656c8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0488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9ba656c89a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an overview of the module.</a:t>
            </a:r>
          </a:p>
        </p:txBody>
      </p:sp>
      <p:sp>
        <p:nvSpPr>
          <p:cNvPr id="1050" name="Google Shape;1050;g9ba656c89a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73336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a4049a7fe4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module objectives.</a:t>
            </a:r>
          </a:p>
        </p:txBody>
      </p:sp>
      <p:sp>
        <p:nvSpPr>
          <p:cNvPr id="1063" name="Google Shape;1063;ga4049a7fe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78833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9" name="Google Shape;1069;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Communicating conclusions is defined by a student’s ability to effectively communicate his or her own conclusions and listen carefully to the conclusions of others. Students should also be able to utilize newer media forms in order to share their conclusions and hear the voices of those whose conclusions may be different. Depending on the grade level, the Communicating Conclusions standards generally require that students construct explanations and/or arguments and determine how to address problems. </a:t>
            </a:r>
            <a:endParaRPr dirty="0"/>
          </a:p>
        </p:txBody>
      </p:sp>
      <p:sp>
        <p:nvSpPr>
          <p:cNvPr id="1070" name="Google Shape;107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114</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10530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9c57123dcc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9" name="Google Shape;1079;g9c57123dcc_0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080" name="Google Shape;1080;g9c57123dcc_0_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dirty="0"/>
          </a:p>
        </p:txBody>
      </p:sp>
    </p:spTree>
    <p:extLst>
      <p:ext uri="{BB962C8B-B14F-4D97-AF65-F5344CB8AC3E}">
        <p14:creationId xmlns:p14="http://schemas.microsoft.com/office/powerpoint/2010/main" val="23430022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3" name="Google Shape;109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A student’s ability to effectively communicate their own conclusions and listen carefully to the conclusions of others can be considered a capstone of social studies disciplinary practices. Traditional products such as essays, reports, tables, diagrams, graphs, multimedia presentations and discussions can be used to share conclusions with a variety of audiences. </a:t>
            </a:r>
            <a:endParaRPr dirty="0"/>
          </a:p>
          <a:p>
            <a:pPr marL="457200" marR="0" lvl="0" indent="-228600" algn="l" rtl="0">
              <a:lnSpc>
                <a:spcPct val="100000"/>
              </a:lnSpc>
              <a:spcBef>
                <a:spcPts val="0"/>
              </a:spcBef>
              <a:spcAft>
                <a:spcPts val="0"/>
              </a:spcAft>
              <a:buClr>
                <a:srgbClr val="000000"/>
              </a:buClr>
              <a:buSzPts val="1400"/>
              <a:buFont typeface="Arial"/>
              <a:buNone/>
            </a:pPr>
            <a:endParaRPr dirty="0"/>
          </a:p>
          <a:p>
            <a:pPr marL="457200" marR="0" lvl="0" indent="-228600" algn="l" rtl="0">
              <a:lnSpc>
                <a:spcPct val="100000"/>
              </a:lnSpc>
              <a:spcBef>
                <a:spcPts val="0"/>
              </a:spcBef>
              <a:spcAft>
                <a:spcPts val="0"/>
              </a:spcAft>
              <a:buClr>
                <a:srgbClr val="000000"/>
              </a:buClr>
              <a:buSzPts val="1400"/>
              <a:buFont typeface="Arial"/>
              <a:buNone/>
            </a:pPr>
            <a:r>
              <a:rPr lang="en-US" dirty="0"/>
              <a:t>Students should have opportunities to communicate conclusions to…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Synthesize information to construct new understandings, which will become the foundation for civic engagement.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Construct explanations and arguments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Engage in deliberative and democratic procedures </a:t>
            </a:r>
            <a:endParaRPr dirty="0"/>
          </a:p>
          <a:p>
            <a:pPr marL="457200" marR="0" lvl="0" indent="-228600" algn="l" rtl="0">
              <a:lnSpc>
                <a:spcPct val="100000"/>
              </a:lnSpc>
              <a:spcBef>
                <a:spcPts val="0"/>
              </a:spcBef>
              <a:spcAft>
                <a:spcPts val="0"/>
              </a:spcAft>
              <a:buClr>
                <a:srgbClr val="000000"/>
              </a:buClr>
              <a:buSzPts val="1400"/>
              <a:buFont typeface="Arial"/>
              <a:buNone/>
            </a:pPr>
            <a:r>
              <a:rPr lang="en-US" dirty="0"/>
              <a:t>● Act civically by identifying and addressing problems </a:t>
            </a:r>
            <a:endParaRPr dirty="0"/>
          </a:p>
        </p:txBody>
      </p:sp>
      <p:sp>
        <p:nvSpPr>
          <p:cNvPr id="1094" name="Google Shape;109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116</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48223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9ba656c89a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9ba656c89a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102" name="Google Shape;1102;g9ba656c89a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117</a:t>
            </a:fld>
            <a:endParaRPr dirty="0"/>
          </a:p>
        </p:txBody>
      </p:sp>
    </p:spTree>
    <p:extLst>
      <p:ext uri="{BB962C8B-B14F-4D97-AF65-F5344CB8AC3E}">
        <p14:creationId xmlns:p14="http://schemas.microsoft.com/office/powerpoint/2010/main" val="18663135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9ba656c89a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9ba656c89a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contains information on how Communicating Conclusions standard 1 progresses.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Take a few minutes to reflect on this slide. Consider: How does this standard progress from Kindergarten to high school? </a:t>
            </a:r>
          </a:p>
          <a:p>
            <a:pPr marL="0" lvl="0" indent="0" algn="l" rtl="0">
              <a:spcBef>
                <a:spcPts val="0"/>
              </a:spcBef>
              <a:spcAft>
                <a:spcPts val="0"/>
              </a:spcAft>
              <a:buNone/>
            </a:pPr>
            <a:endParaRPr dirty="0"/>
          </a:p>
          <a:p>
            <a:pPr marL="0" lvl="0" indent="0" algn="l" rtl="0">
              <a:spcBef>
                <a:spcPts val="0"/>
              </a:spcBef>
              <a:spcAft>
                <a:spcPts val="0"/>
              </a:spcAft>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09" name="Google Shape;1109;g9ba656c89a_1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dirty="0"/>
          </a:p>
        </p:txBody>
      </p:sp>
    </p:spTree>
    <p:extLst>
      <p:ext uri="{BB962C8B-B14F-4D97-AF65-F5344CB8AC3E}">
        <p14:creationId xmlns:p14="http://schemas.microsoft.com/office/powerpoint/2010/main" val="3467573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a4049a7fe4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a4049a7fe4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Engage with the activity on the slide. </a:t>
            </a:r>
          </a:p>
          <a:p>
            <a:pPr marL="0" lvl="0" indent="0" algn="l" rtl="0">
              <a:lnSpc>
                <a:spcPct val="90000"/>
              </a:lnSpc>
              <a:spcBef>
                <a:spcPts val="1000"/>
              </a:spcBef>
              <a:spcAft>
                <a:spcPts val="0"/>
              </a:spcAft>
              <a:buNone/>
            </a:pP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Individually, with a partner or small group examine additional assignments where students are required to construct explanations in the Student Assignment Library. Ask the reflection questions found on this slide of any additional assignment they explore.  Additionally, you may want to ac</a:t>
            </a:r>
            <a:r>
              <a:rPr lang="en-US" dirty="0"/>
              <a:t>cess the Teacher Notes documents  in the Student Assignment Library </a:t>
            </a:r>
            <a:r>
              <a:rPr lang="en-US" dirty="0">
                <a:solidFill>
                  <a:srgbClr val="000000"/>
                </a:solidFill>
              </a:rPr>
              <a:t>for more information on assignments that require students to construct explanations: </a:t>
            </a:r>
            <a:r>
              <a:rPr lang="en-US" u="sng" dirty="0">
                <a:solidFill>
                  <a:srgbClr val="000000"/>
                </a:solidFill>
              </a:rPr>
              <a:t>https://kystandards.org/standards-resources/sal/ss_sal</a:t>
            </a:r>
            <a:r>
              <a:rPr lang="en-US" dirty="0">
                <a:solidFill>
                  <a:srgbClr val="000000"/>
                </a:solidFill>
              </a:rPr>
              <a:t>/</a:t>
            </a:r>
            <a:endParaRPr dirty="0">
              <a:solidFill>
                <a:srgbClr val="000000"/>
              </a:solidFill>
            </a:endParaRPr>
          </a:p>
          <a:p>
            <a:pPr marL="0" lvl="0" indent="0" algn="l" rtl="0">
              <a:lnSpc>
                <a:spcPct val="90000"/>
              </a:lnSpc>
              <a:spcBef>
                <a:spcPts val="1000"/>
              </a:spcBef>
              <a:spcAft>
                <a:spcPts val="0"/>
              </a:spcAft>
              <a:buNone/>
            </a:pPr>
            <a:r>
              <a:rPr lang="en-US" dirty="0"/>
              <a:t>For more information on explanatory writing, access the KDE’s </a:t>
            </a:r>
            <a:r>
              <a:rPr lang="en-US" i="1" dirty="0"/>
              <a:t>Composition in the Classroom. </a:t>
            </a:r>
            <a:r>
              <a:rPr lang="en-US" dirty="0"/>
              <a:t>Explanatory Writing is discussed on pages 15-17.</a:t>
            </a:r>
            <a:endParaRPr dirty="0"/>
          </a:p>
          <a:p>
            <a:pPr marL="0" lvl="0" indent="0" algn="l" rtl="0">
              <a:lnSpc>
                <a:spcPct val="90000"/>
              </a:lnSpc>
              <a:spcBef>
                <a:spcPts val="1000"/>
              </a:spcBef>
              <a:spcAft>
                <a:spcPts val="0"/>
              </a:spcAft>
              <a:buNone/>
            </a:pPr>
            <a:r>
              <a:rPr lang="en-US" dirty="0"/>
              <a:t>Resources:</a:t>
            </a:r>
            <a:endParaRPr dirty="0"/>
          </a:p>
          <a:p>
            <a:pPr marL="0" lvl="0" indent="0" algn="l" rtl="0">
              <a:lnSpc>
                <a:spcPct val="90000"/>
              </a:lnSpc>
              <a:spcBef>
                <a:spcPts val="1000"/>
              </a:spcBef>
              <a:spcAft>
                <a:spcPts val="0"/>
              </a:spcAft>
              <a:buNone/>
            </a:pPr>
            <a:r>
              <a:rPr lang="en-US" dirty="0"/>
              <a:t>The Kentucky Department of Education. (2020, February). </a:t>
            </a:r>
            <a:r>
              <a:rPr lang="en-US" i="1" dirty="0"/>
              <a:t>Composition in the Classroom. </a:t>
            </a:r>
            <a:r>
              <a:rPr lang="en-US" u="sng" dirty="0">
                <a:solidFill>
                  <a:schemeClr val="hlink"/>
                </a:solidFill>
                <a:hlinkClick r:id="rId3"/>
              </a:rPr>
              <a:t>https://education.ky.gov/curriculum/standards/kyacadstand/Documents/Composition_in_the_Classroom.pdf</a:t>
            </a:r>
            <a:r>
              <a:rPr lang="en-US" dirty="0"/>
              <a:t> </a:t>
            </a:r>
            <a:endParaRPr dirty="0"/>
          </a:p>
        </p:txBody>
      </p:sp>
      <p:sp>
        <p:nvSpPr>
          <p:cNvPr id="1116" name="Google Shape;1116;ga4049a7fe4_0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dirty="0"/>
          </a:p>
        </p:txBody>
      </p:sp>
    </p:spTree>
    <p:extLst>
      <p:ext uri="{BB962C8B-B14F-4D97-AF65-F5344CB8AC3E}">
        <p14:creationId xmlns:p14="http://schemas.microsoft.com/office/powerpoint/2010/main" val="182358297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9ba656c89a_1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g9ba656c89a_1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23" name="Google Shape;1123;g9ba656c89a_1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dirty="0"/>
          </a:p>
        </p:txBody>
      </p:sp>
    </p:spTree>
    <p:extLst>
      <p:ext uri="{BB962C8B-B14F-4D97-AF65-F5344CB8AC3E}">
        <p14:creationId xmlns:p14="http://schemas.microsoft.com/office/powerpoint/2010/main" val="2455127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the slide. Annotate the article using the </a:t>
            </a:r>
            <a:r>
              <a:rPr lang="en-US" i="1" dirty="0"/>
              <a:t>Making Annotations: A User’s Guide</a:t>
            </a:r>
            <a:r>
              <a:rPr lang="en-US" dirty="0"/>
              <a:t> as guidance for how to annotate an article.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article discusses Essential Questions as important to learning. It is important to note that the </a:t>
            </a:r>
            <a:r>
              <a:rPr lang="en-US" i="1" dirty="0"/>
              <a:t>KAS for Social Studies</a:t>
            </a:r>
            <a:r>
              <a:rPr lang="en-US" dirty="0"/>
              <a:t> requires that students engage in Compelling and Supporting questions as a part of the inquiry practice of Questioning.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457200" lvl="0" indent="-317500" algn="l" rtl="0">
              <a:spcBef>
                <a:spcPts val="0"/>
              </a:spcBef>
              <a:spcAft>
                <a:spcPts val="0"/>
              </a:spcAft>
              <a:buSzPts val="1400"/>
              <a:buChar char="●"/>
            </a:pPr>
            <a:r>
              <a:rPr lang="en-US" dirty="0"/>
              <a:t>Miller, Andrew. (2015, September 8). </a:t>
            </a:r>
            <a:r>
              <a:rPr lang="en-US" i="1" dirty="0"/>
              <a:t>Creating a Culture of Inquiry</a:t>
            </a:r>
            <a:r>
              <a:rPr lang="en-US" dirty="0"/>
              <a:t>. Edutopia. </a:t>
            </a:r>
            <a:r>
              <a:rPr lang="en-US" u="sng" dirty="0">
                <a:solidFill>
                  <a:schemeClr val="hlink"/>
                </a:solidFill>
                <a:hlinkClick r:id="rId3"/>
              </a:rPr>
              <a:t>https://www.edutopia.org/blog/creating-a-culture-of-inquiry-andrew-miller#:~:text=It%20can%20create%20student%20ownership,it%20vital%20throughout%20the%20year</a:t>
            </a:r>
            <a:endParaRPr dirty="0"/>
          </a:p>
          <a:p>
            <a:pPr marL="457200" lvl="0" indent="-317500" algn="l" rtl="0">
              <a:spcBef>
                <a:spcPts val="0"/>
              </a:spcBef>
              <a:spcAft>
                <a:spcPts val="0"/>
              </a:spcAft>
              <a:buSzPts val="1400"/>
              <a:buChar char="●"/>
            </a:pPr>
            <a:r>
              <a:rPr lang="en-US" dirty="0"/>
              <a:t>Read, Write Think. (2008). </a:t>
            </a:r>
            <a:r>
              <a:rPr lang="en-US" i="1" dirty="0"/>
              <a:t>Making Annotations: A User’s Guide</a:t>
            </a:r>
            <a:r>
              <a:rPr lang="en-US" dirty="0"/>
              <a:t>. National Council Teachers of English. </a:t>
            </a:r>
            <a:r>
              <a:rPr lang="en-US" u="sng" dirty="0">
                <a:solidFill>
                  <a:schemeClr val="hlink"/>
                </a:solidFill>
                <a:hlinkClick r:id="rId4"/>
              </a:rPr>
              <a:t>http://www.readwritethink.org/files/resources/lesson_images/lesson1132/AnnotationGuide.pdf</a:t>
            </a:r>
            <a:r>
              <a:rPr lang="en-US" dirty="0"/>
              <a:t> </a:t>
            </a:r>
            <a:endParaRPr dirty="0"/>
          </a:p>
        </p:txBody>
      </p:sp>
      <p:sp>
        <p:nvSpPr>
          <p:cNvPr id="215" name="Google Shape;2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14970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9ba656c89a_1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9ba656c89a_1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2 progresses.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Give participants a few minutes to reflect on this slide. Conduct a whole group discussion asking: How does this standard progress from Kindergarten to high school? For guidance on how to conduct a discussion, visit TeachingWorks Resource Library on</a:t>
            </a:r>
            <a:r>
              <a:rPr lang="en-US" dirty="0">
                <a:uFill>
                  <a:noFill/>
                </a:uFill>
                <a:hlinkClick r:id="rId3"/>
              </a:rPr>
              <a:t> </a:t>
            </a:r>
            <a:r>
              <a:rPr lang="en-US" u="sng" dirty="0">
                <a:solidFill>
                  <a:srgbClr val="1155CC"/>
                </a:solidFill>
                <a:hlinkClick r:id="rId3">
                  <a:extLst>
                    <a:ext uri="{A12FA001-AC4F-418D-AE19-62706E023703}">
                      <ahyp:hlinkClr xmlns:ahyp="http://schemas.microsoft.com/office/drawing/2018/hyperlinkcolor" val="tx"/>
                    </a:ext>
                  </a:extLst>
                </a:hlinkClick>
              </a:rPr>
              <a:t>Leading a Discussion</a:t>
            </a:r>
            <a:r>
              <a:rPr lang="en-US" dirty="0"/>
              <a:t> for leading a large group discussion.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30" name="Google Shape;1130;g9ba656c89a_1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dirty="0"/>
          </a:p>
        </p:txBody>
      </p:sp>
    </p:spTree>
    <p:extLst>
      <p:ext uri="{BB962C8B-B14F-4D97-AF65-F5344CB8AC3E}">
        <p14:creationId xmlns:p14="http://schemas.microsoft.com/office/powerpoint/2010/main" val="28881081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9c57123dcc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6" name="Google Shape;1136;g9c57123dcc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Engage with the activity on the slide. </a:t>
            </a:r>
          </a:p>
          <a:p>
            <a:pPr marL="0" lvl="0" indent="0" algn="l" rtl="0">
              <a:lnSpc>
                <a:spcPct val="90000"/>
              </a:lnSpc>
              <a:spcBef>
                <a:spcPts val="1000"/>
              </a:spcBef>
              <a:spcAft>
                <a:spcPts val="0"/>
              </a:spcAft>
              <a:buNone/>
            </a:pP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Individually, with a partner or small group, examine additional assignments where students are required to construct arguments in the Student Assignment Library. Ask the reflection questions found on this slide of any additional assignment you explore.  Additionally, you may want to ac</a:t>
            </a:r>
            <a:r>
              <a:rPr lang="en-US" dirty="0"/>
              <a:t>cess the Teacher Notes documents  in the Student Assignment Library on </a:t>
            </a:r>
            <a:r>
              <a:rPr lang="en-US" u="sng" dirty="0">
                <a:solidFill>
                  <a:schemeClr val="hlink"/>
                </a:solidFill>
                <a:hlinkClick r:id="rId3"/>
              </a:rPr>
              <a:t>www.kystandards.org</a:t>
            </a:r>
            <a:r>
              <a:rPr lang="en-US" dirty="0">
                <a:solidFill>
                  <a:srgbClr val="000000"/>
                </a:solidFill>
              </a:rPr>
              <a:t> for more information on assignments that require students to construct arguments. </a:t>
            </a:r>
            <a:endParaRPr dirty="0">
              <a:solidFill>
                <a:srgbClr val="000000"/>
              </a:solidFill>
            </a:endParaRPr>
          </a:p>
          <a:p>
            <a:pPr marL="0" lvl="0" indent="0" algn="l" rtl="0">
              <a:lnSpc>
                <a:spcPct val="90000"/>
              </a:lnSpc>
              <a:spcBef>
                <a:spcPts val="1000"/>
              </a:spcBef>
              <a:spcAft>
                <a:spcPts val="0"/>
              </a:spcAft>
              <a:buClr>
                <a:schemeClr val="dk1"/>
              </a:buClr>
              <a:buSzPts val="1100"/>
              <a:buFont typeface="Arial"/>
              <a:buNone/>
            </a:pPr>
            <a:r>
              <a:rPr lang="en-US" dirty="0"/>
              <a:t>For more information on explanatory writing, access the KDE’s </a:t>
            </a:r>
            <a:r>
              <a:rPr lang="en-US" i="1" dirty="0"/>
              <a:t>Composition in the Classroom. </a:t>
            </a:r>
            <a:r>
              <a:rPr lang="en-US" dirty="0"/>
              <a:t>Argument/Opinion Writing is discussed on pages 15-17. </a:t>
            </a:r>
            <a:endParaRPr dirty="0"/>
          </a:p>
          <a:p>
            <a:pPr marL="0" lvl="0" indent="0" algn="l" rtl="0">
              <a:lnSpc>
                <a:spcPct val="90000"/>
              </a:lnSpc>
              <a:spcBef>
                <a:spcPts val="1000"/>
              </a:spcBef>
              <a:spcAft>
                <a:spcPts val="0"/>
              </a:spcAft>
              <a:buClr>
                <a:schemeClr val="dk1"/>
              </a:buClr>
              <a:buSzPts val="1100"/>
              <a:buFont typeface="Arial"/>
              <a:buNone/>
            </a:pPr>
            <a:r>
              <a:rPr lang="en-US" dirty="0"/>
              <a:t>Resources:</a:t>
            </a:r>
            <a:endParaRPr dirty="0"/>
          </a:p>
          <a:p>
            <a:pPr marL="0" lvl="0" indent="0" algn="l" rtl="0">
              <a:lnSpc>
                <a:spcPct val="90000"/>
              </a:lnSpc>
              <a:spcBef>
                <a:spcPts val="1000"/>
              </a:spcBef>
              <a:spcAft>
                <a:spcPts val="0"/>
              </a:spcAft>
              <a:buClr>
                <a:schemeClr val="dk1"/>
              </a:buClr>
              <a:buSzPts val="1100"/>
              <a:buFont typeface="Arial"/>
              <a:buNone/>
            </a:pPr>
            <a:r>
              <a:rPr lang="en-US" dirty="0"/>
              <a:t>The Kentucky Department of Education. (2020, February). </a:t>
            </a:r>
            <a:r>
              <a:rPr lang="en-US" i="1" dirty="0"/>
              <a:t>Composition in the Classroom. </a:t>
            </a:r>
            <a:r>
              <a:rPr lang="en-US" u="sng" dirty="0">
                <a:solidFill>
                  <a:schemeClr val="hlink"/>
                </a:solidFill>
                <a:hlinkClick r:id="rId4"/>
              </a:rPr>
              <a:t>https://education.ky.gov/curriculum/standards/kyacadstand/Documents/Composition_in_the_Classroom.pdf</a:t>
            </a:r>
            <a:r>
              <a:rPr lang="en-US" dirty="0"/>
              <a:t> </a:t>
            </a:r>
            <a:endParaRPr dirty="0"/>
          </a:p>
        </p:txBody>
      </p:sp>
      <p:sp>
        <p:nvSpPr>
          <p:cNvPr id="1137" name="Google Shape;1137;g9c57123dcc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dirty="0"/>
          </a:p>
        </p:txBody>
      </p:sp>
    </p:spTree>
    <p:extLst>
      <p:ext uri="{BB962C8B-B14F-4D97-AF65-F5344CB8AC3E}">
        <p14:creationId xmlns:p14="http://schemas.microsoft.com/office/powerpoint/2010/main" val="19849610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9f7c05606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9f7c05606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44" name="Google Shape;1144;g9f7c05606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dirty="0"/>
          </a:p>
        </p:txBody>
      </p:sp>
    </p:spTree>
    <p:extLst>
      <p:ext uri="{BB962C8B-B14F-4D97-AF65-F5344CB8AC3E}">
        <p14:creationId xmlns:p14="http://schemas.microsoft.com/office/powerpoint/2010/main" val="72186156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a560b6ecd1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a560b6ecd1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to reflect on the question presented, engage in a Chalk Talk:</a:t>
            </a:r>
            <a:endParaRPr dirty="0"/>
          </a:p>
          <a:p>
            <a:pPr marL="457200" lvl="0" indent="-317500" algn="l" rtl="0">
              <a:spcBef>
                <a:spcPts val="0"/>
              </a:spcBef>
              <a:spcAft>
                <a:spcPts val="0"/>
              </a:spcAft>
              <a:buSzPts val="1400"/>
              <a:buAutoNum type="arabicParenR"/>
            </a:pPr>
            <a:r>
              <a:rPr lang="en-US" dirty="0"/>
              <a:t>Write this question on a large sheet of chart paper. Make several copies of this chart paper and place them around the room. </a:t>
            </a:r>
            <a:endParaRPr dirty="0"/>
          </a:p>
          <a:p>
            <a:pPr marL="457200" lvl="0" indent="-317500" algn="l" rtl="0">
              <a:spcBef>
                <a:spcPts val="0"/>
              </a:spcBef>
              <a:spcAft>
                <a:spcPts val="0"/>
              </a:spcAft>
              <a:buSzPts val="1400"/>
              <a:buAutoNum type="arabicParenR"/>
            </a:pPr>
            <a:r>
              <a:rPr lang="en-US" dirty="0"/>
              <a:t>Have participants respond to the question by writing their responses on the chart paper provided at their table. Participants may respond by writing ideas and/or questions on the chart paper. Within this small group, participants should be encouraged to respond to the ideas and questions of their peers. </a:t>
            </a:r>
            <a:endParaRPr dirty="0"/>
          </a:p>
          <a:p>
            <a:pPr marL="457200" lvl="0" indent="-317500" algn="l" rtl="0">
              <a:spcBef>
                <a:spcPts val="0"/>
              </a:spcBef>
              <a:spcAft>
                <a:spcPts val="0"/>
              </a:spcAft>
              <a:buSzPts val="1400"/>
              <a:buAutoNum type="arabicParenR"/>
            </a:pPr>
            <a:r>
              <a:rPr lang="en-US" dirty="0"/>
              <a:t>In their small groups, have participants rotate around the room to visit the other pieces of chart paper. At each new piece of chart paper, participants should be encouraged to respond to the ideas and questions of their peers.</a:t>
            </a:r>
            <a:endParaRPr dirty="0"/>
          </a:p>
          <a:p>
            <a:pPr marL="457200" lvl="0" indent="-317500" algn="l" rtl="0">
              <a:spcBef>
                <a:spcPts val="0"/>
              </a:spcBef>
              <a:spcAft>
                <a:spcPts val="0"/>
              </a:spcAft>
              <a:buSzPts val="1400"/>
              <a:buAutoNum type="arabicParenR"/>
            </a:pPr>
            <a:r>
              <a:rPr lang="en-US" dirty="0"/>
              <a:t>After the small groups have rotated among the chart papers available, facilitate a discussion of the Chalk Talk. Ask groups to share their paper and identify common themes, responses and/or questions that appeared as they rotated among the chart papers. </a:t>
            </a:r>
            <a:endParaRPr dirty="0"/>
          </a:p>
          <a:p>
            <a:pPr marL="457200" lvl="0" indent="0" algn="l" rtl="0">
              <a:spcBef>
                <a:spcPts val="0"/>
              </a:spcBef>
              <a:spcAft>
                <a:spcPts val="0"/>
              </a:spcAft>
              <a:buNone/>
            </a:pPr>
            <a:endParaRPr dirty="0"/>
          </a:p>
          <a:p>
            <a:pPr marL="0" lvl="0" indent="0" algn="l" rtl="0">
              <a:spcBef>
                <a:spcPts val="0"/>
              </a:spcBef>
              <a:spcAft>
                <a:spcPts val="0"/>
              </a:spcAft>
              <a:buNone/>
            </a:pPr>
            <a:r>
              <a:rPr lang="en-US" dirty="0"/>
              <a:t>It is important to remember that participants are supposed to silently complete the Chalk Talk.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(2019). </a:t>
            </a:r>
            <a:r>
              <a:rPr lang="en-US" i="1" dirty="0"/>
              <a:t>Chalk Talk. </a:t>
            </a:r>
            <a:r>
              <a:rPr lang="en-US" dirty="0"/>
              <a:t>Harvard Graduate School of Education. </a:t>
            </a:r>
            <a:r>
              <a:rPr lang="en-US" u="sng" dirty="0">
                <a:solidFill>
                  <a:schemeClr val="hlink"/>
                </a:solidFill>
                <a:hlinkClick r:id="rId3" invalidUrl="https://pz.harvard.edu/sites/default/files/Chalk Talk_1.pdf"/>
              </a:rPr>
              <a:t>https://pz.harvard.edu/sites/default/files/Chalk%20Talk_1.pdf</a:t>
            </a:r>
            <a:r>
              <a:rPr lang="en-US" dirty="0"/>
              <a:t> </a:t>
            </a:r>
            <a:endParaRPr dirty="0"/>
          </a:p>
          <a:p>
            <a:pPr marL="0" lvl="0" indent="0" algn="l" rtl="0">
              <a:spcBef>
                <a:spcPts val="0"/>
              </a:spcBef>
              <a:spcAft>
                <a:spcPts val="0"/>
              </a:spcAft>
              <a:buNone/>
            </a:pPr>
            <a:endParaRPr dirty="0"/>
          </a:p>
        </p:txBody>
      </p:sp>
      <p:sp>
        <p:nvSpPr>
          <p:cNvPr id="1151" name="Google Shape;1151;ga560b6ecd1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dirty="0"/>
          </a:p>
        </p:txBody>
      </p:sp>
    </p:spTree>
    <p:extLst>
      <p:ext uri="{BB962C8B-B14F-4D97-AF65-F5344CB8AC3E}">
        <p14:creationId xmlns:p14="http://schemas.microsoft.com/office/powerpoint/2010/main" val="384068513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
        <p:cNvGrpSpPr/>
        <p:nvPr/>
      </p:nvGrpSpPr>
      <p:grpSpPr>
        <a:xfrm>
          <a:off x="0" y="0"/>
          <a:ext cx="0" cy="0"/>
          <a:chOff x="0" y="0"/>
          <a:chExt cx="0" cy="0"/>
        </a:xfrm>
      </p:grpSpPr>
      <p:sp>
        <p:nvSpPr>
          <p:cNvPr id="1157" name="Google Shape;1157;ga51a853d01_0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 name="Google Shape;1158;ga51a853d01_0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1159" name="Google Shape;1159;ga51a853d01_0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125</a:t>
            </a:fld>
            <a:endParaRPr dirty="0"/>
          </a:p>
        </p:txBody>
      </p:sp>
    </p:spTree>
    <p:extLst>
      <p:ext uri="{BB962C8B-B14F-4D97-AF65-F5344CB8AC3E}">
        <p14:creationId xmlns:p14="http://schemas.microsoft.com/office/powerpoint/2010/main" val="42319645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a51a853d0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a51a853d01_0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66" name="Google Shape;1166;ga51a853d01_0_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126</a:t>
            </a:fld>
            <a:endParaRPr dirty="0"/>
          </a:p>
        </p:txBody>
      </p:sp>
    </p:spTree>
    <p:extLst>
      <p:ext uri="{BB962C8B-B14F-4D97-AF65-F5344CB8AC3E}">
        <p14:creationId xmlns:p14="http://schemas.microsoft.com/office/powerpoint/2010/main" val="2135715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a51a853d01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a51a853d01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1173" name="Google Shape;1173;ga51a853d01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127</a:t>
            </a:fld>
            <a:endParaRPr dirty="0"/>
          </a:p>
        </p:txBody>
      </p:sp>
    </p:spTree>
    <p:extLst>
      <p:ext uri="{BB962C8B-B14F-4D97-AF65-F5344CB8AC3E}">
        <p14:creationId xmlns:p14="http://schemas.microsoft.com/office/powerpoint/2010/main" val="109553974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a4049a7fe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4049a7fe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4 progresses. Note: Communicating Conclusions standard 4 becomes standard 1 at high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 For guidance on how to conduct a discussion, visit TeachingWorks Resource Library on</a:t>
            </a:r>
            <a:r>
              <a:rPr lang="en-US" dirty="0">
                <a:uFill>
                  <a:noFill/>
                </a:uFill>
                <a:hlinkClick r:id="rId3"/>
              </a:rPr>
              <a:t> </a:t>
            </a:r>
            <a:r>
              <a:rPr lang="en-US" u="sng" dirty="0">
                <a:solidFill>
                  <a:srgbClr val="1155CC"/>
                </a:solidFill>
                <a:hlinkClick r:id="rId3">
                  <a:extLst>
                    <a:ext uri="{A12FA001-AC4F-418D-AE19-62706E023703}">
                      <ahyp:hlinkClr xmlns:ahyp="http://schemas.microsoft.com/office/drawing/2018/hyperlinkcolor" val="tx"/>
                    </a:ext>
                  </a:extLst>
                </a:hlinkClick>
              </a:rPr>
              <a:t>Leading a Discussion</a:t>
            </a:r>
            <a:r>
              <a:rPr lang="en-US" dirty="0"/>
              <a:t> for leading a large group discussion.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180" name="Google Shape;1180;ga4049a7fe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128</a:t>
            </a:fld>
            <a:endParaRPr dirty="0"/>
          </a:p>
        </p:txBody>
      </p:sp>
    </p:spTree>
    <p:extLst>
      <p:ext uri="{BB962C8B-B14F-4D97-AF65-F5344CB8AC3E}">
        <p14:creationId xmlns:p14="http://schemas.microsoft.com/office/powerpoint/2010/main" val="183680847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a51a853d01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a51a853d01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in this thinking strategy</a:t>
            </a:r>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17500" algn="l" rtl="0">
              <a:spcBef>
                <a:spcPts val="0"/>
              </a:spcBef>
              <a:spcAft>
                <a:spcPts val="0"/>
              </a:spcAft>
              <a:buSzPts val="1400"/>
              <a:buChar char="●"/>
            </a:pPr>
            <a:r>
              <a:rPr lang="en-US" dirty="0"/>
              <a:t>Knutson, Jeff. (2014, November 26). </a:t>
            </a:r>
            <a:r>
              <a:rPr lang="en-US" i="1" dirty="0"/>
              <a:t>How can you build democracy in the classroom? </a:t>
            </a:r>
            <a:r>
              <a:rPr lang="en-US" dirty="0"/>
              <a:t>Common Sense Education. </a:t>
            </a:r>
            <a:r>
              <a:rPr lang="en-US" u="sng" dirty="0">
                <a:solidFill>
                  <a:schemeClr val="hlink"/>
                </a:solidFill>
                <a:hlinkClick r:id="rId3"/>
              </a:rPr>
              <a:t>https://www.commonsense.org/education/articles/how-you-can-build-democracy-in-the-classroom</a:t>
            </a:r>
            <a:r>
              <a:rPr lang="en-US" dirty="0"/>
              <a:t> </a:t>
            </a:r>
            <a:endParaRPr dirty="0"/>
          </a:p>
          <a:p>
            <a:pPr marL="457200" lvl="0" indent="-317500" algn="l" rtl="0">
              <a:spcBef>
                <a:spcPts val="0"/>
              </a:spcBef>
              <a:spcAft>
                <a:spcPts val="0"/>
              </a:spcAft>
              <a:buSzPts val="1400"/>
              <a:buChar char="●"/>
            </a:pPr>
            <a:r>
              <a:rPr lang="en-US" dirty="0"/>
              <a:t>Project Zero. (2019). </a:t>
            </a:r>
            <a:r>
              <a:rPr lang="en-US" i="1" dirty="0"/>
              <a:t>+1 Routine</a:t>
            </a:r>
            <a:r>
              <a:rPr lang="en-US" dirty="0"/>
              <a:t>. Harvard Graduate School of Education. </a:t>
            </a:r>
            <a:r>
              <a:rPr lang="en-US" u="sng" dirty="0">
                <a:solidFill>
                  <a:schemeClr val="hlink"/>
                </a:solidFill>
                <a:hlinkClick r:id="rId4" invalidUrl="https://pz.harvard.edu/sites/default/files/+1 Routine.pdf"/>
              </a:rPr>
              <a:t>https://pz.harvard.edu/sites/default/files/%2B1%20Routine.pdf</a:t>
            </a:r>
            <a:r>
              <a:rPr lang="en-US" dirty="0"/>
              <a:t> </a:t>
            </a:r>
            <a:endParaRPr dirty="0"/>
          </a:p>
        </p:txBody>
      </p:sp>
      <p:sp>
        <p:nvSpPr>
          <p:cNvPr id="1187" name="Google Shape;1187;ga51a853d01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129</a:t>
            </a:fld>
            <a:endParaRPr dirty="0"/>
          </a:p>
        </p:txBody>
      </p:sp>
    </p:spTree>
    <p:extLst>
      <p:ext uri="{BB962C8B-B14F-4D97-AF65-F5344CB8AC3E}">
        <p14:creationId xmlns:p14="http://schemas.microsoft.com/office/powerpoint/2010/main" val="39467653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a51a853d01_0_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a51a853d01_0_1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Read this slide and engage in this thinking strategy as you watch this clip.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457200" lvl="0" indent="-304800" algn="l" rtl="0">
              <a:lnSpc>
                <a:spcPct val="115000"/>
              </a:lnSpc>
              <a:spcBef>
                <a:spcPts val="0"/>
              </a:spcBef>
              <a:spcAft>
                <a:spcPts val="0"/>
              </a:spcAft>
              <a:buSzPts val="1200"/>
              <a:buFont typeface="Calibri"/>
              <a:buChar char="●"/>
            </a:pPr>
            <a:r>
              <a:rPr lang="en-US" dirty="0"/>
              <a:t>Project Zero. (2019). </a:t>
            </a:r>
            <a:r>
              <a:rPr lang="en-US" i="1" dirty="0"/>
              <a:t>Parts, Perspectives, Me. </a:t>
            </a:r>
            <a:r>
              <a:rPr lang="en-US" dirty="0"/>
              <a:t>Harvard Graduate School of Education. </a:t>
            </a:r>
            <a:r>
              <a:rPr lang="en-US" u="sng" dirty="0">
                <a:solidFill>
                  <a:schemeClr val="hlink"/>
                </a:solidFill>
                <a:hlinkClick r:id="rId3" invalidUrl="https://pz.harvard.edu/sites/default/files/Parts Perspectives Me.pdf"/>
              </a:rPr>
              <a:t>https://pz.harvard.edu/sites/default/files/Parts%20Perspectives%20Me.pdf</a:t>
            </a:r>
            <a:r>
              <a:rPr lang="en-US" dirty="0"/>
              <a:t> </a:t>
            </a:r>
            <a:endParaRPr dirty="0"/>
          </a:p>
          <a:p>
            <a:pPr marL="457200" lvl="0" indent="-304800" algn="l" rtl="0">
              <a:lnSpc>
                <a:spcPct val="115000"/>
              </a:lnSpc>
              <a:spcBef>
                <a:spcPts val="0"/>
              </a:spcBef>
              <a:spcAft>
                <a:spcPts val="0"/>
              </a:spcAft>
              <a:buSzPts val="1200"/>
              <a:buFont typeface="Calibri"/>
              <a:buChar char="●"/>
            </a:pPr>
            <a:r>
              <a:rPr lang="en-US" dirty="0"/>
              <a:t>Civic Engagement Research Group- University of California- Riverside. (n.d.) </a:t>
            </a:r>
            <a:r>
              <a:rPr lang="en-US" i="1" dirty="0">
                <a:solidFill>
                  <a:srgbClr val="2E2E2E"/>
                </a:solidFill>
              </a:rPr>
              <a:t>Student Centered Civic Discussion and Deliberation</a:t>
            </a:r>
            <a:r>
              <a:rPr lang="en-US" dirty="0">
                <a:solidFill>
                  <a:srgbClr val="2E2E2E"/>
                </a:solidFill>
              </a:rPr>
              <a:t>. Series CPS/CERG Civic Discussion Videos. </a:t>
            </a:r>
            <a:r>
              <a:rPr lang="en-US" u="sng" dirty="0">
                <a:solidFill>
                  <a:schemeClr val="hlink"/>
                </a:solidFill>
                <a:hlinkClick r:id="rId4"/>
              </a:rPr>
              <a:t>https://vimeo.com/292405879</a:t>
            </a:r>
            <a:endParaRPr dirty="0"/>
          </a:p>
        </p:txBody>
      </p:sp>
      <p:sp>
        <p:nvSpPr>
          <p:cNvPr id="1195" name="Google Shape;1195;ga51a853d01_0_1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dirty="0"/>
          </a:p>
        </p:txBody>
      </p:sp>
    </p:spTree>
    <p:extLst>
      <p:ext uri="{BB962C8B-B14F-4D97-AF65-F5344CB8AC3E}">
        <p14:creationId xmlns:p14="http://schemas.microsoft.com/office/powerpoint/2010/main" val="112555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Individually, with a partner or in a small grade-banded group</a:t>
            </a:r>
            <a:r>
              <a:rPr lang="en-US" dirty="0"/>
              <a:t>,</a:t>
            </a:r>
            <a:r>
              <a:rPr lang="en-US" sz="1200" dirty="0">
                <a:solidFill>
                  <a:schemeClr val="dk1"/>
                </a:solidFill>
                <a:latin typeface="Calibri"/>
                <a:ea typeface="Calibri"/>
                <a:cs typeface="Calibri"/>
                <a:sym typeface="Calibri"/>
              </a:rPr>
              <a:t> discuss the questions on the slide after engaging with this introduction. </a:t>
            </a: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14681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9ba656c89a_1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9ba656c89a_1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203" name="Google Shape;1203;g9ba656c89a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131</a:t>
            </a:fld>
            <a:endParaRPr dirty="0"/>
          </a:p>
        </p:txBody>
      </p:sp>
    </p:spTree>
    <p:extLst>
      <p:ext uri="{BB962C8B-B14F-4D97-AF65-F5344CB8AC3E}">
        <p14:creationId xmlns:p14="http://schemas.microsoft.com/office/powerpoint/2010/main" val="14427315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ba656c89a_1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ba656c89a_1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3 progresses.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210" name="Google Shape;1210;g9ba656c89a_1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dirty="0"/>
          </a:p>
        </p:txBody>
      </p:sp>
    </p:spTree>
    <p:extLst>
      <p:ext uri="{BB962C8B-B14F-4D97-AF65-F5344CB8AC3E}">
        <p14:creationId xmlns:p14="http://schemas.microsoft.com/office/powerpoint/2010/main" val="17313180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9c57123dcc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9c57123dcc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t>Engage with the activity on the slide. Once you have examined one of the options on the screen, take additional time to </a:t>
            </a:r>
            <a:r>
              <a:rPr lang="en-US" dirty="0">
                <a:solidFill>
                  <a:srgbClr val="000000"/>
                </a:solidFill>
              </a:rPr>
              <a:t>make a list of all of the strategies used in the Teacher Notes to support students in considering local, regional and global problems. If you would like to explore strategies to identify local, regional and global problems further, record the strategies they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000000"/>
                </a:solidFill>
              </a:rPr>
              <a:t>As you engage with the poster or Google sheet, ask questions of the strategies</a:t>
            </a:r>
            <a:r>
              <a:rPr lang="en-US" dirty="0">
                <a:solidFill>
                  <a:srgbClr val="FF0000"/>
                </a:solidFill>
              </a:rPr>
              <a:t> </a:t>
            </a:r>
            <a:r>
              <a:rPr lang="en-US" dirty="0">
                <a:solidFill>
                  <a:srgbClr val="000000"/>
                </a:solidFill>
              </a:rPr>
              <a:t>presented and</a:t>
            </a:r>
            <a:r>
              <a:rPr lang="en-US" dirty="0"/>
              <a:t> take notes, such as Cornell Notes, 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r>
              <a:rPr lang="en-US" dirty="0"/>
              <a:t>Identify additional strategies that could support students in this work. At the conclusion of the Gallery Walk, reflect on what they learned about the strategies to support students in engaging with local, regional and global problems. </a:t>
            </a:r>
            <a:endParaRPr dirty="0"/>
          </a:p>
        </p:txBody>
      </p:sp>
      <p:sp>
        <p:nvSpPr>
          <p:cNvPr id="1217" name="Google Shape;1217;g9c57123dcc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dirty="0"/>
          </a:p>
        </p:txBody>
      </p:sp>
    </p:spTree>
    <p:extLst>
      <p:ext uri="{BB962C8B-B14F-4D97-AF65-F5344CB8AC3E}">
        <p14:creationId xmlns:p14="http://schemas.microsoft.com/office/powerpoint/2010/main" val="5480973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a0d83fac6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a0d83fac6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1224" name="Google Shape;1224;ga0d83fac6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dirty="0"/>
          </a:p>
        </p:txBody>
      </p:sp>
    </p:spTree>
    <p:extLst>
      <p:ext uri="{BB962C8B-B14F-4D97-AF65-F5344CB8AC3E}">
        <p14:creationId xmlns:p14="http://schemas.microsoft.com/office/powerpoint/2010/main" val="303441994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9c57123dc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9c57123dcc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p>
          <a:p>
            <a:pPr marL="0" lvl="0" indent="0" algn="l" rtl="0">
              <a:spcBef>
                <a:spcPts val="0"/>
              </a:spcBef>
              <a:spcAft>
                <a:spcPts val="0"/>
              </a:spcAft>
              <a:buNone/>
            </a:pPr>
            <a:endParaRPr lang="en-US" dirty="0"/>
          </a:p>
          <a:p>
            <a:pPr marL="0" rtl="0">
              <a:spcBef>
                <a:spcPts val="0"/>
              </a:spcBef>
              <a:spcAft>
                <a:spcPts val="0"/>
              </a:spcAft>
            </a:pPr>
            <a:r>
              <a:rPr lang="en-US" sz="1800" b="0" i="0" u="none" strike="noStrike" dirty="0">
                <a:solidFill>
                  <a:srgbClr val="000000"/>
                </a:solidFill>
                <a:effectLst/>
                <a:latin typeface="Calibri" panose="020F0502020204030204" pitchFamily="34" charset="0"/>
              </a:rPr>
              <a:t>When students are determining how to create positive change in their community, they must investigate which authority figure or agency in their community is the most appropriate to work with. For example, if students determine that they need to create an additional classroom rule to promote the safety of the members of the classroom community, the authority figure of that classroom may be their classmates or teacher, depending on how rules are constructed in the classroom. Additionally, if students determine that they want to improve the playground by changing the playground equipment, students will need to determine the authority figure or agency that has the control over making changes to the playground. They might need to propose the change to the school principal, but work with the School-Based Decision Making Council (SBDM) to submit a budget that the SBDM would have to approve. This concept applies to situations outside of the classroom as well. For instance, if students want to improve the sidewalks in their community, they might contact the local government as the agency to inspect the sidewalks, but then later understand that it is the homeowner’s responsibility to fix the sidewalks. </a:t>
            </a:r>
            <a:br>
              <a:rPr lang="en-US" dirty="0"/>
            </a:br>
            <a:endParaRPr dirty="0"/>
          </a:p>
        </p:txBody>
      </p:sp>
      <p:sp>
        <p:nvSpPr>
          <p:cNvPr id="1231" name="Google Shape;1231;g9c57123dcc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135</a:t>
            </a:fld>
            <a:endParaRPr dirty="0"/>
          </a:p>
        </p:txBody>
      </p:sp>
    </p:spTree>
    <p:extLst>
      <p:ext uri="{BB962C8B-B14F-4D97-AF65-F5344CB8AC3E}">
        <p14:creationId xmlns:p14="http://schemas.microsoft.com/office/powerpoint/2010/main" val="5804734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ba656c89a_1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ba656c89a_1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contains information on how Communicating Conclusions standard 4 progresses. Note: This standard becomes standard 3 in high school.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Take a few minutes to reflect on this slide. Consider: How does this standard progress from Kindergarten to high school? </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For information on this progression, visit Inquiry Progression: Communicating Conclusions in Appendix A from the </a:t>
            </a:r>
            <a:r>
              <a:rPr lang="en-US" i="1" dirty="0"/>
              <a:t>KAS for Social Studies. </a:t>
            </a:r>
            <a:r>
              <a:rPr lang="en-US" dirty="0"/>
              <a:t>This progression starts on page 200. </a:t>
            </a:r>
            <a:endParaRPr dirty="0"/>
          </a:p>
        </p:txBody>
      </p:sp>
      <p:sp>
        <p:nvSpPr>
          <p:cNvPr id="1238" name="Google Shape;1238;g9ba656c89a_1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136</a:t>
            </a:fld>
            <a:endParaRPr dirty="0"/>
          </a:p>
        </p:txBody>
      </p:sp>
    </p:spTree>
    <p:extLst>
      <p:ext uri="{BB962C8B-B14F-4D97-AF65-F5344CB8AC3E}">
        <p14:creationId xmlns:p14="http://schemas.microsoft.com/office/powerpoint/2010/main" val="83508968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a4049a7fe4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a4049a7fe4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complete the annotation of the article as described.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171450" marR="0" indent="-171450">
              <a:spcBef>
                <a:spcPts val="0"/>
              </a:spcBef>
              <a:spcAft>
                <a:spcPts val="0"/>
              </a:spcAft>
              <a:buFont typeface="Arial" panose="020B0604020202020204" pitchFamily="34" charset="0"/>
              <a:buChar char="•"/>
            </a:pPr>
            <a:r>
              <a:rPr lang="en-US" dirty="0"/>
              <a:t>Lee, Karen. (2019, December 13). </a:t>
            </a:r>
            <a:r>
              <a:rPr lang="en-US" i="1" dirty="0"/>
              <a:t>Civics Education and Student-Driven Civic Action</a:t>
            </a:r>
            <a:r>
              <a:rPr lang="en-US" dirty="0"/>
              <a:t>. Edutopia. </a:t>
            </a:r>
            <a:r>
              <a:rPr lang="en-US" sz="1800" u="sng" dirty="0">
                <a:solidFill>
                  <a:srgbClr val="0563C1"/>
                </a:solidFill>
                <a:effectLst/>
                <a:latin typeface="Times New Roman" panose="02020603050405020304" pitchFamily="18" charset="0"/>
                <a:ea typeface="Calibri" panose="020F0502020204030204" pitchFamily="34" charset="0"/>
                <a:hlinkClick r:id="rId3"/>
              </a:rPr>
              <a:t>https://www.edutopia.org/article/civics-education-and-student-driven-civic-action</a:t>
            </a:r>
            <a:r>
              <a:rPr lang="en-US" sz="1800" u="sng" dirty="0">
                <a:solidFill>
                  <a:srgbClr val="0563C1"/>
                </a:solidFill>
                <a:effectLst/>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p>
          <a:p>
            <a:pPr marL="171450" marR="0" indent="-171450">
              <a:spcBef>
                <a:spcPts val="0"/>
              </a:spcBef>
              <a:spcAft>
                <a:spcPts val="0"/>
              </a:spcAft>
              <a:buFont typeface="Arial" panose="020B0604020202020204" pitchFamily="34" charset="0"/>
              <a:buChar char="•"/>
            </a:pPr>
            <a:r>
              <a:rPr lang="en-US" dirty="0"/>
              <a:t>Eastern Washington University Writing Center. (2020, May 26). </a:t>
            </a:r>
            <a:r>
              <a:rPr lang="en-US" i="1" dirty="0"/>
              <a:t>Reading and Study Strategies: What is Annotating and Why do it? </a:t>
            </a:r>
            <a:r>
              <a:rPr lang="en-US" u="sng" dirty="0">
                <a:solidFill>
                  <a:schemeClr val="hlink"/>
                </a:solidFill>
                <a:hlinkClick r:id="rId4"/>
              </a:rPr>
              <a:t>https://research.ewu.edu/writers_c_read_study_strategies</a:t>
            </a:r>
            <a:r>
              <a:rPr lang="en-US" u="sng" dirty="0">
                <a:solidFill>
                  <a:schemeClr val="hlink"/>
                </a:solidFill>
              </a:rPr>
              <a:t>.</a:t>
            </a:r>
            <a:r>
              <a:rPr lang="en-US" dirty="0"/>
              <a:t>  </a:t>
            </a:r>
            <a:endParaRPr dirty="0"/>
          </a:p>
          <a:p>
            <a:pPr marL="0" lvl="0" indent="0" algn="l" rtl="0">
              <a:spcBef>
                <a:spcPts val="0"/>
              </a:spcBef>
              <a:spcAft>
                <a:spcPts val="0"/>
              </a:spcAft>
              <a:buNone/>
            </a:pPr>
            <a:endParaRPr dirty="0"/>
          </a:p>
        </p:txBody>
      </p:sp>
      <p:sp>
        <p:nvSpPr>
          <p:cNvPr id="1245" name="Google Shape;1245;ga4049a7fe4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137</a:t>
            </a:fld>
            <a:endParaRPr dirty="0"/>
          </a:p>
        </p:txBody>
      </p:sp>
    </p:spTree>
    <p:extLst>
      <p:ext uri="{BB962C8B-B14F-4D97-AF65-F5344CB8AC3E}">
        <p14:creationId xmlns:p14="http://schemas.microsoft.com/office/powerpoint/2010/main" val="38565432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9c57123dcc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9c57123dcc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1200"/>
              </a:spcBef>
              <a:spcAft>
                <a:spcPts val="0"/>
              </a:spcAft>
              <a:buClr>
                <a:schemeClr val="dk1"/>
              </a:buClr>
              <a:buSzPts val="1100"/>
              <a:buFont typeface="Arial"/>
              <a:buNone/>
            </a:pPr>
            <a:r>
              <a:rPr lang="en-US" i="1" dirty="0">
                <a:latin typeface="Times New Roman"/>
                <a:ea typeface="Times New Roman"/>
                <a:cs typeface="Times New Roman"/>
                <a:sym typeface="Times New Roman"/>
              </a:rPr>
              <a:t>Take Action examples modified from Joe Karb, NCSS Board of Directors, Teacher-Springville Middle School, Springville, NY by Mary Ellen Daneels for illinoiscivics.org and the Robert R. McCormick Foundation and adapted by the KDE.</a:t>
            </a:r>
          </a:p>
          <a:p>
            <a:pPr marL="0" lvl="0" indent="0" algn="l" rtl="0">
              <a:lnSpc>
                <a:spcPct val="115000"/>
              </a:lnSpc>
              <a:spcBef>
                <a:spcPts val="1200"/>
              </a:spcBef>
              <a:spcAft>
                <a:spcPts val="0"/>
              </a:spcAft>
              <a:buClr>
                <a:schemeClr val="dk1"/>
              </a:buClr>
              <a:buSzPts val="1100"/>
              <a:buFont typeface="Arial"/>
              <a:buNone/>
            </a:pPr>
            <a:endParaRPr sz="1100" i="1" u="sng" dirty="0">
              <a:solidFill>
                <a:schemeClr val="hlink"/>
              </a:solidFill>
              <a:latin typeface="Arial"/>
              <a:ea typeface="Arial"/>
              <a:cs typeface="Arial"/>
              <a:sym typeface="Arial"/>
            </a:endParaRPr>
          </a:p>
          <a:p>
            <a:pPr marL="0" lvl="0" indent="0" algn="l" rtl="0">
              <a:spcBef>
                <a:spcPts val="1200"/>
              </a:spcBef>
              <a:spcAft>
                <a:spcPts val="0"/>
              </a:spcAft>
              <a:buNone/>
            </a:pPr>
            <a:r>
              <a:rPr lang="en-US" dirty="0"/>
              <a:t>Use this list to identify ways to take action on a problem. Individually, with a partner or small grade band group, identify a problem that could be solved through civic engagement. Once you have identified a problem, engage with the Options Explosion thinking strategy to identify an action strategy (on the list above or another example brainstormed by the group) that can be used to take action on the problem identified. Once you have engaged in this activity, share your work with others. Add to this list of take action examples if their peers identify an additional action strategy.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(n.d.). </a:t>
            </a:r>
            <a:r>
              <a:rPr lang="en-US" i="1" dirty="0"/>
              <a:t>Options Explosion. </a:t>
            </a:r>
            <a:r>
              <a:rPr lang="en-US" dirty="0"/>
              <a:t>Harvard Graduate School of Education. </a:t>
            </a:r>
            <a:r>
              <a:rPr lang="en-US" u="sng" dirty="0">
                <a:solidFill>
                  <a:schemeClr val="hlink"/>
                </a:solidFill>
                <a:hlinkClick r:id="rId3" invalidUrl="https://pz.harvard.edu/sites/default/files/Options Explosion_0.pdf"/>
              </a:rPr>
              <a:t>https://pz.harvard.edu/sites/default/files/Options%20Explosion_0.pdf</a:t>
            </a:r>
            <a:r>
              <a:rPr lang="en-US" dirty="0"/>
              <a:t> </a:t>
            </a:r>
            <a:endParaRPr dirty="0"/>
          </a:p>
        </p:txBody>
      </p:sp>
      <p:sp>
        <p:nvSpPr>
          <p:cNvPr id="1253" name="Google Shape;1253;g9c57123dcc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138</a:t>
            </a:fld>
            <a:endParaRPr dirty="0"/>
          </a:p>
        </p:txBody>
      </p:sp>
    </p:spTree>
    <p:extLst>
      <p:ext uri="{BB962C8B-B14F-4D97-AF65-F5344CB8AC3E}">
        <p14:creationId xmlns:p14="http://schemas.microsoft.com/office/powerpoint/2010/main" val="202559453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9c57123dcc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0" name="Google Shape;1260;g9c57123dcc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why students should be encouraged to take action as you watch this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Civic Engagement Research Group. (2020, February 14). </a:t>
            </a:r>
            <a:r>
              <a:rPr lang="en-US" i="1" dirty="0"/>
              <a:t>Encouraging Students to Take Action. </a:t>
            </a:r>
            <a:r>
              <a:rPr lang="en-US" u="sng" dirty="0">
                <a:solidFill>
                  <a:schemeClr val="hlink"/>
                </a:solidFill>
                <a:hlinkClick r:id="rId3"/>
              </a:rPr>
              <a:t>https://www.youtube.com/watch?v=MYzInovThPU&amp;feature=emb_logo</a:t>
            </a:r>
            <a:r>
              <a:rPr lang="en-US" dirty="0"/>
              <a:t> </a:t>
            </a:r>
            <a:endParaRPr dirty="0"/>
          </a:p>
        </p:txBody>
      </p:sp>
      <p:sp>
        <p:nvSpPr>
          <p:cNvPr id="1261" name="Google Shape;1261;g9c57123dcc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139</a:t>
            </a:fld>
            <a:endParaRPr dirty="0"/>
          </a:p>
        </p:txBody>
      </p:sp>
    </p:spTree>
    <p:extLst>
      <p:ext uri="{BB962C8B-B14F-4D97-AF65-F5344CB8AC3E}">
        <p14:creationId xmlns:p14="http://schemas.microsoft.com/office/powerpoint/2010/main" val="5926338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9c57123dcc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9c57123dcc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with the activity presented as you watch the clip.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Civic Engagement Research GroupUniversity of CaliforniaRiverside. (n.d.) Structured Academic Controversy (SAC). Series CPS/CERG Civic Discussion Videos</a:t>
            </a:r>
            <a:r>
              <a:rPr lang="en-US" u="none" dirty="0"/>
              <a:t>. </a:t>
            </a:r>
            <a:r>
              <a:rPr lang="en-US" u="sng" dirty="0"/>
              <a:t>https://www.youtube.com/watch?v=5MPekCd0mHk</a:t>
            </a:r>
            <a:endParaRPr u="sng" dirty="0"/>
          </a:p>
        </p:txBody>
      </p:sp>
      <p:sp>
        <p:nvSpPr>
          <p:cNvPr id="1268" name="Google Shape;1268;g9c57123dcc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140</a:t>
            </a:fld>
            <a:endParaRPr dirty="0"/>
          </a:p>
        </p:txBody>
      </p:sp>
    </p:spTree>
    <p:extLst>
      <p:ext uri="{BB962C8B-B14F-4D97-AF65-F5344CB8AC3E}">
        <p14:creationId xmlns:p14="http://schemas.microsoft.com/office/powerpoint/2010/main" val="786475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99b0a62d8a_0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Clr>
                <a:schemeClr val="dk1"/>
              </a:buClr>
              <a:buSzPts val="1100"/>
              <a:buFont typeface="Arial"/>
              <a:buNone/>
            </a:pPr>
            <a:endParaRPr lang="en-US" sz="1200" dirty="0"/>
          </a:p>
          <a:p>
            <a:pPr marL="0" lvl="0" indent="0" algn="l" rtl="0">
              <a:lnSpc>
                <a:spcPct val="115000"/>
              </a:lnSpc>
              <a:spcBef>
                <a:spcPts val="0"/>
              </a:spcBef>
              <a:spcAft>
                <a:spcPts val="0"/>
              </a:spcAft>
              <a:buClr>
                <a:schemeClr val="dk1"/>
              </a:buClr>
              <a:buSzPts val="1100"/>
              <a:buFont typeface="Arial"/>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251" name="Google Shape;251;g99b0a62d8a_0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007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5" name="Google Shape;127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Access the Unpacking the Communicating Conclusion Standards template they completed in </a:t>
            </a:r>
            <a:r>
              <a:rPr lang="en-US" i="1" dirty="0"/>
              <a:t>Module One: Getting to Know the KAS for Social Studies. </a:t>
            </a:r>
            <a:r>
              <a:rPr lang="en-US" dirty="0"/>
              <a:t>This tool may be accessed here: </a:t>
            </a:r>
            <a:r>
              <a:rPr lang="en-US" sz="1100" b="0" i="0" u="sng" dirty="0">
                <a:solidFill>
                  <a:schemeClr val="tx1"/>
                </a:solidFill>
                <a:effectLst/>
                <a:latin typeface="Times New Roman" panose="02020603050405020304" pitchFamily="18" charset="0"/>
              </a:rPr>
              <a:t>https://www.education.ky.gov/_layouts/download.aspx?SourceUrl=</a:t>
            </a:r>
            <a:r>
              <a:rPr lang="en-US" sz="1100" u="sng" dirty="0">
                <a:solidFill>
                  <a:srgbClr val="0563C1"/>
                </a:solidFill>
                <a:hlinkClick r:id="rId3">
                  <a:extLst>
                    <a:ext uri="{A12FA001-AC4F-418D-AE19-62706E023703}">
                      <ahyp:hlinkClr xmlns:ahyp="http://schemas.microsoft.com/office/drawing/2018/hyperlinkcolor" val="tx"/>
                    </a:ext>
                  </a:extLst>
                </a:hlinkClick>
              </a:rPr>
              <a:t>/</a:t>
            </a:r>
            <a:r>
              <a:rPr lang="en-US" sz="1100" u="sng" dirty="0">
                <a:solidFill>
                  <a:schemeClr val="tx1"/>
                </a:solidFill>
                <a:hlinkClick r:id="rId3">
                  <a:extLst>
                    <a:ext uri="{A12FA001-AC4F-418D-AE19-62706E023703}">
                      <ahyp:hlinkClr xmlns:ahyp="http://schemas.microsoft.com/office/drawing/2018/hyperlinkcolor" val="tx"/>
                    </a:ext>
                  </a:extLst>
                </a:hlinkClick>
              </a:rPr>
              <a:t>curriculum/standards/kyacadstand/Documents/Unpacking_the_Communicating_Conclusion_Standards.docx</a:t>
            </a:r>
            <a:r>
              <a:rPr lang="en-US" sz="1100" u="sng" dirty="0">
                <a:solidFill>
                  <a:schemeClr val="tx1"/>
                </a:solidFill>
              </a:rPr>
              <a:t> </a:t>
            </a:r>
            <a:endParaRPr sz="1100" u="sng" dirty="0">
              <a:solidFill>
                <a:schemeClr val="tx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Read the slide, and revise any sections in this document that need to be updated based on what you learned in this section. </a:t>
            </a:r>
            <a:endParaRPr dirty="0"/>
          </a:p>
        </p:txBody>
      </p:sp>
      <p:sp>
        <p:nvSpPr>
          <p:cNvPr id="1276" name="Google Shape;127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dirty="0"/>
          </a:p>
        </p:txBody>
      </p:sp>
    </p:spTree>
    <p:extLst>
      <p:ext uri="{BB962C8B-B14F-4D97-AF65-F5344CB8AC3E}">
        <p14:creationId xmlns:p14="http://schemas.microsoft.com/office/powerpoint/2010/main" val="33573758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a:t>
            </a:r>
            <a:r>
              <a:rPr lang="en-US" sz="1200" u="sng" dirty="0"/>
              <a:t>: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1291" name="Google Shape;129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11339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51a853d01_0_1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G: Reflection.</a:t>
            </a:r>
            <a:endParaRPr dirty="0"/>
          </a:p>
        </p:txBody>
      </p:sp>
      <p:sp>
        <p:nvSpPr>
          <p:cNvPr id="1306" name="Google Shape;1306;ga51a853d01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76600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a51a853d01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p>
        </p:txBody>
      </p:sp>
      <p:sp>
        <p:nvSpPr>
          <p:cNvPr id="1312" name="Google Shape;1312;ga51a853d01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76539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a51a853d01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contains module objectives.</a:t>
            </a:r>
            <a:endParaRPr dirty="0"/>
          </a:p>
        </p:txBody>
      </p:sp>
      <p:sp>
        <p:nvSpPr>
          <p:cNvPr id="1325" name="Google Shape;1325;ga51a853d01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540642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a560b6ecd1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a560b6ecd1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this reflection, you are being asked to examine the components of the Inquiry Practices in the </a:t>
            </a:r>
            <a:r>
              <a:rPr lang="en-US" i="1" dirty="0"/>
              <a:t>KAS for Social Studies</a:t>
            </a:r>
            <a:r>
              <a:rPr lang="en-US" dirty="0"/>
              <a:t> while also identifying the connect between the practices. </a:t>
            </a:r>
            <a:endParaRPr dirty="0"/>
          </a:p>
          <a:p>
            <a:pPr marL="457200" lvl="0" indent="-304800" algn="l" rtl="0">
              <a:spcBef>
                <a:spcPts val="0"/>
              </a:spcBef>
              <a:spcAft>
                <a:spcPts val="0"/>
              </a:spcAft>
              <a:buSzPts val="1200"/>
              <a:buFont typeface="Calibri"/>
              <a:buAutoNum type="arabicParenR"/>
            </a:pPr>
            <a:r>
              <a:rPr lang="en-US" dirty="0"/>
              <a:t>First, you will be divided into small groups where you will be assigned an Inquiry Practice: Questioning, Investigating through the exploration of the discipline strand standards, Using Evidence and Communicating Conclusions. </a:t>
            </a:r>
            <a:endParaRPr dirty="0"/>
          </a:p>
          <a:p>
            <a:pPr marL="457200" lvl="0" indent="-304800" algn="l" rtl="0">
              <a:spcBef>
                <a:spcPts val="0"/>
              </a:spcBef>
              <a:spcAft>
                <a:spcPts val="0"/>
              </a:spcAft>
              <a:buSzPts val="1200"/>
              <a:buFont typeface="Calibri"/>
              <a:buAutoNum type="arabicParenR"/>
            </a:pPr>
            <a:r>
              <a:rPr lang="en-US" dirty="0"/>
              <a:t>In your groups, you will complete the graphic organizer provided. In this graphic organizer, you must complete the following:</a:t>
            </a:r>
            <a:endParaRPr dirty="0"/>
          </a:p>
          <a:p>
            <a:pPr marL="914400" lvl="1" indent="-304800" algn="l" rtl="0">
              <a:spcBef>
                <a:spcPts val="0"/>
              </a:spcBef>
              <a:spcAft>
                <a:spcPts val="0"/>
              </a:spcAft>
              <a:buSzPts val="1200"/>
              <a:buFont typeface="Calibri"/>
              <a:buAutoNum type="alphaLcParenR"/>
            </a:pPr>
            <a:r>
              <a:rPr lang="en-US" dirty="0"/>
              <a:t>You and your group must provide a general overview of the inquiry practice you were assigned by defining/describing the most important components of the inquiry practice. </a:t>
            </a:r>
            <a:endParaRPr dirty="0"/>
          </a:p>
          <a:p>
            <a:pPr marL="914400" lvl="1" indent="-304800" algn="l" rtl="0">
              <a:spcBef>
                <a:spcPts val="0"/>
              </a:spcBef>
              <a:spcAft>
                <a:spcPts val="0"/>
              </a:spcAft>
              <a:buSzPts val="1200"/>
              <a:buFont typeface="Calibri"/>
              <a:buAutoNum type="alphaLcParenR"/>
            </a:pPr>
            <a:r>
              <a:rPr lang="en-US" dirty="0"/>
              <a:t>In the space provided, you must include a visual representation of the most important components of the inquiry practice. </a:t>
            </a:r>
            <a:endParaRPr dirty="0"/>
          </a:p>
          <a:p>
            <a:pPr marL="914400" lvl="1" indent="-304800" algn="l" rtl="0">
              <a:spcBef>
                <a:spcPts val="0"/>
              </a:spcBef>
              <a:spcAft>
                <a:spcPts val="0"/>
              </a:spcAft>
              <a:buSzPts val="1200"/>
              <a:buFont typeface="Calibri"/>
              <a:buAutoNum type="alphaLcParenR"/>
            </a:pPr>
            <a:r>
              <a:rPr lang="en-US" dirty="0"/>
              <a:t>Once you and your group have completed components A and B, examine the connections between the inquiry practice you were assigned and the other three remaining practices. In the space provided, list three examples of connections to another inquiry practice. </a:t>
            </a:r>
            <a:endParaRPr dirty="0"/>
          </a:p>
        </p:txBody>
      </p:sp>
      <p:sp>
        <p:nvSpPr>
          <p:cNvPr id="1339" name="Google Shape;1339;ga560b6ecd1_1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146</a:t>
            </a:fld>
            <a:endParaRPr dirty="0"/>
          </a:p>
        </p:txBody>
      </p:sp>
    </p:spTree>
    <p:extLst>
      <p:ext uri="{BB962C8B-B14F-4D97-AF65-F5344CB8AC3E}">
        <p14:creationId xmlns:p14="http://schemas.microsoft.com/office/powerpoint/2010/main" val="294258005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a560b6ecd1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a560b6ecd1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Once the graphic organizers are complete, engage in a Gallery Walk. In this Gallery Walk, read through the information presented on the group generated graphic organizers. As you engage in the Gallery Walk, </a:t>
            </a:r>
            <a:r>
              <a:rPr lang="en-US" dirty="0">
                <a:solidFill>
                  <a:srgbClr val="000000"/>
                </a:solidFill>
                <a:highlight>
                  <a:srgbClr val="FFFFFF"/>
                </a:highlight>
              </a:rPr>
              <a:t>take post it notes and, either individually or in groups, jot down and post:</a:t>
            </a:r>
            <a:endParaRPr dirty="0">
              <a:solidFill>
                <a:srgbClr val="000000"/>
              </a:solidFill>
              <a:highlight>
                <a:srgbClr val="FFFFFF"/>
              </a:highlight>
            </a:endParaRPr>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Questions or clarifications about something on the post-it </a:t>
            </a: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Agreement with an idea</a:t>
            </a:r>
            <a:endParaRPr dirty="0">
              <a:solidFill>
                <a:srgbClr val="000000"/>
              </a:solidFill>
              <a:highlight>
                <a:srgbClr val="FFFFFF"/>
              </a:highlight>
            </a:endParaRPr>
          </a:p>
          <a:p>
            <a:pPr marL="0" lvl="0" indent="0" algn="l" rtl="0">
              <a:spcBef>
                <a:spcPts val="0"/>
              </a:spcBef>
              <a:spcAft>
                <a:spcPts val="0"/>
              </a:spcAft>
              <a:buClr>
                <a:schemeClr val="dk1"/>
              </a:buClr>
              <a:buSzPts val="1100"/>
              <a:buFont typeface="Arial"/>
              <a:buNone/>
            </a:pPr>
            <a:r>
              <a:rPr lang="en-US" dirty="0">
                <a:solidFill>
                  <a:srgbClr val="000000"/>
                </a:solidFill>
                <a:highlight>
                  <a:srgbClr val="FFFFFF"/>
                </a:highlight>
              </a:rPr>
              <a:t>- Ideas they think are important but are not on the poster</a:t>
            </a: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 Additional connections/applications to consider</a:t>
            </a:r>
            <a:endParaRPr dirty="0">
              <a:solidFill>
                <a:srgbClr val="000000"/>
              </a:solidFill>
            </a:endParaRPr>
          </a:p>
          <a:p>
            <a:pPr marL="0" lvl="0" indent="0" algn="l" rtl="0">
              <a:lnSpc>
                <a:spcPct val="115000"/>
              </a:lnSpc>
              <a:spcBef>
                <a:spcPts val="1200"/>
              </a:spcBef>
              <a:spcAft>
                <a:spcPts val="0"/>
              </a:spcAft>
              <a:buNone/>
            </a:pPr>
            <a:r>
              <a:rPr lang="en-US" dirty="0">
                <a:solidFill>
                  <a:srgbClr val="000000"/>
                </a:solidFill>
              </a:rPr>
              <a:t>At the conclusion of the Gallery Walk and as part of the activity debrief, share your graphic organizers.</a:t>
            </a:r>
            <a:endParaRPr dirty="0"/>
          </a:p>
        </p:txBody>
      </p:sp>
      <p:sp>
        <p:nvSpPr>
          <p:cNvPr id="1347" name="Google Shape;1347;ga560b6ecd1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147</a:t>
            </a:fld>
            <a:endParaRPr dirty="0"/>
          </a:p>
        </p:txBody>
      </p:sp>
    </p:spTree>
    <p:extLst>
      <p:ext uri="{BB962C8B-B14F-4D97-AF65-F5344CB8AC3E}">
        <p14:creationId xmlns:p14="http://schemas.microsoft.com/office/powerpoint/2010/main" val="76494604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a560b6ecd1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a560b6ecd1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complete this reflection individually. If working in groups. share out how the Inquiry Practices and the learning experienced in this module will impact their practice.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a:t>
            </a:r>
            <a:endParaRPr dirty="0"/>
          </a:p>
          <a:p>
            <a:pPr marL="0" lvl="0" indent="0" algn="l" rtl="0">
              <a:spcBef>
                <a:spcPts val="0"/>
              </a:spcBef>
              <a:spcAft>
                <a:spcPts val="0"/>
              </a:spcAft>
              <a:buNone/>
            </a:pPr>
            <a:r>
              <a:rPr lang="en-US" dirty="0"/>
              <a:t>Project Zero. (2019). </a:t>
            </a:r>
            <a:r>
              <a:rPr lang="en-US" i="1" dirty="0"/>
              <a:t>Claim, Support, Question</a:t>
            </a:r>
            <a:r>
              <a:rPr lang="en-US" dirty="0"/>
              <a:t>. Harvard Graduate School of Education. </a:t>
            </a:r>
            <a:r>
              <a:rPr lang="en-US" u="sng" dirty="0">
                <a:solidFill>
                  <a:schemeClr val="hlink"/>
                </a:solidFill>
                <a:hlinkClick r:id="rId3" invalidUrl="https://pz.harvard.edu/sites/default/files/Claim Support Question_0.pdf"/>
              </a:rPr>
              <a:t>https://pz.harvard.edu/sites/default/files/Claim%20Support%20Question_0.pdf</a:t>
            </a:r>
            <a:r>
              <a:rPr lang="en-US" dirty="0"/>
              <a:t> </a:t>
            </a:r>
            <a:endParaRPr dirty="0"/>
          </a:p>
        </p:txBody>
      </p:sp>
      <p:sp>
        <p:nvSpPr>
          <p:cNvPr id="1355" name="Google Shape;1355;ga560b6ecd1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148</a:t>
            </a:fld>
            <a:endParaRPr dirty="0"/>
          </a:p>
        </p:txBody>
      </p:sp>
    </p:spTree>
    <p:extLst>
      <p:ext uri="{BB962C8B-B14F-4D97-AF65-F5344CB8AC3E}">
        <p14:creationId xmlns:p14="http://schemas.microsoft.com/office/powerpoint/2010/main" val="414029252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sz="1200" u="sng" dirty="0">
              <a:solidFill>
                <a:schemeClr val="hlink"/>
              </a:solidFill>
            </a:endParaRPr>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205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Section A: Compelling Questions begins here.</a:t>
            </a:r>
            <a:endParaRPr dirty="0"/>
          </a:p>
        </p:txBody>
      </p:sp>
      <p:sp>
        <p:nvSpPr>
          <p:cNvPr id="266" name="Google Shape;26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074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a4049a7fe4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endParaRPr dirty="0"/>
          </a:p>
        </p:txBody>
      </p:sp>
      <p:sp>
        <p:nvSpPr>
          <p:cNvPr id="272" name="Google Shape;272;ga4049a7fe4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51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4049a7fe4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includes the objectives of this module.</a:t>
            </a:r>
            <a:endParaRPr dirty="0"/>
          </a:p>
        </p:txBody>
      </p:sp>
      <p:sp>
        <p:nvSpPr>
          <p:cNvPr id="285" name="Google Shape;285;ga4049a7fe4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1901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t>
            </a:r>
            <a:endParaRPr dirty="0"/>
          </a:p>
        </p:txBody>
      </p:sp>
      <p:sp>
        <p:nvSpPr>
          <p:cNvPr id="291" name="Google Shape;2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5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 </a:t>
            </a:r>
            <a:endParaRPr dirty="0"/>
          </a:p>
        </p:txBody>
      </p:sp>
      <p:sp>
        <p:nvSpPr>
          <p:cNvPr id="297" name="Google Shape;2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35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where section A begins.</a:t>
            </a:r>
            <a:endParaRPr dirty="0"/>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705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99b0a62d8a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99b0a62d8a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00000"/>
              </a:lnSpc>
              <a:spcBef>
                <a:spcPts val="0"/>
              </a:spcBef>
              <a:spcAft>
                <a:spcPts val="0"/>
              </a:spcAft>
              <a:buNone/>
            </a:pPr>
            <a:r>
              <a:rPr lang="en-US" dirty="0"/>
              <a:t>Evaluate the compelling question on this slide to determine why it is a compelling question for grade 5. This compelling question can be found on page 82 of the </a:t>
            </a:r>
            <a:r>
              <a:rPr lang="en-US" i="1" dirty="0"/>
              <a:t>KAS for Social Studies</a:t>
            </a:r>
            <a:r>
              <a:rPr lang="en-US" dirty="0"/>
              <a:t>. In the example on Grade 5, this question aligns with the following standards: </a:t>
            </a:r>
            <a:endParaRPr dirty="0"/>
          </a:p>
          <a:p>
            <a:pPr marL="457200" lvl="0" indent="-317500" algn="l" rtl="0">
              <a:lnSpc>
                <a:spcPct val="100000"/>
              </a:lnSpc>
              <a:spcBef>
                <a:spcPts val="0"/>
              </a:spcBef>
              <a:spcAft>
                <a:spcPts val="0"/>
              </a:spcAft>
              <a:buSzPts val="1400"/>
              <a:buChar char="●"/>
            </a:pPr>
            <a:r>
              <a:rPr lang="en-US" dirty="0"/>
              <a:t>5.I.Q.1</a:t>
            </a:r>
            <a:endParaRPr dirty="0"/>
          </a:p>
          <a:p>
            <a:pPr marL="457200" lvl="0" indent="-317500" algn="l" rtl="0">
              <a:lnSpc>
                <a:spcPct val="100000"/>
              </a:lnSpc>
              <a:spcBef>
                <a:spcPts val="0"/>
              </a:spcBef>
              <a:spcAft>
                <a:spcPts val="0"/>
              </a:spcAft>
              <a:buSzPts val="1400"/>
              <a:buChar char="●"/>
            </a:pPr>
            <a:r>
              <a:rPr lang="en-US" dirty="0"/>
              <a:t>5.I.Q.3 </a:t>
            </a:r>
            <a:endParaRPr dirty="0"/>
          </a:p>
          <a:p>
            <a:pPr marL="457200" lvl="0" indent="-317500" algn="l" rtl="0">
              <a:lnSpc>
                <a:spcPct val="100000"/>
              </a:lnSpc>
              <a:spcBef>
                <a:spcPts val="0"/>
              </a:spcBef>
              <a:spcAft>
                <a:spcPts val="0"/>
              </a:spcAft>
              <a:buSzPts val="1400"/>
              <a:buChar char="●"/>
            </a:pPr>
            <a:r>
              <a:rPr lang="en-US" dirty="0"/>
              <a:t>5.E.MA.1</a:t>
            </a:r>
            <a:endParaRPr dirty="0"/>
          </a:p>
          <a:p>
            <a:pPr marL="457200" lvl="0" indent="-317500" algn="l" rtl="0">
              <a:lnSpc>
                <a:spcPct val="100000"/>
              </a:lnSpc>
              <a:spcBef>
                <a:spcPts val="0"/>
              </a:spcBef>
              <a:spcAft>
                <a:spcPts val="0"/>
              </a:spcAft>
              <a:buSzPts val="1400"/>
              <a:buChar char="●"/>
            </a:pPr>
            <a:r>
              <a:rPr lang="en-US" dirty="0"/>
              <a:t>5.H.CE.1 </a:t>
            </a:r>
            <a:endParaRPr dirty="0"/>
          </a:p>
          <a:p>
            <a:pPr marL="457200" lvl="0" indent="-317500" algn="l" rtl="0">
              <a:lnSpc>
                <a:spcPct val="100000"/>
              </a:lnSpc>
              <a:spcBef>
                <a:spcPts val="0"/>
              </a:spcBef>
              <a:spcAft>
                <a:spcPts val="0"/>
              </a:spcAft>
              <a:buSzPts val="1400"/>
              <a:buChar char="●"/>
            </a:pPr>
            <a:r>
              <a:rPr lang="en-US" dirty="0"/>
              <a:t>5.I.UE.1</a:t>
            </a:r>
            <a:endParaRPr dirty="0"/>
          </a:p>
          <a:p>
            <a:pPr marL="457200" lvl="0" indent="-317500" algn="l" rtl="0">
              <a:lnSpc>
                <a:spcPct val="100000"/>
              </a:lnSpc>
              <a:spcBef>
                <a:spcPts val="0"/>
              </a:spcBef>
              <a:spcAft>
                <a:spcPts val="0"/>
              </a:spcAft>
              <a:buSzPts val="1400"/>
              <a:buChar char="●"/>
            </a:pPr>
            <a:r>
              <a:rPr lang="en-US" dirty="0"/>
              <a:t>5.I.CC.4 </a:t>
            </a:r>
            <a:endParaRPr dirty="0"/>
          </a:p>
          <a:p>
            <a:pPr marL="0" lvl="0" indent="0" algn="l" rtl="0">
              <a:lnSpc>
                <a:spcPct val="100000"/>
              </a:lnSpc>
              <a:spcBef>
                <a:spcPts val="0"/>
              </a:spcBef>
              <a:spcAft>
                <a:spcPts val="0"/>
              </a:spcAft>
              <a:buNone/>
            </a:pPr>
            <a:endParaRPr dirty="0"/>
          </a:p>
          <a:p>
            <a:pPr marL="0" lvl="0" indent="0" algn="l" rtl="0">
              <a:lnSpc>
                <a:spcPct val="100000"/>
              </a:lnSpc>
              <a:spcBef>
                <a:spcPts val="0"/>
              </a:spcBef>
              <a:spcAft>
                <a:spcPts val="0"/>
              </a:spcAft>
              <a:buNone/>
            </a:pPr>
            <a:r>
              <a:rPr lang="en-US" dirty="0"/>
              <a:t>In order to evaluate the compelling question on the screen, ask the following questions: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this question open-ended?</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it enduring?</a:t>
            </a:r>
            <a:endParaRPr dirty="0"/>
          </a:p>
          <a:p>
            <a:pPr marL="1143000" lvl="2" indent="-228600" algn="l" rtl="0">
              <a:lnSpc>
                <a:spcPct val="100000"/>
              </a:lnSpc>
              <a:spcBef>
                <a:spcPts val="500"/>
              </a:spcBef>
              <a:spcAft>
                <a:spcPts val="0"/>
              </a:spcAft>
              <a:buClr>
                <a:schemeClr val="dk1"/>
              </a:buClr>
              <a:buSzPts val="1800"/>
              <a:buChar char="•"/>
            </a:pPr>
            <a:r>
              <a:rPr lang="en-US" dirty="0"/>
              <a:t>In other words, is this a question students might engage with again in the future? Is the focus of this question about an issue that students will encounter multiple times throughout their social studies education? </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center on significant unresolved issues? </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this question focus on a “big idea?”</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Is this question intellectually challenging?</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generate interest?</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allow for multiple perspectives?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Can it be answered in a variety of ways?</a:t>
            </a:r>
            <a:endParaRPr dirty="0"/>
          </a:p>
          <a:p>
            <a:pPr marL="685800" lvl="1" indent="-190500" algn="l" rtl="0">
              <a:lnSpc>
                <a:spcPct val="100000"/>
              </a:lnSpc>
              <a:spcBef>
                <a:spcPts val="500"/>
              </a:spcBef>
              <a:spcAft>
                <a:spcPts val="0"/>
              </a:spcAft>
              <a:buClr>
                <a:schemeClr val="dk1"/>
              </a:buClr>
              <a:buSzPts val="1200"/>
              <a:buFont typeface="Calibri"/>
              <a:buChar char="•"/>
            </a:pPr>
            <a:r>
              <a:rPr lang="en-US" dirty="0"/>
              <a:t>Does it inspire investigation through the discipline strands?</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Work individually, with a small group, grade level team or PLC to evaluate this question. Once you have evaluated the answer, listen to the audio clip embedded in the slide. A transcript of the audio follows below: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i="1" dirty="0"/>
              <a:t>Designing a compelling question is multifaceted. As with all instruction, a compelling question starts with the standards. Inquiry instruction requires teachers and students to ask questions that drive student investigation of the subject matter and eliminates the “skills vs. content” dilemma in social studies as both are needed to successfully engage in inquiry. Thus, a compelling question was crafted using the standard on the screen.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When designing and crafting a compelling question, it is important to look at the structure of the sentence to inform whether or not you are meeting the requirements of a compelling question. For example, sometimes starting a sentence with “how” is the best way to craft a question that can be answered in a variety of ways. Examples such as “How does the desire for inexpensive goods lead to unintended consequences?” or “How does culture shape modern communities?” show that “how” can be a great sentence starter to questions that allow students to craft a variety of explanations and/or arguments to one question.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Some sentence starters, like “what”, may be appropriate if the second part of the sentence meets the qualifications of a compelling question (focus on “big ideas”, are intellectually challenging, generate interest, allow for multiple perspectives, can be answered in a variety of ways, and  inspire investigation through the discipline strands). For example, a question such as “What is the relationship between supply and demand?” is too narrow as it is does not meet the qualifications of a compelling questions (it is too specific, doesn’t allow for multiple perspectives, cannot be answered in a variety of ways, etc.). However, a question such as “What unites Americans?” is compelling because it is focuses on a “big idea,” is intellectually challenging, allows for multiple perspectives, etc. </a:t>
            </a:r>
            <a:endParaRPr i="1" dirty="0"/>
          </a:p>
          <a:p>
            <a:pPr marL="0" lvl="0" indent="0" algn="l" rtl="0">
              <a:spcBef>
                <a:spcPts val="0"/>
              </a:spcBef>
              <a:spcAft>
                <a:spcPts val="0"/>
              </a:spcAft>
              <a:buClr>
                <a:schemeClr val="dk1"/>
              </a:buClr>
              <a:buSzPts val="1100"/>
              <a:buFont typeface="Arial"/>
              <a:buNone/>
            </a:pPr>
            <a:endParaRPr i="1" dirty="0"/>
          </a:p>
          <a:p>
            <a:pPr marL="0" lvl="0" indent="0" algn="l" rtl="0">
              <a:spcBef>
                <a:spcPts val="0"/>
              </a:spcBef>
              <a:spcAft>
                <a:spcPts val="0"/>
              </a:spcAft>
              <a:buClr>
                <a:schemeClr val="dk1"/>
              </a:buClr>
              <a:buSzPts val="1100"/>
              <a:buFont typeface="Arial"/>
              <a:buNone/>
            </a:pPr>
            <a:r>
              <a:rPr lang="en-US" i="1" dirty="0"/>
              <a:t>As the compelling question is being designed, it is important to ask the following questions:</a:t>
            </a:r>
            <a:endParaRPr i="1" dirty="0"/>
          </a:p>
          <a:p>
            <a:pPr marL="685800" lvl="1" indent="-190500" algn="l" rtl="0">
              <a:spcBef>
                <a:spcPts val="500"/>
              </a:spcBef>
              <a:spcAft>
                <a:spcPts val="0"/>
              </a:spcAft>
              <a:buClr>
                <a:schemeClr val="dk1"/>
              </a:buClr>
              <a:buSzPts val="1200"/>
              <a:buFont typeface="Calibri"/>
              <a:buChar char="•"/>
            </a:pPr>
            <a:r>
              <a:rPr lang="en-US" i="1" dirty="0"/>
              <a:t>Is this question open-ended?</a:t>
            </a:r>
            <a:endParaRPr i="1" dirty="0"/>
          </a:p>
          <a:p>
            <a:pPr marL="685800" lvl="1" indent="-190500" algn="l" rtl="0">
              <a:spcBef>
                <a:spcPts val="500"/>
              </a:spcBef>
              <a:spcAft>
                <a:spcPts val="0"/>
              </a:spcAft>
              <a:buClr>
                <a:schemeClr val="dk1"/>
              </a:buClr>
              <a:buSzPts val="1200"/>
              <a:buFont typeface="Calibri"/>
              <a:buChar char="•"/>
            </a:pPr>
            <a:r>
              <a:rPr lang="en-US" i="1" dirty="0"/>
              <a:t>Is it enduring?</a:t>
            </a:r>
            <a:endParaRPr i="1" dirty="0"/>
          </a:p>
          <a:p>
            <a:pPr marL="685800" lvl="1" indent="-190500" algn="l" rtl="0">
              <a:spcBef>
                <a:spcPts val="500"/>
              </a:spcBef>
              <a:spcAft>
                <a:spcPts val="0"/>
              </a:spcAft>
              <a:buClr>
                <a:schemeClr val="dk1"/>
              </a:buClr>
              <a:buSzPts val="1200"/>
              <a:buFont typeface="Calibri"/>
              <a:buChar char="•"/>
            </a:pPr>
            <a:r>
              <a:rPr lang="en-US" i="1" dirty="0"/>
              <a:t>Does it center on significant unresolved issues? </a:t>
            </a:r>
            <a:endParaRPr i="1" dirty="0"/>
          </a:p>
          <a:p>
            <a:pPr marL="685800" lvl="1" indent="-190500" algn="l" rtl="0">
              <a:spcBef>
                <a:spcPts val="500"/>
              </a:spcBef>
              <a:spcAft>
                <a:spcPts val="0"/>
              </a:spcAft>
              <a:buClr>
                <a:schemeClr val="dk1"/>
              </a:buClr>
              <a:buSzPts val="1200"/>
              <a:buFont typeface="Calibri"/>
              <a:buChar char="•"/>
            </a:pPr>
            <a:r>
              <a:rPr lang="en-US" i="1" dirty="0"/>
              <a:t>Does this question focus on a “big idea?”</a:t>
            </a:r>
            <a:endParaRPr i="1" dirty="0"/>
          </a:p>
          <a:p>
            <a:pPr marL="685800" lvl="1" indent="-190500" algn="l" rtl="0">
              <a:spcBef>
                <a:spcPts val="500"/>
              </a:spcBef>
              <a:spcAft>
                <a:spcPts val="0"/>
              </a:spcAft>
              <a:buClr>
                <a:schemeClr val="dk1"/>
              </a:buClr>
              <a:buSzPts val="1200"/>
              <a:buFont typeface="Calibri"/>
              <a:buChar char="•"/>
            </a:pPr>
            <a:r>
              <a:rPr lang="en-US" i="1" dirty="0"/>
              <a:t>Is this question intellectually challenging?</a:t>
            </a:r>
            <a:endParaRPr i="1" dirty="0"/>
          </a:p>
          <a:p>
            <a:pPr marL="685800" lvl="1" indent="-190500" algn="l" rtl="0">
              <a:spcBef>
                <a:spcPts val="500"/>
              </a:spcBef>
              <a:spcAft>
                <a:spcPts val="0"/>
              </a:spcAft>
              <a:buClr>
                <a:schemeClr val="dk1"/>
              </a:buClr>
              <a:buSzPts val="1200"/>
              <a:buFont typeface="Calibri"/>
              <a:buChar char="•"/>
            </a:pPr>
            <a:r>
              <a:rPr lang="en-US" i="1" dirty="0"/>
              <a:t>Does it generate interest?</a:t>
            </a:r>
            <a:endParaRPr i="1" dirty="0"/>
          </a:p>
          <a:p>
            <a:pPr marL="685800" lvl="1" indent="-190500" algn="l" rtl="0">
              <a:spcBef>
                <a:spcPts val="500"/>
              </a:spcBef>
              <a:spcAft>
                <a:spcPts val="0"/>
              </a:spcAft>
              <a:buClr>
                <a:schemeClr val="dk1"/>
              </a:buClr>
              <a:buSzPts val="1200"/>
              <a:buFont typeface="Calibri"/>
              <a:buChar char="•"/>
            </a:pPr>
            <a:r>
              <a:rPr lang="en-US" i="1" dirty="0"/>
              <a:t>Does it allow for multiple perspectives?</a:t>
            </a:r>
            <a:endParaRPr i="1" dirty="0"/>
          </a:p>
          <a:p>
            <a:pPr marL="685800" lvl="1" indent="-190500" algn="l" rtl="0">
              <a:spcBef>
                <a:spcPts val="500"/>
              </a:spcBef>
              <a:spcAft>
                <a:spcPts val="0"/>
              </a:spcAft>
              <a:buClr>
                <a:schemeClr val="dk1"/>
              </a:buClr>
              <a:buSzPts val="1200"/>
              <a:buFont typeface="Calibri"/>
              <a:buChar char="•"/>
            </a:pPr>
            <a:r>
              <a:rPr lang="en-US" i="1" dirty="0"/>
              <a:t>Can it be answered in a variety of ways?</a:t>
            </a:r>
            <a:endParaRPr i="1" dirty="0"/>
          </a:p>
          <a:p>
            <a:pPr marL="685800" lvl="1" indent="-190500" algn="l" rtl="0">
              <a:spcBef>
                <a:spcPts val="500"/>
              </a:spcBef>
              <a:spcAft>
                <a:spcPts val="0"/>
              </a:spcAft>
              <a:buClr>
                <a:schemeClr val="dk1"/>
              </a:buClr>
              <a:buSzPts val="1200"/>
              <a:buFont typeface="Calibri"/>
              <a:buChar char="•"/>
            </a:pPr>
            <a:r>
              <a:rPr lang="en-US" i="1" dirty="0"/>
              <a:t>Does it inspire investigation through the discipline strands?</a:t>
            </a:r>
            <a:endParaRPr i="1" dirty="0"/>
          </a:p>
          <a:p>
            <a:pPr marL="0" lvl="0" indent="0" algn="l" rtl="0">
              <a:spcBef>
                <a:spcPts val="500"/>
              </a:spcBef>
              <a:spcAft>
                <a:spcPts val="0"/>
              </a:spcAft>
              <a:buClr>
                <a:schemeClr val="dk1"/>
              </a:buClr>
              <a:buSzPts val="1100"/>
              <a:buFont typeface="Arial"/>
              <a:buNone/>
            </a:pPr>
            <a:r>
              <a:rPr lang="en-US" i="1" dirty="0"/>
              <a:t>Once you have the compelling question crafted, it is important to determine if there is any bias in the question. Is the question written in a way that would influence individuals to respond a certain way?</a:t>
            </a:r>
            <a:endParaRPr i="1" dirty="0"/>
          </a:p>
        </p:txBody>
      </p:sp>
      <p:sp>
        <p:nvSpPr>
          <p:cNvPr id="306" name="Google Shape;306;g99b0a62d8a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dirty="0"/>
          </a:p>
        </p:txBody>
      </p:sp>
    </p:spTree>
    <p:extLst>
      <p:ext uri="{BB962C8B-B14F-4D97-AF65-F5344CB8AC3E}">
        <p14:creationId xmlns:p14="http://schemas.microsoft.com/office/powerpoint/2010/main" val="1977081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c67fbe49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ac67fbe49d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Access the audio clip provided. A transcript of the audio clip is below: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On the next slide, you will watch as two educators design a compelling question. It is important to note that the video presented here is used solely for the purpose of modeling how to design a compelling question; it does not provide additional information on how to scaffold student investigation of the compelling question. Thus, it is important to focus your observation on how the educators designed the question. Some questions that may guide your observations include:</a:t>
            </a:r>
            <a:endParaRPr dirty="0"/>
          </a:p>
          <a:p>
            <a:pPr marL="0" lvl="0" indent="0" algn="l" rtl="0">
              <a:spcBef>
                <a:spcPts val="0"/>
              </a:spcBef>
              <a:spcAft>
                <a:spcPts val="0"/>
              </a:spcAft>
              <a:buNone/>
            </a:pPr>
            <a:endParaRPr dirty="0"/>
          </a:p>
          <a:p>
            <a:pPr marL="457200" lvl="0" indent="-317500" algn="l" rtl="0">
              <a:spcBef>
                <a:spcPts val="0"/>
              </a:spcBef>
              <a:spcAft>
                <a:spcPts val="0"/>
              </a:spcAft>
              <a:buSzPts val="1400"/>
              <a:buAutoNum type="arabicParenR"/>
            </a:pPr>
            <a:r>
              <a:rPr lang="en-US" dirty="0"/>
              <a:t>How did they start designing a compelling question? </a:t>
            </a:r>
            <a:endParaRPr dirty="0"/>
          </a:p>
          <a:p>
            <a:pPr marL="457200" lvl="0" indent="-317500" algn="l" rtl="0">
              <a:spcBef>
                <a:spcPts val="0"/>
              </a:spcBef>
              <a:spcAft>
                <a:spcPts val="0"/>
              </a:spcAft>
              <a:buSzPts val="1400"/>
              <a:buAutoNum type="arabicParenR"/>
            </a:pPr>
            <a:r>
              <a:rPr lang="en-US" dirty="0"/>
              <a:t>How did they determine the focus of the compelling questions?</a:t>
            </a:r>
            <a:endParaRPr dirty="0"/>
          </a:p>
          <a:p>
            <a:pPr marL="457200" lvl="0" indent="-317500" algn="l" rtl="0">
              <a:spcBef>
                <a:spcPts val="0"/>
              </a:spcBef>
              <a:spcAft>
                <a:spcPts val="0"/>
              </a:spcAft>
              <a:buSzPts val="1400"/>
              <a:buAutoNum type="arabicParenR"/>
            </a:pPr>
            <a:r>
              <a:rPr lang="en-US" dirty="0"/>
              <a:t>What resources did they use in their discussion?</a:t>
            </a:r>
            <a:endParaRPr dirty="0"/>
          </a:p>
          <a:p>
            <a:pPr marL="457200" lvl="0" indent="-317500" algn="l" rtl="0">
              <a:spcBef>
                <a:spcPts val="0"/>
              </a:spcBef>
              <a:spcAft>
                <a:spcPts val="0"/>
              </a:spcAft>
              <a:buSzPts val="1400"/>
              <a:buAutoNum type="arabicParenR"/>
            </a:pPr>
            <a:r>
              <a:rPr lang="en-US" dirty="0"/>
              <a:t>Did they model academic discourse? If so, how?</a:t>
            </a:r>
            <a:endParaRPr dirty="0"/>
          </a:p>
          <a:p>
            <a:pPr marL="457200" lvl="0" indent="-317500" algn="l" rtl="0">
              <a:spcBef>
                <a:spcPts val="0"/>
              </a:spcBef>
              <a:spcAft>
                <a:spcPts val="0"/>
              </a:spcAft>
              <a:buSzPts val="1400"/>
              <a:buAutoNum type="arabicParenR"/>
            </a:pPr>
            <a:r>
              <a:rPr lang="en-US" dirty="0"/>
              <a:t>How did they evaluate their compelling question once they had crafted it?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the video that follows, the educators reference the </a:t>
            </a:r>
            <a:r>
              <a:rPr lang="en-US" i="1" dirty="0"/>
              <a:t>KAS for Social Studies</a:t>
            </a:r>
            <a:r>
              <a:rPr lang="en-US" dirty="0"/>
              <a:t> for kindergarten in their discussion. To access the kindergarten standards found in the </a:t>
            </a:r>
            <a:r>
              <a:rPr lang="en-US" i="1" dirty="0"/>
              <a:t>KAS for Social Studies, </a:t>
            </a:r>
            <a:r>
              <a:rPr lang="en-US" dirty="0"/>
              <a:t>access page 25 of the </a:t>
            </a:r>
            <a:r>
              <a:rPr lang="en-US" i="1" dirty="0"/>
              <a:t>KAS for Social Studies. </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a:t>
            </a:r>
            <a:endParaRPr dirty="0"/>
          </a:p>
          <a:p>
            <a:pPr marL="0" lvl="0" indent="0" algn="l" rtl="0">
              <a:spcBef>
                <a:spcPts val="0"/>
              </a:spcBef>
              <a:spcAft>
                <a:spcPts val="0"/>
              </a:spcAft>
              <a:buNone/>
            </a:pPr>
            <a:r>
              <a:rPr lang="en-US" dirty="0"/>
              <a:t>The compelling question designed here is aligned to the </a:t>
            </a:r>
            <a:r>
              <a:rPr lang="en-US" i="1" dirty="0"/>
              <a:t>KAS for Social Studies </a:t>
            </a:r>
            <a:r>
              <a:rPr lang="en-US" dirty="0"/>
              <a:t>for kindergarten. If you are a kindergarten teacher who would like more information on kindergarten as outlined in the </a:t>
            </a:r>
            <a:r>
              <a:rPr lang="en-US" i="1" dirty="0"/>
              <a:t>KAS for Social Studies, </a:t>
            </a:r>
            <a:r>
              <a:rPr lang="en-US" dirty="0"/>
              <a:t>access the following resources:</a:t>
            </a:r>
            <a:endParaRPr dirty="0"/>
          </a:p>
          <a:p>
            <a:pPr marL="457200" lvl="0" indent="-317500" algn="l" rtl="0">
              <a:spcBef>
                <a:spcPts val="0"/>
              </a:spcBef>
              <a:spcAft>
                <a:spcPts val="0"/>
              </a:spcAft>
              <a:buSzPts val="1400"/>
              <a:buFont typeface="Arial" panose="020B0604020202020204" pitchFamily="34" charset="0"/>
              <a:buChar char="•"/>
            </a:pPr>
            <a:r>
              <a:rPr lang="en-US" dirty="0"/>
              <a:t>The kindergarten standards start on page 25. Additional resources that may be useful to add additional context to developing a compelling question for kindergarten include the following:</a:t>
            </a:r>
            <a:endParaRPr dirty="0"/>
          </a:p>
          <a:p>
            <a:pPr marL="457200" lvl="0" indent="-317500" algn="l" rtl="0">
              <a:spcBef>
                <a:spcPts val="0"/>
              </a:spcBef>
              <a:spcAft>
                <a:spcPts val="0"/>
              </a:spcAft>
              <a:buSzPts val="1400"/>
              <a:buFont typeface="Arial" panose="020B0604020202020204" pitchFamily="34" charset="0"/>
              <a:buChar char="•"/>
            </a:pPr>
            <a:r>
              <a:rPr lang="en-US" dirty="0"/>
              <a:t>Grade-Level Overviews in the </a:t>
            </a:r>
            <a:r>
              <a:rPr lang="en-US" i="1" dirty="0"/>
              <a:t>KAS for Social Studies</a:t>
            </a:r>
            <a:r>
              <a:rPr lang="en-US" dirty="0"/>
              <a:t>: See pages 26-28 for the kindergarten grade-level overview</a:t>
            </a:r>
            <a:endParaRPr dirty="0"/>
          </a:p>
          <a:p>
            <a:pPr marL="457200" lvl="0" indent="-317500" algn="l" rtl="0">
              <a:spcBef>
                <a:spcPts val="0"/>
              </a:spcBef>
              <a:spcAft>
                <a:spcPts val="0"/>
              </a:spcAft>
              <a:buSzPts val="1400"/>
              <a:buFont typeface="Arial" panose="020B0604020202020204" pitchFamily="34" charset="0"/>
              <a:buChar char="•"/>
            </a:pPr>
            <a:r>
              <a:rPr lang="en-US" dirty="0"/>
              <a:t>Disciplinary Clarifications and Instructional Support in the </a:t>
            </a:r>
            <a:r>
              <a:rPr lang="en-US" i="1" dirty="0"/>
              <a:t>KAS for Social Studies</a:t>
            </a:r>
            <a:r>
              <a:rPr lang="en-US" dirty="0"/>
              <a:t>: See pages 31-35 for the kindergarten disciplinary clarifications and instructional support. </a:t>
            </a:r>
          </a:p>
          <a:p>
            <a:pPr marL="457200" lvl="0" indent="-317500" algn="l" rtl="0">
              <a:spcBef>
                <a:spcPts val="0"/>
              </a:spcBef>
              <a:spcAft>
                <a:spcPts val="0"/>
              </a:spcAft>
              <a:buSzPts val="1400"/>
              <a:buFont typeface="Arial" panose="020B0604020202020204" pitchFamily="34" charset="0"/>
              <a:buChar char="•"/>
            </a:pPr>
            <a:r>
              <a:rPr lang="en-US" dirty="0"/>
              <a:t>Glossary of Terms: The term “culture” is defined on page 3: https://education.ky.gov/curriculum/standards/kyacadstand/Documents/KAS_for_Social_Studies_Glossary_of_Terms.pdf</a:t>
            </a:r>
          </a:p>
          <a:p>
            <a:pPr marL="457200" lvl="0" indent="-317500" algn="l" rtl="0">
              <a:spcBef>
                <a:spcPts val="0"/>
              </a:spcBef>
              <a:spcAft>
                <a:spcPts val="0"/>
              </a:spcAft>
              <a:buSzPts val="1400"/>
              <a:buFont typeface="Arial" panose="020B0604020202020204" pitchFamily="34" charset="0"/>
              <a:buChar char="•"/>
            </a:pPr>
            <a:r>
              <a:rPr lang="en-US" dirty="0"/>
              <a:t>The Social Studies Student Assignment Library: https://kystandards.org/standards-resources/sal/ss_sal/</a:t>
            </a:r>
          </a:p>
          <a:p>
            <a:pPr marL="457200" lvl="0" indent="-317500" algn="l" rtl="0">
              <a:spcBef>
                <a:spcPts val="0"/>
              </a:spcBef>
              <a:spcAft>
                <a:spcPts val="0"/>
              </a:spcAft>
              <a:buSzPts val="1400"/>
              <a:buFont typeface="Arial" panose="020B0604020202020204" pitchFamily="34" charset="0"/>
              <a:buChar char="•"/>
            </a:pPr>
            <a:r>
              <a:rPr lang="en-US" dirty="0"/>
              <a:t>Strongly Aligned Assignments and Strongly Aligned Assignments with Teacher Notes are provided for Kindergarten. </a:t>
            </a:r>
            <a:r>
              <a:rPr lang="en-US" dirty="0">
                <a:solidFill>
                  <a:srgbClr val="000000"/>
                </a:solidFill>
              </a:rPr>
              <a:t>It is important to note that these examples are aligned to different standards than are used in the video clip that follows. </a:t>
            </a:r>
          </a:p>
          <a:p>
            <a:pPr marL="914400" marR="0" lvl="1" indent="-304800" algn="l" defTabSz="914400" rtl="0" eaLnBrk="1" fontAlgn="auto" latinLnBrk="0" hangingPunct="1">
              <a:lnSpc>
                <a:spcPct val="100000"/>
              </a:lnSpc>
              <a:spcBef>
                <a:spcPts val="0"/>
              </a:spcBef>
              <a:spcAft>
                <a:spcPts val="0"/>
              </a:spcAft>
              <a:buClr>
                <a:srgbClr val="000000"/>
              </a:buClr>
              <a:buSzPts val="1200"/>
              <a:buFont typeface="Arial" panose="020B0604020202020204" pitchFamily="34" charset="0"/>
              <a:buChar char="•"/>
              <a:tabLst/>
              <a:defRPr/>
            </a:pPr>
            <a:r>
              <a:rPr lang="en-US" dirty="0">
                <a:solidFill>
                  <a:srgbClr val="000000"/>
                </a:solidFill>
                <a:highlight>
                  <a:srgbClr val="FFFFFF"/>
                </a:highlight>
              </a:rPr>
              <a:t>The Social Studies Student Assignment Library provides examples of student assignments that are weakly, partially and strongly aligned to standards. Strongly aligned assignments are provided for each grade Kindergarten through Grade 8 and one assignment is provided for the high school grade band. Weak and/or partially aligned assignments are provided for each grade band (elementary, middle and high). The assignments can be used with the Assignment Review Protocol to develop a better understanding of the tool and how it can be applied to a teacher’s own work. Teacher Notes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Teacher Notes, which are available for kindergarten –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p>
          <a:p>
            <a:pPr marL="1371600" lvl="2" indent="-304800" algn="l" rtl="0">
              <a:spcBef>
                <a:spcPts val="0"/>
              </a:spcBef>
              <a:spcAft>
                <a:spcPts val="0"/>
              </a:spcAft>
              <a:buSzPts val="1200"/>
              <a:buFont typeface="Arial" panose="020B0604020202020204" pitchFamily="34" charset="0"/>
              <a:buChar char="•"/>
            </a:pPr>
            <a:r>
              <a:rPr lang="en-US" dirty="0"/>
              <a:t>Access the Assignment Review Protocol here: https://education.ky.gov/curriculum/standards/kyacadstand/Documents/Social_Studies_Assignment_Review_Protocol.docx</a:t>
            </a:r>
          </a:p>
          <a:p>
            <a:pPr marL="0" lvl="0" indent="0" algn="l" rtl="0">
              <a:spcBef>
                <a:spcPts val="0"/>
              </a:spcBef>
              <a:spcAft>
                <a:spcPts val="0"/>
              </a:spcAft>
              <a:buNone/>
            </a:pPr>
            <a:endParaRPr dirty="0">
              <a:solidFill>
                <a:srgbClr val="000000"/>
              </a:solidFill>
            </a:endParaRPr>
          </a:p>
        </p:txBody>
      </p:sp>
      <p:sp>
        <p:nvSpPr>
          <p:cNvPr id="313" name="Google Shape;313;gac67fbe49d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dirty="0"/>
          </a:p>
        </p:txBody>
      </p:sp>
    </p:spTree>
    <p:extLst>
      <p:ext uri="{BB962C8B-B14F-4D97-AF65-F5344CB8AC3E}">
        <p14:creationId xmlns:p14="http://schemas.microsoft.com/office/powerpoint/2010/main" val="2829604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99b0a62d8a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99b0a62d8a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identify the compelling questions on the screen. </a:t>
            </a:r>
            <a:endParaRPr dirty="0"/>
          </a:p>
        </p:txBody>
      </p:sp>
      <p:sp>
        <p:nvSpPr>
          <p:cNvPr id="328" name="Google Shape;328;g99b0a62d8a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164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99897c3099_5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99897c3099_5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why the highlighted questions are compelling. Remember, when evaluating the questions presented here, it may be helpful to ask the following questions:</a:t>
            </a:r>
            <a:endParaRPr dirty="0"/>
          </a:p>
          <a:p>
            <a:pPr marL="0" lvl="0" indent="0" algn="l" rtl="0">
              <a:spcBef>
                <a:spcPts val="0"/>
              </a:spcBef>
              <a:spcAft>
                <a:spcPts val="0"/>
              </a:spcAft>
              <a:buNone/>
            </a:pPr>
            <a:endParaRPr dirty="0"/>
          </a:p>
          <a:p>
            <a:pPr marL="685800" lvl="1" indent="-190500" algn="l" rtl="0">
              <a:spcBef>
                <a:spcPts val="500"/>
              </a:spcBef>
              <a:spcAft>
                <a:spcPts val="0"/>
              </a:spcAft>
              <a:buClr>
                <a:schemeClr val="dk1"/>
              </a:buClr>
              <a:buSzPts val="1200"/>
              <a:buFont typeface="Calibri"/>
              <a:buChar char="•"/>
            </a:pPr>
            <a:r>
              <a:rPr lang="en-US" dirty="0"/>
              <a:t>Is this question open-ended?</a:t>
            </a:r>
            <a:endParaRPr dirty="0"/>
          </a:p>
          <a:p>
            <a:pPr marL="685800" lvl="1" indent="-190500" algn="l" rtl="0">
              <a:spcBef>
                <a:spcPts val="500"/>
              </a:spcBef>
              <a:spcAft>
                <a:spcPts val="0"/>
              </a:spcAft>
              <a:buClr>
                <a:schemeClr val="dk1"/>
              </a:buClr>
              <a:buSzPts val="1200"/>
              <a:buFont typeface="Calibri"/>
              <a:buChar char="•"/>
            </a:pPr>
            <a:r>
              <a:rPr lang="en-US" dirty="0"/>
              <a:t>Is it enduring?</a:t>
            </a:r>
            <a:endParaRPr dirty="0"/>
          </a:p>
          <a:p>
            <a:pPr marL="685800" lvl="1" indent="-190500" algn="l" rtl="0">
              <a:spcBef>
                <a:spcPts val="500"/>
              </a:spcBef>
              <a:spcAft>
                <a:spcPts val="0"/>
              </a:spcAft>
              <a:buClr>
                <a:schemeClr val="dk1"/>
              </a:buClr>
              <a:buSzPts val="1200"/>
              <a:buFont typeface="Calibri"/>
              <a:buChar char="•"/>
            </a:pPr>
            <a:r>
              <a:rPr lang="en-US" dirty="0"/>
              <a:t>Does it center on significant unresolved issues? </a:t>
            </a:r>
            <a:endParaRPr dirty="0"/>
          </a:p>
          <a:p>
            <a:pPr marL="685800" lvl="1" indent="-190500" algn="l" rtl="0">
              <a:spcBef>
                <a:spcPts val="500"/>
              </a:spcBef>
              <a:spcAft>
                <a:spcPts val="0"/>
              </a:spcAft>
              <a:buClr>
                <a:schemeClr val="dk1"/>
              </a:buClr>
              <a:buSzPts val="1200"/>
              <a:buFont typeface="Calibri"/>
              <a:buChar char="•"/>
            </a:pPr>
            <a:r>
              <a:rPr lang="en-US" dirty="0"/>
              <a:t>Does this question focus on a “big idea?”</a:t>
            </a:r>
            <a:endParaRPr dirty="0"/>
          </a:p>
          <a:p>
            <a:pPr marL="685800" lvl="1" indent="-190500" algn="l" rtl="0">
              <a:spcBef>
                <a:spcPts val="500"/>
              </a:spcBef>
              <a:spcAft>
                <a:spcPts val="0"/>
              </a:spcAft>
              <a:buClr>
                <a:schemeClr val="dk1"/>
              </a:buClr>
              <a:buSzPts val="1200"/>
              <a:buFont typeface="Calibri"/>
              <a:buChar char="•"/>
            </a:pPr>
            <a:r>
              <a:rPr lang="en-US" dirty="0"/>
              <a:t>Is this question intellectually challenging?</a:t>
            </a:r>
            <a:endParaRPr dirty="0"/>
          </a:p>
          <a:p>
            <a:pPr marL="685800" lvl="1" indent="-190500" algn="l" rtl="0">
              <a:spcBef>
                <a:spcPts val="500"/>
              </a:spcBef>
              <a:spcAft>
                <a:spcPts val="0"/>
              </a:spcAft>
              <a:buClr>
                <a:schemeClr val="dk1"/>
              </a:buClr>
              <a:buSzPts val="1200"/>
              <a:buFont typeface="Calibri"/>
              <a:buChar char="•"/>
            </a:pPr>
            <a:r>
              <a:rPr lang="en-US" dirty="0"/>
              <a:t>Does it generate interest?</a:t>
            </a:r>
            <a:endParaRPr dirty="0"/>
          </a:p>
          <a:p>
            <a:pPr marL="685800" lvl="1" indent="-190500" algn="l" rtl="0">
              <a:spcBef>
                <a:spcPts val="500"/>
              </a:spcBef>
              <a:spcAft>
                <a:spcPts val="0"/>
              </a:spcAft>
              <a:buClr>
                <a:schemeClr val="dk1"/>
              </a:buClr>
              <a:buSzPts val="1200"/>
              <a:buFont typeface="Calibri"/>
              <a:buChar char="•"/>
            </a:pPr>
            <a:r>
              <a:rPr lang="en-US" dirty="0"/>
              <a:t>Does it allow for multiple perspectives?</a:t>
            </a:r>
            <a:endParaRPr dirty="0"/>
          </a:p>
          <a:p>
            <a:pPr marL="685800" lvl="1" indent="-190500" algn="l" rtl="0">
              <a:spcBef>
                <a:spcPts val="500"/>
              </a:spcBef>
              <a:spcAft>
                <a:spcPts val="0"/>
              </a:spcAft>
              <a:buClr>
                <a:schemeClr val="dk1"/>
              </a:buClr>
              <a:buSzPts val="1200"/>
              <a:buFont typeface="Calibri"/>
              <a:buChar char="•"/>
            </a:pPr>
            <a:r>
              <a:rPr lang="en-US" dirty="0"/>
              <a:t>Can it be answered in a variety of ways?</a:t>
            </a:r>
            <a:endParaRPr dirty="0"/>
          </a:p>
          <a:p>
            <a:pPr marL="685800" lvl="1" indent="-190500" algn="l" rtl="0">
              <a:spcBef>
                <a:spcPts val="500"/>
              </a:spcBef>
              <a:spcAft>
                <a:spcPts val="0"/>
              </a:spcAft>
              <a:buClr>
                <a:schemeClr val="dk1"/>
              </a:buClr>
              <a:buSzPts val="1200"/>
              <a:buFont typeface="Calibri"/>
              <a:buChar char="•"/>
            </a:pPr>
            <a:r>
              <a:rPr lang="en-US" dirty="0"/>
              <a:t>Does it inspire investigation through the discipline strands?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36" name="Google Shape;336;g99897c3099_5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93188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99b0a62d8a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99b0a62d8a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dirty="0"/>
              <a:t>Individually, with a partner or in a small grade-banded group, discuss the question on the slide after engaging with this introduction. </a:t>
            </a:r>
            <a:endParaRPr dirty="0"/>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Note: </a:t>
            </a:r>
            <a:r>
              <a:rPr lang="en-US" i="1" dirty="0">
                <a:solidFill>
                  <a:srgbClr val="000000"/>
                </a:solidFill>
                <a:highlight>
                  <a:srgbClr val="FFFFFF"/>
                </a:highlight>
              </a:rPr>
              <a:t>Teacher Notes</a:t>
            </a:r>
            <a:r>
              <a:rPr lang="en-US" dirty="0">
                <a:solidFill>
                  <a:srgbClr val="000000"/>
                </a:solidFill>
                <a:highlight>
                  <a:srgbClr val="FFFFFF"/>
                </a:highlight>
              </a:rPr>
              <a:t>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a:t>
            </a:r>
            <a:r>
              <a:rPr lang="en-US" i="1" dirty="0">
                <a:solidFill>
                  <a:srgbClr val="000000"/>
                </a:solidFill>
                <a:highlight>
                  <a:srgbClr val="FFFFFF"/>
                </a:highlight>
              </a:rPr>
              <a:t>Teacher Notes</a:t>
            </a:r>
            <a:r>
              <a:rPr lang="en-US" dirty="0">
                <a:solidFill>
                  <a:srgbClr val="000000"/>
                </a:solidFill>
                <a:highlight>
                  <a:srgbClr val="FFFFFF"/>
                </a:highlight>
              </a:rPr>
              <a:t>, which are available for kindergarten through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endParaRPr dirty="0">
              <a:solidFill>
                <a:srgbClr val="000000"/>
              </a:solidFill>
            </a:endParaRPr>
          </a:p>
        </p:txBody>
      </p:sp>
      <p:sp>
        <p:nvSpPr>
          <p:cNvPr id="344" name="Google Shape;344;g99b0a62d8a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dirty="0"/>
          </a:p>
        </p:txBody>
      </p:sp>
    </p:spTree>
    <p:extLst>
      <p:ext uri="{BB962C8B-B14F-4D97-AF65-F5344CB8AC3E}">
        <p14:creationId xmlns:p14="http://schemas.microsoft.com/office/powerpoint/2010/main" val="696857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99b0a62d8a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99b0a62d8a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dirty="0"/>
          </a:p>
        </p:txBody>
      </p:sp>
      <p:sp>
        <p:nvSpPr>
          <p:cNvPr id="351" name="Google Shape;351;g99b0a62d8a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dirty="0"/>
          </a:p>
        </p:txBody>
      </p:sp>
    </p:spTree>
    <p:extLst>
      <p:ext uri="{BB962C8B-B14F-4D97-AF65-F5344CB8AC3E}">
        <p14:creationId xmlns:p14="http://schemas.microsoft.com/office/powerpoint/2010/main" val="4116752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99b0a62d8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99b0a62d8a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358" name="Google Shape;358;g99b0a62d8a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dirty="0"/>
          </a:p>
        </p:txBody>
      </p:sp>
    </p:spTree>
    <p:extLst>
      <p:ext uri="{BB962C8B-B14F-4D97-AF65-F5344CB8AC3E}">
        <p14:creationId xmlns:p14="http://schemas.microsoft.com/office/powerpoint/2010/main" val="887032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99b0a62d8a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99b0a62d8a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engage with the activity. </a:t>
            </a:r>
            <a:endParaRPr dirty="0"/>
          </a:p>
        </p:txBody>
      </p:sp>
      <p:sp>
        <p:nvSpPr>
          <p:cNvPr id="365" name="Google Shape;365;g99b0a62d8a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dirty="0"/>
          </a:p>
        </p:txBody>
      </p:sp>
    </p:spTree>
    <p:extLst>
      <p:ext uri="{BB962C8B-B14F-4D97-AF65-F5344CB8AC3E}">
        <p14:creationId xmlns:p14="http://schemas.microsoft.com/office/powerpoint/2010/main" val="1575193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99b0a62d8a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99b0a62d8a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Individually, with a partner, small group or PLC, have participants make a list of all of the strategies used in the </a:t>
            </a:r>
            <a:r>
              <a:rPr lang="en-US" i="1" dirty="0">
                <a:solidFill>
                  <a:srgbClr val="000000"/>
                </a:solidFill>
              </a:rPr>
              <a:t>Teacher Notes</a:t>
            </a:r>
            <a:r>
              <a:rPr lang="en-US" dirty="0">
                <a:solidFill>
                  <a:srgbClr val="000000"/>
                </a:solidFill>
              </a:rPr>
              <a:t> to support students developing their own compelling questions. </a:t>
            </a:r>
            <a:endParaRPr dirty="0">
              <a:solidFill>
                <a:srgbClr val="000000"/>
              </a:solidFill>
            </a:endParaRPr>
          </a:p>
          <a:p>
            <a:pPr marL="0" lvl="0" indent="0" algn="l" rtl="0">
              <a:lnSpc>
                <a:spcPct val="90000"/>
              </a:lnSpc>
              <a:spcBef>
                <a:spcPts val="1000"/>
              </a:spcBef>
              <a:spcAft>
                <a:spcPts val="0"/>
              </a:spcAft>
              <a:buNone/>
            </a:pPr>
            <a:r>
              <a:rPr lang="en-US" dirty="0">
                <a:solidFill>
                  <a:srgbClr val="000000"/>
                </a:solidFill>
              </a:rPr>
              <a:t>If working in groups and you would like to explore the strategies presented that will support students in developing their own compelling questions further, record the strategies you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lvl="0" indent="0" algn="l" rtl="0">
              <a:lnSpc>
                <a:spcPct val="90000"/>
              </a:lnSpc>
              <a:spcBef>
                <a:spcPts val="1000"/>
              </a:spcBef>
              <a:spcAft>
                <a:spcPts val="0"/>
              </a:spcAft>
              <a:buNone/>
            </a:pPr>
            <a:r>
              <a:rPr lang="en-US" dirty="0">
                <a:solidFill>
                  <a:srgbClr val="FF0000"/>
                </a:solidFill>
              </a:rPr>
              <a:t>.</a:t>
            </a:r>
            <a:r>
              <a:rPr lang="en-US" dirty="0">
                <a:solidFill>
                  <a:srgbClr val="000000"/>
                </a:solidFill>
              </a:rPr>
              <a:t>As you view the poster or Google sheet, ask questions of the strategies</a:t>
            </a:r>
            <a:r>
              <a:rPr lang="en-US" dirty="0">
                <a:solidFill>
                  <a:srgbClr val="FF0000"/>
                </a:solidFill>
              </a:rPr>
              <a:t> </a:t>
            </a:r>
            <a:r>
              <a:rPr lang="en-US" dirty="0">
                <a:solidFill>
                  <a:srgbClr val="000000"/>
                </a:solidFill>
              </a:rPr>
              <a:t>presented and</a:t>
            </a:r>
            <a:r>
              <a:rPr lang="en-US" dirty="0"/>
              <a:t> take notes, such as</a:t>
            </a:r>
            <a:r>
              <a:rPr lang="en-US" dirty="0">
                <a:uFill>
                  <a:noFill/>
                </a:uFill>
              </a:rPr>
              <a:t> Cornell Notes </a:t>
            </a:r>
            <a:r>
              <a:rPr lang="en-US" dirty="0"/>
              <a:t>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At the conclusion of the Gallery Walk, reflect on what you learned about the strategies to develop compelling questions. </a:t>
            </a:r>
            <a:endParaRPr dirty="0"/>
          </a:p>
        </p:txBody>
      </p:sp>
      <p:sp>
        <p:nvSpPr>
          <p:cNvPr id="372" name="Google Shape;372;g99b0a62d8a_0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dirty="0"/>
          </a:p>
        </p:txBody>
      </p:sp>
    </p:spTree>
    <p:extLst>
      <p:ext uri="{BB962C8B-B14F-4D97-AF65-F5344CB8AC3E}">
        <p14:creationId xmlns:p14="http://schemas.microsoft.com/office/powerpoint/2010/main" val="246680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560b6ecd1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560b6ecd1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It is important to note that this caveat does not mean that students shouldn’t engage with current and controversial issue discussions. For more information on how to support students in engaging in the proven practice of current and controversial issue discussions, access the Creating Collaborative Civic Spaces module: </a:t>
            </a:r>
            <a:r>
              <a:rPr lang="en-US" u="sng" dirty="0"/>
              <a:t>https://education.ky.gov/curriculum/standards/kyacadstand/Documents/Collaborative_Civic_Spaces_PowerPoint.pptx</a:t>
            </a:r>
            <a:endParaRPr u="sng" dirty="0"/>
          </a:p>
        </p:txBody>
      </p:sp>
      <p:sp>
        <p:nvSpPr>
          <p:cNvPr id="379" name="Google Shape;379;ga560b6ecd1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dirty="0"/>
          </a:p>
        </p:txBody>
      </p:sp>
    </p:spTree>
    <p:extLst>
      <p:ext uri="{BB962C8B-B14F-4D97-AF65-F5344CB8AC3E}">
        <p14:creationId xmlns:p14="http://schemas.microsoft.com/office/powerpoint/2010/main" val="3457377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4049a7fe4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provides an overview of the module.</a:t>
            </a:r>
            <a:endParaRPr dirty="0"/>
          </a:p>
        </p:txBody>
      </p:sp>
      <p:sp>
        <p:nvSpPr>
          <p:cNvPr id="138" name="Google Shape;138;ga4049a7fe4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6742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a560b6ecd1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a560b6ecd1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386" name="Google Shape;386;ga560b6ecd1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dirty="0"/>
          </a:p>
        </p:txBody>
      </p:sp>
    </p:spTree>
    <p:extLst>
      <p:ext uri="{BB962C8B-B14F-4D97-AF65-F5344CB8AC3E}">
        <p14:creationId xmlns:p14="http://schemas.microsoft.com/office/powerpoint/2010/main" val="2893006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560b6ecd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560b6ecd1_0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endParaRPr dirty="0"/>
          </a:p>
        </p:txBody>
      </p:sp>
      <p:sp>
        <p:nvSpPr>
          <p:cNvPr id="393" name="Google Shape;393;ga560b6ecd1_0_4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dirty="0"/>
          </a:p>
        </p:txBody>
      </p:sp>
    </p:spTree>
    <p:extLst>
      <p:ext uri="{BB962C8B-B14F-4D97-AF65-F5344CB8AC3E}">
        <p14:creationId xmlns:p14="http://schemas.microsoft.com/office/powerpoint/2010/main" val="8937273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9b0a62d8a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99b0a62d8a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Write a compelling question. </a:t>
            </a:r>
            <a:endParaRPr dirty="0"/>
          </a:p>
        </p:txBody>
      </p:sp>
      <p:sp>
        <p:nvSpPr>
          <p:cNvPr id="400" name="Google Shape;400;g99b0a62d8a_0_1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dirty="0"/>
          </a:p>
        </p:txBody>
      </p:sp>
    </p:spTree>
    <p:extLst>
      <p:ext uri="{BB962C8B-B14F-4D97-AF65-F5344CB8AC3E}">
        <p14:creationId xmlns:p14="http://schemas.microsoft.com/office/powerpoint/2010/main" val="2882144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99b0a62d8a_0_2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99b0a62d8a_0_2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the questions on the screen individually, in partners, or with grade-banded groups.</a:t>
            </a:r>
            <a:endParaRPr dirty="0"/>
          </a:p>
        </p:txBody>
      </p:sp>
      <p:sp>
        <p:nvSpPr>
          <p:cNvPr id="407" name="Google Shape;407;g99b0a62d8a_0_2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dirty="0"/>
          </a:p>
        </p:txBody>
      </p:sp>
    </p:spTree>
    <p:extLst>
      <p:ext uri="{BB962C8B-B14F-4D97-AF65-F5344CB8AC3E}">
        <p14:creationId xmlns:p14="http://schemas.microsoft.com/office/powerpoint/2010/main" val="2211325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99b0a62d8a_0_1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u="sng" dirty="0"/>
          </a:p>
        </p:txBody>
      </p:sp>
      <p:sp>
        <p:nvSpPr>
          <p:cNvPr id="413" name="Google Shape;413;g99b0a62d8a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8315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9b0a62d8a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C: Supporting Questions.</a:t>
            </a:r>
            <a:endParaRPr dirty="0"/>
          </a:p>
        </p:txBody>
      </p:sp>
      <p:sp>
        <p:nvSpPr>
          <p:cNvPr id="428" name="Google Shape;428;g99b0a62d8a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45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a4049a7fe4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shows an overview of the module.</a:t>
            </a:r>
            <a:endParaRPr dirty="0"/>
          </a:p>
        </p:txBody>
      </p:sp>
      <p:sp>
        <p:nvSpPr>
          <p:cNvPr id="434" name="Google Shape;434;ga4049a7fe4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334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a4049a7fe4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module objectives.</a:t>
            </a:r>
          </a:p>
        </p:txBody>
      </p:sp>
      <p:sp>
        <p:nvSpPr>
          <p:cNvPr id="447" name="Google Shape;447;ga4049a7fe4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7907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99b0a62d8a_0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453" name="Google Shape;453;g99b0a62d8a_0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4625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slide.</a:t>
            </a:r>
          </a:p>
        </p:txBody>
      </p:sp>
      <p:sp>
        <p:nvSpPr>
          <p:cNvPr id="459" name="Google Shape;45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99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slide includes the objectives of this module.</a:t>
            </a:r>
            <a:endParaRPr dirty="0"/>
          </a:p>
        </p:txBody>
      </p:sp>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0605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99b0a62d8a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99b0a62d8a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dirty="0"/>
              <a:t>Guiding Notes:</a:t>
            </a:r>
          </a:p>
          <a:p>
            <a:pPr marL="0" lvl="0" indent="0" algn="l" rtl="0">
              <a:spcBef>
                <a:spcPts val="0"/>
              </a:spcBef>
              <a:spcAft>
                <a:spcPts val="0"/>
              </a:spcAft>
              <a:buClr>
                <a:schemeClr val="dk1"/>
              </a:buClr>
              <a:buSzPts val="1100"/>
              <a:buFont typeface="Arial"/>
              <a:buNone/>
            </a:pPr>
            <a:endParaRPr lang="en-US" sz="1100" dirty="0"/>
          </a:p>
          <a:p>
            <a:pPr marL="0" lvl="0" indent="0" algn="l" rtl="0">
              <a:spcBef>
                <a:spcPts val="0"/>
              </a:spcBef>
              <a:spcAft>
                <a:spcPts val="0"/>
              </a:spcAft>
              <a:buNone/>
            </a:pPr>
            <a:r>
              <a:rPr lang="en-US" sz="1100" dirty="0"/>
              <a:t>As you review this slide, consider why these questions meet the characteristics of supporting questions (discipline specific, etc.). </a:t>
            </a:r>
          </a:p>
          <a:p>
            <a:pPr marL="0" lvl="0" indent="0" algn="l" rtl="0">
              <a:spcBef>
                <a:spcPts val="0"/>
              </a:spcBef>
              <a:spcAft>
                <a:spcPts val="0"/>
              </a:spcAft>
              <a:buNone/>
            </a:pPr>
            <a:endParaRPr dirty="0"/>
          </a:p>
          <a:p>
            <a:pPr marL="0" lvl="0" indent="0" algn="l" rtl="0">
              <a:spcBef>
                <a:spcPts val="0"/>
              </a:spcBef>
              <a:spcAft>
                <a:spcPts val="0"/>
              </a:spcAft>
              <a:buNone/>
            </a:pPr>
            <a:r>
              <a:rPr lang="en-US" dirty="0"/>
              <a:t>Some of these questions can be found in the Strongly Aligned Assignments for the grade level indicated. For more information on the Strongly Aligned Assignments, visit the Social Studies Student Assignment Library: </a:t>
            </a:r>
            <a:r>
              <a:rPr lang="en-US" u="sng" dirty="0"/>
              <a:t>https://kystandards.org/standards-resources/sal/ss_sal/</a:t>
            </a:r>
            <a:endParaRPr u="sng" dirty="0"/>
          </a:p>
        </p:txBody>
      </p:sp>
      <p:sp>
        <p:nvSpPr>
          <p:cNvPr id="468" name="Google Shape;468;g99b0a62d8a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dirty="0"/>
          </a:p>
        </p:txBody>
      </p:sp>
    </p:spTree>
    <p:extLst>
      <p:ext uri="{BB962C8B-B14F-4D97-AF65-F5344CB8AC3E}">
        <p14:creationId xmlns:p14="http://schemas.microsoft.com/office/powerpoint/2010/main" val="2507691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856e5607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856e5607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As you review this slide, consider why this question meets the characteristics of supporting questions (discipline specific, etc.). When evaluating supporting questions, ask the supporting questions the following: </a:t>
            </a:r>
            <a:endParaRPr sz="1100" dirty="0"/>
          </a:p>
          <a:p>
            <a:pPr marL="685800" lvl="1" indent="-184150" algn="l" rtl="0">
              <a:lnSpc>
                <a:spcPct val="90000"/>
              </a:lnSpc>
              <a:spcBef>
                <a:spcPts val="500"/>
              </a:spcBef>
              <a:spcAft>
                <a:spcPts val="0"/>
              </a:spcAft>
              <a:buClr>
                <a:schemeClr val="dk1"/>
              </a:buClr>
              <a:buSzPts val="1100"/>
              <a:buFont typeface="Calibri"/>
              <a:buChar char="•"/>
            </a:pPr>
            <a:r>
              <a:rPr lang="en-US" sz="1100" dirty="0"/>
              <a:t>Does it align to and inspire investigation of the compelling question?</a:t>
            </a:r>
            <a:endParaRPr sz="1100" dirty="0"/>
          </a:p>
          <a:p>
            <a:pPr marL="685800" lvl="1" indent="-184150" algn="l" rtl="0">
              <a:lnSpc>
                <a:spcPct val="90000"/>
              </a:lnSpc>
              <a:spcBef>
                <a:spcPts val="0"/>
              </a:spcBef>
              <a:spcAft>
                <a:spcPts val="0"/>
              </a:spcAft>
              <a:buClr>
                <a:schemeClr val="dk1"/>
              </a:buClr>
              <a:buSzPts val="1100"/>
              <a:buChar char="•"/>
            </a:pPr>
            <a:r>
              <a:rPr lang="en-US" sz="1100" dirty="0"/>
              <a:t>Does it provide students with knowledge that they can synthesize to answer the compelling question?</a:t>
            </a:r>
            <a:endParaRPr sz="1100" dirty="0"/>
          </a:p>
          <a:p>
            <a:pPr marL="685800" lvl="1" indent="-184150" algn="l" rtl="0">
              <a:lnSpc>
                <a:spcPct val="90000"/>
              </a:lnSpc>
              <a:spcBef>
                <a:spcPts val="0"/>
              </a:spcBef>
              <a:spcAft>
                <a:spcPts val="0"/>
              </a:spcAft>
              <a:buClr>
                <a:schemeClr val="dk1"/>
              </a:buClr>
              <a:buSzPts val="1100"/>
              <a:buFont typeface="Calibri"/>
              <a:buChar char="•"/>
            </a:pPr>
            <a:r>
              <a:rPr lang="en-US" sz="1100" dirty="0"/>
              <a:t>Can it be answered through use of the concepts and practices of each social studies discipline?</a:t>
            </a:r>
            <a:endParaRPr sz="1100" dirty="0"/>
          </a:p>
          <a:p>
            <a:pPr marL="685800" lvl="1" indent="-184150" algn="l" rtl="0">
              <a:lnSpc>
                <a:spcPct val="90000"/>
              </a:lnSpc>
              <a:spcBef>
                <a:spcPts val="0"/>
              </a:spcBef>
              <a:spcAft>
                <a:spcPts val="0"/>
              </a:spcAft>
              <a:buClr>
                <a:schemeClr val="dk1"/>
              </a:buClr>
              <a:buSzPts val="1100"/>
              <a:buChar char="•"/>
            </a:pPr>
            <a:r>
              <a:rPr lang="en-US" sz="1100" dirty="0"/>
              <a:t>Does it use discipline specific terminology? </a:t>
            </a:r>
            <a:endParaRPr sz="1100"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question is supporting because it is discipline specific to Civics and is aligned to the Civics standards for Grade 1. It also inspires investigation of the compelling question, “What makes a community healthy?” This supporting question, along with the compelling question, are from the </a:t>
            </a:r>
            <a:r>
              <a:rPr lang="en-US" i="1" dirty="0"/>
              <a:t>KAS for Social Studies</a:t>
            </a:r>
            <a:r>
              <a:rPr lang="en-US" dirty="0"/>
              <a:t>. </a:t>
            </a:r>
          </a:p>
          <a:p>
            <a:pPr marL="0" lvl="0" indent="0" algn="l" rtl="0">
              <a:spcBef>
                <a:spcPts val="0"/>
              </a:spcBef>
              <a:spcAft>
                <a:spcPts val="0"/>
              </a:spcAft>
              <a:buNone/>
            </a:pPr>
            <a:endParaRPr dirty="0"/>
          </a:p>
          <a:p>
            <a:pPr marL="0" lvl="0" indent="0" algn="l" rtl="0">
              <a:spcBef>
                <a:spcPts val="0"/>
              </a:spcBef>
              <a:spcAft>
                <a:spcPts val="0"/>
              </a:spcAft>
              <a:buNone/>
            </a:pPr>
            <a:r>
              <a:rPr lang="en-US" dirty="0"/>
              <a:t>When distinguishing between compelling and supporting questions, it may be helpful to consider why a question listed is an example of a supporting question and is not an example of a compelling question. For example, you may identify the question “How do public services impact a community?” as a compelling question; however, it is a supporting question. This question is more focused as it asks students to use their knowledge of public services and how those public services impact a community. Thus, students are required to identify how libraries, fire departments, police departments and/or schools impact a community. This supporting question builds knowledge for students to engage with the compelling question, “What makes a community healthy?” Supporting questions should provide students with knowledge that they can synthesize to answer the larger compelling question. In this example, students are required to identify public services and how they impact the community to determine how public services make a community healthy. </a:t>
            </a:r>
            <a:endParaRPr dirty="0"/>
          </a:p>
        </p:txBody>
      </p:sp>
      <p:sp>
        <p:nvSpPr>
          <p:cNvPr id="475" name="Google Shape;475;g9856e5607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extLst>
      <p:ext uri="{BB962C8B-B14F-4D97-AF65-F5344CB8AC3E}">
        <p14:creationId xmlns:p14="http://schemas.microsoft.com/office/powerpoint/2010/main" val="2411604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99b0a62d8a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99b0a62d8a_0_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Font typeface="Arial"/>
              <a:buNone/>
            </a:pPr>
            <a:r>
              <a:rPr lang="en-US" dirty="0"/>
              <a:t>Read the slide and identify the supporting questions on the screen. </a:t>
            </a:r>
            <a:endParaRPr dirty="0"/>
          </a:p>
        </p:txBody>
      </p:sp>
      <p:sp>
        <p:nvSpPr>
          <p:cNvPr id="489" name="Google Shape;489;g99b0a62d8a_0_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42</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0944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99897c3099_5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99897c3099_5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Consider why the highlighted questions are supporting. Some characteristics of supporting questions include: </a:t>
            </a:r>
            <a:endParaRPr dirty="0"/>
          </a:p>
          <a:p>
            <a:pPr marL="457200" lvl="0" indent="-317500" algn="l" rtl="0">
              <a:spcBef>
                <a:spcPts val="0"/>
              </a:spcBef>
              <a:spcAft>
                <a:spcPts val="0"/>
              </a:spcAft>
              <a:buSzPts val="1400"/>
              <a:buChar char="●"/>
            </a:pPr>
            <a:r>
              <a:rPr lang="en-US" dirty="0"/>
              <a:t>They are more focused.</a:t>
            </a:r>
            <a:endParaRPr dirty="0"/>
          </a:p>
          <a:p>
            <a:pPr marL="457200" lvl="0" indent="-317500" algn="l" rtl="0">
              <a:spcBef>
                <a:spcPts val="0"/>
              </a:spcBef>
              <a:spcAft>
                <a:spcPts val="0"/>
              </a:spcAft>
              <a:buSzPts val="1400"/>
              <a:buChar char="●"/>
            </a:pPr>
            <a:r>
              <a:rPr lang="en-US" dirty="0"/>
              <a:t>They support students in investigating the compelling question by providing students with knowledge they will synthesize. </a:t>
            </a:r>
            <a:endParaRPr dirty="0"/>
          </a:p>
          <a:p>
            <a:pPr marL="457200" lvl="0" indent="-317500" algn="l" rtl="0">
              <a:spcBef>
                <a:spcPts val="0"/>
              </a:spcBef>
              <a:spcAft>
                <a:spcPts val="0"/>
              </a:spcAft>
              <a:buSzPts val="1400"/>
              <a:buChar char="●"/>
            </a:pPr>
            <a:r>
              <a:rPr lang="en-US" dirty="0"/>
              <a:t>These can be answered through the use of the concepts and practices of each social studies discipline. </a:t>
            </a:r>
            <a:endParaRPr dirty="0"/>
          </a:p>
          <a:p>
            <a:pPr marL="457200" lvl="0" indent="-317500" algn="l" rtl="0">
              <a:spcBef>
                <a:spcPts val="0"/>
              </a:spcBef>
              <a:spcAft>
                <a:spcPts val="0"/>
              </a:spcAft>
              <a:buSzPts val="1400"/>
              <a:buChar char="●"/>
            </a:pPr>
            <a:r>
              <a:rPr lang="en-US" dirty="0"/>
              <a:t>They may be discipline specific. </a:t>
            </a:r>
            <a:endParaRPr dirty="0"/>
          </a:p>
        </p:txBody>
      </p:sp>
      <p:sp>
        <p:nvSpPr>
          <p:cNvPr id="498" name="Google Shape;498;g99897c3099_5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43</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8353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99b0a62d8a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99b0a62d8a_0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dirty="0"/>
              <a:t>Individually, with a partner or in a small grade-banded group, consider the question on the slide after engaging with this introduction. </a:t>
            </a:r>
            <a:endParaRPr dirty="0"/>
          </a:p>
          <a:p>
            <a:pPr marL="0" lvl="0" indent="0" algn="l" rtl="0">
              <a:spcBef>
                <a:spcPts val="0"/>
              </a:spcBef>
              <a:spcAft>
                <a:spcPts val="0"/>
              </a:spcAft>
              <a:buNone/>
            </a:pPr>
            <a:endParaRPr dirty="0">
              <a:solidFill>
                <a:srgbClr val="000000"/>
              </a:solidFill>
              <a:highlight>
                <a:srgbClr val="FFFFFF"/>
              </a:highlight>
            </a:endParaRPr>
          </a:p>
          <a:p>
            <a:pPr marL="0" lvl="0" indent="0" algn="l" rtl="0">
              <a:spcBef>
                <a:spcPts val="0"/>
              </a:spcBef>
              <a:spcAft>
                <a:spcPts val="0"/>
              </a:spcAft>
              <a:buNone/>
            </a:pPr>
            <a:r>
              <a:rPr lang="en-US" dirty="0">
                <a:solidFill>
                  <a:srgbClr val="000000"/>
                </a:solidFill>
                <a:highlight>
                  <a:srgbClr val="FFFFFF"/>
                </a:highlight>
              </a:rPr>
              <a:t>Note:</a:t>
            </a:r>
            <a:r>
              <a:rPr lang="en-US" i="1" dirty="0">
                <a:solidFill>
                  <a:srgbClr val="000000"/>
                </a:solidFill>
                <a:highlight>
                  <a:srgbClr val="FFFFFF"/>
                </a:highlight>
              </a:rPr>
              <a:t> Teacher Notes</a:t>
            </a:r>
            <a:r>
              <a:rPr lang="en-US" dirty="0">
                <a:solidFill>
                  <a:srgbClr val="000000"/>
                </a:solidFill>
                <a:highlight>
                  <a:srgbClr val="FFFFFF"/>
                </a:highlight>
              </a:rPr>
              <a:t> are designed to support educators in implementing assignments that are strongly aligned to the </a:t>
            </a:r>
            <a:r>
              <a:rPr lang="en-US" i="1" dirty="0">
                <a:solidFill>
                  <a:srgbClr val="000000"/>
                </a:solidFill>
                <a:highlight>
                  <a:srgbClr val="FFFFFF"/>
                </a:highlight>
              </a:rPr>
              <a:t>Kentucky Academic Standards (KAS) for Social Studies</a:t>
            </a:r>
            <a:r>
              <a:rPr lang="en-US" dirty="0">
                <a:solidFill>
                  <a:srgbClr val="000000"/>
                </a:solidFill>
                <a:highlight>
                  <a:srgbClr val="FFFFFF"/>
                </a:highlight>
              </a:rPr>
              <a:t>. </a:t>
            </a:r>
            <a:r>
              <a:rPr lang="en-US" i="1" dirty="0">
                <a:solidFill>
                  <a:srgbClr val="000000"/>
                </a:solidFill>
                <a:highlight>
                  <a:srgbClr val="FFFFFF"/>
                </a:highlight>
              </a:rPr>
              <a:t>Teacher Notes</a:t>
            </a:r>
            <a:r>
              <a:rPr lang="en-US" dirty="0">
                <a:solidFill>
                  <a:srgbClr val="000000"/>
                </a:solidFill>
                <a:highlight>
                  <a:srgbClr val="FFFFFF"/>
                </a:highlight>
              </a:rPr>
              <a:t>, which are available for kindergarten through high school, contain guidance on how to scaffold student understanding of the inquiry practices and the disciplinary strands referenced in the strongly aligned assignments to the </a:t>
            </a:r>
            <a:r>
              <a:rPr lang="en-US" i="1" dirty="0">
                <a:solidFill>
                  <a:srgbClr val="000000"/>
                </a:solidFill>
                <a:highlight>
                  <a:srgbClr val="FFFFFF"/>
                </a:highlight>
              </a:rPr>
              <a:t>KAS for Social Studies.</a:t>
            </a:r>
            <a:endParaRPr dirty="0">
              <a:solidFill>
                <a:srgbClr val="000000"/>
              </a:solidFill>
            </a:endParaRPr>
          </a:p>
        </p:txBody>
      </p:sp>
      <p:sp>
        <p:nvSpPr>
          <p:cNvPr id="507" name="Google Shape;507;g99b0a62d8a_0_1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dirty="0"/>
          </a:p>
        </p:txBody>
      </p:sp>
    </p:spTree>
    <p:extLst>
      <p:ext uri="{BB962C8B-B14F-4D97-AF65-F5344CB8AC3E}">
        <p14:creationId xmlns:p14="http://schemas.microsoft.com/office/powerpoint/2010/main" val="19976560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99b0a62d8a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99b0a62d8a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i="1" dirty="0"/>
          </a:p>
        </p:txBody>
      </p:sp>
      <p:sp>
        <p:nvSpPr>
          <p:cNvPr id="514" name="Google Shape;514;g99b0a62d8a_0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dirty="0"/>
          </a:p>
        </p:txBody>
      </p:sp>
    </p:spTree>
    <p:extLst>
      <p:ext uri="{BB962C8B-B14F-4D97-AF65-F5344CB8AC3E}">
        <p14:creationId xmlns:p14="http://schemas.microsoft.com/office/powerpoint/2010/main" val="2158883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99b0a62d8a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99b0a62d8a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For more information on how the skill of questioning progresses through a student’s social studies education, review Appendix A: Kindergarten through High School Progressions in the </a:t>
            </a:r>
            <a:r>
              <a:rPr lang="en-US" i="1" dirty="0"/>
              <a:t>KAS for Social Studies. </a:t>
            </a:r>
            <a:r>
              <a:rPr lang="en-US" dirty="0"/>
              <a:t>Appendix A starts on page 193.</a:t>
            </a:r>
            <a:endParaRPr i="1" dirty="0"/>
          </a:p>
        </p:txBody>
      </p:sp>
      <p:sp>
        <p:nvSpPr>
          <p:cNvPr id="521" name="Google Shape;521;g99b0a62d8a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dirty="0"/>
          </a:p>
        </p:txBody>
      </p:sp>
    </p:spTree>
    <p:extLst>
      <p:ext uri="{BB962C8B-B14F-4D97-AF65-F5344CB8AC3E}">
        <p14:creationId xmlns:p14="http://schemas.microsoft.com/office/powerpoint/2010/main" val="2790510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99b0a62d8a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99b0a62d8a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528" name="Google Shape;528;g99b0a62d8a_0_1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dirty="0"/>
          </a:p>
        </p:txBody>
      </p:sp>
    </p:spTree>
    <p:extLst>
      <p:ext uri="{BB962C8B-B14F-4D97-AF65-F5344CB8AC3E}">
        <p14:creationId xmlns:p14="http://schemas.microsoft.com/office/powerpoint/2010/main" val="3765170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99b0a62d8a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99b0a62d8a_0_1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have participants engage in this activity. </a:t>
            </a:r>
            <a:endParaRPr dirty="0"/>
          </a:p>
        </p:txBody>
      </p:sp>
      <p:sp>
        <p:nvSpPr>
          <p:cNvPr id="535" name="Google Shape;535;g99b0a62d8a_0_1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dirty="0"/>
          </a:p>
        </p:txBody>
      </p:sp>
    </p:spTree>
    <p:extLst>
      <p:ext uri="{BB962C8B-B14F-4D97-AF65-F5344CB8AC3E}">
        <p14:creationId xmlns:p14="http://schemas.microsoft.com/office/powerpoint/2010/main" val="3297655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99b0a62d8a_0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99b0a62d8a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90000"/>
              </a:lnSpc>
              <a:spcBef>
                <a:spcPts val="1000"/>
              </a:spcBef>
              <a:spcAft>
                <a:spcPts val="0"/>
              </a:spcAft>
              <a:buNone/>
            </a:pPr>
            <a:r>
              <a:rPr lang="en-US" dirty="0">
                <a:solidFill>
                  <a:srgbClr val="000000"/>
                </a:solidFill>
              </a:rPr>
              <a:t>Individually, with a partner, small group or PLC, make a list of all of the strategies used in the </a:t>
            </a:r>
            <a:r>
              <a:rPr lang="en-US" i="1" dirty="0">
                <a:solidFill>
                  <a:srgbClr val="000000"/>
                </a:solidFill>
              </a:rPr>
              <a:t>Teacher Notes</a:t>
            </a:r>
            <a:r>
              <a:rPr lang="en-US" dirty="0">
                <a:solidFill>
                  <a:srgbClr val="000000"/>
                </a:solidFill>
              </a:rPr>
              <a:t> to support students developing their own supporting questions. </a:t>
            </a:r>
            <a:endParaRPr dirty="0">
              <a:solidFill>
                <a:srgbClr val="000000"/>
              </a:solidFill>
            </a:endParaRP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000000"/>
                </a:solidFill>
              </a:rPr>
              <a:t>If working in groups and you would like to explore the strategies presented that will support students in developing their own supporting questions further, record the strategies you found on a large poster board or Google sheet. If using poster paper, have one strategy per posterboard. If using a google document, have clear sections where everyone can populate their ideas. Once the poster board or Google sheet is set up, engage in a Gallery Walk. For more information, visit this webpage: </a:t>
            </a:r>
            <a:r>
              <a:rPr lang="en-US" u="sng" dirty="0">
                <a:solidFill>
                  <a:srgbClr val="000000"/>
                </a:solidFill>
              </a:rPr>
              <a:t>https://www.theteachertoolkit.com/index.php/tool/gallery-walk</a:t>
            </a:r>
          </a:p>
          <a:p>
            <a:pPr marL="0" marR="0" lvl="0" indent="0" algn="l" defTabSz="914400" rtl="0" eaLnBrk="1" fontAlgn="auto" latinLnBrk="0" hangingPunct="1">
              <a:lnSpc>
                <a:spcPct val="90000"/>
              </a:lnSpc>
              <a:spcBef>
                <a:spcPts val="1000"/>
              </a:spcBef>
              <a:spcAft>
                <a:spcPts val="0"/>
              </a:spcAft>
              <a:buClr>
                <a:srgbClr val="000000"/>
              </a:buClr>
              <a:buSzPts val="1400"/>
              <a:buFont typeface="Arial"/>
              <a:buNone/>
              <a:tabLst/>
              <a:defRPr/>
            </a:pPr>
            <a:r>
              <a:rPr lang="en-US" dirty="0">
                <a:solidFill>
                  <a:srgbClr val="FF0000"/>
                </a:solidFill>
              </a:rPr>
              <a:t>. </a:t>
            </a:r>
            <a:r>
              <a:rPr lang="en-US" dirty="0">
                <a:solidFill>
                  <a:srgbClr val="000000"/>
                </a:solidFill>
              </a:rPr>
              <a:t>As you engage with the poster or Google sheet, ask questions of the strategies</a:t>
            </a:r>
            <a:r>
              <a:rPr lang="en-US" dirty="0">
                <a:solidFill>
                  <a:srgbClr val="FF0000"/>
                </a:solidFill>
              </a:rPr>
              <a:t> </a:t>
            </a:r>
            <a:r>
              <a:rPr lang="en-US" dirty="0">
                <a:solidFill>
                  <a:srgbClr val="000000"/>
                </a:solidFill>
              </a:rPr>
              <a:t>presented and </a:t>
            </a:r>
            <a:r>
              <a:rPr lang="en-US" dirty="0"/>
              <a:t>take notes, such as Cornell Notes on each poster/Google Sheet. For more information on Cornell Notes, visit this webpage: </a:t>
            </a:r>
            <a:r>
              <a:rPr lang="en-US" u="sng" dirty="0"/>
              <a:t>https://lsc.cornell.edu/how-to-study/taking-notes/cornell-note-taking-system/</a:t>
            </a:r>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At the conclusion of the Gallery Walk, reflect on what they learned about the strategies to develop supporting questions. </a:t>
            </a:r>
            <a:endParaRPr dirty="0"/>
          </a:p>
        </p:txBody>
      </p:sp>
      <p:sp>
        <p:nvSpPr>
          <p:cNvPr id="542" name="Google Shape;542;g99b0a62d8a_0_1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dirty="0"/>
          </a:p>
        </p:txBody>
      </p:sp>
    </p:spTree>
    <p:extLst>
      <p:ext uri="{BB962C8B-B14F-4D97-AF65-F5344CB8AC3E}">
        <p14:creationId xmlns:p14="http://schemas.microsoft.com/office/powerpoint/2010/main" val="2949987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the slide and answer the questions.</a:t>
            </a:r>
          </a:p>
          <a:p>
            <a:pPr marL="0" lvl="0" indent="0" algn="l" rtl="0">
              <a:spcBef>
                <a:spcPts val="0"/>
              </a:spcBef>
              <a:spcAft>
                <a:spcPts val="0"/>
              </a:spcAft>
              <a:buNone/>
            </a:pP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extLst>
      <p:ext uri="{BB962C8B-B14F-4D97-AF65-F5344CB8AC3E}">
        <p14:creationId xmlns:p14="http://schemas.microsoft.com/office/powerpoint/2010/main" val="367139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marR="0" lvl="0" indent="0" algn="l" rtl="0">
              <a:lnSpc>
                <a:spcPct val="100000"/>
              </a:lnSpc>
              <a:spcBef>
                <a:spcPts val="0"/>
              </a:spcBef>
              <a:spcAft>
                <a:spcPts val="0"/>
              </a:spcAft>
              <a:buClr>
                <a:srgbClr val="000000"/>
              </a:buClr>
              <a:buSzPts val="1400"/>
              <a:buFont typeface="Arial"/>
              <a:buNone/>
            </a:pPr>
            <a:r>
              <a:rPr lang="en-US" dirty="0"/>
              <a:t>Read this slide. </a:t>
            </a:r>
            <a:r>
              <a:rPr lang="en-US" sz="1200" b="0" i="0" u="none" strike="noStrike" cap="none" dirty="0">
                <a:solidFill>
                  <a:schemeClr val="dk1"/>
                </a:solidFill>
                <a:latin typeface="Calibri"/>
                <a:ea typeface="Calibri"/>
                <a:cs typeface="Calibri"/>
                <a:sym typeface="Calibri"/>
              </a:rPr>
              <a:t>This slide contains an example from the </a:t>
            </a:r>
            <a:r>
              <a:rPr lang="en-US" sz="1200" b="0" i="1" u="none" strike="noStrike" cap="none" dirty="0">
                <a:solidFill>
                  <a:schemeClr val="dk1"/>
                </a:solidFill>
                <a:latin typeface="Calibri"/>
                <a:ea typeface="Calibri"/>
                <a:cs typeface="Calibri"/>
                <a:sym typeface="Calibri"/>
              </a:rPr>
              <a:t>KAS for Social Studies</a:t>
            </a:r>
            <a:r>
              <a:rPr lang="en-US" sz="1200" b="0" i="0" u="none" strike="noStrike" cap="none" dirty="0">
                <a:solidFill>
                  <a:schemeClr val="dk1"/>
                </a:solidFill>
                <a:latin typeface="Calibri"/>
                <a:ea typeface="Calibri"/>
                <a:cs typeface="Calibri"/>
                <a:sym typeface="Calibri"/>
              </a:rPr>
              <a:t> for Grade 5 to explain the connection between a compelling question and supporting questions.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A question such as “What unites Americans?” is compelling because it focuses on “big ideas,” allows for multiple perspectives and can be answered in a variety of ways, among other characteristics. The supporting questions below are supporting because they are more focused, discipline specific and the answers to these questions can be synthesized to answer the larger compelling question.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It is important to note that when crafting supporting questions for compelling questions, the supporting questions must be aligned to the compelling question to help build the knowledge required to answer the compelling question. For example, a question such as “What doesn’t unite Americans?” is not a supporting question for the compelling question of “What unites Americans?” because it requires students to construct knowledge that does not answer the compelling question.</a:t>
            </a:r>
            <a:endParaRPr dirty="0"/>
          </a:p>
        </p:txBody>
      </p:sp>
      <p:sp>
        <p:nvSpPr>
          <p:cNvPr id="549" name="Google Shape;54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50</a:t>
            </a:fld>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54946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99b0a62d8a_0_2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99b0a62d8a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engage with this activity to write a supporting question.</a:t>
            </a:r>
            <a:endParaRPr dirty="0"/>
          </a:p>
        </p:txBody>
      </p:sp>
      <p:sp>
        <p:nvSpPr>
          <p:cNvPr id="558" name="Google Shape;558;g99b0a62d8a_0_2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dirty="0"/>
          </a:p>
        </p:txBody>
      </p:sp>
    </p:spTree>
    <p:extLst>
      <p:ext uri="{BB962C8B-B14F-4D97-AF65-F5344CB8AC3E}">
        <p14:creationId xmlns:p14="http://schemas.microsoft.com/office/powerpoint/2010/main" val="1590106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9b0a62d8a_0_2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9b0a62d8a_0_2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small grade banded groups or in PLCs. </a:t>
            </a:r>
            <a:endParaRPr dirty="0"/>
          </a:p>
        </p:txBody>
      </p:sp>
      <p:sp>
        <p:nvSpPr>
          <p:cNvPr id="565" name="Google Shape;565;g99b0a62d8a_0_2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dirty="0"/>
          </a:p>
        </p:txBody>
      </p:sp>
    </p:spTree>
    <p:extLst>
      <p:ext uri="{BB962C8B-B14F-4D97-AF65-F5344CB8AC3E}">
        <p14:creationId xmlns:p14="http://schemas.microsoft.com/office/powerpoint/2010/main" val="28793245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99b0a62d8a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571" name="Google Shape;571;g99b0a62d8a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44483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99b0a62d8a_0_3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begins Section C: Investigating Through the Disciplinary Strands. </a:t>
            </a:r>
            <a:endParaRPr dirty="0"/>
          </a:p>
        </p:txBody>
      </p:sp>
      <p:sp>
        <p:nvSpPr>
          <p:cNvPr id="586" name="Google Shape;586;g99b0a62d8a_0_3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1144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a4049a7fe4_0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provides an overview of the module.</a:t>
            </a:r>
          </a:p>
        </p:txBody>
      </p:sp>
      <p:sp>
        <p:nvSpPr>
          <p:cNvPr id="592" name="Google Shape;592;ga4049a7fe4_0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1565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a4049a7fe4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includes the objectives of this module.</a:t>
            </a:r>
          </a:p>
        </p:txBody>
      </p:sp>
      <p:sp>
        <p:nvSpPr>
          <p:cNvPr id="605" name="Google Shape;605;ga4049a7fe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0445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9b0a62d8a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9b0a62d8a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612" name="Google Shape;612;g99b0a62d8a_0_3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dirty="0"/>
          </a:p>
        </p:txBody>
      </p:sp>
    </p:spTree>
    <p:extLst>
      <p:ext uri="{BB962C8B-B14F-4D97-AF65-F5344CB8AC3E}">
        <p14:creationId xmlns:p14="http://schemas.microsoft.com/office/powerpoint/2010/main" val="3823585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99b0a62d8a_0_3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9" name="Google Shape;619;g99b0a62d8a_0_3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620" name="Google Shape;620;g99b0a62d8a_0_3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dirty="0"/>
          </a:p>
        </p:txBody>
      </p:sp>
    </p:spTree>
    <p:extLst>
      <p:ext uri="{BB962C8B-B14F-4D97-AF65-F5344CB8AC3E}">
        <p14:creationId xmlns:p14="http://schemas.microsoft.com/office/powerpoint/2010/main" val="1349499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99b0a62d8a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99b0a62d8a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r>
              <a:rPr lang="en-US" dirty="0"/>
              <a:t>When engaging with the </a:t>
            </a:r>
            <a:r>
              <a:rPr lang="en-US" i="1" dirty="0"/>
              <a:t>KAS for Social Studies, </a:t>
            </a:r>
            <a:r>
              <a:rPr lang="en-US" dirty="0"/>
              <a:t>it is important to understand the relationship between the inquiry practices and the discipline strand standards. At the first glance of the architecture, it may appear that the discipline strand standards only interact with the inquiry standards through the inquiry practice of investigation. However, this is not the case. As can be seen in the annotated chart on this slide, students cannot successfully engage in inquiry without the discipline strand standards. The social studies disciplines and the concepts and practices of the disciplines are required to ask compelling and supporting questions, acquire new knowledge, substantiate claims using evidence and effectively communicate conclusions. </a:t>
            </a:r>
            <a:endParaRPr dirty="0"/>
          </a:p>
          <a:p>
            <a:pPr marL="0" lvl="0" indent="0" algn="l" rtl="0">
              <a:spcBef>
                <a:spcPts val="0"/>
              </a:spcBef>
              <a:spcAft>
                <a:spcPts val="0"/>
              </a:spcAft>
              <a:buNone/>
            </a:pPr>
            <a:endParaRPr dirty="0"/>
          </a:p>
        </p:txBody>
      </p:sp>
      <p:sp>
        <p:nvSpPr>
          <p:cNvPr id="628" name="Google Shape;628;g99b0a62d8a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dirty="0"/>
          </a:p>
        </p:txBody>
      </p:sp>
    </p:spTree>
    <p:extLst>
      <p:ext uri="{BB962C8B-B14F-4D97-AF65-F5344CB8AC3E}">
        <p14:creationId xmlns:p14="http://schemas.microsoft.com/office/powerpoint/2010/main" val="103929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Read the slide, and watch the video entitled, </a:t>
            </a:r>
            <a:r>
              <a:rPr lang="en-US" i="1" dirty="0"/>
              <a:t>What is Inquiry Based Learning. </a:t>
            </a:r>
            <a:r>
              <a:rPr lang="en-US" dirty="0"/>
              <a:t>Identify the ways in which your understanding of inquiry has been extended.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en-US" dirty="0"/>
              <a:t>Resources: </a:t>
            </a:r>
            <a:endParaRPr dirty="0"/>
          </a:p>
          <a:p>
            <a:pPr marL="457200" lvl="0" indent="-317500" algn="l" rtl="0">
              <a:spcBef>
                <a:spcPts val="0"/>
              </a:spcBef>
              <a:spcAft>
                <a:spcPts val="0"/>
              </a:spcAft>
              <a:buSzPts val="1400"/>
              <a:buChar char="●"/>
            </a:pPr>
            <a:r>
              <a:rPr lang="en-US" dirty="0"/>
              <a:t>Spencer, John. (2017, December 5). </a:t>
            </a:r>
            <a:r>
              <a:rPr lang="en-US" i="1" dirty="0"/>
              <a:t>What is Inquiry Based Learning?</a:t>
            </a:r>
            <a:r>
              <a:rPr lang="en-US" dirty="0"/>
              <a:t> https://www.youtube.com/watch?v=QlwkerwaV2E  </a:t>
            </a:r>
            <a:endParaRPr dirty="0"/>
          </a:p>
          <a:p>
            <a:pPr marL="457200" lvl="0" indent="-317500" algn="l" rtl="0">
              <a:spcBef>
                <a:spcPts val="0"/>
              </a:spcBef>
              <a:spcAft>
                <a:spcPts val="0"/>
              </a:spcAft>
              <a:buSzPts val="1400"/>
              <a:buChar char="●"/>
            </a:pPr>
            <a:r>
              <a:rPr lang="en-US" dirty="0"/>
              <a:t>Project Zero. (2019).</a:t>
            </a:r>
            <a:r>
              <a:rPr lang="en-US" i="1" dirty="0"/>
              <a:t> Connect, Extend, Challenge. </a:t>
            </a:r>
            <a:r>
              <a:rPr lang="en-US" dirty="0"/>
              <a:t>Harvard Graduate School of Education. </a:t>
            </a:r>
            <a:r>
              <a:rPr lang="en-US" u="sng" dirty="0">
                <a:solidFill>
                  <a:schemeClr val="hlink"/>
                </a:solidFill>
                <a:hlinkClick r:id="rId3" invalidUrl="https://pz.harvard.edu/sites/default/files/Connect Extend Challenge_0.pdf"/>
              </a:rPr>
              <a:t>https://pz.harvard.edu/sites/default/files/Connect%20Extend%20Challenge_0.pdf</a:t>
            </a:r>
            <a:r>
              <a:rPr lang="en-US" dirty="0"/>
              <a:t> </a:t>
            </a:r>
            <a:endParaRPr dirty="0"/>
          </a:p>
        </p:txBody>
      </p:sp>
      <p:sp>
        <p:nvSpPr>
          <p:cNvPr id="165" name="Google Shape;16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dirty="0"/>
          </a:p>
        </p:txBody>
      </p:sp>
    </p:spTree>
    <p:extLst>
      <p:ext uri="{BB962C8B-B14F-4D97-AF65-F5344CB8AC3E}">
        <p14:creationId xmlns:p14="http://schemas.microsoft.com/office/powerpoint/2010/main" val="6662899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99b0a62d8a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99b0a62d8a_0_3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this slide. </a:t>
            </a:r>
            <a:endParaRPr dirty="0"/>
          </a:p>
        </p:txBody>
      </p:sp>
      <p:sp>
        <p:nvSpPr>
          <p:cNvPr id="635" name="Google Shape;635;g99b0a62d8a_0_3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dirty="0"/>
          </a:p>
        </p:txBody>
      </p:sp>
    </p:spTree>
    <p:extLst>
      <p:ext uri="{BB962C8B-B14F-4D97-AF65-F5344CB8AC3E}">
        <p14:creationId xmlns:p14="http://schemas.microsoft.com/office/powerpoint/2010/main" val="42922592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99b0a62d8a_0_3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99b0a62d8a_0_3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This slide shows the definition of each disciplinary strand, which can also be found on page 12 of the </a:t>
            </a:r>
            <a:r>
              <a:rPr lang="en-US" i="1" dirty="0"/>
              <a:t>KAS for Social Studies.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Individually, with a partner or in a small grade-banded group, to complete the following: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1. Read through each disciplinary strand, and underline, highlight, circle, etc., elements that impact instruction. </a:t>
            </a:r>
            <a:endParaRPr dirty="0"/>
          </a:p>
          <a:p>
            <a:pPr marL="0" lvl="0" indent="0" algn="l" rtl="0">
              <a:spcBef>
                <a:spcPts val="0"/>
              </a:spcBef>
              <a:spcAft>
                <a:spcPts val="0"/>
              </a:spcAft>
              <a:buNone/>
            </a:pPr>
            <a:r>
              <a:rPr lang="en-US" dirty="0"/>
              <a:t>2. What areas do you feel are a strength? In what areas do you need additional support?</a:t>
            </a:r>
            <a:endParaRPr dirty="0"/>
          </a:p>
          <a:p>
            <a:pPr marL="0" lvl="0" indent="0" algn="l" rtl="0">
              <a:spcBef>
                <a:spcPts val="0"/>
              </a:spcBef>
              <a:spcAft>
                <a:spcPts val="0"/>
              </a:spcAft>
              <a:buNone/>
            </a:pPr>
            <a:endParaRPr dirty="0"/>
          </a:p>
        </p:txBody>
      </p:sp>
      <p:sp>
        <p:nvSpPr>
          <p:cNvPr id="642" name="Google Shape;642;g99b0a62d8a_0_3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dirty="0"/>
          </a:p>
        </p:txBody>
      </p:sp>
    </p:spTree>
    <p:extLst>
      <p:ext uri="{BB962C8B-B14F-4D97-AF65-F5344CB8AC3E}">
        <p14:creationId xmlns:p14="http://schemas.microsoft.com/office/powerpoint/2010/main" val="7819412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9b068f988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9b068f9887_0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Watch the following videos to learn more about discipline inquiry. At the conclusion of each video, complete the following sentence: “Discipline inquiry in (insert discipline) is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It is important to note that while these videos say </a:t>
            </a:r>
            <a:r>
              <a:rPr lang="en-US" i="1" dirty="0"/>
              <a:t>Civic Inquiry: Gr. 4-6 </a:t>
            </a:r>
            <a:r>
              <a:rPr lang="en-US" dirty="0"/>
              <a:t>or</a:t>
            </a:r>
            <a:r>
              <a:rPr lang="en-US" i="1" dirty="0"/>
              <a:t> Economic Reasoning: Gr. 4-6</a:t>
            </a:r>
            <a:r>
              <a:rPr lang="en-US" dirty="0"/>
              <a:t>, the content discussed in the films may not align to the </a:t>
            </a:r>
            <a:r>
              <a:rPr lang="en-US" i="1" dirty="0"/>
              <a:t>KAS for Social Studies</a:t>
            </a:r>
            <a:r>
              <a:rPr lang="en-US" dirty="0"/>
              <a:t> as these resources were made for another state. The main objective to watching these films is to provide participants with an introduction to discipline inquiry. Participants will explore this topic further in the next learning experience.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 </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Civic Inquiry: Gr. 4-6. </a:t>
            </a:r>
            <a:r>
              <a:rPr lang="en-US" u="sng" dirty="0">
                <a:solidFill>
                  <a:schemeClr val="hlink"/>
                </a:solidFill>
                <a:hlinkClick r:id="rId3"/>
              </a:rPr>
              <a:t>https://www.mncsse.org/video/civic-inquiry-video-transcript-english</a:t>
            </a:r>
            <a:r>
              <a:rPr lang="en-US" dirty="0"/>
              <a:t> </a:t>
            </a:r>
            <a:endParaRPr dirty="0"/>
          </a:p>
          <a:p>
            <a:pPr marL="457200" lvl="0" indent="-317500" algn="l" rtl="0">
              <a:spcBef>
                <a:spcPts val="0"/>
              </a:spcBef>
              <a:spcAft>
                <a:spcPts val="0"/>
              </a:spcAft>
              <a:buSzPts val="1400"/>
              <a:buChar char="●"/>
            </a:pPr>
            <a:r>
              <a:rPr lang="en-US" dirty="0"/>
              <a:t>Minnesota Center for Social Studies Education. (2015, May 20). </a:t>
            </a:r>
            <a:r>
              <a:rPr lang="en-US" i="1" dirty="0"/>
              <a:t>Economic Reasoning: Gr. 4-6. </a:t>
            </a:r>
            <a:r>
              <a:rPr lang="en-US" u="sng" dirty="0">
                <a:solidFill>
                  <a:schemeClr val="hlink"/>
                </a:solidFill>
                <a:hlinkClick r:id="rId4"/>
              </a:rPr>
              <a:t>https://www.mncsse.org/video/economic-reasoning-video-transcript-english</a:t>
            </a:r>
            <a:r>
              <a:rPr lang="en-US" dirty="0"/>
              <a:t> </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Geographic Inquiry: Gr. 4-6. </a:t>
            </a:r>
            <a:r>
              <a:rPr lang="en-US" u="sng" dirty="0">
                <a:solidFill>
                  <a:schemeClr val="hlink"/>
                </a:solidFill>
                <a:hlinkClick r:id="rId5"/>
              </a:rPr>
              <a:t>https://www.mncsse.org/video/geographic-inquiry-video-transcript-english</a:t>
            </a:r>
            <a:endParaRPr dirty="0"/>
          </a:p>
          <a:p>
            <a:pPr marL="457200" lvl="0" indent="-317500" algn="l" rtl="0">
              <a:spcBef>
                <a:spcPts val="0"/>
              </a:spcBef>
              <a:spcAft>
                <a:spcPts val="0"/>
              </a:spcAft>
              <a:buSzPts val="1400"/>
              <a:buChar char="●"/>
            </a:pPr>
            <a:r>
              <a:rPr lang="en-US" dirty="0"/>
              <a:t>Minnesota Center for Social Studies Education. (2015, September 4). </a:t>
            </a:r>
            <a:r>
              <a:rPr lang="en-US" i="1" dirty="0"/>
              <a:t>Historical Inquiry: Gr. 4-6.</a:t>
            </a:r>
            <a:r>
              <a:rPr lang="en-US" dirty="0"/>
              <a:t> </a:t>
            </a:r>
            <a:r>
              <a:rPr lang="en-US" u="sng" dirty="0">
                <a:solidFill>
                  <a:schemeClr val="hlink"/>
                </a:solidFill>
                <a:hlinkClick r:id="rId6"/>
              </a:rPr>
              <a:t>https://www.mncsse.org/video/historical-inquiry-video-transcript-english</a:t>
            </a:r>
            <a:r>
              <a:rPr lang="en-US" dirty="0"/>
              <a:t>  </a:t>
            </a:r>
            <a:endParaRPr dirty="0"/>
          </a:p>
          <a:p>
            <a:pPr marL="0" lvl="0" indent="0" algn="l" rtl="0">
              <a:spcBef>
                <a:spcPts val="0"/>
              </a:spcBef>
              <a:spcAft>
                <a:spcPts val="0"/>
              </a:spcAft>
              <a:buNone/>
            </a:pPr>
            <a:endParaRPr dirty="0"/>
          </a:p>
        </p:txBody>
      </p:sp>
      <p:sp>
        <p:nvSpPr>
          <p:cNvPr id="649" name="Google Shape;649;g9b068f9887_0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dirty="0"/>
          </a:p>
        </p:txBody>
      </p:sp>
    </p:spTree>
    <p:extLst>
      <p:ext uri="{BB962C8B-B14F-4D97-AF65-F5344CB8AC3E}">
        <p14:creationId xmlns:p14="http://schemas.microsoft.com/office/powerpoint/2010/main" val="5365519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b068f9887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b068f9887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Complete the task on the slide.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Resources:</a:t>
            </a:r>
            <a:endParaRPr dirty="0"/>
          </a:p>
          <a:p>
            <a:pPr marL="0" lvl="0" indent="0" algn="l" rtl="0">
              <a:spcBef>
                <a:spcPts val="0"/>
              </a:spcBef>
              <a:spcAft>
                <a:spcPts val="0"/>
              </a:spcAft>
              <a:buNone/>
            </a:pPr>
            <a:r>
              <a:rPr lang="en-US" dirty="0"/>
              <a:t>Project Zero. (2019) </a:t>
            </a:r>
            <a:r>
              <a:rPr lang="en-US" i="1" dirty="0"/>
              <a:t>I used to think… Now, I think… </a:t>
            </a:r>
            <a:r>
              <a:rPr lang="en-US" dirty="0"/>
              <a:t>Harvard Graduate School of Education. </a:t>
            </a:r>
            <a:r>
              <a:rPr lang="en-US" u="sng" dirty="0">
                <a:solidFill>
                  <a:schemeClr val="hlink"/>
                </a:solidFill>
                <a:hlinkClick r:id="rId3" invalidUrl="https://pz.harvard.edu/sites/default/files/I Used to Think - Now I Think_1.pdf"/>
              </a:rPr>
              <a:t>https://pz.harvard.edu/sites/default/files/I%20Used%20to%20Think%20-%20Now%20I%20Think_1.pdf</a:t>
            </a:r>
            <a:r>
              <a:rPr lang="en-US" dirty="0"/>
              <a:t> </a:t>
            </a:r>
            <a:endParaRPr dirty="0"/>
          </a:p>
        </p:txBody>
      </p:sp>
      <p:sp>
        <p:nvSpPr>
          <p:cNvPr id="663" name="Google Shape;663;g9b068f9887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dirty="0"/>
          </a:p>
        </p:txBody>
      </p:sp>
    </p:spTree>
    <p:extLst>
      <p:ext uri="{BB962C8B-B14F-4D97-AF65-F5344CB8AC3E}">
        <p14:creationId xmlns:p14="http://schemas.microsoft.com/office/powerpoint/2010/main" val="3515935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9b068f9f88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previews the upcoming sections.</a:t>
            </a:r>
          </a:p>
          <a:p>
            <a:pPr marL="0" lvl="0" indent="0" algn="l" rtl="0">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None/>
            </a:pPr>
            <a:r>
              <a:rPr lang="en-US" sz="1200" dirty="0"/>
              <a:t>The KDE needs your feedback on the effectiveness of this module, the learning platform and how the consultants may best support you as you take the next steps in the implementation process. Complete a short survey to share our thinking and provide them with feedback on how the KDE can best meet our needs. Feedback from our surveys will be used by the KDE to plan and prepare future professional learning.</a:t>
            </a:r>
          </a:p>
          <a:p>
            <a:pPr marL="0" lvl="0" indent="0" algn="l" rtl="0">
              <a:lnSpc>
                <a:spcPct val="115000"/>
              </a:lnSpc>
              <a:spcBef>
                <a:spcPts val="0"/>
              </a:spcBef>
              <a:spcAft>
                <a:spcPts val="0"/>
              </a:spcAft>
              <a:buNone/>
            </a:pPr>
            <a:endParaRPr lang="en-US" sz="1200" dirty="0"/>
          </a:p>
          <a:p>
            <a:pPr marL="0" lvl="0" indent="0" algn="l" rtl="0">
              <a:lnSpc>
                <a:spcPct val="115000"/>
              </a:lnSpc>
              <a:spcBef>
                <a:spcPts val="0"/>
              </a:spcBef>
              <a:spcAft>
                <a:spcPts val="0"/>
              </a:spcAft>
              <a:buNone/>
            </a:pPr>
            <a:r>
              <a:rPr lang="en-US" sz="1200" dirty="0"/>
              <a:t>Post-survey: </a:t>
            </a:r>
            <a:r>
              <a:rPr lang="en-US" b="0" i="0" u="sng" dirty="0">
                <a:solidFill>
                  <a:srgbClr val="000000"/>
                </a:solidFill>
                <a:effectLst/>
                <a:latin typeface="Times New Roman" panose="02020603050405020304" pitchFamily="18" charset="0"/>
              </a:rPr>
              <a:t>https://docs.google.com/forms/d/e/1FAIpQLSffTPNRAlm0EpnD7VfhUlfV-WtFTE7xVEyq4zjb5TYu9mSNxw/viewform</a:t>
            </a:r>
            <a:endParaRPr lang="en-US" u="sng" dirty="0"/>
          </a:p>
        </p:txBody>
      </p:sp>
      <p:sp>
        <p:nvSpPr>
          <p:cNvPr id="676" name="Google Shape;676;g9b068f9f88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1451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9b37be3bf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begins section E: Using Evidence</a:t>
            </a:r>
          </a:p>
        </p:txBody>
      </p:sp>
      <p:sp>
        <p:nvSpPr>
          <p:cNvPr id="691" name="Google Shape;691;g9b37be3bf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05250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a4049a7fe4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an overview of the module.</a:t>
            </a:r>
          </a:p>
        </p:txBody>
      </p:sp>
      <p:sp>
        <p:nvSpPr>
          <p:cNvPr id="697" name="Google Shape;697;ga4049a7fe4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60663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a4049a7fe4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This slide provides the module objectives.</a:t>
            </a:r>
          </a:p>
        </p:txBody>
      </p:sp>
      <p:sp>
        <p:nvSpPr>
          <p:cNvPr id="710" name="Google Shape;710;ga4049a7fe4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87804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9b37be3bf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9b37be3bf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for students to construct coherent arguments and explanations using their understanding of the social studies disciplines, they must understand how to substantiate those claims using evidence. This skill requires students to collect, evaluate and synthesize evidence from primary and secondary sources to develop and support a claim. </a:t>
            </a:r>
            <a:endParaRPr dirty="0"/>
          </a:p>
        </p:txBody>
      </p:sp>
      <p:sp>
        <p:nvSpPr>
          <p:cNvPr id="717" name="Google Shape;717;g9b37be3bf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dirty="0"/>
          </a:p>
        </p:txBody>
      </p:sp>
    </p:spTree>
    <p:extLst>
      <p:ext uri="{BB962C8B-B14F-4D97-AF65-F5344CB8AC3E}">
        <p14:creationId xmlns:p14="http://schemas.microsoft.com/office/powerpoint/2010/main" val="13710746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9b37be3bf6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9b37be3bf6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Students should use evidence to not only evaluate but also to formulate their conclusions.</a:t>
            </a:r>
            <a:endParaRPr dirty="0"/>
          </a:p>
          <a:p>
            <a:pPr marL="0" lvl="0" indent="0" algn="l" rtl="0">
              <a:spcBef>
                <a:spcPts val="0"/>
              </a:spcBef>
              <a:spcAft>
                <a:spcPts val="0"/>
              </a:spcAft>
              <a:buNone/>
            </a:pPr>
            <a:endParaRPr dirty="0"/>
          </a:p>
        </p:txBody>
      </p:sp>
      <p:sp>
        <p:nvSpPr>
          <p:cNvPr id="725" name="Google Shape;725;g9b37be3bf6_0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dirty="0"/>
          </a:p>
        </p:txBody>
      </p:sp>
    </p:spTree>
    <p:extLst>
      <p:ext uri="{BB962C8B-B14F-4D97-AF65-F5344CB8AC3E}">
        <p14:creationId xmlns:p14="http://schemas.microsoft.com/office/powerpoint/2010/main" val="44166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Clr>
                <a:schemeClr val="dk1"/>
              </a:buClr>
              <a:buFont typeface="Arial"/>
              <a:buNone/>
            </a:pPr>
            <a:r>
              <a:rPr lang="en-US" dirty="0"/>
              <a:t>Read the slide and engage in the activity. </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extLst>
      <p:ext uri="{BB962C8B-B14F-4D97-AF65-F5344CB8AC3E}">
        <p14:creationId xmlns:p14="http://schemas.microsoft.com/office/powerpoint/2010/main" val="26624680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9f7c05606e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9f7c05606e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33" name="Google Shape;733;g9f7c05606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dirty="0"/>
          </a:p>
        </p:txBody>
      </p:sp>
    </p:spTree>
    <p:extLst>
      <p:ext uri="{BB962C8B-B14F-4D97-AF65-F5344CB8AC3E}">
        <p14:creationId xmlns:p14="http://schemas.microsoft.com/office/powerpoint/2010/main" val="373733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9b37be3bf6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9b37be3bf6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In order to prepare young people for civic life in the 21st century, students must apply reasoning, make comparisons, corroborate their sources and interpret and synthesize evidence as political scientists, economists, geographers and historians to develop students' knowledge of important social studies concepts and their use of disciplinary thinking skills.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Students should have opportunities to use evidence to… </a:t>
            </a:r>
            <a:endParaRPr dirty="0"/>
          </a:p>
          <a:p>
            <a:pPr marL="0" lvl="0" indent="0" algn="l" rtl="0">
              <a:spcBef>
                <a:spcPts val="0"/>
              </a:spcBef>
              <a:spcAft>
                <a:spcPts val="0"/>
              </a:spcAft>
              <a:buNone/>
            </a:pPr>
            <a:r>
              <a:rPr lang="en-US" dirty="0"/>
              <a:t>● Spark compelling questions </a:t>
            </a:r>
            <a:endParaRPr dirty="0"/>
          </a:p>
          <a:p>
            <a:pPr marL="0" lvl="0" indent="0" algn="l" rtl="0">
              <a:spcBef>
                <a:spcPts val="0"/>
              </a:spcBef>
              <a:spcAft>
                <a:spcPts val="0"/>
              </a:spcAft>
              <a:buNone/>
            </a:pPr>
            <a:r>
              <a:rPr lang="en-US" dirty="0"/>
              <a:t>● Ask discipline specific supporting questions</a:t>
            </a:r>
            <a:endParaRPr dirty="0"/>
          </a:p>
          <a:p>
            <a:pPr marL="0" lvl="0" indent="0" algn="l" rtl="0">
              <a:spcBef>
                <a:spcPts val="0"/>
              </a:spcBef>
              <a:spcAft>
                <a:spcPts val="0"/>
              </a:spcAft>
              <a:buNone/>
            </a:pPr>
            <a:r>
              <a:rPr lang="en-US" dirty="0"/>
              <a:t>● Construct new knowledge when engaging with the disciplinary strand standards </a:t>
            </a:r>
            <a:endParaRPr dirty="0"/>
          </a:p>
          <a:p>
            <a:pPr marL="0" lvl="0" indent="0" algn="l" rtl="0">
              <a:spcBef>
                <a:spcPts val="0"/>
              </a:spcBef>
              <a:spcAft>
                <a:spcPts val="0"/>
              </a:spcAft>
              <a:buNone/>
            </a:pPr>
            <a:r>
              <a:rPr lang="en-US" dirty="0"/>
              <a:t>● Develop claims </a:t>
            </a:r>
            <a:endParaRPr dirty="0"/>
          </a:p>
        </p:txBody>
      </p:sp>
      <p:sp>
        <p:nvSpPr>
          <p:cNvPr id="740" name="Google Shape;740;g9b37be3bf6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71</a:t>
            </a:fld>
            <a:endParaRPr dirty="0"/>
          </a:p>
        </p:txBody>
      </p:sp>
    </p:spTree>
    <p:extLst>
      <p:ext uri="{BB962C8B-B14F-4D97-AF65-F5344CB8AC3E}">
        <p14:creationId xmlns:p14="http://schemas.microsoft.com/office/powerpoint/2010/main" val="27358988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9b37be3bf6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9b37be3bf6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Within the Using Evidence standards, students are required to: </a:t>
            </a:r>
            <a:endParaRPr dirty="0"/>
          </a:p>
          <a:p>
            <a:pPr marL="0" lvl="0" indent="0" algn="l" rtl="0">
              <a:spcBef>
                <a:spcPts val="0"/>
              </a:spcBef>
              <a:spcAft>
                <a:spcPts val="0"/>
              </a:spcAft>
              <a:buNone/>
            </a:pPr>
            <a:r>
              <a:rPr lang="en-US" dirty="0"/>
              <a:t>● Use sources to answer compelling and supporting questions. </a:t>
            </a:r>
            <a:endParaRPr dirty="0"/>
          </a:p>
          <a:p>
            <a:pPr marL="0" lvl="0" indent="0" algn="l" rtl="0">
              <a:spcBef>
                <a:spcPts val="0"/>
              </a:spcBef>
              <a:spcAft>
                <a:spcPts val="0"/>
              </a:spcAft>
              <a:buNone/>
            </a:pPr>
            <a:r>
              <a:rPr lang="en-US" dirty="0"/>
              <a:t>● Analyze sources and apply relevant information to make evidence-based claims when answering compelling and supporting questions.</a:t>
            </a:r>
            <a:endParaRPr dirty="0"/>
          </a:p>
        </p:txBody>
      </p:sp>
      <p:sp>
        <p:nvSpPr>
          <p:cNvPr id="747" name="Google Shape;747;g9b37be3bf6_0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72</a:t>
            </a:fld>
            <a:endParaRPr dirty="0"/>
          </a:p>
        </p:txBody>
      </p:sp>
    </p:spTree>
    <p:extLst>
      <p:ext uri="{BB962C8B-B14F-4D97-AF65-F5344CB8AC3E}">
        <p14:creationId xmlns:p14="http://schemas.microsoft.com/office/powerpoint/2010/main" val="41058627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9c8fb7f29a_1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9c8fb7f29a_1_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When educators are selecting resources, they should ask the following questions: </a:t>
            </a:r>
            <a:endParaRPr dirty="0"/>
          </a:p>
          <a:p>
            <a:pPr marL="0" lvl="0" indent="0" algn="l" rtl="0">
              <a:spcBef>
                <a:spcPts val="0"/>
              </a:spcBef>
              <a:spcAft>
                <a:spcPts val="0"/>
              </a:spcAft>
              <a:buNone/>
            </a:pPr>
            <a:r>
              <a:rPr lang="en-US" dirty="0"/>
              <a:t>• Do the sources represent a variety of print and non-print sources which may include but is not limited to visuals, charts, data and traditional text? </a:t>
            </a:r>
            <a:endParaRPr dirty="0"/>
          </a:p>
          <a:p>
            <a:pPr marL="0" lvl="0" indent="0" algn="l" rtl="0">
              <a:spcBef>
                <a:spcPts val="0"/>
              </a:spcBef>
              <a:spcAft>
                <a:spcPts val="0"/>
              </a:spcAft>
              <a:buNone/>
            </a:pPr>
            <a:r>
              <a:rPr lang="en-US" dirty="0"/>
              <a:t>• Are the sources complex and grade-level appropriate? </a:t>
            </a:r>
            <a:endParaRPr dirty="0"/>
          </a:p>
          <a:p>
            <a:pPr marL="0" lvl="0" indent="0" algn="l" rtl="0">
              <a:spcBef>
                <a:spcPts val="0"/>
              </a:spcBef>
              <a:spcAft>
                <a:spcPts val="0"/>
              </a:spcAft>
              <a:buNone/>
            </a:pPr>
            <a:r>
              <a:rPr lang="en-US" dirty="0"/>
              <a:t>• Do the sources provide access and opportunity for grade-level work? </a:t>
            </a:r>
            <a:endParaRPr dirty="0"/>
          </a:p>
          <a:p>
            <a:pPr marL="0" lvl="0" indent="0" algn="l" rtl="0">
              <a:spcBef>
                <a:spcPts val="0"/>
              </a:spcBef>
              <a:spcAft>
                <a:spcPts val="0"/>
              </a:spcAft>
              <a:buNone/>
            </a:pPr>
            <a:r>
              <a:rPr lang="en-US" dirty="0"/>
              <a:t>• Do the sources incorporate multiple perspectives?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to the facilitator: Be sure to have participants consider the following when asking about whether or not a source is grade-level appropriate: Students should engage with foundational documents, such as but not limited to the Declaration of Independence, throughout their social studies education. However, how students interact with this document should be grade-level appropriate, meaning that at Grade 5 students might need an adaptation whereas students in high school can read the document. </a:t>
            </a:r>
            <a:endParaRPr dirty="0"/>
          </a:p>
        </p:txBody>
      </p:sp>
      <p:sp>
        <p:nvSpPr>
          <p:cNvPr id="754" name="Google Shape;754;g9c8fb7f29a_1_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dirty="0"/>
          </a:p>
        </p:txBody>
      </p:sp>
    </p:spTree>
    <p:extLst>
      <p:ext uri="{BB962C8B-B14F-4D97-AF65-F5344CB8AC3E}">
        <p14:creationId xmlns:p14="http://schemas.microsoft.com/office/powerpoint/2010/main" val="36482503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9c8fb7f29a_1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9c8fb7f29a_1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Students should be using sources at all points in their learning. However, specific considerations must be made when connecting supporting questions and sources. When connecting supporting questions and sources, the following must be considered: The selected sources must: </a:t>
            </a:r>
            <a:endParaRPr dirty="0"/>
          </a:p>
          <a:p>
            <a:pPr marL="0" lvl="0" indent="0" algn="l" rtl="0">
              <a:spcBef>
                <a:spcPts val="0"/>
              </a:spcBef>
              <a:spcAft>
                <a:spcPts val="0"/>
              </a:spcAft>
              <a:buNone/>
            </a:pPr>
            <a:r>
              <a:rPr lang="en-US" dirty="0"/>
              <a:t>• Be purposeful. </a:t>
            </a:r>
            <a:endParaRPr dirty="0"/>
          </a:p>
          <a:p>
            <a:pPr marL="0" lvl="0" indent="0" algn="l" rtl="0">
              <a:spcBef>
                <a:spcPts val="0"/>
              </a:spcBef>
              <a:spcAft>
                <a:spcPts val="0"/>
              </a:spcAft>
              <a:buNone/>
            </a:pPr>
            <a:r>
              <a:rPr lang="en-US" dirty="0"/>
              <a:t>• Be clearly aligned to the questions. </a:t>
            </a:r>
            <a:endParaRPr dirty="0"/>
          </a:p>
          <a:p>
            <a:pPr marL="0" lvl="0" indent="0" algn="l" rtl="0">
              <a:spcBef>
                <a:spcPts val="0"/>
              </a:spcBef>
              <a:spcAft>
                <a:spcPts val="0"/>
              </a:spcAft>
              <a:buNone/>
            </a:pPr>
            <a:r>
              <a:rPr lang="en-US" dirty="0"/>
              <a:t>• Provide evidence to support claims and refute opposing claims when students are answering questions. </a:t>
            </a:r>
            <a:endParaRPr dirty="0"/>
          </a:p>
          <a:p>
            <a:pPr marL="0" lvl="0" indent="0" algn="l" rtl="0">
              <a:spcBef>
                <a:spcPts val="0"/>
              </a:spcBef>
              <a:spcAft>
                <a:spcPts val="0"/>
              </a:spcAft>
              <a:buNone/>
            </a:pPr>
            <a:r>
              <a:rPr lang="en-US" dirty="0"/>
              <a:t>• Provide opportunities for students to engage in disciplinary thinking. </a:t>
            </a:r>
            <a:endParaRPr dirty="0"/>
          </a:p>
        </p:txBody>
      </p:sp>
      <p:sp>
        <p:nvSpPr>
          <p:cNvPr id="761" name="Google Shape;761;g9c8fb7f29a_1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dirty="0"/>
          </a:p>
        </p:txBody>
      </p:sp>
    </p:spTree>
    <p:extLst>
      <p:ext uri="{BB962C8B-B14F-4D97-AF65-F5344CB8AC3E}">
        <p14:creationId xmlns:p14="http://schemas.microsoft.com/office/powerpoint/2010/main" val="27503454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9c8fb7f29a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9c8fb7f29a_1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68" name="Google Shape;768;g9c8fb7f29a_1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dirty="0"/>
          </a:p>
        </p:txBody>
      </p:sp>
    </p:spTree>
    <p:extLst>
      <p:ext uri="{BB962C8B-B14F-4D97-AF65-F5344CB8AC3E}">
        <p14:creationId xmlns:p14="http://schemas.microsoft.com/office/powerpoint/2010/main" val="32096994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9c8fb7f29a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9c8fb7f29a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The Inquiry Progression: Using Evidence section of Appendix A in the </a:t>
            </a:r>
            <a:r>
              <a:rPr lang="en-US" i="1" dirty="0"/>
              <a:t>KAS for Social Studies</a:t>
            </a:r>
            <a:r>
              <a:rPr lang="en-US" dirty="0"/>
              <a:t> starts on page 196.</a:t>
            </a:r>
            <a:endParaRPr dirty="0"/>
          </a:p>
        </p:txBody>
      </p:sp>
      <p:sp>
        <p:nvSpPr>
          <p:cNvPr id="775" name="Google Shape;775;g9c8fb7f29a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dirty="0"/>
          </a:p>
        </p:txBody>
      </p:sp>
    </p:spTree>
    <p:extLst>
      <p:ext uri="{BB962C8B-B14F-4D97-AF65-F5344CB8AC3E}">
        <p14:creationId xmlns:p14="http://schemas.microsoft.com/office/powerpoint/2010/main" val="23045145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9c8fb7f29a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9c8fb7f29a_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782" name="Google Shape;782;g9c8fb7f29a_1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dirty="0"/>
          </a:p>
        </p:txBody>
      </p:sp>
    </p:spTree>
    <p:extLst>
      <p:ext uri="{BB962C8B-B14F-4D97-AF65-F5344CB8AC3E}">
        <p14:creationId xmlns:p14="http://schemas.microsoft.com/office/powerpoint/2010/main" val="9210253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c8fb7f29a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c8fb7f29a_1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Note:  The Inquiry Progression: Using Evidence section of Appendix A in the </a:t>
            </a:r>
            <a:r>
              <a:rPr lang="en-US" i="1" dirty="0"/>
              <a:t>KAS for Social Studies</a:t>
            </a:r>
            <a:r>
              <a:rPr lang="en-US" dirty="0"/>
              <a:t> starts on page 196.</a:t>
            </a:r>
            <a:endParaRPr dirty="0"/>
          </a:p>
        </p:txBody>
      </p:sp>
      <p:sp>
        <p:nvSpPr>
          <p:cNvPr id="789" name="Google Shape;789;g9c8fb7f29a_1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dirty="0"/>
          </a:p>
        </p:txBody>
      </p:sp>
    </p:spTree>
    <p:extLst>
      <p:ext uri="{BB962C8B-B14F-4D97-AF65-F5344CB8AC3E}">
        <p14:creationId xmlns:p14="http://schemas.microsoft.com/office/powerpoint/2010/main" val="182809545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9c8fb7f29a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9c8fb7f29a_1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Have participants jump to the slide numbers provided to engage with activities for their grade level. If participants would like to engage with more than one grade level, have them jump to multiple slide groups. </a:t>
            </a:r>
            <a:endParaRPr dirty="0"/>
          </a:p>
        </p:txBody>
      </p:sp>
      <p:sp>
        <p:nvSpPr>
          <p:cNvPr id="796" name="Google Shape;796;g9c8fb7f29a_1_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dirty="0"/>
          </a:p>
        </p:txBody>
      </p:sp>
    </p:spTree>
    <p:extLst>
      <p:ext uri="{BB962C8B-B14F-4D97-AF65-F5344CB8AC3E}">
        <p14:creationId xmlns:p14="http://schemas.microsoft.com/office/powerpoint/2010/main" val="1342649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Read this slide. </a:t>
            </a:r>
            <a:endParaRPr dirty="0"/>
          </a:p>
        </p:txBody>
      </p:sp>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34035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a63808ddc2_0_3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a63808ddc2_0_3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Read the Using Evidence standards for elementary school.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grade band overview can be found on page 21 of the </a:t>
            </a:r>
            <a:r>
              <a:rPr lang="en-US" i="1" dirty="0"/>
              <a:t>KAS for Social Studies.</a:t>
            </a:r>
            <a:endParaRPr i="1" u="none" dirty="0">
              <a:solidFill>
                <a:schemeClr val="tx1"/>
              </a:solidFill>
            </a:endParaRPr>
          </a:p>
        </p:txBody>
      </p:sp>
      <p:sp>
        <p:nvSpPr>
          <p:cNvPr id="803" name="Google Shape;803;ga63808ddc2_0_3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dirty="0"/>
          </a:p>
        </p:txBody>
      </p:sp>
    </p:spTree>
    <p:extLst>
      <p:ext uri="{BB962C8B-B14F-4D97-AF65-F5344CB8AC3E}">
        <p14:creationId xmlns:p14="http://schemas.microsoft.com/office/powerpoint/2010/main" val="35500320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a63808ddc2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a63808ddc2_0_2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It is important to note that engaging with sources begins in Kindergarten and the skills progress kindergarten through high school. While students don’t distinguish between primary and secondary sources until Grade 2, students are required to understand that they use sources to construct meaning about the world around them as soon as they begin their social studies education. </a:t>
            </a:r>
            <a:endParaRPr dirty="0"/>
          </a:p>
        </p:txBody>
      </p:sp>
      <p:sp>
        <p:nvSpPr>
          <p:cNvPr id="810" name="Google Shape;810;ga63808ddc2_0_2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dirty="0"/>
          </a:p>
        </p:txBody>
      </p:sp>
    </p:spTree>
    <p:extLst>
      <p:ext uri="{BB962C8B-B14F-4D97-AF65-F5344CB8AC3E}">
        <p14:creationId xmlns:p14="http://schemas.microsoft.com/office/powerpoint/2010/main" val="7878688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a63808ddc2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a63808ddc2_0_2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the Using Evidence standards from kindergarten through Grade 5.</a:t>
            </a:r>
            <a:endParaRPr dirty="0"/>
          </a:p>
        </p:txBody>
      </p:sp>
      <p:sp>
        <p:nvSpPr>
          <p:cNvPr id="817" name="Google Shape;817;ga63808ddc2_0_2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dirty="0"/>
          </a:p>
        </p:txBody>
      </p:sp>
    </p:spTree>
    <p:extLst>
      <p:ext uri="{BB962C8B-B14F-4D97-AF65-F5344CB8AC3E}">
        <p14:creationId xmlns:p14="http://schemas.microsoft.com/office/powerpoint/2010/main" val="20689328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a63808ddc2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3" name="Google Shape;823;ga63808ddc2_0_2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endParaRPr dirty="0"/>
          </a:p>
        </p:txBody>
      </p:sp>
      <p:sp>
        <p:nvSpPr>
          <p:cNvPr id="824" name="Google Shape;824;ga63808ddc2_0_2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83</a:t>
            </a:fld>
            <a:endParaRPr dirty="0"/>
          </a:p>
        </p:txBody>
      </p:sp>
    </p:spTree>
    <p:extLst>
      <p:ext uri="{BB962C8B-B14F-4D97-AF65-F5344CB8AC3E}">
        <p14:creationId xmlns:p14="http://schemas.microsoft.com/office/powerpoint/2010/main" val="2463984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a63808ddc2_0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a63808ddc2_0_2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the questions individually, with a partner or a small grade banded group. </a:t>
            </a:r>
            <a:endParaRPr dirty="0"/>
          </a:p>
        </p:txBody>
      </p:sp>
      <p:sp>
        <p:nvSpPr>
          <p:cNvPr id="831" name="Google Shape;831;ga63808ddc2_0_2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dirty="0"/>
          </a:p>
        </p:txBody>
      </p:sp>
    </p:spTree>
    <p:extLst>
      <p:ext uri="{BB962C8B-B14F-4D97-AF65-F5344CB8AC3E}">
        <p14:creationId xmlns:p14="http://schemas.microsoft.com/office/powerpoint/2010/main" val="388711414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a63808ddc2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a63808ddc2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To help students master the UE progression highlighted in this module, it is important that they know the meaning and characteristics of primary sources, and can identify examples of types of primary sources.</a:t>
            </a:r>
            <a:endParaRPr dirty="0"/>
          </a:p>
        </p:txBody>
      </p:sp>
      <p:sp>
        <p:nvSpPr>
          <p:cNvPr id="838" name="Google Shape;838;ga63808ddc2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85</a:t>
            </a:fld>
            <a:endParaRPr dirty="0"/>
          </a:p>
        </p:txBody>
      </p:sp>
    </p:spTree>
    <p:extLst>
      <p:ext uri="{BB962C8B-B14F-4D97-AF65-F5344CB8AC3E}">
        <p14:creationId xmlns:p14="http://schemas.microsoft.com/office/powerpoint/2010/main" val="22810114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63808ddc2_0_2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63808ddc2_0_2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Additionally, students should be able to explain the meaning and characteristics of secondary sources and identify examples of different types of secondary sources.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Additional resources for teaching the characteristics of primary and secondary sources to elementary students: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George W. Bush Presidential Library and Museum. (2011). </a:t>
            </a:r>
            <a:r>
              <a:rPr lang="en-US" i="1" dirty="0"/>
              <a:t>Teaching Primary and Secondary Sources </a:t>
            </a:r>
            <a:r>
              <a:rPr lang="en-US" dirty="0"/>
              <a:t>[pdf]. </a:t>
            </a:r>
            <a:r>
              <a:rPr lang="en-US" u="sng" dirty="0">
                <a:solidFill>
                  <a:schemeClr val="hlink"/>
                </a:solidFill>
              </a:rPr>
              <a:t>https://www.georgewbushlibrary.gov/s3fs-public/2017-06/ElementaryLP_PrimarySecondarySources_Web.pdf</a:t>
            </a: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American University. (2018). </a:t>
            </a:r>
            <a:r>
              <a:rPr lang="en-US" i="1" dirty="0"/>
              <a:t>Primary vs. Secondary Sources. </a:t>
            </a:r>
            <a:r>
              <a:rPr lang="en-US" u="sng" dirty="0">
                <a:solidFill>
                  <a:schemeClr val="hlink"/>
                </a:solidFill>
                <a:hlinkClick r:id="rId3"/>
              </a:rPr>
              <a:t>https://subjectguides.library.american.edu/primary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Smithsonian National Museum of American History. (n.d.). </a:t>
            </a:r>
            <a:r>
              <a:rPr lang="en-US" i="1" dirty="0"/>
              <a:t>Engaging Students with Primary Sources </a:t>
            </a:r>
            <a:r>
              <a:rPr lang="en-US" dirty="0"/>
              <a:t>[pdf]. </a:t>
            </a:r>
            <a:r>
              <a:rPr lang="en-US" u="sng" dirty="0">
                <a:solidFill>
                  <a:schemeClr val="hlink"/>
                </a:solidFill>
                <a:hlinkClick r:id="rId4"/>
              </a:rPr>
              <a:t>https://historyexplorer.si.edu/sites/default/files/PrimarySources.pdf</a:t>
            </a:r>
            <a:endParaRPr dirty="0"/>
          </a:p>
          <a:p>
            <a:pPr marL="0" lvl="0" indent="0" algn="l" rtl="0">
              <a:spcBef>
                <a:spcPts val="0"/>
              </a:spcBef>
              <a:spcAft>
                <a:spcPts val="0"/>
              </a:spcAft>
              <a:buClr>
                <a:schemeClr val="dk1"/>
              </a:buClr>
              <a:buSzPts val="1100"/>
              <a:buFont typeface="Arial"/>
              <a:buNone/>
            </a:pPr>
            <a:endParaRPr dirty="0"/>
          </a:p>
        </p:txBody>
      </p:sp>
      <p:sp>
        <p:nvSpPr>
          <p:cNvPr id="847" name="Google Shape;847;ga63808ddc2_0_2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86</a:t>
            </a:fld>
            <a:endParaRPr dirty="0"/>
          </a:p>
        </p:txBody>
      </p:sp>
    </p:spTree>
    <p:extLst>
      <p:ext uri="{BB962C8B-B14F-4D97-AF65-F5344CB8AC3E}">
        <p14:creationId xmlns:p14="http://schemas.microsoft.com/office/powerpoint/2010/main" val="226944157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a63808ddc2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a63808ddc2_0_2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It’s important to note that anything</a:t>
            </a:r>
            <a:r>
              <a:rPr lang="en-US" dirty="0">
                <a:solidFill>
                  <a:srgbClr val="000000"/>
                </a:solidFill>
              </a:rPr>
              <a:t> that communicates a message c</a:t>
            </a:r>
            <a:r>
              <a:rPr lang="en-US" dirty="0"/>
              <a:t>an be a source! Traditionally, we think of primary and secondary sources being dominated by text, but symbols, objects, photos, etc., can serve as sources to investigate compelling and supporting questions, just as the more traditional types of sources we think of. For elementary students, this provides an opportunity for students to be exposed to and engage with sources that do not require reading proficiency.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According to the </a:t>
            </a:r>
            <a:r>
              <a:rPr lang="en-US" i="1" dirty="0"/>
              <a:t>KAS for Reading and Writing </a:t>
            </a:r>
            <a:r>
              <a:rPr lang="en-US" dirty="0"/>
              <a:t>Interdisciplinary Literacy Practice 1, text is anything that communicates a message. Therefore, images that communicate a message are considered text and can serve as a source for students to investigate. Access the Reading and Writing standards here: </a:t>
            </a:r>
            <a:r>
              <a:rPr lang="en-US" u="sng" dirty="0"/>
              <a:t>https://education.ky.gov/curriculum/standards/kyacadstand/Documents/Kentucky_Academic_Standards_Reading_and_Writing.pdf</a:t>
            </a:r>
            <a:endParaRPr u="sng" dirty="0"/>
          </a:p>
        </p:txBody>
      </p:sp>
      <p:sp>
        <p:nvSpPr>
          <p:cNvPr id="856" name="Google Shape;856;ga63808ddc2_0_2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87</a:t>
            </a:fld>
            <a:endParaRPr dirty="0"/>
          </a:p>
        </p:txBody>
      </p:sp>
    </p:spTree>
    <p:extLst>
      <p:ext uri="{BB962C8B-B14F-4D97-AF65-F5344CB8AC3E}">
        <p14:creationId xmlns:p14="http://schemas.microsoft.com/office/powerpoint/2010/main" val="33386073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a63808ddc2_0_2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a63808ddc2_0_2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For the purposes of this application, you will only engage with one Using Evidence standard. If you would like to investigate the Using Evidence standard of additional grades, access the slides for the additional grades. </a:t>
            </a:r>
            <a:endParaRPr dirty="0"/>
          </a:p>
        </p:txBody>
      </p:sp>
      <p:sp>
        <p:nvSpPr>
          <p:cNvPr id="872" name="Google Shape;872;ga63808ddc2_0_2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dirty="0"/>
          </a:p>
        </p:txBody>
      </p:sp>
    </p:spTree>
    <p:extLst>
      <p:ext uri="{BB962C8B-B14F-4D97-AF65-F5344CB8AC3E}">
        <p14:creationId xmlns:p14="http://schemas.microsoft.com/office/powerpoint/2010/main" val="11925932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a63808ddc2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a63808ddc2_0_2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engage with the assignment on this slide.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US" dirty="0"/>
              <a:t>As a group, discuss how a graphic organizer may help elementary students when sourcing. While this graphic organizer is designed to meet the Kindergarten standard, how could this strategy be useful for students in Grade 1? How could this graphic organizer be modified for use with Grade 1 students?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Note: Grade 1 Using Evidence standards require students to identify information from two or more sources to describe multiple perspectives about communities in Kentucky (1.I.UE.1). In order to do this, students must be able to source effectively. Therefore, this activity would be useful for grade 1 students as well, as they can use the sourcing information to describe multiple perspectives presented in a source or sources about communities in Kentucky. </a:t>
            </a:r>
            <a:endParaRPr dirty="0"/>
          </a:p>
          <a:p>
            <a:pPr marL="0" lvl="0" indent="0" algn="l" rtl="0">
              <a:spcBef>
                <a:spcPts val="0"/>
              </a:spcBef>
              <a:spcAft>
                <a:spcPts val="0"/>
              </a:spcAft>
              <a:buNone/>
            </a:pPr>
            <a:endParaRPr dirty="0"/>
          </a:p>
        </p:txBody>
      </p:sp>
      <p:sp>
        <p:nvSpPr>
          <p:cNvPr id="879" name="Google Shape;879;ga63808ddc2_0_2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dirty="0"/>
          </a:p>
        </p:txBody>
      </p:sp>
    </p:spTree>
    <p:extLst>
      <p:ext uri="{BB962C8B-B14F-4D97-AF65-F5344CB8AC3E}">
        <p14:creationId xmlns:p14="http://schemas.microsoft.com/office/powerpoint/2010/main" val="24055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Guiding Notes:</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a:t>
            </a:r>
            <a:r>
              <a:rPr lang="en-US" sz="1200" b="0" i="1" u="none" strike="noStrike" cap="none" dirty="0">
                <a:solidFill>
                  <a:schemeClr val="dk1"/>
                </a:solidFill>
                <a:latin typeface="Calibri"/>
                <a:ea typeface="Calibri"/>
                <a:cs typeface="Calibri"/>
                <a:sym typeface="Calibri"/>
              </a:rPr>
              <a:t>KAS for Social Studies</a:t>
            </a:r>
            <a:r>
              <a:rPr lang="en-US" sz="1200" b="0" i="0" u="none" strike="noStrike" cap="none" dirty="0">
                <a:solidFill>
                  <a:schemeClr val="dk1"/>
                </a:solidFill>
                <a:latin typeface="Calibri"/>
                <a:ea typeface="Calibri"/>
                <a:cs typeface="Calibri"/>
                <a:sym typeface="Calibri"/>
              </a:rPr>
              <a:t> is organized around the inquiry practices of questioning, investigating, using evidence and communicating conclusions. Students will consider or pose questions and then investigate those questions through the disciplinary lenses of civics, economics, geography and history. Students complete the inquiry process by communicating evidence-based conclusions.</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The inquiry process is critical for effective student understanding of civics, economics, geography and history. Inquiry instruction requires teachers and students to ask questions that drive student investigation of the subject matter and eliminates the “skills vs. content” dilemma in social studies as both are needed to successfully engage in inquiry. Students will engage in inquiry using the tools, conceptual understandings and the language of political scientists, economists, geographers and historians at a developmentally appropriate level. Students will craft arguments, apply reasoning, make comparisons, corroborate their sources and interpret and synthesize evidence as political scientists, economists, geographers and historians.</a:t>
            </a:r>
            <a:endParaRPr dirty="0"/>
          </a:p>
          <a:p>
            <a:pPr marL="15875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195" name="Google Shape;19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extLst>
      <p:ext uri="{BB962C8B-B14F-4D97-AF65-F5344CB8AC3E}">
        <p14:creationId xmlns:p14="http://schemas.microsoft.com/office/powerpoint/2010/main" val="2528665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a63808ddc2_0_2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a63808ddc2_0_2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Using the Grade 2 Using Evidence Assignment, evaluate one source from the Grade 2 Strongly Aligned Assignment.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As a group, discuss how a graphic organizer may help elementary students when sourcing. While this organizer is designed to meet the grade 2 standard, how could using this strategy be useful for students in other grades? How could it be modified for use with younger students or older 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Grade 3 Using Evidence standards require students to describe how multiple perspectives shape the content and style of a primary</a:t>
            </a:r>
            <a:endParaRPr dirty="0"/>
          </a:p>
          <a:p>
            <a:pPr marL="0" lvl="0" indent="0" algn="l" rtl="0">
              <a:spcBef>
                <a:spcPts val="0"/>
              </a:spcBef>
              <a:spcAft>
                <a:spcPts val="0"/>
              </a:spcAft>
              <a:buNone/>
            </a:pPr>
            <a:r>
              <a:rPr lang="en-US" dirty="0"/>
              <a:t>and secondary source (3.I.UE.1) and explain the relationship between two or more sources on the same theme or topic (3.I.UE.2). In order to do this, students must be able to source effectively. Therefore, this activity would be useful for grade 3 students as well, as they can use the sourcing information to analyze multiple perspectives presented in a source or sources, and to determine the relationship between sources on the same theme or topic.</a:t>
            </a:r>
            <a:endParaRPr dirty="0"/>
          </a:p>
        </p:txBody>
      </p:sp>
      <p:sp>
        <p:nvSpPr>
          <p:cNvPr id="886" name="Google Shape;886;ga63808ddc2_0_2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90</a:t>
            </a:fld>
            <a:endParaRPr dirty="0"/>
          </a:p>
        </p:txBody>
      </p:sp>
    </p:spTree>
    <p:extLst>
      <p:ext uri="{BB962C8B-B14F-4D97-AF65-F5344CB8AC3E}">
        <p14:creationId xmlns:p14="http://schemas.microsoft.com/office/powerpoint/2010/main" val="13469383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a63808ddc2_0_2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a63808ddc2_0_2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The Using Evidence standards progress further by the intermediate grades. 5.I.UE.2 asks students to analyze primary and secondary sources on the same event or topic, noting key similarities and differences in the perspective they represent.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Using the two different Boston Massacre sources linked on the slide, complete the linked Grade 5 Using Evidence Assignment. Complete the graphic organizers to analyze each source and its perspective, and then answer the questions to compare the sources and their perspectives.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Consider how this assignment could be modified for grade 4 students. Note: Grade 4 Using Evidence standards require students to determine the value and limitations of primary and secondary sources. This assignment could be modified so that after sourcing, students could use the information from their analysis to determine the value and limitations of the source instead of comparing perspectives.</a:t>
            </a:r>
            <a:endParaRPr dirty="0"/>
          </a:p>
        </p:txBody>
      </p:sp>
      <p:sp>
        <p:nvSpPr>
          <p:cNvPr id="893" name="Google Shape;893;ga63808ddc2_0_28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91</a:t>
            </a:fld>
            <a:endParaRPr dirty="0"/>
          </a:p>
        </p:txBody>
      </p:sp>
    </p:spTree>
    <p:extLst>
      <p:ext uri="{BB962C8B-B14F-4D97-AF65-F5344CB8AC3E}">
        <p14:creationId xmlns:p14="http://schemas.microsoft.com/office/powerpoint/2010/main" val="4723228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a63808ddc2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a63808ddc2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Consider and/or discuss the questions on the screen individually, in partners or small grade banded groups. </a:t>
            </a:r>
            <a:endParaRPr dirty="0"/>
          </a:p>
        </p:txBody>
      </p:sp>
      <p:sp>
        <p:nvSpPr>
          <p:cNvPr id="900" name="Google Shape;900;ga63808ddc2_0_29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92</a:t>
            </a:fld>
            <a:endParaRPr dirty="0"/>
          </a:p>
        </p:txBody>
      </p:sp>
    </p:spTree>
    <p:extLst>
      <p:ext uri="{BB962C8B-B14F-4D97-AF65-F5344CB8AC3E}">
        <p14:creationId xmlns:p14="http://schemas.microsoft.com/office/powerpoint/2010/main" val="36184288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9c8fb7f29a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9c8fb7f29a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You will now engage with the Using Evidence standards for middle school.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Note: This grade band overview can be found on page 93 of the </a:t>
            </a:r>
            <a:r>
              <a:rPr lang="en-US" i="1" dirty="0"/>
              <a:t>KAS for Social Studies.</a:t>
            </a:r>
            <a:endParaRPr dirty="0"/>
          </a:p>
        </p:txBody>
      </p:sp>
      <p:sp>
        <p:nvSpPr>
          <p:cNvPr id="908" name="Google Shape;908;g9c8fb7f29a_1_1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93</a:t>
            </a:fld>
            <a:endParaRPr dirty="0"/>
          </a:p>
        </p:txBody>
      </p:sp>
    </p:spTree>
    <p:extLst>
      <p:ext uri="{BB962C8B-B14F-4D97-AF65-F5344CB8AC3E}">
        <p14:creationId xmlns:p14="http://schemas.microsoft.com/office/powerpoint/2010/main" val="22170639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9c8fb7f29a_1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9c8fb7f29a_1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15" name="Google Shape;915;g9c8fb7f29a_1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dirty="0"/>
          </a:p>
        </p:txBody>
      </p:sp>
    </p:spTree>
    <p:extLst>
      <p:ext uri="{BB962C8B-B14F-4D97-AF65-F5344CB8AC3E}">
        <p14:creationId xmlns:p14="http://schemas.microsoft.com/office/powerpoint/2010/main" val="17108857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9c8fb7f29a_1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9c8fb7f29a_1_1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circle and/or highlight the keywords in the Using Evidence standards from Grades 6, 7 and 8.</a:t>
            </a:r>
            <a:endParaRPr dirty="0"/>
          </a:p>
        </p:txBody>
      </p:sp>
      <p:sp>
        <p:nvSpPr>
          <p:cNvPr id="922" name="Google Shape;922;g9c8fb7f29a_1_1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dirty="0"/>
          </a:p>
        </p:txBody>
      </p:sp>
    </p:spTree>
    <p:extLst>
      <p:ext uri="{BB962C8B-B14F-4D97-AF65-F5344CB8AC3E}">
        <p14:creationId xmlns:p14="http://schemas.microsoft.com/office/powerpoint/2010/main" val="5020808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9c8fb7f29a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9c8fb7f29a_1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the slide, and consider the words that are highlighted. If working in groups, discuss with a partner.</a:t>
            </a:r>
          </a:p>
          <a:p>
            <a:pPr marL="0" lvl="0" indent="0" algn="l" rtl="0">
              <a:spcBef>
                <a:spcPts val="0"/>
              </a:spcBef>
              <a:spcAft>
                <a:spcPts val="0"/>
              </a:spcAft>
              <a:buNone/>
            </a:pPr>
            <a:endParaRPr dirty="0"/>
          </a:p>
        </p:txBody>
      </p:sp>
      <p:sp>
        <p:nvSpPr>
          <p:cNvPr id="929" name="Google Shape;929;g9c8fb7f29a_1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96</a:t>
            </a:fld>
            <a:endParaRPr dirty="0"/>
          </a:p>
        </p:txBody>
      </p:sp>
    </p:spTree>
    <p:extLst>
      <p:ext uri="{BB962C8B-B14F-4D97-AF65-F5344CB8AC3E}">
        <p14:creationId xmlns:p14="http://schemas.microsoft.com/office/powerpoint/2010/main" val="7787979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c8fb7f29a_1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c8fb7f29a_1_1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and consider the questions individually, with a partner or a small grade banded group. </a:t>
            </a:r>
          </a:p>
          <a:p>
            <a:pPr marL="0" lvl="0" indent="0" algn="l" rtl="0">
              <a:spcBef>
                <a:spcPts val="0"/>
              </a:spcBef>
              <a:spcAft>
                <a:spcPts val="0"/>
              </a:spcAft>
              <a:buNone/>
            </a:pPr>
            <a:endParaRPr dirty="0"/>
          </a:p>
        </p:txBody>
      </p:sp>
      <p:sp>
        <p:nvSpPr>
          <p:cNvPr id="936" name="Google Shape;936;g9c8fb7f29a_1_1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dirty="0"/>
          </a:p>
        </p:txBody>
      </p:sp>
    </p:spTree>
    <p:extLst>
      <p:ext uri="{BB962C8B-B14F-4D97-AF65-F5344CB8AC3E}">
        <p14:creationId xmlns:p14="http://schemas.microsoft.com/office/powerpoint/2010/main" val="25617758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9c8fb7f29a_1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9c8fb7f29a_1_2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t>Read this slide. </a:t>
            </a:r>
            <a:endParaRPr dirty="0"/>
          </a:p>
        </p:txBody>
      </p:sp>
      <p:sp>
        <p:nvSpPr>
          <p:cNvPr id="943" name="Google Shape;943;g9c8fb7f29a_1_2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98</a:t>
            </a:fld>
            <a:endParaRPr dirty="0"/>
          </a:p>
        </p:txBody>
      </p:sp>
    </p:spTree>
    <p:extLst>
      <p:ext uri="{BB962C8B-B14F-4D97-AF65-F5344CB8AC3E}">
        <p14:creationId xmlns:p14="http://schemas.microsoft.com/office/powerpoint/2010/main" val="16383900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9f7c05606e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9f7c05606e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t>Guiding Notes:</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None/>
            </a:pPr>
            <a:r>
              <a:rPr lang="en-US" dirty="0">
                <a:solidFill>
                  <a:srgbClr val="000000"/>
                </a:solidFill>
              </a:rPr>
              <a:t>Read the slide. Next, access the Student Assignment Library on </a:t>
            </a:r>
            <a:r>
              <a:rPr lang="en-US" u="sng" dirty="0">
                <a:solidFill>
                  <a:srgbClr val="000000"/>
                </a:solidFill>
                <a:hlinkClick r:id="rId3">
                  <a:extLst>
                    <a:ext uri="{A12FA001-AC4F-418D-AE19-62706E023703}">
                      <ahyp:hlinkClr xmlns:ahyp="http://schemas.microsoft.com/office/drawing/2018/hyperlinkcolor" val="tx"/>
                    </a:ext>
                  </a:extLst>
                </a:hlinkClick>
              </a:rPr>
              <a:t>www.kystandards.org</a:t>
            </a:r>
            <a:r>
              <a:rPr lang="en-US" dirty="0">
                <a:solidFill>
                  <a:srgbClr val="000000"/>
                </a:solidFill>
              </a:rPr>
              <a:t> and access the Grade 7 Strongly Aligned Assignment Teacher Notes. It is important to note that I.UE.3 is not included the Grade 7 Strongly Aligned Teacher Notes. The Grade 7 Strongly Aligned Teacher Notes are used here to build context about Grade 7 and to provide resources for participant exploration of how to implement I.UE.3.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Engage with the section entitled, Investigation: Part Three. In this section, students are required to research important technologies that originated between 600-1600 using the sources provided to complete the chart. Use the sources provided in Investigation: Part Three to complete the Grade 7 Social Studies Using Evidence Assignment. </a:t>
            </a:r>
            <a:endParaRPr dirty="0">
              <a:solidFill>
                <a:srgbClr val="000000"/>
              </a:solidFill>
            </a:endParaRPr>
          </a:p>
          <a:p>
            <a:pPr marL="0" lvl="0" indent="0" algn="l" rtl="0">
              <a:spcBef>
                <a:spcPts val="0"/>
              </a:spcBef>
              <a:spcAft>
                <a:spcPts val="0"/>
              </a:spcAft>
              <a:buNone/>
            </a:pPr>
            <a:endParaRPr dirty="0">
              <a:solidFill>
                <a:srgbClr val="000000"/>
              </a:solidFill>
            </a:endParaRPr>
          </a:p>
          <a:p>
            <a:pPr marL="0" lvl="0" indent="0" algn="l" rtl="0">
              <a:spcBef>
                <a:spcPts val="0"/>
              </a:spcBef>
              <a:spcAft>
                <a:spcPts val="0"/>
              </a:spcAft>
              <a:buNone/>
            </a:pPr>
            <a:r>
              <a:rPr lang="en-US" dirty="0">
                <a:solidFill>
                  <a:srgbClr val="000000"/>
                </a:solidFill>
              </a:rPr>
              <a:t>It is important to note that when students are engaging with the inquiry practices in Grade 7, they are developing their own compelling questions with teacher support and they are generating their own supporting questions. This will impact the evidence they gather, etc. Since this cannot be easily recreated here, participants are asked to use the Grade 7 Teacher Notes for examples of questions and resources. </a:t>
            </a:r>
            <a:endParaRPr dirty="0">
              <a:solidFill>
                <a:srgbClr val="000000"/>
              </a:solidFill>
            </a:endParaRPr>
          </a:p>
        </p:txBody>
      </p:sp>
      <p:sp>
        <p:nvSpPr>
          <p:cNvPr id="950" name="Google Shape;950;g9f7c05606e_1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99</a:t>
            </a:fld>
            <a:endParaRPr dirty="0"/>
          </a:p>
        </p:txBody>
      </p:sp>
    </p:spTree>
    <p:extLst>
      <p:ext uri="{BB962C8B-B14F-4D97-AF65-F5344CB8AC3E}">
        <p14:creationId xmlns:p14="http://schemas.microsoft.com/office/powerpoint/2010/main" val="1644350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151499302e1_0_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17" name="Google Shape;17;g151499302e1_0_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100"/>
              </a:spcBef>
              <a:spcAft>
                <a:spcPts val="0"/>
              </a:spcAft>
              <a:buClr>
                <a:srgbClr val="007780"/>
              </a:buClr>
              <a:buSzPts val="2400"/>
              <a:buNone/>
              <a:defRPr sz="2400">
                <a:solidFill>
                  <a:srgbClr val="007780"/>
                </a:solidFill>
                <a:latin typeface="Franklin Gothic Medium" panose="020B0603020102020204" pitchFamily="34" charset="0"/>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900"/>
              <a:buNone/>
              <a:defRPr sz="19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r>
              <a:rPr lang="en-US" dirty="0"/>
              <a:t>Click to edit Master subtitle style</a:t>
            </a:r>
            <a:endParaRPr dirty="0"/>
          </a:p>
        </p:txBody>
      </p:sp>
      <p:sp>
        <p:nvSpPr>
          <p:cNvPr id="18" name="Google Shape;18;g151499302e1_0_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chemeClr val="lt1"/>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19" name="Google Shape;19;g151499302e1_0_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007780"/>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0" name="Google Shape;20;g151499302e1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9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9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9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9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9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9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9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900" b="0" i="0" u="none" strike="noStrike" cap="none">
                <a:solidFill>
                  <a:srgbClr val="007780"/>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4361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g151499302e1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74" name="Google Shape;74;g151499302e1_0_6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75" name="Google Shape;75;g151499302e1_0_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6" name="Google Shape;76;g151499302e1_0_63"/>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7" name="Google Shape;77;g151499302e1_0_63"/>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65035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g151499302e1_0_6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0" name="Google Shape;80;g151499302e1_0_6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81" name="Google Shape;81;g151499302e1_0_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2" name="Google Shape;82;g151499302e1_0_6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83" name="Google Shape;83;g151499302e1_0_69"/>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5330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4"/>
        <p:cNvGrpSpPr/>
        <p:nvPr/>
      </p:nvGrpSpPr>
      <p:grpSpPr>
        <a:xfrm>
          <a:off x="0" y="0"/>
          <a:ext cx="0" cy="0"/>
          <a:chOff x="0" y="0"/>
          <a:chExt cx="0" cy="0"/>
        </a:xfrm>
      </p:grpSpPr>
      <p:sp>
        <p:nvSpPr>
          <p:cNvPr id="85" name="Google Shape;85;g151499302e1_0_75"/>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86" name="Google Shape;86;g151499302e1_0_75"/>
          <p:cNvSpPr txBox="1">
            <a:spLocks noGrp="1"/>
          </p:cNvSpPr>
          <p:nvPr>
            <p:ph type="body" idx="1"/>
          </p:nvPr>
        </p:nvSpPr>
        <p:spPr>
          <a:xfrm>
            <a:off x="4156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7" name="Google Shape;87;g151499302e1_0_75"/>
          <p:cNvSpPr txBox="1">
            <a:spLocks noGrp="1"/>
          </p:cNvSpPr>
          <p:nvPr>
            <p:ph type="body" idx="2"/>
          </p:nvPr>
        </p:nvSpPr>
        <p:spPr>
          <a:xfrm>
            <a:off x="6443200" y="1536633"/>
            <a:ext cx="5333100" cy="4555200"/>
          </a:xfrm>
          <a:prstGeom prst="rect">
            <a:avLst/>
          </a:prstGeom>
        </p:spPr>
        <p:txBody>
          <a:bodyPr spcFirstLastPara="1" wrap="square" lIns="91425" tIns="45700" rIns="91425" bIns="45700" anchor="t" anchorCtr="0">
            <a:normAutofit/>
          </a:bodyPr>
          <a:lstStyle>
            <a:lvl1pPr marL="457200" lvl="0" indent="-349250" rtl="0">
              <a:spcBef>
                <a:spcPts val="1100"/>
              </a:spcBef>
              <a:spcAft>
                <a:spcPts val="0"/>
              </a:spcAft>
              <a:buSzPts val="1900"/>
              <a:buChar char="•"/>
              <a:defRPr sz="1900"/>
            </a:lvl1pPr>
            <a:lvl2pPr marL="914400" lvl="1" indent="-330200" rtl="0">
              <a:spcBef>
                <a:spcPts val="500"/>
              </a:spcBef>
              <a:spcAft>
                <a:spcPts val="0"/>
              </a:spcAft>
              <a:buSzPts val="1600"/>
              <a:buChar char="•"/>
              <a:defRPr sz="1600"/>
            </a:lvl2pPr>
            <a:lvl3pPr marL="1371600" lvl="2" indent="-330200" rtl="0">
              <a:spcBef>
                <a:spcPts val="500"/>
              </a:spcBef>
              <a:spcAft>
                <a:spcPts val="0"/>
              </a:spcAft>
              <a:buSzPts val="1600"/>
              <a:buChar char="•"/>
              <a:defRPr sz="1600"/>
            </a:lvl3pPr>
            <a:lvl4pPr marL="1828800" lvl="3" indent="-330200" rtl="0">
              <a:spcBef>
                <a:spcPts val="500"/>
              </a:spcBef>
              <a:spcAft>
                <a:spcPts val="0"/>
              </a:spcAft>
              <a:buSzPts val="1600"/>
              <a:buChar char="•"/>
              <a:defRPr sz="1600"/>
            </a:lvl4pPr>
            <a:lvl5pPr marL="2286000" lvl="4" indent="-330200" rtl="0">
              <a:spcBef>
                <a:spcPts val="500"/>
              </a:spcBef>
              <a:spcAft>
                <a:spcPts val="0"/>
              </a:spcAft>
              <a:buSzPts val="1600"/>
              <a:buChar char="•"/>
              <a:defRPr sz="1600"/>
            </a:lvl5pPr>
            <a:lvl6pPr marL="2743200" lvl="5" indent="-330200" rtl="0">
              <a:spcBef>
                <a:spcPts val="500"/>
              </a:spcBef>
              <a:spcAft>
                <a:spcPts val="0"/>
              </a:spcAft>
              <a:buSzPts val="1600"/>
              <a:buChar char="•"/>
              <a:defRPr sz="1600"/>
            </a:lvl6pPr>
            <a:lvl7pPr marL="3200400" lvl="6" indent="-330200" rtl="0">
              <a:spcBef>
                <a:spcPts val="500"/>
              </a:spcBef>
              <a:spcAft>
                <a:spcPts val="0"/>
              </a:spcAft>
              <a:buSzPts val="1600"/>
              <a:buChar char="•"/>
              <a:defRPr sz="1600"/>
            </a:lvl7pPr>
            <a:lvl8pPr marL="3657600" lvl="7" indent="-330200" rtl="0">
              <a:spcBef>
                <a:spcPts val="500"/>
              </a:spcBef>
              <a:spcAft>
                <a:spcPts val="0"/>
              </a:spcAft>
              <a:buSzPts val="1600"/>
              <a:buChar char="•"/>
              <a:defRPr sz="1600"/>
            </a:lvl8pPr>
            <a:lvl9pPr marL="4114800" lvl="8" indent="-330200" rtl="0">
              <a:spcBef>
                <a:spcPts val="500"/>
              </a:spcBef>
              <a:spcAft>
                <a:spcPts val="0"/>
              </a:spcAft>
              <a:buSzPts val="1600"/>
              <a:buChar char="•"/>
              <a:defRPr sz="1600"/>
            </a:lvl9pPr>
          </a:lstStyle>
          <a:p>
            <a:pPr lvl="0"/>
            <a:r>
              <a:rPr lang="en-US"/>
              <a:t>Click to edit Master text styles</a:t>
            </a:r>
          </a:p>
        </p:txBody>
      </p:sp>
      <p:sp>
        <p:nvSpPr>
          <p:cNvPr id="88" name="Google Shape;88;g151499302e1_0_75"/>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9623455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g151499302e1_0_80"/>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91" name="Google Shape;91;g151499302e1_0_80"/>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rtl="0">
              <a:spcBef>
                <a:spcPts val="1100"/>
              </a:spcBef>
              <a:spcAft>
                <a:spcPts val="0"/>
              </a:spcAft>
              <a:buSzPts val="2800"/>
              <a:buChar char="•"/>
              <a:defRPr>
                <a:latin typeface="Franklin Gothic Book" panose="020B0503020102020204" pitchFamily="34" charset="0"/>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9250" rtl="0">
              <a:spcBef>
                <a:spcPts val="500"/>
              </a:spcBef>
              <a:spcAft>
                <a:spcPts val="0"/>
              </a:spcAft>
              <a:buSzPts val="1900"/>
              <a:buChar char="•"/>
              <a:defRPr/>
            </a:lvl4pPr>
            <a:lvl5pPr marL="2286000" lvl="4" indent="-349250" rtl="0">
              <a:spcBef>
                <a:spcPts val="500"/>
              </a:spcBef>
              <a:spcAft>
                <a:spcPts val="0"/>
              </a:spcAft>
              <a:buSzPts val="1900"/>
              <a:buChar char="•"/>
              <a:defRPr/>
            </a:lvl5pPr>
            <a:lvl6pPr marL="2743200" lvl="5" indent="-349250" rtl="0">
              <a:spcBef>
                <a:spcPts val="500"/>
              </a:spcBef>
              <a:spcAft>
                <a:spcPts val="0"/>
              </a:spcAft>
              <a:buSzPts val="1900"/>
              <a:buChar char="•"/>
              <a:defRPr/>
            </a:lvl6pPr>
            <a:lvl7pPr marL="3200400" lvl="6" indent="-349250" rtl="0">
              <a:spcBef>
                <a:spcPts val="500"/>
              </a:spcBef>
              <a:spcAft>
                <a:spcPts val="0"/>
              </a:spcAft>
              <a:buSzPts val="1900"/>
              <a:buChar char="•"/>
              <a:defRPr/>
            </a:lvl7pPr>
            <a:lvl8pPr marL="3657600" lvl="7" indent="-349250" rtl="0">
              <a:spcBef>
                <a:spcPts val="500"/>
              </a:spcBef>
              <a:spcAft>
                <a:spcPts val="0"/>
              </a:spcAft>
              <a:buSzPts val="1900"/>
              <a:buChar char="•"/>
              <a:defRPr/>
            </a:lvl8pPr>
            <a:lvl9pPr marL="4114800" lvl="8" indent="-349250" rtl="0">
              <a:spcBef>
                <a:spcPts val="500"/>
              </a:spcBef>
              <a:spcAft>
                <a:spcPts val="0"/>
              </a:spcAft>
              <a:buSzPts val="1900"/>
              <a:buChar char="•"/>
              <a:defRPr/>
            </a:lvl9pPr>
          </a:lstStyle>
          <a:p>
            <a:pPr lvl="0"/>
            <a:r>
              <a:rPr lang="en-US" dirty="0"/>
              <a:t>Click to edit Master text styles</a:t>
            </a:r>
          </a:p>
        </p:txBody>
      </p:sp>
      <p:sp>
        <p:nvSpPr>
          <p:cNvPr id="92" name="Google Shape;92;g151499302e1_0_80"/>
          <p:cNvSpPr txBox="1">
            <a:spLocks noGrp="1"/>
          </p:cNvSpPr>
          <p:nvPr>
            <p:ph type="sldNum" idx="12"/>
          </p:nvPr>
        </p:nvSpPr>
        <p:spPr>
          <a:xfrm>
            <a:off x="11296610" y="6217622"/>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716044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3"/>
        <p:cNvGrpSpPr/>
        <p:nvPr/>
      </p:nvGrpSpPr>
      <p:grpSpPr>
        <a:xfrm>
          <a:off x="0" y="0"/>
          <a:ext cx="0" cy="0"/>
          <a:chOff x="0" y="0"/>
          <a:chExt cx="0" cy="0"/>
        </a:xfrm>
      </p:grpSpPr>
      <p:sp>
        <p:nvSpPr>
          <p:cNvPr id="94" name="Google Shape;94;g151499302e1_0_84"/>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5" name="Google Shape;95;g151499302e1_0_8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96" name="Google Shape;96;g151499302e1_0_84"/>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4796337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97"/>
        <p:cNvGrpSpPr/>
        <p:nvPr/>
      </p:nvGrpSpPr>
      <p:grpSpPr>
        <a:xfrm>
          <a:off x="0" y="0"/>
          <a:ext cx="0" cy="0"/>
          <a:chOff x="0" y="0"/>
          <a:chExt cx="0" cy="0"/>
        </a:xfrm>
      </p:grpSpPr>
      <p:sp>
        <p:nvSpPr>
          <p:cNvPr id="98" name="Google Shape;98;g151499302e1_0_88"/>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99" name="Google Shape;99;g151499302e1_0_88"/>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13279534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0"/>
        <p:cNvGrpSpPr/>
        <p:nvPr/>
      </p:nvGrpSpPr>
      <p:grpSpPr>
        <a:xfrm>
          <a:off x="0" y="0"/>
          <a:ext cx="0" cy="0"/>
          <a:chOff x="0" y="0"/>
          <a:chExt cx="0" cy="0"/>
        </a:xfrm>
      </p:grpSpPr>
      <p:sp>
        <p:nvSpPr>
          <p:cNvPr id="101" name="Google Shape;101;g151499302e1_0_91"/>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2" name="Google Shape;102;g151499302e1_0_91"/>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3" name="Google Shape;103;g151499302e1_0_91"/>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4" name="Google Shape;104;g151499302e1_0_91"/>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82664862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5"/>
        <p:cNvGrpSpPr/>
        <p:nvPr/>
      </p:nvGrpSpPr>
      <p:grpSpPr>
        <a:xfrm>
          <a:off x="0" y="0"/>
          <a:ext cx="0" cy="0"/>
          <a:chOff x="0" y="0"/>
          <a:chExt cx="0" cy="0"/>
        </a:xfrm>
      </p:grpSpPr>
      <p:sp>
        <p:nvSpPr>
          <p:cNvPr id="106" name="Google Shape;106;g151499302e1_0_9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07" name="Google Shape;107;g151499302e1_0_9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08" name="Google Shape;108;g151499302e1_0_96"/>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09" name="Google Shape;109;g151499302e1_0_96"/>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0" name="Google Shape;110;g151499302e1_0_96"/>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1" name="Google Shape;111;g151499302e1_0_96"/>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2" name="Google Shape;112;g151499302e1_0_96"/>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3" name="Google Shape;113;g151499302e1_0_96"/>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4" name="Google Shape;114;g151499302e1_0_96"/>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5" name="Google Shape;115;g151499302e1_0_96"/>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6" name="Google Shape;116;g151499302e1_0_96"/>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7" name="Google Shape;117;g151499302e1_0_96"/>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8" name="Google Shape;118;g151499302e1_0_96"/>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19" name="Google Shape;119;g151499302e1_0_96"/>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0" name="Google Shape;120;g151499302e1_0_96"/>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1" name="Google Shape;121;g151499302e1_0_96"/>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82307750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2"/>
        <p:cNvGrpSpPr/>
        <p:nvPr/>
      </p:nvGrpSpPr>
      <p:grpSpPr>
        <a:xfrm>
          <a:off x="0" y="0"/>
          <a:ext cx="0" cy="0"/>
          <a:chOff x="0" y="0"/>
          <a:chExt cx="0" cy="0"/>
        </a:xfrm>
      </p:grpSpPr>
      <p:sp>
        <p:nvSpPr>
          <p:cNvPr id="123" name="Google Shape;123;g151499302e1_0_113"/>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rtl="0">
              <a:spcBef>
                <a:spcPts val="0"/>
              </a:spcBef>
              <a:spcAft>
                <a:spcPts val="0"/>
              </a:spcAft>
              <a:buSzPts val="1500"/>
              <a:buNone/>
              <a:defRPr sz="1900" b="0" i="0" u="none" strike="noStrike" cap="none">
                <a:solidFill>
                  <a:schemeClr val="dk2"/>
                </a:solidFill>
              </a:defRPr>
            </a:lvl2pPr>
            <a:lvl3pPr marR="0" lvl="2" algn="l" rtl="0">
              <a:spcBef>
                <a:spcPts val="0"/>
              </a:spcBef>
              <a:spcAft>
                <a:spcPts val="0"/>
              </a:spcAft>
              <a:buSzPts val="1500"/>
              <a:buNone/>
              <a:defRPr sz="1900" b="0" i="0" u="none" strike="noStrike" cap="none">
                <a:solidFill>
                  <a:schemeClr val="dk2"/>
                </a:solidFill>
              </a:defRPr>
            </a:lvl3pPr>
            <a:lvl4pPr marR="0" lvl="3" algn="l" rtl="0">
              <a:spcBef>
                <a:spcPts val="0"/>
              </a:spcBef>
              <a:spcAft>
                <a:spcPts val="0"/>
              </a:spcAft>
              <a:buSzPts val="1500"/>
              <a:buNone/>
              <a:defRPr sz="1900" b="0" i="0" u="none" strike="noStrike" cap="none">
                <a:solidFill>
                  <a:schemeClr val="dk2"/>
                </a:solidFill>
              </a:defRPr>
            </a:lvl4pPr>
            <a:lvl5pPr marR="0" lvl="4" algn="l" rtl="0">
              <a:spcBef>
                <a:spcPts val="0"/>
              </a:spcBef>
              <a:spcAft>
                <a:spcPts val="0"/>
              </a:spcAft>
              <a:buSzPts val="1500"/>
              <a:buNone/>
              <a:defRPr sz="1900" b="0" i="0" u="none" strike="noStrike" cap="none">
                <a:solidFill>
                  <a:schemeClr val="dk2"/>
                </a:solidFill>
              </a:defRPr>
            </a:lvl5pPr>
            <a:lvl6pPr marR="0" lvl="5" algn="l" rtl="0">
              <a:spcBef>
                <a:spcPts val="0"/>
              </a:spcBef>
              <a:spcAft>
                <a:spcPts val="0"/>
              </a:spcAft>
              <a:buSzPts val="1500"/>
              <a:buNone/>
              <a:defRPr sz="1900" b="0" i="0" u="none" strike="noStrike" cap="none">
                <a:solidFill>
                  <a:schemeClr val="dk2"/>
                </a:solidFill>
              </a:defRPr>
            </a:lvl6pPr>
            <a:lvl7pPr marR="0" lvl="6" algn="l" rtl="0">
              <a:spcBef>
                <a:spcPts val="0"/>
              </a:spcBef>
              <a:spcAft>
                <a:spcPts val="0"/>
              </a:spcAft>
              <a:buSzPts val="1500"/>
              <a:buNone/>
              <a:defRPr sz="1900" b="0" i="0" u="none" strike="noStrike" cap="none">
                <a:solidFill>
                  <a:schemeClr val="dk2"/>
                </a:solidFill>
              </a:defRPr>
            </a:lvl7pPr>
            <a:lvl8pPr marR="0" lvl="7" algn="l" rtl="0">
              <a:spcBef>
                <a:spcPts val="0"/>
              </a:spcBef>
              <a:spcAft>
                <a:spcPts val="0"/>
              </a:spcAft>
              <a:buSzPts val="1500"/>
              <a:buNone/>
              <a:defRPr sz="1900" b="0" i="0" u="none" strike="noStrike" cap="none">
                <a:solidFill>
                  <a:schemeClr val="dk2"/>
                </a:solidFill>
              </a:defRPr>
            </a:lvl8pPr>
            <a:lvl9pPr marR="0" lvl="8" algn="l" rtl="0">
              <a:spcBef>
                <a:spcPts val="0"/>
              </a:spcBef>
              <a:spcAft>
                <a:spcPts val="0"/>
              </a:spcAft>
              <a:buSzPts val="1500"/>
              <a:buNone/>
              <a:defRPr sz="1900" b="0" i="0" u="none" strike="noStrike" cap="none">
                <a:solidFill>
                  <a:schemeClr val="dk2"/>
                </a:solidFill>
              </a:defRPr>
            </a:lvl9pPr>
          </a:lstStyle>
          <a:p>
            <a:r>
              <a:rPr lang="en-US"/>
              <a:t>Click to edit Master title style</a:t>
            </a:r>
            <a:endParaRPr/>
          </a:p>
        </p:txBody>
      </p:sp>
      <p:sp>
        <p:nvSpPr>
          <p:cNvPr id="124" name="Google Shape;124;g151499302e1_0_11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smtClean="0"/>
              <a:t>‹#›</a:t>
            </a:fld>
            <a:endParaRPr lang="en-US" dirty="0"/>
          </a:p>
        </p:txBody>
      </p:sp>
      <p:sp>
        <p:nvSpPr>
          <p:cNvPr id="125" name="Google Shape;125;g151499302e1_0_113"/>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6" name="Google Shape;126;g151499302e1_0_113"/>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7" name="Google Shape;127;g151499302e1_0_113"/>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
        <p:nvSpPr>
          <p:cNvPr id="128" name="Google Shape;128;g151499302e1_0_113"/>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rtl="0">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rtl="0">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pPr lvl="0"/>
            <a:r>
              <a:rPr lang="en-US"/>
              <a:t>Click to edit Master text styles</a:t>
            </a:r>
          </a:p>
        </p:txBody>
      </p:sp>
    </p:spTree>
    <p:extLst>
      <p:ext uri="{BB962C8B-B14F-4D97-AF65-F5344CB8AC3E}">
        <p14:creationId xmlns:p14="http://schemas.microsoft.com/office/powerpoint/2010/main" val="162636836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g151499302e1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23" name="Google Shape;23;g151499302e1_0_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4" name="Google Shape;24;g151499302e1_0_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25" name="Google Shape;25;g151499302e1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6" name="Google Shape;26;g151499302e1_0_1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27" name="Google Shape;27;g151499302e1_0_12"/>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757253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g151499302e1_0_1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0" name="Google Shape;30;g151499302e1_0_1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1" name="Google Shape;31;g151499302e1_0_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2" name="Google Shape;32;g151499302e1_0_19"/>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3" name="Google Shape;33;g151499302e1_0_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14225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4"/>
        <p:cNvGrpSpPr/>
        <p:nvPr/>
      </p:nvGrpSpPr>
      <p:grpSpPr>
        <a:xfrm>
          <a:off x="0" y="0"/>
          <a:ext cx="0" cy="0"/>
          <a:chOff x="0" y="0"/>
          <a:chExt cx="0" cy="0"/>
        </a:xfrm>
      </p:grpSpPr>
      <p:sp>
        <p:nvSpPr>
          <p:cNvPr id="35" name="Google Shape;35;g151499302e1_0_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atin typeface="Franklin Gothic Medium" panose="020B0603020102020204" pitchFamily="34" charset="0"/>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dirty="0"/>
              <a:t>Click to edit Master title style</a:t>
            </a:r>
            <a:endParaRPr dirty="0"/>
          </a:p>
        </p:txBody>
      </p:sp>
      <p:sp>
        <p:nvSpPr>
          <p:cNvPr id="36" name="Google Shape;36;g151499302e1_0_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atin typeface="Franklin Gothic Book" panose="020B0503020102020204" pitchFamily="34" charset="0"/>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dirty="0"/>
              <a:t>Click to edit Master text styles</a:t>
            </a:r>
          </a:p>
        </p:txBody>
      </p:sp>
      <p:sp>
        <p:nvSpPr>
          <p:cNvPr id="37" name="Google Shape;37;g151499302e1_0_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8" name="Google Shape;38;g151499302e1_0_2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39" name="Google Shape;39;g151499302e1_0_2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123481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0"/>
        <p:cNvGrpSpPr/>
        <p:nvPr/>
      </p:nvGrpSpPr>
      <p:grpSpPr>
        <a:xfrm>
          <a:off x="0" y="0"/>
          <a:ext cx="0" cy="0"/>
          <a:chOff x="0" y="0"/>
          <a:chExt cx="0" cy="0"/>
        </a:xfrm>
      </p:grpSpPr>
      <p:sp>
        <p:nvSpPr>
          <p:cNvPr id="41" name="Google Shape;41;g151499302e1_0_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2" name="Google Shape;42;g151499302e1_0_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43" name="Google Shape;43;g151499302e1_0_31"/>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792512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g151499302e1_0_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46" name="Google Shape;46;g151499302e1_0_35"/>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g151499302e1_0_35"/>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48" name="Google Shape;48;g151499302e1_0_35"/>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1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900"/>
              <a:buNone/>
              <a:defRPr sz="19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9" name="Google Shape;49;g151499302e1_0_35"/>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rgbClr val="102649"/>
              </a:buClr>
              <a:buSzPts val="1900"/>
              <a:buChar char="•"/>
              <a:defRPr/>
            </a:lvl1pPr>
            <a:lvl2pPr marL="914400" lvl="1" indent="-349250" algn="l" rtl="0">
              <a:lnSpc>
                <a:spcPct val="90000"/>
              </a:lnSpc>
              <a:spcBef>
                <a:spcPts val="500"/>
              </a:spcBef>
              <a:spcAft>
                <a:spcPts val="0"/>
              </a:spcAft>
              <a:buClr>
                <a:srgbClr val="102649"/>
              </a:buClr>
              <a:buSzPts val="1900"/>
              <a:buChar char="•"/>
              <a:defRPr/>
            </a:lvl2pPr>
            <a:lvl3pPr marL="1371600" lvl="2" indent="-349250" algn="l" rtl="0">
              <a:lnSpc>
                <a:spcPct val="90000"/>
              </a:lnSpc>
              <a:spcBef>
                <a:spcPts val="500"/>
              </a:spcBef>
              <a:spcAft>
                <a:spcPts val="0"/>
              </a:spcAft>
              <a:buClr>
                <a:srgbClr val="102649"/>
              </a:buClr>
              <a:buSzPts val="1900"/>
              <a:buChar char="•"/>
              <a:defRPr/>
            </a:lvl3pPr>
            <a:lvl4pPr marL="1828800" lvl="3" indent="-349250" algn="l" rtl="0">
              <a:lnSpc>
                <a:spcPct val="90000"/>
              </a:lnSpc>
              <a:spcBef>
                <a:spcPts val="500"/>
              </a:spcBef>
              <a:spcAft>
                <a:spcPts val="0"/>
              </a:spcAft>
              <a:buClr>
                <a:srgbClr val="102649"/>
              </a:buClr>
              <a:buSzPts val="1900"/>
              <a:buChar char="•"/>
              <a:defRPr/>
            </a:lvl4pPr>
            <a:lvl5pPr marL="2286000" lvl="4" indent="-349250" algn="l" rtl="0">
              <a:lnSpc>
                <a:spcPct val="90000"/>
              </a:lnSpc>
              <a:spcBef>
                <a:spcPts val="500"/>
              </a:spcBef>
              <a:spcAft>
                <a:spcPts val="0"/>
              </a:spcAft>
              <a:buClr>
                <a:srgbClr val="102649"/>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pPr lvl="0"/>
            <a:r>
              <a:rPr lang="en-US"/>
              <a:t>Click to edit Master text styles</a:t>
            </a:r>
          </a:p>
        </p:txBody>
      </p:sp>
      <p:sp>
        <p:nvSpPr>
          <p:cNvPr id="50" name="Google Shape;50;g151499302e1_0_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1" name="Google Shape;51;g151499302e1_0_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2" name="Google Shape;52;g151499302e1_0_35"/>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941394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g151499302e1_0_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55" name="Google Shape;55;g151499302e1_0_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6" name="Google Shape;56;g151499302e1_0_4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57" name="Google Shape;57;g151499302e1_0_44"/>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76274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g151499302e1_0_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0" name="Google Shape;60;g151499302e1_0_49"/>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1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g151499302e1_0_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2" name="Google Shape;62;g151499302e1_0_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3" name="Google Shape;63;g151499302e1_0_4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solidFill>
                  <a:srgbClr val="102649"/>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64" name="Google Shape;64;g151499302e1_0_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102649"/>
                </a:solidFill>
                <a:latin typeface="Libre Franklin"/>
                <a:ea typeface="Libre Franklin"/>
                <a:cs typeface="Libre Franklin"/>
                <a:sym typeface="Libre Franklin"/>
              </a:defRPr>
            </a:lvl1pPr>
            <a:lvl2pPr marL="0" marR="0" lvl="1" indent="0" algn="l" rtl="0">
              <a:spcBef>
                <a:spcPts val="0"/>
              </a:spcBef>
              <a:buNone/>
              <a:defRPr sz="1900">
                <a:solidFill>
                  <a:srgbClr val="102649"/>
                </a:solidFill>
                <a:latin typeface="Libre Franklin"/>
                <a:ea typeface="Libre Franklin"/>
                <a:cs typeface="Libre Franklin"/>
                <a:sym typeface="Libre Franklin"/>
              </a:defRPr>
            </a:lvl2pPr>
            <a:lvl3pPr marL="0" marR="0" lvl="2" indent="0" algn="l" rtl="0">
              <a:spcBef>
                <a:spcPts val="0"/>
              </a:spcBef>
              <a:buNone/>
              <a:defRPr sz="1900">
                <a:solidFill>
                  <a:srgbClr val="102649"/>
                </a:solidFill>
                <a:latin typeface="Libre Franklin"/>
                <a:ea typeface="Libre Franklin"/>
                <a:cs typeface="Libre Franklin"/>
                <a:sym typeface="Libre Franklin"/>
              </a:defRPr>
            </a:lvl3pPr>
            <a:lvl4pPr marL="0" marR="0" lvl="3" indent="0" algn="l" rtl="0">
              <a:spcBef>
                <a:spcPts val="0"/>
              </a:spcBef>
              <a:buNone/>
              <a:defRPr sz="1900">
                <a:solidFill>
                  <a:srgbClr val="102649"/>
                </a:solidFill>
                <a:latin typeface="Libre Franklin"/>
                <a:ea typeface="Libre Franklin"/>
                <a:cs typeface="Libre Franklin"/>
                <a:sym typeface="Libre Franklin"/>
              </a:defRPr>
            </a:lvl4pPr>
            <a:lvl5pPr marL="0" marR="0" lvl="4" indent="0" algn="l" rtl="0">
              <a:spcBef>
                <a:spcPts val="0"/>
              </a:spcBef>
              <a:buNone/>
              <a:defRPr sz="1900">
                <a:solidFill>
                  <a:srgbClr val="102649"/>
                </a:solidFill>
                <a:latin typeface="Libre Franklin"/>
                <a:ea typeface="Libre Franklin"/>
                <a:cs typeface="Libre Franklin"/>
                <a:sym typeface="Libre Franklin"/>
              </a:defRPr>
            </a:lvl5pPr>
            <a:lvl6pPr marL="0" marR="0" lvl="5" indent="0" algn="l" rtl="0">
              <a:spcBef>
                <a:spcPts val="0"/>
              </a:spcBef>
              <a:buNone/>
              <a:defRPr sz="1900">
                <a:solidFill>
                  <a:srgbClr val="102649"/>
                </a:solidFill>
                <a:latin typeface="Libre Franklin"/>
                <a:ea typeface="Libre Franklin"/>
                <a:cs typeface="Libre Franklin"/>
                <a:sym typeface="Libre Franklin"/>
              </a:defRPr>
            </a:lvl6pPr>
            <a:lvl7pPr marL="0" marR="0" lvl="6" indent="0" algn="l" rtl="0">
              <a:spcBef>
                <a:spcPts val="0"/>
              </a:spcBef>
              <a:buNone/>
              <a:defRPr sz="1900">
                <a:solidFill>
                  <a:srgbClr val="102649"/>
                </a:solidFill>
                <a:latin typeface="Libre Franklin"/>
                <a:ea typeface="Libre Franklin"/>
                <a:cs typeface="Libre Franklin"/>
                <a:sym typeface="Libre Franklin"/>
              </a:defRPr>
            </a:lvl7pPr>
            <a:lvl8pPr marL="0" marR="0" lvl="7" indent="0" algn="l" rtl="0">
              <a:spcBef>
                <a:spcPts val="0"/>
              </a:spcBef>
              <a:buNone/>
              <a:defRPr sz="1900">
                <a:solidFill>
                  <a:srgbClr val="102649"/>
                </a:solidFill>
                <a:latin typeface="Libre Franklin"/>
                <a:ea typeface="Libre Franklin"/>
                <a:cs typeface="Libre Franklin"/>
                <a:sym typeface="Libre Franklin"/>
              </a:defRPr>
            </a:lvl8pPr>
            <a:lvl9pPr marL="0" marR="0" lvl="8" indent="0" algn="l" rtl="0">
              <a:spcBef>
                <a:spcPts val="0"/>
              </a:spcBef>
              <a:buNone/>
              <a:defRPr sz="19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690478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g151499302e1_0_5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r>
              <a:rPr lang="en-US"/>
              <a:t>Click to edit Master title style</a:t>
            </a:r>
            <a:endParaRPr/>
          </a:p>
        </p:txBody>
      </p:sp>
      <p:sp>
        <p:nvSpPr>
          <p:cNvPr id="67" name="Google Shape;67;g151499302e1_0_56"/>
          <p:cNvSpPr>
            <a:spLocks noGrp="1"/>
          </p:cNvSpPr>
          <p:nvPr>
            <p:ph type="pic" idx="2"/>
          </p:nvPr>
        </p:nvSpPr>
        <p:spPr>
          <a:xfrm>
            <a:off x="5183188" y="987425"/>
            <a:ext cx="6172500" cy="4873500"/>
          </a:xfrm>
          <a:prstGeom prst="rect">
            <a:avLst/>
          </a:prstGeom>
          <a:noFill/>
          <a:ln>
            <a:noFill/>
          </a:ln>
        </p:spPr>
      </p:sp>
      <p:sp>
        <p:nvSpPr>
          <p:cNvPr id="68" name="Google Shape;68;g151499302e1_0_5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1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500"/>
              <a:buNone/>
              <a:defRPr sz="15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100"/>
              <a:buNone/>
              <a:defRPr sz="1100"/>
            </a:lvl4pPr>
            <a:lvl5pPr marL="2286000" lvl="4" indent="-228600" algn="l" rtl="0">
              <a:lnSpc>
                <a:spcPct val="90000"/>
              </a:lnSpc>
              <a:spcBef>
                <a:spcPts val="500"/>
              </a:spcBef>
              <a:spcAft>
                <a:spcPts val="0"/>
              </a:spcAft>
              <a:buClr>
                <a:srgbClr val="102649"/>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pPr lvl="0"/>
            <a:r>
              <a:rPr lang="en-US"/>
              <a:t>Click to edit Master text styles</a:t>
            </a:r>
          </a:p>
        </p:txBody>
      </p:sp>
      <p:sp>
        <p:nvSpPr>
          <p:cNvPr id="69" name="Google Shape;69;g151499302e1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0" name="Google Shape;70;g151499302e1_0_56"/>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lang="en-US" dirty="0"/>
          </a:p>
        </p:txBody>
      </p:sp>
      <p:sp>
        <p:nvSpPr>
          <p:cNvPr id="71" name="Google Shape;71;g151499302e1_0_56"/>
          <p:cNvSpPr txBox="1">
            <a:spLocks noGrp="1"/>
          </p:cNvSpPr>
          <p:nvPr>
            <p:ph type="sldNum" idx="12"/>
          </p:nvPr>
        </p:nvSpPr>
        <p:spPr>
          <a:xfrm>
            <a:off x="11409045" y="6333134"/>
            <a:ext cx="731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76477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g151499302e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dirty="0"/>
          </a:p>
        </p:txBody>
      </p:sp>
      <p:sp>
        <p:nvSpPr>
          <p:cNvPr id="11" name="Google Shape;11;g151499302e1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2" name="Google Shape;12;g151499302e1_0_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3" name="Google Shape;13;g151499302e1_0_0"/>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5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500"/>
              <a:buNone/>
              <a:defRPr sz="1900" b="0" i="0" u="none" strike="noStrike" cap="none">
                <a:solidFill>
                  <a:schemeClr val="dk1"/>
                </a:solidFill>
                <a:latin typeface="Libre Franklin"/>
                <a:ea typeface="Libre Franklin"/>
                <a:cs typeface="Libre Franklin"/>
                <a:sym typeface="Libre Franklin"/>
              </a:defRPr>
            </a:lvl9pPr>
          </a:lstStyle>
          <a:p>
            <a:endParaRPr lang="en-US" dirty="0"/>
          </a:p>
        </p:txBody>
      </p:sp>
      <p:sp>
        <p:nvSpPr>
          <p:cNvPr id="14" name="Google Shape;14;g151499302e1_0_0"/>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lvl="0" algn="r" rtl="0">
              <a:buNone/>
              <a:defRPr sz="1300">
                <a:solidFill>
                  <a:srgbClr val="102649"/>
                </a:solidFill>
                <a:latin typeface="Libre Franklin"/>
                <a:ea typeface="Libre Franklin"/>
                <a:cs typeface="Libre Franklin"/>
                <a:sym typeface="Libre Franklin"/>
              </a:defRPr>
            </a:lvl1pPr>
            <a:lvl2pPr lvl="1" algn="r" rtl="0">
              <a:buNone/>
              <a:defRPr sz="1300">
                <a:solidFill>
                  <a:srgbClr val="102649"/>
                </a:solidFill>
                <a:latin typeface="Libre Franklin"/>
                <a:ea typeface="Libre Franklin"/>
                <a:cs typeface="Libre Franklin"/>
                <a:sym typeface="Libre Franklin"/>
              </a:defRPr>
            </a:lvl2pPr>
            <a:lvl3pPr lvl="2" algn="r" rtl="0">
              <a:buNone/>
              <a:defRPr sz="1300">
                <a:solidFill>
                  <a:srgbClr val="102649"/>
                </a:solidFill>
                <a:latin typeface="Libre Franklin"/>
                <a:ea typeface="Libre Franklin"/>
                <a:cs typeface="Libre Franklin"/>
                <a:sym typeface="Libre Franklin"/>
              </a:defRPr>
            </a:lvl3pPr>
            <a:lvl4pPr lvl="3" algn="r" rtl="0">
              <a:buNone/>
              <a:defRPr sz="1300">
                <a:solidFill>
                  <a:srgbClr val="102649"/>
                </a:solidFill>
                <a:latin typeface="Libre Franklin"/>
                <a:ea typeface="Libre Franklin"/>
                <a:cs typeface="Libre Franklin"/>
                <a:sym typeface="Libre Franklin"/>
              </a:defRPr>
            </a:lvl4pPr>
            <a:lvl5pPr lvl="4" algn="r" rtl="0">
              <a:buNone/>
              <a:defRPr sz="1300">
                <a:solidFill>
                  <a:srgbClr val="102649"/>
                </a:solidFill>
                <a:latin typeface="Libre Franklin"/>
                <a:ea typeface="Libre Franklin"/>
                <a:cs typeface="Libre Franklin"/>
                <a:sym typeface="Libre Franklin"/>
              </a:defRPr>
            </a:lvl5pPr>
            <a:lvl6pPr lvl="5" algn="r" rtl="0">
              <a:buNone/>
              <a:defRPr sz="1300">
                <a:solidFill>
                  <a:srgbClr val="102649"/>
                </a:solidFill>
                <a:latin typeface="Libre Franklin"/>
                <a:ea typeface="Libre Franklin"/>
                <a:cs typeface="Libre Franklin"/>
                <a:sym typeface="Libre Franklin"/>
              </a:defRPr>
            </a:lvl6pPr>
            <a:lvl7pPr lvl="6" algn="r" rtl="0">
              <a:buNone/>
              <a:defRPr sz="1300">
                <a:solidFill>
                  <a:srgbClr val="102649"/>
                </a:solidFill>
                <a:latin typeface="Libre Franklin"/>
                <a:ea typeface="Libre Franklin"/>
                <a:cs typeface="Libre Franklin"/>
                <a:sym typeface="Libre Franklin"/>
              </a:defRPr>
            </a:lvl7pPr>
            <a:lvl8pPr lvl="7" algn="r" rtl="0">
              <a:buNone/>
              <a:defRPr sz="1300">
                <a:solidFill>
                  <a:srgbClr val="102649"/>
                </a:solidFill>
                <a:latin typeface="Libre Franklin"/>
                <a:ea typeface="Libre Franklin"/>
                <a:cs typeface="Libre Franklin"/>
                <a:sym typeface="Libre Franklin"/>
              </a:defRPr>
            </a:lvl8pPr>
            <a:lvl9pPr lvl="8" algn="r" rtl="0">
              <a:buNone/>
              <a:defRPr sz="1300">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24623307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Franklin Gothic Medium" panose="020B0603020102020204" pitchFamily="34" charset="0"/>
          <a:ea typeface="Franklin Gothic Medium" panose="020B06030201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High_School_Social_Studies_Using_Evidence.docx" TargetMode="External"/><Relationship Id="rId2" Type="http://schemas.openxmlformats.org/officeDocument/2006/relationships/notesSlide" Target="../notesSlides/notesSlide106.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HS_SS_Strongly_Aligned_Assignment.docx"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Unpacking_the_Using_Evidence_Standards.docx" TargetMode="External"/><Relationship Id="rId2" Type="http://schemas.openxmlformats.org/officeDocument/2006/relationships/notesSlide" Target="../notesSlides/notesSlide10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s://www.education.ky.gov/_layouts/download.aspx?SourceUrl=/curriculum/standards/kyacadstand/Documents/HS_SS_Strongly_Aligned_Assignment.docx" TargetMode="External"/><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8_SS_Strongly_Aligned_Assignment.docx" TargetMode="External"/><Relationship Id="rId5" Type="http://schemas.openxmlformats.org/officeDocument/2006/relationships/hyperlink" Target="https://www.education.ky.gov/_layouts/download.aspx?SourceUrl=/curriculum/standards/kyacadstand/Documents/Grade_2_SS_Strongly_Aligned_Assignment.docx" TargetMode="External"/><Relationship Id="rId4" Type="http://schemas.openxmlformats.org/officeDocument/2006/relationships/hyperlink" Target="http://www.kystandards.or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edutopia.org/blog/creating-a-culture-of-inquiry-andrew-miller#:~:text=It%20can%20create%20student%20ownership,it%20vital%20throughout%20the%20year"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readwritethink.org/files/resources/lesson_images/lesson1132/AnnotationGuide.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education.ky.gov/curriculum/standards/kyacadstand/Documents/High_School_SS_Strongly_Aligned_Assignment_2.docx" TargetMode="External"/><Relationship Id="rId2" Type="http://schemas.openxmlformats.org/officeDocument/2006/relationships/notesSlide" Target="../notesSlides/notesSlide121.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6_SS_Strongly_Aligned_Assignment.docx" TargetMode="External"/><Relationship Id="rId5" Type="http://schemas.openxmlformats.org/officeDocument/2006/relationships/hyperlink" Target="https://www.education.ky.gov/_layouts/download.aspx?SourceUrl=/curriculum/standards/kyacadstand/Documents/Grade_1_SS_Strongly_Aligned_Assignment.docx" TargetMode="External"/><Relationship Id="rId4" Type="http://schemas.openxmlformats.org/officeDocument/2006/relationships/hyperlink" Target="http://www.kystandards.org" TargetMode="Externa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hyperlink" Target="https://pz.harvard.edu/sites/default/files/Chalk%20Talk_1.pdf" TargetMode="External"/><Relationship Id="rId2" Type="http://schemas.openxmlformats.org/officeDocument/2006/relationships/notesSlide" Target="../notesSlides/notesSlide12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hyperlink" Target="https://pz.harvard.edu/sites/default/files/+1%20Routine.pdf" TargetMode="External"/><Relationship Id="rId2" Type="http://schemas.openxmlformats.org/officeDocument/2006/relationships/notesSlide" Target="../notesSlides/notesSlide12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hyperlink" Target="https://vimeo.com/292405879" TargetMode="External"/><Relationship Id="rId2" Type="http://schemas.openxmlformats.org/officeDocument/2006/relationships/notesSlide" Target="../notesSlides/notesSlide129.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7" Type="http://schemas.openxmlformats.org/officeDocument/2006/relationships/hyperlink" Target="https://www.education.ky.gov/_layouts/download.aspx?SourceUrl=/curriculum/standards/kyacadstand/Documents/High_School_SS_Strongly_Aligned_Assignment_2_TN.docx" TargetMode="External"/><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7_SS_Strongly_Aligned_Assignment_TN.docx" TargetMode="External"/><Relationship Id="rId5" Type="http://schemas.openxmlformats.org/officeDocument/2006/relationships/hyperlink" Target="https://www.education.ky.gov/_layouts/download.aspx?SourceUrl=/curriculum/standards/kyacadstand/Documents/Grade_3_SS_Strongly_Aligned_Assignment_TN.docx" TargetMode="External"/><Relationship Id="rId4" Type="http://schemas.openxmlformats.org/officeDocument/2006/relationships/hyperlink" Target="http://www.kystandards.org" TargetMode="Externa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hyperlink" Target="https://www.edutopia.org/article/civics-education-and-student-driven-civic-action" TargetMode="External"/><Relationship Id="rId2" Type="http://schemas.openxmlformats.org/officeDocument/2006/relationships/notesSlide" Target="../notesSlides/notesSlide136.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MYzInovThPU&amp;feature=emb_logo" TargetMode="External"/><Relationship Id="rId2" Type="http://schemas.openxmlformats.org/officeDocument/2006/relationships/notesSlide" Target="../notesSlides/notesSlide138.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5MPekCd0mHk" TargetMode="External"/><Relationship Id="rId2" Type="http://schemas.openxmlformats.org/officeDocument/2006/relationships/notesSlide" Target="../notesSlides/notesSlide13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hyperlink" Target="https://docs.google.com/document/d/1cHQZ5a6nyTKJa4rYuPycnEjAPqSG7jBwGBcH8py-I-E/edit?usp=sharing" TargetMode="External"/><Relationship Id="rId2" Type="http://schemas.openxmlformats.org/officeDocument/2006/relationships/notesSlide" Target="../notesSlides/notesSlide145.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s://www.education.ky.gov/curriculum/standards/kyacadstand/Documents/Kentucky_Academic_Standards_for_Social_Studies.pdf"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s://www.facinghistory.org/resource-library/teaching-strategies/gallery-walk" TargetMode="External"/><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hyperlink" Target="https://www.education.ky.gov/curriculum/standards/kyacadstand/Documents/Kentucky_Academic_Standards_for_Social_Studies.pdf" TargetMode="External"/><Relationship Id="rId2" Type="http://schemas.openxmlformats.org/officeDocument/2006/relationships/notesSlide" Target="../notesSlides/notesSlide147.xml"/><Relationship Id="rId1" Type="http://schemas.openxmlformats.org/officeDocument/2006/relationships/slideLayout" Target="../slideLayouts/slideLayout4.xml"/><Relationship Id="rId4" Type="http://schemas.openxmlformats.org/officeDocument/2006/relationships/hyperlink" Target="https://pz.harvard.edu/sites/default/files/Claim%20Support%20Question_0.pdf"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kystandards.org/standards-resources/sal/ss_sal/"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hyperlink" Target="http://www.kystandards.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lwkerwaV2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www.mncsse.org/video/civic-inquiry-video-transcript-english"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hyperlink" Target="https://www.mncsse.org/video/historical-inquiry-video-transcript-english" TargetMode="External"/><Relationship Id="rId5" Type="http://schemas.openxmlformats.org/officeDocument/2006/relationships/hyperlink" Target="https://www.mncsse.org/video/geographic-inquiry-video-transcript-english" TargetMode="External"/><Relationship Id="rId4" Type="http://schemas.openxmlformats.org/officeDocument/2006/relationships/hyperlink" Target="https://www.mncsse.org/video/economic-reasoning-video-transcript-english"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hyperlink" Target="httpshttps://www.education.ky.gov/_layouts/download.aspx?SourceUrl=/curriculum/standards/kyacadstand/Documents/Kindergarten_Social_Studies_Using_Evidence_Assignment.docx"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K_SS_Strongly_Aligned_Assignment_TN.doc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Grade_2_SS_Strongly_Aligned_Assignment.docx" TargetMode="External"/><Relationship Id="rId2" Type="http://schemas.openxmlformats.org/officeDocument/2006/relationships/notesSlide" Target="../notesSlides/notesSlide90.xml"/><Relationship Id="rId1" Type="http://schemas.openxmlformats.org/officeDocument/2006/relationships/slideLayout" Target="../slideLayouts/slideLayout4.xml"/><Relationship Id="rId6" Type="http://schemas.openxmlformats.org/officeDocument/2006/relationships/hyperlink" Target="https://www.education.ky.gov/_layouts/download.aspx?SourceUrl=/curriculum/standards/kyacadstand/Documents/Grade_2_SS_Strongly_Aligned_Assignment_TN.docx" TargetMode="External"/><Relationship Id="rId5" Type="http://schemas.openxmlformats.org/officeDocument/2006/relationships/hyperlink" Target="https://www.education.ky.gov/_layouts/download.aspx?SourceUrl=/curriculum/standards/kyacadstand/Documents/Grade_2_Social_Studies_Using_Evidence_Assignment.docx" TargetMode="External"/><Relationship Id="rId4" Type="http://schemas.openxmlformats.org/officeDocument/2006/relationships/hyperlink" Target="https://docs.google.com/document/d/10_hzMdTny9Zcg83ZCy8XM8ofmzJvnfGOX7ows9IBJs8/edi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education.ky.gov/curriculum/standards/kyacadstand/Documents/The_Boston_Massacre_of_1770_Sources.pdf" TargetMode="External"/><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Grade_5_Social_Studies_Using_Evidence_Assignment.docx"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s://www.education.ky.gov/_layouts/download.aspx?SourceUrl=/curriculum/standards/kyacadstand/Documents/Grade_7_Using_Evidence_Resource.docx" TargetMode="External"/><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hyperlink" Target="https://www.education.ky.gov/_layouts/download.aspx?SourceUrl=/curriculum/standards/kyacadstand/Documents/Grade_7_SS_Strongly_Aligned_Assignment_TN.doc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7"/>
          <p:cNvSpPr txBox="1">
            <a:spLocks noGrp="1"/>
          </p:cNvSpPr>
          <p:nvPr>
            <p:ph type="ctrTitle"/>
          </p:nvPr>
        </p:nvSpPr>
        <p:spPr>
          <a:xfrm>
            <a:off x="2630129"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29" name="Google Shape;129;p17"/>
          <p:cNvSpPr txBox="1">
            <a:spLocks noGrp="1"/>
          </p:cNvSpPr>
          <p:nvPr>
            <p:ph type="subTitle" idx="1"/>
          </p:nvPr>
        </p:nvSpPr>
        <p:spPr>
          <a:xfrm>
            <a:off x="3357796" y="3602038"/>
            <a:ext cx="7310203"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The </a:t>
            </a:r>
            <a:r>
              <a:rPr lang="en-US" i="1" dirty="0"/>
              <a:t>Kentucky Academic Standards (KAS) for the Social Studies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0" y="27558"/>
            <a:ext cx="11587397"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100" dirty="0"/>
              <a:t>What are the inquiry practices outlined in the </a:t>
            </a:r>
            <a:r>
              <a:rPr lang="en-US" sz="4100" i="1" dirty="0"/>
              <a:t>KAS for Social Studies?</a:t>
            </a:r>
            <a:endParaRPr sz="4100" dirty="0"/>
          </a:p>
        </p:txBody>
      </p:sp>
      <p:pic>
        <p:nvPicPr>
          <p:cNvPr id="206" name="Google Shape;206;p28" descr="This chart can be found on page 14 of the KAS for Social Studies.  " title="Inquiry Practices of the KAS for Social Studies"/>
          <p:cNvPicPr preferRelativeResize="0"/>
          <p:nvPr/>
        </p:nvPicPr>
        <p:blipFill rotWithShape="1">
          <a:blip r:embed="rId3">
            <a:alphaModFix/>
          </a:blip>
          <a:srcRect/>
          <a:stretch/>
        </p:blipFill>
        <p:spPr>
          <a:xfrm>
            <a:off x="727022" y="1353258"/>
            <a:ext cx="9081897" cy="448139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33"/>
          <p:cNvSpPr txBox="1">
            <a:spLocks noGrp="1"/>
          </p:cNvSpPr>
          <p:nvPr>
            <p:ph type="title"/>
          </p:nvPr>
        </p:nvSpPr>
        <p:spPr>
          <a:xfrm>
            <a:off x="0" y="383400"/>
            <a:ext cx="12363450" cy="166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Reflection </a:t>
            </a:r>
            <a:endParaRPr dirty="0"/>
          </a:p>
          <a:p>
            <a:pPr marL="0" lvl="0" indent="0" algn="l" rtl="0">
              <a:spcBef>
                <a:spcPts val="0"/>
              </a:spcBef>
              <a:spcAft>
                <a:spcPts val="0"/>
              </a:spcAft>
              <a:buNone/>
            </a:pPr>
            <a:endParaRPr dirty="0"/>
          </a:p>
        </p:txBody>
      </p:sp>
      <p:sp>
        <p:nvSpPr>
          <p:cNvPr id="960" name="Google Shape;960;p133"/>
          <p:cNvSpPr txBox="1">
            <a:spLocks noGrp="1"/>
          </p:cNvSpPr>
          <p:nvPr>
            <p:ph type="body" idx="1"/>
          </p:nvPr>
        </p:nvSpPr>
        <p:spPr>
          <a:xfrm>
            <a:off x="318800" y="1990650"/>
            <a:ext cx="10958700" cy="2584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resonated with you as you engaged with the</a:t>
            </a:r>
            <a:r>
              <a:rPr lang="en-US" sz="3200" dirty="0"/>
              <a:t> Grade 7 Using Evidence Assignment? </a:t>
            </a:r>
            <a:r>
              <a:rPr lang="en-US" sz="3200" dirty="0">
                <a:latin typeface="Franklin Gothic Book" panose="020B0503020102020204" pitchFamily="34" charset="0"/>
              </a:rPr>
              <a:t>What were your takeaways? </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If you are a Grade 6 or Grade 8 teacher, how would you modify this application of UE 3 to meet the needs of your grade level expectations?</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Why is understanding the progressions of the UE standards in middle school critical for student learning? </a:t>
            </a:r>
            <a:endParaRPr sz="3200" dirty="0">
              <a:latin typeface="Franklin Gothic Book" panose="020B05030201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34"/>
          <p:cNvSpPr txBox="1">
            <a:spLocks noGrp="1"/>
          </p:cNvSpPr>
          <p:nvPr>
            <p:ph type="title"/>
          </p:nvPr>
        </p:nvSpPr>
        <p:spPr>
          <a:xfrm>
            <a:off x="0" y="0"/>
            <a:ext cx="119062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a:t>
            </a:r>
            <a:endParaRPr dirty="0"/>
          </a:p>
        </p:txBody>
      </p:sp>
      <p:pic>
        <p:nvPicPr>
          <p:cNvPr id="968" name="Google Shape;968;p134" descr="This high school overview can be found on page 139 of the KAS for Social Studies" title="Image of high school grade banded overview"/>
          <p:cNvPicPr preferRelativeResize="0"/>
          <p:nvPr/>
        </p:nvPicPr>
        <p:blipFill rotWithShape="1">
          <a:blip r:embed="rId3">
            <a:alphaModFix/>
          </a:blip>
          <a:srcRect b="23552"/>
          <a:stretch/>
        </p:blipFill>
        <p:spPr>
          <a:xfrm>
            <a:off x="1660900" y="1117599"/>
            <a:ext cx="9197600" cy="4622801"/>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35"/>
          <p:cNvSpPr txBox="1">
            <a:spLocks noGrp="1"/>
          </p:cNvSpPr>
          <p:nvPr>
            <p:ph type="title"/>
          </p:nvPr>
        </p:nvSpPr>
        <p:spPr>
          <a:xfrm>
            <a:off x="297050" y="0"/>
            <a:ext cx="11161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a:t>
            </a:r>
            <a:endParaRPr dirty="0"/>
          </a:p>
        </p:txBody>
      </p:sp>
      <p:sp>
        <p:nvSpPr>
          <p:cNvPr id="975" name="Google Shape;975;p135"/>
          <p:cNvSpPr txBox="1">
            <a:spLocks noGrp="1"/>
          </p:cNvSpPr>
          <p:nvPr>
            <p:ph type="body" idx="1"/>
          </p:nvPr>
        </p:nvSpPr>
        <p:spPr>
          <a:xfrm>
            <a:off x="297050" y="911225"/>
            <a:ext cx="109521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When engaging with UE standards for high school, it is important to remember the standards found within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are not meant to be taught in silos because they impact one another.</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Remember, at the high school level, </a:t>
            </a:r>
            <a:r>
              <a:rPr lang="en-US" sz="2400" dirty="0">
                <a:latin typeface="Franklin Gothic Book" panose="020B0503020102020204" pitchFamily="34" charset="0"/>
              </a:rPr>
              <a:t>teachers should provide opportunities for students to generate their own compelling questions to frame thinking, inquiry and/or understanding of key concepts in civics, economics, geography, U.S. history and world history. Students have been gen</a:t>
            </a:r>
            <a:r>
              <a:rPr lang="en-US" dirty="0">
                <a:latin typeface="Franklin Gothic Book" panose="020B0503020102020204" pitchFamily="34" charset="0"/>
              </a:rPr>
              <a:t>erating their own supporting questions since Middle school.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when engaging with UE standard 2, </a:t>
            </a:r>
            <a:r>
              <a:rPr lang="en-US" b="1" dirty="0">
                <a:latin typeface="Franklin Gothic Book" panose="020B0503020102020204" pitchFamily="34" charset="0"/>
              </a:rPr>
              <a:t>students should be gathering information and evidence</a:t>
            </a:r>
            <a:r>
              <a:rPr lang="en-US" dirty="0">
                <a:latin typeface="Franklin Gothic Book" panose="020B0503020102020204" pitchFamily="34" charset="0"/>
              </a:rPr>
              <a:t> from credible sources representing a variety of perspectives relevant to the compelling and/or supporting questions </a:t>
            </a:r>
            <a:r>
              <a:rPr lang="en-US" b="1" dirty="0">
                <a:latin typeface="Franklin Gothic Book" panose="020B0503020102020204" pitchFamily="34" charset="0"/>
              </a:rPr>
              <a:t>they generate</a:t>
            </a:r>
            <a:r>
              <a:rPr lang="en-US" dirty="0">
                <a:latin typeface="Franklin Gothic Book" panose="020B0503020102020204" pitchFamily="34" charset="0"/>
              </a:rPr>
              <a:t> in the disciplines of civics, economics, geography, U.S. history and world history. </a:t>
            </a:r>
            <a:endParaRPr dirty="0">
              <a:latin typeface="Franklin Gothic Book" panose="020B05030201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136"/>
          <p:cNvSpPr txBox="1">
            <a:spLocks noGrp="1"/>
          </p:cNvSpPr>
          <p:nvPr>
            <p:ph type="title"/>
          </p:nvPr>
        </p:nvSpPr>
        <p:spPr>
          <a:xfrm>
            <a:off x="0" y="18350"/>
            <a:ext cx="11811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High School (2)</a:t>
            </a:r>
            <a:endParaRPr dirty="0"/>
          </a:p>
        </p:txBody>
      </p:sp>
      <p:sp>
        <p:nvSpPr>
          <p:cNvPr id="982" name="Google Shape;982;p136"/>
          <p:cNvSpPr txBox="1">
            <a:spLocks noGrp="1"/>
          </p:cNvSpPr>
          <p:nvPr>
            <p:ph type="body" idx="1"/>
          </p:nvPr>
        </p:nvSpPr>
        <p:spPr>
          <a:xfrm>
            <a:off x="0" y="900550"/>
            <a:ext cx="11492400" cy="3961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For this deeper dive, you will engage with two Using Evidence standards, Standards 1 and 2, to understand some of the sourcing skills required at high school. They are: </a:t>
            </a:r>
            <a:endParaRPr dirty="0">
              <a:latin typeface="Franklin Gothic Book" panose="020B0503020102020204" pitchFamily="34" charset="0"/>
            </a:endParaRPr>
          </a:p>
          <a:p>
            <a:pPr marL="457200" lvl="0" indent="-393700" algn="l" rtl="0">
              <a:lnSpc>
                <a:spcPct val="115000"/>
              </a:lnSpc>
              <a:spcBef>
                <a:spcPts val="1200"/>
              </a:spcBef>
              <a:spcAft>
                <a:spcPts val="0"/>
              </a:spcAft>
              <a:buSzPts val="2600"/>
              <a:buChar char="•"/>
            </a:pPr>
            <a:r>
              <a:rPr lang="en-US" dirty="0">
                <a:latin typeface="Franklin Gothic Book" panose="020B0503020102020204" pitchFamily="34" charset="0"/>
              </a:rPr>
              <a:t>HS.UH.I.UE.1 Evaluate the credibility of multiple sources representing a variety of perspectives relevant to compelling and/or supporting questions in U.S. history.</a:t>
            </a:r>
            <a:endParaRPr dirty="0">
              <a:latin typeface="Franklin Gothic Book" panose="020B0503020102020204" pitchFamily="34" charset="0"/>
            </a:endParaRPr>
          </a:p>
          <a:p>
            <a:pPr marL="457200" lvl="0" indent="-330200" algn="l" rtl="0">
              <a:spcBef>
                <a:spcPts val="0"/>
              </a:spcBef>
              <a:spcAft>
                <a:spcPts val="0"/>
              </a:spcAft>
              <a:buSzPts val="1600"/>
              <a:buChar char="•"/>
            </a:pPr>
            <a:r>
              <a:rPr lang="en-US" dirty="0">
                <a:latin typeface="Franklin Gothic Book" panose="020B0503020102020204" pitchFamily="34" charset="0"/>
              </a:rPr>
              <a:t>HS.UH.I.UE.2 Gather information and evidence from credible sources representing a variety of perspectives relevant to compelling and/or supporting questions in U.S. history.</a:t>
            </a:r>
            <a:endParaRPr dirty="0">
              <a:latin typeface="Franklin Gothic Book" panose="020B0503020102020204" pitchFamily="34" charset="0"/>
            </a:endParaRPr>
          </a:p>
          <a:p>
            <a:pPr marL="914400" lvl="1" indent="-330200" algn="l" rtl="0">
              <a:spcBef>
                <a:spcPts val="0"/>
              </a:spcBef>
              <a:spcAft>
                <a:spcPts val="0"/>
              </a:spcAft>
              <a:buSzPts val="1600"/>
              <a:buChar char="•"/>
            </a:pPr>
            <a:r>
              <a:rPr lang="en-US" sz="2800" dirty="0">
                <a:latin typeface="Franklin Gothic Book" panose="020B0503020102020204" pitchFamily="34" charset="0"/>
              </a:rPr>
              <a:t>This standard is repeated for civics, economics, geography, and world history in high school. </a:t>
            </a:r>
            <a:endParaRPr sz="2800" dirty="0">
              <a:latin typeface="Franklin Gothic Book" panose="020B05030201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137"/>
          <p:cNvSpPr txBox="1">
            <a:spLocks noGrp="1"/>
          </p:cNvSpPr>
          <p:nvPr>
            <p:ph type="title"/>
          </p:nvPr>
        </p:nvSpPr>
        <p:spPr>
          <a:xfrm>
            <a:off x="340774" y="18325"/>
            <a:ext cx="1185122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High School (3)</a:t>
            </a:r>
            <a:endParaRPr dirty="0"/>
          </a:p>
        </p:txBody>
      </p:sp>
      <p:sp>
        <p:nvSpPr>
          <p:cNvPr id="989" name="Google Shape;989;p137"/>
          <p:cNvSpPr txBox="1">
            <a:spLocks noGrp="1"/>
          </p:cNvSpPr>
          <p:nvPr>
            <p:ph type="body" idx="1"/>
          </p:nvPr>
        </p:nvSpPr>
        <p:spPr>
          <a:xfrm>
            <a:off x="340774" y="873125"/>
            <a:ext cx="11851226"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Let’s examine some of the key terms in UE 1 and  2. Remember, we are using HS.C.I.UE.2 which refers to civics. However, this standard repeats with the disciplines of economics, geography, U.S. history and world history. </a:t>
            </a:r>
            <a:endParaRPr sz="2400" dirty="0">
              <a:latin typeface="Franklin Gothic Book" panose="020B0503020102020204" pitchFamily="34" charset="0"/>
            </a:endParaRPr>
          </a:p>
          <a:p>
            <a:pPr marL="0" lvl="0" indent="0" algn="l" rtl="0">
              <a:spcBef>
                <a:spcPts val="1000"/>
              </a:spcBef>
              <a:spcAft>
                <a:spcPts val="0"/>
              </a:spcAft>
              <a:buNone/>
            </a:pPr>
            <a:endParaRPr sz="2400" dirty="0">
              <a:latin typeface="Franklin Gothic Book" panose="020B0503020102020204" pitchFamily="34" charset="0"/>
            </a:endParaRPr>
          </a:p>
          <a:p>
            <a:pPr marL="0" lvl="0" indent="0" algn="l" rtl="0">
              <a:spcBef>
                <a:spcPts val="1000"/>
              </a:spcBef>
              <a:spcAft>
                <a:spcPts val="0"/>
              </a:spcAft>
              <a:buNone/>
            </a:pPr>
            <a:r>
              <a:rPr lang="en-US" sz="2400" dirty="0">
                <a:latin typeface="Franklin Gothic Book" panose="020B0503020102020204" pitchFamily="34" charset="0"/>
              </a:rPr>
              <a:t>Individually, with a partner, a small grade level group, or PLC, circle and highlight the key words in the following standard: </a:t>
            </a:r>
            <a:endParaRPr sz="2400" dirty="0">
              <a:latin typeface="Franklin Gothic Book" panose="020B0503020102020204" pitchFamily="34" charset="0"/>
            </a:endParaRPr>
          </a:p>
          <a:p>
            <a:pPr marL="457200" lvl="0" indent="-336550" algn="l" rtl="0">
              <a:lnSpc>
                <a:spcPct val="115000"/>
              </a:lnSpc>
              <a:spcBef>
                <a:spcPts val="1200"/>
              </a:spcBef>
              <a:spcAft>
                <a:spcPts val="0"/>
              </a:spcAft>
              <a:buSzPts val="1700"/>
              <a:buChar char="•"/>
            </a:pPr>
            <a:r>
              <a:rPr lang="en-US" sz="2400" dirty="0">
                <a:latin typeface="Franklin Gothic Book" panose="020B0503020102020204" pitchFamily="34" charset="0"/>
              </a:rPr>
              <a:t>HS.UH.I.UE.1 Evaluate the credibility of multiple sources representing a variety of perspectives relevant to compelling and/or supporting questions in U.S. history. </a:t>
            </a:r>
            <a:endParaRPr sz="2400" dirty="0">
              <a:latin typeface="Franklin Gothic Book" panose="020B0503020102020204" pitchFamily="34" charset="0"/>
            </a:endParaRPr>
          </a:p>
          <a:p>
            <a:pPr marL="457200" lvl="0" indent="-336550" algn="l" rtl="0">
              <a:spcBef>
                <a:spcPts val="0"/>
              </a:spcBef>
              <a:spcAft>
                <a:spcPts val="0"/>
              </a:spcAft>
              <a:buSzPts val="1700"/>
              <a:buChar char="•"/>
            </a:pPr>
            <a:r>
              <a:rPr lang="en-US" sz="2400" dirty="0">
                <a:latin typeface="Franklin Gothic Book" panose="020B0503020102020204" pitchFamily="34" charset="0"/>
              </a:rPr>
              <a:t>HS.UH.I.UE.2 Gather information and evidence from credible sources representing a variety of perspectives relevant to compelling and/or supporting questions in U.S. history.</a:t>
            </a:r>
            <a:endParaRPr sz="2400" dirty="0">
              <a:latin typeface="Franklin Gothic Book" panose="020B05030201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38"/>
          <p:cNvSpPr txBox="1">
            <a:spLocks noGrp="1"/>
          </p:cNvSpPr>
          <p:nvPr>
            <p:ph type="title"/>
          </p:nvPr>
        </p:nvSpPr>
        <p:spPr>
          <a:xfrm>
            <a:off x="28575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a:t>
            </a:r>
            <a:endParaRPr dirty="0"/>
          </a:p>
          <a:p>
            <a:pPr marL="0" lvl="0" indent="0" algn="l" rtl="0">
              <a:spcBef>
                <a:spcPts val="0"/>
              </a:spcBef>
              <a:spcAft>
                <a:spcPts val="0"/>
              </a:spcAft>
              <a:buNone/>
            </a:pPr>
            <a:r>
              <a:rPr lang="en-US" dirty="0"/>
              <a:t>Using Evidence High School (4)</a:t>
            </a:r>
            <a:endParaRPr dirty="0"/>
          </a:p>
        </p:txBody>
      </p:sp>
      <p:sp>
        <p:nvSpPr>
          <p:cNvPr id="996" name="Google Shape;996;p138"/>
          <p:cNvSpPr txBox="1">
            <a:spLocks noGrp="1"/>
          </p:cNvSpPr>
          <p:nvPr>
            <p:ph type="body" idx="1"/>
          </p:nvPr>
        </p:nvSpPr>
        <p:spPr>
          <a:xfrm>
            <a:off x="590550" y="13440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Let’s examine the standard. Did you identify the same key words?: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406400" algn="l" rtl="0">
              <a:lnSpc>
                <a:spcPct val="115000"/>
              </a:lnSpc>
              <a:spcBef>
                <a:spcPts val="1200"/>
              </a:spcBef>
              <a:spcAft>
                <a:spcPts val="0"/>
              </a:spcAft>
              <a:buSzPts val="2800"/>
              <a:buChar char="•"/>
            </a:pPr>
            <a:r>
              <a:rPr lang="en-US" dirty="0">
                <a:latin typeface="Franklin Gothic Book" panose="020B0503020102020204" pitchFamily="34" charset="0"/>
              </a:rPr>
              <a:t>HS.UH.I.UE.1 </a:t>
            </a:r>
            <a:r>
              <a:rPr lang="en-US" dirty="0">
                <a:highlight>
                  <a:srgbClr val="FFFF00"/>
                </a:highlight>
                <a:latin typeface="Franklin Gothic Book" panose="020B0503020102020204" pitchFamily="34" charset="0"/>
              </a:rPr>
              <a:t>Evaluate </a:t>
            </a:r>
            <a:r>
              <a:rPr lang="en-US" dirty="0">
                <a:latin typeface="Franklin Gothic Book" panose="020B0503020102020204" pitchFamily="34" charset="0"/>
              </a:rPr>
              <a:t>the </a:t>
            </a:r>
            <a:r>
              <a:rPr lang="en-US" dirty="0">
                <a:highlight>
                  <a:srgbClr val="FFFF00"/>
                </a:highlight>
                <a:latin typeface="Franklin Gothic Book" panose="020B0503020102020204" pitchFamily="34" charset="0"/>
              </a:rPr>
              <a:t>credibility</a:t>
            </a:r>
            <a:r>
              <a:rPr lang="en-US" dirty="0">
                <a:latin typeface="Franklin Gothic Book" panose="020B0503020102020204" pitchFamily="34" charset="0"/>
              </a:rPr>
              <a:t> of </a:t>
            </a:r>
            <a:r>
              <a:rPr lang="en-US" dirty="0">
                <a:highlight>
                  <a:srgbClr val="FFFF00"/>
                </a:highlight>
                <a:latin typeface="Franklin Gothic Book" panose="020B0503020102020204" pitchFamily="34" charset="0"/>
              </a:rPr>
              <a:t>multiple sources</a:t>
            </a:r>
            <a:r>
              <a:rPr lang="en-US" dirty="0">
                <a:latin typeface="Franklin Gothic Book" panose="020B0503020102020204" pitchFamily="34" charset="0"/>
              </a:rPr>
              <a:t> representing a </a:t>
            </a:r>
            <a:r>
              <a:rPr lang="en-US" dirty="0">
                <a:highlight>
                  <a:srgbClr val="FFFF00"/>
                </a:highlight>
                <a:latin typeface="Franklin Gothic Book" panose="020B0503020102020204" pitchFamily="34" charset="0"/>
              </a:rPr>
              <a:t>variety of perspectives</a:t>
            </a:r>
            <a:r>
              <a:rPr lang="en-US" dirty="0">
                <a:latin typeface="Franklin Gothic Book" panose="020B0503020102020204" pitchFamily="34" charset="0"/>
              </a:rPr>
              <a:t> relevant to </a:t>
            </a:r>
            <a:r>
              <a:rPr lang="en-US" dirty="0">
                <a:highlight>
                  <a:srgbClr val="FFFF00"/>
                </a:highlight>
                <a:latin typeface="Franklin Gothic Book" panose="020B0503020102020204" pitchFamily="34" charset="0"/>
              </a:rPr>
              <a:t>compelling and/or supporting</a:t>
            </a:r>
            <a:r>
              <a:rPr lang="en-US" dirty="0">
                <a:latin typeface="Franklin Gothic Book" panose="020B0503020102020204" pitchFamily="34" charset="0"/>
              </a:rPr>
              <a:t> questions in </a:t>
            </a:r>
            <a:r>
              <a:rPr lang="en-US" dirty="0">
                <a:highlight>
                  <a:srgbClr val="FFFF00"/>
                </a:highlight>
                <a:latin typeface="Franklin Gothic Book" panose="020B0503020102020204" pitchFamily="34" charset="0"/>
              </a:rPr>
              <a:t>U.S. history.</a:t>
            </a:r>
            <a:endParaRPr dirty="0">
              <a:highlight>
                <a:srgbClr val="FFFF00"/>
              </a:highlight>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HS.UH.I.UE.2 </a:t>
            </a:r>
            <a:r>
              <a:rPr lang="en-US" dirty="0">
                <a:highlight>
                  <a:srgbClr val="FFFF00"/>
                </a:highlight>
                <a:latin typeface="Franklin Gothic Book" panose="020B0503020102020204" pitchFamily="34" charset="0"/>
              </a:rPr>
              <a:t>Gather</a:t>
            </a:r>
            <a:r>
              <a:rPr lang="en-US" dirty="0">
                <a:latin typeface="Franklin Gothic Book" panose="020B0503020102020204" pitchFamily="34" charset="0"/>
              </a:rPr>
              <a:t> information and evidence from </a:t>
            </a:r>
            <a:r>
              <a:rPr lang="en-US" dirty="0">
                <a:highlight>
                  <a:srgbClr val="FFFF00"/>
                </a:highlight>
                <a:latin typeface="Franklin Gothic Book" panose="020B0503020102020204" pitchFamily="34" charset="0"/>
              </a:rPr>
              <a:t>credible sources </a:t>
            </a:r>
            <a:r>
              <a:rPr lang="en-US" dirty="0">
                <a:latin typeface="Franklin Gothic Book" panose="020B0503020102020204" pitchFamily="34" charset="0"/>
              </a:rPr>
              <a:t>representing a </a:t>
            </a:r>
            <a:r>
              <a:rPr lang="en-US" dirty="0">
                <a:highlight>
                  <a:srgbClr val="FFFF00"/>
                </a:highlight>
                <a:latin typeface="Franklin Gothic Book" panose="020B0503020102020204" pitchFamily="34" charset="0"/>
              </a:rPr>
              <a:t>variety of perspectives </a:t>
            </a:r>
            <a:r>
              <a:rPr lang="en-US" dirty="0">
                <a:latin typeface="Franklin Gothic Book" panose="020B0503020102020204" pitchFamily="34" charset="0"/>
              </a:rPr>
              <a:t>relevant to </a:t>
            </a:r>
            <a:r>
              <a:rPr lang="en-US" dirty="0">
                <a:highlight>
                  <a:srgbClr val="FFFF00"/>
                </a:highlight>
                <a:latin typeface="Franklin Gothic Book" panose="020B0503020102020204" pitchFamily="34" charset="0"/>
              </a:rPr>
              <a:t>compelling and/or supporting</a:t>
            </a:r>
            <a:r>
              <a:rPr lang="en-US" dirty="0">
                <a:latin typeface="Franklin Gothic Book" panose="020B0503020102020204" pitchFamily="34" charset="0"/>
              </a:rPr>
              <a:t> questions </a:t>
            </a:r>
            <a:r>
              <a:rPr lang="en-US" sz="2600" dirty="0">
                <a:latin typeface="Franklin Gothic Book" panose="020B0503020102020204" pitchFamily="34" charset="0"/>
              </a:rPr>
              <a:t>in </a:t>
            </a:r>
            <a:r>
              <a:rPr lang="en-US" sz="2600" dirty="0">
                <a:highlight>
                  <a:srgbClr val="FFFF00"/>
                </a:highlight>
                <a:latin typeface="Franklin Gothic Book" panose="020B0503020102020204" pitchFamily="34" charset="0"/>
              </a:rPr>
              <a:t>U.S. history.</a:t>
            </a:r>
            <a:endParaRPr dirty="0">
              <a:highlight>
                <a:srgbClr val="FFFF00"/>
              </a:highlight>
              <a:latin typeface="Franklin Gothic Book" panose="020B05030201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39"/>
          <p:cNvSpPr txBox="1">
            <a:spLocks noGrp="1"/>
          </p:cNvSpPr>
          <p:nvPr>
            <p:ph type="title"/>
          </p:nvPr>
        </p:nvSpPr>
        <p:spPr>
          <a:xfrm>
            <a:off x="263150" y="148750"/>
            <a:ext cx="12233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a:t>
            </a:r>
            <a:endParaRPr dirty="0"/>
          </a:p>
          <a:p>
            <a:pPr marL="0" lvl="0" indent="0" algn="l" rtl="0">
              <a:spcBef>
                <a:spcPts val="0"/>
              </a:spcBef>
              <a:spcAft>
                <a:spcPts val="0"/>
              </a:spcAft>
              <a:buClr>
                <a:schemeClr val="dk1"/>
              </a:buClr>
              <a:buSzPts val="1100"/>
              <a:buFont typeface="Arial"/>
              <a:buNone/>
            </a:pPr>
            <a:r>
              <a:rPr lang="en-US" dirty="0"/>
              <a:t>Using Evidence High School Application</a:t>
            </a:r>
            <a:endParaRPr dirty="0"/>
          </a:p>
        </p:txBody>
      </p:sp>
      <p:sp>
        <p:nvSpPr>
          <p:cNvPr id="1003" name="Google Shape;1003;p139"/>
          <p:cNvSpPr txBox="1">
            <a:spLocks noGrp="1"/>
          </p:cNvSpPr>
          <p:nvPr>
            <p:ph type="body" idx="1"/>
          </p:nvPr>
        </p:nvSpPr>
        <p:spPr>
          <a:xfrm>
            <a:off x="453650" y="1474450"/>
            <a:ext cx="10984200" cy="4258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To understand how to implement UE 1 and 2, access the </a:t>
            </a:r>
            <a:r>
              <a:rPr lang="en-US" sz="2600" u="sng" dirty="0">
                <a:solidFill>
                  <a:schemeClr val="hlink"/>
                </a:solidFill>
                <a:latin typeface="Franklin Gothic Book" panose="020B0503020102020204" pitchFamily="34" charset="0"/>
                <a:hlinkClick r:id="rId3"/>
              </a:rPr>
              <a:t>High School Social Studies Using Evidence Assignment</a:t>
            </a:r>
            <a:r>
              <a:rPr lang="en-US" sz="2600" dirty="0">
                <a:latin typeface="Franklin Gothic Book" panose="020B0503020102020204" pitchFamily="34" charset="0"/>
              </a:rPr>
              <a:t> and the </a:t>
            </a:r>
            <a:r>
              <a:rPr lang="en-US" sz="2600" u="sng" dirty="0">
                <a:solidFill>
                  <a:schemeClr val="hlink"/>
                </a:solidFill>
                <a:latin typeface="Franklin Gothic Book" panose="020B0503020102020204" pitchFamily="34" charset="0"/>
                <a:hlinkClick r:id="rId4"/>
              </a:rPr>
              <a:t>Strongly Aligned Assignment for High School</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For this deeper dive, you will engage with standards HS.UH.I.UE.1 and HS.UH.I.UE.2 to gather and evaluate sources to answer the supporting question: ““How have international trends, domestic and foreign policies impacted American culture and society from 1945 - present?” </a:t>
            </a:r>
            <a:endParaRPr sz="2600" b="1" dirty="0">
              <a:latin typeface="Franklin Gothic Book" panose="020B0503020102020204" pitchFamily="34" charset="0"/>
            </a:endParaRPr>
          </a:p>
          <a:p>
            <a:pPr marL="0" lvl="0" indent="0" algn="l" rtl="0">
              <a:spcBef>
                <a:spcPts val="1000"/>
              </a:spcBef>
              <a:spcAft>
                <a:spcPts val="0"/>
              </a:spcAft>
              <a:buNone/>
            </a:pPr>
            <a:endParaRPr sz="2600" b="1"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Complete this work individually, with a partner, grade banded group, or a PLC.</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6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40"/>
          <p:cNvSpPr txBox="1">
            <a:spLocks noGrp="1"/>
          </p:cNvSpPr>
          <p:nvPr>
            <p:ph type="title"/>
          </p:nvPr>
        </p:nvSpPr>
        <p:spPr>
          <a:xfrm>
            <a:off x="0" y="264575"/>
            <a:ext cx="11696700" cy="14619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High School</a:t>
            </a:r>
            <a:endParaRPr dirty="0"/>
          </a:p>
          <a:p>
            <a:pPr marL="0" lvl="0" indent="0" algn="l" rtl="0">
              <a:spcBef>
                <a:spcPts val="0"/>
              </a:spcBef>
              <a:spcAft>
                <a:spcPts val="0"/>
              </a:spcAft>
              <a:buNone/>
            </a:pPr>
            <a:r>
              <a:rPr lang="en-US" dirty="0"/>
              <a:t>Reflection</a:t>
            </a:r>
            <a:endParaRPr dirty="0"/>
          </a:p>
        </p:txBody>
      </p:sp>
      <p:sp>
        <p:nvSpPr>
          <p:cNvPr id="1011" name="Google Shape;1011;p140"/>
          <p:cNvSpPr txBox="1">
            <a:spLocks noGrp="1"/>
          </p:cNvSpPr>
          <p:nvPr>
            <p:ph type="body" idx="1"/>
          </p:nvPr>
        </p:nvSpPr>
        <p:spPr>
          <a:xfrm>
            <a:off x="590550" y="2063875"/>
            <a:ext cx="10515600" cy="3642300"/>
          </a:xfrm>
          <a:prstGeom prst="rect">
            <a:avLst/>
          </a:prstGeom>
        </p:spPr>
        <p:txBody>
          <a:bodyPr spcFirstLastPara="1" wrap="square" lIns="91425" tIns="45700" rIns="91425" bIns="45700" anchor="t" anchorCtr="0">
            <a:noAutofit/>
          </a:bodyPr>
          <a:lstStyle/>
          <a:p>
            <a:pPr marL="609600" lvl="0" indent="-514350" algn="l" rtl="0">
              <a:spcBef>
                <a:spcPts val="1000"/>
              </a:spcBef>
              <a:spcAft>
                <a:spcPts val="0"/>
              </a:spcAft>
              <a:buSzPts val="2100"/>
              <a:buFont typeface="+mj-lt"/>
              <a:buAutoNum type="arabicPeriod"/>
            </a:pPr>
            <a:r>
              <a:rPr lang="en-US" sz="3500" dirty="0">
                <a:latin typeface="Franklin Gothic Book" panose="020B0503020102020204" pitchFamily="34" charset="0"/>
              </a:rPr>
              <a:t>What resonated with you as you engaged with the High School Using Evidence Assignment? What were your takeaways? </a:t>
            </a:r>
          </a:p>
          <a:p>
            <a:pPr marL="609600" lvl="0" indent="-514350" algn="l" rtl="0">
              <a:spcBef>
                <a:spcPts val="1000"/>
              </a:spcBef>
              <a:spcAft>
                <a:spcPts val="0"/>
              </a:spcAft>
              <a:buSzPts val="2100"/>
              <a:buFont typeface="+mj-lt"/>
              <a:buAutoNum type="arabicPeriod"/>
            </a:pPr>
            <a:r>
              <a:rPr lang="en-US" sz="3500" dirty="0">
                <a:latin typeface="Franklin Gothic Book" panose="020B0503020102020204" pitchFamily="34" charset="0"/>
              </a:rPr>
              <a:t>Why is understanding the progressions of the UE standards prior to high school critical for student learning in high school? </a:t>
            </a:r>
            <a:endParaRPr sz="3500" dirty="0">
              <a:latin typeface="Franklin Gothic Book" panose="020B05030201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141"/>
          <p:cNvSpPr txBox="1">
            <a:spLocks noGrp="1"/>
          </p:cNvSpPr>
          <p:nvPr>
            <p:ph type="title"/>
          </p:nvPr>
        </p:nvSpPr>
        <p:spPr>
          <a:xfrm>
            <a:off x="222025" y="-571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018" name="Google Shape;1018;p141"/>
          <p:cNvSpPr txBox="1">
            <a:spLocks noGrp="1"/>
          </p:cNvSpPr>
          <p:nvPr>
            <p:ph type="body" idx="1"/>
          </p:nvPr>
        </p:nvSpPr>
        <p:spPr>
          <a:xfrm>
            <a:off x="222025" y="1083900"/>
            <a:ext cx="11730000" cy="4690200"/>
          </a:xfrm>
          <a:prstGeom prst="rect">
            <a:avLst/>
          </a:prstGeom>
        </p:spPr>
        <p:txBody>
          <a:bodyPr spcFirstLastPara="1" wrap="square" lIns="91425" tIns="45700" rIns="91425" bIns="45700" anchor="t" anchorCtr="0">
            <a:noAutofit/>
          </a:bodyPr>
          <a:lstStyle/>
          <a:p>
            <a:pPr marL="457200" lvl="0" indent="-336550" algn="l" rtl="0">
              <a:spcBef>
                <a:spcPts val="1000"/>
              </a:spcBef>
              <a:spcAft>
                <a:spcPts val="0"/>
              </a:spcAft>
              <a:buSzPts val="1700"/>
              <a:buChar char="•"/>
            </a:pPr>
            <a:r>
              <a:rPr lang="en-US" sz="2700" dirty="0">
                <a:solidFill>
                  <a:srgbClr val="000000"/>
                </a:solidFill>
                <a:latin typeface="Franklin Gothic Book" panose="020B0503020102020204" pitchFamily="34" charset="0"/>
              </a:rPr>
              <a:t>Revisit the Unpacking the </a:t>
            </a:r>
            <a:r>
              <a:rPr lang="en-US" sz="2700" u="sng" dirty="0">
                <a:solidFill>
                  <a:schemeClr val="hlink"/>
                </a:solidFill>
                <a:latin typeface="Franklin Gothic Book" panose="020B0503020102020204" pitchFamily="34" charset="0"/>
                <a:hlinkClick r:id="rId3"/>
              </a:rPr>
              <a:t>Using Evidence Standards tool </a:t>
            </a:r>
            <a:r>
              <a:rPr lang="en-US" sz="2700" dirty="0">
                <a:latin typeface="Franklin Gothic Book" panose="020B0503020102020204" pitchFamily="34" charset="0"/>
              </a:rPr>
              <a:t>                                    that you completed in </a:t>
            </a:r>
            <a:r>
              <a:rPr lang="en-US" sz="2700" i="1" dirty="0">
                <a:latin typeface="Franklin Gothic Book" panose="020B0503020102020204" pitchFamily="34" charset="0"/>
              </a:rPr>
              <a:t>Module One: Getting to Know the KAS for Social Studies.</a:t>
            </a:r>
            <a:endParaRPr sz="2700" i="1"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As you review your responses in the chart, consider what you learned in this section of the </a:t>
            </a:r>
            <a:r>
              <a:rPr lang="en-US" sz="2700" i="1" dirty="0">
                <a:latin typeface="Franklin Gothic Book" panose="020B0503020102020204" pitchFamily="34" charset="0"/>
              </a:rPr>
              <a:t>Inquiry Practices</a:t>
            </a:r>
            <a:r>
              <a:rPr lang="en-US" sz="2700" dirty="0">
                <a:latin typeface="Franklin Gothic Book" panose="020B0503020102020204" pitchFamily="34" charset="0"/>
              </a:rPr>
              <a:t> Module. Are there any sections you would revise based on what you learned?</a:t>
            </a:r>
            <a:endParaRPr sz="2700"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a:p>
            <a:pPr marL="0" lvl="0" indent="0" algn="l" rtl="0">
              <a:spcBef>
                <a:spcPts val="1000"/>
              </a:spcBef>
              <a:spcAft>
                <a:spcPts val="0"/>
              </a:spcAft>
              <a:buNone/>
            </a:pPr>
            <a:endParaRPr sz="2900" i="1" dirty="0">
              <a:latin typeface="Franklin Gothic Book" panose="020B0503020102020204" pitchFamily="34" charset="0"/>
            </a:endParaRPr>
          </a:p>
        </p:txBody>
      </p:sp>
      <p:pic>
        <p:nvPicPr>
          <p:cNvPr id="1019" name="Google Shape;1019;p141" descr="Unpacking the Using Evidence Standards template image" title="Unpacking the Using Evidence Standards template image"/>
          <p:cNvPicPr preferRelativeResize="0"/>
          <p:nvPr/>
        </p:nvPicPr>
        <p:blipFill>
          <a:blip r:embed="rId4">
            <a:alphaModFix/>
          </a:blip>
          <a:stretch>
            <a:fillRect/>
          </a:stretch>
        </p:blipFill>
        <p:spPr>
          <a:xfrm>
            <a:off x="2911975" y="3429000"/>
            <a:ext cx="6694501" cy="1870522"/>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E05B-E151-218C-5E4A-BB21EA5AB0C1}"/>
              </a:ext>
            </a:extLst>
          </p:cNvPr>
          <p:cNvSpPr>
            <a:spLocks noGrp="1"/>
          </p:cNvSpPr>
          <p:nvPr>
            <p:ph type="title"/>
          </p:nvPr>
        </p:nvSpPr>
        <p:spPr/>
        <p:txBody>
          <a:bodyPr/>
          <a:lstStyle/>
          <a:p>
            <a:r>
              <a:rPr lang="en-US" dirty="0"/>
              <a:t>Reflection (continued)</a:t>
            </a:r>
          </a:p>
        </p:txBody>
      </p:sp>
      <p:sp>
        <p:nvSpPr>
          <p:cNvPr id="3" name="Text Placeholder 2">
            <a:extLst>
              <a:ext uri="{FF2B5EF4-FFF2-40B4-BE49-F238E27FC236}">
                <a16:creationId xmlns:a16="http://schemas.microsoft.com/office/drawing/2014/main" id="{910AD687-4317-C71A-21B4-B4578445E2F8}"/>
              </a:ext>
            </a:extLst>
          </p:cNvPr>
          <p:cNvSpPr>
            <a:spLocks noGrp="1"/>
          </p:cNvSpPr>
          <p:nvPr>
            <p:ph type="body" idx="1"/>
          </p:nvPr>
        </p:nvSpPr>
        <p:spPr/>
        <p:txBody>
          <a:bodyPr/>
          <a:lstStyle/>
          <a:p>
            <a:pPr marL="552450" indent="0">
              <a:lnSpc>
                <a:spcPct val="100000"/>
              </a:lnSpc>
              <a:spcBef>
                <a:spcPts val="0"/>
              </a:spcBef>
              <a:buClr>
                <a:srgbClr val="3F3F3F"/>
              </a:buClr>
              <a:buSzPts val="2100"/>
              <a:buNone/>
            </a:pPr>
            <a:r>
              <a:rPr lang="en-US" sz="3200" dirty="0">
                <a:solidFill>
                  <a:srgbClr val="3F3F3F"/>
                </a:solidFill>
                <a:latin typeface="Franklin Gothic Book" panose="020B0503020102020204" pitchFamily="34" charset="0"/>
              </a:rPr>
              <a:t>Using the Using Evidence standards for the grade level identified, complete the following:</a:t>
            </a:r>
          </a:p>
          <a:p>
            <a:pPr marL="1009650" indent="-457200">
              <a:lnSpc>
                <a:spcPct val="100000"/>
              </a:lnSpc>
              <a:spcBef>
                <a:spcPts val="0"/>
              </a:spcBef>
              <a:buClr>
                <a:srgbClr val="3F3F3F"/>
              </a:buClr>
              <a:buSzPts val="2100"/>
            </a:pPr>
            <a:r>
              <a:rPr lang="en-US" sz="3200" dirty="0">
                <a:solidFill>
                  <a:srgbClr val="3F3F3F"/>
                </a:solidFill>
                <a:latin typeface="Franklin Gothic Book" panose="020B0503020102020204" pitchFamily="34" charset="0"/>
              </a:rPr>
              <a:t>What is the inferred or possible content based on the nouns in the standard?</a:t>
            </a:r>
          </a:p>
          <a:p>
            <a:pPr marL="914400" lvl="0" indent="-361950" algn="l" rtl="0">
              <a:lnSpc>
                <a:spcPct val="100000"/>
              </a:lnSpc>
              <a:spcBef>
                <a:spcPts val="0"/>
              </a:spcBef>
              <a:spcAft>
                <a:spcPts val="0"/>
              </a:spcAft>
              <a:buClr>
                <a:srgbClr val="3F3F3F"/>
              </a:buClr>
              <a:buSzPts val="2100"/>
              <a:buChar char="•"/>
            </a:pPr>
            <a:r>
              <a:rPr lang="en-US" sz="3200" dirty="0">
                <a:solidFill>
                  <a:srgbClr val="3F3F3F"/>
                </a:solidFill>
                <a:latin typeface="Franklin Gothic Book" panose="020B0503020102020204" pitchFamily="34" charset="0"/>
              </a:rPr>
              <a:t>Vocabulary students will need to know.</a:t>
            </a:r>
          </a:p>
          <a:p>
            <a:pPr marL="914400" lvl="0" indent="-361950" algn="l" rtl="0">
              <a:lnSpc>
                <a:spcPct val="100000"/>
              </a:lnSpc>
              <a:spcBef>
                <a:spcPts val="0"/>
              </a:spcBef>
              <a:spcAft>
                <a:spcPts val="0"/>
              </a:spcAft>
              <a:buClr>
                <a:srgbClr val="3F3F3F"/>
              </a:buClr>
              <a:buSzPts val="2100"/>
              <a:buChar char="•"/>
            </a:pPr>
            <a:r>
              <a:rPr lang="en-US" sz="3200" dirty="0">
                <a:solidFill>
                  <a:srgbClr val="3F3F3F"/>
                </a:solidFill>
                <a:latin typeface="Franklin Gothic Book" panose="020B0503020102020204" pitchFamily="34" charset="0"/>
              </a:rPr>
              <a:t>Are there any other considerations to think about regarding the meaning of this standard?</a:t>
            </a:r>
            <a:endParaRPr lang="en-US" sz="3200" i="1" dirty="0">
              <a:latin typeface="Franklin Gothic Book" panose="020B0503020102020204" pitchFamily="34" charset="0"/>
            </a:endParaRPr>
          </a:p>
          <a:p>
            <a:endParaRPr lang="en-US" dirty="0"/>
          </a:p>
        </p:txBody>
      </p:sp>
    </p:spTree>
    <p:extLst>
      <p:ext uri="{BB962C8B-B14F-4D97-AF65-F5344CB8AC3E}">
        <p14:creationId xmlns:p14="http://schemas.microsoft.com/office/powerpoint/2010/main" val="144997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a culture of inquiry? </a:t>
            </a:r>
            <a:endParaRPr dirty="0"/>
          </a:p>
        </p:txBody>
      </p:sp>
      <p:sp>
        <p:nvSpPr>
          <p:cNvPr id="212" name="Google Shape;212;p29"/>
          <p:cNvSpPr txBox="1">
            <a:spLocks noGrp="1"/>
          </p:cNvSpPr>
          <p:nvPr>
            <p:ph type="body" idx="1"/>
          </p:nvPr>
        </p:nvSpPr>
        <p:spPr>
          <a:xfrm>
            <a:off x="123614" y="997226"/>
            <a:ext cx="10810461" cy="4863547"/>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dirty="0">
                <a:latin typeface="Franklin Gothic Book" panose="020B0503020102020204" pitchFamily="34" charset="0"/>
              </a:rPr>
              <a:t>The writing team envisioned standards that would afford students an opportunity to provide social studies learning experiences that will prepare all K-12 students in Kentucky to be productive and involved members of society. </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Thus, students must be active participants in classrooms that foster and support a culture of inquiry. </a:t>
            </a:r>
            <a:endParaRPr dirty="0">
              <a:latin typeface="Franklin Gothic Book" panose="020B05030201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4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1033" name="Google Shape;1033;p143"/>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463550" indent="-457200">
              <a:spcBef>
                <a:spcPts val="1000"/>
              </a:spcBef>
              <a:buSzPts val="1700"/>
            </a:pPr>
            <a:r>
              <a:rPr lang="en-US" sz="3200" dirty="0">
                <a:latin typeface="Franklin Gothic Book" panose="020B0503020102020204" pitchFamily="34" charset="0"/>
              </a:rPr>
              <a:t>Section F: How do the Communicating Conclusions standards support students in synthesizing knowledge to support civic engagement?</a:t>
            </a:r>
          </a:p>
          <a:p>
            <a:pPr marL="463550" indent="-457200">
              <a:spcBef>
                <a:spcPts val="1000"/>
              </a:spcBef>
              <a:buSzPts val="1700"/>
            </a:pPr>
            <a:r>
              <a:rPr lang="en-US" sz="3200" dirty="0">
                <a:latin typeface="Franklin Gothic Book" panose="020B0503020102020204" pitchFamily="34" charset="0"/>
              </a:rPr>
              <a:t>Section G: Reflection </a:t>
            </a:r>
            <a:endParaRPr sz="36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1032" name="Google Shape;1032;p14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110</a:t>
            </a:fld>
            <a:endParaRPr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45"/>
          <p:cNvSpPr txBox="1">
            <a:spLocks noGrp="1"/>
          </p:cNvSpPr>
          <p:nvPr>
            <p:ph type="ctrTitle"/>
          </p:nvPr>
        </p:nvSpPr>
        <p:spPr>
          <a:xfrm>
            <a:off x="2000249" y="1122375"/>
            <a:ext cx="9776625"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047" name="Google Shape;1047;p145"/>
          <p:cNvSpPr txBox="1">
            <a:spLocks noGrp="1"/>
          </p:cNvSpPr>
          <p:nvPr>
            <p:ph type="subTitle" idx="1"/>
          </p:nvPr>
        </p:nvSpPr>
        <p:spPr>
          <a:xfrm>
            <a:off x="3048000" y="377348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F: Communicating Conclusions</a:t>
            </a:r>
            <a:endParaRPr i="1"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146"/>
          <p:cNvSpPr txBox="1">
            <a:spLocks noGrp="1"/>
          </p:cNvSpPr>
          <p:nvPr>
            <p:ph type="title"/>
          </p:nvPr>
        </p:nvSpPr>
        <p:spPr>
          <a:xfrm>
            <a:off x="0" y="-135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053" name="Google Shape;1053;p146"/>
          <p:cNvSpPr txBox="1">
            <a:spLocks noGrp="1"/>
          </p:cNvSpPr>
          <p:nvPr>
            <p:ph type="body" idx="1"/>
          </p:nvPr>
        </p:nvSpPr>
        <p:spPr>
          <a:xfrm>
            <a:off x="816900" y="1070100"/>
            <a:ext cx="109542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1054" name="Google Shape;1054;p146" descr="Red arrow indicates section F" title="Red arrow"/>
          <p:cNvSpPr/>
          <p:nvPr/>
        </p:nvSpPr>
        <p:spPr>
          <a:xfrm>
            <a:off x="0" y="4149600"/>
            <a:ext cx="1015200" cy="519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8"/>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066" name="Google Shape;1066;p148"/>
          <p:cNvSpPr txBox="1">
            <a:spLocks noGrp="1"/>
          </p:cNvSpPr>
          <p:nvPr>
            <p:ph type="body" idx="1"/>
          </p:nvPr>
        </p:nvSpPr>
        <p:spPr>
          <a:xfrm>
            <a:off x="463624" y="1253400"/>
            <a:ext cx="11575975"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49"/>
          <p:cNvSpPr txBox="1">
            <a:spLocks noGrp="1"/>
          </p:cNvSpPr>
          <p:nvPr>
            <p:ph type="title"/>
          </p:nvPr>
        </p:nvSpPr>
        <p:spPr>
          <a:xfrm>
            <a:off x="159550" y="51590"/>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Communicating Conclusions</a:t>
            </a:r>
            <a:endParaRPr dirty="0"/>
          </a:p>
        </p:txBody>
      </p:sp>
      <p:sp>
        <p:nvSpPr>
          <p:cNvPr id="1073" name="Google Shape;1073;p149"/>
          <p:cNvSpPr txBox="1">
            <a:spLocks noGrp="1"/>
          </p:cNvSpPr>
          <p:nvPr>
            <p:ph type="body" idx="1"/>
          </p:nvPr>
        </p:nvSpPr>
        <p:spPr>
          <a:xfrm>
            <a:off x="159550" y="558916"/>
            <a:ext cx="7803350" cy="4810500"/>
          </a:xfrm>
          <a:prstGeom prst="rect">
            <a:avLst/>
          </a:prstGeom>
          <a:noFill/>
          <a:ln>
            <a:noFill/>
          </a:ln>
        </p:spPr>
        <p:txBody>
          <a:bodyPr spcFirstLastPara="1" wrap="square" lIns="68575" tIns="34275" rIns="68575" bIns="34275" anchor="t" anchorCtr="0">
            <a:noAutofit/>
          </a:bodyPr>
          <a:lstStyle/>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Communicating conclusions is defined by a student’s ability to effectively communicate their own conclusions and listen carefully to the conclusions of others. </a:t>
            </a:r>
            <a:endParaRPr sz="2500" dirty="0">
              <a:latin typeface="Franklin Gothic Book" panose="020B0503020102020204" pitchFamily="34" charset="0"/>
            </a:endParaRPr>
          </a:p>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Students also should be able to utilize newer media forms in order to share their conclusions and hear the voices of those whose conclusions may be different. </a:t>
            </a:r>
            <a:endParaRPr sz="2500" dirty="0">
              <a:latin typeface="Franklin Gothic Book" panose="020B0503020102020204" pitchFamily="34" charset="0"/>
            </a:endParaRPr>
          </a:p>
          <a:p>
            <a:pPr marL="609585" lvl="0" indent="-514336" algn="l" rtl="0">
              <a:lnSpc>
                <a:spcPct val="100000"/>
              </a:lnSpc>
              <a:spcBef>
                <a:spcPts val="1067"/>
              </a:spcBef>
              <a:spcAft>
                <a:spcPts val="0"/>
              </a:spcAft>
              <a:buClr>
                <a:schemeClr val="dk1"/>
              </a:buClr>
              <a:buSzPts val="2400"/>
              <a:buFont typeface="Arial" panose="020B0604020202020204" pitchFamily="34" charset="0"/>
              <a:buChar char="•"/>
            </a:pPr>
            <a:r>
              <a:rPr lang="en-US" sz="2500" dirty="0">
                <a:latin typeface="Franklin Gothic Book" panose="020B0503020102020204" pitchFamily="34" charset="0"/>
              </a:rPr>
              <a:t>Depending on the grade level, the Communicating Conclusions standards generally require that students construct explanations and/or arguments </a:t>
            </a:r>
            <a:r>
              <a:rPr lang="en-US" sz="2500" dirty="0"/>
              <a:t>and determine how to address problems. </a:t>
            </a:r>
            <a:endParaRPr sz="2500" dirty="0"/>
          </a:p>
        </p:txBody>
      </p:sp>
      <p:sp>
        <p:nvSpPr>
          <p:cNvPr id="1074" name="Google Shape;1074;p149"/>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114</a:t>
            </a:fld>
            <a:endParaRPr sz="1200" dirty="0">
              <a:solidFill>
                <a:srgbClr val="888888"/>
              </a:solidFill>
              <a:latin typeface="Calibri"/>
              <a:ea typeface="Calibri"/>
              <a:cs typeface="Calibri"/>
              <a:sym typeface="Calibri"/>
            </a:endParaRPr>
          </a:p>
        </p:txBody>
      </p:sp>
      <p:pic>
        <p:nvPicPr>
          <p:cNvPr id="1075" name="Google Shape;1075;p149" descr="Click on image to play recording. " title="Communicating Conclusions"/>
          <p:cNvPicPr preferRelativeResize="0"/>
          <p:nvPr/>
        </p:nvPicPr>
        <p:blipFill rotWithShape="1">
          <a:blip r:embed="rId3">
            <a:alphaModFix/>
          </a:blip>
          <a:srcRect/>
          <a:stretch/>
        </p:blipFill>
        <p:spPr>
          <a:xfrm>
            <a:off x="10021325" y="5050647"/>
            <a:ext cx="487363" cy="487363"/>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4C3BB12E-A39D-28C7-49FF-F12D235D1EF7}"/>
              </a:ext>
            </a:extLst>
          </p:cNvPr>
          <p:cNvPicPr>
            <a:picLocks noChangeAspect="1"/>
          </p:cNvPicPr>
          <p:nvPr/>
        </p:nvPicPr>
        <p:blipFill>
          <a:blip r:embed="rId4"/>
          <a:stretch>
            <a:fillRect/>
          </a:stretch>
        </p:blipFill>
        <p:spPr>
          <a:xfrm>
            <a:off x="7692723" y="849616"/>
            <a:ext cx="3867150" cy="4229100"/>
          </a:xfrm>
          <a:prstGeom prst="rect">
            <a:avLst/>
          </a:prstGeo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5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Civic engagement </a:t>
            </a:r>
            <a:endParaRPr dirty="0"/>
          </a:p>
        </p:txBody>
      </p:sp>
      <p:sp>
        <p:nvSpPr>
          <p:cNvPr id="1083" name="Google Shape;1083;p150"/>
          <p:cNvSpPr txBox="1">
            <a:spLocks noGrp="1"/>
          </p:cNvSpPr>
          <p:nvPr>
            <p:ph type="body" idx="1"/>
          </p:nvPr>
        </p:nvSpPr>
        <p:spPr>
          <a:xfrm>
            <a:off x="241050" y="1022025"/>
            <a:ext cx="117099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Civic engagement occurs when an individual or group works with others to address an issue of public interest or concern to make a difference in the community. </a:t>
            </a:r>
            <a:endParaRPr sz="2700" dirty="0">
              <a:latin typeface="Franklin Gothic Book" panose="020B0503020102020204" pitchFamily="34" charset="0"/>
            </a:endParaRPr>
          </a:p>
          <a:p>
            <a:pPr marL="0" lvl="0" indent="0" algn="l" rtl="0">
              <a:spcBef>
                <a:spcPts val="1000"/>
              </a:spcBef>
              <a:spcAft>
                <a:spcPts val="0"/>
              </a:spcAft>
              <a:buNone/>
            </a:pPr>
            <a:endParaRPr sz="1100" dirty="0">
              <a:latin typeface="Franklin Gothic Book" panose="020B0503020102020204" pitchFamily="34" charset="0"/>
            </a:endParaRPr>
          </a:p>
          <a:p>
            <a:pPr marL="0" lvl="0" indent="0" algn="l" rtl="0">
              <a:spcBef>
                <a:spcPts val="1000"/>
              </a:spcBef>
              <a:spcAft>
                <a:spcPts val="0"/>
              </a:spcAft>
              <a:buNone/>
            </a:pPr>
            <a:r>
              <a:rPr lang="en-US" sz="2700" dirty="0">
                <a:latin typeface="Franklin Gothic Book" panose="020B0503020102020204" pitchFamily="34" charset="0"/>
              </a:rPr>
              <a:t>Civic engagement does not start when a student is 18. In the </a:t>
            </a:r>
            <a:r>
              <a:rPr lang="en-US" sz="2700" i="1" dirty="0">
                <a:latin typeface="Franklin Gothic Book" panose="020B0503020102020204" pitchFamily="34" charset="0"/>
              </a:rPr>
              <a:t>KAS for Social Studies</a:t>
            </a:r>
            <a:r>
              <a:rPr lang="en-US" sz="2700" dirty="0">
                <a:latin typeface="Franklin Gothic Book" panose="020B0503020102020204" pitchFamily="34" charset="0"/>
              </a:rPr>
              <a:t>, students are expected to be active members of their community starting in kindergarten. Kindergarteners, much like their older peers in later grades, have the capacity to make a difference in their communities: their classrooms, their schools and their families. </a:t>
            </a:r>
            <a:endParaRPr sz="2700" dirty="0">
              <a:latin typeface="Franklin Gothic Book" panose="020B0503020102020204" pitchFamily="34" charset="0"/>
            </a:endParaRPr>
          </a:p>
          <a:p>
            <a:pPr marL="0" lvl="0" indent="0" algn="l" rtl="0">
              <a:lnSpc>
                <a:spcPct val="100000"/>
              </a:lnSpc>
              <a:spcBef>
                <a:spcPts val="0"/>
              </a:spcBef>
              <a:spcAft>
                <a:spcPts val="0"/>
              </a:spcAft>
              <a:buNone/>
            </a:pPr>
            <a:endParaRPr sz="1100" dirty="0">
              <a:latin typeface="Franklin Gothic Book" panose="020B0503020102020204" pitchFamily="34" charset="0"/>
            </a:endParaRPr>
          </a:p>
          <a:p>
            <a:pPr marL="0" lvl="0" indent="0" algn="l" rtl="0">
              <a:lnSpc>
                <a:spcPct val="100000"/>
              </a:lnSpc>
              <a:spcBef>
                <a:spcPts val="0"/>
              </a:spcBef>
              <a:spcAft>
                <a:spcPts val="0"/>
              </a:spcAft>
              <a:buNone/>
            </a:pPr>
            <a:endParaRPr sz="1100" dirty="0">
              <a:latin typeface="Franklin Gothic Book" panose="020B0503020102020204" pitchFamily="34" charset="0"/>
            </a:endParaRPr>
          </a:p>
          <a:p>
            <a:pPr marL="0" lvl="0" indent="0" algn="l" rtl="0">
              <a:lnSpc>
                <a:spcPct val="100000"/>
              </a:lnSpc>
              <a:spcBef>
                <a:spcPts val="0"/>
              </a:spcBef>
              <a:spcAft>
                <a:spcPts val="0"/>
              </a:spcAft>
              <a:buNone/>
            </a:pPr>
            <a:r>
              <a:rPr lang="en-US" sz="2700" dirty="0">
                <a:latin typeface="Franklin Gothic Book" panose="020B0503020102020204" pitchFamily="34" charset="0"/>
              </a:rPr>
              <a:t>Being invested in their community is the at the heart of the Communicating Conclusions standards. </a:t>
            </a:r>
            <a:endParaRPr sz="2700" dirty="0">
              <a:latin typeface="Franklin Gothic Book" panose="020B05030201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152"/>
          <p:cNvSpPr txBox="1">
            <a:spLocks noGrp="1"/>
          </p:cNvSpPr>
          <p:nvPr>
            <p:ph type="title"/>
          </p:nvPr>
        </p:nvSpPr>
        <p:spPr>
          <a:xfrm>
            <a:off x="0" y="150025"/>
            <a:ext cx="10515600" cy="13257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100"/>
              <a:buFont typeface="Arial"/>
              <a:buNone/>
            </a:pPr>
            <a:r>
              <a:rPr lang="en-US" sz="4200" dirty="0"/>
              <a:t>Communicating Conclusions:</a:t>
            </a:r>
            <a:endParaRPr sz="4200" dirty="0"/>
          </a:p>
          <a:p>
            <a:pPr marL="0" lvl="0" indent="0" algn="l" rtl="0">
              <a:lnSpc>
                <a:spcPct val="100000"/>
              </a:lnSpc>
              <a:spcBef>
                <a:spcPts val="0"/>
              </a:spcBef>
              <a:spcAft>
                <a:spcPts val="0"/>
              </a:spcAft>
              <a:buClr>
                <a:schemeClr val="dk1"/>
              </a:buClr>
              <a:buSzPts val="3300"/>
              <a:buFont typeface="Calibri"/>
              <a:buNone/>
            </a:pPr>
            <a:r>
              <a:rPr lang="en-US" sz="4200" dirty="0"/>
              <a:t>Purpose and Function</a:t>
            </a:r>
            <a:r>
              <a:rPr lang="en-US" dirty="0"/>
              <a:t> </a:t>
            </a:r>
            <a:endParaRPr dirty="0"/>
          </a:p>
        </p:txBody>
      </p:sp>
      <p:sp>
        <p:nvSpPr>
          <p:cNvPr id="1097" name="Google Shape;1097;p152"/>
          <p:cNvSpPr txBox="1">
            <a:spLocks noGrp="1"/>
          </p:cNvSpPr>
          <p:nvPr>
            <p:ph type="body" idx="1"/>
          </p:nvPr>
        </p:nvSpPr>
        <p:spPr>
          <a:xfrm>
            <a:off x="239299" y="1475725"/>
            <a:ext cx="11901445" cy="4351200"/>
          </a:xfrm>
          <a:prstGeom prst="rect">
            <a:avLst/>
          </a:prstGeom>
          <a:noFill/>
          <a:ln>
            <a:noFill/>
          </a:ln>
        </p:spPr>
        <p:txBody>
          <a:bodyPr spcFirstLastPara="1" wrap="square" lIns="68575" tIns="34275" rIns="68575" bIns="34275" anchor="t" anchorCtr="0">
            <a:noAutofit/>
          </a:bodyPr>
          <a:lstStyle/>
          <a:p>
            <a:pPr marL="69849" lvl="0" indent="0" algn="l" rtl="0">
              <a:lnSpc>
                <a:spcPct val="100000"/>
              </a:lnSpc>
              <a:spcBef>
                <a:spcPts val="1067"/>
              </a:spcBef>
              <a:spcAft>
                <a:spcPts val="0"/>
              </a:spcAft>
              <a:buClr>
                <a:schemeClr val="dk1"/>
              </a:buClr>
              <a:buSzPts val="2800"/>
              <a:buNone/>
            </a:pPr>
            <a:r>
              <a:rPr lang="en-US" dirty="0">
                <a:latin typeface="Franklin Gothic Book" panose="020B0503020102020204" pitchFamily="34" charset="0"/>
              </a:rPr>
              <a:t>There are four components within the Communicating Conclusions standards. When students engage with the Communicating Conclusions standards, students should have opportunities to: </a:t>
            </a:r>
            <a:endParaRPr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Synthesize information to construct new understandings, which will become the foundation for civic engagement;</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Construct explanations and arguments;</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Engage in deliberative and democratic procedures; and</a:t>
            </a:r>
            <a:endParaRPr sz="2800" dirty="0">
              <a:latin typeface="Franklin Gothic Book" panose="020B0503020102020204" pitchFamily="34" charset="0"/>
            </a:endParaRPr>
          </a:p>
          <a:p>
            <a:pPr marL="1219170" lvl="1" indent="-522804" algn="l" rtl="0">
              <a:lnSpc>
                <a:spcPct val="100000"/>
              </a:lnSpc>
              <a:spcBef>
                <a:spcPts val="1067"/>
              </a:spcBef>
              <a:spcAft>
                <a:spcPts val="0"/>
              </a:spcAft>
              <a:buClr>
                <a:schemeClr val="dk1"/>
              </a:buClr>
              <a:buSzPts val="2800"/>
              <a:buChar char="•"/>
            </a:pPr>
            <a:r>
              <a:rPr lang="en-US" sz="2800" dirty="0">
                <a:latin typeface="Franklin Gothic Book" panose="020B0503020102020204" pitchFamily="34" charset="0"/>
              </a:rPr>
              <a:t>Act civically by identifying and addressing problems.</a:t>
            </a:r>
            <a:endParaRPr sz="2800" dirty="0">
              <a:latin typeface="Franklin Gothic Book" panose="020B0503020102020204" pitchFamily="34" charset="0"/>
            </a:endParaRPr>
          </a:p>
          <a:p>
            <a:pPr marL="753515" lvl="1" indent="0" algn="l" rtl="0">
              <a:lnSpc>
                <a:spcPct val="100000"/>
              </a:lnSpc>
              <a:spcBef>
                <a:spcPts val="1067"/>
              </a:spcBef>
              <a:spcAft>
                <a:spcPts val="0"/>
              </a:spcAft>
              <a:buClr>
                <a:schemeClr val="dk1"/>
              </a:buClr>
              <a:buSzPts val="1900"/>
              <a:buNone/>
            </a:pPr>
            <a:endParaRPr dirty="0"/>
          </a:p>
        </p:txBody>
      </p:sp>
      <p:sp>
        <p:nvSpPr>
          <p:cNvPr id="1098" name="Google Shape;1098;p15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116</a:t>
            </a:fld>
            <a:endParaRPr sz="1200" dirty="0">
              <a:solidFill>
                <a:srgbClr val="888888"/>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5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Communicating Conclusions:</a:t>
            </a:r>
            <a:endParaRPr sz="4100" dirty="0"/>
          </a:p>
          <a:p>
            <a:pPr marL="0" lvl="0" indent="0" algn="l" rtl="0">
              <a:spcBef>
                <a:spcPts val="0"/>
              </a:spcBef>
              <a:spcAft>
                <a:spcPts val="0"/>
              </a:spcAft>
              <a:buClr>
                <a:schemeClr val="dk1"/>
              </a:buClr>
              <a:buSzPts val="1100"/>
              <a:buFont typeface="Arial"/>
              <a:buNone/>
            </a:pPr>
            <a:r>
              <a:rPr lang="en-US" sz="4100" dirty="0"/>
              <a:t>Explanations</a:t>
            </a:r>
            <a:endParaRPr sz="4100" dirty="0"/>
          </a:p>
        </p:txBody>
      </p:sp>
      <p:sp>
        <p:nvSpPr>
          <p:cNvPr id="1105" name="Google Shape;1105;p153"/>
          <p:cNvSpPr txBox="1">
            <a:spLocks noGrp="1"/>
          </p:cNvSpPr>
          <p:nvPr>
            <p:ph type="body" idx="1"/>
          </p:nvPr>
        </p:nvSpPr>
        <p:spPr>
          <a:xfrm>
            <a:off x="417474" y="1325700"/>
            <a:ext cx="11450675" cy="4872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900" dirty="0">
                <a:latin typeface="Franklin Gothic Book" panose="020B0503020102020204" pitchFamily="34" charset="0"/>
              </a:rPr>
              <a:t>Constructing Explanations:</a:t>
            </a:r>
            <a:endParaRPr sz="2900" dirty="0">
              <a:latin typeface="Franklin Gothic Book" panose="020B0503020102020204" pitchFamily="34" charset="0"/>
            </a:endParaRPr>
          </a:p>
          <a:p>
            <a:pPr marL="457200" lvl="0" indent="-349250" algn="l" rtl="0">
              <a:spcBef>
                <a:spcPts val="1000"/>
              </a:spcBef>
              <a:spcAft>
                <a:spcPts val="0"/>
              </a:spcAft>
              <a:buSzPts val="1900"/>
              <a:buChar char="•"/>
            </a:pPr>
            <a:r>
              <a:rPr lang="en-US" sz="2900" dirty="0">
                <a:solidFill>
                  <a:srgbClr val="000000"/>
                </a:solidFill>
                <a:latin typeface="Franklin Gothic Book" panose="020B0503020102020204" pitchFamily="34" charset="0"/>
              </a:rPr>
              <a:t>When students are engaging with Communicating Conclusions standards where they have to construct explanations, they are </a:t>
            </a:r>
            <a:r>
              <a:rPr lang="en-US" sz="2900" dirty="0">
                <a:solidFill>
                  <a:srgbClr val="000000"/>
                </a:solidFill>
                <a:highlight>
                  <a:srgbClr val="FFFFFF"/>
                </a:highlight>
                <a:latin typeface="Franklin Gothic Book" panose="020B0503020102020204" pitchFamily="34" charset="0"/>
              </a:rPr>
              <a:t>examining a topic and conveying ideas, concepts and information through the selection, organization and analysis of relevant conte</a:t>
            </a:r>
            <a:r>
              <a:rPr lang="en-US" sz="2900" dirty="0">
                <a:solidFill>
                  <a:srgbClr val="3C4043"/>
                </a:solidFill>
                <a:highlight>
                  <a:srgbClr val="FFFFFF"/>
                </a:highlight>
                <a:latin typeface="Franklin Gothic Book" panose="020B0503020102020204" pitchFamily="34" charset="0"/>
              </a:rPr>
              <a:t>nt.</a:t>
            </a:r>
            <a:endParaRPr sz="2900" dirty="0">
              <a:solidFill>
                <a:srgbClr val="3C4043"/>
              </a:solidFill>
              <a:highlight>
                <a:srgbClr val="FFFFFF"/>
              </a:highlight>
              <a:latin typeface="Franklin Gothic Book" panose="020B0503020102020204" pitchFamily="34" charset="0"/>
            </a:endParaRPr>
          </a:p>
          <a:p>
            <a:pPr marL="914400" lvl="1" indent="-349250" algn="l" rtl="0">
              <a:spcBef>
                <a:spcPts val="0"/>
              </a:spcBef>
              <a:spcAft>
                <a:spcPts val="0"/>
              </a:spcAft>
              <a:buSzPts val="1900"/>
              <a:buFont typeface="Calibri"/>
              <a:buChar char="•"/>
            </a:pPr>
            <a:r>
              <a:rPr lang="en-US" sz="2500" dirty="0">
                <a:latin typeface="Franklin Gothic Book" panose="020B0503020102020204" pitchFamily="34" charset="0"/>
              </a:rPr>
              <a:t>For example, when students are constructing explanations in Grade 4, they are constructing an explanation, using reasoning and relevant information, to examine the causes and effects of an issue around migration and settlement. </a:t>
            </a:r>
            <a:endParaRPr sz="2500" dirty="0">
              <a:latin typeface="Franklin Gothic Book" panose="020B0503020102020204" pitchFamily="34" charset="0"/>
            </a:endParaRPr>
          </a:p>
          <a:p>
            <a:pPr marL="914400" lvl="1" indent="-349250" algn="l" rtl="0">
              <a:spcBef>
                <a:spcPts val="0"/>
              </a:spcBef>
              <a:spcAft>
                <a:spcPts val="0"/>
              </a:spcAft>
              <a:buSzPts val="1900"/>
              <a:buFont typeface="Calibri"/>
              <a:buChar char="•"/>
            </a:pPr>
            <a:r>
              <a:rPr lang="en-US" sz="2500" dirty="0">
                <a:latin typeface="Franklin Gothic Book" panose="020B0503020102020204" pitchFamily="34" charset="0"/>
              </a:rPr>
              <a:t>The </a:t>
            </a:r>
            <a:r>
              <a:rPr lang="en-US" sz="2500" i="1" dirty="0">
                <a:latin typeface="Franklin Gothic Book" panose="020B0503020102020204" pitchFamily="34" charset="0"/>
              </a:rPr>
              <a:t>KAS for Social Studies</a:t>
            </a:r>
            <a:r>
              <a:rPr lang="en-US" sz="2500" dirty="0">
                <a:latin typeface="Franklin Gothic Book" panose="020B0503020102020204" pitchFamily="34" charset="0"/>
              </a:rPr>
              <a:t> progresses up to and beyond this standard K-3 and 5-high school. </a:t>
            </a:r>
            <a:endParaRPr sz="2900" dirty="0">
              <a:solidFill>
                <a:srgbClr val="3C4043"/>
              </a:solidFill>
              <a:highlight>
                <a:srgbClr val="FFFFFF"/>
              </a:highlight>
              <a:latin typeface="Franklin Gothic Book" panose="020B0503020102020204" pitchFamily="34" charset="0"/>
            </a:endParaRPr>
          </a:p>
          <a:p>
            <a:pPr marL="457200" lvl="0" indent="0" algn="l" rtl="0">
              <a:spcBef>
                <a:spcPts val="1000"/>
              </a:spcBef>
              <a:spcAft>
                <a:spcPts val="0"/>
              </a:spcAft>
              <a:buNone/>
            </a:pPr>
            <a:endParaRPr sz="23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sp>
        <p:nvSpPr>
          <p:cNvPr id="1111" name="Google Shape;1111;p154"/>
          <p:cNvSpPr txBox="1">
            <a:spLocks noGrp="1"/>
          </p:cNvSpPr>
          <p:nvPr>
            <p:ph type="title"/>
          </p:nvPr>
        </p:nvSpPr>
        <p:spPr>
          <a:xfrm>
            <a:off x="2923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Communicating Conclusions:</a:t>
            </a:r>
            <a:endParaRPr sz="4100" dirty="0"/>
          </a:p>
          <a:p>
            <a:pPr marL="0" lvl="0" indent="0" algn="l" rtl="0">
              <a:spcBef>
                <a:spcPts val="0"/>
              </a:spcBef>
              <a:spcAft>
                <a:spcPts val="0"/>
              </a:spcAft>
              <a:buClr>
                <a:schemeClr val="dk1"/>
              </a:buClr>
              <a:buSzPts val="1100"/>
              <a:buFont typeface="Arial"/>
              <a:buNone/>
            </a:pPr>
            <a:r>
              <a:rPr lang="en-US" sz="4100" dirty="0"/>
              <a:t>Explanations (2)</a:t>
            </a:r>
            <a:endParaRPr dirty="0"/>
          </a:p>
        </p:txBody>
      </p:sp>
      <p:sp>
        <p:nvSpPr>
          <p:cNvPr id="1112" name="Google Shape;1112;p154"/>
          <p:cNvSpPr txBox="1">
            <a:spLocks noGrp="1"/>
          </p:cNvSpPr>
          <p:nvPr>
            <p:ph type="body" idx="1"/>
          </p:nvPr>
        </p:nvSpPr>
        <p:spPr>
          <a:xfrm>
            <a:off x="-99000" y="1203600"/>
            <a:ext cx="12291000" cy="4951200"/>
          </a:xfrm>
          <a:prstGeom prst="rect">
            <a:avLst/>
          </a:prstGeom>
        </p:spPr>
        <p:txBody>
          <a:bodyPr spcFirstLastPara="1" wrap="square" lIns="91425" tIns="45700" rIns="91425" bIns="45700" anchor="t" anchorCtr="0">
            <a:noAutofit/>
          </a:bodyPr>
          <a:lstStyle/>
          <a:p>
            <a:pPr marL="107950" lvl="0" indent="0" algn="l" rtl="0">
              <a:spcBef>
                <a:spcPts val="1000"/>
              </a:spcBef>
              <a:spcAft>
                <a:spcPts val="0"/>
              </a:spcAft>
              <a:buSzPts val="1900"/>
              <a:buNone/>
            </a:pPr>
            <a:r>
              <a:rPr lang="en-US" dirty="0">
                <a:latin typeface="Franklin Gothic Book" panose="020B0503020102020204" pitchFamily="34" charset="0"/>
              </a:rPr>
              <a:t>Some examples of how this skill progresses include:</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K.I.CC.1 Construct an explanation about their community’s civic life, history, geography and/or economy.</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3.I.CC.1 Construct an explanation, using relevant information, to address a local, regional or global problem.</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5.I.CC.1 Construct explanatory products, using reasoning, correct sequence, examples and details with relevant information and data, to convey the diverse perspectives that impacted the founding of the United States.</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7.I.CC.1 Construct explanations, using reasoning, correct sequence, examples and details with relevant information and data, while acknowledging the strengths and weaknesses of the explanations concerning the growth and expansion of civilizations.</a:t>
            </a:r>
            <a:endParaRPr dirty="0">
              <a:latin typeface="Franklin Gothic Book" panose="020B0503020102020204" pitchFamily="34" charset="0"/>
            </a:endParaRPr>
          </a:p>
          <a:p>
            <a:pPr marL="914400" lvl="1" indent="-349250" algn="l" rtl="0">
              <a:spcBef>
                <a:spcPts val="0"/>
              </a:spcBef>
              <a:spcAft>
                <a:spcPts val="0"/>
              </a:spcAft>
              <a:buSzPts val="1900"/>
              <a:buChar char="•"/>
            </a:pPr>
            <a:r>
              <a:rPr lang="en-US" dirty="0">
                <a:latin typeface="Franklin Gothic Book" panose="020B0503020102020204" pitchFamily="34" charset="0"/>
              </a:rPr>
              <a:t>HS.C.I.CC.1 Engage in civil discussion, reach consensus when appropriate and respect diverse opinions relevant to compelling and/or supporting questions in civics.</a:t>
            </a:r>
            <a:endParaRPr dirty="0">
              <a:latin typeface="Franklin Gothic Book" panose="020B05030201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55"/>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Communicating Conclusions</a:t>
            </a:r>
            <a:endParaRPr sz="3600" dirty="0"/>
          </a:p>
          <a:p>
            <a:pPr marL="0" lvl="0" indent="0" algn="l" rtl="0">
              <a:spcBef>
                <a:spcPts val="0"/>
              </a:spcBef>
              <a:spcAft>
                <a:spcPts val="0"/>
              </a:spcAft>
              <a:buNone/>
            </a:pPr>
            <a:r>
              <a:rPr lang="en-US" sz="3400" dirty="0"/>
              <a:t>Constructing Explanation Scavenger Hunt</a:t>
            </a:r>
            <a:endParaRPr sz="3400" dirty="0"/>
          </a:p>
        </p:txBody>
      </p:sp>
      <p:sp>
        <p:nvSpPr>
          <p:cNvPr id="1119" name="Google Shape;1119;p155"/>
          <p:cNvSpPr txBox="1">
            <a:spLocks noGrp="1"/>
          </p:cNvSpPr>
          <p:nvPr>
            <p:ph type="body" idx="1"/>
          </p:nvPr>
        </p:nvSpPr>
        <p:spPr>
          <a:xfrm>
            <a:off x="228600" y="1161450"/>
            <a:ext cx="11963400" cy="423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For examples of assignments that require students to construct explanations, access the following strongly aligned assignments in </a:t>
            </a:r>
            <a:r>
              <a:rPr lang="en-US" sz="2400" u="sng" dirty="0">
                <a:solidFill>
                  <a:schemeClr val="hlink"/>
                </a:solidFill>
                <a:latin typeface="Franklin Gothic Book" panose="020B0503020102020204" pitchFamily="34" charset="0"/>
                <a:hlinkClick r:id="rId3"/>
              </a:rPr>
              <a:t>Student Assignment Library</a:t>
            </a:r>
            <a:r>
              <a:rPr lang="en-US" sz="2400" dirty="0">
                <a:latin typeface="Franklin Gothic Book" panose="020B0503020102020204" pitchFamily="34" charset="0"/>
              </a:rPr>
              <a:t> on </a:t>
            </a:r>
            <a:r>
              <a:rPr lang="en-US" sz="2400" u="sng" dirty="0">
                <a:solidFill>
                  <a:schemeClr val="hlink"/>
                </a:solidFill>
                <a:latin typeface="Franklin Gothic Book" panose="020B0503020102020204" pitchFamily="34" charset="0"/>
                <a:hlinkClick r:id="rId4"/>
              </a:rPr>
              <a:t>www.kystandards.org</a:t>
            </a:r>
            <a:r>
              <a:rPr lang="en-US" sz="2400" dirty="0">
                <a:latin typeface="Franklin Gothic Book" panose="020B0503020102020204" pitchFamily="34" charset="0"/>
              </a:rPr>
              <a:t>:</a:t>
            </a:r>
            <a:endParaRPr sz="2400" dirty="0">
              <a:latin typeface="Franklin Gothic Book" panose="020B0503020102020204" pitchFamily="34" charset="0"/>
            </a:endParaRPr>
          </a:p>
          <a:p>
            <a:pPr marL="0" lvl="0" indent="0" algn="ctr" rtl="0">
              <a:spcBef>
                <a:spcPts val="1000"/>
              </a:spcBef>
              <a:spcAft>
                <a:spcPts val="0"/>
              </a:spcAft>
              <a:buNone/>
            </a:pPr>
            <a:endParaRPr sz="8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Elementary: </a:t>
            </a:r>
            <a:r>
              <a:rPr lang="en-US" sz="2000" dirty="0">
                <a:latin typeface="Franklin Gothic Book" panose="020B0503020102020204" pitchFamily="34" charset="0"/>
                <a:hlinkClick r:id="rId5"/>
              </a:rPr>
              <a:t>Grade 2 Strongly Aligned Assignment</a:t>
            </a:r>
            <a:endParaRPr sz="20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Middle: </a:t>
            </a:r>
            <a:r>
              <a:rPr lang="en-US" sz="2000" u="sng" dirty="0">
                <a:solidFill>
                  <a:schemeClr val="hlink"/>
                </a:solidFill>
                <a:latin typeface="Franklin Gothic Book" panose="020B0503020102020204" pitchFamily="34" charset="0"/>
                <a:hlinkClick r:id="rId6"/>
              </a:rPr>
              <a:t>Grade 8 Strongly Aligned Assignment</a:t>
            </a:r>
            <a:endParaRPr sz="2000" dirty="0">
              <a:latin typeface="Franklin Gothic Book" panose="020B0503020102020204" pitchFamily="34" charset="0"/>
            </a:endParaRPr>
          </a:p>
          <a:p>
            <a:pPr marL="0" lvl="0" indent="0" algn="ctr" rtl="0">
              <a:spcBef>
                <a:spcPts val="1000"/>
              </a:spcBef>
              <a:spcAft>
                <a:spcPts val="0"/>
              </a:spcAft>
              <a:buNone/>
            </a:pPr>
            <a:r>
              <a:rPr lang="en-US" sz="2000" dirty="0">
                <a:latin typeface="Franklin Gothic Book" panose="020B0503020102020204" pitchFamily="34" charset="0"/>
              </a:rPr>
              <a:t>High: </a:t>
            </a:r>
            <a:r>
              <a:rPr lang="en-US" sz="2000" u="sng" dirty="0">
                <a:solidFill>
                  <a:schemeClr val="hlink"/>
                </a:solidFill>
                <a:latin typeface="Franklin Gothic Book" panose="020B0503020102020204" pitchFamily="34" charset="0"/>
                <a:hlinkClick r:id="rId7"/>
              </a:rPr>
              <a:t>Strongly Aligned Assignment</a:t>
            </a:r>
            <a:endParaRPr sz="2000" dirty="0">
              <a:latin typeface="Franklin Gothic Book" panose="020B0503020102020204" pitchFamily="34" charset="0"/>
            </a:endParaRPr>
          </a:p>
          <a:p>
            <a:pPr marL="914400" lvl="0" indent="0" algn="l" rtl="0">
              <a:spcBef>
                <a:spcPts val="1000"/>
              </a:spcBef>
              <a:spcAft>
                <a:spcPts val="0"/>
              </a:spcAft>
              <a:buNone/>
            </a:pPr>
            <a:r>
              <a:rPr lang="en-US" sz="1900" i="1" dirty="0">
                <a:latin typeface="Franklin Gothic Book" panose="020B0503020102020204" pitchFamily="34" charset="0"/>
              </a:rPr>
              <a:t>Assignments that require students to construct explanations  will be found in the Task Aligned to Supporting Question or the Task Aligned to the Compelling Question sections.</a:t>
            </a:r>
            <a:r>
              <a:rPr lang="en-US" sz="2400" dirty="0">
                <a:latin typeface="Franklin Gothic Book" panose="020B0503020102020204" pitchFamily="34" charset="0"/>
              </a:rPr>
              <a:t> </a:t>
            </a:r>
            <a:endParaRPr sz="2400" dirty="0">
              <a:latin typeface="Franklin Gothic Book" panose="020B0503020102020204" pitchFamily="34" charset="0"/>
            </a:endParaRPr>
          </a:p>
          <a:p>
            <a:pPr marL="0" lvl="0" indent="0" algn="l" rtl="0">
              <a:spcBef>
                <a:spcPts val="1000"/>
              </a:spcBef>
              <a:spcAft>
                <a:spcPts val="0"/>
              </a:spcAft>
              <a:buNone/>
            </a:pPr>
            <a:r>
              <a:rPr lang="en-US" sz="2000" dirty="0">
                <a:latin typeface="Franklin Gothic Book" panose="020B0503020102020204" pitchFamily="34" charset="0"/>
              </a:rPr>
              <a:t>As you review this assignment, discuss the following question with a partner, small group or PLC:  How are students examining a topic and conveying ideas, concepts and/or information through the selection, organization and analysis of relevant content to construct an explanation? </a:t>
            </a:r>
            <a:endParaRPr sz="2400" dirty="0">
              <a:latin typeface="Franklin Gothic Book" panose="020B05030201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0"/>
          <p:cNvSpPr txBox="1">
            <a:spLocks noGrp="1"/>
          </p:cNvSpPr>
          <p:nvPr>
            <p:ph type="title"/>
          </p:nvPr>
        </p:nvSpPr>
        <p:spPr>
          <a:xfrm>
            <a:off x="0" y="-158765"/>
            <a:ext cx="1095037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a culture of inquiry? (continued) </a:t>
            </a:r>
            <a:endParaRPr dirty="0"/>
          </a:p>
        </p:txBody>
      </p:sp>
      <p:sp>
        <p:nvSpPr>
          <p:cNvPr id="218" name="Google Shape;218;p30"/>
          <p:cNvSpPr txBox="1">
            <a:spLocks noGrp="1"/>
          </p:cNvSpPr>
          <p:nvPr>
            <p:ph type="body" idx="1"/>
          </p:nvPr>
        </p:nvSpPr>
        <p:spPr>
          <a:xfrm>
            <a:off x="139911" y="504016"/>
            <a:ext cx="10810461" cy="4863547"/>
          </a:xfrm>
          <a:prstGeom prst="rect">
            <a:avLst/>
          </a:prstGeom>
          <a:noFill/>
          <a:ln>
            <a:noFill/>
          </a:ln>
        </p:spPr>
        <p:txBody>
          <a:bodyPr spcFirstLastPara="1" wrap="square" lIns="91425" tIns="45700" rIns="91425" bIns="45700" anchor="t" anchorCtr="0">
            <a:noAutofit/>
          </a:bodyPr>
          <a:lstStyle/>
          <a:p>
            <a:pPr marL="19050" lvl="0" indent="0" algn="l" rtl="0">
              <a:lnSpc>
                <a:spcPct val="90000"/>
              </a:lnSpc>
              <a:spcBef>
                <a:spcPts val="0"/>
              </a:spcBef>
              <a:spcAft>
                <a:spcPts val="0"/>
              </a:spcAft>
              <a:buClr>
                <a:schemeClr val="dk1"/>
              </a:buClr>
              <a:buSzPts val="2500"/>
              <a:buNone/>
            </a:pPr>
            <a:endParaRPr lang="en-US" sz="3200" dirty="0">
              <a:latin typeface="Arial"/>
              <a:ea typeface="Arial"/>
              <a:cs typeface="Arial"/>
              <a:sym typeface="Arial"/>
            </a:endParaRPr>
          </a:p>
          <a:p>
            <a:pPr marL="19050" lvl="0" indent="0" algn="l" rtl="0">
              <a:lnSpc>
                <a:spcPct val="90000"/>
              </a:lnSpc>
              <a:spcBef>
                <a:spcPts val="0"/>
              </a:spcBef>
              <a:spcAft>
                <a:spcPts val="0"/>
              </a:spcAft>
              <a:buClr>
                <a:schemeClr val="dk1"/>
              </a:buClr>
              <a:buSzPts val="2500"/>
              <a:buNone/>
            </a:pPr>
            <a:r>
              <a:rPr lang="en-US" sz="3600" dirty="0">
                <a:latin typeface="Franklin Gothic Book" panose="020B0503020102020204" pitchFamily="34" charset="0"/>
                <a:ea typeface="Arial"/>
                <a:cs typeface="Arial"/>
                <a:sym typeface="Arial"/>
              </a:rPr>
              <a:t>Read the following article entitled </a:t>
            </a:r>
          </a:p>
          <a:p>
            <a:pPr marL="19050" lvl="0" indent="0" algn="l" rtl="0">
              <a:lnSpc>
                <a:spcPct val="90000"/>
              </a:lnSpc>
              <a:spcBef>
                <a:spcPts val="0"/>
              </a:spcBef>
              <a:spcAft>
                <a:spcPts val="0"/>
              </a:spcAft>
              <a:buClr>
                <a:schemeClr val="dk1"/>
              </a:buClr>
              <a:buSzPts val="2500"/>
              <a:buNone/>
            </a:pPr>
            <a:r>
              <a:rPr lang="en-US" sz="3600" u="sng" dirty="0">
                <a:solidFill>
                  <a:schemeClr val="hlink"/>
                </a:solidFill>
                <a:highlight>
                  <a:srgbClr val="FFFFFF"/>
                </a:highlight>
                <a:latin typeface="Franklin Gothic Book" panose="020B0503020102020204" pitchFamily="34" charset="0"/>
                <a:ea typeface="Arial"/>
                <a:cs typeface="Arial"/>
                <a:sym typeface="Arial"/>
                <a:hlinkClick r:id="rId3"/>
              </a:rPr>
              <a:t>Creating a Culture of Inquiry</a:t>
            </a:r>
            <a:r>
              <a:rPr lang="en-US" sz="3600" dirty="0">
                <a:highlight>
                  <a:srgbClr val="FFFFFF"/>
                </a:highlight>
                <a:latin typeface="Franklin Gothic Book" panose="020B0503020102020204" pitchFamily="34" charset="0"/>
                <a:ea typeface="Arial"/>
                <a:cs typeface="Arial"/>
                <a:sym typeface="Arial"/>
              </a:rPr>
              <a:t>. </a:t>
            </a:r>
          </a:p>
          <a:p>
            <a:pPr marL="19050" lvl="0" indent="0" algn="l" rtl="0">
              <a:lnSpc>
                <a:spcPct val="90000"/>
              </a:lnSpc>
              <a:spcBef>
                <a:spcPts val="0"/>
              </a:spcBef>
              <a:spcAft>
                <a:spcPts val="0"/>
              </a:spcAft>
              <a:buClr>
                <a:schemeClr val="dk1"/>
              </a:buClr>
              <a:buSzPts val="2500"/>
              <a:buNone/>
            </a:pPr>
            <a:r>
              <a:rPr lang="en-US" sz="3600" dirty="0">
                <a:highlight>
                  <a:srgbClr val="FFFFFF"/>
                </a:highlight>
                <a:latin typeface="Franklin Gothic Book" panose="020B0503020102020204" pitchFamily="34" charset="0"/>
                <a:ea typeface="Arial"/>
                <a:cs typeface="Arial"/>
                <a:sym typeface="Arial"/>
              </a:rPr>
              <a:t>As you read this article, annotate it. </a:t>
            </a:r>
            <a:endParaRPr sz="3600"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0" lvl="0" indent="0" algn="l" rtl="0">
              <a:lnSpc>
                <a:spcPct val="90000"/>
              </a:lnSpc>
              <a:spcBef>
                <a:spcPts val="0"/>
              </a:spcBef>
              <a:spcAft>
                <a:spcPts val="0"/>
              </a:spcAft>
              <a:buNone/>
            </a:pPr>
            <a:endParaRPr dirty="0">
              <a:highlight>
                <a:srgbClr val="FFFFFF"/>
              </a:highlight>
              <a:latin typeface="Franklin Gothic Book" panose="020B0503020102020204" pitchFamily="34" charset="0"/>
              <a:ea typeface="Arial"/>
              <a:cs typeface="Arial"/>
              <a:sym typeface="Arial"/>
            </a:endParaRPr>
          </a:p>
          <a:p>
            <a:pPr marL="19050" lvl="0" indent="0" algn="l" rtl="0">
              <a:lnSpc>
                <a:spcPct val="90000"/>
              </a:lnSpc>
              <a:spcBef>
                <a:spcPts val="0"/>
              </a:spcBef>
              <a:spcAft>
                <a:spcPts val="0"/>
              </a:spcAft>
              <a:buClr>
                <a:schemeClr val="dk1"/>
              </a:buClr>
              <a:buSzPts val="2500"/>
              <a:buNone/>
            </a:pPr>
            <a:r>
              <a:rPr lang="en-US" dirty="0">
                <a:latin typeface="Franklin Gothic Book" panose="020B0503020102020204" pitchFamily="34" charset="0"/>
                <a:ea typeface="Arial"/>
                <a:cs typeface="Arial"/>
                <a:sym typeface="Arial"/>
              </a:rPr>
              <a:t>Visit</a:t>
            </a:r>
            <a:r>
              <a:rPr lang="en-US" dirty="0">
                <a:uFill>
                  <a:noFill/>
                </a:uFill>
                <a:latin typeface="Franklin Gothic Book" panose="020B0503020102020204" pitchFamily="34" charset="0"/>
                <a:ea typeface="Arial"/>
                <a:cs typeface="Arial"/>
                <a:sym typeface="Arial"/>
                <a:hlinkClick r:id="rId4"/>
              </a:rPr>
              <a:t> </a:t>
            </a:r>
            <a:r>
              <a:rPr lang="en-US" u="sng" dirty="0">
                <a:solidFill>
                  <a:srgbClr val="1155CC"/>
                </a:solidFill>
                <a:latin typeface="Franklin Gothic Book" panose="020B0503020102020204" pitchFamily="34" charset="0"/>
                <a:ea typeface="Arial"/>
                <a:cs typeface="Arial"/>
                <a:sym typeface="Arial"/>
                <a:hlinkClick r:id="rId4">
                  <a:extLst>
                    <a:ext uri="{A12FA001-AC4F-418D-AE19-62706E023703}">
                      <ahyp:hlinkClr xmlns:ahyp="http://schemas.microsoft.com/office/drawing/2018/hyperlinkcolor" val="tx"/>
                    </a:ext>
                  </a:extLst>
                </a:hlinkClick>
              </a:rPr>
              <a:t>Making Annotations: A User’s Guide</a:t>
            </a:r>
            <a:r>
              <a:rPr lang="en-US" dirty="0">
                <a:latin typeface="Franklin Gothic Book" panose="020B0503020102020204" pitchFamily="34" charset="0"/>
                <a:ea typeface="Arial"/>
                <a:cs typeface="Arial"/>
                <a:sym typeface="Arial"/>
              </a:rPr>
              <a:t> for more information on how to annotate an article.</a:t>
            </a:r>
            <a:endParaRPr dirty="0">
              <a:latin typeface="Franklin Gothic Book" panose="020B0503020102020204" pitchFamily="34" charset="0"/>
              <a:ea typeface="Arial"/>
              <a:cs typeface="Arial"/>
              <a:sym typeface="Arial"/>
            </a:endParaRPr>
          </a:p>
          <a:p>
            <a:pPr marL="228600" lvl="0" indent="0" algn="l" rtl="0">
              <a:lnSpc>
                <a:spcPct val="90000"/>
              </a:lnSpc>
              <a:spcBef>
                <a:spcPts val="0"/>
              </a:spcBef>
              <a:spcAft>
                <a:spcPts val="0"/>
              </a:spcAft>
              <a:buNone/>
            </a:pPr>
            <a:endParaRPr dirty="0"/>
          </a:p>
        </p:txBody>
      </p:sp>
      <p:pic>
        <p:nvPicPr>
          <p:cNvPr id="219" name="Google Shape;219;p30" descr="Image of the Article entitled, Creating a culture of inquiry. " title="Creating a culture of inquiry article image"/>
          <p:cNvPicPr preferRelativeResize="0"/>
          <p:nvPr/>
        </p:nvPicPr>
        <p:blipFill>
          <a:blip r:embed="rId5">
            <a:alphaModFix/>
          </a:blip>
          <a:stretch>
            <a:fillRect/>
          </a:stretch>
        </p:blipFill>
        <p:spPr>
          <a:xfrm>
            <a:off x="7334635" y="743822"/>
            <a:ext cx="3975501" cy="3231575"/>
          </a:xfrm>
          <a:prstGeom prst="rect">
            <a:avLst/>
          </a:prstGeom>
          <a:noFill/>
          <a:ln>
            <a:noFill/>
          </a:ln>
        </p:spPr>
      </p:pic>
      <p:sp>
        <p:nvSpPr>
          <p:cNvPr id="3" name="TextBox 2">
            <a:extLst>
              <a:ext uri="{FF2B5EF4-FFF2-40B4-BE49-F238E27FC236}">
                <a16:creationId xmlns:a16="http://schemas.microsoft.com/office/drawing/2014/main" id="{88948786-4078-DE2D-B61C-DAB3260B0542}"/>
              </a:ext>
            </a:extLst>
          </p:cNvPr>
          <p:cNvSpPr txBox="1"/>
          <p:nvPr/>
        </p:nvSpPr>
        <p:spPr>
          <a:xfrm>
            <a:off x="7334635" y="4084276"/>
            <a:ext cx="4380789" cy="307777"/>
          </a:xfrm>
          <a:prstGeom prst="rect">
            <a:avLst/>
          </a:prstGeom>
          <a:noFill/>
        </p:spPr>
        <p:txBody>
          <a:bodyPr wrap="square">
            <a:spAutoFit/>
          </a:bodyPr>
          <a:lstStyle/>
          <a:p>
            <a:pPr marL="139700" lvl="0" algn="l" rtl="0">
              <a:spcBef>
                <a:spcPts val="0"/>
              </a:spcBef>
              <a:spcAft>
                <a:spcPts val="0"/>
              </a:spcAft>
              <a:buSzPts val="1400"/>
            </a:pPr>
            <a:r>
              <a:rPr lang="en-US" i="1" dirty="0">
                <a:hlinkClick r:id="rId3"/>
              </a:rPr>
              <a:t>Creating a Culture of Inquiry</a:t>
            </a:r>
            <a:r>
              <a:rPr lang="en-US" dirty="0"/>
              <a:t>. Edutopia.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156"/>
          <p:cNvSpPr txBox="1">
            <a:spLocks noGrp="1"/>
          </p:cNvSpPr>
          <p:nvPr>
            <p:ph type="title"/>
          </p:nvPr>
        </p:nvSpPr>
        <p:spPr>
          <a:xfrm>
            <a:off x="193775" y="2392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Arguments </a:t>
            </a:r>
            <a:endParaRPr sz="4100" dirty="0"/>
          </a:p>
        </p:txBody>
      </p:sp>
      <p:sp>
        <p:nvSpPr>
          <p:cNvPr id="1126" name="Google Shape;1126;p156"/>
          <p:cNvSpPr txBox="1">
            <a:spLocks noGrp="1"/>
          </p:cNvSpPr>
          <p:nvPr>
            <p:ph type="body" idx="1"/>
          </p:nvPr>
        </p:nvSpPr>
        <p:spPr>
          <a:xfrm>
            <a:off x="453324" y="1392450"/>
            <a:ext cx="11319575" cy="450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solidFill>
                  <a:schemeClr val="tx1"/>
                </a:solidFill>
                <a:latin typeface="Franklin Gothic Book" panose="020B0503020102020204" pitchFamily="34" charset="0"/>
              </a:rPr>
              <a:t>Constructing arguments:</a:t>
            </a:r>
            <a:endParaRPr sz="3000" dirty="0">
              <a:solidFill>
                <a:schemeClr val="tx1"/>
              </a:solidFill>
              <a:latin typeface="Franklin Gothic Book" panose="020B0503020102020204" pitchFamily="34" charset="0"/>
            </a:endParaRPr>
          </a:p>
          <a:p>
            <a:pPr marL="457200" lvl="0" indent="-355600" algn="l" rtl="0">
              <a:spcBef>
                <a:spcPts val="1000"/>
              </a:spcBef>
              <a:spcAft>
                <a:spcPts val="0"/>
              </a:spcAft>
              <a:buClr>
                <a:srgbClr val="000000"/>
              </a:buClr>
              <a:buSzPts val="2000"/>
              <a:buFont typeface="Calibri"/>
              <a:buChar char="•"/>
            </a:pPr>
            <a:r>
              <a:rPr lang="en-US" sz="3000" dirty="0">
                <a:solidFill>
                  <a:schemeClr val="tx1"/>
                </a:solidFill>
                <a:latin typeface="Franklin Gothic Book" panose="020B0503020102020204" pitchFamily="34" charset="0"/>
              </a:rPr>
              <a:t>When students are engaging with Communicating Conclusions standards that require constructing arguments, they are </a:t>
            </a:r>
            <a:r>
              <a:rPr lang="en-US" sz="3000" dirty="0">
                <a:solidFill>
                  <a:schemeClr val="tx1"/>
                </a:solidFill>
                <a:highlight>
                  <a:srgbClr val="FFFFFF"/>
                </a:highlight>
                <a:latin typeface="Franklin Gothic Book" panose="020B0503020102020204" pitchFamily="34" charset="0"/>
              </a:rPr>
              <a:t>developing a claim or claims supported by logical, clear reasons and relevant, credible evidence.</a:t>
            </a:r>
            <a:endParaRPr sz="3000" dirty="0">
              <a:solidFill>
                <a:schemeClr val="tx1"/>
              </a:solidFill>
              <a:highlight>
                <a:srgbClr val="FFFFFF"/>
              </a:highlight>
              <a:latin typeface="Franklin Gothic Book" panose="020B0503020102020204" pitchFamily="34" charset="0"/>
            </a:endParaRPr>
          </a:p>
          <a:p>
            <a:pPr marL="914400" lvl="1" indent="-355600" algn="l" rtl="0">
              <a:spcBef>
                <a:spcPts val="0"/>
              </a:spcBef>
              <a:spcAft>
                <a:spcPts val="0"/>
              </a:spcAft>
              <a:buSzPts val="2000"/>
              <a:buChar char="•"/>
            </a:pPr>
            <a:r>
              <a:rPr lang="en-US" sz="2600" dirty="0">
                <a:solidFill>
                  <a:schemeClr val="tx1"/>
                </a:solidFill>
                <a:latin typeface="Franklin Gothic Book" panose="020B0503020102020204" pitchFamily="34" charset="0"/>
              </a:rPr>
              <a:t>For example, when students are constructing an argument in Grade 2, they are constructing an argument with reasons and details to address a civic issue on a community in North America.</a:t>
            </a:r>
            <a:endParaRPr sz="2600" dirty="0">
              <a:solidFill>
                <a:schemeClr val="tx1"/>
              </a:solidFill>
              <a:latin typeface="Franklin Gothic Book" panose="020B0503020102020204" pitchFamily="34" charset="0"/>
            </a:endParaRPr>
          </a:p>
          <a:p>
            <a:pPr marL="914400" lvl="1" indent="-355600" algn="l" rtl="0">
              <a:spcBef>
                <a:spcPts val="0"/>
              </a:spcBef>
              <a:spcAft>
                <a:spcPts val="0"/>
              </a:spcAft>
              <a:buSzPts val="2000"/>
              <a:buChar char="•"/>
            </a:pPr>
            <a:r>
              <a:rPr lang="en-US" sz="2600" dirty="0">
                <a:solidFill>
                  <a:schemeClr val="tx1"/>
                </a:solidFill>
                <a:latin typeface="Franklin Gothic Book" panose="020B0503020102020204" pitchFamily="34" charset="0"/>
              </a:rPr>
              <a:t>The </a:t>
            </a:r>
            <a:r>
              <a:rPr lang="en-US" sz="2600" i="1" dirty="0">
                <a:solidFill>
                  <a:schemeClr val="tx1"/>
                </a:solidFill>
                <a:latin typeface="Franklin Gothic Book" panose="020B0503020102020204" pitchFamily="34" charset="0"/>
              </a:rPr>
              <a:t>KAS for Social Studies</a:t>
            </a:r>
            <a:r>
              <a:rPr lang="en-US" sz="2600" dirty="0">
                <a:solidFill>
                  <a:schemeClr val="tx1"/>
                </a:solidFill>
                <a:latin typeface="Franklin Gothic Book" panose="020B0503020102020204" pitchFamily="34" charset="0"/>
              </a:rPr>
              <a:t> progresses up to and beyond this standard K-3 and 5-high school.</a:t>
            </a:r>
            <a:endParaRPr sz="2600" dirty="0">
              <a:solidFill>
                <a:schemeClr val="tx1"/>
              </a:solidFill>
              <a:highlight>
                <a:srgbClr val="FFFFFF"/>
              </a:highlight>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57"/>
          <p:cNvSpPr txBox="1">
            <a:spLocks noGrp="1"/>
          </p:cNvSpPr>
          <p:nvPr>
            <p:ph type="title"/>
          </p:nvPr>
        </p:nvSpPr>
        <p:spPr>
          <a:xfrm>
            <a:off x="0" y="-13273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 Arguments (2)</a:t>
            </a:r>
            <a:endParaRPr dirty="0"/>
          </a:p>
        </p:txBody>
      </p:sp>
      <p:sp>
        <p:nvSpPr>
          <p:cNvPr id="1133" name="Google Shape;1133;p157"/>
          <p:cNvSpPr txBox="1">
            <a:spLocks noGrp="1"/>
          </p:cNvSpPr>
          <p:nvPr>
            <p:ph type="body" idx="1"/>
          </p:nvPr>
        </p:nvSpPr>
        <p:spPr>
          <a:xfrm>
            <a:off x="-237900" y="778965"/>
            <a:ext cx="12429900" cy="5034600"/>
          </a:xfrm>
          <a:prstGeom prst="rect">
            <a:avLst/>
          </a:prstGeom>
        </p:spPr>
        <p:txBody>
          <a:bodyPr spcFirstLastPara="1" wrap="square" lIns="91425" tIns="45700" rIns="91425" bIns="45700" anchor="t" anchorCtr="0">
            <a:noAutofit/>
          </a:bodyPr>
          <a:lstStyle/>
          <a:p>
            <a:pPr marL="457200" lvl="0" indent="0" algn="l" rtl="0">
              <a:spcBef>
                <a:spcPts val="1000"/>
              </a:spcBef>
              <a:spcAft>
                <a:spcPts val="0"/>
              </a:spcAft>
              <a:buNone/>
            </a:pPr>
            <a:r>
              <a:rPr lang="en-US" dirty="0">
                <a:latin typeface="Franklin Gothic Book" panose="020B0503020102020204" pitchFamily="34" charset="0"/>
              </a:rPr>
              <a:t>Some examples of how this skill progresses include:</a:t>
            </a:r>
            <a:endParaRPr dirty="0">
              <a:latin typeface="Franklin Gothic Book" panose="020B0503020102020204" pitchFamily="34" charset="0"/>
            </a:endParaRPr>
          </a:p>
          <a:p>
            <a:pPr marL="914400" lvl="1" indent="-342900" algn="l" rtl="0">
              <a:spcBef>
                <a:spcPts val="500"/>
              </a:spcBef>
              <a:spcAft>
                <a:spcPts val="0"/>
              </a:spcAft>
              <a:buSzPts val="1800"/>
              <a:buChar char="•"/>
            </a:pPr>
            <a:r>
              <a:rPr lang="en-US" dirty="0">
                <a:latin typeface="Franklin Gothic Book" panose="020B0503020102020204" pitchFamily="34" charset="0"/>
              </a:rPr>
              <a:t>K.I.CC.2 Construct an argument to address a problem in the classroom or school.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3.I.CC.2 Construct an argument with reasons and supporting evidence, to address a local, regional or global problem.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5.I.CC.2 Construct arguments using claims and evidence from multiple sources on how a founding principle(s) is applicable today.</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7.I.CC.2 Construct arguments by drawing on multiple disciplinary lenses to analyze how a specific problem can manifest itself at local, regional and global levels over time, identifying its characteristics and causes and the challenges and opportunities faced by those trying to address the problem.</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7.I.CC.2 Engage in disciplinary thinking and construct arguments, explanations or public communications relevant to meaningful and/or investigative questions in civics. </a:t>
            </a:r>
            <a:endParaRPr dirty="0">
              <a:latin typeface="Franklin Gothic Book" panose="020B0503020102020204" pitchFamily="34" charset="0"/>
            </a:endParaRPr>
          </a:p>
          <a:p>
            <a:pPr marL="914400" lvl="1" indent="-381000" algn="l" rtl="0">
              <a:spcBef>
                <a:spcPts val="0"/>
              </a:spcBef>
              <a:spcAft>
                <a:spcPts val="0"/>
              </a:spcAft>
              <a:buSzPts val="2400"/>
              <a:buChar char="•"/>
            </a:pPr>
            <a:r>
              <a:rPr lang="en-US" dirty="0">
                <a:latin typeface="Franklin Gothic Book" panose="020B0503020102020204" pitchFamily="34" charset="0"/>
              </a:rPr>
              <a:t>HS.C.I.CC.2 Engage in disciplinary thinking and construct arguments, explanations or public communications relevant to compelling or supporting questions in civics. </a:t>
            </a:r>
            <a:endParaRPr dirty="0">
              <a:latin typeface="Franklin Gothic Book" panose="020B05030201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15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Communicating Conclusions</a:t>
            </a:r>
            <a:endParaRPr sz="3600" dirty="0"/>
          </a:p>
          <a:p>
            <a:pPr marL="0" lvl="0" indent="0" algn="l" rtl="0">
              <a:spcBef>
                <a:spcPts val="0"/>
              </a:spcBef>
              <a:spcAft>
                <a:spcPts val="0"/>
              </a:spcAft>
              <a:buNone/>
            </a:pPr>
            <a:r>
              <a:rPr lang="en-US" sz="3400" dirty="0"/>
              <a:t>Constructing Arguments Scavenger Hunt</a:t>
            </a:r>
            <a:endParaRPr sz="3400" dirty="0"/>
          </a:p>
        </p:txBody>
      </p:sp>
      <p:sp>
        <p:nvSpPr>
          <p:cNvPr id="1140" name="Google Shape;1140;p158"/>
          <p:cNvSpPr txBox="1">
            <a:spLocks noGrp="1"/>
          </p:cNvSpPr>
          <p:nvPr>
            <p:ph type="body" idx="1"/>
          </p:nvPr>
        </p:nvSpPr>
        <p:spPr>
          <a:xfrm>
            <a:off x="0" y="1205100"/>
            <a:ext cx="11797500" cy="4447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For examples of assignments that require students to construct arguments, access the following strongly aligned assignments in </a:t>
            </a:r>
            <a:r>
              <a:rPr lang="en-US" sz="2500" u="sng" dirty="0">
                <a:solidFill>
                  <a:schemeClr val="hlink"/>
                </a:solidFill>
                <a:latin typeface="Franklin Gothic Book" panose="020B0503020102020204" pitchFamily="34" charset="0"/>
                <a:hlinkClick r:id="rId3"/>
              </a:rPr>
              <a:t>Student Assignment Library</a:t>
            </a:r>
            <a:r>
              <a:rPr lang="en-US" sz="2500" dirty="0">
                <a:latin typeface="Franklin Gothic Book" panose="020B0503020102020204" pitchFamily="34" charset="0"/>
              </a:rPr>
              <a:t> on </a:t>
            </a:r>
            <a:r>
              <a:rPr lang="en-US" sz="2500" u="sng" dirty="0">
                <a:solidFill>
                  <a:schemeClr val="hlink"/>
                </a:solidFill>
                <a:latin typeface="Franklin Gothic Book" panose="020B0503020102020204" pitchFamily="34" charset="0"/>
                <a:hlinkClick r:id="rId4"/>
              </a:rPr>
              <a:t>www.kystandards.org</a:t>
            </a:r>
            <a:r>
              <a:rPr lang="en-US" sz="2500" dirty="0">
                <a:latin typeface="Franklin Gothic Book" panose="020B0503020102020204" pitchFamily="34" charset="0"/>
              </a:rPr>
              <a:t> for your grade level:</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Elementary: </a:t>
            </a:r>
            <a:r>
              <a:rPr lang="en-US" sz="2500" u="sng" dirty="0">
                <a:solidFill>
                  <a:schemeClr val="hlink"/>
                </a:solidFill>
                <a:latin typeface="Franklin Gothic Book" panose="020B0503020102020204" pitchFamily="34" charset="0"/>
                <a:hlinkClick r:id="rId5"/>
              </a:rPr>
              <a:t>Grade 1 Strongly Aligned Assignment</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Middle: </a:t>
            </a:r>
            <a:r>
              <a:rPr lang="en-US" sz="2500" u="sng" dirty="0">
                <a:solidFill>
                  <a:schemeClr val="hlink"/>
                </a:solidFill>
                <a:latin typeface="Franklin Gothic Book" panose="020B0503020102020204" pitchFamily="34" charset="0"/>
                <a:hlinkClick r:id="rId6"/>
              </a:rPr>
              <a:t>Grade 6 Strongly Aligned Assignment</a:t>
            </a:r>
            <a:endParaRPr sz="2500" dirty="0">
              <a:latin typeface="Franklin Gothic Book" panose="020B0503020102020204" pitchFamily="34" charset="0"/>
            </a:endParaRPr>
          </a:p>
          <a:p>
            <a:pPr marL="1828800" lvl="0" indent="457200" algn="l" rtl="0">
              <a:spcBef>
                <a:spcPts val="1000"/>
              </a:spcBef>
              <a:spcAft>
                <a:spcPts val="0"/>
              </a:spcAft>
              <a:buNone/>
            </a:pPr>
            <a:r>
              <a:rPr lang="en-US" sz="2500" dirty="0">
                <a:latin typeface="Franklin Gothic Book" panose="020B0503020102020204" pitchFamily="34" charset="0"/>
              </a:rPr>
              <a:t>High:  </a:t>
            </a:r>
            <a:r>
              <a:rPr lang="en-US" sz="2500" u="sng" dirty="0">
                <a:solidFill>
                  <a:schemeClr val="hlink"/>
                </a:solidFill>
                <a:latin typeface="Franklin Gothic Book" panose="020B0503020102020204" pitchFamily="34" charset="0"/>
                <a:hlinkClick r:id="rId7"/>
              </a:rPr>
              <a:t>High School Strongly Aligned Assignment 2</a:t>
            </a:r>
            <a:r>
              <a:rPr lang="en-US" sz="2500" dirty="0">
                <a:latin typeface="Franklin Gothic Book" panose="020B0503020102020204" pitchFamily="34" charset="0"/>
              </a:rPr>
              <a:t> </a:t>
            </a:r>
            <a:endParaRPr sz="2500" dirty="0">
              <a:latin typeface="Franklin Gothic Book" panose="020B0503020102020204" pitchFamily="34" charset="0"/>
            </a:endParaRPr>
          </a:p>
          <a:p>
            <a:pPr marL="914400" lvl="0" indent="0" algn="l" rtl="0">
              <a:spcBef>
                <a:spcPts val="1000"/>
              </a:spcBef>
              <a:spcAft>
                <a:spcPts val="0"/>
              </a:spcAft>
              <a:buNone/>
            </a:pPr>
            <a:r>
              <a:rPr lang="en-US" sz="2000" i="1" dirty="0">
                <a:latin typeface="Franklin Gothic Book" panose="020B0503020102020204" pitchFamily="34" charset="0"/>
              </a:rPr>
              <a:t>Assignments that require students to construct arguments will be found in the Task Aligned to Supporting Question or the Task Aligned to the Compelling Question sections.</a:t>
            </a:r>
            <a:r>
              <a:rPr lang="en-US" sz="2500" dirty="0">
                <a:latin typeface="Franklin Gothic Book" panose="020B0503020102020204" pitchFamily="34" charset="0"/>
              </a:rPr>
              <a:t> </a:t>
            </a:r>
            <a:endParaRPr sz="2500" dirty="0">
              <a:latin typeface="Franklin Gothic Book" panose="020B0503020102020204" pitchFamily="34" charset="0"/>
            </a:endParaRPr>
          </a:p>
          <a:p>
            <a:pPr marL="0" lvl="0" indent="0" algn="l" rtl="0">
              <a:spcBef>
                <a:spcPts val="1000"/>
              </a:spcBef>
              <a:spcAft>
                <a:spcPts val="0"/>
              </a:spcAft>
              <a:buNone/>
            </a:pPr>
            <a:r>
              <a:rPr lang="en-US" sz="2500" dirty="0">
                <a:latin typeface="Franklin Gothic Book" panose="020B0503020102020204" pitchFamily="34" charset="0"/>
              </a:rPr>
              <a:t>As you review this assignment, discuss the following questions with a partner, small group or PLC: How are students constructing arguments and/or </a:t>
            </a:r>
            <a:r>
              <a:rPr lang="en-US" sz="2500" dirty="0">
                <a:highlight>
                  <a:schemeClr val="lt1"/>
                </a:highlight>
                <a:latin typeface="Franklin Gothic Book" panose="020B0503020102020204" pitchFamily="34" charset="0"/>
              </a:rPr>
              <a:t>developing claims supported by logical, clear reasons and relevant, credible evidence in this example?</a:t>
            </a:r>
            <a:endParaRPr sz="25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159"/>
          <p:cNvSpPr txBox="1">
            <a:spLocks noGrp="1"/>
          </p:cNvSpPr>
          <p:nvPr>
            <p:ph type="title"/>
          </p:nvPr>
        </p:nvSpPr>
        <p:spPr>
          <a:xfrm>
            <a:off x="1575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Why is it critical for students to </a:t>
            </a:r>
            <a:endParaRPr sz="4200" dirty="0"/>
          </a:p>
          <a:p>
            <a:pPr marL="0" lvl="0" indent="0" algn="l" rtl="0">
              <a:spcBef>
                <a:spcPts val="0"/>
              </a:spcBef>
              <a:spcAft>
                <a:spcPts val="0"/>
              </a:spcAft>
              <a:buNone/>
            </a:pPr>
            <a:r>
              <a:rPr lang="en-US" sz="4200" dirty="0"/>
              <a:t>construct explanations and arguments? </a:t>
            </a:r>
            <a:endParaRPr sz="4200" dirty="0"/>
          </a:p>
        </p:txBody>
      </p:sp>
      <p:sp>
        <p:nvSpPr>
          <p:cNvPr id="1147" name="Google Shape;1147;p159"/>
          <p:cNvSpPr txBox="1">
            <a:spLocks noGrp="1"/>
          </p:cNvSpPr>
          <p:nvPr>
            <p:ph type="body" idx="1"/>
          </p:nvPr>
        </p:nvSpPr>
        <p:spPr>
          <a:xfrm>
            <a:off x="157500" y="1253400"/>
            <a:ext cx="11653500" cy="4351200"/>
          </a:xfrm>
          <a:prstGeom prst="rect">
            <a:avLst/>
          </a:prstGeom>
        </p:spPr>
        <p:txBody>
          <a:bodyPr spcFirstLastPara="1" wrap="square" lIns="91425" tIns="45700" rIns="91425" bIns="45700" anchor="t" anchorCtr="0">
            <a:noAutofit/>
          </a:bodyPr>
          <a:lstStyle/>
          <a:p>
            <a:pPr marL="457200" lvl="0" indent="-393700" algn="l" rtl="0">
              <a:spcBef>
                <a:spcPts val="1000"/>
              </a:spcBef>
              <a:spcAft>
                <a:spcPts val="0"/>
              </a:spcAft>
              <a:buSzPts val="2600"/>
              <a:buFont typeface="Calibri"/>
              <a:buChar char="•"/>
            </a:pPr>
            <a:r>
              <a:rPr lang="en-US" sz="2600" dirty="0">
                <a:latin typeface="Franklin Gothic Book" panose="020B0503020102020204" pitchFamily="34" charset="0"/>
              </a:rPr>
              <a:t>Mastering how to construct explanations and arguments is the foundation for civic engagement. </a:t>
            </a:r>
            <a:endParaRPr sz="2600" dirty="0">
              <a:latin typeface="Franklin Gothic Book" panose="020B0503020102020204" pitchFamily="34" charset="0"/>
            </a:endParaRPr>
          </a:p>
          <a:p>
            <a:pPr marL="457200" lvl="0" indent="-393700" algn="l" rtl="0">
              <a:spcBef>
                <a:spcPts val="0"/>
              </a:spcBef>
              <a:spcAft>
                <a:spcPts val="0"/>
              </a:spcAft>
              <a:buSzPts val="2600"/>
              <a:buFont typeface="Calibri"/>
              <a:buChar char="•"/>
            </a:pPr>
            <a:r>
              <a:rPr lang="en-US" sz="2600" dirty="0">
                <a:latin typeface="Franklin Gothic Book" panose="020B0503020102020204" pitchFamily="34" charset="0"/>
              </a:rPr>
              <a:t>Prior to engaging in civil discussion, reaching consensus when appropriate and respecting </a:t>
            </a:r>
            <a:r>
              <a:rPr lang="en-US" sz="2600" dirty="0"/>
              <a:t>multiple viewpoints,</a:t>
            </a:r>
            <a:r>
              <a:rPr lang="en-US" sz="2600" dirty="0">
                <a:latin typeface="Franklin Gothic Book" panose="020B0503020102020204" pitchFamily="34" charset="0"/>
              </a:rPr>
              <a:t> students have to articulate their own position on issues while citing evidence. </a:t>
            </a:r>
            <a:endParaRPr sz="2600" dirty="0">
              <a:latin typeface="Franklin Gothic Book" panose="020B0503020102020204" pitchFamily="34" charset="0"/>
            </a:endParaRPr>
          </a:p>
          <a:p>
            <a:pPr marL="457200" lvl="0" indent="-393700" algn="l" rtl="0">
              <a:spcBef>
                <a:spcPts val="0"/>
              </a:spcBef>
              <a:spcAft>
                <a:spcPts val="0"/>
              </a:spcAft>
              <a:buSzPts val="2600"/>
              <a:buFont typeface="Calibri"/>
              <a:buChar char="•"/>
            </a:pPr>
            <a:r>
              <a:rPr lang="en-US" sz="2600" dirty="0">
                <a:latin typeface="Franklin Gothic Book" panose="020B0503020102020204" pitchFamily="34" charset="0"/>
              </a:rPr>
              <a:t>Constructing explanations and arguments provides students the opportunity to examine a topic, analyze relevant content, and develop claims using credible evidence. </a:t>
            </a:r>
            <a:endParaRPr sz="2600" dirty="0">
              <a:latin typeface="Franklin Gothic Book" panose="020B0503020102020204" pitchFamily="34" charset="0"/>
            </a:endParaRPr>
          </a:p>
          <a:p>
            <a:pPr marL="457200" lvl="0" indent="-393700" algn="l" rtl="0">
              <a:spcBef>
                <a:spcPts val="0"/>
              </a:spcBef>
              <a:spcAft>
                <a:spcPts val="0"/>
              </a:spcAft>
              <a:buSzPts val="2600"/>
              <a:buChar char="•"/>
            </a:pPr>
            <a:r>
              <a:rPr lang="en-US" sz="2600" dirty="0">
                <a:latin typeface="Franklin Gothic Book" panose="020B0503020102020204" pitchFamily="34" charset="0"/>
              </a:rPr>
              <a:t>Thus, constructing explanations and arguments enables students to determine their positions on issues while developing an understanding of the world. </a:t>
            </a:r>
            <a:endParaRPr sz="2600" dirty="0">
              <a:latin typeface="Franklin Gothic Book" panose="020B0503020102020204" pitchFamily="34" charset="0"/>
            </a:endParaRPr>
          </a:p>
          <a:p>
            <a:pPr marL="457200" lvl="0" indent="-393700" algn="l" rtl="0">
              <a:spcBef>
                <a:spcPts val="0"/>
              </a:spcBef>
              <a:spcAft>
                <a:spcPts val="0"/>
              </a:spcAft>
              <a:buSzPts val="2600"/>
              <a:buChar char="•"/>
            </a:pPr>
            <a:r>
              <a:rPr lang="en-US" sz="2600" dirty="0">
                <a:latin typeface="Franklin Gothic Book" panose="020B0503020102020204" pitchFamily="34" charset="0"/>
              </a:rPr>
              <a:t>This is central to students’ preparation for a successful transition into civic life. </a:t>
            </a:r>
            <a:endParaRPr sz="2600" dirty="0">
              <a:latin typeface="Franklin Gothic Book" panose="020B05030201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60"/>
          <p:cNvSpPr txBox="1">
            <a:spLocks noGrp="1"/>
          </p:cNvSpPr>
          <p:nvPr>
            <p:ph type="title"/>
          </p:nvPr>
        </p:nvSpPr>
        <p:spPr>
          <a:xfrm>
            <a:off x="235450" y="131175"/>
            <a:ext cx="11598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How does constructing explanations </a:t>
            </a:r>
            <a:endParaRPr sz="3800" dirty="0"/>
          </a:p>
          <a:p>
            <a:pPr marL="0" lvl="0" indent="0" algn="l" rtl="0">
              <a:spcBef>
                <a:spcPts val="0"/>
              </a:spcBef>
              <a:spcAft>
                <a:spcPts val="0"/>
              </a:spcAft>
              <a:buNone/>
            </a:pPr>
            <a:r>
              <a:rPr lang="en-US" sz="3800" dirty="0"/>
              <a:t>and arguments prepare students for civic life? </a:t>
            </a:r>
            <a:endParaRPr sz="3800" dirty="0"/>
          </a:p>
        </p:txBody>
      </p:sp>
      <p:sp>
        <p:nvSpPr>
          <p:cNvPr id="1154" name="Google Shape;1154;p160"/>
          <p:cNvSpPr txBox="1">
            <a:spLocks noGrp="1"/>
          </p:cNvSpPr>
          <p:nvPr>
            <p:ph type="body" idx="1"/>
          </p:nvPr>
        </p:nvSpPr>
        <p:spPr>
          <a:xfrm>
            <a:off x="235450" y="4389050"/>
            <a:ext cx="11019000" cy="874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dirty="0">
                <a:latin typeface="Franklin Gothic Book" panose="020B0503020102020204" pitchFamily="34" charset="0"/>
              </a:rPr>
              <a:t>Engage in a </a:t>
            </a:r>
            <a:r>
              <a:rPr lang="en-US" u="sng" dirty="0">
                <a:solidFill>
                  <a:schemeClr val="hlink"/>
                </a:solidFill>
                <a:latin typeface="Franklin Gothic Book" panose="020B0503020102020204" pitchFamily="34" charset="0"/>
                <a:hlinkClick r:id="rId3" invalidUrl="https://pz.harvard.edu/sites/default/files/Chalk Talk_1.pdf"/>
              </a:rPr>
              <a:t>Chalk Talk</a:t>
            </a:r>
            <a:r>
              <a:rPr lang="en-US" dirty="0">
                <a:latin typeface="Franklin Gothic Book" panose="020B0503020102020204" pitchFamily="34" charset="0"/>
              </a:rPr>
              <a:t> to reflect on this question. </a:t>
            </a:r>
            <a:endParaRPr dirty="0">
              <a:latin typeface="Franklin Gothic Book" panose="020B0503020102020204" pitchFamily="34" charset="0"/>
            </a:endParaRPr>
          </a:p>
          <a:p>
            <a:pPr marL="0" lvl="0" indent="0" algn="l" rtl="0">
              <a:spcBef>
                <a:spcPts val="1000"/>
              </a:spcBef>
              <a:spcAft>
                <a:spcPts val="0"/>
              </a:spcAft>
              <a:buNone/>
            </a:pPr>
            <a:endParaRPr dirty="0"/>
          </a:p>
        </p:txBody>
      </p:sp>
      <p:pic>
        <p:nvPicPr>
          <p:cNvPr id="1155" name="Google Shape;1155;p160" descr="Clip art of students " title="Clip art of students"/>
          <p:cNvPicPr preferRelativeResize="0"/>
          <p:nvPr/>
        </p:nvPicPr>
        <p:blipFill rotWithShape="1">
          <a:blip r:embed="rId4">
            <a:alphaModFix/>
          </a:blip>
          <a:srcRect t="11225" b="16535"/>
          <a:stretch/>
        </p:blipFill>
        <p:spPr>
          <a:xfrm>
            <a:off x="3958137" y="1594750"/>
            <a:ext cx="3573625" cy="25814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16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a:t>
            </a:r>
            <a:endParaRPr dirty="0"/>
          </a:p>
        </p:txBody>
      </p:sp>
      <p:sp>
        <p:nvSpPr>
          <p:cNvPr id="1162" name="Google Shape;1162;p161"/>
          <p:cNvSpPr txBox="1">
            <a:spLocks noGrp="1"/>
          </p:cNvSpPr>
          <p:nvPr>
            <p:ph type="body" idx="1"/>
          </p:nvPr>
        </p:nvSpPr>
        <p:spPr>
          <a:xfrm>
            <a:off x="352850" y="1325700"/>
            <a:ext cx="110907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Democracy’s survival depends upon the generational transmission of the political vision of liberty and equality that makes and unites Americans.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 preservation of this American vision is dependent upon the willingness and ability of its citizens to collaboratively and deliberately address problems, defend their own rights and the rights of others and balance personal interests with the general welfare of society.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 preparation of young people for participation in America’s democratic society is vital. The progress of communities and the state, nation and world rests upon the preparation of young people to collaboratively balance personal interest with the public good. </a:t>
            </a:r>
            <a:endParaRPr dirty="0">
              <a:latin typeface="Franklin Gothic Book" panose="020B05030201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162"/>
          <p:cNvSpPr txBox="1">
            <a:spLocks noGrp="1"/>
          </p:cNvSpPr>
          <p:nvPr>
            <p:ph type="title"/>
          </p:nvPr>
        </p:nvSpPr>
        <p:spPr>
          <a:xfrm>
            <a:off x="0" y="148725"/>
            <a:ext cx="115579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 (2)</a:t>
            </a:r>
            <a:endParaRPr dirty="0"/>
          </a:p>
        </p:txBody>
      </p:sp>
      <p:sp>
        <p:nvSpPr>
          <p:cNvPr id="1169" name="Google Shape;1169;p162"/>
          <p:cNvSpPr txBox="1">
            <a:spLocks noGrp="1"/>
          </p:cNvSpPr>
          <p:nvPr>
            <p:ph type="body" idx="1"/>
          </p:nvPr>
        </p:nvSpPr>
        <p:spPr>
          <a:xfrm>
            <a:off x="176900" y="1474425"/>
            <a:ext cx="115579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Social studies classrooms are the ideal locations to foster civic virtue, apply inquiry practices, consider current issues, engage in civil discourse and build a civic identity and an awareness of international issues.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They should be laboratories of democracy that embody the democratic goal of embracing multiple perspectives.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Students must be taught to cherish freedom and to accept responsibility for preserving and extending it by using civic mindedness to be informed citizens, foster civic dispositions and be lifelong participants in the political process. </a:t>
            </a:r>
            <a:endParaRPr dirty="0">
              <a:latin typeface="Franklin Gothic Book" panose="020B05030201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p163"/>
          <p:cNvSpPr txBox="1">
            <a:spLocks noGrp="1"/>
          </p:cNvSpPr>
          <p:nvPr>
            <p:ph type="title"/>
          </p:nvPr>
        </p:nvSpPr>
        <p:spPr>
          <a:xfrm>
            <a:off x="0" y="0"/>
            <a:ext cx="115863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Communicating Conclusions:</a:t>
            </a:r>
            <a:endParaRPr dirty="0"/>
          </a:p>
          <a:p>
            <a:pPr marL="0" lvl="0" indent="0" algn="l" rtl="0">
              <a:spcBef>
                <a:spcPts val="0"/>
              </a:spcBef>
              <a:spcAft>
                <a:spcPts val="0"/>
              </a:spcAft>
              <a:buClr>
                <a:schemeClr val="dk1"/>
              </a:buClr>
              <a:buSzPts val="1100"/>
              <a:buFont typeface="Arial"/>
              <a:buNone/>
            </a:pPr>
            <a:r>
              <a:rPr lang="en-US" dirty="0"/>
              <a:t>Democratic Procedures and Civic Life (3)</a:t>
            </a:r>
            <a:endParaRPr dirty="0"/>
          </a:p>
        </p:txBody>
      </p:sp>
      <p:sp>
        <p:nvSpPr>
          <p:cNvPr id="1176" name="Google Shape;1176;p163"/>
          <p:cNvSpPr txBox="1">
            <a:spLocks noGrp="1"/>
          </p:cNvSpPr>
          <p:nvPr>
            <p:ph type="body" idx="1"/>
          </p:nvPr>
        </p:nvSpPr>
        <p:spPr>
          <a:xfrm>
            <a:off x="302850" y="1063125"/>
            <a:ext cx="11586300" cy="4153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 order to support a student’s ability to engage in civic life, the Communicating Conclusions standards require that students engage in democratic procedures to identify problems.  </a:t>
            </a:r>
            <a:endParaRPr sz="2600" dirty="0">
              <a:latin typeface="Franklin Gothic Book" panose="020B0503020102020204" pitchFamily="34" charset="0"/>
            </a:endParaRPr>
          </a:p>
          <a:p>
            <a:pPr marL="457200" lvl="0" indent="-323850" algn="l" rtl="0">
              <a:spcBef>
                <a:spcPts val="1000"/>
              </a:spcBef>
              <a:spcAft>
                <a:spcPts val="0"/>
              </a:spcAft>
              <a:buSzPts val="1500"/>
              <a:buChar char="•"/>
            </a:pPr>
            <a:r>
              <a:rPr lang="en-US" sz="2600" b="1" dirty="0">
                <a:latin typeface="Franklin Gothic Book" panose="020B0503020102020204" pitchFamily="34" charset="0"/>
              </a:rPr>
              <a:t>Deliberative and democratic processes</a:t>
            </a:r>
            <a:r>
              <a:rPr lang="en-US" sz="2600" dirty="0">
                <a:latin typeface="Franklin Gothic Book" panose="020B0503020102020204" pitchFamily="34" charset="0"/>
              </a:rPr>
              <a:t> - a process where deliberation is central to decision-making. This process also looks to generate outcomes that promote the common good through reasoning, rather than through a law-making process.</a:t>
            </a:r>
            <a:endParaRPr sz="2600" dirty="0">
              <a:latin typeface="Franklin Gothic Book" panose="020B0503020102020204" pitchFamily="34" charset="0"/>
            </a:endParaRPr>
          </a:p>
          <a:p>
            <a:pPr marL="457200" lvl="0" indent="-323850" algn="l" rtl="0">
              <a:spcBef>
                <a:spcPts val="0"/>
              </a:spcBef>
              <a:spcAft>
                <a:spcPts val="0"/>
              </a:spcAft>
              <a:buSzPts val="1500"/>
              <a:buChar char="•"/>
            </a:pPr>
            <a:r>
              <a:rPr lang="en-US" sz="2600" b="1" dirty="0">
                <a:latin typeface="Franklin Gothic Book" panose="020B0503020102020204" pitchFamily="34" charset="0"/>
              </a:rPr>
              <a:t>Democratic discourse </a:t>
            </a:r>
            <a:r>
              <a:rPr lang="en-US" sz="2600" dirty="0">
                <a:latin typeface="Franklin Gothic Book" panose="020B0503020102020204" pitchFamily="34" charset="0"/>
              </a:rPr>
              <a:t>- debate where one or more highly-valued positions search for authentic truth and are recognized without giving up their valid claims/position. </a:t>
            </a: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Students have to be taught the skills of civic life (deliberating, engaging in discussion while respecting multiple viewpoints) in social studies classrooms. </a:t>
            </a:r>
            <a:endParaRPr sz="2600" dirty="0">
              <a:latin typeface="Franklin Gothic Book" panose="020B05030201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164"/>
          <p:cNvSpPr txBox="1">
            <a:spLocks noGrp="1"/>
          </p:cNvSpPr>
          <p:nvPr>
            <p:ph type="title"/>
          </p:nvPr>
        </p:nvSpPr>
        <p:spPr>
          <a:xfrm>
            <a:off x="0" y="0"/>
            <a:ext cx="115824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a:p>
            <a:pPr marL="0" lvl="0" indent="0" algn="l" rtl="0">
              <a:spcBef>
                <a:spcPts val="0"/>
              </a:spcBef>
              <a:spcAft>
                <a:spcPts val="0"/>
              </a:spcAft>
              <a:buNone/>
            </a:pPr>
            <a:r>
              <a:rPr lang="en-US" dirty="0"/>
              <a:t>Democratic Procedures and Civic Life (4) </a:t>
            </a:r>
            <a:endParaRPr dirty="0"/>
          </a:p>
        </p:txBody>
      </p:sp>
      <p:sp>
        <p:nvSpPr>
          <p:cNvPr id="1183" name="Google Shape;1183;p164"/>
          <p:cNvSpPr txBox="1">
            <a:spLocks noGrp="1"/>
          </p:cNvSpPr>
          <p:nvPr>
            <p:ph type="body" idx="1"/>
          </p:nvPr>
        </p:nvSpPr>
        <p:spPr>
          <a:xfrm>
            <a:off x="297924" y="1325700"/>
            <a:ext cx="1174167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Some examples of how this skill progresses includes:</a:t>
            </a:r>
            <a:endParaRPr sz="2700" dirty="0">
              <a:latin typeface="Franklin Gothic Book" panose="020B0503020102020204" pitchFamily="34" charset="0"/>
            </a:endParaRPr>
          </a:p>
          <a:p>
            <a:pPr marL="457200" lvl="0" indent="-387350" algn="l" rtl="0">
              <a:spcBef>
                <a:spcPts val="1000"/>
              </a:spcBef>
              <a:spcAft>
                <a:spcPts val="0"/>
              </a:spcAft>
              <a:buSzPts val="2500"/>
              <a:buChar char="•"/>
            </a:pPr>
            <a:r>
              <a:rPr lang="en-US" sz="2500" dirty="0">
                <a:latin typeface="Franklin Gothic Book" panose="020B0503020102020204" pitchFamily="34" charset="0"/>
              </a:rPr>
              <a:t>K.I.CC.4 Use listening skills to decide on and take action in their classrooms.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3.I.CC.4 Use listening, consensus-building and voting procedures to determine the best strategies to take to address local, regional and global problems.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5.I.CC.4 Use a range of deliberative and democratic procedures to identify strategies on how to address a current issue. </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6.I.CC.4 Engage in a range of deliberative and democratic procedures to discuss current local, regional and global issues.</a:t>
            </a:r>
            <a:endParaRPr sz="2500" dirty="0">
              <a:latin typeface="Franklin Gothic Book" panose="020B0503020102020204" pitchFamily="34" charset="0"/>
            </a:endParaRPr>
          </a:p>
          <a:p>
            <a:pPr marL="457200" lvl="0" indent="-387350" algn="l" rtl="0">
              <a:spcBef>
                <a:spcPts val="0"/>
              </a:spcBef>
              <a:spcAft>
                <a:spcPts val="0"/>
              </a:spcAft>
              <a:buSzPts val="2500"/>
              <a:buChar char="•"/>
            </a:pPr>
            <a:r>
              <a:rPr lang="en-US" sz="2500" dirty="0">
                <a:latin typeface="Franklin Gothic Book" panose="020B0503020102020204" pitchFamily="34" charset="0"/>
              </a:rPr>
              <a:t>HS.C.I.CC.1 Engage in civil discussion, reach consensus when appropriate and respect diverse opinions relevant to compelling and/or supporting questions in civics.</a:t>
            </a:r>
            <a:endParaRPr sz="2500" dirty="0">
              <a:latin typeface="Franklin Gothic Book" panose="020B05030201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Google Shape;1189;p165"/>
          <p:cNvSpPr txBox="1">
            <a:spLocks noGrp="1"/>
          </p:cNvSpPr>
          <p:nvPr>
            <p:ph type="title"/>
          </p:nvPr>
        </p:nvSpPr>
        <p:spPr>
          <a:xfrm>
            <a:off x="0" y="0"/>
            <a:ext cx="11623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Communicating Conclusions:</a:t>
            </a:r>
            <a:endParaRPr dirty="0"/>
          </a:p>
          <a:p>
            <a:pPr marL="0" lvl="0" indent="0" algn="l" rtl="0">
              <a:spcBef>
                <a:spcPts val="0"/>
              </a:spcBef>
              <a:spcAft>
                <a:spcPts val="0"/>
              </a:spcAft>
              <a:buNone/>
            </a:pPr>
            <a:r>
              <a:rPr lang="en-US" dirty="0"/>
              <a:t>Democratic Procedures and Civic Life (5)</a:t>
            </a:r>
            <a:endParaRPr dirty="0"/>
          </a:p>
        </p:txBody>
      </p:sp>
      <p:sp>
        <p:nvSpPr>
          <p:cNvPr id="1190" name="Google Shape;1190;p165"/>
          <p:cNvSpPr txBox="1">
            <a:spLocks noGrp="1"/>
          </p:cNvSpPr>
          <p:nvPr>
            <p:ph type="body" idx="1"/>
          </p:nvPr>
        </p:nvSpPr>
        <p:spPr>
          <a:xfrm>
            <a:off x="136550" y="1325700"/>
            <a:ext cx="7106100" cy="4521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Read the article entitled “How can you build democracy in the classroom?”. Once you have read the article, engage in the </a:t>
            </a:r>
            <a:r>
              <a:rPr lang="en-US" u="sng" dirty="0">
                <a:solidFill>
                  <a:schemeClr val="hlink"/>
                </a:solidFill>
                <a:latin typeface="Franklin Gothic Book" panose="020B0503020102020204" pitchFamily="34" charset="0"/>
                <a:hlinkClick r:id="rId3" invalidUrl="https://pz.harvard.edu/sites/default/files/+1 Routine.pdf"/>
              </a:rPr>
              <a:t>+ 1 Routine</a:t>
            </a:r>
            <a:r>
              <a:rPr lang="en-US" dirty="0">
                <a:latin typeface="Franklin Gothic Book" panose="020B0503020102020204" pitchFamily="34" charset="0"/>
              </a:rPr>
              <a:t> to identify ideas presented in the article. </a:t>
            </a:r>
            <a:endParaRPr dirty="0">
              <a:latin typeface="Franklin Gothic Book" panose="020B0503020102020204" pitchFamily="34" charset="0"/>
            </a:endParaRPr>
          </a:p>
          <a:p>
            <a:pPr marL="457200" lvl="0" indent="-342900" algn="l" rtl="0">
              <a:spcBef>
                <a:spcPts val="1000"/>
              </a:spcBef>
              <a:spcAft>
                <a:spcPts val="0"/>
              </a:spcAft>
              <a:buSzPts val="1800"/>
              <a:buChar char="•"/>
            </a:pPr>
            <a:r>
              <a:rPr lang="en-US" sz="2700" dirty="0">
                <a:latin typeface="Franklin Gothic Book" panose="020B0503020102020204" pitchFamily="34" charset="0"/>
              </a:rPr>
              <a:t>Individually, identify key ideas from the article.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Next, pass your paper to the right and have a partner add one idea to the list. Do this at least 2 or 3 times.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Return the paper to the author and review the additions to your work. </a:t>
            </a:r>
            <a:endParaRPr sz="2700" dirty="0">
              <a:latin typeface="Franklin Gothic Book" panose="020B0503020102020204" pitchFamily="34" charset="0"/>
            </a:endParaRPr>
          </a:p>
        </p:txBody>
      </p:sp>
      <p:pic>
        <p:nvPicPr>
          <p:cNvPr id="1191" name="Google Shape;1191;p165" descr="Article image" title="How You Can Build Democracy in the Classroom"/>
          <p:cNvPicPr preferRelativeResize="0"/>
          <p:nvPr/>
        </p:nvPicPr>
        <p:blipFill>
          <a:blip r:embed="rId4">
            <a:alphaModFix/>
          </a:blip>
          <a:stretch>
            <a:fillRect/>
          </a:stretch>
        </p:blipFill>
        <p:spPr>
          <a:xfrm>
            <a:off x="7616650" y="1502281"/>
            <a:ext cx="4007050" cy="41681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0" y="0"/>
            <a:ext cx="85968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Reflection</a:t>
            </a:r>
            <a:endParaRPr dirty="0"/>
          </a:p>
        </p:txBody>
      </p:sp>
      <p:sp>
        <p:nvSpPr>
          <p:cNvPr id="247" name="Google Shape;247;p34"/>
          <p:cNvSpPr txBox="1">
            <a:spLocks noGrp="1"/>
          </p:cNvSpPr>
          <p:nvPr>
            <p:ph type="body" idx="1"/>
          </p:nvPr>
        </p:nvSpPr>
        <p:spPr>
          <a:xfrm>
            <a:off x="465475" y="1212677"/>
            <a:ext cx="11248338" cy="443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000000"/>
              </a:buClr>
              <a:buSzPts val="2800"/>
              <a:buNone/>
            </a:pPr>
            <a:r>
              <a:rPr lang="en-US" sz="3200" dirty="0">
                <a:solidFill>
                  <a:srgbClr val="000000"/>
                </a:solidFill>
                <a:latin typeface="Franklin Gothic Book" panose="020B0503020102020204" pitchFamily="34" charset="0"/>
                <a:ea typeface="Calibri"/>
                <a:cs typeface="Calibri"/>
                <a:sym typeface="Calibri"/>
              </a:rPr>
              <a:t>After </a:t>
            </a:r>
            <a:r>
              <a:rPr lang="en-US" sz="3200" dirty="0">
                <a:solidFill>
                  <a:srgbClr val="000000"/>
                </a:solidFill>
                <a:latin typeface="Franklin Gothic Book" panose="020B0503020102020204" pitchFamily="34" charset="0"/>
              </a:rPr>
              <a:t>completing this introduction to the Inquiry Practices of the </a:t>
            </a:r>
            <a:r>
              <a:rPr lang="en-US" sz="3200" i="1" dirty="0">
                <a:solidFill>
                  <a:srgbClr val="000000"/>
                </a:solidFill>
                <a:latin typeface="Franklin Gothic Book" panose="020B0503020102020204" pitchFamily="34" charset="0"/>
              </a:rPr>
              <a:t>KAS for Social Studies, </a:t>
            </a:r>
            <a:r>
              <a:rPr lang="en-US" sz="3200" dirty="0">
                <a:solidFill>
                  <a:srgbClr val="000000"/>
                </a:solidFill>
                <a:latin typeface="Franklin Gothic Book" panose="020B0503020102020204" pitchFamily="34" charset="0"/>
                <a:ea typeface="Calibri"/>
                <a:cs typeface="Calibri"/>
                <a:sym typeface="Calibri"/>
              </a:rPr>
              <a:t>consider the following questions: </a:t>
            </a:r>
            <a:endParaRPr sz="3200" dirty="0">
              <a:solidFill>
                <a:srgbClr val="000000"/>
              </a:solidFill>
              <a:latin typeface="Franklin Gothic Book" panose="020B0503020102020204" pitchFamily="34" charset="0"/>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sz="3200" dirty="0">
              <a:solidFill>
                <a:srgbClr val="000000"/>
              </a:solidFill>
              <a:latin typeface="Franklin Gothic Book" panose="020B0503020102020204" pitchFamily="34" charset="0"/>
              <a:ea typeface="Calibri"/>
              <a:cs typeface="Calibri"/>
              <a:sym typeface="Calibri"/>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rPr>
              <a:t>Why should you invest in creating a classroom culture that includes inquiry?</a:t>
            </a:r>
            <a:r>
              <a:rPr lang="en-US" sz="3200" dirty="0">
                <a:solidFill>
                  <a:srgbClr val="000000"/>
                </a:solidFill>
                <a:latin typeface="Franklin Gothic Book" panose="020B0503020102020204" pitchFamily="34" charset="0"/>
                <a:ea typeface="Calibri"/>
                <a:cs typeface="Calibri"/>
                <a:sym typeface="Calibri"/>
              </a:rPr>
              <a:t> </a:t>
            </a:r>
            <a:endParaRPr sz="3200" dirty="0">
              <a:solidFill>
                <a:srgbClr val="000000"/>
              </a:solidFill>
              <a:latin typeface="Franklin Gothic Book" panose="020B0503020102020204" pitchFamily="34" charset="0"/>
              <a:ea typeface="Calibri"/>
              <a:cs typeface="Calibri"/>
              <a:sym typeface="Calibri"/>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ea typeface="Calibri"/>
                <a:cs typeface="Calibri"/>
                <a:sym typeface="Calibri"/>
              </a:rPr>
              <a:t>In what way(s) are you ready to engage in this work? </a:t>
            </a:r>
            <a:endParaRPr sz="3200" dirty="0">
              <a:solidFill>
                <a:srgbClr val="000000"/>
              </a:solidFill>
              <a:latin typeface="Franklin Gothic Book" panose="020B0503020102020204" pitchFamily="34" charset="0"/>
            </a:endParaRPr>
          </a:p>
          <a:p>
            <a:pPr marL="457200" lvl="0" indent="-457200" algn="l" rtl="0">
              <a:lnSpc>
                <a:spcPct val="90000"/>
              </a:lnSpc>
              <a:spcBef>
                <a:spcPts val="1000"/>
              </a:spcBef>
              <a:spcAft>
                <a:spcPts val="0"/>
              </a:spcAft>
              <a:buClr>
                <a:srgbClr val="000000"/>
              </a:buClr>
              <a:buSzPts val="3600"/>
              <a:buFont typeface="Calibri"/>
              <a:buAutoNum type="arabicPeriod"/>
            </a:pPr>
            <a:r>
              <a:rPr lang="en-US" sz="3200" dirty="0">
                <a:solidFill>
                  <a:srgbClr val="000000"/>
                </a:solidFill>
                <a:latin typeface="Franklin Gothic Book" panose="020B0503020102020204" pitchFamily="34" charset="0"/>
                <a:ea typeface="Calibri"/>
                <a:cs typeface="Calibri"/>
                <a:sym typeface="Calibri"/>
              </a:rPr>
              <a:t>What are you excited to learn?</a:t>
            </a:r>
            <a:r>
              <a:rPr lang="en-US" sz="3200" dirty="0">
                <a:latin typeface="Franklin Gothic Book" panose="020B0503020102020204" pitchFamily="34" charset="0"/>
                <a:ea typeface="Calibri"/>
                <a:cs typeface="Calibri"/>
                <a:sym typeface="Calibri"/>
              </a:rPr>
              <a:t> What concern(s) do you have, if any? </a:t>
            </a:r>
            <a:endParaRPr sz="3200" dirty="0">
              <a:latin typeface="Franklin Gothic Book" panose="020B0503020102020204" pitchFamily="34" charset="0"/>
              <a:ea typeface="Calibri"/>
              <a:cs typeface="Calibri"/>
              <a:sym typeface="Calibri"/>
            </a:endParaRPr>
          </a:p>
        </p:txBody>
      </p:sp>
      <p:sp>
        <p:nvSpPr>
          <p:cNvPr id="248" name="Google Shape;248;p3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800"/>
              <a:buFont typeface="Arial"/>
              <a:buNone/>
            </a:pPr>
            <a:fld id="{00000000-1234-1234-1234-123412341234}" type="slidenum">
              <a:rPr lang="en-US"/>
              <a:t>13</a:t>
            </a:fld>
            <a:endParaRPr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66"/>
          <p:cNvSpPr txBox="1">
            <a:spLocks noGrp="1"/>
          </p:cNvSpPr>
          <p:nvPr>
            <p:ph type="title"/>
          </p:nvPr>
        </p:nvSpPr>
        <p:spPr>
          <a:xfrm>
            <a:off x="0" y="1744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Student Centered Civic </a:t>
            </a:r>
            <a:br>
              <a:rPr lang="en-US" sz="4000" dirty="0"/>
            </a:br>
            <a:r>
              <a:rPr lang="en-US" sz="4000" dirty="0"/>
              <a:t>Discussion and Deliberation </a:t>
            </a:r>
            <a:endParaRPr sz="4000" dirty="0"/>
          </a:p>
        </p:txBody>
      </p:sp>
      <p:sp>
        <p:nvSpPr>
          <p:cNvPr id="1198" name="Google Shape;1198;p166"/>
          <p:cNvSpPr txBox="1">
            <a:spLocks noGrp="1"/>
          </p:cNvSpPr>
          <p:nvPr>
            <p:ph type="body" idx="1"/>
          </p:nvPr>
        </p:nvSpPr>
        <p:spPr>
          <a:xfrm>
            <a:off x="199200" y="2675964"/>
            <a:ext cx="11521500" cy="286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300" dirty="0">
                <a:latin typeface="Franklin Gothic Book" panose="020B0503020102020204" pitchFamily="34" charset="0"/>
              </a:rPr>
              <a:t>As you watch </a:t>
            </a:r>
            <a:r>
              <a:rPr lang="en-US" sz="2300" i="1" dirty="0">
                <a:latin typeface="Franklin Gothic Book" panose="020B0503020102020204" pitchFamily="34" charset="0"/>
                <a:hlinkClick r:id="rId3"/>
              </a:rPr>
              <a:t>Student Centered Civic Discussion and Deliberation</a:t>
            </a:r>
            <a:r>
              <a:rPr lang="en-US" sz="2300" dirty="0">
                <a:latin typeface="Franklin Gothic Book" panose="020B0503020102020204" pitchFamily="34" charset="0"/>
              </a:rPr>
              <a:t>, complete the Parts, Perspectives, Me thinking strategy by answering the following questions: </a:t>
            </a:r>
            <a:endParaRPr sz="2300" dirty="0">
              <a:latin typeface="Franklin Gothic Book" panose="020B0503020102020204" pitchFamily="34" charset="0"/>
            </a:endParaRPr>
          </a:p>
          <a:p>
            <a:pPr marL="457200" lvl="0" indent="-317500" algn="l" rtl="0">
              <a:spcBef>
                <a:spcPts val="1000"/>
              </a:spcBef>
              <a:spcAft>
                <a:spcPts val="0"/>
              </a:spcAft>
              <a:buSzPts val="1400"/>
              <a:buAutoNum type="arabicParenR"/>
            </a:pPr>
            <a:r>
              <a:rPr lang="en-US" sz="2300" dirty="0">
                <a:latin typeface="Franklin Gothic Book" panose="020B0503020102020204" pitchFamily="34" charset="0"/>
              </a:rPr>
              <a:t>What are the parts of successful student centered civic discussion and deliberation? What are its various pieces or components?</a:t>
            </a:r>
            <a:endParaRPr sz="2300" dirty="0">
              <a:latin typeface="Franklin Gothic Book" panose="020B0503020102020204" pitchFamily="34" charset="0"/>
            </a:endParaRPr>
          </a:p>
          <a:p>
            <a:pPr marL="457200" lvl="0" indent="-317500" algn="l" rtl="0">
              <a:spcBef>
                <a:spcPts val="0"/>
              </a:spcBef>
              <a:spcAft>
                <a:spcPts val="0"/>
              </a:spcAft>
              <a:buSzPts val="1400"/>
              <a:buAutoNum type="arabicParenR"/>
            </a:pPr>
            <a:r>
              <a:rPr lang="en-US" sz="2300" dirty="0">
                <a:latin typeface="Franklin Gothic Book" panose="020B0503020102020204" pitchFamily="34" charset="0"/>
              </a:rPr>
              <a:t>What perspectives can you look at it from? Different users, makers; different physical perspectives.</a:t>
            </a:r>
            <a:endParaRPr sz="2300" dirty="0">
              <a:latin typeface="Franklin Gothic Book" panose="020B0503020102020204" pitchFamily="34" charset="0"/>
            </a:endParaRPr>
          </a:p>
          <a:p>
            <a:pPr marL="457200" lvl="0" indent="-317500" algn="l" rtl="0">
              <a:spcBef>
                <a:spcPts val="0"/>
              </a:spcBef>
              <a:spcAft>
                <a:spcPts val="0"/>
              </a:spcAft>
              <a:buSzPts val="1400"/>
              <a:buAutoNum type="arabicParenR"/>
            </a:pPr>
            <a:r>
              <a:rPr lang="en-US" sz="2300" dirty="0">
                <a:latin typeface="Franklin Gothic Book" panose="020B0503020102020204" pitchFamily="34" charset="0"/>
              </a:rPr>
              <a:t>How are you involved? What connections do you have? What assumptions, interests, or personal circumstances shape the way you see it?</a:t>
            </a:r>
            <a:endParaRPr sz="2300" dirty="0">
              <a:latin typeface="Franklin Gothic Book" panose="020B0503020102020204" pitchFamily="34" charset="0"/>
            </a:endParaRPr>
          </a:p>
        </p:txBody>
      </p:sp>
      <p:pic>
        <p:nvPicPr>
          <p:cNvPr id="1199" name="Google Shape;1199;p166" descr="Student Centered Civic Discussion and Deliberation image" title="Student Centered Civic Discussion and Deliberation image"/>
          <p:cNvPicPr preferRelativeResize="0"/>
          <p:nvPr/>
        </p:nvPicPr>
        <p:blipFill>
          <a:blip r:embed="rId4">
            <a:alphaModFix/>
          </a:blip>
          <a:stretch>
            <a:fillRect/>
          </a:stretch>
        </p:blipFill>
        <p:spPr>
          <a:xfrm>
            <a:off x="7277726" y="252862"/>
            <a:ext cx="4442974" cy="2494575"/>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167"/>
          <p:cNvSpPr txBox="1">
            <a:spLocks noGrp="1"/>
          </p:cNvSpPr>
          <p:nvPr>
            <p:ph type="title"/>
          </p:nvPr>
        </p:nvSpPr>
        <p:spPr>
          <a:xfrm>
            <a:off x="206925" y="176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Unpacking the Standards</a:t>
            </a:r>
            <a:endParaRPr sz="4100" dirty="0"/>
          </a:p>
        </p:txBody>
      </p:sp>
      <p:sp>
        <p:nvSpPr>
          <p:cNvPr id="1206" name="Google Shape;1206;p167"/>
          <p:cNvSpPr txBox="1">
            <a:spLocks noGrp="1"/>
          </p:cNvSpPr>
          <p:nvPr>
            <p:ph type="body" idx="1"/>
          </p:nvPr>
        </p:nvSpPr>
        <p:spPr>
          <a:xfrm>
            <a:off x="206925" y="1330950"/>
            <a:ext cx="11847600" cy="4768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100" dirty="0">
                <a:latin typeface="Franklin Gothic Book" panose="020B0503020102020204" pitchFamily="34" charset="0"/>
              </a:rPr>
              <a:t>Civic Engagement: Local, Regional and Global problems </a:t>
            </a:r>
            <a:endParaRPr sz="2100" dirty="0">
              <a:latin typeface="Franklin Gothic Book" panose="020B0503020102020204" pitchFamily="34" charset="0"/>
            </a:endParaRPr>
          </a:p>
          <a:p>
            <a:pPr marL="457200" lvl="0" indent="-323850" algn="l" rtl="0">
              <a:spcBef>
                <a:spcPts val="1000"/>
              </a:spcBef>
              <a:spcAft>
                <a:spcPts val="0"/>
              </a:spcAft>
              <a:buSzPts val="1500"/>
              <a:buChar char="•"/>
            </a:pPr>
            <a:r>
              <a:rPr lang="en-US" sz="2100" dirty="0">
                <a:latin typeface="Franklin Gothic Book" panose="020B0503020102020204" pitchFamily="34" charset="0"/>
              </a:rPr>
              <a:t>When students are engaging with Communicating Conclusions, at times, they are identifying different problems at different scales by using democratic procedures and discourse. </a:t>
            </a:r>
            <a:endParaRPr sz="2100" dirty="0">
              <a:latin typeface="Franklin Gothic Book" panose="020B0503020102020204" pitchFamily="34" charset="0"/>
            </a:endParaRPr>
          </a:p>
          <a:p>
            <a:pPr marL="457200" lvl="0" indent="-323850" algn="l" rtl="0">
              <a:spcBef>
                <a:spcPts val="0"/>
              </a:spcBef>
              <a:spcAft>
                <a:spcPts val="0"/>
              </a:spcAft>
              <a:buSzPts val="1500"/>
              <a:buChar char="•"/>
            </a:pPr>
            <a:r>
              <a:rPr lang="en-US" sz="2100" dirty="0">
                <a:latin typeface="Franklin Gothic Book" panose="020B0503020102020204" pitchFamily="34" charset="0"/>
              </a:rPr>
              <a:t>Problems are events or situations that require solutions; they do not always have to be “negative” or something that is wrong that needs to be fixed. </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For example, a Kindergarten student may identify ways to improve the procedures in the cafeteria so that students have more time to eat. </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Or, a Grade 5 student may explain the lawmaking process to see the  different approaches people can take to address local, regional and global problems, using examples from U.S. history.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Additionally, a Grade 7 student may analyze a specific problem from the growth and expansion of civilizations using each of the social studies disciplines. By using historical thinking skills, students can use what they learned about the past to discuss current local, regional and global issues. </a:t>
            </a:r>
            <a:endParaRPr sz="2100" dirty="0">
              <a:latin typeface="Franklin Gothic Book" panose="020B05030201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168"/>
          <p:cNvSpPr txBox="1">
            <a:spLocks noGrp="1"/>
          </p:cNvSpPr>
          <p:nvPr>
            <p:ph type="title"/>
          </p:nvPr>
        </p:nvSpPr>
        <p:spPr>
          <a:xfrm>
            <a:off x="66974" y="231150"/>
            <a:ext cx="12125025"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700" dirty="0"/>
              <a:t>Communicating Conclusions</a:t>
            </a:r>
            <a:endParaRPr sz="3700" dirty="0"/>
          </a:p>
          <a:p>
            <a:pPr marL="0" lvl="0" indent="0" algn="l" rtl="0">
              <a:spcBef>
                <a:spcPts val="0"/>
              </a:spcBef>
              <a:spcAft>
                <a:spcPts val="0"/>
              </a:spcAft>
              <a:buNone/>
            </a:pPr>
            <a:r>
              <a:rPr lang="en-US" sz="3600" dirty="0"/>
              <a:t>Civic Engagement: Local, Regional and Global Problems</a:t>
            </a:r>
            <a:r>
              <a:rPr lang="en-US" sz="4000" dirty="0"/>
              <a:t> </a:t>
            </a:r>
            <a:endParaRPr sz="4300" dirty="0"/>
          </a:p>
        </p:txBody>
      </p:sp>
      <p:sp>
        <p:nvSpPr>
          <p:cNvPr id="1213" name="Google Shape;1213;p168"/>
          <p:cNvSpPr txBox="1">
            <a:spLocks noGrp="1"/>
          </p:cNvSpPr>
          <p:nvPr>
            <p:ph type="body" idx="1"/>
          </p:nvPr>
        </p:nvSpPr>
        <p:spPr>
          <a:xfrm>
            <a:off x="0" y="1252050"/>
            <a:ext cx="11452200" cy="4634400"/>
          </a:xfrm>
          <a:prstGeom prst="rect">
            <a:avLst/>
          </a:prstGeom>
        </p:spPr>
        <p:txBody>
          <a:bodyPr spcFirstLastPara="1" wrap="square" lIns="91425" tIns="45700" rIns="91425" bIns="45700" anchor="t" anchorCtr="0">
            <a:noAutofit/>
          </a:bodyPr>
          <a:lstStyle/>
          <a:p>
            <a:pPr marL="457200" lvl="0" indent="-355600" algn="l" rtl="0">
              <a:spcBef>
                <a:spcPts val="1000"/>
              </a:spcBef>
              <a:spcAft>
                <a:spcPts val="0"/>
              </a:spcAft>
              <a:buSzPts val="2000"/>
              <a:buChar char="•"/>
            </a:pPr>
            <a:r>
              <a:rPr lang="en-US" sz="2500" dirty="0"/>
              <a:t>Some examples of how this skill progresses includes:</a:t>
            </a:r>
            <a:endParaRPr sz="2500" dirty="0"/>
          </a:p>
          <a:p>
            <a:pPr marL="914400" lvl="1" indent="-393700" algn="l" rtl="0">
              <a:spcBef>
                <a:spcPts val="0"/>
              </a:spcBef>
              <a:spcAft>
                <a:spcPts val="0"/>
              </a:spcAft>
              <a:buSzPts val="2600"/>
              <a:buChar char="•"/>
            </a:pPr>
            <a:r>
              <a:rPr lang="en-US" sz="2500" dirty="0"/>
              <a:t>K.I.CC.3 Identify ways to civically engage at school. </a:t>
            </a:r>
            <a:endParaRPr sz="2500" dirty="0"/>
          </a:p>
          <a:p>
            <a:pPr marL="914400" lvl="1" indent="-393700" algn="l" rtl="0">
              <a:spcBef>
                <a:spcPts val="0"/>
              </a:spcBef>
              <a:spcAft>
                <a:spcPts val="0"/>
              </a:spcAft>
              <a:buSzPts val="2600"/>
              <a:buChar char="•"/>
            </a:pPr>
            <a:r>
              <a:rPr lang="en-US" sz="2500" dirty="0"/>
              <a:t>3.I.CC.3 Identify strategies to address local, regional or global problems</a:t>
            </a:r>
            <a:endParaRPr sz="2500" dirty="0"/>
          </a:p>
          <a:p>
            <a:pPr marL="914400" lvl="1" indent="-393700" algn="l" rtl="0">
              <a:spcBef>
                <a:spcPts val="0"/>
              </a:spcBef>
              <a:spcAft>
                <a:spcPts val="0"/>
              </a:spcAft>
              <a:buSzPts val="2600"/>
              <a:buChar char="•"/>
            </a:pPr>
            <a:r>
              <a:rPr lang="en-US" sz="2500" dirty="0"/>
              <a:t>5.I.CC.3 Explain different approaches people can take to address local, regional and global problems, using examples from U.S. history.</a:t>
            </a:r>
            <a:endParaRPr sz="2500" dirty="0"/>
          </a:p>
          <a:p>
            <a:pPr marL="914400" lvl="1" indent="-393700" algn="l" rtl="0">
              <a:spcBef>
                <a:spcPts val="0"/>
              </a:spcBef>
              <a:spcAft>
                <a:spcPts val="0"/>
              </a:spcAft>
              <a:buSzPts val="2600"/>
              <a:buChar char="•"/>
            </a:pPr>
            <a:r>
              <a:rPr lang="en-US" sz="2500" dirty="0"/>
              <a:t>7.I.CC.3 Evaluate how individuals and groups addressed local, regional and global problems throughout the growth and expansion of civilizations</a:t>
            </a:r>
            <a:endParaRPr sz="2500" dirty="0"/>
          </a:p>
          <a:p>
            <a:pPr marL="914400" lvl="1" indent="-393700" algn="l" rtl="0">
              <a:spcBef>
                <a:spcPts val="0"/>
              </a:spcBef>
              <a:spcAft>
                <a:spcPts val="0"/>
              </a:spcAft>
              <a:buSzPts val="2600"/>
              <a:buChar char="•"/>
            </a:pPr>
            <a:r>
              <a:rPr lang="en-US" sz="2500" dirty="0"/>
              <a:t>HS.C.I.CC.3 Engage in disciplinary thinking and apply appropriate evidence to propose a solution or design an action plan relevant to compelling and/or supportive questions in civics</a:t>
            </a:r>
            <a:endParaRPr sz="25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69"/>
          <p:cNvSpPr txBox="1">
            <a:spLocks noGrp="1"/>
          </p:cNvSpPr>
          <p:nvPr>
            <p:ph type="title"/>
          </p:nvPr>
        </p:nvSpPr>
        <p:spPr>
          <a:xfrm>
            <a:off x="192325" y="2213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Deeper Dive: Communicating Conclusions</a:t>
            </a:r>
            <a:endParaRPr sz="3800" dirty="0"/>
          </a:p>
          <a:p>
            <a:pPr marL="0" lvl="0" indent="0" algn="l" rtl="0">
              <a:spcBef>
                <a:spcPts val="0"/>
              </a:spcBef>
              <a:spcAft>
                <a:spcPts val="0"/>
              </a:spcAft>
              <a:buNone/>
            </a:pPr>
            <a:r>
              <a:rPr lang="en-US" sz="3600" dirty="0"/>
              <a:t>How do educators support students in identifying local, regional and global problems?</a:t>
            </a:r>
            <a:endParaRPr sz="3600" dirty="0"/>
          </a:p>
        </p:txBody>
      </p:sp>
      <p:sp>
        <p:nvSpPr>
          <p:cNvPr id="1220" name="Google Shape;1220;p169"/>
          <p:cNvSpPr txBox="1">
            <a:spLocks noGrp="1"/>
          </p:cNvSpPr>
          <p:nvPr>
            <p:ph type="body" idx="1"/>
          </p:nvPr>
        </p:nvSpPr>
        <p:spPr>
          <a:xfrm>
            <a:off x="226800" y="1682425"/>
            <a:ext cx="11738400" cy="423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 order to investigate this question, access the following grade level examples from the Teacher Notes documents in the </a:t>
            </a:r>
            <a:r>
              <a:rPr lang="en-US" sz="2600" u="sng" dirty="0">
                <a:solidFill>
                  <a:schemeClr val="hlink"/>
                </a:solidFill>
                <a:latin typeface="Franklin Gothic Book" panose="020B0503020102020204" pitchFamily="34" charset="0"/>
                <a:hlinkClick r:id="rId3"/>
              </a:rPr>
              <a:t>Student Assignment Library</a:t>
            </a:r>
            <a:r>
              <a:rPr lang="en-US" sz="2600" dirty="0">
                <a:latin typeface="Franklin Gothic Book" panose="020B0503020102020204" pitchFamily="34" charset="0"/>
              </a:rPr>
              <a:t> on </a:t>
            </a:r>
            <a:r>
              <a:rPr lang="en-US" sz="2600" u="sng" dirty="0">
                <a:solidFill>
                  <a:schemeClr val="hlink"/>
                </a:solidFill>
                <a:latin typeface="Franklin Gothic Book" panose="020B0503020102020204" pitchFamily="34" charset="0"/>
                <a:hlinkClick r:id="rId4"/>
              </a:rPr>
              <a:t>www.kystandards.org</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Elementary: </a:t>
            </a:r>
            <a:r>
              <a:rPr lang="en-US" sz="2600" u="sng" dirty="0">
                <a:solidFill>
                  <a:schemeClr val="hlink"/>
                </a:solidFill>
                <a:latin typeface="Franklin Gothic Book" panose="020B0503020102020204" pitchFamily="34" charset="0"/>
                <a:hlinkClick r:id="rId5"/>
              </a:rPr>
              <a:t>Grade 3 Strongly Aligned with Teacher Notes</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Middle: </a:t>
            </a:r>
            <a:r>
              <a:rPr lang="en-US" sz="2600" u="sng" dirty="0">
                <a:solidFill>
                  <a:schemeClr val="hlink"/>
                </a:solidFill>
                <a:latin typeface="Franklin Gothic Book" panose="020B0503020102020204" pitchFamily="34" charset="0"/>
                <a:hlinkClick r:id="rId6"/>
              </a:rPr>
              <a:t>Grade 7 Strongly Aligned with Teacher Notes</a:t>
            </a:r>
            <a:endParaRPr sz="2600" dirty="0">
              <a:latin typeface="Franklin Gothic Book" panose="020B0503020102020204" pitchFamily="34" charset="0"/>
            </a:endParaRPr>
          </a:p>
          <a:p>
            <a:pPr marL="0" lvl="0" indent="0" algn="ctr" rtl="0">
              <a:spcBef>
                <a:spcPts val="1000"/>
              </a:spcBef>
              <a:spcAft>
                <a:spcPts val="0"/>
              </a:spcAft>
              <a:buNone/>
            </a:pPr>
            <a:r>
              <a:rPr lang="en-US" sz="2600" dirty="0">
                <a:latin typeface="Franklin Gothic Book" panose="020B0503020102020204" pitchFamily="34" charset="0"/>
              </a:rPr>
              <a:t>High: </a:t>
            </a:r>
            <a:r>
              <a:rPr lang="en-US" sz="2600" u="sng" dirty="0">
                <a:solidFill>
                  <a:schemeClr val="hlink"/>
                </a:solidFill>
                <a:latin typeface="Franklin Gothic Book" panose="020B0503020102020204" pitchFamily="34" charset="0"/>
                <a:hlinkClick r:id="rId7"/>
              </a:rPr>
              <a:t>High School Strongly Aligned 2 with Teacher Notes</a:t>
            </a:r>
            <a:r>
              <a:rPr lang="en-US" sz="2600" dirty="0">
                <a:latin typeface="Franklin Gothic Book" panose="020B0503020102020204" pitchFamily="34" charset="0"/>
              </a:rPr>
              <a:t> </a:t>
            </a: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As you individually, with a small grade banded group or PLC, engage with these examples, identify strategies that are used to help students identify local, regional and global problems within the strongly aligned assignment. </a:t>
            </a:r>
            <a:endParaRPr sz="26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170"/>
          <p:cNvSpPr txBox="1">
            <a:spLocks noGrp="1"/>
          </p:cNvSpPr>
          <p:nvPr>
            <p:ph type="title"/>
          </p:nvPr>
        </p:nvSpPr>
        <p:spPr>
          <a:xfrm>
            <a:off x="193775"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Communicating Conclusions:</a:t>
            </a:r>
            <a:endParaRPr sz="3600" dirty="0"/>
          </a:p>
          <a:p>
            <a:pPr marL="0" lvl="0" indent="0" algn="l" rtl="0">
              <a:spcBef>
                <a:spcPts val="0"/>
              </a:spcBef>
              <a:spcAft>
                <a:spcPts val="0"/>
              </a:spcAft>
              <a:buNone/>
            </a:pPr>
            <a:r>
              <a:rPr lang="en-US" sz="3600" dirty="0"/>
              <a:t>Unpacking the Standards</a:t>
            </a:r>
            <a:endParaRPr sz="3600" dirty="0"/>
          </a:p>
        </p:txBody>
      </p:sp>
      <p:sp>
        <p:nvSpPr>
          <p:cNvPr id="1227" name="Google Shape;1227;p170"/>
          <p:cNvSpPr txBox="1">
            <a:spLocks noGrp="1"/>
          </p:cNvSpPr>
          <p:nvPr>
            <p:ph type="body" idx="1"/>
          </p:nvPr>
        </p:nvSpPr>
        <p:spPr>
          <a:xfrm>
            <a:off x="348850" y="1031100"/>
            <a:ext cx="11649375" cy="4795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000" dirty="0">
                <a:latin typeface="Franklin Gothic Book" panose="020B0503020102020204" pitchFamily="34" charset="0"/>
              </a:rPr>
              <a:t>Civic Engagement: Taking Action</a:t>
            </a:r>
            <a:endParaRPr sz="2000" dirty="0">
              <a:latin typeface="Franklin Gothic Book" panose="020B0503020102020204" pitchFamily="34" charset="0"/>
            </a:endParaRPr>
          </a:p>
          <a:p>
            <a:pPr marL="0" lvl="0" indent="0" algn="l" rtl="0">
              <a:spcBef>
                <a:spcPts val="1000"/>
              </a:spcBef>
              <a:spcAft>
                <a:spcPts val="0"/>
              </a:spcAft>
              <a:buNone/>
            </a:pPr>
            <a:r>
              <a:rPr lang="en-US" sz="2000" dirty="0">
                <a:latin typeface="Franklin Gothic Book" panose="020B0503020102020204" pitchFamily="34" charset="0"/>
              </a:rPr>
              <a:t>When students are engaging with Communicating Conclusions standards, they are learning how to take action. While taking action has been politicized, it is important to remember the vision of the Kentucky teachers who wrote the </a:t>
            </a:r>
            <a:r>
              <a:rPr lang="en-US" sz="2000" i="1" dirty="0">
                <a:latin typeface="Franklin Gothic Book" panose="020B0503020102020204" pitchFamily="34" charset="0"/>
              </a:rPr>
              <a:t>KAS for Social Studies </a:t>
            </a:r>
            <a:r>
              <a:rPr lang="en-US" sz="2000" dirty="0">
                <a:latin typeface="Franklin Gothic Book" panose="020B0503020102020204" pitchFamily="34" charset="0"/>
              </a:rPr>
              <a:t>when engaging with this term: </a:t>
            </a:r>
            <a:endParaRPr sz="2000" dirty="0">
              <a:latin typeface="Franklin Gothic Book" panose="020B0503020102020204" pitchFamily="34" charset="0"/>
            </a:endParaRPr>
          </a:p>
          <a:p>
            <a:pPr marL="457200" lvl="0" indent="457200" algn="l" rtl="0">
              <a:spcBef>
                <a:spcPts val="1000"/>
              </a:spcBef>
              <a:spcAft>
                <a:spcPts val="0"/>
              </a:spcAft>
              <a:buNone/>
            </a:pPr>
            <a:r>
              <a:rPr lang="en-US" sz="2000" i="1" dirty="0">
                <a:latin typeface="Franklin Gothic Book" panose="020B0503020102020204" pitchFamily="34" charset="0"/>
              </a:rPr>
              <a:t>The writing team envisioned standards that would afford students an opportunity to provide social studies learning experiences that will prepare all K-12 students in Kentucky to be productive and involved members of society. Under this framework, Kentucky students actively will engage with the social studies concepts, ideas and practices needed to participate in and navigate the community, state, nation and world in which they live. In an ever-changing and increasingly interconnected world, students must be life-long critical thinkers and questioners who can undertake multidimensional, complex reasoning. </a:t>
            </a:r>
            <a:endParaRPr sz="2000" i="1" dirty="0">
              <a:latin typeface="Franklin Gothic Book" panose="020B0503020102020204" pitchFamily="34" charset="0"/>
            </a:endParaRPr>
          </a:p>
          <a:p>
            <a:pPr marL="457200" lvl="0" indent="457200" algn="l" rtl="0">
              <a:spcBef>
                <a:spcPts val="1000"/>
              </a:spcBef>
              <a:spcAft>
                <a:spcPts val="0"/>
              </a:spcAft>
              <a:buNone/>
            </a:pPr>
            <a:r>
              <a:rPr lang="en-US" sz="2000" i="1" dirty="0">
                <a:latin typeface="Franklin Gothic Book" panose="020B0503020102020204" pitchFamily="34" charset="0"/>
              </a:rPr>
              <a:t>Throughout grades K-12, students have the opportunity to interact with multiple perspectives, ask thoughtful questions, think critically, evaluate sources, make informed decisions and communicate logically and effectively—all skills students need to engage in the world around them with consideration of the past, present and future.</a:t>
            </a:r>
            <a:endParaRPr sz="2000" i="1" dirty="0">
              <a:latin typeface="Franklin Gothic Book" panose="020B0503020102020204" pitchFamily="34" charset="0"/>
            </a:endParaRPr>
          </a:p>
          <a:p>
            <a:pPr marL="0" lvl="0" indent="0" algn="l" rtl="0">
              <a:spcBef>
                <a:spcPts val="1000"/>
              </a:spcBef>
              <a:spcAft>
                <a:spcPts val="0"/>
              </a:spcAft>
              <a:buNone/>
            </a:pPr>
            <a:endParaRPr sz="2000" i="1"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71"/>
          <p:cNvSpPr txBox="1">
            <a:spLocks noGrp="1"/>
          </p:cNvSpPr>
          <p:nvPr>
            <p:ph type="title"/>
          </p:nvPr>
        </p:nvSpPr>
        <p:spPr>
          <a:xfrm>
            <a:off x="0" y="2660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Communicating Conclusions:</a:t>
            </a:r>
            <a:endParaRPr sz="4100" dirty="0"/>
          </a:p>
          <a:p>
            <a:pPr marL="0" lvl="0" indent="0" algn="l" rtl="0">
              <a:spcBef>
                <a:spcPts val="0"/>
              </a:spcBef>
              <a:spcAft>
                <a:spcPts val="0"/>
              </a:spcAft>
              <a:buNone/>
            </a:pPr>
            <a:r>
              <a:rPr lang="en-US" sz="4100" dirty="0"/>
              <a:t>Unpacking the Standards (continued)</a:t>
            </a:r>
            <a:endParaRPr sz="4100" dirty="0"/>
          </a:p>
        </p:txBody>
      </p:sp>
      <p:sp>
        <p:nvSpPr>
          <p:cNvPr id="1234" name="Google Shape;1234;p171"/>
          <p:cNvSpPr txBox="1">
            <a:spLocks noGrp="1"/>
          </p:cNvSpPr>
          <p:nvPr>
            <p:ph type="body" idx="1"/>
          </p:nvPr>
        </p:nvSpPr>
        <p:spPr>
          <a:xfrm>
            <a:off x="121200" y="1403750"/>
            <a:ext cx="12070800" cy="4502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Civic Engagement: Taking Action</a:t>
            </a:r>
            <a:endParaRPr sz="3000" dirty="0">
              <a:latin typeface="Franklin Gothic Book" panose="020B0503020102020204" pitchFamily="34" charset="0"/>
            </a:endParaRPr>
          </a:p>
          <a:p>
            <a:pPr marL="457200" lvl="0" indent="-355600" algn="l" rtl="0">
              <a:spcBef>
                <a:spcPts val="1000"/>
              </a:spcBef>
              <a:spcAft>
                <a:spcPts val="0"/>
              </a:spcAft>
              <a:buSzPts val="2000"/>
              <a:buChar char="•"/>
            </a:pPr>
            <a:r>
              <a:rPr lang="en-US" sz="3000" dirty="0">
                <a:latin typeface="Franklin Gothic Book" panose="020B0503020102020204" pitchFamily="34" charset="0"/>
              </a:rPr>
              <a:t>Thus, when students are learning about taking action, they are learning how to engage the appropriate authority figure(s) or agency in their community to create positive change. </a:t>
            </a:r>
            <a:endParaRPr sz="3000" dirty="0">
              <a:latin typeface="Franklin Gothic Book" panose="020B0503020102020204" pitchFamily="34" charset="0"/>
            </a:endParaRPr>
          </a:p>
          <a:p>
            <a:pPr marL="914400" lvl="1" indent="-355600" algn="l" rtl="0">
              <a:spcBef>
                <a:spcPts val="0"/>
              </a:spcBef>
              <a:spcAft>
                <a:spcPts val="0"/>
              </a:spcAft>
              <a:buSzPts val="2000"/>
              <a:buChar char="•"/>
            </a:pPr>
            <a:r>
              <a:rPr lang="en-US" sz="2600" dirty="0">
                <a:latin typeface="Franklin Gothic Book" panose="020B0503020102020204" pitchFamily="34" charset="0"/>
              </a:rPr>
              <a:t>For example, in Grade 1, students are required to use listening and voting procedures to decide on and take action in their school, local community or Kentucky. </a:t>
            </a:r>
            <a:endParaRPr sz="2600" dirty="0">
              <a:latin typeface="Franklin Gothic Book" panose="020B0503020102020204" pitchFamily="34" charset="0"/>
            </a:endParaRPr>
          </a:p>
          <a:p>
            <a:pPr marL="457200" lvl="0" indent="-355600" algn="l" rtl="0">
              <a:spcBef>
                <a:spcPts val="0"/>
              </a:spcBef>
              <a:spcAft>
                <a:spcPts val="0"/>
              </a:spcAft>
              <a:buSzPts val="2000"/>
              <a:buChar char="•"/>
            </a:pPr>
            <a:r>
              <a:rPr lang="en-US" sz="3000" dirty="0">
                <a:latin typeface="Franklin Gothic Book" panose="020B0503020102020204" pitchFamily="34" charset="0"/>
              </a:rPr>
              <a:t>This skill is critical for students to learning how to use civic mindedness to be informed citizens, foster civic dispositions and be life-long participants in the political process. </a:t>
            </a:r>
            <a:endParaRPr sz="3000" dirty="0">
              <a:latin typeface="Franklin Gothic Book" panose="020B05030201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17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700" dirty="0"/>
              <a:t>Communicating Conclusions:</a:t>
            </a:r>
            <a:endParaRPr sz="3700" dirty="0"/>
          </a:p>
          <a:p>
            <a:pPr marL="0" lvl="0" indent="0" algn="l" rtl="0">
              <a:spcBef>
                <a:spcPts val="0"/>
              </a:spcBef>
              <a:spcAft>
                <a:spcPts val="0"/>
              </a:spcAft>
              <a:buClr>
                <a:schemeClr val="dk1"/>
              </a:buClr>
              <a:buSzPts val="1100"/>
              <a:buFont typeface="Arial"/>
              <a:buNone/>
            </a:pPr>
            <a:r>
              <a:rPr lang="en-US" sz="3600" dirty="0"/>
              <a:t>Take Action</a:t>
            </a:r>
            <a:endParaRPr dirty="0"/>
          </a:p>
        </p:txBody>
      </p:sp>
      <p:sp>
        <p:nvSpPr>
          <p:cNvPr id="1241" name="Google Shape;1241;p172"/>
          <p:cNvSpPr txBox="1">
            <a:spLocks noGrp="1"/>
          </p:cNvSpPr>
          <p:nvPr>
            <p:ph type="body" idx="1"/>
          </p:nvPr>
        </p:nvSpPr>
        <p:spPr>
          <a:xfrm>
            <a:off x="301087" y="1024800"/>
            <a:ext cx="11589825"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Some examples of how this skill progresses includes:</a:t>
            </a:r>
            <a:endParaRPr sz="2700" dirty="0">
              <a:latin typeface="Franklin Gothic Book" panose="020B0503020102020204" pitchFamily="34" charset="0"/>
            </a:endParaRPr>
          </a:p>
          <a:p>
            <a:pPr marL="457200" lvl="0" indent="-400050" algn="l" rtl="0">
              <a:spcBef>
                <a:spcPts val="1000"/>
              </a:spcBef>
              <a:spcAft>
                <a:spcPts val="0"/>
              </a:spcAft>
              <a:buSzPts val="2700"/>
              <a:buChar char="•"/>
            </a:pPr>
            <a:r>
              <a:rPr lang="en-US" sz="2700" dirty="0">
                <a:latin typeface="Franklin Gothic Book" panose="020B0503020102020204" pitchFamily="34" charset="0"/>
              </a:rPr>
              <a:t>K.I.CC.4 Use listening skills to decide on and take action in their classrooms.</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2.I.CC.4 Use listening and consensus-building procedures to discuss how to take action in the local community or Kentucky.</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5.I.CC.4 Use a range of deliberative and democratic procedures to identify strategies on how to address a current issue.</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7.I.CC.4 Analyze a specific problem from the growth and expansion of civilizations using each of the social studies disciplines</a:t>
            </a:r>
            <a:endParaRPr sz="2700" dirty="0">
              <a:latin typeface="Franklin Gothic Book" panose="020B0503020102020204" pitchFamily="34" charset="0"/>
            </a:endParaRPr>
          </a:p>
          <a:p>
            <a:pPr marL="457200" lvl="0" indent="-400050" algn="l" rtl="0">
              <a:spcBef>
                <a:spcPts val="0"/>
              </a:spcBef>
              <a:spcAft>
                <a:spcPts val="0"/>
              </a:spcAft>
              <a:buSzPts val="2700"/>
              <a:buChar char="•"/>
            </a:pPr>
            <a:r>
              <a:rPr lang="en-US" sz="2700" dirty="0">
                <a:latin typeface="Franklin Gothic Book" panose="020B0503020102020204" pitchFamily="34" charset="0"/>
              </a:rPr>
              <a:t>HS.C.I.CC.3 Engage in disciplinary thinking and apply appropriate evidence to propose a solution or design an action plan relevant to compelling and/or supportive questions in civics.</a:t>
            </a:r>
            <a:endParaRPr sz="2700" dirty="0">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73"/>
          <p:cNvSpPr txBox="1">
            <a:spLocks noGrp="1"/>
          </p:cNvSpPr>
          <p:nvPr>
            <p:ph type="title"/>
          </p:nvPr>
        </p:nvSpPr>
        <p:spPr>
          <a:xfrm>
            <a:off x="221850" y="133500"/>
            <a:ext cx="76063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Deeper Dive: Civic Action </a:t>
            </a:r>
            <a:endParaRPr sz="4200" dirty="0"/>
          </a:p>
        </p:txBody>
      </p:sp>
      <p:sp>
        <p:nvSpPr>
          <p:cNvPr id="1248" name="Google Shape;1248;p173"/>
          <p:cNvSpPr txBox="1">
            <a:spLocks noGrp="1"/>
          </p:cNvSpPr>
          <p:nvPr>
            <p:ph type="body" idx="1"/>
          </p:nvPr>
        </p:nvSpPr>
        <p:spPr>
          <a:xfrm>
            <a:off x="278899" y="1100550"/>
            <a:ext cx="7283950" cy="5224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700" dirty="0">
                <a:latin typeface="Franklin Gothic Book" panose="020B0503020102020204" pitchFamily="34" charset="0"/>
              </a:rPr>
              <a:t>Read and annotate </a:t>
            </a:r>
            <a:r>
              <a:rPr lang="en-US" sz="2700" i="1" dirty="0">
                <a:latin typeface="Franklin Gothic Book" panose="020B0503020102020204" pitchFamily="34" charset="0"/>
                <a:hlinkClick r:id="rId3"/>
              </a:rPr>
              <a:t>Civics Education and Student-Driven Civic Action</a:t>
            </a:r>
            <a:r>
              <a:rPr lang="en-US" sz="2700" i="1" dirty="0">
                <a:latin typeface="Franklin Gothic Book" panose="020B0503020102020204" pitchFamily="34" charset="0"/>
              </a:rPr>
              <a:t>.</a:t>
            </a:r>
            <a:endParaRPr sz="2700" i="1" dirty="0">
              <a:latin typeface="Franklin Gothic Book" panose="020B0503020102020204" pitchFamily="34" charset="0"/>
            </a:endParaRPr>
          </a:p>
          <a:p>
            <a:pPr marL="0" lvl="0" indent="0" algn="l" rtl="0">
              <a:spcBef>
                <a:spcPts val="1000"/>
              </a:spcBef>
              <a:spcAft>
                <a:spcPts val="0"/>
              </a:spcAft>
              <a:buNone/>
            </a:pPr>
            <a:endParaRPr sz="2700" dirty="0">
              <a:latin typeface="Franklin Gothic Book" panose="020B0503020102020204" pitchFamily="34" charset="0"/>
            </a:endParaRPr>
          </a:p>
          <a:p>
            <a:pPr marL="0" lvl="0" indent="0" algn="l" rtl="0">
              <a:spcBef>
                <a:spcPts val="1000"/>
              </a:spcBef>
              <a:spcAft>
                <a:spcPts val="0"/>
              </a:spcAft>
              <a:buNone/>
            </a:pPr>
            <a:r>
              <a:rPr lang="en-US" sz="2700" dirty="0">
                <a:latin typeface="Franklin Gothic Book" panose="020B0503020102020204" pitchFamily="34" charset="0"/>
              </a:rPr>
              <a:t>To annotate this article as you read, complete the following: </a:t>
            </a:r>
            <a:endParaRPr sz="2700" dirty="0">
              <a:latin typeface="Franklin Gothic Book" panose="020B0503020102020204" pitchFamily="34" charset="0"/>
            </a:endParaRPr>
          </a:p>
          <a:p>
            <a:pPr marL="457200" lvl="0" indent="-336550" algn="l" rtl="0">
              <a:spcBef>
                <a:spcPts val="1000"/>
              </a:spcBef>
              <a:spcAft>
                <a:spcPts val="0"/>
              </a:spcAft>
              <a:buSzPts val="1700"/>
              <a:buChar char="•"/>
            </a:pPr>
            <a:r>
              <a:rPr lang="en-US" sz="2700" dirty="0">
                <a:latin typeface="Franklin Gothic Book" panose="020B0503020102020204" pitchFamily="34" charset="0"/>
              </a:rPr>
              <a:t>Underline important points or key ideas (one per paragraph);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Circle new ideas;</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Star any points that resonated with you; </a:t>
            </a:r>
            <a:endParaRPr sz="2700" dirty="0">
              <a:latin typeface="Franklin Gothic Book" panose="020B0503020102020204" pitchFamily="34" charset="0"/>
            </a:endParaRPr>
          </a:p>
          <a:p>
            <a:pPr marL="457200" lvl="0" indent="-336550" algn="l" rtl="0">
              <a:spcBef>
                <a:spcPts val="0"/>
              </a:spcBef>
              <a:spcAft>
                <a:spcPts val="0"/>
              </a:spcAft>
              <a:buSzPts val="1700"/>
              <a:buChar char="•"/>
            </a:pPr>
            <a:r>
              <a:rPr lang="en-US" sz="2700" dirty="0">
                <a:latin typeface="Franklin Gothic Book" panose="020B0503020102020204" pitchFamily="34" charset="0"/>
              </a:rPr>
              <a:t>Indicate areas you can implement immediately with a down arrow. </a:t>
            </a:r>
            <a:endParaRPr sz="2700" dirty="0">
              <a:latin typeface="Franklin Gothic Book" panose="020B0503020102020204" pitchFamily="34" charset="0"/>
            </a:endParaRPr>
          </a:p>
        </p:txBody>
      </p:sp>
      <p:pic>
        <p:nvPicPr>
          <p:cNvPr id="1249" name="Google Shape;1249;p173" descr="Article Image: Civics Education and Student-Driven Civic Action " title="Article Image: Civics Education and Student-Driven Civic Action"/>
          <p:cNvPicPr preferRelativeResize="0"/>
          <p:nvPr/>
        </p:nvPicPr>
        <p:blipFill>
          <a:blip r:embed="rId4">
            <a:alphaModFix/>
          </a:blip>
          <a:stretch>
            <a:fillRect/>
          </a:stretch>
        </p:blipFill>
        <p:spPr>
          <a:xfrm>
            <a:off x="7562849" y="1633950"/>
            <a:ext cx="4494725" cy="38334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74"/>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Taking Action Examples</a:t>
            </a:r>
            <a:endParaRPr dirty="0"/>
          </a:p>
        </p:txBody>
      </p:sp>
      <p:sp>
        <p:nvSpPr>
          <p:cNvPr id="1256" name="Google Shape;1256;p174"/>
          <p:cNvSpPr txBox="1">
            <a:spLocks noGrp="1"/>
          </p:cNvSpPr>
          <p:nvPr>
            <p:ph type="body" idx="1"/>
          </p:nvPr>
        </p:nvSpPr>
        <p:spPr>
          <a:xfrm>
            <a:off x="338100" y="925100"/>
            <a:ext cx="6234150" cy="3122292"/>
          </a:xfrm>
          <a:prstGeom prst="rect">
            <a:avLst/>
          </a:prstGeom>
        </p:spPr>
        <p:txBody>
          <a:bodyPr spcFirstLastPara="1" wrap="square" lIns="91425" tIns="45700" rIns="91425" bIns="45700" anchor="t" anchorCtr="0">
            <a:noAutofit/>
          </a:bodyPr>
          <a:lstStyle/>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a “flyer” campaign to raise awareness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a fundraising event for a cause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Circulate a petition</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(and perform) a song on an issue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Bringing stakeholders together for a classroom forum</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Invite a guest speaker</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poster and hang it in a public space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community education pamphlet</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Organize community service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Initiate an informed conversation</a:t>
            </a:r>
            <a:endParaRPr lang="en-US" sz="2400" b="0" dirty="0">
              <a:effectLst/>
              <a:latin typeface="Franklin Gothic Book" panose="020B0503020102020204" pitchFamily="34" charset="0"/>
            </a:endParaRPr>
          </a:p>
          <a:p>
            <a:pPr marL="114300" indent="0">
              <a:buNone/>
            </a:pPr>
            <a:endParaRPr sz="2400" dirty="0"/>
          </a:p>
        </p:txBody>
      </p:sp>
      <p:sp>
        <p:nvSpPr>
          <p:cNvPr id="1257" name="Google Shape;1257;p174"/>
          <p:cNvSpPr txBox="1">
            <a:spLocks noGrp="1"/>
          </p:cNvSpPr>
          <p:nvPr>
            <p:ph type="body" idx="4294967295"/>
          </p:nvPr>
        </p:nvSpPr>
        <p:spPr>
          <a:xfrm>
            <a:off x="6434138" y="0"/>
            <a:ext cx="5757862" cy="434975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200" dirty="0"/>
              <a:t> </a:t>
            </a:r>
            <a:endParaRPr sz="2400" dirty="0"/>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 newspaper editorial</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 Facebook or Web page on an issue</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short public service announcements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Write a letter to a government official</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Present on the morning announcements.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Have a debate with invited guests</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Work collaboratively to write a resolution.</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Contact an organization with whose platform you agree and see how you can get involved.</a:t>
            </a:r>
            <a:endParaRPr lang="en-US" sz="2400" b="0" dirty="0">
              <a:effectLst/>
              <a:latin typeface="Franklin Gothic Book" panose="020B0503020102020204" pitchFamily="34" charset="0"/>
            </a:endParaRPr>
          </a:p>
          <a:p>
            <a:pPr rtl="0">
              <a:spcBef>
                <a:spcPts val="0"/>
              </a:spcBef>
              <a:spcAft>
                <a:spcPts val="0"/>
              </a:spcAft>
            </a:pPr>
            <a:r>
              <a:rPr lang="en-US" sz="2400" b="0" i="0" u="none" strike="noStrike" dirty="0">
                <a:solidFill>
                  <a:srgbClr val="000000"/>
                </a:solidFill>
                <a:effectLst/>
                <a:latin typeface="Franklin Gothic Book" panose="020B0503020102020204" pitchFamily="34" charset="0"/>
              </a:rPr>
              <a:t>Create &amp; publish a class position statement</a:t>
            </a:r>
            <a:endParaRPr sz="2400" dirty="0">
              <a:latin typeface="Franklin Gothic Book" panose="020B0503020102020204" pitchFamily="34" charset="0"/>
            </a:endParaRPr>
          </a:p>
          <a:p>
            <a:pPr marL="457200" lvl="0" indent="0" algn="l" rtl="0">
              <a:spcBef>
                <a:spcPts val="1000"/>
              </a:spcBef>
              <a:spcAft>
                <a:spcPts val="0"/>
              </a:spcAft>
              <a:buNone/>
            </a:pPr>
            <a:endParaRPr sz="230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75"/>
          <p:cNvSpPr txBox="1">
            <a:spLocks noGrp="1"/>
          </p:cNvSpPr>
          <p:nvPr>
            <p:ph type="title"/>
          </p:nvPr>
        </p:nvSpPr>
        <p:spPr>
          <a:xfrm>
            <a:off x="263979" y="319737"/>
            <a:ext cx="10515600" cy="1325563"/>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should students be encouraged to take action? </a:t>
            </a:r>
            <a:endParaRPr dirty="0"/>
          </a:p>
        </p:txBody>
      </p:sp>
      <p:sp>
        <p:nvSpPr>
          <p:cNvPr id="2" name="Text Placeholder 1"/>
          <p:cNvSpPr>
            <a:spLocks noGrp="1"/>
          </p:cNvSpPr>
          <p:nvPr>
            <p:ph type="body" idx="1"/>
          </p:nvPr>
        </p:nvSpPr>
        <p:spPr>
          <a:xfrm>
            <a:off x="919843" y="4596298"/>
            <a:ext cx="10352314" cy="1055915"/>
          </a:xfrm>
        </p:spPr>
        <p:txBody>
          <a:bodyPr/>
          <a:lstStyle/>
          <a:p>
            <a:pPr marL="107950" indent="0">
              <a:buNone/>
            </a:pPr>
            <a:r>
              <a:rPr lang="en-US" dirty="0">
                <a:latin typeface="Franklin Gothic Book" panose="020B0503020102020204" pitchFamily="34" charset="0"/>
              </a:rPr>
              <a:t>Answer this question while to you watch </a:t>
            </a:r>
            <a:r>
              <a:rPr lang="en-US" i="1" dirty="0">
                <a:latin typeface="Franklin Gothic Book" panose="020B0503020102020204" pitchFamily="34" charset="0"/>
                <a:hlinkClick r:id="rId3"/>
              </a:rPr>
              <a:t>Encouraging Students to Take Action</a:t>
            </a:r>
            <a:r>
              <a:rPr lang="en-US" i="1" dirty="0">
                <a:latin typeface="Franklin Gothic Book" panose="020B0503020102020204" pitchFamily="34" charset="0"/>
              </a:rPr>
              <a:t>. </a:t>
            </a:r>
            <a:endParaRPr lang="en-US" dirty="0">
              <a:latin typeface="Franklin Gothic Book" panose="020B0503020102020204" pitchFamily="34" charset="0"/>
            </a:endParaRPr>
          </a:p>
        </p:txBody>
      </p:sp>
      <p:pic>
        <p:nvPicPr>
          <p:cNvPr id="1264" name="Google Shape;1264;p175" descr="Image from video entitled Encouraging Students to Take Action " title="Image from video entitled Encouraging Students to Take Action "/>
          <p:cNvPicPr preferRelativeResize="0"/>
          <p:nvPr/>
        </p:nvPicPr>
        <p:blipFill>
          <a:blip r:embed="rId4">
            <a:alphaModFix/>
          </a:blip>
          <a:stretch>
            <a:fillRect/>
          </a:stretch>
        </p:blipFill>
        <p:spPr>
          <a:xfrm>
            <a:off x="3195925" y="1645300"/>
            <a:ext cx="5151807" cy="2681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0" y="-9795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255" name="Google Shape;255;p35"/>
          <p:cNvSpPr txBox="1">
            <a:spLocks noGrp="1"/>
          </p:cNvSpPr>
          <p:nvPr>
            <p:ph type="body" idx="1"/>
          </p:nvPr>
        </p:nvSpPr>
        <p:spPr>
          <a:xfrm>
            <a:off x="386254" y="1253400"/>
            <a:ext cx="10515600" cy="4351200"/>
          </a:xfrm>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sz="2400" dirty="0">
                <a:latin typeface="Franklin Gothic Book" panose="020B0503020102020204" pitchFamily="34" charset="0"/>
              </a:rPr>
              <a:t>Section B: What are Compelling Questions, and how do students ask them?</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C: What are Supporting Questions, and how do students ask them?</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D: How do students investigate through the disciplinary strand standards?</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F: How do the Communicating Conclusions standards support students in synthesizing knowledge to support civic engagement?</a:t>
            </a:r>
            <a:endParaRPr sz="2400" dirty="0">
              <a:latin typeface="Franklin Gothic Book" panose="020B0503020102020204" pitchFamily="34" charset="0"/>
            </a:endParaRPr>
          </a:p>
          <a:p>
            <a:pPr marL="228600" lvl="0" indent="-285750" algn="l" rtl="0">
              <a:spcBef>
                <a:spcPts val="1000"/>
              </a:spcBef>
              <a:spcAft>
                <a:spcPts val="0"/>
              </a:spcAft>
              <a:buSzPts val="2700"/>
              <a:buChar char="•"/>
            </a:pPr>
            <a:r>
              <a:rPr lang="en-US" sz="2400" dirty="0">
                <a:latin typeface="Franklin Gothic Book" panose="020B0503020102020204" pitchFamily="34" charset="0"/>
              </a:rPr>
              <a:t>Section G: Reflection </a:t>
            </a:r>
            <a:endParaRPr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254" name="Google Shape;254;p3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76"/>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a:t>
            </a:r>
            <a:endParaRPr dirty="0"/>
          </a:p>
        </p:txBody>
      </p:sp>
      <p:sp>
        <p:nvSpPr>
          <p:cNvPr id="1271" name="Google Shape;1271;p176"/>
          <p:cNvSpPr txBox="1">
            <a:spLocks noGrp="1"/>
          </p:cNvSpPr>
          <p:nvPr>
            <p:ph type="body" idx="1"/>
          </p:nvPr>
        </p:nvSpPr>
        <p:spPr>
          <a:xfrm>
            <a:off x="188250" y="2708550"/>
            <a:ext cx="11815500" cy="28758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dirty="0">
                <a:latin typeface="Franklin Gothic Book" panose="020B0503020102020204" pitchFamily="34" charset="0"/>
              </a:rPr>
              <a:t>As you watch </a:t>
            </a:r>
            <a:r>
              <a:rPr lang="en-US" sz="2300" u="sng" dirty="0">
                <a:solidFill>
                  <a:schemeClr val="hlink"/>
                </a:solidFill>
                <a:latin typeface="Franklin Gothic Book" panose="020B0503020102020204" pitchFamily="34" charset="0"/>
                <a:hlinkClick r:id="rId3"/>
              </a:rPr>
              <a:t>Structured Academic Controversy</a:t>
            </a:r>
            <a:r>
              <a:rPr lang="en-US" sz="2300" dirty="0">
                <a:latin typeface="Franklin Gothic Book" panose="020B0503020102020204" pitchFamily="34" charset="0"/>
              </a:rPr>
              <a:t>, analyze the role of the Communicating Conclusions standards in supporting students in engaging with this strategy. Identify examples found in the video of the following components of the Communicating Conclusions standards: </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Synthesize information to construct new understandings </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Construct explanations and arguments</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Engage in deliberative and democratic procedures</a:t>
            </a:r>
            <a:endParaRPr sz="2300" dirty="0">
              <a:latin typeface="Franklin Gothic Book" panose="020B0503020102020204" pitchFamily="34" charset="0"/>
            </a:endParaRPr>
          </a:p>
          <a:p>
            <a:pPr marL="1219169" lvl="1" indent="-491054" algn="l" rtl="0">
              <a:lnSpc>
                <a:spcPct val="100000"/>
              </a:lnSpc>
              <a:spcBef>
                <a:spcPts val="0"/>
              </a:spcBef>
              <a:spcAft>
                <a:spcPts val="0"/>
              </a:spcAft>
              <a:buSzPts val="2300"/>
              <a:buChar char="•"/>
            </a:pPr>
            <a:r>
              <a:rPr lang="en-US" sz="2300" dirty="0">
                <a:latin typeface="Franklin Gothic Book" panose="020B0503020102020204" pitchFamily="34" charset="0"/>
              </a:rPr>
              <a:t>Act civically by identifying and addressing problems</a:t>
            </a:r>
            <a:endParaRPr sz="1900" dirty="0">
              <a:latin typeface="Franklin Gothic Book" panose="020B0503020102020204" pitchFamily="34" charset="0"/>
            </a:endParaRPr>
          </a:p>
        </p:txBody>
      </p:sp>
      <p:pic>
        <p:nvPicPr>
          <p:cNvPr id="1272" name="Google Shape;1272;p176" descr="Image from Structured Academic Controversy video" title="Image from Structured Academic Controversy video"/>
          <p:cNvPicPr preferRelativeResize="0"/>
          <p:nvPr/>
        </p:nvPicPr>
        <p:blipFill>
          <a:blip r:embed="rId4">
            <a:alphaModFix/>
          </a:blip>
          <a:stretch>
            <a:fillRect/>
          </a:stretch>
        </p:blipFill>
        <p:spPr>
          <a:xfrm>
            <a:off x="4381499" y="30025"/>
            <a:ext cx="4279175" cy="234342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177"/>
          <p:cNvSpPr txBox="1">
            <a:spLocks noGrp="1"/>
          </p:cNvSpPr>
          <p:nvPr>
            <p:ph type="title"/>
          </p:nvPr>
        </p:nvSpPr>
        <p:spPr>
          <a:xfrm>
            <a:off x="0" y="129831"/>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200" dirty="0"/>
              <a:t>Discovery Task: Unpacking the Communicating </a:t>
            </a:r>
            <a:endParaRPr sz="3200" dirty="0"/>
          </a:p>
          <a:p>
            <a:pPr marL="0" lvl="0" indent="0" algn="l" rtl="0">
              <a:lnSpc>
                <a:spcPct val="100000"/>
              </a:lnSpc>
              <a:spcBef>
                <a:spcPts val="0"/>
              </a:spcBef>
              <a:spcAft>
                <a:spcPts val="0"/>
              </a:spcAft>
              <a:buClr>
                <a:schemeClr val="dk1"/>
              </a:buClr>
              <a:buSzPts val="3300"/>
              <a:buFont typeface="Calibri"/>
              <a:buNone/>
            </a:pPr>
            <a:r>
              <a:rPr lang="en-US" sz="3200" dirty="0"/>
              <a:t>Conclusions standards</a:t>
            </a:r>
            <a:endParaRPr sz="3200" dirty="0"/>
          </a:p>
        </p:txBody>
      </p:sp>
      <p:sp>
        <p:nvSpPr>
          <p:cNvPr id="1279" name="Google Shape;1279;p177"/>
          <p:cNvSpPr txBox="1">
            <a:spLocks noGrp="1"/>
          </p:cNvSpPr>
          <p:nvPr>
            <p:ph type="body" idx="1"/>
          </p:nvPr>
        </p:nvSpPr>
        <p:spPr>
          <a:xfrm>
            <a:off x="586545" y="1186050"/>
            <a:ext cx="10822500" cy="4485900"/>
          </a:xfrm>
          <a:prstGeom prst="rect">
            <a:avLst/>
          </a:prstGeom>
          <a:noFill/>
          <a:ln>
            <a:noFill/>
          </a:ln>
        </p:spPr>
        <p:txBody>
          <a:bodyPr spcFirstLastPara="1" wrap="square" lIns="68575" tIns="34275" rIns="68575" bIns="34275" anchor="t" anchorCtr="0">
            <a:noAutofit/>
          </a:bodyPr>
          <a:lstStyle/>
          <a:p>
            <a:pPr marL="76199" lvl="0" indent="0" algn="l" rtl="0">
              <a:lnSpc>
                <a:spcPct val="90000"/>
              </a:lnSpc>
              <a:spcBef>
                <a:spcPts val="1067"/>
              </a:spcBef>
              <a:spcAft>
                <a:spcPts val="0"/>
              </a:spcAft>
              <a:buClr>
                <a:schemeClr val="dk1"/>
              </a:buClr>
              <a:buSzPts val="2700"/>
              <a:buNone/>
            </a:pPr>
            <a:r>
              <a:rPr lang="en-US" sz="2960" dirty="0">
                <a:latin typeface="Franklin Gothic Book" panose="020B0503020102020204" pitchFamily="34" charset="0"/>
              </a:rPr>
              <a:t>Using the Communicating Conclusions standards for the grade level identified, complete the following: </a:t>
            </a:r>
            <a:endParaRPr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361936" algn="l" rtl="0">
              <a:lnSpc>
                <a:spcPct val="90000"/>
              </a:lnSpc>
              <a:spcBef>
                <a:spcPts val="1067"/>
              </a:spcBef>
              <a:spcAft>
                <a:spcPts val="0"/>
              </a:spcAft>
              <a:buClr>
                <a:schemeClr val="dk1"/>
              </a:buClr>
              <a:buSzPts val="2700"/>
              <a:buFont typeface="Arial"/>
              <a:buNone/>
            </a:pPr>
            <a:endParaRPr sz="2960"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What is the inferred or possible content based on the nouns in the standard? </a:t>
            </a:r>
            <a:endParaRPr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Vocabulary students will need to know. </a:t>
            </a:r>
            <a:endParaRPr dirty="0">
              <a:latin typeface="Franklin Gothic Book" panose="020B0503020102020204" pitchFamily="34" charset="0"/>
            </a:endParaRPr>
          </a:p>
          <a:p>
            <a:pPr marL="609585" lvl="0" indent="-533386" algn="l" rtl="0">
              <a:lnSpc>
                <a:spcPct val="90000"/>
              </a:lnSpc>
              <a:spcBef>
                <a:spcPts val="1067"/>
              </a:spcBef>
              <a:spcAft>
                <a:spcPts val="0"/>
              </a:spcAft>
              <a:buClr>
                <a:schemeClr val="dk1"/>
              </a:buClr>
              <a:buSzPts val="2700"/>
              <a:buChar char="▶"/>
            </a:pPr>
            <a:r>
              <a:rPr lang="en-US" sz="2220" dirty="0">
                <a:latin typeface="Franklin Gothic Book" panose="020B0503020102020204" pitchFamily="34" charset="0"/>
              </a:rPr>
              <a:t>Are there any other considerations to think about regarding the meaning of this standard?</a:t>
            </a:r>
            <a:endParaRPr dirty="0">
              <a:latin typeface="Franklin Gothic Book" panose="020B0503020102020204" pitchFamily="34" charset="0"/>
            </a:endParaRPr>
          </a:p>
        </p:txBody>
      </p:sp>
      <p:sp>
        <p:nvSpPr>
          <p:cNvPr id="1280" name="Google Shape;1280;p17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141</a:t>
            </a:fld>
            <a:endParaRPr sz="1200" dirty="0">
              <a:solidFill>
                <a:srgbClr val="888888"/>
              </a:solidFill>
              <a:latin typeface="Calibri"/>
              <a:ea typeface="Calibri"/>
              <a:cs typeface="Calibri"/>
              <a:sym typeface="Calibri"/>
            </a:endParaRPr>
          </a:p>
        </p:txBody>
      </p:sp>
      <p:pic>
        <p:nvPicPr>
          <p:cNvPr id="1281" name="Google Shape;1281;p177" descr="The image provided illustrates the Unpacking the Communicating Conclusions document. " title="Unpacking the Communicating Conclusion Standards"/>
          <p:cNvPicPr preferRelativeResize="0"/>
          <p:nvPr/>
        </p:nvPicPr>
        <p:blipFill rotWithShape="1">
          <a:blip r:embed="rId3">
            <a:alphaModFix/>
          </a:blip>
          <a:srcRect t="6413" b="19343"/>
          <a:stretch/>
        </p:blipFill>
        <p:spPr>
          <a:xfrm>
            <a:off x="1405414" y="2362200"/>
            <a:ext cx="7704772" cy="2133600"/>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7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1295" name="Google Shape;1295;p179"/>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228600" lvl="0" indent="-292100" algn="l" rtl="0">
              <a:spcBef>
                <a:spcPts val="1000"/>
              </a:spcBef>
              <a:spcAft>
                <a:spcPts val="0"/>
              </a:spcAft>
              <a:buSzPts val="2800"/>
              <a:buChar char="•"/>
            </a:pPr>
            <a:r>
              <a:rPr lang="en-US" sz="3600" dirty="0">
                <a:latin typeface="Franklin Gothic Book" panose="020B0503020102020204" pitchFamily="34" charset="0"/>
              </a:rPr>
              <a:t>Section G: Reflection</a:t>
            </a:r>
            <a:endParaRPr sz="4000" b="0" i="0" u="none" strike="noStrike" cap="none" dirty="0">
              <a:solidFill>
                <a:schemeClr val="dk1"/>
              </a:solidFill>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3000"/>
              <a:buFont typeface="Arial"/>
              <a:buNone/>
            </a:pPr>
            <a:br>
              <a:rPr lang="en-US" sz="3000" b="0" i="0" u="none" strike="noStrike" cap="none" dirty="0">
                <a:solidFill>
                  <a:schemeClr val="dk1"/>
                </a:solidFill>
                <a:latin typeface="Arial"/>
                <a:ea typeface="Arial"/>
                <a:cs typeface="Arial"/>
                <a:sym typeface="Arial"/>
              </a:rPr>
            </a:br>
            <a:endParaRPr sz="3000" b="0" i="0" u="none" strike="noStrike" cap="none" dirty="0">
              <a:solidFill>
                <a:schemeClr val="dk1"/>
              </a:solidFill>
              <a:latin typeface="Arial"/>
              <a:ea typeface="Arial"/>
              <a:cs typeface="Arial"/>
              <a:sym typeface="Arial"/>
            </a:endParaRPr>
          </a:p>
        </p:txBody>
      </p:sp>
      <p:sp>
        <p:nvSpPr>
          <p:cNvPr id="1294" name="Google Shape;1294;p17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142</a:t>
            </a:fld>
            <a:endParaRPr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81"/>
          <p:cNvSpPr txBox="1">
            <a:spLocks noGrp="1"/>
          </p:cNvSpPr>
          <p:nvPr>
            <p:ph type="ctrTitle"/>
          </p:nvPr>
        </p:nvSpPr>
        <p:spPr>
          <a:xfrm>
            <a:off x="2790844" y="1517191"/>
            <a:ext cx="9401156"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09" name="Google Shape;1309;p181"/>
          <p:cNvSpPr txBox="1">
            <a:spLocks noGrp="1"/>
          </p:cNvSpPr>
          <p:nvPr>
            <p:ph type="subTitle" idx="1"/>
          </p:nvPr>
        </p:nvSpPr>
        <p:spPr>
          <a:xfrm>
            <a:off x="2867332" y="4334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G: Reflection</a:t>
            </a:r>
            <a:endParaRPr i="1"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82"/>
          <p:cNvSpPr txBox="1">
            <a:spLocks noGrp="1"/>
          </p:cNvSpPr>
          <p:nvPr>
            <p:ph type="title"/>
          </p:nvPr>
        </p:nvSpPr>
        <p:spPr>
          <a:xfrm>
            <a:off x="5167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315" name="Google Shape;1315;p182"/>
          <p:cNvSpPr txBox="1">
            <a:spLocks noGrp="1"/>
          </p:cNvSpPr>
          <p:nvPr>
            <p:ph type="body" idx="1"/>
          </p:nvPr>
        </p:nvSpPr>
        <p:spPr>
          <a:xfrm>
            <a:off x="583575" y="961250"/>
            <a:ext cx="1155675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A: Introduction- What is inquiry?</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B: What are Compelling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C: What are Supporting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D: How do students investigate through the disciplinary strand standards?</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7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7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G: Reflection </a:t>
            </a:r>
            <a:endParaRPr sz="2700" dirty="0">
              <a:solidFill>
                <a:srgbClr val="000000"/>
              </a:solidFill>
              <a:latin typeface="Franklin Gothic Book" panose="020B0503020102020204" pitchFamily="34" charset="0"/>
            </a:endParaRPr>
          </a:p>
        </p:txBody>
      </p:sp>
      <p:sp>
        <p:nvSpPr>
          <p:cNvPr id="1316" name="Google Shape;1316;p182" descr="Indicates section G" title="Red arrow"/>
          <p:cNvSpPr/>
          <p:nvPr/>
        </p:nvSpPr>
        <p:spPr>
          <a:xfrm>
            <a:off x="0" y="5155750"/>
            <a:ext cx="1015200" cy="519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84"/>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328" name="Google Shape;1328;p184"/>
          <p:cNvSpPr txBox="1">
            <a:spLocks noGrp="1"/>
          </p:cNvSpPr>
          <p:nvPr>
            <p:ph type="body" idx="1"/>
          </p:nvPr>
        </p:nvSpPr>
        <p:spPr>
          <a:xfrm>
            <a:off x="406475" y="1325700"/>
            <a:ext cx="10515600"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inquiry practices as outlined in the </a:t>
            </a:r>
            <a:r>
              <a:rPr lang="en-US" sz="2400" i="1" dirty="0">
                <a:latin typeface="Franklin Gothic Book" panose="020B0503020102020204" pitchFamily="34" charset="0"/>
              </a:rPr>
              <a:t>KAS for Social Studies.</a:t>
            </a:r>
            <a:endParaRPr sz="24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Define inquiry as outlined in the </a:t>
            </a:r>
            <a:r>
              <a:rPr lang="en-US" sz="2400" i="1" dirty="0">
                <a:latin typeface="Franklin Gothic Book" panose="020B0503020102020204" pitchFamily="34" charset="0"/>
              </a:rPr>
              <a:t>KAS for Social Studies. </a:t>
            </a:r>
            <a:endParaRPr sz="24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characteristics of compelling and supporting questions.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Acquire ways to get students to engage with and create compelling and supporting questions when required.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skills and progressions found within the Using Evidence standards. </a:t>
            </a:r>
            <a:endParaRPr sz="24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400" dirty="0">
                <a:latin typeface="Franklin Gothic Book" panose="020B0503020102020204" pitchFamily="34" charset="0"/>
              </a:rPr>
              <a:t>Understand the four components of the Communicating Conclusions standards and find examples and strategies to implement these components.</a:t>
            </a:r>
            <a:endParaRPr sz="2400" dirty="0">
              <a:latin typeface="Franklin Gothic Book" panose="020B05030201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86"/>
          <p:cNvSpPr txBox="1">
            <a:spLocks noGrp="1"/>
          </p:cNvSpPr>
          <p:nvPr>
            <p:ph type="title"/>
          </p:nvPr>
        </p:nvSpPr>
        <p:spPr>
          <a:xfrm>
            <a:off x="435425" y="35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1342" name="Google Shape;1342;p186"/>
          <p:cNvSpPr txBox="1">
            <a:spLocks noGrp="1"/>
          </p:cNvSpPr>
          <p:nvPr>
            <p:ph type="body" idx="1"/>
          </p:nvPr>
        </p:nvSpPr>
        <p:spPr>
          <a:xfrm>
            <a:off x="202712" y="4447675"/>
            <a:ext cx="11786575" cy="17349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latin typeface="Franklin Gothic Book" panose="020B0503020102020204" pitchFamily="34" charset="0"/>
              </a:rPr>
              <a:t>In small groups, you will complete the </a:t>
            </a:r>
            <a:r>
              <a:rPr lang="en-US" u="sng" dirty="0">
                <a:solidFill>
                  <a:schemeClr val="hlink"/>
                </a:solidFill>
                <a:latin typeface="Franklin Gothic Book" panose="020B0503020102020204" pitchFamily="34" charset="0"/>
                <a:hlinkClick r:id="rId3"/>
              </a:rPr>
              <a:t>graphic organizer</a:t>
            </a:r>
            <a:r>
              <a:rPr lang="en-US" dirty="0">
                <a:latin typeface="Franklin Gothic Book" panose="020B0503020102020204" pitchFamily="34" charset="0"/>
              </a:rPr>
              <a:t> provided to examine the components of and connections between the Inquiry Practices in the </a:t>
            </a:r>
            <a:r>
              <a:rPr lang="en-US" i="1" u="sng" dirty="0">
                <a:solidFill>
                  <a:schemeClr val="hlink"/>
                </a:solidFill>
                <a:latin typeface="Franklin Gothic Book" panose="020B0503020102020204" pitchFamily="34" charset="0"/>
                <a:hlinkClick r:id="rId4"/>
              </a:rPr>
              <a:t>KAS for Social Studies</a:t>
            </a:r>
            <a:r>
              <a:rPr lang="en-US" dirty="0">
                <a:latin typeface="Franklin Gothic Book" panose="020B0503020102020204" pitchFamily="34" charset="0"/>
              </a:rPr>
              <a:t>.</a:t>
            </a:r>
            <a:endParaRPr dirty="0">
              <a:latin typeface="Franklin Gothic Book" panose="020B0503020102020204" pitchFamily="34" charset="0"/>
            </a:endParaRPr>
          </a:p>
        </p:txBody>
      </p:sp>
      <p:pic>
        <p:nvPicPr>
          <p:cNvPr id="1343" name="Google Shape;1343;p186" descr="Image of the graphic organizer " title="Image of the graphic organizer "/>
          <p:cNvPicPr preferRelativeResize="0"/>
          <p:nvPr/>
        </p:nvPicPr>
        <p:blipFill>
          <a:blip r:embed="rId5">
            <a:alphaModFix/>
          </a:blip>
          <a:stretch>
            <a:fillRect/>
          </a:stretch>
        </p:blipFill>
        <p:spPr>
          <a:xfrm>
            <a:off x="3894125" y="197975"/>
            <a:ext cx="5792217" cy="424970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87"/>
          <p:cNvSpPr txBox="1">
            <a:spLocks noGrp="1"/>
          </p:cNvSpPr>
          <p:nvPr>
            <p:ph type="title"/>
          </p:nvPr>
        </p:nvSpPr>
        <p:spPr>
          <a:xfrm>
            <a:off x="27855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(2)</a:t>
            </a:r>
            <a:endParaRPr dirty="0"/>
          </a:p>
        </p:txBody>
      </p:sp>
      <p:sp>
        <p:nvSpPr>
          <p:cNvPr id="1350" name="Google Shape;1350;p187"/>
          <p:cNvSpPr txBox="1">
            <a:spLocks noGrp="1"/>
          </p:cNvSpPr>
          <p:nvPr>
            <p:ph type="body" idx="1"/>
          </p:nvPr>
        </p:nvSpPr>
        <p:spPr>
          <a:xfrm>
            <a:off x="278550" y="1325700"/>
            <a:ext cx="11634900" cy="34764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dirty="0">
                <a:latin typeface="Franklin Gothic Book" panose="020B0503020102020204" pitchFamily="34" charset="0"/>
              </a:rPr>
              <a:t>Engage in a</a:t>
            </a:r>
            <a:r>
              <a:rPr lang="en-US" dirty="0">
                <a:solidFill>
                  <a:srgbClr val="FF0000"/>
                </a:solidFill>
                <a:uFill>
                  <a:noFill/>
                </a:uFill>
                <a:latin typeface="Franklin Gothic Book" panose="020B0503020102020204" pitchFamily="34" charset="0"/>
                <a:hlinkClick r:id="rId3">
                  <a:extLst>
                    <a:ext uri="{A12FA001-AC4F-418D-AE19-62706E023703}">
                      <ahyp:hlinkClr xmlns:ahyp="http://schemas.microsoft.com/office/drawing/2018/hyperlinkcolor" val="tx"/>
                    </a:ext>
                  </a:extLst>
                </a:hlinkClick>
              </a:rPr>
              <a:t> </a:t>
            </a:r>
            <a:r>
              <a:rPr lang="en-US" u="sng" dirty="0">
                <a:solidFill>
                  <a:srgbClr val="1155CC"/>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Gallery Walk</a:t>
            </a:r>
            <a:r>
              <a:rPr lang="en-US" dirty="0">
                <a:latin typeface="Franklin Gothic Book" panose="020B0503020102020204" pitchFamily="34" charset="0"/>
              </a:rPr>
              <a:t> using the graphic organizers created by your peers. As you  engage in the Gallery Walk, </a:t>
            </a:r>
            <a:r>
              <a:rPr lang="en-US" dirty="0">
                <a:highlight>
                  <a:srgbClr val="FFFFFF"/>
                </a:highlight>
                <a:latin typeface="Franklin Gothic Book" panose="020B0503020102020204" pitchFamily="34" charset="0"/>
              </a:rPr>
              <a:t>take post it notes and, either individually or in groups, jot down and post:</a:t>
            </a:r>
            <a:endParaRPr dirty="0">
              <a:highlight>
                <a:srgbClr val="FFFFFF"/>
              </a:highlight>
              <a:latin typeface="Franklin Gothic Book" panose="020B0503020102020204" pitchFamily="34" charset="0"/>
            </a:endParaRPr>
          </a:p>
          <a:p>
            <a:pPr marL="0" lvl="0" indent="0" algn="l" rtl="0">
              <a:lnSpc>
                <a:spcPct val="100000"/>
              </a:lnSpc>
              <a:spcBef>
                <a:spcPts val="1200"/>
              </a:spcBef>
              <a:spcAft>
                <a:spcPts val="0"/>
              </a:spcAft>
              <a:buClr>
                <a:schemeClr val="dk1"/>
              </a:buClr>
              <a:buSzPts val="1100"/>
              <a:buFont typeface="Arial"/>
              <a:buNone/>
            </a:pP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Questions or clarifications about something on the post-it </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Agreement with an idea</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Ideas they think are important but are not on the poster</a:t>
            </a:r>
            <a:endParaRPr dirty="0">
              <a:highlight>
                <a:srgbClr val="FFFFFF"/>
              </a:highlight>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highlight>
                  <a:srgbClr val="FFFFFF"/>
                </a:highlight>
                <a:latin typeface="Franklin Gothic Book" panose="020B0503020102020204" pitchFamily="34" charset="0"/>
              </a:rPr>
              <a:t>- Additional connections/applications to consider</a:t>
            </a:r>
            <a:endParaRPr dirty="0">
              <a:latin typeface="Franklin Gothic Book" panose="020B0503020102020204" pitchFamily="34" charset="0"/>
            </a:endParaRPr>
          </a:p>
          <a:p>
            <a:pPr marL="0" lvl="0" indent="0" algn="l" rtl="0">
              <a:lnSpc>
                <a:spcPct val="115000"/>
              </a:lnSpc>
              <a:spcBef>
                <a:spcPts val="1200"/>
              </a:spcBef>
              <a:spcAft>
                <a:spcPts val="0"/>
              </a:spcAft>
              <a:buClr>
                <a:schemeClr val="dk1"/>
              </a:buClr>
              <a:buSzPts val="1100"/>
              <a:buFont typeface="Arial"/>
              <a:buNone/>
            </a:pPr>
            <a:endParaRPr sz="2000" dirty="0"/>
          </a:p>
          <a:p>
            <a:pPr marL="0" lvl="0" indent="0" algn="l" rtl="0">
              <a:spcBef>
                <a:spcPts val="1200"/>
              </a:spcBef>
              <a:spcAft>
                <a:spcPts val="0"/>
              </a:spcAft>
              <a:buNone/>
            </a:pP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88"/>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 (3)</a:t>
            </a:r>
            <a:endParaRPr dirty="0"/>
          </a:p>
        </p:txBody>
      </p:sp>
      <p:sp>
        <p:nvSpPr>
          <p:cNvPr id="1358" name="Google Shape;1358;p188"/>
          <p:cNvSpPr txBox="1">
            <a:spLocks noGrp="1"/>
          </p:cNvSpPr>
          <p:nvPr>
            <p:ph type="body" idx="1"/>
          </p:nvPr>
        </p:nvSpPr>
        <p:spPr>
          <a:xfrm>
            <a:off x="522250" y="16908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What are the implications of the Inquiry Practices of the </a:t>
            </a:r>
            <a:r>
              <a:rPr lang="en-US" i="1" u="sng" dirty="0">
                <a:solidFill>
                  <a:schemeClr val="hlink"/>
                </a:solidFill>
                <a:latin typeface="Franklin Gothic Book" panose="020B0503020102020204" pitchFamily="34" charset="0"/>
                <a:hlinkClick r:id="rId3"/>
              </a:rPr>
              <a:t>KAS for Social Studies</a:t>
            </a:r>
            <a:r>
              <a:rPr lang="en-US" dirty="0">
                <a:latin typeface="Franklin Gothic Book" panose="020B0503020102020204" pitchFamily="34" charset="0"/>
              </a:rPr>
              <a:t> on your current practice?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To answer this question, engage in the </a:t>
            </a:r>
            <a:r>
              <a:rPr lang="en-US" u="sng" dirty="0">
                <a:solidFill>
                  <a:schemeClr val="hlink"/>
                </a:solidFill>
                <a:latin typeface="Franklin Gothic Book" panose="020B0503020102020204" pitchFamily="34" charset="0"/>
                <a:hlinkClick r:id="rId4" invalidUrl="https://pz.harvard.edu/sites/default/files/Claim Support Question_0.pdf"/>
              </a:rPr>
              <a:t>Claim, Support, Question</a:t>
            </a:r>
            <a:r>
              <a:rPr lang="en-US" dirty="0">
                <a:latin typeface="Franklin Gothic Book" panose="020B0503020102020204" pitchFamily="34" charset="0"/>
              </a:rPr>
              <a:t> thinking strategy.  </a:t>
            </a:r>
            <a:endParaRPr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dirty="0">
                <a:latin typeface="Franklin Gothic Book" panose="020B0503020102020204" pitchFamily="34" charset="0"/>
              </a:rPr>
              <a:t>Make a claim(s) about the question.</a:t>
            </a:r>
            <a:endParaRPr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dirty="0">
                <a:latin typeface="Franklin Gothic Book" panose="020B0503020102020204" pitchFamily="34" charset="0"/>
              </a:rPr>
              <a:t>Identify support for your claim(s). </a:t>
            </a:r>
            <a:endParaRPr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dirty="0">
                <a:latin typeface="Franklin Gothic Book" panose="020B0503020102020204" pitchFamily="34" charset="0"/>
              </a:rPr>
              <a:t>Ask a question about your claim(s). </a:t>
            </a:r>
            <a:endParaRPr dirty="0">
              <a:latin typeface="Franklin Gothic Book" panose="020B05030201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5" name="Google Shape;135;p18"/>
          <p:cNvSpPr txBox="1">
            <a:spLocks noGrp="1"/>
          </p:cNvSpPr>
          <p:nvPr>
            <p:ph type="subTitle" idx="1"/>
          </p:nvPr>
        </p:nvSpPr>
        <p:spPr>
          <a:xfrm>
            <a:off x="146645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000" dirty="0"/>
              <a:t>Conclusion</a:t>
            </a:r>
            <a:endParaRPr sz="3000" dirty="0"/>
          </a:p>
        </p:txBody>
      </p:sp>
    </p:spTree>
    <p:extLst>
      <p:ext uri="{BB962C8B-B14F-4D97-AF65-F5344CB8AC3E}">
        <p14:creationId xmlns:p14="http://schemas.microsoft.com/office/powerpoint/2010/main" val="640155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7"/>
          <p:cNvSpPr txBox="1">
            <a:spLocks noGrp="1"/>
          </p:cNvSpPr>
          <p:nvPr>
            <p:ph type="ctrTitle"/>
          </p:nvPr>
        </p:nvSpPr>
        <p:spPr>
          <a:xfrm>
            <a:off x="1887793" y="1122375"/>
            <a:ext cx="9889081"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269" name="Google Shape;269;p37"/>
          <p:cNvSpPr txBox="1">
            <a:spLocks noGrp="1"/>
          </p:cNvSpPr>
          <p:nvPr>
            <p:ph type="subTitle" idx="1"/>
          </p:nvPr>
        </p:nvSpPr>
        <p:spPr>
          <a:xfrm>
            <a:off x="2632874" y="361702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B: Compelling Questions</a:t>
            </a:r>
            <a:endParaRPr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208566"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275" name="Google Shape;275;p38"/>
          <p:cNvSpPr txBox="1">
            <a:spLocks noGrp="1"/>
          </p:cNvSpPr>
          <p:nvPr>
            <p:ph type="body" idx="1"/>
          </p:nvPr>
        </p:nvSpPr>
        <p:spPr>
          <a:xfrm>
            <a:off x="457925" y="1070100"/>
            <a:ext cx="1115568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0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276" name="Google Shape;276;p38" descr="Arrow indicates section B of the module. " title="Red arrow"/>
          <p:cNvSpPr/>
          <p:nvPr/>
        </p:nvSpPr>
        <p:spPr>
          <a:xfrm>
            <a:off x="187354" y="1584833"/>
            <a:ext cx="527400" cy="369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288" name="Google Shape;288;p40"/>
          <p:cNvSpPr txBox="1">
            <a:spLocks noGrp="1"/>
          </p:cNvSpPr>
          <p:nvPr>
            <p:ph type="body" idx="1"/>
          </p:nvPr>
        </p:nvSpPr>
        <p:spPr>
          <a:xfrm>
            <a:off x="286552" y="1025389"/>
            <a:ext cx="11314897"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Questioning</a:t>
            </a:r>
            <a:endParaRPr dirty="0"/>
          </a:p>
        </p:txBody>
      </p:sp>
      <p:sp>
        <p:nvSpPr>
          <p:cNvPr id="294" name="Google Shape;294;p41"/>
          <p:cNvSpPr txBox="1">
            <a:spLocks noGrp="1"/>
          </p:cNvSpPr>
          <p:nvPr>
            <p:ph type="body" idx="1"/>
          </p:nvPr>
        </p:nvSpPr>
        <p:spPr>
          <a:xfrm>
            <a:off x="495184" y="132570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The development of two types of questions – compelling and supporting – is essential to the study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Compelling questions are open-ended, enduring and centered on significant unresolved issues.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Supporting questions can be answered through use of the concepts and practices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193623" y="186766"/>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Compelling Questions </a:t>
            </a:r>
            <a:endParaRPr dirty="0"/>
          </a:p>
        </p:txBody>
      </p:sp>
      <p:sp>
        <p:nvSpPr>
          <p:cNvPr id="300" name="Google Shape;300;p42"/>
          <p:cNvSpPr txBox="1">
            <a:spLocks noGrp="1"/>
          </p:cNvSpPr>
          <p:nvPr>
            <p:ph type="body" idx="1"/>
          </p:nvPr>
        </p:nvSpPr>
        <p:spPr>
          <a:xfrm>
            <a:off x="193623" y="849616"/>
            <a:ext cx="7499100" cy="4351200"/>
          </a:xfrm>
          <a:prstGeom prst="rect">
            <a:avLst/>
          </a:prstGeom>
          <a:noFill/>
          <a:ln>
            <a:noFill/>
          </a:ln>
        </p:spPr>
        <p:txBody>
          <a:bodyPr spcFirstLastPara="1" wrap="square" lIns="68575" tIns="34275" rIns="68575" bIns="34275" anchor="t" anchorCtr="0">
            <a:noAutofit/>
          </a:bodyPr>
          <a:lstStyle/>
          <a:p>
            <a:pPr marL="76199" lvl="0" indent="0" algn="l" rtl="0">
              <a:lnSpc>
                <a:spcPct val="100000"/>
              </a:lnSpc>
              <a:spcBef>
                <a:spcPts val="1067"/>
              </a:spcBef>
              <a:spcAft>
                <a:spcPts val="0"/>
              </a:spcAft>
              <a:buClr>
                <a:schemeClr val="dk1"/>
              </a:buClr>
              <a:buSzPts val="2700"/>
              <a:buNone/>
            </a:pPr>
            <a:r>
              <a:rPr lang="en-US" dirty="0">
                <a:latin typeface="Franklin Gothic Book" panose="020B0503020102020204" pitchFamily="34" charset="0"/>
              </a:rPr>
              <a:t>Compelling questions are open-ended, enduring and center on significant unresolved issues. They:</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Focus on “big ideas”;</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Are intellectually challenging;</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Generate interest;</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Allow for multiple perspectives;</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Can be answered in a variety of ways; and  </a:t>
            </a:r>
            <a:endParaRPr dirty="0">
              <a:latin typeface="Franklin Gothic Book" panose="020B0503020102020204" pitchFamily="34" charset="0"/>
            </a:endParaRPr>
          </a:p>
          <a:p>
            <a:pPr marL="1219170" lvl="1" indent="-465654" algn="l" rtl="0">
              <a:lnSpc>
                <a:spcPct val="100000"/>
              </a:lnSpc>
              <a:spcBef>
                <a:spcPts val="1067"/>
              </a:spcBef>
              <a:spcAft>
                <a:spcPts val="0"/>
              </a:spcAft>
              <a:buClr>
                <a:schemeClr val="dk1"/>
              </a:buClr>
              <a:buSzPts val="1900"/>
              <a:buFont typeface="Arial"/>
              <a:buChar char="•"/>
            </a:pPr>
            <a:r>
              <a:rPr lang="en-US" dirty="0">
                <a:latin typeface="Franklin Gothic Book" panose="020B0503020102020204" pitchFamily="34" charset="0"/>
              </a:rPr>
              <a:t>Inspire investigation through the discipline strands. </a:t>
            </a:r>
            <a:endParaRPr dirty="0">
              <a:latin typeface="Franklin Gothic Book" panose="020B0503020102020204" pitchFamily="34" charset="0"/>
            </a:endParaRPr>
          </a:p>
          <a:p>
            <a:pPr marL="609585" lvl="0" indent="-361936" algn="l" rtl="0">
              <a:lnSpc>
                <a:spcPct val="100000"/>
              </a:lnSpc>
              <a:spcBef>
                <a:spcPts val="1067"/>
              </a:spcBef>
              <a:spcAft>
                <a:spcPts val="0"/>
              </a:spcAft>
              <a:buClr>
                <a:schemeClr val="dk1"/>
              </a:buClr>
              <a:buSzPts val="2700"/>
              <a:buNone/>
            </a:pPr>
            <a:endParaRPr dirty="0"/>
          </a:p>
        </p:txBody>
      </p:sp>
      <p:sp>
        <p:nvSpPr>
          <p:cNvPr id="301" name="Google Shape;301;p4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19</a:t>
            </a:fld>
            <a:endParaRPr sz="1200" dirty="0">
              <a:solidFill>
                <a:srgbClr val="888888"/>
              </a:solidFill>
              <a:latin typeface="Calibri"/>
              <a:ea typeface="Calibri"/>
              <a:cs typeface="Calibri"/>
              <a:sym typeface="Calibri"/>
            </a:endParaRPr>
          </a:p>
        </p:txBody>
      </p:sp>
      <p:pic>
        <p:nvPicPr>
          <p:cNvPr id="2" name="Picture 2" descr="Diagram&#10;&#10;Description automatically generated">
            <a:extLst>
              <a:ext uri="{FF2B5EF4-FFF2-40B4-BE49-F238E27FC236}">
                <a16:creationId xmlns:a16="http://schemas.microsoft.com/office/drawing/2014/main" id="{5CAB822D-AF30-A4CD-1E51-5C3D317CD8E2}"/>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8"/>
          <p:cNvSpPr txBox="1">
            <a:spLocks noGrp="1"/>
          </p:cNvSpPr>
          <p:nvPr>
            <p:ph type="ctrTitle"/>
          </p:nvPr>
        </p:nvSpPr>
        <p:spPr>
          <a:xfrm>
            <a:off x="2497394" y="868262"/>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135" name="Google Shape;135;p18"/>
          <p:cNvSpPr txBox="1">
            <a:spLocks noGrp="1"/>
          </p:cNvSpPr>
          <p:nvPr>
            <p:ph type="subTitle" idx="1"/>
          </p:nvPr>
        </p:nvSpPr>
        <p:spPr>
          <a:xfrm>
            <a:off x="146645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sz="3000" dirty="0"/>
              <a:t>Section A: An Introduction</a:t>
            </a:r>
            <a:endParaRPr sz="3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61709" y="127843"/>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this a compelling question? </a:t>
            </a:r>
            <a:endParaRPr dirty="0"/>
          </a:p>
        </p:txBody>
      </p:sp>
      <p:sp>
        <p:nvSpPr>
          <p:cNvPr id="309" name="Google Shape;309;p43"/>
          <p:cNvSpPr txBox="1">
            <a:spLocks noGrp="1"/>
          </p:cNvSpPr>
          <p:nvPr>
            <p:ph type="body" idx="1"/>
          </p:nvPr>
        </p:nvSpPr>
        <p:spPr>
          <a:xfrm>
            <a:off x="661709" y="1560046"/>
            <a:ext cx="10515600" cy="4351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endParaRPr sz="3600" dirty="0"/>
          </a:p>
          <a:p>
            <a:pPr marL="0" lvl="0" indent="0" algn="l" rtl="0">
              <a:spcBef>
                <a:spcPts val="1000"/>
              </a:spcBef>
              <a:spcAft>
                <a:spcPts val="0"/>
              </a:spcAft>
              <a:buNone/>
            </a:pPr>
            <a:r>
              <a:rPr lang="en-US" sz="3600" b="1" dirty="0">
                <a:latin typeface="Franklin Gothic Book" panose="020B0503020102020204" pitchFamily="34" charset="0"/>
              </a:rPr>
              <a:t>Topic: </a:t>
            </a:r>
            <a:r>
              <a:rPr lang="en-US" sz="3600" dirty="0">
                <a:latin typeface="Franklin Gothic Book" panose="020B0503020102020204" pitchFamily="34" charset="0"/>
              </a:rPr>
              <a:t>The American Revolution</a:t>
            </a:r>
            <a:endParaRPr sz="3600" dirty="0">
              <a:latin typeface="Franklin Gothic Book" panose="020B0503020102020204" pitchFamily="34" charset="0"/>
            </a:endParaRPr>
          </a:p>
          <a:p>
            <a:pPr marL="0" lvl="0" indent="0" algn="l" rtl="0">
              <a:spcBef>
                <a:spcPts val="1000"/>
              </a:spcBef>
              <a:spcAft>
                <a:spcPts val="0"/>
              </a:spcAft>
              <a:buNone/>
            </a:pPr>
            <a:r>
              <a:rPr lang="en-US" sz="3600" b="1" dirty="0">
                <a:latin typeface="Franklin Gothic Book" panose="020B0503020102020204" pitchFamily="34" charset="0"/>
              </a:rPr>
              <a:t>Standards:</a:t>
            </a:r>
            <a:r>
              <a:rPr lang="en-US" sz="3600" dirty="0">
                <a:latin typeface="Franklin Gothic Book" panose="020B0503020102020204" pitchFamily="34" charset="0"/>
              </a:rPr>
              <a:t> 5.I.Q.1, 5.I.Q.3, 5.E.MA.1, 5.H.CE.1, 5.I.UE.1, 5.I.CC.4 </a:t>
            </a:r>
            <a:endParaRPr sz="3600" dirty="0">
              <a:latin typeface="Franklin Gothic Book" panose="020B0503020102020204" pitchFamily="34" charset="0"/>
            </a:endParaRPr>
          </a:p>
          <a:p>
            <a:pPr marL="0" lvl="0" indent="0" algn="l" rtl="0">
              <a:spcBef>
                <a:spcPts val="1000"/>
              </a:spcBef>
              <a:spcAft>
                <a:spcPts val="0"/>
              </a:spcAft>
              <a:buNone/>
            </a:pPr>
            <a:r>
              <a:rPr lang="en-US" sz="3600" b="1" dirty="0">
                <a:latin typeface="Franklin Gothic Book" panose="020B0503020102020204" pitchFamily="34" charset="0"/>
              </a:rPr>
              <a:t>Compelling Question:</a:t>
            </a:r>
            <a:r>
              <a:rPr lang="en-US" sz="3600" dirty="0">
                <a:latin typeface="Franklin Gothic Book" panose="020B0503020102020204" pitchFamily="34" charset="0"/>
              </a:rPr>
              <a:t> What unites Americans? </a:t>
            </a:r>
            <a:endParaRPr sz="3600" dirty="0">
              <a:latin typeface="Franklin Gothic Book" panose="020B05030201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124468" y="20539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How is a compelling question </a:t>
            </a:r>
            <a:endParaRPr dirty="0"/>
          </a:p>
          <a:p>
            <a:pPr marL="0" lvl="0" indent="0" algn="l" rtl="0">
              <a:spcBef>
                <a:spcPts val="0"/>
              </a:spcBef>
              <a:spcAft>
                <a:spcPts val="0"/>
              </a:spcAft>
              <a:buClr>
                <a:schemeClr val="dk1"/>
              </a:buClr>
              <a:buSzPts val="1100"/>
              <a:buFont typeface="Arial"/>
              <a:buNone/>
            </a:pPr>
            <a:r>
              <a:rPr lang="en-US" dirty="0"/>
              <a:t>designed? </a:t>
            </a:r>
            <a:endParaRPr dirty="0"/>
          </a:p>
        </p:txBody>
      </p:sp>
      <p:pic>
        <p:nvPicPr>
          <p:cNvPr id="317" name="Google Shape;317;p44" descr="Image of the inquiry practice of questioning from the KAS for Social Studies. " title="Image of the inquiry practice of questioning "/>
          <p:cNvPicPr preferRelativeResize="0"/>
          <p:nvPr/>
        </p:nvPicPr>
        <p:blipFill>
          <a:blip r:embed="rId5">
            <a:alphaModFix/>
          </a:blip>
          <a:stretch>
            <a:fillRect/>
          </a:stretch>
        </p:blipFill>
        <p:spPr>
          <a:xfrm>
            <a:off x="556558" y="2198617"/>
            <a:ext cx="10764684" cy="1325700"/>
          </a:xfrm>
          <a:prstGeom prst="rect">
            <a:avLst/>
          </a:prstGeom>
          <a:noFill/>
          <a:ln>
            <a:noFill/>
          </a:ln>
        </p:spPr>
      </p:pic>
      <p:pic>
        <p:nvPicPr>
          <p:cNvPr id="2" name="Recorded Sound" title="Transcript of this audio clip provided in the notes sec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8354" y="546114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0" y="136425"/>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a:t>
            </a:r>
            <a:endParaRPr sz="3600" dirty="0"/>
          </a:p>
          <a:p>
            <a:pPr marL="0" lvl="0" indent="0" algn="l" rtl="0">
              <a:lnSpc>
                <a:spcPct val="100000"/>
              </a:lnSpc>
              <a:spcBef>
                <a:spcPts val="0"/>
              </a:spcBef>
              <a:spcAft>
                <a:spcPts val="0"/>
              </a:spcAft>
              <a:buClr>
                <a:schemeClr val="dk1"/>
              </a:buClr>
              <a:buSzPts val="3300"/>
              <a:buFont typeface="Calibri"/>
              <a:buNone/>
            </a:pPr>
            <a:r>
              <a:rPr lang="en-US" sz="3600" dirty="0"/>
              <a:t>Which of the following are compelling questions? </a:t>
            </a:r>
            <a:endParaRPr sz="3600" dirty="0"/>
          </a:p>
        </p:txBody>
      </p:sp>
      <p:sp>
        <p:nvSpPr>
          <p:cNvPr id="331" name="Google Shape;331;p46"/>
          <p:cNvSpPr txBox="1">
            <a:spLocks noGrp="1"/>
          </p:cNvSpPr>
          <p:nvPr>
            <p:ph type="body" idx="1"/>
          </p:nvPr>
        </p:nvSpPr>
        <p:spPr>
          <a:xfrm>
            <a:off x="237060" y="1033103"/>
            <a:ext cx="10179300" cy="4579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Can technology transform civilizations?</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does culture shape modern communities?</a:t>
            </a:r>
            <a:endParaRPr sz="2400" dirty="0">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solidFill>
                  <a:srgbClr val="3C4043"/>
                </a:solidFill>
                <a:latin typeface="Franklin Gothic Book" panose="020B0503020102020204" pitchFamily="34" charset="0"/>
              </a:rPr>
              <a:t>How did the technology of advanced civilizations influence Europeans as they attempted to enter world economic markets during the period of exploration?</a:t>
            </a:r>
            <a:endParaRPr sz="2400" dirty="0">
              <a:solidFill>
                <a:srgbClr val="3C4043"/>
              </a:solidFill>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What makes a community healthy?</a:t>
            </a:r>
            <a:endParaRPr sz="2400" dirty="0">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latin typeface="Franklin Gothic Book" panose="020B0503020102020204" pitchFamily="34" charset="0"/>
              </a:rPr>
              <a:t>What unites Americans?</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did cultural groups connect and interact in the past and today to shape the culture of modern Mexico?</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Why did the colonists demand no taxation without representation?</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does the desire for inexpensive goods lead to unintended consequences?</a:t>
            </a:r>
            <a:endParaRPr sz="24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332" name="Google Shape;332;p46"/>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22</a:t>
            </a:fld>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title"/>
          </p:nvPr>
        </p:nvSpPr>
        <p:spPr>
          <a:xfrm>
            <a:off x="0" y="0"/>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Which of the following are compelling questions? (answers)</a:t>
            </a:r>
            <a:endParaRPr sz="3600" dirty="0"/>
          </a:p>
        </p:txBody>
      </p:sp>
      <p:sp>
        <p:nvSpPr>
          <p:cNvPr id="339" name="Google Shape;339;p47"/>
          <p:cNvSpPr txBox="1">
            <a:spLocks noGrp="1"/>
          </p:cNvSpPr>
          <p:nvPr>
            <p:ph type="body" idx="1"/>
          </p:nvPr>
        </p:nvSpPr>
        <p:spPr>
          <a:xfrm>
            <a:off x="0" y="1163250"/>
            <a:ext cx="11887200" cy="45315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Can technology transform civilizations?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highlight>
                  <a:srgbClr val="FFFF00"/>
                </a:highlight>
                <a:latin typeface="Franklin Gothic Book" panose="020B0503020102020204" pitchFamily="34" charset="0"/>
              </a:rPr>
              <a:t>How does culture shape modern communities?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solidFill>
                  <a:srgbClr val="3C4043"/>
                </a:solidFill>
                <a:latin typeface="Franklin Gothic Book" panose="020B0503020102020204" pitchFamily="34" charset="0"/>
              </a:rPr>
              <a:t>How did the technology of advanced civilizations influence Europeans as they attempted to enter world economic markets during the period of exploration?</a:t>
            </a:r>
            <a:endParaRPr sz="2400" dirty="0">
              <a:solidFill>
                <a:srgbClr val="3C4043"/>
              </a:solidFill>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What makes a community healthy?</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Clr>
                <a:schemeClr val="dk1"/>
              </a:buClr>
              <a:buSzPts val="2400"/>
              <a:buFont typeface="Arial"/>
              <a:buChar char="•"/>
            </a:pPr>
            <a:r>
              <a:rPr lang="en-US" sz="2400" dirty="0">
                <a:highlight>
                  <a:srgbClr val="FFFF00"/>
                </a:highlight>
                <a:latin typeface="Franklin Gothic Book" panose="020B0503020102020204" pitchFamily="34" charset="0"/>
              </a:rPr>
              <a:t>What unites Americans?</a:t>
            </a:r>
            <a:endParaRPr sz="24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How did cultural groups connect and interact in the past and today to shape the culture of modern Mexico?</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latin typeface="Franklin Gothic Book" panose="020B0503020102020204" pitchFamily="34" charset="0"/>
              </a:rPr>
              <a:t>Why did the colonists demand no taxation without representation?</a:t>
            </a:r>
            <a:endParaRPr sz="24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400" dirty="0">
                <a:highlight>
                  <a:srgbClr val="FFFF00"/>
                </a:highlight>
                <a:latin typeface="Franklin Gothic Book" panose="020B0503020102020204" pitchFamily="34" charset="0"/>
              </a:rPr>
              <a:t>How does the desire for inexpensive goods lead to unintended consequences?</a:t>
            </a:r>
            <a:endParaRPr sz="2470" dirty="0">
              <a:latin typeface="Franklin Gothic Book" panose="020B0503020102020204" pitchFamily="34" charset="0"/>
            </a:endParaRPr>
          </a:p>
        </p:txBody>
      </p:sp>
      <p:sp>
        <p:nvSpPr>
          <p:cNvPr id="340" name="Google Shape;340;p4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t>23</a:t>
            </a:fld>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Deeper Dive: </a:t>
            </a:r>
            <a:endParaRPr sz="4100" dirty="0"/>
          </a:p>
          <a:p>
            <a:pPr marL="0" lvl="0" indent="0" algn="l" rtl="0">
              <a:spcBef>
                <a:spcPts val="0"/>
              </a:spcBef>
              <a:spcAft>
                <a:spcPts val="0"/>
              </a:spcAft>
              <a:buNone/>
            </a:pPr>
            <a:r>
              <a:rPr lang="en-US" sz="4100" dirty="0"/>
              <a:t>Why is a compelling question compelling?</a:t>
            </a:r>
            <a:r>
              <a:rPr lang="en-US" dirty="0"/>
              <a:t> </a:t>
            </a:r>
            <a:endParaRPr dirty="0"/>
          </a:p>
        </p:txBody>
      </p:sp>
      <p:sp>
        <p:nvSpPr>
          <p:cNvPr id="347" name="Google Shape;347;p48"/>
          <p:cNvSpPr txBox="1">
            <a:spLocks noGrp="1"/>
          </p:cNvSpPr>
          <p:nvPr>
            <p:ph type="body" idx="1"/>
          </p:nvPr>
        </p:nvSpPr>
        <p:spPr>
          <a:xfrm>
            <a:off x="0" y="1156650"/>
            <a:ext cx="12052092" cy="45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200" dirty="0">
                <a:latin typeface="Franklin Gothic Book" panose="020B0503020102020204" pitchFamily="34" charset="0"/>
              </a:rPr>
              <a:t>Access the </a:t>
            </a:r>
            <a:r>
              <a:rPr lang="en-US" sz="2200" i="1" dirty="0">
                <a:latin typeface="Franklin Gothic Book" panose="020B0503020102020204" pitchFamily="34" charset="0"/>
              </a:rPr>
              <a:t>Teacher Notes</a:t>
            </a:r>
            <a:r>
              <a:rPr lang="en-US" sz="2200" dirty="0">
                <a:latin typeface="Franklin Gothic Book" panose="020B0503020102020204" pitchFamily="34" charset="0"/>
              </a:rPr>
              <a:t> document for your grade level in the </a:t>
            </a:r>
            <a:r>
              <a:rPr lang="en-US" sz="2200" u="sng" dirty="0">
                <a:solidFill>
                  <a:schemeClr val="hlink"/>
                </a:solidFill>
                <a:latin typeface="Franklin Gothic Book" panose="020B0503020102020204" pitchFamily="34" charset="0"/>
                <a:hlinkClick r:id="rId3"/>
              </a:rPr>
              <a:t>Student Assignment Library</a:t>
            </a:r>
            <a:r>
              <a:rPr lang="en-US" sz="2200" dirty="0">
                <a:latin typeface="Franklin Gothic Book" panose="020B0503020102020204" pitchFamily="34" charset="0"/>
              </a:rPr>
              <a:t> on </a:t>
            </a:r>
            <a:r>
              <a:rPr lang="en-US" sz="2200" u="sng" dirty="0">
                <a:solidFill>
                  <a:schemeClr val="hlink"/>
                </a:solidFill>
                <a:latin typeface="Franklin Gothic Book" panose="020B0503020102020204" pitchFamily="34" charset="0"/>
                <a:hlinkClick r:id="rId4"/>
              </a:rPr>
              <a:t>www.kystandards.org</a:t>
            </a:r>
            <a:r>
              <a:rPr lang="en-US" sz="2200" dirty="0">
                <a:latin typeface="Franklin Gothic Book" panose="020B0503020102020204" pitchFamily="34" charset="0"/>
              </a:rPr>
              <a:t>. Once you have accessed this document, identify the compelling question.</a:t>
            </a:r>
            <a:endParaRPr sz="2200" dirty="0">
              <a:latin typeface="Franklin Gothic Book" panose="020B0503020102020204" pitchFamily="34" charset="0"/>
            </a:endParaRPr>
          </a:p>
          <a:p>
            <a:pPr marL="0" lvl="0" indent="0" algn="l" rtl="0">
              <a:lnSpc>
                <a:spcPct val="100000"/>
              </a:lnSpc>
              <a:spcBef>
                <a:spcPts val="1000"/>
              </a:spcBef>
              <a:spcAft>
                <a:spcPts val="0"/>
              </a:spcAft>
              <a:buNone/>
            </a:pPr>
            <a:r>
              <a:rPr lang="en-US" sz="2200" dirty="0">
                <a:latin typeface="Franklin Gothic Book" panose="020B0503020102020204" pitchFamily="34" charset="0"/>
              </a:rPr>
              <a:t>After you have identified the compelling question, evaluate it by asking the following questions:</a:t>
            </a:r>
            <a:endParaRPr sz="2200" dirty="0">
              <a:latin typeface="Franklin Gothic Book" panose="020B0503020102020204" pitchFamily="34" charset="0"/>
            </a:endParaRPr>
          </a:p>
          <a:p>
            <a:pPr marL="685800" lvl="1" indent="-254000" algn="l" rtl="0">
              <a:lnSpc>
                <a:spcPct val="100000"/>
              </a:lnSpc>
              <a:spcBef>
                <a:spcPts val="500"/>
              </a:spcBef>
              <a:spcAft>
                <a:spcPts val="0"/>
              </a:spcAft>
              <a:buSzPts val="2200"/>
              <a:buChar char="•"/>
            </a:pPr>
            <a:r>
              <a:rPr lang="en-US" sz="2200" dirty="0">
                <a:latin typeface="Franklin Gothic Book" panose="020B0503020102020204" pitchFamily="34" charset="0"/>
              </a:rPr>
              <a:t>Is this question open-ended?</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Is it enduring?</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center on significant unresolved issues? </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this question focus on a “big idea?”</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Is this question intellectually challenging?</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generate interest?</a:t>
            </a:r>
            <a:endParaRPr sz="2200" dirty="0">
              <a:latin typeface="Franklin Gothic Book" panose="020B0503020102020204" pitchFamily="34" charset="0"/>
            </a:endParaRPr>
          </a:p>
          <a:p>
            <a:pPr marL="685800" lvl="1" indent="-254000" algn="l" rtl="0">
              <a:lnSpc>
                <a:spcPct val="100000"/>
              </a:lnSpc>
              <a:spcBef>
                <a:spcPts val="0"/>
              </a:spcBef>
              <a:spcAft>
                <a:spcPts val="0"/>
              </a:spcAft>
              <a:buSzPts val="2200"/>
              <a:buChar char="•"/>
            </a:pPr>
            <a:r>
              <a:rPr lang="en-US" sz="2200" dirty="0">
                <a:latin typeface="Franklin Gothic Book" panose="020B0503020102020204" pitchFamily="34" charset="0"/>
              </a:rPr>
              <a:t>Does it allow for multiple perspectives?</a:t>
            </a:r>
            <a:endParaRPr sz="2200" dirty="0">
              <a:latin typeface="Franklin Gothic Book" panose="020B0503020102020204" pitchFamily="34" charset="0"/>
            </a:endParaRPr>
          </a:p>
          <a:p>
            <a:pPr marL="685800" lvl="1" indent="-254000" algn="l" rtl="0">
              <a:spcBef>
                <a:spcPts val="0"/>
              </a:spcBef>
              <a:spcAft>
                <a:spcPts val="0"/>
              </a:spcAft>
              <a:buSzPts val="2200"/>
              <a:buFont typeface="Calibri"/>
              <a:buChar char="•"/>
            </a:pPr>
            <a:r>
              <a:rPr lang="en-US" sz="2200" dirty="0">
                <a:latin typeface="Franklin Gothic Book" panose="020B0503020102020204" pitchFamily="34" charset="0"/>
              </a:rPr>
              <a:t>Can it be answered in a variety of ways?</a:t>
            </a:r>
            <a:endParaRPr sz="2200" dirty="0">
              <a:latin typeface="Franklin Gothic Book" panose="020B0503020102020204" pitchFamily="34" charset="0"/>
            </a:endParaRPr>
          </a:p>
          <a:p>
            <a:pPr marL="685800" lvl="1" indent="-254000" algn="l" rtl="0">
              <a:spcBef>
                <a:spcPts val="0"/>
              </a:spcBef>
              <a:spcAft>
                <a:spcPts val="0"/>
              </a:spcAft>
              <a:buSzPts val="2200"/>
              <a:buFont typeface="Calibri"/>
              <a:buChar char="•"/>
            </a:pPr>
            <a:r>
              <a:rPr lang="en-US" sz="2200" dirty="0">
                <a:latin typeface="Franklin Gothic Book" panose="020B0503020102020204" pitchFamily="34" charset="0"/>
              </a:rPr>
              <a:t>Does it inspire investigation through the discipline strands?</a:t>
            </a:r>
            <a:endParaRPr sz="2200" dirty="0">
              <a:latin typeface="Franklin Gothic Book" panose="020B05030201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9"/>
          <p:cNvSpPr txBox="1">
            <a:spLocks noGrp="1"/>
          </p:cNvSpPr>
          <p:nvPr>
            <p:ph type="title"/>
          </p:nvPr>
        </p:nvSpPr>
        <p:spPr>
          <a:xfrm>
            <a:off x="-25144" y="26467"/>
            <a:ext cx="1167733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What role does a student take in asking compelling questions? </a:t>
            </a:r>
            <a:endParaRPr sz="4100" dirty="0"/>
          </a:p>
        </p:txBody>
      </p:sp>
      <p:sp>
        <p:nvSpPr>
          <p:cNvPr id="354" name="Google Shape;354;p49"/>
          <p:cNvSpPr txBox="1">
            <a:spLocks noGrp="1"/>
          </p:cNvSpPr>
          <p:nvPr>
            <p:ph type="body" idx="1"/>
          </p:nvPr>
        </p:nvSpPr>
        <p:spPr>
          <a:xfrm>
            <a:off x="0" y="1069200"/>
            <a:ext cx="11917180" cy="471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Whether or not a student is required to generate their own compelling question varies depending on the student’s grade level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Kindergarten through Grade 5, students are not required to ask compelling questions without teacher support as it is not the expectation of the standard that students develop the compelling questions on their own.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Grades 6 through 8, teachers should provide opportunities for students to develop their own compelling questions, with teacher support, to address the grade level theme.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high school, teachers should provide opportunities for students to generate their own compelling questions to frame thinking, inquiry and/or understanding of key concepts in civics, economics, geography, U.S. history and world history.</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0"/>
          <p:cNvSpPr txBox="1">
            <a:spLocks noGrp="1"/>
          </p:cNvSpPr>
          <p:nvPr>
            <p:ph type="title"/>
          </p:nvPr>
        </p:nvSpPr>
        <p:spPr>
          <a:xfrm>
            <a:off x="-1" y="18350"/>
            <a:ext cx="1200451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role does a student take </a:t>
            </a:r>
            <a:endParaRPr dirty="0"/>
          </a:p>
          <a:p>
            <a:pPr marL="0" lvl="0" indent="0" algn="l" rtl="0">
              <a:spcBef>
                <a:spcPts val="0"/>
              </a:spcBef>
              <a:spcAft>
                <a:spcPts val="0"/>
              </a:spcAft>
              <a:buNone/>
            </a:pPr>
            <a:r>
              <a:rPr lang="en-US" dirty="0"/>
              <a:t>in asking compelling questions? (continued) </a:t>
            </a:r>
            <a:endParaRPr dirty="0"/>
          </a:p>
        </p:txBody>
      </p:sp>
      <p:sp>
        <p:nvSpPr>
          <p:cNvPr id="361" name="Google Shape;361;p50"/>
          <p:cNvSpPr txBox="1">
            <a:spLocks noGrp="1"/>
          </p:cNvSpPr>
          <p:nvPr>
            <p:ph type="body" idx="1"/>
          </p:nvPr>
        </p:nvSpPr>
        <p:spPr>
          <a:xfrm>
            <a:off x="187489" y="1209568"/>
            <a:ext cx="11106300" cy="3798000"/>
          </a:xfrm>
          <a:prstGeom prst="rect">
            <a:avLst/>
          </a:prstGeom>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en-US" sz="2500" dirty="0">
                <a:latin typeface="Franklin Gothic Book" panose="020B0503020102020204" pitchFamily="34" charset="0"/>
              </a:rPr>
              <a:t>It is important to note that a standard is the floor, not a ceiling. These standards are not a set of instructional or assessment tasks, but rather statements of what students should know and be able to do after instruction. Decisions on how best to help students meet these program goals are left to local school districts and teachers. </a:t>
            </a:r>
            <a:endParaRPr sz="2500" dirty="0">
              <a:latin typeface="Franklin Gothic Book" panose="020B0503020102020204" pitchFamily="34" charset="0"/>
            </a:endParaRPr>
          </a:p>
          <a:p>
            <a:pPr marL="457200" lvl="0" indent="0" algn="l" rtl="0">
              <a:spcBef>
                <a:spcPts val="1000"/>
              </a:spcBef>
              <a:spcAft>
                <a:spcPts val="0"/>
              </a:spcAft>
              <a:buNone/>
            </a:pPr>
            <a:endParaRPr sz="2500" dirty="0">
              <a:latin typeface="Franklin Gothic Book" panose="020B0503020102020204" pitchFamily="34" charset="0"/>
            </a:endParaRPr>
          </a:p>
          <a:p>
            <a:pPr marL="457200" lvl="0" indent="-323850" algn="l" rtl="0">
              <a:spcBef>
                <a:spcPts val="1000"/>
              </a:spcBef>
              <a:spcAft>
                <a:spcPts val="0"/>
              </a:spcAft>
              <a:buSzPts val="1500"/>
              <a:buChar char="●"/>
            </a:pPr>
            <a:r>
              <a:rPr lang="en-US" sz="2500" dirty="0">
                <a:latin typeface="Franklin Gothic Book" panose="020B0503020102020204" pitchFamily="34" charset="0"/>
              </a:rPr>
              <a:t>Thus, if you are a grade 3 teacher, and you would like your students to generate their own compelling questions, go for it! Local school districts, schools and teachers may go beyond the minimum requirements outlined in the </a:t>
            </a:r>
            <a:r>
              <a:rPr lang="en-US" sz="2500" i="1" dirty="0">
                <a:latin typeface="Franklin Gothic Book" panose="020B0503020102020204" pitchFamily="34" charset="0"/>
              </a:rPr>
              <a:t>KAS for Social Studies. </a:t>
            </a:r>
            <a:r>
              <a:rPr lang="en-US" sz="2500" dirty="0">
                <a:latin typeface="Franklin Gothic Book" panose="020B0503020102020204" pitchFamily="34" charset="0"/>
              </a:rPr>
              <a:t>Teachers can have students develop their own compelling questions with support, but it is not the requirement of the standard.</a:t>
            </a:r>
            <a:endParaRPr sz="2500" i="1"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1"/>
          <p:cNvSpPr txBox="1">
            <a:spLocks noGrp="1"/>
          </p:cNvSpPr>
          <p:nvPr>
            <p:ph type="title"/>
          </p:nvPr>
        </p:nvSpPr>
        <p:spPr>
          <a:xfrm>
            <a:off x="0" y="0"/>
            <a:ext cx="1185722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dirty="0"/>
              <a:t>Deeper Dive: What strategies are available to get students engaged with compelling questions? </a:t>
            </a:r>
            <a:endParaRPr sz="3200" dirty="0"/>
          </a:p>
        </p:txBody>
      </p:sp>
      <p:sp>
        <p:nvSpPr>
          <p:cNvPr id="368" name="Google Shape;368;p51"/>
          <p:cNvSpPr txBox="1">
            <a:spLocks noGrp="1"/>
          </p:cNvSpPr>
          <p:nvPr>
            <p:ph type="body" idx="1"/>
          </p:nvPr>
        </p:nvSpPr>
        <p:spPr>
          <a:xfrm>
            <a:off x="110745" y="1109663"/>
            <a:ext cx="11635730" cy="4351200"/>
          </a:xfrm>
          <a:prstGeom prst="rect">
            <a:avLst/>
          </a:prstGeom>
        </p:spPr>
        <p:txBody>
          <a:bodyPr spcFirstLastPara="1" wrap="square" lIns="91425" tIns="45700" rIns="91425" bIns="45700" anchor="t" anchorCtr="0">
            <a:noAutofit/>
          </a:bodyPr>
          <a:lstStyle/>
          <a:p>
            <a:pPr marL="457200" lvl="0" indent="-368300" algn="l" rtl="0">
              <a:spcBef>
                <a:spcPts val="1000"/>
              </a:spcBef>
              <a:spcAft>
                <a:spcPts val="0"/>
              </a:spcAft>
              <a:buSzPts val="2200"/>
              <a:buChar char="•"/>
            </a:pPr>
            <a:r>
              <a:rPr lang="en-US" sz="2400" dirty="0">
                <a:latin typeface="Franklin Gothic Book" panose="020B0503020102020204" pitchFamily="34" charset="0"/>
              </a:rPr>
              <a:t>Revisit the </a:t>
            </a:r>
            <a:r>
              <a:rPr lang="en-US" sz="2400" i="1" dirty="0">
                <a:latin typeface="Franklin Gothic Book" panose="020B0503020102020204" pitchFamily="34" charset="0"/>
              </a:rPr>
              <a:t>Teacher Notes</a:t>
            </a:r>
            <a:r>
              <a:rPr lang="en-US" sz="2400" dirty="0">
                <a:latin typeface="Franklin Gothic Book" panose="020B0503020102020204" pitchFamily="34" charset="0"/>
              </a:rPr>
              <a:t> document for your grade level in the </a:t>
            </a:r>
            <a:r>
              <a:rPr lang="en-US" sz="2400" u="sng" dirty="0">
                <a:solidFill>
                  <a:schemeClr val="hlink"/>
                </a:solidFill>
                <a:latin typeface="Franklin Gothic Book" panose="020B0503020102020204" pitchFamily="34" charset="0"/>
                <a:hlinkClick r:id="rId3"/>
              </a:rPr>
              <a:t>Student Assignment Library</a:t>
            </a:r>
            <a:r>
              <a:rPr lang="en-US" sz="2400" dirty="0">
                <a:latin typeface="Franklin Gothic Book" panose="020B0503020102020204" pitchFamily="34" charset="0"/>
              </a:rPr>
              <a:t> on </a:t>
            </a:r>
            <a:r>
              <a:rPr lang="en-US" sz="2400" u="sng" dirty="0">
                <a:solidFill>
                  <a:schemeClr val="hlink"/>
                </a:solidFill>
                <a:latin typeface="Franklin Gothic Book" panose="020B0503020102020204" pitchFamily="34" charset="0"/>
                <a:hlinkClick r:id="rId4"/>
              </a:rPr>
              <a:t>www.kystandards.org</a:t>
            </a:r>
            <a:r>
              <a:rPr lang="en-US" sz="2400" dirty="0">
                <a:latin typeface="Franklin Gothic Book" panose="020B0503020102020204" pitchFamily="34" charset="0"/>
              </a:rPr>
              <a:t>. </a:t>
            </a:r>
            <a:endParaRPr sz="2400" dirty="0">
              <a:latin typeface="Franklin Gothic Book" panose="020B0503020102020204" pitchFamily="34" charset="0"/>
            </a:endParaRPr>
          </a:p>
          <a:p>
            <a:pPr marL="457200" lvl="0" indent="-368300" algn="l" rtl="0">
              <a:spcBef>
                <a:spcPts val="0"/>
              </a:spcBef>
              <a:spcAft>
                <a:spcPts val="0"/>
              </a:spcAft>
              <a:buSzPts val="2200"/>
              <a:buChar char="•"/>
            </a:pPr>
            <a:r>
              <a:rPr lang="en-US" sz="2400" dirty="0">
                <a:latin typeface="Franklin Gothic Book" panose="020B0503020102020204" pitchFamily="34" charset="0"/>
              </a:rPr>
              <a:t>Once you have accessed this document, read the section about compelling questions. Next, identify the strategy cited to support students in engaging with compelling question. As you identify this strategy, reflect on the following questions with a partner, small group or your PLC.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How would your classroom culture support the use of this strategy to develop compelling questions?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How would you implement this strategy in your classroom? </a:t>
            </a:r>
            <a:endParaRPr sz="2400" dirty="0">
              <a:latin typeface="Franklin Gothic Book" panose="020B0503020102020204" pitchFamily="34" charset="0"/>
            </a:endParaRPr>
          </a:p>
          <a:p>
            <a:pPr marL="1143000" lvl="2" indent="-228600" algn="l" rtl="0">
              <a:spcBef>
                <a:spcPts val="0"/>
              </a:spcBef>
              <a:spcAft>
                <a:spcPts val="0"/>
              </a:spcAft>
              <a:buSzPts val="1800"/>
              <a:buChar char="•"/>
            </a:pPr>
            <a:r>
              <a:rPr lang="en-US" sz="2400" dirty="0">
                <a:latin typeface="Franklin Gothic Book" panose="020B0503020102020204" pitchFamily="34" charset="0"/>
              </a:rPr>
              <a:t>What concern(s) do you have, if any? </a:t>
            </a:r>
            <a:endParaRPr sz="1800" dirty="0">
              <a:latin typeface="Franklin Gothic Book" panose="020B0503020102020204" pitchFamily="34" charset="0"/>
            </a:endParaRPr>
          </a:p>
          <a:p>
            <a:pPr marL="0" lvl="0" indent="0" algn="l" rtl="0">
              <a:spcBef>
                <a:spcPts val="1000"/>
              </a:spcBef>
              <a:spcAft>
                <a:spcPts val="0"/>
              </a:spcAft>
              <a:buNone/>
            </a:pPr>
            <a:r>
              <a:rPr lang="en-US" sz="2000" i="1" dirty="0">
                <a:latin typeface="Franklin Gothic Book" panose="020B0503020102020204" pitchFamily="34" charset="0"/>
              </a:rPr>
              <a:t>If you are an elementary teacher who is interested in having your students create their own compelling question, complete the process above, but access the Teacher Notes documents for Grades 6 through high school and select one strategy to use for this task. </a:t>
            </a:r>
            <a:endParaRPr sz="2000" i="1" dirty="0">
              <a:latin typeface="Franklin Gothic Book" panose="020B05030201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2"/>
          <p:cNvSpPr txBox="1">
            <a:spLocks noGrp="1"/>
          </p:cNvSpPr>
          <p:nvPr>
            <p:ph type="title"/>
          </p:nvPr>
        </p:nvSpPr>
        <p:spPr>
          <a:xfrm>
            <a:off x="74901" y="221300"/>
            <a:ext cx="1175233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Scavenger Hunt:</a:t>
            </a:r>
            <a:endParaRPr sz="3600" dirty="0"/>
          </a:p>
          <a:p>
            <a:pPr marL="0" lvl="0" indent="0" algn="l" rtl="0">
              <a:spcBef>
                <a:spcPts val="0"/>
              </a:spcBef>
              <a:spcAft>
                <a:spcPts val="0"/>
              </a:spcAft>
              <a:buNone/>
            </a:pPr>
            <a:r>
              <a:rPr lang="en-US" sz="3600" dirty="0"/>
              <a:t>Compelling Question development strategy list</a:t>
            </a:r>
            <a:endParaRPr sz="3600" dirty="0"/>
          </a:p>
        </p:txBody>
      </p:sp>
      <p:sp>
        <p:nvSpPr>
          <p:cNvPr id="375" name="Google Shape;375;p52"/>
          <p:cNvSpPr txBox="1">
            <a:spLocks noGrp="1"/>
          </p:cNvSpPr>
          <p:nvPr>
            <p:ph type="body" idx="1"/>
          </p:nvPr>
        </p:nvSpPr>
        <p:spPr>
          <a:xfrm>
            <a:off x="299754" y="1715874"/>
            <a:ext cx="1125766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If you are interested in learning more strategies that could help students develop their own compelling questions, access the </a:t>
            </a:r>
            <a:r>
              <a:rPr lang="en-US" sz="3200" i="1" dirty="0">
                <a:latin typeface="Franklin Gothic Book" panose="020B0503020102020204" pitchFamily="34" charset="0"/>
              </a:rPr>
              <a:t>Teacher Notes</a:t>
            </a:r>
            <a:r>
              <a:rPr lang="en-US" sz="3200" dirty="0">
                <a:latin typeface="Franklin Gothic Book" panose="020B0503020102020204" pitchFamily="34" charset="0"/>
              </a:rPr>
              <a:t> documents  in the </a:t>
            </a:r>
            <a:r>
              <a:rPr lang="en-US" sz="3200" u="sng" dirty="0">
                <a:solidFill>
                  <a:schemeClr val="hlink"/>
                </a:solidFill>
                <a:latin typeface="Franklin Gothic Book" panose="020B0503020102020204" pitchFamily="34" charset="0"/>
                <a:hlinkClick r:id="rId3"/>
              </a:rPr>
              <a:t>Student Assignment Library</a:t>
            </a:r>
            <a:r>
              <a:rPr lang="en-US" sz="3200" dirty="0">
                <a:latin typeface="Franklin Gothic Book" panose="020B0503020102020204" pitchFamily="34" charset="0"/>
              </a:rPr>
              <a:t> on </a:t>
            </a:r>
            <a:r>
              <a:rPr lang="en-US" sz="3200" u="sng" dirty="0">
                <a:solidFill>
                  <a:schemeClr val="hlink"/>
                </a:solidFill>
                <a:latin typeface="Franklin Gothic Book" panose="020B0503020102020204" pitchFamily="34" charset="0"/>
                <a:hlinkClick r:id="rId4"/>
              </a:rPr>
              <a:t>www.kystandards.org</a:t>
            </a:r>
            <a:r>
              <a:rPr lang="en-US" sz="3200" dirty="0">
                <a:latin typeface="Franklin Gothic Book" panose="020B0503020102020204" pitchFamily="34" charset="0"/>
              </a:rPr>
              <a:t> for Grades 6 through High School. </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93700" algn="l" rtl="0">
              <a:spcBef>
                <a:spcPts val="1000"/>
              </a:spcBef>
              <a:spcAft>
                <a:spcPts val="0"/>
              </a:spcAft>
              <a:buSzPts val="2600"/>
              <a:buChar char="•"/>
            </a:pPr>
            <a:r>
              <a:rPr lang="en-US" sz="3200" dirty="0">
                <a:latin typeface="Franklin Gothic Book" panose="020B0503020102020204" pitchFamily="34" charset="0"/>
              </a:rPr>
              <a:t>Find the section that discusses the compelling question and make a list of the different strategies suggested at each grade level. </a:t>
            </a:r>
            <a:endParaRPr sz="3200" dirty="0">
              <a:latin typeface="Franklin Gothic Book" panose="020B0503020102020204" pitchFamily="34" charset="0"/>
            </a:endParaRPr>
          </a:p>
          <a:p>
            <a:pPr marL="0" lvl="0" indent="0" algn="l" rtl="0">
              <a:spcBef>
                <a:spcPts val="1000"/>
              </a:spcBef>
              <a:spcAft>
                <a:spcPts val="0"/>
              </a:spcAft>
              <a:buNone/>
            </a:pPr>
            <a:endParaRPr sz="2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Questioning Caveats</a:t>
            </a:r>
            <a:endParaRPr dirty="0"/>
          </a:p>
        </p:txBody>
      </p:sp>
      <p:sp>
        <p:nvSpPr>
          <p:cNvPr id="382" name="Google Shape;382;p53"/>
          <p:cNvSpPr txBox="1">
            <a:spLocks noGrp="1"/>
          </p:cNvSpPr>
          <p:nvPr>
            <p:ph type="body" idx="1"/>
          </p:nvPr>
        </p:nvSpPr>
        <p:spPr>
          <a:xfrm>
            <a:off x="358515" y="791304"/>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When designing compelling questions, it is important to ensure that your questions meet the following criteria:</a:t>
            </a:r>
            <a:endParaRPr sz="30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3000" dirty="0">
              <a:latin typeface="Franklin Gothic Book" panose="020B0503020102020204" pitchFamily="34" charset="0"/>
            </a:endParaRPr>
          </a:p>
          <a:p>
            <a:pPr marL="88900" lvl="0" indent="0" algn="l" rtl="0">
              <a:spcBef>
                <a:spcPts val="1000"/>
              </a:spcBef>
              <a:spcAft>
                <a:spcPts val="0"/>
              </a:spcAft>
              <a:buSzPts val="2200"/>
              <a:buNone/>
            </a:pPr>
            <a:r>
              <a:rPr lang="en-US" sz="3000" dirty="0">
                <a:latin typeface="Franklin Gothic Book" panose="020B0503020102020204" pitchFamily="34" charset="0"/>
              </a:rPr>
              <a:t>Consider what you are asking students to explain/argue.</a:t>
            </a:r>
          </a:p>
          <a:p>
            <a:pPr marL="546100" indent="-457200">
              <a:spcBef>
                <a:spcPts val="1000"/>
              </a:spcBef>
              <a:buSzPts val="2200"/>
            </a:pPr>
            <a:r>
              <a:rPr lang="en-US" sz="3000" dirty="0">
                <a:latin typeface="Franklin Gothic Book" panose="020B0503020102020204" pitchFamily="34" charset="0"/>
              </a:rPr>
              <a:t>Consider the consequences of the variety of student responses when they have opportunities for  constructing explanations and/or arguments. Questions such as “Was Hitler a good leader?” is not an appropriate question for students to engage with as students should not argue that Hitler was a good leader.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118626"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141" name="Google Shape;141;p19"/>
          <p:cNvSpPr txBox="1">
            <a:spLocks noGrp="1"/>
          </p:cNvSpPr>
          <p:nvPr>
            <p:ph type="body" idx="1"/>
          </p:nvPr>
        </p:nvSpPr>
        <p:spPr>
          <a:xfrm>
            <a:off x="118626" y="908152"/>
            <a:ext cx="11954748"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dirty="0">
                <a:solidFill>
                  <a:srgbClr val="000000"/>
                </a:solidFill>
                <a:latin typeface="Franklin Gothic Book" panose="020B0503020102020204" pitchFamily="34" charset="0"/>
              </a:rPr>
              <a:t>Section A: Introduction - What is inquiry?</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B: What are Compelling Questions, and how do students ask them?</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C: What are Supporting Questions, and how do students ask them?</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D: How do students investigate through the disciplinary strand standards?</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dirty="0">
                <a:solidFill>
                  <a:srgbClr val="000000"/>
                </a:solidFill>
                <a:latin typeface="Franklin Gothic Book" panose="020B0503020102020204" pitchFamily="34" charset="0"/>
              </a:rPr>
              <a:t>Section G: Reflection </a:t>
            </a:r>
            <a:endParaRPr dirty="0">
              <a:solidFill>
                <a:srgbClr val="000000"/>
              </a:solidFill>
              <a:latin typeface="Franklin Gothic Book" panose="020B05030201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4"/>
          <p:cNvSpPr txBox="1">
            <a:spLocks noGrp="1"/>
          </p:cNvSpPr>
          <p:nvPr>
            <p:ph type="title"/>
          </p:nvPr>
        </p:nvSpPr>
        <p:spPr>
          <a:xfrm>
            <a:off x="148652"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Questioning Caveats (2)</a:t>
            </a:r>
            <a:endParaRPr dirty="0"/>
          </a:p>
        </p:txBody>
      </p:sp>
      <p:sp>
        <p:nvSpPr>
          <p:cNvPr id="389" name="Google Shape;389;p54"/>
          <p:cNvSpPr txBox="1">
            <a:spLocks noGrp="1"/>
          </p:cNvSpPr>
          <p:nvPr>
            <p:ph type="body" idx="1"/>
          </p:nvPr>
        </p:nvSpPr>
        <p:spPr>
          <a:xfrm>
            <a:off x="553387" y="1344025"/>
            <a:ext cx="10515600" cy="4351200"/>
          </a:xfrm>
          <a:prstGeom prst="rect">
            <a:avLst/>
          </a:prstGeom>
        </p:spPr>
        <p:txBody>
          <a:bodyPr spcFirstLastPara="1" wrap="square" lIns="91425" tIns="45700" rIns="91425" bIns="45700" anchor="t" anchorCtr="0">
            <a:noAutofit/>
          </a:bodyPr>
          <a:lstStyle/>
          <a:p>
            <a:pPr marL="82550" lvl="0" indent="0" algn="l" rtl="0">
              <a:spcBef>
                <a:spcPts val="1000"/>
              </a:spcBef>
              <a:spcAft>
                <a:spcPts val="0"/>
              </a:spcAft>
              <a:buSzPts val="2300"/>
              <a:buNone/>
            </a:pPr>
            <a:r>
              <a:rPr lang="en-US" sz="3600" dirty="0">
                <a:latin typeface="Franklin Gothic Book" panose="020B0503020102020204" pitchFamily="34" charset="0"/>
              </a:rPr>
              <a:t>Avoid hypotheticals. </a:t>
            </a:r>
          </a:p>
          <a:p>
            <a:pPr marL="539750" indent="-457200">
              <a:spcBef>
                <a:spcPts val="1000"/>
              </a:spcBef>
              <a:buSzPts val="2300"/>
            </a:pPr>
            <a:r>
              <a:rPr lang="en-US" sz="3200" dirty="0">
                <a:latin typeface="Franklin Gothic Book" panose="020B0503020102020204" pitchFamily="34" charset="0"/>
              </a:rPr>
              <a:t>In order to meet the requirements of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evidence must be used to support explanations and/or arguments. Thus, students must be required to engage with questions that ask them to consider real situations. For example, “What would happen if Germany won World War One?” isn’t appropriate because there is no evidence to support a student’s explanation and/or argument to this question. </a:t>
            </a:r>
            <a:endParaRPr sz="3600" dirty="0">
              <a:latin typeface="Franklin Gothic Book" panose="020B05030201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Questioning Caveats (3)</a:t>
            </a:r>
            <a:endParaRPr dirty="0"/>
          </a:p>
        </p:txBody>
      </p:sp>
      <p:sp>
        <p:nvSpPr>
          <p:cNvPr id="396" name="Google Shape;396;p55"/>
          <p:cNvSpPr txBox="1">
            <a:spLocks noGrp="1"/>
          </p:cNvSpPr>
          <p:nvPr>
            <p:ph type="body" idx="1"/>
          </p:nvPr>
        </p:nvSpPr>
        <p:spPr>
          <a:xfrm>
            <a:off x="673308" y="1253400"/>
            <a:ext cx="10515600" cy="4351200"/>
          </a:xfrm>
          <a:prstGeom prst="rect">
            <a:avLst/>
          </a:prstGeom>
        </p:spPr>
        <p:txBody>
          <a:bodyPr spcFirstLastPara="1" wrap="square" lIns="91425" tIns="45700" rIns="91425" bIns="45700" anchor="t" anchorCtr="0">
            <a:noAutofit/>
          </a:bodyPr>
          <a:lstStyle/>
          <a:p>
            <a:pPr marL="76200" lvl="0" indent="0" algn="l" rtl="0">
              <a:spcBef>
                <a:spcPts val="1000"/>
              </a:spcBef>
              <a:spcAft>
                <a:spcPts val="0"/>
              </a:spcAft>
              <a:buSzPts val="2400"/>
              <a:buNone/>
            </a:pPr>
            <a:r>
              <a:rPr lang="en-US" sz="3400" dirty="0"/>
              <a:t>Questions should not be biased. </a:t>
            </a:r>
          </a:p>
          <a:p>
            <a:pPr marL="533400" indent="-457200">
              <a:spcBef>
                <a:spcPts val="1000"/>
              </a:spcBef>
              <a:buSzPts val="2400"/>
            </a:pPr>
            <a:r>
              <a:rPr lang="en-US" sz="3000" dirty="0"/>
              <a:t>An essential component of a compelling question is that it can be argued in a variety of ways. If the question directs students to answering one way, the question needs to be revised.  A question such as “How can the U.S. minimize social inequality” is biased because while students could provide a variety of ways that the U.S. could minimize social inequality, the question is not truly open-ended because it is limiting students to one perspective. </a:t>
            </a:r>
            <a:endParaRPr sz="35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6"/>
          <p:cNvSpPr txBox="1">
            <a:spLocks noGrp="1"/>
          </p:cNvSpPr>
          <p:nvPr>
            <p:ph type="title"/>
          </p:nvPr>
        </p:nvSpPr>
        <p:spPr>
          <a:xfrm>
            <a:off x="0" y="-1109"/>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403" name="Google Shape;403;p56"/>
          <p:cNvSpPr txBox="1">
            <a:spLocks noGrp="1"/>
          </p:cNvSpPr>
          <p:nvPr>
            <p:ph type="body" idx="1"/>
          </p:nvPr>
        </p:nvSpPr>
        <p:spPr>
          <a:xfrm>
            <a:off x="298875" y="941205"/>
            <a:ext cx="11055000" cy="47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Individually, with a partner, a grade level group or PLC, write a compelling question that you would use in your classroom.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0" lvl="0" indent="0" algn="l" rtl="0">
              <a:spcBef>
                <a:spcPts val="1000"/>
              </a:spcBef>
              <a:spcAft>
                <a:spcPts val="0"/>
              </a:spcAft>
              <a:buNone/>
            </a:pPr>
            <a:r>
              <a:rPr lang="en-US" sz="3000" dirty="0">
                <a:latin typeface="Franklin Gothic Book" panose="020B0503020102020204" pitchFamily="34" charset="0"/>
              </a:rPr>
              <a:t>In order to write a compelling question, consider the following:</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sz="3000" dirty="0">
                <a:latin typeface="Franklin Gothic Book" panose="020B0503020102020204" pitchFamily="34" charset="0"/>
              </a:rPr>
              <a:t>Identify the questioning and disciplinary strand standards that will be the focus of this question. </a:t>
            </a:r>
            <a:endParaRPr sz="30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000" dirty="0">
                <a:latin typeface="Franklin Gothic Book" panose="020B0503020102020204" pitchFamily="34" charset="0"/>
              </a:rPr>
              <a:t>What is the topic of study?</a:t>
            </a:r>
            <a:endParaRPr sz="30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000" dirty="0">
                <a:latin typeface="Franklin Gothic Book" panose="020B0503020102020204" pitchFamily="34" charset="0"/>
              </a:rPr>
              <a:t>What do you want students to know and be able to do when they are done answering this question?</a:t>
            </a:r>
            <a:endParaRPr sz="3000"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7"/>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410" name="Google Shape;410;p57"/>
          <p:cNvSpPr txBox="1">
            <a:spLocks noGrp="1"/>
          </p:cNvSpPr>
          <p:nvPr>
            <p:ph type="body" idx="1"/>
          </p:nvPr>
        </p:nvSpPr>
        <p:spPr>
          <a:xfrm>
            <a:off x="703288" y="1253400"/>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is the definition of a compelling question?</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What are some questions that you can ask to evaluate a compelling question?</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When creating a compelling question, what must you consider?</a:t>
            </a:r>
            <a:endParaRPr sz="32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200" dirty="0">
                <a:latin typeface="Franklin Gothic Book" panose="020B0503020102020204" pitchFamily="34" charset="0"/>
              </a:rPr>
              <a:t>According to the </a:t>
            </a:r>
            <a:r>
              <a:rPr lang="en-US" sz="3200" i="1" dirty="0">
                <a:latin typeface="Franklin Gothic Book" panose="020B0503020102020204" pitchFamily="34" charset="0"/>
              </a:rPr>
              <a:t>KAS for Social Studies</a:t>
            </a:r>
            <a:r>
              <a:rPr lang="en-US" sz="3200" dirty="0">
                <a:latin typeface="Franklin Gothic Book" panose="020B0503020102020204" pitchFamily="34" charset="0"/>
              </a:rPr>
              <a:t>, when are students expected to ask their own compelling questions? </a:t>
            </a:r>
            <a:endParaRPr sz="3200" dirty="0">
              <a:latin typeface="Franklin Gothic Book" panose="020B0503020102020204" pitchFamily="34" charset="0"/>
            </a:endParaRPr>
          </a:p>
          <a:p>
            <a:pPr marL="457200" lvl="0" indent="-342900" algn="l" rtl="0">
              <a:spcBef>
                <a:spcPts val="1000"/>
              </a:spcBef>
              <a:spcAft>
                <a:spcPts val="0"/>
              </a:spcAft>
              <a:buSzPts val="1800"/>
              <a:buAutoNum type="arabicParenR"/>
            </a:pPr>
            <a:r>
              <a:rPr lang="en-US" sz="3200" dirty="0">
                <a:latin typeface="Franklin Gothic Book" panose="020B0503020102020204" pitchFamily="34" charset="0"/>
              </a:rPr>
              <a:t>What questions do you have?</a:t>
            </a:r>
            <a:endParaRPr sz="3200" dirty="0">
              <a:latin typeface="Franklin Gothic Book" panose="020B05030201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8"/>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417" name="Google Shape;417;p58"/>
          <p:cNvSpPr txBox="1">
            <a:spLocks noGrp="1"/>
          </p:cNvSpPr>
          <p:nvPr>
            <p:ph type="body" idx="1"/>
          </p:nvPr>
        </p:nvSpPr>
        <p:spPr>
          <a:xfrm>
            <a:off x="598357" y="1325700"/>
            <a:ext cx="10515600" cy="4351200"/>
          </a:xfrm>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dirty="0">
                <a:latin typeface="Franklin Gothic Book" panose="020B0503020102020204" pitchFamily="34" charset="0"/>
              </a:rPr>
              <a:t>Section C: What are Supporting Questions, and how do students ask them?</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D: How do students investigate through the disciplinary strand standards?</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dirty="0">
                <a:latin typeface="Franklin Gothic Book" panose="020B0503020102020204" pitchFamily="34" charset="0"/>
              </a:rPr>
              <a:t>Section F: How do the Communicating Conclusions standards support students in synthesizing knowledge to support civic engagement?</a:t>
            </a:r>
            <a:endParaRPr dirty="0">
              <a:latin typeface="Franklin Gothic Book" panose="020B0503020102020204" pitchFamily="34" charset="0"/>
            </a:endParaRPr>
          </a:p>
          <a:p>
            <a:pPr marL="228600" lvl="0" indent="-285750" algn="l" rtl="0">
              <a:spcBef>
                <a:spcPts val="1000"/>
              </a:spcBef>
              <a:spcAft>
                <a:spcPts val="0"/>
              </a:spcAft>
              <a:buSzPts val="2700"/>
              <a:buChar char="•"/>
            </a:pPr>
            <a:r>
              <a:rPr lang="en-US" dirty="0">
                <a:latin typeface="Franklin Gothic Book" panose="020B0503020102020204" pitchFamily="34" charset="0"/>
              </a:rPr>
              <a:t>Section G: Reflection </a:t>
            </a:r>
            <a:endParaRPr sz="32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416" name="Google Shape;416;p58"/>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0"/>
          <p:cNvSpPr txBox="1">
            <a:spLocks noGrp="1"/>
          </p:cNvSpPr>
          <p:nvPr>
            <p:ph type="ctrTitle"/>
          </p:nvPr>
        </p:nvSpPr>
        <p:spPr>
          <a:xfrm>
            <a:off x="2403987" y="1122375"/>
            <a:ext cx="9372888"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431" name="Google Shape;431;p60"/>
          <p:cNvSpPr txBox="1">
            <a:spLocks noGrp="1"/>
          </p:cNvSpPr>
          <p:nvPr>
            <p:ph type="subTitle" idx="1"/>
          </p:nvPr>
        </p:nvSpPr>
        <p:spPr>
          <a:xfrm>
            <a:off x="2800823" y="3736225"/>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C: Supporting Questions</a:t>
            </a:r>
            <a:endParaRPr i="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1"/>
          <p:cNvSpPr txBox="1">
            <a:spLocks noGrp="1"/>
          </p:cNvSpPr>
          <p:nvPr>
            <p:ph type="title"/>
          </p:nvPr>
        </p:nvSpPr>
        <p:spPr>
          <a:xfrm>
            <a:off x="0" y="-13024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437" name="Google Shape;437;p61"/>
          <p:cNvSpPr txBox="1">
            <a:spLocks noGrp="1"/>
          </p:cNvSpPr>
          <p:nvPr>
            <p:ph type="body" idx="1"/>
          </p:nvPr>
        </p:nvSpPr>
        <p:spPr>
          <a:xfrm>
            <a:off x="741600" y="824824"/>
            <a:ext cx="111816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A: Introduction- What is inquiry?</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B: What are Compelling Questions, and how do students ask them?</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C: What are Supporting Questions, and how do students ask them?</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D: How do students investigate through the disciplinary strand standards?</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endParaRPr sz="2650" dirty="0">
              <a:solidFill>
                <a:srgbClr val="000000"/>
              </a:solidFill>
              <a:latin typeface="Franklin Gothic Book" panose="020B0503020102020204" pitchFamily="34" charset="0"/>
            </a:endParaRPr>
          </a:p>
          <a:p>
            <a:pPr marL="228600" lvl="0" indent="-222250" algn="l" rtl="0">
              <a:spcBef>
                <a:spcPts val="1000"/>
              </a:spcBef>
              <a:spcAft>
                <a:spcPts val="0"/>
              </a:spcAft>
              <a:buClr>
                <a:srgbClr val="000000"/>
              </a:buClr>
              <a:buSzPts val="1700"/>
              <a:buChar char="•"/>
            </a:pPr>
            <a:r>
              <a:rPr lang="en-US" sz="265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5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50" dirty="0">
                <a:solidFill>
                  <a:srgbClr val="000000"/>
                </a:solidFill>
                <a:latin typeface="Franklin Gothic Book" panose="020B0503020102020204" pitchFamily="34" charset="0"/>
              </a:rPr>
              <a:t>Section G: Reflection </a:t>
            </a:r>
            <a:endParaRPr sz="2650" dirty="0">
              <a:solidFill>
                <a:srgbClr val="000000"/>
              </a:solidFill>
              <a:latin typeface="Franklin Gothic Book" panose="020B0503020102020204" pitchFamily="34" charset="0"/>
            </a:endParaRPr>
          </a:p>
        </p:txBody>
      </p:sp>
      <p:sp>
        <p:nvSpPr>
          <p:cNvPr id="438" name="Google Shape;438;p61" descr="Red arrow indicates section C of the module. " title="Red arrow"/>
          <p:cNvSpPr/>
          <p:nvPr/>
        </p:nvSpPr>
        <p:spPr>
          <a:xfrm>
            <a:off x="268800" y="1775635"/>
            <a:ext cx="645000" cy="543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450" name="Google Shape;450;p63"/>
          <p:cNvSpPr txBox="1">
            <a:spLocks noGrp="1"/>
          </p:cNvSpPr>
          <p:nvPr>
            <p:ph type="body" idx="1"/>
          </p:nvPr>
        </p:nvSpPr>
        <p:spPr>
          <a:xfrm>
            <a:off x="451445" y="1085349"/>
            <a:ext cx="10515600"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inquiry practices as outlined in the </a:t>
            </a:r>
            <a:r>
              <a:rPr lang="en-US" sz="2600" i="1" dirty="0">
                <a:latin typeface="Franklin Gothic Book" panose="020B0503020102020204" pitchFamily="34" charset="0"/>
              </a:rPr>
              <a:t>KAS for Social Studies.</a:t>
            </a:r>
            <a:endParaRPr sz="26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Define inquiry as outlined in the </a:t>
            </a:r>
            <a:r>
              <a:rPr lang="en-US" sz="2600" i="1" dirty="0">
                <a:latin typeface="Franklin Gothic Book" panose="020B0503020102020204" pitchFamily="34" charset="0"/>
              </a:rPr>
              <a:t>KAS for Social Studies. </a:t>
            </a:r>
            <a:endParaRPr sz="2600"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characteristics of compelling and supporting questions.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Acquire ways to get students to engage with and create compelling and supporting questions when required.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skills and progressions found within the Using Evidence standards. </a:t>
            </a:r>
            <a:endParaRPr sz="2600"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sz="2600" dirty="0">
                <a:latin typeface="Franklin Gothic Book" panose="020B0503020102020204" pitchFamily="34" charset="0"/>
              </a:rPr>
              <a:t>Understand the four components of the Communicating Conclusions standards and find examples and strategies to implement these components.</a:t>
            </a:r>
            <a:endParaRPr sz="2600" dirty="0">
              <a:latin typeface="Franklin Gothic Book" panose="020B05030201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4"/>
          <p:cNvSpPr txBox="1">
            <a:spLocks noGrp="1"/>
          </p:cNvSpPr>
          <p:nvPr>
            <p:ph type="title"/>
          </p:nvPr>
        </p:nvSpPr>
        <p:spPr>
          <a:xfrm>
            <a:off x="118672"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Questioning</a:t>
            </a:r>
            <a:endParaRPr dirty="0"/>
          </a:p>
        </p:txBody>
      </p:sp>
      <p:sp>
        <p:nvSpPr>
          <p:cNvPr id="456" name="Google Shape;456;p64"/>
          <p:cNvSpPr txBox="1">
            <a:spLocks noGrp="1"/>
          </p:cNvSpPr>
          <p:nvPr>
            <p:ph type="body" idx="1"/>
          </p:nvPr>
        </p:nvSpPr>
        <p:spPr>
          <a:xfrm>
            <a:off x="405243" y="125340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The development of two types of questions – compelling and supporting – is essential to the study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Compelling questions are open-ended, enduring and centered on significant unresolved issues.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sz="3200" dirty="0">
              <a:latin typeface="Franklin Gothic Book" panose="020B0503020102020204" pitchFamily="34" charset="0"/>
            </a:endParaRPr>
          </a:p>
          <a:p>
            <a:pPr marL="457200" lvl="0" indent="-342900" algn="l" rtl="0">
              <a:lnSpc>
                <a:spcPct val="90000"/>
              </a:lnSpc>
              <a:spcBef>
                <a:spcPts val="0"/>
              </a:spcBef>
              <a:spcAft>
                <a:spcPts val="0"/>
              </a:spcAft>
              <a:buSzPts val="1800"/>
              <a:buChar char="•"/>
            </a:pPr>
            <a:r>
              <a:rPr lang="en-US" sz="3200" dirty="0">
                <a:latin typeface="Franklin Gothic Book" panose="020B0503020102020204" pitchFamily="34" charset="0"/>
              </a:rPr>
              <a:t>Supporting questions can be answered through use of the concepts and practices of each social studies discipline. </a:t>
            </a:r>
            <a:endParaRPr sz="3200" dirty="0">
              <a:latin typeface="Franklin Gothic Book" panose="020B0503020102020204" pitchFamily="34" charset="0"/>
            </a:endParaRPr>
          </a:p>
          <a:p>
            <a:pPr marL="457200" lvl="0" indent="0" algn="l" rtl="0">
              <a:lnSpc>
                <a:spcPct val="90000"/>
              </a:lnSpc>
              <a:spcBef>
                <a:spcPts val="0"/>
              </a:spcBef>
              <a:spcAft>
                <a:spcPts val="0"/>
              </a:spcAft>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5"/>
          <p:cNvSpPr txBox="1">
            <a:spLocks noGrp="1"/>
          </p:cNvSpPr>
          <p:nvPr>
            <p:ph type="title"/>
          </p:nvPr>
        </p:nvSpPr>
        <p:spPr>
          <a:xfrm>
            <a:off x="0" y="31716"/>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Supporting Questions </a:t>
            </a:r>
            <a:endParaRPr dirty="0"/>
          </a:p>
        </p:txBody>
      </p:sp>
      <p:sp>
        <p:nvSpPr>
          <p:cNvPr id="462" name="Google Shape;462;p65"/>
          <p:cNvSpPr txBox="1">
            <a:spLocks noGrp="1"/>
          </p:cNvSpPr>
          <p:nvPr>
            <p:ph type="body" idx="1"/>
          </p:nvPr>
        </p:nvSpPr>
        <p:spPr>
          <a:xfrm>
            <a:off x="264374" y="733299"/>
            <a:ext cx="7635441" cy="4351200"/>
          </a:xfrm>
          <a:prstGeom prst="rect">
            <a:avLst/>
          </a:prstGeom>
          <a:noFill/>
          <a:ln>
            <a:noFill/>
          </a:ln>
        </p:spPr>
        <p:txBody>
          <a:bodyPr spcFirstLastPara="1" wrap="square" lIns="68575" tIns="34275" rIns="68575" bIns="34275" anchor="t" anchorCtr="0">
            <a:noAutofit/>
          </a:bodyPr>
          <a:lstStyle/>
          <a:p>
            <a:pPr marL="533399" indent="-457200">
              <a:lnSpc>
                <a:spcPct val="100000"/>
              </a:lnSpc>
              <a:spcBef>
                <a:spcPts val="1067"/>
              </a:spcBef>
              <a:buClr>
                <a:schemeClr val="dk1"/>
              </a:buClr>
              <a:buSzPts val="2700"/>
            </a:pPr>
            <a:r>
              <a:rPr lang="en-US" sz="2600" dirty="0">
                <a:latin typeface="Franklin Gothic Book" panose="020B0503020102020204" pitchFamily="34" charset="0"/>
              </a:rPr>
              <a:t>These questions support the compelling question by asking more focused questions.</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Investigating supporting questions should provide students with knowledge that they can synthesize to answer the larger compelling question.</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These can be answered through use of the concepts and practices of each social studies discipline.</a:t>
            </a:r>
          </a:p>
          <a:p>
            <a:pPr marL="533399" indent="-457200">
              <a:lnSpc>
                <a:spcPct val="100000"/>
              </a:lnSpc>
              <a:spcBef>
                <a:spcPts val="1067"/>
              </a:spcBef>
              <a:buClr>
                <a:schemeClr val="dk1"/>
              </a:buClr>
              <a:buSzPts val="2700"/>
            </a:pPr>
            <a:r>
              <a:rPr lang="en-US" sz="2600" dirty="0">
                <a:latin typeface="Franklin Gothic Book" panose="020B0503020102020204" pitchFamily="34" charset="0"/>
              </a:rPr>
              <a:t>Supporting questions may be discipline specific. </a:t>
            </a:r>
            <a:endParaRPr sz="2600" dirty="0">
              <a:latin typeface="Franklin Gothic Book" panose="020B0503020102020204" pitchFamily="34" charset="0"/>
            </a:endParaRPr>
          </a:p>
          <a:p>
            <a:pPr marL="76198" lvl="0" indent="0" algn="l" rtl="0">
              <a:lnSpc>
                <a:spcPct val="100000"/>
              </a:lnSpc>
              <a:spcBef>
                <a:spcPts val="1067"/>
              </a:spcBef>
              <a:spcAft>
                <a:spcPts val="0"/>
              </a:spcAft>
              <a:buClr>
                <a:schemeClr val="dk1"/>
              </a:buClr>
              <a:buSzPts val="2700"/>
              <a:buNone/>
            </a:pPr>
            <a:br>
              <a:rPr lang="en-US" dirty="0"/>
            </a:br>
            <a:endParaRPr dirty="0"/>
          </a:p>
        </p:txBody>
      </p:sp>
      <p:sp>
        <p:nvSpPr>
          <p:cNvPr id="463" name="Google Shape;463;p65"/>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39</a:t>
            </a:fld>
            <a:endParaRPr sz="1200" dirty="0">
              <a:solidFill>
                <a:srgbClr val="888888"/>
              </a:solidFill>
              <a:latin typeface="Calibri"/>
              <a:ea typeface="Calibri"/>
              <a:cs typeface="Calibri"/>
              <a:sym typeface="Calibri"/>
            </a:endParaRPr>
          </a:p>
        </p:txBody>
      </p:sp>
      <p:pic>
        <p:nvPicPr>
          <p:cNvPr id="2" name="Picture 2" descr="Diagram&#10;&#10;Description automatically generated">
            <a:extLst>
              <a:ext uri="{FF2B5EF4-FFF2-40B4-BE49-F238E27FC236}">
                <a16:creationId xmlns:a16="http://schemas.microsoft.com/office/drawing/2014/main" id="{CCAC53A9-E4CF-0BE8-45F6-E2DB7515CFF6}"/>
              </a:ext>
            </a:extLst>
          </p:cNvPr>
          <p:cNvPicPr>
            <a:picLocks noChangeAspect="1"/>
          </p:cNvPicPr>
          <p:nvPr/>
        </p:nvPicPr>
        <p:blipFill>
          <a:blip r:embed="rId3"/>
          <a:stretch>
            <a:fillRect/>
          </a:stretch>
        </p:blipFill>
        <p:spPr>
          <a:xfrm>
            <a:off x="7907745" y="855399"/>
            <a:ext cx="3867150" cy="4229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153" name="Google Shape;153;p21"/>
          <p:cNvSpPr txBox="1">
            <a:spLocks noGrp="1"/>
          </p:cNvSpPr>
          <p:nvPr>
            <p:ph type="body" idx="1"/>
          </p:nvPr>
        </p:nvSpPr>
        <p:spPr>
          <a:xfrm>
            <a:off x="331524" y="1253400"/>
            <a:ext cx="11650926"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i="1" dirty="0">
              <a:latin typeface="Franklin Gothic Book" panose="020B05030201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66"/>
          <p:cNvSpPr txBox="1">
            <a:spLocks noGrp="1"/>
          </p:cNvSpPr>
          <p:nvPr>
            <p:ph type="title"/>
          </p:nvPr>
        </p:nvSpPr>
        <p:spPr>
          <a:xfrm>
            <a:off x="0" y="-224850"/>
            <a:ext cx="12288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900" dirty="0"/>
              <a:t>What are some examples of supporting  questions?</a:t>
            </a:r>
            <a:r>
              <a:rPr lang="en-US" sz="4100" dirty="0"/>
              <a:t> </a:t>
            </a:r>
            <a:endParaRPr sz="4100" dirty="0"/>
          </a:p>
        </p:txBody>
      </p:sp>
      <p:sp>
        <p:nvSpPr>
          <p:cNvPr id="471" name="Google Shape;471;p66"/>
          <p:cNvSpPr txBox="1">
            <a:spLocks noGrp="1"/>
          </p:cNvSpPr>
          <p:nvPr>
            <p:ph type="body" idx="1"/>
          </p:nvPr>
        </p:nvSpPr>
        <p:spPr>
          <a:xfrm>
            <a:off x="-96600" y="646898"/>
            <a:ext cx="12288600" cy="5264400"/>
          </a:xfrm>
          <a:prstGeom prst="rect">
            <a:avLst/>
          </a:prstGeom>
        </p:spPr>
        <p:txBody>
          <a:bodyPr spcFirstLastPara="1" wrap="square" lIns="91425" tIns="45700" rIns="91425" bIns="45700" anchor="t" anchorCtr="0">
            <a:noAutofit/>
          </a:bodyPr>
          <a:lstStyle/>
          <a:p>
            <a:pPr marL="101600" lvl="0" indent="0" algn="l" rtl="0">
              <a:lnSpc>
                <a:spcPct val="100000"/>
              </a:lnSpc>
              <a:spcBef>
                <a:spcPts val="0"/>
              </a:spcBef>
              <a:spcAft>
                <a:spcPts val="0"/>
              </a:spcAft>
              <a:buSzPts val="2000"/>
              <a:buNone/>
            </a:pPr>
            <a:r>
              <a:rPr lang="en-US" sz="1800" dirty="0"/>
              <a:t>Civics</a:t>
            </a:r>
          </a:p>
          <a:p>
            <a:pPr marL="444500" indent="-342900">
              <a:lnSpc>
                <a:spcPct val="100000"/>
              </a:lnSpc>
              <a:spcBef>
                <a:spcPts val="0"/>
              </a:spcBef>
              <a:buSzPts val="2000"/>
            </a:pPr>
            <a:r>
              <a:rPr lang="en-US" sz="1800" dirty="0"/>
              <a:t>How do public services impact a community? (Grade 1) </a:t>
            </a:r>
          </a:p>
          <a:p>
            <a:pPr marL="444500" indent="-342900">
              <a:lnSpc>
                <a:spcPct val="100000"/>
              </a:lnSpc>
              <a:spcBef>
                <a:spcPts val="0"/>
              </a:spcBef>
              <a:buSzPts val="2000"/>
            </a:pPr>
            <a:r>
              <a:rPr lang="en-US" sz="1800" dirty="0"/>
              <a:t>What roles did subjects of various empires play within their societies and governments? (Grade 7)</a:t>
            </a:r>
          </a:p>
          <a:p>
            <a:pPr marL="444500" indent="-342900">
              <a:lnSpc>
                <a:spcPct val="100000"/>
              </a:lnSpc>
              <a:spcBef>
                <a:spcPts val="0"/>
              </a:spcBef>
              <a:buSzPts val="2000"/>
            </a:pPr>
            <a:r>
              <a:rPr lang="en-US" sz="1800" dirty="0"/>
              <a:t>What are civic responsibilities of individuals within a society? (high school)</a:t>
            </a:r>
          </a:p>
          <a:p>
            <a:pPr marL="101600" lvl="0" indent="0" algn="l" rtl="0">
              <a:lnSpc>
                <a:spcPct val="100000"/>
              </a:lnSpc>
              <a:spcBef>
                <a:spcPts val="0"/>
              </a:spcBef>
              <a:spcAft>
                <a:spcPts val="0"/>
              </a:spcAft>
              <a:buSzPts val="2000"/>
              <a:buNone/>
            </a:pPr>
            <a:r>
              <a:rPr lang="en-US" sz="1800" dirty="0"/>
              <a:t>Economics</a:t>
            </a:r>
          </a:p>
          <a:p>
            <a:pPr marL="444500" indent="-342900">
              <a:lnSpc>
                <a:spcPct val="100000"/>
              </a:lnSpc>
              <a:spcBef>
                <a:spcPts val="0"/>
              </a:spcBef>
              <a:buSzPts val="2000"/>
            </a:pPr>
            <a:r>
              <a:rPr lang="en-US" sz="1800" dirty="0"/>
              <a:t>Why did the British Parliament raise taxes on the colonists? (Grade 5)</a:t>
            </a:r>
          </a:p>
          <a:p>
            <a:pPr marL="444500" indent="-342900">
              <a:lnSpc>
                <a:spcPct val="100000"/>
              </a:lnSpc>
              <a:spcBef>
                <a:spcPts val="0"/>
              </a:spcBef>
              <a:buSzPts val="2000"/>
            </a:pPr>
            <a:r>
              <a:rPr lang="en-US" sz="1800" dirty="0"/>
              <a:t>Why did economic interdependence exist between the regions of the United States between 1783-1877? (Grade 8)</a:t>
            </a:r>
          </a:p>
          <a:p>
            <a:pPr marL="444500" indent="-342900">
              <a:lnSpc>
                <a:spcPct val="100000"/>
              </a:lnSpc>
              <a:spcBef>
                <a:spcPts val="0"/>
              </a:spcBef>
              <a:buSzPts val="2000"/>
            </a:pPr>
            <a:r>
              <a:rPr lang="en-US" sz="1800" dirty="0"/>
              <a:t>How do interest rates influence borrowing and investing? (high school)</a:t>
            </a:r>
            <a:endParaRPr sz="1800" dirty="0"/>
          </a:p>
          <a:p>
            <a:pPr marL="101600" lvl="0" indent="0" algn="l" rtl="0">
              <a:lnSpc>
                <a:spcPct val="100000"/>
              </a:lnSpc>
              <a:spcBef>
                <a:spcPts val="0"/>
              </a:spcBef>
              <a:spcAft>
                <a:spcPts val="0"/>
              </a:spcAft>
              <a:buSzPts val="2000"/>
              <a:buNone/>
            </a:pPr>
            <a:r>
              <a:rPr lang="en-US" sz="1800" dirty="0"/>
              <a:t>Geography</a:t>
            </a:r>
          </a:p>
          <a:p>
            <a:pPr marL="444500" indent="-342900">
              <a:lnSpc>
                <a:spcPct val="100000"/>
              </a:lnSpc>
              <a:spcBef>
                <a:spcPts val="0"/>
              </a:spcBef>
              <a:buSzPts val="2000"/>
            </a:pPr>
            <a:r>
              <a:rPr lang="en-US" sz="1800" dirty="0"/>
              <a:t>How does our community recognize other cultures? (Grade 1)</a:t>
            </a:r>
          </a:p>
          <a:p>
            <a:pPr marL="444500" indent="-342900">
              <a:lnSpc>
                <a:spcPct val="100000"/>
              </a:lnSpc>
              <a:spcBef>
                <a:spcPts val="0"/>
              </a:spcBef>
              <a:buSzPts val="2000"/>
            </a:pPr>
            <a:r>
              <a:rPr lang="en-US" sz="1800" dirty="0"/>
              <a:t>What characteristics do River Valley Civilizations have in common? (Grade 6)</a:t>
            </a:r>
          </a:p>
          <a:p>
            <a:pPr marL="444500" indent="-342900">
              <a:lnSpc>
                <a:spcPct val="100000"/>
              </a:lnSpc>
              <a:spcBef>
                <a:spcPts val="0"/>
              </a:spcBef>
              <a:buSzPts val="2000"/>
            </a:pPr>
            <a:r>
              <a:rPr lang="en-US" sz="1800" dirty="0"/>
              <a:t>How does the geography of Kentucky influence the development of the state? (high school)</a:t>
            </a:r>
            <a:endParaRPr sz="1800" dirty="0"/>
          </a:p>
          <a:p>
            <a:pPr marL="101600" lvl="0" indent="0" algn="l" rtl="0">
              <a:lnSpc>
                <a:spcPct val="100000"/>
              </a:lnSpc>
              <a:spcBef>
                <a:spcPts val="0"/>
              </a:spcBef>
              <a:spcAft>
                <a:spcPts val="0"/>
              </a:spcAft>
              <a:buSzPts val="2000"/>
              <a:buNone/>
            </a:pPr>
            <a:r>
              <a:rPr lang="en-US" sz="1800" dirty="0"/>
              <a:t>History</a:t>
            </a:r>
          </a:p>
          <a:p>
            <a:pPr marL="444500" indent="-342900">
              <a:lnSpc>
                <a:spcPct val="100000"/>
              </a:lnSpc>
              <a:spcBef>
                <a:spcPts val="0"/>
              </a:spcBef>
              <a:buSzPts val="2000"/>
            </a:pPr>
            <a:r>
              <a:rPr lang="en-US" sz="1800" dirty="0"/>
              <a:t>How do communities change over time? (Kindergarten) </a:t>
            </a:r>
          </a:p>
          <a:p>
            <a:pPr marL="444500" indent="-342900">
              <a:lnSpc>
                <a:spcPct val="100000"/>
              </a:lnSpc>
              <a:spcBef>
                <a:spcPts val="0"/>
              </a:spcBef>
              <a:buSzPts val="2000"/>
            </a:pPr>
            <a:r>
              <a:rPr lang="en-US" sz="1800" dirty="0"/>
              <a:t>What was Kentucky’s role in early American history from the earliest colonial settlement to 1877? (Grade 8)</a:t>
            </a:r>
          </a:p>
          <a:p>
            <a:pPr marL="444500" indent="-342900">
              <a:lnSpc>
                <a:spcPct val="100000"/>
              </a:lnSpc>
              <a:spcBef>
                <a:spcPts val="0"/>
              </a:spcBef>
              <a:buSzPts val="2000"/>
            </a:pPr>
            <a:r>
              <a:rPr lang="en-US" sz="1800" dirty="0"/>
              <a:t>How did advancements in communication, technology and trade impact global interactions from 1900-present? (high school)</a:t>
            </a:r>
            <a:endParaRPr sz="18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p:nvPr>
        </p:nvSpPr>
        <p:spPr>
          <a:xfrm>
            <a:off x="493000" y="9487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is this a supporting question? </a:t>
            </a:r>
            <a:endParaRPr dirty="0"/>
          </a:p>
        </p:txBody>
      </p:sp>
      <p:sp>
        <p:nvSpPr>
          <p:cNvPr id="478" name="Google Shape;478;p67"/>
          <p:cNvSpPr txBox="1">
            <a:spLocks noGrp="1"/>
          </p:cNvSpPr>
          <p:nvPr>
            <p:ph type="body" idx="1"/>
          </p:nvPr>
        </p:nvSpPr>
        <p:spPr>
          <a:xfrm>
            <a:off x="671350" y="2881075"/>
            <a:ext cx="10158900" cy="3426300"/>
          </a:xfrm>
          <a:prstGeom prst="rect">
            <a:avLst/>
          </a:prstGeom>
        </p:spPr>
        <p:txBody>
          <a:bodyPr spcFirstLastPara="1" wrap="square" lIns="91425" tIns="45700" rIns="91425" bIns="45700" anchor="t" anchorCtr="0">
            <a:noAutofit/>
          </a:bodyPr>
          <a:lstStyle/>
          <a:p>
            <a:pPr marL="0" lvl="0" indent="0" algn="ctr" rtl="0">
              <a:lnSpc>
                <a:spcPct val="80000"/>
              </a:lnSpc>
              <a:spcBef>
                <a:spcPts val="1067"/>
              </a:spcBef>
              <a:spcAft>
                <a:spcPts val="0"/>
              </a:spcAft>
              <a:buNone/>
            </a:pPr>
            <a:r>
              <a:rPr lang="en-US" sz="3200" dirty="0"/>
              <a:t>How do public services impact a community?</a:t>
            </a:r>
            <a:r>
              <a:rPr lang="en-US" sz="2400" dirty="0"/>
              <a:t> </a:t>
            </a:r>
            <a:endParaRPr sz="31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9"/>
          <p:cNvSpPr txBox="1">
            <a:spLocks noGrp="1"/>
          </p:cNvSpPr>
          <p:nvPr>
            <p:ph type="title"/>
          </p:nvPr>
        </p:nvSpPr>
        <p:spPr>
          <a:xfrm>
            <a:off x="50650" y="250825"/>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a:t>
            </a:r>
            <a:endParaRPr sz="3600" dirty="0"/>
          </a:p>
          <a:p>
            <a:pPr marL="0" lvl="0" indent="0" algn="l" rtl="0">
              <a:lnSpc>
                <a:spcPct val="100000"/>
              </a:lnSpc>
              <a:spcBef>
                <a:spcPts val="0"/>
              </a:spcBef>
              <a:spcAft>
                <a:spcPts val="0"/>
              </a:spcAft>
              <a:buClr>
                <a:schemeClr val="dk1"/>
              </a:buClr>
              <a:buSzPts val="3300"/>
              <a:buFont typeface="Calibri"/>
              <a:buNone/>
            </a:pPr>
            <a:r>
              <a:rPr lang="en-US" sz="3600" dirty="0"/>
              <a:t>Which of the following are supporting questions? </a:t>
            </a:r>
            <a:endParaRPr sz="3600" dirty="0"/>
          </a:p>
        </p:txBody>
      </p:sp>
      <p:sp>
        <p:nvSpPr>
          <p:cNvPr id="492" name="Google Shape;492;p69"/>
          <p:cNvSpPr txBox="1">
            <a:spLocks noGrp="1"/>
          </p:cNvSpPr>
          <p:nvPr>
            <p:ph type="body" idx="1"/>
          </p:nvPr>
        </p:nvSpPr>
        <p:spPr>
          <a:xfrm>
            <a:off x="337150" y="1253400"/>
            <a:ext cx="5181600" cy="4351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500" dirty="0">
                <a:latin typeface="Franklin Gothic Book" panose="020B0503020102020204" pitchFamily="34" charset="0"/>
              </a:rPr>
              <a:t>How do complex societies develop?”</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countries depend on each other to produce products?</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What characteristics do River Valley Civilizations have in common? </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people resist oppression even at great personal risk?</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I have to be responsible?</a:t>
            </a:r>
            <a:endParaRPr sz="25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494" name="Google Shape;494;p69"/>
          <p:cNvSpPr txBox="1">
            <a:spLocks noGrp="1"/>
          </p:cNvSpPr>
          <p:nvPr>
            <p:ph type="body" idx="2"/>
          </p:nvPr>
        </p:nvSpPr>
        <p:spPr>
          <a:xfrm>
            <a:off x="5662000" y="1253400"/>
            <a:ext cx="5181600" cy="4506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500" dirty="0">
                <a:latin typeface="Franklin Gothic Book" panose="020B0503020102020204" pitchFamily="34" charset="0"/>
              </a:rPr>
              <a:t>How do international trends, domestic and foreign policies impact me?</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did enslaved Africans resist?</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does where we live affect how we live?</a:t>
            </a:r>
            <a:endParaRPr sz="2500" dirty="0">
              <a:latin typeface="Franklin Gothic Book" panose="020B0503020102020204" pitchFamily="34" charset="0"/>
            </a:endParaRPr>
          </a:p>
          <a:p>
            <a:pPr marL="457200" lvl="0" indent="-381000" algn="l" rtl="0">
              <a:lnSpc>
                <a:spcPct val="115000"/>
              </a:lnSpc>
              <a:spcBef>
                <a:spcPts val="0"/>
              </a:spcBef>
              <a:spcAft>
                <a:spcPts val="0"/>
              </a:spcAft>
              <a:buSzPts val="2400"/>
              <a:buFont typeface="Calibri"/>
              <a:buChar char="•"/>
            </a:pPr>
            <a:r>
              <a:rPr lang="en-US" sz="2500" dirty="0">
                <a:latin typeface="Franklin Gothic Book" panose="020B0503020102020204" pitchFamily="34" charset="0"/>
              </a:rPr>
              <a:t>How have international trends, domestic and foreign policies impacted American culture and society from 1945- present?</a:t>
            </a:r>
            <a:endParaRPr sz="2500" dirty="0">
              <a:latin typeface="Franklin Gothic Book" panose="020B0503020102020204" pitchFamily="34" charset="0"/>
            </a:endParaRPr>
          </a:p>
        </p:txBody>
      </p:sp>
      <p:sp>
        <p:nvSpPr>
          <p:cNvPr id="493" name="Google Shape;493;p69"/>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0"/>
          <p:cNvSpPr txBox="1">
            <a:spLocks noGrp="1"/>
          </p:cNvSpPr>
          <p:nvPr>
            <p:ph type="title"/>
          </p:nvPr>
        </p:nvSpPr>
        <p:spPr>
          <a:xfrm>
            <a:off x="26607" y="0"/>
            <a:ext cx="109362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sz="3600" dirty="0"/>
              <a:t>Discovery Task: Which of the following are supporting questions? (answers)</a:t>
            </a:r>
            <a:endParaRPr sz="3600" dirty="0"/>
          </a:p>
        </p:txBody>
      </p:sp>
      <p:sp>
        <p:nvSpPr>
          <p:cNvPr id="501" name="Google Shape;501;p70"/>
          <p:cNvSpPr txBox="1">
            <a:spLocks noGrp="1"/>
          </p:cNvSpPr>
          <p:nvPr>
            <p:ph type="body" idx="1"/>
          </p:nvPr>
        </p:nvSpPr>
        <p:spPr>
          <a:xfrm>
            <a:off x="479245" y="1253400"/>
            <a:ext cx="5181600" cy="4351200"/>
          </a:xfrm>
          <a:prstGeom prst="rect">
            <a:avLst/>
          </a:prstGeom>
          <a:noFill/>
          <a:ln>
            <a:noFill/>
          </a:ln>
        </p:spPr>
        <p:txBody>
          <a:bodyPr spcFirstLastPara="1" wrap="square" lIns="68575" tIns="34275" rIns="68575" bIns="34275" anchor="t" anchorCtr="0">
            <a:noAutofit/>
          </a:bodyPr>
          <a:lstStyle/>
          <a:p>
            <a:pPr marL="609584" lvl="0" indent="-514337" algn="l" rtl="0">
              <a:lnSpc>
                <a:spcPct val="80000"/>
              </a:lnSpc>
              <a:spcBef>
                <a:spcPts val="1067"/>
              </a:spcBef>
              <a:spcAft>
                <a:spcPts val="0"/>
              </a:spcAft>
              <a:buClr>
                <a:schemeClr val="dk1"/>
              </a:buClr>
              <a:buSzPts val="2400"/>
              <a:buFont typeface="Arial"/>
              <a:buChar char="•"/>
            </a:pPr>
            <a:r>
              <a:rPr lang="en-US" sz="2500" dirty="0">
                <a:latin typeface="Franklin Gothic Book" panose="020B0503020102020204" pitchFamily="34" charset="0"/>
              </a:rPr>
              <a:t>How do complex societies develop?”</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highlight>
                  <a:srgbClr val="FFFF00"/>
                </a:highlight>
                <a:latin typeface="Franklin Gothic Book" panose="020B0503020102020204" pitchFamily="34" charset="0"/>
              </a:rPr>
              <a:t>Why do countries depend on each other to produce products?</a:t>
            </a:r>
            <a:endParaRPr sz="2500" dirty="0">
              <a:highlight>
                <a:srgbClr val="FFFF00"/>
              </a:highlight>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highlight>
                  <a:srgbClr val="FFFF00"/>
                </a:highlight>
                <a:latin typeface="Franklin Gothic Book" panose="020B0503020102020204" pitchFamily="34" charset="0"/>
              </a:rPr>
              <a:t>What characteristics do River Valley Civilizations have in common?</a:t>
            </a:r>
            <a:r>
              <a:rPr lang="en-US" sz="2500" dirty="0">
                <a:latin typeface="Franklin Gothic Book" panose="020B0503020102020204" pitchFamily="34" charset="0"/>
              </a:rPr>
              <a:t> </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people resist oppression even at great personal risk?</a:t>
            </a:r>
            <a:endParaRPr sz="2500" dirty="0">
              <a:latin typeface="Franklin Gothic Book" panose="020B0503020102020204" pitchFamily="34" charset="0"/>
            </a:endParaRPr>
          </a:p>
          <a:p>
            <a:pPr marL="609584" lvl="0" indent="-514337" algn="l" rtl="0">
              <a:lnSpc>
                <a:spcPct val="80000"/>
              </a:lnSpc>
              <a:spcBef>
                <a:spcPts val="1067"/>
              </a:spcBef>
              <a:spcAft>
                <a:spcPts val="0"/>
              </a:spcAft>
              <a:buSzPts val="2400"/>
              <a:buChar char="•"/>
            </a:pPr>
            <a:r>
              <a:rPr lang="en-US" sz="2500" dirty="0">
                <a:latin typeface="Franklin Gothic Book" panose="020B0503020102020204" pitchFamily="34" charset="0"/>
              </a:rPr>
              <a:t>Why do I have to be responsible?</a:t>
            </a:r>
            <a:endParaRPr sz="2500" dirty="0">
              <a:latin typeface="Franklin Gothic Book" panose="020B0503020102020204" pitchFamily="34" charset="0"/>
            </a:endParaRPr>
          </a:p>
          <a:p>
            <a:pPr marL="228600" lvl="0" indent="0" algn="l" rtl="0">
              <a:lnSpc>
                <a:spcPct val="80000"/>
              </a:lnSpc>
              <a:spcBef>
                <a:spcPts val="1067"/>
              </a:spcBef>
              <a:spcAft>
                <a:spcPts val="0"/>
              </a:spcAft>
              <a:buNone/>
            </a:pPr>
            <a:endParaRPr sz="2170" dirty="0"/>
          </a:p>
        </p:txBody>
      </p:sp>
      <p:sp>
        <p:nvSpPr>
          <p:cNvPr id="503" name="Google Shape;503;p70"/>
          <p:cNvSpPr txBox="1">
            <a:spLocks noGrp="1"/>
          </p:cNvSpPr>
          <p:nvPr>
            <p:ph type="body" idx="2"/>
          </p:nvPr>
        </p:nvSpPr>
        <p:spPr>
          <a:xfrm>
            <a:off x="5721026" y="1325700"/>
            <a:ext cx="5181600" cy="45069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500" dirty="0">
                <a:latin typeface="Franklin Gothic Book" panose="020B0503020102020204" pitchFamily="34" charset="0"/>
              </a:rPr>
              <a:t>How do international trends, domestic and foreign policies impact me?</a:t>
            </a:r>
            <a:endParaRPr sz="2500" dirty="0">
              <a:latin typeface="Franklin Gothic Book" panose="020B0503020102020204" pitchFamily="34" charset="0"/>
            </a:endParaRPr>
          </a:p>
          <a:p>
            <a:pPr marL="457200" lvl="0" indent="-381000" algn="l" rtl="0">
              <a:spcBef>
                <a:spcPts val="0"/>
              </a:spcBef>
              <a:spcAft>
                <a:spcPts val="0"/>
              </a:spcAft>
              <a:buSzPts val="2400"/>
              <a:buChar char="•"/>
            </a:pPr>
            <a:r>
              <a:rPr lang="en-US" sz="2500" dirty="0">
                <a:highlight>
                  <a:srgbClr val="FFFF00"/>
                </a:highlight>
                <a:latin typeface="Franklin Gothic Book" panose="020B0503020102020204" pitchFamily="34" charset="0"/>
              </a:rPr>
              <a:t>How did enslaved Africans resist?</a:t>
            </a:r>
            <a:endParaRPr sz="2500" dirty="0">
              <a:highlight>
                <a:srgbClr val="FFFF00"/>
              </a:highlight>
              <a:latin typeface="Franklin Gothic Book" panose="020B0503020102020204" pitchFamily="34" charset="0"/>
            </a:endParaRPr>
          </a:p>
          <a:p>
            <a:pPr marL="457200" lvl="0" indent="-381000" algn="l" rtl="0">
              <a:spcBef>
                <a:spcPts val="0"/>
              </a:spcBef>
              <a:spcAft>
                <a:spcPts val="0"/>
              </a:spcAft>
              <a:buSzPts val="2400"/>
              <a:buChar char="•"/>
            </a:pPr>
            <a:r>
              <a:rPr lang="en-US" sz="2500" dirty="0">
                <a:latin typeface="Franklin Gothic Book" panose="020B0503020102020204" pitchFamily="34" charset="0"/>
              </a:rPr>
              <a:t>How does where we live affect how we live?</a:t>
            </a:r>
            <a:endParaRPr sz="2500" dirty="0">
              <a:highlight>
                <a:srgbClr val="FFFF00"/>
              </a:highlight>
              <a:latin typeface="Franklin Gothic Book" panose="020B0503020102020204" pitchFamily="34" charset="0"/>
            </a:endParaRPr>
          </a:p>
          <a:p>
            <a:pPr marL="457200" lvl="0" indent="-381000" algn="l" rtl="0">
              <a:lnSpc>
                <a:spcPct val="115000"/>
              </a:lnSpc>
              <a:spcBef>
                <a:spcPts val="0"/>
              </a:spcBef>
              <a:spcAft>
                <a:spcPts val="0"/>
              </a:spcAft>
              <a:buSzPts val="2400"/>
              <a:buFont typeface="Calibri"/>
              <a:buChar char="•"/>
            </a:pPr>
            <a:r>
              <a:rPr lang="en-US" sz="2500" dirty="0">
                <a:highlight>
                  <a:srgbClr val="FFFF00"/>
                </a:highlight>
                <a:latin typeface="Franklin Gothic Book" panose="020B0503020102020204" pitchFamily="34" charset="0"/>
              </a:rPr>
              <a:t>How have international trends, domestic and foreign policies impacted American culture and society from 1945- present?</a:t>
            </a:r>
            <a:endParaRPr sz="2500" dirty="0">
              <a:highlight>
                <a:srgbClr val="FFFF00"/>
              </a:highlight>
              <a:latin typeface="Franklin Gothic Book" panose="020B0503020102020204" pitchFamily="34" charset="0"/>
            </a:endParaRPr>
          </a:p>
        </p:txBody>
      </p:sp>
      <p:sp>
        <p:nvSpPr>
          <p:cNvPr id="502" name="Google Shape;502;p70"/>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Deeper Dive: </a:t>
            </a:r>
            <a:endParaRPr sz="4100" dirty="0"/>
          </a:p>
          <a:p>
            <a:pPr marL="0" lvl="0" indent="0" algn="l" rtl="0">
              <a:spcBef>
                <a:spcPts val="0"/>
              </a:spcBef>
              <a:spcAft>
                <a:spcPts val="0"/>
              </a:spcAft>
              <a:buNone/>
            </a:pPr>
            <a:r>
              <a:rPr lang="en-US" sz="4100" dirty="0"/>
              <a:t>Why is a supporting question supporting?</a:t>
            </a:r>
            <a:r>
              <a:rPr lang="en-US" dirty="0"/>
              <a:t> </a:t>
            </a:r>
            <a:endParaRPr dirty="0"/>
          </a:p>
        </p:txBody>
      </p:sp>
      <p:sp>
        <p:nvSpPr>
          <p:cNvPr id="510" name="Google Shape;510;p71"/>
          <p:cNvSpPr txBox="1">
            <a:spLocks noGrp="1"/>
          </p:cNvSpPr>
          <p:nvPr>
            <p:ph type="body" idx="1"/>
          </p:nvPr>
        </p:nvSpPr>
        <p:spPr>
          <a:xfrm>
            <a:off x="281850" y="1025897"/>
            <a:ext cx="11628300" cy="4544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Access the </a:t>
            </a:r>
            <a:r>
              <a:rPr lang="en-US" sz="2500" i="1" dirty="0">
                <a:latin typeface="Franklin Gothic Book" panose="020B0503020102020204" pitchFamily="34" charset="0"/>
              </a:rPr>
              <a:t>Teacher Notes</a:t>
            </a:r>
            <a:r>
              <a:rPr lang="en-US" sz="2500" dirty="0">
                <a:latin typeface="Franklin Gothic Book" panose="020B0503020102020204" pitchFamily="34" charset="0"/>
              </a:rPr>
              <a:t> document for your grade level in the </a:t>
            </a:r>
            <a:r>
              <a:rPr lang="en-US" sz="2500" u="sng" dirty="0">
                <a:solidFill>
                  <a:schemeClr val="hlink"/>
                </a:solidFill>
                <a:latin typeface="Franklin Gothic Book" panose="020B0503020102020204" pitchFamily="34" charset="0"/>
                <a:hlinkClick r:id="rId3"/>
              </a:rPr>
              <a:t>Student Assignment Library</a:t>
            </a:r>
            <a:r>
              <a:rPr lang="en-US" sz="2500" dirty="0">
                <a:latin typeface="Franklin Gothic Book" panose="020B0503020102020204" pitchFamily="34" charset="0"/>
              </a:rPr>
              <a:t> on </a:t>
            </a:r>
            <a:r>
              <a:rPr lang="en-US" sz="2500" u="sng" dirty="0">
                <a:solidFill>
                  <a:schemeClr val="hlink"/>
                </a:solidFill>
                <a:latin typeface="Franklin Gothic Book" panose="020B0503020102020204" pitchFamily="34" charset="0"/>
                <a:hlinkClick r:id="rId4"/>
              </a:rPr>
              <a:t>www.kystandards.org</a:t>
            </a:r>
            <a:r>
              <a:rPr lang="en-US" sz="2500" dirty="0">
                <a:latin typeface="Franklin Gothic Book" panose="020B0503020102020204" pitchFamily="34" charset="0"/>
              </a:rPr>
              <a:t>. Once you have accessed this document, identify the supporting question listed in this teacher note. </a:t>
            </a: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lnSpc>
                <a:spcPct val="100000"/>
              </a:lnSpc>
              <a:spcBef>
                <a:spcPts val="1000"/>
              </a:spcBef>
              <a:spcAft>
                <a:spcPts val="0"/>
              </a:spcAft>
              <a:buNone/>
            </a:pPr>
            <a:r>
              <a:rPr lang="en-US" sz="2500" dirty="0">
                <a:latin typeface="Franklin Gothic Book" panose="020B0503020102020204" pitchFamily="34" charset="0"/>
              </a:rPr>
              <a:t>After you have identified the supporting question, evaluate it by asking the following questions:</a:t>
            </a:r>
            <a:endParaRPr sz="2500" dirty="0">
              <a:latin typeface="Franklin Gothic Book" panose="020B0503020102020204" pitchFamily="34" charset="0"/>
            </a:endParaRPr>
          </a:p>
          <a:p>
            <a:pPr marL="685800" lvl="1" indent="-279400" algn="l" rtl="0">
              <a:spcBef>
                <a:spcPts val="500"/>
              </a:spcBef>
              <a:spcAft>
                <a:spcPts val="0"/>
              </a:spcAft>
              <a:buSzPts val="2600"/>
              <a:buFont typeface="Calibri"/>
              <a:buChar char="•"/>
            </a:pPr>
            <a:r>
              <a:rPr lang="en-US" sz="2500" dirty="0">
                <a:latin typeface="Franklin Gothic Book" panose="020B0503020102020204" pitchFamily="34" charset="0"/>
              </a:rPr>
              <a:t>Does it align to and inspire investigation of the compelling question?</a:t>
            </a:r>
            <a:endParaRPr sz="2500" dirty="0">
              <a:latin typeface="Franklin Gothic Book" panose="020B0503020102020204" pitchFamily="34" charset="0"/>
            </a:endParaRPr>
          </a:p>
          <a:p>
            <a:pPr marL="685800" lvl="1" indent="-279400" algn="l" rtl="0">
              <a:spcBef>
                <a:spcPts val="0"/>
              </a:spcBef>
              <a:spcAft>
                <a:spcPts val="0"/>
              </a:spcAft>
              <a:buSzPts val="2600"/>
              <a:buChar char="•"/>
            </a:pPr>
            <a:r>
              <a:rPr lang="en-US" sz="2500" dirty="0">
                <a:latin typeface="Franklin Gothic Book" panose="020B0503020102020204" pitchFamily="34" charset="0"/>
              </a:rPr>
              <a:t>Does it provide students with knowledge that they can synthesize to answer the compelling question?</a:t>
            </a:r>
            <a:endParaRPr sz="2500" dirty="0">
              <a:latin typeface="Franklin Gothic Book" panose="020B0503020102020204" pitchFamily="34" charset="0"/>
            </a:endParaRPr>
          </a:p>
          <a:p>
            <a:pPr marL="685800" lvl="1" indent="-279400" algn="l" rtl="0">
              <a:spcBef>
                <a:spcPts val="0"/>
              </a:spcBef>
              <a:spcAft>
                <a:spcPts val="0"/>
              </a:spcAft>
              <a:buSzPts val="2600"/>
              <a:buFont typeface="Calibri"/>
              <a:buChar char="•"/>
            </a:pPr>
            <a:r>
              <a:rPr lang="en-US" sz="2500" dirty="0">
                <a:latin typeface="Franklin Gothic Book" panose="020B0503020102020204" pitchFamily="34" charset="0"/>
              </a:rPr>
              <a:t>Can it be answered through use of the concepts and practices of each social studies discipline?</a:t>
            </a:r>
            <a:endParaRPr sz="2500" dirty="0">
              <a:latin typeface="Franklin Gothic Book" panose="020B0503020102020204" pitchFamily="34" charset="0"/>
            </a:endParaRPr>
          </a:p>
          <a:p>
            <a:pPr marL="685800" lvl="1" indent="-279400" algn="l" rtl="0">
              <a:spcBef>
                <a:spcPts val="0"/>
              </a:spcBef>
              <a:spcAft>
                <a:spcPts val="0"/>
              </a:spcAft>
              <a:buSzPts val="2600"/>
              <a:buChar char="•"/>
            </a:pPr>
            <a:r>
              <a:rPr lang="en-US" sz="2500" dirty="0">
                <a:latin typeface="Franklin Gothic Book" panose="020B0503020102020204" pitchFamily="34" charset="0"/>
              </a:rPr>
              <a:t>Does it use discipline specific terminology? </a:t>
            </a:r>
            <a:endParaRPr sz="2500" dirty="0">
              <a:latin typeface="Franklin Gothic Book" panose="020B05030201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2"/>
          <p:cNvSpPr txBox="1">
            <a:spLocks noGrp="1"/>
          </p:cNvSpPr>
          <p:nvPr>
            <p:ph type="title"/>
          </p:nvPr>
        </p:nvSpPr>
        <p:spPr>
          <a:xfrm>
            <a:off x="0" y="0"/>
            <a:ext cx="11887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500" dirty="0"/>
              <a:t>What role does a student take in asking supporting questions? </a:t>
            </a:r>
            <a:endParaRPr sz="3500" dirty="0"/>
          </a:p>
        </p:txBody>
      </p:sp>
      <p:sp>
        <p:nvSpPr>
          <p:cNvPr id="517" name="Google Shape;517;p72"/>
          <p:cNvSpPr txBox="1">
            <a:spLocks noGrp="1"/>
          </p:cNvSpPr>
          <p:nvPr>
            <p:ph type="body" idx="1"/>
          </p:nvPr>
        </p:nvSpPr>
        <p:spPr>
          <a:xfrm>
            <a:off x="0" y="860039"/>
            <a:ext cx="11887200" cy="48681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The requirement as to whether students are required to generate their own supporting questions varies depending on the student’s grade level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For example, in elementary school: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Grade 1 is the first time when students engage with supporting questions. </a:t>
            </a:r>
            <a:endParaRPr dirty="0">
              <a:latin typeface="Franklin Gothic Book" panose="020B0503020102020204" pitchFamily="34" charset="0"/>
            </a:endParaRPr>
          </a:p>
          <a:p>
            <a:pPr marL="914400" lvl="1" indent="-342900" algn="l" rtl="0">
              <a:spcBef>
                <a:spcPts val="0"/>
              </a:spcBef>
              <a:spcAft>
                <a:spcPts val="0"/>
              </a:spcAft>
              <a:buSzPts val="1800"/>
              <a:buChar char="○"/>
            </a:pPr>
            <a:r>
              <a:rPr lang="en-US" dirty="0">
                <a:latin typeface="Franklin Gothic Book" panose="020B0503020102020204" pitchFamily="34" charset="0"/>
              </a:rPr>
              <a:t>In Grades 1 and 2, students are expected to identify supporting questions. This skill progresses in Grades 3 and 4 where students are asked to develop supporting questions. The development of supporting questions is still a skill “in development” as students investigate</a:t>
            </a:r>
            <a:r>
              <a:rPr lang="en-US" dirty="0">
                <a:highlight>
                  <a:srgbClr val="FFFFFF"/>
                </a:highlight>
                <a:latin typeface="Franklin Gothic Book" panose="020B0503020102020204" pitchFamily="34" charset="0"/>
              </a:rPr>
              <a:t> the concepts and practices of each social studies discipline. </a:t>
            </a:r>
            <a:r>
              <a:rPr lang="en-US" dirty="0">
                <a:latin typeface="Franklin Gothic Book" panose="020B0503020102020204" pitchFamily="34" charset="0"/>
              </a:rPr>
              <a:t>Students are expected to develop supporting questions, but teachers can work with students to develop them together. In Grade 5, students are expected to generate their own supporting questions while also identifying the types of supporting questions each of the social studies disciplines uses. </a:t>
            </a:r>
            <a:endParaRPr dirty="0">
              <a:latin typeface="Franklin Gothic Book" panose="020B0503020102020204" pitchFamily="34" charset="0"/>
            </a:endParaRPr>
          </a:p>
          <a:p>
            <a:pPr marL="914400" lvl="0" indent="0" algn="l" rtl="0">
              <a:spcBef>
                <a:spcPts val="1000"/>
              </a:spcBef>
              <a:spcAft>
                <a:spcPts val="0"/>
              </a:spcAft>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3"/>
          <p:cNvSpPr txBox="1">
            <a:spLocks noGrp="1"/>
          </p:cNvSpPr>
          <p:nvPr>
            <p:ph type="title"/>
          </p:nvPr>
        </p:nvSpPr>
        <p:spPr>
          <a:xfrm>
            <a:off x="107639" y="0"/>
            <a:ext cx="1182453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100" dirty="0"/>
              <a:t>What role does a student take in asking supporting questions? (2)</a:t>
            </a:r>
            <a:endParaRPr sz="4100" dirty="0"/>
          </a:p>
        </p:txBody>
      </p:sp>
      <p:sp>
        <p:nvSpPr>
          <p:cNvPr id="524" name="Google Shape;524;p73"/>
          <p:cNvSpPr txBox="1">
            <a:spLocks noGrp="1"/>
          </p:cNvSpPr>
          <p:nvPr>
            <p:ph type="body" idx="1"/>
          </p:nvPr>
        </p:nvSpPr>
        <p:spPr>
          <a:xfrm>
            <a:off x="477852" y="1069200"/>
            <a:ext cx="11606509" cy="47196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The requirement as to whether students are required to generate their own supporting question varies depending on the student’s grade level when engaging with the </a:t>
            </a:r>
            <a:r>
              <a:rPr lang="en-US" i="1" dirty="0"/>
              <a:t>KAS for Social Studies</a:t>
            </a:r>
            <a:r>
              <a:rPr lang="en-US" dirty="0"/>
              <a:t>. </a:t>
            </a:r>
            <a:endParaRPr dirty="0"/>
          </a:p>
          <a:p>
            <a:pPr marL="45720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For example, in middle and high school: </a:t>
            </a:r>
            <a:endParaRPr dirty="0"/>
          </a:p>
          <a:p>
            <a:pPr marL="914400" lvl="1" indent="-342900" algn="l" rtl="0">
              <a:spcBef>
                <a:spcPts val="0"/>
              </a:spcBef>
              <a:spcAft>
                <a:spcPts val="0"/>
              </a:spcAft>
              <a:buSzPts val="1800"/>
              <a:buChar char="○"/>
            </a:pPr>
            <a:r>
              <a:rPr lang="en-US" dirty="0"/>
              <a:t>Students are required to identify, compare and evaluate supporting questions in middle school to continue a students’ understanding of supporting questions. </a:t>
            </a:r>
            <a:endParaRPr dirty="0"/>
          </a:p>
          <a:p>
            <a:pPr marL="914400" lvl="1" indent="-342900" algn="l" rtl="0">
              <a:spcBef>
                <a:spcPts val="0"/>
              </a:spcBef>
              <a:spcAft>
                <a:spcPts val="0"/>
              </a:spcAft>
              <a:buSzPts val="1800"/>
              <a:buChar char="○"/>
            </a:pPr>
            <a:r>
              <a:rPr lang="en-US" dirty="0"/>
              <a:t>Students continue to progress in their supporting question skills because they are required to generate supporting questions within a theme from Grades 6 to high school. </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4"/>
          <p:cNvSpPr txBox="1">
            <a:spLocks noGrp="1"/>
          </p:cNvSpPr>
          <p:nvPr>
            <p:ph type="title"/>
          </p:nvPr>
        </p:nvSpPr>
        <p:spPr>
          <a:xfrm>
            <a:off x="0" y="183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role does a student take </a:t>
            </a:r>
            <a:endParaRPr dirty="0"/>
          </a:p>
          <a:p>
            <a:pPr marL="0" lvl="0" indent="0" algn="l" rtl="0">
              <a:spcBef>
                <a:spcPts val="0"/>
              </a:spcBef>
              <a:spcAft>
                <a:spcPts val="0"/>
              </a:spcAft>
              <a:buNone/>
            </a:pPr>
            <a:r>
              <a:rPr lang="en-US" dirty="0"/>
              <a:t>in asking supporting questions? (3)</a:t>
            </a:r>
            <a:endParaRPr dirty="0"/>
          </a:p>
        </p:txBody>
      </p:sp>
      <p:sp>
        <p:nvSpPr>
          <p:cNvPr id="531" name="Google Shape;531;p74"/>
          <p:cNvSpPr txBox="1">
            <a:spLocks noGrp="1"/>
          </p:cNvSpPr>
          <p:nvPr>
            <p:ph type="body" idx="1"/>
          </p:nvPr>
        </p:nvSpPr>
        <p:spPr>
          <a:xfrm>
            <a:off x="247450" y="1224557"/>
            <a:ext cx="11106300" cy="3798000"/>
          </a:xfrm>
          <a:prstGeom prst="rect">
            <a:avLst/>
          </a:prstGeom>
        </p:spPr>
        <p:txBody>
          <a:bodyPr spcFirstLastPara="1" wrap="square" lIns="91425" tIns="45700" rIns="91425" bIns="45700" anchor="t" anchorCtr="0">
            <a:noAutofit/>
          </a:bodyPr>
          <a:lstStyle/>
          <a:p>
            <a:pPr marL="457200" lvl="0" indent="-323850" algn="l" rtl="0">
              <a:spcBef>
                <a:spcPts val="1000"/>
              </a:spcBef>
              <a:spcAft>
                <a:spcPts val="0"/>
              </a:spcAft>
              <a:buSzPts val="1500"/>
              <a:buChar char="●"/>
            </a:pPr>
            <a:r>
              <a:rPr lang="en-US" sz="2500" dirty="0"/>
              <a:t>It is important to note that a standard is the floor, not a ceiling. These standards are not a set of instructional or assessment tasks, but rather statements of what students should be able to master after instruction. Decisions on how best to help students meet these program goals are left to local school districts and teachers. </a:t>
            </a:r>
            <a:endParaRPr sz="2500" dirty="0"/>
          </a:p>
          <a:p>
            <a:pPr marL="457200" lvl="0" indent="0" algn="l" rtl="0">
              <a:spcBef>
                <a:spcPts val="1000"/>
              </a:spcBef>
              <a:spcAft>
                <a:spcPts val="0"/>
              </a:spcAft>
              <a:buNone/>
            </a:pPr>
            <a:endParaRPr sz="2500" dirty="0"/>
          </a:p>
          <a:p>
            <a:pPr marL="457200" lvl="0" indent="-323850" algn="l" rtl="0">
              <a:spcBef>
                <a:spcPts val="1000"/>
              </a:spcBef>
              <a:spcAft>
                <a:spcPts val="0"/>
              </a:spcAft>
              <a:buSzPts val="1500"/>
              <a:buChar char="●"/>
            </a:pPr>
            <a:r>
              <a:rPr lang="en-US" sz="2500" dirty="0"/>
              <a:t>Thus, if you are a grade 2 teacher and you would like your students to generate their own supporting questions, go for it! Local school districts, schools and teachers may go beyond the minimum requirements outlined in the </a:t>
            </a:r>
            <a:r>
              <a:rPr lang="en-US" sz="2500" i="1" dirty="0"/>
              <a:t>KAS for Social Studies. </a:t>
            </a:r>
            <a:r>
              <a:rPr lang="en-US" sz="2500" dirty="0"/>
              <a:t>Teachers can have students develop their own supporting questions with support if it is not the requirement of the standard. </a:t>
            </a:r>
            <a:endParaRPr sz="2500" i="1" dirty="0"/>
          </a:p>
          <a:p>
            <a:pPr marL="0" lvl="0" indent="0" algn="l" rtl="0">
              <a:spcBef>
                <a:spcPts val="1000"/>
              </a:spcBef>
              <a:spcAft>
                <a:spcPts val="0"/>
              </a:spcAft>
              <a:buNone/>
            </a:pPr>
            <a:endParaRPr sz="25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5"/>
          <p:cNvSpPr txBox="1">
            <a:spLocks noGrp="1"/>
          </p:cNvSpPr>
          <p:nvPr>
            <p:ph type="title"/>
          </p:nvPr>
        </p:nvSpPr>
        <p:spPr>
          <a:xfrm>
            <a:off x="0" y="175050"/>
            <a:ext cx="12192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dirty="0"/>
              <a:t>Deeper Dive: What strategies are available to get </a:t>
            </a:r>
            <a:endParaRPr sz="3600" dirty="0"/>
          </a:p>
          <a:p>
            <a:pPr marL="0" lvl="0" indent="0" algn="l" rtl="0">
              <a:spcBef>
                <a:spcPts val="0"/>
              </a:spcBef>
              <a:spcAft>
                <a:spcPts val="0"/>
              </a:spcAft>
              <a:buNone/>
            </a:pPr>
            <a:r>
              <a:rPr lang="en-US" sz="3600" dirty="0"/>
              <a:t>students engaged with supporting questions? </a:t>
            </a:r>
            <a:endParaRPr sz="3600" dirty="0"/>
          </a:p>
        </p:txBody>
      </p:sp>
      <p:sp>
        <p:nvSpPr>
          <p:cNvPr id="538" name="Google Shape;538;p75"/>
          <p:cNvSpPr txBox="1">
            <a:spLocks noGrp="1"/>
          </p:cNvSpPr>
          <p:nvPr>
            <p:ph type="body" idx="1"/>
          </p:nvPr>
        </p:nvSpPr>
        <p:spPr>
          <a:xfrm>
            <a:off x="58279" y="1253400"/>
            <a:ext cx="12075441" cy="4351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sz="2600" dirty="0">
                <a:latin typeface="Franklin Gothic Book" panose="020B0503020102020204" pitchFamily="34" charset="0"/>
              </a:rPr>
              <a:t>Revisit the </a:t>
            </a:r>
            <a:r>
              <a:rPr lang="en-US" sz="2600" i="1" dirty="0">
                <a:latin typeface="Franklin Gothic Book" panose="020B0503020102020204" pitchFamily="34" charset="0"/>
              </a:rPr>
              <a:t>Teacher Notes</a:t>
            </a:r>
            <a:r>
              <a:rPr lang="en-US" sz="2600" dirty="0">
                <a:latin typeface="Franklin Gothic Book" panose="020B0503020102020204" pitchFamily="34" charset="0"/>
              </a:rPr>
              <a:t> document for your grade level in the </a:t>
            </a:r>
            <a:r>
              <a:rPr lang="en-US" sz="2600" u="sng" dirty="0">
                <a:solidFill>
                  <a:schemeClr val="hlink"/>
                </a:solidFill>
                <a:latin typeface="Franklin Gothic Book" panose="020B0503020102020204" pitchFamily="34" charset="0"/>
                <a:hlinkClick r:id="rId3"/>
              </a:rPr>
              <a:t>Student Assignment Library</a:t>
            </a:r>
            <a:r>
              <a:rPr lang="en-US" sz="2600" dirty="0">
                <a:latin typeface="Franklin Gothic Book" panose="020B0503020102020204" pitchFamily="34" charset="0"/>
              </a:rPr>
              <a:t> on </a:t>
            </a:r>
            <a:r>
              <a:rPr lang="en-US" sz="2600" u="sng" dirty="0">
                <a:solidFill>
                  <a:schemeClr val="hlink"/>
                </a:solidFill>
                <a:latin typeface="Franklin Gothic Book" panose="020B0503020102020204" pitchFamily="34" charset="0"/>
                <a:hlinkClick r:id="rId4"/>
              </a:rPr>
              <a:t>www.kystandards.org</a:t>
            </a:r>
            <a:r>
              <a:rPr lang="en-US" sz="2600" dirty="0">
                <a:latin typeface="Franklin Gothic Book" panose="020B0503020102020204" pitchFamily="34" charset="0"/>
              </a:rPr>
              <a:t>. </a:t>
            </a:r>
            <a:endParaRPr sz="2600" dirty="0">
              <a:latin typeface="Franklin Gothic Book" panose="020B0503020102020204" pitchFamily="34" charset="0"/>
            </a:endParaRPr>
          </a:p>
          <a:p>
            <a:pPr marL="457200" lvl="0" indent="0" algn="l" rtl="0">
              <a:spcBef>
                <a:spcPts val="1000"/>
              </a:spcBef>
              <a:spcAft>
                <a:spcPts val="0"/>
              </a:spcAft>
              <a:buNone/>
            </a:pPr>
            <a:endParaRPr sz="2600" dirty="0">
              <a:latin typeface="Franklin Gothic Book" panose="020B0503020102020204" pitchFamily="34" charset="0"/>
            </a:endParaRPr>
          </a:p>
          <a:p>
            <a:pPr marL="457200" lvl="0" indent="-381000" algn="l" rtl="0">
              <a:spcBef>
                <a:spcPts val="1000"/>
              </a:spcBef>
              <a:spcAft>
                <a:spcPts val="0"/>
              </a:spcAft>
              <a:buSzPts val="2400"/>
              <a:buChar char="•"/>
            </a:pPr>
            <a:r>
              <a:rPr lang="en-US" sz="2600" dirty="0">
                <a:latin typeface="Franklin Gothic Book" panose="020B0503020102020204" pitchFamily="34" charset="0"/>
              </a:rPr>
              <a:t>Once you have accessed this document, read the section about supporting questions. Next, identify the strategy cited to support students in engaging with supporting questions. As you identify this strategy, reflect on the following questions with a partner, small group or your PLC.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How would your classroom culture support the use of this strategy to develop supporting questions?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How would you implement this strategy in your classroom? </a:t>
            </a:r>
            <a:endParaRPr sz="2600" dirty="0">
              <a:latin typeface="Franklin Gothic Book" panose="020B0503020102020204" pitchFamily="34" charset="0"/>
            </a:endParaRPr>
          </a:p>
          <a:p>
            <a:pPr marL="1143000" lvl="2" indent="-266700" algn="l" rtl="0">
              <a:spcBef>
                <a:spcPts val="0"/>
              </a:spcBef>
              <a:spcAft>
                <a:spcPts val="0"/>
              </a:spcAft>
              <a:buSzPts val="2400"/>
              <a:buChar char="•"/>
            </a:pPr>
            <a:r>
              <a:rPr lang="en-US" sz="2600" dirty="0">
                <a:latin typeface="Franklin Gothic Book" panose="020B0503020102020204" pitchFamily="34" charset="0"/>
              </a:rPr>
              <a:t>What concern(s) do you have, if any? </a:t>
            </a:r>
            <a:endParaRPr sz="2600" i="1" dirty="0">
              <a:latin typeface="Franklin Gothic Book" panose="020B05030201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6"/>
          <p:cNvSpPr txBox="1">
            <a:spLocks noGrp="1"/>
          </p:cNvSpPr>
          <p:nvPr>
            <p:ph type="title"/>
          </p:nvPr>
        </p:nvSpPr>
        <p:spPr>
          <a:xfrm>
            <a:off x="0" y="41420"/>
            <a:ext cx="121920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Scavenger Hunt:</a:t>
            </a:r>
            <a:endParaRPr sz="4200" dirty="0"/>
          </a:p>
          <a:p>
            <a:pPr marL="0" lvl="0" indent="0" algn="l" rtl="0">
              <a:spcBef>
                <a:spcPts val="0"/>
              </a:spcBef>
              <a:spcAft>
                <a:spcPts val="0"/>
              </a:spcAft>
              <a:buNone/>
            </a:pPr>
            <a:r>
              <a:rPr lang="en-US" sz="4200" dirty="0"/>
              <a:t>Supporting Question development strategy list</a:t>
            </a:r>
            <a:endParaRPr sz="4200" dirty="0"/>
          </a:p>
        </p:txBody>
      </p:sp>
      <p:sp>
        <p:nvSpPr>
          <p:cNvPr id="545" name="Google Shape;545;p76"/>
          <p:cNvSpPr txBox="1">
            <a:spLocks noGrp="1"/>
          </p:cNvSpPr>
          <p:nvPr>
            <p:ph type="body" idx="1"/>
          </p:nvPr>
        </p:nvSpPr>
        <p:spPr>
          <a:xfrm>
            <a:off x="194823" y="1367120"/>
            <a:ext cx="1125766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If you are interested in learning more strategies that could help students develop their own supporting questions, access the </a:t>
            </a:r>
            <a:r>
              <a:rPr lang="en-US" sz="3200" i="1" dirty="0">
                <a:latin typeface="Franklin Gothic Book" panose="020B0503020102020204" pitchFamily="34" charset="0"/>
              </a:rPr>
              <a:t>Teacher Notes</a:t>
            </a:r>
            <a:r>
              <a:rPr lang="en-US" sz="3200" dirty="0">
                <a:latin typeface="Franklin Gothic Book" panose="020B0503020102020204" pitchFamily="34" charset="0"/>
              </a:rPr>
              <a:t> documents in the </a:t>
            </a:r>
            <a:r>
              <a:rPr lang="en-US" sz="3200" u="sng" dirty="0">
                <a:solidFill>
                  <a:schemeClr val="hlink"/>
                </a:solidFill>
                <a:latin typeface="Franklin Gothic Book" panose="020B0503020102020204" pitchFamily="34" charset="0"/>
                <a:hlinkClick r:id="rId3"/>
              </a:rPr>
              <a:t>Student Assignment Library</a:t>
            </a:r>
            <a:r>
              <a:rPr lang="en-US" sz="3200" dirty="0">
                <a:latin typeface="Franklin Gothic Book" panose="020B0503020102020204" pitchFamily="34" charset="0"/>
              </a:rPr>
              <a:t> on </a:t>
            </a:r>
            <a:r>
              <a:rPr lang="en-US" sz="3200" u="sng" dirty="0">
                <a:solidFill>
                  <a:schemeClr val="hlink"/>
                </a:solidFill>
                <a:latin typeface="Franklin Gothic Book" panose="020B0503020102020204" pitchFamily="34" charset="0"/>
                <a:hlinkClick r:id="rId4"/>
              </a:rPr>
              <a:t>www.kystandards.org</a:t>
            </a:r>
            <a:r>
              <a:rPr lang="en-US" sz="3200" dirty="0">
                <a:latin typeface="Franklin Gothic Book" panose="020B0503020102020204" pitchFamily="34" charset="0"/>
              </a:rPr>
              <a:t>.</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93700" algn="l" rtl="0">
              <a:spcBef>
                <a:spcPts val="1000"/>
              </a:spcBef>
              <a:spcAft>
                <a:spcPts val="0"/>
              </a:spcAft>
              <a:buSzPts val="2600"/>
              <a:buChar char="•"/>
            </a:pPr>
            <a:r>
              <a:rPr lang="en-US" sz="3200" dirty="0">
                <a:latin typeface="Franklin Gothic Book" panose="020B0503020102020204" pitchFamily="34" charset="0"/>
              </a:rPr>
              <a:t>Find the section that discusses the supporting question and make a list of the different strategies suggested at each grade level. </a:t>
            </a:r>
            <a:endParaRPr sz="3200"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0" y="1877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a:t>
            </a:r>
            <a:endParaRPr dirty="0"/>
          </a:p>
        </p:txBody>
      </p:sp>
      <p:sp>
        <p:nvSpPr>
          <p:cNvPr id="160" name="Google Shape;160;p22"/>
          <p:cNvSpPr txBox="1">
            <a:spLocks noGrp="1"/>
          </p:cNvSpPr>
          <p:nvPr>
            <p:ph type="body" idx="1"/>
          </p:nvPr>
        </p:nvSpPr>
        <p:spPr>
          <a:xfrm>
            <a:off x="358515" y="1446697"/>
            <a:ext cx="8799003"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4000" dirty="0">
                <a:latin typeface="Franklin Gothic Book" panose="020B0503020102020204" pitchFamily="34" charset="0"/>
              </a:rPr>
              <a:t>Individually, with a partner, grade-level team or Professional Learning Community, complete the following:</a:t>
            </a:r>
            <a:endParaRPr sz="40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Define inquiry.</a:t>
            </a:r>
            <a:endParaRPr sz="36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How is inquiry connected to something you know about?</a:t>
            </a:r>
            <a:endParaRPr sz="3600" dirty="0">
              <a:latin typeface="Franklin Gothic Book" panose="020B0503020102020204" pitchFamily="34" charset="0"/>
            </a:endParaRPr>
          </a:p>
        </p:txBody>
      </p:sp>
      <p:pic>
        <p:nvPicPr>
          <p:cNvPr id="161" name="Google Shape;161;p22" descr="Inquiry Icons - Download Free Vector Icons | Noun Project"/>
          <p:cNvPicPr preferRelativeResize="0"/>
          <p:nvPr/>
        </p:nvPicPr>
        <p:blipFill rotWithShape="1">
          <a:blip r:embed="rId3">
            <a:alphaModFix/>
          </a:blip>
          <a:srcRect/>
          <a:stretch/>
        </p:blipFill>
        <p:spPr>
          <a:xfrm>
            <a:off x="9157518" y="-83453"/>
            <a:ext cx="2855849" cy="285584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77"/>
          <p:cNvSpPr txBox="1">
            <a:spLocks noGrp="1"/>
          </p:cNvSpPr>
          <p:nvPr>
            <p:ph type="title"/>
          </p:nvPr>
        </p:nvSpPr>
        <p:spPr>
          <a:xfrm>
            <a:off x="0" y="18325"/>
            <a:ext cx="10515600" cy="1325700"/>
          </a:xfrm>
          <a:prstGeom prst="rect">
            <a:avLst/>
          </a:prstGeom>
          <a:noFill/>
          <a:ln>
            <a:noFill/>
          </a:ln>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3300"/>
              <a:buFont typeface="Calibri"/>
              <a:buNone/>
            </a:pPr>
            <a:r>
              <a:rPr lang="en-US" dirty="0"/>
              <a:t>An example: </a:t>
            </a:r>
            <a:endParaRPr dirty="0"/>
          </a:p>
        </p:txBody>
      </p:sp>
      <p:sp>
        <p:nvSpPr>
          <p:cNvPr id="552" name="Google Shape;552;p77"/>
          <p:cNvSpPr txBox="1">
            <a:spLocks noGrp="1"/>
          </p:cNvSpPr>
          <p:nvPr>
            <p:ph type="body" idx="1"/>
          </p:nvPr>
        </p:nvSpPr>
        <p:spPr>
          <a:xfrm>
            <a:off x="523407" y="1088508"/>
            <a:ext cx="11617338" cy="4351200"/>
          </a:xfrm>
          <a:prstGeom prst="rect">
            <a:avLst/>
          </a:prstGeom>
          <a:noFill/>
          <a:ln>
            <a:noFill/>
          </a:ln>
        </p:spPr>
        <p:txBody>
          <a:bodyPr spcFirstLastPara="1" wrap="square" lIns="68575" tIns="34275" rIns="68575" bIns="34275" anchor="t" anchorCtr="0">
            <a:noAutofit/>
          </a:bodyPr>
          <a:lstStyle/>
          <a:p>
            <a:pPr marL="76199" lvl="0" indent="0" algn="l" rtl="0">
              <a:lnSpc>
                <a:spcPct val="100000"/>
              </a:lnSpc>
              <a:spcBef>
                <a:spcPts val="0"/>
              </a:spcBef>
              <a:spcAft>
                <a:spcPts val="0"/>
              </a:spcAft>
              <a:buClr>
                <a:schemeClr val="dk1"/>
              </a:buClr>
              <a:buSzPts val="2700"/>
              <a:buNone/>
            </a:pPr>
            <a:r>
              <a:rPr lang="en-US" sz="3200" dirty="0">
                <a:latin typeface="Franklin Gothic Book" panose="020B0503020102020204" pitchFamily="34" charset="0"/>
              </a:rPr>
              <a:t>Compelling Question: What unites Americans?</a:t>
            </a:r>
            <a:endParaRPr sz="3200" dirty="0">
              <a:latin typeface="Franklin Gothic Book" panose="020B0503020102020204" pitchFamily="34" charset="0"/>
            </a:endParaRPr>
          </a:p>
          <a:p>
            <a:pPr marL="609585" lvl="0" indent="-361936" algn="l" rtl="0">
              <a:lnSpc>
                <a:spcPct val="100000"/>
              </a:lnSpc>
              <a:spcBef>
                <a:spcPts val="0"/>
              </a:spcBef>
              <a:spcAft>
                <a:spcPts val="0"/>
              </a:spcAft>
              <a:buClr>
                <a:schemeClr val="dk1"/>
              </a:buClr>
              <a:buSzPts val="2700"/>
              <a:buNone/>
            </a:pPr>
            <a:endParaRPr sz="3200" dirty="0">
              <a:latin typeface="Franklin Gothic Book" panose="020B0503020102020204" pitchFamily="34" charset="0"/>
            </a:endParaRPr>
          </a:p>
          <a:p>
            <a:pPr marL="76199" lvl="0" indent="0" algn="l" rtl="0">
              <a:lnSpc>
                <a:spcPct val="100000"/>
              </a:lnSpc>
              <a:spcBef>
                <a:spcPts val="0"/>
              </a:spcBef>
              <a:spcAft>
                <a:spcPts val="0"/>
              </a:spcAft>
              <a:buClr>
                <a:schemeClr val="dk1"/>
              </a:buClr>
              <a:buSzPts val="2700"/>
              <a:buNone/>
            </a:pPr>
            <a:r>
              <a:rPr lang="en-US" sz="3200" dirty="0">
                <a:latin typeface="Franklin Gothic Book" panose="020B0503020102020204" pitchFamily="34" charset="0"/>
              </a:rPr>
              <a:t>Supporting Question examples:</a:t>
            </a:r>
            <a:endParaRPr sz="3200" dirty="0">
              <a:latin typeface="Franklin Gothic Book" panose="020B0503020102020204" pitchFamily="34" charset="0"/>
            </a:endParaRPr>
          </a:p>
          <a:p>
            <a:pPr marL="1219170" lvl="1" indent="-465654" algn="l" rtl="0">
              <a:lnSpc>
                <a:spcPct val="100000"/>
              </a:lnSpc>
              <a:spcBef>
                <a:spcPts val="0"/>
              </a:spcBef>
              <a:spcAft>
                <a:spcPts val="0"/>
              </a:spcAft>
              <a:buClr>
                <a:schemeClr val="dk1"/>
              </a:buClr>
              <a:buSzPts val="1900"/>
              <a:buChar char="•"/>
            </a:pPr>
            <a:r>
              <a:rPr lang="en-US" sz="2800" dirty="0">
                <a:latin typeface="Franklin Gothic Book" panose="020B0503020102020204" pitchFamily="34" charset="0"/>
              </a:rPr>
              <a:t>Why did the British Parliament raise taxes on the colonists?</a:t>
            </a:r>
            <a:endParaRPr sz="2800" dirty="0">
              <a:latin typeface="Franklin Gothic Book" panose="020B0503020102020204" pitchFamily="34" charset="0"/>
            </a:endParaRPr>
          </a:p>
          <a:p>
            <a:pPr marL="1219170" lvl="1" indent="-465654" algn="l" rtl="0">
              <a:lnSpc>
                <a:spcPct val="100000"/>
              </a:lnSpc>
              <a:spcBef>
                <a:spcPts val="0"/>
              </a:spcBef>
              <a:spcAft>
                <a:spcPts val="0"/>
              </a:spcAft>
              <a:buClr>
                <a:schemeClr val="dk1"/>
              </a:buClr>
              <a:buSzPts val="1900"/>
              <a:buChar char="•"/>
            </a:pPr>
            <a:r>
              <a:rPr lang="en-US" sz="2800" dirty="0">
                <a:latin typeface="Franklin Gothic Book" panose="020B0503020102020204" pitchFamily="34" charset="0"/>
              </a:rPr>
              <a:t>What actions taken by the British Parliament angered the colonists?</a:t>
            </a:r>
            <a:endParaRPr sz="2800" dirty="0">
              <a:latin typeface="Franklin Gothic Book" panose="020B0503020102020204" pitchFamily="34" charset="0"/>
            </a:endParaRPr>
          </a:p>
          <a:p>
            <a:pPr marL="1219170" lvl="1" indent="-465654" algn="l" rtl="0">
              <a:lnSpc>
                <a:spcPct val="100000"/>
              </a:lnSpc>
              <a:spcBef>
                <a:spcPts val="0"/>
              </a:spcBef>
              <a:spcAft>
                <a:spcPts val="0"/>
              </a:spcAft>
              <a:buClr>
                <a:schemeClr val="dk1"/>
              </a:buClr>
              <a:buSzPts val="1900"/>
              <a:buChar char="•"/>
            </a:pPr>
            <a:r>
              <a:rPr lang="en-US" sz="2800" dirty="0">
                <a:latin typeface="Franklin Gothic Book" panose="020B0503020102020204" pitchFamily="34" charset="0"/>
              </a:rPr>
              <a:t>How do the founding documents establish an American identity? </a:t>
            </a:r>
            <a:endParaRPr sz="2800" dirty="0">
              <a:latin typeface="Franklin Gothic Book" panose="020B0503020102020204" pitchFamily="34" charset="0"/>
            </a:endParaRPr>
          </a:p>
        </p:txBody>
      </p:sp>
      <p:sp>
        <p:nvSpPr>
          <p:cNvPr id="553" name="Google Shape;553;p7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200">
                <a:solidFill>
                  <a:srgbClr val="888888"/>
                </a:solidFill>
                <a:latin typeface="Calibri"/>
                <a:ea typeface="Calibri"/>
                <a:cs typeface="Calibri"/>
                <a:sym typeface="Calibri"/>
              </a:rPr>
              <a:t>50</a:t>
            </a:fld>
            <a:endParaRPr sz="1200"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7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Application</a:t>
            </a:r>
            <a:endParaRPr dirty="0"/>
          </a:p>
        </p:txBody>
      </p:sp>
      <p:sp>
        <p:nvSpPr>
          <p:cNvPr id="561" name="Google Shape;561;p78"/>
          <p:cNvSpPr txBox="1">
            <a:spLocks noGrp="1"/>
          </p:cNvSpPr>
          <p:nvPr>
            <p:ph type="body" idx="1"/>
          </p:nvPr>
        </p:nvSpPr>
        <p:spPr>
          <a:xfrm>
            <a:off x="238839" y="957229"/>
            <a:ext cx="11953161" cy="4703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Individually, with a partner, a grade level group or PLC, write a supporting question that you would use in your classroom. </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lnSpc>
                <a:spcPct val="100000"/>
              </a:lnSpc>
              <a:spcBef>
                <a:spcPts val="1000"/>
              </a:spcBef>
              <a:spcAft>
                <a:spcPts val="0"/>
              </a:spcAft>
              <a:buNone/>
            </a:pPr>
            <a:r>
              <a:rPr lang="en-US" sz="2600" dirty="0">
                <a:latin typeface="Franklin Gothic Book" panose="020B0503020102020204" pitchFamily="34" charset="0"/>
              </a:rPr>
              <a:t>In order to write a supporting question, consider the following:</a:t>
            </a:r>
            <a:endParaRPr sz="2600" dirty="0">
              <a:latin typeface="Franklin Gothic Book" panose="020B0503020102020204" pitchFamily="34" charset="0"/>
            </a:endParaRPr>
          </a:p>
          <a:p>
            <a:pPr marL="457200" lvl="0" indent="-393700" algn="l" rtl="0">
              <a:lnSpc>
                <a:spcPct val="100000"/>
              </a:lnSpc>
              <a:spcBef>
                <a:spcPts val="1000"/>
              </a:spcBef>
              <a:spcAft>
                <a:spcPts val="0"/>
              </a:spcAft>
              <a:buSzPts val="2600"/>
              <a:buAutoNum type="arabicParenR"/>
            </a:pPr>
            <a:r>
              <a:rPr lang="en-US" sz="2600" dirty="0">
                <a:latin typeface="Franklin Gothic Book" panose="020B0503020102020204" pitchFamily="34" charset="0"/>
              </a:rPr>
              <a:t>Identify the questioning and disciplinary strand standards that will be the focus of this question. </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What is the topic of study?</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Identify the compelling question to which the supporting questions will be aligned. </a:t>
            </a:r>
            <a:endParaRPr sz="2600" dirty="0">
              <a:latin typeface="Franklin Gothic Book" panose="020B0503020102020204" pitchFamily="34" charset="0"/>
            </a:endParaRPr>
          </a:p>
          <a:p>
            <a:pPr marL="457200" lvl="0" indent="-393700" algn="l" rtl="0">
              <a:lnSpc>
                <a:spcPct val="100000"/>
              </a:lnSpc>
              <a:spcBef>
                <a:spcPts val="0"/>
              </a:spcBef>
              <a:spcAft>
                <a:spcPts val="0"/>
              </a:spcAft>
              <a:buSzPts val="2600"/>
              <a:buAutoNum type="arabicParenR"/>
            </a:pPr>
            <a:r>
              <a:rPr lang="en-US" sz="2600" dirty="0">
                <a:latin typeface="Franklin Gothic Book" panose="020B0503020102020204" pitchFamily="34" charset="0"/>
              </a:rPr>
              <a:t>Does investigating these supporting questions provide students with knowledge that they can synthesize to answer the larger compelling question?</a:t>
            </a:r>
            <a:endParaRPr sz="2600" dirty="0">
              <a:latin typeface="Franklin Gothic Book" panose="020B05030201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79"/>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p:txBody>
      </p:sp>
      <p:sp>
        <p:nvSpPr>
          <p:cNvPr id="568" name="Google Shape;568;p79"/>
          <p:cNvSpPr txBox="1">
            <a:spLocks noGrp="1"/>
          </p:cNvSpPr>
          <p:nvPr>
            <p:ph type="body" idx="1"/>
          </p:nvPr>
        </p:nvSpPr>
        <p:spPr>
          <a:xfrm>
            <a:off x="658318" y="1253400"/>
            <a:ext cx="10515600" cy="4351200"/>
          </a:xfrm>
          <a:prstGeom prst="rect">
            <a:avLst/>
          </a:prstGeom>
        </p:spPr>
        <p:txBody>
          <a:bodyPr spcFirstLastPara="1" wrap="square" lIns="91425" tIns="45700" rIns="91425" bIns="45700" anchor="t" anchorCtr="0">
            <a:noAutofit/>
          </a:bodyPr>
          <a:lstStyle/>
          <a:p>
            <a:pPr marL="457200" lvl="0" indent="-361950" algn="l" rtl="0">
              <a:spcBef>
                <a:spcPts val="1000"/>
              </a:spcBef>
              <a:spcAft>
                <a:spcPts val="0"/>
              </a:spcAft>
              <a:buSzPts val="2100"/>
              <a:buAutoNum type="arabicParenR"/>
            </a:pPr>
            <a:r>
              <a:rPr lang="en-US" sz="3600" dirty="0">
                <a:latin typeface="Franklin Gothic Book" panose="020B0503020102020204" pitchFamily="34" charset="0"/>
              </a:rPr>
              <a:t>What is the definition of a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What is the connection between a compelling and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What are some questions that you can ask to evaluate a supporting question?</a:t>
            </a:r>
            <a:endParaRPr sz="3600" dirty="0">
              <a:latin typeface="Franklin Gothic Book" panose="020B0503020102020204" pitchFamily="34" charset="0"/>
            </a:endParaRPr>
          </a:p>
          <a:p>
            <a:pPr marL="457200" lvl="0" indent="-361950" algn="l" rtl="0">
              <a:spcBef>
                <a:spcPts val="0"/>
              </a:spcBef>
              <a:spcAft>
                <a:spcPts val="0"/>
              </a:spcAft>
              <a:buSzPts val="2100"/>
              <a:buAutoNum type="arabicParenR"/>
            </a:pPr>
            <a:r>
              <a:rPr lang="en-US" sz="3600" dirty="0">
                <a:latin typeface="Franklin Gothic Book" panose="020B0503020102020204" pitchFamily="34" charset="0"/>
              </a:rPr>
              <a:t>When creating a supporting question, what must you consider?</a:t>
            </a:r>
            <a:endParaRPr sz="3600" dirty="0">
              <a:latin typeface="Franklin Gothic Book" panose="020B0503020102020204" pitchFamily="34" charset="0"/>
            </a:endParaRPr>
          </a:p>
          <a:p>
            <a:pPr marL="457200" lvl="0" indent="-361950" algn="l" rtl="0">
              <a:spcBef>
                <a:spcPts val="1000"/>
              </a:spcBef>
              <a:spcAft>
                <a:spcPts val="0"/>
              </a:spcAft>
              <a:buSzPts val="2100"/>
              <a:buAutoNum type="arabicParenR"/>
            </a:pPr>
            <a:r>
              <a:rPr lang="en-US" sz="3600" dirty="0">
                <a:latin typeface="Franklin Gothic Book" panose="020B0503020102020204" pitchFamily="34" charset="0"/>
              </a:rPr>
              <a:t>What questions do you have?</a:t>
            </a:r>
            <a:endParaRPr sz="3600" dirty="0">
              <a:latin typeface="Franklin Gothic Book" panose="020B05030201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0"/>
          <p:cNvSpPr txBox="1">
            <a:spLocks noGrp="1"/>
          </p:cNvSpPr>
          <p:nvPr>
            <p:ph type="title"/>
          </p:nvPr>
        </p:nvSpPr>
        <p:spPr>
          <a:xfrm>
            <a:off x="0" y="183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575" name="Google Shape;575;p80"/>
          <p:cNvSpPr txBox="1">
            <a:spLocks noGrp="1"/>
          </p:cNvSpPr>
          <p:nvPr>
            <p:ph type="body" idx="1"/>
          </p:nvPr>
        </p:nvSpPr>
        <p:spPr>
          <a:xfrm>
            <a:off x="838200" y="1253400"/>
            <a:ext cx="10515600" cy="4351200"/>
          </a:xfrm>
          <a:prstGeom prst="rect">
            <a:avLst/>
          </a:prstGeom>
          <a:noFill/>
          <a:ln>
            <a:noFill/>
          </a:ln>
        </p:spPr>
        <p:txBody>
          <a:bodyPr spcFirstLastPara="1" wrap="square" lIns="91425" tIns="0" rIns="91425" bIns="0" anchor="ctr" anchorCtr="0">
            <a:noAutofit/>
          </a:bodyPr>
          <a:lstStyle/>
          <a:p>
            <a:pPr marL="228600" lvl="0" indent="0" algn="l" rtl="0">
              <a:spcBef>
                <a:spcPts val="1000"/>
              </a:spcBef>
              <a:spcAft>
                <a:spcPts val="0"/>
              </a:spcAft>
              <a:buNone/>
            </a:pPr>
            <a:endParaRPr sz="2700" dirty="0"/>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D: How do students investigate through the disciplinary strand standards?</a:t>
            </a:r>
            <a:endParaRPr sz="3200" dirty="0">
              <a:latin typeface="Franklin Gothic Book" panose="020B0503020102020204" pitchFamily="34" charset="0"/>
            </a:endParaRP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F: How do the Communicating Conclusions standards support students in synthesizing knowledge to support civic engagement?</a:t>
            </a:r>
            <a:endParaRPr sz="3200" dirty="0">
              <a:latin typeface="Franklin Gothic Book" panose="020B0503020102020204" pitchFamily="34" charset="0"/>
            </a:endParaRPr>
          </a:p>
          <a:p>
            <a:pPr marL="228600" lvl="0" indent="-285750" algn="l" rtl="0">
              <a:spcBef>
                <a:spcPts val="1000"/>
              </a:spcBef>
              <a:spcAft>
                <a:spcPts val="0"/>
              </a:spcAft>
              <a:buSzPts val="2700"/>
              <a:buChar char="•"/>
            </a:pPr>
            <a:r>
              <a:rPr lang="en-US" sz="3200" dirty="0">
                <a:latin typeface="Franklin Gothic Book" panose="020B0503020102020204" pitchFamily="34" charset="0"/>
              </a:rPr>
              <a:t>Section G: Reflection </a:t>
            </a:r>
            <a:endParaRPr sz="3600"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574" name="Google Shape;574;p8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82"/>
          <p:cNvSpPr txBox="1">
            <a:spLocks noGrp="1"/>
          </p:cNvSpPr>
          <p:nvPr>
            <p:ph type="ctrTitle"/>
          </p:nvPr>
        </p:nvSpPr>
        <p:spPr>
          <a:xfrm>
            <a:off x="2297966" y="1041300"/>
            <a:ext cx="9634732"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589" name="Google Shape;589;p82"/>
          <p:cNvSpPr txBox="1">
            <a:spLocks noGrp="1"/>
          </p:cNvSpPr>
          <p:nvPr>
            <p:ph type="subTitle" idx="1"/>
          </p:nvPr>
        </p:nvSpPr>
        <p:spPr>
          <a:xfrm>
            <a:off x="2543332" y="387006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D: Investigating Through the Disciplinary Strands</a:t>
            </a:r>
            <a:endParaRPr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3"/>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595" name="Google Shape;595;p83"/>
          <p:cNvSpPr txBox="1">
            <a:spLocks noGrp="1"/>
          </p:cNvSpPr>
          <p:nvPr>
            <p:ph type="body" idx="1"/>
          </p:nvPr>
        </p:nvSpPr>
        <p:spPr>
          <a:xfrm>
            <a:off x="792300" y="929699"/>
            <a:ext cx="1139970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A: Introduction- What is inquiry?</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B: What are Compelling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C: What are Supporting Questions, and how do students ask them?</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D: How do students investigate through the disciplinary strand standards?</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7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700" dirty="0">
                <a:solidFill>
                  <a:srgbClr val="000000"/>
                </a:solidFill>
                <a:latin typeface="Franklin Gothic Book" panose="020B0503020102020204" pitchFamily="34" charset="0"/>
              </a:rPr>
              <a:t>Section G: Reflection </a:t>
            </a:r>
            <a:endParaRPr sz="2700" dirty="0">
              <a:solidFill>
                <a:srgbClr val="000000"/>
              </a:solidFill>
              <a:latin typeface="Franklin Gothic Book" panose="020B0503020102020204" pitchFamily="34" charset="0"/>
            </a:endParaRPr>
          </a:p>
        </p:txBody>
      </p:sp>
      <p:sp>
        <p:nvSpPr>
          <p:cNvPr id="596" name="Google Shape;596;p83" descr="Indicates section D of the module. " title="Red arrow"/>
          <p:cNvSpPr/>
          <p:nvPr/>
        </p:nvSpPr>
        <p:spPr>
          <a:xfrm>
            <a:off x="282786" y="2459081"/>
            <a:ext cx="693300" cy="4455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5"/>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608" name="Google Shape;608;p85"/>
          <p:cNvSpPr txBox="1">
            <a:spLocks noGrp="1"/>
          </p:cNvSpPr>
          <p:nvPr>
            <p:ph type="body" idx="1"/>
          </p:nvPr>
        </p:nvSpPr>
        <p:spPr>
          <a:xfrm>
            <a:off x="406474" y="1070359"/>
            <a:ext cx="11480725"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6"/>
          <p:cNvSpPr txBox="1">
            <a:spLocks noGrp="1"/>
          </p:cNvSpPr>
          <p:nvPr>
            <p:ph type="title"/>
          </p:nvPr>
        </p:nvSpPr>
        <p:spPr>
          <a:xfrm>
            <a:off x="106050" y="0"/>
            <a:ext cx="108252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Investigation through the Disciplinary </a:t>
            </a:r>
            <a:endParaRPr dirty="0"/>
          </a:p>
          <a:p>
            <a:pPr marL="0" lvl="0" indent="0" algn="l" rtl="0">
              <a:spcBef>
                <a:spcPts val="0"/>
              </a:spcBef>
              <a:spcAft>
                <a:spcPts val="0"/>
              </a:spcAft>
              <a:buNone/>
            </a:pPr>
            <a:r>
              <a:rPr lang="en-US" dirty="0"/>
              <a:t>Strand Standards</a:t>
            </a:r>
            <a:endParaRPr dirty="0"/>
          </a:p>
        </p:txBody>
      </p:sp>
      <p:sp>
        <p:nvSpPr>
          <p:cNvPr id="615" name="Google Shape;615;p86"/>
          <p:cNvSpPr txBox="1">
            <a:spLocks noGrp="1"/>
          </p:cNvSpPr>
          <p:nvPr>
            <p:ph type="body" idx="1"/>
          </p:nvPr>
        </p:nvSpPr>
        <p:spPr>
          <a:xfrm>
            <a:off x="106049" y="1253400"/>
            <a:ext cx="7463983"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latin typeface="Franklin Gothic Book" panose="020B0503020102020204" pitchFamily="34" charset="0"/>
              </a:rPr>
              <a:t>The Investigating portion of the inquiry process allows students to gain insight into compelling and supporting questions using content, concepts and tools from each social studies discipline.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Investigating involves the skills students need to analyze information and develop substantiated conclusions. </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Investigating occurs through the exploration of the discipline strand standards. </a:t>
            </a:r>
            <a:endParaRPr dirty="0">
              <a:latin typeface="Franklin Gothic Book" panose="020B0503020102020204" pitchFamily="34" charset="0"/>
            </a:endParaRPr>
          </a:p>
        </p:txBody>
      </p:sp>
      <p:pic>
        <p:nvPicPr>
          <p:cNvPr id="2" name="Picture 2" descr="Diagram&#10;&#10;Description automatically generated">
            <a:extLst>
              <a:ext uri="{FF2B5EF4-FFF2-40B4-BE49-F238E27FC236}">
                <a16:creationId xmlns:a16="http://schemas.microsoft.com/office/drawing/2014/main" id="{D43BC1FC-6980-8E1F-ACBF-B06B32907357}"/>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7"/>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Investigation</a:t>
            </a:r>
            <a:endParaRPr dirty="0"/>
          </a:p>
        </p:txBody>
      </p:sp>
      <p:sp>
        <p:nvSpPr>
          <p:cNvPr id="623" name="Google Shape;623;p87"/>
          <p:cNvSpPr txBox="1">
            <a:spLocks noGrp="1"/>
          </p:cNvSpPr>
          <p:nvPr>
            <p:ph type="body" idx="1"/>
          </p:nvPr>
        </p:nvSpPr>
        <p:spPr>
          <a:xfrm>
            <a:off x="333925" y="1035604"/>
            <a:ext cx="7595872"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Inquiry instruction requires teachers and students to ask questions that drive student investigation of the subject matter and eliminates the “skills vs. content” dilemma in social studies as both are needed to successfully engage in inquiry.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Students will engage in inquiry using the tools, conceptual understandings and the language of political scientists, economists, geographers and historians at a developmentally appropriate level.</a:t>
            </a:r>
            <a:endParaRPr dirty="0">
              <a:latin typeface="Franklin Gothic Book" panose="020B0503020102020204" pitchFamily="34" charset="0"/>
            </a:endParaRPr>
          </a:p>
        </p:txBody>
      </p:sp>
      <p:pic>
        <p:nvPicPr>
          <p:cNvPr id="2" name="Picture 2" descr="Diagram&#10;&#10;Description automatically generated">
            <a:extLst>
              <a:ext uri="{FF2B5EF4-FFF2-40B4-BE49-F238E27FC236}">
                <a16:creationId xmlns:a16="http://schemas.microsoft.com/office/drawing/2014/main" id="{9267111D-15F5-D241-7319-301586D9A15C}"/>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88"/>
          <p:cNvSpPr txBox="1">
            <a:spLocks noGrp="1"/>
          </p:cNvSpPr>
          <p:nvPr>
            <p:ph type="title"/>
          </p:nvPr>
        </p:nvSpPr>
        <p:spPr>
          <a:xfrm>
            <a:off x="0" y="0"/>
            <a:ext cx="11332564"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Inquiry Practices and Disciplinary Strands </a:t>
            </a:r>
            <a:endParaRPr dirty="0"/>
          </a:p>
        </p:txBody>
      </p:sp>
      <p:pic>
        <p:nvPicPr>
          <p:cNvPr id="631" name="Google Shape;631;p88" descr="Image of the inquiry practices of the KAS for Social Studies on page 14. " title="Image of the inquiry practices of the KAS for Social Studies"/>
          <p:cNvPicPr preferRelativeResize="0"/>
          <p:nvPr/>
        </p:nvPicPr>
        <p:blipFill>
          <a:blip r:embed="rId3">
            <a:alphaModFix/>
          </a:blip>
          <a:stretch>
            <a:fillRect/>
          </a:stretch>
        </p:blipFill>
        <p:spPr>
          <a:xfrm>
            <a:off x="941570" y="920966"/>
            <a:ext cx="9810750" cy="4800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118672" y="610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a:t>
            </a:r>
            <a:endParaRPr dirty="0"/>
          </a:p>
        </p:txBody>
      </p:sp>
      <p:sp>
        <p:nvSpPr>
          <p:cNvPr id="168" name="Google Shape;168;p23"/>
          <p:cNvSpPr txBox="1">
            <a:spLocks noGrp="1"/>
          </p:cNvSpPr>
          <p:nvPr>
            <p:ph type="body" idx="1"/>
          </p:nvPr>
        </p:nvSpPr>
        <p:spPr>
          <a:xfrm>
            <a:off x="256128" y="1069698"/>
            <a:ext cx="11817200" cy="507492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dirty="0">
                <a:latin typeface="Franklin Gothic Book" panose="020B0503020102020204" pitchFamily="34" charset="0"/>
              </a:rPr>
              <a:t>Inquiry, as a term, is sometimes misunderstood, considered very broad or even politicized. Prior to engaging with how the teacher writers from across Kentucky operationalized inquiry in the </a:t>
            </a:r>
            <a:r>
              <a:rPr lang="en-US" i="1" dirty="0">
                <a:latin typeface="Franklin Gothic Book" panose="020B0503020102020204" pitchFamily="34" charset="0"/>
              </a:rPr>
              <a:t>KAS for Social Studies</a:t>
            </a:r>
            <a:r>
              <a:rPr lang="en-US" dirty="0">
                <a:latin typeface="Franklin Gothic Book" panose="020B0503020102020204" pitchFamily="34" charset="0"/>
              </a:rPr>
              <a:t>, let us take a moment and develop a foundational understanding of inquiry. </a:t>
            </a: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800"/>
              <a:buChar char="•"/>
            </a:pPr>
            <a:r>
              <a:rPr lang="en-US" dirty="0">
                <a:latin typeface="Franklin Gothic Book" panose="020B0503020102020204" pitchFamily="34" charset="0"/>
              </a:rPr>
              <a:t>As you watch </a:t>
            </a:r>
            <a:r>
              <a:rPr lang="en-US" i="1" u="sng" dirty="0">
                <a:solidFill>
                  <a:schemeClr val="hlink"/>
                </a:solidFill>
                <a:latin typeface="Franklin Gothic Book" panose="020B0503020102020204" pitchFamily="34" charset="0"/>
                <a:hlinkClick r:id="rId3"/>
              </a:rPr>
              <a:t>What is Inquiry-Based Learning?</a:t>
            </a:r>
            <a:r>
              <a:rPr lang="en-US" dirty="0">
                <a:solidFill>
                  <a:srgbClr val="000000"/>
                </a:solidFill>
                <a:uFill>
                  <a:noFill/>
                </a:uFill>
                <a:latin typeface="Franklin Gothic Book" panose="020B0503020102020204" pitchFamily="34" charset="0"/>
                <a:hlinkClick r:id="rId3">
                  <a:extLst>
                    <a:ext uri="{A12FA001-AC4F-418D-AE19-62706E023703}">
                      <ahyp:hlinkClr xmlns:ahyp="http://schemas.microsoft.com/office/drawing/2018/hyperlinkcolor" val="tx"/>
                    </a:ext>
                  </a:extLst>
                </a:hlinkClick>
              </a:rPr>
              <a:t>, </a:t>
            </a:r>
            <a:r>
              <a:rPr lang="en-US" dirty="0">
                <a:latin typeface="Franklin Gothic Book" panose="020B0503020102020204" pitchFamily="34" charset="0"/>
              </a:rPr>
              <a:t>what new ideas or impressions do you have that extended your thinking in new directions about inquiry?</a:t>
            </a:r>
            <a:endParaRPr dirty="0">
              <a:latin typeface="Franklin Gothic Book" panose="020B0503020102020204" pitchFamily="34" charset="0"/>
            </a:endParaRPr>
          </a:p>
          <a:p>
            <a:pPr marL="228600" lvl="0" indent="-50800" algn="l" rtl="0">
              <a:lnSpc>
                <a:spcPct val="80000"/>
              </a:lnSpc>
              <a:spcBef>
                <a:spcPts val="1000"/>
              </a:spcBef>
              <a:spcAft>
                <a:spcPts val="0"/>
              </a:spcAft>
              <a:buClr>
                <a:schemeClr val="dk1"/>
              </a:buClr>
              <a:buSzPts val="2800"/>
              <a:buNone/>
            </a:pPr>
            <a:endParaRPr dirty="0"/>
          </a:p>
        </p:txBody>
      </p:sp>
      <p:pic>
        <p:nvPicPr>
          <p:cNvPr id="169" name="Google Shape;169;p23" descr="Inquiry Based Learning in less than five minutes" title="Inquiry Based Learning Image"/>
          <p:cNvPicPr preferRelativeResize="0"/>
          <p:nvPr/>
        </p:nvPicPr>
        <p:blipFill rotWithShape="1">
          <a:blip r:embed="rId4">
            <a:alphaModFix/>
          </a:blip>
          <a:srcRect/>
          <a:stretch/>
        </p:blipFill>
        <p:spPr>
          <a:xfrm>
            <a:off x="3789180" y="2414448"/>
            <a:ext cx="3692461" cy="194939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89"/>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Disciplinary Strands</a:t>
            </a:r>
            <a:endParaRPr dirty="0"/>
          </a:p>
        </p:txBody>
      </p:sp>
      <p:sp>
        <p:nvSpPr>
          <p:cNvPr id="638" name="Google Shape;638;p89"/>
          <p:cNvSpPr txBox="1">
            <a:spLocks noGrp="1"/>
          </p:cNvSpPr>
          <p:nvPr>
            <p:ph type="body" idx="1"/>
          </p:nvPr>
        </p:nvSpPr>
        <p:spPr>
          <a:xfrm>
            <a:off x="658318" y="1091107"/>
            <a:ext cx="10515600" cy="4351200"/>
          </a:xfrm>
          <a:prstGeom prst="rect">
            <a:avLst/>
          </a:prstGeom>
        </p:spPr>
        <p:txBody>
          <a:bodyPr spcFirstLastPara="1" wrap="square" lIns="91425" tIns="45700" rIns="91425" bIns="45700" anchor="t" anchorCtr="0">
            <a:noAutofit/>
          </a:bodyPr>
          <a:lstStyle/>
          <a:p>
            <a:pPr marL="457200" lvl="0" indent="-431800" algn="l" rtl="0">
              <a:lnSpc>
                <a:spcPct val="115000"/>
              </a:lnSpc>
              <a:spcBef>
                <a:spcPts val="1000"/>
              </a:spcBef>
              <a:spcAft>
                <a:spcPts val="0"/>
              </a:spcAft>
              <a:buClr>
                <a:srgbClr val="3F3F3F"/>
              </a:buClr>
              <a:buSzPts val="32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The disciplinary strands identified in the </a:t>
            </a:r>
            <a:r>
              <a:rPr lang="en-US" sz="3200" i="1" dirty="0">
                <a:solidFill>
                  <a:srgbClr val="3F3F3F"/>
                </a:solidFill>
                <a:latin typeface="Franklin Gothic Book" panose="020B0503020102020204" pitchFamily="34" charset="0"/>
                <a:ea typeface="Source Sans Pro"/>
                <a:cs typeface="Source Sans Pro"/>
                <a:sym typeface="Source Sans Pro"/>
              </a:rPr>
              <a:t>KAS for Social Studies </a:t>
            </a:r>
            <a:r>
              <a:rPr lang="en-US" sz="3200" dirty="0">
                <a:solidFill>
                  <a:srgbClr val="3F3F3F"/>
                </a:solidFill>
                <a:latin typeface="Franklin Gothic Book" panose="020B0503020102020204" pitchFamily="34" charset="0"/>
                <a:ea typeface="Source Sans Pro"/>
                <a:cs typeface="Source Sans Pro"/>
                <a:sym typeface="Source Sans Pro"/>
              </a:rPr>
              <a:t>are civics, economics, geography and history.</a:t>
            </a:r>
            <a:endParaRPr sz="3200" dirty="0">
              <a:solidFill>
                <a:srgbClr val="3F3F3F"/>
              </a:solidFill>
              <a:latin typeface="Franklin Gothic Book" panose="020B0503020102020204" pitchFamily="34" charset="0"/>
              <a:ea typeface="Source Sans Pro"/>
              <a:cs typeface="Source Sans Pro"/>
              <a:sym typeface="Source Sans Pro"/>
            </a:endParaRPr>
          </a:p>
          <a:p>
            <a:pPr marL="914400" lvl="0" indent="0" algn="l" rtl="0">
              <a:lnSpc>
                <a:spcPct val="115000"/>
              </a:lnSpc>
              <a:spcBef>
                <a:spcPts val="1000"/>
              </a:spcBef>
              <a:spcAft>
                <a:spcPts val="0"/>
              </a:spcAft>
              <a:buNone/>
            </a:pPr>
            <a:endParaRPr sz="3200" dirty="0">
              <a:solidFill>
                <a:srgbClr val="3F3F3F"/>
              </a:solidFill>
              <a:latin typeface="Franklin Gothic Book" panose="020B0503020102020204" pitchFamily="34" charset="0"/>
              <a:ea typeface="Source Sans Pro"/>
              <a:cs typeface="Source Sans Pro"/>
              <a:sym typeface="Source Sans Pro"/>
            </a:endParaRPr>
          </a:p>
          <a:p>
            <a:pPr marL="457200" lvl="0" indent="-431800" algn="l" rtl="0">
              <a:lnSpc>
                <a:spcPct val="115000"/>
              </a:lnSpc>
              <a:spcBef>
                <a:spcPts val="1000"/>
              </a:spcBef>
              <a:spcAft>
                <a:spcPts val="0"/>
              </a:spcAft>
              <a:buClr>
                <a:srgbClr val="3F3F3F"/>
              </a:buClr>
              <a:buSzPts val="32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In Kentucky, the discipline strands in social studies are meant to be taught in unison. Students recall and understand themes and topics better if the social studies strands are integrated and not taught in isolation.</a:t>
            </a:r>
            <a:endParaRPr sz="3200" dirty="0">
              <a:solidFill>
                <a:srgbClr val="3F3F3F"/>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0"/>
          <p:cNvSpPr txBox="1">
            <a:spLocks noGrp="1"/>
          </p:cNvSpPr>
          <p:nvPr>
            <p:ph type="title"/>
          </p:nvPr>
        </p:nvSpPr>
        <p:spPr>
          <a:xfrm>
            <a:off x="0" y="-14058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Disciplinary Strands (continued)</a:t>
            </a:r>
            <a:endParaRPr dirty="0"/>
          </a:p>
        </p:txBody>
      </p:sp>
      <p:pic>
        <p:nvPicPr>
          <p:cNvPr id="645" name="Google Shape;645;p90" descr="This slide shows the definition of each disciplinary strand, which can also be found on page 15 of the KAS for Social Studies" title="Disciplinary Strands"/>
          <p:cNvPicPr preferRelativeResize="0"/>
          <p:nvPr/>
        </p:nvPicPr>
        <p:blipFill>
          <a:blip r:embed="rId3">
            <a:alphaModFix/>
          </a:blip>
          <a:stretch>
            <a:fillRect/>
          </a:stretch>
        </p:blipFill>
        <p:spPr>
          <a:xfrm>
            <a:off x="854438" y="854439"/>
            <a:ext cx="10061177" cy="487940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9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What is discipline inquiry?</a:t>
            </a:r>
            <a:endParaRPr dirty="0"/>
          </a:p>
        </p:txBody>
      </p:sp>
      <p:sp>
        <p:nvSpPr>
          <p:cNvPr id="652" name="Google Shape;652;p91"/>
          <p:cNvSpPr txBox="1">
            <a:spLocks noGrp="1"/>
          </p:cNvSpPr>
          <p:nvPr>
            <p:ph type="body" idx="1"/>
          </p:nvPr>
        </p:nvSpPr>
        <p:spPr>
          <a:xfrm>
            <a:off x="333900" y="923153"/>
            <a:ext cx="11524200" cy="463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solidFill>
                  <a:srgbClr val="030303"/>
                </a:solidFill>
                <a:highlight>
                  <a:srgbClr val="FFFFFF"/>
                </a:highlight>
                <a:latin typeface="Franklin Gothic Book" panose="020B0503020102020204" pitchFamily="34" charset="0"/>
                <a:ea typeface="Merriweather"/>
                <a:cs typeface="Merriweather"/>
                <a:sym typeface="Merriweather"/>
              </a:rPr>
              <a:t>In order to learn more about disciplinary inquiry, watch the following videos to gain an understanding of what inquiry looks like in civics, economics, geography and history.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100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3"/>
              </a:rPr>
              <a:t>Civic Inquiry</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4"/>
              </a:rPr>
              <a:t>Economic Reasoning</a:t>
            </a:r>
            <a:r>
              <a:rPr lang="en-US" dirty="0">
                <a:solidFill>
                  <a:srgbClr val="030303"/>
                </a:solidFill>
                <a:highlight>
                  <a:srgbClr val="FFFFFF"/>
                </a:highlight>
                <a:latin typeface="Franklin Gothic Book" panose="020B0503020102020204" pitchFamily="34" charset="0"/>
                <a:ea typeface="Merriweather"/>
                <a:cs typeface="Merriweather"/>
                <a:sym typeface="Merriweather"/>
              </a:rPr>
              <a:t>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5"/>
              </a:rPr>
              <a:t>Geographic Inquiry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457200" lvl="0" indent="-381000" algn="l" rtl="0">
              <a:spcBef>
                <a:spcPts val="0"/>
              </a:spcBef>
              <a:spcAft>
                <a:spcPts val="0"/>
              </a:spcAft>
              <a:buClr>
                <a:srgbClr val="030303"/>
              </a:buClr>
              <a:buSzPts val="2400"/>
              <a:buFont typeface="Merriweather"/>
              <a:buChar char="•"/>
            </a:pPr>
            <a:r>
              <a:rPr lang="en-US" u="sng" dirty="0">
                <a:solidFill>
                  <a:schemeClr val="hlink"/>
                </a:solidFill>
                <a:highlight>
                  <a:srgbClr val="FFFFFF"/>
                </a:highlight>
                <a:latin typeface="Franklin Gothic Book" panose="020B0503020102020204" pitchFamily="34" charset="0"/>
                <a:ea typeface="Merriweather"/>
                <a:cs typeface="Merriweather"/>
                <a:sym typeface="Merriweather"/>
                <a:hlinkClick r:id="rId6"/>
              </a:rPr>
              <a:t>Historical Inquiry</a:t>
            </a:r>
            <a:r>
              <a:rPr lang="en-US" dirty="0">
                <a:solidFill>
                  <a:srgbClr val="030303"/>
                </a:solidFill>
                <a:highlight>
                  <a:srgbClr val="FFFFFF"/>
                </a:highlight>
                <a:latin typeface="Franklin Gothic Book" panose="020B0503020102020204" pitchFamily="34" charset="0"/>
                <a:ea typeface="Merriweather"/>
                <a:cs typeface="Merriweather"/>
                <a:sym typeface="Merriweather"/>
              </a:rPr>
              <a:t> </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0" lvl="0" indent="0" algn="l" rtl="0">
              <a:spcBef>
                <a:spcPts val="1000"/>
              </a:spcBef>
              <a:spcAft>
                <a:spcPts val="0"/>
              </a:spcAft>
              <a:buNone/>
            </a:pPr>
            <a:r>
              <a:rPr lang="en-US" dirty="0">
                <a:solidFill>
                  <a:srgbClr val="030303"/>
                </a:solidFill>
                <a:highlight>
                  <a:srgbClr val="FFFFFF"/>
                </a:highlight>
                <a:latin typeface="Franklin Gothic Book" panose="020B0503020102020204" pitchFamily="34" charset="0"/>
                <a:ea typeface="Merriweather"/>
                <a:cs typeface="Merriweather"/>
                <a:sym typeface="Merriweather"/>
              </a:rPr>
              <a:t>As you watch these videos, complete the following statement for each discipline discussed (civics, economics, geography and history):</a:t>
            </a:r>
            <a:endParaRPr dirty="0">
              <a:solidFill>
                <a:srgbClr val="030303"/>
              </a:solidFill>
              <a:highlight>
                <a:srgbClr val="FFFFFF"/>
              </a:highlight>
              <a:latin typeface="Franklin Gothic Book" panose="020B0503020102020204" pitchFamily="34" charset="0"/>
              <a:ea typeface="Merriweather"/>
              <a:cs typeface="Merriweather"/>
              <a:sym typeface="Merriweather"/>
            </a:endParaRPr>
          </a:p>
          <a:p>
            <a:pPr marL="914400" lvl="1" indent="-400050" algn="l" rtl="0">
              <a:spcBef>
                <a:spcPts val="500"/>
              </a:spcBef>
              <a:spcAft>
                <a:spcPts val="0"/>
              </a:spcAft>
              <a:buClr>
                <a:srgbClr val="030303"/>
              </a:buClr>
              <a:buSzPts val="2700"/>
              <a:buFont typeface="Merriweather"/>
              <a:buChar char="•"/>
            </a:pPr>
            <a:r>
              <a:rPr lang="en-US" sz="2800" dirty="0">
                <a:latin typeface="Franklin Gothic Book" panose="020B0503020102020204" pitchFamily="34" charset="0"/>
              </a:rPr>
              <a:t>Discipline inquiry in (insert discipline) looks like… </a:t>
            </a:r>
            <a:endParaRPr sz="2800" dirty="0">
              <a:latin typeface="Franklin Gothic Book" panose="020B05030201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93"/>
          <p:cNvSpPr txBox="1">
            <a:spLocks noGrp="1"/>
          </p:cNvSpPr>
          <p:nvPr>
            <p:ph type="title"/>
          </p:nvPr>
        </p:nvSpPr>
        <p:spPr>
          <a:xfrm>
            <a:off x="215996"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Reflection:</a:t>
            </a:r>
            <a:endParaRPr dirty="0"/>
          </a:p>
          <a:p>
            <a:pPr marL="0" lvl="0" indent="0" algn="l" rtl="0">
              <a:spcBef>
                <a:spcPts val="0"/>
              </a:spcBef>
              <a:spcAft>
                <a:spcPts val="0"/>
              </a:spcAft>
              <a:buNone/>
            </a:pPr>
            <a:r>
              <a:rPr lang="en-US" dirty="0"/>
              <a:t>What is discipline inquiry?</a:t>
            </a:r>
            <a:endParaRPr dirty="0"/>
          </a:p>
        </p:txBody>
      </p:sp>
      <p:sp>
        <p:nvSpPr>
          <p:cNvPr id="666" name="Google Shape;666;p93"/>
          <p:cNvSpPr txBox="1">
            <a:spLocks noGrp="1"/>
          </p:cNvSpPr>
          <p:nvPr>
            <p:ph type="body" idx="1"/>
          </p:nvPr>
        </p:nvSpPr>
        <p:spPr>
          <a:xfrm>
            <a:off x="382452" y="1325700"/>
            <a:ext cx="11593551"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000" dirty="0">
                <a:latin typeface="Franklin Gothic Book" panose="020B0503020102020204" pitchFamily="34" charset="0"/>
              </a:rPr>
              <a:t>As you reflect on the jigsaw you just completed on discipline inquiry, engage with the “I used to think… Now I think…” thinking strategy.  </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457200" lvl="0" indent="-342900" algn="l" rtl="0">
              <a:spcBef>
                <a:spcPts val="1000"/>
              </a:spcBef>
              <a:spcAft>
                <a:spcPts val="0"/>
              </a:spcAft>
              <a:buSzPts val="1800"/>
              <a:buChar char="•"/>
            </a:pPr>
            <a:r>
              <a:rPr lang="en-US" sz="3000" dirty="0">
                <a:latin typeface="Franklin Gothic Book" panose="020B0503020102020204" pitchFamily="34" charset="0"/>
              </a:rPr>
              <a:t>I used to think... </a:t>
            </a:r>
            <a:endParaRPr sz="3000" dirty="0">
              <a:latin typeface="Franklin Gothic Book" panose="020B0503020102020204" pitchFamily="34" charset="0"/>
            </a:endParaRPr>
          </a:p>
          <a:p>
            <a:pPr marL="457200" lvl="0" indent="-342900" algn="l" rtl="0">
              <a:spcBef>
                <a:spcPts val="0"/>
              </a:spcBef>
              <a:spcAft>
                <a:spcPts val="0"/>
              </a:spcAft>
              <a:buSzPts val="1800"/>
              <a:buChar char="•"/>
            </a:pPr>
            <a:r>
              <a:rPr lang="en-US" sz="3000" dirty="0">
                <a:latin typeface="Franklin Gothic Book" panose="020B0503020102020204" pitchFamily="34" charset="0"/>
              </a:rPr>
              <a:t>Now, I think...</a:t>
            </a:r>
            <a:endParaRPr sz="3000" dirty="0">
              <a:latin typeface="Franklin Gothic Book" panose="020B0503020102020204" pitchFamily="34" charset="0"/>
            </a:endParaRPr>
          </a:p>
          <a:p>
            <a:pPr marL="0" lvl="0" indent="0" algn="l" rtl="0">
              <a:spcBef>
                <a:spcPts val="1000"/>
              </a:spcBef>
              <a:spcAft>
                <a:spcPts val="0"/>
              </a:spcAft>
              <a:buNone/>
            </a:pPr>
            <a:endParaRPr sz="3000" dirty="0">
              <a:latin typeface="Franklin Gothic Book" panose="020B0503020102020204" pitchFamily="34" charset="0"/>
            </a:endParaRPr>
          </a:p>
          <a:p>
            <a:pPr marL="0" lvl="0" indent="0" algn="l" rtl="0">
              <a:spcBef>
                <a:spcPts val="1000"/>
              </a:spcBef>
              <a:spcAft>
                <a:spcPts val="0"/>
              </a:spcAft>
              <a:buNone/>
            </a:pPr>
            <a:r>
              <a:rPr lang="en-US" sz="3000" dirty="0">
                <a:latin typeface="Franklin Gothic Book" panose="020B0503020102020204" pitchFamily="34" charset="0"/>
              </a:rPr>
              <a:t>Complete the following sentence starters for each discipline discussed in the previous learning experience with civics, economics, geography and history. </a:t>
            </a:r>
            <a:endParaRPr sz="3000" dirty="0">
              <a:latin typeface="Franklin Gothic Book" panose="020B05030201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95"/>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Coming Up</a:t>
            </a:r>
            <a:endParaRPr dirty="0"/>
          </a:p>
        </p:txBody>
      </p:sp>
      <p:sp>
        <p:nvSpPr>
          <p:cNvPr id="680" name="Google Shape;680;p95"/>
          <p:cNvSpPr txBox="1">
            <a:spLocks noGrp="1"/>
          </p:cNvSpPr>
          <p:nvPr>
            <p:ph type="body" idx="1"/>
          </p:nvPr>
        </p:nvSpPr>
        <p:spPr>
          <a:prstGeom prst="rect">
            <a:avLst/>
          </a:prstGeom>
          <a:noFill/>
          <a:ln>
            <a:noFill/>
          </a:ln>
        </p:spPr>
        <p:txBody>
          <a:bodyPr spcFirstLastPara="1" wrap="square" lIns="91425" tIns="0" rIns="91425" bIns="0" anchor="ctr" anchorCtr="0">
            <a:noAutofit/>
          </a:bodyPr>
          <a:lstStyle/>
          <a:p>
            <a:pPr marL="228600" lvl="0" indent="-285750" algn="l" rtl="0">
              <a:spcBef>
                <a:spcPts val="1000"/>
              </a:spcBef>
              <a:spcAft>
                <a:spcPts val="0"/>
              </a:spcAft>
              <a:buSzPts val="2700"/>
              <a:buChar char="•"/>
            </a:pPr>
            <a:r>
              <a:rPr lang="en-US" sz="2700" dirty="0">
                <a:latin typeface="Franklin Gothic Book" panose="020B0503020102020204" pitchFamily="34" charset="0"/>
              </a:rPr>
              <a:t>Section E: How do students use the Using Evidence standards to analyze sources and apply relevant information to make evidence-based claims?</a:t>
            </a:r>
          </a:p>
          <a:p>
            <a:pPr marL="228600" lvl="0" indent="-285750" algn="l" rtl="0">
              <a:spcBef>
                <a:spcPts val="1000"/>
              </a:spcBef>
              <a:spcAft>
                <a:spcPts val="0"/>
              </a:spcAft>
              <a:buSzPts val="2700"/>
              <a:buChar char="•"/>
            </a:pPr>
            <a:r>
              <a:rPr lang="en-US" sz="2700" dirty="0">
                <a:latin typeface="Franklin Gothic Book" panose="020B0503020102020204" pitchFamily="34" charset="0"/>
              </a:rPr>
              <a:t>Section F: How do the Communicating Conclusions standards support students in synthesizing knowledge to support civic engagement?</a:t>
            </a:r>
            <a:endParaRPr sz="2700" dirty="0">
              <a:latin typeface="Franklin Gothic Book" panose="020B0503020102020204" pitchFamily="34" charset="0"/>
            </a:endParaRPr>
          </a:p>
          <a:p>
            <a:pPr marL="228600" lvl="0" indent="-285750" algn="l" rtl="0">
              <a:spcBef>
                <a:spcPts val="1000"/>
              </a:spcBef>
              <a:spcAft>
                <a:spcPts val="0"/>
              </a:spcAft>
              <a:buSzPts val="2700"/>
              <a:buChar char="•"/>
            </a:pPr>
            <a:r>
              <a:rPr lang="en-US" sz="2700" dirty="0">
                <a:latin typeface="Franklin Gothic Book" panose="020B0503020102020204" pitchFamily="34" charset="0"/>
              </a:rPr>
              <a:t>Section G: Reflection </a:t>
            </a:r>
            <a:endParaRPr dirty="0">
              <a:latin typeface="Franklin Gothic Book" panose="020B05030201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
        <p:nvSpPr>
          <p:cNvPr id="679" name="Google Shape;679;p9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97"/>
          <p:cNvSpPr txBox="1">
            <a:spLocks noGrp="1"/>
          </p:cNvSpPr>
          <p:nvPr>
            <p:ph type="ctrTitle"/>
          </p:nvPr>
        </p:nvSpPr>
        <p:spPr>
          <a:xfrm>
            <a:off x="2927842" y="1246889"/>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dirty="0"/>
              <a:t>Inquiry Practices of the </a:t>
            </a:r>
            <a:r>
              <a:rPr lang="en-US" i="1" dirty="0"/>
              <a:t>KAS for Social Studies</a:t>
            </a:r>
            <a:endParaRPr dirty="0"/>
          </a:p>
        </p:txBody>
      </p:sp>
      <p:sp>
        <p:nvSpPr>
          <p:cNvPr id="694" name="Google Shape;694;p97"/>
          <p:cNvSpPr txBox="1">
            <a:spLocks noGrp="1"/>
          </p:cNvSpPr>
          <p:nvPr>
            <p:ph type="subTitle" idx="1"/>
          </p:nvPr>
        </p:nvSpPr>
        <p:spPr>
          <a:xfrm>
            <a:off x="2813154" y="4066733"/>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400"/>
              <a:buNone/>
            </a:pPr>
            <a:r>
              <a:rPr lang="en-US" dirty="0"/>
              <a:t>Section E: Using Evidence</a:t>
            </a:r>
            <a:endParaRPr i="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8"/>
          <p:cNvSpPr txBox="1">
            <a:spLocks noGrp="1"/>
          </p:cNvSpPr>
          <p:nvPr>
            <p:ph type="title"/>
          </p:nvPr>
        </p:nvSpPr>
        <p:spPr>
          <a:xfrm>
            <a:off x="0" y="2820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300" dirty="0"/>
              <a:t>Module Overview</a:t>
            </a:r>
            <a:endParaRPr sz="4300" dirty="0"/>
          </a:p>
        </p:txBody>
      </p:sp>
      <p:sp>
        <p:nvSpPr>
          <p:cNvPr id="700" name="Google Shape;700;p98"/>
          <p:cNvSpPr txBox="1">
            <a:spLocks noGrp="1"/>
          </p:cNvSpPr>
          <p:nvPr>
            <p:ph type="body" idx="1"/>
          </p:nvPr>
        </p:nvSpPr>
        <p:spPr>
          <a:xfrm>
            <a:off x="696500" y="1070100"/>
            <a:ext cx="11207450" cy="4717800"/>
          </a:xfrm>
          <a:prstGeom prst="rect">
            <a:avLst/>
          </a:prstGeom>
          <a:noFill/>
          <a:ln>
            <a:noFill/>
          </a:ln>
        </p:spPr>
        <p:txBody>
          <a:bodyPr spcFirstLastPara="1" wrap="square" lIns="91425" tIns="45700" rIns="91425" bIns="45700" anchor="t" anchorCtr="0">
            <a:noAutofit/>
          </a:bodyPr>
          <a:lstStyle/>
          <a:p>
            <a:pPr marL="228600" lvl="0" indent="-222250" algn="l" rtl="0">
              <a:lnSpc>
                <a:spcPct val="90000"/>
              </a:lnSpc>
              <a:spcBef>
                <a:spcPts val="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A: Introduction- What is inquiry?</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B: What are Compelling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C: What are Supporting Questions, and how do students ask them?</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D: How do students investigate through the disciplinary strand standards?</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E: How do students use the Using Evidence standards to analyze sources and apply relevant information to make evidence-based claims?</a:t>
            </a: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F: How do the Communicating Conclusions standards support students in synthesizing knowledge to support civic engagement?</a:t>
            </a:r>
            <a:endParaRPr sz="2600" dirty="0">
              <a:solidFill>
                <a:srgbClr val="000000"/>
              </a:solidFill>
              <a:latin typeface="Franklin Gothic Book" panose="020B0503020102020204" pitchFamily="34" charset="0"/>
            </a:endParaRPr>
          </a:p>
          <a:p>
            <a:pPr marL="228600" lvl="0" indent="-222250" algn="l" rtl="0">
              <a:lnSpc>
                <a:spcPct val="90000"/>
              </a:lnSpc>
              <a:spcBef>
                <a:spcPts val="1000"/>
              </a:spcBef>
              <a:spcAft>
                <a:spcPts val="0"/>
              </a:spcAft>
              <a:buClr>
                <a:srgbClr val="000000"/>
              </a:buClr>
              <a:buSzPts val="2700"/>
              <a:buChar char="•"/>
            </a:pPr>
            <a:r>
              <a:rPr lang="en-US" sz="2600" dirty="0">
                <a:solidFill>
                  <a:srgbClr val="000000"/>
                </a:solidFill>
                <a:latin typeface="Franklin Gothic Book" panose="020B0503020102020204" pitchFamily="34" charset="0"/>
              </a:rPr>
              <a:t>Section G: Reflection </a:t>
            </a:r>
            <a:endParaRPr sz="2600" dirty="0">
              <a:solidFill>
                <a:srgbClr val="000000"/>
              </a:solidFill>
              <a:latin typeface="Franklin Gothic Book" panose="020B0503020102020204" pitchFamily="34" charset="0"/>
            </a:endParaRPr>
          </a:p>
        </p:txBody>
      </p:sp>
      <p:sp>
        <p:nvSpPr>
          <p:cNvPr id="701" name="Google Shape;701;p98" descr="Red arrow indicates section e. " title="Red Arrow"/>
          <p:cNvSpPr/>
          <p:nvPr/>
        </p:nvSpPr>
        <p:spPr>
          <a:xfrm>
            <a:off x="138148" y="3335700"/>
            <a:ext cx="816900" cy="4704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0"/>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Module Objectives</a:t>
            </a:r>
            <a:endParaRPr dirty="0"/>
          </a:p>
        </p:txBody>
      </p:sp>
      <p:sp>
        <p:nvSpPr>
          <p:cNvPr id="713" name="Google Shape;713;p100"/>
          <p:cNvSpPr txBox="1">
            <a:spLocks noGrp="1"/>
          </p:cNvSpPr>
          <p:nvPr>
            <p:ph type="body" idx="1"/>
          </p:nvPr>
        </p:nvSpPr>
        <p:spPr>
          <a:xfrm>
            <a:off x="385618" y="1012333"/>
            <a:ext cx="11420764" cy="4351200"/>
          </a:xfrm>
          <a:prstGeom prst="rect">
            <a:avLst/>
          </a:prstGeom>
          <a:noFill/>
          <a:ln>
            <a:noFill/>
          </a:ln>
        </p:spPr>
        <p:txBody>
          <a:bodyPr spcFirstLastPara="1" wrap="square" lIns="91425" tIns="45700" rIns="91425" bIns="45700" anchor="t" anchorCtr="0">
            <a:noAutofit/>
          </a:bodyPr>
          <a:lstStyle/>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inquiry practices as outlined in the </a:t>
            </a:r>
            <a:r>
              <a:rPr lang="en-US" i="1" dirty="0">
                <a:latin typeface="Franklin Gothic Book" panose="020B0503020102020204" pitchFamily="34" charset="0"/>
              </a:rPr>
              <a:t>KAS for Social Studies.</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Define inquiry as outlined in the </a:t>
            </a:r>
            <a:r>
              <a:rPr lang="en-US" i="1" dirty="0">
                <a:latin typeface="Franklin Gothic Book" panose="020B0503020102020204" pitchFamily="34" charset="0"/>
              </a:rPr>
              <a:t>KAS for Social Studies. </a:t>
            </a:r>
            <a:endParaRPr i="1"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characteristics of compelling and supporting questions.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Acquire ways to get students to engage with and create compelling and supporting questions when required.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skills and progressions found within the Using Evidence standards. </a:t>
            </a:r>
            <a:endParaRPr dirty="0">
              <a:latin typeface="Franklin Gothic Book" panose="020B0503020102020204" pitchFamily="34" charset="0"/>
            </a:endParaRPr>
          </a:p>
          <a:p>
            <a:pPr marL="228600" lvl="0" indent="-266700" algn="l" rtl="0">
              <a:spcBef>
                <a:spcPts val="500"/>
              </a:spcBef>
              <a:spcAft>
                <a:spcPts val="0"/>
              </a:spcAft>
              <a:buSzPts val="2400"/>
              <a:buFont typeface="Calibri"/>
              <a:buChar char="•"/>
            </a:pPr>
            <a:r>
              <a:rPr lang="en-US" dirty="0">
                <a:latin typeface="Franklin Gothic Book" panose="020B0503020102020204" pitchFamily="34" charset="0"/>
              </a:rPr>
              <a:t>Understand the four components of the Communicating Conclusions standards and find examples and strategies to implement these components.</a:t>
            </a:r>
            <a:endParaRPr dirty="0">
              <a:latin typeface="Franklin Gothic Book" panose="020B05030201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a:t>
            </a:r>
            <a:endParaRPr dirty="0"/>
          </a:p>
        </p:txBody>
      </p:sp>
      <p:sp>
        <p:nvSpPr>
          <p:cNvPr id="720" name="Google Shape;720;p101"/>
          <p:cNvSpPr txBox="1">
            <a:spLocks noGrp="1"/>
          </p:cNvSpPr>
          <p:nvPr>
            <p:ph type="body" idx="1"/>
          </p:nvPr>
        </p:nvSpPr>
        <p:spPr>
          <a:xfrm>
            <a:off x="133950" y="1462175"/>
            <a:ext cx="10515600" cy="46074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All valid claims must be based on logical evidence. </a:t>
            </a:r>
            <a:endParaRPr dirty="0"/>
          </a:p>
          <a:p>
            <a:pPr marL="457200" lvl="0" indent="0" algn="l" rtl="0">
              <a:spcBef>
                <a:spcPts val="1000"/>
              </a:spcBef>
              <a:spcAft>
                <a:spcPts val="0"/>
              </a:spcAft>
              <a:buNone/>
            </a:pPr>
            <a:endParaRPr sz="1200" dirty="0"/>
          </a:p>
          <a:p>
            <a:pPr marL="457200" lvl="0" indent="-342900" algn="l" rtl="0">
              <a:spcBef>
                <a:spcPts val="1000"/>
              </a:spcBef>
              <a:spcAft>
                <a:spcPts val="0"/>
              </a:spcAft>
              <a:buSzPts val="1800"/>
              <a:buChar char="•"/>
            </a:pPr>
            <a:r>
              <a:rPr lang="en-US" dirty="0"/>
              <a:t>In order for students to construct coherent arguments and explanations using their understanding of the social studies disciplines, they must understand how to substantiate those claims using evidence. </a:t>
            </a:r>
            <a:endParaRPr dirty="0"/>
          </a:p>
          <a:p>
            <a:pPr marL="457200" lvl="0" indent="0" algn="l" rtl="0">
              <a:spcBef>
                <a:spcPts val="1000"/>
              </a:spcBef>
              <a:spcAft>
                <a:spcPts val="0"/>
              </a:spcAft>
              <a:buNone/>
            </a:pPr>
            <a:endParaRPr sz="1200" dirty="0"/>
          </a:p>
          <a:p>
            <a:pPr marL="457200" lvl="0" indent="-342900" algn="l" rtl="0">
              <a:spcBef>
                <a:spcPts val="1000"/>
              </a:spcBef>
              <a:spcAft>
                <a:spcPts val="0"/>
              </a:spcAft>
              <a:buSzPts val="1800"/>
              <a:buChar char="•"/>
            </a:pPr>
            <a:r>
              <a:rPr lang="en-US" dirty="0"/>
              <a:t>This skill requires students to collect, evaluate and synthesize evidence from primary and secondary sources to develop and support a claim. </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02"/>
          <p:cNvSpPr txBox="1">
            <a:spLocks noGrp="1"/>
          </p:cNvSpPr>
          <p:nvPr>
            <p:ph type="title"/>
          </p:nvPr>
        </p:nvSpPr>
        <p:spPr>
          <a:xfrm>
            <a:off x="0" y="-38428"/>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(continued)</a:t>
            </a:r>
            <a:endParaRPr dirty="0"/>
          </a:p>
        </p:txBody>
      </p:sp>
      <p:sp>
        <p:nvSpPr>
          <p:cNvPr id="728" name="Google Shape;728;p102"/>
          <p:cNvSpPr txBox="1">
            <a:spLocks noGrp="1"/>
          </p:cNvSpPr>
          <p:nvPr>
            <p:ph type="body" idx="1"/>
          </p:nvPr>
        </p:nvSpPr>
        <p:spPr>
          <a:xfrm>
            <a:off x="212703" y="881094"/>
            <a:ext cx="6659400" cy="4603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2700"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2700" dirty="0">
              <a:solidFill>
                <a:srgbClr val="000000"/>
              </a:solidFill>
              <a:latin typeface="Source Sans Pro"/>
              <a:ea typeface="Source Sans Pro"/>
              <a:cs typeface="Source Sans Pro"/>
              <a:sym typeface="Source Sans Pro"/>
            </a:endParaRPr>
          </a:p>
          <a:p>
            <a:pPr marL="57150" lvl="0" indent="0" algn="l" rtl="0">
              <a:lnSpc>
                <a:spcPct val="115000"/>
              </a:lnSpc>
              <a:spcBef>
                <a:spcPts val="0"/>
              </a:spcBef>
              <a:spcAft>
                <a:spcPts val="0"/>
              </a:spcAft>
              <a:buClr>
                <a:srgbClr val="000000"/>
              </a:buClr>
              <a:buSzPts val="2700"/>
              <a:buNone/>
            </a:pPr>
            <a:r>
              <a:rPr lang="en-US" sz="2700" dirty="0">
                <a:solidFill>
                  <a:srgbClr val="000000"/>
                </a:solidFill>
                <a:latin typeface="Franklin Gothic Book" panose="020B0503020102020204" pitchFamily="34" charset="0"/>
                <a:ea typeface="Source Sans Pro"/>
                <a:cs typeface="Source Sans Pro"/>
                <a:sym typeface="Source Sans Pro"/>
              </a:rPr>
              <a:t>Students are not only using sources to create claims, but they are using evidence to construct their knowledge relating to the disciplinary strand standards. Thus, students should use evidence to not only evaluate but also to formulate their conclusions. </a:t>
            </a:r>
            <a:endParaRPr sz="2700" dirty="0">
              <a:solidFill>
                <a:srgbClr val="000000"/>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pic>
        <p:nvPicPr>
          <p:cNvPr id="2" name="Picture 2" descr="Diagram&#10;&#10;Description automatically generated">
            <a:extLst>
              <a:ext uri="{FF2B5EF4-FFF2-40B4-BE49-F238E27FC236}">
                <a16:creationId xmlns:a16="http://schemas.microsoft.com/office/drawing/2014/main" id="{8D4DEA05-3508-28FD-1B0E-43912BA7D200}"/>
              </a:ext>
            </a:extLst>
          </p:cNvPr>
          <p:cNvPicPr>
            <a:picLocks noChangeAspect="1"/>
          </p:cNvPicPr>
          <p:nvPr/>
        </p:nvPicPr>
        <p:blipFill>
          <a:blip r:embed="rId3"/>
          <a:stretch>
            <a:fillRect/>
          </a:stretch>
        </p:blipFill>
        <p:spPr>
          <a:xfrm>
            <a:off x="7692723" y="849616"/>
            <a:ext cx="3867150" cy="42291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txBox="1">
            <a:spLocks noGrp="1"/>
          </p:cNvSpPr>
          <p:nvPr>
            <p:ph type="title"/>
          </p:nvPr>
        </p:nvSpPr>
        <p:spPr>
          <a:xfrm>
            <a:off x="0" y="73152"/>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What is inquiry? </a:t>
            </a:r>
            <a:endParaRPr dirty="0"/>
          </a:p>
        </p:txBody>
      </p:sp>
      <p:sp>
        <p:nvSpPr>
          <p:cNvPr id="184" name="Google Shape;184;p25"/>
          <p:cNvSpPr txBox="1">
            <a:spLocks noGrp="1"/>
          </p:cNvSpPr>
          <p:nvPr>
            <p:ph type="body" idx="1"/>
          </p:nvPr>
        </p:nvSpPr>
        <p:spPr>
          <a:xfrm>
            <a:off x="253584" y="1445551"/>
            <a:ext cx="9557166"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4000" dirty="0">
                <a:latin typeface="Franklin Gothic Book" panose="020B0503020102020204" pitchFamily="34" charset="0"/>
              </a:rPr>
              <a:t>Individually, with a partner, grade-level team or Professional Learning Community, answer the following question:</a:t>
            </a:r>
            <a:endParaRPr sz="4000" dirty="0">
              <a:latin typeface="Franklin Gothic Book" panose="020B0503020102020204" pitchFamily="34" charset="0"/>
            </a:endParaRPr>
          </a:p>
          <a:p>
            <a:pPr marL="0" lvl="0" indent="0" algn="l" rtl="0">
              <a:lnSpc>
                <a:spcPct val="90000"/>
              </a:lnSpc>
              <a:spcBef>
                <a:spcPts val="1000"/>
              </a:spcBef>
              <a:spcAft>
                <a:spcPts val="0"/>
              </a:spcAft>
              <a:buClr>
                <a:schemeClr val="dk1"/>
              </a:buClr>
              <a:buSzPts val="2800"/>
              <a:buNone/>
            </a:pPr>
            <a:endParaRPr sz="4000" dirty="0">
              <a:latin typeface="Franklin Gothic Book" panose="020B0503020102020204" pitchFamily="34" charset="0"/>
            </a:endParaRPr>
          </a:p>
          <a:p>
            <a:pPr marL="685800" lvl="1" indent="-228600" algn="l" rtl="0">
              <a:lnSpc>
                <a:spcPct val="90000"/>
              </a:lnSpc>
              <a:spcBef>
                <a:spcPts val="500"/>
              </a:spcBef>
              <a:spcAft>
                <a:spcPts val="0"/>
              </a:spcAft>
              <a:buClr>
                <a:schemeClr val="dk1"/>
              </a:buClr>
              <a:buSzPts val="2400"/>
              <a:buChar char="•"/>
            </a:pPr>
            <a:r>
              <a:rPr lang="en-US" sz="3600" dirty="0">
                <a:latin typeface="Franklin Gothic Book" panose="020B0503020102020204" pitchFamily="34" charset="0"/>
              </a:rPr>
              <a:t>What is challenging or confusing about inquiry? What do you wonder about?</a:t>
            </a:r>
            <a:endParaRPr sz="3600" dirty="0">
              <a:latin typeface="Franklin Gothic Book" panose="020B0503020102020204" pitchFamily="34" charset="0"/>
            </a:endParaRPr>
          </a:p>
        </p:txBody>
      </p:sp>
      <p:pic>
        <p:nvPicPr>
          <p:cNvPr id="185" name="Google Shape;185;p25" descr="Inquiry Icons - Download Free Vector Icons | Noun Project"/>
          <p:cNvPicPr preferRelativeResize="0"/>
          <p:nvPr/>
        </p:nvPicPr>
        <p:blipFill rotWithShape="1">
          <a:blip r:embed="rId3">
            <a:alphaModFix/>
          </a:blip>
          <a:srcRect/>
          <a:stretch/>
        </p:blipFill>
        <p:spPr>
          <a:xfrm>
            <a:off x="8630513" y="-182997"/>
            <a:ext cx="3163697" cy="3163697"/>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03"/>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Why does using evidence matter?</a:t>
            </a:r>
            <a:endParaRPr dirty="0"/>
          </a:p>
        </p:txBody>
      </p:sp>
      <p:sp>
        <p:nvSpPr>
          <p:cNvPr id="736" name="Google Shape;736;p103"/>
          <p:cNvSpPr txBox="1">
            <a:spLocks noGrp="1"/>
          </p:cNvSpPr>
          <p:nvPr>
            <p:ph type="body" idx="1"/>
          </p:nvPr>
        </p:nvSpPr>
        <p:spPr>
          <a:xfrm>
            <a:off x="191988" y="903614"/>
            <a:ext cx="11572800" cy="46659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solidFill>
                  <a:srgbClr val="000000"/>
                </a:solidFill>
                <a:latin typeface="Franklin Gothic Book" panose="020B0503020102020204" pitchFamily="34" charset="0"/>
              </a:rPr>
              <a:t>In social studies classrooms in Kentucky, </a:t>
            </a:r>
            <a:r>
              <a:rPr lang="en-US" sz="2500" dirty="0">
                <a:latin typeface="Franklin Gothic Book" panose="020B0503020102020204" pitchFamily="34" charset="0"/>
              </a:rPr>
              <a:t>students will craft arguments, apply reasoning, make comparisons, corroborate their sources and interpret and synthesize evidence as political scientists, economists, geographers and historians. </a:t>
            </a:r>
            <a:endParaRPr sz="2500" dirty="0">
              <a:latin typeface="Franklin Gothic Book" panose="020B0503020102020204" pitchFamily="34" charset="0"/>
            </a:endParaRPr>
          </a:p>
          <a:p>
            <a:pPr marL="0" lvl="0" indent="0" algn="l" rtl="0">
              <a:spcBef>
                <a:spcPts val="1000"/>
              </a:spcBef>
              <a:spcAft>
                <a:spcPts val="0"/>
              </a:spcAft>
              <a:buNone/>
            </a:pPr>
            <a:endParaRPr sz="2500" dirty="0">
              <a:latin typeface="Franklin Gothic Book" panose="020B0503020102020204" pitchFamily="34" charset="0"/>
            </a:endParaRPr>
          </a:p>
          <a:p>
            <a:pPr marL="0" lvl="0" indent="0" algn="l" rtl="0">
              <a:spcBef>
                <a:spcPts val="1000"/>
              </a:spcBef>
              <a:spcAft>
                <a:spcPts val="0"/>
              </a:spcAft>
              <a:buNone/>
            </a:pPr>
            <a:r>
              <a:rPr lang="en-US" sz="2500" dirty="0">
                <a:latin typeface="Franklin Gothic Book" panose="020B0503020102020204" pitchFamily="34" charset="0"/>
              </a:rPr>
              <a:t>The process of using </a:t>
            </a:r>
            <a:r>
              <a:rPr lang="en-US" sz="2500" dirty="0">
                <a:solidFill>
                  <a:srgbClr val="000000"/>
                </a:solidFill>
                <a:latin typeface="Franklin Gothic Book" panose="020B0503020102020204" pitchFamily="34" charset="0"/>
              </a:rPr>
              <a:t>evidence to not only evaluate but also to formulate their conclusions</a:t>
            </a:r>
            <a:r>
              <a:rPr lang="en-US" sz="2500" dirty="0">
                <a:latin typeface="Franklin Gothic Book" panose="020B0503020102020204" pitchFamily="34" charset="0"/>
              </a:rPr>
              <a:t> will better prepare students for the responsibilities and demands of civic life. </a:t>
            </a: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r>
              <a:rPr lang="en-US" sz="2500" dirty="0">
                <a:solidFill>
                  <a:srgbClr val="000000"/>
                </a:solidFill>
                <a:latin typeface="Franklin Gothic Book" panose="020B0503020102020204" pitchFamily="34" charset="0"/>
              </a:rPr>
              <a:t>By studying the disciplines of civics, economics, geography and history, working individually and/or collaboratively, students will read, synthesize ideas, compose and communicate ideas effectively to analyze issues from multiple perspectives, make decisions and solve problems as a responsible member of society. </a:t>
            </a:r>
            <a:endParaRPr sz="2500" dirty="0">
              <a:solidFill>
                <a:srgbClr val="000000"/>
              </a:solidFill>
              <a:latin typeface="Franklin Gothic Book" panose="020B0503020102020204" pitchFamily="34" charset="0"/>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endParaRPr sz="2000" dirty="0">
              <a:solidFill>
                <a:srgbClr val="000000"/>
              </a:solidFill>
            </a:endParaRPr>
          </a:p>
          <a:p>
            <a:pPr marL="0" lvl="0" indent="0" algn="l" rtl="0">
              <a:spcBef>
                <a:spcPts val="1000"/>
              </a:spcBef>
              <a:spcAft>
                <a:spcPts val="0"/>
              </a:spcAft>
              <a:buNone/>
            </a:pPr>
            <a:r>
              <a:rPr lang="en-US" sz="2000" dirty="0">
                <a:solidFill>
                  <a:srgbClr val="000000"/>
                </a:solidFill>
              </a:rPr>
              <a:t>. </a:t>
            </a:r>
            <a:endParaRPr sz="2000" dirty="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4"/>
          <p:cNvSpPr txBox="1">
            <a:spLocks noGrp="1"/>
          </p:cNvSpPr>
          <p:nvPr>
            <p:ph type="title"/>
          </p:nvPr>
        </p:nvSpPr>
        <p:spPr>
          <a:xfrm>
            <a:off x="0" y="0"/>
            <a:ext cx="1187221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Purpose and Function </a:t>
            </a:r>
            <a:endParaRPr dirty="0"/>
          </a:p>
        </p:txBody>
      </p:sp>
      <p:sp>
        <p:nvSpPr>
          <p:cNvPr id="743" name="Google Shape;743;p104"/>
          <p:cNvSpPr txBox="1">
            <a:spLocks noGrp="1"/>
          </p:cNvSpPr>
          <p:nvPr>
            <p:ph type="body" idx="1"/>
          </p:nvPr>
        </p:nvSpPr>
        <p:spPr>
          <a:xfrm>
            <a:off x="319790" y="1073128"/>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3600"/>
              <a:buNone/>
            </a:pPr>
            <a:r>
              <a:rPr lang="en-US" sz="3600" dirty="0">
                <a:solidFill>
                  <a:srgbClr val="3F3F3F"/>
                </a:solidFill>
                <a:latin typeface="Franklin Gothic Book" panose="020B0503020102020204" pitchFamily="34" charset="0"/>
                <a:ea typeface="Source Sans Pro"/>
                <a:cs typeface="Source Sans Pro"/>
                <a:sym typeface="Source Sans Pro"/>
              </a:rPr>
              <a:t>Students should have opportunities to use evidence to…</a:t>
            </a:r>
            <a:endParaRPr sz="36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Spark compelling questions;</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Ask discipline specific supporting questions;</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Construct new knowledge when engaging with the disciplinary strand standards; and</a:t>
            </a:r>
            <a:endParaRPr sz="3200" dirty="0">
              <a:solidFill>
                <a:srgbClr val="3F3F3F"/>
              </a:solidFill>
              <a:latin typeface="Franklin Gothic Book" panose="020B0503020102020204" pitchFamily="34" charset="0"/>
              <a:ea typeface="Source Sans Pro"/>
              <a:cs typeface="Source Sans Pro"/>
              <a:sym typeface="Source Sans Pro"/>
            </a:endParaRPr>
          </a:p>
          <a:p>
            <a:pPr marL="1371600" lvl="2" indent="-457200" algn="l" rtl="0">
              <a:lnSpc>
                <a:spcPct val="115000"/>
              </a:lnSpc>
              <a:spcBef>
                <a:spcPts val="0"/>
              </a:spcBef>
              <a:spcAft>
                <a:spcPts val="0"/>
              </a:spcAft>
              <a:buClr>
                <a:srgbClr val="3F3F3F"/>
              </a:buClr>
              <a:buSzPts val="3600"/>
              <a:buFont typeface="Source Sans Pro"/>
              <a:buChar char="•"/>
            </a:pPr>
            <a:r>
              <a:rPr lang="en-US" sz="3200" dirty="0">
                <a:solidFill>
                  <a:srgbClr val="3F3F3F"/>
                </a:solidFill>
                <a:latin typeface="Franklin Gothic Book" panose="020B0503020102020204" pitchFamily="34" charset="0"/>
                <a:ea typeface="Source Sans Pro"/>
                <a:cs typeface="Source Sans Pro"/>
                <a:sym typeface="Source Sans Pro"/>
              </a:rPr>
              <a:t>Develop claims.</a:t>
            </a:r>
            <a:endParaRPr sz="3200" dirty="0">
              <a:solidFill>
                <a:srgbClr val="3F3F3F"/>
              </a:solidFill>
              <a:latin typeface="Franklin Gothic Book" panose="020B0503020102020204" pitchFamily="34" charset="0"/>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105"/>
          <p:cNvSpPr txBox="1">
            <a:spLocks noGrp="1"/>
          </p:cNvSpPr>
          <p:nvPr>
            <p:ph type="title"/>
          </p:nvPr>
        </p:nvSpPr>
        <p:spPr>
          <a:xfrm>
            <a:off x="133662" y="-42791"/>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Purpose and Function (continued)</a:t>
            </a:r>
            <a:endParaRPr dirty="0"/>
          </a:p>
        </p:txBody>
      </p:sp>
      <p:sp>
        <p:nvSpPr>
          <p:cNvPr id="750" name="Google Shape;750;p105"/>
          <p:cNvSpPr txBox="1">
            <a:spLocks noGrp="1"/>
          </p:cNvSpPr>
          <p:nvPr>
            <p:ph type="body" idx="1"/>
          </p:nvPr>
        </p:nvSpPr>
        <p:spPr>
          <a:xfrm>
            <a:off x="612091" y="1140516"/>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3600"/>
              <a:buNone/>
            </a:pPr>
            <a:r>
              <a:rPr lang="en-US" sz="3600" dirty="0">
                <a:solidFill>
                  <a:srgbClr val="3F3F3F"/>
                </a:solidFill>
                <a:latin typeface="Source Sans Pro"/>
                <a:ea typeface="Source Sans Pro"/>
                <a:cs typeface="Source Sans Pro"/>
                <a:sym typeface="Source Sans Pro"/>
              </a:rPr>
              <a:t>Within the Using Evidence standards, students are required to:</a:t>
            </a:r>
          </a:p>
          <a:p>
            <a:pPr indent="-457200">
              <a:lnSpc>
                <a:spcPct val="115000"/>
              </a:lnSpc>
              <a:spcBef>
                <a:spcPts val="0"/>
              </a:spcBef>
              <a:buClr>
                <a:srgbClr val="3F3F3F"/>
              </a:buClr>
              <a:buSzPts val="3600"/>
            </a:pPr>
            <a:r>
              <a:rPr lang="en-US" sz="3200" dirty="0">
                <a:solidFill>
                  <a:srgbClr val="3F3F3F"/>
                </a:solidFill>
                <a:latin typeface="Source Sans Pro"/>
                <a:ea typeface="Source Sans Pro"/>
                <a:cs typeface="Source Sans Pro"/>
                <a:sym typeface="Source Sans Pro"/>
              </a:rPr>
              <a:t>Use sources to answer compelling and supporting questions.</a:t>
            </a:r>
          </a:p>
          <a:p>
            <a:pPr indent="-457200">
              <a:lnSpc>
                <a:spcPct val="115000"/>
              </a:lnSpc>
              <a:spcBef>
                <a:spcPts val="0"/>
              </a:spcBef>
              <a:buClr>
                <a:srgbClr val="3F3F3F"/>
              </a:buClr>
              <a:buSzPts val="3600"/>
            </a:pPr>
            <a:r>
              <a:rPr lang="en-US" sz="3200" dirty="0">
                <a:solidFill>
                  <a:srgbClr val="3F3F3F"/>
                </a:solidFill>
                <a:latin typeface="Source Sans Pro"/>
                <a:ea typeface="Source Sans Pro"/>
                <a:cs typeface="Source Sans Pro"/>
                <a:sym typeface="Source Sans Pro"/>
              </a:rPr>
              <a:t>Analyze sources and apply relevant information to make evidence-based claims when answering compelling and supporting questions. </a:t>
            </a:r>
            <a:endParaRPr sz="3200" dirty="0">
              <a:solidFill>
                <a:srgbClr val="3F3F3F"/>
              </a:solidFill>
              <a:latin typeface="Source Sans Pro"/>
              <a:ea typeface="Source Sans Pro"/>
              <a:cs typeface="Source Sans Pro"/>
              <a:sym typeface="Source Sans Pro"/>
            </a:endParaRPr>
          </a:p>
          <a:p>
            <a:pPr marL="0" lvl="0" indent="0" algn="l" rtl="0">
              <a:spcBef>
                <a:spcPts val="1000"/>
              </a:spcBef>
              <a:spcAft>
                <a:spcPts val="0"/>
              </a:spcAft>
              <a:buNone/>
            </a:pP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6"/>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Selecting Sources</a:t>
            </a:r>
            <a:endParaRPr dirty="0"/>
          </a:p>
        </p:txBody>
      </p:sp>
      <p:sp>
        <p:nvSpPr>
          <p:cNvPr id="757" name="Google Shape;757;p106"/>
          <p:cNvSpPr txBox="1">
            <a:spLocks noGrp="1"/>
          </p:cNvSpPr>
          <p:nvPr>
            <p:ph type="body" idx="1"/>
          </p:nvPr>
        </p:nvSpPr>
        <p:spPr>
          <a:xfrm>
            <a:off x="330449" y="1043538"/>
            <a:ext cx="109485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000" dirty="0">
                <a:solidFill>
                  <a:srgbClr val="000000"/>
                </a:solidFill>
                <a:latin typeface="Franklin Gothic Book" panose="020B0503020102020204" pitchFamily="34" charset="0"/>
              </a:rPr>
              <a:t>When educators are selecting resources, they should ask the following questions: </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represent a variety of print and non-print sources, which may include but is not limited to visuals, charts, data and traditional text?</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Are the sources complex and grade-level appropriate?</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provide access and opportunity for grade-level work?</a:t>
            </a:r>
            <a:endParaRPr sz="3000" dirty="0">
              <a:solidFill>
                <a:srgbClr val="000000"/>
              </a:solidFill>
              <a:latin typeface="Franklin Gothic Book" panose="020B0503020102020204" pitchFamily="34" charset="0"/>
            </a:endParaRPr>
          </a:p>
          <a:p>
            <a:pPr marL="457200" lvl="0" indent="-406400" algn="l" rtl="0">
              <a:lnSpc>
                <a:spcPct val="115000"/>
              </a:lnSpc>
              <a:spcBef>
                <a:spcPts val="0"/>
              </a:spcBef>
              <a:spcAft>
                <a:spcPts val="0"/>
              </a:spcAft>
              <a:buClr>
                <a:srgbClr val="000000"/>
              </a:buClr>
              <a:buSzPts val="2800"/>
              <a:buChar char="•"/>
            </a:pPr>
            <a:r>
              <a:rPr lang="en-US" sz="3000" dirty="0">
                <a:solidFill>
                  <a:srgbClr val="000000"/>
                </a:solidFill>
                <a:latin typeface="Franklin Gothic Book" panose="020B0503020102020204" pitchFamily="34" charset="0"/>
              </a:rPr>
              <a:t>Do the sources incorporate multiple perspectives?</a:t>
            </a:r>
            <a:endParaRPr sz="30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7"/>
          <p:cNvSpPr txBox="1">
            <a:spLocks noGrp="1"/>
          </p:cNvSpPr>
          <p:nvPr>
            <p:ph type="title"/>
          </p:nvPr>
        </p:nvSpPr>
        <p:spPr>
          <a:xfrm>
            <a:off x="163347"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Connecting Supporting Questions and Sources</a:t>
            </a:r>
            <a:endParaRPr dirty="0">
              <a:solidFill>
                <a:srgbClr val="FF0000"/>
              </a:solidFill>
              <a:latin typeface="Franklin Gothic Medium" panose="020B0603020102020204" pitchFamily="34" charset="0"/>
            </a:endParaRPr>
          </a:p>
        </p:txBody>
      </p:sp>
      <p:sp>
        <p:nvSpPr>
          <p:cNvPr id="764" name="Google Shape;764;p107"/>
          <p:cNvSpPr txBox="1">
            <a:spLocks noGrp="1"/>
          </p:cNvSpPr>
          <p:nvPr>
            <p:ph type="body" idx="1"/>
          </p:nvPr>
        </p:nvSpPr>
        <p:spPr>
          <a:xfrm>
            <a:off x="448160" y="1253400"/>
            <a:ext cx="1174384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100" dirty="0">
                <a:solidFill>
                  <a:srgbClr val="000000"/>
                </a:solidFill>
                <a:latin typeface="Franklin Gothic Book" panose="020B0503020102020204" pitchFamily="34" charset="0"/>
              </a:rPr>
              <a:t>When connecting supporting questions and sources, the following must be considered: The selected sources must: </a:t>
            </a:r>
            <a:endParaRPr sz="3100" dirty="0">
              <a:solidFill>
                <a:srgbClr val="000000"/>
              </a:solidFill>
              <a:latin typeface="Franklin Gothic Book" panose="020B0503020102020204" pitchFamily="34" charset="0"/>
            </a:endParaRPr>
          </a:p>
          <a:p>
            <a:pPr marL="0" lvl="0" indent="0" algn="l" rtl="0">
              <a:lnSpc>
                <a:spcPct val="100000"/>
              </a:lnSpc>
              <a:spcBef>
                <a:spcPts val="0"/>
              </a:spcBef>
              <a:spcAft>
                <a:spcPts val="0"/>
              </a:spcAft>
              <a:buClr>
                <a:schemeClr val="dk1"/>
              </a:buClr>
              <a:buSzPts val="1100"/>
              <a:buFont typeface="Arial"/>
              <a:buNone/>
            </a:pP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Be purposeful.</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Be clearly aligned to the questions.</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Provide evidence to support claims and refute opposing claims when students are answering questions.</a:t>
            </a:r>
            <a:endParaRPr sz="3100" dirty="0">
              <a:solidFill>
                <a:srgbClr val="000000"/>
              </a:solidFill>
              <a:latin typeface="Franklin Gothic Book" panose="020B0503020102020204" pitchFamily="34" charset="0"/>
            </a:endParaRPr>
          </a:p>
          <a:p>
            <a:pPr marL="457200" lvl="0" indent="-425450" algn="l" rtl="0">
              <a:lnSpc>
                <a:spcPct val="100000"/>
              </a:lnSpc>
              <a:spcBef>
                <a:spcPts val="0"/>
              </a:spcBef>
              <a:spcAft>
                <a:spcPts val="0"/>
              </a:spcAft>
              <a:buClr>
                <a:srgbClr val="000000"/>
              </a:buClr>
              <a:buSzPts val="3100"/>
              <a:buChar char="•"/>
            </a:pPr>
            <a:r>
              <a:rPr lang="en-US" sz="3100" dirty="0">
                <a:solidFill>
                  <a:srgbClr val="000000"/>
                </a:solidFill>
                <a:latin typeface="Franklin Gothic Book" panose="020B0503020102020204" pitchFamily="34" charset="0"/>
              </a:rPr>
              <a:t>Provide opportunities for students to engage in disciplinary thinking. </a:t>
            </a:r>
            <a:endParaRPr sz="31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0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(1)</a:t>
            </a:r>
            <a:endParaRPr dirty="0"/>
          </a:p>
        </p:txBody>
      </p:sp>
      <p:sp>
        <p:nvSpPr>
          <p:cNvPr id="771" name="Google Shape;771;p108"/>
          <p:cNvSpPr txBox="1">
            <a:spLocks noGrp="1"/>
          </p:cNvSpPr>
          <p:nvPr>
            <p:ph type="body" idx="1"/>
          </p:nvPr>
        </p:nvSpPr>
        <p:spPr>
          <a:xfrm>
            <a:off x="81600" y="774078"/>
            <a:ext cx="12110400" cy="5070000"/>
          </a:xfrm>
          <a:prstGeom prst="rect">
            <a:avLst/>
          </a:prstGeom>
        </p:spPr>
        <p:txBody>
          <a:bodyPr spcFirstLastPara="1" wrap="square" lIns="91425" tIns="45700" rIns="91425" bIns="45700" anchor="t" anchorCtr="0">
            <a:noAutofit/>
          </a:bodyPr>
          <a:lstStyle/>
          <a:p>
            <a:pPr marL="69850" lvl="0" indent="0" algn="l" rtl="0">
              <a:spcBef>
                <a:spcPts val="1000"/>
              </a:spcBef>
              <a:spcAft>
                <a:spcPts val="0"/>
              </a:spcAft>
              <a:buSzPts val="2500"/>
              <a:buNone/>
            </a:pPr>
            <a:r>
              <a:rPr lang="en-US" sz="2100" dirty="0">
                <a:latin typeface="Franklin Gothic Book" panose="020B0503020102020204" pitchFamily="34" charset="0"/>
              </a:rPr>
              <a:t>In the </a:t>
            </a:r>
            <a:r>
              <a:rPr lang="en-US" sz="2100" i="1" dirty="0">
                <a:latin typeface="Franklin Gothic Book" panose="020B0503020102020204" pitchFamily="34" charset="0"/>
              </a:rPr>
              <a:t>KAS for Social Studies</a:t>
            </a:r>
            <a:r>
              <a:rPr lang="en-US" sz="2100" dirty="0">
                <a:latin typeface="Franklin Gothic Book" panose="020B0503020102020204" pitchFamily="34" charset="0"/>
              </a:rPr>
              <a:t>, the Using Evidence standards progress to develop to a higher, better or more advanced application of the skill stated in the standard. For example, a student’s interaction in elementary school with </a:t>
            </a:r>
            <a:r>
              <a:rPr lang="en-US" sz="2100" dirty="0">
                <a:highlight>
                  <a:srgbClr val="FFFF00"/>
                </a:highlight>
                <a:latin typeface="Franklin Gothic Book" panose="020B0503020102020204" pitchFamily="34" charset="0"/>
              </a:rPr>
              <a:t>multiple perspectives</a:t>
            </a:r>
            <a:r>
              <a:rPr lang="en-US" sz="2100" dirty="0">
                <a:latin typeface="Franklin Gothic Book" panose="020B0503020102020204" pitchFamily="34" charset="0"/>
              </a:rPr>
              <a:t> progresses as follows:</a:t>
            </a:r>
          </a:p>
          <a:p>
            <a:pPr marL="412750" indent="-342900">
              <a:spcBef>
                <a:spcPts val="1000"/>
              </a:spcBef>
              <a:buSzPts val="2500"/>
            </a:pPr>
            <a:r>
              <a:rPr lang="en-US" sz="2100" dirty="0">
                <a:latin typeface="Franklin Gothic Book" panose="020B0503020102020204" pitchFamily="34" charset="0"/>
              </a:rPr>
              <a:t>K.I.UE.1 Identify information from two or more sources to investigate characteristics of a community. </a:t>
            </a:r>
          </a:p>
          <a:p>
            <a:pPr marL="412750" indent="-342900">
              <a:spcBef>
                <a:spcPts val="1000"/>
              </a:spcBef>
              <a:buSzPts val="2500"/>
            </a:pPr>
            <a:r>
              <a:rPr lang="en-US" sz="2100" dirty="0">
                <a:latin typeface="Franklin Gothic Book" panose="020B0503020102020204" pitchFamily="34" charset="0"/>
              </a:rPr>
              <a:t>1.I.UE.1 Identify information from two or more sources to describe multiple perspectives about communities in Kentucky.</a:t>
            </a:r>
          </a:p>
          <a:p>
            <a:pPr marL="412750" indent="-342900">
              <a:spcBef>
                <a:spcPts val="1000"/>
              </a:spcBef>
              <a:buSzPts val="2500"/>
            </a:pPr>
            <a:r>
              <a:rPr lang="en-US" sz="2100" dirty="0">
                <a:latin typeface="Franklin Gothic Book" panose="020B0503020102020204" pitchFamily="34" charset="0"/>
              </a:rPr>
              <a:t>2.I.UE.3 Identify a primary and secondary source, and explain who created it, when they created it, where they created it and why they created it. </a:t>
            </a:r>
          </a:p>
          <a:p>
            <a:pPr marL="412750" indent="-342900">
              <a:spcBef>
                <a:spcPts val="1000"/>
              </a:spcBef>
              <a:buSzPts val="2500"/>
            </a:pPr>
            <a:r>
              <a:rPr lang="en-US" sz="2100" dirty="0">
                <a:latin typeface="Franklin Gothic Book" panose="020B0503020102020204" pitchFamily="34" charset="0"/>
              </a:rPr>
              <a:t>3.I.UE.1 Describe how multiple perspectives shape the content and style of a primary and secondary source.</a:t>
            </a:r>
          </a:p>
          <a:p>
            <a:pPr marL="412750" indent="-342900">
              <a:spcBef>
                <a:spcPts val="1000"/>
              </a:spcBef>
              <a:buSzPts val="2500"/>
            </a:pPr>
            <a:r>
              <a:rPr lang="en-US" sz="2100" dirty="0">
                <a:highlight>
                  <a:srgbClr val="FFFF00"/>
                </a:highlight>
                <a:latin typeface="Franklin Gothic Book" panose="020B0503020102020204" pitchFamily="34" charset="0"/>
              </a:rPr>
              <a:t>4.I.UE.1 Integrate evidence from two or more sources to answer compelling and supporting questions. 4.I.UE.2 Determine the value and limitations of primary and secondary sources</a:t>
            </a:r>
          </a:p>
          <a:p>
            <a:pPr marL="412750" indent="-342900">
              <a:spcBef>
                <a:spcPts val="1000"/>
              </a:spcBef>
              <a:buSzPts val="2500"/>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09"/>
          <p:cNvSpPr txBox="1">
            <a:spLocks noGrp="1"/>
          </p:cNvSpPr>
          <p:nvPr>
            <p:ph type="title"/>
          </p:nvPr>
        </p:nvSpPr>
        <p:spPr>
          <a:xfrm>
            <a:off x="0" y="6582"/>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(2)</a:t>
            </a:r>
            <a:endParaRPr dirty="0"/>
          </a:p>
        </p:txBody>
      </p:sp>
      <p:sp>
        <p:nvSpPr>
          <p:cNvPr id="778" name="Google Shape;778;p109"/>
          <p:cNvSpPr txBox="1">
            <a:spLocks noGrp="1"/>
          </p:cNvSpPr>
          <p:nvPr>
            <p:ph type="body" idx="1"/>
          </p:nvPr>
        </p:nvSpPr>
        <p:spPr>
          <a:xfrm>
            <a:off x="93750" y="669432"/>
            <a:ext cx="12004500" cy="55611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400" dirty="0">
                <a:latin typeface="Franklin Gothic Book" panose="020B0503020102020204" pitchFamily="34" charset="0"/>
              </a:rPr>
              <a:t>The progression of a student’s interaction with </a:t>
            </a:r>
            <a:r>
              <a:rPr lang="en-US" sz="2400" dirty="0">
                <a:highlight>
                  <a:srgbClr val="FFFF00"/>
                </a:highlight>
                <a:latin typeface="Franklin Gothic Book" panose="020B0503020102020204" pitchFamily="34" charset="0"/>
              </a:rPr>
              <a:t>multiple perspectives </a:t>
            </a:r>
            <a:r>
              <a:rPr lang="en-US" sz="2400" dirty="0">
                <a:latin typeface="Franklin Gothic Book" panose="020B0503020102020204" pitchFamily="34" charset="0"/>
              </a:rPr>
              <a:t>continues to progress beyond elementary throughout middle school and high school, as illustrated by the examples below:</a:t>
            </a:r>
            <a:endParaRPr lang="en-US" sz="2000" dirty="0">
              <a:latin typeface="Franklin Gothic Book" panose="020B0503020102020204" pitchFamily="34" charset="0"/>
            </a:endParaRPr>
          </a:p>
          <a:p>
            <a:pPr marL="114300" lvl="0" indent="0" algn="l" rtl="0">
              <a:spcBef>
                <a:spcPts val="1000"/>
              </a:spcBef>
              <a:spcAft>
                <a:spcPts val="0"/>
              </a:spcAft>
              <a:buSzPts val="1800"/>
              <a:buNone/>
            </a:pPr>
            <a:r>
              <a:rPr lang="en-US" sz="2000" dirty="0">
                <a:highlight>
                  <a:srgbClr val="FFFF00"/>
                </a:highlight>
                <a:latin typeface="Franklin Gothic Book" panose="020B0503020102020204" pitchFamily="34" charset="0"/>
              </a:rPr>
              <a:t>6.I.UE.3 Gather primary and secondary sources, and determine their relevance and intended use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7.I.UE.2 Analyze evidence from multiple perspectives and sources to support claims and refute opposing claims, noting evidentiary limitations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p>
          <a:p>
            <a:pPr marL="114300" lvl="0" indent="0" algn="l" rtl="0">
              <a:spcBef>
                <a:spcPts val="1000"/>
              </a:spcBef>
              <a:spcAft>
                <a:spcPts val="0"/>
              </a:spcAft>
              <a:buSzPts val="1800"/>
              <a:buNone/>
            </a:pPr>
            <a:r>
              <a:rPr lang="en-US" sz="2000" dirty="0">
                <a:latin typeface="Franklin Gothic Book" panose="020B0503020102020204" pitchFamily="34" charset="0"/>
              </a:rPr>
              <a:t>HS.I.UE.2 (for all disciplinary strands) Gather information and evidence from credible sources representing a variety of perspectives relevant to compelling and/or supporting questions in Civics, Economics, Geography, U.S. history and World History. </a:t>
            </a:r>
            <a:endParaRPr sz="2000" dirty="0">
              <a:latin typeface="Franklin Gothic Book" panose="020B0503020102020204" pitchFamily="34" charset="0"/>
            </a:endParaRPr>
          </a:p>
          <a:p>
            <a:pPr marL="457200" lvl="0" indent="-342900" algn="l" rtl="0">
              <a:spcBef>
                <a:spcPts val="0"/>
              </a:spcBef>
              <a:spcAft>
                <a:spcPts val="0"/>
              </a:spcAft>
              <a:buSzPts val="1800"/>
              <a:buChar char="•"/>
            </a:pPr>
            <a:r>
              <a:rPr lang="en-US" sz="2400" dirty="0">
                <a:latin typeface="Franklin Gothic Book" panose="020B0503020102020204" pitchFamily="34" charset="0"/>
              </a:rPr>
              <a:t>As a result, it is imperative that educators look at the Inquiry Progression: Using Evidence section of Appendix A in the </a:t>
            </a:r>
            <a:r>
              <a:rPr lang="en-US" sz="2400" i="1" dirty="0">
                <a:latin typeface="Franklin Gothic Book" panose="020B0503020102020204" pitchFamily="34" charset="0"/>
              </a:rPr>
              <a:t>KAS for Social Studies</a:t>
            </a:r>
            <a:r>
              <a:rPr lang="en-US" sz="2400" dirty="0">
                <a:latin typeface="Franklin Gothic Book" panose="020B0503020102020204" pitchFamily="34" charset="0"/>
              </a:rPr>
              <a:t> to ensure that they are building upon the skills that students’ acquired in the previous grade(s). </a:t>
            </a:r>
            <a:endParaRPr sz="2400" dirty="0">
              <a:latin typeface="Franklin Gothic Book" panose="020B05030201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1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(3)</a:t>
            </a:r>
            <a:endParaRPr dirty="0"/>
          </a:p>
        </p:txBody>
      </p:sp>
      <p:sp>
        <p:nvSpPr>
          <p:cNvPr id="785" name="Google Shape;785;p110"/>
          <p:cNvSpPr txBox="1">
            <a:spLocks noGrp="1"/>
          </p:cNvSpPr>
          <p:nvPr>
            <p:ph type="body" idx="1"/>
          </p:nvPr>
        </p:nvSpPr>
        <p:spPr>
          <a:xfrm>
            <a:off x="258308" y="1000729"/>
            <a:ext cx="11933691" cy="5143500"/>
          </a:xfrm>
          <a:prstGeom prst="rect">
            <a:avLst/>
          </a:prstGeom>
        </p:spPr>
        <p:txBody>
          <a:bodyPr spcFirstLastPara="1" wrap="square" lIns="91425" tIns="45700" rIns="91425" bIns="45700" anchor="t" anchorCtr="0">
            <a:noAutofit/>
          </a:bodyPr>
          <a:lstStyle/>
          <a:p>
            <a:pPr marL="107950" lvl="0" indent="0" algn="l" rtl="0">
              <a:spcBef>
                <a:spcPts val="1000"/>
              </a:spcBef>
              <a:spcAft>
                <a:spcPts val="0"/>
              </a:spcAft>
              <a:buSzPts val="1900"/>
              <a:buNone/>
            </a:pPr>
            <a:r>
              <a:rPr lang="en-US" sz="2900" dirty="0">
                <a:latin typeface="Franklin Gothic Book" panose="020B0503020102020204" pitchFamily="34" charset="0"/>
              </a:rPr>
              <a:t>In the </a:t>
            </a:r>
            <a:r>
              <a:rPr lang="en-US" sz="2900" i="1" dirty="0">
                <a:latin typeface="Franklin Gothic Book" panose="020B0503020102020204" pitchFamily="34" charset="0"/>
              </a:rPr>
              <a:t>KAS for Social Studies</a:t>
            </a:r>
            <a:r>
              <a:rPr lang="en-US" sz="2900" dirty="0">
                <a:latin typeface="Franklin Gothic Book" panose="020B0503020102020204" pitchFamily="34" charset="0"/>
              </a:rPr>
              <a:t>, the Using Evidence standards progress in order to develop to a more advanced application of the skill stated in the standard. For example, a student’s interaction in elementary school with </a:t>
            </a:r>
            <a:r>
              <a:rPr lang="en-US" sz="2900" dirty="0">
                <a:highlight>
                  <a:srgbClr val="FFFF00"/>
                </a:highlight>
                <a:latin typeface="Franklin Gothic Book" panose="020B0503020102020204" pitchFamily="34" charset="0"/>
              </a:rPr>
              <a:t>primary and secondary sources</a:t>
            </a:r>
            <a:r>
              <a:rPr lang="en-US" sz="2900" dirty="0">
                <a:latin typeface="Franklin Gothic Book" panose="020B0503020102020204" pitchFamily="34" charset="0"/>
              </a:rPr>
              <a:t> progresses as follows:</a:t>
            </a:r>
          </a:p>
          <a:p>
            <a:pPr marL="107950" lvl="0" indent="0" algn="l" rtl="0">
              <a:spcBef>
                <a:spcPts val="1000"/>
              </a:spcBef>
              <a:spcAft>
                <a:spcPts val="0"/>
              </a:spcAft>
              <a:buSzPts val="1900"/>
              <a:buNone/>
            </a:pPr>
            <a:r>
              <a:rPr lang="en-US" sz="2500" dirty="0">
                <a:latin typeface="Franklin Gothic Book" panose="020B0503020102020204" pitchFamily="34" charset="0"/>
              </a:rPr>
              <a:t>2.I.UE.1 Identify characteristics of primary and secondary sources.</a:t>
            </a:r>
          </a:p>
          <a:p>
            <a:pPr marL="107950" lvl="0" indent="0" algn="l" rtl="0">
              <a:spcBef>
                <a:spcPts val="1000"/>
              </a:spcBef>
              <a:spcAft>
                <a:spcPts val="0"/>
              </a:spcAft>
              <a:buSzPts val="1900"/>
              <a:buNone/>
            </a:pPr>
            <a:r>
              <a:rPr lang="en-US" sz="2500" dirty="0">
                <a:latin typeface="Franklin Gothic Book" panose="020B0503020102020204" pitchFamily="34" charset="0"/>
              </a:rPr>
              <a:t>3.I.UE.1 Describe how multiple perspectives shape the content and style of a primary and secondary source.</a:t>
            </a:r>
          </a:p>
          <a:p>
            <a:pPr marL="107950" lvl="0" indent="0" algn="l" rtl="0">
              <a:spcBef>
                <a:spcPts val="1000"/>
              </a:spcBef>
              <a:spcAft>
                <a:spcPts val="0"/>
              </a:spcAft>
              <a:buSzPts val="1900"/>
              <a:buNone/>
            </a:pPr>
            <a:r>
              <a:rPr lang="en-US" sz="2500" dirty="0">
                <a:latin typeface="Franklin Gothic Book" panose="020B0503020102020204" pitchFamily="34" charset="0"/>
              </a:rPr>
              <a:t>4.I.UE.2 Determine the value and limitations of primary and secondary sources.</a:t>
            </a:r>
          </a:p>
          <a:p>
            <a:pPr marL="107950" lvl="0" indent="0" algn="l" rtl="0">
              <a:spcBef>
                <a:spcPts val="1000"/>
              </a:spcBef>
              <a:spcAft>
                <a:spcPts val="0"/>
              </a:spcAft>
              <a:buSzPts val="1900"/>
              <a:buNone/>
            </a:pPr>
            <a:r>
              <a:rPr lang="en-US" sz="2500" dirty="0">
                <a:latin typeface="Franklin Gothic Book" panose="020B0503020102020204" pitchFamily="34" charset="0"/>
              </a:rPr>
              <a:t>5.I.UE.2 Analyze primary and secondary sources on the same event or topic, noting key similarities and differences in the perspective they represent.</a:t>
            </a:r>
            <a:endParaRPr sz="2500" dirty="0">
              <a:latin typeface="Franklin Gothic Book" panose="020B05030201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111"/>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Using Evidence (4)</a:t>
            </a:r>
            <a:endParaRPr dirty="0"/>
          </a:p>
        </p:txBody>
      </p:sp>
      <p:sp>
        <p:nvSpPr>
          <p:cNvPr id="792" name="Google Shape;792;p111"/>
          <p:cNvSpPr txBox="1">
            <a:spLocks noGrp="1"/>
          </p:cNvSpPr>
          <p:nvPr>
            <p:ph type="body" idx="1"/>
          </p:nvPr>
        </p:nvSpPr>
        <p:spPr>
          <a:xfrm>
            <a:off x="129900" y="860923"/>
            <a:ext cx="11932200" cy="5534400"/>
          </a:xfrm>
          <a:prstGeom prst="rect">
            <a:avLst/>
          </a:prstGeom>
        </p:spPr>
        <p:txBody>
          <a:bodyPr spcFirstLastPara="1" wrap="square" lIns="91425" tIns="45700" rIns="91425" bIns="45700" anchor="t" anchorCtr="0">
            <a:noAutofit/>
          </a:bodyPr>
          <a:lstStyle/>
          <a:p>
            <a:pPr marL="114300" lvl="0" indent="0" algn="l" rtl="0">
              <a:spcBef>
                <a:spcPts val="1000"/>
              </a:spcBef>
              <a:spcAft>
                <a:spcPts val="0"/>
              </a:spcAft>
              <a:buSzPts val="1800"/>
              <a:buNone/>
            </a:pPr>
            <a:r>
              <a:rPr lang="en-US" sz="2200" dirty="0"/>
              <a:t>The progression of a student’s interaction with </a:t>
            </a:r>
            <a:r>
              <a:rPr lang="en-US" sz="2200" dirty="0">
                <a:highlight>
                  <a:srgbClr val="FFFF00"/>
                </a:highlight>
              </a:rPr>
              <a:t>primary and secondary sources </a:t>
            </a:r>
            <a:r>
              <a:rPr lang="en-US" sz="2200" dirty="0"/>
              <a:t>continues to progress beyond elementary throughout middle school and high school, as illustrated by the examples below:</a:t>
            </a:r>
          </a:p>
          <a:p>
            <a:pPr marL="114300" lvl="0" indent="0" algn="l" rtl="0">
              <a:spcBef>
                <a:spcPts val="1000"/>
              </a:spcBef>
              <a:spcAft>
                <a:spcPts val="0"/>
              </a:spcAft>
              <a:buSzPts val="1800"/>
              <a:buNone/>
            </a:pPr>
            <a:r>
              <a:rPr lang="en-US" sz="2200" dirty="0"/>
              <a:t>6.I.UE.2 Compare evidence from primary and secondary sources to assist in answering compelling and supporting questions. </a:t>
            </a:r>
          </a:p>
          <a:p>
            <a:pPr marL="114300" lvl="0" indent="0" algn="l" rtl="0">
              <a:spcBef>
                <a:spcPts val="1000"/>
              </a:spcBef>
              <a:spcAft>
                <a:spcPts val="0"/>
              </a:spcAft>
              <a:buSzPts val="1800"/>
              <a:buNone/>
            </a:pPr>
            <a:r>
              <a:rPr lang="en-US" sz="2200" dirty="0"/>
              <a:t>7.I.UE.2 Analyze evidence from multiple perspectives and sources to support claims and refute opposing claims, noting evidentiary limitations to answer compelling and supporting questions.</a:t>
            </a:r>
          </a:p>
          <a:p>
            <a:pPr marL="114300" lvl="0" indent="0" algn="l" rtl="0">
              <a:spcBef>
                <a:spcPts val="1000"/>
              </a:spcBef>
              <a:spcAft>
                <a:spcPts val="0"/>
              </a:spcAft>
              <a:buSzPts val="1800"/>
              <a:buNone/>
            </a:pPr>
            <a:r>
              <a:rPr lang="en-US" sz="2200" dirty="0"/>
              <a:t>HS.I.UE.1 (for all disciplinary strands) Evaluate the credibility of multiple sources representing a variety of perspectives relevant to compelling and/or supporting questions in civics, economics, geography, U.S. history and World history. </a:t>
            </a:r>
          </a:p>
          <a:p>
            <a:pPr marL="114300" lvl="0" indent="0" algn="l" rtl="0">
              <a:spcBef>
                <a:spcPts val="1000"/>
              </a:spcBef>
              <a:spcAft>
                <a:spcPts val="0"/>
              </a:spcAft>
              <a:buSzPts val="1800"/>
              <a:buNone/>
            </a:pPr>
            <a:r>
              <a:rPr lang="en-US" sz="2200" dirty="0"/>
              <a:t>As a result, it is imperative that educators look at the Inquiry Progression: Using Evidence section of Appendix A in the </a:t>
            </a:r>
            <a:r>
              <a:rPr lang="en-US" sz="2200" i="1" dirty="0"/>
              <a:t>KAS for Social Studies</a:t>
            </a:r>
            <a:r>
              <a:rPr lang="en-US" sz="2200" dirty="0"/>
              <a:t> to ensure that they are building upon the skills that students’ acquired in the previous grade(s). </a:t>
            </a:r>
            <a:endParaRPr sz="220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11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a:t>
            </a:r>
            <a:endParaRPr dirty="0"/>
          </a:p>
        </p:txBody>
      </p:sp>
      <p:sp>
        <p:nvSpPr>
          <p:cNvPr id="799" name="Google Shape;799;p112"/>
          <p:cNvSpPr txBox="1">
            <a:spLocks noGrp="1"/>
          </p:cNvSpPr>
          <p:nvPr>
            <p:ph type="body" idx="1"/>
          </p:nvPr>
        </p:nvSpPr>
        <p:spPr>
          <a:xfrm>
            <a:off x="658318" y="1609027"/>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600" dirty="0">
                <a:latin typeface="Franklin Gothic Book" panose="020B0503020102020204" pitchFamily="34" charset="0"/>
              </a:rPr>
              <a:t>To explore your grade level Using Evidence standards, engage with this deeper dive for your grade level. </a:t>
            </a:r>
            <a:endParaRPr sz="3600" dirty="0">
              <a:latin typeface="Franklin Gothic Book" panose="020B0503020102020204" pitchFamily="34" charset="0"/>
            </a:endParaRPr>
          </a:p>
          <a:p>
            <a:pPr marL="0" lvl="0" indent="0" algn="l" rtl="0">
              <a:spcBef>
                <a:spcPts val="1000"/>
              </a:spcBef>
              <a:spcAft>
                <a:spcPts val="0"/>
              </a:spcAft>
              <a:buNone/>
            </a:pPr>
            <a:endParaRPr sz="3600" dirty="0">
              <a:latin typeface="Franklin Gothic Book" panose="020B0503020102020204" pitchFamily="34" charset="0"/>
            </a:endParaRPr>
          </a:p>
          <a:p>
            <a:pPr marL="457200" lvl="0" indent="-355600" algn="l" rtl="0">
              <a:spcBef>
                <a:spcPts val="1000"/>
              </a:spcBef>
              <a:spcAft>
                <a:spcPts val="0"/>
              </a:spcAft>
              <a:buSzPts val="2000"/>
              <a:buChar char="•"/>
            </a:pPr>
            <a:r>
              <a:rPr lang="en-US" sz="3600" dirty="0">
                <a:latin typeface="Franklin Gothic Book" panose="020B0503020102020204" pitchFamily="34" charset="0"/>
              </a:rPr>
              <a:t>Elementary: Engage </a:t>
            </a:r>
            <a:r>
              <a:rPr lang="en-US" sz="3600" dirty="0">
                <a:solidFill>
                  <a:srgbClr val="000000"/>
                </a:solidFill>
                <a:latin typeface="Franklin Gothic Book" panose="020B0503020102020204" pitchFamily="34" charset="0"/>
              </a:rPr>
              <a:t>with slides 93 - 106.</a:t>
            </a:r>
            <a:endParaRPr sz="3600" dirty="0">
              <a:solidFill>
                <a:srgbClr val="000000"/>
              </a:solidFill>
              <a:latin typeface="Franklin Gothic Book" panose="020B0503020102020204" pitchFamily="34" charset="0"/>
            </a:endParaRPr>
          </a:p>
          <a:p>
            <a:pPr marL="457200" lvl="0" indent="-355600" algn="l" rtl="0">
              <a:spcBef>
                <a:spcPts val="0"/>
              </a:spcBef>
              <a:spcAft>
                <a:spcPts val="0"/>
              </a:spcAft>
              <a:buClr>
                <a:srgbClr val="000000"/>
              </a:buClr>
              <a:buSzPts val="2000"/>
              <a:buChar char="•"/>
            </a:pPr>
            <a:r>
              <a:rPr lang="en-US" sz="3600" dirty="0">
                <a:solidFill>
                  <a:srgbClr val="000000"/>
                </a:solidFill>
                <a:latin typeface="Franklin Gothic Book" panose="020B0503020102020204" pitchFamily="34" charset="0"/>
              </a:rPr>
              <a:t>Middle: Engage with slides 107 – 113.</a:t>
            </a:r>
            <a:endParaRPr sz="3600" dirty="0">
              <a:solidFill>
                <a:srgbClr val="000000"/>
              </a:solidFill>
              <a:latin typeface="Franklin Gothic Book" panose="020B0503020102020204" pitchFamily="34" charset="0"/>
            </a:endParaRPr>
          </a:p>
          <a:p>
            <a:pPr marL="457200" lvl="0" indent="-355600" algn="l" rtl="0">
              <a:spcBef>
                <a:spcPts val="0"/>
              </a:spcBef>
              <a:spcAft>
                <a:spcPts val="0"/>
              </a:spcAft>
              <a:buClr>
                <a:srgbClr val="000000"/>
              </a:buClr>
              <a:buSzPts val="2000"/>
              <a:buChar char="•"/>
            </a:pPr>
            <a:r>
              <a:rPr lang="en-US" sz="3600" dirty="0">
                <a:solidFill>
                  <a:srgbClr val="000000"/>
                </a:solidFill>
                <a:latin typeface="Franklin Gothic Book" panose="020B0503020102020204" pitchFamily="34" charset="0"/>
              </a:rPr>
              <a:t>High: Engage with slides 114 - 120.</a:t>
            </a:r>
            <a:endParaRPr sz="3600" dirty="0">
              <a:solidFill>
                <a:srgbClr val="000000"/>
              </a:solidFill>
              <a:latin typeface="Franklin Gothic Book" panose="020B05030201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6"/>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Inquiry in the </a:t>
            </a:r>
            <a:r>
              <a:rPr lang="en-US" i="1" dirty="0"/>
              <a:t>KAS for Social Studies</a:t>
            </a:r>
            <a:endParaRPr dirty="0"/>
          </a:p>
        </p:txBody>
      </p:sp>
      <p:sp>
        <p:nvSpPr>
          <p:cNvPr id="191" name="Google Shape;191;p26"/>
          <p:cNvSpPr txBox="1">
            <a:spLocks noGrp="1"/>
          </p:cNvSpPr>
          <p:nvPr>
            <p:ph type="body" idx="1"/>
          </p:nvPr>
        </p:nvSpPr>
        <p:spPr>
          <a:xfrm>
            <a:off x="158375" y="1113700"/>
            <a:ext cx="11075504" cy="46306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590"/>
              <a:buChar char="•"/>
            </a:pPr>
            <a:r>
              <a:rPr lang="en-US" sz="2590" dirty="0">
                <a:latin typeface="Franklin Gothic Book" panose="020B0503020102020204" pitchFamily="34" charset="0"/>
              </a:rPr>
              <a:t>In order to prepare young people in the 21st century to carry on the ideals of the founders, social studies education must aim to develop students' knowledge of important social studies concepts and their use of disciplinary thinking skills. Achieving this aim is the mission of social studies education in Kentucky. </a:t>
            </a:r>
            <a:endParaRPr sz="2590"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Franklin Gothic Book" panose="020B0503020102020204" pitchFamily="34" charset="0"/>
              </a:rPr>
              <a:t>The </a:t>
            </a:r>
            <a:r>
              <a:rPr lang="en-US" sz="2590" i="1" dirty="0">
                <a:latin typeface="Franklin Gothic Book" panose="020B0503020102020204" pitchFamily="34" charset="0"/>
              </a:rPr>
              <a:t>KAS for Social Studies </a:t>
            </a:r>
            <a:r>
              <a:rPr lang="en-US" sz="2590" dirty="0">
                <a:latin typeface="Franklin Gothic Book" panose="020B0503020102020204" pitchFamily="34" charset="0"/>
              </a:rPr>
              <a:t>is designed to promote the development of knowledge and skills that will produce Kentucky graduates who are civically engaged, socially responsible and culturally aware.</a:t>
            </a:r>
            <a:endParaRPr dirty="0">
              <a:latin typeface="Franklin Gothic Book" panose="020B0503020102020204" pitchFamily="34" charset="0"/>
            </a:endParaRPr>
          </a:p>
          <a:p>
            <a:pPr marL="228600" lvl="0" indent="-228600" algn="l" rtl="0">
              <a:lnSpc>
                <a:spcPct val="80000"/>
              </a:lnSpc>
              <a:spcBef>
                <a:spcPts val="1000"/>
              </a:spcBef>
              <a:spcAft>
                <a:spcPts val="0"/>
              </a:spcAft>
              <a:buClr>
                <a:schemeClr val="dk1"/>
              </a:buClr>
              <a:buSzPts val="2590"/>
              <a:buChar char="•"/>
            </a:pPr>
            <a:r>
              <a:rPr lang="en-US" sz="2590" dirty="0">
                <a:latin typeface="Franklin Gothic Book" panose="020B0503020102020204" pitchFamily="34" charset="0"/>
              </a:rPr>
              <a:t>These standards guide student exploration of the relationships and interactions among individuals and groups at local, state, national and international levels through the disciplines of civics, economics, geography and history and the inquiry practices of questioning, investigating, using evidence and communicating conclusions. </a:t>
            </a:r>
            <a:endParaRPr dirty="0">
              <a:latin typeface="Franklin Gothic Book" panose="020B05030201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Google Shape;805;p113"/>
          <p:cNvSpPr txBox="1">
            <a:spLocks noGrp="1"/>
          </p:cNvSpPr>
          <p:nvPr>
            <p:ph type="title"/>
          </p:nvPr>
        </p:nvSpPr>
        <p:spPr>
          <a:xfrm>
            <a:off x="0" y="0"/>
            <a:ext cx="12192001"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Kindergarten through Grade 5 </a:t>
            </a:r>
            <a:endParaRPr dirty="0"/>
          </a:p>
        </p:txBody>
      </p:sp>
      <p:pic>
        <p:nvPicPr>
          <p:cNvPr id="806" name="Google Shape;806;p113" descr="This grade band overview can be found on page 25 of the KAS for Social Studies.&#10;" title="Grade Band Overview"/>
          <p:cNvPicPr preferRelativeResize="0"/>
          <p:nvPr/>
        </p:nvPicPr>
        <p:blipFill>
          <a:blip r:embed="rId3">
            <a:alphaModFix/>
          </a:blip>
          <a:stretch>
            <a:fillRect/>
          </a:stretch>
        </p:blipFill>
        <p:spPr>
          <a:xfrm>
            <a:off x="3146327" y="1235037"/>
            <a:ext cx="6313111" cy="43879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14"/>
          <p:cNvSpPr txBox="1">
            <a:spLocks noGrp="1"/>
          </p:cNvSpPr>
          <p:nvPr>
            <p:ph type="title"/>
          </p:nvPr>
        </p:nvSpPr>
        <p:spPr>
          <a:xfrm>
            <a:off x="147350" y="190600"/>
            <a:ext cx="11375798"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Deeper Dive: Using Evidence Elementary</a:t>
            </a:r>
            <a:endParaRPr sz="4000" dirty="0"/>
          </a:p>
          <a:p>
            <a:pPr marL="0" lvl="0" indent="0" algn="l" rtl="0">
              <a:spcBef>
                <a:spcPts val="0"/>
              </a:spcBef>
              <a:spcAft>
                <a:spcPts val="0"/>
              </a:spcAft>
              <a:buNone/>
            </a:pPr>
            <a:r>
              <a:rPr lang="en-US" sz="4000" dirty="0"/>
              <a:t>Primary and Secondary Sources Progression</a:t>
            </a:r>
            <a:endParaRPr sz="4000" dirty="0"/>
          </a:p>
        </p:txBody>
      </p:sp>
      <p:sp>
        <p:nvSpPr>
          <p:cNvPr id="813" name="Google Shape;813;p114"/>
          <p:cNvSpPr txBox="1">
            <a:spLocks noGrp="1"/>
          </p:cNvSpPr>
          <p:nvPr>
            <p:ph type="body" idx="1"/>
          </p:nvPr>
        </p:nvSpPr>
        <p:spPr>
          <a:xfrm>
            <a:off x="147350" y="1244832"/>
            <a:ext cx="11773800" cy="4613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For this deeper dive, you will engage with the Using Evidence standards to understand how a students’ understanding of primary and secondary sources progress throughout elementary school. Here is the progression of this skill in the </a:t>
            </a:r>
            <a:r>
              <a:rPr lang="en-US" sz="2500" i="1" dirty="0">
                <a:latin typeface="Franklin Gothic Book" panose="020B0503020102020204" pitchFamily="34" charset="0"/>
              </a:rPr>
              <a:t>KAS for Social Studies </a:t>
            </a:r>
            <a:r>
              <a:rPr lang="en-US" sz="2500" dirty="0">
                <a:latin typeface="Franklin Gothic Book" panose="020B0503020102020204" pitchFamily="34" charset="0"/>
              </a:rPr>
              <a:t>for elementary students:</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Identify information from two or more sources to investigate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Identify information from two or more sources to describe multiple perspectives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Identify characteristics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Describe how multiple perspectives shape the content and style of a primary and secondary source.</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 Determine the value and limitations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15"/>
          <p:cNvSpPr txBox="1">
            <a:spLocks noGrp="1"/>
          </p:cNvSpPr>
          <p:nvPr>
            <p:ph type="title"/>
          </p:nvPr>
        </p:nvSpPr>
        <p:spPr>
          <a:xfrm>
            <a:off x="147350" y="0"/>
            <a:ext cx="11773800" cy="1558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800" dirty="0"/>
              <a:t>Deeper Dive: Using Evidence Elementary</a:t>
            </a:r>
            <a:endParaRPr sz="3800" dirty="0"/>
          </a:p>
          <a:p>
            <a:pPr marL="0" lvl="0" indent="0" algn="l" rtl="0">
              <a:spcBef>
                <a:spcPts val="0"/>
              </a:spcBef>
              <a:spcAft>
                <a:spcPts val="0"/>
              </a:spcAft>
              <a:buNone/>
            </a:pPr>
            <a:r>
              <a:rPr lang="en-US" sz="3800" dirty="0"/>
              <a:t>Primary and Secondary Sources Progression (2)</a:t>
            </a:r>
            <a:endParaRPr sz="3800" dirty="0"/>
          </a:p>
        </p:txBody>
      </p:sp>
      <p:sp>
        <p:nvSpPr>
          <p:cNvPr id="820" name="Google Shape;820;p115"/>
          <p:cNvSpPr txBox="1">
            <a:spLocks noGrp="1"/>
          </p:cNvSpPr>
          <p:nvPr>
            <p:ph type="body" idx="1"/>
          </p:nvPr>
        </p:nvSpPr>
        <p:spPr>
          <a:xfrm>
            <a:off x="147350" y="1213253"/>
            <a:ext cx="11773800" cy="47646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Let’s examine some of the key terms in the UE standards that involve primary and secondary sources. Individually, with a partner, a small grade level group, or PLC, circle and/or highlight the keywords in the following standards from Kindergarten through Grade 5: </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Identify information from two or more sources to investigate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Identify information from two or more sources to describe multiple perspectives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Identify characteristics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Describe how multiple perspectives shape the content and style of a primary and secondary source.</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 Determine the value and limitations of primary and secondary sources.</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Analyze primary and secondary sources on the same event or topic, noting key similarities and differences in the perspective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16"/>
          <p:cNvSpPr txBox="1">
            <a:spLocks noGrp="1"/>
          </p:cNvSpPr>
          <p:nvPr>
            <p:ph type="title"/>
          </p:nvPr>
        </p:nvSpPr>
        <p:spPr>
          <a:xfrm>
            <a:off x="147350" y="190550"/>
            <a:ext cx="1204465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t>Deeper Dive: Using Evidence Elementary</a:t>
            </a:r>
            <a:endParaRPr sz="4000" dirty="0"/>
          </a:p>
          <a:p>
            <a:pPr marL="0" lvl="0" indent="0" algn="l" rtl="0">
              <a:spcBef>
                <a:spcPts val="0"/>
              </a:spcBef>
              <a:spcAft>
                <a:spcPts val="0"/>
              </a:spcAft>
              <a:buNone/>
            </a:pPr>
            <a:r>
              <a:rPr lang="en-US" sz="4000" dirty="0"/>
              <a:t>Primary and Secondary Sources Progression (3)</a:t>
            </a:r>
            <a:endParaRPr sz="4000" dirty="0"/>
          </a:p>
        </p:txBody>
      </p:sp>
      <p:sp>
        <p:nvSpPr>
          <p:cNvPr id="827" name="Google Shape;827;p116"/>
          <p:cNvSpPr txBox="1">
            <a:spLocks noGrp="1"/>
          </p:cNvSpPr>
          <p:nvPr>
            <p:ph type="body" idx="1"/>
          </p:nvPr>
        </p:nvSpPr>
        <p:spPr>
          <a:xfrm>
            <a:off x="147350" y="1516250"/>
            <a:ext cx="117738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500" dirty="0">
                <a:latin typeface="Franklin Gothic Book" panose="020B0503020102020204" pitchFamily="34" charset="0"/>
              </a:rPr>
              <a:t>Let’s examine some of the key terms in UE 3. Individually, with a partner, a small grade level group, or PLC, circle and/or highlight the keywords in the following standards from Kindergarten through Grade 5: </a:t>
            </a:r>
            <a:endParaRPr sz="2500" dirty="0">
              <a:latin typeface="Franklin Gothic Book" panose="020B0503020102020204" pitchFamily="34" charset="0"/>
            </a:endParaRPr>
          </a:p>
          <a:p>
            <a:pPr marL="914400" lvl="1" indent="-323850" algn="l" rtl="0">
              <a:spcBef>
                <a:spcPts val="500"/>
              </a:spcBef>
              <a:spcAft>
                <a:spcPts val="0"/>
              </a:spcAft>
              <a:buSzPts val="1500"/>
              <a:buChar char="•"/>
            </a:pPr>
            <a:r>
              <a:rPr lang="en-US" sz="2100" dirty="0">
                <a:latin typeface="Franklin Gothic Book" panose="020B0503020102020204" pitchFamily="34" charset="0"/>
              </a:rPr>
              <a:t>K.I.UE.1 </a:t>
            </a:r>
            <a:r>
              <a:rPr lang="en-US" sz="2100" dirty="0">
                <a:highlight>
                  <a:srgbClr val="FFFF00"/>
                </a:highlight>
                <a:latin typeface="Franklin Gothic Book" panose="020B0503020102020204" pitchFamily="34" charset="0"/>
              </a:rPr>
              <a:t>Identify information</a:t>
            </a:r>
            <a:r>
              <a:rPr lang="en-US" sz="2100" dirty="0">
                <a:latin typeface="Franklin Gothic Book" panose="020B0503020102020204" pitchFamily="34" charset="0"/>
              </a:rPr>
              <a:t> from </a:t>
            </a:r>
            <a:r>
              <a:rPr lang="en-US" sz="2100" dirty="0">
                <a:highlight>
                  <a:srgbClr val="FFFF00"/>
                </a:highlight>
                <a:latin typeface="Franklin Gothic Book" panose="020B0503020102020204" pitchFamily="34" charset="0"/>
              </a:rPr>
              <a:t>two or more sources</a:t>
            </a:r>
            <a:r>
              <a:rPr lang="en-US" sz="2100" dirty="0">
                <a:latin typeface="Franklin Gothic Book" panose="020B0503020102020204" pitchFamily="34" charset="0"/>
              </a:rPr>
              <a:t> to </a:t>
            </a:r>
            <a:r>
              <a:rPr lang="en-US" sz="2100" dirty="0">
                <a:highlight>
                  <a:srgbClr val="FFFF00"/>
                </a:highlight>
                <a:latin typeface="Franklin Gothic Book" panose="020B0503020102020204" pitchFamily="34" charset="0"/>
              </a:rPr>
              <a:t>investigate</a:t>
            </a:r>
            <a:r>
              <a:rPr lang="en-US" sz="2100" dirty="0">
                <a:latin typeface="Franklin Gothic Book" panose="020B0503020102020204" pitchFamily="34" charset="0"/>
              </a:rPr>
              <a:t> characteristics of a community.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1.I.UE.1 </a:t>
            </a:r>
            <a:r>
              <a:rPr lang="en-US" sz="2100" dirty="0">
                <a:highlight>
                  <a:srgbClr val="FFFF00"/>
                </a:highlight>
                <a:latin typeface="Franklin Gothic Book" panose="020B0503020102020204" pitchFamily="34" charset="0"/>
              </a:rPr>
              <a:t>Identify information</a:t>
            </a:r>
            <a:r>
              <a:rPr lang="en-US" sz="2100" dirty="0">
                <a:latin typeface="Franklin Gothic Book" panose="020B0503020102020204" pitchFamily="34" charset="0"/>
              </a:rPr>
              <a:t> from </a:t>
            </a:r>
            <a:r>
              <a:rPr lang="en-US" sz="2100" dirty="0">
                <a:highlight>
                  <a:srgbClr val="FFFF00"/>
                </a:highlight>
                <a:latin typeface="Franklin Gothic Book" panose="020B0503020102020204" pitchFamily="34" charset="0"/>
              </a:rPr>
              <a:t>two or more sources</a:t>
            </a:r>
            <a:r>
              <a:rPr lang="en-US" sz="2100" dirty="0">
                <a:latin typeface="Franklin Gothic Book" panose="020B0503020102020204" pitchFamily="34" charset="0"/>
              </a:rPr>
              <a:t> to</a:t>
            </a:r>
            <a:r>
              <a:rPr lang="en-US" sz="2100" dirty="0">
                <a:highlight>
                  <a:srgbClr val="FFFF00"/>
                </a:highlight>
                <a:latin typeface="Franklin Gothic Book" panose="020B0503020102020204" pitchFamily="34" charset="0"/>
              </a:rPr>
              <a:t> describe multiple perspectives</a:t>
            </a:r>
            <a:r>
              <a:rPr lang="en-US" sz="2100" dirty="0">
                <a:latin typeface="Franklin Gothic Book" panose="020B0503020102020204" pitchFamily="34" charset="0"/>
              </a:rPr>
              <a:t> about communities in Kentucky.</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2.I.UE.1 </a:t>
            </a:r>
            <a:r>
              <a:rPr lang="en-US" sz="2100" dirty="0">
                <a:highlight>
                  <a:srgbClr val="FFFF00"/>
                </a:highlight>
                <a:latin typeface="Franklin Gothic Book" panose="020B0503020102020204" pitchFamily="34" charset="0"/>
              </a:rPr>
              <a:t>Identify</a:t>
            </a:r>
            <a:r>
              <a:rPr lang="en-US" sz="2100" dirty="0">
                <a:latin typeface="Franklin Gothic Book" panose="020B0503020102020204" pitchFamily="34" charset="0"/>
              </a:rPr>
              <a:t> </a:t>
            </a:r>
            <a:r>
              <a:rPr lang="en-US" sz="2100" dirty="0">
                <a:highlight>
                  <a:srgbClr val="FFFF00"/>
                </a:highlight>
                <a:latin typeface="Franklin Gothic Book" panose="020B0503020102020204" pitchFamily="34" charset="0"/>
              </a:rPr>
              <a:t>characteristics</a:t>
            </a:r>
            <a:r>
              <a:rPr lang="en-US" sz="2100" dirty="0">
                <a:latin typeface="Franklin Gothic Book" panose="020B0503020102020204" pitchFamily="34" charset="0"/>
              </a:rPr>
              <a:t> of </a:t>
            </a:r>
            <a:r>
              <a:rPr lang="en-US" sz="2100" dirty="0">
                <a:highlight>
                  <a:srgbClr val="FFFF00"/>
                </a:highlight>
                <a:latin typeface="Franklin Gothic Book" panose="020B0503020102020204" pitchFamily="34" charset="0"/>
              </a:rPr>
              <a:t>primary and secondary sources</a:t>
            </a:r>
            <a:r>
              <a:rPr lang="en-US" sz="2100" dirty="0">
                <a:latin typeface="Franklin Gothic Book" panose="020B0503020102020204" pitchFamily="34" charset="0"/>
              </a:rPr>
              <a:t>.</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3.I.UE.1 </a:t>
            </a:r>
            <a:r>
              <a:rPr lang="en-US" sz="2100" dirty="0">
                <a:highlight>
                  <a:srgbClr val="FFFF00"/>
                </a:highlight>
                <a:latin typeface="Franklin Gothic Book" panose="020B0503020102020204" pitchFamily="34" charset="0"/>
              </a:rPr>
              <a:t>Describe</a:t>
            </a:r>
            <a:r>
              <a:rPr lang="en-US" sz="2100" dirty="0">
                <a:latin typeface="Franklin Gothic Book" panose="020B0503020102020204" pitchFamily="34" charset="0"/>
              </a:rPr>
              <a:t> how </a:t>
            </a:r>
            <a:r>
              <a:rPr lang="en-US" sz="2100" dirty="0">
                <a:highlight>
                  <a:srgbClr val="FFFF00"/>
                </a:highlight>
                <a:latin typeface="Franklin Gothic Book" panose="020B0503020102020204" pitchFamily="34" charset="0"/>
              </a:rPr>
              <a:t>multiple perspectives</a:t>
            </a:r>
            <a:r>
              <a:rPr lang="en-US" sz="2100" dirty="0">
                <a:latin typeface="Franklin Gothic Book" panose="020B0503020102020204" pitchFamily="34" charset="0"/>
              </a:rPr>
              <a:t> shape the </a:t>
            </a:r>
            <a:r>
              <a:rPr lang="en-US" sz="2100" dirty="0">
                <a:highlight>
                  <a:srgbClr val="FFFF00"/>
                </a:highlight>
                <a:latin typeface="Franklin Gothic Book" panose="020B0503020102020204" pitchFamily="34" charset="0"/>
              </a:rPr>
              <a:t>content and style of a primary and secondary source.</a:t>
            </a:r>
            <a:endParaRPr sz="2100" dirty="0">
              <a:highlight>
                <a:srgbClr val="FFFF00"/>
              </a:highlight>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4.I.UE.2</a:t>
            </a:r>
            <a:r>
              <a:rPr lang="en-US" sz="2100" dirty="0">
                <a:highlight>
                  <a:srgbClr val="FFFF00"/>
                </a:highlight>
                <a:latin typeface="Franklin Gothic Book" panose="020B0503020102020204" pitchFamily="34" charset="0"/>
              </a:rPr>
              <a:t> Determine</a:t>
            </a:r>
            <a:r>
              <a:rPr lang="en-US" sz="2100" dirty="0">
                <a:latin typeface="Franklin Gothic Book" panose="020B0503020102020204" pitchFamily="34" charset="0"/>
              </a:rPr>
              <a:t> the </a:t>
            </a:r>
            <a:r>
              <a:rPr lang="en-US" sz="2100" dirty="0">
                <a:highlight>
                  <a:srgbClr val="FFFF00"/>
                </a:highlight>
                <a:latin typeface="Franklin Gothic Book" panose="020B0503020102020204" pitchFamily="34" charset="0"/>
              </a:rPr>
              <a:t>value and limitations</a:t>
            </a:r>
            <a:r>
              <a:rPr lang="en-US" sz="2100" dirty="0">
                <a:latin typeface="Franklin Gothic Book" panose="020B0503020102020204" pitchFamily="34" charset="0"/>
              </a:rPr>
              <a:t> of </a:t>
            </a:r>
            <a:r>
              <a:rPr lang="en-US" sz="2100" dirty="0">
                <a:highlight>
                  <a:srgbClr val="FFFF00"/>
                </a:highlight>
                <a:latin typeface="Franklin Gothic Book" panose="020B0503020102020204" pitchFamily="34" charset="0"/>
              </a:rPr>
              <a:t>primary and secondary sources</a:t>
            </a:r>
            <a:r>
              <a:rPr lang="en-US" sz="2100" dirty="0">
                <a:latin typeface="Franklin Gothic Book" panose="020B0503020102020204" pitchFamily="34" charset="0"/>
              </a:rPr>
              <a:t>.</a:t>
            </a:r>
            <a:endParaRPr sz="2100" dirty="0">
              <a:latin typeface="Franklin Gothic Book" panose="020B0503020102020204" pitchFamily="34" charset="0"/>
            </a:endParaRPr>
          </a:p>
          <a:p>
            <a:pPr marL="914400" lvl="1" indent="-323850" algn="l" rtl="0">
              <a:spcBef>
                <a:spcPts val="0"/>
              </a:spcBef>
              <a:spcAft>
                <a:spcPts val="0"/>
              </a:spcAft>
              <a:buSzPts val="1500"/>
              <a:buChar char="•"/>
            </a:pPr>
            <a:r>
              <a:rPr lang="en-US" sz="2100" dirty="0">
                <a:latin typeface="Franklin Gothic Book" panose="020B0503020102020204" pitchFamily="34" charset="0"/>
              </a:rPr>
              <a:t>5.I.UE.2 </a:t>
            </a:r>
            <a:r>
              <a:rPr lang="en-US" sz="2100" dirty="0">
                <a:highlight>
                  <a:srgbClr val="FFFF00"/>
                </a:highlight>
                <a:latin typeface="Franklin Gothic Book" panose="020B0503020102020204" pitchFamily="34" charset="0"/>
              </a:rPr>
              <a:t>Analyze primary and secondary sources</a:t>
            </a:r>
            <a:r>
              <a:rPr lang="en-US" sz="2100" dirty="0">
                <a:latin typeface="Franklin Gothic Book" panose="020B0503020102020204" pitchFamily="34" charset="0"/>
              </a:rPr>
              <a:t> on the same </a:t>
            </a:r>
            <a:r>
              <a:rPr lang="en-US" sz="2100" dirty="0">
                <a:highlight>
                  <a:srgbClr val="FFFF00"/>
                </a:highlight>
                <a:latin typeface="Franklin Gothic Book" panose="020B0503020102020204" pitchFamily="34" charset="0"/>
              </a:rPr>
              <a:t>event or topic</a:t>
            </a:r>
            <a:r>
              <a:rPr lang="en-US" sz="2100" dirty="0">
                <a:latin typeface="Franklin Gothic Book" panose="020B0503020102020204" pitchFamily="34" charset="0"/>
              </a:rPr>
              <a:t>, noting </a:t>
            </a:r>
            <a:r>
              <a:rPr lang="en-US" sz="2100" dirty="0">
                <a:highlight>
                  <a:srgbClr val="FFFF00"/>
                </a:highlight>
                <a:latin typeface="Franklin Gothic Book" panose="020B0503020102020204" pitchFamily="34" charset="0"/>
              </a:rPr>
              <a:t>key similarities and differences</a:t>
            </a:r>
            <a:r>
              <a:rPr lang="en-US" sz="2100" dirty="0">
                <a:latin typeface="Franklin Gothic Book" panose="020B0503020102020204" pitchFamily="34" charset="0"/>
              </a:rPr>
              <a:t> in the </a:t>
            </a:r>
            <a:r>
              <a:rPr lang="en-US" sz="2100" dirty="0">
                <a:highlight>
                  <a:srgbClr val="FFFF00"/>
                </a:highlight>
                <a:latin typeface="Franklin Gothic Book" panose="020B0503020102020204" pitchFamily="34" charset="0"/>
              </a:rPr>
              <a:t>perspective</a:t>
            </a:r>
            <a:r>
              <a:rPr lang="en-US" sz="2100" dirty="0">
                <a:latin typeface="Franklin Gothic Book" panose="020B0503020102020204" pitchFamily="34" charset="0"/>
              </a:rPr>
              <a:t> they represent.</a:t>
            </a:r>
            <a:endParaRPr sz="2100"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117"/>
          <p:cNvSpPr txBox="1">
            <a:spLocks noGrp="1"/>
          </p:cNvSpPr>
          <p:nvPr>
            <p:ph type="title"/>
          </p:nvPr>
        </p:nvSpPr>
        <p:spPr>
          <a:xfrm>
            <a:off x="120241" y="0"/>
            <a:ext cx="11497136"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Elementary </a:t>
            </a:r>
            <a:endParaRPr dirty="0"/>
          </a:p>
        </p:txBody>
      </p:sp>
      <p:sp>
        <p:nvSpPr>
          <p:cNvPr id="834" name="Google Shape;834;p117"/>
          <p:cNvSpPr txBox="1">
            <a:spLocks noGrp="1"/>
          </p:cNvSpPr>
          <p:nvPr>
            <p:ph type="body" idx="1"/>
          </p:nvPr>
        </p:nvSpPr>
        <p:spPr>
          <a:xfrm>
            <a:off x="336809" y="998691"/>
            <a:ext cx="11064000" cy="4333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Remember, the Using Evidence standards progress in order for students to develop to a higher, better or more advanced application of the skill stated in the standard. Answer the following questions based on what you learned about </a:t>
            </a:r>
            <a:r>
              <a:rPr lang="en-US" sz="2600" dirty="0">
                <a:latin typeface="Franklin Gothic Book" panose="020B0503020102020204" pitchFamily="34" charset="0"/>
              </a:rPr>
              <a:t>the Using Evidence standards you just examined. </a:t>
            </a:r>
            <a:endParaRPr sz="2600" dirty="0">
              <a:latin typeface="Franklin Gothic Book" panose="020B0503020102020204" pitchFamily="34" charset="0"/>
            </a:endParaRPr>
          </a:p>
          <a:p>
            <a:pPr marL="127000" lvl="0" indent="0" algn="l" rtl="0">
              <a:spcBef>
                <a:spcPts val="1000"/>
              </a:spcBef>
              <a:spcAft>
                <a:spcPts val="0"/>
              </a:spcAft>
              <a:buSzPts val="1600"/>
              <a:buNone/>
            </a:pPr>
            <a:endParaRPr lang="en-US" sz="2600" dirty="0">
              <a:latin typeface="Franklin Gothic Book" panose="020B0503020102020204" pitchFamily="34" charset="0"/>
            </a:endParaRPr>
          </a:p>
          <a:p>
            <a:pPr marL="584200" indent="-457200">
              <a:spcBef>
                <a:spcPts val="1000"/>
              </a:spcBef>
              <a:buSzPts val="1600"/>
            </a:pPr>
            <a:r>
              <a:rPr lang="en-US" sz="2600" dirty="0">
                <a:latin typeface="Franklin Gothic Book" panose="020B0503020102020204" pitchFamily="34" charset="0"/>
              </a:rPr>
              <a:t>What was similar about these standards?</a:t>
            </a:r>
          </a:p>
          <a:p>
            <a:pPr marL="584200" indent="-457200">
              <a:spcBef>
                <a:spcPts val="1000"/>
              </a:spcBef>
              <a:buSzPts val="1600"/>
            </a:pPr>
            <a:r>
              <a:rPr lang="en-US" sz="2600" dirty="0">
                <a:latin typeface="Franklin Gothic Book" panose="020B0503020102020204" pitchFamily="34" charset="0"/>
              </a:rPr>
              <a:t>What was different?</a:t>
            </a:r>
          </a:p>
          <a:p>
            <a:pPr marL="584200" indent="-457200">
              <a:spcBef>
                <a:spcPts val="1000"/>
              </a:spcBef>
              <a:buSzPts val="1600"/>
            </a:pPr>
            <a:r>
              <a:rPr lang="en-US" sz="2600" dirty="0">
                <a:latin typeface="Franklin Gothic Book" panose="020B0503020102020204" pitchFamily="34" charset="0"/>
              </a:rPr>
              <a:t>How did these UE standards progress to have students engage with a more advanced application of the skills identified?</a:t>
            </a:r>
            <a:endParaRPr sz="2600"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r>
              <a:rPr lang="en-US" dirty="0"/>
              <a:t> </a:t>
            </a: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118"/>
          <p:cNvSpPr txBox="1">
            <a:spLocks noGrp="1"/>
          </p:cNvSpPr>
          <p:nvPr>
            <p:ph type="title"/>
          </p:nvPr>
        </p:nvSpPr>
        <p:spPr>
          <a:xfrm>
            <a:off x="239842" y="-66089"/>
            <a:ext cx="11548757"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Elementary (2)</a:t>
            </a:r>
            <a:endParaRPr sz="4200" dirty="0"/>
          </a:p>
        </p:txBody>
      </p:sp>
      <p:sp>
        <p:nvSpPr>
          <p:cNvPr id="841" name="Google Shape;841;p118"/>
          <p:cNvSpPr txBox="1">
            <a:spLocks noGrp="1"/>
          </p:cNvSpPr>
          <p:nvPr>
            <p:ph type="body" idx="1"/>
          </p:nvPr>
        </p:nvSpPr>
        <p:spPr>
          <a:xfrm>
            <a:off x="403400" y="384384"/>
            <a:ext cx="109503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dirty="0"/>
          </a:p>
          <a:p>
            <a:pPr marL="0" lvl="0" indent="0" algn="l" rtl="0">
              <a:spcBef>
                <a:spcPts val="1000"/>
              </a:spcBef>
              <a:spcAft>
                <a:spcPts val="0"/>
              </a:spcAft>
              <a:buNone/>
            </a:pPr>
            <a:r>
              <a:rPr lang="en-US" b="1" dirty="0">
                <a:latin typeface="Franklin Gothic Book" panose="020B0503020102020204" pitchFamily="34" charset="0"/>
              </a:rPr>
              <a:t>What is a primary source?</a:t>
            </a:r>
            <a:endParaRPr b="1"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A primary source is an original source of information that was created at the time of the event.</a:t>
            </a:r>
            <a:endParaRPr dirty="0">
              <a:latin typeface="Franklin Gothic Book" panose="020B0503020102020204" pitchFamily="34" charset="0"/>
            </a:endParaRPr>
          </a:p>
          <a:p>
            <a:pPr marL="0" lvl="0" indent="0" algn="l" rtl="0">
              <a:spcBef>
                <a:spcPts val="1000"/>
              </a:spcBef>
              <a:spcAft>
                <a:spcPts val="0"/>
              </a:spcAft>
              <a:buNone/>
            </a:pPr>
            <a:r>
              <a:rPr lang="en-US" b="1" dirty="0">
                <a:latin typeface="Franklin Gothic Book" panose="020B0503020102020204" pitchFamily="34" charset="0"/>
              </a:rPr>
              <a:t>Examples of primary sources:</a:t>
            </a:r>
            <a:endParaRPr b="1" dirty="0">
              <a:latin typeface="Franklin Gothic Book" panose="020B0503020102020204" pitchFamily="34" charset="0"/>
            </a:endParaRPr>
          </a:p>
          <a:p>
            <a:pPr marL="457200" lvl="0" indent="-342900" algn="l" rtl="0">
              <a:spcBef>
                <a:spcPts val="1000"/>
              </a:spcBef>
              <a:spcAft>
                <a:spcPts val="0"/>
              </a:spcAft>
              <a:buSzPts val="1800"/>
              <a:buChar char="•"/>
            </a:pPr>
            <a:r>
              <a:rPr lang="en-US" dirty="0">
                <a:latin typeface="Franklin Gothic Book" panose="020B0503020102020204" pitchFamily="34" charset="0"/>
              </a:rPr>
              <a:t>diary/journal entry</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artifact</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autobiography</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transcript or audio of speech</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interviews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photographs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newspaper reports</a:t>
            </a:r>
            <a:endParaRPr dirty="0">
              <a:latin typeface="Franklin Gothic Book" panose="020B0503020102020204" pitchFamily="34" charset="0"/>
            </a:endParaRPr>
          </a:p>
        </p:txBody>
      </p:sp>
      <p:pic>
        <p:nvPicPr>
          <p:cNvPr id="1026" name="Picture 2" descr="Image of an old diary entry.">
            <a:extLst>
              <a:ext uri="{FF2B5EF4-FFF2-40B4-BE49-F238E27FC236}">
                <a16:creationId xmlns:a16="http://schemas.microsoft.com/office/drawing/2014/main" id="{AF8008F4-2AFA-B341-A5DE-26D948B6A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35" y="2399103"/>
            <a:ext cx="3954998" cy="3070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119"/>
          <p:cNvSpPr txBox="1">
            <a:spLocks noGrp="1"/>
          </p:cNvSpPr>
          <p:nvPr>
            <p:ph type="title"/>
          </p:nvPr>
        </p:nvSpPr>
        <p:spPr>
          <a:xfrm>
            <a:off x="37474" y="-33431"/>
            <a:ext cx="11506825"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Elementary (3)</a:t>
            </a:r>
            <a:endParaRPr sz="4200" dirty="0"/>
          </a:p>
        </p:txBody>
      </p:sp>
      <p:sp>
        <p:nvSpPr>
          <p:cNvPr id="850" name="Google Shape;850;p119"/>
          <p:cNvSpPr txBox="1">
            <a:spLocks noGrp="1"/>
          </p:cNvSpPr>
          <p:nvPr>
            <p:ph type="body" idx="1"/>
          </p:nvPr>
        </p:nvSpPr>
        <p:spPr>
          <a:xfrm>
            <a:off x="364293" y="300922"/>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b="1" dirty="0"/>
          </a:p>
          <a:p>
            <a:pPr marL="0" lvl="0" indent="0" algn="l" rtl="0">
              <a:spcBef>
                <a:spcPts val="1000"/>
              </a:spcBef>
              <a:spcAft>
                <a:spcPts val="0"/>
              </a:spcAft>
              <a:buNone/>
            </a:pPr>
            <a:r>
              <a:rPr lang="en-US" b="1" dirty="0">
                <a:latin typeface="Franklin Gothic Book" panose="020B0503020102020204" pitchFamily="34" charset="0"/>
              </a:rPr>
              <a:t>What is a secondary source?</a:t>
            </a:r>
            <a:endParaRPr b="1"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A secondary source often uses primary sources to gather its information and is created after the time of the event.</a:t>
            </a:r>
            <a:endParaRPr dirty="0">
              <a:latin typeface="Franklin Gothic Book" panose="020B0503020102020204" pitchFamily="34" charset="0"/>
            </a:endParaRPr>
          </a:p>
          <a:p>
            <a:pPr marL="0" lvl="0" indent="0" algn="l" rtl="0">
              <a:spcBef>
                <a:spcPts val="1000"/>
              </a:spcBef>
              <a:spcAft>
                <a:spcPts val="0"/>
              </a:spcAft>
              <a:buNone/>
            </a:pPr>
            <a:br>
              <a:rPr lang="en-US" dirty="0">
                <a:latin typeface="Franklin Gothic Book" panose="020B0503020102020204" pitchFamily="34" charset="0"/>
              </a:rPr>
            </a:br>
            <a:r>
              <a:rPr lang="en-US" b="1" dirty="0">
                <a:latin typeface="Franklin Gothic Book" panose="020B0503020102020204" pitchFamily="34" charset="0"/>
              </a:rPr>
              <a:t>Examples of secondary sources:</a:t>
            </a:r>
            <a:endParaRPr b="1" dirty="0">
              <a:latin typeface="Franklin Gothic Book" panose="020B0503020102020204" pitchFamily="34" charset="0"/>
            </a:endParaRPr>
          </a:p>
          <a:p>
            <a:pPr marL="457200" lvl="0" indent="-342900" algn="l" rtl="0">
              <a:spcBef>
                <a:spcPts val="1000"/>
              </a:spcBef>
              <a:spcAft>
                <a:spcPts val="0"/>
              </a:spcAft>
              <a:buSzPts val="1800"/>
              <a:buChar char="•"/>
            </a:pPr>
            <a:r>
              <a:rPr lang="en-US" dirty="0">
                <a:latin typeface="Franklin Gothic Book" panose="020B0503020102020204" pitchFamily="34" charset="0"/>
              </a:rPr>
              <a:t>informational books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scholarly articles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biographies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documentaries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magazines</a:t>
            </a:r>
            <a:endParaRPr dirty="0">
              <a:latin typeface="Franklin Gothic Book" panose="020B0503020102020204" pitchFamily="34" charset="0"/>
            </a:endParaRPr>
          </a:p>
          <a:p>
            <a:pPr marL="457200" lvl="0" indent="-342900" algn="l" rtl="0">
              <a:spcBef>
                <a:spcPts val="0"/>
              </a:spcBef>
              <a:spcAft>
                <a:spcPts val="0"/>
              </a:spcAft>
              <a:buSzPts val="1800"/>
              <a:buChar char="•"/>
            </a:pPr>
            <a:r>
              <a:rPr lang="en-US" dirty="0">
                <a:latin typeface="Franklin Gothic Book" panose="020B0503020102020204" pitchFamily="34" charset="0"/>
              </a:rPr>
              <a:t>encyclopedias</a:t>
            </a:r>
            <a:endParaRPr dirty="0">
              <a:latin typeface="Franklin Gothic Book" panose="020B0503020102020204" pitchFamily="34" charset="0"/>
            </a:endParaRPr>
          </a:p>
        </p:txBody>
      </p:sp>
      <p:pic>
        <p:nvPicPr>
          <p:cNvPr id="2052" name="Picture 4" descr="Image of encyclopedias.">
            <a:extLst>
              <a:ext uri="{FF2B5EF4-FFF2-40B4-BE49-F238E27FC236}">
                <a16:creationId xmlns:a16="http://schemas.microsoft.com/office/drawing/2014/main" id="{0CC1E47D-DADD-2E17-E312-A108CE7E6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821" y="2476522"/>
            <a:ext cx="4462072" cy="2969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20"/>
          <p:cNvSpPr txBox="1">
            <a:spLocks noGrp="1"/>
          </p:cNvSpPr>
          <p:nvPr>
            <p:ph type="title"/>
          </p:nvPr>
        </p:nvSpPr>
        <p:spPr>
          <a:xfrm>
            <a:off x="0" y="-36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a:t>
            </a:r>
            <a:endParaRPr dirty="0"/>
          </a:p>
          <a:p>
            <a:pPr marL="0" lvl="0" indent="0" algn="l" rtl="0">
              <a:spcBef>
                <a:spcPts val="0"/>
              </a:spcBef>
              <a:spcAft>
                <a:spcPts val="0"/>
              </a:spcAft>
              <a:buClr>
                <a:schemeClr val="dk1"/>
              </a:buClr>
              <a:buSzPts val="1100"/>
              <a:buFont typeface="Arial"/>
              <a:buNone/>
            </a:pPr>
            <a:r>
              <a:rPr lang="en-US" dirty="0"/>
              <a:t>Using Evidence Elementary (3)</a:t>
            </a:r>
            <a:endParaRPr dirty="0"/>
          </a:p>
        </p:txBody>
      </p:sp>
      <p:sp>
        <p:nvSpPr>
          <p:cNvPr id="859" name="Google Shape;859;p120"/>
          <p:cNvSpPr txBox="1">
            <a:spLocks noGrp="1"/>
          </p:cNvSpPr>
          <p:nvPr>
            <p:ph type="body" idx="1"/>
          </p:nvPr>
        </p:nvSpPr>
        <p:spPr>
          <a:xfrm>
            <a:off x="0" y="1289575"/>
            <a:ext cx="8720428"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b="1" dirty="0">
                <a:latin typeface="Franklin Gothic Book" panose="020B0503020102020204" pitchFamily="34" charset="0"/>
              </a:rPr>
              <a:t>Anything </a:t>
            </a:r>
            <a:r>
              <a:rPr lang="en-US" b="1" dirty="0">
                <a:solidFill>
                  <a:srgbClr val="000000"/>
                </a:solidFill>
                <a:latin typeface="Franklin Gothic Book" panose="020B0503020102020204" pitchFamily="34" charset="0"/>
              </a:rPr>
              <a:t>that communicates a message </a:t>
            </a:r>
            <a:r>
              <a:rPr lang="en-US" b="1" dirty="0">
                <a:latin typeface="Franklin Gothic Book" panose="020B0503020102020204" pitchFamily="34" charset="0"/>
              </a:rPr>
              <a:t>can be a source!</a:t>
            </a:r>
            <a:endParaRPr b="1" dirty="0">
              <a:latin typeface="Franklin Gothic Book" panose="020B0503020102020204" pitchFamily="34" charset="0"/>
            </a:endParaRPr>
          </a:p>
        </p:txBody>
      </p:sp>
      <p:pic>
        <p:nvPicPr>
          <p:cNvPr id="861" name="Google Shape;861;p120" descr="Image of a stop sign"/>
          <p:cNvPicPr preferRelativeResize="0"/>
          <p:nvPr/>
        </p:nvPicPr>
        <p:blipFill>
          <a:blip r:embed="rId3">
            <a:alphaModFix/>
          </a:blip>
          <a:stretch>
            <a:fillRect/>
          </a:stretch>
        </p:blipFill>
        <p:spPr>
          <a:xfrm>
            <a:off x="239399" y="4359575"/>
            <a:ext cx="2119000" cy="2288874"/>
          </a:xfrm>
          <a:prstGeom prst="rect">
            <a:avLst/>
          </a:prstGeom>
          <a:noFill/>
          <a:ln>
            <a:noFill/>
          </a:ln>
        </p:spPr>
      </p:pic>
      <p:pic>
        <p:nvPicPr>
          <p:cNvPr id="863" name="Google Shape;863;p120" descr="Image of the Declaration of Independence"/>
          <p:cNvPicPr preferRelativeResize="0"/>
          <p:nvPr/>
        </p:nvPicPr>
        <p:blipFill rotWithShape="1">
          <a:blip r:embed="rId4">
            <a:alphaModFix/>
          </a:blip>
          <a:srcRect b="73120"/>
          <a:stretch/>
        </p:blipFill>
        <p:spPr>
          <a:xfrm>
            <a:off x="2585025" y="4960037"/>
            <a:ext cx="5383229" cy="1717354"/>
          </a:xfrm>
          <a:prstGeom prst="rect">
            <a:avLst/>
          </a:prstGeom>
          <a:noFill/>
          <a:ln>
            <a:noFill/>
          </a:ln>
        </p:spPr>
      </p:pic>
      <p:pic>
        <p:nvPicPr>
          <p:cNvPr id="864" name="Google Shape;864;p120" descr="Image of the Boston Massacre engraving by Paul Revere."/>
          <p:cNvPicPr preferRelativeResize="0"/>
          <p:nvPr/>
        </p:nvPicPr>
        <p:blipFill rotWithShape="1">
          <a:blip r:embed="rId5">
            <a:alphaModFix/>
          </a:blip>
          <a:srcRect t="37221" b="23185"/>
          <a:stretch/>
        </p:blipFill>
        <p:spPr>
          <a:xfrm>
            <a:off x="8194875" y="4926500"/>
            <a:ext cx="3833352" cy="1784428"/>
          </a:xfrm>
          <a:prstGeom prst="rect">
            <a:avLst/>
          </a:prstGeom>
          <a:noFill/>
          <a:ln>
            <a:noFill/>
          </a:ln>
        </p:spPr>
      </p:pic>
      <p:pic>
        <p:nvPicPr>
          <p:cNvPr id="866" name="Google Shape;866;p120" descr="Image of Martin Luther King giving his &quot;I have a dream&quot; speech."/>
          <p:cNvPicPr preferRelativeResize="0"/>
          <p:nvPr/>
        </p:nvPicPr>
        <p:blipFill>
          <a:blip r:embed="rId6">
            <a:alphaModFix/>
          </a:blip>
          <a:stretch>
            <a:fillRect/>
          </a:stretch>
        </p:blipFill>
        <p:spPr>
          <a:xfrm>
            <a:off x="191775" y="2320925"/>
            <a:ext cx="2393246" cy="1600500"/>
          </a:xfrm>
          <a:prstGeom prst="rect">
            <a:avLst/>
          </a:prstGeom>
          <a:noFill/>
          <a:ln>
            <a:noFill/>
          </a:ln>
        </p:spPr>
      </p:pic>
      <p:pic>
        <p:nvPicPr>
          <p:cNvPr id="868" name="Google Shape;868;p120" descr="Image of the Kentucky Old Capitol "/>
          <p:cNvPicPr preferRelativeResize="0"/>
          <p:nvPr/>
        </p:nvPicPr>
        <p:blipFill>
          <a:blip r:embed="rId7">
            <a:alphaModFix/>
          </a:blip>
          <a:stretch>
            <a:fillRect/>
          </a:stretch>
        </p:blipFill>
        <p:spPr>
          <a:xfrm>
            <a:off x="5312392" y="2149100"/>
            <a:ext cx="3051832" cy="2288874"/>
          </a:xfrm>
          <a:prstGeom prst="rect">
            <a:avLst/>
          </a:prstGeom>
          <a:noFill/>
          <a:ln>
            <a:noFill/>
          </a:ln>
        </p:spPr>
      </p:pic>
      <p:pic>
        <p:nvPicPr>
          <p:cNvPr id="3074" name="Picture 2" descr="Image of the snake cartoon from prior to the American Revolution that says &quot;Join or Die&quot; and has the snake split into parts with each part labelled with a colony's abbreviation.">
            <a:extLst>
              <a:ext uri="{FF2B5EF4-FFF2-40B4-BE49-F238E27FC236}">
                <a16:creationId xmlns:a16="http://schemas.microsoft.com/office/drawing/2014/main" id="{CBDBFBAA-ABE2-3ACC-EB14-EF3B6A4C8E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6242" y="146650"/>
            <a:ext cx="3242265" cy="23457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of an American flag.">
            <a:extLst>
              <a:ext uri="{FF2B5EF4-FFF2-40B4-BE49-F238E27FC236}">
                <a16:creationId xmlns:a16="http://schemas.microsoft.com/office/drawing/2014/main" id="{4B458A26-74C4-7E09-69BD-1A430136EE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67686" y="2789554"/>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painting of George Washington.">
            <a:extLst>
              <a:ext uri="{FF2B5EF4-FFF2-40B4-BE49-F238E27FC236}">
                <a16:creationId xmlns:a16="http://schemas.microsoft.com/office/drawing/2014/main" id="{7C96ED8E-9483-D242-5D4D-DF51A2B2C9A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2293" y="2149100"/>
            <a:ext cx="2085975" cy="2190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21"/>
          <p:cNvSpPr txBox="1">
            <a:spLocks noGrp="1"/>
          </p:cNvSpPr>
          <p:nvPr>
            <p:ph type="title"/>
          </p:nvPr>
        </p:nvSpPr>
        <p:spPr>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Elementary Application</a:t>
            </a:r>
            <a:endParaRPr dirty="0"/>
          </a:p>
        </p:txBody>
      </p:sp>
      <p:sp>
        <p:nvSpPr>
          <p:cNvPr id="875" name="Google Shape;875;p121"/>
          <p:cNvSpPr txBox="1">
            <a:spLocks noGrp="1"/>
          </p:cNvSpPr>
          <p:nvPr>
            <p:ph type="body" idx="1"/>
          </p:nvPr>
        </p:nvSpPr>
        <p:spPr>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To explore your grade level Using Evidence standards, engage with this deeper dive for your grade level. </a:t>
            </a:r>
            <a:endParaRPr sz="3200" dirty="0">
              <a:latin typeface="Franklin Gothic Book" panose="020B0503020102020204" pitchFamily="34" charset="0"/>
            </a:endParaRPr>
          </a:p>
          <a:p>
            <a:pPr marL="0" lvl="0" indent="0" algn="l" rtl="0">
              <a:spcBef>
                <a:spcPts val="1000"/>
              </a:spcBef>
              <a:spcAft>
                <a:spcPts val="0"/>
              </a:spcAft>
              <a:buNone/>
            </a:pPr>
            <a:endParaRPr sz="3200" dirty="0">
              <a:latin typeface="Franklin Gothic Book" panose="020B0503020102020204" pitchFamily="34" charset="0"/>
            </a:endParaRPr>
          </a:p>
          <a:p>
            <a:pPr marL="457200" lvl="0" indent="-342900" algn="l" rtl="0">
              <a:spcBef>
                <a:spcPts val="1000"/>
              </a:spcBef>
              <a:spcAft>
                <a:spcPts val="0"/>
              </a:spcAft>
              <a:buSzPts val="1800"/>
              <a:buChar char="•"/>
            </a:pPr>
            <a:r>
              <a:rPr lang="en-US" sz="3200" dirty="0">
                <a:latin typeface="Franklin Gothic Book" panose="020B0503020102020204" pitchFamily="34" charset="0"/>
              </a:rPr>
              <a:t>Kindergarten and Grade 1: Engage with slide 102.</a:t>
            </a:r>
            <a:endParaRPr sz="3200" dirty="0">
              <a:latin typeface="Franklin Gothic Book" panose="020B0503020102020204" pitchFamily="34" charset="0"/>
            </a:endParaRPr>
          </a:p>
          <a:p>
            <a:pPr marL="457200" lvl="0" indent="-342900" algn="l" rtl="0">
              <a:spcBef>
                <a:spcPts val="0"/>
              </a:spcBef>
              <a:spcAft>
                <a:spcPts val="0"/>
              </a:spcAft>
              <a:buSzPts val="1800"/>
              <a:buChar char="•"/>
            </a:pPr>
            <a:r>
              <a:rPr lang="en-US" sz="3200" dirty="0">
                <a:latin typeface="Franklin Gothic Book" panose="020B0503020102020204" pitchFamily="34" charset="0"/>
              </a:rPr>
              <a:t>Grade 2 and Grade 3: Engage with slide 103.</a:t>
            </a:r>
            <a:endParaRPr sz="3200" dirty="0">
              <a:latin typeface="Franklin Gothic Book" panose="020B0503020102020204" pitchFamily="34" charset="0"/>
            </a:endParaRPr>
          </a:p>
          <a:p>
            <a:pPr marL="457200" lvl="0" indent="-342900" algn="l" rtl="0">
              <a:spcBef>
                <a:spcPts val="0"/>
              </a:spcBef>
              <a:spcAft>
                <a:spcPts val="0"/>
              </a:spcAft>
              <a:buSzPts val="1800"/>
              <a:buChar char="•"/>
            </a:pPr>
            <a:r>
              <a:rPr lang="en-US" sz="3200" dirty="0">
                <a:latin typeface="Franklin Gothic Book" panose="020B0503020102020204" pitchFamily="34" charset="0"/>
              </a:rPr>
              <a:t>Grade 4 and Grade 5: Engage with slide 104.</a:t>
            </a:r>
            <a:endParaRPr sz="3200" dirty="0">
              <a:latin typeface="Franklin Gothic Book" panose="020B05030201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22"/>
          <p:cNvSpPr txBox="1">
            <a:spLocks noGrp="1"/>
          </p:cNvSpPr>
          <p:nvPr>
            <p:ph type="title"/>
          </p:nvPr>
        </p:nvSpPr>
        <p:spPr>
          <a:xfrm>
            <a:off x="320600" y="36173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200" dirty="0"/>
              <a:t>Deeper Dive: Using Evidence Kindergarten and Grade 1 Application</a:t>
            </a:r>
            <a:endParaRPr dirty="0"/>
          </a:p>
        </p:txBody>
      </p:sp>
      <p:sp>
        <p:nvSpPr>
          <p:cNvPr id="882" name="Google Shape;882;p122"/>
          <p:cNvSpPr txBox="1">
            <a:spLocks noGrp="1"/>
          </p:cNvSpPr>
          <p:nvPr>
            <p:ph type="body" idx="1"/>
          </p:nvPr>
        </p:nvSpPr>
        <p:spPr>
          <a:xfrm>
            <a:off x="320600" y="1687435"/>
            <a:ext cx="11516700" cy="4054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dirty="0">
                <a:latin typeface="Franklin Gothic Book" panose="020B0503020102020204" pitchFamily="34" charset="0"/>
              </a:rPr>
              <a:t>In order to understand how to implement I.UE.1, access the </a:t>
            </a:r>
            <a:r>
              <a:rPr lang="en-US" u="sng" dirty="0">
                <a:solidFill>
                  <a:schemeClr val="hlink"/>
                </a:solidFill>
                <a:latin typeface="Franklin Gothic Book" panose="020B0503020102020204" pitchFamily="34" charset="0"/>
                <a:hlinkClick r:id="rId3"/>
              </a:rPr>
              <a:t>Kindergarten Social Studies Using Evidence Assignment</a:t>
            </a:r>
            <a:r>
              <a:rPr lang="en-US" dirty="0">
                <a:latin typeface="Franklin Gothic Book" panose="020B0503020102020204" pitchFamily="34" charset="0"/>
              </a:rPr>
              <a:t>. Review each component to understand the context of the assignment. </a:t>
            </a:r>
            <a:endParaRPr b="1"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b="1"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r>
              <a:rPr lang="en-US" dirty="0">
                <a:latin typeface="Franklin Gothic Book" panose="020B0503020102020204" pitchFamily="34" charset="0"/>
              </a:rPr>
              <a:t>Individually, with a partner, grade banded group, or a PLC, engage with this deeper dive by taking on the role of a student and engaging with the </a:t>
            </a:r>
            <a:r>
              <a:rPr lang="en-US" u="sng" dirty="0">
                <a:solidFill>
                  <a:schemeClr val="hlink"/>
                </a:solidFill>
                <a:latin typeface="Franklin Gothic Book" panose="020B0503020102020204" pitchFamily="34" charset="0"/>
                <a:hlinkClick r:id="rId4"/>
              </a:rPr>
              <a:t>Kindergarten Strongly Aligned Assignment with Teacher Notes</a:t>
            </a:r>
            <a:r>
              <a:rPr lang="en-US" dirty="0">
                <a:latin typeface="Franklin Gothic Book" panose="020B0503020102020204" pitchFamily="34" charset="0"/>
              </a:rPr>
              <a:t>. Identify two sources from this assignment to use for this deeper dive. </a:t>
            </a:r>
            <a:endParaRPr dirty="0">
              <a:latin typeface="Franklin Gothic Book" panose="020B0503020102020204" pitchFamily="34" charset="0"/>
            </a:endParaRPr>
          </a:p>
          <a:p>
            <a:pPr marL="0" lvl="0" indent="0" algn="l" rtl="0">
              <a:spcBef>
                <a:spcPts val="1000"/>
              </a:spcBef>
              <a:spcAft>
                <a:spcPts val="0"/>
              </a:spcAft>
              <a:buClr>
                <a:schemeClr val="dk1"/>
              </a:buClr>
              <a:buSzPts val="1100"/>
              <a:buFont typeface="Arial"/>
              <a:buNone/>
            </a:pPr>
            <a:endParaRPr sz="2600" dirty="0"/>
          </a:p>
          <a:p>
            <a:pPr marL="0" lvl="0" indent="0" algn="l" rtl="0">
              <a:spcBef>
                <a:spcPts val="1000"/>
              </a:spcBef>
              <a:spcAft>
                <a:spcPts val="0"/>
              </a:spcAft>
              <a:buClr>
                <a:schemeClr val="dk1"/>
              </a:buClr>
              <a:buSzPts val="1100"/>
              <a:buFont typeface="Arial"/>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Organization of the Standards</a:t>
            </a:r>
            <a:endParaRPr dirty="0"/>
          </a:p>
        </p:txBody>
      </p:sp>
      <p:pic>
        <p:nvPicPr>
          <p:cNvPr id="199" name="Google Shape;199;p27" descr="Click on image to play recording. " title="Organization of the standards"/>
          <p:cNvPicPr preferRelativeResize="0"/>
          <p:nvPr/>
        </p:nvPicPr>
        <p:blipFill rotWithShape="1">
          <a:blip r:embed="rId3">
            <a:alphaModFix/>
          </a:blip>
          <a:srcRect/>
          <a:stretch/>
        </p:blipFill>
        <p:spPr>
          <a:xfrm>
            <a:off x="10292896" y="5479855"/>
            <a:ext cx="487363" cy="487363"/>
          </a:xfrm>
          <a:prstGeom prst="rect">
            <a:avLst/>
          </a:prstGeom>
          <a:noFill/>
          <a:ln>
            <a:noFill/>
          </a:ln>
        </p:spPr>
      </p:pic>
      <p:pic>
        <p:nvPicPr>
          <p:cNvPr id="2" name="Picture 2" descr="Diagram&#10;&#10;Description automatically generated">
            <a:extLst>
              <a:ext uri="{FF2B5EF4-FFF2-40B4-BE49-F238E27FC236}">
                <a16:creationId xmlns:a16="http://schemas.microsoft.com/office/drawing/2014/main" id="{6C6A1526-8624-BA2F-F157-76FF4285770D}"/>
              </a:ext>
            </a:extLst>
          </p:cNvPr>
          <p:cNvPicPr>
            <a:picLocks noChangeAspect="1"/>
          </p:cNvPicPr>
          <p:nvPr/>
        </p:nvPicPr>
        <p:blipFill>
          <a:blip r:embed="rId4"/>
          <a:stretch>
            <a:fillRect/>
          </a:stretch>
        </p:blipFill>
        <p:spPr>
          <a:xfrm>
            <a:off x="3355863" y="995516"/>
            <a:ext cx="4323370" cy="472802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23"/>
          <p:cNvSpPr txBox="1">
            <a:spLocks noGrp="1"/>
          </p:cNvSpPr>
          <p:nvPr>
            <p:ph type="title"/>
          </p:nvPr>
        </p:nvSpPr>
        <p:spPr>
          <a:xfrm>
            <a:off x="209080" y="209056"/>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200" dirty="0"/>
              <a:t>Deeper Dive: Using Evidence Grade 2 and 3 Application</a:t>
            </a:r>
            <a:endParaRPr dirty="0"/>
          </a:p>
        </p:txBody>
      </p:sp>
      <p:sp>
        <p:nvSpPr>
          <p:cNvPr id="889" name="Google Shape;889;p123"/>
          <p:cNvSpPr txBox="1">
            <a:spLocks noGrp="1"/>
          </p:cNvSpPr>
          <p:nvPr>
            <p:ph type="body" idx="1"/>
          </p:nvPr>
        </p:nvSpPr>
        <p:spPr>
          <a:xfrm>
            <a:off x="467640" y="1534756"/>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Access the </a:t>
            </a:r>
            <a:r>
              <a:rPr lang="en-US" u="sng" dirty="0">
                <a:solidFill>
                  <a:schemeClr val="hlink"/>
                </a:solidFill>
                <a:latin typeface="Franklin Gothic Book" panose="020B0503020102020204" pitchFamily="34" charset="0"/>
                <a:hlinkClick r:id="rId3"/>
              </a:rPr>
              <a:t>Grade 2 Strongly Aligned Assignment</a:t>
            </a:r>
            <a:r>
              <a:rPr lang="en-US" dirty="0">
                <a:latin typeface="Franklin Gothic Book" panose="020B0503020102020204" pitchFamily="34" charset="0"/>
              </a:rPr>
              <a:t> and look over each component to understand the context of the assignment.</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Select a source provided, and complete the </a:t>
            </a:r>
            <a:r>
              <a:rPr lang="en-US" u="sng" dirty="0">
                <a:solidFill>
                  <a:schemeClr val="hlink"/>
                </a:solidFill>
                <a:latin typeface="Franklin Gothic Book" panose="020B0503020102020204" pitchFamily="34" charset="0"/>
                <a:hlinkClick r:id="rId4"/>
              </a:rPr>
              <a:t>Grade </a:t>
            </a:r>
            <a:r>
              <a:rPr lang="en-US" u="sng" dirty="0">
                <a:solidFill>
                  <a:schemeClr val="hlink"/>
                </a:solidFill>
                <a:latin typeface="Franklin Gothic Book" panose="020B0503020102020204" pitchFamily="34" charset="0"/>
                <a:hlinkClick r:id="rId5"/>
              </a:rPr>
              <a:t>2</a:t>
            </a:r>
            <a:r>
              <a:rPr lang="en-US" u="sng" dirty="0">
                <a:solidFill>
                  <a:schemeClr val="hlink"/>
                </a:solidFill>
                <a:latin typeface="Franklin Gothic Book" panose="020B0503020102020204" pitchFamily="34" charset="0"/>
                <a:hlinkClick r:id="rId4"/>
              </a:rPr>
              <a:t> Using Evidence Assignment </a:t>
            </a:r>
            <a:r>
              <a:rPr lang="en-US" dirty="0">
                <a:latin typeface="Franklin Gothic Book" panose="020B0503020102020204" pitchFamily="34" charset="0"/>
              </a:rPr>
              <a:t>to analyze this source.</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For more information on how these sources can be utilized to scaffold students, access the </a:t>
            </a:r>
            <a:r>
              <a:rPr lang="en-US" u="sng" dirty="0">
                <a:solidFill>
                  <a:schemeClr val="hlink"/>
                </a:solidFill>
                <a:latin typeface="Franklin Gothic Book" panose="020B0503020102020204" pitchFamily="34" charset="0"/>
                <a:hlinkClick r:id="rId6"/>
              </a:rPr>
              <a:t>Grade 2 Strongly Aligned Assignment with Teacher Notes</a:t>
            </a:r>
            <a:r>
              <a:rPr lang="en-US" dirty="0">
                <a:latin typeface="Franklin Gothic Book" panose="020B0503020102020204" pitchFamily="34" charset="0"/>
              </a:rPr>
              <a:t>.</a:t>
            </a:r>
            <a:endParaRPr dirty="0">
              <a:latin typeface="Franklin Gothic Book" panose="020B05030201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24"/>
          <p:cNvSpPr txBox="1">
            <a:spLocks noGrp="1"/>
          </p:cNvSpPr>
          <p:nvPr>
            <p:ph type="title"/>
          </p:nvPr>
        </p:nvSpPr>
        <p:spPr>
          <a:xfrm>
            <a:off x="186084" y="14245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4100" dirty="0"/>
              <a:t>Deeper Dive: </a:t>
            </a:r>
            <a:endParaRPr sz="4100" dirty="0"/>
          </a:p>
          <a:p>
            <a:pPr marL="0" lvl="0" indent="0" algn="l" rtl="0">
              <a:spcBef>
                <a:spcPts val="0"/>
              </a:spcBef>
              <a:spcAft>
                <a:spcPts val="0"/>
              </a:spcAft>
              <a:buClr>
                <a:schemeClr val="dk1"/>
              </a:buClr>
              <a:buSzPts val="1100"/>
              <a:buFont typeface="Arial"/>
              <a:buNone/>
            </a:pPr>
            <a:r>
              <a:rPr lang="en-US" sz="4100" dirty="0"/>
              <a:t>Using Evidence Grade 4 and 5 Application</a:t>
            </a:r>
            <a:endParaRPr sz="4100" dirty="0"/>
          </a:p>
        </p:txBody>
      </p:sp>
      <p:sp>
        <p:nvSpPr>
          <p:cNvPr id="896" name="Google Shape;896;p124"/>
          <p:cNvSpPr txBox="1">
            <a:spLocks noGrp="1"/>
          </p:cNvSpPr>
          <p:nvPr>
            <p:ph type="body" idx="1"/>
          </p:nvPr>
        </p:nvSpPr>
        <p:spPr>
          <a:xfrm>
            <a:off x="349279" y="2293363"/>
            <a:ext cx="10515600" cy="15525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4000" dirty="0">
                <a:latin typeface="Franklin Gothic Book" panose="020B0503020102020204" pitchFamily="34" charset="0"/>
              </a:rPr>
              <a:t>Access the </a:t>
            </a:r>
            <a:r>
              <a:rPr lang="en-US" sz="4000" u="sng" dirty="0">
                <a:solidFill>
                  <a:schemeClr val="hlink"/>
                </a:solidFill>
                <a:latin typeface="Franklin Gothic Book" panose="020B0503020102020204" pitchFamily="34" charset="0"/>
                <a:hlinkClick r:id="rId3"/>
              </a:rPr>
              <a:t>Boston Massacre of 1770 Sources</a:t>
            </a:r>
            <a:r>
              <a:rPr lang="en-US" sz="4000" dirty="0">
                <a:latin typeface="Franklin Gothic Book" panose="020B0503020102020204" pitchFamily="34" charset="0"/>
              </a:rPr>
              <a:t>. </a:t>
            </a:r>
            <a:endParaRPr sz="4000" dirty="0">
              <a:latin typeface="Franklin Gothic Book" panose="020B0503020102020204" pitchFamily="34" charset="0"/>
            </a:endParaRPr>
          </a:p>
          <a:p>
            <a:pPr marL="0" lvl="0" indent="0" algn="l" rtl="0">
              <a:spcBef>
                <a:spcPts val="1000"/>
              </a:spcBef>
              <a:spcAft>
                <a:spcPts val="0"/>
              </a:spcAft>
              <a:buNone/>
            </a:pPr>
            <a:endParaRPr sz="4000" dirty="0">
              <a:latin typeface="Franklin Gothic Book" panose="020B0503020102020204" pitchFamily="34" charset="0"/>
            </a:endParaRPr>
          </a:p>
          <a:p>
            <a:pPr marL="0" lvl="0" indent="0" algn="l" rtl="0">
              <a:spcBef>
                <a:spcPts val="1000"/>
              </a:spcBef>
              <a:spcAft>
                <a:spcPts val="0"/>
              </a:spcAft>
              <a:buNone/>
            </a:pPr>
            <a:r>
              <a:rPr lang="en-US" sz="4000" dirty="0">
                <a:latin typeface="Franklin Gothic Book" panose="020B0503020102020204" pitchFamily="34" charset="0"/>
              </a:rPr>
              <a:t>Utilize these two sources to complete the </a:t>
            </a:r>
            <a:r>
              <a:rPr lang="en-US" sz="4000" u="sng" dirty="0">
                <a:solidFill>
                  <a:schemeClr val="hlink"/>
                </a:solidFill>
                <a:latin typeface="Franklin Gothic Book" panose="020B0503020102020204" pitchFamily="34" charset="0"/>
                <a:hlinkClick r:id="rId4"/>
              </a:rPr>
              <a:t>Grade 5 Using Evidence Assignment</a:t>
            </a:r>
            <a:r>
              <a:rPr lang="en-US" sz="4000" dirty="0">
                <a:latin typeface="Franklin Gothic Book" panose="020B0503020102020204" pitchFamily="34" charset="0"/>
              </a:rPr>
              <a:t> to understand how to implement 5.I.UE.2.</a:t>
            </a:r>
            <a:endParaRPr sz="4000" dirty="0">
              <a:latin typeface="Franklin Gothic Book" panose="020B0503020102020204" pitchFamily="34" charset="0"/>
            </a:endParaRPr>
          </a:p>
          <a:p>
            <a:pPr marL="0" lvl="0" indent="0" algn="l" rtl="0">
              <a:spcBef>
                <a:spcPts val="1000"/>
              </a:spcBef>
              <a:spcAft>
                <a:spcPts val="0"/>
              </a:spcAft>
              <a:buNone/>
            </a:pPr>
            <a:endParaRPr sz="2600" dirty="0"/>
          </a:p>
          <a:p>
            <a:pPr marL="0" lvl="0" indent="0" algn="ctr" rtl="0">
              <a:spcBef>
                <a:spcPts val="1000"/>
              </a:spcBef>
              <a:spcAft>
                <a:spcPts val="0"/>
              </a:spcAft>
              <a:buNone/>
            </a:pPr>
            <a:endParaRPr sz="2600" dirty="0"/>
          </a:p>
          <a:p>
            <a:pPr marL="0" lvl="0" indent="0" algn="ctr" rtl="0">
              <a:spcBef>
                <a:spcPts val="1000"/>
              </a:spcBef>
              <a:spcAft>
                <a:spcPts val="0"/>
              </a:spcAft>
              <a:buNone/>
            </a:pPr>
            <a:endParaRPr sz="2600" dirty="0"/>
          </a:p>
          <a:p>
            <a:pPr marL="0" lvl="0" indent="0" algn="l" rtl="0">
              <a:spcBef>
                <a:spcPts val="1000"/>
              </a:spcBef>
              <a:spcAft>
                <a:spcPts val="0"/>
              </a:spcAft>
              <a:buNone/>
            </a:pPr>
            <a:endParaRPr sz="2600"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5"/>
          <p:cNvSpPr txBox="1">
            <a:spLocks noGrp="1"/>
          </p:cNvSpPr>
          <p:nvPr>
            <p:ph type="title"/>
          </p:nvPr>
        </p:nvSpPr>
        <p:spPr>
          <a:xfrm>
            <a:off x="185137" y="473653"/>
            <a:ext cx="10515600" cy="1664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Elementary Reflection </a:t>
            </a:r>
            <a:endParaRPr dirty="0"/>
          </a:p>
          <a:p>
            <a:pPr marL="0" lvl="0" indent="0" algn="l" rtl="0">
              <a:spcBef>
                <a:spcPts val="0"/>
              </a:spcBef>
              <a:spcAft>
                <a:spcPts val="0"/>
              </a:spcAft>
              <a:buNone/>
            </a:pPr>
            <a:endParaRPr dirty="0"/>
          </a:p>
        </p:txBody>
      </p:sp>
      <p:sp>
        <p:nvSpPr>
          <p:cNvPr id="903" name="Google Shape;903;p125"/>
          <p:cNvSpPr txBox="1">
            <a:spLocks noGrp="1"/>
          </p:cNvSpPr>
          <p:nvPr>
            <p:ph type="body" idx="1"/>
          </p:nvPr>
        </p:nvSpPr>
        <p:spPr>
          <a:xfrm>
            <a:off x="246605" y="1808446"/>
            <a:ext cx="10958700" cy="2584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AutoNum type="arabicParenR"/>
            </a:pPr>
            <a:r>
              <a:rPr lang="en-US" sz="3100" dirty="0">
                <a:latin typeface="Franklin Gothic Book" panose="020B0503020102020204" pitchFamily="34" charset="0"/>
              </a:rPr>
              <a:t>What resonated with you as you engaged with the Social Studies Using Evidence Assignment for your grade level? What were your takeaways? </a:t>
            </a:r>
            <a:endParaRPr sz="31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100" dirty="0">
                <a:latin typeface="Franklin Gothic Book" panose="020B0503020102020204" pitchFamily="34" charset="0"/>
              </a:rPr>
              <a:t>If your grade was not featured in the application activity, how would you modify this application the UE standards featured here to meet the needs of your grade level expectations?</a:t>
            </a:r>
            <a:endParaRPr sz="3100" dirty="0">
              <a:latin typeface="Franklin Gothic Book" panose="020B0503020102020204" pitchFamily="34" charset="0"/>
            </a:endParaRPr>
          </a:p>
          <a:p>
            <a:pPr marL="457200" lvl="0" indent="-342900" algn="l" rtl="0">
              <a:spcBef>
                <a:spcPts val="0"/>
              </a:spcBef>
              <a:spcAft>
                <a:spcPts val="0"/>
              </a:spcAft>
              <a:buSzPts val="1800"/>
              <a:buAutoNum type="arabicParenR"/>
            </a:pPr>
            <a:r>
              <a:rPr lang="en-US" sz="3100" dirty="0">
                <a:latin typeface="Franklin Gothic Book" panose="020B0503020102020204" pitchFamily="34" charset="0"/>
              </a:rPr>
              <a:t>Why is understanding the progressions of the UE standards elementary school critical for student learning? </a:t>
            </a:r>
            <a:endParaRPr sz="3100" dirty="0">
              <a:latin typeface="Franklin Gothic Book" panose="020B050302010202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126"/>
          <p:cNvSpPr txBox="1">
            <a:spLocks noGrp="1"/>
          </p:cNvSpPr>
          <p:nvPr>
            <p:ph type="title"/>
          </p:nvPr>
        </p:nvSpPr>
        <p:spPr>
          <a:xfrm>
            <a:off x="178632" y="180426"/>
            <a:ext cx="11004029"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Grades 6-8</a:t>
            </a:r>
            <a:endParaRPr dirty="0"/>
          </a:p>
        </p:txBody>
      </p:sp>
      <p:pic>
        <p:nvPicPr>
          <p:cNvPr id="911" name="Google Shape;911;p126" descr="This grade band overview can be found on page 96 of the KAS for Social Studies." title="Middle school grade band overview"/>
          <p:cNvPicPr preferRelativeResize="0"/>
          <p:nvPr/>
        </p:nvPicPr>
        <p:blipFill rotWithShape="1">
          <a:blip r:embed="rId3">
            <a:alphaModFix/>
          </a:blip>
          <a:srcRect r="598" b="22965"/>
          <a:stretch/>
        </p:blipFill>
        <p:spPr>
          <a:xfrm>
            <a:off x="1009338" y="1180680"/>
            <a:ext cx="9544361" cy="438192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127"/>
          <p:cNvSpPr txBox="1">
            <a:spLocks noGrp="1"/>
          </p:cNvSpPr>
          <p:nvPr>
            <p:ph type="title"/>
          </p:nvPr>
        </p:nvSpPr>
        <p:spPr>
          <a:xfrm>
            <a:off x="34830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a:t>
            </a:r>
            <a:endParaRPr dirty="0"/>
          </a:p>
        </p:txBody>
      </p:sp>
      <p:sp>
        <p:nvSpPr>
          <p:cNvPr id="918" name="Google Shape;918;p127"/>
          <p:cNvSpPr txBox="1">
            <a:spLocks noGrp="1"/>
          </p:cNvSpPr>
          <p:nvPr>
            <p:ph type="body" idx="1"/>
          </p:nvPr>
        </p:nvSpPr>
        <p:spPr>
          <a:xfrm>
            <a:off x="146925" y="864650"/>
            <a:ext cx="1189815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latin typeface="Franklin Gothic Book" panose="020B0503020102020204" pitchFamily="34" charset="0"/>
              </a:rPr>
              <a:t>For this deeper dive, you will engage with the Using Evidence standard 3 to understand how the skills of this progression advance from Grade 6 to Grade 8. Look at the Using Evidence standard 3 for middle school: </a:t>
            </a:r>
            <a:endParaRPr dirty="0">
              <a:latin typeface="Franklin Gothic Book" panose="020B0503020102020204" pitchFamily="34" charset="0"/>
            </a:endParaRPr>
          </a:p>
          <a:p>
            <a:pPr marL="457200" lvl="0" indent="-336550" algn="l" rtl="0">
              <a:spcBef>
                <a:spcPts val="1000"/>
              </a:spcBef>
              <a:spcAft>
                <a:spcPts val="0"/>
              </a:spcAft>
              <a:buSzPts val="1700"/>
              <a:buChar char="•"/>
            </a:pPr>
            <a:r>
              <a:rPr lang="en-US" dirty="0">
                <a:latin typeface="Franklin Gothic Book" panose="020B0503020102020204" pitchFamily="34" charset="0"/>
              </a:rPr>
              <a:t>6.I.UE.3 Gather primary and secondary sources, and determine their relevance and intended use to answer compelling and supporting questions.</a:t>
            </a:r>
            <a:endParaRPr dirty="0">
              <a:latin typeface="Franklin Gothic Book" panose="020B0503020102020204" pitchFamily="34" charset="0"/>
            </a:endParaRPr>
          </a:p>
          <a:p>
            <a:pPr marL="457200" lvl="0" indent="-336550" algn="l" rtl="0">
              <a:spcBef>
                <a:spcPts val="0"/>
              </a:spcBef>
              <a:spcAft>
                <a:spcPts val="0"/>
              </a:spcAft>
              <a:buSzPts val="1700"/>
              <a:buChar char="•"/>
            </a:pPr>
            <a:r>
              <a:rPr lang="en-US" dirty="0">
                <a:latin typeface="Franklin Gothic Book" panose="020B0503020102020204" pitchFamily="34" charset="0"/>
              </a:rPr>
              <a:t>7.I.UE.3 Gather relevant information from multiple sources while using the origin, authority, structure and context of the sources to guide the selection to answer compelling and supporting questions.</a:t>
            </a:r>
            <a:endParaRPr dirty="0">
              <a:latin typeface="Franklin Gothic Book" panose="020B0503020102020204" pitchFamily="34" charset="0"/>
            </a:endParaRPr>
          </a:p>
          <a:p>
            <a:pPr marL="457200" lvl="0" indent="-336550" algn="l" rtl="0">
              <a:spcBef>
                <a:spcPts val="0"/>
              </a:spcBef>
              <a:spcAft>
                <a:spcPts val="0"/>
              </a:spcAft>
              <a:buSzPts val="1700"/>
              <a:buChar char="•"/>
            </a:pPr>
            <a:r>
              <a:rPr lang="en-US" dirty="0">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endParaRPr dirty="0">
              <a:latin typeface="Franklin Gothic Book" panose="020B05030201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28"/>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(2) </a:t>
            </a:r>
            <a:endParaRPr dirty="0"/>
          </a:p>
        </p:txBody>
      </p:sp>
      <p:sp>
        <p:nvSpPr>
          <p:cNvPr id="925" name="Google Shape;925;p128"/>
          <p:cNvSpPr txBox="1">
            <a:spLocks noGrp="1"/>
          </p:cNvSpPr>
          <p:nvPr>
            <p:ph type="body" idx="1"/>
          </p:nvPr>
        </p:nvSpPr>
        <p:spPr>
          <a:xfrm>
            <a:off x="209250" y="926700"/>
            <a:ext cx="11639850"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solidFill>
                  <a:srgbClr val="000000"/>
                </a:solidFill>
                <a:latin typeface="Franklin Gothic Book" panose="020B0503020102020204" pitchFamily="34" charset="0"/>
              </a:rPr>
              <a:t>Let’s examine some of the key terms in UE 3. Individually, with a partner, a small grade level group, or PLC, circle and/or highlight the keywords in the following standards from Grades 6, 7 and 8: </a:t>
            </a:r>
            <a:endParaRPr sz="24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6.I.UE.3 Gather primary and secondary sources, and determine their relevance and intended use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sz="22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7.I.UE.3 Gather relevant information from multiple sources while using the origin, authority, structure and context of the sources to guide the selection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sz="2200" dirty="0">
              <a:solidFill>
                <a:srgbClr val="000000"/>
              </a:solidFill>
              <a:latin typeface="Franklin Gothic Book" panose="020B0503020102020204" pitchFamily="34" charset="0"/>
            </a:endParaRPr>
          </a:p>
          <a:p>
            <a:pPr marL="457200" lvl="0" indent="-304800" algn="l" rtl="0">
              <a:spcBef>
                <a:spcPts val="1000"/>
              </a:spcBef>
              <a:spcAft>
                <a:spcPts val="0"/>
              </a:spcAft>
              <a:buClr>
                <a:srgbClr val="000000"/>
              </a:buClr>
              <a:buSzPts val="1200"/>
              <a:buChar char="•"/>
            </a:pPr>
            <a:r>
              <a:rPr lang="en-US" sz="2200" dirty="0">
                <a:solidFill>
                  <a:srgbClr val="000000"/>
                </a:solidFill>
                <a:latin typeface="Franklin Gothic Book" panose="020B0503020102020204" pitchFamily="34" charset="0"/>
              </a:rPr>
              <a:t>8.I.UE.3 Gather relevant information from multiple sources while using the origin, authority, structure, context and corroborative value of the sources to guide the selection to answer compelling and supporting questions.</a:t>
            </a:r>
            <a:endParaRPr sz="2200" dirty="0">
              <a:solidFill>
                <a:srgbClr val="000000"/>
              </a:solidFill>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r>
              <a:rPr lang="en-US" dirty="0">
                <a:latin typeface="Franklin Gothic Book" panose="020B0503020102020204" pitchFamily="34" charset="0"/>
              </a:rPr>
              <a:t> </a:t>
            </a:r>
            <a:endParaRPr dirty="0">
              <a:latin typeface="Franklin Gothic Book" panose="020B0503020102020204" pitchFamily="34"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29"/>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(2) </a:t>
            </a:r>
            <a:endParaRPr dirty="0"/>
          </a:p>
        </p:txBody>
      </p:sp>
      <p:sp>
        <p:nvSpPr>
          <p:cNvPr id="932" name="Google Shape;932;p129"/>
          <p:cNvSpPr txBox="1">
            <a:spLocks noGrp="1"/>
          </p:cNvSpPr>
          <p:nvPr>
            <p:ph type="body" idx="1"/>
          </p:nvPr>
        </p:nvSpPr>
        <p:spPr>
          <a:xfrm>
            <a:off x="174124" y="1080300"/>
            <a:ext cx="11655925"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dirty="0">
                <a:latin typeface="Franklin Gothic Book" panose="020B0503020102020204" pitchFamily="34" charset="0"/>
              </a:rPr>
              <a:t>Let’s examine some of the key terms in UE 3. Did you identify the same key words?:</a:t>
            </a: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6.I.UE.3 </a:t>
            </a:r>
            <a:r>
              <a:rPr lang="en-US" sz="2400" dirty="0">
                <a:highlight>
                  <a:srgbClr val="FFFF00"/>
                </a:highlight>
                <a:latin typeface="Franklin Gothic Book" panose="020B0503020102020204" pitchFamily="34" charset="0"/>
              </a:rPr>
              <a:t>Gather</a:t>
            </a:r>
            <a:r>
              <a:rPr lang="en-US" sz="2400" dirty="0">
                <a:latin typeface="Franklin Gothic Book" panose="020B0503020102020204" pitchFamily="34" charset="0"/>
              </a:rPr>
              <a:t> </a:t>
            </a:r>
            <a:r>
              <a:rPr lang="en-US" sz="2400" dirty="0">
                <a:highlight>
                  <a:srgbClr val="FFFF00"/>
                </a:highlight>
                <a:latin typeface="Franklin Gothic Book" panose="020B0503020102020204" pitchFamily="34" charset="0"/>
              </a:rPr>
              <a:t>primary </a:t>
            </a:r>
            <a:r>
              <a:rPr lang="en-US" sz="2400" dirty="0">
                <a:latin typeface="Franklin Gothic Book" panose="020B0503020102020204" pitchFamily="34" charset="0"/>
              </a:rPr>
              <a:t>and </a:t>
            </a:r>
            <a:r>
              <a:rPr lang="en-US" sz="2400" dirty="0">
                <a:highlight>
                  <a:srgbClr val="FFFF00"/>
                </a:highlight>
                <a:latin typeface="Franklin Gothic Book" panose="020B0503020102020204" pitchFamily="34" charset="0"/>
              </a:rPr>
              <a:t>secondary sources</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determine</a:t>
            </a:r>
            <a:r>
              <a:rPr lang="en-US" sz="2400" dirty="0">
                <a:latin typeface="Franklin Gothic Book" panose="020B0503020102020204" pitchFamily="34" charset="0"/>
              </a:rPr>
              <a:t> their </a:t>
            </a:r>
            <a:r>
              <a:rPr lang="en-US" sz="2400" dirty="0">
                <a:highlight>
                  <a:srgbClr val="FFFF00"/>
                </a:highlight>
                <a:latin typeface="Franklin Gothic Book" panose="020B0503020102020204" pitchFamily="34" charset="0"/>
              </a:rPr>
              <a:t>relevance</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intended use</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 </a:t>
            </a:r>
            <a:r>
              <a:rPr lang="en-US" sz="2400" dirty="0">
                <a:latin typeface="Franklin Gothic Book" panose="020B0503020102020204" pitchFamily="34" charset="0"/>
              </a:rPr>
              <a:t>questions.</a:t>
            </a:r>
            <a:endParaRPr sz="2400"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7.I.UE.3 </a:t>
            </a:r>
            <a:r>
              <a:rPr lang="en-US" sz="2400" dirty="0">
                <a:highlight>
                  <a:srgbClr val="FFFF00"/>
                </a:highlight>
                <a:latin typeface="Franklin Gothic Book" panose="020B0503020102020204" pitchFamily="34" charset="0"/>
              </a:rPr>
              <a:t>Gather relevant information</a:t>
            </a:r>
            <a:r>
              <a:rPr lang="en-US" sz="2400" dirty="0">
                <a:latin typeface="Franklin Gothic Book" panose="020B0503020102020204" pitchFamily="34" charset="0"/>
              </a:rPr>
              <a:t> from </a:t>
            </a:r>
            <a:r>
              <a:rPr lang="en-US" sz="2400" dirty="0">
                <a:highlight>
                  <a:srgbClr val="FFFF00"/>
                </a:highlight>
                <a:latin typeface="Franklin Gothic Book" panose="020B0503020102020204" pitchFamily="34" charset="0"/>
              </a:rPr>
              <a:t>multiple sources</a:t>
            </a:r>
            <a:r>
              <a:rPr lang="en-US" sz="2400" dirty="0">
                <a:latin typeface="Franklin Gothic Book" panose="020B0503020102020204" pitchFamily="34" charset="0"/>
              </a:rPr>
              <a:t> while using the </a:t>
            </a:r>
            <a:r>
              <a:rPr lang="en-US" sz="2400" dirty="0">
                <a:highlight>
                  <a:srgbClr val="FFFF00"/>
                </a:highlight>
                <a:latin typeface="Franklin Gothic Book" panose="020B0503020102020204" pitchFamily="34" charset="0"/>
              </a:rPr>
              <a:t>origin, authority, structure</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context</a:t>
            </a:r>
            <a:r>
              <a:rPr lang="en-US" sz="2400" dirty="0">
                <a:latin typeface="Franklin Gothic Book" panose="020B0503020102020204" pitchFamily="34" charset="0"/>
              </a:rPr>
              <a:t> of the sources to </a:t>
            </a:r>
            <a:r>
              <a:rPr lang="en-US" sz="2400" dirty="0">
                <a:highlight>
                  <a:srgbClr val="FFFF00"/>
                </a:highlight>
                <a:latin typeface="Franklin Gothic Book" panose="020B0503020102020204" pitchFamily="34" charset="0"/>
              </a:rPr>
              <a:t>guide the selection</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a:t>
            </a:r>
            <a:r>
              <a:rPr lang="en-US" sz="2400" dirty="0">
                <a:latin typeface="Franklin Gothic Book" panose="020B0503020102020204" pitchFamily="34" charset="0"/>
              </a:rPr>
              <a:t> questions.</a:t>
            </a:r>
            <a:endParaRPr sz="2400" dirty="0">
              <a:latin typeface="Franklin Gothic Book" panose="020B0503020102020204" pitchFamily="34" charset="0"/>
            </a:endParaRPr>
          </a:p>
          <a:p>
            <a:pPr marL="457200" lvl="0" indent="0" algn="l" rtl="0">
              <a:spcBef>
                <a:spcPts val="1000"/>
              </a:spcBef>
              <a:spcAft>
                <a:spcPts val="0"/>
              </a:spcAft>
              <a:buNone/>
            </a:pPr>
            <a:endParaRPr sz="2400" dirty="0">
              <a:latin typeface="Franklin Gothic Book" panose="020B0503020102020204" pitchFamily="34" charset="0"/>
            </a:endParaRPr>
          </a:p>
          <a:p>
            <a:pPr marL="457200" lvl="0" indent="-317500" algn="l" rtl="0">
              <a:spcBef>
                <a:spcPts val="1000"/>
              </a:spcBef>
              <a:spcAft>
                <a:spcPts val="0"/>
              </a:spcAft>
              <a:buSzPts val="1400"/>
              <a:buChar char="•"/>
            </a:pPr>
            <a:r>
              <a:rPr lang="en-US" sz="2400" dirty="0">
                <a:latin typeface="Franklin Gothic Book" panose="020B0503020102020204" pitchFamily="34" charset="0"/>
              </a:rPr>
              <a:t>8.I.UE.3 </a:t>
            </a:r>
            <a:r>
              <a:rPr lang="en-US" sz="2400" dirty="0">
                <a:highlight>
                  <a:srgbClr val="FFFF00"/>
                </a:highlight>
                <a:latin typeface="Franklin Gothic Book" panose="020B0503020102020204" pitchFamily="34" charset="0"/>
              </a:rPr>
              <a:t>Gather relevant information</a:t>
            </a:r>
            <a:r>
              <a:rPr lang="en-US" sz="2400" dirty="0">
                <a:latin typeface="Franklin Gothic Book" panose="020B0503020102020204" pitchFamily="34" charset="0"/>
              </a:rPr>
              <a:t> from </a:t>
            </a:r>
            <a:r>
              <a:rPr lang="en-US" sz="2400" dirty="0">
                <a:highlight>
                  <a:srgbClr val="FFFF00"/>
                </a:highlight>
                <a:latin typeface="Franklin Gothic Book" panose="020B0503020102020204" pitchFamily="34" charset="0"/>
              </a:rPr>
              <a:t>multiple sources</a:t>
            </a:r>
            <a:r>
              <a:rPr lang="en-US" sz="2400" dirty="0">
                <a:latin typeface="Franklin Gothic Book" panose="020B0503020102020204" pitchFamily="34" charset="0"/>
              </a:rPr>
              <a:t> while using the </a:t>
            </a:r>
            <a:r>
              <a:rPr lang="en-US" sz="2400" dirty="0">
                <a:highlight>
                  <a:srgbClr val="FFFF00"/>
                </a:highlight>
                <a:latin typeface="Franklin Gothic Book" panose="020B0503020102020204" pitchFamily="34" charset="0"/>
              </a:rPr>
              <a:t>origin, authority, structure, context and corroborative value</a:t>
            </a:r>
            <a:r>
              <a:rPr lang="en-US" sz="2400" dirty="0">
                <a:latin typeface="Franklin Gothic Book" panose="020B0503020102020204" pitchFamily="34" charset="0"/>
              </a:rPr>
              <a:t> of the sources to </a:t>
            </a:r>
            <a:r>
              <a:rPr lang="en-US" sz="2400" dirty="0">
                <a:highlight>
                  <a:srgbClr val="FFFF00"/>
                </a:highlight>
                <a:latin typeface="Franklin Gothic Book" panose="020B0503020102020204" pitchFamily="34" charset="0"/>
              </a:rPr>
              <a:t>guide the selection</a:t>
            </a:r>
            <a:r>
              <a:rPr lang="en-US" sz="2400" dirty="0">
                <a:latin typeface="Franklin Gothic Book" panose="020B0503020102020204" pitchFamily="34" charset="0"/>
              </a:rPr>
              <a:t> to answer </a:t>
            </a:r>
            <a:r>
              <a:rPr lang="en-US" sz="2400" dirty="0">
                <a:highlight>
                  <a:srgbClr val="FFFF00"/>
                </a:highlight>
                <a:latin typeface="Franklin Gothic Book" panose="020B0503020102020204" pitchFamily="34" charset="0"/>
              </a:rPr>
              <a:t>compelling</a:t>
            </a:r>
            <a:r>
              <a:rPr lang="en-US" sz="2400" dirty="0">
                <a:latin typeface="Franklin Gothic Book" panose="020B0503020102020204" pitchFamily="34" charset="0"/>
              </a:rPr>
              <a:t> and </a:t>
            </a:r>
            <a:r>
              <a:rPr lang="en-US" sz="2400" dirty="0">
                <a:highlight>
                  <a:srgbClr val="FFFF00"/>
                </a:highlight>
                <a:latin typeface="Franklin Gothic Book" panose="020B0503020102020204" pitchFamily="34" charset="0"/>
              </a:rPr>
              <a:t>supporting</a:t>
            </a:r>
            <a:r>
              <a:rPr lang="en-US" sz="2400" dirty="0">
                <a:latin typeface="Franklin Gothic Book" panose="020B0503020102020204" pitchFamily="34" charset="0"/>
              </a:rPr>
              <a:t> questions.</a:t>
            </a:r>
            <a:endParaRPr sz="2400" dirty="0">
              <a:latin typeface="Franklin Gothic Book" panose="020B0503020102020204" pitchFamily="34" charset="0"/>
            </a:endParaRPr>
          </a:p>
          <a:p>
            <a:pPr marL="0" lvl="0" indent="0" algn="l" rtl="0">
              <a:spcBef>
                <a:spcPts val="1000"/>
              </a:spcBef>
              <a:spcAft>
                <a:spcPts val="0"/>
              </a:spcAft>
              <a:buNone/>
            </a:pPr>
            <a:endParaRPr sz="2400" dirty="0">
              <a:latin typeface="Franklin Gothic Book" panose="020B0503020102020204" pitchFamily="34" charset="0"/>
            </a:endParaRPr>
          </a:p>
          <a:p>
            <a:pPr marL="0" lvl="0" indent="0" algn="l" rtl="0">
              <a:spcBef>
                <a:spcPts val="1000"/>
              </a:spcBef>
              <a:spcAft>
                <a:spcPts val="0"/>
              </a:spcAft>
              <a:buNone/>
            </a:pPr>
            <a:r>
              <a:rPr lang="en-US" sz="2400" dirty="0">
                <a:latin typeface="Franklin Gothic Book" panose="020B0503020102020204" pitchFamily="34" charset="0"/>
              </a:rPr>
              <a:t> </a:t>
            </a:r>
            <a:endParaRPr sz="2400" dirty="0">
              <a:latin typeface="Franklin Gothic Book" panose="020B05030201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30"/>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(3) </a:t>
            </a:r>
            <a:endParaRPr dirty="0"/>
          </a:p>
        </p:txBody>
      </p:sp>
      <p:sp>
        <p:nvSpPr>
          <p:cNvPr id="939" name="Google Shape;939;p130"/>
          <p:cNvSpPr txBox="1">
            <a:spLocks noGrp="1"/>
          </p:cNvSpPr>
          <p:nvPr>
            <p:ph type="body" idx="1"/>
          </p:nvPr>
        </p:nvSpPr>
        <p:spPr>
          <a:xfrm>
            <a:off x="285450" y="1080300"/>
            <a:ext cx="11064000" cy="46974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200" dirty="0">
                <a:latin typeface="Franklin Gothic Book" panose="020B0503020102020204" pitchFamily="34" charset="0"/>
              </a:rPr>
              <a:t>Remember, the Using Evidence standards progress in order for students to develop to a higher, better or more advanced application of the skill stated in the standard. Answer the following questions based on what you learned about </a:t>
            </a:r>
            <a:r>
              <a:rPr lang="en-US" dirty="0">
                <a:latin typeface="Franklin Gothic Book" panose="020B0503020102020204" pitchFamily="34" charset="0"/>
              </a:rPr>
              <a:t>6.I.UE.3, 7.I.UE.3 and 8.I.UE.3. </a:t>
            </a:r>
            <a:endParaRPr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457200" lvl="0" indent="-330200" algn="l" rtl="0">
              <a:spcBef>
                <a:spcPts val="1000"/>
              </a:spcBef>
              <a:spcAft>
                <a:spcPts val="0"/>
              </a:spcAft>
              <a:buSzPts val="1600"/>
              <a:buChar char="•"/>
            </a:pPr>
            <a:r>
              <a:rPr lang="en-US" dirty="0">
                <a:latin typeface="Franklin Gothic Book" panose="020B0503020102020204" pitchFamily="34" charset="0"/>
              </a:rPr>
              <a:t>What was similar about the three standards?</a:t>
            </a:r>
            <a:endParaRPr dirty="0">
              <a:latin typeface="Franklin Gothic Book" panose="020B0503020102020204" pitchFamily="34" charset="0"/>
            </a:endParaRPr>
          </a:p>
          <a:p>
            <a:pPr marL="457200" lvl="0" indent="-393700" algn="l" rtl="0">
              <a:spcBef>
                <a:spcPts val="0"/>
              </a:spcBef>
              <a:spcAft>
                <a:spcPts val="0"/>
              </a:spcAft>
              <a:buSzPts val="2600"/>
              <a:buChar char="•"/>
            </a:pPr>
            <a:r>
              <a:rPr lang="en-US" dirty="0">
                <a:latin typeface="Franklin Gothic Book" panose="020B0503020102020204" pitchFamily="34" charset="0"/>
              </a:rPr>
              <a:t>What was different?</a:t>
            </a:r>
            <a:endParaRPr dirty="0">
              <a:latin typeface="Franklin Gothic Book" panose="020B0503020102020204" pitchFamily="34" charset="0"/>
            </a:endParaRPr>
          </a:p>
          <a:p>
            <a:pPr marL="457200" lvl="0" indent="-393700" algn="l" rtl="0">
              <a:spcBef>
                <a:spcPts val="0"/>
              </a:spcBef>
              <a:spcAft>
                <a:spcPts val="0"/>
              </a:spcAft>
              <a:buSzPts val="2600"/>
              <a:buChar char="•"/>
            </a:pPr>
            <a:r>
              <a:rPr lang="en-US" dirty="0">
                <a:latin typeface="Franklin Gothic Book" panose="020B0503020102020204" pitchFamily="34" charset="0"/>
              </a:rPr>
              <a:t>How did I.UE.3 progress to have students engage with a more advanced application of the skills identified?</a:t>
            </a:r>
            <a:endParaRPr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r>
              <a:rPr lang="en-US" dirty="0"/>
              <a:t> </a:t>
            </a:r>
            <a:endParaRPr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1"/>
          <p:cNvSpPr txBox="1">
            <a:spLocks noGrp="1"/>
          </p:cNvSpPr>
          <p:nvPr>
            <p:ph type="title"/>
          </p:nvPr>
        </p:nvSpPr>
        <p:spPr>
          <a:xfrm>
            <a:off x="0" y="183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Deeper Dive: Using Evidence Middle (4) </a:t>
            </a:r>
            <a:endParaRPr dirty="0"/>
          </a:p>
        </p:txBody>
      </p:sp>
      <p:sp>
        <p:nvSpPr>
          <p:cNvPr id="946" name="Google Shape;946;p131"/>
          <p:cNvSpPr txBox="1">
            <a:spLocks noGrp="1"/>
          </p:cNvSpPr>
          <p:nvPr>
            <p:ph type="body" idx="1"/>
          </p:nvPr>
        </p:nvSpPr>
        <p:spPr>
          <a:xfrm>
            <a:off x="184550" y="1044575"/>
            <a:ext cx="11836000" cy="4351200"/>
          </a:xfrm>
          <a:prstGeom prst="rect">
            <a:avLst/>
          </a:prstGeom>
        </p:spPr>
        <p:txBody>
          <a:bodyPr spcFirstLastPara="1" wrap="square" lIns="91425" tIns="45700" rIns="91425" bIns="45700" anchor="t" anchorCtr="0">
            <a:noAutofit/>
          </a:bodyPr>
          <a:lstStyle/>
          <a:p>
            <a:pPr marL="571500" indent="-457200">
              <a:spcBef>
                <a:spcPts val="1000"/>
              </a:spcBef>
              <a:buSzPts val="1800"/>
            </a:pPr>
            <a:r>
              <a:rPr lang="en-US" sz="2600" dirty="0">
                <a:latin typeface="Franklin Gothic Book" panose="020B0503020102020204" pitchFamily="34" charset="0"/>
              </a:rPr>
              <a:t>When engaging with UE standard 3 for middle school, it is important to remember the standards found within the </a:t>
            </a:r>
            <a:r>
              <a:rPr lang="en-US" sz="2600" i="1" dirty="0">
                <a:latin typeface="Franklin Gothic Book" panose="020B0503020102020204" pitchFamily="34" charset="0"/>
              </a:rPr>
              <a:t>KAS for Social Studies</a:t>
            </a:r>
            <a:r>
              <a:rPr lang="en-US" sz="2600" dirty="0">
                <a:latin typeface="Franklin Gothic Book" panose="020B0503020102020204" pitchFamily="34" charset="0"/>
              </a:rPr>
              <a:t> are not meant to be taught in silos because they impact one another.</a:t>
            </a:r>
          </a:p>
          <a:p>
            <a:pPr marL="571500" indent="-457200">
              <a:spcBef>
                <a:spcPts val="1000"/>
              </a:spcBef>
              <a:buSzPts val="1800"/>
            </a:pPr>
            <a:r>
              <a:rPr lang="en-US" sz="2600" dirty="0">
                <a:latin typeface="Franklin Gothic Book" panose="020B0503020102020204" pitchFamily="34" charset="0"/>
              </a:rPr>
              <a:t>At the middle school level, teachers should provide opportunities for students to develop their own compelling questions, with teacher support, relative to the grade level theme. Students are required to generate their own supporting questions. </a:t>
            </a:r>
          </a:p>
          <a:p>
            <a:pPr marL="571500" indent="-457200">
              <a:spcBef>
                <a:spcPts val="1000"/>
              </a:spcBef>
              <a:buSzPts val="1800"/>
            </a:pPr>
            <a:r>
              <a:rPr lang="en-US" sz="2600" dirty="0">
                <a:latin typeface="Franklin Gothic Book" panose="020B0503020102020204" pitchFamily="34" charset="0"/>
              </a:rPr>
              <a:t>Thus, when engaging UE standard 3, it is appropriate for students to gather evidence from a selection of sources provided by the teacher; however, </a:t>
            </a:r>
            <a:r>
              <a:rPr lang="en-US" sz="2600" b="1" dirty="0">
                <a:latin typeface="Franklin Gothic Book" panose="020B0503020102020204" pitchFamily="34" charset="0"/>
              </a:rPr>
              <a:t>students must have the opportunity to determine the relevance of information they are gathering</a:t>
            </a:r>
            <a:r>
              <a:rPr lang="en-US" sz="2600" dirty="0">
                <a:latin typeface="Franklin Gothic Book" panose="020B0503020102020204" pitchFamily="34" charset="0"/>
              </a:rPr>
              <a:t> to construct explanations and/or arguments regarding compelling and/or supporting questions. </a:t>
            </a:r>
            <a:endParaRPr sz="2600" dirty="0">
              <a:latin typeface="Franklin Gothic Book" panose="020B05030201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132"/>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dirty="0"/>
              <a:t>Deeper Dive: Using Evidence Middle Application</a:t>
            </a:r>
            <a:endParaRPr dirty="0"/>
          </a:p>
        </p:txBody>
      </p:sp>
      <p:sp>
        <p:nvSpPr>
          <p:cNvPr id="953" name="Google Shape;953;p132"/>
          <p:cNvSpPr txBox="1">
            <a:spLocks noGrp="1"/>
          </p:cNvSpPr>
          <p:nvPr>
            <p:ph type="body" idx="1"/>
          </p:nvPr>
        </p:nvSpPr>
        <p:spPr>
          <a:xfrm>
            <a:off x="251650" y="1253400"/>
            <a:ext cx="1194035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600" dirty="0">
                <a:latin typeface="Franklin Gothic Book" panose="020B0503020102020204" pitchFamily="34" charset="0"/>
              </a:rPr>
              <a:t>To understand how to implement I.UE.3, access the </a:t>
            </a:r>
            <a:r>
              <a:rPr lang="en-US" sz="2600" b="1" u="sng" dirty="0">
                <a:solidFill>
                  <a:schemeClr val="hlink"/>
                </a:solidFill>
                <a:latin typeface="Franklin Gothic Book" panose="020B0503020102020204" pitchFamily="34" charset="0"/>
                <a:hlinkClick r:id="rId3"/>
              </a:rPr>
              <a:t>Grade 7 Social Studies Using Evidence Assignment</a:t>
            </a:r>
            <a:r>
              <a:rPr lang="en-US" sz="2600" b="1" dirty="0">
                <a:latin typeface="Franklin Gothic Book" panose="020B0503020102020204" pitchFamily="34" charset="0"/>
              </a:rPr>
              <a:t>.</a:t>
            </a:r>
            <a:endParaRPr sz="2600" b="1" dirty="0">
              <a:latin typeface="Franklin Gothic Book" panose="020B0503020102020204" pitchFamily="34" charset="0"/>
            </a:endParaRPr>
          </a:p>
          <a:p>
            <a:pPr marL="0" lvl="0" indent="0" algn="l" rtl="0">
              <a:spcBef>
                <a:spcPts val="1000"/>
              </a:spcBef>
              <a:spcAft>
                <a:spcPts val="0"/>
              </a:spcAft>
              <a:buNone/>
            </a:pPr>
            <a:endParaRPr sz="2600" b="1"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Individually, with a partner, grade banded group, or a PLC, engage with this deeper dive by taking on the role of a student and completing  the section entitled Investigation: Part three in the </a:t>
            </a:r>
            <a:r>
              <a:rPr lang="en-US" sz="2600" u="sng" dirty="0">
                <a:solidFill>
                  <a:schemeClr val="hlink"/>
                </a:solidFill>
                <a:latin typeface="Franklin Gothic Book" panose="020B0503020102020204" pitchFamily="34" charset="0"/>
                <a:hlinkClick r:id="rId4"/>
              </a:rPr>
              <a:t>Grade 7 Strongly Aligned Assignment Teacher Notes</a:t>
            </a:r>
            <a:r>
              <a:rPr lang="en-US" sz="2600" dirty="0">
                <a:latin typeface="Franklin Gothic Book" panose="020B0503020102020204" pitchFamily="34" charset="0"/>
              </a:rPr>
              <a:t>.</a:t>
            </a:r>
            <a:endParaRPr sz="2600" dirty="0">
              <a:latin typeface="Franklin Gothic Book" panose="020B0503020102020204" pitchFamily="34" charset="0"/>
            </a:endParaRPr>
          </a:p>
          <a:p>
            <a:pPr marL="0" lvl="0" indent="0" algn="l" rtl="0">
              <a:spcBef>
                <a:spcPts val="1000"/>
              </a:spcBef>
              <a:spcAft>
                <a:spcPts val="0"/>
              </a:spcAft>
              <a:buNone/>
            </a:pPr>
            <a:endParaRPr sz="2600" dirty="0">
              <a:latin typeface="Franklin Gothic Book" panose="020B0503020102020204" pitchFamily="34" charset="0"/>
            </a:endParaRPr>
          </a:p>
          <a:p>
            <a:pPr marL="0" lvl="0" indent="0" algn="l" rtl="0">
              <a:spcBef>
                <a:spcPts val="1000"/>
              </a:spcBef>
              <a:spcAft>
                <a:spcPts val="0"/>
              </a:spcAft>
              <a:buNone/>
            </a:pPr>
            <a:r>
              <a:rPr lang="en-US" sz="2600" dirty="0">
                <a:latin typeface="Franklin Gothic Book" panose="020B0503020102020204" pitchFamily="34" charset="0"/>
              </a:rPr>
              <a:t>Use the sources provided in the section entitled, Investigation: Part Three  in the Grade 7 Strongly Aligned Teacher Notes to complete the tasks found in the Grade 7 Social Studies Using Evidence Assignment. </a:t>
            </a:r>
            <a:endParaRPr sz="2600" dirty="0">
              <a:latin typeface="Franklin Gothic Book" panose="020B0503020102020204" pitchFamily="34" charset="0"/>
            </a:endParaRPr>
          </a:p>
          <a:p>
            <a:pPr marL="0" lvl="0" indent="0" algn="l" rtl="0">
              <a:spcBef>
                <a:spcPts val="1000"/>
              </a:spcBef>
              <a:spcAft>
                <a:spcPts val="0"/>
              </a:spcAft>
              <a:buNone/>
            </a:pPr>
            <a:endParaRPr dirty="0">
              <a:latin typeface="Franklin Gothic Book" panose="020B0503020102020204" pitchFamily="34" charset="0"/>
            </a:endParaRPr>
          </a:p>
          <a:p>
            <a:pPr marL="0" lvl="0" indent="0" algn="l" rtl="0">
              <a:spcBef>
                <a:spcPts val="1000"/>
              </a:spcBef>
              <a:spcAft>
                <a:spcPts val="0"/>
              </a:spcAft>
              <a:buNone/>
            </a:pPr>
            <a:endParaRPr dirty="0"/>
          </a:p>
          <a:p>
            <a:pPr marL="0" lvl="0" indent="0" algn="l" rtl="0">
              <a:spcBef>
                <a:spcPts val="1000"/>
              </a:spcBef>
              <a:spcAft>
                <a:spcPts val="0"/>
              </a:spcAft>
              <a:buNone/>
            </a:pP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2020-12-14T05:00:00+00:00</Publication_x0020_Date>
    <Audience1 xmlns="3a62de7d-ba57-4f43-9dae-9623ba637be0"/>
    <_dlc_DocId xmlns="3a62de7d-ba57-4f43-9dae-9623ba637be0">KYED-536-1236</_dlc_DocId>
    <_dlc_DocIdUrl xmlns="3a62de7d-ba57-4f43-9dae-9623ba637be0">
      <Url>https://www.education.ky.gov/curriculum/standards/kyacadstand/_layouts/15/DocIdRedir.aspx?ID=KYED-536-1236</Url>
      <Description>KYED-536-1236</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6EB0C9-26EA-4E75-BEFB-D1AE60D40E7F}">
  <ds:schemaRefs>
    <ds:schemaRef ds:uri="http://schemas.microsoft.com/sharepoint/events"/>
  </ds:schemaRefs>
</ds:datastoreItem>
</file>

<file path=customXml/itemProps2.xml><?xml version="1.0" encoding="utf-8"?>
<ds:datastoreItem xmlns:ds="http://schemas.openxmlformats.org/officeDocument/2006/customXml" ds:itemID="{3EF3F7A9-C6A0-4F6C-B741-D9821B15F2DE}">
  <ds:schemaRefs>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3a62de7d-ba57-4f43-9dae-9623ba637be0"/>
    <ds:schemaRef ds:uri="http://purl.org/dc/terms/"/>
    <ds:schemaRef ds:uri="http://schemas.microsoft.com/office/infopath/2007/PartnerControls"/>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EF02CB35-16AE-496C-AD42-E3AAC16C9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E99E59C-DF38-4FE1-94D0-11E4E7CF2F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ARP module</Template>
  <TotalTime>9011</TotalTime>
  <Words>24512</Words>
  <Application>Microsoft Office PowerPoint</Application>
  <PresentationFormat>Widescreen</PresentationFormat>
  <Paragraphs>1838</Paragraphs>
  <Slides>149</Slides>
  <Notes>148</Notes>
  <HiddenSlides>0</HiddenSlides>
  <MMClips>1</MMClips>
  <ScaleCrop>false</ScaleCrop>
  <HeadingPairs>
    <vt:vector size="4" baseType="variant">
      <vt:variant>
        <vt:lpstr>Theme</vt:lpstr>
      </vt:variant>
      <vt:variant>
        <vt:i4>1</vt:i4>
      </vt:variant>
      <vt:variant>
        <vt:lpstr>Slide Titles</vt:lpstr>
      </vt:variant>
      <vt:variant>
        <vt:i4>149</vt:i4>
      </vt:variant>
    </vt:vector>
  </HeadingPairs>
  <TitlesOfParts>
    <vt:vector size="150" baseType="lpstr">
      <vt:lpstr>Office Theme</vt:lpstr>
      <vt:lpstr>Inquiry Practices of the KAS for Social Studies</vt:lpstr>
      <vt:lpstr>Inquiry Practices of the KAS for Social Studies</vt:lpstr>
      <vt:lpstr>Module Overview</vt:lpstr>
      <vt:lpstr>Module Objectives</vt:lpstr>
      <vt:lpstr>What is inquiry?</vt:lpstr>
      <vt:lpstr>What is inquiry?</vt:lpstr>
      <vt:lpstr>What is inquiry? </vt:lpstr>
      <vt:lpstr>Inquiry in the KAS for Social Studies</vt:lpstr>
      <vt:lpstr>Organization of the Standards</vt:lpstr>
      <vt:lpstr>What are the inquiry practices outlined in the KAS for Social Studies?</vt:lpstr>
      <vt:lpstr>What is a culture of inquiry? </vt:lpstr>
      <vt:lpstr>What is a culture of inquiry? (continued) </vt:lpstr>
      <vt:lpstr>Reflection</vt:lpstr>
      <vt:lpstr>Coming Up</vt:lpstr>
      <vt:lpstr>Inquiry Practices of the KAS for Social Studies</vt:lpstr>
      <vt:lpstr>Module Overview</vt:lpstr>
      <vt:lpstr>Module Objectives</vt:lpstr>
      <vt:lpstr>Questioning</vt:lpstr>
      <vt:lpstr>Compelling Questions </vt:lpstr>
      <vt:lpstr>Why is this a compelling question? </vt:lpstr>
      <vt:lpstr>How is a compelling question  designed? </vt:lpstr>
      <vt:lpstr>Discovery Task:  Which of the following are compelling questions? </vt:lpstr>
      <vt:lpstr>Discovery Task: Which of the following are compelling questions? (answers)</vt:lpstr>
      <vt:lpstr>Deeper Dive:  Why is a compelling question compelling? </vt:lpstr>
      <vt:lpstr>What role does a student take in asking compelling questions? </vt:lpstr>
      <vt:lpstr>What role does a student take  in asking compelling questions? (continued) </vt:lpstr>
      <vt:lpstr>Deeper Dive: What strategies are available to get students engaged with compelling questions? </vt:lpstr>
      <vt:lpstr>Scavenger Hunt: Compelling Question development strategy list</vt:lpstr>
      <vt:lpstr>Questioning Caveats</vt:lpstr>
      <vt:lpstr>Questioning Caveats (2)</vt:lpstr>
      <vt:lpstr>Questioning Caveats (3)</vt:lpstr>
      <vt:lpstr>Application</vt:lpstr>
      <vt:lpstr>Reflection</vt:lpstr>
      <vt:lpstr>Coming Up</vt:lpstr>
      <vt:lpstr>Inquiry Practices of the KAS for Social Studies</vt:lpstr>
      <vt:lpstr>Module Overview</vt:lpstr>
      <vt:lpstr>Module Objectives</vt:lpstr>
      <vt:lpstr>Questioning</vt:lpstr>
      <vt:lpstr>Supporting Questions </vt:lpstr>
      <vt:lpstr>What are some examples of supporting  questions? </vt:lpstr>
      <vt:lpstr>Why is this a supporting question? </vt:lpstr>
      <vt:lpstr>Discovery Task:  Which of the following are supporting questions? </vt:lpstr>
      <vt:lpstr>Discovery Task: Which of the following are supporting questions? (answers)</vt:lpstr>
      <vt:lpstr>Deeper Dive:  Why is a supporting question supporting? </vt:lpstr>
      <vt:lpstr>What role does a student take in asking supporting questions? </vt:lpstr>
      <vt:lpstr>What role does a student take in asking supporting questions? (2)</vt:lpstr>
      <vt:lpstr>What role does a student take  in asking supporting questions? (3)</vt:lpstr>
      <vt:lpstr>Deeper Dive: What strategies are available to get  students engaged with supporting questions? </vt:lpstr>
      <vt:lpstr>Scavenger Hunt: Supporting Question development strategy list</vt:lpstr>
      <vt:lpstr>An example: </vt:lpstr>
      <vt:lpstr>Application</vt:lpstr>
      <vt:lpstr>Reflection</vt:lpstr>
      <vt:lpstr>Coming Up</vt:lpstr>
      <vt:lpstr>Inquiry Practices of the KAS for Social Studies</vt:lpstr>
      <vt:lpstr>Module Overview</vt:lpstr>
      <vt:lpstr>Module Objectives</vt:lpstr>
      <vt:lpstr>Investigation through the Disciplinary  Strand Standards</vt:lpstr>
      <vt:lpstr>Investigation</vt:lpstr>
      <vt:lpstr>Inquiry Practices and Disciplinary Strands </vt:lpstr>
      <vt:lpstr>Disciplinary Strands</vt:lpstr>
      <vt:lpstr>Disciplinary Strands (continued)</vt:lpstr>
      <vt:lpstr>What is discipline inquiry?</vt:lpstr>
      <vt:lpstr>Reflection: What is discipline inquiry?</vt:lpstr>
      <vt:lpstr>Coming Up</vt:lpstr>
      <vt:lpstr>Inquiry Practices of the KAS for Social Studies</vt:lpstr>
      <vt:lpstr>Module Overview</vt:lpstr>
      <vt:lpstr>Module Objectives</vt:lpstr>
      <vt:lpstr>Using Evidence </vt:lpstr>
      <vt:lpstr>Using Evidence (continued)</vt:lpstr>
      <vt:lpstr>Why does using evidence matter?</vt:lpstr>
      <vt:lpstr>Using Evidence: Purpose and Function </vt:lpstr>
      <vt:lpstr>Using Evidence: Purpose and Function (continued)</vt:lpstr>
      <vt:lpstr>Selecting Sources</vt:lpstr>
      <vt:lpstr>Connecting Supporting Questions and Sources</vt:lpstr>
      <vt:lpstr>Using Evidence (1)</vt:lpstr>
      <vt:lpstr>Using Evidence (2)</vt:lpstr>
      <vt:lpstr>Using Evidence (3)</vt:lpstr>
      <vt:lpstr>Using Evidence (4)</vt:lpstr>
      <vt:lpstr>Deeper Dive: Using Evidence </vt:lpstr>
      <vt:lpstr>Deeper Dive: Using Evidence Kindergarten through Grade 5 </vt:lpstr>
      <vt:lpstr>Deeper Dive: Using Evidence Elementary Primary and Secondary Sources Progression</vt:lpstr>
      <vt:lpstr>Deeper Dive: Using Evidence Elementary Primary and Secondary Sources Progression (2)</vt:lpstr>
      <vt:lpstr>Deeper Dive: Using Evidence Elementary Primary and Secondary Sources Progression (3)</vt:lpstr>
      <vt:lpstr>Deeper Dive: Using Evidence Elementary </vt:lpstr>
      <vt:lpstr>Deeper Dive: Using Evidence Elementary (2)</vt:lpstr>
      <vt:lpstr>Deeper Dive: Using Evidence Elementary (3)</vt:lpstr>
      <vt:lpstr>Deeper Dive:  Using Evidence Elementary (3)</vt:lpstr>
      <vt:lpstr>Elementary Application</vt:lpstr>
      <vt:lpstr>Deeper Dive: Using Evidence Kindergarten and Grade 1 Application</vt:lpstr>
      <vt:lpstr>Deeper Dive: Using Evidence Grade 2 and 3 Application</vt:lpstr>
      <vt:lpstr>Deeper Dive:  Using Evidence Grade 4 and 5 Application</vt:lpstr>
      <vt:lpstr>Deeper Dive: Using Evidence Elementary Reflection  </vt:lpstr>
      <vt:lpstr>Deeper Dive: Using Evidence Grades 6-8</vt:lpstr>
      <vt:lpstr>Deeper Dive: Using Evidence Middle</vt:lpstr>
      <vt:lpstr>Deeper Dive: Using Evidence Middle (2) </vt:lpstr>
      <vt:lpstr>Deeper Dive: Using Evidence Middle (2) </vt:lpstr>
      <vt:lpstr>Deeper Dive: Using Evidence Middle (3) </vt:lpstr>
      <vt:lpstr>Deeper Dive: Using Evidence Middle (4) </vt:lpstr>
      <vt:lpstr>Deeper Dive: Using Evidence Middle Application</vt:lpstr>
      <vt:lpstr>Deeper Dive: Using Evidence Middle Reflection  </vt:lpstr>
      <vt:lpstr>Deeper Dive: Using Evidence High School</vt:lpstr>
      <vt:lpstr>Deeper Dive: Using Evidence High School</vt:lpstr>
      <vt:lpstr>Deeper Dive: Using Evidence High School (2)</vt:lpstr>
      <vt:lpstr>Deeper Dive: Using Evidence High School (3)</vt:lpstr>
      <vt:lpstr>Deeper Dive:  Using Evidence High School (4)</vt:lpstr>
      <vt:lpstr>Deeper Dive:  Using Evidence High School Application</vt:lpstr>
      <vt:lpstr>Deeper Dive: Using Evidence High School Reflection</vt:lpstr>
      <vt:lpstr>Reflection</vt:lpstr>
      <vt:lpstr>Reflection (continued)</vt:lpstr>
      <vt:lpstr>Coming Up</vt:lpstr>
      <vt:lpstr>Inquiry Practices of the KAS for Social Studies</vt:lpstr>
      <vt:lpstr>Module Overview</vt:lpstr>
      <vt:lpstr>Module Objectives</vt:lpstr>
      <vt:lpstr>Communicating Conclusions</vt:lpstr>
      <vt:lpstr>Civic engagement </vt:lpstr>
      <vt:lpstr>Communicating Conclusions: Purpose and Function </vt:lpstr>
      <vt:lpstr>Communicating Conclusions: Explanations</vt:lpstr>
      <vt:lpstr>Communicating Conclusions: Explanations (2)</vt:lpstr>
      <vt:lpstr>Deeper Dive: Communicating Conclusions Constructing Explanation Scavenger Hunt</vt:lpstr>
      <vt:lpstr>Communicating Conclusions: Arguments </vt:lpstr>
      <vt:lpstr>Communicating Conclusions: Arguments (2)</vt:lpstr>
      <vt:lpstr>Deeper Dive: Communicating Conclusions Constructing Arguments Scavenger Hunt</vt:lpstr>
      <vt:lpstr>Why is it critical for students to  construct explanations and arguments? </vt:lpstr>
      <vt:lpstr>How does constructing explanations  and arguments prepare students for civic life? </vt:lpstr>
      <vt:lpstr>Communicating Conclusions: Democratic Procedures and Civic Life</vt:lpstr>
      <vt:lpstr>Communicating Conclusions: Democratic Procedures and Civic Life (2)</vt:lpstr>
      <vt:lpstr>Communicating Conclusions: Democratic Procedures and Civic Life (3)</vt:lpstr>
      <vt:lpstr>Communicating Conclusions: Democratic Procedures and Civic Life (4) </vt:lpstr>
      <vt:lpstr>Communicating Conclusions: Democratic Procedures and Civic Life (5)</vt:lpstr>
      <vt:lpstr>Student Centered Civic  Discussion and Deliberation </vt:lpstr>
      <vt:lpstr>Communicating Conclusions Unpacking the Standards</vt:lpstr>
      <vt:lpstr>Communicating Conclusions Civic Engagement: Local, Regional and Global Problems </vt:lpstr>
      <vt:lpstr>Deeper Dive: Communicating Conclusions How do educators support students in identifying local, regional and global problems?</vt:lpstr>
      <vt:lpstr>Communicating Conclusions: Unpacking the Standards</vt:lpstr>
      <vt:lpstr>Communicating Conclusions: Unpacking the Standards (continued)</vt:lpstr>
      <vt:lpstr>Communicating Conclusions: Take Action</vt:lpstr>
      <vt:lpstr>Deeper Dive: Civic Action </vt:lpstr>
      <vt:lpstr>Taking Action Examples</vt:lpstr>
      <vt:lpstr>Why should students be encouraged to take action? </vt:lpstr>
      <vt:lpstr>Reflection </vt:lpstr>
      <vt:lpstr>Discovery Task: Unpacking the Communicating  Conclusions standards</vt:lpstr>
      <vt:lpstr>Coming Up</vt:lpstr>
      <vt:lpstr>Inquiry Practices of the KAS for Social Studies</vt:lpstr>
      <vt:lpstr>Module Overview</vt:lpstr>
      <vt:lpstr>Module Objectives</vt:lpstr>
      <vt:lpstr>Reflection</vt:lpstr>
      <vt:lpstr>Reflection (2)</vt:lpstr>
      <vt:lpstr>Reflection (3)</vt:lpstr>
      <vt:lpstr>Inquiry Practices of the KAS for Social Studies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Inquiry Practices</dc:title>
  <dc:creator>Gallicchio, Lauren - Division of Academic Program Standards</dc:creator>
  <cp:lastModifiedBy>Ransom, Heather - Division of Academic Program Standards</cp:lastModifiedBy>
  <cp:revision>38</cp:revision>
  <dcterms:modified xsi:type="dcterms:W3CDTF">2025-12-09T14:09:51Z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9db5a3da-ee9f-43d2-aaf3-ebb31293f377</vt:lpwstr>
  </property>
  <property fmtid="{D5CDD505-2E9C-101B-9397-08002B2CF9AE}" pid="4" name="MSIP_Label_eb544694-0027-44fa-bee4-2648c0363f9d_Enabled">
    <vt:lpwstr>true</vt:lpwstr>
  </property>
  <property fmtid="{D5CDD505-2E9C-101B-9397-08002B2CF9AE}" pid="5" name="MSIP_Label_eb544694-0027-44fa-bee4-2648c0363f9d_SetDate">
    <vt:lpwstr>2024-08-02T17:08:20Z</vt:lpwstr>
  </property>
  <property fmtid="{D5CDD505-2E9C-101B-9397-08002B2CF9AE}" pid="6" name="MSIP_Label_eb544694-0027-44fa-bee4-2648c0363f9d_Method">
    <vt:lpwstr>Standard</vt:lpwstr>
  </property>
  <property fmtid="{D5CDD505-2E9C-101B-9397-08002B2CF9AE}" pid="7" name="MSIP_Label_eb544694-0027-44fa-bee4-2648c0363f9d_Name">
    <vt:lpwstr>defa4170-0d19-0005-0004-bc88714345d2</vt:lpwstr>
  </property>
  <property fmtid="{D5CDD505-2E9C-101B-9397-08002B2CF9AE}" pid="8" name="MSIP_Label_eb544694-0027-44fa-bee4-2648c0363f9d_SiteId">
    <vt:lpwstr>9360c11f-90e6-4706-ad00-25fcdc9e2ed1</vt:lpwstr>
  </property>
  <property fmtid="{D5CDD505-2E9C-101B-9397-08002B2CF9AE}" pid="9" name="MSIP_Label_eb544694-0027-44fa-bee4-2648c0363f9d_ActionId">
    <vt:lpwstr>735da761-d0a2-4973-814c-750b0bd391c2</vt:lpwstr>
  </property>
  <property fmtid="{D5CDD505-2E9C-101B-9397-08002B2CF9AE}" pid="10" name="MSIP_Label_eb544694-0027-44fa-bee4-2648c0363f9d_ContentBits">
    <vt:lpwstr>0</vt:lpwstr>
  </property>
</Properties>
</file>