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35"/>
  </p:notesMasterIdLst>
  <p:sldIdLst>
    <p:sldId id="323" r:id="rId6"/>
    <p:sldId id="324" r:id="rId7"/>
    <p:sldId id="325" r:id="rId8"/>
    <p:sldId id="326" r:id="rId9"/>
    <p:sldId id="327" r:id="rId10"/>
    <p:sldId id="328" r:id="rId11"/>
    <p:sldId id="329" r:id="rId12"/>
    <p:sldId id="330" r:id="rId13"/>
    <p:sldId id="331" r:id="rId14"/>
    <p:sldId id="332" r:id="rId15"/>
    <p:sldId id="333" r:id="rId16"/>
    <p:sldId id="334"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Lst>
  <p:sldSz cx="12192000" cy="6858000"/>
  <p:notesSz cx="6858000" cy="9144000"/>
  <p:embeddedFontLst>
    <p:embeddedFont>
      <p:font typeface="Century Gothic" panose="020B0502020202020204" pitchFamily="34" charset="0"/>
      <p:regular r:id="rId36"/>
      <p:bold r:id="rId37"/>
      <p:italic r:id="rId38"/>
      <p:boldItalic r:id="rId39"/>
    </p:embeddedFont>
    <p:embeddedFont>
      <p:font typeface="Franklin Gothic Book" panose="020B0503020102020204" pitchFamily="34" charset="0"/>
      <p:regular r:id="rId40"/>
      <p:italic r:id="rId41"/>
    </p:embeddedFont>
    <p:embeddedFont>
      <p:font typeface="Franklin Gothic Medium" panose="020B0603020102020204" pitchFamily="34" charset="0"/>
      <p:regular r:id="rId42"/>
      <p:italic r:id="rId43"/>
    </p:embeddedFont>
    <p:embeddedFont>
      <p:font typeface="Libre Franklin" pitchFamily="2" charset="0"/>
      <p:regular r:id="rId44"/>
      <p:bold r:id="rId45"/>
      <p:italic r:id="rId46"/>
      <p:boldItalic r:id="rId47"/>
    </p:embeddedFont>
    <p:embeddedFont>
      <p:font typeface="Libre Franklin Medium"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6" roundtripDataSignature="AMtx7mhbjnDweMmesxcf3gtrLHUpCiyU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8AC0C-D06C-73DE-A1E9-BC27C9DFEEB5}" v="1" dt="2025-12-09T16:17:45.506"/>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422" autoAdjust="0"/>
  </p:normalViewPr>
  <p:slideViewPr>
    <p:cSldViewPr snapToGrid="0">
      <p:cViewPr varScale="1">
        <p:scale>
          <a:sx n="48" d="100"/>
          <a:sy n="48" d="100"/>
        </p:scale>
        <p:origin x="2002" y="269"/>
      </p:cViewPr>
      <p:guideLst/>
    </p:cSldViewPr>
  </p:slideViewPr>
  <p:outlineViewPr>
    <p:cViewPr>
      <p:scale>
        <a:sx n="33" d="100"/>
        <a:sy n="33" d="100"/>
      </p:scale>
      <p:origin x="0" y="-52812"/>
    </p:cViewPr>
  </p:outlineViewPr>
  <p:notesTextViewPr>
    <p:cViewPr>
      <p:scale>
        <a:sx n="1" d="1"/>
        <a:sy n="1" d="1"/>
      </p:scale>
      <p:origin x="0" y="-3235"/>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157" Type="http://schemas.openxmlformats.org/officeDocument/2006/relationships/commentAuthors" Target="commentAuthors.xml"/><Relationship Id="rId5" Type="http://schemas.openxmlformats.org/officeDocument/2006/relationships/slideMaster" Target="slideMasters/slideMaster1.xml"/><Relationship Id="rId160" Type="http://schemas.openxmlformats.org/officeDocument/2006/relationships/theme" Target="theme/theme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font" Target="fonts/font16.fntdata"/><Relationship Id="rId16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15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6.fntdata"/><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9.fntdata"/><Relationship Id="rId15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ystandards.org/standards-resources/ss-resources/ss-pl-module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kystandard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3_Social_Studie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5_Social_Studies.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5_Social_Studie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z.harvard.edu/sites/default/files/See%20Think%20Wonder_2.pdf" TargetMode="External"/><Relationship Id="rId7" Type="http://schemas.openxmlformats.org/officeDocument/2006/relationships/hyperlink" Target="http://www.pz.harvard.edu/sites/default/files/Compass%20Points_0.pdf"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pz.harvard.edu/sites/default/files/Chalk%20Talk_1.pdf" TargetMode="External"/><Relationship Id="rId5" Type="http://schemas.openxmlformats.org/officeDocument/2006/relationships/hyperlink" Target="http://www.pz.harvard.edu/sites/default/files/The%20Explanation%20Game_1.pdf" TargetMode="External"/><Relationship Id="rId4" Type="http://schemas.openxmlformats.org/officeDocument/2006/relationships/hyperlink" Target="http://www.pz.harvard.edu/sites/default/files/Think%20Puzzle%20Explore_2.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kystandards.org/standards-resources/rw-resources/rw-pl-modules/academic-vocabular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kystandards.org"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Grade_2_SS_Strongly_Aligned_Assignment_TN.docx"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Grade_2_SS_Strongly_Aligned_Assignment_TN.doc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3_Social_Studi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3_Social_Studie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0976b23531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Social Studies Professional Learning Modules</a:t>
            </a:r>
            <a:r>
              <a:rPr lang="en-US" sz="1200" dirty="0">
                <a:solidFill>
                  <a:schemeClr val="dk1"/>
                </a:solidFill>
                <a:latin typeface="Calibri"/>
                <a:ea typeface="Calibri"/>
                <a:cs typeface="Calibri"/>
                <a:sym typeface="Calibri"/>
              </a:rPr>
              <a:t> webpage on</a:t>
            </a:r>
            <a:r>
              <a:rPr lang="en-US" sz="1200"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4"/>
              </a:rPr>
              <a:t>kystandards.org</a:t>
            </a:r>
            <a:r>
              <a:rPr lang="en-US" sz="1200" dirty="0">
                <a:solidFill>
                  <a:schemeClr val="dk1"/>
                </a:solidFill>
                <a:latin typeface="Calibri"/>
                <a:ea typeface="Calibri"/>
                <a:cs typeface="Calibri"/>
                <a:sym typeface="Calibri"/>
              </a:rPr>
              <a:t> so that you may access the resources used directly from the links provided in the PowerPoint. 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Four: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 </a:t>
            </a:r>
            <a:r>
              <a:rPr lang="en-US" sz="1200" dirty="0">
                <a:solidFill>
                  <a:schemeClr val="dk1"/>
                </a:solidFill>
                <a:latin typeface="Calibri"/>
                <a:ea typeface="Calibri"/>
                <a:cs typeface="Calibri"/>
                <a:sym typeface="Calibri"/>
              </a:rPr>
              <a:t>How do I support students’ comprehension of primary and secondary sources? </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Four: </a:t>
            </a:r>
            <a:r>
              <a:rPr lang="en-US" sz="1200" i="1" dirty="0">
                <a:solidFill>
                  <a:schemeClr val="dk1"/>
                </a:solidFill>
                <a:latin typeface="Calibri"/>
                <a:ea typeface="Calibri"/>
                <a:cs typeface="Calibri"/>
                <a:sym typeface="Calibri"/>
              </a:rPr>
              <a:t>What should students do before engaging with complex sources?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6"/>
                  </a:ext>
                </a:extLst>
              </a:rPr>
              <a:t>I will be successful when I can develop coherent periods of learning that supports students’ comprehension of primary and secondar</a:t>
            </a:r>
            <a:r>
              <a:rPr lang="en-US" sz="1200" dirty="0">
                <a:solidFill>
                  <a:schemeClr val="dk1"/>
                </a:solidFill>
                <a:latin typeface="Calibri"/>
                <a:ea typeface="Calibri"/>
                <a:cs typeface="Calibri"/>
                <a:sym typeface="Calibri"/>
              </a:rPr>
              <a:t>y sources. </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457200" lvl="0" indent="0" algn="l" rtl="0">
              <a:lnSpc>
                <a:spcPct val="115000"/>
              </a:lnSpc>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7"/>
                  </a:ext>
                </a:extLst>
              </a:rPr>
              <a:t>Facilitators:</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8"/>
                  </a:ext>
                </a:extLst>
              </a:rPr>
              <a:t>Computer</a:t>
            </a:r>
            <a:r>
              <a:rPr lang="en-US" sz="1200" dirty="0">
                <a:solidFill>
                  <a:schemeClr val="dk1"/>
                </a:solidFill>
                <a:latin typeface="Calibri"/>
                <a:ea typeface="Calibri"/>
                <a:cs typeface="Calibri"/>
                <a:sym typeface="Calibri"/>
              </a:rPr>
              <a:t> with the Module Four: What should students do before engaging with complex sources? PowerPoint presentation.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9"/>
                  </a:ext>
                </a:extLst>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latin typeface="Calibri"/>
              <a:ea typeface="Calibri"/>
              <a:cs typeface="Calibri"/>
              <a:sym typeface="Calibri"/>
            </a:endParaRPr>
          </a:p>
        </p:txBody>
      </p:sp>
      <p:sp>
        <p:nvSpPr>
          <p:cNvPr id="570" name="Google Shape;570;g20976b23531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06d0acaa9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06d0acaa9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226c2c9ea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226c2c9ea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Module Four </a:t>
            </a:r>
            <a:r>
              <a:rPr lang="en-US" sz="1200" dirty="0" err="1">
                <a:solidFill>
                  <a:schemeClr val="dk1"/>
                </a:solidFill>
                <a:latin typeface="Calibri"/>
                <a:ea typeface="Calibri"/>
                <a:cs typeface="Calibri"/>
                <a:sym typeface="Calibri"/>
              </a:rPr>
              <a:t>Notecatcher</a:t>
            </a:r>
            <a:r>
              <a:rPr lang="en-US" sz="1200"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Evidence-Based Instructional Practices Explicit Teaching and Modeling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https://education.ky.gov/curriculum/standards/kyacadstand/Documents/EBIP_3_Social_Studies.pdf</a:t>
            </a:r>
            <a:r>
              <a:rPr lang="en-US" sz="1200"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06d0acaa9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06d0acaa9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226c2c9ea0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226c2c9ea0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Module Four </a:t>
            </a:r>
            <a:r>
              <a:rPr lang="en-US" sz="1200" dirty="0" err="1">
                <a:solidFill>
                  <a:schemeClr val="dk1"/>
                </a:solidFill>
                <a:latin typeface="Calibri"/>
                <a:ea typeface="Calibri"/>
                <a:cs typeface="Calibri"/>
                <a:sym typeface="Calibri"/>
              </a:rPr>
              <a:t>Notecatcher</a:t>
            </a:r>
            <a:r>
              <a:rPr lang="en-US" sz="1200" dirty="0">
                <a:solidFill>
                  <a:schemeClr val="dk1"/>
                </a:solidFill>
                <a:latin typeface="Calibri"/>
                <a:ea typeface="Calibri"/>
                <a:cs typeface="Calibri"/>
                <a:sym typeface="Calibri"/>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41eb7f8d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41eb7f8d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06d0acaa9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06d0acaa9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41eb7f8d0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241eb7f8d0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Module Four </a:t>
            </a:r>
            <a:r>
              <a:rPr lang="en-US" sz="1200" dirty="0" err="1">
                <a:solidFill>
                  <a:schemeClr val="dk1"/>
                </a:solidFill>
                <a:latin typeface="Calibri"/>
                <a:ea typeface="Calibri"/>
                <a:cs typeface="Calibri"/>
                <a:sym typeface="Calibri"/>
              </a:rPr>
              <a:t>Notecatcher</a:t>
            </a:r>
            <a:r>
              <a:rPr lang="en-US" sz="1200" dirty="0">
                <a:solidFill>
                  <a:schemeClr val="dk1"/>
                </a:solidFill>
                <a:latin typeface="Calibri"/>
                <a:ea typeface="Calibri"/>
                <a:cs typeface="Calibri"/>
                <a:sym typeface="Calibri"/>
              </a:rPr>
              <a: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06d0acaa9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206d0acaa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Questioning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https://education.ky.gov/curriculum/standards/kyacadstand/Documents/EBIP_5_Social_Studies.pdf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435fae32a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435fae32a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Questioning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https://education.ky.gov/curriculum/standards/kyacadstand/Documents/EBIP_5_Social_Studies.pdf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06d0acaa9d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206d0acaa9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f07167d959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tx1"/>
                </a:solidFill>
                <a:latin typeface="Calibri"/>
                <a:ea typeface="Calibri"/>
                <a:cs typeface="Calibri"/>
                <a:sym typeface="Calibri"/>
              </a:rPr>
              <a:t>For more information on compelling questions, visit Section 3B: “What are Compelling Questions and how do students ask them?” from the Inquiry Practices of the </a:t>
            </a:r>
            <a:r>
              <a:rPr lang="en-US" sz="1200" i="1" dirty="0">
                <a:solidFill>
                  <a:schemeClr val="tx1"/>
                </a:solidFill>
                <a:latin typeface="Calibri"/>
                <a:ea typeface="Calibri"/>
                <a:cs typeface="Calibri"/>
                <a:sym typeface="Calibri"/>
              </a:rPr>
              <a:t>KAS for Social Studies </a:t>
            </a:r>
            <a:r>
              <a:rPr lang="en-US" sz="1200" i="0" dirty="0">
                <a:solidFill>
                  <a:schemeClr val="tx1"/>
                </a:solidFill>
                <a:latin typeface="Calibri"/>
                <a:ea typeface="Calibri"/>
                <a:cs typeface="Calibri"/>
                <a:sym typeface="Calibri"/>
              </a:rPr>
              <a:t>module: </a:t>
            </a:r>
            <a:r>
              <a:rPr lang="en-US" sz="18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800" b="0" i="0" u="sng" strike="noStrike" dirty="0">
                <a:solidFill>
                  <a:schemeClr val="tx1"/>
                </a:solidFill>
                <a:effectLst/>
                <a:latin typeface="Century Gothic" panose="020B0502020202020204" pitchFamily="34" charset="0"/>
              </a:rPr>
              <a:t>/curriculum/standards/kyacadstand/Documents/Inquiry_Practices_of_KAS_for_Social_Studies.pptx</a:t>
            </a:r>
            <a:endParaRPr lang="en-US" sz="12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tx1"/>
                </a:solidFill>
                <a:latin typeface="Calibri"/>
                <a:ea typeface="Calibri"/>
                <a:cs typeface="Calibri"/>
                <a:sym typeface="Calibri"/>
              </a:rPr>
              <a:t>For more information on supporting questions, visit “Section C: What are Supporting Questions, and how do students ask them?” </a:t>
            </a:r>
            <a:r>
              <a:rPr lang="en-US" sz="1000" dirty="0">
                <a:solidFill>
                  <a:schemeClr val="tx1"/>
                </a:solidFill>
                <a:latin typeface="Calibri"/>
                <a:ea typeface="Calibri"/>
                <a:cs typeface="Calibri"/>
                <a:sym typeface="Calibri"/>
              </a:rPr>
              <a:t>from the Inquiry Practices of the </a:t>
            </a:r>
            <a:r>
              <a:rPr lang="en-US" sz="1000" i="1" dirty="0">
                <a:solidFill>
                  <a:schemeClr val="tx1"/>
                </a:solidFill>
                <a:latin typeface="Calibri"/>
                <a:ea typeface="Calibri"/>
                <a:cs typeface="Calibri"/>
                <a:sym typeface="Calibri"/>
              </a:rPr>
              <a:t>KAS for Social Studies </a:t>
            </a:r>
            <a:r>
              <a:rPr lang="en-US" sz="1000" i="0" dirty="0">
                <a:solidFill>
                  <a:schemeClr val="tx1"/>
                </a:solidFill>
                <a:latin typeface="Calibri"/>
                <a:ea typeface="Calibri"/>
                <a:cs typeface="Calibri"/>
                <a:sym typeface="Calibri"/>
              </a:rPr>
              <a:t>module: </a:t>
            </a:r>
            <a:r>
              <a:rPr lang="en-US" sz="12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200" b="0" i="0" u="sng" strike="noStrike" dirty="0">
                <a:solidFill>
                  <a:schemeClr val="tx1"/>
                </a:solidFill>
                <a:effectLst/>
                <a:latin typeface="Century Gothic" panose="020B0502020202020204" pitchFamily="34" charset="0"/>
              </a:rPr>
              <a:t>/curriculum/standards/kyacadstand/Documents/Inquiry_Practices_of_KAS_for_Social_Studies.pptx</a:t>
            </a:r>
            <a:endParaRPr lang="en-US" sz="12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tx1"/>
                </a:solidFill>
                <a:latin typeface="Calibri"/>
                <a:ea typeface="Calibri"/>
                <a:cs typeface="Calibri"/>
                <a:sym typeface="Calibri"/>
              </a:rPr>
              <a:t>For more information on Learning Goals and Success Criteria and their alignment to the </a:t>
            </a:r>
            <a:r>
              <a:rPr lang="en-US" sz="1200" i="1" dirty="0">
                <a:solidFill>
                  <a:schemeClr val="tx1"/>
                </a:solidFill>
                <a:latin typeface="Calibri"/>
                <a:ea typeface="Calibri"/>
                <a:cs typeface="Calibri"/>
                <a:sym typeface="Calibri"/>
              </a:rPr>
              <a:t>KAS for Social Studies</a:t>
            </a:r>
            <a:r>
              <a:rPr lang="en-US" sz="1200" dirty="0">
                <a:solidFill>
                  <a:schemeClr val="tx1"/>
                </a:solidFill>
                <a:latin typeface="Calibri"/>
                <a:ea typeface="Calibri"/>
                <a:cs typeface="Calibri"/>
                <a:sym typeface="Calibri"/>
              </a:rPr>
              <a:t>, visit Learning Goals, Success Criteria and the </a:t>
            </a:r>
            <a:r>
              <a:rPr lang="en-US" sz="1200" i="1" dirty="0">
                <a:solidFill>
                  <a:schemeClr val="tx1"/>
                </a:solidFill>
                <a:latin typeface="Calibri"/>
                <a:ea typeface="Calibri"/>
                <a:cs typeface="Calibri"/>
                <a:sym typeface="Calibri"/>
              </a:rPr>
              <a:t>KAS for Social Studies</a:t>
            </a:r>
            <a:r>
              <a:rPr lang="en-US" sz="1200" i="0" dirty="0">
                <a:solidFill>
                  <a:schemeClr val="tx1"/>
                </a:solidFill>
                <a:latin typeface="Calibri"/>
                <a:ea typeface="Calibri"/>
                <a:cs typeface="Calibri"/>
                <a:sym typeface="Calibri"/>
              </a:rPr>
              <a:t>: https://kystandards.org/standards-resources/ss-resources/learning-goals-success-criteria-and-the-kas-for-social-studies/</a:t>
            </a:r>
            <a:endParaRPr lang="en-US" sz="1200" dirty="0">
              <a:solidFill>
                <a:schemeClr val="tx1"/>
              </a:solidFill>
            </a:endParaRPr>
          </a:p>
        </p:txBody>
      </p:sp>
      <p:sp>
        <p:nvSpPr>
          <p:cNvPr id="576" name="Google Shape;576;g1f07167d95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41eb7f8d0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41eb7f8d0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Module Four </a:t>
            </a:r>
            <a:r>
              <a:rPr lang="en-US" sz="1200" dirty="0" err="1">
                <a:solidFill>
                  <a:schemeClr val="dk1"/>
                </a:solidFill>
                <a:latin typeface="Calibri"/>
                <a:ea typeface="Calibri"/>
                <a:cs typeface="Calibri"/>
                <a:sym typeface="Calibri"/>
              </a:rPr>
              <a:t>Notecatcher</a:t>
            </a:r>
            <a:r>
              <a:rPr lang="en-US" sz="1200" dirty="0">
                <a:solidFill>
                  <a:schemeClr val="dk1"/>
                </a:solidFill>
                <a:latin typeface="Calibri"/>
                <a:ea typeface="Calibri"/>
                <a:cs typeface="Calibri"/>
                <a:sym typeface="Calibri"/>
              </a:rPr>
              <a: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06d0acaa9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06d0acaa9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Resources: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See, Think, Wonder.</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http://www.pz.harvard.edu/sites/default/files/See%20Think%20Wonder_2.pdf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Think, Puzzle, Explore.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4"/>
              </a:rPr>
              <a:t>http://www.pz.harvard.edu/sites/default/files/Think%20Puzzle%20Explore_2.pdf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The Explanation Game.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5"/>
              </a:rPr>
              <a:t>http://www.pz.harvard.edu/sites/default/files/The%20Explanation%20Game_1.pdf</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Think, Pair, Share.</a:t>
            </a:r>
            <a:r>
              <a:rPr lang="en-US" sz="1200" dirty="0">
                <a:solidFill>
                  <a:schemeClr val="dk1"/>
                </a:solidFill>
                <a:latin typeface="Calibri"/>
                <a:ea typeface="Calibri"/>
                <a:cs typeface="Calibri"/>
                <a:sym typeface="Calibri"/>
              </a:rPr>
              <a:t> Harvard Graduate School of Education. https://pz.harvard.edu/sites/default/files/Think Pair Share_1.pdf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Chalk Talk.</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6"/>
              </a:rPr>
              <a:t>http://www.pz.harvard.edu/sites/default/files/Chalk%20Talk_1.pdf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Compass Points.</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7"/>
              </a:rPr>
              <a:t>http://www.pz.harvard.edu/sites/default/files/Compass%20Points_0.pdf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06d0acaa9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206d0acaa9d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41eb7f8d0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241eb7f8d0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Module Four </a:t>
            </a:r>
            <a:r>
              <a:rPr lang="en-US" sz="1200" dirty="0" err="1">
                <a:solidFill>
                  <a:schemeClr val="dk1"/>
                </a:solidFill>
                <a:latin typeface="Calibri"/>
                <a:ea typeface="Calibri"/>
                <a:cs typeface="Calibri"/>
                <a:sym typeface="Calibri"/>
              </a:rPr>
              <a:t>Notecatcher</a:t>
            </a:r>
            <a:r>
              <a:rPr lang="en-US" sz="1200" dirty="0">
                <a:solidFill>
                  <a:schemeClr val="dk1"/>
                </a:solidFill>
                <a:latin typeface="Calibri"/>
                <a:ea typeface="Calibri"/>
                <a:cs typeface="Calibri"/>
                <a:sym typeface="Calibri"/>
              </a:rPr>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06d0acaa9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206d0acaa9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about vocabulary, access the </a:t>
            </a:r>
            <a:r>
              <a:rPr lang="en-US" sz="1200" u="sng" dirty="0">
                <a:solidFill>
                  <a:schemeClr val="hlink"/>
                </a:solidFill>
                <a:latin typeface="Calibri"/>
                <a:ea typeface="Calibri"/>
                <a:cs typeface="Calibri"/>
                <a:sym typeface="Calibri"/>
                <a:hlinkClick r:id="rId3"/>
              </a:rPr>
              <a:t>Academic Vocabular</a:t>
            </a:r>
            <a:r>
              <a:rPr lang="en-US" sz="1200" dirty="0">
                <a:solidFill>
                  <a:schemeClr val="dk1"/>
                </a:solidFill>
                <a:latin typeface="Calibri"/>
                <a:ea typeface="Calibri"/>
                <a:cs typeface="Calibri"/>
                <a:sym typeface="Calibri"/>
              </a:rPr>
              <a:t>y module on </a:t>
            </a:r>
            <a:r>
              <a:rPr lang="en-US" sz="1200" u="sng" dirty="0">
                <a:solidFill>
                  <a:schemeClr val="hlink"/>
                </a:solidFill>
                <a:latin typeface="Calibri"/>
                <a:ea typeface="Calibri"/>
                <a:cs typeface="Calibri"/>
                <a:sym typeface="Calibri"/>
                <a:hlinkClick r:id="rId4"/>
              </a:rPr>
              <a:t>www.kystandards.org</a:t>
            </a:r>
            <a:r>
              <a:rPr lang="en-US" sz="1200" dirty="0">
                <a:solidFill>
                  <a:schemeClr val="dk1"/>
                </a:solidFill>
                <a:latin typeface="Calibri"/>
                <a:ea typeface="Calibri"/>
                <a:cs typeface="Calibri"/>
                <a:sym typeface="Calibri"/>
              </a:rPr>
              <a:t>. This module provides information on implementing both implicit and explicit vocabulary instruction with modules for both grades 6-8 and 9-12. Session 9 linked above details how to implement four vocabulary strategies: Interactive Word Walls; Quiz, Quiz, Trade; Word Play Questions; and Give One, Get One, Move On.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06d0acaa9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06d0acaa9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1eb7f8d0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41eb7f8d0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The linked module comes from Session 9 of the Academic Vocabulary webpage on KyStandards.org and details how to implement each of these strategies.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Record your responses on in the Module Four </a:t>
            </a:r>
            <a:r>
              <a:rPr lang="en-US" sz="1200" dirty="0" err="1">
                <a:solidFill>
                  <a:schemeClr val="dk1"/>
                </a:solidFill>
                <a:latin typeface="Calibri"/>
                <a:ea typeface="Calibri"/>
                <a:cs typeface="Calibri"/>
                <a:sym typeface="Calibri"/>
              </a:rPr>
              <a:t>Notecatcher</a:t>
            </a:r>
            <a:r>
              <a:rPr lang="en-US" sz="1200" dirty="0">
                <a:solidFill>
                  <a:schemeClr val="dk1"/>
                </a:solidFill>
                <a:latin typeface="Calibri"/>
                <a:ea typeface="Calibri"/>
                <a:cs typeface="Calibri"/>
                <a:sym typeface="Calibri"/>
              </a:rPr>
              <a: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079cd9644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2079cd9644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To support participants in reflection on what they have learned so far as they engaged with Module Four, complete the Google Form. It is important to note that this form is not scored, it is merely to support a participant in demonstrating their mastery of the success criteria shared at the beginning of this section. Responses are anonymous, and submitting this form will help the KDE by providing feedback on the effectiveness of this module. As a reminder, the success criteria for Module Four is:</a:t>
            </a:r>
          </a:p>
          <a:p>
            <a:pPr marL="152400" lvl="0" indent="0" algn="l" rtl="0">
              <a:spcBef>
                <a:spcPts val="0"/>
              </a:spcBef>
              <a:spcAft>
                <a:spcPts val="0"/>
              </a:spcAft>
              <a:buClr>
                <a:srgbClr val="222222"/>
              </a:buClr>
              <a:buSzPts val="1200"/>
              <a:buFont typeface="Calibri"/>
              <a:buNone/>
            </a:pPr>
            <a:endParaRPr lang="en-US" sz="1200" b="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r>
              <a:rPr lang="en-US" sz="1200" b="1" dirty="0">
                <a:solidFill>
                  <a:srgbClr val="222222"/>
                </a:solidFill>
                <a:latin typeface="Calibri"/>
                <a:ea typeface="Calibri"/>
                <a:cs typeface="Calibri"/>
                <a:sym typeface="Calibri"/>
              </a:rPr>
              <a:t>Success Criteria: </a:t>
            </a:r>
            <a:r>
              <a:rPr lang="en-US" sz="12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7"/>
                  </a:ext>
                </a:extLst>
              </a:rPr>
              <a:t>I will be successful when I can develop coherent periods of learning that supports students’ comprehension of primary and secondary sources.</a:t>
            </a:r>
            <a:endParaRPr lang="en-US" sz="1200" dirty="0">
              <a:solidFill>
                <a:srgbClr val="222222"/>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Once participants have completed their Google Form, have them reflect on their learning by asking self-regulation feedback questions to ensure that they are prepared to continue additional modules within the </a:t>
            </a:r>
            <a:r>
              <a:rPr lang="en-US" sz="1200" i="1" dirty="0">
                <a:solidFill>
                  <a:srgbClr val="222222"/>
                </a:solidFill>
                <a:latin typeface="Calibri"/>
                <a:ea typeface="Calibri"/>
                <a:cs typeface="Calibri"/>
                <a:sym typeface="Calibri"/>
              </a:rPr>
              <a:t>Supporting Students in Using Evidence</a:t>
            </a:r>
            <a:r>
              <a:rPr lang="en-US" sz="1200" dirty="0">
                <a:solidFill>
                  <a:srgbClr val="222222"/>
                </a:solidFill>
                <a:latin typeface="Calibri"/>
                <a:ea typeface="Calibri"/>
                <a:cs typeface="Calibri"/>
                <a:sym typeface="Calibri"/>
              </a:rPr>
              <a:t> module series. To reflect on your learning, ask yourself the following questions: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How can I reflect on my own learning?</a:t>
            </a: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What further doubts do I have regarding the information presented in </a:t>
            </a:r>
            <a:r>
              <a:rPr lang="en-US" sz="1200" i="1" dirty="0">
                <a:solidFill>
                  <a:srgbClr val="202124"/>
                </a:solidFill>
                <a:latin typeface="Calibri"/>
                <a:ea typeface="Calibri"/>
                <a:cs typeface="Calibri"/>
                <a:sym typeface="Calibri"/>
              </a:rPr>
              <a:t>Module Four:  What should students do before engaging with complex sources?</a:t>
            </a:r>
            <a:endParaRPr lang="en-US" sz="1300" i="1"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Can I now teach someone else what makes a source complex? </a:t>
            </a: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If participants identify any gaps in their understanding after answering the self-regulation feedback questions, encourage them to ask their peers for additional help in clarifying any misconceptions.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42cb2f5201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42cb2f5201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This concludes Module Four.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0976b23531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0"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br>
              <a:rPr lang="en-US" sz="1200" b="0" dirty="0">
                <a:solidFill>
                  <a:schemeClr val="dk1"/>
                </a:solidFill>
                <a:latin typeface="Calibri"/>
                <a:cs typeface="Calibri"/>
                <a:sym typeface="Calibri"/>
              </a:rPr>
            </a:b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a:solidFill>
                  <a:schemeClr val="dk1"/>
                </a:solidFill>
                <a:latin typeface="Calibri"/>
                <a:ea typeface="Calibri"/>
                <a:cs typeface="Calibri"/>
                <a:sym typeface="Calibri"/>
              </a:rPr>
              <a:t>Post-Survey: </a:t>
            </a:r>
            <a:r>
              <a:rPr lang="en-US" sz="1200" b="0" i="0" u="sng">
                <a:solidFill>
                  <a:srgbClr val="000000"/>
                </a:solidFill>
                <a:effectLst/>
                <a:latin typeface="Times New Roman" panose="02020603050405020304" pitchFamily="18" charset="0"/>
              </a:rPr>
              <a:t>https://docs.google.com/forms/d/e/1FAIpQLSdA4gZ6IOKn0RAxFzgbQBHvVr0pLAmZukA5zdS4dAMHppPNPQ/viewform?usp=sf_link</a:t>
            </a:r>
            <a:endParaRPr lang="en-US" sz="1200" u="sng"/>
          </a:p>
          <a:p>
            <a:pPr marL="0" lvl="0" indent="0" algn="l" rtl="0">
              <a:lnSpc>
                <a:spcPct val="100000"/>
              </a:lnSpc>
              <a:spcBef>
                <a:spcPts val="0"/>
              </a:spcBef>
              <a:spcAft>
                <a:spcPts val="0"/>
              </a:spcAft>
              <a:buSzPts val="1400"/>
              <a:buNone/>
            </a:pPr>
            <a:endParaRPr sz="1200" b="1" dirty="0">
              <a:solidFill>
                <a:schemeClr val="dk1"/>
              </a:solidFill>
              <a:latin typeface="Calibri"/>
              <a:ea typeface="Calibri"/>
              <a:cs typeface="Calibri"/>
              <a:sym typeface="Calibri"/>
            </a:endParaRPr>
          </a:p>
        </p:txBody>
      </p:sp>
      <p:sp>
        <p:nvSpPr>
          <p:cNvPr id="570" name="Google Shape;570;g20976b23531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777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f07167d9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f07167d9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lang="en-US" sz="1200" dirty="0">
              <a:latin typeface="Calibri"/>
              <a:ea typeface="Calibri"/>
              <a:cs typeface="Calibri"/>
              <a:sym typeface="Calibri"/>
            </a:endParaRP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Supporting student comprehension of complex sources may occur in three phases. When implementing a complex source in the local curriculum, teachers can support student comprehension of the source by using strategies before, during and after reading the complex source. Module Four discusses ways to prepare students to comprehend complex sources before engaging with the source. </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As you engage with Module Four, you are encourage to view this PowerPoint in slideshow or presentation mode to ensure that you are able to read the text featured on each slide. </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As participants progress through Module Four, they will record their work in the Module Four </a:t>
            </a:r>
            <a:r>
              <a:rPr lang="en-US" sz="1200" dirty="0" err="1">
                <a:solidFill>
                  <a:schemeClr val="tx1"/>
                </a:solidFill>
                <a:latin typeface="Calibri"/>
                <a:ea typeface="Calibri"/>
                <a:cs typeface="Calibri"/>
                <a:sym typeface="Calibri"/>
              </a:rPr>
              <a:t>Notecatcher</a:t>
            </a:r>
            <a:r>
              <a:rPr lang="en-US" sz="1200" dirty="0">
                <a:solidFill>
                  <a:schemeClr val="tx1"/>
                </a:solidFill>
                <a:latin typeface="Calibri"/>
                <a:ea typeface="Calibri"/>
                <a:cs typeface="Calibri"/>
                <a:sym typeface="Calibri"/>
              </a:rPr>
              <a:t>: </a:t>
            </a:r>
            <a:r>
              <a:rPr lang="en-US" sz="2000" dirty="0">
                <a:solidFill>
                  <a:schemeClr val="tx1"/>
                </a:solidFill>
                <a:hlinkClick r:id="rId3">
                  <a:extLst>
                    <a:ext uri="{A12FA001-AC4F-418D-AE19-62706E023703}">
                      <ahyp:hlinkClr xmlns:ahyp="http://schemas.microsoft.com/office/drawing/2018/hyperlinkcolor" val="tx"/>
                    </a:ext>
                  </a:extLst>
                </a:hlinkClick>
              </a:rPr>
              <a:t>https://education.ky.gov/curriculum/standards/kyacadstand/Documents/Module_Four_Notecatcher.pdf</a:t>
            </a:r>
            <a:endParaRPr lang="en-US" sz="1200" dirty="0">
              <a:solidFill>
                <a:schemeClr val="tx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6d0acaa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6d0acaa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f145736d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f145736d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f145736d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f145736d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Grade 2 Strongly Aligned with Teacher Notes</a:t>
            </a:r>
            <a:r>
              <a:rPr lang="en-US" sz="1200" dirty="0">
                <a:solidFill>
                  <a:schemeClr val="dk1"/>
                </a:solidFill>
                <a:latin typeface="Calibri"/>
                <a:ea typeface="Calibri"/>
                <a:cs typeface="Calibri"/>
                <a:sym typeface="Calibri"/>
              </a:rPr>
              <a:t>. Social Studies Student Library. </a:t>
            </a:r>
            <a:r>
              <a:rPr lang="en-US" sz="1800" b="0" i="0" u="sng" strike="noStrike" dirty="0">
                <a:solidFill>
                  <a:srgbClr val="1155CC"/>
                </a:solidFill>
                <a:effectLst/>
                <a:latin typeface="Century Gothic" panose="020B0502020202020204" pitchFamily="34" charset="0"/>
                <a:hlinkClick r:id="rId3"/>
              </a:rPr>
              <a:t>https://www.education.ky.gov/_layouts/download.aspx?SourceUrl=</a:t>
            </a:r>
            <a:r>
              <a:rPr lang="en-US" sz="1200" u="sng" dirty="0">
                <a:solidFill>
                  <a:schemeClr val="hlink"/>
                </a:solidFill>
                <a:latin typeface="Calibri"/>
                <a:ea typeface="Calibri"/>
                <a:cs typeface="Calibri"/>
                <a:sym typeface="Calibri"/>
                <a:hlinkClick r:id="rId4"/>
              </a:rPr>
              <a:t>/curriculum/standards/kyacadstand/Documents/Grade_2_SS_Strongly_Aligned_Assignment_TN.docx</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226c2c9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226c2c9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and complete the application activity on the slide. Record your responses on in the Module Four </a:t>
            </a:r>
            <a:r>
              <a:rPr lang="en-US" sz="1200" dirty="0" err="1">
                <a:solidFill>
                  <a:schemeClr val="dk1"/>
                </a:solidFill>
                <a:latin typeface="Calibri"/>
                <a:ea typeface="Calibri"/>
                <a:cs typeface="Calibri"/>
                <a:sym typeface="Calibri"/>
              </a:rPr>
              <a:t>Notecatcher</a:t>
            </a:r>
            <a:r>
              <a:rPr lang="en-US" sz="1200" dirty="0">
                <a:solidFill>
                  <a:schemeClr val="dk1"/>
                </a:solidFill>
                <a:latin typeface="Calibri"/>
                <a:ea typeface="Calibri"/>
                <a:cs typeface="Calibri"/>
                <a:sym typeface="Calibri"/>
              </a:rPr>
              <a:t>.</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Grade 2 Strongly Aligned with Teacher Notes</a:t>
            </a:r>
            <a:r>
              <a:rPr lang="en-US" sz="1200" dirty="0">
                <a:solidFill>
                  <a:schemeClr val="dk1"/>
                </a:solidFill>
                <a:latin typeface="Calibri"/>
                <a:ea typeface="Calibri"/>
                <a:cs typeface="Calibri"/>
                <a:sym typeface="Calibri"/>
              </a:rPr>
              <a:t>. Social Studies Student Library. </a:t>
            </a:r>
            <a:r>
              <a:rPr lang="en-US" sz="1800" b="0" i="0" u="sng" strike="noStrike" dirty="0">
                <a:solidFill>
                  <a:srgbClr val="1155CC"/>
                </a:solidFill>
                <a:effectLst/>
                <a:latin typeface="Century Gothic" panose="020B0502020202020204" pitchFamily="34" charset="0"/>
                <a:hlinkClick r:id="rId3"/>
              </a:rPr>
              <a:t>https://www.education.ky.gov/_layouts/download.aspx?SourceUrl=</a:t>
            </a:r>
            <a:r>
              <a:rPr lang="en-US" sz="1200" u="sng" dirty="0">
                <a:solidFill>
                  <a:schemeClr val="hlink"/>
                </a:solidFill>
                <a:latin typeface="Calibri"/>
                <a:ea typeface="Calibri"/>
                <a:cs typeface="Calibri"/>
                <a:sym typeface="Calibri"/>
                <a:hlinkClick r:id="rId4"/>
              </a:rPr>
              <a:t>/curriculum/standards/kyacadstand/Documents/Grade_2_SS_Strongly_Aligned_Assignment_TN.docx</a:t>
            </a:r>
            <a:r>
              <a:rPr lang="en-US" sz="1200" dirty="0">
                <a:solidFill>
                  <a:schemeClr val="dk1"/>
                </a:solidFill>
                <a:latin typeface="Calibri"/>
                <a:ea typeface="Calibri"/>
                <a:cs typeface="Calibri"/>
                <a:sym typeface="Calibri"/>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06d0acaa9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06d0acaa9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Evidence-Based Instructional Practices Explicit Teaching and Modeling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https://education.ky.gov/curriculum/standards/kyacadstand/Documents/EBIP_3_Social_Studies.pdf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226c2c9ea0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2226c2c9ea0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Evidence-Based Instructional Practices Explicit Teaching and Modeling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https://education.ky.gov/curriculum/standards/kyacadstand/Documents/EBIP_3_Social_Studies.pdf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2" name="Google Shape;32;p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jZ4M-f_6T_AhW1lokEHYImC2wQFnoECCoQAQ&amp;url=https%3A%2F%2Fwww.theteachertoolkit.com%2Findex.php%2Ftool%2Fturn-and-talk&amp;usg=AOvVaw1rrtG3BSELu6Lcz6rGxAd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ducation.ky.gov/curriculum/standards/kyacadstand/Documents/Kindergarten_Collection.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ky.gov/curriculum/standards/kyacadstand/Documents/K_SS_Strongly_Aligned_Assignment_TN.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hyperlink" Target="http://www.pz.harvard.edu/sites/default/files/Compass%20Points_0.pdf" TargetMode="External"/><Relationship Id="rId3" Type="http://schemas.openxmlformats.org/officeDocument/2006/relationships/hyperlink" Target="http://www.pz.harvard.edu/sites/default/files/See%20Think%20Wonder_2.pdf" TargetMode="External"/><Relationship Id="rId7" Type="http://schemas.openxmlformats.org/officeDocument/2006/relationships/hyperlink" Target="http://www.pz.harvard.edu/sites/default/files/Chalk%20Talk_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z.harvard.edu/sites/default/files/Think%20Pair%20Share_1.pdf" TargetMode="External"/><Relationship Id="rId5" Type="http://schemas.openxmlformats.org/officeDocument/2006/relationships/hyperlink" Target="http://www.pz.harvard.edu/sites/default/files/The%20Explanation%20Game_1.pdf" TargetMode="External"/><Relationship Id="rId4" Type="http://schemas.openxmlformats.org/officeDocument/2006/relationships/hyperlink" Target="http://www.pz.harvard.edu/sites/default/files/Think%20Puzzle%20Explore_2.pdf" TargetMode="External"/><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www.theteachertoolkit.com/index.php/tool/turn-and-tal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education.ky.gov/_layouts/download.aspx?SourceUrl=/curriculum/standards/kyacadstand/Documents/Grade_3_SS_Strongly_Aligned_Assignment_TN.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ky.gov/curriculum/standards/kyacadstand/Documents/AV_9-12_S9_Slide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kystandards.org/standards-resources/rw-resources/rw-pl-modules/academic-vocabular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eadingrockets.org/strategies/word_map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https:/www.education.ky.gov/_layouts/download.aspx?SourceUrl=/standards/kyacadstand/Documents/High_School-Including_Diverse_Groups_of_the_KAS_for_Social_Studies.doc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ky.gov/curriculum/standards/kyacadstand/Documents/AV_9-12_S9_Slides.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gzc6dBYxVSTBcA3g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Grade_2_SS_Strongly_Aligned_Assignment_TN.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aya.nmai.si.edu/the-maya/maya-people" TargetMode="External"/><Relationship Id="rId4" Type="http://schemas.openxmlformats.org/officeDocument/2006/relationships/hyperlink" Target="https://www.youtube.com/watch?v=Q6eBJjdca1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20976b23531_0_71"/>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0"/>
                  </a:ext>
                </a:extLst>
              </a:rPr>
              <a:t>Supporting</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1"/>
                  </a:ext>
                </a:extLst>
              </a:rPr>
              <a:t> Students in Using Evidence</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1"/>
                  </a:ext>
                </a:extLst>
              </a:rPr>
              <a:t>2</a:t>
            </a:r>
            <a:endParaRPr lang="en-US" sz="4500" dirty="0">
              <a:solidFill>
                <a:schemeClr val="bg1"/>
              </a:solidFill>
              <a:latin typeface="Franklin Gothic Medium" panose="020B0603020102020204" pitchFamily="34" charset="0"/>
            </a:endParaRPr>
          </a:p>
        </p:txBody>
      </p:sp>
      <p:sp>
        <p:nvSpPr>
          <p:cNvPr id="573" name="Google Shape;573;g20976b23531_0_71"/>
          <p:cNvSpPr txBox="1">
            <a:spLocks noGrp="1"/>
          </p:cNvSpPr>
          <p:nvPr>
            <p:ph type="subTitle" idx="1"/>
          </p:nvPr>
        </p:nvSpPr>
        <p:spPr>
          <a:xfrm>
            <a:off x="3307925" y="3849575"/>
            <a:ext cx="85266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Four: What Should Students Do Before Engaging with Complex Sources?</a:t>
            </a:r>
            <a:endParaRPr i="1" dirty="0">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206d0acaa9d_0_94"/>
          <p:cNvSpPr txBox="1">
            <a:spLocks noGrp="1"/>
          </p:cNvSpPr>
          <p:nvPr>
            <p:ph type="title"/>
          </p:nvPr>
        </p:nvSpPr>
        <p:spPr>
          <a:xfrm>
            <a:off x="270675" y="258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(6)</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sz="3000" dirty="0">
              <a:latin typeface="Franklin Gothic Medium" panose="020B0603020102020204" pitchFamily="34" charset="0"/>
            </a:endParaRPr>
          </a:p>
        </p:txBody>
      </p:sp>
      <p:sp>
        <p:nvSpPr>
          <p:cNvPr id="638" name="Google Shape;638;g206d0acaa9d_0_94"/>
          <p:cNvSpPr txBox="1">
            <a:spLocks noGrp="1"/>
          </p:cNvSpPr>
          <p:nvPr>
            <p:ph type="body" idx="1"/>
          </p:nvPr>
        </p:nvSpPr>
        <p:spPr>
          <a:xfrm>
            <a:off x="270675" y="1218000"/>
            <a:ext cx="8042100" cy="4422000"/>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SzPts val="1800"/>
              <a:buNone/>
            </a:pPr>
            <a:r>
              <a:rPr lang="en-US" b="1"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3"/>
                  </a:ext>
                </a:extLst>
              </a:rPr>
              <a:t>Generate interest</a:t>
            </a:r>
            <a:r>
              <a:rPr lang="en-US"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4"/>
                  </a:ext>
                </a:extLst>
              </a:rPr>
              <a:t> in the source by:</a:t>
            </a:r>
          </a:p>
          <a:p>
            <a:r>
              <a:rPr lang="en-US" sz="2400" b="1" dirty="0">
                <a:latin typeface="Franklin Gothic Book" panose="020B0503020102020204" pitchFamily="34" charset="0"/>
              </a:rPr>
              <a:t>Engaging in Explicit Teaching and Modeling of the topic</a:t>
            </a:r>
          </a:p>
          <a:p>
            <a:pPr marL="0" lvl="0" indent="0" algn="l" rtl="0">
              <a:lnSpc>
                <a:spcPct val="115000"/>
              </a:lnSpc>
              <a:spcBef>
                <a:spcPts val="0"/>
              </a:spcBef>
              <a:spcAft>
                <a:spcPts val="800"/>
              </a:spcAft>
              <a:buNone/>
            </a:pPr>
            <a:endParaRPr lang="en-US" dirty="0">
              <a:latin typeface="Franklin Gothic Book" panose="020B0503020102020204" pitchFamily="34" charset="0"/>
              <a:ea typeface="Calibri"/>
              <a:cs typeface="Calibri"/>
              <a:sym typeface="Calibri"/>
            </a:endParaRPr>
          </a:p>
        </p:txBody>
      </p:sp>
      <p:sp>
        <p:nvSpPr>
          <p:cNvPr id="3" name="TextBox 2">
            <a:extLst>
              <a:ext uri="{FF2B5EF4-FFF2-40B4-BE49-F238E27FC236}">
                <a16:creationId xmlns:a16="http://schemas.microsoft.com/office/drawing/2014/main" id="{A0C87D67-F33D-A354-26A2-C85822BA05B4}"/>
              </a:ext>
            </a:extLst>
          </p:cNvPr>
          <p:cNvSpPr txBox="1"/>
          <p:nvPr/>
        </p:nvSpPr>
        <p:spPr>
          <a:xfrm>
            <a:off x="639662" y="2325647"/>
            <a:ext cx="6762964" cy="3416320"/>
          </a:xfrm>
          <a:prstGeom prst="rect">
            <a:avLst/>
          </a:prstGeom>
          <a:noFill/>
        </p:spPr>
        <p:txBody>
          <a:bodyPr wrap="square">
            <a:spAutoFit/>
          </a:bodyPr>
          <a:lstStyle/>
          <a:p>
            <a:pPr marL="0" marR="0">
              <a:spcBef>
                <a:spcPts val="0"/>
              </a:spcBef>
              <a:spcAft>
                <a:spcPts val="0"/>
              </a:spcAft>
            </a:pPr>
            <a:r>
              <a:rPr lang="en-US" sz="1800" dirty="0">
                <a:effectLst/>
                <a:latin typeface="Franklin Gothic Book" panose="020B0503020102020204" pitchFamily="34" charset="0"/>
                <a:ea typeface="Times New Roman" panose="02020603050405020304" pitchFamily="18" charset="0"/>
              </a:rPr>
              <a:t>Explain to students that you are going to investigate interactions between people in our community. As a reminder, “community” in Kindergarten refers to the students’ classroom, school and local town, city or district. First, ensure that students understand the word “interaction” when referring to individuals in a community. Provide them with a student-friendly definition, such as “people talking to each other” and provide examples. Ask students to </a:t>
            </a:r>
            <a:r>
              <a:rPr lang="en-US" sz="1800" u="sng" dirty="0">
                <a:solidFill>
                  <a:srgbClr val="0000FF"/>
                </a:solidFill>
                <a:effectLst/>
                <a:latin typeface="Franklin Gothic Book" panose="020B0503020102020204" pitchFamily="34" charset="0"/>
                <a:ea typeface="Times New Roman" panose="02020603050405020304" pitchFamily="18" charset="0"/>
                <a:hlinkClick r:id="rId3"/>
              </a:rPr>
              <a:t>Turn and Talk</a:t>
            </a:r>
            <a:r>
              <a:rPr lang="en-US" sz="1800" dirty="0">
                <a:effectLst/>
                <a:latin typeface="Franklin Gothic Book" panose="020B0503020102020204" pitchFamily="34" charset="0"/>
                <a:ea typeface="Times New Roman" panose="02020603050405020304" pitchFamily="18" charset="0"/>
              </a:rPr>
              <a:t> to a partner to share examples of interactions between people that they have seen today. Students should take turns talking and listening to each other; provide Partner A with </a:t>
            </a:r>
            <a:r>
              <a:rPr lang="en-US" sz="1800" dirty="0">
                <a:latin typeface="Franklin Gothic Book" panose="020B0503020102020204" pitchFamily="34" charset="0"/>
                <a:ea typeface="Times New Roman" panose="02020603050405020304" pitchFamily="18" charset="0"/>
              </a:rPr>
              <a:t>two</a:t>
            </a:r>
            <a:r>
              <a:rPr lang="en-US" sz="1800" dirty="0">
                <a:effectLst/>
                <a:latin typeface="Franklin Gothic Book" panose="020B0503020102020204" pitchFamily="34" charset="0"/>
                <a:ea typeface="Times New Roman" panose="02020603050405020304" pitchFamily="18" charset="0"/>
              </a:rPr>
              <a:t> minutes to speak while Partner B listens, and two minutes for Partner B to speak while Partner A listens.</a:t>
            </a:r>
            <a:endParaRPr lang="en-US" sz="2000" dirty="0">
              <a:effectLst/>
              <a:latin typeface="Franklin Gothic Book" panose="020B0503020102020204" pitchFamily="34" charset="0"/>
              <a:ea typeface="Times New Roman" panose="02020603050405020304" pitchFamily="18" charset="0"/>
            </a:endParaRPr>
          </a:p>
        </p:txBody>
      </p:sp>
      <p:graphicFrame>
        <p:nvGraphicFramePr>
          <p:cNvPr id="640" name="Google Shape;640;g206d0acaa9d_0_94"/>
          <p:cNvGraphicFramePr/>
          <p:nvPr>
            <p:extLst>
              <p:ext uri="{D42A27DB-BD31-4B8C-83A1-F6EECF244321}">
                <p14:modId xmlns:p14="http://schemas.microsoft.com/office/powerpoint/2010/main" val="658529957"/>
              </p:ext>
            </p:extLst>
          </p:nvPr>
        </p:nvGraphicFramePr>
        <p:xfrm>
          <a:off x="7781413" y="2659868"/>
          <a:ext cx="3770925" cy="3063210"/>
        </p:xfrm>
        <a:graphic>
          <a:graphicData uri="http://schemas.openxmlformats.org/drawingml/2006/table">
            <a:tbl>
              <a:tblPr firstRow="1">
                <a:noFill/>
                <a:tableStyleId>{7D4F87D2-B31D-4A5B-840A-ADB18C62B1F1}</a:tableStyleId>
              </a:tblPr>
              <a:tblGrid>
                <a:gridCol w="3770925">
                  <a:extLst>
                    <a:ext uri="{9D8B030D-6E8A-4147-A177-3AD203B41FA5}">
                      <a16:colId xmlns:a16="http://schemas.microsoft.com/office/drawing/2014/main" val="20000"/>
                    </a:ext>
                  </a:extLst>
                </a:gridCol>
              </a:tblGrid>
              <a:tr h="2543775">
                <a:tc>
                  <a:txBody>
                    <a:bodyPr/>
                    <a:lstStyle/>
                    <a:p>
                      <a:pPr marL="0" lvl="0" indent="0" algn="l" rtl="0">
                        <a:lnSpc>
                          <a:spcPct val="90000"/>
                        </a:lnSpc>
                        <a:spcBef>
                          <a:spcPts val="1000"/>
                        </a:spcBef>
                        <a:spcAft>
                          <a:spcPts val="0"/>
                        </a:spcAft>
                        <a:buNone/>
                      </a:pPr>
                      <a:r>
                        <a:rPr lang="en-US" sz="2100" dirty="0">
                          <a:solidFill>
                            <a:srgbClr val="102649"/>
                          </a:solidFill>
                          <a:latin typeface="Libre Franklin"/>
                          <a:ea typeface="Libre Franklin"/>
                          <a:cs typeface="Libre Franklin"/>
                          <a:sym typeface="Libre Franklin"/>
                        </a:rPr>
                        <a:t>In this </a:t>
                      </a:r>
                      <a:r>
                        <a:rPr lang="en-US" sz="2100" u="sng" dirty="0">
                          <a:solidFill>
                            <a:schemeClr val="hlink"/>
                          </a:solidFill>
                          <a:latin typeface="Libre Franklin"/>
                          <a:ea typeface="Libre Franklin"/>
                          <a:cs typeface="Libre Franklin"/>
                          <a:sym typeface="Libre Franklin"/>
                          <a:hlinkClick r:id="rId4"/>
                        </a:rPr>
                        <a:t>Kindergarten example</a:t>
                      </a:r>
                      <a:r>
                        <a:rPr lang="en-US" sz="2100" dirty="0">
                          <a:solidFill>
                            <a:srgbClr val="102649"/>
                          </a:solidFill>
                          <a:latin typeface="Libre Franklin"/>
                          <a:ea typeface="Libre Franklin"/>
                          <a:cs typeface="Libre Franklin"/>
                          <a:sym typeface="Libre Franklin"/>
                        </a:rPr>
                        <a:t>, the teacher supports students in understanding positive and negative interactions among people in a community and facilitates a role-playing exercise for students to practice identifying examples.</a:t>
                      </a:r>
                      <a:endParaRPr sz="2100" dirty="0">
                        <a:solidFill>
                          <a:srgbClr val="102649"/>
                        </a:solidFill>
                        <a:latin typeface="Libre Franklin"/>
                        <a:ea typeface="Libre Franklin"/>
                        <a:cs typeface="Libre Franklin"/>
                        <a:sym typeface="Libre Franklin"/>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2226c2c9ea0_1_20"/>
          <p:cNvSpPr txBox="1">
            <a:spLocks noGrp="1"/>
          </p:cNvSpPr>
          <p:nvPr>
            <p:ph type="title"/>
          </p:nvPr>
        </p:nvSpPr>
        <p:spPr>
          <a:xfrm>
            <a:off x="438350" y="275000"/>
            <a:ext cx="10515600" cy="83452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Application (2) </a:t>
            </a:r>
            <a:endParaRPr sz="3000" b="1" dirty="0">
              <a:latin typeface="Franklin Gothic Medium" panose="020B0603020102020204" pitchFamily="34" charset="0"/>
              <a:ea typeface="Libre Franklin"/>
              <a:cs typeface="Libre Franklin"/>
              <a:sym typeface="Libre Franklin"/>
            </a:endParaRPr>
          </a:p>
        </p:txBody>
      </p:sp>
      <p:sp>
        <p:nvSpPr>
          <p:cNvPr id="646" name="Google Shape;646;g2226c2c9ea0_1_20"/>
          <p:cNvSpPr txBox="1">
            <a:spLocks noGrp="1"/>
          </p:cNvSpPr>
          <p:nvPr>
            <p:ph type="body" idx="1"/>
          </p:nvPr>
        </p:nvSpPr>
        <p:spPr>
          <a:xfrm>
            <a:off x="438350" y="1191713"/>
            <a:ext cx="8005150" cy="4181400"/>
          </a:xfrm>
          <a:prstGeom prst="rect">
            <a:avLst/>
          </a:prstGeom>
        </p:spPr>
        <p:txBody>
          <a:bodyPr spcFirstLastPara="1" wrap="square" lIns="91425" tIns="45700" rIns="91425" bIns="45700" anchor="t" anchorCtr="0">
            <a:normAutofit fontScale="92500"/>
          </a:bodyPr>
          <a:lstStyle/>
          <a:p>
            <a:pPr marL="457200" lvl="0" indent="-406400" algn="l" rtl="0">
              <a:lnSpc>
                <a:spcPct val="110000"/>
              </a:lnSpc>
              <a:spcBef>
                <a:spcPts val="1000"/>
              </a:spcBef>
              <a:spcAft>
                <a:spcPts val="0"/>
              </a:spcAft>
              <a:buSzPts val="2800"/>
              <a:buFont typeface="Libre Franklin"/>
              <a:buChar char="•"/>
            </a:pPr>
            <a:r>
              <a:rPr lang="en-US" dirty="0">
                <a:solidFill>
                  <a:schemeClr val="dk1"/>
                </a:solidFill>
                <a:highlight>
                  <a:schemeClr val="lt1"/>
                </a:highlight>
                <a:latin typeface="Franklin Gothic Book" panose="020B0503020102020204" pitchFamily="34" charset="0"/>
              </a:rPr>
              <a:t>Access the same text-based source from your curated source set from Module Two of the </a:t>
            </a:r>
            <a:r>
              <a:rPr lang="en-US" i="1" dirty="0">
                <a:solidFill>
                  <a:schemeClr val="dk1"/>
                </a:solidFill>
                <a:highlight>
                  <a:schemeClr val="lt1"/>
                </a:highlight>
                <a:latin typeface="Franklin Gothic Book" panose="020B0503020102020204" pitchFamily="34" charset="0"/>
              </a:rPr>
              <a:t>Supporting Students in Using Evidence </a:t>
            </a:r>
            <a:r>
              <a:rPr lang="en-US" dirty="0">
                <a:solidFill>
                  <a:schemeClr val="dk1"/>
                </a:solidFill>
                <a:highlight>
                  <a:schemeClr val="lt1"/>
                </a:highlight>
                <a:latin typeface="Franklin Gothic Book" panose="020B0503020102020204" pitchFamily="34" charset="0"/>
              </a:rPr>
              <a:t>Model Series that you used earlier. </a:t>
            </a:r>
            <a:endParaRPr dirty="0">
              <a:solidFill>
                <a:schemeClr val="dk1"/>
              </a:solidFill>
              <a:highlight>
                <a:schemeClr val="lt1"/>
              </a:highlight>
              <a:latin typeface="Franklin Gothic Book" panose="020B0503020102020204" pitchFamily="34" charset="0"/>
            </a:endParaRPr>
          </a:p>
          <a:p>
            <a:pPr marL="457200" lvl="0" indent="0" algn="l" rtl="0">
              <a:lnSpc>
                <a:spcPct val="110000"/>
              </a:lnSpc>
              <a:spcBef>
                <a:spcPts val="1000"/>
              </a:spcBef>
              <a:spcAft>
                <a:spcPts val="0"/>
              </a:spcAft>
              <a:buNone/>
            </a:pPr>
            <a:r>
              <a:rPr lang="en-US" dirty="0">
                <a:solidFill>
                  <a:schemeClr val="dk1"/>
                </a:solidFill>
                <a:highlight>
                  <a:schemeClr val="lt1"/>
                </a:highlight>
                <a:latin typeface="Franklin Gothic Book" panose="020B0503020102020204" pitchFamily="34" charset="0"/>
              </a:rPr>
              <a:t> </a:t>
            </a:r>
            <a:endParaRPr dirty="0">
              <a:solidFill>
                <a:schemeClr val="dk1"/>
              </a:solidFill>
              <a:highlight>
                <a:schemeClr val="lt1"/>
              </a:highlight>
              <a:latin typeface="Franklin Gothic Book" panose="020B0503020102020204" pitchFamily="34" charset="0"/>
            </a:endParaRPr>
          </a:p>
          <a:p>
            <a:pPr marL="457200" lvl="0" indent="-342900" algn="l" rtl="0">
              <a:lnSpc>
                <a:spcPct val="110000"/>
              </a:lnSpc>
              <a:spcBef>
                <a:spcPts val="1000"/>
              </a:spcBef>
              <a:spcAft>
                <a:spcPts val="0"/>
              </a:spcAft>
              <a:buClr>
                <a:schemeClr val="dk1"/>
              </a:buClr>
              <a:buSzPts val="1800"/>
              <a:buFont typeface="Calibri"/>
              <a:buChar char="•"/>
            </a:pPr>
            <a:r>
              <a:rPr lang="en-US" b="1" dirty="0">
                <a:solidFill>
                  <a:srgbClr val="222222"/>
                </a:solidFill>
                <a:latin typeface="Franklin Gothic Book" panose="020B0503020102020204" pitchFamily="34" charset="0"/>
              </a:rPr>
              <a:t>Write a narrative overview</a:t>
            </a:r>
            <a:r>
              <a:rPr lang="en-US" dirty="0">
                <a:solidFill>
                  <a:srgbClr val="222222"/>
                </a:solidFill>
                <a:latin typeface="Franklin Gothic Book" panose="020B0503020102020204" pitchFamily="34" charset="0"/>
              </a:rPr>
              <a:t> that summarizes how you could engage in explicit teaching and modeling before students engage with this source. </a:t>
            </a:r>
            <a:endParaRPr dirty="0">
              <a:solidFill>
                <a:schemeClr val="dk1"/>
              </a:solidFill>
              <a:highlight>
                <a:schemeClr val="lt1"/>
              </a:highlight>
              <a:latin typeface="Franklin Gothic Book" panose="020B0503020102020204" pitchFamily="34" charset="0"/>
            </a:endParaRPr>
          </a:p>
        </p:txBody>
      </p:sp>
      <p:pic>
        <p:nvPicPr>
          <p:cNvPr id="647" name="Google Shape;647;g2226c2c9ea0_1_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10400" y="1109525"/>
            <a:ext cx="3788076" cy="354275"/>
          </a:xfrm>
          <a:prstGeom prst="rect">
            <a:avLst/>
          </a:prstGeom>
          <a:noFill/>
          <a:ln>
            <a:noFill/>
          </a:ln>
        </p:spPr>
      </p:pic>
      <p:pic>
        <p:nvPicPr>
          <p:cNvPr id="648" name="Google Shape;648;g2226c2c9ea0_1_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317225" y="1497850"/>
            <a:ext cx="3574425" cy="2017713"/>
          </a:xfrm>
          <a:prstGeom prst="rect">
            <a:avLst/>
          </a:prstGeom>
          <a:noFill/>
          <a:ln>
            <a:noFill/>
          </a:ln>
        </p:spPr>
      </p:pic>
      <p:pic>
        <p:nvPicPr>
          <p:cNvPr id="649" name="Google Shape;649;g2226c2c9ea0_1_2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666375" y="3380173"/>
            <a:ext cx="2962050" cy="2202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206d0acaa9d_0_45"/>
          <p:cNvSpPr txBox="1">
            <a:spLocks noGrp="1"/>
          </p:cNvSpPr>
          <p:nvPr>
            <p:ph type="title"/>
          </p:nvPr>
        </p:nvSpPr>
        <p:spPr>
          <a:xfrm>
            <a:off x="449175" y="417588"/>
            <a:ext cx="11123700" cy="83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Supporting Students When Engaging With Complex Sources:</a:t>
            </a:r>
            <a:endParaRPr sz="2800" dirty="0"/>
          </a:p>
          <a:p>
            <a:pPr marL="0" lvl="0" indent="0" algn="l" rtl="0">
              <a:spcBef>
                <a:spcPts val="0"/>
              </a:spcBef>
              <a:spcAft>
                <a:spcPts val="0"/>
              </a:spcAft>
              <a:buNone/>
            </a:pPr>
            <a:r>
              <a:rPr lang="en-US" sz="2800" b="1" dirty="0">
                <a:latin typeface="Libre Franklin"/>
                <a:ea typeface="Libre Franklin"/>
                <a:cs typeface="Libre Franklin"/>
                <a:sym typeface="Libre Franklin"/>
              </a:rPr>
              <a:t>Before Engaging with the Source(s) (7)</a:t>
            </a:r>
            <a:endParaRPr sz="2800" b="1" dirty="0">
              <a:latin typeface="Libre Franklin"/>
              <a:ea typeface="Libre Franklin"/>
              <a:cs typeface="Libre Franklin"/>
              <a:sym typeface="Libre Franklin"/>
            </a:endParaRPr>
          </a:p>
        </p:txBody>
      </p:sp>
      <p:sp>
        <p:nvSpPr>
          <p:cNvPr id="655" name="Google Shape;655;g206d0acaa9d_0_45"/>
          <p:cNvSpPr txBox="1">
            <a:spLocks noGrp="1"/>
          </p:cNvSpPr>
          <p:nvPr>
            <p:ph type="body" idx="1"/>
          </p:nvPr>
        </p:nvSpPr>
        <p:spPr>
          <a:xfrm>
            <a:off x="449175" y="1512000"/>
            <a:ext cx="8584800" cy="3834000"/>
          </a:xfrm>
          <a:prstGeom prst="rect">
            <a:avLst/>
          </a:prstGeom>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r>
              <a:rPr lang="en-US" sz="3200" b="1" dirty="0">
                <a:latin typeface="Franklin Gothic Book" panose="020B0503020102020204" pitchFamily="34" charset="0"/>
              </a:rPr>
              <a:t>Generate interest</a:t>
            </a:r>
            <a:r>
              <a:rPr lang="en-US" sz="3200" dirty="0">
                <a:latin typeface="Franklin Gothic Book" panose="020B0503020102020204" pitchFamily="34" charset="0"/>
              </a:rPr>
              <a:t> in the source by: </a:t>
            </a:r>
            <a:endParaRPr lang="en-US" dirty="0">
              <a:latin typeface="Franklin Gothic Book" panose="020B0503020102020204" pitchFamily="34" charset="0"/>
            </a:endParaRPr>
          </a:p>
          <a:p>
            <a:pPr marL="114300" lvl="0" indent="0" algn="l" rtl="0">
              <a:lnSpc>
                <a:spcPct val="100000"/>
              </a:lnSpc>
              <a:spcBef>
                <a:spcPts val="1000"/>
              </a:spcBef>
              <a:spcAft>
                <a:spcPts val="0"/>
              </a:spcAft>
              <a:buSzPts val="1800"/>
              <a:buNone/>
            </a:pPr>
            <a:r>
              <a:rPr lang="en-US" sz="2550" b="1" dirty="0">
                <a:latin typeface="Franklin Gothic Book" panose="020B0503020102020204" pitchFamily="34" charset="0"/>
              </a:rPr>
              <a:t>Supporting students in meeting the source</a:t>
            </a:r>
            <a:r>
              <a:rPr lang="en-US" sz="2550" dirty="0">
                <a:latin typeface="Franklin Gothic Book" panose="020B0503020102020204" pitchFamily="34" charset="0"/>
              </a:rPr>
              <a:t> </a:t>
            </a:r>
          </a:p>
          <a:p>
            <a:pPr>
              <a:lnSpc>
                <a:spcPct val="100000"/>
              </a:lnSpc>
            </a:pPr>
            <a:r>
              <a:rPr lang="en-US" sz="2550" dirty="0">
                <a:latin typeface="Franklin Gothic Book" panose="020B0503020102020204" pitchFamily="34" charset="0"/>
              </a:rPr>
              <a:t>Have students explore the source by skimming it or observing it. Have students record what they notice and wonder about the source. </a:t>
            </a:r>
          </a:p>
          <a:p>
            <a:pPr>
              <a:lnSpc>
                <a:spcPct val="100000"/>
              </a:lnSpc>
            </a:pPr>
            <a:r>
              <a:rPr lang="en-US" sz="2550" dirty="0">
                <a:latin typeface="Franklin Gothic Book" panose="020B0503020102020204" pitchFamily="34" charset="0"/>
              </a:rPr>
              <a:t>When meeting a source, a student could ask “What do I see?”, “Is the document handwritten, typed or both?” and “What do I think this object is?”</a:t>
            </a:r>
            <a:endParaRPr sz="2550" dirty="0">
              <a:latin typeface="Franklin Gothic Book" panose="020B0503020102020204" pitchFamily="34" charset="0"/>
            </a:endParaRPr>
          </a:p>
        </p:txBody>
      </p:sp>
      <p:pic>
        <p:nvPicPr>
          <p:cNvPr id="656" name="Google Shape;656;g206d0acaa9d_0_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889597" y="2021425"/>
            <a:ext cx="3325400" cy="2815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2226c2c9ea0_1_29"/>
          <p:cNvSpPr txBox="1">
            <a:spLocks noGrp="1"/>
          </p:cNvSpPr>
          <p:nvPr>
            <p:ph type="title"/>
          </p:nvPr>
        </p:nvSpPr>
        <p:spPr>
          <a:xfrm>
            <a:off x="438350" y="2750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Application (3)</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671" name="Google Shape;671;g2226c2c9ea0_1_29"/>
          <p:cNvSpPr txBox="1">
            <a:spLocks noGrp="1"/>
          </p:cNvSpPr>
          <p:nvPr>
            <p:ph type="body" idx="1"/>
          </p:nvPr>
        </p:nvSpPr>
        <p:spPr>
          <a:xfrm>
            <a:off x="457400" y="794477"/>
            <a:ext cx="9158990" cy="4779647"/>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Font typeface="Libre Franklin"/>
              <a:buChar char="•"/>
            </a:pPr>
            <a:r>
              <a:rPr lang="en-US" sz="2800" dirty="0">
                <a:solidFill>
                  <a:schemeClr val="dk1"/>
                </a:solidFill>
                <a:highlight>
                  <a:schemeClr val="lt1"/>
                </a:highlight>
                <a:latin typeface="Franklin Gothic Book" panose="020B0503020102020204" pitchFamily="34" charset="0"/>
              </a:rPr>
              <a:t>Access a text-based source. </a:t>
            </a:r>
          </a:p>
          <a:p>
            <a:pPr marL="457200" lvl="0" indent="-406400" algn="l" rtl="0">
              <a:lnSpc>
                <a:spcPct val="110000"/>
              </a:lnSpc>
              <a:spcBef>
                <a:spcPts val="1000"/>
              </a:spcBef>
              <a:spcAft>
                <a:spcPts val="0"/>
              </a:spcAft>
              <a:buSzPts val="2800"/>
              <a:buFont typeface="Libre Franklin"/>
              <a:buChar char="•"/>
            </a:pPr>
            <a:r>
              <a:rPr lang="en-US" b="1" dirty="0">
                <a:solidFill>
                  <a:srgbClr val="222222"/>
                </a:solidFill>
                <a:latin typeface="Franklin Gothic Book" panose="020B0503020102020204" pitchFamily="34" charset="0"/>
              </a:rPr>
              <a:t>Write a narrative overview</a:t>
            </a:r>
            <a:r>
              <a:rPr lang="en-US" dirty="0">
                <a:solidFill>
                  <a:srgbClr val="222222"/>
                </a:solidFill>
                <a:latin typeface="Franklin Gothic Book" panose="020B0503020102020204" pitchFamily="34" charset="0"/>
              </a:rPr>
              <a:t> that summarizes how you could support students in meeting the source. </a:t>
            </a:r>
          </a:p>
          <a:p>
            <a:pPr marL="914400" lvl="1" indent="-342900" algn="l" rtl="0">
              <a:lnSpc>
                <a:spcPct val="110000"/>
              </a:lnSpc>
              <a:spcBef>
                <a:spcPts val="0"/>
              </a:spcBef>
              <a:spcAft>
                <a:spcPts val="0"/>
              </a:spcAft>
              <a:buClr>
                <a:srgbClr val="222222"/>
              </a:buClr>
              <a:buSzPts val="1800"/>
              <a:buFont typeface="Libre Franklin"/>
              <a:buChar char="•"/>
            </a:pPr>
            <a:r>
              <a:rPr lang="en-US" sz="2800" dirty="0">
                <a:solidFill>
                  <a:srgbClr val="222222"/>
                </a:solidFill>
                <a:latin typeface="Franklin Gothic Book" panose="020B0503020102020204" pitchFamily="34" charset="0"/>
              </a:rPr>
              <a:t>How will you support them in skimming the source? </a:t>
            </a:r>
          </a:p>
          <a:p>
            <a:pPr marL="914400" lvl="1" indent="-342900" algn="l" rtl="0">
              <a:lnSpc>
                <a:spcPct val="110000"/>
              </a:lnSpc>
              <a:spcBef>
                <a:spcPts val="0"/>
              </a:spcBef>
              <a:spcAft>
                <a:spcPts val="0"/>
              </a:spcAft>
              <a:buClr>
                <a:srgbClr val="222222"/>
              </a:buClr>
              <a:buSzPts val="1800"/>
              <a:buFont typeface="Libre Franklin"/>
              <a:buChar char="•"/>
            </a:pPr>
            <a:r>
              <a:rPr lang="en-US" sz="2800" dirty="0">
                <a:solidFill>
                  <a:srgbClr val="222222"/>
                </a:solidFill>
                <a:latin typeface="Franklin Gothic Book" panose="020B0503020102020204" pitchFamily="34" charset="0"/>
              </a:rPr>
              <a:t>What questions can you design that would support the student in meeting the source? </a:t>
            </a:r>
          </a:p>
        </p:txBody>
      </p:sp>
      <p:pic>
        <p:nvPicPr>
          <p:cNvPr id="672" name="Google Shape;672;g2226c2c9ea0_1_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59325" y="1942953"/>
            <a:ext cx="2932675" cy="24826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241eb7f8d0b_0_0"/>
          <p:cNvSpPr txBox="1">
            <a:spLocks noGrp="1"/>
          </p:cNvSpPr>
          <p:nvPr>
            <p:ph type="title"/>
          </p:nvPr>
        </p:nvSpPr>
        <p:spPr>
          <a:xfrm>
            <a:off x="401550" y="186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9"/>
                  </a:ext>
                </a:extLst>
              </a:rPr>
              <a:t>Supporting Students When Engaging With Complex Sources:</a:t>
            </a:r>
            <a:endParaRPr lang="en-US" sz="30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0"/>
                </a:ext>
              </a:extLst>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1"/>
                  </a:ext>
                </a:extLst>
              </a:rPr>
              <a:t>Before Engaging with the Source(s)</a:t>
            </a:r>
            <a:r>
              <a:rPr lang="en-US" sz="3000" b="1" dirty="0">
                <a:latin typeface="Franklin Gothic Medium" panose="020B0603020102020204" pitchFamily="34" charset="0"/>
                <a:ea typeface="Libre Franklin"/>
                <a:cs typeface="Libre Franklin"/>
                <a:sym typeface="Libre Franklin"/>
              </a:rPr>
              <a:t> (9)</a:t>
            </a:r>
            <a:endParaRPr lang="en-US" sz="3000" dirty="0">
              <a:latin typeface="Franklin Gothic Medium" panose="020B0603020102020204" pitchFamily="34" charset="0"/>
            </a:endParaRPr>
          </a:p>
        </p:txBody>
      </p:sp>
      <p:sp>
        <p:nvSpPr>
          <p:cNvPr id="678" name="Google Shape;678;g241eb7f8d0b_0_0"/>
          <p:cNvSpPr txBox="1">
            <a:spLocks noGrp="1"/>
          </p:cNvSpPr>
          <p:nvPr>
            <p:ph type="body" idx="1"/>
          </p:nvPr>
        </p:nvSpPr>
        <p:spPr>
          <a:xfrm>
            <a:off x="401550" y="1361925"/>
            <a:ext cx="7086700" cy="4551600"/>
          </a:xfrm>
          <a:prstGeom prst="rect">
            <a:avLst/>
          </a:prstGeom>
        </p:spPr>
        <p:txBody>
          <a:bodyPr spcFirstLastPara="1" wrap="square" lIns="91425" tIns="45700" rIns="91425" bIns="45700" anchor="t" anchorCtr="0">
            <a:normAutofit lnSpcReduction="10000"/>
          </a:bodyPr>
          <a:lstStyle/>
          <a:p>
            <a:pPr marL="114300" lvl="0" indent="0" algn="l" rtl="0">
              <a:lnSpc>
                <a:spcPct val="110000"/>
              </a:lnSpc>
              <a:spcBef>
                <a:spcPts val="1000"/>
              </a:spcBef>
              <a:spcAft>
                <a:spcPts val="0"/>
              </a:spcAft>
              <a:buSzPts val="1800"/>
              <a:buNone/>
            </a:pPr>
            <a:r>
              <a:rPr lang="en-US" b="1" dirty="0">
                <a:latin typeface="Franklin Gothic Book" panose="020B0503020102020204" pitchFamily="34" charset="0"/>
              </a:rPr>
              <a:t>Generate interest </a:t>
            </a:r>
            <a:r>
              <a:rPr lang="en-US" dirty="0">
                <a:latin typeface="Franklin Gothic Book" panose="020B0503020102020204" pitchFamily="34" charset="0"/>
              </a:rPr>
              <a:t>in the source by: </a:t>
            </a:r>
            <a:endParaRPr dirty="0">
              <a:latin typeface="Franklin Gothic Book" panose="020B0503020102020204" pitchFamily="34" charset="0"/>
            </a:endParaRPr>
          </a:p>
          <a:p>
            <a:pPr marL="527050" lvl="1" indent="0" algn="l" rtl="0">
              <a:lnSpc>
                <a:spcPct val="110000"/>
              </a:lnSpc>
              <a:spcBef>
                <a:spcPts val="500"/>
              </a:spcBef>
              <a:spcAft>
                <a:spcPts val="0"/>
              </a:spcAft>
              <a:buSzPts val="2500"/>
              <a:buNone/>
            </a:pPr>
            <a:endParaRPr lang="en-US" sz="2800" dirty="0">
              <a:latin typeface="Franklin Gothic Book" panose="020B0503020102020204" pitchFamily="34" charset="0"/>
            </a:endParaRPr>
          </a:p>
          <a:p>
            <a:pPr marL="527050" lvl="1" indent="0" algn="l" rtl="0">
              <a:lnSpc>
                <a:spcPct val="110000"/>
              </a:lnSpc>
              <a:spcBef>
                <a:spcPts val="500"/>
              </a:spcBef>
              <a:spcAft>
                <a:spcPts val="0"/>
              </a:spcAft>
              <a:buSzPts val="2500"/>
              <a:buNone/>
            </a:pPr>
            <a:r>
              <a:rPr lang="en-US" sz="2800" b="1" dirty="0">
                <a:latin typeface="Franklin Gothic Book" panose="020B0503020102020204" pitchFamily="34" charset="0"/>
              </a:rPr>
              <a:t>Previewing text structure</a:t>
            </a:r>
            <a:endParaRPr sz="2800" b="1" dirty="0">
              <a:latin typeface="Franklin Gothic Book" panose="020B0503020102020204" pitchFamily="34" charset="0"/>
            </a:endParaRPr>
          </a:p>
          <a:p>
            <a:pPr marL="1371600" lvl="2" indent="-387350" algn="l" rtl="0">
              <a:lnSpc>
                <a:spcPct val="110000"/>
              </a:lnSpc>
              <a:spcBef>
                <a:spcPts val="0"/>
              </a:spcBef>
              <a:spcAft>
                <a:spcPts val="0"/>
              </a:spcAft>
              <a:buSzPts val="2500"/>
              <a:buFont typeface="Libre Franklin"/>
              <a:buChar char="•"/>
            </a:pPr>
            <a:r>
              <a:rPr lang="en-US" sz="2800" dirty="0">
                <a:latin typeface="Franklin Gothic Book" panose="020B0503020102020204" pitchFamily="34" charset="0"/>
              </a:rPr>
              <a:t>Have students preview text structure for titles and subheadings by asking students to look for chapter titles, section headings or subheadings to learn more about the information found in the source. </a:t>
            </a:r>
            <a:endParaRPr sz="2800"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a typeface="Calibri"/>
              <a:cs typeface="Calibri"/>
              <a:sym typeface="Calibri"/>
            </a:endParaRPr>
          </a:p>
        </p:txBody>
      </p:sp>
      <p:sp>
        <p:nvSpPr>
          <p:cNvPr id="679" name="Google Shape;679;g241eb7f8d0b_0_0">
            <a:extLst>
              <a:ext uri="{C183D7F6-B498-43B3-948B-1728B52AA6E4}">
                <adec:decorative xmlns:adec="http://schemas.microsoft.com/office/drawing/2017/decorative" val="1"/>
              </a:ext>
            </a:extLst>
          </p:cNvPr>
          <p:cNvSpPr/>
          <p:nvPr/>
        </p:nvSpPr>
        <p:spPr>
          <a:xfrm>
            <a:off x="7793050" y="1477050"/>
            <a:ext cx="3835800" cy="3975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g241eb7f8d0b_0_0"/>
          <p:cNvSpPr/>
          <p:nvPr/>
        </p:nvSpPr>
        <p:spPr>
          <a:xfrm>
            <a:off x="8010675" y="1781025"/>
            <a:ext cx="3394200" cy="3347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i="1" dirty="0">
                <a:latin typeface="Franklin Gothic Book" panose="020B0503020102020204" pitchFamily="34" charset="0"/>
                <a:ea typeface="Calibri"/>
                <a:cs typeface="Calibri"/>
                <a:sym typeface="Calibri"/>
              </a:rPr>
              <a:t>Title:</a:t>
            </a: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r>
              <a:rPr lang="en-US" sz="2200" i="1" dirty="0">
                <a:latin typeface="Franklin Gothic Book" panose="020B0503020102020204" pitchFamily="34" charset="0"/>
                <a:ea typeface="Calibri"/>
                <a:cs typeface="Calibri"/>
                <a:sym typeface="Calibri"/>
              </a:rPr>
              <a:t>Subheading</a:t>
            </a: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r>
              <a:rPr lang="en-US" sz="2200" i="1" dirty="0">
                <a:latin typeface="Franklin Gothic Book" panose="020B0503020102020204" pitchFamily="34" charset="0"/>
                <a:ea typeface="Calibri"/>
                <a:cs typeface="Calibri"/>
                <a:sym typeface="Calibri"/>
              </a:rPr>
              <a:t>Title:</a:t>
            </a: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r>
              <a:rPr lang="en-US" sz="2200" i="1" dirty="0">
                <a:latin typeface="Franklin Gothic Book" panose="020B0503020102020204" pitchFamily="34" charset="0"/>
                <a:ea typeface="Calibri"/>
                <a:cs typeface="Calibri"/>
                <a:sym typeface="Calibri"/>
              </a:rPr>
              <a:t>Subheadin</a:t>
            </a:r>
            <a:r>
              <a:rPr lang="en-US" sz="2200" dirty="0">
                <a:latin typeface="Franklin Gothic Book" panose="020B0503020102020204" pitchFamily="34" charset="0"/>
                <a:ea typeface="Calibri"/>
                <a:cs typeface="Calibri"/>
                <a:sym typeface="Calibri"/>
              </a:rPr>
              <a:t>g </a:t>
            </a:r>
            <a:endParaRPr sz="2200" dirty="0">
              <a:latin typeface="Franklin Gothic Book" panose="020B0503020102020204" pitchFamily="34" charset="0"/>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206d0acaa9d_0_62"/>
          <p:cNvSpPr txBox="1">
            <a:spLocks noGrp="1"/>
          </p:cNvSpPr>
          <p:nvPr>
            <p:ph type="title"/>
          </p:nvPr>
        </p:nvSpPr>
        <p:spPr>
          <a:xfrm>
            <a:off x="287250" y="34111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2"/>
                  </a:ext>
                </a:extLst>
              </a:rPr>
              <a:t>Supporting Students When Engaging With Complex Sources:</a:t>
            </a:r>
            <a:endParaRPr lang="en-US" sz="3000"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3"/>
                </a:ext>
              </a:extLst>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4"/>
                  </a:ext>
                </a:extLst>
              </a:rPr>
              <a:t>Before Engaging with the Source(s)</a:t>
            </a:r>
            <a:r>
              <a:rPr lang="en-US" sz="3000" b="1" dirty="0">
                <a:latin typeface="Franklin Gothic Medium" panose="020B0603020102020204" pitchFamily="34" charset="0"/>
                <a:ea typeface="Libre Franklin"/>
                <a:cs typeface="Libre Franklin"/>
                <a:sym typeface="Libre Franklin"/>
              </a:rPr>
              <a:t> (10)</a:t>
            </a:r>
          </a:p>
          <a:p>
            <a:pPr marL="0" lvl="0" indent="0" algn="l" rtl="0">
              <a:spcBef>
                <a:spcPts val="0"/>
              </a:spcBef>
              <a:spcAft>
                <a:spcPts val="0"/>
              </a:spcAft>
              <a:buNone/>
            </a:pPr>
            <a:endParaRPr lang="en-US" sz="3000" dirty="0">
              <a:latin typeface="Franklin Gothic Medium" panose="020B0603020102020204" pitchFamily="34" charset="0"/>
            </a:endParaRPr>
          </a:p>
        </p:txBody>
      </p:sp>
      <p:sp>
        <p:nvSpPr>
          <p:cNvPr id="686" name="Google Shape;686;g206d0acaa9d_0_62"/>
          <p:cNvSpPr txBox="1">
            <a:spLocks noGrp="1"/>
          </p:cNvSpPr>
          <p:nvPr>
            <p:ph type="body" idx="1"/>
          </p:nvPr>
        </p:nvSpPr>
        <p:spPr>
          <a:xfrm>
            <a:off x="287250" y="1172250"/>
            <a:ext cx="8074800" cy="4551600"/>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SzPts val="1800"/>
              <a:buNone/>
            </a:pPr>
            <a:r>
              <a:rPr lang="en-US" b="1" dirty="0">
                <a:latin typeface="Franklin Gothic Medium" panose="020B0603020102020204" pitchFamily="34" charset="0"/>
              </a:rPr>
              <a:t>Generate interest </a:t>
            </a:r>
            <a:r>
              <a:rPr lang="en-US" dirty="0">
                <a:latin typeface="Franklin Gothic Medium" panose="020B0603020102020204" pitchFamily="34" charset="0"/>
              </a:rPr>
              <a:t>in the source by: </a:t>
            </a:r>
          </a:p>
          <a:p>
            <a:pPr marL="571500" lvl="1" indent="0" algn="l" rtl="0">
              <a:spcBef>
                <a:spcPts val="0"/>
              </a:spcBef>
              <a:spcAft>
                <a:spcPts val="0"/>
              </a:spcAft>
              <a:buSzPts val="1800"/>
              <a:buNone/>
            </a:pPr>
            <a:r>
              <a:rPr lang="en-US" b="1"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5"/>
                  </a:ext>
                </a:extLst>
              </a:rPr>
              <a:t>Previewing text structure</a:t>
            </a:r>
            <a:endParaRPr lang="en-US" dirty="0">
              <a:latin typeface="Franklin Gothic Medium" panose="020B0603020102020204" pitchFamily="34" charset="0"/>
            </a:endParaRPr>
          </a:p>
          <a:p>
            <a:pPr marL="0" lvl="0" indent="0" algn="l" rtl="0">
              <a:spcBef>
                <a:spcPts val="1000"/>
              </a:spcBef>
              <a:spcAft>
                <a:spcPts val="0"/>
              </a:spcAft>
              <a:buNone/>
            </a:pPr>
            <a:endParaRPr lang="en-US" dirty="0">
              <a:latin typeface="Calibri"/>
              <a:ea typeface="Calibri"/>
              <a:cs typeface="Calibri"/>
              <a:sym typeface="Calibri"/>
            </a:endParaRPr>
          </a:p>
        </p:txBody>
      </p:sp>
      <p:pic>
        <p:nvPicPr>
          <p:cNvPr id="687" name="Google Shape;687;g206d0acaa9d_0_62" descr="This is a screenshot of the first three amendments to the Bill of Rights."/>
          <p:cNvPicPr preferRelativeResize="0"/>
          <p:nvPr/>
        </p:nvPicPr>
        <p:blipFill>
          <a:blip r:embed="rId3">
            <a:alphaModFix/>
          </a:blip>
          <a:stretch>
            <a:fillRect/>
          </a:stretch>
        </p:blipFill>
        <p:spPr>
          <a:xfrm>
            <a:off x="821625" y="2237575"/>
            <a:ext cx="6272826" cy="3442225"/>
          </a:xfrm>
          <a:prstGeom prst="rect">
            <a:avLst/>
          </a:prstGeom>
          <a:noFill/>
          <a:ln>
            <a:noFill/>
          </a:ln>
        </p:spPr>
      </p:pic>
      <p:graphicFrame>
        <p:nvGraphicFramePr>
          <p:cNvPr id="689" name="Google Shape;689;g206d0acaa9d_0_62"/>
          <p:cNvGraphicFramePr/>
          <p:nvPr>
            <p:extLst>
              <p:ext uri="{D42A27DB-BD31-4B8C-83A1-F6EECF244321}">
                <p14:modId xmlns:p14="http://schemas.microsoft.com/office/powerpoint/2010/main" val="3559298116"/>
              </p:ext>
            </p:extLst>
          </p:nvPr>
        </p:nvGraphicFramePr>
        <p:xfrm>
          <a:off x="7432963" y="1965975"/>
          <a:ext cx="4298975" cy="2926050"/>
        </p:xfrm>
        <a:graphic>
          <a:graphicData uri="http://schemas.openxmlformats.org/drawingml/2006/table">
            <a:tbl>
              <a:tblPr firstRow="1">
                <a:noFill/>
                <a:tableStyleId>{7D4F87D2-B31D-4A5B-840A-ADB18C62B1F1}</a:tableStyleId>
              </a:tblPr>
              <a:tblGrid>
                <a:gridCol w="4298975">
                  <a:extLst>
                    <a:ext uri="{9D8B030D-6E8A-4147-A177-3AD203B41FA5}">
                      <a16:colId xmlns:a16="http://schemas.microsoft.com/office/drawing/2014/main" val="20000"/>
                    </a:ext>
                  </a:extLst>
                </a:gridCol>
              </a:tblGrid>
              <a:tr h="2893313">
                <a:tc>
                  <a:txBody>
                    <a:bodyPr/>
                    <a:lstStyle/>
                    <a:p>
                      <a:pPr marL="0" lvl="0" indent="0" algn="l" rtl="0">
                        <a:spcBef>
                          <a:spcPts val="0"/>
                        </a:spcBef>
                        <a:spcAft>
                          <a:spcPts val="0"/>
                        </a:spcAft>
                        <a:buClr>
                          <a:schemeClr val="dk1"/>
                        </a:buClr>
                        <a:buSzPts val="1100"/>
                        <a:buFont typeface="Arial"/>
                        <a:buNone/>
                      </a:pPr>
                      <a:r>
                        <a:rPr lang="en-US" sz="1800" dirty="0">
                          <a:solidFill>
                            <a:schemeClr val="dk1"/>
                          </a:solidFill>
                          <a:latin typeface="Franklin Gothic Book" panose="020B0503020102020204" pitchFamily="34" charset="0"/>
                          <a:ea typeface="Libre Franklin"/>
                          <a:cs typeface="Libre Franklin"/>
                          <a:sym typeface="Libre Franklin"/>
                        </a:rPr>
                        <a:t>In this excerpt of the Bill of Rights, students will learn that the Bill of Rights is divided among ten amendments. Students can use this knowledge when reading the Bill of Rights to understand that each Amendment outlines different rights. This will support their comprehension of the Bill of Rights because they will understand that each new section contains new information. </a:t>
                      </a:r>
                      <a:endParaRPr sz="18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241eb7f8d0b_0_10"/>
          <p:cNvSpPr txBox="1">
            <a:spLocks noGrp="1"/>
          </p:cNvSpPr>
          <p:nvPr>
            <p:ph type="title"/>
          </p:nvPr>
        </p:nvSpPr>
        <p:spPr>
          <a:xfrm>
            <a:off x="227936" y="6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b="1" dirty="0">
                <a:latin typeface="Franklin Gothic Medium" panose="020B0603020102020204" pitchFamily="34" charset="0"/>
                <a:ea typeface="Libre Franklin"/>
                <a:cs typeface="Libre Franklin"/>
                <a:sym typeface="Libre Franklin"/>
              </a:rPr>
              <a:t>Before Engaging with the Source(s): Application (4)</a:t>
            </a:r>
            <a:endParaRPr sz="3000" dirty="0">
              <a:latin typeface="Franklin Gothic Medium" panose="020B0603020102020204" pitchFamily="34" charset="0"/>
            </a:endParaRPr>
          </a:p>
        </p:txBody>
      </p:sp>
      <p:sp>
        <p:nvSpPr>
          <p:cNvPr id="695" name="Google Shape;695;g241eb7f8d0b_0_10"/>
          <p:cNvSpPr txBox="1">
            <a:spLocks noGrp="1"/>
          </p:cNvSpPr>
          <p:nvPr>
            <p:ph type="body" idx="1"/>
          </p:nvPr>
        </p:nvSpPr>
        <p:spPr>
          <a:xfrm>
            <a:off x="227936" y="974361"/>
            <a:ext cx="8076615" cy="4554150"/>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Font typeface="Libre Franklin"/>
              <a:buChar char="•"/>
            </a:pPr>
            <a:r>
              <a:rPr lang="en-US" sz="26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6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8"/>
                  </a:ext>
                </a:extLst>
              </a:rPr>
              <a:t>Module Two of the </a:t>
            </a:r>
            <a:r>
              <a:rPr lang="en-US" sz="2600" i="1"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9"/>
                  </a:ext>
                </a:extLst>
              </a:rPr>
              <a:t>Supporting Students in Using Evidence </a:t>
            </a:r>
            <a:r>
              <a:rPr lang="en-US" sz="26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0"/>
                  </a:ext>
                </a:extLst>
              </a:rPr>
              <a:t>Model Series if you completed this module previously.</a:t>
            </a:r>
            <a:endParaRPr lang="en-US" sz="2600" dirty="0">
              <a:solidFill>
                <a:schemeClr val="dk1"/>
              </a:solidFill>
              <a:highlight>
                <a:schemeClr val="lt1"/>
              </a:highlight>
              <a:latin typeface="Franklin Gothic Book" panose="020B0503020102020204" pitchFamily="34" charset="0"/>
            </a:endParaRPr>
          </a:p>
          <a:p>
            <a:pPr marL="457200" lvl="0" indent="-342900" algn="l" rtl="0">
              <a:lnSpc>
                <a:spcPct val="110000"/>
              </a:lnSpc>
              <a:spcBef>
                <a:spcPts val="0"/>
              </a:spcBef>
              <a:spcAft>
                <a:spcPts val="0"/>
              </a:spcAft>
              <a:buClr>
                <a:schemeClr val="dk1"/>
              </a:buClr>
              <a:buSzPts val="1800"/>
              <a:buFont typeface="Calibri"/>
              <a:buChar char="•"/>
            </a:pPr>
            <a:r>
              <a:rPr lang="en-US" sz="2600" b="1" dirty="0">
                <a:solidFill>
                  <a:srgbClr val="222222"/>
                </a:solidFill>
                <a:latin typeface="Franklin Gothic Book" panose="020B0503020102020204" pitchFamily="34" charset="0"/>
              </a:rPr>
              <a:t>Design an assignment where students preview the text structure. </a:t>
            </a:r>
            <a:endParaRPr lang="en-US" sz="2600" dirty="0">
              <a:solidFill>
                <a:srgbClr val="222222"/>
              </a:solidFill>
              <a:latin typeface="Franklin Gothic Book" panose="020B0503020102020204" pitchFamily="34" charset="0"/>
            </a:endParaRPr>
          </a:p>
          <a:p>
            <a:pPr marL="914400" lvl="1" indent="-342900" algn="l" rtl="0">
              <a:lnSpc>
                <a:spcPct val="110000"/>
              </a:lnSpc>
              <a:spcBef>
                <a:spcPts val="0"/>
              </a:spcBef>
              <a:spcAft>
                <a:spcPts val="0"/>
              </a:spcAft>
              <a:buClr>
                <a:schemeClr val="dk1"/>
              </a:buClr>
              <a:buSzPts val="1800"/>
              <a:buFont typeface="Calibri"/>
              <a:buChar char="•"/>
            </a:pPr>
            <a:r>
              <a:rPr lang="en-US" sz="2600" dirty="0">
                <a:solidFill>
                  <a:srgbClr val="222222"/>
                </a:solidFill>
                <a:latin typeface="Franklin Gothic Book" panose="020B0503020102020204" pitchFamily="34" charset="0"/>
              </a:rPr>
              <a:t>What questions can you ask to help a student use the structure of the text to learn more about the information found in the source? </a:t>
            </a:r>
            <a:endParaRPr lang="en-US" sz="2600" dirty="0">
              <a:solidFill>
                <a:schemeClr val="dk1"/>
              </a:solidFill>
              <a:highlight>
                <a:schemeClr val="lt1"/>
              </a:highlight>
              <a:latin typeface="Franklin Gothic Book" panose="020B0503020102020204" pitchFamily="34" charset="0"/>
            </a:endParaRPr>
          </a:p>
          <a:p>
            <a:pPr marL="457200" lvl="0" indent="0" algn="l" rtl="0">
              <a:spcBef>
                <a:spcPts val="1000"/>
              </a:spcBef>
              <a:spcAft>
                <a:spcPts val="0"/>
              </a:spcAft>
              <a:buClr>
                <a:schemeClr val="dk1"/>
              </a:buClr>
              <a:buSzPts val="1100"/>
              <a:buFont typeface="Arial"/>
              <a:buNone/>
            </a:pPr>
            <a:r>
              <a:rPr lang="en-US" sz="2400" dirty="0">
                <a:solidFill>
                  <a:schemeClr val="dk1"/>
                </a:solidFill>
                <a:highlight>
                  <a:schemeClr val="lt1"/>
                </a:highlight>
                <a:latin typeface="Franklin Gothic Book" panose="020B0503020102020204" pitchFamily="34" charset="0"/>
              </a:rPr>
              <a:t> </a:t>
            </a:r>
            <a:endParaRPr lang="en-US" sz="2400" dirty="0">
              <a:latin typeface="Franklin Gothic Book" panose="020B0503020102020204" pitchFamily="34" charset="0"/>
            </a:endParaRPr>
          </a:p>
        </p:txBody>
      </p:sp>
      <p:pic>
        <p:nvPicPr>
          <p:cNvPr id="696" name="Google Shape;696;g241eb7f8d0b_0_1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710175" y="2167175"/>
            <a:ext cx="2948350" cy="3091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06d0acaa9d_0_10"/>
          <p:cNvSpPr txBox="1">
            <a:spLocks noGrp="1"/>
          </p:cNvSpPr>
          <p:nvPr>
            <p:ph type="title"/>
          </p:nvPr>
        </p:nvSpPr>
        <p:spPr>
          <a:xfrm>
            <a:off x="344800" y="3807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(11)</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702" name="Google Shape;702;g206d0acaa9d_0_10"/>
          <p:cNvSpPr txBox="1">
            <a:spLocks noGrp="1"/>
          </p:cNvSpPr>
          <p:nvPr>
            <p:ph type="body" idx="1"/>
          </p:nvPr>
        </p:nvSpPr>
        <p:spPr>
          <a:xfrm>
            <a:off x="344800" y="3197073"/>
            <a:ext cx="11398108" cy="2630252"/>
          </a:xfrm>
          <a:prstGeom prst="rect">
            <a:avLst/>
          </a:prstGeom>
        </p:spPr>
        <p:txBody>
          <a:bodyPr spcFirstLastPara="1" wrap="square" lIns="91425" tIns="45700" rIns="91425" bIns="45700" anchor="t" anchorCtr="0">
            <a:normAutofit/>
          </a:bodyPr>
          <a:lstStyle/>
          <a:p>
            <a:pPr marL="101600" lvl="0" indent="0" algn="l" rtl="0">
              <a:lnSpc>
                <a:spcPct val="110000"/>
              </a:lnSpc>
              <a:spcBef>
                <a:spcPts val="0"/>
              </a:spcBef>
              <a:spcAft>
                <a:spcPts val="0"/>
              </a:spcAft>
              <a:buSzPts val="2000"/>
              <a:buNone/>
            </a:pPr>
            <a:r>
              <a:rPr lang="en-US" sz="3200" b="1"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1"/>
                  </a:ext>
                </a:extLst>
              </a:rPr>
              <a:t>Generate interest </a:t>
            </a:r>
            <a:r>
              <a:rPr lang="en-US" sz="3200"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2"/>
                  </a:ext>
                </a:extLst>
              </a:rPr>
              <a:t>in the source by:</a:t>
            </a:r>
            <a:endParaRPr lang="en-US" sz="3200" dirty="0">
              <a:latin typeface="Franklin Gothic Book" panose="020B0503020102020204" pitchFamily="34" charset="0"/>
            </a:endParaRPr>
          </a:p>
          <a:p>
            <a:pPr marL="577850" lvl="1" indent="0" algn="l" rtl="0">
              <a:lnSpc>
                <a:spcPct val="110000"/>
              </a:lnSpc>
              <a:spcBef>
                <a:spcPts val="0"/>
              </a:spcBef>
              <a:spcAft>
                <a:spcPts val="1200"/>
              </a:spcAft>
              <a:buClr>
                <a:schemeClr val="dk1"/>
              </a:buClr>
              <a:buSzPts val="1700"/>
              <a:buNone/>
            </a:pPr>
            <a:r>
              <a:rPr lang="en-US" b="1" dirty="0">
                <a:solidFill>
                  <a:schemeClr val="dk1"/>
                </a:solidFill>
                <a:latin typeface="Franklin Gothic Book" panose="020B0503020102020204" pitchFamily="34" charset="0"/>
              </a:rPr>
              <a:t>Engaging in Questioning </a:t>
            </a:r>
            <a:r>
              <a:rPr lang="en-US" dirty="0">
                <a:solidFill>
                  <a:schemeClr val="dk1"/>
                </a:solidFill>
                <a:latin typeface="Franklin Gothic Book" panose="020B0503020102020204" pitchFamily="34" charset="0"/>
              </a:rPr>
              <a:t>that can be answered by engaging with the source</a:t>
            </a:r>
          </a:p>
          <a:p>
            <a:pPr marL="1371600" lvl="2" indent="-349250" algn="l" rtl="0">
              <a:lnSpc>
                <a:spcPct val="110000"/>
              </a:lnSpc>
              <a:spcBef>
                <a:spcPts val="0"/>
              </a:spcBef>
              <a:spcAft>
                <a:spcPts val="0"/>
              </a:spcAft>
              <a:buClr>
                <a:schemeClr val="dk1"/>
              </a:buClr>
              <a:buSzPts val="1900"/>
              <a:buFont typeface="Libre Franklin"/>
              <a:buChar char="•"/>
            </a:pPr>
            <a:r>
              <a:rPr lang="en-US" sz="2400" dirty="0">
                <a:solidFill>
                  <a:schemeClr val="dk1"/>
                </a:solidFill>
                <a:highlight>
                  <a:srgbClr val="FFFFFF"/>
                </a:highlight>
                <a:latin typeface="Franklin Gothic Book" panose="020B0503020102020204" pitchFamily="34" charset="0"/>
              </a:rPr>
              <a:t>Questions can be taken up in written text, through research or discussion, and one question may generate others as students question texts, peers or solutions (Hoffer, 2020). </a:t>
            </a:r>
            <a:endParaRPr lang="en-US" sz="2800" dirty="0">
              <a:solidFill>
                <a:schemeClr val="dk1"/>
              </a:solidFill>
              <a:latin typeface="Franklin Gothic Book" panose="020B0503020102020204" pitchFamily="34" charset="0"/>
            </a:endParaRPr>
          </a:p>
        </p:txBody>
      </p:sp>
      <p:pic>
        <p:nvPicPr>
          <p:cNvPr id="703" name="Google Shape;703;g206d0acaa9d_0_1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42838" y="1884575"/>
            <a:ext cx="3335850" cy="615500"/>
          </a:xfrm>
          <a:prstGeom prst="rect">
            <a:avLst/>
          </a:prstGeom>
          <a:noFill/>
          <a:ln>
            <a:noFill/>
          </a:ln>
        </p:spPr>
      </p:pic>
      <p:pic>
        <p:nvPicPr>
          <p:cNvPr id="704" name="Google Shape;704;g206d0acaa9d_0_1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816500" y="1157862"/>
            <a:ext cx="2871625" cy="2068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435fae32ad_0_33"/>
          <p:cNvSpPr txBox="1">
            <a:spLocks noGrp="1"/>
          </p:cNvSpPr>
          <p:nvPr>
            <p:ph type="title"/>
          </p:nvPr>
        </p:nvSpPr>
        <p:spPr>
          <a:xfrm>
            <a:off x="344800" y="2664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a:t>
            </a:r>
            <a:r>
              <a:rPr lang="en-US" sz="3000" b="1" dirty="0">
                <a:latin typeface="Franklin Gothic Medium" panose="020B0603020102020204" pitchFamily="34" charset="0"/>
                <a:ea typeface="Libre Franklin"/>
                <a:cs typeface="Libre Franklin"/>
                <a:sym typeface="Libre Franklin"/>
              </a:rPr>
              <a:t> (12)</a:t>
            </a:r>
            <a:endParaRPr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Medium" panose="020B0603020102020204" pitchFamily="34" charset="0"/>
            </a:endParaRPr>
          </a:p>
        </p:txBody>
      </p:sp>
      <p:pic>
        <p:nvPicPr>
          <p:cNvPr id="710" name="Google Shape;710;g2435fae32ad_0_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4216" y="883580"/>
            <a:ext cx="3335850" cy="615500"/>
          </a:xfrm>
          <a:prstGeom prst="rect">
            <a:avLst/>
          </a:prstGeom>
          <a:noFill/>
          <a:ln>
            <a:noFill/>
          </a:ln>
        </p:spPr>
      </p:pic>
      <p:pic>
        <p:nvPicPr>
          <p:cNvPr id="711" name="Google Shape;711;g2435fae32ad_0_3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656329" y="1499080"/>
            <a:ext cx="2871625" cy="2068925"/>
          </a:xfrm>
          <a:prstGeom prst="rect">
            <a:avLst/>
          </a:prstGeom>
          <a:noFill/>
          <a:ln>
            <a:noFill/>
          </a:ln>
        </p:spPr>
      </p:pic>
      <p:sp>
        <p:nvSpPr>
          <p:cNvPr id="712" name="Google Shape;712;g2435fae32ad_0_33"/>
          <p:cNvSpPr txBox="1"/>
          <p:nvPr/>
        </p:nvSpPr>
        <p:spPr>
          <a:xfrm>
            <a:off x="431934" y="1050052"/>
            <a:ext cx="8891948"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Student generated questions can be used for the purposes of: </a:t>
            </a:r>
          </a:p>
          <a:p>
            <a:pPr marL="0" lvl="0" indent="0" algn="l" rtl="0">
              <a:spcBef>
                <a:spcPts val="0"/>
              </a:spcBef>
              <a:spcAft>
                <a:spcPts val="0"/>
              </a:spcAft>
              <a:buNone/>
            </a:pPr>
            <a:endParaRPr lang="en-US" sz="1800" dirty="0">
              <a:solidFill>
                <a:schemeClr val="dk1"/>
              </a:solidFill>
              <a:highlight>
                <a:schemeClr val="lt1"/>
              </a:highlight>
              <a:latin typeface="Franklin Gothic Book" panose="020B0503020102020204" pitchFamily="34" charset="0"/>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Reviewing content;</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Elaborating on information;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Setting the purpose for listening or viewing content;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Showing gaps in student comprehension;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Making predictions;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Prompting thinking about a source’s content, structure or language;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Clarifying information that may be misunderstood or missing;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Assisting teachers in guiding classroom discussion and close reading analysis;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Demonstrating that all students’ ideas are valued and supported </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3"/>
                  </a:ext>
                </a:extLst>
              </a:rPr>
              <a:t>(Marzano, 2017; Miller, 2020; Fisher, et al., 2016; </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3"/>
                  </a:ext>
                </a:extLst>
              </a:rPr>
              <a:t>Frazin</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3"/>
                  </a:ext>
                </a:extLst>
              </a:rPr>
              <a:t> &amp; </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3"/>
                  </a:ext>
                </a:extLst>
              </a:rPr>
              <a:t>Wischow</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3"/>
                  </a:ext>
                </a:extLst>
              </a:rPr>
              <a:t>, 2020; Hoffer, 2020</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a:t>
            </a:r>
          </a:p>
          <a:p>
            <a:pPr marL="457200" lvl="0" indent="0" algn="l" rtl="0">
              <a:spcBef>
                <a:spcPts val="0"/>
              </a:spcBef>
              <a:spcAft>
                <a:spcPts val="0"/>
              </a:spcAft>
              <a:buNone/>
            </a:pPr>
            <a:endParaRPr lang="en-US" sz="1800" dirty="0">
              <a:solidFill>
                <a:schemeClr val="dk1"/>
              </a:solidFill>
              <a:highlight>
                <a:schemeClr val="lt1"/>
              </a:highlight>
              <a:latin typeface="Franklin Gothic Book" panose="020B0503020102020204" pitchFamily="34" charset="0"/>
              <a:ea typeface="Libre Franklin"/>
              <a:cs typeface="Libre Franklin"/>
              <a:sym typeface="Libre Franklin"/>
            </a:endParaRPr>
          </a:p>
          <a:p>
            <a:pPr marL="0" lvl="0" indent="0" algn="l" rtl="0">
              <a:spcBef>
                <a:spcPts val="0"/>
              </a:spcBef>
              <a:spcAft>
                <a:spcPts val="0"/>
              </a:spcAft>
              <a:buNone/>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Ensuring that student voice is valued through questioning in Kentucky social studies classrooms empowers students to unlock the unknown through questioning because it capitalizes on their curiosity as learners.</a:t>
            </a:r>
            <a:endParaRPr lang="en-US" sz="1600"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06d0acaa9d_0_129"/>
          <p:cNvSpPr txBox="1">
            <a:spLocks noGrp="1"/>
          </p:cNvSpPr>
          <p:nvPr>
            <p:ph type="title"/>
          </p:nvPr>
        </p:nvSpPr>
        <p:spPr>
          <a:xfrm>
            <a:off x="148139" y="22013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a:t>
            </a:r>
            <a:r>
              <a:rPr lang="en-US" sz="3000" b="1" dirty="0">
                <a:latin typeface="Franklin Gothic Medium" panose="020B0603020102020204" pitchFamily="34" charset="0"/>
                <a:ea typeface="Libre Franklin"/>
                <a:cs typeface="Libre Franklin"/>
                <a:sym typeface="Libre Franklin"/>
              </a:rPr>
              <a:t> (13)</a:t>
            </a:r>
            <a:endParaRPr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718" name="Google Shape;718;g206d0acaa9d_0_129"/>
          <p:cNvSpPr txBox="1">
            <a:spLocks noGrp="1"/>
          </p:cNvSpPr>
          <p:nvPr>
            <p:ph type="body" idx="1"/>
          </p:nvPr>
        </p:nvSpPr>
        <p:spPr>
          <a:xfrm>
            <a:off x="-45650" y="1266675"/>
            <a:ext cx="5622752" cy="4563600"/>
          </a:xfrm>
          <a:prstGeom prst="rect">
            <a:avLst/>
          </a:prstGeom>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1800"/>
              <a:buNone/>
            </a:pPr>
            <a:r>
              <a:rPr lang="en-US" b="1" dirty="0">
                <a:latin typeface="Franklin Gothic Book" panose="020B0503020102020204" pitchFamily="34" charset="0"/>
                <a:ea typeface="Calibri"/>
                <a:cs typeface="Calibri"/>
                <a:sym typeface="Calibri"/>
              </a:rPr>
              <a:t>Generate interest </a:t>
            </a:r>
            <a:r>
              <a:rPr lang="en-US" dirty="0">
                <a:latin typeface="Franklin Gothic Book" panose="020B0503020102020204" pitchFamily="34" charset="0"/>
                <a:ea typeface="Calibri"/>
                <a:cs typeface="Calibri"/>
                <a:sym typeface="Calibri"/>
              </a:rPr>
              <a:t>in the source by:</a:t>
            </a:r>
          </a:p>
          <a:p>
            <a:pPr marL="590550" lvl="1" indent="0" algn="l" rtl="0">
              <a:lnSpc>
                <a:spcPct val="100000"/>
              </a:lnSpc>
              <a:spcBef>
                <a:spcPts val="0"/>
              </a:spcBef>
              <a:spcAft>
                <a:spcPts val="0"/>
              </a:spcAft>
              <a:buClr>
                <a:schemeClr val="dk1"/>
              </a:buClr>
              <a:buSzPts val="1500"/>
              <a:buNone/>
            </a:pPr>
            <a:r>
              <a:rPr lang="en-US" sz="2800" b="1" dirty="0">
                <a:solidFill>
                  <a:schemeClr val="dk1"/>
                </a:solidFill>
                <a:latin typeface="Franklin Gothic Book" panose="020B0503020102020204" pitchFamily="34" charset="0"/>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4"/>
                  </a:ext>
                </a:extLst>
              </a:rPr>
              <a:t>Engaging</a:t>
            </a:r>
            <a:r>
              <a:rPr lang="en-US" sz="2800" b="1" dirty="0">
                <a:solidFill>
                  <a:schemeClr val="dk1"/>
                </a:solidFill>
                <a:latin typeface="Franklin Gothic Book" panose="020B0503020102020204" pitchFamily="34" charset="0"/>
                <a:ea typeface="Calibri"/>
                <a:cs typeface="Calibri"/>
                <a:sym typeface="Calibri"/>
              </a:rPr>
              <a:t> in questioning </a:t>
            </a:r>
            <a:r>
              <a:rPr lang="en-US" sz="2800" dirty="0">
                <a:solidFill>
                  <a:schemeClr val="dk1"/>
                </a:solidFill>
                <a:latin typeface="Franklin Gothic Book" panose="020B0503020102020204" pitchFamily="34" charset="0"/>
                <a:ea typeface="Calibri"/>
                <a:cs typeface="Calibri"/>
                <a:sym typeface="Calibri"/>
              </a:rPr>
              <a:t>that can be answered by engaging with the source.</a:t>
            </a:r>
            <a:endParaRPr lang="en-US" sz="2800" dirty="0">
              <a:latin typeface="Franklin Gothic Book" panose="020B0503020102020204" pitchFamily="34" charset="0"/>
              <a:ea typeface="Calibri"/>
              <a:cs typeface="Calibri"/>
              <a:sym typeface="Calibri"/>
            </a:endParaRPr>
          </a:p>
        </p:txBody>
      </p:sp>
      <p:graphicFrame>
        <p:nvGraphicFramePr>
          <p:cNvPr id="720" name="Google Shape;720;g206d0acaa9d_0_129"/>
          <p:cNvGraphicFramePr/>
          <p:nvPr>
            <p:extLst>
              <p:ext uri="{D42A27DB-BD31-4B8C-83A1-F6EECF244321}">
                <p14:modId xmlns:p14="http://schemas.microsoft.com/office/powerpoint/2010/main" val="2702279560"/>
              </p:ext>
            </p:extLst>
          </p:nvPr>
        </p:nvGraphicFramePr>
        <p:xfrm>
          <a:off x="687126" y="3150691"/>
          <a:ext cx="4547650" cy="2621250"/>
        </p:xfrm>
        <a:graphic>
          <a:graphicData uri="http://schemas.openxmlformats.org/drawingml/2006/table">
            <a:tbl>
              <a:tblPr firstRow="1">
                <a:noFill/>
                <a:tableStyleId>{7D4F87D2-B31D-4A5B-840A-ADB18C62B1F1}</a:tableStyleId>
              </a:tblPr>
              <a:tblGrid>
                <a:gridCol w="4547650">
                  <a:extLst>
                    <a:ext uri="{9D8B030D-6E8A-4147-A177-3AD203B41FA5}">
                      <a16:colId xmlns:a16="http://schemas.microsoft.com/office/drawing/2014/main" val="20000"/>
                    </a:ext>
                  </a:extLst>
                </a:gridCol>
              </a:tblGrid>
              <a:tr h="1717075">
                <a:tc>
                  <a:txBody>
                    <a:bodyPr/>
                    <a:lstStyle/>
                    <a:p>
                      <a:pPr marL="0" lvl="0" indent="0" algn="l" rtl="0">
                        <a:spcBef>
                          <a:spcPts val="0"/>
                        </a:spcBef>
                        <a:spcAft>
                          <a:spcPts val="0"/>
                        </a:spcAft>
                        <a:buNone/>
                      </a:pPr>
                      <a:r>
                        <a:rPr lang="en-US" sz="2000" dirty="0">
                          <a:latin typeface="Franklin Gothic Book" panose="020B0503020102020204" pitchFamily="34" charset="0"/>
                        </a:rPr>
                        <a:t>In this </a:t>
                      </a:r>
                      <a:r>
                        <a:rPr lang="en-US" sz="2000" u="sng" dirty="0">
                          <a:solidFill>
                            <a:schemeClr val="hlink"/>
                          </a:solidFill>
                          <a:latin typeface="Franklin Gothic Book" panose="020B0503020102020204" pitchFamily="34" charset="0"/>
                          <a:hlinkClick r:id="rId3"/>
                        </a:rPr>
                        <a:t>Kindergarten example</a:t>
                      </a:r>
                      <a:r>
                        <a:rPr lang="en-US" sz="2000" dirty="0">
                          <a:latin typeface="Franklin Gothic Book" panose="020B0503020102020204" pitchFamily="34" charset="0"/>
                        </a:rPr>
                        <a:t>, students engage with the sources pictured in the chart, which are images of street signs with which students are likely familiar with from their community. The teacher poses the questions on the chart to support students with understanding the sources.</a:t>
                      </a:r>
                      <a:endParaRPr sz="20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 name="Picture 2" descr="This is a screenshot from the Kindergarten Assignment with Teacher Notes that is linked on the slide.">
            <a:extLst>
              <a:ext uri="{FF2B5EF4-FFF2-40B4-BE49-F238E27FC236}">
                <a16:creationId xmlns:a16="http://schemas.microsoft.com/office/drawing/2014/main" id="{F072FC84-03EF-F2C2-F7A4-BA4C28546EE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77102" y="1272762"/>
            <a:ext cx="6614898" cy="4312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1f07167d959_0_15"/>
          <p:cNvSpPr txBox="1">
            <a:spLocks noGrp="1"/>
          </p:cNvSpPr>
          <p:nvPr>
            <p:ph type="title"/>
          </p:nvPr>
        </p:nvSpPr>
        <p:spPr>
          <a:xfrm>
            <a:off x="209200" y="244375"/>
            <a:ext cx="11728800" cy="11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3000" dirty="0">
                <a:latin typeface="Franklin Gothic Medium" panose="020B0603020102020204" pitchFamily="34" charset="0"/>
              </a:rPr>
              <a:t>Introduction</a:t>
            </a:r>
            <a:endParaRPr dirty="0">
              <a:latin typeface="Franklin Gothic Medium" panose="020B0603020102020204" pitchFamily="34" charset="0"/>
            </a:endParaRPr>
          </a:p>
        </p:txBody>
      </p:sp>
      <p:sp>
        <p:nvSpPr>
          <p:cNvPr id="579" name="Google Shape;579;g1f07167d959_0_15"/>
          <p:cNvSpPr txBox="1">
            <a:spLocks noGrp="1"/>
          </p:cNvSpPr>
          <p:nvPr>
            <p:ph type="body" idx="1"/>
          </p:nvPr>
        </p:nvSpPr>
        <p:spPr>
          <a:xfrm>
            <a:off x="487300" y="1134775"/>
            <a:ext cx="11450700" cy="4124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solidFill>
                  <a:srgbClr val="222222"/>
                </a:solidFill>
                <a:latin typeface="Franklin Gothic Book" panose="020B0503020102020204" pitchFamily="34" charset="0"/>
              </a:rPr>
              <a:t>How do I support students in communicating their own conclusions, using evidence to substantiate their claims? </a:t>
            </a:r>
            <a:endParaRPr lang="en-US"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support students’ comprehension of primary and secondary sources? </a:t>
            </a:r>
          </a:p>
          <a:p>
            <a:pPr marL="457200" lvl="0" indent="0" algn="l" rtl="0">
              <a:lnSpc>
                <a:spcPct val="100000"/>
              </a:lnSpc>
              <a:spcBef>
                <a:spcPts val="0"/>
              </a:spcBef>
              <a:spcAft>
                <a:spcPts val="0"/>
              </a:spcAft>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p>
          <a:p>
            <a:pPr marL="457200" lvl="0" indent="0" algn="l" rtl="0">
              <a:lnSpc>
                <a:spcPct val="100000"/>
              </a:lnSpc>
              <a:spcBef>
                <a:spcPts val="0"/>
              </a:spcBef>
              <a:spcAft>
                <a:spcPts val="0"/>
              </a:spcAft>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2"/>
                  </a:ext>
                </a:extLst>
              </a:rPr>
              <a:t>Success Criteria:</a:t>
            </a:r>
            <a:r>
              <a:rPr lang="en-US" sz="2400"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3"/>
                  </a:ext>
                </a:extLst>
              </a:rPr>
              <a:t> </a:t>
            </a:r>
            <a:r>
              <a:rPr lang="en-US" sz="2400"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4"/>
                  </a:ext>
                </a:extLst>
              </a:rPr>
              <a:t>I will be successful when I can develop coherent periods of learning that s</a:t>
            </a:r>
            <a:r>
              <a:rPr lang="en-US" sz="2400"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5"/>
                  </a:ext>
                </a:extLst>
              </a:rPr>
              <a:t>upports students’ comprehension of primary and secondary sources.</a:t>
            </a:r>
            <a:endParaRPr lang="en-US" sz="2400" dirty="0">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241eb7f8d0b_0_15"/>
          <p:cNvSpPr txBox="1">
            <a:spLocks noGrp="1"/>
          </p:cNvSpPr>
          <p:nvPr>
            <p:ph type="title"/>
          </p:nvPr>
        </p:nvSpPr>
        <p:spPr>
          <a:xfrm>
            <a:off x="294883"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2800" b="1" dirty="0">
                <a:latin typeface="Franklin Gothic Medium" panose="020B0603020102020204" pitchFamily="34" charset="0"/>
                <a:ea typeface="Libre Franklin"/>
                <a:cs typeface="Libre Franklin"/>
                <a:sym typeface="Libre Franklin"/>
              </a:rPr>
              <a:t>Before Engaging with the Source(s): Application (5)</a:t>
            </a:r>
            <a:endParaRPr dirty="0">
              <a:latin typeface="Franklin Gothic Medium" panose="020B0603020102020204" pitchFamily="34" charset="0"/>
            </a:endParaRPr>
          </a:p>
        </p:txBody>
      </p:sp>
      <p:sp>
        <p:nvSpPr>
          <p:cNvPr id="726" name="Google Shape;726;g241eb7f8d0b_0_15"/>
          <p:cNvSpPr txBox="1">
            <a:spLocks noGrp="1"/>
          </p:cNvSpPr>
          <p:nvPr>
            <p:ph type="body" idx="1"/>
          </p:nvPr>
        </p:nvSpPr>
        <p:spPr>
          <a:xfrm>
            <a:off x="294883" y="1079292"/>
            <a:ext cx="7839317" cy="4670943"/>
          </a:xfrm>
          <a:prstGeom prst="rect">
            <a:avLst/>
          </a:prstGeom>
        </p:spPr>
        <p:txBody>
          <a:bodyPr spcFirstLastPara="1" wrap="square" lIns="91425" tIns="45700" rIns="91425" bIns="45700" anchor="t" anchorCtr="0">
            <a:normAutofit/>
          </a:bodyPr>
          <a:lstStyle/>
          <a:p>
            <a:pPr marL="457200" lvl="0" indent="-406400" algn="l" rtl="0">
              <a:lnSpc>
                <a:spcPct val="110000"/>
              </a:lnSpc>
              <a:spcBef>
                <a:spcPts val="1000"/>
              </a:spcBef>
              <a:spcAft>
                <a:spcPts val="600"/>
              </a:spcAft>
              <a:buSzPts val="2800"/>
              <a:buFont typeface="Libre Franklin"/>
              <a:buChar char="•"/>
            </a:pPr>
            <a:r>
              <a:rPr lang="en-US" sz="28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8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8"/>
                  </a:ext>
                </a:extLst>
              </a:rPr>
              <a:t>Module Two of the </a:t>
            </a:r>
            <a:r>
              <a:rPr lang="en-US" sz="2800" i="1"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9"/>
                  </a:ext>
                </a:extLst>
              </a:rPr>
              <a:t>Supporting Students in Using Evidence </a:t>
            </a:r>
            <a:r>
              <a:rPr lang="en-US" sz="28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0"/>
                  </a:ext>
                </a:extLst>
              </a:rPr>
              <a:t>Model Series if you completed this module previously.</a:t>
            </a:r>
            <a:endParaRPr lang="en-US" sz="2800" dirty="0">
              <a:solidFill>
                <a:schemeClr val="dk1"/>
              </a:solidFill>
              <a:highlight>
                <a:schemeClr val="lt1"/>
              </a:highlight>
              <a:latin typeface="Franklin Gothic Book" panose="020B0503020102020204" pitchFamily="34" charset="0"/>
            </a:endParaRPr>
          </a:p>
          <a:p>
            <a:pPr marL="457200" lvl="0" indent="-342900" algn="l" rtl="0">
              <a:lnSpc>
                <a:spcPct val="110000"/>
              </a:lnSpc>
              <a:spcBef>
                <a:spcPts val="0"/>
              </a:spcBef>
              <a:spcAft>
                <a:spcPts val="600"/>
              </a:spcAft>
              <a:buClr>
                <a:schemeClr val="dk1"/>
              </a:buClr>
              <a:buSzPts val="1800"/>
              <a:buFont typeface="Calibri"/>
              <a:buChar char="•"/>
            </a:pPr>
            <a:r>
              <a:rPr lang="en-US" b="1" dirty="0">
                <a:solidFill>
                  <a:srgbClr val="222222"/>
                </a:solidFill>
                <a:latin typeface="Franklin Gothic Book" panose="020B0503020102020204" pitchFamily="34" charset="0"/>
              </a:rPr>
              <a:t>Write questions that will generate interest in the source. </a:t>
            </a:r>
            <a:endParaRPr lang="en-US" dirty="0">
              <a:solidFill>
                <a:srgbClr val="222222"/>
              </a:solidFill>
              <a:latin typeface="Franklin Gothic Book" panose="020B0503020102020204" pitchFamily="34" charset="0"/>
            </a:endParaRPr>
          </a:p>
          <a:p>
            <a:pPr marL="914400" lvl="1" indent="-381000" algn="l" rtl="0">
              <a:lnSpc>
                <a:spcPct val="110000"/>
              </a:lnSpc>
              <a:spcBef>
                <a:spcPts val="0"/>
              </a:spcBef>
              <a:spcAft>
                <a:spcPts val="600"/>
              </a:spcAft>
              <a:buClr>
                <a:schemeClr val="dk1"/>
              </a:buClr>
              <a:buSzPts val="2400"/>
              <a:buFont typeface="Calibri"/>
              <a:buChar char="•"/>
            </a:pPr>
            <a:r>
              <a:rPr lang="en-US" dirty="0">
                <a:solidFill>
                  <a:srgbClr val="222222"/>
                </a:solidFill>
                <a:latin typeface="Franklin Gothic Book" panose="020B0503020102020204" pitchFamily="34" charset="0"/>
              </a:rPr>
              <a:t>What questions can you ask to generate student curiosity about a source or the information in it? </a:t>
            </a:r>
            <a:endParaRPr lang="en-US" dirty="0">
              <a:latin typeface="Franklin Gothic Book" panose="020B0503020102020204" pitchFamily="34" charset="0"/>
            </a:endParaRPr>
          </a:p>
        </p:txBody>
      </p:sp>
      <p:pic>
        <p:nvPicPr>
          <p:cNvPr id="727" name="Google Shape;727;g241eb7f8d0b_0_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56263" y="1690825"/>
            <a:ext cx="3335850" cy="615500"/>
          </a:xfrm>
          <a:prstGeom prst="rect">
            <a:avLst/>
          </a:prstGeom>
          <a:noFill/>
          <a:ln>
            <a:noFill/>
          </a:ln>
        </p:spPr>
      </p:pic>
      <p:pic>
        <p:nvPicPr>
          <p:cNvPr id="728" name="Google Shape;728;g241eb7f8d0b_0_1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598425" y="2540173"/>
            <a:ext cx="2871625" cy="2068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206d0acaa9d_0_15"/>
          <p:cNvSpPr txBox="1">
            <a:spLocks noGrp="1"/>
          </p:cNvSpPr>
          <p:nvPr>
            <p:ph type="title"/>
          </p:nvPr>
        </p:nvSpPr>
        <p:spPr>
          <a:xfrm>
            <a:off x="239843" y="17901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a:t>
            </a:r>
            <a:r>
              <a:rPr lang="en-US" sz="3000" b="1" dirty="0">
                <a:latin typeface="Franklin Gothic Medium" panose="020B0603020102020204" pitchFamily="34" charset="0"/>
                <a:ea typeface="Libre Franklin"/>
                <a:cs typeface="Libre Franklin"/>
                <a:sym typeface="Libre Franklin"/>
              </a:rPr>
              <a:t> (14)</a:t>
            </a:r>
            <a:endParaRPr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Medium" panose="020B0603020102020204" pitchFamily="34" charset="0"/>
            </a:endParaRPr>
          </a:p>
        </p:txBody>
      </p:sp>
      <p:sp>
        <p:nvSpPr>
          <p:cNvPr id="734" name="Google Shape;734;g206d0acaa9d_0_15"/>
          <p:cNvSpPr txBox="1">
            <a:spLocks noGrp="1"/>
          </p:cNvSpPr>
          <p:nvPr>
            <p:ph type="body" idx="1"/>
          </p:nvPr>
        </p:nvSpPr>
        <p:spPr>
          <a:xfrm>
            <a:off x="239843" y="906444"/>
            <a:ext cx="8544393" cy="5045112"/>
          </a:xfrm>
          <a:prstGeom prst="rect">
            <a:avLst/>
          </a:prstGeom>
        </p:spPr>
        <p:txBody>
          <a:bodyPr spcFirstLastPara="1" wrap="square" lIns="91425" tIns="45700" rIns="91425" bIns="45700" anchor="t" anchorCtr="0">
            <a:normAutofit/>
          </a:bodyPr>
          <a:lstStyle/>
          <a:p>
            <a:pPr marL="140018" lvl="0" indent="0" algn="l" rtl="0">
              <a:lnSpc>
                <a:spcPct val="120000"/>
              </a:lnSpc>
              <a:spcBef>
                <a:spcPts val="1000"/>
              </a:spcBef>
              <a:spcAft>
                <a:spcPts val="0"/>
              </a:spcAft>
              <a:buSzPct val="64285"/>
              <a:buNone/>
            </a:pPr>
            <a:r>
              <a:rPr lang="en-US" b="1" dirty="0">
                <a:latin typeface="Franklin Gothic Book" panose="020B0503020102020204" pitchFamily="34" charset="0"/>
              </a:rPr>
              <a:t>Activate prior knowledge by</a:t>
            </a:r>
            <a:r>
              <a:rPr lang="en-US" dirty="0">
                <a:latin typeface="Franklin Gothic Book" panose="020B0503020102020204" pitchFamily="34" charset="0"/>
              </a:rPr>
              <a:t>…</a:t>
            </a:r>
            <a:endParaRPr dirty="0">
              <a:latin typeface="Franklin Gothic Book" panose="020B0503020102020204" pitchFamily="34" charset="0"/>
            </a:endParaRPr>
          </a:p>
          <a:p>
            <a:pPr marL="563965" lvl="1" indent="0" algn="l" rtl="0">
              <a:lnSpc>
                <a:spcPct val="120000"/>
              </a:lnSpc>
              <a:spcBef>
                <a:spcPts val="0"/>
              </a:spcBef>
              <a:spcAft>
                <a:spcPts val="0"/>
              </a:spcAft>
              <a:buClr>
                <a:srgbClr val="333E48"/>
              </a:buClr>
              <a:buSzPct val="100000"/>
              <a:buNone/>
            </a:pPr>
            <a:r>
              <a:rPr lang="en-US" dirty="0">
                <a:solidFill>
                  <a:srgbClr val="333E48"/>
                </a:solidFill>
                <a:highlight>
                  <a:srgbClr val="FFFFFF"/>
                </a:highlight>
                <a:latin typeface="Franklin Gothic Book" panose="020B0503020102020204" pitchFamily="34" charset="0"/>
              </a:rPr>
              <a:t>Asking students what they already know about this topic. Students may skim the source to support them in this work. </a:t>
            </a:r>
            <a:endParaRPr dirty="0">
              <a:solidFill>
                <a:srgbClr val="333E48"/>
              </a:solidFill>
              <a:highlight>
                <a:srgbClr val="FFFFFF"/>
              </a:highlight>
              <a:latin typeface="Franklin Gothic Book" panose="020B0503020102020204" pitchFamily="34" charset="0"/>
            </a:endParaRPr>
          </a:p>
          <a:p>
            <a:pPr marL="563965" lvl="1" indent="0" algn="l" rtl="0">
              <a:lnSpc>
                <a:spcPct val="120000"/>
              </a:lnSpc>
              <a:spcBef>
                <a:spcPts val="800"/>
              </a:spcBef>
              <a:spcAft>
                <a:spcPts val="0"/>
              </a:spcAft>
              <a:buClr>
                <a:srgbClr val="333E48"/>
              </a:buClr>
              <a:buSzPct val="100000"/>
              <a:buNone/>
            </a:pPr>
            <a:r>
              <a:rPr lang="en-US" dirty="0">
                <a:solidFill>
                  <a:srgbClr val="333E48"/>
                </a:solidFill>
                <a:highlight>
                  <a:srgbClr val="FFFFFF"/>
                </a:highlight>
                <a:latin typeface="Franklin Gothic Book" panose="020B0503020102020204" pitchFamily="34" charset="0"/>
              </a:rPr>
              <a:t>Additionally, educators may use strategies including, but not limited to, the following: </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rgbClr val="1155CC"/>
                </a:solidFill>
                <a:highlight>
                  <a:srgbClr val="FFFFFF"/>
                </a:highlight>
                <a:latin typeface="Franklin Gothic Book" panose="020B0503020102020204" pitchFamily="34" charset="0"/>
                <a:hlinkClick r:id="rId3">
                  <a:extLst>
                    <a:ext uri="{A12FA001-AC4F-418D-AE19-62706E023703}">
                      <ahyp:hlinkClr xmlns:ahyp="http://schemas.microsoft.com/office/drawing/2018/hyperlinkcolor" val="tx"/>
                    </a:ext>
                  </a:extLst>
                </a:hlinkClick>
              </a:rPr>
              <a:t>See, Think, Wonder</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rgbClr val="1155CC"/>
                </a:solidFill>
                <a:highlight>
                  <a:srgbClr val="FFFFFF"/>
                </a:highlight>
                <a:latin typeface="Franklin Gothic Book" panose="020B0503020102020204" pitchFamily="34" charset="0"/>
                <a:hlinkClick r:id="rId4">
                  <a:extLst>
                    <a:ext uri="{A12FA001-AC4F-418D-AE19-62706E023703}">
                      <ahyp:hlinkClr xmlns:ahyp="http://schemas.microsoft.com/office/drawing/2018/hyperlinkcolor" val="tx"/>
                    </a:ext>
                  </a:extLst>
                </a:hlinkClick>
              </a:rPr>
              <a:t>Think, Puzzle, Explore</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rgbClr val="1155CC"/>
                </a:solidFill>
                <a:highlight>
                  <a:srgbClr val="FFFFFF"/>
                </a:highlight>
                <a:latin typeface="Franklin Gothic Book" panose="020B0503020102020204" pitchFamily="34" charset="0"/>
                <a:hlinkClick r:id="rId5">
                  <a:extLst>
                    <a:ext uri="{A12FA001-AC4F-418D-AE19-62706E023703}">
                      <ahyp:hlinkClr xmlns:ahyp="http://schemas.microsoft.com/office/drawing/2018/hyperlinkcolor" val="tx"/>
                    </a:ext>
                  </a:extLst>
                </a:hlinkClick>
              </a:rPr>
              <a:t>The Explanation Game</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chemeClr val="hlink"/>
                </a:solidFill>
                <a:highlight>
                  <a:srgbClr val="FFFFFF"/>
                </a:highlight>
                <a:latin typeface="Franklin Gothic Book" panose="020B0503020102020204" pitchFamily="34" charset="0"/>
                <a:hlinkClick r:id="rId6"/>
              </a:rPr>
              <a:t>Think, Pair, Share</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chemeClr val="hlink"/>
                </a:solidFill>
                <a:highlight>
                  <a:srgbClr val="FFFFFF"/>
                </a:highlight>
                <a:latin typeface="Franklin Gothic Book" panose="020B0503020102020204" pitchFamily="34" charset="0"/>
                <a:hlinkClick r:id="rId7"/>
              </a:rPr>
              <a:t>Chalk Talk</a:t>
            </a:r>
            <a:r>
              <a:rPr lang="en-US" dirty="0">
                <a:solidFill>
                  <a:srgbClr val="333E48"/>
                </a:solidFill>
                <a:highlight>
                  <a:srgbClr val="FFFFFF"/>
                </a:highlight>
                <a:latin typeface="Franklin Gothic Book" panose="020B0503020102020204" pitchFamily="34" charset="0"/>
              </a:rPr>
              <a:t> </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chemeClr val="hlink"/>
                </a:solidFill>
                <a:highlight>
                  <a:srgbClr val="FFFFFF"/>
                </a:highlight>
                <a:latin typeface="Franklin Gothic Book" panose="020B0503020102020204" pitchFamily="34" charset="0"/>
                <a:hlinkClick r:id="rId8"/>
              </a:rPr>
              <a:t>Compass Points</a:t>
            </a:r>
            <a:endParaRPr dirty="0">
              <a:latin typeface="Franklin Gothic Book" panose="020B0503020102020204" pitchFamily="34" charset="0"/>
              <a:ea typeface="Calibri"/>
              <a:cs typeface="Calibri"/>
              <a:sym typeface="Calibri"/>
            </a:endParaRPr>
          </a:p>
        </p:txBody>
      </p:sp>
      <p:pic>
        <p:nvPicPr>
          <p:cNvPr id="735" name="Google Shape;735;g206d0acaa9d_0_15">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8515624" y="1504718"/>
            <a:ext cx="3676376" cy="3676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206d0acaa9d_0_114"/>
          <p:cNvSpPr txBox="1">
            <a:spLocks noGrp="1"/>
          </p:cNvSpPr>
          <p:nvPr>
            <p:ph type="title"/>
          </p:nvPr>
        </p:nvSpPr>
        <p:spPr>
          <a:xfrm>
            <a:off x="357250" y="1602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(15)</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sz="3000" dirty="0">
              <a:latin typeface="Franklin Gothic Medium" panose="020B0603020102020204" pitchFamily="34" charset="0"/>
            </a:endParaRPr>
          </a:p>
        </p:txBody>
      </p:sp>
      <p:sp>
        <p:nvSpPr>
          <p:cNvPr id="3" name="TextBox 2">
            <a:extLst>
              <a:ext uri="{FF2B5EF4-FFF2-40B4-BE49-F238E27FC236}">
                <a16:creationId xmlns:a16="http://schemas.microsoft.com/office/drawing/2014/main" id="{8A0AA579-A6EB-94A7-69E8-773708A98EDB}"/>
              </a:ext>
            </a:extLst>
          </p:cNvPr>
          <p:cNvSpPr txBox="1"/>
          <p:nvPr/>
        </p:nvSpPr>
        <p:spPr>
          <a:xfrm>
            <a:off x="357248" y="1059978"/>
            <a:ext cx="11573475" cy="678647"/>
          </a:xfrm>
          <a:prstGeom prst="rect">
            <a:avLst/>
          </a:prstGeom>
          <a:noFill/>
        </p:spPr>
        <p:txBody>
          <a:bodyPr wrap="square">
            <a:spAutoFit/>
          </a:bodyPr>
          <a:lstStyle/>
          <a:p>
            <a:pPr marL="0" marR="0">
              <a:lnSpc>
                <a:spcPct val="110000"/>
              </a:lnSpc>
              <a:spcBef>
                <a:spcPts val="0"/>
              </a:spcBef>
              <a:spcAft>
                <a:spcPts val="0"/>
              </a:spcAft>
            </a:pPr>
            <a:r>
              <a:rPr lang="en-US" sz="1800" dirty="0">
                <a:effectLst/>
                <a:latin typeface="Franklin Gothic Book" panose="020B0503020102020204" pitchFamily="34" charset="0"/>
                <a:ea typeface="Calibri" panose="020F0502020204030204" pitchFamily="34" charset="0"/>
              </a:rPr>
              <a:t>Introduce the compelling question, “How does where we live affect how we live?” to students by discussing the characteristics and unique qualities of where we live. First, have students do the following:</a:t>
            </a:r>
            <a:endParaRPr lang="en-US" sz="1800" dirty="0">
              <a:effectLst/>
              <a:latin typeface="Franklin Gothic Book" panose="020B0503020102020204" pitchFamily="34" charset="0"/>
              <a:ea typeface="Arial" panose="020B0604020202020204" pitchFamily="34" charset="0"/>
            </a:endParaRPr>
          </a:p>
        </p:txBody>
      </p:sp>
      <p:graphicFrame>
        <p:nvGraphicFramePr>
          <p:cNvPr id="7" name="Table 6">
            <a:extLst>
              <a:ext uri="{FF2B5EF4-FFF2-40B4-BE49-F238E27FC236}">
                <a16:creationId xmlns:a16="http://schemas.microsoft.com/office/drawing/2014/main" id="{757E4F83-C20C-D45B-7E83-66E9DE21E827}"/>
              </a:ext>
            </a:extLst>
          </p:cNvPr>
          <p:cNvGraphicFramePr>
            <a:graphicFrameLocks noGrp="1"/>
          </p:cNvGraphicFramePr>
          <p:nvPr>
            <p:extLst>
              <p:ext uri="{D42A27DB-BD31-4B8C-83A1-F6EECF244321}">
                <p14:modId xmlns:p14="http://schemas.microsoft.com/office/powerpoint/2010/main" val="1110850901"/>
              </p:ext>
            </p:extLst>
          </p:nvPr>
        </p:nvGraphicFramePr>
        <p:xfrm>
          <a:off x="357248" y="1804700"/>
          <a:ext cx="11573474" cy="719328"/>
        </p:xfrm>
        <a:graphic>
          <a:graphicData uri="http://schemas.openxmlformats.org/drawingml/2006/table">
            <a:tbl>
              <a:tblPr firstRow="1" bandRow="1">
                <a:tableStyleId>{7D4F87D2-B31D-4A5B-840A-ADB18C62B1F1}</a:tableStyleId>
              </a:tblPr>
              <a:tblGrid>
                <a:gridCol w="11573474">
                  <a:extLst>
                    <a:ext uri="{9D8B030D-6E8A-4147-A177-3AD203B41FA5}">
                      <a16:colId xmlns:a16="http://schemas.microsoft.com/office/drawing/2014/main" val="3671734020"/>
                    </a:ext>
                  </a:extLst>
                </a:gridCol>
              </a:tblGrid>
              <a:tr h="0">
                <a:tc>
                  <a:txBody>
                    <a:bodyPr/>
                    <a:lstStyle/>
                    <a:p>
                      <a:pPr marL="0" marR="0">
                        <a:lnSpc>
                          <a:spcPct val="110000"/>
                        </a:lnSpc>
                        <a:spcBef>
                          <a:spcPts val="0"/>
                        </a:spcBef>
                        <a:spcAft>
                          <a:spcPts val="0"/>
                        </a:spcAft>
                      </a:pPr>
                      <a:r>
                        <a:rPr lang="en-US" sz="1600" u="sng" dirty="0">
                          <a:effectLst/>
                          <a:latin typeface="Franklin Gothic Book" panose="020B0503020102020204" pitchFamily="34" charset="0"/>
                          <a:hlinkClick r:id="rId3"/>
                        </a:rPr>
                        <a:t>Turn and Talk</a:t>
                      </a:r>
                      <a:r>
                        <a:rPr lang="en-US" sz="1600" dirty="0">
                          <a:effectLst/>
                          <a:latin typeface="Franklin Gothic Book" panose="020B0503020102020204" pitchFamily="34" charset="0"/>
                        </a:rPr>
                        <a:t> to a partner to answer the following question:</a:t>
                      </a:r>
                    </a:p>
                    <a:p>
                      <a:pPr marL="0" marR="0">
                        <a:lnSpc>
                          <a:spcPct val="110000"/>
                        </a:lnSpc>
                        <a:spcBef>
                          <a:spcPts val="600"/>
                        </a:spcBef>
                        <a:spcAft>
                          <a:spcPts val="0"/>
                        </a:spcAft>
                      </a:pPr>
                      <a:r>
                        <a:rPr lang="en-US" sz="1600" dirty="0">
                          <a:effectLst/>
                          <a:latin typeface="Franklin Gothic Book" panose="020B0503020102020204" pitchFamily="34" charset="0"/>
                        </a:rPr>
                        <a:t> What are the characteristics of where we live in Kentucky?</a:t>
                      </a:r>
                      <a:endParaRPr lang="en-US" sz="16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31898206"/>
                  </a:ext>
                </a:extLst>
              </a:tr>
            </a:tbl>
          </a:graphicData>
        </a:graphic>
      </p:graphicFrame>
      <p:sp>
        <p:nvSpPr>
          <p:cNvPr id="9" name="TextBox 8">
            <a:extLst>
              <a:ext uri="{FF2B5EF4-FFF2-40B4-BE49-F238E27FC236}">
                <a16:creationId xmlns:a16="http://schemas.microsoft.com/office/drawing/2014/main" id="{58E88D16-0F3A-BC59-9EDA-1EBDCEF24C7B}"/>
              </a:ext>
            </a:extLst>
          </p:cNvPr>
          <p:cNvSpPr txBox="1"/>
          <p:nvPr/>
        </p:nvSpPr>
        <p:spPr>
          <a:xfrm>
            <a:off x="261275" y="2574252"/>
            <a:ext cx="11573474" cy="983346"/>
          </a:xfrm>
          <a:prstGeom prst="rect">
            <a:avLst/>
          </a:prstGeom>
          <a:noFill/>
        </p:spPr>
        <p:txBody>
          <a:bodyPr wrap="square">
            <a:spAutoFit/>
          </a:bodyPr>
          <a:lstStyle/>
          <a:p>
            <a:pPr marL="0" marR="0">
              <a:lnSpc>
                <a:spcPct val="110000"/>
              </a:lnSpc>
              <a:spcBef>
                <a:spcPts val="0"/>
              </a:spcBef>
              <a:spcAft>
                <a:spcPts val="0"/>
              </a:spcAft>
            </a:pPr>
            <a:r>
              <a:rPr lang="en-US" sz="1800" dirty="0">
                <a:effectLst/>
                <a:latin typeface="Franklin Gothic Book" panose="020B0503020102020204" pitchFamily="34" charset="0"/>
                <a:ea typeface="Calibri" panose="020F0502020204030204" pitchFamily="34" charset="0"/>
              </a:rPr>
              <a:t>If needed, prompt them to think about the climate, landforms, natural resources, animals, etc. Once they have had time to share ideas, create a list on the board or chart paper and record students’ ideas. Some responses may include, but are not limited to, the following:</a:t>
            </a:r>
            <a:endParaRPr lang="en-US" sz="1800" dirty="0">
              <a:effectLst/>
              <a:latin typeface="Franklin Gothic Book" panose="020B05030201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63D1006B-255B-B6B3-9B42-478DE68E127E}"/>
              </a:ext>
            </a:extLst>
          </p:cNvPr>
          <p:cNvSpPr txBox="1"/>
          <p:nvPr/>
        </p:nvSpPr>
        <p:spPr>
          <a:xfrm>
            <a:off x="357248" y="3541639"/>
            <a:ext cx="7025826" cy="2303451"/>
          </a:xfrm>
          <a:prstGeom prst="rect">
            <a:avLst/>
          </a:prstGeom>
          <a:noFill/>
        </p:spPr>
        <p:txBody>
          <a:bodyPr wrap="square" numCol="2">
            <a:spAutoFit/>
          </a:bodyPr>
          <a:lstStyle/>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mild climate/all four seasons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rainfall throughout the year</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grassy</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many hills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some mountains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rivers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lakes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forests/many trees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many animals (they may list common ones like squirrels, deer, etc.)</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coal</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farming</a:t>
            </a:r>
            <a:endParaRPr lang="en-US" sz="1800" dirty="0">
              <a:latin typeface="Franklin Gothic Book" panose="020B0503020102020204" pitchFamily="34" charset="0"/>
            </a:endParaRPr>
          </a:p>
        </p:txBody>
      </p:sp>
      <p:graphicFrame>
        <p:nvGraphicFramePr>
          <p:cNvPr id="742" name="Google Shape;742;g206d0acaa9d_0_114"/>
          <p:cNvGraphicFramePr/>
          <p:nvPr>
            <p:extLst>
              <p:ext uri="{D42A27DB-BD31-4B8C-83A1-F6EECF244321}">
                <p14:modId xmlns:p14="http://schemas.microsoft.com/office/powerpoint/2010/main" val="3034048303"/>
              </p:ext>
            </p:extLst>
          </p:nvPr>
        </p:nvGraphicFramePr>
        <p:xfrm>
          <a:off x="7023311" y="3204520"/>
          <a:ext cx="4907411" cy="2377410"/>
        </p:xfrm>
        <a:graphic>
          <a:graphicData uri="http://schemas.openxmlformats.org/drawingml/2006/table">
            <a:tbl>
              <a:tblPr firstRow="1">
                <a:noFill/>
                <a:tableStyleId>{7D4F87D2-B31D-4A5B-840A-ADB18C62B1F1}</a:tableStyleId>
              </a:tblPr>
              <a:tblGrid>
                <a:gridCol w="4907411">
                  <a:extLst>
                    <a:ext uri="{9D8B030D-6E8A-4147-A177-3AD203B41FA5}">
                      <a16:colId xmlns:a16="http://schemas.microsoft.com/office/drawing/2014/main" val="20000"/>
                    </a:ext>
                  </a:extLst>
                </a:gridCol>
              </a:tblGrid>
              <a:tr h="1845091">
                <a:tc>
                  <a:txBody>
                    <a:bodyPr/>
                    <a:lstStyle/>
                    <a:p>
                      <a:pPr marL="0" lvl="0" indent="0" algn="l" rtl="0">
                        <a:spcBef>
                          <a:spcPts val="0"/>
                        </a:spcBef>
                        <a:spcAft>
                          <a:spcPts val="0"/>
                        </a:spcAft>
                        <a:buNone/>
                      </a:pPr>
                      <a:r>
                        <a:rPr lang="en-US" sz="1600" dirty="0">
                          <a:latin typeface="Franklin Gothic Book" panose="020B0503020102020204" pitchFamily="34" charset="0"/>
                          <a:ea typeface="Libre Franklin"/>
                          <a:cs typeface="Libre Franklin"/>
                          <a:sym typeface="Libre Frankli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7"/>
                            </a:ext>
                          </a:extLst>
                        </a:rPr>
                        <a:t>In this</a:t>
                      </a:r>
                      <a:r>
                        <a:rPr lang="en-US" sz="1600" dirty="0">
                          <a:latin typeface="Franklin Gothic Book" panose="020B0503020102020204" pitchFamily="34" charset="0"/>
                          <a:ea typeface="Libre Franklin"/>
                          <a:cs typeface="Libre Franklin"/>
                          <a:sym typeface="Libre Franklin"/>
                        </a:rPr>
                        <a:t> </a:t>
                      </a:r>
                      <a:r>
                        <a:rPr lang="en-US" sz="1600" u="sng" dirty="0">
                          <a:solidFill>
                            <a:schemeClr val="hlink"/>
                          </a:solidFill>
                          <a:latin typeface="Franklin Gothic Book" panose="020B0503020102020204" pitchFamily="34" charset="0"/>
                          <a:ea typeface="Libre Franklin"/>
                          <a:cs typeface="Libre Franklin"/>
                          <a:sym typeface="Libre Franklin"/>
                          <a:hlinkClick r:id="rId4"/>
                        </a:rPr>
                        <a:t>Grade 3 example</a:t>
                      </a:r>
                      <a:r>
                        <a:rPr lang="en-US" sz="1600" dirty="0">
                          <a:latin typeface="Franklin Gothic Book" panose="020B0503020102020204" pitchFamily="34" charset="0"/>
                          <a:ea typeface="Libre Franklin"/>
                          <a:cs typeface="Libre Franklin"/>
                          <a:sym typeface="Libre Franklin"/>
                        </a:rPr>
                        <a:t>, the teacher activates prior knowledge on the characteristics of their community to support student investigation of the compelling question “How does where we live affect how we live?” The teacher activates students’ prior knowledge on how the environment where they live impacts their lifestyles to support them in understanding sources about U.S. exports and the movement of goods around the world. </a:t>
                      </a:r>
                      <a:endParaRPr sz="1600" dirty="0">
                        <a:latin typeface="Franklin Gothic Book" panose="020B0503020102020204" pitchFamily="34" charset="0"/>
                        <a:ea typeface="Libre Franklin"/>
                        <a:cs typeface="Libre Franklin"/>
                        <a:sym typeface="Libre Franklin"/>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241eb7f8d0b_0_20"/>
          <p:cNvSpPr txBox="1">
            <a:spLocks noGrp="1"/>
          </p:cNvSpPr>
          <p:nvPr>
            <p:ph type="title"/>
          </p:nvPr>
        </p:nvSpPr>
        <p:spPr>
          <a:xfrm>
            <a:off x="148652"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b="1" dirty="0">
                <a:latin typeface="Franklin Gothic Medium" panose="020B0603020102020204" pitchFamily="34" charset="0"/>
                <a:ea typeface="Libre Franklin"/>
                <a:cs typeface="Libre Franklin"/>
                <a:sym typeface="Libre Franklin"/>
              </a:rPr>
              <a:t>Before Engaging with the Source(s): Application</a:t>
            </a:r>
            <a:r>
              <a:rPr lang="en-US" sz="3000" dirty="0">
                <a:latin typeface="Franklin Gothic Medium" panose="020B0603020102020204" pitchFamily="34" charset="0"/>
              </a:rPr>
              <a:t> </a:t>
            </a:r>
            <a:endParaRPr sz="3000" dirty="0">
              <a:latin typeface="Franklin Gothic Medium" panose="020B0603020102020204" pitchFamily="34" charset="0"/>
            </a:endParaRPr>
          </a:p>
        </p:txBody>
      </p:sp>
      <p:sp>
        <p:nvSpPr>
          <p:cNvPr id="748" name="Google Shape;748;g241eb7f8d0b_0_20"/>
          <p:cNvSpPr txBox="1">
            <a:spLocks noGrp="1"/>
          </p:cNvSpPr>
          <p:nvPr>
            <p:ph type="body" idx="1"/>
          </p:nvPr>
        </p:nvSpPr>
        <p:spPr>
          <a:xfrm>
            <a:off x="148652" y="965995"/>
            <a:ext cx="9025328" cy="4351200"/>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Font typeface="Libre Franklin"/>
              <a:buChar char="•"/>
            </a:pPr>
            <a:r>
              <a:rPr lang="en-US"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8"/>
                  </a:ext>
                </a:extLst>
              </a:rPr>
              <a:t>Module Two of the </a:t>
            </a:r>
            <a:r>
              <a:rPr lang="en-US" i="1"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9"/>
                  </a:ext>
                </a:extLst>
              </a:rPr>
              <a:t>Supporting Students in Using Evidence </a:t>
            </a:r>
            <a:r>
              <a:rPr lang="en-US"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0"/>
                  </a:ext>
                </a:extLst>
              </a:rPr>
              <a:t>Model Series if you completed this module previously.</a:t>
            </a:r>
            <a:endParaRPr lang="en-US" dirty="0">
              <a:solidFill>
                <a:schemeClr val="dk1"/>
              </a:solidFill>
              <a:highlight>
                <a:schemeClr val="lt1"/>
              </a:highlight>
              <a:latin typeface="Franklin Gothic Book" panose="020B0503020102020204" pitchFamily="34" charset="0"/>
            </a:endParaRPr>
          </a:p>
          <a:p>
            <a:pPr marL="114300" lvl="0" indent="0" algn="l" rtl="0">
              <a:lnSpc>
                <a:spcPct val="100000"/>
              </a:lnSpc>
              <a:spcBef>
                <a:spcPts val="0"/>
              </a:spcBef>
              <a:spcAft>
                <a:spcPts val="0"/>
              </a:spcAft>
              <a:buClr>
                <a:schemeClr val="dk1"/>
              </a:buClr>
              <a:buSzPts val="1800"/>
              <a:buNone/>
            </a:pPr>
            <a:endParaRPr lang="en-US" b="1" dirty="0">
              <a:solidFill>
                <a:srgbClr val="222222"/>
              </a:solidFill>
              <a:latin typeface="Franklin Gothic Book" panose="020B0503020102020204" pitchFamily="34" charset="0"/>
            </a:endParaRPr>
          </a:p>
          <a:p>
            <a:pPr marL="114300" lvl="0" indent="0" algn="l" rtl="0">
              <a:lnSpc>
                <a:spcPct val="100000"/>
              </a:lnSpc>
              <a:spcBef>
                <a:spcPts val="0"/>
              </a:spcBef>
              <a:spcAft>
                <a:spcPts val="0"/>
              </a:spcAft>
              <a:buClr>
                <a:schemeClr val="dk1"/>
              </a:buClr>
              <a:buSzPts val="1800"/>
              <a:buNone/>
            </a:pPr>
            <a:r>
              <a:rPr lang="en-US" b="1" dirty="0">
                <a:solidFill>
                  <a:srgbClr val="222222"/>
                </a:solidFill>
                <a:latin typeface="Franklin Gothic Book" panose="020B0503020102020204" pitchFamily="34" charset="0"/>
              </a:rPr>
              <a:t>Design an activity that activates a student’s prior knowledge. </a:t>
            </a:r>
            <a:endParaRPr lang="en-US" dirty="0">
              <a:solidFill>
                <a:srgbClr val="222222"/>
              </a:solidFill>
              <a:latin typeface="Franklin Gothic Book" panose="020B0503020102020204" pitchFamily="34" charset="0"/>
            </a:endParaRPr>
          </a:p>
          <a:p>
            <a:pPr marL="914400" lvl="1" indent="-381000" algn="l" rtl="0">
              <a:lnSpc>
                <a:spcPct val="100000"/>
              </a:lnSpc>
              <a:spcBef>
                <a:spcPts val="0"/>
              </a:spcBef>
              <a:spcAft>
                <a:spcPts val="0"/>
              </a:spcAft>
              <a:buClr>
                <a:schemeClr val="dk1"/>
              </a:buClr>
              <a:buSzPts val="2400"/>
              <a:buFont typeface="Calibri"/>
              <a:buChar char="•"/>
            </a:pPr>
            <a:r>
              <a:rPr lang="en-US" sz="2800" dirty="0">
                <a:solidFill>
                  <a:srgbClr val="222222"/>
                </a:solidFill>
                <a:latin typeface="Franklin Gothic Book" panose="020B0503020102020204" pitchFamily="34" charset="0"/>
              </a:rPr>
              <a:t>Can you modify one of the strategies provided on slide </a:t>
            </a:r>
            <a:r>
              <a:rPr lang="en-US" sz="28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0"/>
                  </a:ext>
                </a:extLst>
              </a:rPr>
              <a:t>96 </a:t>
            </a:r>
            <a:r>
              <a:rPr lang="en-US" sz="2800" dirty="0">
                <a:solidFill>
                  <a:srgbClr val="222222"/>
                </a:solidFill>
                <a:latin typeface="Franklin Gothic Book" panose="020B0503020102020204" pitchFamily="34" charset="0"/>
              </a:rPr>
              <a:t>to activate a student’s prior knowledge about a topic featured in a source?</a:t>
            </a:r>
            <a:endParaRPr lang="en-US" sz="2800" dirty="0">
              <a:latin typeface="Franklin Gothic Book" panose="020B0503020102020204" pitchFamily="34" charset="0"/>
            </a:endParaRPr>
          </a:p>
        </p:txBody>
      </p:sp>
      <p:pic>
        <p:nvPicPr>
          <p:cNvPr id="749" name="Google Shape;749;g241eb7f8d0b_0_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3172" y="1483260"/>
            <a:ext cx="3676376" cy="3676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206d0acaa9d_0_25"/>
          <p:cNvSpPr txBox="1">
            <a:spLocks noGrp="1"/>
          </p:cNvSpPr>
          <p:nvPr>
            <p:ph type="title"/>
          </p:nvPr>
        </p:nvSpPr>
        <p:spPr>
          <a:xfrm>
            <a:off x="410600" y="421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(16)</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Medium" panose="020B0603020102020204" pitchFamily="34" charset="0"/>
            </a:endParaRPr>
          </a:p>
        </p:txBody>
      </p:sp>
      <p:sp>
        <p:nvSpPr>
          <p:cNvPr id="755" name="Google Shape;755;g206d0acaa9d_0_25"/>
          <p:cNvSpPr txBox="1">
            <a:spLocks noGrp="1"/>
          </p:cNvSpPr>
          <p:nvPr>
            <p:ph type="body" idx="1"/>
          </p:nvPr>
        </p:nvSpPr>
        <p:spPr>
          <a:xfrm>
            <a:off x="410600" y="1122500"/>
            <a:ext cx="7437450" cy="4961745"/>
          </a:xfrm>
          <a:prstGeom prst="rect">
            <a:avLst/>
          </a:prstGeom>
        </p:spPr>
        <p:txBody>
          <a:bodyPr spcFirstLastPara="1" wrap="square" lIns="91425" tIns="45700" rIns="91425" bIns="45700" anchor="t" anchorCtr="0">
            <a:normAutofit/>
          </a:bodyPr>
          <a:lstStyle/>
          <a:p>
            <a:pPr marL="116523" lvl="0" indent="0" algn="l" rtl="0">
              <a:lnSpc>
                <a:spcPct val="120000"/>
              </a:lnSpc>
              <a:spcBef>
                <a:spcPts val="1000"/>
              </a:spcBef>
              <a:spcAft>
                <a:spcPts val="0"/>
              </a:spcAft>
              <a:buSzPct val="65613"/>
              <a:buNone/>
            </a:pPr>
            <a:r>
              <a:rPr lang="en-US" sz="2400" b="1" dirty="0">
                <a:latin typeface="Franklin Gothic Book" panose="020B0503020102020204" pitchFamily="34" charset="0"/>
              </a:rPr>
              <a:t>Support students with unknown vocabulary by</a:t>
            </a:r>
            <a:r>
              <a:rPr lang="en-US" sz="2400" dirty="0">
                <a:latin typeface="Franklin Gothic Book" panose="020B0503020102020204" pitchFamily="34" charset="0"/>
              </a:rPr>
              <a:t>:</a:t>
            </a:r>
          </a:p>
          <a:p>
            <a:pPr marL="914400" lvl="1" indent="-340677" algn="l" rtl="0">
              <a:lnSpc>
                <a:spcPct val="110000"/>
              </a:lnSpc>
              <a:spcBef>
                <a:spcPts val="0"/>
              </a:spcBef>
              <a:spcAft>
                <a:spcPts val="0"/>
              </a:spcAft>
              <a:buSzPct val="76077"/>
              <a:buFont typeface="Libre Franklin"/>
              <a:buChar char="•"/>
            </a:pPr>
            <a:r>
              <a:rPr lang="en-US" dirty="0">
                <a:latin typeface="Franklin Gothic Book" panose="020B0503020102020204" pitchFamily="34" charset="0"/>
              </a:rPr>
              <a:t>Reviewing unknown vocabulary with students.</a:t>
            </a:r>
          </a:p>
          <a:p>
            <a:pPr marL="914400" lvl="1" indent="-340677" algn="l" rtl="0">
              <a:lnSpc>
                <a:spcPct val="110000"/>
              </a:lnSpc>
              <a:spcBef>
                <a:spcPts val="0"/>
              </a:spcBef>
              <a:spcAft>
                <a:spcPts val="0"/>
              </a:spcAft>
              <a:buSzPct val="76077"/>
              <a:buFont typeface="Libre Franklin"/>
              <a:buChar char="•"/>
            </a:pPr>
            <a:r>
              <a:rPr lang="en-US" dirty="0">
                <a:latin typeface="Franklin Gothic Book" panose="020B0503020102020204" pitchFamily="34" charset="0"/>
              </a:rPr>
              <a:t>Having the student preview any bolded words in the margins or within the text</a:t>
            </a:r>
          </a:p>
          <a:p>
            <a:pPr marL="914400" lvl="1" indent="-340677" algn="l" rtl="0">
              <a:lnSpc>
                <a:spcPct val="110000"/>
              </a:lnSpc>
              <a:spcBef>
                <a:spcPts val="0"/>
              </a:spcBef>
              <a:spcAft>
                <a:spcPts val="0"/>
              </a:spcAft>
              <a:buSzPct val="76077"/>
              <a:buFont typeface="Libre Franklin"/>
              <a:buChar char="•"/>
            </a:pPr>
            <a:r>
              <a:rPr lang="en-US" dirty="0">
                <a:latin typeface="Franklin Gothic Book" panose="020B0503020102020204" pitchFamily="34" charset="0"/>
              </a:rPr>
              <a:t>Asking the student to look up any unknown vocabulary in the dictionary </a:t>
            </a:r>
          </a:p>
          <a:p>
            <a:pPr marL="914400" lvl="1" indent="-340677" algn="l" rtl="0">
              <a:lnSpc>
                <a:spcPct val="110000"/>
              </a:lnSpc>
              <a:spcBef>
                <a:spcPts val="0"/>
              </a:spcBef>
              <a:spcAft>
                <a:spcPts val="0"/>
              </a:spcAft>
              <a:buSzPct val="76077"/>
              <a:buFont typeface="Libre Franklin"/>
              <a:buChar char="•"/>
            </a:pPr>
            <a:r>
              <a:rPr lang="en-US" dirty="0">
                <a:latin typeface="Franklin Gothic Book" panose="020B0503020102020204" pitchFamily="34" charset="0"/>
              </a:rPr>
              <a:t>Engaging in </a:t>
            </a:r>
            <a:r>
              <a:rPr lang="en-US"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1"/>
                  </a:ext>
                </a:extLst>
              </a:rPr>
              <a:t>strategies </a:t>
            </a:r>
            <a:r>
              <a:rPr lang="en-US" dirty="0">
                <a:latin typeface="Franklin Gothic Book" panose="020B0503020102020204" pitchFamily="34" charset="0"/>
              </a:rPr>
              <a:t>that helps students build their vocabulary development. </a:t>
            </a:r>
          </a:p>
          <a:p>
            <a:pPr marL="1371600" lvl="2" indent="-334327" algn="l" rtl="0">
              <a:lnSpc>
                <a:spcPct val="110000"/>
              </a:lnSpc>
              <a:spcBef>
                <a:spcPts val="0"/>
              </a:spcBef>
              <a:spcAft>
                <a:spcPts val="0"/>
              </a:spcAft>
              <a:buSzPct val="85384"/>
              <a:buChar char="•"/>
            </a:pPr>
            <a:r>
              <a:rPr lang="en-US" dirty="0">
                <a:latin typeface="Franklin Gothic Book" panose="020B0503020102020204" pitchFamily="34" charset="0"/>
              </a:rPr>
              <a:t>For examples of strategies for teaching vocabulary, see </a:t>
            </a:r>
            <a:r>
              <a:rPr lang="en-US" u="sng" dirty="0">
                <a:solidFill>
                  <a:schemeClr val="hlink"/>
                </a:solidFill>
                <a:latin typeface="Franklin Gothic Book" panose="020B0503020102020204" pitchFamily="34" charset="0"/>
                <a:hlinkClick r:id="rId3"/>
              </a:rPr>
              <a:t>Session 9: Vocabulary  Lessons</a:t>
            </a:r>
            <a:r>
              <a:rPr lang="en-US" dirty="0">
                <a:latin typeface="Franklin Gothic Book" panose="020B0503020102020204" pitchFamily="34" charset="0"/>
              </a:rPr>
              <a:t> of the </a:t>
            </a:r>
            <a:r>
              <a:rPr lang="en-US" u="sng" dirty="0">
                <a:solidFill>
                  <a:schemeClr val="hlink"/>
                </a:solidFill>
                <a:latin typeface="Franklin Gothic Book" panose="020B0503020102020204" pitchFamily="34" charset="0"/>
                <a:hlinkClick r:id="rId4"/>
              </a:rPr>
              <a:t>Academic Vocabulary</a:t>
            </a:r>
            <a:r>
              <a:rPr lang="en-US" dirty="0">
                <a:latin typeface="Franklin Gothic Book" panose="020B0503020102020204" pitchFamily="34" charset="0"/>
              </a:rPr>
              <a:t> module on KyStandards.org. </a:t>
            </a:r>
            <a:endParaRPr lang="en-US" dirty="0">
              <a:latin typeface="Franklin Gothic Book" panose="020B0503020102020204" pitchFamily="34" charset="0"/>
              <a:ea typeface="Calibri"/>
              <a:cs typeface="Calibri"/>
              <a:sym typeface="Calibri"/>
            </a:endParaRPr>
          </a:p>
        </p:txBody>
      </p:sp>
      <p:pic>
        <p:nvPicPr>
          <p:cNvPr id="756" name="Google Shape;756;g206d0acaa9d_0_25">
            <a:extLst>
              <a:ext uri="{C183D7F6-B498-43B3-948B-1728B52AA6E4}">
                <adec:decorative xmlns:adec="http://schemas.microsoft.com/office/drawing/2017/decorative" val="1"/>
              </a:ext>
            </a:extLst>
          </p:cNvPr>
          <p:cNvPicPr>
            <a:picLocks noChangeAspect="1"/>
          </p:cNvPicPr>
          <p:nvPr/>
        </p:nvPicPr>
        <p:blipFill>
          <a:blip r:embed="rId5">
            <a:alphaModFix/>
          </a:blip>
          <a:stretch>
            <a:fillRect/>
          </a:stretch>
        </p:blipFill>
        <p:spPr>
          <a:xfrm>
            <a:off x="7713654" y="1942908"/>
            <a:ext cx="4182046" cy="29721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206d0acaa9d_0_84"/>
          <p:cNvSpPr txBox="1">
            <a:spLocks noGrp="1"/>
          </p:cNvSpPr>
          <p:nvPr>
            <p:ph type="title"/>
          </p:nvPr>
        </p:nvSpPr>
        <p:spPr>
          <a:xfrm>
            <a:off x="498423" y="355679"/>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3200" dirty="0">
                <a:latin typeface="Franklin Gothic Medium" panose="020B0603020102020204" pitchFamily="34" charset="0"/>
              </a:rPr>
              <a:t>Supporting Students When Engaging With Complex Sources:</a:t>
            </a:r>
            <a:endParaRPr sz="3200" dirty="0">
              <a:latin typeface="Franklin Gothic Medium" panose="020B0603020102020204" pitchFamily="34" charset="0"/>
            </a:endParaRPr>
          </a:p>
          <a:p>
            <a:pPr marL="0" lvl="0" indent="0" algn="l" rtl="0">
              <a:spcBef>
                <a:spcPts val="0"/>
              </a:spcBef>
              <a:spcAft>
                <a:spcPts val="0"/>
              </a:spcAft>
              <a:buNone/>
            </a:pPr>
            <a:r>
              <a:rPr lang="en-US" sz="3200" b="1" dirty="0">
                <a:latin typeface="Franklin Gothic Medium" panose="020B0603020102020204" pitchFamily="34" charset="0"/>
                <a:ea typeface="Libre Franklin"/>
                <a:cs typeface="Libre Franklin"/>
                <a:sym typeface="Libre Franklin"/>
              </a:rPr>
              <a:t>Before Engaging with the Source(s) (17)</a:t>
            </a:r>
            <a:endParaRPr sz="32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EA14540C-69AD-1281-9812-EF5BB038C647}"/>
              </a:ext>
            </a:extLst>
          </p:cNvPr>
          <p:cNvSpPr txBox="1"/>
          <p:nvPr/>
        </p:nvSpPr>
        <p:spPr>
          <a:xfrm>
            <a:off x="498423" y="1128184"/>
            <a:ext cx="7461354" cy="4639732"/>
          </a:xfrm>
          <a:prstGeom prst="rect">
            <a:avLst/>
          </a:prstGeom>
          <a:noFill/>
        </p:spPr>
        <p:txBody>
          <a:bodyPr wrap="square">
            <a:spAutoFit/>
          </a:bodyPr>
          <a:lstStyle/>
          <a:p>
            <a:pPr marL="0" marR="0">
              <a:lnSpc>
                <a:spcPct val="110000"/>
              </a:lnSpc>
              <a:spcBef>
                <a:spcPts val="0"/>
              </a:spcBef>
              <a:spcAft>
                <a:spcPts val="0"/>
              </a:spcAft>
            </a:pPr>
            <a:r>
              <a:rPr lang="en-US" sz="1800" dirty="0">
                <a:effectLst/>
                <a:highlight>
                  <a:srgbClr val="FFFFFF"/>
                </a:highlight>
                <a:latin typeface="Franklin Gothic Book" panose="020B0503020102020204" pitchFamily="34" charset="0"/>
                <a:ea typeface="Calibri" panose="020F0502020204030204" pitchFamily="34" charset="0"/>
              </a:rPr>
              <a:t>In order for students to examine the Civil Rights Movement in Kentucky, students will continue their exploration of this period by investigating how cultural </a:t>
            </a:r>
            <a:r>
              <a:rPr lang="en-US" sz="1800" dirty="0">
                <a:effectLst/>
                <a:latin typeface="Franklin Gothic Book" panose="020B0503020102020204" pitchFamily="34" charset="0"/>
                <a:ea typeface="Calibri" panose="020F0502020204030204" pitchFamily="34" charset="0"/>
              </a:rPr>
              <a:t>factors contributed to migration patterns and population distribution in Kentucky during the 1950s and 1960s</a:t>
            </a:r>
            <a:r>
              <a:rPr lang="en-US" sz="1800" dirty="0">
                <a:effectLst/>
                <a:highlight>
                  <a:srgbClr val="FFFFFF"/>
                </a:highlight>
                <a:latin typeface="Franklin Gothic Book" panose="020B0503020102020204" pitchFamily="34" charset="0"/>
                <a:ea typeface="Calibri" panose="020F0502020204030204" pitchFamily="34" charset="0"/>
              </a:rPr>
              <a:t>. Prior to beginning this investigation, have students complete a </a:t>
            </a:r>
            <a:r>
              <a:rPr lang="en-US" sz="1800" dirty="0">
                <a:solidFill>
                  <a:srgbClr val="1155CC"/>
                </a:solidFill>
                <a:effectLst/>
                <a:highlight>
                  <a:srgbClr val="FFFFFF"/>
                </a:highlight>
                <a:latin typeface="Franklin Gothic Book" panose="020B0503020102020204" pitchFamily="34" charset="0"/>
                <a:ea typeface="Calibri" panose="020F0502020204030204" pitchFamily="34" charset="0"/>
                <a:hlinkClick r:id="rId3"/>
              </a:rPr>
              <a:t>word map</a:t>
            </a:r>
            <a:r>
              <a:rPr lang="en-US" sz="1800" dirty="0">
                <a:effectLst/>
                <a:highlight>
                  <a:srgbClr val="FFFFFF"/>
                </a:highlight>
                <a:latin typeface="Franklin Gothic Book" panose="020B0503020102020204" pitchFamily="34" charset="0"/>
                <a:ea typeface="Calibri" panose="020F0502020204030204" pitchFamily="34" charset="0"/>
              </a:rPr>
              <a:t> on the term “cultural factors.” Some examples of cultural factors that impact migration patterns and population distribution include, but are not limited to the following: </a:t>
            </a:r>
            <a:endParaRPr lang="en-US" sz="1800"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Religious freedoms</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Job opportunities </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Seeking familiar language, customs and traditions</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Laws </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Technology</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Geography/climate</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Warfare/conflict</a:t>
            </a:r>
            <a:endParaRPr lang="en-US" sz="1800" u="none" strike="noStrike" dirty="0">
              <a:effectLst/>
              <a:latin typeface="Franklin Gothic Book" panose="020B0503020102020204" pitchFamily="34" charset="0"/>
              <a:ea typeface="Arial" panose="020B0604020202020204" pitchFamily="34" charset="0"/>
            </a:endParaRPr>
          </a:p>
        </p:txBody>
      </p:sp>
      <p:graphicFrame>
        <p:nvGraphicFramePr>
          <p:cNvPr id="763" name="Google Shape;763;g206d0acaa9d_0_84"/>
          <p:cNvGraphicFramePr/>
          <p:nvPr>
            <p:extLst>
              <p:ext uri="{D42A27DB-BD31-4B8C-83A1-F6EECF244321}">
                <p14:modId xmlns:p14="http://schemas.microsoft.com/office/powerpoint/2010/main" val="3026710330"/>
              </p:ext>
            </p:extLst>
          </p:nvPr>
        </p:nvGraphicFramePr>
        <p:xfrm>
          <a:off x="8096950" y="1952013"/>
          <a:ext cx="3770925" cy="3063210"/>
        </p:xfrm>
        <a:graphic>
          <a:graphicData uri="http://schemas.openxmlformats.org/drawingml/2006/table">
            <a:tbl>
              <a:tblPr firstRow="1">
                <a:noFill/>
                <a:tableStyleId>{7D4F87D2-B31D-4A5B-840A-ADB18C62B1F1}</a:tableStyleId>
              </a:tblPr>
              <a:tblGrid>
                <a:gridCol w="3770925">
                  <a:extLst>
                    <a:ext uri="{9D8B030D-6E8A-4147-A177-3AD203B41FA5}">
                      <a16:colId xmlns:a16="http://schemas.microsoft.com/office/drawing/2014/main" val="20000"/>
                    </a:ext>
                  </a:extLst>
                </a:gridCol>
              </a:tblGrid>
              <a:tr h="2543775">
                <a:tc>
                  <a:txBody>
                    <a:bodyPr/>
                    <a:lstStyle/>
                    <a:p>
                      <a:pPr marL="0" lvl="0" indent="0" algn="l" rtl="0">
                        <a:lnSpc>
                          <a:spcPct val="90000"/>
                        </a:lnSpc>
                        <a:spcBef>
                          <a:spcPts val="1000"/>
                        </a:spcBef>
                        <a:spcAft>
                          <a:spcPts val="0"/>
                        </a:spcAft>
                        <a:buClr>
                          <a:schemeClr val="dk1"/>
                        </a:buClr>
                        <a:buSzPts val="1100"/>
                        <a:buFont typeface="Arial"/>
                        <a:buNone/>
                      </a:pPr>
                      <a:r>
                        <a:rPr lang="en-US" sz="2100" dirty="0">
                          <a:solidFill>
                            <a:srgbClr val="102649"/>
                          </a:solidFill>
                          <a:latin typeface="Franklin Gothic Book" panose="020B0503020102020204" pitchFamily="34" charset="0"/>
                          <a:ea typeface="Libre Franklin"/>
                          <a:cs typeface="Libre Franklin"/>
                          <a:sym typeface="Libre Franklin"/>
                        </a:rPr>
                        <a:t>In this </a:t>
                      </a:r>
                      <a:r>
                        <a:rPr lang="en-US" sz="2100" u="sng" dirty="0">
                          <a:solidFill>
                            <a:schemeClr val="hlink"/>
                          </a:solidFill>
                          <a:latin typeface="Franklin Gothic Book" panose="020B0503020102020204" pitchFamily="34" charset="0"/>
                          <a:ea typeface="Libre Franklin"/>
                          <a:cs typeface="Libre Franklin"/>
                          <a:sym typeface="Libre Franklin"/>
                          <a:hlinkClick r:id="rId4"/>
                        </a:rPr>
                        <a:t>High School example</a:t>
                      </a:r>
                      <a:r>
                        <a:rPr lang="en-US" sz="2100" dirty="0">
                          <a:solidFill>
                            <a:srgbClr val="102649"/>
                          </a:solidFill>
                          <a:latin typeface="Franklin Gothic Book" panose="020B0503020102020204" pitchFamily="34" charset="0"/>
                          <a:ea typeface="Libre Franklin"/>
                          <a:cs typeface="Libre Franklin"/>
                          <a:sym typeface="Libre Franklin"/>
                        </a:rPr>
                        <a:t>, students complete a word map on the disciplinary specific term “cultural factors” prior to engaging with sources about how migration patterns and population distributions were impacted in Kentucky to support their understanding of the sources that follow. </a:t>
                      </a:r>
                      <a:endParaRPr sz="700" dirty="0">
                        <a:latin typeface="Franklin Gothic Book" panose="020B0503020102020204" pitchFamily="34" charset="0"/>
                        <a:ea typeface="Libre Franklin"/>
                        <a:cs typeface="Libre Franklin"/>
                        <a:sym typeface="Libre Franklin"/>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241eb7f8d0b_0_25"/>
          <p:cNvSpPr txBox="1">
            <a:spLocks noGrp="1"/>
          </p:cNvSpPr>
          <p:nvPr>
            <p:ph type="title"/>
          </p:nvPr>
        </p:nvSpPr>
        <p:spPr>
          <a:xfrm>
            <a:off x="262550" y="-1575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b="1" dirty="0">
                <a:latin typeface="Franklin Gothic Medium" panose="020B0603020102020204" pitchFamily="34" charset="0"/>
                <a:ea typeface="Libre Franklin"/>
                <a:cs typeface="Libre Franklin"/>
                <a:sym typeface="Libre Franklin"/>
              </a:rPr>
              <a:t>Before Engaging with the Source(s): Application</a:t>
            </a:r>
            <a:endParaRPr sz="3000" dirty="0">
              <a:latin typeface="Franklin Gothic Medium" panose="020B0603020102020204" pitchFamily="34" charset="0"/>
            </a:endParaRPr>
          </a:p>
        </p:txBody>
      </p:sp>
      <p:sp>
        <p:nvSpPr>
          <p:cNvPr id="769" name="Google Shape;769;g241eb7f8d0b_0_25"/>
          <p:cNvSpPr txBox="1">
            <a:spLocks noGrp="1"/>
          </p:cNvSpPr>
          <p:nvPr>
            <p:ph type="body" idx="1"/>
          </p:nvPr>
        </p:nvSpPr>
        <p:spPr>
          <a:xfrm>
            <a:off x="33949" y="644577"/>
            <a:ext cx="7967051" cy="5396459"/>
          </a:xfrm>
          <a:prstGeom prst="rect">
            <a:avLst/>
          </a:prstGeom>
        </p:spPr>
        <p:txBody>
          <a:bodyPr spcFirstLastPara="1" wrap="square" lIns="91425" tIns="45700" rIns="91425" bIns="45700" anchor="t" anchorCtr="0">
            <a:normAutofit/>
          </a:bodyPr>
          <a:lstStyle/>
          <a:p>
            <a:pPr marL="457200" lvl="0" indent="-406400" algn="l" rtl="0">
              <a:lnSpc>
                <a:spcPct val="110000"/>
              </a:lnSpc>
              <a:spcBef>
                <a:spcPts val="1000"/>
              </a:spcBef>
              <a:spcAft>
                <a:spcPts val="0"/>
              </a:spcAft>
              <a:buSzPts val="2800"/>
              <a:buFont typeface="Libre Franklin"/>
              <a:buChar char="•"/>
            </a:pPr>
            <a:r>
              <a:rPr lang="en-US" sz="24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4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8"/>
                  </a:ext>
                </a:extLst>
              </a:rPr>
              <a:t>Module Two of the </a:t>
            </a:r>
            <a:r>
              <a:rPr lang="en-US" sz="2400" i="1"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9"/>
                  </a:ext>
                </a:extLst>
              </a:rPr>
              <a:t>Supporting Students in Using Evidence </a:t>
            </a:r>
            <a:r>
              <a:rPr lang="en-US" sz="24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0"/>
                  </a:ext>
                </a:extLst>
              </a:rPr>
              <a:t>Model Series if you completed this module previously.</a:t>
            </a:r>
            <a:endParaRPr lang="en-US" sz="2400" dirty="0">
              <a:solidFill>
                <a:schemeClr val="dk1"/>
              </a:solidFill>
              <a:highlight>
                <a:schemeClr val="lt1"/>
              </a:highlight>
              <a:latin typeface="Franklin Gothic Book" panose="020B0503020102020204" pitchFamily="34" charset="0"/>
            </a:endParaRPr>
          </a:p>
          <a:p>
            <a:pPr marL="457200" lvl="0" indent="0" algn="l" rtl="0">
              <a:lnSpc>
                <a:spcPct val="110000"/>
              </a:lnSpc>
              <a:spcBef>
                <a:spcPts val="1000"/>
              </a:spcBef>
              <a:spcAft>
                <a:spcPts val="0"/>
              </a:spcAft>
              <a:buNone/>
            </a:pPr>
            <a:endParaRPr lang="en-US" sz="1800" dirty="0">
              <a:solidFill>
                <a:srgbClr val="222222"/>
              </a:solidFill>
              <a:highlight>
                <a:schemeClr val="lt1"/>
              </a:highlight>
              <a:latin typeface="Franklin Gothic Book" panose="020B0503020102020204" pitchFamily="34" charset="0"/>
            </a:endParaRPr>
          </a:p>
          <a:p>
            <a:pPr marL="457200" lvl="0" indent="-393700" algn="l" rtl="0">
              <a:lnSpc>
                <a:spcPct val="110000"/>
              </a:lnSpc>
              <a:spcBef>
                <a:spcPts val="500"/>
              </a:spcBef>
              <a:spcAft>
                <a:spcPts val="0"/>
              </a:spcAft>
              <a:buClr>
                <a:srgbClr val="222222"/>
              </a:buClr>
              <a:buSzPts val="2600"/>
              <a:buChar char="•"/>
            </a:pPr>
            <a:r>
              <a:rPr lang="en-US" sz="24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4"/>
                  </a:ext>
                </a:extLst>
              </a:rPr>
              <a:t>Implement a vocabulary strategy from the </a:t>
            </a:r>
            <a:r>
              <a:rPr lang="en-US" sz="2400" u="sng" dirty="0">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5"/>
                  </a:ext>
                </a:extLst>
              </a:rPr>
              <a:t>Academic Vocabulary</a:t>
            </a:r>
            <a:r>
              <a:rPr lang="en-US" sz="24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6"/>
                  </a:ext>
                </a:extLst>
              </a:rPr>
              <a:t> module that helps students build their vocabulary engaging with your source</a:t>
            </a:r>
            <a:r>
              <a:rPr lang="en-US" sz="2400" dirty="0">
                <a:solidFill>
                  <a:srgbClr val="222222"/>
                </a:solidFill>
                <a:latin typeface="Franklin Gothic Book" panose="020B0503020102020204" pitchFamily="34" charset="0"/>
              </a:rPr>
              <a:t>:</a:t>
            </a:r>
          </a:p>
          <a:p>
            <a:pPr marL="914400" lvl="1" indent="-393700" algn="l" rtl="0">
              <a:lnSpc>
                <a:spcPct val="110000"/>
              </a:lnSpc>
              <a:spcBef>
                <a:spcPts val="0"/>
              </a:spcBef>
              <a:spcAft>
                <a:spcPts val="0"/>
              </a:spcAft>
              <a:buClr>
                <a:srgbClr val="222222"/>
              </a:buClr>
              <a:buSzPts val="2600"/>
              <a:buChar char="•"/>
            </a:pPr>
            <a:r>
              <a:rPr lang="en-US" dirty="0">
                <a:solidFill>
                  <a:srgbClr val="222222"/>
                </a:solidFill>
                <a:latin typeface="Franklin Gothic Book" panose="020B0503020102020204" pitchFamily="34" charset="0"/>
              </a:rPr>
              <a:t>Interactive Word Wall</a:t>
            </a:r>
          </a:p>
          <a:p>
            <a:pPr marL="914400" lvl="1" indent="-393700" algn="l" rtl="0">
              <a:lnSpc>
                <a:spcPct val="110000"/>
              </a:lnSpc>
              <a:spcBef>
                <a:spcPts val="0"/>
              </a:spcBef>
              <a:spcAft>
                <a:spcPts val="0"/>
              </a:spcAft>
              <a:buClr>
                <a:srgbClr val="222222"/>
              </a:buClr>
              <a:buSzPts val="2600"/>
              <a:buChar char="•"/>
            </a:pPr>
            <a:r>
              <a:rPr lang="en-US" dirty="0">
                <a:solidFill>
                  <a:srgbClr val="222222"/>
                </a:solidFill>
                <a:latin typeface="Franklin Gothic Book" panose="020B0503020102020204" pitchFamily="34" charset="0"/>
              </a:rPr>
              <a:t>Quiz, Quiz, Trade</a:t>
            </a:r>
          </a:p>
          <a:p>
            <a:pPr marL="914400" lvl="1" indent="-393700" algn="l" rtl="0">
              <a:lnSpc>
                <a:spcPct val="110000"/>
              </a:lnSpc>
              <a:spcBef>
                <a:spcPts val="0"/>
              </a:spcBef>
              <a:spcAft>
                <a:spcPts val="0"/>
              </a:spcAft>
              <a:buClr>
                <a:srgbClr val="222222"/>
              </a:buClr>
              <a:buSzPts val="2600"/>
              <a:buChar char="•"/>
            </a:pPr>
            <a:r>
              <a:rPr lang="en-US" dirty="0">
                <a:solidFill>
                  <a:srgbClr val="222222"/>
                </a:solidFill>
                <a:latin typeface="Franklin Gothic Book" panose="020B0503020102020204" pitchFamily="34" charset="0"/>
              </a:rPr>
              <a:t>Word Play Questions</a:t>
            </a:r>
          </a:p>
          <a:p>
            <a:pPr marL="914400" lvl="1" indent="-393700" algn="l" rtl="0">
              <a:lnSpc>
                <a:spcPct val="110000"/>
              </a:lnSpc>
              <a:spcBef>
                <a:spcPts val="0"/>
              </a:spcBef>
              <a:spcAft>
                <a:spcPts val="0"/>
              </a:spcAft>
              <a:buClr>
                <a:srgbClr val="222222"/>
              </a:buClr>
              <a:buSzPts val="2600"/>
              <a:buChar char="•"/>
            </a:pPr>
            <a:r>
              <a:rPr lang="en-US" dirty="0">
                <a:solidFill>
                  <a:srgbClr val="222222"/>
                </a:solidFill>
                <a:latin typeface="Franklin Gothic Book" panose="020B0503020102020204" pitchFamily="34" charset="0"/>
              </a:rPr>
              <a:t>Give One, Get One, Move On</a:t>
            </a:r>
          </a:p>
        </p:txBody>
      </p:sp>
      <p:pic>
        <p:nvPicPr>
          <p:cNvPr id="770" name="Google Shape;770;g241eb7f8d0b_0_25">
            <a:extLst>
              <a:ext uri="{C183D7F6-B498-43B3-948B-1728B52AA6E4}">
                <adec:decorative xmlns:adec="http://schemas.microsoft.com/office/drawing/2017/decorative" val="1"/>
              </a:ext>
            </a:extLst>
          </p:cNvPr>
          <p:cNvPicPr>
            <a:picLocks noChangeAspect="1"/>
          </p:cNvPicPr>
          <p:nvPr/>
        </p:nvPicPr>
        <p:blipFill>
          <a:blip r:embed="rId4">
            <a:alphaModFix/>
          </a:blip>
          <a:stretch>
            <a:fillRect/>
          </a:stretch>
        </p:blipFill>
        <p:spPr>
          <a:xfrm>
            <a:off x="7827700" y="1831093"/>
            <a:ext cx="4254151" cy="30234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079cd96447_0_57"/>
          <p:cNvSpPr txBox="1">
            <a:spLocks noGrp="1"/>
          </p:cNvSpPr>
          <p:nvPr>
            <p:ph type="title"/>
          </p:nvPr>
        </p:nvSpPr>
        <p:spPr>
          <a:xfrm>
            <a:off x="641850" y="228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u="sng" dirty="0">
                <a:solidFill>
                  <a:schemeClr val="hlink"/>
                </a:solidFill>
                <a:latin typeface="Franklin Gothic Medium" panose="020B0603020102020204" pitchFamily="34" charset="0"/>
                <a:hlinkClick r:id="rId3"/>
              </a:rPr>
              <a:t>Check For Understanding</a:t>
            </a:r>
            <a:r>
              <a:rPr lang="en-US" dirty="0">
                <a:latin typeface="Franklin Gothic Medium" panose="020B0603020102020204" pitchFamily="34" charset="0"/>
              </a:rPr>
              <a:t> </a:t>
            </a:r>
            <a:endParaRPr dirty="0">
              <a:latin typeface="Franklin Gothic Medium" panose="020B0603020102020204" pitchFamily="34" charset="0"/>
            </a:endParaRPr>
          </a:p>
        </p:txBody>
      </p:sp>
      <p:sp>
        <p:nvSpPr>
          <p:cNvPr id="776" name="Google Shape;776;g2079cd96447_0_57"/>
          <p:cNvSpPr txBox="1">
            <a:spLocks noGrp="1"/>
          </p:cNvSpPr>
          <p:nvPr>
            <p:ph type="body" idx="1"/>
          </p:nvPr>
        </p:nvSpPr>
        <p:spPr>
          <a:xfrm>
            <a:off x="641850" y="3371850"/>
            <a:ext cx="11321550" cy="2963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rPr>
              <a:t>Complete the Google Form to check for understanding on what you have learned in Module Four. It is important to note that this form is not scored. It is designed to support you in demonstrating your mastery of the success criteria shared at the beginning of this module. The success criteria for Module Four is:</a:t>
            </a:r>
          </a:p>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latin typeface="Franklin Gothic Book" panose="020B0503020102020204" pitchFamily="34" charset="0"/>
            </a:endParaRPr>
          </a:p>
          <a:p>
            <a:pPr marL="457200" lvl="0" indent="-355600" algn="l" rtl="0">
              <a:lnSpc>
                <a:spcPct val="100000"/>
              </a:lnSpc>
              <a:spcBef>
                <a:spcPts val="0"/>
              </a:spcBef>
              <a:spcAft>
                <a:spcPts val="0"/>
              </a:spcAft>
              <a:buClr>
                <a:schemeClr val="dk1"/>
              </a:buClr>
              <a:buSzPts val="2000"/>
              <a:buFont typeface="Calibri"/>
              <a:buChar char="•"/>
            </a:pPr>
            <a:r>
              <a:rPr lang="en-US" sz="2400" b="1"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8"/>
                  </a:ext>
                </a:extLst>
              </a:rPr>
              <a:t>Success Criteria:</a:t>
            </a:r>
            <a:r>
              <a:rPr lang="en-US" sz="2400" dirty="0">
                <a:solidFill>
                  <a:schemeClr val="dk1"/>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9"/>
                  </a:ext>
                </a:extLst>
              </a:rPr>
              <a:t> I will be successful when I can develop coherent periods of learning that supports students’ comprehension of primary and secondary sources.</a:t>
            </a:r>
            <a:endParaRPr lang="en-US" dirty="0">
              <a:latin typeface="Franklin Gothic Book" panose="020B0503020102020204" pitchFamily="34" charset="0"/>
            </a:endParaRPr>
          </a:p>
        </p:txBody>
      </p:sp>
      <p:pic>
        <p:nvPicPr>
          <p:cNvPr id="777" name="Google Shape;777;g2079cd96447_0_57" descr="This is a screenshot from the beginning of the Google Form linked on the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905000" y="1268550"/>
            <a:ext cx="8382000" cy="2028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242cb2f5201_2_22"/>
          <p:cNvSpPr txBox="1">
            <a:spLocks noGrp="1"/>
          </p:cNvSpPr>
          <p:nvPr>
            <p:ph type="title"/>
          </p:nvPr>
        </p:nvSpPr>
        <p:spPr>
          <a:xfrm>
            <a:off x="648649" y="429400"/>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0"/>
                  </a:ext>
                </a:extLst>
              </a:rPr>
              <a:t>Conclusion of Module Four of the Supporting Students in Using Evidence module series </a:t>
            </a:r>
            <a:endParaRPr lang="en-US" dirty="0">
              <a:latin typeface="Franklin Gothic Medium" panose="020B0603020102020204" pitchFamily="34" charset="0"/>
            </a:endParaRPr>
          </a:p>
        </p:txBody>
      </p:sp>
      <p:sp>
        <p:nvSpPr>
          <p:cNvPr id="783" name="Google Shape;783;g242cb2f5201_2_22"/>
          <p:cNvSpPr txBox="1">
            <a:spLocks noGrp="1"/>
          </p:cNvSpPr>
          <p:nvPr>
            <p:ph type="body" idx="1"/>
          </p:nvPr>
        </p:nvSpPr>
        <p:spPr>
          <a:xfrm>
            <a:off x="666162" y="1891575"/>
            <a:ext cx="7345800" cy="3778500"/>
          </a:xfrm>
          <a:prstGeom prst="rect">
            <a:avLst/>
          </a:prstGeom>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None/>
            </a:pPr>
            <a:r>
              <a:rPr lang="en-US" sz="3700" dirty="0">
                <a:solidFill>
                  <a:schemeClr val="dk1"/>
                </a:solidFill>
                <a:latin typeface="Franklin Gothic Book" panose="020B0503020102020204" pitchFamily="34" charset="0"/>
              </a:rPr>
              <a:t>This concludes </a:t>
            </a:r>
            <a:r>
              <a:rPr lang="en-US" sz="3700" dirty="0">
                <a:solidFill>
                  <a:srgbClr val="222222"/>
                </a:solidFill>
                <a:latin typeface="Franklin Gothic Book" panose="020B0503020102020204" pitchFamily="34" charset="0"/>
              </a:rPr>
              <a:t>Module Four: </a:t>
            </a:r>
            <a:r>
              <a:rPr lang="en-US" sz="3700" dirty="0">
                <a:solidFill>
                  <a:srgbClr val="202124"/>
                </a:solidFill>
                <a:highlight>
                  <a:srgbClr val="FFFFFF"/>
                </a:highlight>
                <a:latin typeface="Franklin Gothic Book" panose="020B0503020102020204" pitchFamily="34" charset="0"/>
              </a:rPr>
              <a:t>What should students do before engaging with complex sources?</a:t>
            </a: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r>
              <a:rPr lang="en-US" sz="3700" dirty="0">
                <a:solidFill>
                  <a:srgbClr val="222222"/>
                </a:solidFill>
                <a:latin typeface="Franklin Gothic Book" panose="020B0503020102020204" pitchFamily="34" charset="0"/>
              </a:rPr>
              <a:t>If you would like to continue your learning within this module series, please access Module Five: </a:t>
            </a:r>
            <a:r>
              <a:rPr lang="en-US" sz="3700" dirty="0">
                <a:solidFill>
                  <a:srgbClr val="222222"/>
                </a:solidFill>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1"/>
                  </a:ext>
                </a:extLst>
              </a:rPr>
              <a:t>What should students do while engaging with sources?</a:t>
            </a:r>
            <a:endParaRPr lang="en-US" sz="37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dirty="0">
              <a:latin typeface="Franklin Gothic Book" panose="020B0503020102020204" pitchFamily="34" charset="0"/>
            </a:endParaRPr>
          </a:p>
        </p:txBody>
      </p:sp>
      <p:pic>
        <p:nvPicPr>
          <p:cNvPr id="784" name="Google Shape;784;g242cb2f5201_2_22" descr="This is a screenshot of the module four introduction slid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525726" y="1682525"/>
            <a:ext cx="3017625" cy="1695375"/>
          </a:xfrm>
          <a:prstGeom prst="rect">
            <a:avLst/>
          </a:prstGeom>
          <a:noFill/>
          <a:ln>
            <a:noFill/>
          </a:ln>
        </p:spPr>
      </p:pic>
      <p:pic>
        <p:nvPicPr>
          <p:cNvPr id="785" name="Google Shape;785;g242cb2f5201_2_22" descr="This is a screenshot of the module five introduction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8136688" y="3561862"/>
            <a:ext cx="3795700" cy="2138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20976b23531_0_71"/>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0"/>
                  </a:ext>
                </a:extLst>
              </a:rPr>
              <a:t>Supporting</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1"/>
                  </a:ext>
                </a:extLst>
              </a:rPr>
              <a:t> Students in Using Evidence</a:t>
            </a:r>
            <a:r>
              <a:rPr lang="en-US" dirty="0">
                <a:solidFill>
                  <a:schemeClr val="bg1"/>
                </a:solidFill>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1"/>
                  </a:ext>
                </a:extLst>
              </a:rPr>
              <a:t>3</a:t>
            </a:r>
            <a:endParaRPr lang="en-US" sz="4500" dirty="0">
              <a:solidFill>
                <a:schemeClr val="bg1"/>
              </a:solidFill>
              <a:latin typeface="Franklin Gothic Medium" panose="020B0603020102020204" pitchFamily="34" charset="0"/>
            </a:endParaRPr>
          </a:p>
        </p:txBody>
      </p:sp>
      <p:sp>
        <p:nvSpPr>
          <p:cNvPr id="573" name="Google Shape;573;g20976b23531_0_71"/>
          <p:cNvSpPr txBox="1">
            <a:spLocks noGrp="1"/>
          </p:cNvSpPr>
          <p:nvPr>
            <p:ph type="subTitle" idx="1"/>
          </p:nvPr>
        </p:nvSpPr>
        <p:spPr>
          <a:xfrm>
            <a:off x="3307925" y="3849575"/>
            <a:ext cx="85266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Four: What Should Students Do Before Engaging with Complex Sources?</a:t>
            </a:r>
            <a:endParaRPr i="1" dirty="0">
              <a:latin typeface="Franklin Gothic Book" panose="020B0503020102020204" pitchFamily="34" charset="0"/>
            </a:endParaRPr>
          </a:p>
        </p:txBody>
      </p:sp>
    </p:spTree>
    <p:extLst>
      <p:ext uri="{BB962C8B-B14F-4D97-AF65-F5344CB8AC3E}">
        <p14:creationId xmlns:p14="http://schemas.microsoft.com/office/powerpoint/2010/main" val="279683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1f07167d959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000" dirty="0">
                <a:latin typeface="Franklin Gothic Medium" panose="020B0603020102020204" pitchFamily="34" charset="0"/>
              </a:rPr>
              <a:t>Supporting Students When Engaging With Complex Sources </a:t>
            </a:r>
            <a:endParaRPr dirty="0">
              <a:latin typeface="Franklin Gothic Medium" panose="020B0603020102020204" pitchFamily="34" charset="0"/>
            </a:endParaRPr>
          </a:p>
        </p:txBody>
      </p:sp>
      <p:sp>
        <p:nvSpPr>
          <p:cNvPr id="585" name="Google Shape;585;g1f07167d959_0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dirty="0">
                <a:latin typeface="Franklin Gothic Book" panose="020B0503020102020204" pitchFamily="34" charset="0"/>
                <a:ea typeface="Calibri"/>
                <a:cs typeface="Calibri"/>
                <a:sym typeface="Calibri"/>
              </a:rPr>
              <a:t>The Phases of Engaging with Sources</a:t>
            </a:r>
          </a:p>
          <a:p>
            <a:pPr marL="0" lvl="0" indent="0" algn="l" rtl="0">
              <a:spcBef>
                <a:spcPts val="1000"/>
              </a:spcBef>
              <a:spcAft>
                <a:spcPts val="0"/>
              </a:spcAft>
              <a:buNone/>
            </a:pPr>
            <a:endParaRPr lang="en-US" dirty="0">
              <a:latin typeface="Franklin Gothic Book" panose="020B0503020102020204" pitchFamily="34" charset="0"/>
              <a:ea typeface="Calibri"/>
              <a:cs typeface="Calibri"/>
              <a:sym typeface="Calibri"/>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8"/>
                  </a:ext>
                </a:extLst>
              </a:rPr>
              <a:t>Before Engaging with the Source(s)</a:t>
            </a:r>
            <a:endParaRPr lang="en-US" dirty="0">
              <a:latin typeface="Franklin Gothic Book" panose="020B0503020102020204" pitchFamily="34" charset="0"/>
            </a:endParaRP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While Engaging with the Source(s)</a:t>
            </a: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After Engaging with the Source(s)</a:t>
            </a:r>
          </a:p>
        </p:txBody>
      </p:sp>
      <p:sp>
        <p:nvSpPr>
          <p:cNvPr id="586" name="Google Shape;586;g1f07167d959_0_10">
            <a:extLst>
              <a:ext uri="{C183D7F6-B498-43B3-948B-1728B52AA6E4}">
                <adec:decorative xmlns:adec="http://schemas.microsoft.com/office/drawing/2017/decorative" val="1"/>
              </a:ext>
            </a:extLst>
          </p:cNvPr>
          <p:cNvSpPr/>
          <p:nvPr/>
        </p:nvSpPr>
        <p:spPr>
          <a:xfrm>
            <a:off x="7352700" y="2852675"/>
            <a:ext cx="1934700" cy="555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06d0acaa9d_0_0"/>
          <p:cNvSpPr txBox="1">
            <a:spLocks noGrp="1"/>
          </p:cNvSpPr>
          <p:nvPr>
            <p:ph type="title"/>
          </p:nvPr>
        </p:nvSpPr>
        <p:spPr>
          <a:xfrm>
            <a:off x="838200" y="874893"/>
            <a:ext cx="10515600" cy="91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Before Engaging with the Source(s)  (1)</a:t>
            </a:r>
            <a:endParaRPr sz="3000" dirty="0">
              <a:latin typeface="Franklin Gothic Medium" panose="020B0603020102020204" pitchFamily="34" charset="0"/>
            </a:endParaRPr>
          </a:p>
        </p:txBody>
      </p:sp>
      <p:sp>
        <p:nvSpPr>
          <p:cNvPr id="592" name="Google Shape;592;g206d0acaa9d_0_0"/>
          <p:cNvSpPr txBox="1">
            <a:spLocks noGrp="1"/>
          </p:cNvSpPr>
          <p:nvPr>
            <p:ph type="body" idx="1"/>
          </p:nvPr>
        </p:nvSpPr>
        <p:spPr>
          <a:xfrm>
            <a:off x="838200" y="1825625"/>
            <a:ext cx="10515600" cy="3736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Before engaging with the source(s), support students’ introduction to the source by:</a:t>
            </a:r>
            <a:endParaRPr dirty="0">
              <a:latin typeface="Franklin Gothic Book" panose="020B0503020102020204" pitchFamily="34" charset="0"/>
            </a:endParaRPr>
          </a:p>
          <a:p>
            <a:pPr marL="0" lvl="0" indent="0" algn="l" rtl="0">
              <a:lnSpc>
                <a:spcPct val="100000"/>
              </a:lnSpc>
              <a:spcBef>
                <a:spcPts val="1000"/>
              </a:spcBef>
              <a:spcAft>
                <a:spcPts val="0"/>
              </a:spcAft>
              <a:buNone/>
            </a:pPr>
            <a:endParaRPr dirty="0">
              <a:latin typeface="Franklin Gothic Book" panose="020B0503020102020204" pitchFamily="34" charset="0"/>
            </a:endParaRPr>
          </a:p>
          <a:p>
            <a:pPr marL="457200" lvl="0" indent="-342900" algn="l" rtl="0">
              <a:lnSpc>
                <a:spcPct val="100000"/>
              </a:lnSpc>
              <a:spcBef>
                <a:spcPts val="1000"/>
              </a:spcBef>
              <a:spcAft>
                <a:spcPts val="0"/>
              </a:spcAft>
              <a:buSzPts val="1800"/>
              <a:buFont typeface="Libre Franklin"/>
              <a:buChar char="•"/>
            </a:pPr>
            <a:r>
              <a:rPr lang="en-US" dirty="0">
                <a:latin typeface="Franklin Gothic Book" panose="020B0503020102020204" pitchFamily="34" charset="0"/>
              </a:rPr>
              <a:t>Setting the purpose for engaging with the sources</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Generating interest in the topic</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Activating prior knowledge</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Supporting students with unknown vocabulary </a:t>
            </a:r>
            <a:endParaRPr dirty="0">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1f145736de9_0_0"/>
          <p:cNvSpPr txBox="1">
            <a:spLocks noGrp="1"/>
          </p:cNvSpPr>
          <p:nvPr>
            <p:ph type="title"/>
          </p:nvPr>
        </p:nvSpPr>
        <p:spPr>
          <a:xfrm>
            <a:off x="617516" y="4106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dirty="0">
                <a:latin typeface="Franklin Gothic Medium" panose="020B0603020102020204" pitchFamily="34" charset="0"/>
              </a:rPr>
              <a:t>Supporting Students When Engaging With Complex Sources:</a:t>
            </a:r>
            <a:endParaRPr sz="3100" dirty="0">
              <a:latin typeface="Franklin Gothic Medium" panose="020B0603020102020204" pitchFamily="34" charset="0"/>
            </a:endParaRPr>
          </a:p>
          <a:p>
            <a:pPr marL="0" lvl="0" indent="0" algn="l" rtl="0">
              <a:spcBef>
                <a:spcPts val="0"/>
              </a:spcBef>
              <a:spcAft>
                <a:spcPts val="0"/>
              </a:spcAft>
              <a:buNone/>
            </a:pPr>
            <a:r>
              <a:rPr lang="en-US" sz="3100" b="1" dirty="0">
                <a:latin typeface="Franklin Gothic Medium" panose="020B0603020102020204" pitchFamily="34" charset="0"/>
                <a:ea typeface="Libre Franklin"/>
                <a:cs typeface="Libre Franklin"/>
                <a:sym typeface="Libre Franklin"/>
              </a:rPr>
              <a:t>Before Engaging with the Source(s) (2)</a:t>
            </a:r>
            <a:endParaRPr sz="3100" b="1" dirty="0">
              <a:latin typeface="Franklin Gothic Medium" panose="020B0603020102020204" pitchFamily="34" charset="0"/>
              <a:ea typeface="Libre Franklin"/>
              <a:cs typeface="Libre Franklin"/>
              <a:sym typeface="Libre Franklin"/>
            </a:endParaRPr>
          </a:p>
        </p:txBody>
      </p:sp>
      <p:sp>
        <p:nvSpPr>
          <p:cNvPr id="598" name="Google Shape;598;g1f145736de9_0_0"/>
          <p:cNvSpPr txBox="1">
            <a:spLocks noGrp="1"/>
          </p:cNvSpPr>
          <p:nvPr>
            <p:ph type="body" idx="1"/>
          </p:nvPr>
        </p:nvSpPr>
        <p:spPr>
          <a:xfrm>
            <a:off x="491391" y="1463800"/>
            <a:ext cx="7591133" cy="4181400"/>
          </a:xfrm>
          <a:prstGeom prst="rect">
            <a:avLst/>
          </a:prstGeom>
        </p:spPr>
        <p:txBody>
          <a:bodyPr spcFirstLastPara="1" wrap="square" lIns="91425" tIns="45700" rIns="91425" bIns="45700" anchor="t" anchorCtr="0">
            <a:normAutofit lnSpcReduction="10000"/>
          </a:bodyPr>
          <a:lstStyle/>
          <a:p>
            <a:pPr marL="95250" lvl="0" indent="0" algn="l" rtl="0">
              <a:lnSpc>
                <a:spcPct val="100000"/>
              </a:lnSpc>
              <a:spcBef>
                <a:spcPts val="1000"/>
              </a:spcBef>
              <a:spcAft>
                <a:spcPts val="0"/>
              </a:spcAft>
              <a:buSzPts val="2100"/>
              <a:buNone/>
            </a:pPr>
            <a:r>
              <a:rPr lang="en-US" sz="3200" b="1" dirty="0">
                <a:latin typeface="Franklin Gothic Book" panose="020B0503020102020204" pitchFamily="34" charset="0"/>
              </a:rPr>
              <a:t>Generate interest</a:t>
            </a:r>
            <a:r>
              <a:rPr lang="en-US" sz="3200" dirty="0">
                <a:latin typeface="Franklin Gothic Book" panose="020B0503020102020204" pitchFamily="34" charset="0"/>
              </a:rPr>
              <a:t> in the source by:</a:t>
            </a:r>
            <a:endParaRPr sz="3200" dirty="0">
              <a:latin typeface="Franklin Gothic Book" panose="020B0503020102020204" pitchFamily="34" charset="0"/>
            </a:endParaRPr>
          </a:p>
          <a:p>
            <a:pPr marL="457200" lvl="0" indent="0" algn="l" rtl="0">
              <a:lnSpc>
                <a:spcPct val="100000"/>
              </a:lnSpc>
              <a:spcBef>
                <a:spcPts val="1000"/>
              </a:spcBef>
              <a:spcAft>
                <a:spcPts val="0"/>
              </a:spcAft>
              <a:buNone/>
            </a:pPr>
            <a:endParaRPr sz="3200" dirty="0">
              <a:latin typeface="Franklin Gothic Book" panose="020B0503020102020204" pitchFamily="34" charset="0"/>
            </a:endParaRPr>
          </a:p>
          <a:p>
            <a:pPr marL="552450" lvl="1" indent="0" algn="l" rtl="0">
              <a:lnSpc>
                <a:spcPct val="100000"/>
              </a:lnSpc>
              <a:spcBef>
                <a:spcPts val="500"/>
              </a:spcBef>
              <a:spcAft>
                <a:spcPts val="0"/>
              </a:spcAft>
              <a:buSzPts val="2100"/>
              <a:buNone/>
            </a:pPr>
            <a:r>
              <a:rPr lang="en-US" sz="3200" b="1" dirty="0">
                <a:latin typeface="Franklin Gothic Book" panose="020B0503020102020204" pitchFamily="34" charset="0"/>
              </a:rPr>
              <a:t>Framing the source </a:t>
            </a:r>
          </a:p>
          <a:p>
            <a:pPr marL="1009650" lvl="1" indent="-457200">
              <a:lnSpc>
                <a:spcPct val="100000"/>
              </a:lnSpc>
              <a:buSzPts val="2100"/>
            </a:pPr>
            <a:r>
              <a:rPr lang="en-US" sz="3200" dirty="0">
                <a:solidFill>
                  <a:schemeClr val="dk1"/>
                </a:solidFill>
                <a:latin typeface="Franklin Gothic Book" panose="020B0503020102020204" pitchFamily="34" charset="0"/>
              </a:rPr>
              <a:t>Provide a statement about the purpose of their learning with the source that will focus the attention of students as they begin to look at the source. </a:t>
            </a:r>
            <a:endParaRPr sz="3200" dirty="0">
              <a:latin typeface="Franklin Gothic Book" panose="020B0503020102020204" pitchFamily="34" charset="0"/>
            </a:endParaRPr>
          </a:p>
        </p:txBody>
      </p:sp>
      <p:pic>
        <p:nvPicPr>
          <p:cNvPr id="599" name="Google Shape;599;g1f145736de9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50690" y="1736325"/>
            <a:ext cx="3772950" cy="251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f145736de9_0_8"/>
          <p:cNvSpPr txBox="1">
            <a:spLocks noGrp="1"/>
          </p:cNvSpPr>
          <p:nvPr>
            <p:ph type="title"/>
          </p:nvPr>
        </p:nvSpPr>
        <p:spPr>
          <a:xfrm>
            <a:off x="270675" y="258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(3)</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605" name="Google Shape;605;g1f145736de9_0_8"/>
          <p:cNvSpPr txBox="1">
            <a:spLocks noGrp="1"/>
          </p:cNvSpPr>
          <p:nvPr>
            <p:ph type="body" idx="1"/>
          </p:nvPr>
        </p:nvSpPr>
        <p:spPr>
          <a:xfrm>
            <a:off x="40425" y="1463800"/>
            <a:ext cx="11831100" cy="4181400"/>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SzPts val="1800"/>
              <a:buNone/>
            </a:pPr>
            <a:r>
              <a:rPr lang="en-US" b="1" dirty="0">
                <a:latin typeface="Franklin Gothic Book" panose="020B0503020102020204" pitchFamily="34" charset="0"/>
              </a:rPr>
              <a:t>Generate interest</a:t>
            </a:r>
            <a:r>
              <a:rPr lang="en-US" dirty="0">
                <a:latin typeface="Franklin Gothic Book" panose="020B0503020102020204" pitchFamily="34" charset="0"/>
              </a:rPr>
              <a:t> in the source by:</a:t>
            </a:r>
          </a:p>
          <a:p>
            <a:pPr marL="914400" lvl="1" indent="-342900" algn="l" rtl="0">
              <a:spcBef>
                <a:spcPts val="0"/>
              </a:spcBef>
              <a:spcAft>
                <a:spcPts val="0"/>
              </a:spcAft>
              <a:buSzPts val="1800"/>
              <a:buFont typeface="Libre Franklin"/>
              <a:buChar char="•"/>
            </a:pPr>
            <a:r>
              <a:rPr lang="en-US" b="1" dirty="0">
                <a:latin typeface="Franklin Gothic Book" panose="020B0503020102020204" pitchFamily="34" charset="0"/>
              </a:rPr>
              <a:t>Framing the source </a:t>
            </a:r>
          </a:p>
          <a:p>
            <a:pPr marL="0" lvl="0" indent="0" algn="l" rtl="0">
              <a:spcBef>
                <a:spcPts val="1000"/>
              </a:spcBef>
              <a:spcAft>
                <a:spcPts val="0"/>
              </a:spcAft>
              <a:buNone/>
            </a:pPr>
            <a:endParaRPr lang="en-US" b="1" dirty="0">
              <a:latin typeface="Franklin Gothic Book" panose="020B0503020102020204" pitchFamily="34" charset="0"/>
            </a:endParaRPr>
          </a:p>
          <a:p>
            <a:pPr marL="0" lvl="0" indent="0" algn="l" rtl="0">
              <a:spcBef>
                <a:spcPts val="1000"/>
              </a:spcBef>
              <a:spcAft>
                <a:spcPts val="0"/>
              </a:spcAft>
              <a:buNone/>
            </a:pPr>
            <a:endParaRPr lang="en-US" b="1" dirty="0">
              <a:latin typeface="Franklin Gothic Book" panose="020B0503020102020204" pitchFamily="34" charset="0"/>
            </a:endParaRPr>
          </a:p>
          <a:p>
            <a:pPr marL="0" lvl="0" indent="0" algn="l" rtl="0">
              <a:spcBef>
                <a:spcPts val="1000"/>
              </a:spcBef>
              <a:spcAft>
                <a:spcPts val="0"/>
              </a:spcAft>
              <a:buNone/>
            </a:pPr>
            <a:endParaRPr lang="en-US" b="1" dirty="0">
              <a:latin typeface="Franklin Gothic Book" panose="020B0503020102020204" pitchFamily="34" charset="0"/>
            </a:endParaRPr>
          </a:p>
          <a:p>
            <a:pPr marL="0" lvl="0" indent="0" algn="l" rtl="0">
              <a:lnSpc>
                <a:spcPct val="100000"/>
              </a:lnSpc>
              <a:spcBef>
                <a:spcPts val="1000"/>
              </a:spcBef>
              <a:spcAft>
                <a:spcPts val="0"/>
              </a:spcAft>
              <a:buNone/>
            </a:pPr>
            <a:endParaRPr lang="en-US" b="1" dirty="0">
              <a:latin typeface="Franklin Gothic Book" panose="020B0503020102020204" pitchFamily="34" charset="0"/>
            </a:endParaRPr>
          </a:p>
          <a:p>
            <a:pPr marL="571500" lvl="1" indent="0" algn="l" rtl="0">
              <a:lnSpc>
                <a:spcPct val="100000"/>
              </a:lnSpc>
              <a:spcBef>
                <a:spcPts val="500"/>
              </a:spcBef>
              <a:spcAft>
                <a:spcPts val="0"/>
              </a:spcAft>
              <a:buSzPts val="1800"/>
              <a:buNone/>
            </a:pPr>
            <a:r>
              <a:rPr lang="en-US" dirty="0">
                <a:latin typeface="Franklin Gothic Book" panose="020B0503020102020204" pitchFamily="34" charset="0"/>
              </a:rPr>
              <a:t>In this </a:t>
            </a:r>
            <a:r>
              <a:rPr lang="en-US" dirty="0">
                <a:latin typeface="Franklin Gothic Book" panose="020B0503020102020204" pitchFamily="34" charset="0"/>
                <a:hlinkClick r:id="rId3"/>
              </a:rPr>
              <a:t>Grade 2 </a:t>
            </a:r>
            <a:r>
              <a:rPr lang="en-US" u="sng" dirty="0">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9"/>
                  </a:ext>
                </a:extLst>
              </a:rPr>
              <a:t>example</a:t>
            </a:r>
            <a:r>
              <a:rPr lang="en-US" dirty="0">
                <a:latin typeface="Franklin Gothic Book" panose="020B0503020102020204" pitchFamily="34" charset="0"/>
              </a:rPr>
              <a:t>, the teacher provides a statement about who the Maya were, where they lived, and that their ancestors are still present in Mexico today before students engage with a source about the Maya. </a:t>
            </a:r>
          </a:p>
        </p:txBody>
      </p:sp>
      <p:graphicFrame>
        <p:nvGraphicFramePr>
          <p:cNvPr id="607" name="Google Shape;607;g1f145736de9_0_8"/>
          <p:cNvGraphicFramePr/>
          <p:nvPr>
            <p:extLst>
              <p:ext uri="{D42A27DB-BD31-4B8C-83A1-F6EECF244321}">
                <p14:modId xmlns:p14="http://schemas.microsoft.com/office/powerpoint/2010/main" val="434692885"/>
              </p:ext>
            </p:extLst>
          </p:nvPr>
        </p:nvGraphicFramePr>
        <p:xfrm>
          <a:off x="544550" y="2472475"/>
          <a:ext cx="10670100" cy="1767350"/>
        </p:xfrm>
        <a:graphic>
          <a:graphicData uri="http://schemas.openxmlformats.org/drawingml/2006/table">
            <a:tbl>
              <a:tblPr firstRow="1">
                <a:noFill/>
                <a:tableStyleId>{7D4F87D2-B31D-4A5B-840A-ADB18C62B1F1}</a:tableStyleId>
              </a:tblPr>
              <a:tblGrid>
                <a:gridCol w="10670100">
                  <a:extLst>
                    <a:ext uri="{9D8B030D-6E8A-4147-A177-3AD203B41FA5}">
                      <a16:colId xmlns:a16="http://schemas.microsoft.com/office/drawing/2014/main" val="20000"/>
                    </a:ext>
                  </a:extLst>
                </a:gridCol>
              </a:tblGrid>
              <a:tr h="1767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rgbClr val="000000"/>
                          </a:solidFill>
                          <a:effectLst/>
                          <a:latin typeface="Franklin Gothic Book" panose="020B0503020102020204" pitchFamily="34" charset="0"/>
                          <a:ea typeface="Arial"/>
                          <a:cs typeface="Arial"/>
                          <a:sym typeface="Arial"/>
                        </a:rPr>
                        <a:t>Inform students that one of the largest groups found in the Yucatan peninsula was the Maya and identify where they were located on the infographic map. Explain that they were an ancient indigenous group who lived a very long time ago, and their ancestors still live there today. Show students two video clips: </a:t>
                      </a:r>
                      <a:r>
                        <a:rPr lang="en-US" sz="1600" b="0" i="0" u="sng" strike="noStrike" cap="none" dirty="0">
                          <a:solidFill>
                            <a:srgbClr val="000000"/>
                          </a:solidFill>
                          <a:effectLst/>
                          <a:latin typeface="Franklin Gothic Book" panose="020B0503020102020204" pitchFamily="34" charset="0"/>
                          <a:ea typeface="Arial"/>
                          <a:cs typeface="Arial"/>
                          <a:sym typeface="Arial"/>
                          <a:hlinkClick r:id="rId4"/>
                        </a:rPr>
                        <a:t>Ancient Maya 101</a:t>
                      </a:r>
                      <a:r>
                        <a:rPr lang="en-US" sz="1600" b="0" i="0" u="none" strike="noStrike" cap="none" dirty="0">
                          <a:solidFill>
                            <a:srgbClr val="000000"/>
                          </a:solidFill>
                          <a:effectLst/>
                          <a:latin typeface="Franklin Gothic Book" panose="020B0503020102020204" pitchFamily="34" charset="0"/>
                          <a:ea typeface="Arial"/>
                          <a:cs typeface="Arial"/>
                          <a:sym typeface="Arial"/>
                        </a:rPr>
                        <a:t>, which discusses what artifacts show about Maya lifestyle and culture, and </a:t>
                      </a:r>
                      <a:r>
                        <a:rPr lang="en-US" sz="1600" b="0" i="0" u="sng" strike="noStrike" cap="none" dirty="0">
                          <a:solidFill>
                            <a:srgbClr val="000000"/>
                          </a:solidFill>
                          <a:effectLst/>
                          <a:latin typeface="Franklin Gothic Book" panose="020B0503020102020204" pitchFamily="34" charset="0"/>
                          <a:ea typeface="Arial"/>
                          <a:cs typeface="Arial"/>
                          <a:sym typeface="Arial"/>
                          <a:hlinkClick r:id="rId5"/>
                        </a:rPr>
                        <a:t>Maya People</a:t>
                      </a:r>
                      <a:r>
                        <a:rPr lang="en-US" sz="1600" b="0" i="0" u="none" strike="noStrike" cap="none" dirty="0">
                          <a:solidFill>
                            <a:srgbClr val="000000"/>
                          </a:solidFill>
                          <a:effectLst/>
                          <a:latin typeface="Franklin Gothic Book" panose="020B0503020102020204" pitchFamily="34" charset="0"/>
                          <a:ea typeface="Arial"/>
                          <a:cs typeface="Arial"/>
                          <a:sym typeface="Arial"/>
                        </a:rPr>
                        <a:t>, which provides more information about Maya culture and how it is still seen among the descendants of Maya people today. Share the following questions to students before watching the videos so they can be looking for this information as they watch:</a:t>
                      </a:r>
                    </a:p>
                  </a:txBody>
                  <a:tcPr marL="91425" marR="91425" marT="91425" marB="91425">
                    <a:lnL w="76200" cap="flat" cmpd="sng">
                      <a:solidFill>
                        <a:srgbClr val="222222"/>
                      </a:solidFill>
                      <a:prstDash val="solid"/>
                      <a:round/>
                      <a:headEnd type="none" w="sm" len="sm"/>
                      <a:tailEnd type="none" w="sm" len="sm"/>
                    </a:lnL>
                    <a:lnR w="76200" cap="flat" cmpd="sng">
                      <a:solidFill>
                        <a:srgbClr val="222222"/>
                      </a:solidFill>
                      <a:prstDash val="solid"/>
                      <a:round/>
                      <a:headEnd type="none" w="sm" len="sm"/>
                      <a:tailEnd type="none" w="sm" len="sm"/>
                    </a:lnR>
                    <a:lnT w="76200" cap="flat" cmpd="sng">
                      <a:solidFill>
                        <a:srgbClr val="222222"/>
                      </a:solidFill>
                      <a:prstDash val="solid"/>
                      <a:round/>
                      <a:headEnd type="none" w="sm" len="sm"/>
                      <a:tailEnd type="none" w="sm" len="sm"/>
                    </a:lnT>
                    <a:lnB w="76200" cap="flat" cmpd="sng">
                      <a:solidFill>
                        <a:srgbClr val="22222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226c2c9ea0_1_12"/>
          <p:cNvSpPr txBox="1">
            <a:spLocks noGrp="1"/>
          </p:cNvSpPr>
          <p:nvPr>
            <p:ph type="title"/>
          </p:nvPr>
        </p:nvSpPr>
        <p:spPr>
          <a:xfrm>
            <a:off x="438350" y="2750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 Application (1)</a:t>
            </a:r>
            <a:r>
              <a:rPr lang="en-US" sz="3000" b="1" dirty="0">
                <a:latin typeface="Franklin Gothic Medium" panose="020B0603020102020204" pitchFamily="34" charset="0"/>
                <a:ea typeface="Libre Franklin"/>
                <a:cs typeface="Libre Franklin"/>
                <a:sym typeface="Libre Franklin"/>
              </a:rPr>
              <a:t> </a:t>
            </a:r>
            <a:endParaRPr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613" name="Google Shape;613;g2226c2c9ea0_1_12"/>
          <p:cNvSpPr txBox="1">
            <a:spLocks noGrp="1"/>
          </p:cNvSpPr>
          <p:nvPr>
            <p:ph type="body" idx="1"/>
          </p:nvPr>
        </p:nvSpPr>
        <p:spPr>
          <a:xfrm>
            <a:off x="0" y="1191725"/>
            <a:ext cx="8443500" cy="4265700"/>
          </a:xfrm>
          <a:prstGeom prst="rect">
            <a:avLst/>
          </a:prstGeom>
        </p:spPr>
        <p:txBody>
          <a:bodyPr spcFirstLastPara="1" wrap="square" lIns="91425" tIns="45700" rIns="91425" bIns="45700" anchor="t" anchorCtr="0">
            <a:noAutofit/>
          </a:bodyPr>
          <a:lstStyle/>
          <a:p>
            <a:pPr marL="457200" lvl="0" indent="-390525" algn="l" rtl="0">
              <a:lnSpc>
                <a:spcPct val="120000"/>
              </a:lnSpc>
              <a:spcBef>
                <a:spcPts val="1000"/>
              </a:spcBef>
              <a:spcAft>
                <a:spcPts val="0"/>
              </a:spcAft>
              <a:buSzPts val="2550"/>
              <a:buFont typeface="Libre Franklin"/>
              <a:buChar char="•"/>
            </a:pPr>
            <a:r>
              <a:rPr lang="en-US" sz="2200" dirty="0">
                <a:solidFill>
                  <a:schemeClr val="dk1"/>
                </a:solidFill>
                <a:highlight>
                  <a:schemeClr val="lt1"/>
                </a:highlight>
                <a:latin typeface="Franklin Gothic Book" panose="020B0503020102020204" pitchFamily="34" charset="0"/>
              </a:rPr>
              <a:t>Access your </a:t>
            </a:r>
            <a:r>
              <a:rPr lang="en-US" sz="2200" u="sng" dirty="0">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2"/>
                  </a:ext>
                </a:extLst>
              </a:rPr>
              <a:t>Module Four </a:t>
            </a:r>
            <a:r>
              <a:rPr lang="en-US" sz="2200" u="sng" dirty="0">
                <a:solidFill>
                  <a:schemeClr val="hlink"/>
                </a:solidFill>
                <a:latin typeface="Franklin Gothic Book" panose="020B0503020102020204" pitchFamily="34" charset="0"/>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2"/>
                  </a:ext>
                </a:extLst>
              </a:rPr>
              <a:t>Notecatcher</a:t>
            </a:r>
            <a:r>
              <a:rPr lang="en-US" sz="2200" dirty="0">
                <a:solidFill>
                  <a:schemeClr val="dk1"/>
                </a:solidFill>
                <a:latin typeface="Franklin Gothic Book" panose="020B0503020102020204" pitchFamily="34" charset="0"/>
              </a:rPr>
              <a:t> and record your definition of framing the source. </a:t>
            </a:r>
          </a:p>
          <a:p>
            <a:pPr marL="457200" lvl="0" indent="-390525" algn="l" rtl="0">
              <a:lnSpc>
                <a:spcPct val="120000"/>
              </a:lnSpc>
              <a:spcBef>
                <a:spcPts val="1000"/>
              </a:spcBef>
              <a:spcAft>
                <a:spcPts val="0"/>
              </a:spcAft>
              <a:buSzPts val="2550"/>
              <a:buFont typeface="Libre Franklin"/>
              <a:buChar char="•"/>
            </a:pPr>
            <a:r>
              <a:rPr lang="en-US" sz="2200" dirty="0">
                <a:solidFill>
                  <a:schemeClr val="dk1"/>
                </a:solidFill>
                <a:highlight>
                  <a:schemeClr val="lt1"/>
                </a:highlight>
                <a:latin typeface="Franklin Gothic Book" panose="020B0503020102020204" pitchFamily="34" charset="0"/>
              </a:rPr>
              <a:t>Access a text-based source from your curated source set from Module Two of the </a:t>
            </a:r>
            <a:r>
              <a:rPr lang="en-US" sz="2200" i="1" dirty="0">
                <a:solidFill>
                  <a:schemeClr val="dk1"/>
                </a:solidFill>
                <a:highlight>
                  <a:schemeClr val="lt1"/>
                </a:highlight>
                <a:latin typeface="Franklin Gothic Book" panose="020B0503020102020204" pitchFamily="34" charset="0"/>
              </a:rPr>
              <a:t>Supporting Students in Using Evidence </a:t>
            </a:r>
            <a:r>
              <a:rPr lang="en-US" sz="2200" dirty="0">
                <a:solidFill>
                  <a:schemeClr val="dk1"/>
                </a:solidFill>
                <a:highlight>
                  <a:schemeClr val="lt1"/>
                </a:highlight>
                <a:latin typeface="Franklin Gothic Book" panose="020B0503020102020204" pitchFamily="34" charset="0"/>
              </a:rPr>
              <a:t>Model Series.</a:t>
            </a:r>
          </a:p>
          <a:p>
            <a:pPr marL="66675" lvl="0" indent="0" algn="l" rtl="0">
              <a:lnSpc>
                <a:spcPct val="120000"/>
              </a:lnSpc>
              <a:spcBef>
                <a:spcPts val="1000"/>
              </a:spcBef>
              <a:spcAft>
                <a:spcPts val="0"/>
              </a:spcAft>
              <a:buClr>
                <a:schemeClr val="dk1"/>
              </a:buClr>
              <a:buSzPts val="2550"/>
              <a:buNone/>
            </a:pPr>
            <a:r>
              <a:rPr lang="en-US" sz="2200" b="1" dirty="0">
                <a:solidFill>
                  <a:srgbClr val="222222"/>
                </a:solidFill>
                <a:latin typeface="Franklin Gothic Book" panose="020B0503020102020204" pitchFamily="34" charset="0"/>
              </a:rPr>
              <a:t>Generate interest in the source by framing the source.</a:t>
            </a:r>
            <a:r>
              <a:rPr lang="en-US" sz="2200" dirty="0">
                <a:solidFill>
                  <a:srgbClr val="222222"/>
                </a:solidFill>
                <a:latin typeface="Franklin Gothic Book" panose="020B0503020102020204" pitchFamily="34" charset="0"/>
              </a:rPr>
              <a:t> </a:t>
            </a:r>
          </a:p>
          <a:p>
            <a:pPr marL="914400" lvl="1" indent="-390525" algn="l" rtl="0">
              <a:lnSpc>
                <a:spcPct val="120000"/>
              </a:lnSpc>
              <a:spcBef>
                <a:spcPts val="0"/>
              </a:spcBef>
              <a:spcAft>
                <a:spcPts val="0"/>
              </a:spcAft>
              <a:buClr>
                <a:srgbClr val="222222"/>
              </a:buClr>
              <a:buSzPts val="2550"/>
              <a:buFont typeface="Calibri"/>
              <a:buChar char="•"/>
            </a:pPr>
            <a:r>
              <a:rPr lang="en-US" sz="2200" dirty="0">
                <a:solidFill>
                  <a:schemeClr val="dk1"/>
                </a:solidFill>
                <a:latin typeface="Franklin Gothic Book" panose="020B0503020102020204" pitchFamily="34" charset="0"/>
              </a:rPr>
              <a:t>Provide a statement about the purpose of their learning with the source or create a head note. </a:t>
            </a:r>
          </a:p>
          <a:p>
            <a:pPr marL="914400" lvl="1" indent="-400050" algn="l" rtl="0">
              <a:lnSpc>
                <a:spcPct val="120000"/>
              </a:lnSpc>
              <a:spcBef>
                <a:spcPts val="0"/>
              </a:spcBef>
              <a:spcAft>
                <a:spcPts val="0"/>
              </a:spcAft>
              <a:buClr>
                <a:schemeClr val="dk1"/>
              </a:buClr>
              <a:buSzPts val="2700"/>
              <a:buFont typeface="Calibri"/>
              <a:buChar char="•"/>
            </a:pPr>
            <a:r>
              <a:rPr lang="en-US" sz="2200" dirty="0">
                <a:solidFill>
                  <a:schemeClr val="dk1"/>
                </a:solidFill>
                <a:latin typeface="Franklin Gothic Book" panose="020B0503020102020204" pitchFamily="34" charset="0"/>
              </a:rPr>
              <a:t>Record this statement on your notecatcher.</a:t>
            </a:r>
            <a:r>
              <a:rPr lang="en-US" sz="2200" dirty="0">
                <a:solidFill>
                  <a:schemeClr val="dk1"/>
                </a:solidFill>
                <a:latin typeface="Franklin Gothic Book" panose="020B0503020102020204" pitchFamily="34" charset="0"/>
                <a:ea typeface="Calibri"/>
                <a:cs typeface="Calibri"/>
                <a:sym typeface="Calibri"/>
              </a:rPr>
              <a:t> </a:t>
            </a:r>
          </a:p>
        </p:txBody>
      </p:sp>
      <p:pic>
        <p:nvPicPr>
          <p:cNvPr id="614" name="Google Shape;614;g2226c2c9ea0_1_1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595900" y="1949025"/>
            <a:ext cx="3596100" cy="23930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206d0acaa9d_0_35"/>
          <p:cNvSpPr txBox="1">
            <a:spLocks noGrp="1"/>
          </p:cNvSpPr>
          <p:nvPr>
            <p:ph type="title"/>
          </p:nvPr>
        </p:nvSpPr>
        <p:spPr>
          <a:xfrm>
            <a:off x="270675" y="258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(4)</a:t>
            </a:r>
            <a:endParaRPr sz="3000" b="1" dirty="0">
              <a:latin typeface="Franklin Gothic Medium" panose="020B0603020102020204" pitchFamily="34" charset="0"/>
              <a:ea typeface="Libre Franklin"/>
              <a:cs typeface="Libre Franklin"/>
              <a:sym typeface="Libre Franklin"/>
            </a:endParaRPr>
          </a:p>
        </p:txBody>
      </p:sp>
      <p:sp>
        <p:nvSpPr>
          <p:cNvPr id="620" name="Google Shape;620;g206d0acaa9d_0_35"/>
          <p:cNvSpPr txBox="1">
            <a:spLocks noGrp="1"/>
          </p:cNvSpPr>
          <p:nvPr>
            <p:ph type="body" idx="1"/>
          </p:nvPr>
        </p:nvSpPr>
        <p:spPr>
          <a:xfrm>
            <a:off x="193524" y="1463800"/>
            <a:ext cx="7753652" cy="4313100"/>
          </a:xfrm>
          <a:prstGeom prst="rect">
            <a:avLst/>
          </a:prstGeom>
        </p:spPr>
        <p:txBody>
          <a:bodyPr spcFirstLastPara="1" wrap="square" lIns="91425" tIns="45700" rIns="91425" bIns="45700" anchor="t" anchorCtr="0">
            <a:normAutofit/>
          </a:bodyPr>
          <a:lstStyle/>
          <a:p>
            <a:pPr marL="88900" lvl="0" indent="0" algn="l" rtl="0">
              <a:lnSpc>
                <a:spcPct val="110000"/>
              </a:lnSpc>
              <a:spcBef>
                <a:spcPts val="1000"/>
              </a:spcBef>
              <a:spcAft>
                <a:spcPts val="0"/>
              </a:spcAft>
              <a:buSzPts val="2200"/>
              <a:buNone/>
            </a:pPr>
            <a:r>
              <a:rPr lang="en-US" sz="3200" b="1" dirty="0">
                <a:latin typeface="Franklin Gothic Book" panose="020B0503020102020204" pitchFamily="34" charset="0"/>
              </a:rPr>
              <a:t>Generate interest</a:t>
            </a:r>
            <a:r>
              <a:rPr lang="en-US" sz="3200" dirty="0">
                <a:latin typeface="Franklin Gothic Book" panose="020B0503020102020204" pitchFamily="34" charset="0"/>
              </a:rPr>
              <a:t> in the source by:</a:t>
            </a:r>
          </a:p>
          <a:p>
            <a:pPr marL="88900" indent="0">
              <a:lnSpc>
                <a:spcPct val="110000"/>
              </a:lnSpc>
              <a:buSzPts val="2200"/>
              <a:buNone/>
            </a:pPr>
            <a:r>
              <a:rPr lang="en-US" sz="2400" b="1" dirty="0">
                <a:latin typeface="Franklin Gothic Book" panose="020B0503020102020204" pitchFamily="34" charset="0"/>
              </a:rPr>
              <a:t>Engaging in Explicit Teaching and Modeling of the topic</a:t>
            </a:r>
          </a:p>
          <a:p>
            <a:pPr marL="1003300" lvl="1" indent="-457200">
              <a:lnSpc>
                <a:spcPct val="110000"/>
              </a:lnSpc>
              <a:buSzPts val="2200"/>
            </a:pPr>
            <a:r>
              <a:rPr lang="en-US" sz="2000" dirty="0">
                <a:latin typeface="Franklin Gothic Book" panose="020B0503020102020204" pitchFamily="34" charset="0"/>
              </a:rPr>
              <a:t>In order for a student to understand a source, students need to understand the topic the source engages with or relates to. Prior to engaging with a source, educators must use explicit teaching and modeling when/in presenting concepts to students so that students feel confident when engaging with a source. </a:t>
            </a:r>
            <a:endParaRPr sz="2000" dirty="0">
              <a:latin typeface="Franklin Gothic Book" panose="020B0503020102020204" pitchFamily="34" charset="0"/>
            </a:endParaRPr>
          </a:p>
        </p:txBody>
      </p:sp>
      <p:pic>
        <p:nvPicPr>
          <p:cNvPr id="621" name="Google Shape;621;g206d0acaa9d_0_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17225" y="1497850"/>
            <a:ext cx="3574425" cy="2017713"/>
          </a:xfrm>
          <a:prstGeom prst="rect">
            <a:avLst/>
          </a:prstGeom>
          <a:noFill/>
          <a:ln>
            <a:noFill/>
          </a:ln>
        </p:spPr>
      </p:pic>
      <p:pic>
        <p:nvPicPr>
          <p:cNvPr id="622" name="Google Shape;622;g206d0acaa9d_0_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210400" y="1193749"/>
            <a:ext cx="3788076" cy="354275"/>
          </a:xfrm>
          <a:prstGeom prst="rect">
            <a:avLst/>
          </a:prstGeom>
          <a:noFill/>
          <a:ln>
            <a:noFill/>
          </a:ln>
        </p:spPr>
      </p:pic>
      <p:pic>
        <p:nvPicPr>
          <p:cNvPr id="623" name="Google Shape;623;g206d0acaa9d_0_3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666375" y="3380173"/>
            <a:ext cx="2962050" cy="220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226c2c9ea0_1_2"/>
          <p:cNvSpPr txBox="1">
            <a:spLocks noGrp="1"/>
          </p:cNvSpPr>
          <p:nvPr>
            <p:ph type="title"/>
          </p:nvPr>
        </p:nvSpPr>
        <p:spPr>
          <a:xfrm>
            <a:off x="270675" y="8108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(5)</a:t>
            </a:r>
            <a:endParaRPr sz="3000" b="1" dirty="0">
              <a:latin typeface="Franklin Gothic Medium" panose="020B0603020102020204" pitchFamily="34" charset="0"/>
              <a:ea typeface="Libre Franklin"/>
              <a:cs typeface="Libre Franklin"/>
              <a:sym typeface="Libre Franklin"/>
            </a:endParaRPr>
          </a:p>
        </p:txBody>
      </p:sp>
      <p:sp>
        <p:nvSpPr>
          <p:cNvPr id="629" name="Google Shape;629;g2226c2c9ea0_1_2"/>
          <p:cNvSpPr txBox="1">
            <a:spLocks noGrp="1"/>
          </p:cNvSpPr>
          <p:nvPr>
            <p:ph type="body" idx="1"/>
          </p:nvPr>
        </p:nvSpPr>
        <p:spPr>
          <a:xfrm>
            <a:off x="0" y="1449874"/>
            <a:ext cx="9045900" cy="1832400"/>
          </a:xfrm>
          <a:prstGeom prst="rect">
            <a:avLst/>
          </a:prstGeom>
        </p:spPr>
        <p:txBody>
          <a:bodyPr spcFirstLastPara="1" wrap="square" lIns="91425" tIns="45700" rIns="91425" bIns="45700" anchor="t" anchorCtr="0">
            <a:noAutofit/>
          </a:bodyPr>
          <a:lstStyle/>
          <a:p>
            <a:pPr marL="107950" lvl="0" indent="0" algn="l" rtl="0">
              <a:spcBef>
                <a:spcPts val="1000"/>
              </a:spcBef>
              <a:spcAft>
                <a:spcPts val="0"/>
              </a:spcAft>
              <a:buSzPts val="1900"/>
              <a:buNone/>
            </a:pPr>
            <a:r>
              <a:rPr lang="en-US" sz="2900" b="1" dirty="0"/>
              <a:t>Generate interest</a:t>
            </a:r>
            <a:r>
              <a:rPr lang="en-US" sz="2900" dirty="0"/>
              <a:t> in the source by:</a:t>
            </a:r>
          </a:p>
          <a:p>
            <a:pPr marL="107950" lvl="0" indent="0" algn="l" rtl="0">
              <a:spcBef>
                <a:spcPts val="1000"/>
              </a:spcBef>
              <a:spcAft>
                <a:spcPts val="0"/>
              </a:spcAft>
              <a:buSzPts val="1900"/>
              <a:buNone/>
            </a:pPr>
            <a:endParaRPr lang="en-US" sz="2900" b="1" dirty="0"/>
          </a:p>
          <a:p>
            <a:pPr marL="107950" lvl="0" indent="0" algn="l" rtl="0">
              <a:spcBef>
                <a:spcPts val="1000"/>
              </a:spcBef>
              <a:spcAft>
                <a:spcPts val="0"/>
              </a:spcAft>
              <a:buSzPts val="1900"/>
              <a:buNone/>
            </a:pPr>
            <a:r>
              <a:rPr lang="en-US" sz="2500" b="1" dirty="0"/>
              <a:t>Engaging in Explicit Teaching and Modeling of the topic</a:t>
            </a:r>
            <a:endParaRPr sz="2100" dirty="0">
              <a:solidFill>
                <a:srgbClr val="222222"/>
              </a:solidFill>
            </a:endParaRPr>
          </a:p>
        </p:txBody>
      </p:sp>
      <p:pic>
        <p:nvPicPr>
          <p:cNvPr id="630" name="Google Shape;630;g2226c2c9ea0_1_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03925" y="921362"/>
            <a:ext cx="3788076" cy="354275"/>
          </a:xfrm>
          <a:prstGeom prst="rect">
            <a:avLst/>
          </a:prstGeom>
          <a:noFill/>
          <a:ln>
            <a:noFill/>
          </a:ln>
        </p:spPr>
      </p:pic>
      <p:pic>
        <p:nvPicPr>
          <p:cNvPr id="631" name="Google Shape;631;g2226c2c9ea0_1_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162200" y="1449874"/>
            <a:ext cx="2464325" cy="1832425"/>
          </a:xfrm>
          <a:prstGeom prst="rect">
            <a:avLst/>
          </a:prstGeom>
          <a:noFill/>
          <a:ln>
            <a:noFill/>
          </a:ln>
        </p:spPr>
      </p:pic>
      <p:sp>
        <p:nvSpPr>
          <p:cNvPr id="632" name="Google Shape;632;g2226c2c9ea0_1_2"/>
          <p:cNvSpPr txBox="1"/>
          <p:nvPr/>
        </p:nvSpPr>
        <p:spPr>
          <a:xfrm>
            <a:off x="-744737" y="2961574"/>
            <a:ext cx="11657576" cy="2801400"/>
          </a:xfrm>
          <a:prstGeom prst="rect">
            <a:avLst/>
          </a:prstGeom>
          <a:noFill/>
          <a:ln>
            <a:noFill/>
          </a:ln>
        </p:spPr>
        <p:txBody>
          <a:bodyPr spcFirstLastPara="1" wrap="square" lIns="91425" tIns="91425" rIns="91425" bIns="91425" anchor="t" anchorCtr="0">
            <a:spAutoFit/>
          </a:bodyPr>
          <a:lstStyle/>
          <a:p>
            <a:pPr marL="1009650" lvl="2" algn="l" rtl="0">
              <a:spcBef>
                <a:spcPts val="0"/>
              </a:spcBef>
              <a:spcAft>
                <a:spcPts val="0"/>
              </a:spcAft>
              <a:buClr>
                <a:srgbClr val="222222"/>
              </a:buClr>
              <a:buSzPts val="2100"/>
            </a:pPr>
            <a:r>
              <a:rPr lang="en-US" sz="2300" dirty="0">
                <a:solidFill>
                  <a:srgbClr val="222222"/>
                </a:solidFill>
                <a:latin typeface="Libre Franklin"/>
                <a:ea typeface="Libre Franklin"/>
                <a:cs typeface="Libre Franklin"/>
                <a:sym typeface="Libre Franklin"/>
              </a:rPr>
              <a:t>For example, teachers must: </a:t>
            </a:r>
            <a:endParaRPr sz="2300" dirty="0">
              <a:solidFill>
                <a:srgbClr val="222222"/>
              </a:solidFill>
              <a:latin typeface="Libre Franklin"/>
              <a:ea typeface="Libre Franklin"/>
              <a:cs typeface="Libre Franklin"/>
              <a:sym typeface="Libre Franklin"/>
            </a:endParaRPr>
          </a:p>
          <a:p>
            <a:pPr marL="1828800" lvl="3" indent="-361950" algn="l" rtl="0">
              <a:spcBef>
                <a:spcPts val="0"/>
              </a:spcBef>
              <a:spcAft>
                <a:spcPts val="0"/>
              </a:spcAft>
              <a:buClr>
                <a:srgbClr val="222222"/>
              </a:buClr>
              <a:buSzPts val="2100"/>
              <a:buFont typeface="Libre Franklin"/>
              <a:buChar char="•"/>
            </a:pPr>
            <a:r>
              <a:rPr lang="en-US" sz="2100" dirty="0">
                <a:solidFill>
                  <a:srgbClr val="222222"/>
                </a:solidFill>
                <a:latin typeface="Libre Franklin"/>
                <a:ea typeface="Libre Franklin"/>
                <a:cs typeface="Libre Franklin"/>
                <a:sym typeface="Libre Franklin"/>
              </a:rPr>
              <a:t>Provide clear, detailed instructions and explanations and chunk content to support students in synthesizing their knowledge of the disciplinary strand and/or inquiry standards that supports a student’s understanding of the source; and</a:t>
            </a:r>
            <a:endParaRPr sz="2100" dirty="0">
              <a:solidFill>
                <a:srgbClr val="222222"/>
              </a:solidFill>
              <a:latin typeface="Libre Franklin"/>
              <a:ea typeface="Libre Franklin"/>
              <a:cs typeface="Libre Franklin"/>
              <a:sym typeface="Libre Franklin"/>
            </a:endParaRPr>
          </a:p>
          <a:p>
            <a:pPr marL="1828800" lvl="3" indent="-361950" algn="l" rtl="0">
              <a:spcBef>
                <a:spcPts val="0"/>
              </a:spcBef>
              <a:spcAft>
                <a:spcPts val="0"/>
              </a:spcAft>
              <a:buClr>
                <a:srgbClr val="222222"/>
              </a:buClr>
              <a:buSzPts val="2100"/>
              <a:buFont typeface="Libre Franklin"/>
              <a:buChar char="•"/>
            </a:pPr>
            <a:r>
              <a:rPr lang="en-US" sz="2100" dirty="0">
                <a:solidFill>
                  <a:srgbClr val="222222"/>
                </a:solidFill>
                <a:latin typeface="Libre Franklin"/>
                <a:ea typeface="Libre Franklin"/>
                <a:cs typeface="Libre Franklin"/>
                <a:sym typeface="Libre Franklin"/>
              </a:rPr>
              <a:t>Strike a balance in how much information is provided as providing too much information could prevent a student from interacting with a source because they already know everything about it. </a:t>
            </a:r>
            <a:endParaRPr dirty="0">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KYED-536-1855</_dlc_DocId>
    <_dlc_DocIdUrl xmlns="3a62de7d-ba57-4f43-9dae-9623ba637be0">
      <Url>https://www.education.ky.gov/curriculum/standards/kyacadstand/_layouts/15/DocIdRedir.aspx?ID=KYED-536-1855</Url>
      <Description>KYED-536-1855</Description>
    </_dlc_DocIdUrl>
    <Content_x0020_Review_x0020_Status xmlns="3a62de7d-ba57-4f43-9dae-9623ba637be0"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05EE11-F183-46EC-A667-7F0285B9E73E}"/>
</file>

<file path=customXml/itemProps2.xml><?xml version="1.0" encoding="utf-8"?>
<ds:datastoreItem xmlns:ds="http://schemas.openxmlformats.org/officeDocument/2006/customXml" ds:itemID="{1A53A5EB-2CA1-4226-AD00-26F4CF9F1793}">
  <ds:schemaRef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3a62de7d-ba57-4f43-9dae-9623ba637be0"/>
    <ds:schemaRef ds:uri="http://purl.org/dc/elements/1.1/"/>
    <ds:schemaRef ds:uri="http://purl.org/dc/terms/"/>
    <ds:schemaRef ds:uri="http://schemas.openxmlformats.org/package/2006/metadata/core-properties"/>
    <ds:schemaRef ds:uri="http://schemas.microsoft.com/sharepoint/v3"/>
    <ds:schemaRef ds:uri="http://purl.org/dc/dcmitype/"/>
  </ds:schemaRefs>
</ds:datastoreItem>
</file>

<file path=customXml/itemProps3.xml><?xml version="1.0" encoding="utf-8"?>
<ds:datastoreItem xmlns:ds="http://schemas.openxmlformats.org/officeDocument/2006/customXml" ds:itemID="{E39ED374-C83E-4C19-AB25-1108E7AF46D1}">
  <ds:schemaRefs>
    <ds:schemaRef ds:uri="http://schemas.microsoft.com/sharepoint/events"/>
  </ds:schemaRefs>
</ds:datastoreItem>
</file>

<file path=customXml/itemProps4.xml><?xml version="1.0" encoding="utf-8"?>
<ds:datastoreItem xmlns:ds="http://schemas.openxmlformats.org/officeDocument/2006/customXml" ds:itemID="{5BD0E5BE-B4DE-4983-A09F-B021F280A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13344</TotalTime>
  <Words>6131</Words>
  <Application>Microsoft Office PowerPoint</Application>
  <PresentationFormat>Widescreen</PresentationFormat>
  <Paragraphs>420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Supporting Students in Using Evidence2</vt:lpstr>
      <vt:lpstr>Introduction</vt:lpstr>
      <vt:lpstr>Supporting Students When Engaging With Complex Sources </vt:lpstr>
      <vt:lpstr>Supporting Students When Engaging With Complex Sources: Before Engaging with the Source(s)  (1)</vt:lpstr>
      <vt:lpstr>Supporting Students When Engaging With Complex Sources: Before Engaging with the Source(s) (2)</vt:lpstr>
      <vt:lpstr>Supporting Students When Engaging With Complex Sources: Before Engaging with the Source(s)  (3) </vt:lpstr>
      <vt:lpstr>Before Engaging with the Source(s): Application (1)  </vt:lpstr>
      <vt:lpstr>Supporting Students When Engaging With Complex Sources: Before Engaging with the Source(s)  (4)</vt:lpstr>
      <vt:lpstr>Supporting Students When Engaging With Complex Sources: Before Engaging with the Source(s) (5)</vt:lpstr>
      <vt:lpstr>Supporting Students When Engaging With Complex Sources: Before Engaging with the Source(s) (6) </vt:lpstr>
      <vt:lpstr>Before Engaging with the Source(s): Application (2) </vt:lpstr>
      <vt:lpstr>Supporting Students When Engaging With Complex Sources: Before Engaging with the Source(s) (7)</vt:lpstr>
      <vt:lpstr>Before Engaging with the Source(s): Application (3) </vt:lpstr>
      <vt:lpstr>Supporting Students When Engaging With Complex Sources: Before Engaging with the Source(s) (9)</vt:lpstr>
      <vt:lpstr>Supporting Students When Engaging With Complex Sources: Before Engaging with the Source(s) (10) </vt:lpstr>
      <vt:lpstr>Before Engaging with the Source(s): Application (4)</vt:lpstr>
      <vt:lpstr>Supporting Students When Engaging With Complex Sources: Before Engaging with the Source(s) (11) </vt:lpstr>
      <vt:lpstr>Supporting Students When Engaging With Complex Sources: Before Engaging with the Source(s) (12) </vt:lpstr>
      <vt:lpstr>Supporting Students When Engaging With Complex Sources: Before Engaging with the Source(s) (13) </vt:lpstr>
      <vt:lpstr>Before Engaging with the Source(s): Application (5)</vt:lpstr>
      <vt:lpstr>Supporting Students When Engaging With Complex Sources: Before Engaging with the Source(s) (14) </vt:lpstr>
      <vt:lpstr>Supporting Students When Engaging With Complex Sources: Before Engaging with the Source(s) (15) </vt:lpstr>
      <vt:lpstr>Before Engaging with the Source(s): Application </vt:lpstr>
      <vt:lpstr>Supporting Students When Engaging With Complex Sources: Before Engaging with the Source(s) (16) </vt:lpstr>
      <vt:lpstr>Supporting Students When Engaging With Complex Sources: Before Engaging with the Source(s) (17) </vt:lpstr>
      <vt:lpstr>Before Engaging with the Source(s): Application</vt:lpstr>
      <vt:lpstr>Check For Understanding </vt:lpstr>
      <vt:lpstr>Conclusion of Module Four of the Supporting Students in Using Evidence module series </vt:lpstr>
      <vt:lpstr>Supporting Students in Using Evidence3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Ransom, Heather - Division of Academic Program Standards</cp:lastModifiedBy>
  <cp:revision>16</cp:revision>
  <dcterms:created xsi:type="dcterms:W3CDTF">2021-11-08T14:53:11Z</dcterms:created>
  <dcterms:modified xsi:type="dcterms:W3CDTF">2025-12-09T16:23:08Z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514524c5-2726-4c70-84b3-c2fbb42154d4</vt:lpwstr>
  </property>
  <property fmtid="{D5CDD505-2E9C-101B-9397-08002B2CF9AE}" pid="4" name="MSIP_Label_eb544694-0027-44fa-bee4-2648c0363f9d_Enabled">
    <vt:lpwstr>true</vt:lpwstr>
  </property>
  <property fmtid="{D5CDD505-2E9C-101B-9397-08002B2CF9AE}" pid="5" name="MSIP_Label_eb544694-0027-44fa-bee4-2648c0363f9d_SetDate">
    <vt:lpwstr>2024-07-30T18:48:14Z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13cd3e46-7463-457b-84cb-9e9570c1b614</vt:lpwstr>
  </property>
  <property fmtid="{D5CDD505-2E9C-101B-9397-08002B2CF9AE}" pid="10" name="MSIP_Label_eb544694-0027-44fa-bee4-2648c0363f9d_ContentBits">
    <vt:lpwstr>0</vt:lpwstr>
  </property>
</Properties>
</file>