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37"/>
  </p:notesMasterIdLst>
  <p:sldIdLst>
    <p:sldId id="256" r:id="rId6"/>
    <p:sldId id="257" r:id="rId7"/>
    <p:sldId id="360" r:id="rId8"/>
    <p:sldId id="263" r:id="rId9"/>
    <p:sldId id="260" r:id="rId10"/>
    <p:sldId id="347" r:id="rId11"/>
    <p:sldId id="259" r:id="rId12"/>
    <p:sldId id="271" r:id="rId13"/>
    <p:sldId id="358" r:id="rId14"/>
    <p:sldId id="359" r:id="rId15"/>
    <p:sldId id="355" r:id="rId16"/>
    <p:sldId id="354" r:id="rId17"/>
    <p:sldId id="362" r:id="rId18"/>
    <p:sldId id="361" r:id="rId19"/>
    <p:sldId id="349" r:id="rId20"/>
    <p:sldId id="276" r:id="rId21"/>
    <p:sldId id="277" r:id="rId22"/>
    <p:sldId id="372" r:id="rId23"/>
    <p:sldId id="345" r:id="rId24"/>
    <p:sldId id="368" r:id="rId25"/>
    <p:sldId id="278" r:id="rId26"/>
    <p:sldId id="280" r:id="rId27"/>
    <p:sldId id="281" r:id="rId28"/>
    <p:sldId id="363" r:id="rId29"/>
    <p:sldId id="369" r:id="rId30"/>
    <p:sldId id="286" r:id="rId31"/>
    <p:sldId id="262" r:id="rId32"/>
    <p:sldId id="371" r:id="rId33"/>
    <p:sldId id="287" r:id="rId34"/>
    <p:sldId id="348" r:id="rId35"/>
    <p:sldId id="34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C40904-385E-6578-EC93-2F5898F423D2}" name="Ray, Micki - Office of Teaching and Learning" initials="" userId="S::micki.ray@education.ky.gov::a08fef2d-e290-42a4-abc6-bdc92162ba8c" providerId="AD"/>
  <p188:author id="{033E0111-3653-DDE5-496D-B2993283D92E}" name="Rowland, Chrystal - KDE Division Director" initials="RD" userId="S::chrystal.rowland@education.ky.gov::232cd432-b8f6-4e8f-8f71-30ca6c0cfd1a" providerId="AD"/>
  <p188:author id="{D464C43C-6425-35F1-A910-1896E6ED08C3}" name="Higgins, Misty - Division of Academic Program Standards" initials="MH" userId="S::Misty.Higgins@education.ky.gov::d003460c-33fe-4915-8b5f-f22610d64b75" providerId="AD"/>
  <p188:author id="{028B43A0-415C-F3DC-B54D-1A0E3BA6B17C}" name="DeMoisey, Fox - Division of Academic Program Standards" initials="FD" userId="S::fox.demoisey@education.ky.gov::02acd998-e3fc-4247-a358-0fda90afdf9d" providerId="AD"/>
  <p188:author id="{B295C1DE-6BDF-55AF-E374-9C716836EE43}" name="Clouse, Thomas - Division of Academic Program Standards" initials="CS" userId="S::thomas.clouse@education.ky.gov::d46703da-1c68-4b07-bf00-3c53a16c37d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EF0E6"/>
    <a:srgbClr val="DE18EA"/>
    <a:srgbClr val="5FBB8D"/>
    <a:srgbClr val="102649"/>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453" autoAdjust="0"/>
  </p:normalViewPr>
  <p:slideViewPr>
    <p:cSldViewPr snapToGrid="0">
      <p:cViewPr varScale="1">
        <p:scale>
          <a:sx n="49" d="100"/>
          <a:sy n="49" d="100"/>
        </p:scale>
        <p:origin x="37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ustomXml" Target="../customXml/item4.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658A1D-A1CD-4346-997A-DFBEF8D5CEF3}"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A8F72-32E6-4120-9E4A-4E0B6EB6FB1D}" type="slidenum">
              <a:rPr lang="en-US" smtClean="0"/>
              <a:t>‹#›</a:t>
            </a:fld>
            <a:endParaRPr lang="en-US"/>
          </a:p>
        </p:txBody>
      </p:sp>
    </p:spTree>
    <p:extLst>
      <p:ext uri="{BB962C8B-B14F-4D97-AF65-F5344CB8AC3E}">
        <p14:creationId xmlns:p14="http://schemas.microsoft.com/office/powerpoint/2010/main" val="4106774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tion.ky.gov/curriculum/standards/kyacadstand/Documents/Integrating_HQIRs_and_Deeper_Learning_to_Strengthen_Tier_1_Instruction.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 1-6] </a:t>
            </a:r>
            <a:r>
              <a:rPr lang="en-US"/>
              <a:t>Hello everyone, and welcome to the third module of a four-module series to support “Integrating Deeper Learning and HQIRs to Strengthen Tier 1 Instruction.” This module will focus on the learning science-based stage of Deep Learning. My name is Fox DeMoisey. I am joined today by Misty Higgins, and we are professional learning coordinators in the Division of Program Standards, Office of Teaching and Learning, at the Kentucky Department of Education.</a:t>
            </a:r>
          </a:p>
        </p:txBody>
      </p:sp>
      <p:sp>
        <p:nvSpPr>
          <p:cNvPr id="4" name="Slide Number Placeholder 3"/>
          <p:cNvSpPr>
            <a:spLocks noGrp="1"/>
          </p:cNvSpPr>
          <p:nvPr>
            <p:ph type="sldNum" sz="quarter" idx="5"/>
          </p:nvPr>
        </p:nvSpPr>
        <p:spPr/>
        <p:txBody>
          <a:bodyPr/>
          <a:lstStyle/>
          <a:p>
            <a:fld id="{D94A8F72-32E6-4120-9E4A-4E0B6EB6FB1D}" type="slidenum">
              <a:rPr lang="en-US" smtClean="0"/>
              <a:t>1</a:t>
            </a:fld>
            <a:endParaRPr lang="en-US"/>
          </a:p>
        </p:txBody>
      </p:sp>
    </p:spTree>
    <p:extLst>
      <p:ext uri="{BB962C8B-B14F-4D97-AF65-F5344CB8AC3E}">
        <p14:creationId xmlns:p14="http://schemas.microsoft.com/office/powerpoint/2010/main" val="3350380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[Misty]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Another overall idea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is that high-level questions are used to support consolidation of learning through cognitive and metacognitive processing of new knowledge and skills. Take just a moment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to read three related findings.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When students are asked to share their thinking and explain their problem-solving strategies, they must actively think about what they are learning which helps to encode the learning more elaborately and effectively. As students engage with probing questions, it helps them to activate prior learning, see how ideas connect, understand how things work and why. It also helps them to examine their preconceptions and misconceptions.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Research points to how the quality of the questions is more important that the quantity. Studies indicate that far too often, most of the questions being asked of students are low-level and fail to engage students in deeper learning. According to studies, it is more impactful to ask fewer, well-placed thoughtful questions that support consolidation and sense-making relevant to the intended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r>
              <a:rPr lang="en-US" b="1"/>
              <a:t>References: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4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9</a:t>
            </a:r>
            <a:r>
              <a:rPr lang="en-US"/>
              <a:t>Fuchs, L. S., Malone, A. S., Schumacher, R. F., </a:t>
            </a:r>
            <a:r>
              <a:rPr lang="en-US" err="1"/>
              <a:t>Namkung</a:t>
            </a:r>
            <a:r>
              <a:rPr lang="en-US"/>
              <a:t>, J., Hamlett, C. L., Jordan, N. C., Siegler, R. S., Gersten, R., &amp; Changas, P. (2016). Supported self-explaining during fraction intervention. </a:t>
            </a:r>
            <a:r>
              <a:rPr lang="en-US" i="1"/>
              <a:t>Journal of Educational Psychology, 108</a:t>
            </a:r>
            <a:r>
              <a:rPr lang="en-US" i="0"/>
              <a:t>(4</a:t>
            </a:r>
            <a:r>
              <a:rPr lang="en-US"/>
              <a:t>), 493. https://www.doi. org/10.1037/edu0000073 (ESSA Level 1)</a:t>
            </a: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2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Goodwin, B. (2020).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Learning that sticks: A brain-based model for K-12 instructional design and delivery.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Alexandria, VA: ASCD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71205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39381-12F6-AB66-FF52-0DA0D0C12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C3F2B-E528-D3B6-DF11-46CEF02C6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07F23B-F250-6A62-AD00-B15AD1BCC310}"/>
              </a:ext>
            </a:extLst>
          </p:cNvPr>
          <p:cNvSpPr>
            <a:spLocks noGrp="1"/>
          </p:cNvSpPr>
          <p:nvPr>
            <p:ph type="body" idx="1"/>
          </p:nvPr>
        </p:nvSpPr>
        <p:spPr/>
        <p:txBody>
          <a:bodyPr/>
          <a:lstStyle/>
          <a:p>
            <a:r>
              <a:rPr lang="en-US" b="0" i="0">
                <a:solidFill>
                  <a:srgbClr val="2B3545"/>
                </a:solidFill>
                <a:effectLst/>
                <a:latin typeface="Inter"/>
              </a:rPr>
              <a:t>(Misty) The next overall finding </a:t>
            </a:r>
            <a:r>
              <a:rPr lang="en-US" b="1" i="0">
                <a:solidFill>
                  <a:srgbClr val="2B3545"/>
                </a:solidFill>
                <a:effectLst/>
                <a:latin typeface="Inter"/>
              </a:rPr>
              <a:t>(click) </a:t>
            </a:r>
            <a:r>
              <a:rPr lang="en-US" b="0" i="0">
                <a:solidFill>
                  <a:srgbClr val="2B3545"/>
                </a:solidFill>
                <a:effectLst/>
                <a:latin typeface="Inter"/>
              </a:rPr>
              <a:t>points to the importance of peer-assisted consolidation of learning that draws from studies that show knowledge is socially constructed. This occurs when groups or pairs of learners engage in processing, discussing and practicing new learning together. Take a moment </a:t>
            </a:r>
            <a:r>
              <a:rPr lang="en-US" b="1" i="0">
                <a:solidFill>
                  <a:srgbClr val="2B3545"/>
                </a:solidFill>
                <a:effectLst/>
                <a:latin typeface="Inter"/>
              </a:rPr>
              <a:t>(click) </a:t>
            </a:r>
            <a:r>
              <a:rPr lang="en-US" b="0" i="0">
                <a:solidFill>
                  <a:srgbClr val="2B3545"/>
                </a:solidFill>
                <a:effectLst/>
                <a:latin typeface="Inter"/>
              </a:rPr>
              <a:t>to read though the related findings. </a:t>
            </a:r>
          </a:p>
          <a:p>
            <a:endParaRPr lang="en-US" b="0" i="0">
              <a:solidFill>
                <a:srgbClr val="2B3545"/>
              </a:solidFill>
              <a:effectLst/>
              <a:latin typeface="Inter"/>
            </a:endParaRPr>
          </a:p>
          <a:p>
            <a:r>
              <a:rPr lang="en-US" b="0" i="0">
                <a:solidFill>
                  <a:srgbClr val="2B3545"/>
                </a:solidFill>
                <a:effectLst/>
                <a:latin typeface="Inter"/>
              </a:rPr>
              <a:t>The use of peer-assisted learning should follow direct instruction to provide students opportunities to pause and process together as they work to make sense of the new information. When students engage in collaborative learning, the limited working memories of each individual student creates a larger, more effective collective working space. As groups members work interdependently, the cognitive load can be divided across a larger reservoir of capacity. </a:t>
            </a:r>
          </a:p>
          <a:p>
            <a:endParaRPr lang="en-US" b="0" i="0">
              <a:solidFill>
                <a:srgbClr val="2B3545"/>
              </a:solidFill>
              <a:effectLst/>
              <a:latin typeface="Inter"/>
            </a:endParaRPr>
          </a:p>
          <a:p>
            <a:r>
              <a:rPr lang="en-US" b="0" i="0">
                <a:solidFill>
                  <a:srgbClr val="2B3545"/>
                </a:solidFill>
                <a:effectLst/>
                <a:latin typeface="Inter"/>
              </a:rPr>
              <a:t>According to research, for peer-learning activities to have a positive impact and support consolidation of learning, they must be structured and integrate both individual accountability and positive interdependence. </a:t>
            </a:r>
          </a:p>
          <a:p>
            <a:endParaRPr lang="en-US" b="0" i="0">
              <a:solidFill>
                <a:srgbClr val="2B3545"/>
              </a:solidFill>
              <a:effectLst/>
              <a:latin typeface="Inter"/>
            </a:endParaRPr>
          </a:p>
          <a:p>
            <a:r>
              <a:rPr lang="en-US" b="1" i="0">
                <a:solidFill>
                  <a:srgbClr val="2B3545"/>
                </a:solidFill>
                <a:effectLst/>
                <a:latin typeface="Inter"/>
              </a:rPr>
              <a:t>References: </a:t>
            </a:r>
          </a:p>
          <a:p>
            <a:endParaRPr lang="en-US" b="1"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4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10</a:t>
            </a:r>
            <a:r>
              <a:rPr lang="en-US"/>
              <a:t>Tong, F., Irby, B. J., Lara-</a:t>
            </a:r>
            <a:r>
              <a:rPr lang="en-US" err="1"/>
              <a:t>Alecio</a:t>
            </a:r>
            <a:r>
              <a:rPr lang="en-US"/>
              <a:t>, R., Guerrero, C., Fan, Y., &amp; Huerta, M. (2014). A randomized study of a literacy-integrated science intervention for low-socio-economic status middle school students: Findings from first-year implementation. </a:t>
            </a:r>
            <a:r>
              <a:rPr lang="en-US" i="1"/>
              <a:t>International Journal of Science Education, 36(</a:t>
            </a:r>
            <a:r>
              <a:rPr lang="en-US"/>
              <a:t>12), 2083–2109. https://www.doi.org/ 10.1080/09500693.2014.883107 (ESSA Level 1) </a:t>
            </a:r>
            <a:endParaRPr lang="en-US" b="1" i="0">
              <a:solidFill>
                <a:srgbClr val="2B3545"/>
              </a:solidFill>
              <a:effectLst/>
              <a:latin typeface="Inter"/>
            </a:endParaRPr>
          </a:p>
          <a:p>
            <a:endParaRPr lang="en-US" b="0" i="0">
              <a:solidFill>
                <a:srgbClr val="2B3545"/>
              </a:solidFill>
              <a:effectLst/>
              <a:latin typeface="Inter"/>
            </a:endParaRPr>
          </a:p>
          <a:p>
            <a:r>
              <a:rPr lang="en-US" sz="1800" baseline="30000">
                <a:effectLst/>
                <a:latin typeface="Segoe UI" panose="020B0502040204020203" pitchFamily="34" charset="0"/>
              </a:rPr>
              <a:t>11 </a:t>
            </a:r>
            <a:r>
              <a:rPr lang="en-US" sz="1800" err="1">
                <a:effectLst/>
                <a:latin typeface="Segoe UI" panose="020B0502040204020203" pitchFamily="34" charset="0"/>
              </a:rPr>
              <a:t>Sweller</a:t>
            </a:r>
            <a:r>
              <a:rPr lang="en-US" sz="1800">
                <a:effectLst/>
                <a:latin typeface="Segoe UI" panose="020B0502040204020203" pitchFamily="34" charset="0"/>
              </a:rPr>
              <a:t>, J., van </a:t>
            </a:r>
            <a:r>
              <a:rPr lang="en-US" sz="1800" err="1">
                <a:effectLst/>
                <a:latin typeface="Segoe UI" panose="020B0502040204020203" pitchFamily="34" charset="0"/>
              </a:rPr>
              <a:t>Merriënboer</a:t>
            </a:r>
            <a:r>
              <a:rPr lang="en-US" sz="1800">
                <a:effectLst/>
                <a:latin typeface="Segoe UI" panose="020B0502040204020203" pitchFamily="34" charset="0"/>
              </a:rPr>
              <a:t>, J. J. G., &amp; </a:t>
            </a:r>
            <a:r>
              <a:rPr lang="en-US" sz="1800" err="1">
                <a:effectLst/>
                <a:latin typeface="Segoe UI" panose="020B0502040204020203" pitchFamily="34" charset="0"/>
              </a:rPr>
              <a:t>Paas</a:t>
            </a:r>
            <a:r>
              <a:rPr lang="en-US" sz="1800">
                <a:effectLst/>
                <a:latin typeface="Segoe UI" panose="020B0502040204020203" pitchFamily="34" charset="0"/>
              </a:rPr>
              <a:t>, F. (2019). Cognitive architecture and instructional design: 20 years later. </a:t>
            </a:r>
            <a:r>
              <a:rPr lang="en-US" sz="1800" i="1">
                <a:effectLst/>
                <a:latin typeface="Segoe UI" panose="020B0502040204020203" pitchFamily="34" charset="0"/>
              </a:rPr>
              <a:t>Educational Psychology Review, 31</a:t>
            </a:r>
            <a:r>
              <a:rPr lang="en-US" sz="1800">
                <a:effectLst/>
                <a:latin typeface="Segoe UI" panose="020B0502040204020203" pitchFamily="34" charset="0"/>
              </a:rPr>
              <a:t>(2), 261–292. https://doi.org/10.1007/s10648-019-09465-5</a:t>
            </a:r>
            <a:endParaRPr lang="en-US" b="0" i="0">
              <a:solidFill>
                <a:srgbClr val="2B3545"/>
              </a:solidFill>
              <a:effectLst/>
              <a:latin typeface="Inter"/>
            </a:endParaRPr>
          </a:p>
        </p:txBody>
      </p:sp>
      <p:sp>
        <p:nvSpPr>
          <p:cNvPr id="4" name="Slide Number Placeholder 3">
            <a:extLst>
              <a:ext uri="{FF2B5EF4-FFF2-40B4-BE49-F238E27FC236}">
                <a16:creationId xmlns:a16="http://schemas.microsoft.com/office/drawing/2014/main" id="{EFB5EAE9-CE69-92D5-F0A1-BAA64462B9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569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A0250-12EC-818D-CE6A-53399B650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318E0-49EC-6A8E-56E9-2D3717FD5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D0EBB-ED5C-DB99-ED14-9544F4E106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a:t>
            </a:r>
            <a:r>
              <a:rPr lang="en-US" b="1">
                <a:solidFill>
                  <a:prstClr val="black"/>
                </a:solidFill>
                <a:latin typeface="Aptos" panose="02110004020202020204"/>
              </a:rPr>
              <a:t> 12-16</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Another specific finding from the research is,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lang="en-US" sz="1200" b="1"/>
              <a:t>Properly timed feedback supports initial application of knowledge, skills and strategies.”</a:t>
            </a:r>
            <a:r>
              <a:rPr lang="en-US" sz="1200" b="0"/>
              <a:t> I’ll pause to give you a moment to independently process two particular findings. </a:t>
            </a:r>
            <a:r>
              <a:rPr lang="en-US" b="1" baseline="0"/>
              <a:t>[CLICK] </a:t>
            </a:r>
            <a:r>
              <a:rPr lang="en-US" b="0" baseline="0"/>
              <a:t>(Allow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As students are practicing with and initially attempting to master knowledge, skills and strategies, feedback supports arriving at conceptual understandings, correcting misconceptions and error patterns, and developing automaticity. It also helps them be clear on what still needs to be mastered and informs their adjustments to how they’re learning and revisions to their thinking. </a:t>
            </a:r>
            <a:endParaRPr lang="en-US" sz="1200" b="0" i="0" u="none" strike="noStrike" kern="1200" cap="none" spc="0" normalizeH="0" baseline="0" noProof="0">
              <a:ln>
                <a:noFill/>
              </a:ln>
              <a:solidFill>
                <a:prstClr val="black"/>
              </a:solidFill>
              <a:effectLst/>
              <a:uLnTx/>
              <a:uFillTx/>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baseline="3000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a:ln>
                  <a:noFill/>
                </a:ln>
                <a:solidFill>
                  <a:prstClr val="black"/>
                </a:solidFill>
                <a:effectLst/>
                <a:uLnTx/>
                <a:uFillTx/>
                <a:latin typeface="Aptos" panose="02110004020202020204"/>
                <a:ea typeface="+mn-ea"/>
                <a:cs typeface="+mn-cs"/>
              </a:rPr>
              <a:t>1 </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Bransford, J., Brown, A. L., Cocking, R. R., National Research Council (U.S.). Committee on Developments in the Science of Learning, &amp; National Research Council (U.S.). Committee on Learning Research and Educational Practice. (2000). </a:t>
            </a:r>
            <a:r>
              <a:rPr kumimoji="0" lang="en-US" sz="1800" b="0" i="1" u="none" strike="noStrike" kern="1200" cap="none" spc="0" normalizeH="0" baseline="0" noProof="0">
                <a:ln>
                  <a:noFill/>
                </a:ln>
                <a:solidFill>
                  <a:prstClr val="black"/>
                </a:solidFill>
                <a:effectLst/>
                <a:uLnTx/>
                <a:uFillTx/>
                <a:latin typeface="Aptos" panose="02110004020202020204"/>
                <a:ea typeface="+mn-ea"/>
                <a:cs typeface="+mn-cs"/>
              </a:rPr>
              <a:t>How People Learn : Brain, Mind, Experience and School </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(Expanded Edition). National Academies Press.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baseline="3000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baseline="30000">
                <a:solidFill>
                  <a:srgbClr val="2B3545"/>
                </a:solidFill>
                <a:effectLst/>
                <a:latin typeface="Inter"/>
              </a:rPr>
              <a:t>12 </a:t>
            </a:r>
            <a:r>
              <a:rPr lang="en-US" sz="1800" err="1">
                <a:effectLst/>
                <a:latin typeface="Segoe UI" panose="020B0502040204020203" pitchFamily="34" charset="0"/>
              </a:rPr>
              <a:t>Cardelle-Elawar</a:t>
            </a:r>
            <a:r>
              <a:rPr lang="en-US" sz="1800">
                <a:effectLst/>
                <a:latin typeface="Segoe UI" panose="020B0502040204020203" pitchFamily="34" charset="0"/>
              </a:rPr>
              <a:t>, M. (1990). </a:t>
            </a:r>
            <a:r>
              <a:rPr lang="en-US" sz="1800" b="0" i="0">
                <a:effectLst/>
                <a:latin typeface="Segoe UI" panose="020B0502040204020203" pitchFamily="34" charset="0"/>
              </a:rPr>
              <a:t>Effects of feedback tailored to bilingual students' mathematics needs on verbal problem solving</a:t>
            </a:r>
            <a:r>
              <a:rPr lang="en-US" sz="1800">
                <a:effectLst/>
                <a:latin typeface="Segoe UI" panose="020B0502040204020203" pitchFamily="34" charset="0"/>
              </a:rPr>
              <a:t>. </a:t>
            </a:r>
            <a:r>
              <a:rPr lang="en-US" sz="1800" i="1">
                <a:effectLst/>
                <a:latin typeface="Segoe UI" panose="020B0502040204020203" pitchFamily="34" charset="0"/>
              </a:rPr>
              <a:t>The Elementary School Journal, 91</a:t>
            </a:r>
            <a:r>
              <a:rPr lang="en-US" sz="1800">
                <a:effectLst/>
                <a:latin typeface="Segoe UI" panose="020B0502040204020203" pitchFamily="34" charset="0"/>
              </a:rPr>
              <a:t>(2), 165–175. https://doi.org/10.1086/461644 </a:t>
            </a:r>
            <a:r>
              <a:rPr lang="en-US" sz="1800"/>
              <a:t>(ESSA Level 1) </a:t>
            </a:r>
            <a:endParaRPr lang="en-US" sz="1800">
              <a:effectLst/>
              <a:latin typeface="Arial" panose="020B0604020202020204" pitchFamily="34" charset="0"/>
            </a:endParaRPr>
          </a:p>
          <a:p>
            <a:endParaRPr lang="en-US" b="0" i="0" baseline="3000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4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(ESSA Level 4)</a:t>
            </a:r>
            <a:endParaRPr lang="en-US" b="0" i="0">
              <a:solidFill>
                <a:srgbClr val="2B3545"/>
              </a:solidFill>
              <a:effectLst/>
              <a:latin typeface="Inter"/>
            </a:endParaRPr>
          </a:p>
          <a:p>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13 </a:t>
            </a:r>
            <a:r>
              <a:rPr lang="en-US" sz="1800" err="1">
                <a:effectLst/>
                <a:latin typeface="Segoe UI" panose="020B0502040204020203" pitchFamily="34" charset="0"/>
              </a:rPr>
              <a:t>Roschelle</a:t>
            </a:r>
            <a:r>
              <a:rPr lang="en-US" sz="1800">
                <a:effectLst/>
                <a:latin typeface="Segoe UI" panose="020B0502040204020203" pitchFamily="34" charset="0"/>
              </a:rPr>
              <a:t>, J., Feng, M., Murphy, R. F., &amp; Mason, C. A. (2016). </a:t>
            </a:r>
            <a:r>
              <a:rPr lang="en-US" sz="1800" i="0">
                <a:effectLst/>
                <a:latin typeface="Segoe UI" panose="020B0502040204020203" pitchFamily="34" charset="0"/>
              </a:rPr>
              <a:t>Online Mathematics Homework Increases Student Achievement</a:t>
            </a:r>
            <a:r>
              <a:rPr lang="en-US" sz="1800">
                <a:effectLst/>
                <a:latin typeface="Segoe UI" panose="020B0502040204020203" pitchFamily="34" charset="0"/>
              </a:rPr>
              <a:t>. </a:t>
            </a:r>
            <a:r>
              <a:rPr lang="en-US" sz="1800" i="1">
                <a:effectLst/>
                <a:latin typeface="Segoe UI" panose="020B0502040204020203" pitchFamily="34" charset="0"/>
              </a:rPr>
              <a:t>AERA Open, 2</a:t>
            </a:r>
            <a:r>
              <a:rPr lang="en-US" sz="1800">
                <a:effectLst/>
                <a:latin typeface="Segoe UI" panose="020B0502040204020203" pitchFamily="34" charset="0"/>
              </a:rPr>
              <a:t>(4). https://doi.org/10.1177/2332858416673968 </a:t>
            </a:r>
            <a:r>
              <a:rPr lang="en-US"/>
              <a:t>(ESSA Level 1) </a:t>
            </a:r>
            <a:endParaRPr lang="en-US" b="1"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endParaRPr lang="en-US" b="0" i="0">
              <a:solidFill>
                <a:srgbClr val="2B3545"/>
              </a:solidFill>
              <a:effectLst/>
              <a:latin typeface="Inter"/>
            </a:endParaRPr>
          </a:p>
          <a:p>
            <a:endParaRPr lang="en-US" b="0" i="0">
              <a:solidFill>
                <a:srgbClr val="2B3545"/>
              </a:solidFill>
              <a:effectLst/>
              <a:latin typeface="Inter"/>
            </a:endParaRPr>
          </a:p>
        </p:txBody>
      </p:sp>
      <p:sp>
        <p:nvSpPr>
          <p:cNvPr id="4" name="Slide Number Placeholder 3">
            <a:extLst>
              <a:ext uri="{FF2B5EF4-FFF2-40B4-BE49-F238E27FC236}">
                <a16:creationId xmlns:a16="http://schemas.microsoft.com/office/drawing/2014/main" id="{73FA5815-F9AB-AD66-BA10-594D9F671F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55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63D02-DC2A-80E5-93AF-0321552A90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A22F6-8F43-97DE-12B5-9F940B3DD9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6ECE38-32F8-91FC-752A-188D24B3DE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 second-to-last finding from the research is,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lang="en-US" sz="1200" b="1"/>
              <a:t>Mental Models are the Key to Deep Learning.”</a:t>
            </a:r>
            <a:r>
              <a:rPr lang="en-US" sz="1200" b="0"/>
              <a:t> I’ll pause to give you a moment to independently process four particular findings. </a:t>
            </a:r>
            <a:r>
              <a:rPr lang="en-US" b="1" baseline="0"/>
              <a:t>[CLICK] </a:t>
            </a:r>
            <a:r>
              <a:rPr lang="en-US" b="0" baseline="0"/>
              <a:t>(Allow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A mental model is an organized way of cognitively perceiving and responding to a complex situation or stimulus and can be thought of as “know-how” gained from prior experience. This slide shows how many vital learning functions the development and refinement of mental models enable. They support memory formation as well as categorization and constructing representations, which are both key to conceptual understanding, and also metacognition as students use models to evaluate the effectiveness of their problem-solving strategies. And as a closing idea, cognitive scientists think of deep learning—or what might be called ‘learning for understanding'—as the ability to organize discrete pieces of knowledge into a larger schema of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4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(ESSA Level 4)</a:t>
            </a:r>
            <a:endParaRPr lang="en-US" b="0" i="0">
              <a:solidFill>
                <a:srgbClr val="2B3545"/>
              </a:solidFill>
              <a:effectLst/>
              <a:latin typeface="Inter"/>
            </a:endParaRPr>
          </a:p>
          <a:p>
            <a:endParaRPr lang="en-US" b="0" i="0">
              <a:solidFill>
                <a:srgbClr val="2B3545"/>
              </a:solidFill>
              <a:effectLst/>
              <a:latin typeface="Inter"/>
            </a:endParaRPr>
          </a:p>
          <a:p>
            <a:r>
              <a:rPr lang="en-US" b="0" i="0" baseline="30000">
                <a:solidFill>
                  <a:srgbClr val="2B3545"/>
                </a:solidFill>
                <a:effectLst/>
                <a:latin typeface="Inter"/>
              </a:rPr>
              <a:t>14 </a:t>
            </a:r>
            <a:r>
              <a:rPr lang="en-US" b="0" i="0">
                <a:solidFill>
                  <a:srgbClr val="2B3545"/>
                </a:solidFill>
                <a:effectLst/>
                <a:latin typeface="Inter"/>
              </a:rPr>
              <a:t>Mehta, J., &amp; Fine, S. M. (2019). </a:t>
            </a:r>
            <a:r>
              <a:rPr lang="en-US" b="0" i="1">
                <a:solidFill>
                  <a:srgbClr val="2B3545"/>
                </a:solidFill>
                <a:effectLst/>
                <a:latin typeface="Inter"/>
              </a:rPr>
              <a:t>In search of deeper learning : the quest to remake the American high school</a:t>
            </a:r>
            <a:r>
              <a:rPr lang="en-US" b="0" i="0">
                <a:solidFill>
                  <a:srgbClr val="2B3545"/>
                </a:solidFill>
                <a:effectLst/>
                <a:latin typeface="Inter"/>
              </a:rPr>
              <a:t>. Harvard University Press. https://www.degruyter.com/doc/cover/9780674239951.jpg </a:t>
            </a:r>
          </a:p>
          <a:p>
            <a:endParaRPr lang="en-US" b="0" i="0">
              <a:solidFill>
                <a:srgbClr val="2B3545"/>
              </a:solidFill>
              <a:effectLst/>
              <a:latin typeface="Inter"/>
            </a:endParaRPr>
          </a:p>
          <a:p>
            <a:endParaRPr lang="en-US" b="0" i="0">
              <a:solidFill>
                <a:srgbClr val="2B3545"/>
              </a:solidFill>
              <a:effectLst/>
              <a:latin typeface="Inter"/>
            </a:endParaRPr>
          </a:p>
        </p:txBody>
      </p:sp>
      <p:sp>
        <p:nvSpPr>
          <p:cNvPr id="4" name="Slide Number Placeholder 3">
            <a:extLst>
              <a:ext uri="{FF2B5EF4-FFF2-40B4-BE49-F238E27FC236}">
                <a16:creationId xmlns:a16="http://schemas.microsoft.com/office/drawing/2014/main" id="{5325FEE1-204F-0FD6-D0B8-4C0DA43744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275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11651-C303-7E08-1B6B-18B1E0048E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33583-D754-FEF6-5956-AD5BD59BF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F7E45-189F-A789-365A-E9E50D232B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 final finding from the research is,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t>
            </a:r>
            <a:r>
              <a:rPr lang="en-US" sz="1200" b="1"/>
              <a:t>Cognitively challenging writing tasks support critical thinking</a:t>
            </a:r>
            <a:r>
              <a:rPr lang="en-US" sz="1200" b="0"/>
              <a:t>.” I’ll pause to give you a moment to independently process two particular findings. </a:t>
            </a:r>
            <a:r>
              <a:rPr lang="en-US" b="1" baseline="0"/>
              <a:t>[CLICK] </a:t>
            </a:r>
            <a:r>
              <a:rPr lang="en-US" b="0" baseline="0"/>
              <a:t>(Allow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It is important to emphasize here that critical thinking skills are disciplinary in nature, that is they are specific to certain content areas, as we can see in examples such as “scientific thinking with scientific knowledge in science, textual analysis in literature, historical thinking in social studies and quantitative reasoning in mathematics.” Because they are discipline-specific, they require content knowledge, direct instruction, practice and feedback that are appropriate to the discipline. Once critical thinking skills and strategies have been established, cognitively challenging writing tasks can strengthen them by providing opportunities for further direct instruction and feedback. </a:t>
            </a:r>
          </a:p>
          <a:p>
            <a:pPr>
              <a:defRPr/>
            </a:pPr>
            <a:endParaRPr lang="en-US" sz="1200" b="0" i="0" u="none" strike="noStrike" kern="1200" cap="none" spc="0" normalizeH="0" baseline="0" noProof="0">
              <a:ln>
                <a:noFill/>
              </a:ln>
              <a:solidFill>
                <a:prstClr val="black"/>
              </a:solidFill>
              <a:effectLst/>
              <a:uLnTx/>
              <a:uFillTx/>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r>
              <a:rPr lang="en-US" b="0" i="0" baseline="30000">
                <a:solidFill>
                  <a:srgbClr val="2B3545"/>
                </a:solidFill>
                <a:effectLst/>
                <a:latin typeface="Inter"/>
              </a:rPr>
              <a:t>4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15</a:t>
            </a:r>
            <a:r>
              <a:rPr lang="en-US" b="0" i="0">
                <a:solidFill>
                  <a:srgbClr val="2B3545"/>
                </a:solidFill>
                <a:effectLst/>
                <a:latin typeface="Inter"/>
              </a:rPr>
              <a:t> Kim, J. S., Olson, C. B., Scarcella, R., Kramer, J., Pearson, M., van Dyk, D., … Land, R. E. (2011). A Randomized Experiment of a Cognitive Strategies Approach to Text-Based Analytical Writing for Mainstreamed Latino English Language Learners in Grades 6 to 12. </a:t>
            </a:r>
            <a:r>
              <a:rPr lang="en-US" b="0" i="1">
                <a:solidFill>
                  <a:srgbClr val="2B3545"/>
                </a:solidFill>
                <a:effectLst/>
                <a:latin typeface="Inter"/>
              </a:rPr>
              <a:t>Journal of Research on Educational Effectiveness, 4(</a:t>
            </a:r>
            <a:r>
              <a:rPr lang="en-US" b="0" i="0">
                <a:solidFill>
                  <a:srgbClr val="2B3545"/>
                </a:solidFill>
                <a:effectLst/>
                <a:latin typeface="Inter"/>
              </a:rPr>
              <a:t>3), 231–263. https://doi.org/10.1080/19345747.2010.523513 </a:t>
            </a:r>
            <a:r>
              <a:rPr lang="en-US"/>
              <a:t>(ESSA Level 1) </a:t>
            </a:r>
            <a:endParaRPr lang="en-US" b="1" i="0">
              <a:solidFill>
                <a:srgbClr val="2B3545"/>
              </a:solidFill>
              <a:effectLst/>
              <a:latin typeface="Inter"/>
            </a:endParaRPr>
          </a:p>
          <a:p>
            <a:endParaRPr lang="en-US" b="0" i="0">
              <a:solidFill>
                <a:srgbClr val="2B3545"/>
              </a:solidFill>
              <a:effectLst/>
              <a:latin typeface="Inter"/>
            </a:endParaRPr>
          </a:p>
        </p:txBody>
      </p:sp>
      <p:sp>
        <p:nvSpPr>
          <p:cNvPr id="4" name="Slide Number Placeholder 3">
            <a:extLst>
              <a:ext uri="{FF2B5EF4-FFF2-40B4-BE49-F238E27FC236}">
                <a16:creationId xmlns:a16="http://schemas.microsoft.com/office/drawing/2014/main" id="{518681FB-B449-F3F2-EB8F-5AD4D6C64C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4432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[Fox] </a:t>
            </a:r>
            <a:r>
              <a:rPr lang="en-US" baseline="0"/>
              <a:t>A key take-away from the research would be that if “learning is a change in long-term memory,” which is a common phrase from cognitive science, effective practices for moving knowledge, skills and strategies into long-term memory and then establishing networks for broader understanding are </a:t>
            </a:r>
            <a:r>
              <a:rPr lang="en-US" i="1" baseline="0"/>
              <a:t>how</a:t>
            </a:r>
            <a:r>
              <a:rPr lang="en-US" baseline="0"/>
              <a:t> learning happens.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16 </a:t>
            </a:r>
            <a:r>
              <a:rPr kumimoji="0" lang="en-US" sz="12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Kirschner, P. A., &amp; Hendrick, C. (2024). </a:t>
            </a:r>
            <a:r>
              <a:rPr kumimoji="0" lang="en-US" sz="1200" b="0" i="1" u="none" strike="noStrike" kern="1200" cap="none" spc="0" normalizeH="0" baseline="0" noProof="0">
                <a:ln>
                  <a:noFill/>
                </a:ln>
                <a:solidFill>
                  <a:srgbClr val="242424"/>
                </a:solidFill>
                <a:effectLst/>
                <a:uLnTx/>
                <a:uFillTx/>
                <a:latin typeface="Segoe UI" panose="020B0502040204020203" pitchFamily="34" charset="0"/>
                <a:ea typeface="+mn-ea"/>
                <a:cs typeface="+mn-cs"/>
              </a:rPr>
              <a:t>How learning happens: Seminal works in educational psychology and what they mean in practice</a:t>
            </a:r>
            <a:r>
              <a:rPr kumimoji="0" lang="en-US" sz="12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 (2nd ed.). Routledge.</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9190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As we close this segment, let’s make a quick connection to deeper learning as we did in the prior module. On the slide, you see again the Common Characteristics of Deeper Learning laid out in the </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Integrating Deeper Learning and HQIR introduction document. For deep learning in particular, there are two we will call attention to: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[CLICK] </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Productive Collaboration – Students work in diverse teams to achieve shared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[CLICK] </a:t>
            </a: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Academic Mindsets – Students develop attitudes and beliefs that support learning, such as perseverance, resilience, and a growth mindset, and show greater awareness of themselves as learners.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These two characteristics are supported by the accompanying five, of course, but are worth highlighting on their own since they connect closely to the work of deep learning. </a:t>
            </a:r>
          </a:p>
          <a:p>
            <a:endParaRPr lang="en-US"/>
          </a:p>
          <a:p>
            <a:r>
              <a:rPr lang="en-US"/>
              <a:t>Link: https://</a:t>
            </a:r>
            <a:r>
              <a:rPr lang="en-US" err="1"/>
              <a:t>education.ky.gov</a:t>
            </a:r>
            <a:r>
              <a:rPr lang="en-US"/>
              <a:t>/curriculum/standards/</a:t>
            </a:r>
            <a:r>
              <a:rPr lang="en-US" err="1"/>
              <a:t>kyacadstand</a:t>
            </a:r>
            <a:r>
              <a:rPr lang="en-US"/>
              <a:t>/Documents/Integrating_HQIRs_and_Deeper_Learning_to_Strengthen_Tier_1_Instruction.pdf </a:t>
            </a:r>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16</a:t>
            </a:fld>
            <a:endParaRPr lang="en-US"/>
          </a:p>
        </p:txBody>
      </p:sp>
    </p:spTree>
    <p:extLst>
      <p:ext uri="{BB962C8B-B14F-4D97-AF65-F5344CB8AC3E}">
        <p14:creationId xmlns:p14="http://schemas.microsoft.com/office/powerpoint/2010/main" val="1949204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17-22] </a:t>
            </a:r>
            <a:r>
              <a:rPr lang="en-US"/>
              <a:t>Using our understanding of the research, we are now going to explore indicators of deep learning, highlighting examples from HQIRs to help build understanding of what they might look like in practice. </a:t>
            </a:r>
          </a:p>
        </p:txBody>
      </p:sp>
      <p:sp>
        <p:nvSpPr>
          <p:cNvPr id="4" name="Slide Number Placeholder 3"/>
          <p:cNvSpPr>
            <a:spLocks noGrp="1"/>
          </p:cNvSpPr>
          <p:nvPr>
            <p:ph type="sldNum" sz="quarter" idx="5"/>
          </p:nvPr>
        </p:nvSpPr>
        <p:spPr/>
        <p:txBody>
          <a:bodyPr/>
          <a:lstStyle/>
          <a:p>
            <a:fld id="{D94A8F72-32E6-4120-9E4A-4E0B6EB6FB1D}" type="slidenum">
              <a:rPr lang="en-US" smtClean="0"/>
              <a:t>17</a:t>
            </a:fld>
            <a:endParaRPr lang="en-US"/>
          </a:p>
        </p:txBody>
      </p:sp>
    </p:spTree>
    <p:extLst>
      <p:ext uri="{BB962C8B-B14F-4D97-AF65-F5344CB8AC3E}">
        <p14:creationId xmlns:p14="http://schemas.microsoft.com/office/powerpoint/2010/main" val="10439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(Misty) </a:t>
            </a:r>
            <a:r>
              <a:rPr lang="en-US"/>
              <a:t>Based on the research, we have identified 6 deep learning indicators that need to be present in each unit of instruction. These indicators address areas such as providing students opportunities to develop and practice metacognitive skills, engage in peer-assisted consolidation and opportunities for guided initial application with formative feedback. These indicators are included in the Curriculum Adjustment Tool that accompanies this module. </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Number Placeholder 3"/>
          <p:cNvSpPr>
            <a:spLocks noGrp="1"/>
          </p:cNvSpPr>
          <p:nvPr>
            <p:ph type="sldNum" sz="quarter" idx="5"/>
          </p:nvPr>
        </p:nvSpPr>
        <p:spPr/>
        <p:txBody>
          <a:bodyPr/>
          <a:lstStyle/>
          <a:p>
            <a:fld id="{D94A8F72-32E6-4120-9E4A-4E0B6EB6FB1D}" type="slidenum">
              <a:rPr lang="en-US" smtClean="0"/>
              <a:t>18</a:t>
            </a:fld>
            <a:endParaRPr lang="en-US"/>
          </a:p>
        </p:txBody>
      </p:sp>
    </p:spTree>
    <p:extLst>
      <p:ext uri="{BB962C8B-B14F-4D97-AF65-F5344CB8AC3E}">
        <p14:creationId xmlns:p14="http://schemas.microsoft.com/office/powerpoint/2010/main" val="905493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a:t>
            </a:r>
            <a:r>
              <a:rPr lang="en-US"/>
              <a:t>What might the deep learning indicators look like when included in part of the instructional design of a unit/module within an HQIR? While there is no specific right way, we are going to look at three examples that can give us a better sense of how these indicators may be present. </a:t>
            </a:r>
          </a:p>
        </p:txBody>
      </p:sp>
      <p:sp>
        <p:nvSpPr>
          <p:cNvPr id="4" name="Slide Number Placeholder 3"/>
          <p:cNvSpPr>
            <a:spLocks noGrp="1"/>
          </p:cNvSpPr>
          <p:nvPr>
            <p:ph type="sldNum" sz="quarter" idx="5"/>
          </p:nvPr>
        </p:nvSpPr>
        <p:spPr/>
        <p:txBody>
          <a:bodyPr/>
          <a:lstStyle/>
          <a:p>
            <a:fld id="{D94A8F72-32E6-4120-9E4A-4E0B6EB6FB1D}" type="slidenum">
              <a:rPr lang="en-US" smtClean="0"/>
              <a:t>19</a:t>
            </a:fld>
            <a:endParaRPr lang="en-US"/>
          </a:p>
        </p:txBody>
      </p:sp>
    </p:spTree>
    <p:extLst>
      <p:ext uri="{BB962C8B-B14F-4D97-AF65-F5344CB8AC3E}">
        <p14:creationId xmlns:p14="http://schemas.microsoft.com/office/powerpoint/2010/main" val="1031161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 </a:t>
            </a:r>
            <a:r>
              <a:rPr lang="en-US"/>
              <a:t>This module has three primary objectives: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02649"/>
                </a:solidFill>
                <a:effectLst/>
                <a:uLnTx/>
                <a:uFillTx/>
                <a:latin typeface="Libre Franklin" pitchFamily="2" charset="77"/>
                <a:ea typeface="+mn-ea"/>
                <a:cs typeface="+mn-cs"/>
              </a:rPr>
              <a:t>Build understanding of “deep learning” and associated findings from learning science;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02649"/>
                </a:solidFill>
                <a:effectLst/>
                <a:uLnTx/>
                <a:uFillTx/>
                <a:latin typeface="Libre Franklin" pitchFamily="2" charset="77"/>
                <a:ea typeface="+mn-ea"/>
                <a:cs typeface="+mn-cs"/>
              </a:rPr>
              <a:t>Explore indicators of deep learning using examples from HQIRs; and</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02649"/>
                </a:solidFill>
                <a:effectLst/>
                <a:uLnTx/>
                <a:uFillTx/>
                <a:latin typeface="Libre Franklin" pitchFamily="2" charset="77"/>
                <a:ea typeface="+mn-ea"/>
                <a:cs typeface="+mn-cs"/>
              </a:rPr>
              <a:t>Consider deeper learning practices to support potential adjustments to a HQIR.</a:t>
            </a:r>
          </a:p>
          <a:p>
            <a:r>
              <a:rPr lang="en-US"/>
              <a:t>Our intention is that the information within this session and accompanying curriculum analysis and adjustment tool provided at the end will enable districts to assess where an adopted HQIR is strong, foundationally and also with regard to characteristics of deeper learning, through the lens of learning science, and where it might need “smart adjustments” of the kind certain deeper learning practices can provide in order to more fully afford all students vibrant learning experiences and improved academic outcomes. </a:t>
            </a:r>
          </a:p>
          <a:p>
            <a:r>
              <a:rPr lang="en-US"/>
              <a:t>Moving into the module now, our first objective </a:t>
            </a:r>
            <a:r>
              <a:rPr lang="en-US" b="1"/>
              <a:t>[CLICK] </a:t>
            </a:r>
            <a:r>
              <a:rPr lang="en-US"/>
              <a:t>is “Build understanding of ‘deep learning’ and associated findings from learning science.” </a:t>
            </a:r>
          </a:p>
        </p:txBody>
      </p:sp>
      <p:sp>
        <p:nvSpPr>
          <p:cNvPr id="4" name="Slide Number Placeholder 3"/>
          <p:cNvSpPr>
            <a:spLocks noGrp="1"/>
          </p:cNvSpPr>
          <p:nvPr>
            <p:ph type="sldNum" sz="quarter" idx="5"/>
          </p:nvPr>
        </p:nvSpPr>
        <p:spPr/>
        <p:txBody>
          <a:bodyPr/>
          <a:lstStyle/>
          <a:p>
            <a:fld id="{D94A8F72-32E6-4120-9E4A-4E0B6EB6FB1D}" type="slidenum">
              <a:rPr lang="en-US" smtClean="0"/>
              <a:t>2</a:t>
            </a:fld>
            <a:endParaRPr lang="en-US"/>
          </a:p>
        </p:txBody>
      </p:sp>
    </p:spTree>
    <p:extLst>
      <p:ext uri="{BB962C8B-B14F-4D97-AF65-F5344CB8AC3E}">
        <p14:creationId xmlns:p14="http://schemas.microsoft.com/office/powerpoint/2010/main" val="8485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E0674-FB88-8CBD-E0F1-A1D8B7FCC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520C9D-34F6-226E-FADC-B8456A11D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65667-5D59-005A-777F-B502B9443317}"/>
              </a:ext>
            </a:extLst>
          </p:cNvPr>
          <p:cNvSpPr>
            <a:spLocks noGrp="1"/>
          </p:cNvSpPr>
          <p:nvPr>
            <p:ph type="body" idx="1"/>
          </p:nvPr>
        </p:nvSpPr>
        <p:spPr/>
        <p:txBody>
          <a:bodyPr/>
          <a:lstStyle/>
          <a:p>
            <a:r>
              <a:rPr lang="en-US" b="1"/>
              <a:t>(Misty) </a:t>
            </a:r>
            <a:r>
              <a:rPr lang="en-US"/>
              <a:t>In this Algebra 1 example from Carnegie Math, we see supports built in that allow students to develop and practice metacognitive skills. In the beginning of the course students are introduced to </a:t>
            </a:r>
            <a:r>
              <a:rPr lang="en-US" b="1"/>
              <a:t>(click) </a:t>
            </a:r>
            <a:r>
              <a:rPr lang="en-US"/>
              <a:t>habits of mind related to the mathematical practices, along with questions they can ask themselves as they work through various problems. Throughout each unit, </a:t>
            </a:r>
            <a:r>
              <a:rPr lang="en-US" b="1"/>
              <a:t>(click) </a:t>
            </a:r>
            <a:r>
              <a:rPr lang="en-US"/>
              <a:t>specific reminders of the habits of mind are provided relevant to working through the current task to support students in monitoring and managing their own learning.  </a:t>
            </a:r>
          </a:p>
        </p:txBody>
      </p:sp>
      <p:sp>
        <p:nvSpPr>
          <p:cNvPr id="4" name="Slide Number Placeholder 3">
            <a:extLst>
              <a:ext uri="{FF2B5EF4-FFF2-40B4-BE49-F238E27FC236}">
                <a16:creationId xmlns:a16="http://schemas.microsoft.com/office/drawing/2014/main" id="{754B27CB-1B25-6C2B-1A0F-0F7E33F436D6}"/>
              </a:ext>
            </a:extLst>
          </p:cNvPr>
          <p:cNvSpPr>
            <a:spLocks noGrp="1"/>
          </p:cNvSpPr>
          <p:nvPr>
            <p:ph type="sldNum" sz="quarter" idx="5"/>
          </p:nvPr>
        </p:nvSpPr>
        <p:spPr/>
        <p:txBody>
          <a:bodyPr/>
          <a:lstStyle/>
          <a:p>
            <a:fld id="{D94A8F72-32E6-4120-9E4A-4E0B6EB6FB1D}" type="slidenum">
              <a:rPr lang="en-US" smtClean="0"/>
              <a:t>20</a:t>
            </a:fld>
            <a:endParaRPr lang="en-US"/>
          </a:p>
        </p:txBody>
      </p:sp>
    </p:spTree>
    <p:extLst>
      <p:ext uri="{BB962C8B-B14F-4D97-AF65-F5344CB8AC3E}">
        <p14:creationId xmlns:p14="http://schemas.microsoft.com/office/powerpoint/2010/main" val="3079378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a:t>
            </a:r>
            <a:r>
              <a:rPr lang="en-US"/>
              <a:t>In this 5th grade R/W example from Wit and Wisdom, the focus of the unit is framed around helping students answer the question “How does form shape a story’s meaning?”. In this particular lesson, </a:t>
            </a:r>
            <a:r>
              <a:rPr lang="en-US" b="1"/>
              <a:t>(click) </a:t>
            </a:r>
            <a:r>
              <a:rPr lang="en-US"/>
              <a:t>students are examining two pieces of art. As they examine the art, </a:t>
            </a:r>
            <a:r>
              <a:rPr lang="en-US" b="1"/>
              <a:t>(click) </a:t>
            </a:r>
            <a:r>
              <a:rPr lang="en-US"/>
              <a:t>they engage with a series of guided questions that support consolidation of their learning around form that require them to compare, contrast and synthesize using elements of form in visual art. </a:t>
            </a:r>
          </a:p>
        </p:txBody>
      </p:sp>
      <p:sp>
        <p:nvSpPr>
          <p:cNvPr id="4" name="Slide Number Placeholder 3"/>
          <p:cNvSpPr>
            <a:spLocks noGrp="1"/>
          </p:cNvSpPr>
          <p:nvPr>
            <p:ph type="sldNum" sz="quarter" idx="5"/>
          </p:nvPr>
        </p:nvSpPr>
        <p:spPr/>
        <p:txBody>
          <a:bodyPr/>
          <a:lstStyle/>
          <a:p>
            <a:fld id="{D94A8F72-32E6-4120-9E4A-4E0B6EB6FB1D}" type="slidenum">
              <a:rPr lang="en-US" smtClean="0"/>
              <a:t>21</a:t>
            </a:fld>
            <a:endParaRPr lang="en-US"/>
          </a:p>
        </p:txBody>
      </p:sp>
    </p:spTree>
    <p:extLst>
      <p:ext uri="{BB962C8B-B14F-4D97-AF65-F5344CB8AC3E}">
        <p14:creationId xmlns:p14="http://schemas.microsoft.com/office/powerpoint/2010/main" val="362825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C2A40-113F-4C86-1D8A-E91A283312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42AA3-1D43-908D-B510-0F858CA527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DC45B-7464-C60C-0E23-5FA5CF91247E}"/>
              </a:ext>
            </a:extLst>
          </p:cNvPr>
          <p:cNvSpPr>
            <a:spLocks noGrp="1"/>
          </p:cNvSpPr>
          <p:nvPr>
            <p:ph type="body" idx="1"/>
          </p:nvPr>
        </p:nvSpPr>
        <p:spPr/>
        <p:txBody>
          <a:bodyPr/>
          <a:lstStyle/>
          <a:p>
            <a:r>
              <a:rPr lang="en-US" sz="1200" b="1"/>
              <a:t>(Misty) </a:t>
            </a:r>
            <a:r>
              <a:rPr lang="en-US" sz="1200" b="0"/>
              <a:t>The use of high-level questions that allow students to make their thinking visible is evident in this 5</a:t>
            </a:r>
            <a:r>
              <a:rPr lang="en-US" sz="1200" b="0" baseline="30000"/>
              <a:t>th</a:t>
            </a:r>
            <a:r>
              <a:rPr lang="en-US" sz="1200" b="0"/>
              <a:t> grade R/W example from CKLA. The big question for this chapter is “Prior to the arrival of the Europeans, how did the habitat of the Pacific Northwest influence the culture of local Native American tribes?” Throughout this lesson students respond to different t</a:t>
            </a:r>
            <a:r>
              <a:rPr lang="en-US" sz="1200"/>
              <a:t>ypes of questions and kinds of thinking including both </a:t>
            </a:r>
            <a:r>
              <a:rPr lang="en-US" sz="1200" b="1"/>
              <a:t>(click) </a:t>
            </a:r>
            <a:r>
              <a:rPr lang="en-US" sz="1200"/>
              <a:t>literal questions and </a:t>
            </a:r>
            <a:r>
              <a:rPr lang="en-US" sz="1200" b="1"/>
              <a:t>(click) </a:t>
            </a:r>
            <a:r>
              <a:rPr lang="en-US" sz="1200"/>
              <a:t>evaluative questions that allow for cognitive and metacognitive processing. The lesson wrap up also includes </a:t>
            </a:r>
            <a:r>
              <a:rPr lang="en-US" sz="1200" b="1"/>
              <a:t>(click) </a:t>
            </a:r>
            <a:r>
              <a:rPr lang="en-US" sz="1200"/>
              <a:t>an evaluative question that allows students to connect back to the overarching question of the chapter based on their learning up to this point. </a:t>
            </a:r>
          </a:p>
        </p:txBody>
      </p:sp>
      <p:sp>
        <p:nvSpPr>
          <p:cNvPr id="4" name="Slide Number Placeholder 3">
            <a:extLst>
              <a:ext uri="{FF2B5EF4-FFF2-40B4-BE49-F238E27FC236}">
                <a16:creationId xmlns:a16="http://schemas.microsoft.com/office/drawing/2014/main" id="{1A3AE4A9-CF6C-EE73-B70C-5EBC736AD040}"/>
              </a:ext>
            </a:extLst>
          </p:cNvPr>
          <p:cNvSpPr>
            <a:spLocks noGrp="1"/>
          </p:cNvSpPr>
          <p:nvPr>
            <p:ph type="sldNum" sz="quarter" idx="5"/>
          </p:nvPr>
        </p:nvSpPr>
        <p:spPr/>
        <p:txBody>
          <a:bodyPr/>
          <a:lstStyle/>
          <a:p>
            <a:fld id="{D94A8F72-32E6-4120-9E4A-4E0B6EB6FB1D}" type="slidenum">
              <a:rPr lang="en-US" smtClean="0"/>
              <a:t>22</a:t>
            </a:fld>
            <a:endParaRPr lang="en-US"/>
          </a:p>
        </p:txBody>
      </p:sp>
    </p:spTree>
    <p:extLst>
      <p:ext uri="{BB962C8B-B14F-4D97-AF65-F5344CB8AC3E}">
        <p14:creationId xmlns:p14="http://schemas.microsoft.com/office/powerpoint/2010/main" val="3926296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23-28]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This high school biology example from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BSCS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ties into the learning science indicator: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Peer-assisted consolidation of learning engages pairs or groups of students in processing, discussing and practicing new learning.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In this example we have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students engaging in jigsaw expert group readings, a collaborative strategy high in effect-size. And to anchor and extend learning,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students engage in mixed-group discussion and also share take-aways from the discussion as a whole class. </a:t>
            </a:r>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23</a:t>
            </a:fld>
            <a:endParaRPr lang="en-US"/>
          </a:p>
        </p:txBody>
      </p:sp>
    </p:spTree>
    <p:extLst>
      <p:ext uri="{BB962C8B-B14F-4D97-AF65-F5344CB8AC3E}">
        <p14:creationId xmlns:p14="http://schemas.microsoft.com/office/powerpoint/2010/main" val="859900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1F467-17DB-16ED-A87D-0EFDD8603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DDEA8-438B-CCF9-71FE-9816522D2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8E2F1-7467-4DC5-2649-8D03AF1AD3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a:t>
            </a:r>
            <a:r>
              <a:rPr lang="en-US"/>
              <a:t>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This first-grade science example from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Amplify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ties into the learning science indicator: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There are opportunities for guided initial application of new knowledge, skills and strategies with formative feedback to help students consolidate new skills, strategies and procedural knowledge effectively and accurately.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In this example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students learn about and begin to use the science practice (strategy) of visualization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with the teacher modeling visualizing and drawing one section of the notebook page. Next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students practice what they’ve learned about visualization by completing the notebook page. </a:t>
            </a:r>
          </a:p>
          <a:p>
            <a:endParaRPr lang="en-US"/>
          </a:p>
        </p:txBody>
      </p:sp>
      <p:sp>
        <p:nvSpPr>
          <p:cNvPr id="4" name="Slide Number Placeholder 3">
            <a:extLst>
              <a:ext uri="{FF2B5EF4-FFF2-40B4-BE49-F238E27FC236}">
                <a16:creationId xmlns:a16="http://schemas.microsoft.com/office/drawing/2014/main" id="{B0368706-A23A-0183-A505-85FDF1EC89C8}"/>
              </a:ext>
            </a:extLst>
          </p:cNvPr>
          <p:cNvSpPr>
            <a:spLocks noGrp="1"/>
          </p:cNvSpPr>
          <p:nvPr>
            <p:ph type="sldNum" sz="quarter" idx="5"/>
          </p:nvPr>
        </p:nvSpPr>
        <p:spPr/>
        <p:txBody>
          <a:bodyPr/>
          <a:lstStyle/>
          <a:p>
            <a:fld id="{D94A8F72-32E6-4120-9E4A-4E0B6EB6FB1D}" type="slidenum">
              <a:rPr lang="en-US" smtClean="0"/>
              <a:t>24</a:t>
            </a:fld>
            <a:endParaRPr lang="en-US"/>
          </a:p>
        </p:txBody>
      </p:sp>
    </p:spTree>
    <p:extLst>
      <p:ext uri="{BB962C8B-B14F-4D97-AF65-F5344CB8AC3E}">
        <p14:creationId xmlns:p14="http://schemas.microsoft.com/office/powerpoint/2010/main" val="581574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3DC7-174F-32FD-1DEC-C444315B1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16315-F0A7-0191-45C9-59C9B559F3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320D1D-7B01-64D2-44B1-6A259EF41F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This seventh-grade mathematics example from </a:t>
            </a:r>
            <a:r>
              <a:rPr kumimoji="0" lang="en-US" sz="1200" b="0" i="1" u="none" strike="noStrike" kern="1200" cap="none" spc="0" normalizeH="0" baseline="0" noProof="0" err="1">
                <a:ln>
                  <a:noFill/>
                </a:ln>
                <a:solidFill>
                  <a:prstClr val="black"/>
                </a:solidFill>
                <a:effectLst/>
                <a:uLnTx/>
                <a:uFillTx/>
                <a:latin typeface="Aptos" panose="02110004020202020204"/>
                <a:ea typeface="+mn-ea"/>
                <a:cs typeface="+mn-cs"/>
              </a:rPr>
              <a:t>i</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-Ready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ties into the learning science indicator: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Writing tasks are cognitively challenging and support critical thinking. </a:t>
            </a:r>
            <a:endParaRPr lang="en-US" sz="1200" b="0" i="1" u="none" strike="noStrike" kern="1200" cap="none" spc="0" normalizeH="0" baseline="0" noProof="0">
              <a:ln>
                <a:noFill/>
              </a:ln>
              <a:solidFill>
                <a:prstClr val="black"/>
              </a:solidFill>
              <a:effectLst/>
              <a:uLnTx/>
              <a:uFillTx/>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In this example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students respond to a series </a:t>
            </a:r>
            <a:r>
              <a:rPr lang="en-US">
                <a:solidFill>
                  <a:prstClr val="black"/>
                </a:solidFill>
                <a:latin typeface="Aptos" panose="02110004020202020204"/>
              </a:rPr>
              <a:t>of</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prompts which ask them how they will solve certain problems, why specific equations suit a particular problem as well as more general problem types, and then to reflectively consider how models and strategies discussed during the lesson help them better understand these types of problems.  </a:t>
            </a:r>
            <a:endParaRPr lang="en-US" sz="1200" b="0" i="0" u="none" strike="noStrike" kern="1200" cap="none" spc="0" normalizeH="0" baseline="0" noProof="0">
              <a:ln>
                <a:noFill/>
              </a:ln>
              <a:solidFill>
                <a:prstClr val="black"/>
              </a:solidFill>
              <a:effectLst/>
              <a:uLnTx/>
              <a:uFillTx/>
              <a:latin typeface="Aptos" panose="02110004020202020204"/>
            </a:endParaRPr>
          </a:p>
        </p:txBody>
      </p:sp>
      <p:sp>
        <p:nvSpPr>
          <p:cNvPr id="4" name="Slide Number Placeholder 3">
            <a:extLst>
              <a:ext uri="{FF2B5EF4-FFF2-40B4-BE49-F238E27FC236}">
                <a16:creationId xmlns:a16="http://schemas.microsoft.com/office/drawing/2014/main" id="{383F4BEA-F91E-2077-5623-4781FAC9DB77}"/>
              </a:ext>
            </a:extLst>
          </p:cNvPr>
          <p:cNvSpPr>
            <a:spLocks noGrp="1"/>
          </p:cNvSpPr>
          <p:nvPr>
            <p:ph type="sldNum" sz="quarter" idx="5"/>
          </p:nvPr>
        </p:nvSpPr>
        <p:spPr/>
        <p:txBody>
          <a:bodyPr/>
          <a:lstStyle/>
          <a:p>
            <a:fld id="{D94A8F72-32E6-4120-9E4A-4E0B6EB6FB1D}" type="slidenum">
              <a:rPr lang="en-US" smtClean="0"/>
              <a:t>25</a:t>
            </a:fld>
            <a:endParaRPr lang="en-US"/>
          </a:p>
        </p:txBody>
      </p:sp>
    </p:spTree>
    <p:extLst>
      <p:ext uri="{BB962C8B-B14F-4D97-AF65-F5344CB8AC3E}">
        <p14:creationId xmlns:p14="http://schemas.microsoft.com/office/powerpoint/2010/main" val="3730408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a:t>Moving now to the last objective for this module </a:t>
            </a:r>
            <a:r>
              <a:rPr lang="en-US" b="1"/>
              <a:t>[CLICK]</a:t>
            </a:r>
            <a:r>
              <a:rPr lang="en-US" b="0"/>
              <a:t>, </a:t>
            </a:r>
            <a:r>
              <a:rPr lang="en-US"/>
              <a:t>we will “</a:t>
            </a:r>
            <a:r>
              <a:rPr lang="en-US" sz="1200" b="0" i="0" u="none" strike="noStrike">
                <a:solidFill>
                  <a:srgbClr val="102649"/>
                </a:solidFill>
                <a:effectLst/>
                <a:latin typeface="Libre Franklin" pitchFamily="2" charset="77"/>
              </a:rPr>
              <a:t>Consider deeper learning practices to support potential adjustments to a HQIR.”</a:t>
            </a:r>
            <a:br>
              <a:rPr lang="en-US" sz="1200" b="0" i="0" u="none" strike="noStrike">
                <a:solidFill>
                  <a:srgbClr val="102649"/>
                </a:solidFill>
                <a:effectLst/>
                <a:latin typeface="Libre Franklin" pitchFamily="2" charset="77"/>
              </a:rPr>
            </a:br>
            <a:endParaRPr lang="en-US" sz="1200" b="0" i="0" u="none" strike="noStrike">
              <a:solidFill>
                <a:srgbClr val="102649"/>
              </a:solidFill>
              <a:effectLst/>
              <a:latin typeface="Libre Franklin" pitchFamily="2" charset="77"/>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9713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As we did in the first two modules, we will pivot again from the Common Characteristics of Deeper Learning on slide 16 to Common Deeper Learning Practices on this slide. If the common characteristics can help define our sense of what is meant by deeper learning, these aligned practices can help make those characteristics actionable. While we won’t take time to review them again here, it’s worth resetting they will be returned to in stage-specific ways during each module when we are ready to think about potential ”smart adjustments” that might be made to a curriculum after analysis using learning science indicators. For this module, we will look at adjustment options they afford for deep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15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PBL Works</a:t>
            </a:r>
          </a:p>
        </p:txBody>
      </p:sp>
      <p:sp>
        <p:nvSpPr>
          <p:cNvPr id="4" name="Slide Number Placeholder 3"/>
          <p:cNvSpPr>
            <a:spLocks noGrp="1"/>
          </p:cNvSpPr>
          <p:nvPr>
            <p:ph type="sldNum" sz="quarter" idx="5"/>
          </p:nvPr>
        </p:nvSpPr>
        <p:spPr/>
        <p:txBody>
          <a:bodyPr/>
          <a:lstStyle/>
          <a:p>
            <a:fld id="{D94A8F72-32E6-4120-9E4A-4E0B6EB6FB1D}" type="slidenum">
              <a:rPr lang="en-US" smtClean="0"/>
              <a:t>27</a:t>
            </a:fld>
            <a:endParaRPr lang="en-US"/>
          </a:p>
        </p:txBody>
      </p:sp>
    </p:spTree>
    <p:extLst>
      <p:ext uri="{BB962C8B-B14F-4D97-AF65-F5344CB8AC3E}">
        <p14:creationId xmlns:p14="http://schemas.microsoft.com/office/powerpoint/2010/main" val="4010682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Here we have the deeper learning practices with potential suggestions for the stage of deep learning. These practices and considerations are included in the adjustment portion of the curriculum analysis and adjustment tool on the next slide. For each practice, the underlying bullets and sub-bullets offer high-level suggestions as to the where a district could look to make adjustments. You will notice these assume a fairly significant degree of local understanding and capacity. If precisely what is meant by these or how to effectively act upon them is not clear enough, this is where external partnership with a high-quality deeper learning provider and the tools those organizations may have can be invaluable. </a:t>
            </a:r>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28</a:t>
            </a:fld>
            <a:endParaRPr lang="en-US"/>
          </a:p>
        </p:txBody>
      </p:sp>
    </p:spTree>
    <p:extLst>
      <p:ext uri="{BB962C8B-B14F-4D97-AF65-F5344CB8AC3E}">
        <p14:creationId xmlns:p14="http://schemas.microsoft.com/office/powerpoint/2010/main" val="1930095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29-31] </a:t>
            </a:r>
            <a:r>
              <a:rPr lang="en-US"/>
              <a:t>To help apply understanding from this module, the KDE created a Deep Learning Curriculum Analysis and Adjustment Tool. The purpose of the tool is to assist a district curriculum team in analyzing their HQIR for evidence of each of the deep learning indicators. The tool also offers suggestions for making curricular adjustments using deeper learning practices to further enhance their local curriculum in supporting vibrant learning experiences for all students. </a:t>
            </a:r>
          </a:p>
        </p:txBody>
      </p:sp>
      <p:sp>
        <p:nvSpPr>
          <p:cNvPr id="4" name="Slide Number Placeholder 3"/>
          <p:cNvSpPr>
            <a:spLocks noGrp="1"/>
          </p:cNvSpPr>
          <p:nvPr>
            <p:ph type="sldNum" sz="quarter" idx="5"/>
          </p:nvPr>
        </p:nvSpPr>
        <p:spPr/>
        <p:txBody>
          <a:bodyPr/>
          <a:lstStyle/>
          <a:p>
            <a:fld id="{D94A8F72-32E6-4120-9E4A-4E0B6EB6FB1D}" type="slidenum">
              <a:rPr lang="en-US" smtClean="0"/>
              <a:t>29</a:t>
            </a:fld>
            <a:endParaRPr lang="en-US"/>
          </a:p>
        </p:txBody>
      </p:sp>
    </p:spTree>
    <p:extLst>
      <p:ext uri="{BB962C8B-B14F-4D97-AF65-F5344CB8AC3E}">
        <p14:creationId xmlns:p14="http://schemas.microsoft.com/office/powerpoint/2010/main" val="364668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b="0"/>
              <a:t>In the previous module, </a:t>
            </a:r>
            <a:r>
              <a:rPr lang="en-US" b="1"/>
              <a:t>[CLICK] </a:t>
            </a:r>
            <a:r>
              <a:rPr lang="en-US" b="0"/>
              <a:t>we focused on the building of “a significant bank of declarative and procedural knowledge” so it can support “the deep understandings at the heart of deeper learning” and enable “complex processes like developing interpretations, arguments and conclusions.”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And pausing a moment, a clarifying distinction to make here is between “deep learning” as a phase of learning corresponding to findings from learning science, and initiatives around “deeper learning,” which refers to a set of pedagogical values and practices. As we help establish what is meant by “deep learning” as a learning phase during this module, you are invited to compare it to the characteristics of “deeper learning” found in the “Integrating Deeper Learning and HQIR to Strengthen Tier 1 Instruction”  introduction document and to the deeper learning practices laid out in these modules. As surface learning is required for deeper learning to be possible, so is the deep learning addressed here, which is the next layer of that foundation.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Returning now to the slide </a:t>
            </a:r>
            <a:r>
              <a:rPr lang="en-US" b="1"/>
              <a:t>[CLICK], </a:t>
            </a:r>
            <a:r>
              <a:rPr lang="en-US" b="0"/>
              <a:t>as knowledge, skills and strategies are built upon during deep learning, </a:t>
            </a:r>
            <a:r>
              <a:rPr lang="en-US" b="1"/>
              <a:t>[CLICK] </a:t>
            </a:r>
            <a:r>
              <a:rPr lang="en-US" b="0"/>
              <a:t>direct instruction, modeling, practice and feedback are provided to help students develop the fluency with key knowledge and processes required to engage in critical thinking and problem-solving. </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As we transition into deep learning now, an important note to keep in mind: If we want students to be able to transfer their knowledge, understandings and skills to new situations, we must be intentional about </a:t>
            </a:r>
            <a:r>
              <a:rPr lang="en-US" i="1"/>
              <a:t>how</a:t>
            </a:r>
            <a:r>
              <a:rPr lang="en-US"/>
              <a:t> knowledge, understandings and skills are processed, practiced, retrieved and applied.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b="1" baseline="0"/>
              <a:t>References:</a:t>
            </a:r>
          </a:p>
          <a:p>
            <a:endParaRPr lang="en-US" baseline="3000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 </a:t>
            </a:r>
            <a:r>
              <a:rPr lang="en-US"/>
              <a:t>Bransford, J., Brown, A. L., Cocking, R. R., National Research Council (U.S.). Committee on Developments in the Science of Learning, &amp; National Research Council (U.S.). Committee on Learning Research and Educational Practice. (2000). </a:t>
            </a:r>
            <a:r>
              <a:rPr lang="en-US" i="1"/>
              <a:t>How People Learn : Brain, Mind, Experience and School </a:t>
            </a:r>
            <a:r>
              <a:rPr lang="en-US"/>
              <a:t>(Expanded Edition). National Academies Press.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2</a:t>
            </a:r>
            <a:r>
              <a:rPr lang="en-US" baseline="0"/>
              <a:t>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Goodwin, B. (2020).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Learning that sticks: A brain-based model for K-12 instructional design and delivery.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Alexandria, VA: ASCD (ESSA Level 4)</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6354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a:t>
            </a:r>
            <a:r>
              <a:rPr lang="en-US"/>
              <a:t>We want to close with some final important notes about deep learning. </a:t>
            </a:r>
          </a:p>
          <a:p>
            <a:pPr marL="171450" indent="-171450">
              <a:buFont typeface="Arial" panose="020B0604020202020204" pitchFamily="34" charset="0"/>
              <a:buChar char="•"/>
            </a:pPr>
            <a:r>
              <a:rPr lang="en-US" b="1"/>
              <a:t>(click) </a:t>
            </a:r>
            <a:r>
              <a:rPr lang="en-US"/>
              <a:t>Students must engage in deep consolidation of learning that allows them to build on prior knowledge and arrange what they have learned into larger, coherent patterns. </a:t>
            </a:r>
          </a:p>
          <a:p>
            <a:pPr marL="171450" indent="-171450">
              <a:buFont typeface="Arial" panose="020B0604020202020204" pitchFamily="34" charset="0"/>
              <a:buChar char="•"/>
            </a:pPr>
            <a:r>
              <a:rPr lang="en-US" b="1"/>
              <a:t>(click) </a:t>
            </a:r>
            <a:r>
              <a:rPr lang="en-US"/>
              <a:t>The extended neural networks that develop from this consolidation link declarative knowledge with the core disciplinary concepts that forms the basis for conceptual understanding. Conceptual understanding allows for relationship between concepts to emerge as the elements of one concept are connected to elements of another, new ideas arise and understanding broadens. </a:t>
            </a:r>
          </a:p>
          <a:p>
            <a:pPr marL="171450" indent="-171450">
              <a:buFont typeface="Arial" panose="020B0604020202020204" pitchFamily="34" charset="0"/>
              <a:buChar char="•"/>
            </a:pPr>
            <a:r>
              <a:rPr lang="en-US" b="0"/>
              <a:t>So, </a:t>
            </a:r>
            <a:r>
              <a:rPr lang="en-US" b="1"/>
              <a:t>(click) </a:t>
            </a:r>
            <a:r>
              <a:rPr lang="en-US" b="0"/>
              <a:t>i</a:t>
            </a:r>
            <a:r>
              <a:rPr lang="en-US"/>
              <a:t>f students are to transfer their learning, they must develop multiple retrieval hooks for new learning so the brain can readily access and apply it. </a:t>
            </a:r>
          </a:p>
          <a:p>
            <a:pPr marL="171450" indent="-171450">
              <a:buFont typeface="Arial" panose="020B0604020202020204" pitchFamily="34" charset="0"/>
              <a:buChar char="•"/>
            </a:pPr>
            <a:r>
              <a:rPr lang="en-US"/>
              <a:t>Finally, </a:t>
            </a:r>
            <a:r>
              <a:rPr lang="en-US" b="1"/>
              <a:t>(click) </a:t>
            </a:r>
            <a:r>
              <a:rPr lang="en-US"/>
              <a:t>part of the goal of deep learning is for students to also develop conditional knowledge in which they are able to determine when, where, and why to use what they have learned for them to independently transfer that learning.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References: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30000"/>
              <a:t>2</a:t>
            </a:r>
            <a:r>
              <a:rPr lang="en-US" baseline="0"/>
              <a:t>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Goodwin, B. (2020).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Learning that sticks: A brain-based model for K-12 instructional design and delivery.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Alexandria, VA: ASCD (ESSA Level 4)</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30000"/>
              <a:t>7 </a:t>
            </a:r>
            <a:r>
              <a:rPr lang="en-US" baseline="0"/>
              <a:t>McTighe, J., &amp; Willis, J. (2019.) </a:t>
            </a:r>
            <a:r>
              <a:rPr lang="en-US" i="1" baseline="0"/>
              <a:t>Upgrade your teaching. Understanding by design meets neuroscience</a:t>
            </a:r>
            <a:r>
              <a:rPr lang="en-US" baseline="0"/>
              <a:t>. </a:t>
            </a:r>
            <a:r>
              <a:rPr lang="en-US"/>
              <a:t>Alexandria, VA: ASCD (ESSA Level 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6354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2bcb8bed3bc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4" name="Google Shape;1964;g2bcb8bed3bc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 you for taking time to engage in this module and please reach out with any questions you might have. </a:t>
            </a:r>
            <a:endParaRPr/>
          </a:p>
        </p:txBody>
      </p:sp>
      <p:sp>
        <p:nvSpPr>
          <p:cNvPr id="1965" name="Google Shape;1965;g2bcb8bed3bc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 </a:t>
            </a:r>
            <a:r>
              <a:rPr lang="en-US"/>
              <a:t>The introductory document that frames this series—and there is a link back to it provided here in the speaking notes—shared how education leaders such as John Hattie, Doug Fisher and Nancy Frey have found it useful to divide the learning process into three phases: surface, deep and transfer (Hattie, et.al., 2017). It then offered that core principles from learning science can also be laid out across a series of similar phases, adding an emphasis on “priming” for learning (Goodwin &amp; Rouleau, 2023). The visual on the slide is figure 1.2 in that introduction, with the third stage enlarged here to signal the focus of the third module, Deep Learning. As we mentioned in the last module, it is important to note these phases are not perfectly linear or distinct. Aspects of one phase may naturally occur in another, and there may be some movement back and forth between them over the course of each unit of instruction. </a:t>
            </a:r>
          </a:p>
          <a:p>
            <a:endParaRPr lang="en-US" sz="1200" b="0" i="0" u="none" strike="noStrike">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Once we have the students’ immediate attention through priming for learning and have supported them in taking in new learning and moving it into working memory, the focus shifts to helping students actively process and consolidate learning to prepare them for application and transfer, which also includes explicitly building the skills and strategies needed to support consolidation and initial application. </a:t>
            </a:r>
            <a:endParaRPr lang="en-US" sz="1200" b="0" i="0" u="none" strike="noStrike">
              <a:solidFill>
                <a:schemeClr val="tx1"/>
              </a:solidFill>
              <a:effectLst/>
              <a:latin typeface="+mn-lt"/>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Link: </a:t>
            </a:r>
            <a:r>
              <a:rPr kumimoji="0" lang="en-US" sz="4400" b="0" i="0" u="none" strike="noStrike" kern="1200" cap="none" spc="0" normalizeH="0" baseline="0" noProof="0">
                <a:ln>
                  <a:noFill/>
                </a:ln>
                <a:solidFill>
                  <a:srgbClr val="007780"/>
                </a:solidFill>
                <a:effectLst/>
                <a:uLnTx/>
                <a:uFillTx/>
                <a:latin typeface="Franklin Gothic Medium" panose="020B0603020102020204"/>
                <a:ea typeface="+mj-ea"/>
                <a:cs typeface="+mj-cs"/>
                <a:hlinkClick r:id="rId3"/>
              </a:rPr>
              <a:t>https://education.ky.gov/curriculum/standards/kyacadstand/Documents/Integrating_HQIRs_and_Deeper_Learning_to_Strengthen_Tier_1_Instruction.pdf</a:t>
            </a:r>
            <a:r>
              <a:rPr kumimoji="0" lang="en-US" sz="4400" b="0" i="0" u="none" strike="noStrike" kern="1200" cap="none" spc="0" normalizeH="0" baseline="0" noProof="0">
                <a:ln>
                  <a:noFill/>
                </a:ln>
                <a:solidFill>
                  <a:srgbClr val="007780"/>
                </a:solidFill>
                <a:effectLst/>
                <a:uLnTx/>
                <a:uFillTx/>
                <a:latin typeface="Franklin Gothic Medium" panose="020B0603020102020204"/>
                <a:ea typeface="+mj-ea"/>
                <a:cs typeface="+mj-cs"/>
              </a:rPr>
              <a:t> </a:t>
            </a:r>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4</a:t>
            </a:fld>
            <a:endParaRPr lang="en-US"/>
          </a:p>
        </p:txBody>
      </p:sp>
    </p:spTree>
    <p:extLst>
      <p:ext uri="{BB962C8B-B14F-4D97-AF65-F5344CB8AC3E}">
        <p14:creationId xmlns:p14="http://schemas.microsoft.com/office/powerpoint/2010/main" val="2212521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 </a:t>
            </a:r>
            <a:r>
              <a:rPr lang="en-US"/>
              <a:t>The stage of deep learning </a:t>
            </a:r>
            <a:r>
              <a:rPr lang="en-US" b="1"/>
              <a:t>[CLICK] </a:t>
            </a:r>
            <a:r>
              <a:rPr lang="en-US"/>
              <a:t>occurs when students consolidate knowledge, extend sensemaking and apply surface learning to support deeper conceptual understanding. It is also where </a:t>
            </a:r>
            <a:r>
              <a:rPr lang="en-US" b="1"/>
              <a:t>[CLICK] </a:t>
            </a:r>
            <a:r>
              <a:rPr lang="en-US"/>
              <a:t>students begin to develop “conditional knowledge,” which is learning how to decide which knowledge, skills and strategies to use in a given situation. All of this serves consolidation, allowing learning to cluster and organize to help ensure it moves into long-term memory. </a:t>
            </a:r>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5</a:t>
            </a:fld>
            <a:endParaRPr lang="en-US"/>
          </a:p>
        </p:txBody>
      </p:sp>
    </p:spTree>
    <p:extLst>
      <p:ext uri="{BB962C8B-B14F-4D97-AF65-F5344CB8AC3E}">
        <p14:creationId xmlns:p14="http://schemas.microsoft.com/office/powerpoint/2010/main" val="386899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a:t>This slide, introduced in the last module, offers an illustration of the basic dynamics of how memory works. In the first module, we saw an emphasis on sparking student interest and then securing a commitment to learn in order to ”prime” students for the learning to follow so they are optimally receptive to it. In surface learning, this readiness helps student attention tune into what is important in the learning environment as teachers work to have informational inputs reach students in a rich way, so they move from immediate memory to working memory </a:t>
            </a:r>
            <a:r>
              <a:rPr lang="en-US" b="1"/>
              <a:t>[CLICK] </a:t>
            </a:r>
            <a:r>
              <a:rPr lang="en-US"/>
              <a:t>ready to be effectively encoded. Now in deep learning, extended sensemaking, practice, guided application and feedback help learning </a:t>
            </a:r>
            <a:r>
              <a:rPr lang="en-US" b="1"/>
              <a:t>[CLICK]</a:t>
            </a:r>
            <a:r>
              <a:rPr lang="en-US"/>
              <a:t> reach long-term memory </a:t>
            </a:r>
            <a:r>
              <a:rPr lang="en-US" b="1"/>
              <a:t>[CLICK] </a:t>
            </a:r>
            <a:r>
              <a:rPr lang="en-US"/>
              <a:t>where it can be used over time. And for learning to endure without being forgotten, it must be actively worked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 </a:t>
            </a: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latin typeface="+mn-lt"/>
              </a:rPr>
              <a:t>3</a:t>
            </a:r>
            <a:r>
              <a:rPr lang="en-US" baseline="0">
                <a:latin typeface="+mn-lt"/>
              </a:rPr>
              <a:t> </a:t>
            </a:r>
            <a:r>
              <a:rPr lang="en-US" sz="1200">
                <a:effectLst/>
                <a:latin typeface="+mn-lt"/>
              </a:rPr>
              <a:t>Sherrington, T. (2023). </a:t>
            </a:r>
            <a:r>
              <a:rPr lang="en-US" sz="1200" i="1" err="1">
                <a:effectLst/>
                <a:latin typeface="+mn-lt"/>
              </a:rPr>
              <a:t>WalkThru</a:t>
            </a:r>
            <a:r>
              <a:rPr lang="en-US" sz="1200" i="1">
                <a:effectLst/>
                <a:latin typeface="+mn-lt"/>
              </a:rPr>
              <a:t> 5-step guides to build great teaching </a:t>
            </a:r>
            <a:r>
              <a:rPr lang="en-US" sz="1200">
                <a:effectLst/>
                <a:latin typeface="+mn-lt"/>
              </a:rPr>
              <a:t>(USA edition). John Catt.</a:t>
            </a:r>
            <a:endParaRPr lang="en-US">
              <a:latin typeface="+mn-lt"/>
            </a:endParaRPr>
          </a:p>
        </p:txBody>
      </p:sp>
      <p:sp>
        <p:nvSpPr>
          <p:cNvPr id="4" name="Slide Number Placeholder 3"/>
          <p:cNvSpPr>
            <a:spLocks noGrp="1"/>
          </p:cNvSpPr>
          <p:nvPr>
            <p:ph type="sldNum" sz="quarter" idx="5"/>
          </p:nvPr>
        </p:nvSpPr>
        <p:spPr/>
        <p:txBody>
          <a:bodyPr/>
          <a:lstStyle/>
          <a:p>
            <a:fld id="{D94A8F72-32E6-4120-9E4A-4E0B6EB6FB1D}" type="slidenum">
              <a:rPr lang="en-US" smtClean="0"/>
              <a:t>6</a:t>
            </a:fld>
            <a:endParaRPr lang="en-US"/>
          </a:p>
        </p:txBody>
      </p:sp>
    </p:spTree>
    <p:extLst>
      <p:ext uri="{BB962C8B-B14F-4D97-AF65-F5344CB8AC3E}">
        <p14:creationId xmlns:p14="http://schemas.microsoft.com/office/powerpoint/2010/main" val="3379025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7-11]</a:t>
            </a:r>
            <a:r>
              <a:rPr lang="en-US"/>
              <a:t> Now, we want to look at findings from research to better understand why deep learning matters. On each of the following slides, citations for the specific research referenced can be found in the slide notes for further exploration. </a:t>
            </a:r>
          </a:p>
        </p:txBody>
      </p:sp>
      <p:sp>
        <p:nvSpPr>
          <p:cNvPr id="4" name="Slide Number Placeholder 3"/>
          <p:cNvSpPr>
            <a:spLocks noGrp="1"/>
          </p:cNvSpPr>
          <p:nvPr>
            <p:ph type="sldNum" sz="quarter" idx="5"/>
          </p:nvPr>
        </p:nvSpPr>
        <p:spPr/>
        <p:txBody>
          <a:bodyPr/>
          <a:lstStyle/>
          <a:p>
            <a:fld id="{D94A8F72-32E6-4120-9E4A-4E0B6EB6FB1D}" type="slidenum">
              <a:rPr lang="en-US" smtClean="0"/>
              <a:t>7</a:t>
            </a:fld>
            <a:endParaRPr lang="en-US"/>
          </a:p>
        </p:txBody>
      </p:sp>
    </p:spTree>
    <p:extLst>
      <p:ext uri="{BB962C8B-B14F-4D97-AF65-F5344CB8AC3E}">
        <p14:creationId xmlns:p14="http://schemas.microsoft.com/office/powerpoint/2010/main" val="294506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[Misty]</a:t>
            </a:r>
            <a:r>
              <a:rPr kumimoji="0" lang="en-US" sz="1200" b="0" i="0" u="none" strike="noStrike" kern="1200" cap="none" spc="0" normalizeH="0" baseline="30000" noProof="0">
                <a:ln>
                  <a:noFill/>
                </a:ln>
                <a:solidFill>
                  <a:srgbClr val="2B3545"/>
                </a:solidFill>
                <a:effectLst/>
                <a:uLnTx/>
                <a:uFillTx/>
                <a:latin typeface="Inter"/>
                <a:ea typeface="+mn-ea"/>
                <a:cs typeface="+mn-cs"/>
              </a:rPr>
              <a:t> </a:t>
            </a:r>
            <a:r>
              <a:rPr kumimoji="0" lang="en-US" sz="1200" b="0" i="0" u="none" strike="noStrike" kern="1200" cap="none" spc="0" normalizeH="0" baseline="0" noProof="0">
                <a:ln>
                  <a:noFill/>
                </a:ln>
                <a:solidFill>
                  <a:srgbClr val="2B3545"/>
                </a:solidFill>
                <a:effectLst/>
                <a:uLnTx/>
                <a:uFillTx/>
                <a:latin typeface="Inter"/>
                <a:ea typeface="+mn-ea"/>
                <a:cs typeface="+mn-cs"/>
              </a:rPr>
              <a:t>The first main takeaway from the research related to deep learning </a:t>
            </a:r>
            <a:r>
              <a:rPr kumimoji="0" lang="en-US" sz="1200" b="1" i="0" u="none" strike="noStrike" kern="1200" cap="none" spc="0" normalizeH="0" baseline="0" noProof="0">
                <a:ln>
                  <a:noFill/>
                </a:ln>
                <a:solidFill>
                  <a:srgbClr val="2B3545"/>
                </a:solidFill>
                <a:effectLst/>
                <a:uLnTx/>
                <a:uFillTx/>
                <a:latin typeface="Inter"/>
                <a:ea typeface="+mn-ea"/>
                <a:cs typeface="+mn-cs"/>
              </a:rPr>
              <a:t>(click) </a:t>
            </a:r>
            <a:r>
              <a:rPr kumimoji="0" lang="en-US" sz="1200" b="0" i="0" u="none" strike="noStrike" kern="1200" cap="none" spc="0" normalizeH="0" baseline="0" noProof="0">
                <a:ln>
                  <a:noFill/>
                </a:ln>
                <a:solidFill>
                  <a:srgbClr val="2B3545"/>
                </a:solidFill>
                <a:effectLst/>
                <a:uLnTx/>
                <a:uFillTx/>
                <a:latin typeface="Inter"/>
                <a:ea typeface="+mn-ea"/>
                <a:cs typeface="+mn-cs"/>
              </a:rPr>
              <a:t>is that the process of consolidation allows for more bandwidth in working memory. I’ll pause and give you a moment to </a:t>
            </a:r>
            <a:r>
              <a:rPr kumimoji="0" lang="en-US" sz="1200" b="1" i="0" u="none" strike="noStrike" kern="1200" cap="none" spc="0" normalizeH="0" baseline="0" noProof="0">
                <a:ln>
                  <a:noFill/>
                </a:ln>
                <a:solidFill>
                  <a:srgbClr val="2B3545"/>
                </a:solidFill>
                <a:effectLst/>
                <a:uLnTx/>
                <a:uFillTx/>
                <a:latin typeface="Inter"/>
                <a:ea typeface="+mn-ea"/>
                <a:cs typeface="+mn-cs"/>
              </a:rPr>
              <a:t>(click) </a:t>
            </a:r>
            <a:r>
              <a:rPr kumimoji="0" lang="en-US" sz="1200" b="0" i="0" u="none" strike="noStrike" kern="1200" cap="none" spc="0" normalizeH="0" baseline="0" noProof="0">
                <a:ln>
                  <a:noFill/>
                </a:ln>
                <a:solidFill>
                  <a:srgbClr val="2B3545"/>
                </a:solidFill>
                <a:effectLst/>
                <a:uLnTx/>
                <a:uFillTx/>
                <a:latin typeface="Inter"/>
                <a:ea typeface="+mn-ea"/>
                <a:cs typeface="+mn-cs"/>
              </a:rPr>
              <a:t>read through specific findings from the research to support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3545"/>
                </a:solidFill>
                <a:effectLst/>
                <a:uLnTx/>
                <a:uFillTx/>
                <a:latin typeface="Inter"/>
                <a:ea typeface="+mn-ea"/>
                <a:cs typeface="+mn-cs"/>
              </a:rPr>
              <a:t>Because working memory can only hold so much information at any given time, providing opportunities for students to consolidate their learning by grouping disparate bits of knowledge, skills and strategies into larger groups and categories helps the brain overcome this limitation. Consolidating learning of a new skill or strategy is supported by bundling smaller steps into larger processes, scripts and learning aids.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3545"/>
                </a:solidFill>
                <a:effectLst/>
                <a:uLnTx/>
                <a:uFillTx/>
                <a:latin typeface="Inter"/>
                <a:ea typeface="+mn-ea"/>
                <a:cs typeface="+mn-cs"/>
              </a:rPr>
              <a:t>Research speaks to the importance of providing students opportunities to summarize, synthesize, compare and categorize as these help meet the need of the brain to recognize patterns. These pattern linkages are the basis for long-term memory. </a:t>
            </a:r>
            <a:endParaRPr lang="en-US" b="0" i="0">
              <a:solidFill>
                <a:srgbClr val="2B3545"/>
              </a:solidFill>
              <a:effectLst/>
              <a:latin typeface="Inter"/>
            </a:endParaRPr>
          </a:p>
          <a:p>
            <a:endParaRPr lang="en-US" b="1" i="0">
              <a:solidFill>
                <a:srgbClr val="2B3545"/>
              </a:solidFill>
              <a:effectLst/>
              <a:latin typeface="Inter"/>
            </a:endParaRPr>
          </a:p>
          <a:p>
            <a:r>
              <a:rPr lang="en-US" b="1" i="0">
                <a:solidFill>
                  <a:srgbClr val="2B3545"/>
                </a:solidFill>
                <a:effectLst/>
                <a:latin typeface="Inter"/>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2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Goodwin, B. (2020).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Learning that sticks: A brain-based model for K-12 instructional design and delivery.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Alexandria, VA: ASCD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4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r>
              <a:rPr lang="en-US" b="0" i="0" baseline="30000">
                <a:solidFill>
                  <a:srgbClr val="2B3545"/>
                </a:solidFill>
                <a:effectLst/>
                <a:latin typeface="Inter"/>
              </a:rPr>
              <a:t>5 </a:t>
            </a:r>
            <a:r>
              <a:rPr lang="en-US" b="0" i="0">
                <a:solidFill>
                  <a:srgbClr val="2B3545"/>
                </a:solidFill>
                <a:effectLst/>
                <a:latin typeface="Inter"/>
              </a:rPr>
              <a:t>Bailey, F., &amp; </a:t>
            </a:r>
            <a:r>
              <a:rPr lang="en-US" b="0" i="0" err="1">
                <a:solidFill>
                  <a:srgbClr val="2B3545"/>
                </a:solidFill>
                <a:effectLst/>
                <a:latin typeface="Inter"/>
              </a:rPr>
              <a:t>Pransky</a:t>
            </a:r>
            <a:r>
              <a:rPr lang="en-US" b="0" i="0">
                <a:solidFill>
                  <a:srgbClr val="2B3545"/>
                </a:solidFill>
                <a:effectLst/>
                <a:latin typeface="Inter"/>
              </a:rPr>
              <a:t>, K. (2014). </a:t>
            </a:r>
            <a:r>
              <a:rPr lang="en-US" b="0" i="1">
                <a:solidFill>
                  <a:srgbClr val="2B3545"/>
                </a:solidFill>
                <a:effectLst/>
                <a:latin typeface="Inter"/>
              </a:rPr>
              <a:t>Memory at work in the classroom: Strategies to help underachieving students. </a:t>
            </a:r>
            <a:r>
              <a:rPr lang="en-US" b="0" i="0">
                <a:solidFill>
                  <a:srgbClr val="2B3545"/>
                </a:solidFill>
                <a:effectLst/>
                <a:latin typeface="Inter"/>
              </a:rPr>
              <a:t>ASCD (ESSA Level 4). </a:t>
            </a:r>
          </a:p>
          <a:p>
            <a:endParaRPr lang="en-US" b="0" i="0">
              <a:solidFill>
                <a:srgbClr val="2B3545"/>
              </a:solidFill>
              <a:effectLst/>
              <a:latin typeface="Inter"/>
            </a:endParaRPr>
          </a:p>
          <a:p>
            <a:r>
              <a:rPr lang="en-US" b="0" i="0" baseline="30000">
                <a:solidFill>
                  <a:srgbClr val="2B3545"/>
                </a:solidFill>
                <a:effectLst/>
                <a:latin typeface="Inter"/>
              </a:rPr>
              <a:t>6 </a:t>
            </a:r>
            <a:r>
              <a:rPr lang="en-US" b="0" i="0">
                <a:solidFill>
                  <a:srgbClr val="2B3545"/>
                </a:solidFill>
                <a:effectLst/>
                <a:latin typeface="Inter"/>
              </a:rPr>
              <a:t>Brown, P. C., </a:t>
            </a:r>
            <a:r>
              <a:rPr lang="en-US" b="0" i="0" err="1">
                <a:solidFill>
                  <a:srgbClr val="2B3545"/>
                </a:solidFill>
                <a:effectLst/>
                <a:latin typeface="Inter"/>
              </a:rPr>
              <a:t>Roedoger</a:t>
            </a:r>
            <a:r>
              <a:rPr lang="en-US" b="0" i="0">
                <a:solidFill>
                  <a:srgbClr val="2B3545"/>
                </a:solidFill>
                <a:effectLst/>
                <a:latin typeface="Inter"/>
              </a:rPr>
              <a:t>, H. L., III, &amp; McDaniel, M. A. (2014). </a:t>
            </a:r>
            <a:r>
              <a:rPr lang="en-US" b="0" i="1">
                <a:solidFill>
                  <a:srgbClr val="2B3545"/>
                </a:solidFill>
                <a:effectLst/>
                <a:latin typeface="Inter"/>
              </a:rPr>
              <a:t>Make it stick: The science of successful learning. </a:t>
            </a:r>
            <a:r>
              <a:rPr lang="en-US" b="0" i="0">
                <a:solidFill>
                  <a:srgbClr val="2B3545"/>
                </a:solidFill>
                <a:effectLst/>
                <a:latin typeface="Inter"/>
              </a:rPr>
              <a:t>Harvard University Press (ESSA Level 4). </a:t>
            </a:r>
          </a:p>
          <a:p>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7 </a:t>
            </a:r>
            <a:r>
              <a:rPr lang="en-US" baseline="0"/>
              <a:t>McTighe, J., &amp; Willis, J. (2019.) </a:t>
            </a:r>
            <a:r>
              <a:rPr lang="en-US" i="1" baseline="0"/>
              <a:t>Upgrade your teaching. Understanding by design meets neuroscience</a:t>
            </a:r>
            <a:r>
              <a:rPr lang="en-US" baseline="0"/>
              <a:t>. </a:t>
            </a:r>
            <a:r>
              <a:rPr lang="en-US"/>
              <a:t>Alexandria, VA: ASCD (ESSA Level 4)</a:t>
            </a:r>
          </a:p>
          <a:p>
            <a:endParaRPr lang="en-US" b="0" i="0">
              <a:solidFill>
                <a:srgbClr val="2B3545"/>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7819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39381-12F6-AB66-FF52-0DA0D0C12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C3F2B-E528-D3B6-DF11-46CEF02C6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07F23B-F250-6A62-AD00-B15AD1BCC3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[Misty]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The next takeaway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from the research is that students need to develop metacognitive skills to monitor, manage, and control their learning. I’ll pause and give you a moment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to read through the related findings.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Metacognition refers to the awareness of, and control over, one’s cognitive processes. It’s essentially thinking about our thinking – that voice in our heads that prompt us to pause, reflect, and redirect when we note a gap or something breaking down in our learning. When students engage in metacognitive strategies, it increases the retrieval strength of new learning as students ask themselves how, why and what questions about what they are learning. Students knowing when, where and why to use what they have learned supports conditional knowledge, which is essential to deep learning and, ultimately, the transfer of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As with any new learning, students need to be explicitly taught how to acquire, improve and hone their metacognitive skills. Without engaging in these skills, students are often left with a mishmash of learning that’s disconnected, faulty or void of meaning and the knowledge is likely to quickly fade from memory.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B3545"/>
                </a:solidFill>
                <a:effectLst/>
                <a:uLnTx/>
                <a:uFillTx/>
                <a:latin typeface="Inter"/>
                <a:ea typeface="+mn-ea"/>
                <a:cs typeface="+mn-cs"/>
              </a:rPr>
              <a:t>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2 </a:t>
            </a:r>
            <a:r>
              <a:rPr lang="en-US"/>
              <a:t>Goodwin, B. (2020). </a:t>
            </a:r>
            <a:r>
              <a:rPr lang="en-US" i="1"/>
              <a:t>Learning that sticks: A brain-based model for K-12 instructional design and delivery. </a:t>
            </a:r>
            <a:r>
              <a:rPr lang="en-US"/>
              <a:t>Alexandria, VA: ASCD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7 </a:t>
            </a:r>
            <a:r>
              <a:rPr lang="en-US" baseline="0"/>
              <a:t>McTighe, J., &amp; Willis, J. (2019.) </a:t>
            </a:r>
            <a:r>
              <a:rPr lang="en-US" i="1" baseline="0"/>
              <a:t>Upgrade your teaching. Understanding by design meets neuroscience</a:t>
            </a:r>
            <a:r>
              <a:rPr lang="en-US" baseline="0"/>
              <a:t>. </a:t>
            </a:r>
            <a:r>
              <a:rPr lang="en-US"/>
              <a:t>Alexandria, VA: ASCD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42424"/>
                </a:solidFill>
                <a:effectLst/>
                <a:latin typeface="Segoe UI" panose="020B0502040204020203" pitchFamily="34" charset="0"/>
              </a:rPr>
              <a:t>8 </a:t>
            </a:r>
            <a:r>
              <a:rPr lang="en-US" b="0" i="0">
                <a:solidFill>
                  <a:srgbClr val="242424"/>
                </a:solidFill>
                <a:effectLst/>
                <a:latin typeface="Segoe UI" panose="020B0502040204020203" pitchFamily="34" charset="0"/>
              </a:rPr>
              <a:t>Kirschner, P. A., &amp; Hendrick, C. (2024). </a:t>
            </a:r>
            <a:r>
              <a:rPr lang="en-US" b="0" i="1">
                <a:solidFill>
                  <a:srgbClr val="242424"/>
                </a:solidFill>
                <a:effectLst/>
                <a:latin typeface="Segoe UI" panose="020B0502040204020203" pitchFamily="34" charset="0"/>
              </a:rPr>
              <a:t>How learning happens: Seminal works in educational psychology and what they mean in practice</a:t>
            </a:r>
            <a:r>
              <a:rPr lang="en-US" b="0" i="0">
                <a:solidFill>
                  <a:srgbClr val="242424"/>
                </a:solidFill>
                <a:effectLst/>
                <a:latin typeface="Segoe UI" panose="020B0502040204020203" pitchFamily="34" charset="0"/>
              </a:rPr>
              <a:t> (2nd ed.). Routledge. (ESSA Level 4)</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EFB5EAE9-CE69-92D5-F0A1-BAA64462B9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0673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3/27/2025</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3/27/2025</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3/27/2025</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3/27/2025</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C642B-F426-C1E6-5801-EC0074E3FC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0C6EF-73A5-1AA4-D25D-2114181C64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76297-C24B-ED6F-E9A9-D7195B59799D}"/>
              </a:ext>
            </a:extLst>
          </p:cNvPr>
          <p:cNvSpPr>
            <a:spLocks noGrp="1"/>
          </p:cNvSpPr>
          <p:nvPr>
            <p:ph type="dt" sz="half" idx="10"/>
          </p:nvPr>
        </p:nvSpPr>
        <p:spPr/>
        <p:txBody>
          <a:bodyPr/>
          <a:lstStyle/>
          <a:p>
            <a:fld id="{D2111C39-B172-42D5-8C59-BEC1F6345652}" type="datetimeFigureOut">
              <a:rPr lang="en-US" smtClean="0"/>
              <a:t>3/27/2025</a:t>
            </a:fld>
            <a:endParaRPr lang="en-US"/>
          </a:p>
        </p:txBody>
      </p:sp>
      <p:sp>
        <p:nvSpPr>
          <p:cNvPr id="5" name="Footer Placeholder 4">
            <a:extLst>
              <a:ext uri="{FF2B5EF4-FFF2-40B4-BE49-F238E27FC236}">
                <a16:creationId xmlns:a16="http://schemas.microsoft.com/office/drawing/2014/main" id="{F7097693-8852-E92F-669A-8585E28CD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F98F99-0770-9337-03C7-9EE94D9776A2}"/>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3290219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154B-48A4-F692-E47E-5F25780F97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58E88-629B-0ACA-9A18-622B0293A4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F00FE6-8152-6366-A519-F79C2F905AA3}"/>
              </a:ext>
            </a:extLst>
          </p:cNvPr>
          <p:cNvSpPr>
            <a:spLocks noGrp="1"/>
          </p:cNvSpPr>
          <p:nvPr>
            <p:ph type="dt" sz="half" idx="10"/>
          </p:nvPr>
        </p:nvSpPr>
        <p:spPr/>
        <p:txBody>
          <a:bodyPr/>
          <a:lstStyle/>
          <a:p>
            <a:fld id="{D2111C39-B172-42D5-8C59-BEC1F6345652}" type="datetimeFigureOut">
              <a:rPr lang="en-US" smtClean="0"/>
              <a:t>3/27/2025</a:t>
            </a:fld>
            <a:endParaRPr lang="en-US"/>
          </a:p>
        </p:txBody>
      </p:sp>
      <p:sp>
        <p:nvSpPr>
          <p:cNvPr id="5" name="Footer Placeholder 4">
            <a:extLst>
              <a:ext uri="{FF2B5EF4-FFF2-40B4-BE49-F238E27FC236}">
                <a16:creationId xmlns:a16="http://schemas.microsoft.com/office/drawing/2014/main" id="{0FA40F01-1E86-9949-5A62-7E672FB2B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285B8-DAAB-2593-2D0B-7AD48CD3B9BC}"/>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3109004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222CF-70E4-E752-B220-56774F2800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1E321A-9F11-F9E0-6752-3F1C4BDCA1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DC3FD3-0667-E6F6-0BAC-547CE27A3A61}"/>
              </a:ext>
            </a:extLst>
          </p:cNvPr>
          <p:cNvSpPr>
            <a:spLocks noGrp="1"/>
          </p:cNvSpPr>
          <p:nvPr>
            <p:ph type="dt" sz="half" idx="10"/>
          </p:nvPr>
        </p:nvSpPr>
        <p:spPr/>
        <p:txBody>
          <a:bodyPr/>
          <a:lstStyle/>
          <a:p>
            <a:fld id="{D2111C39-B172-42D5-8C59-BEC1F6345652}" type="datetimeFigureOut">
              <a:rPr lang="en-US" smtClean="0"/>
              <a:t>3/27/2025</a:t>
            </a:fld>
            <a:endParaRPr lang="en-US"/>
          </a:p>
        </p:txBody>
      </p:sp>
      <p:sp>
        <p:nvSpPr>
          <p:cNvPr id="5" name="Footer Placeholder 4">
            <a:extLst>
              <a:ext uri="{FF2B5EF4-FFF2-40B4-BE49-F238E27FC236}">
                <a16:creationId xmlns:a16="http://schemas.microsoft.com/office/drawing/2014/main" id="{25C78B23-98C3-FE21-FEFD-BF146F30D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263E41-3723-89F0-12EE-9052FB0B2B9D}"/>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1762292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F385D-4ACA-228C-7706-D05545C9C1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C7E8F7-ADF4-70B8-B41F-2CDF407784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9BAA87-8424-16C2-B1B2-3EEB21B8AF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2665CC-E193-6F1A-C7DA-C5963BD436C4}"/>
              </a:ext>
            </a:extLst>
          </p:cNvPr>
          <p:cNvSpPr>
            <a:spLocks noGrp="1"/>
          </p:cNvSpPr>
          <p:nvPr>
            <p:ph type="dt" sz="half" idx="10"/>
          </p:nvPr>
        </p:nvSpPr>
        <p:spPr/>
        <p:txBody>
          <a:bodyPr/>
          <a:lstStyle/>
          <a:p>
            <a:fld id="{D2111C39-B172-42D5-8C59-BEC1F6345652}" type="datetimeFigureOut">
              <a:rPr lang="en-US" smtClean="0"/>
              <a:t>3/27/2025</a:t>
            </a:fld>
            <a:endParaRPr lang="en-US"/>
          </a:p>
        </p:txBody>
      </p:sp>
      <p:sp>
        <p:nvSpPr>
          <p:cNvPr id="6" name="Footer Placeholder 5">
            <a:extLst>
              <a:ext uri="{FF2B5EF4-FFF2-40B4-BE49-F238E27FC236}">
                <a16:creationId xmlns:a16="http://schemas.microsoft.com/office/drawing/2014/main" id="{502FB54C-A1B1-69EA-ABC5-260DBD0AD6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444493-B6D0-4215-7B20-FB09460968ED}"/>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1499458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15733-1252-8C95-377E-7DD0971412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43540C-7F64-08F4-3E6A-30883B872B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6E1B7A-4F35-5F77-82D0-A2963A3D74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46402D-12E2-3378-CA9E-72377A8F3F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2F359F-E750-D431-A391-7641529E15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598304-BAF7-FE59-4CDD-8B2CDEA5C709}"/>
              </a:ext>
            </a:extLst>
          </p:cNvPr>
          <p:cNvSpPr>
            <a:spLocks noGrp="1"/>
          </p:cNvSpPr>
          <p:nvPr>
            <p:ph type="dt" sz="half" idx="10"/>
          </p:nvPr>
        </p:nvSpPr>
        <p:spPr/>
        <p:txBody>
          <a:bodyPr/>
          <a:lstStyle/>
          <a:p>
            <a:fld id="{D2111C39-B172-42D5-8C59-BEC1F6345652}" type="datetimeFigureOut">
              <a:rPr lang="en-US" smtClean="0"/>
              <a:t>3/27/2025</a:t>
            </a:fld>
            <a:endParaRPr lang="en-US"/>
          </a:p>
        </p:txBody>
      </p:sp>
      <p:sp>
        <p:nvSpPr>
          <p:cNvPr id="8" name="Footer Placeholder 7">
            <a:extLst>
              <a:ext uri="{FF2B5EF4-FFF2-40B4-BE49-F238E27FC236}">
                <a16:creationId xmlns:a16="http://schemas.microsoft.com/office/drawing/2014/main" id="{B5C76EF4-1EFC-2252-80F6-95AF25762C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EFC985-E99C-44B1-01FA-404E54F09B1C}"/>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1084076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0E84B-D55E-A401-F58C-9BE1F8FA6E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99CB1E-3749-0AEE-54C1-1D8D484EA136}"/>
              </a:ext>
            </a:extLst>
          </p:cNvPr>
          <p:cNvSpPr>
            <a:spLocks noGrp="1"/>
          </p:cNvSpPr>
          <p:nvPr>
            <p:ph type="dt" sz="half" idx="10"/>
          </p:nvPr>
        </p:nvSpPr>
        <p:spPr/>
        <p:txBody>
          <a:bodyPr/>
          <a:lstStyle/>
          <a:p>
            <a:fld id="{D2111C39-B172-42D5-8C59-BEC1F6345652}" type="datetimeFigureOut">
              <a:rPr lang="en-US" smtClean="0"/>
              <a:t>3/27/2025</a:t>
            </a:fld>
            <a:endParaRPr lang="en-US"/>
          </a:p>
        </p:txBody>
      </p:sp>
      <p:sp>
        <p:nvSpPr>
          <p:cNvPr id="4" name="Footer Placeholder 3">
            <a:extLst>
              <a:ext uri="{FF2B5EF4-FFF2-40B4-BE49-F238E27FC236}">
                <a16:creationId xmlns:a16="http://schemas.microsoft.com/office/drawing/2014/main" id="{096F12F6-111E-A428-AED4-94C79402CA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480616-C356-C75A-9004-0DD7CDB1F620}"/>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3175205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07A037-0633-292F-CC3A-3FAF46F3FC6F}"/>
              </a:ext>
            </a:extLst>
          </p:cNvPr>
          <p:cNvSpPr>
            <a:spLocks noGrp="1"/>
          </p:cNvSpPr>
          <p:nvPr>
            <p:ph type="dt" sz="half" idx="10"/>
          </p:nvPr>
        </p:nvSpPr>
        <p:spPr/>
        <p:txBody>
          <a:bodyPr/>
          <a:lstStyle/>
          <a:p>
            <a:fld id="{D2111C39-B172-42D5-8C59-BEC1F6345652}" type="datetimeFigureOut">
              <a:rPr lang="en-US" smtClean="0"/>
              <a:t>3/27/2025</a:t>
            </a:fld>
            <a:endParaRPr lang="en-US"/>
          </a:p>
        </p:txBody>
      </p:sp>
      <p:sp>
        <p:nvSpPr>
          <p:cNvPr id="3" name="Footer Placeholder 2">
            <a:extLst>
              <a:ext uri="{FF2B5EF4-FFF2-40B4-BE49-F238E27FC236}">
                <a16:creationId xmlns:a16="http://schemas.microsoft.com/office/drawing/2014/main" id="{828DA757-8A92-22F3-7B3A-DA29926EA6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52114D-2033-53E2-2883-9DEB1B7805D5}"/>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3668933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3/27/2025</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8525D-F3F3-A4F7-015F-030014B7C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6FDB6B-C988-4111-1935-90F3909321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348A84-4C40-F0C9-4E9B-5DF2B92B0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EA4B1-81E9-4517-310F-BB15309DA982}"/>
              </a:ext>
            </a:extLst>
          </p:cNvPr>
          <p:cNvSpPr>
            <a:spLocks noGrp="1"/>
          </p:cNvSpPr>
          <p:nvPr>
            <p:ph type="dt" sz="half" idx="10"/>
          </p:nvPr>
        </p:nvSpPr>
        <p:spPr/>
        <p:txBody>
          <a:bodyPr/>
          <a:lstStyle/>
          <a:p>
            <a:fld id="{D2111C39-B172-42D5-8C59-BEC1F6345652}" type="datetimeFigureOut">
              <a:rPr lang="en-US" smtClean="0"/>
              <a:t>3/27/2025</a:t>
            </a:fld>
            <a:endParaRPr lang="en-US"/>
          </a:p>
        </p:txBody>
      </p:sp>
      <p:sp>
        <p:nvSpPr>
          <p:cNvPr id="6" name="Footer Placeholder 5">
            <a:extLst>
              <a:ext uri="{FF2B5EF4-FFF2-40B4-BE49-F238E27FC236}">
                <a16:creationId xmlns:a16="http://schemas.microsoft.com/office/drawing/2014/main" id="{B018CBBC-E34D-A8CA-8282-B6D1823519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8F999C-42AA-D11E-3954-DA19E50AED5B}"/>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4198937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0541-1A80-3499-3F02-F151DDEB2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6CBD5-A50D-1FCB-C4AE-E50C9B15BF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9DE1E2-C839-C61E-4B2A-FFF55FAEAB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FA60FE-260C-7A30-2163-7E7D626610A8}"/>
              </a:ext>
            </a:extLst>
          </p:cNvPr>
          <p:cNvSpPr>
            <a:spLocks noGrp="1"/>
          </p:cNvSpPr>
          <p:nvPr>
            <p:ph type="dt" sz="half" idx="10"/>
          </p:nvPr>
        </p:nvSpPr>
        <p:spPr/>
        <p:txBody>
          <a:bodyPr/>
          <a:lstStyle/>
          <a:p>
            <a:fld id="{D2111C39-B172-42D5-8C59-BEC1F6345652}" type="datetimeFigureOut">
              <a:rPr lang="en-US" smtClean="0"/>
              <a:t>3/27/2025</a:t>
            </a:fld>
            <a:endParaRPr lang="en-US"/>
          </a:p>
        </p:txBody>
      </p:sp>
      <p:sp>
        <p:nvSpPr>
          <p:cNvPr id="6" name="Footer Placeholder 5">
            <a:extLst>
              <a:ext uri="{FF2B5EF4-FFF2-40B4-BE49-F238E27FC236}">
                <a16:creationId xmlns:a16="http://schemas.microsoft.com/office/drawing/2014/main" id="{07DB4B44-4764-D925-0648-684385DED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C108AB-277D-CE9F-0891-A33EA4E0F273}"/>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362055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3681C-861F-78E3-937B-9E3A5E8ACA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48BD65-1BE0-1F19-1F39-0AC663375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A771F-7D7F-4E84-444F-2F3261CB7C19}"/>
              </a:ext>
            </a:extLst>
          </p:cNvPr>
          <p:cNvSpPr>
            <a:spLocks noGrp="1"/>
          </p:cNvSpPr>
          <p:nvPr>
            <p:ph type="dt" sz="half" idx="10"/>
          </p:nvPr>
        </p:nvSpPr>
        <p:spPr/>
        <p:txBody>
          <a:bodyPr/>
          <a:lstStyle/>
          <a:p>
            <a:fld id="{D2111C39-B172-42D5-8C59-BEC1F6345652}" type="datetimeFigureOut">
              <a:rPr lang="en-US" smtClean="0"/>
              <a:t>3/27/2025</a:t>
            </a:fld>
            <a:endParaRPr lang="en-US"/>
          </a:p>
        </p:txBody>
      </p:sp>
      <p:sp>
        <p:nvSpPr>
          <p:cNvPr id="5" name="Footer Placeholder 4">
            <a:extLst>
              <a:ext uri="{FF2B5EF4-FFF2-40B4-BE49-F238E27FC236}">
                <a16:creationId xmlns:a16="http://schemas.microsoft.com/office/drawing/2014/main" id="{78BED094-C4C0-F995-5106-AE3BE4903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D7149-2F3A-0C8B-B3EC-F418E41DD8D8}"/>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1016944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4EF268-751E-C3B9-0488-73C26A471D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14082F-02A1-6814-FC98-9D9A059F67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E1C88-1641-384F-B920-FD958D16FA3B}"/>
              </a:ext>
            </a:extLst>
          </p:cNvPr>
          <p:cNvSpPr>
            <a:spLocks noGrp="1"/>
          </p:cNvSpPr>
          <p:nvPr>
            <p:ph type="dt" sz="half" idx="10"/>
          </p:nvPr>
        </p:nvSpPr>
        <p:spPr/>
        <p:txBody>
          <a:bodyPr/>
          <a:lstStyle/>
          <a:p>
            <a:fld id="{D2111C39-B172-42D5-8C59-BEC1F6345652}" type="datetimeFigureOut">
              <a:rPr lang="en-US" smtClean="0"/>
              <a:t>3/27/2025</a:t>
            </a:fld>
            <a:endParaRPr lang="en-US"/>
          </a:p>
        </p:txBody>
      </p:sp>
      <p:sp>
        <p:nvSpPr>
          <p:cNvPr id="5" name="Footer Placeholder 4">
            <a:extLst>
              <a:ext uri="{FF2B5EF4-FFF2-40B4-BE49-F238E27FC236}">
                <a16:creationId xmlns:a16="http://schemas.microsoft.com/office/drawing/2014/main" id="{AB9AEEFD-0B27-459D-E3FB-8D1125AA4E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19C8E-79AF-B722-27A2-4EB2C33A3634}"/>
              </a:ext>
            </a:extLst>
          </p:cNvPr>
          <p:cNvSpPr>
            <a:spLocks noGrp="1"/>
          </p:cNvSpPr>
          <p:nvPr>
            <p:ph type="sldNum" sz="quarter" idx="12"/>
          </p:nvPr>
        </p:nvSpPr>
        <p:spPr/>
        <p:txBody>
          <a:bodyPr/>
          <a:lstStyle/>
          <a:p>
            <a:fld id="{A350DBEA-9157-42D9-A0E7-B2EFF001272D}" type="slidenum">
              <a:rPr lang="en-US" smtClean="0"/>
              <a:t>‹#›</a:t>
            </a:fld>
            <a:endParaRPr lang="en-US"/>
          </a:p>
        </p:txBody>
      </p:sp>
    </p:spTree>
    <p:extLst>
      <p:ext uri="{BB962C8B-B14F-4D97-AF65-F5344CB8AC3E}">
        <p14:creationId xmlns:p14="http://schemas.microsoft.com/office/powerpoint/2010/main" val="3517238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3/27/2025</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3/27/2025</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3/27/2025</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3/27/2025</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3/27/2025</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3/27/2025</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3/27/2025</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3/27/2025</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9D6286-9DE7-37A5-7866-DE3233BF90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D8E64D-61D5-2EC0-6F95-E5A34FF050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F7C44-09A5-4122-228A-2A1F1ADAA3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111C39-B172-42D5-8C59-BEC1F6345652}" type="datetimeFigureOut">
              <a:rPr lang="en-US" smtClean="0"/>
              <a:t>3/27/2025</a:t>
            </a:fld>
            <a:endParaRPr lang="en-US"/>
          </a:p>
        </p:txBody>
      </p:sp>
      <p:sp>
        <p:nvSpPr>
          <p:cNvPr id="5" name="Footer Placeholder 4">
            <a:extLst>
              <a:ext uri="{FF2B5EF4-FFF2-40B4-BE49-F238E27FC236}">
                <a16:creationId xmlns:a16="http://schemas.microsoft.com/office/drawing/2014/main" id="{B30C5CF2-FC4A-E2CA-163E-70824D10B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34AA7AC-DD88-568C-212D-75D59E5D27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50DBEA-9157-42D9-A0E7-B2EFF001272D}" type="slidenum">
              <a:rPr lang="en-US" smtClean="0"/>
              <a:t>‹#›</a:t>
            </a:fld>
            <a:endParaRPr lang="en-US"/>
          </a:p>
        </p:txBody>
      </p:sp>
    </p:spTree>
    <p:extLst>
      <p:ext uri="{BB962C8B-B14F-4D97-AF65-F5344CB8AC3E}">
        <p14:creationId xmlns:p14="http://schemas.microsoft.com/office/powerpoint/2010/main" val="28392738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mailto:fox.demoisey@education.ky.gov"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mailto:misty.higgins@education.ky.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298441" y="1367649"/>
            <a:ext cx="9144000" cy="2223849"/>
          </a:xfrm>
        </p:spPr>
        <p:txBody>
          <a:bodyPr>
            <a:normAutofit fontScale="90000"/>
          </a:bodyPr>
          <a:lstStyle/>
          <a:p>
            <a:br>
              <a:rPr lang="en-US" sz="1800">
                <a:effectLst/>
                <a:latin typeface="Aptos" panose="020B0004020202020204" pitchFamily="34" charset="0"/>
                <a:ea typeface="MS Mincho" panose="02020609040205080304" pitchFamily="49" charset="-128"/>
                <a:cs typeface="Arial" panose="020B0604020202020204" pitchFamily="34" charset="0"/>
              </a:rPr>
            </a:br>
            <a:r>
              <a:rPr lang="en-US" sz="5300" b="1">
                <a:effectLst/>
                <a:latin typeface="Aptos" panose="020B0004020202020204" pitchFamily="34" charset="0"/>
                <a:ea typeface="MS Mincho" panose="02020609040205080304" pitchFamily="49" charset="-128"/>
                <a:cs typeface="Arial" panose="020B0604020202020204" pitchFamily="34" charset="0"/>
              </a:rPr>
              <a:t>Integrating Deeper Learning and HQIRs to Strengthen Tier 1 Instruction</a:t>
            </a:r>
            <a:endParaRPr lang="en-US" sz="5300"/>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223796" y="3705464"/>
            <a:ext cx="9144000" cy="1655762"/>
          </a:xfrm>
        </p:spPr>
        <p:txBody>
          <a:bodyPr/>
          <a:lstStyle/>
          <a:p>
            <a:r>
              <a:rPr lang="en-US"/>
              <a:t>Deep Learning</a:t>
            </a:r>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649357" y="367427"/>
            <a:ext cx="5579165" cy="1735393"/>
          </a:xfrm>
        </p:spPr>
        <p:txBody>
          <a:bodyPr anchor="ctr">
            <a:normAutofit/>
          </a:bodyPr>
          <a:lstStyle/>
          <a:p>
            <a:r>
              <a:rPr lang="en-US" sz="4000" dirty="0"/>
              <a:t>Deep Learning: Specific Findings </a:t>
            </a:r>
            <a:r>
              <a:rPr lang="en-US" sz="4000" dirty="0">
                <a:solidFill>
                  <a:schemeClr val="bg1"/>
                </a:solidFill>
              </a:rPr>
              <a:t>3</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291549" y="2102820"/>
            <a:ext cx="6164670" cy="4125701"/>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102649"/>
                </a:solidFill>
                <a:effectLst/>
                <a:uLnTx/>
                <a:uFillTx/>
                <a:latin typeface="Franklin Gothic Book" panose="020B0503020102020204"/>
                <a:ea typeface="+mn-ea"/>
                <a:cs typeface="+mn-cs"/>
              </a:rPr>
              <a:t>High-level questions are used to support  consolidation of learning through cognitive and metacognitive processing of new knowledge and skills. </a:t>
            </a:r>
            <a:r>
              <a:rPr kumimoji="0" lang="en-US" sz="2200" b="1"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kumimoji="0" lang="en-US" sz="22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2000">
              <a:latin typeface="Franklin Gothic Book" panose="020B0503020102020204"/>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1700">
                <a:latin typeface="Franklin Gothic Book" panose="020B0503020102020204"/>
              </a:rPr>
              <a:t>Encouraging students to explain their own thinking supports consolidation of new learning. </a:t>
            </a:r>
            <a:r>
              <a:rPr lang="en-US" sz="1700" baseline="30000">
                <a:latin typeface="Franklin Gothic Book" panose="020B0503020102020204"/>
              </a:rPr>
              <a:t>4,9</a:t>
            </a:r>
            <a:endParaRPr lang="en-US" sz="1700">
              <a:latin typeface="Franklin Gothic Book" panose="020B0503020102020204"/>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1700">
                <a:latin typeface="Franklin Gothic Book" panose="020B0503020102020204"/>
              </a:rPr>
              <a:t>Probing questions help students activate prior learning, see how ideas connect, understand how things work and why, and examine their preconceptions (and misconceptions). </a:t>
            </a:r>
            <a:r>
              <a:rPr lang="en-US" sz="1700" baseline="30000">
                <a:latin typeface="Franklin Gothic Book" panose="020B0503020102020204"/>
              </a:rPr>
              <a:t>2</a:t>
            </a:r>
            <a:endParaRPr lang="en-US" sz="1700">
              <a:latin typeface="Franklin Gothic Book" panose="020B0503020102020204"/>
            </a:endParaRPr>
          </a:p>
          <a:p>
            <a:pPr lvl="1">
              <a:lnSpc>
                <a:spcPct val="100000"/>
              </a:lnSpc>
              <a:defRPr/>
            </a:pPr>
            <a:r>
              <a:rPr lang="en-US" sz="1700">
                <a:latin typeface="Franklin Gothic Book" panose="020B0503020102020204"/>
              </a:rPr>
              <a:t>Quality of questions is more important than quantity. </a:t>
            </a:r>
            <a:r>
              <a:rPr lang="en-US" sz="1700" baseline="30000">
                <a:latin typeface="Franklin Gothic Book" panose="020B0503020102020204"/>
              </a:rPr>
              <a:t>2</a:t>
            </a:r>
            <a:r>
              <a:rPr lang="en-US" sz="1700">
                <a:latin typeface="Franklin Gothic Book" panose="020B0503020102020204"/>
              </a:rPr>
              <a:t> </a:t>
            </a:r>
          </a:p>
        </p:txBody>
      </p:sp>
      <p:pic>
        <p:nvPicPr>
          <p:cNvPr id="5" name="Picture 4">
            <a:extLst>
              <a:ext uri="{FF2B5EF4-FFF2-40B4-BE49-F238E27FC236}">
                <a16:creationId xmlns:a16="http://schemas.microsoft.com/office/drawing/2014/main" id="{F1ACA918-47B7-D69C-7864-6AEEDBBD4609}"/>
              </a:ext>
              <a:ext uri="{C183D7F6-B498-43B3-948B-1728B52AA6E4}">
                <adec:decorative xmlns:adec="http://schemas.microsoft.com/office/drawing/2017/decorative" val="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420B16A9-AD73-95DB-3F28-47606914344F}"/>
              </a:ext>
            </a:extLst>
          </p:cNvPr>
          <p:cNvSpPr txBox="1"/>
          <p:nvPr/>
        </p:nvSpPr>
        <p:spPr>
          <a:xfrm>
            <a:off x="7728384" y="6342536"/>
            <a:ext cx="4306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130931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AE5563-2E2D-9738-6098-00647BE06DF0}"/>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D214F180-157F-93E1-08B0-691232795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71D3D8A-9681-2A61-75B8-F7DBA21827B5}"/>
              </a:ext>
            </a:extLst>
          </p:cNvPr>
          <p:cNvSpPr>
            <a:spLocks noGrp="1"/>
          </p:cNvSpPr>
          <p:nvPr>
            <p:ph type="title"/>
          </p:nvPr>
        </p:nvSpPr>
        <p:spPr>
          <a:xfrm>
            <a:off x="547092" y="127118"/>
            <a:ext cx="5632174" cy="1479434"/>
          </a:xfrm>
        </p:spPr>
        <p:txBody>
          <a:bodyPr anchor="ctr">
            <a:normAutofit/>
          </a:bodyPr>
          <a:lstStyle/>
          <a:p>
            <a:r>
              <a:rPr lang="en-US" sz="3900" dirty="0"/>
              <a:t>Deep Learning: Specific Findings </a:t>
            </a:r>
            <a:r>
              <a:rPr lang="en-US" sz="3900" dirty="0">
                <a:solidFill>
                  <a:schemeClr val="bg1"/>
                </a:solidFill>
              </a:rPr>
              <a:t>4</a:t>
            </a:r>
          </a:p>
        </p:txBody>
      </p:sp>
      <p:sp>
        <p:nvSpPr>
          <p:cNvPr id="3" name="Content Placeholder 2">
            <a:extLst>
              <a:ext uri="{FF2B5EF4-FFF2-40B4-BE49-F238E27FC236}">
                <a16:creationId xmlns:a16="http://schemas.microsoft.com/office/drawing/2014/main" id="{88E39A16-929B-B15D-5B4A-2072CC837D90}"/>
              </a:ext>
            </a:extLst>
          </p:cNvPr>
          <p:cNvSpPr>
            <a:spLocks noGrp="1"/>
          </p:cNvSpPr>
          <p:nvPr>
            <p:ph idx="1"/>
          </p:nvPr>
        </p:nvSpPr>
        <p:spPr>
          <a:xfrm>
            <a:off x="331712" y="1606553"/>
            <a:ext cx="6062935" cy="4918776"/>
          </a:xfrm>
        </p:spPr>
        <p:txBody>
          <a:bodyPr anchor="t" anchorCtr="0">
            <a:normAutofit lnSpcReduction="10000"/>
          </a:bodyPr>
          <a:lstStyle/>
          <a:p>
            <a:pPr marL="457200" lvl="1" indent="0">
              <a:buNone/>
            </a:pPr>
            <a:r>
              <a:rPr lang="en-US" sz="2200" b="1"/>
              <a:t>Peer-assisted consolidation of learning draws upon experiential studies that show knowledge is socially constructed. </a:t>
            </a:r>
            <a:r>
              <a:rPr lang="en-US" sz="2200" b="1" baseline="30000"/>
              <a:t>4</a:t>
            </a:r>
            <a:endParaRPr lang="en-US" sz="2200" b="1"/>
          </a:p>
          <a:p>
            <a:pPr marL="457200" marR="0" lvl="1" indent="0" algn="l" defTabSz="914400" rtl="0" eaLnBrk="1" fontAlgn="auto" latinLnBrk="0" hangingPunct="1">
              <a:lnSpc>
                <a:spcPct val="90000"/>
              </a:lnSpc>
              <a:spcBef>
                <a:spcPts val="500"/>
              </a:spcBef>
              <a:spcAft>
                <a:spcPts val="0"/>
              </a:spcAft>
              <a:buClrTx/>
              <a:buSzTx/>
              <a:buNone/>
              <a:tabLst/>
              <a:defRPr/>
            </a:pPr>
            <a:endParaRPr lang="en-US" sz="1500">
              <a:latin typeface="Franklin Gothic Book" panose="020B0503020102020204"/>
            </a:endParaRPr>
          </a:p>
          <a:p>
            <a:pPr lvl="1">
              <a:lnSpc>
                <a:spcPct val="110000"/>
              </a:lnSpc>
            </a:pPr>
            <a:r>
              <a:rPr lang="en-US" sz="1700"/>
              <a:t>Peer-assisted learning follows direct instruction of knowledge and skills, providing students with opportunities to pause and process together. </a:t>
            </a:r>
            <a:r>
              <a:rPr lang="en-US" sz="1700" baseline="30000"/>
              <a:t>4, 10</a:t>
            </a:r>
            <a:endParaRPr lang="en-US" sz="1700"/>
          </a:p>
          <a:p>
            <a:pPr lvl="1">
              <a:lnSpc>
                <a:spcPct val="110000"/>
              </a:lnSpc>
            </a:pPr>
            <a:r>
              <a:rPr lang="en-US" sz="1700"/>
              <a:t>In collaborative learning, multiple, limited working memories can create a larger, more effective, collective working space. When there is coordination between group members, information within the task and associated cognitive load can be divided across a larger reservoir of capacity. </a:t>
            </a:r>
            <a:r>
              <a:rPr lang="en-US" sz="1700" baseline="30000"/>
              <a:t>11</a:t>
            </a:r>
            <a:endParaRPr lang="en-US" sz="1700"/>
          </a:p>
          <a:p>
            <a:pPr lvl="1">
              <a:lnSpc>
                <a:spcPct val="110000"/>
              </a:lnSpc>
            </a:pPr>
            <a:r>
              <a:rPr lang="en-US" sz="1700"/>
              <a:t>Peer-learning activities should be structured to support student consolidation of learning. </a:t>
            </a:r>
            <a:r>
              <a:rPr lang="en-US" sz="1700" baseline="30000"/>
              <a:t>4</a:t>
            </a:r>
            <a:endParaRPr lang="en-US" sz="1700"/>
          </a:p>
          <a:p>
            <a:pPr lvl="1">
              <a:lnSpc>
                <a:spcPct val="110000"/>
              </a:lnSpc>
            </a:pPr>
            <a:r>
              <a:rPr lang="en-US" sz="1700"/>
              <a:t>Effective peer-assisted learning integrates individual accountability with positive interdependence. </a:t>
            </a:r>
            <a:r>
              <a:rPr lang="en-US" sz="1700" baseline="30000"/>
              <a:t>4</a:t>
            </a:r>
            <a:endParaRPr lang="en-US" sz="1700"/>
          </a:p>
        </p:txBody>
      </p:sp>
      <p:pic>
        <p:nvPicPr>
          <p:cNvPr id="5" name="Picture 4">
            <a:extLst>
              <a:ext uri="{FF2B5EF4-FFF2-40B4-BE49-F238E27FC236}">
                <a16:creationId xmlns:a16="http://schemas.microsoft.com/office/drawing/2014/main" id="{E9A99786-DBA5-CE32-7F50-171BEF7C1783}"/>
              </a:ext>
              <a:ext uri="{C183D7F6-B498-43B3-948B-1728B52AA6E4}">
                <adec:decorative xmlns:adec="http://schemas.microsoft.com/office/drawing/2017/decorative" val="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5F683C40-D097-16CE-F70A-61189A5AC330}"/>
              </a:ext>
            </a:extLst>
          </p:cNvPr>
          <p:cNvSpPr txBox="1"/>
          <p:nvPr/>
        </p:nvSpPr>
        <p:spPr>
          <a:xfrm>
            <a:off x="7754888" y="6302779"/>
            <a:ext cx="4306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198589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9AA656-E244-7B13-3B9B-0209C257901A}"/>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84A13957-5FAB-6D75-4183-F02FA81E5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A7984C95-CD93-A87B-5347-9F0C5791FE15}"/>
              </a:ext>
            </a:extLst>
          </p:cNvPr>
          <p:cNvSpPr>
            <a:spLocks noGrp="1"/>
          </p:cNvSpPr>
          <p:nvPr>
            <p:ph type="title"/>
          </p:nvPr>
        </p:nvSpPr>
        <p:spPr>
          <a:xfrm>
            <a:off x="547093" y="243349"/>
            <a:ext cx="5632174" cy="1479434"/>
          </a:xfrm>
        </p:spPr>
        <p:txBody>
          <a:bodyPr anchor="ctr">
            <a:normAutofit/>
          </a:bodyPr>
          <a:lstStyle/>
          <a:p>
            <a:r>
              <a:rPr lang="en-US" sz="4000" dirty="0"/>
              <a:t>Deep Learning: Specific Findings </a:t>
            </a:r>
            <a:r>
              <a:rPr lang="en-US" sz="4000" dirty="0">
                <a:solidFill>
                  <a:schemeClr val="bg1"/>
                </a:solidFill>
              </a:rPr>
              <a:t>5</a:t>
            </a:r>
          </a:p>
        </p:txBody>
      </p:sp>
      <p:sp>
        <p:nvSpPr>
          <p:cNvPr id="3" name="Content Placeholder 2">
            <a:extLst>
              <a:ext uri="{FF2B5EF4-FFF2-40B4-BE49-F238E27FC236}">
                <a16:creationId xmlns:a16="http://schemas.microsoft.com/office/drawing/2014/main" id="{8E5015D5-AED3-C27B-E307-1DA96CF68195}"/>
              </a:ext>
            </a:extLst>
          </p:cNvPr>
          <p:cNvSpPr>
            <a:spLocks noGrp="1"/>
          </p:cNvSpPr>
          <p:nvPr>
            <p:ph idx="1"/>
          </p:nvPr>
        </p:nvSpPr>
        <p:spPr>
          <a:xfrm>
            <a:off x="390873" y="1966132"/>
            <a:ext cx="6062935" cy="4336647"/>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2200" b="1"/>
              <a:t>Properly timed feedback supports initial application of knowledge, skills and strategies.</a:t>
            </a:r>
            <a:r>
              <a:rPr kumimoji="0" lang="en-US" sz="2200" b="1" i="0" u="none" strike="noStrike" kern="1200" cap="none" spc="0" normalizeH="0" baseline="30000" noProof="0">
                <a:ln>
                  <a:noFill/>
                </a:ln>
                <a:solidFill>
                  <a:srgbClr val="102649"/>
                </a:solidFill>
                <a:effectLst/>
                <a:uLnTx/>
                <a:uFillTx/>
                <a:latin typeface="Franklin Gothic Book" panose="020B0503020102020204"/>
                <a:ea typeface="+mn-ea"/>
                <a:cs typeface="+mn-cs"/>
              </a:rPr>
              <a:t> 4</a:t>
            </a:r>
            <a:endParaRPr lang="en-US" sz="2200" b="1"/>
          </a:p>
          <a:p>
            <a:pPr marL="457200" marR="0" lvl="1" indent="0" algn="l" defTabSz="914400" rtl="0" eaLnBrk="1" fontAlgn="auto" latinLnBrk="0" hangingPunct="1">
              <a:lnSpc>
                <a:spcPct val="90000"/>
              </a:lnSpc>
              <a:spcBef>
                <a:spcPts val="500"/>
              </a:spcBef>
              <a:spcAft>
                <a:spcPts val="0"/>
              </a:spcAft>
              <a:buClrTx/>
              <a:buSzTx/>
              <a:buNone/>
              <a:tabLst/>
              <a:defRPr/>
            </a:pPr>
            <a:endParaRPr lang="en-US" sz="1500">
              <a:latin typeface="Franklin Gothic Book" panose="020B0503020102020204"/>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1700"/>
              <a:t>During initial application of knowledge, skills and strategies, timely formative feedback supports conceptual understanding, corrects misconceptions and error patterns, and develops automaticity while also helping students see what they have yet to master. </a:t>
            </a:r>
            <a:r>
              <a:rPr lang="en-US" sz="1700" baseline="30000"/>
              <a:t>12</a:t>
            </a:r>
            <a:r>
              <a:rPr kumimoji="0" lang="en-US" sz="1700" b="0" i="0" u="none" strike="noStrike" kern="1200" cap="none" spc="0" normalizeH="0" baseline="30000" noProof="0">
                <a:ln>
                  <a:noFill/>
                </a:ln>
                <a:solidFill>
                  <a:srgbClr val="102649"/>
                </a:solidFill>
                <a:effectLst/>
                <a:uLnTx/>
                <a:uFillTx/>
                <a:ea typeface="+mn-ea"/>
                <a:cs typeface="+mn-cs"/>
              </a:rPr>
              <a:t>, 13</a:t>
            </a:r>
            <a:endParaRPr lang="en-US" sz="1700"/>
          </a:p>
          <a:p>
            <a:pPr lvl="1">
              <a:lnSpc>
                <a:spcPct val="100000"/>
              </a:lnSpc>
            </a:pPr>
            <a:r>
              <a:rPr lang="en-US" sz="1700"/>
              <a:t>Feedback must inform self-adjustment and allow for students to use it to revise their thinking. </a:t>
            </a:r>
            <a:r>
              <a:rPr kumimoji="0" lang="en-US" sz="1700" b="0" i="0" u="none" strike="noStrike" kern="1200" cap="none" spc="0" normalizeH="0" baseline="30000" noProof="0">
                <a:ln>
                  <a:noFill/>
                </a:ln>
                <a:solidFill>
                  <a:srgbClr val="102649"/>
                </a:solidFill>
                <a:effectLst/>
                <a:uLnTx/>
                <a:uFillTx/>
                <a:ea typeface="+mn-ea"/>
                <a:cs typeface="+mn-cs"/>
              </a:rPr>
              <a:t>1</a:t>
            </a:r>
            <a:endParaRPr lang="en-US" sz="1700"/>
          </a:p>
        </p:txBody>
      </p:sp>
      <p:pic>
        <p:nvPicPr>
          <p:cNvPr id="5" name="Picture 4">
            <a:extLst>
              <a:ext uri="{FF2B5EF4-FFF2-40B4-BE49-F238E27FC236}">
                <a16:creationId xmlns:a16="http://schemas.microsoft.com/office/drawing/2014/main" id="{75C35534-B51C-B6B1-DA43-0D2521196176}"/>
              </a:ext>
              <a:ext uri="{C183D7F6-B498-43B3-948B-1728B52AA6E4}">
                <adec:decorative xmlns:adec="http://schemas.microsoft.com/office/drawing/2017/decorative" val="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1904D8D2-E1CC-D5EC-2ADD-F6DB197A908F}"/>
              </a:ext>
            </a:extLst>
          </p:cNvPr>
          <p:cNvSpPr txBox="1"/>
          <p:nvPr/>
        </p:nvSpPr>
        <p:spPr>
          <a:xfrm>
            <a:off x="7754888" y="6302779"/>
            <a:ext cx="4306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383302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84C045-69E4-9A44-C657-A5E419D70FCD}"/>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AE812A89-0C76-100E-3B3F-7C0C2E88F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01F03A6D-6191-A7E0-F2A8-8194BA916551}"/>
              </a:ext>
            </a:extLst>
          </p:cNvPr>
          <p:cNvSpPr>
            <a:spLocks noGrp="1"/>
          </p:cNvSpPr>
          <p:nvPr>
            <p:ph type="title"/>
          </p:nvPr>
        </p:nvSpPr>
        <p:spPr>
          <a:xfrm>
            <a:off x="606253" y="155215"/>
            <a:ext cx="5632174" cy="1376130"/>
          </a:xfrm>
        </p:spPr>
        <p:txBody>
          <a:bodyPr anchor="ctr">
            <a:normAutofit/>
          </a:bodyPr>
          <a:lstStyle/>
          <a:p>
            <a:r>
              <a:rPr lang="en-US" sz="4000" dirty="0"/>
              <a:t>Deep Learning: Specific </a:t>
            </a:r>
            <a:r>
              <a:rPr lang="en-US" sz="3900" dirty="0"/>
              <a:t>Findings </a:t>
            </a:r>
            <a:r>
              <a:rPr lang="en-US" sz="3900" dirty="0">
                <a:solidFill>
                  <a:schemeClr val="bg1"/>
                </a:solidFill>
              </a:rPr>
              <a:t>6</a:t>
            </a:r>
          </a:p>
        </p:txBody>
      </p:sp>
      <p:sp>
        <p:nvSpPr>
          <p:cNvPr id="3" name="Content Placeholder 2">
            <a:extLst>
              <a:ext uri="{FF2B5EF4-FFF2-40B4-BE49-F238E27FC236}">
                <a16:creationId xmlns:a16="http://schemas.microsoft.com/office/drawing/2014/main" id="{B7B08626-BE05-AAD8-EA7A-93FAD602F241}"/>
              </a:ext>
            </a:extLst>
          </p:cNvPr>
          <p:cNvSpPr>
            <a:spLocks noGrp="1"/>
          </p:cNvSpPr>
          <p:nvPr>
            <p:ph idx="1"/>
          </p:nvPr>
        </p:nvSpPr>
        <p:spPr>
          <a:xfrm>
            <a:off x="326174" y="1686560"/>
            <a:ext cx="6192331" cy="4968356"/>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2200" b="1"/>
              <a:t>Mental models are the key to deep learning.</a:t>
            </a:r>
            <a:r>
              <a:rPr kumimoji="0" lang="en-US" sz="2200" b="1" i="0" u="none" strike="noStrike" kern="1200" cap="none" spc="0" normalizeH="0" baseline="30000" noProof="0">
                <a:ln>
                  <a:noFill/>
                </a:ln>
                <a:solidFill>
                  <a:srgbClr val="102649"/>
                </a:solidFill>
                <a:effectLst/>
                <a:uLnTx/>
                <a:uFillTx/>
                <a:latin typeface="Franklin Gothic Book" panose="020B0503020102020204"/>
                <a:ea typeface="+mn-ea"/>
                <a:cs typeface="+mn-cs"/>
              </a:rPr>
              <a:t> 4</a:t>
            </a:r>
            <a:endParaRPr lang="en-US" sz="2200" b="1"/>
          </a:p>
          <a:p>
            <a:pPr marL="457200" marR="0" lvl="1" indent="0" algn="l" defTabSz="914400" rtl="0" eaLnBrk="1" fontAlgn="auto" latinLnBrk="0" hangingPunct="1">
              <a:lnSpc>
                <a:spcPct val="90000"/>
              </a:lnSpc>
              <a:spcBef>
                <a:spcPts val="500"/>
              </a:spcBef>
              <a:spcAft>
                <a:spcPts val="0"/>
              </a:spcAft>
              <a:buClrTx/>
              <a:buSzTx/>
              <a:buNone/>
              <a:tabLst/>
              <a:defRPr/>
            </a:pPr>
            <a:endParaRPr lang="en-US" sz="1500">
              <a:latin typeface="Franklin Gothic Book" panose="020B0503020102020204"/>
            </a:endParaRPr>
          </a:p>
          <a:p>
            <a:pPr lvl="1">
              <a:lnSpc>
                <a:spcPct val="100000"/>
              </a:lnSpc>
            </a:pPr>
            <a:r>
              <a:rPr lang="en-US" sz="1700"/>
              <a:t>Mental models, or schema, are integrations of declarative knowledge and procedural knowledge, and they help students translate new information into logical patterns that can be quickly committed to memory. </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lang="en-US" sz="1700"/>
          </a:p>
          <a:p>
            <a:pPr lvl="1">
              <a:lnSpc>
                <a:spcPct val="100000"/>
              </a:lnSpc>
            </a:pPr>
            <a:r>
              <a:rPr lang="en-US" sz="1700"/>
              <a:t>Mental models are used to categorize and construct representations of problems and then retrieve, apply and evaluate the effectiveness of problem-solving strategies. </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lang="en-US" sz="1700"/>
          </a:p>
          <a:p>
            <a:pPr lvl="1">
              <a:lnSpc>
                <a:spcPct val="100000"/>
              </a:lnSpc>
            </a:pPr>
            <a:r>
              <a:rPr lang="en-US" sz="1700"/>
              <a:t>For students to truly understand the logic, patterns or principles of what they are learning, they need to make their thinking visible to others and to themselves, which helps develop and refine their mental models. </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lang="en-US" sz="1700"/>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1700">
                <a:latin typeface="Franklin Gothic Book" panose="020B0503020102020204"/>
              </a:rPr>
              <a:t>D</a:t>
            </a:r>
            <a:r>
              <a:rPr kumimoji="0" lang="en-US" sz="1700" b="0" i="0" u="none" strike="noStrike" kern="1200" cap="none" spc="0" normalizeH="0" baseline="0" noProof="0" err="1">
                <a:ln>
                  <a:noFill/>
                </a:ln>
                <a:solidFill>
                  <a:srgbClr val="102649"/>
                </a:solidFill>
                <a:effectLst/>
                <a:uLnTx/>
                <a:uFillTx/>
                <a:latin typeface="Franklin Gothic Book" panose="020B0503020102020204"/>
                <a:ea typeface="+mn-ea"/>
                <a:cs typeface="+mn-cs"/>
              </a:rPr>
              <a:t>eep</a:t>
            </a:r>
            <a:r>
              <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rPr>
              <a:t> learning is the ability to organize discrete pieces of knowledge into a larger schema of understanding.</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 14</a:t>
            </a:r>
            <a:endPar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lvl="1"/>
            <a:endParaRPr lang="en-US" sz="1600"/>
          </a:p>
        </p:txBody>
      </p:sp>
      <p:pic>
        <p:nvPicPr>
          <p:cNvPr id="5" name="Picture 4">
            <a:extLst>
              <a:ext uri="{FF2B5EF4-FFF2-40B4-BE49-F238E27FC236}">
                <a16:creationId xmlns:a16="http://schemas.microsoft.com/office/drawing/2014/main" id="{7C7B47F7-946C-4AFD-198B-1ACD35804AA1}"/>
              </a:ext>
              <a:ext uri="{C183D7F6-B498-43B3-948B-1728B52AA6E4}">
                <adec:decorative xmlns:adec="http://schemas.microsoft.com/office/drawing/2017/decorative" val="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73557D38-99B7-63F4-4320-B6C07A2A9E3E}"/>
              </a:ext>
            </a:extLst>
          </p:cNvPr>
          <p:cNvSpPr txBox="1"/>
          <p:nvPr/>
        </p:nvSpPr>
        <p:spPr>
          <a:xfrm>
            <a:off x="7754888" y="6302779"/>
            <a:ext cx="4306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225417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3B3A36-122D-CF6C-EEEA-678516020329}"/>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59A0AD6D-DA8D-E766-4B23-5F0B08774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0A9C0AB2-4032-7577-F005-C6AEE96287B2}"/>
              </a:ext>
            </a:extLst>
          </p:cNvPr>
          <p:cNvSpPr>
            <a:spLocks noGrp="1"/>
          </p:cNvSpPr>
          <p:nvPr>
            <p:ph type="title"/>
          </p:nvPr>
        </p:nvSpPr>
        <p:spPr>
          <a:xfrm>
            <a:off x="547093" y="243349"/>
            <a:ext cx="5632174" cy="1479434"/>
          </a:xfrm>
        </p:spPr>
        <p:txBody>
          <a:bodyPr anchor="ctr">
            <a:normAutofit/>
          </a:bodyPr>
          <a:lstStyle/>
          <a:p>
            <a:r>
              <a:rPr lang="en-US" sz="4000" dirty="0"/>
              <a:t>Deep Learning: Specific Findings </a:t>
            </a:r>
            <a:r>
              <a:rPr lang="en-US" sz="4000" dirty="0">
                <a:solidFill>
                  <a:schemeClr val="bg1"/>
                </a:solidFill>
              </a:rPr>
              <a:t>7</a:t>
            </a:r>
          </a:p>
        </p:txBody>
      </p:sp>
      <p:sp>
        <p:nvSpPr>
          <p:cNvPr id="3" name="Content Placeholder 2">
            <a:extLst>
              <a:ext uri="{FF2B5EF4-FFF2-40B4-BE49-F238E27FC236}">
                <a16:creationId xmlns:a16="http://schemas.microsoft.com/office/drawing/2014/main" id="{399CBECA-03FF-044C-60E4-2CE52C56943C}"/>
              </a:ext>
            </a:extLst>
          </p:cNvPr>
          <p:cNvSpPr>
            <a:spLocks noGrp="1"/>
          </p:cNvSpPr>
          <p:nvPr>
            <p:ph idx="1"/>
          </p:nvPr>
        </p:nvSpPr>
        <p:spPr>
          <a:xfrm>
            <a:off x="390873" y="1857376"/>
            <a:ext cx="6062935" cy="4445404"/>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lvl="1" indent="0">
              <a:buNone/>
            </a:pPr>
            <a:r>
              <a:rPr lang="en-US" sz="2200" b="1"/>
              <a:t>Cognitively challenging writing tasks support high-level processing of learning.</a:t>
            </a:r>
            <a:r>
              <a:rPr kumimoji="0" lang="en-US" sz="2200" b="1" i="0" u="none" strike="noStrike" kern="1200" cap="none" spc="0" normalizeH="0" baseline="30000" noProof="0">
                <a:ln>
                  <a:noFill/>
                </a:ln>
                <a:solidFill>
                  <a:srgbClr val="102649"/>
                </a:solidFill>
                <a:effectLst/>
                <a:uLnTx/>
                <a:uFillTx/>
                <a:latin typeface="Franklin Gothic Book" panose="020B0503020102020204"/>
                <a:ea typeface="+mn-ea"/>
                <a:cs typeface="+mn-cs"/>
              </a:rPr>
              <a:t> 4</a:t>
            </a:r>
            <a:endParaRPr lang="en-US" sz="2200" b="1"/>
          </a:p>
          <a:p>
            <a:pPr marL="457200" marR="0" lvl="1" indent="0" algn="l" defTabSz="914400" rtl="0" eaLnBrk="1" fontAlgn="auto" latinLnBrk="0" hangingPunct="1">
              <a:lnSpc>
                <a:spcPct val="90000"/>
              </a:lnSpc>
              <a:spcBef>
                <a:spcPts val="500"/>
              </a:spcBef>
              <a:spcAft>
                <a:spcPts val="0"/>
              </a:spcAft>
              <a:buClrTx/>
              <a:buSzTx/>
              <a:buNone/>
              <a:tabLst/>
              <a:defRPr/>
            </a:pPr>
            <a:endParaRPr lang="en-US" sz="1500">
              <a:latin typeface="Franklin Gothic Book" panose="020B0503020102020204"/>
            </a:endParaRPr>
          </a:p>
          <a:p>
            <a:pPr lvl="1">
              <a:lnSpc>
                <a:spcPct val="100000"/>
              </a:lnSpc>
            </a:pPr>
            <a:r>
              <a:rPr lang="en-US" sz="1700"/>
              <a:t>Thinking skills and strategies, including those of “critical thinking,” require content knowledge, direct instruction and feedback, and they must be learned and employed in ways unique to each discipline. </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lang="en-US" sz="1700"/>
          </a:p>
          <a:p>
            <a:pPr lvl="1">
              <a:lnSpc>
                <a:spcPct val="100000"/>
              </a:lnSpc>
            </a:pPr>
            <a:r>
              <a:rPr lang="en-US" sz="1700"/>
              <a:t>Once critical thinking skills and strategies have been established, cognitively challenging writing tasks can strengthen them by providing opportunities for further direct instruction and feedback. </a:t>
            </a:r>
            <a:r>
              <a:rPr lang="en-US" sz="1700" baseline="30000">
                <a:latin typeface="Franklin Gothic Book" panose="020B0503020102020204"/>
              </a:rPr>
              <a:t>15</a:t>
            </a:r>
            <a:endParaRPr lang="en-US" sz="1700"/>
          </a:p>
        </p:txBody>
      </p:sp>
      <p:pic>
        <p:nvPicPr>
          <p:cNvPr id="5" name="Picture 4">
            <a:extLst>
              <a:ext uri="{FF2B5EF4-FFF2-40B4-BE49-F238E27FC236}">
                <a16:creationId xmlns:a16="http://schemas.microsoft.com/office/drawing/2014/main" id="{63801B91-8947-7728-3FA2-1D60D06DC5B7}"/>
              </a:ext>
              <a:ext uri="{C183D7F6-B498-43B3-948B-1728B52AA6E4}">
                <adec:decorative xmlns:adec="http://schemas.microsoft.com/office/drawing/2017/decorative" val="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B106C6D1-019D-7893-93A0-284A4B18EB57}"/>
              </a:ext>
            </a:extLst>
          </p:cNvPr>
          <p:cNvSpPr txBox="1"/>
          <p:nvPr/>
        </p:nvSpPr>
        <p:spPr>
          <a:xfrm>
            <a:off x="7754888" y="6302779"/>
            <a:ext cx="4306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106198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Freeform: Shape 6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81111218-D19D-A3CA-AE7D-39F47A764B9F}"/>
              </a:ext>
            </a:extLst>
          </p:cNvPr>
          <p:cNvSpPr>
            <a:spLocks noGrp="1"/>
          </p:cNvSpPr>
          <p:nvPr>
            <p:ph type="title"/>
          </p:nvPr>
        </p:nvSpPr>
        <p:spPr>
          <a:xfrm>
            <a:off x="361950" y="1153572"/>
            <a:ext cx="3525284" cy="4461163"/>
          </a:xfrm>
        </p:spPr>
        <p:txBody>
          <a:bodyPr>
            <a:normAutofit/>
          </a:bodyPr>
          <a:lstStyle/>
          <a:p>
            <a:r>
              <a:rPr lang="en-US">
                <a:solidFill>
                  <a:srgbClr val="FFFFFF"/>
                </a:solidFill>
              </a:rPr>
              <a:t>Deep Learning: Summary</a:t>
            </a:r>
          </a:p>
        </p:txBody>
      </p:sp>
      <p:sp>
        <p:nvSpPr>
          <p:cNvPr id="69" name="Arc 6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 name="Content Placeholder 2">
            <a:extLst>
              <a:ext uri="{FF2B5EF4-FFF2-40B4-BE49-F238E27FC236}">
                <a16:creationId xmlns:a16="http://schemas.microsoft.com/office/drawing/2014/main" id="{B7581333-9BC5-7C63-14B6-7FF30B36FC60}"/>
              </a:ext>
            </a:extLst>
          </p:cNvPr>
          <p:cNvSpPr>
            <a:spLocks noGrp="1"/>
          </p:cNvSpPr>
          <p:nvPr>
            <p:ph idx="1"/>
          </p:nvPr>
        </p:nvSpPr>
        <p:spPr>
          <a:xfrm>
            <a:off x="4447308" y="591344"/>
            <a:ext cx="6906491" cy="5585619"/>
          </a:xfrm>
        </p:spPr>
        <p:txBody>
          <a:bodyPr anchor="ctr">
            <a:normAutofit/>
          </a:bodyPr>
          <a:lstStyle/>
          <a:p>
            <a:pPr marL="0" indent="0">
              <a:buNone/>
            </a:pPr>
            <a:r>
              <a:rPr lang="en-US"/>
              <a:t>If “learning is a change in long-term memory,”</a:t>
            </a:r>
            <a:r>
              <a:rPr kumimoji="0" lang="en-US" sz="2800" b="0" i="0" u="none" strike="noStrike" kern="1200" cap="none" spc="0" normalizeH="0" baseline="30000" noProof="0">
                <a:ln>
                  <a:noFill/>
                </a:ln>
                <a:solidFill>
                  <a:srgbClr val="102649"/>
                </a:solidFill>
                <a:effectLst/>
                <a:uLnTx/>
                <a:uFillTx/>
                <a:latin typeface="Franklin Gothic Book" panose="020B0503020102020204"/>
                <a:ea typeface="+mn-ea"/>
                <a:cs typeface="+mn-cs"/>
              </a:rPr>
              <a:t>1</a:t>
            </a:r>
            <a:r>
              <a:rPr lang="en-US" baseline="30000">
                <a:latin typeface="Franklin Gothic Book" panose="020B0503020102020204"/>
              </a:rPr>
              <a:t>6</a:t>
            </a:r>
            <a:r>
              <a:rPr lang="en-US"/>
              <a:t> effective practices for moving  knowledge, skills and strategies into long-term memory and then establishing networks for broader understanding are how learning happens.</a:t>
            </a:r>
            <a:endParaRPr lang="en-US" baseline="30000"/>
          </a:p>
        </p:txBody>
      </p:sp>
    </p:spTree>
    <p:extLst>
      <p:ext uri="{BB962C8B-B14F-4D97-AF65-F5344CB8AC3E}">
        <p14:creationId xmlns:p14="http://schemas.microsoft.com/office/powerpoint/2010/main" val="1663853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F7AB-A668-80C4-E69A-73CBD0C4BE35}"/>
              </a:ext>
            </a:extLst>
          </p:cNvPr>
          <p:cNvSpPr>
            <a:spLocks noGrp="1"/>
          </p:cNvSpPr>
          <p:nvPr>
            <p:ph type="title"/>
          </p:nvPr>
        </p:nvSpPr>
        <p:spPr>
          <a:xfrm>
            <a:off x="838200" y="139959"/>
            <a:ext cx="10515600" cy="901189"/>
          </a:xfrm>
        </p:spPr>
        <p:txBody>
          <a:bodyPr>
            <a:noAutofit/>
          </a:bodyPr>
          <a:lstStyle/>
          <a:p>
            <a:pPr algn="ctr"/>
            <a:r>
              <a:rPr lang="en-US" sz="3800"/>
              <a:t>Connections to Common Characteristics of Deeper Learning</a:t>
            </a:r>
          </a:p>
        </p:txBody>
      </p:sp>
      <p:pic>
        <p:nvPicPr>
          <p:cNvPr id="5" name="Content Placeholder 4" descr="Screenshot of the Common Characteristics of Deeper learning with Productive Struggle and Academic Mindsets circled. ">
            <a:extLst>
              <a:ext uri="{FF2B5EF4-FFF2-40B4-BE49-F238E27FC236}">
                <a16:creationId xmlns:a16="http://schemas.microsoft.com/office/drawing/2014/main" id="{1CE7EB69-C085-2F96-8F69-31FEDD1B83B1}"/>
              </a:ext>
            </a:extLst>
          </p:cNvPr>
          <p:cNvPicPr>
            <a:picLocks noGrp="1" noChangeAspect="1"/>
          </p:cNvPicPr>
          <p:nvPr>
            <p:ph idx="1"/>
          </p:nvPr>
        </p:nvPicPr>
        <p:blipFill>
          <a:blip r:embed="rId3"/>
          <a:stretch>
            <a:fillRect/>
          </a:stretch>
        </p:blipFill>
        <p:spPr>
          <a:xfrm>
            <a:off x="838200" y="1249378"/>
            <a:ext cx="6504201" cy="4281400"/>
          </a:xfr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630DB0D3-7C85-7EFD-72D6-DB38ABC7F9F4}"/>
              </a:ext>
            </a:extLst>
          </p:cNvPr>
          <p:cNvSpPr txBox="1"/>
          <p:nvPr/>
        </p:nvSpPr>
        <p:spPr>
          <a:xfrm>
            <a:off x="7733289" y="2551837"/>
            <a:ext cx="4069936" cy="1477328"/>
          </a:xfrm>
          <a:prstGeom prst="rect">
            <a:avLst/>
          </a:prstGeom>
          <a:solidFill>
            <a:schemeClr val="bg2"/>
          </a:solidFill>
        </p:spPr>
        <p:txBody>
          <a:bodyPr wrap="square" rtlCol="0">
            <a:spAutoFit/>
          </a:bodyPr>
          <a:lstStyle/>
          <a:p>
            <a:r>
              <a:rPr lang="en-US"/>
              <a:t>Because deeper learning characteristics are affirmed by learning science, connections to research on deep learning and to the indicators to follow may be noted. </a:t>
            </a:r>
          </a:p>
        </p:txBody>
      </p:sp>
      <p:sp>
        <p:nvSpPr>
          <p:cNvPr id="10" name="TextBox 9">
            <a:extLst>
              <a:ext uri="{FF2B5EF4-FFF2-40B4-BE49-F238E27FC236}">
                <a16:creationId xmlns:a16="http://schemas.microsoft.com/office/drawing/2014/main" id="{3F8D1BB8-B5BA-A152-16B8-33983F408210}"/>
              </a:ext>
              <a:ext uri="{C183D7F6-B498-43B3-948B-1728B52AA6E4}">
                <adec:decorative xmlns:adec="http://schemas.microsoft.com/office/drawing/2017/decorative" val="1"/>
              </a:ext>
            </a:extLst>
          </p:cNvPr>
          <p:cNvSpPr txBox="1"/>
          <p:nvPr/>
        </p:nvSpPr>
        <p:spPr>
          <a:xfrm>
            <a:off x="3046863" y="3429000"/>
            <a:ext cx="5059907" cy="369332"/>
          </a:xfrm>
          <a:prstGeom prst="rect">
            <a:avLst/>
          </a:prstGeom>
          <a:noFill/>
        </p:spPr>
        <p:txBody>
          <a:bodyPr wrap="square">
            <a:spAutoFit/>
          </a:bodyPr>
          <a:lstStyle/>
          <a:p>
            <a:r>
              <a:rPr lang="en-US"/>
              <a:t> </a:t>
            </a:r>
          </a:p>
        </p:txBody>
      </p:sp>
      <p:sp>
        <p:nvSpPr>
          <p:cNvPr id="14" name="Google Shape;393;p4" descr="&quot; &quot;">
            <a:extLst>
              <a:ext uri="{FF2B5EF4-FFF2-40B4-BE49-F238E27FC236}">
                <a16:creationId xmlns:a16="http://schemas.microsoft.com/office/drawing/2014/main" id="{0B58A1CD-CD42-5F81-D52C-77DAE7A92597}"/>
              </a:ext>
            </a:extLst>
          </p:cNvPr>
          <p:cNvSpPr/>
          <p:nvPr/>
        </p:nvSpPr>
        <p:spPr>
          <a:xfrm>
            <a:off x="1132764" y="2859609"/>
            <a:ext cx="1914099" cy="485475"/>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393;p4" descr="&quot; &quot;">
            <a:extLst>
              <a:ext uri="{FF2B5EF4-FFF2-40B4-BE49-F238E27FC236}">
                <a16:creationId xmlns:a16="http://schemas.microsoft.com/office/drawing/2014/main" id="{25D133AA-D1DB-43A5-F9F7-61A76F5117C2}"/>
              </a:ext>
            </a:extLst>
          </p:cNvPr>
          <p:cNvSpPr/>
          <p:nvPr/>
        </p:nvSpPr>
        <p:spPr>
          <a:xfrm>
            <a:off x="1132765" y="4773630"/>
            <a:ext cx="1645160" cy="39197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1206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dirty="0"/>
              <a:t>Module Purpose </a:t>
            </a:r>
            <a:r>
              <a:rPr lang="en-US" dirty="0">
                <a:solidFill>
                  <a:schemeClr val="bg1"/>
                </a:solidFill>
              </a:rPr>
              <a:t>2</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vert="horz" lIns="91440" tIns="45720" rIns="91440" bIns="45720" rtlCol="0" anchor="t">
            <a:normAutofit/>
          </a:bodyPr>
          <a:lstStyle/>
          <a:p>
            <a:pPr marL="0" indent="0" rtl="0">
              <a:spcBef>
                <a:spcPts val="0"/>
              </a:spcBef>
              <a:spcAft>
                <a:spcPts val="0"/>
              </a:spcAft>
              <a:buNone/>
            </a:pPr>
            <a:r>
              <a:rPr lang="en-US" sz="2000" b="1" i="0" u="none" strike="noStrike">
                <a:solidFill>
                  <a:srgbClr val="102649"/>
                </a:solidFill>
                <a:effectLst/>
                <a:latin typeface="Libre Franklin"/>
              </a:rPr>
              <a:t>Module Objectives:</a:t>
            </a:r>
            <a:endParaRPr lang="en-US" sz="2000" b="0">
              <a:effectLst/>
              <a:latin typeface="Libre Franklin"/>
            </a:endParaRPr>
          </a:p>
          <a:p>
            <a:pPr rtl="0" fontAlgn="base">
              <a:spcBef>
                <a:spcPts val="1000"/>
              </a:spcBef>
              <a:spcAft>
                <a:spcPts val="0"/>
              </a:spcAft>
              <a:buFont typeface="Arial" panose="020B0604020202020204" pitchFamily="34" charset="0"/>
              <a:buChar char="•"/>
            </a:pPr>
            <a:r>
              <a:rPr lang="en-US" sz="2000" b="0" i="0" u="none" strike="noStrike">
                <a:solidFill>
                  <a:srgbClr val="102649"/>
                </a:solidFill>
                <a:effectLst/>
                <a:latin typeface="Libre Franklin"/>
              </a:rPr>
              <a:t>Build understanding of “deep learning” and associated findings from learning science. </a:t>
            </a:r>
          </a:p>
          <a:p>
            <a:pPr fontAlgn="base"/>
            <a:r>
              <a:rPr lang="en-US" sz="2000">
                <a:latin typeface="Libre Franklin"/>
              </a:rPr>
              <a:t>Explore indicators of deep learning using examples from HQIRs.</a:t>
            </a:r>
            <a:endParaRPr lang="en-US" sz="2000" b="0" i="0" u="none" strike="noStrike">
              <a:solidFill>
                <a:srgbClr val="102649"/>
              </a:solidFill>
              <a:effectLst/>
              <a:latin typeface="Libre Franklin"/>
            </a:endParaRPr>
          </a:p>
          <a:p>
            <a:pPr rtl="0" fontAlgn="base">
              <a:spcBef>
                <a:spcPts val="1000"/>
              </a:spcBef>
              <a:spcAft>
                <a:spcPts val="0"/>
              </a:spcAft>
              <a:buFont typeface="Arial" panose="020B0604020202020204" pitchFamily="34" charset="0"/>
              <a:buChar char="•"/>
            </a:pPr>
            <a:r>
              <a:rPr lang="en-US" sz="2000">
                <a:latin typeface="Libre Franklin"/>
              </a:rPr>
              <a:t>Consider deeper learning practices to support potential adjustments to a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947" y="3708469"/>
            <a:ext cx="2472853" cy="18487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reative Human Brain on Transparent Background, Isolated Image with Transparency  PNG. Concept Creativity Stock Illustration - Illustration of transparent,  icon: 291293776">
            <a:extLst>
              <a:ext uri="{FF2B5EF4-FFF2-40B4-BE49-F238E27FC236}">
                <a16:creationId xmlns:a16="http://schemas.microsoft.com/office/drawing/2014/main" id="{E0853651-E34E-C3B7-1E47-18CF0885EE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17" r="13151" b="10912"/>
          <a:stretch/>
        </p:blipFill>
        <p:spPr bwMode="auto">
          <a:xfrm>
            <a:off x="380489" y="2059830"/>
            <a:ext cx="632441" cy="47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768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37066-EF7A-DB7A-DE01-61C3FA62C724}"/>
              </a:ext>
            </a:extLst>
          </p:cNvPr>
          <p:cNvSpPr txBox="1">
            <a:spLocks noGrp="1"/>
          </p:cNvSpPr>
          <p:nvPr>
            <p:ph type="title" idx="4294967295"/>
          </p:nvPr>
        </p:nvSpPr>
        <p:spPr>
          <a:xfrm>
            <a:off x="2652862" y="123408"/>
            <a:ext cx="6886275" cy="4462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7780"/>
                </a:solidFill>
                <a:effectLst/>
                <a:uLnTx/>
                <a:uFillTx/>
                <a:latin typeface="Franklin Gothic Medium" panose="020B0603020102020204"/>
                <a:ea typeface="+mn-ea"/>
                <a:cs typeface="+mn-cs"/>
              </a:rPr>
              <a:t>Deep Learning Indicators </a:t>
            </a:r>
            <a:endParaRPr kumimoji="0" lang="en-US" sz="23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aphicFrame>
        <p:nvGraphicFramePr>
          <p:cNvPr id="3" name="Content Placeholder 3">
            <a:extLst>
              <a:ext uri="{FF2B5EF4-FFF2-40B4-BE49-F238E27FC236}">
                <a16:creationId xmlns:a16="http://schemas.microsoft.com/office/drawing/2014/main" id="{CC27C48B-3459-C5E6-965A-492E4EB7DEA4}"/>
              </a:ext>
            </a:extLst>
          </p:cNvPr>
          <p:cNvGraphicFramePr>
            <a:graphicFrameLocks/>
          </p:cNvGraphicFramePr>
          <p:nvPr>
            <p:extLst>
              <p:ext uri="{D42A27DB-BD31-4B8C-83A1-F6EECF244321}">
                <p14:modId xmlns:p14="http://schemas.microsoft.com/office/powerpoint/2010/main" val="807338665"/>
              </p:ext>
            </p:extLst>
          </p:nvPr>
        </p:nvGraphicFramePr>
        <p:xfrm>
          <a:off x="701359" y="709489"/>
          <a:ext cx="10579257" cy="5683697"/>
        </p:xfrm>
        <a:graphic>
          <a:graphicData uri="http://schemas.openxmlformats.org/drawingml/2006/table">
            <a:tbl>
              <a:tblPr firstRow="1" bandRow="1"/>
              <a:tblGrid>
                <a:gridCol w="10579257">
                  <a:extLst>
                    <a:ext uri="{9D8B030D-6E8A-4147-A177-3AD203B41FA5}">
                      <a16:colId xmlns:a16="http://schemas.microsoft.com/office/drawing/2014/main" val="1793570239"/>
                    </a:ext>
                  </a:extLst>
                </a:gridCol>
              </a:tblGrid>
              <a:tr h="514052">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algn="ctr"/>
                      <a:r>
                        <a:rPr lang="en-US" sz="1800"/>
                        <a:t>Indicators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FBB8D"/>
                    </a:solidFill>
                  </a:tcPr>
                </a:tc>
                <a:extLst>
                  <a:ext uri="{0D108BD9-81ED-4DB2-BD59-A6C34878D82A}">
                    <a16:rowId xmlns:a16="http://schemas.microsoft.com/office/drawing/2014/main" val="75150827"/>
                  </a:ext>
                </a:extLst>
              </a:tr>
              <a:tr h="728603">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nSpc>
                          <a:spcPct val="150000"/>
                        </a:lnSpc>
                      </a:pPr>
                      <a:r>
                        <a:rPr lang="en-US" sz="1000"/>
                        <a:t>Students have opportunities to develop and practice metacognitive skills (e.g., recognizing problem types, selecting strategies, self-questioning ) to monitor, manage and control their learning. </a:t>
                      </a:r>
                    </a:p>
                    <a:p>
                      <a:pPr marL="171450" indent="-171450">
                        <a:lnSpc>
                          <a:spcPct val="150000"/>
                        </a:lnSpc>
                        <a:buFont typeface="Arial" panose="020B0604020202020204" pitchFamily="34" charset="0"/>
                        <a:buChar char="•"/>
                      </a:pPr>
                      <a:r>
                        <a:rPr lang="en-US" sz="1000"/>
                        <a:t>Teachers are supported with explicitly instructing students in how to acquire, improve and hone their metacognitive strategies and skills to facilitate learning.</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0E6"/>
                    </a:solidFill>
                  </a:tcPr>
                </a:tc>
                <a:extLst>
                  <a:ext uri="{0D108BD9-81ED-4DB2-BD59-A6C34878D82A}">
                    <a16:rowId xmlns:a16="http://schemas.microsoft.com/office/drawing/2014/main" val="2581644712"/>
                  </a:ext>
                </a:extLst>
              </a:tr>
              <a:tr h="529442">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nSpc>
                          <a:spcPct val="150000"/>
                        </a:lnSpc>
                      </a:pPr>
                      <a:r>
                        <a:rPr lang="en-US" sz="1000"/>
                        <a:t>Students are provided opportunities to consolidate their learning and to develop and refine their mental models in a variety of ways. This may include:</a:t>
                      </a:r>
                    </a:p>
                    <a:p>
                      <a:pPr marL="171450" indent="-171450">
                        <a:lnSpc>
                          <a:spcPct val="150000"/>
                        </a:lnSpc>
                        <a:buFont typeface="Arial" panose="020B0604020202020204" pitchFamily="34" charset="0"/>
                        <a:buChar char="•"/>
                      </a:pPr>
                      <a:r>
                        <a:rPr lang="en-US" sz="1000"/>
                        <a:t>Summarizing, Comparing and contrasting, Categorizing , Synthesizing, Identifying patter ns, Making predictions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288042115"/>
                  </a:ext>
                </a:extLst>
              </a:tr>
              <a:tr h="939949">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nSpc>
                          <a:spcPct val="150000"/>
                        </a:lnSpc>
                      </a:pPr>
                      <a:r>
                        <a:rPr lang="en-US" sz="1000"/>
                        <a:t>High-level questions allow students to make thinking visible while supporting consolidation of learning through cognitive and metacognitive processing of new knowledge, skills and strategies.</a:t>
                      </a:r>
                    </a:p>
                    <a:p>
                      <a:pPr marL="171450" indent="-171450">
                        <a:lnSpc>
                          <a:spcPct val="150000"/>
                        </a:lnSpc>
                        <a:buFont typeface="Arial" panose="020B0604020202020204" pitchFamily="34" charset="0"/>
                        <a:buChar char="•"/>
                      </a:pPr>
                      <a:r>
                        <a:rPr lang="en-US" sz="1000"/>
                        <a:t>Explanations require students to share their thinking and explain their cognitive/metacognitive strategies to encode learning more elaborately and effectively.</a:t>
                      </a:r>
                    </a:p>
                    <a:p>
                      <a:pPr marL="171450" indent="-171450">
                        <a:lnSpc>
                          <a:spcPct val="150000"/>
                        </a:lnSpc>
                        <a:buFont typeface="Arial" panose="020B0604020202020204" pitchFamily="34" charset="0"/>
                        <a:buChar char="•"/>
                      </a:pPr>
                      <a:r>
                        <a:rPr lang="en-US" sz="1000"/>
                        <a:t>Students should have opportunities to engage with high-level questions both cooperatively and independently. </a:t>
                      </a:r>
                    </a:p>
                    <a:p>
                      <a:pPr marL="171450" indent="-171450">
                        <a:lnSpc>
                          <a:spcPct val="150000"/>
                        </a:lnSpc>
                        <a:buFont typeface="Arial" panose="020B0604020202020204" pitchFamily="34" charset="0"/>
                        <a:buChar char="•"/>
                      </a:pPr>
                      <a:r>
                        <a:rPr lang="en-US" sz="1000"/>
                        <a:t>Students are provided opportunities to ask themselves reflective questions to support consolidation of learning.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0E6"/>
                    </a:solidFill>
                  </a:tcPr>
                </a:tc>
                <a:extLst>
                  <a:ext uri="{0D108BD9-81ED-4DB2-BD59-A6C34878D82A}">
                    <a16:rowId xmlns:a16="http://schemas.microsoft.com/office/drawing/2014/main" val="3892134695"/>
                  </a:ext>
                </a:extLst>
              </a:tr>
              <a:tr h="652867">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nSpc>
                          <a:spcPct val="150000"/>
                        </a:lnSpc>
                      </a:pPr>
                      <a:r>
                        <a:rPr lang="en-US" sz="1000" dirty="0"/>
                        <a:t>Peer-assisted consolidation of learning engages pairs or groups of students in processing, discussing and practicing new learning.</a:t>
                      </a:r>
                    </a:p>
                    <a:p>
                      <a:pPr marL="171450" indent="-171450">
                        <a:lnSpc>
                          <a:spcPct val="150000"/>
                        </a:lnSpc>
                        <a:buFont typeface="Arial" panose="020B0604020202020204" pitchFamily="34" charset="0"/>
                        <a:buChar char="•"/>
                      </a:pPr>
                      <a:r>
                        <a:rPr lang="en-US" sz="1000" dirty="0"/>
                        <a:t>Students have structured opportunities to socially construct knowledge and understanding to help them process knowledge, skills and strategies introduced through teacher-facilitated learning.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49918608"/>
                  </a:ext>
                </a:extLst>
              </a:tr>
              <a:tr h="92529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nSpc>
                          <a:spcPct val="150000"/>
                        </a:lnSpc>
                      </a:pPr>
                      <a:r>
                        <a:rPr lang="en-US" sz="1000"/>
                        <a:t>Writing tasks are cognitively challenging and support critical thinking. </a:t>
                      </a:r>
                    </a:p>
                    <a:p>
                      <a:pPr marL="171450" indent="-171450">
                        <a:lnSpc>
                          <a:spcPct val="150000"/>
                        </a:lnSpc>
                        <a:buFont typeface="Arial" panose="020B0604020202020204" pitchFamily="34" charset="0"/>
                        <a:buChar char="•"/>
                      </a:pPr>
                      <a:r>
                        <a:rPr lang="en-US" sz="1000"/>
                        <a:t>Teachers are supported in providing direction in instruction for targeted critical thinking skills.  </a:t>
                      </a:r>
                    </a:p>
                    <a:p>
                      <a:pPr marL="171450" indent="-171450">
                        <a:lnSpc>
                          <a:spcPct val="150000"/>
                        </a:lnSpc>
                        <a:buFont typeface="Arial" panose="020B0604020202020204" pitchFamily="34" charset="0"/>
                        <a:buChar char="•"/>
                      </a:pPr>
                      <a:r>
                        <a:rPr lang="en-US" sz="1000"/>
                        <a:t>Critical thinking in writing tasks draws upon specific disciplinary skills and background knowledge developed during the unit (e.g., analyzing theme in ELA, thinking geographically in social studies, arguing from evidence in science, quantitative reasoning in mathematics).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0E6"/>
                    </a:solidFill>
                  </a:tcPr>
                </a:tc>
                <a:extLst>
                  <a:ext uri="{0D108BD9-81ED-4DB2-BD59-A6C34878D82A}">
                    <a16:rowId xmlns:a16="http://schemas.microsoft.com/office/drawing/2014/main" val="3539023441"/>
                  </a:ext>
                </a:extLst>
              </a:tr>
              <a:tr h="92529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indent="0">
                        <a:lnSpc>
                          <a:spcPct val="150000"/>
                        </a:lnSpc>
                        <a:buFont typeface="Arial" panose="020B0604020202020204" pitchFamily="34" charset="0"/>
                        <a:buNone/>
                      </a:pPr>
                      <a:r>
                        <a:rPr lang="en-US" sz="1000" dirty="0"/>
                        <a:t>There are opportunities for guided initial application of new knowledge, skills and strategies with formative feedback to help students consolidate new skills, strategies and procedural knowledge effectively and accurately. </a:t>
                      </a:r>
                    </a:p>
                    <a:p>
                      <a:pPr marL="171450" indent="-171450">
                        <a:lnSpc>
                          <a:spcPct val="150000"/>
                        </a:lnSpc>
                        <a:buFont typeface="Arial" panose="020B0604020202020204" pitchFamily="34" charset="0"/>
                        <a:buChar char="•"/>
                      </a:pPr>
                      <a:r>
                        <a:rPr lang="en-US" sz="1000" dirty="0"/>
                        <a:t>Guided application should build upon “front-loaded” strategy instruction and modeling so students are more successful in their initial attempts to apply new skills and strategies.</a:t>
                      </a:r>
                    </a:p>
                    <a:p>
                      <a:pPr marL="171450" indent="-171450">
                        <a:lnSpc>
                          <a:spcPct val="150000"/>
                        </a:lnSpc>
                        <a:buFont typeface="Arial" panose="020B0604020202020204" pitchFamily="34" charset="0"/>
                        <a:buChar char="•"/>
                      </a:pPr>
                      <a:r>
                        <a:rPr lang="en-US" sz="1000" dirty="0"/>
                        <a:t>Formative feedback is intended to support student reflection and thinking so they consider their learning and how to correct errors.</a:t>
                      </a:r>
                    </a:p>
                    <a:p>
                      <a:pPr marL="0" indent="0">
                        <a:lnSpc>
                          <a:spcPct val="150000"/>
                        </a:lnSpc>
                        <a:buFont typeface="Arial" panose="020B0604020202020204" pitchFamily="34" charset="0"/>
                        <a:buNone/>
                      </a:pPr>
                      <a:endParaRPr lang="en-US" sz="10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609253126"/>
                  </a:ext>
                </a:extLst>
              </a:tr>
            </a:tbl>
          </a:graphicData>
        </a:graphic>
      </p:graphicFrame>
      <p:pic>
        <p:nvPicPr>
          <p:cNvPr id="4" name="Picture 3">
            <a:extLst>
              <a:ext uri="{FF2B5EF4-FFF2-40B4-BE49-F238E27FC236}">
                <a16:creationId xmlns:a16="http://schemas.microsoft.com/office/drawing/2014/main" id="{8F33CF3F-A4D4-54EE-DCA9-72B281E454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131538" y="6395732"/>
            <a:ext cx="765822" cy="317735"/>
          </a:xfrm>
          <a:prstGeom prst="rect">
            <a:avLst/>
          </a:prstGeom>
        </p:spPr>
      </p:pic>
    </p:spTree>
    <p:extLst>
      <p:ext uri="{BB962C8B-B14F-4D97-AF65-F5344CB8AC3E}">
        <p14:creationId xmlns:p14="http://schemas.microsoft.com/office/powerpoint/2010/main" val="2438020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1F9AAF-9B80-199A-67B5-57FCA68903F6}"/>
              </a:ext>
            </a:extLst>
          </p:cNvPr>
          <p:cNvSpPr>
            <a:spLocks noGrp="1"/>
          </p:cNvSpPr>
          <p:nvPr>
            <p:ph type="title"/>
          </p:nvPr>
        </p:nvSpPr>
        <p:spPr/>
        <p:txBody>
          <a:bodyPr/>
          <a:lstStyle/>
          <a:p>
            <a:r>
              <a:rPr lang="en-US"/>
              <a:t>Deep Learning	</a:t>
            </a:r>
          </a:p>
        </p:txBody>
      </p:sp>
      <p:sp>
        <p:nvSpPr>
          <p:cNvPr id="5" name="Text Placeholder 4">
            <a:extLst>
              <a:ext uri="{FF2B5EF4-FFF2-40B4-BE49-F238E27FC236}">
                <a16:creationId xmlns:a16="http://schemas.microsoft.com/office/drawing/2014/main" id="{6CB6C190-6604-2E46-BC0E-F8835CFA60CC}"/>
              </a:ext>
            </a:extLst>
          </p:cNvPr>
          <p:cNvSpPr>
            <a:spLocks noGrp="1"/>
          </p:cNvSpPr>
          <p:nvPr>
            <p:ph type="body" idx="1"/>
          </p:nvPr>
        </p:nvSpPr>
        <p:spPr/>
        <p:txBody>
          <a:bodyPr/>
          <a:lstStyle/>
          <a:p>
            <a:r>
              <a:rPr lang="en-US"/>
              <a:t>Examples from HQIRs</a:t>
            </a:r>
          </a:p>
        </p:txBody>
      </p:sp>
      <p:pic>
        <p:nvPicPr>
          <p:cNvPr id="6" name="Picture 5">
            <a:extLst>
              <a:ext uri="{FF2B5EF4-FFF2-40B4-BE49-F238E27FC236}">
                <a16:creationId xmlns:a16="http://schemas.microsoft.com/office/drawing/2014/main" id="{86D25FE6-668D-9736-3BBD-0E85ECF63C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95805" y="1682750"/>
            <a:ext cx="1587690" cy="1501401"/>
          </a:xfrm>
          <a:prstGeom prst="rect">
            <a:avLst/>
          </a:prstGeom>
        </p:spPr>
      </p:pic>
    </p:spTree>
    <p:extLst>
      <p:ext uri="{BB962C8B-B14F-4D97-AF65-F5344CB8AC3E}">
        <p14:creationId xmlns:p14="http://schemas.microsoft.com/office/powerpoint/2010/main" val="1537592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a:t>Module Purpose</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vert="horz" lIns="91440" tIns="45720" rIns="91440" bIns="45720" rtlCol="0" anchor="t">
            <a:normAutofit/>
          </a:bodyPr>
          <a:lstStyle/>
          <a:p>
            <a:pPr marL="0" indent="0" rtl="0">
              <a:spcBef>
                <a:spcPts val="0"/>
              </a:spcBef>
              <a:spcAft>
                <a:spcPts val="0"/>
              </a:spcAft>
              <a:buNone/>
            </a:pPr>
            <a:r>
              <a:rPr lang="en-US" sz="1800" b="1" i="0" u="none" strike="noStrike">
                <a:solidFill>
                  <a:srgbClr val="102649"/>
                </a:solidFill>
                <a:effectLst/>
                <a:latin typeface="Libre Franklin"/>
              </a:rPr>
              <a:t>Module Objectives:</a:t>
            </a:r>
            <a:endParaRPr lang="en-US" b="0">
              <a:effectLst/>
              <a:latin typeface="Libre Franklin"/>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a:rPr>
              <a:t>Build understanding of “</a:t>
            </a:r>
            <a:r>
              <a:rPr lang="en-US" sz="1800">
                <a:latin typeface="Libre Franklin"/>
              </a:rPr>
              <a:t>deep</a:t>
            </a:r>
            <a:r>
              <a:rPr lang="en-US" sz="1800" b="0" i="0" u="none" strike="noStrike">
                <a:solidFill>
                  <a:srgbClr val="102649"/>
                </a:solidFill>
                <a:effectLst/>
                <a:latin typeface="Libre Franklin"/>
              </a:rPr>
              <a:t> learning” and associated findings from learning science. </a:t>
            </a:r>
          </a:p>
          <a:p>
            <a:pPr fontAlgn="base"/>
            <a:r>
              <a:rPr lang="en-US" sz="1800">
                <a:latin typeface="Libre Franklin"/>
              </a:rPr>
              <a:t>Explore indicators of deep learning using examples from HQIRs.</a:t>
            </a:r>
            <a:endParaRPr lang="en-US" sz="1800" b="0" i="0" u="none" strike="noStrike">
              <a:solidFill>
                <a:srgbClr val="102649"/>
              </a:solidFill>
              <a:effectLst/>
              <a:latin typeface="Libre Franklin"/>
            </a:endParaRPr>
          </a:p>
          <a:p>
            <a:pPr rtl="0" fontAlgn="base">
              <a:spcBef>
                <a:spcPts val="1000"/>
              </a:spcBef>
              <a:spcAft>
                <a:spcPts val="0"/>
              </a:spcAft>
              <a:buFont typeface="Arial" panose="020B0604020202020204" pitchFamily="34" charset="0"/>
              <a:buChar char="•"/>
            </a:pPr>
            <a:r>
              <a:rPr lang="en-US" sz="1800">
                <a:latin typeface="Libre Franklin"/>
              </a:rPr>
              <a:t>Consider deeper learning practices to support potential adjustments to an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947" y="3525586"/>
            <a:ext cx="2663567" cy="1991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ABB160-01F3-C5F1-FC7F-B3E8205A9EF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2945" y="1637738"/>
            <a:ext cx="627942" cy="475529"/>
          </a:xfrm>
          <a:prstGeom prst="rect">
            <a:avLst/>
          </a:prstGeom>
        </p:spPr>
      </p:pic>
    </p:spTree>
    <p:extLst>
      <p:ext uri="{BB962C8B-B14F-4D97-AF65-F5344CB8AC3E}">
        <p14:creationId xmlns:p14="http://schemas.microsoft.com/office/powerpoint/2010/main" val="231500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D914D-38A3-8C8F-48D8-3A1C3EAA8C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E8600B-1B44-F60D-F111-4BFC1E076E8F}"/>
              </a:ext>
            </a:extLst>
          </p:cNvPr>
          <p:cNvSpPr txBox="1">
            <a:spLocks noGrp="1"/>
          </p:cNvSpPr>
          <p:nvPr>
            <p:ph type="title" idx="4294967295"/>
          </p:nvPr>
        </p:nvSpPr>
        <p:spPr>
          <a:xfrm>
            <a:off x="2430290" y="6261578"/>
            <a:ext cx="2051716"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Algebra 1 Example </a:t>
            </a:r>
          </a:p>
        </p:txBody>
      </p:sp>
      <p:sp>
        <p:nvSpPr>
          <p:cNvPr id="13" name="TextBox 12">
            <a:extLst>
              <a:ext uri="{FF2B5EF4-FFF2-40B4-BE49-F238E27FC236}">
                <a16:creationId xmlns:a16="http://schemas.microsoft.com/office/drawing/2014/main" id="{8F772055-76CA-C5C7-6B83-0B5040FFE5D3}"/>
              </a:ext>
            </a:extLst>
          </p:cNvPr>
          <p:cNvSpPr txBox="1"/>
          <p:nvPr/>
        </p:nvSpPr>
        <p:spPr>
          <a:xfrm>
            <a:off x="9034489" y="2018291"/>
            <a:ext cx="3007806" cy="2308324"/>
          </a:xfrm>
          <a:prstGeom prst="rect">
            <a:avLst/>
          </a:prstGeom>
          <a:solidFill>
            <a:schemeClr val="bg2"/>
          </a:solidFill>
          <a:ln w="25400" cmpd="dbl">
            <a:solidFill>
              <a:schemeClr val="tx1"/>
            </a:solidFill>
          </a:ln>
        </p:spPr>
        <p:txBody>
          <a:bodyPr wrap="square" rtlCol="0">
            <a:spAutoFit/>
          </a:bodyPr>
          <a:lstStyle/>
          <a:p>
            <a:pPr marR="0" lvl="0">
              <a:spcBef>
                <a:spcPts val="600"/>
              </a:spcBef>
            </a:pPr>
            <a:r>
              <a:rPr lang="en-US" sz="1800" u="none" strike="noStrike">
                <a:effectLst/>
                <a:latin typeface="Calibri" panose="020F0502020204030204" pitchFamily="34" charset="0"/>
                <a:ea typeface="Calibri" panose="020F0502020204030204" pitchFamily="34" charset="0"/>
              </a:rPr>
              <a:t>Students have opportunities to develop and practice metacognitive skills (e.g., recognizing problem types, selecting strategies, self-questioning ) to monitor, manage and control their learning. </a:t>
            </a:r>
          </a:p>
        </p:txBody>
      </p:sp>
      <p:pic>
        <p:nvPicPr>
          <p:cNvPr id="4" name="Picture 3">
            <a:extLst>
              <a:ext uri="{FF2B5EF4-FFF2-40B4-BE49-F238E27FC236}">
                <a16:creationId xmlns:a16="http://schemas.microsoft.com/office/drawing/2014/main" id="{284C5AF2-C939-5B65-7C4A-D997D60F3B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5323" y="6133340"/>
            <a:ext cx="1882303" cy="556308"/>
          </a:xfrm>
          <a:prstGeom prst="rect">
            <a:avLst/>
          </a:prstGeom>
        </p:spPr>
      </p:pic>
      <p:pic>
        <p:nvPicPr>
          <p:cNvPr id="6" name="Picture 5" descr="Screenshot from Carnegie Learning Algebra 1 example showing support for helping students develop metacognitive skills of observing and self-questioning.">
            <a:extLst>
              <a:ext uri="{FF2B5EF4-FFF2-40B4-BE49-F238E27FC236}">
                <a16:creationId xmlns:a16="http://schemas.microsoft.com/office/drawing/2014/main" id="{7B345849-34AD-9C56-92FA-5EE3A933D82C}"/>
              </a:ext>
            </a:extLst>
          </p:cNvPr>
          <p:cNvPicPr>
            <a:picLocks noChangeAspect="1"/>
          </p:cNvPicPr>
          <p:nvPr/>
        </p:nvPicPr>
        <p:blipFill>
          <a:blip r:embed="rId4"/>
          <a:stretch>
            <a:fillRect/>
          </a:stretch>
        </p:blipFill>
        <p:spPr>
          <a:xfrm>
            <a:off x="149705" y="187957"/>
            <a:ext cx="3968835" cy="5705280"/>
          </a:xfrm>
          <a:prstGeom prst="rect">
            <a:avLst/>
          </a:prstGeom>
          <a:effectLst>
            <a:outerShdw blurRad="63500" sx="102000" sy="102000" algn="ctr" rotWithShape="0">
              <a:prstClr val="black">
                <a:alpha val="40000"/>
              </a:prstClr>
            </a:outerShdw>
          </a:effectLst>
        </p:spPr>
      </p:pic>
      <p:sp>
        <p:nvSpPr>
          <p:cNvPr id="7" name="Google Shape;393;p4">
            <a:extLst>
              <a:ext uri="{FF2B5EF4-FFF2-40B4-BE49-F238E27FC236}">
                <a16:creationId xmlns:a16="http://schemas.microsoft.com/office/drawing/2014/main" id="{D5F2E357-05F9-2219-DD27-29B22C4C77DD}"/>
              </a:ext>
              <a:ext uri="{C183D7F6-B498-43B3-948B-1728B52AA6E4}">
                <adec:decorative xmlns:adec="http://schemas.microsoft.com/office/drawing/2017/decorative" val="1"/>
              </a:ext>
            </a:extLst>
          </p:cNvPr>
          <p:cNvSpPr/>
          <p:nvPr/>
        </p:nvSpPr>
        <p:spPr>
          <a:xfrm>
            <a:off x="149705" y="2178201"/>
            <a:ext cx="2074968" cy="663881"/>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Picture 10" descr="Screenshot from Carnegie Learning Algebra 1 example showing support for helping students develop habits of mind.">
            <a:extLst>
              <a:ext uri="{FF2B5EF4-FFF2-40B4-BE49-F238E27FC236}">
                <a16:creationId xmlns:a16="http://schemas.microsoft.com/office/drawing/2014/main" id="{80EF777E-C5F7-9461-016A-7A0245AE2B43}"/>
              </a:ext>
            </a:extLst>
          </p:cNvPr>
          <p:cNvPicPr>
            <a:picLocks noChangeAspect="1"/>
          </p:cNvPicPr>
          <p:nvPr/>
        </p:nvPicPr>
        <p:blipFill>
          <a:blip r:embed="rId5"/>
          <a:stretch>
            <a:fillRect/>
          </a:stretch>
        </p:blipFill>
        <p:spPr>
          <a:xfrm>
            <a:off x="4308874" y="187957"/>
            <a:ext cx="4057273" cy="5705280"/>
          </a:xfrm>
          <a:prstGeom prst="rect">
            <a:avLst/>
          </a:prstGeom>
          <a:effectLst>
            <a:outerShdw blurRad="63500" sx="102000" sy="102000" algn="ctr" rotWithShape="0">
              <a:prstClr val="black">
                <a:alpha val="40000"/>
              </a:prstClr>
            </a:outerShdw>
          </a:effectLst>
        </p:spPr>
      </p:pic>
      <p:sp>
        <p:nvSpPr>
          <p:cNvPr id="15" name="Google Shape;393;p4">
            <a:extLst>
              <a:ext uri="{FF2B5EF4-FFF2-40B4-BE49-F238E27FC236}">
                <a16:creationId xmlns:a16="http://schemas.microsoft.com/office/drawing/2014/main" id="{16D57732-921C-64D8-D804-4F030CD49C97}"/>
              </a:ext>
              <a:ext uri="{C183D7F6-B498-43B3-948B-1728B52AA6E4}">
                <adec:decorative xmlns:adec="http://schemas.microsoft.com/office/drawing/2017/decorative" val="1"/>
              </a:ext>
            </a:extLst>
          </p:cNvPr>
          <p:cNvSpPr/>
          <p:nvPr/>
        </p:nvSpPr>
        <p:spPr>
          <a:xfrm>
            <a:off x="6481513" y="710765"/>
            <a:ext cx="2074968" cy="663881"/>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7596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2C993E-62D0-B2A0-677B-588D55912229}"/>
              </a:ext>
            </a:extLst>
          </p:cNvPr>
          <p:cNvSpPr txBox="1"/>
          <p:nvPr/>
        </p:nvSpPr>
        <p:spPr>
          <a:xfrm>
            <a:off x="2254061" y="6299235"/>
            <a:ext cx="2043701" cy="369332"/>
          </a:xfrm>
          <a:prstGeom prst="rect">
            <a:avLst/>
          </a:prstGeom>
          <a:noFill/>
        </p:spPr>
        <p:txBody>
          <a:bodyPr wrap="none" rtlCol="0">
            <a:spAutoFit/>
          </a:bodyPr>
          <a:lstStyle/>
          <a:p>
            <a:r>
              <a:rPr lang="en-US"/>
              <a:t>5</a:t>
            </a:r>
            <a:r>
              <a:rPr lang="en-US" baseline="30000"/>
              <a:t>th</a:t>
            </a:r>
            <a:r>
              <a:rPr lang="en-US"/>
              <a:t> Grade Example </a:t>
            </a:r>
          </a:p>
        </p:txBody>
      </p:sp>
      <p:pic>
        <p:nvPicPr>
          <p:cNvPr id="4" name="Picture 3" descr="Screenshot from Wit &amp; Wisdom 5th grade ELA showing how students use questions to guide consolidating their thinking about two works of art.">
            <a:extLst>
              <a:ext uri="{FF2B5EF4-FFF2-40B4-BE49-F238E27FC236}">
                <a16:creationId xmlns:a16="http://schemas.microsoft.com/office/drawing/2014/main" id="{DB10F4D2-B59D-305F-4BF2-689FF871CC77}"/>
              </a:ext>
            </a:extLst>
          </p:cNvPr>
          <p:cNvPicPr>
            <a:picLocks noChangeAspect="1"/>
          </p:cNvPicPr>
          <p:nvPr/>
        </p:nvPicPr>
        <p:blipFill>
          <a:blip r:embed="rId3"/>
          <a:stretch>
            <a:fillRect/>
          </a:stretch>
        </p:blipFill>
        <p:spPr>
          <a:xfrm>
            <a:off x="112842" y="189433"/>
            <a:ext cx="4310275" cy="5487467"/>
          </a:xfrm>
          <a:prstGeom prst="rect">
            <a:avLst/>
          </a:prstGeom>
          <a:effectLst>
            <a:outerShdw blurRad="63500" sx="102000" sy="102000" algn="ctr" rotWithShape="0">
              <a:prstClr val="black">
                <a:alpha val="40000"/>
              </a:prstClr>
            </a:outerShdw>
          </a:effectLst>
        </p:spPr>
      </p:pic>
      <p:pic>
        <p:nvPicPr>
          <p:cNvPr id="5" name="Picture 4" descr="Screenshot from Wit &amp; Wisdom 5th grade ELA showing questions students will respond to.">
            <a:extLst>
              <a:ext uri="{FF2B5EF4-FFF2-40B4-BE49-F238E27FC236}">
                <a16:creationId xmlns:a16="http://schemas.microsoft.com/office/drawing/2014/main" id="{B07BF449-6A5E-5F91-3935-7D60C6D302E5}"/>
              </a:ext>
            </a:extLst>
          </p:cNvPr>
          <p:cNvPicPr>
            <a:picLocks noChangeAspect="1"/>
          </p:cNvPicPr>
          <p:nvPr/>
        </p:nvPicPr>
        <p:blipFill>
          <a:blip r:embed="rId4"/>
          <a:stretch>
            <a:fillRect/>
          </a:stretch>
        </p:blipFill>
        <p:spPr>
          <a:xfrm>
            <a:off x="4536365" y="400804"/>
            <a:ext cx="3275118" cy="4249924"/>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BF554B28-C7A7-EE8B-7073-71BF7B8EE18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924731" y="400804"/>
            <a:ext cx="3275118" cy="4249924"/>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F162BA1E-2DF9-1F06-B1AE-7129D3CC9937}"/>
              </a:ext>
            </a:extLst>
          </p:cNvPr>
          <p:cNvSpPr txBox="1"/>
          <p:nvPr/>
        </p:nvSpPr>
        <p:spPr>
          <a:xfrm>
            <a:off x="5863402" y="4875835"/>
            <a:ext cx="3670395" cy="954107"/>
          </a:xfrm>
          <a:prstGeom prst="rect">
            <a:avLst/>
          </a:prstGeom>
          <a:solidFill>
            <a:schemeClr val="bg2"/>
          </a:solidFill>
          <a:ln w="25400" cmpd="dbl">
            <a:solidFill>
              <a:schemeClr val="tx1"/>
            </a:solidFill>
          </a:ln>
        </p:spPr>
        <p:txBody>
          <a:bodyPr wrap="square" rtlCol="0">
            <a:spAutoFit/>
          </a:bodyPr>
          <a:lstStyle/>
          <a:p>
            <a:r>
              <a:rPr lang="en-US" sz="1400"/>
              <a:t>Students are provided opportunities to consolidate their learning and to develop and refine their mental models in a variety of ways. </a:t>
            </a:r>
          </a:p>
          <a:p>
            <a:pPr marL="285750" indent="-285750">
              <a:buFont typeface="Arial" panose="020B0604020202020204" pitchFamily="34" charset="0"/>
              <a:buChar char="•"/>
            </a:pPr>
            <a:r>
              <a:rPr lang="en-US" sz="1400"/>
              <a:t>Compare &amp; Contrast, Synthesis</a:t>
            </a:r>
          </a:p>
        </p:txBody>
      </p:sp>
      <p:pic>
        <p:nvPicPr>
          <p:cNvPr id="2050" name="Picture 2" descr="Wit and Wisdom K-8 English Language ...">
            <a:extLst>
              <a:ext uri="{FF2B5EF4-FFF2-40B4-BE49-F238E27FC236}">
                <a16:creationId xmlns:a16="http://schemas.microsoft.com/office/drawing/2014/main" id="{04C77779-F7CF-F5FF-60A7-50282C1434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842" y="5876492"/>
            <a:ext cx="1768967" cy="79207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93;p4">
            <a:extLst>
              <a:ext uri="{FF2B5EF4-FFF2-40B4-BE49-F238E27FC236}">
                <a16:creationId xmlns:a16="http://schemas.microsoft.com/office/drawing/2014/main" id="{6C31AC23-4EDF-D424-7C5E-05E2BB822149}"/>
              </a:ext>
              <a:ext uri="{C183D7F6-B498-43B3-948B-1728B52AA6E4}">
                <adec:decorative xmlns:adec="http://schemas.microsoft.com/office/drawing/2017/decorative" val="1"/>
              </a:ext>
            </a:extLst>
          </p:cNvPr>
          <p:cNvSpPr/>
          <p:nvPr/>
        </p:nvSpPr>
        <p:spPr>
          <a:xfrm>
            <a:off x="84821" y="3791168"/>
            <a:ext cx="2074968" cy="663881"/>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393;p4">
            <a:extLst>
              <a:ext uri="{FF2B5EF4-FFF2-40B4-BE49-F238E27FC236}">
                <a16:creationId xmlns:a16="http://schemas.microsoft.com/office/drawing/2014/main" id="{0A38F937-2859-5236-A3C6-4B3549B3F9F0}"/>
              </a:ext>
              <a:ext uri="{C183D7F6-B498-43B3-948B-1728B52AA6E4}">
                <adec:decorative xmlns:adec="http://schemas.microsoft.com/office/drawing/2017/decorative" val="1"/>
              </a:ext>
            </a:extLst>
          </p:cNvPr>
          <p:cNvSpPr/>
          <p:nvPr/>
        </p:nvSpPr>
        <p:spPr>
          <a:xfrm>
            <a:off x="4057650" y="276052"/>
            <a:ext cx="7396624" cy="448723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Title 8">
            <a:extLst>
              <a:ext uri="{FF2B5EF4-FFF2-40B4-BE49-F238E27FC236}">
                <a16:creationId xmlns:a16="http://schemas.microsoft.com/office/drawing/2014/main" id="{FF9C57A0-D222-7849-A680-A8B4A4264CD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solidFill>
                  <a:schemeClr val="bg2"/>
                </a:solidFill>
              </a:rPr>
              <a:t>5</a:t>
            </a:r>
            <a:r>
              <a:rPr lang="en-US" baseline="30000" dirty="0">
                <a:solidFill>
                  <a:schemeClr val="bg2"/>
                </a:solidFill>
              </a:rPr>
              <a:t>th</a:t>
            </a:r>
            <a:r>
              <a:rPr lang="en-US" dirty="0">
                <a:solidFill>
                  <a:schemeClr val="bg2"/>
                </a:solidFill>
              </a:rPr>
              <a:t> Grade Example</a:t>
            </a:r>
          </a:p>
        </p:txBody>
      </p:sp>
    </p:spTree>
    <p:extLst>
      <p:ext uri="{BB962C8B-B14F-4D97-AF65-F5344CB8AC3E}">
        <p14:creationId xmlns:p14="http://schemas.microsoft.com/office/powerpoint/2010/main" val="26967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6488C-CE65-DA27-6FCE-2ABCB7B33E3E}"/>
            </a:ext>
          </a:extLst>
        </p:cNvPr>
        <p:cNvGrpSpPr/>
        <p:nvPr/>
      </p:nvGrpSpPr>
      <p:grpSpPr>
        <a:xfrm>
          <a:off x="0" y="0"/>
          <a:ext cx="0" cy="0"/>
          <a:chOff x="0" y="0"/>
          <a:chExt cx="0" cy="0"/>
        </a:xfrm>
      </p:grpSpPr>
      <p:sp>
        <p:nvSpPr>
          <p:cNvPr id="23" name="TextBox 22">
            <a:extLst>
              <a:ext uri="{FF2B5EF4-FFF2-40B4-BE49-F238E27FC236}">
                <a16:creationId xmlns:a16="http://schemas.microsoft.com/office/drawing/2014/main" id="{B41B497F-EAAF-B80D-D693-D0C53DA461C0}"/>
              </a:ext>
            </a:extLst>
          </p:cNvPr>
          <p:cNvSpPr txBox="1"/>
          <p:nvPr/>
        </p:nvSpPr>
        <p:spPr>
          <a:xfrm>
            <a:off x="8856300" y="2769203"/>
            <a:ext cx="3199296" cy="1569660"/>
          </a:xfrm>
          <a:prstGeom prst="rect">
            <a:avLst/>
          </a:prstGeom>
          <a:solidFill>
            <a:schemeClr val="bg2"/>
          </a:solidFill>
          <a:ln>
            <a:solidFill>
              <a:schemeClr val="tx2"/>
            </a:solidFill>
          </a:ln>
        </p:spPr>
        <p:txBody>
          <a:bodyPr wrap="square" rtlCol="0">
            <a:spAutoFit/>
          </a:bodyPr>
          <a:lstStyle/>
          <a:p>
            <a:r>
              <a:rPr lang="en-US" sz="1600"/>
              <a:t>High-level questions allow students to make thinking visible while supporting consolidation of learning through cognitive and metacognitive processing of new knowledge, skills and strategies.</a:t>
            </a:r>
          </a:p>
        </p:txBody>
      </p:sp>
      <p:sp>
        <p:nvSpPr>
          <p:cNvPr id="10" name="Title 9">
            <a:extLst>
              <a:ext uri="{FF2B5EF4-FFF2-40B4-BE49-F238E27FC236}">
                <a16:creationId xmlns:a16="http://schemas.microsoft.com/office/drawing/2014/main" id="{1BAC3336-E421-0CDF-F757-BA31932E3F05}"/>
              </a:ext>
            </a:extLst>
          </p:cNvPr>
          <p:cNvSpPr txBox="1">
            <a:spLocks noGrp="1"/>
          </p:cNvSpPr>
          <p:nvPr>
            <p:ph type="title" idx="4294967295"/>
          </p:nvPr>
        </p:nvSpPr>
        <p:spPr>
          <a:xfrm>
            <a:off x="9754053" y="1216726"/>
            <a:ext cx="2159117"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5</a:t>
            </a:r>
            <a:r>
              <a:rPr kumimoji="0" lang="en-US" sz="1800" b="0" i="0" u="none" strike="noStrike" kern="1200" cap="none" spc="0" normalizeH="0" baseline="30000" noProof="0" dirty="0">
                <a:ln>
                  <a:noFill/>
                </a:ln>
                <a:solidFill>
                  <a:schemeClr val="tx1"/>
                </a:solidFill>
                <a:effectLst/>
                <a:uLnTx/>
                <a:uFillTx/>
                <a:latin typeface="+mn-lt"/>
                <a:ea typeface="+mn-ea"/>
                <a:cs typeface="+mn-cs"/>
              </a:rPr>
              <a:t>th</a:t>
            </a:r>
            <a:r>
              <a:rPr kumimoji="0" lang="en-US" sz="1800" b="0" i="0" u="none" strike="noStrike" kern="1200" cap="none" spc="0" normalizeH="0" baseline="0" noProof="0" dirty="0">
                <a:ln>
                  <a:noFill/>
                </a:ln>
                <a:solidFill>
                  <a:schemeClr val="tx1"/>
                </a:solidFill>
                <a:effectLst/>
                <a:uLnTx/>
                <a:uFillTx/>
                <a:latin typeface="+mn-lt"/>
                <a:ea typeface="+mn-ea"/>
                <a:cs typeface="+mn-cs"/>
              </a:rPr>
              <a:t> Grade Example   </a:t>
            </a:r>
          </a:p>
        </p:txBody>
      </p:sp>
      <p:pic>
        <p:nvPicPr>
          <p:cNvPr id="12" name="Picture 11" descr="Second screenshot from AmplifyCKLA for 5th grade showing the kinds of high-level questions students will answer. ">
            <a:extLst>
              <a:ext uri="{FF2B5EF4-FFF2-40B4-BE49-F238E27FC236}">
                <a16:creationId xmlns:a16="http://schemas.microsoft.com/office/drawing/2014/main" id="{761AD50C-00F0-2712-94AA-B09232E9023F}"/>
              </a:ext>
            </a:extLst>
          </p:cNvPr>
          <p:cNvPicPr>
            <a:picLocks noChangeAspect="1"/>
          </p:cNvPicPr>
          <p:nvPr/>
        </p:nvPicPr>
        <p:blipFill>
          <a:blip r:embed="rId3"/>
          <a:stretch>
            <a:fillRect/>
          </a:stretch>
        </p:blipFill>
        <p:spPr>
          <a:xfrm>
            <a:off x="4772154" y="766469"/>
            <a:ext cx="3712169" cy="2237771"/>
          </a:xfrm>
          <a:prstGeom prst="rect">
            <a:avLst/>
          </a:prstGeom>
          <a:effectLst>
            <a:outerShdw blurRad="63500" sx="102000" sy="102000" algn="ctr" rotWithShape="0">
              <a:prstClr val="black">
                <a:alpha val="40000"/>
              </a:prstClr>
            </a:outerShdw>
          </a:effectLst>
        </p:spPr>
      </p:pic>
      <p:pic>
        <p:nvPicPr>
          <p:cNvPr id="16" name="Picture 15" descr="Third screenshot from AmplifyCKLA for 5th grade showing the kinds of high-level questions students will answer. ">
            <a:extLst>
              <a:ext uri="{FF2B5EF4-FFF2-40B4-BE49-F238E27FC236}">
                <a16:creationId xmlns:a16="http://schemas.microsoft.com/office/drawing/2014/main" id="{72AC2C25-DC25-EB4F-F58D-6BD460D8234F}"/>
              </a:ext>
            </a:extLst>
          </p:cNvPr>
          <p:cNvPicPr>
            <a:picLocks noChangeAspect="1"/>
          </p:cNvPicPr>
          <p:nvPr/>
        </p:nvPicPr>
        <p:blipFill>
          <a:blip r:embed="rId4"/>
          <a:stretch>
            <a:fillRect/>
          </a:stretch>
        </p:blipFill>
        <p:spPr>
          <a:xfrm>
            <a:off x="4832797" y="3659110"/>
            <a:ext cx="3712166" cy="2237771"/>
          </a:xfrm>
          <a:prstGeom prst="rect">
            <a:avLst/>
          </a:prstGeom>
          <a:effectLst>
            <a:outerShdw blurRad="63500" sx="102000" sy="102000" algn="ctr" rotWithShape="0">
              <a:prstClr val="black">
                <a:alpha val="40000"/>
              </a:prstClr>
            </a:outerShdw>
          </a:effectLst>
        </p:spPr>
      </p:pic>
      <p:pic>
        <p:nvPicPr>
          <p:cNvPr id="18" name="Picture 17" descr="Screenshot from AmplifyCKLA for 5th grade showing the kinds of high-level questions students will answer. ">
            <a:extLst>
              <a:ext uri="{FF2B5EF4-FFF2-40B4-BE49-F238E27FC236}">
                <a16:creationId xmlns:a16="http://schemas.microsoft.com/office/drawing/2014/main" id="{BF7CB39B-A9D1-AEAD-CFE6-8294C4DFDC5A}"/>
              </a:ext>
            </a:extLst>
          </p:cNvPr>
          <p:cNvPicPr>
            <a:picLocks noChangeAspect="1"/>
          </p:cNvPicPr>
          <p:nvPr/>
        </p:nvPicPr>
        <p:blipFill>
          <a:blip r:embed="rId5"/>
          <a:stretch>
            <a:fillRect/>
          </a:stretch>
        </p:blipFill>
        <p:spPr>
          <a:xfrm>
            <a:off x="185968" y="502494"/>
            <a:ext cx="4373867" cy="5853012"/>
          </a:xfrm>
          <a:prstGeom prst="rect">
            <a:avLst/>
          </a:prstGeom>
          <a:effectLst>
            <a:outerShdw blurRad="63500" sx="102000" sy="102000" algn="ctr" rotWithShape="0">
              <a:prstClr val="black">
                <a:alpha val="40000"/>
              </a:prstClr>
            </a:outerShdw>
          </a:effectLst>
        </p:spPr>
      </p:pic>
      <p:pic>
        <p:nvPicPr>
          <p:cNvPr id="19" name="Picture 2" descr="Amplify Core Knowledge Language Arts">
            <a:extLst>
              <a:ext uri="{FF2B5EF4-FFF2-40B4-BE49-F238E27FC236}">
                <a16:creationId xmlns:a16="http://schemas.microsoft.com/office/drawing/2014/main" id="{1F83B2D2-468C-81BC-9924-701C7FF3BA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3586" y="3806"/>
            <a:ext cx="2847129" cy="1079406"/>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393;p4" descr="&quot; &quot;">
            <a:extLst>
              <a:ext uri="{FF2B5EF4-FFF2-40B4-BE49-F238E27FC236}">
                <a16:creationId xmlns:a16="http://schemas.microsoft.com/office/drawing/2014/main" id="{5D59344A-AD32-96B8-1F4D-CCE846F4303B}"/>
              </a:ext>
            </a:extLst>
          </p:cNvPr>
          <p:cNvSpPr/>
          <p:nvPr/>
        </p:nvSpPr>
        <p:spPr>
          <a:xfrm>
            <a:off x="4506341" y="1401392"/>
            <a:ext cx="3649567" cy="668809"/>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393;p4" descr="&quot; &quot;">
            <a:extLst>
              <a:ext uri="{FF2B5EF4-FFF2-40B4-BE49-F238E27FC236}">
                <a16:creationId xmlns:a16="http://schemas.microsoft.com/office/drawing/2014/main" id="{B21F55B6-3EAF-C857-E4A4-8ACC26E4EC44}"/>
              </a:ext>
            </a:extLst>
          </p:cNvPr>
          <p:cNvSpPr/>
          <p:nvPr/>
        </p:nvSpPr>
        <p:spPr>
          <a:xfrm>
            <a:off x="4709555" y="4239044"/>
            <a:ext cx="3712166" cy="782661"/>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393;p4" descr="&quot; &quot;">
            <a:extLst>
              <a:ext uri="{FF2B5EF4-FFF2-40B4-BE49-F238E27FC236}">
                <a16:creationId xmlns:a16="http://schemas.microsoft.com/office/drawing/2014/main" id="{C7996EAC-25F9-2494-5803-D4ED3BB18CCA}"/>
              </a:ext>
            </a:extLst>
          </p:cNvPr>
          <p:cNvSpPr/>
          <p:nvPr/>
        </p:nvSpPr>
        <p:spPr>
          <a:xfrm>
            <a:off x="36248" y="5241130"/>
            <a:ext cx="4373866" cy="63701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4072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FACD090-1FC2-3B55-A086-B818397C186C}"/>
              </a:ext>
            </a:extLst>
          </p:cNvPr>
          <p:cNvSpPr txBox="1"/>
          <p:nvPr/>
        </p:nvSpPr>
        <p:spPr>
          <a:xfrm>
            <a:off x="9256542" y="2250154"/>
            <a:ext cx="2587692" cy="1323439"/>
          </a:xfrm>
          <a:prstGeom prst="rect">
            <a:avLst/>
          </a:prstGeom>
          <a:solidFill>
            <a:schemeClr val="bg2"/>
          </a:solidFill>
          <a:ln w="25400" cmpd="dbl">
            <a:solidFill>
              <a:schemeClr val="tx1"/>
            </a:solidFill>
          </a:ln>
        </p:spPr>
        <p:txBody>
          <a:bodyPr wrap="square" rtlCol="0">
            <a:spAutoFit/>
          </a:bodyPr>
          <a:lstStyle/>
          <a:p>
            <a:r>
              <a:rPr lang="en-US" sz="1600"/>
              <a:t>Peer-assisted consolidation of learning engages pairs or groups of students in processing, discussing and practicing new learning.</a:t>
            </a:r>
          </a:p>
        </p:txBody>
      </p:sp>
      <p:sp>
        <p:nvSpPr>
          <p:cNvPr id="3" name="Title 2">
            <a:extLst>
              <a:ext uri="{FF2B5EF4-FFF2-40B4-BE49-F238E27FC236}">
                <a16:creationId xmlns:a16="http://schemas.microsoft.com/office/drawing/2014/main" id="{D8B98C27-69A7-5025-B82A-53FC9C4785BC}"/>
              </a:ext>
            </a:extLst>
          </p:cNvPr>
          <p:cNvSpPr txBox="1">
            <a:spLocks noGrp="1"/>
          </p:cNvSpPr>
          <p:nvPr>
            <p:ph type="title" idx="4294967295"/>
          </p:nvPr>
        </p:nvSpPr>
        <p:spPr>
          <a:xfrm>
            <a:off x="2503397" y="6196808"/>
            <a:ext cx="3037563"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High School Biology Example </a:t>
            </a:r>
          </a:p>
        </p:txBody>
      </p:sp>
      <p:pic>
        <p:nvPicPr>
          <p:cNvPr id="11" name="Picture 10">
            <a:extLst>
              <a:ext uri="{FF2B5EF4-FFF2-40B4-BE49-F238E27FC236}">
                <a16:creationId xmlns:a16="http://schemas.microsoft.com/office/drawing/2014/main" id="{218D2BED-A9B0-614C-AE0D-5090AFD8D7D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8600" y="5956133"/>
            <a:ext cx="2186307" cy="610007"/>
          </a:xfrm>
          <a:prstGeom prst="rect">
            <a:avLst/>
          </a:prstGeom>
        </p:spPr>
      </p:pic>
      <p:pic>
        <p:nvPicPr>
          <p:cNvPr id="16" name="Picture 15" descr="Screenshot from BSCS high school biology showing peer consolidation of learning through structured collaboration using a jigsaw reading routine. ">
            <a:extLst>
              <a:ext uri="{FF2B5EF4-FFF2-40B4-BE49-F238E27FC236}">
                <a16:creationId xmlns:a16="http://schemas.microsoft.com/office/drawing/2014/main" id="{9B78B044-EE02-B69F-C7BA-BBC4C419E287}"/>
              </a:ext>
            </a:extLst>
          </p:cNvPr>
          <p:cNvPicPr>
            <a:picLocks noChangeAspect="1"/>
          </p:cNvPicPr>
          <p:nvPr/>
        </p:nvPicPr>
        <p:blipFill>
          <a:blip r:embed="rId4"/>
          <a:stretch>
            <a:fillRect/>
          </a:stretch>
        </p:blipFill>
        <p:spPr>
          <a:xfrm>
            <a:off x="249162" y="176230"/>
            <a:ext cx="4193307" cy="5612040"/>
          </a:xfrm>
          <a:prstGeom prst="rect">
            <a:avLst/>
          </a:prstGeom>
          <a:effectLst>
            <a:outerShdw blurRad="63500" sx="102000" sy="102000" algn="ctr" rotWithShape="0">
              <a:prstClr val="black">
                <a:alpha val="40000"/>
              </a:prstClr>
            </a:outerShdw>
          </a:effectLst>
        </p:spPr>
      </p:pic>
      <p:pic>
        <p:nvPicPr>
          <p:cNvPr id="20" name="Picture 19" descr="Screenshot from BSCS high school biology showing the move from jigsaw reading into group discussion. ">
            <a:extLst>
              <a:ext uri="{FF2B5EF4-FFF2-40B4-BE49-F238E27FC236}">
                <a16:creationId xmlns:a16="http://schemas.microsoft.com/office/drawing/2014/main" id="{5772051B-53DA-4B77-2CCD-37FCA78FA2DB}"/>
              </a:ext>
            </a:extLst>
          </p:cNvPr>
          <p:cNvPicPr>
            <a:picLocks noChangeAspect="1"/>
          </p:cNvPicPr>
          <p:nvPr/>
        </p:nvPicPr>
        <p:blipFill>
          <a:blip r:embed="rId5"/>
          <a:stretch>
            <a:fillRect/>
          </a:stretch>
        </p:blipFill>
        <p:spPr>
          <a:xfrm>
            <a:off x="4690087" y="176230"/>
            <a:ext cx="4193307" cy="5612040"/>
          </a:xfrm>
          <a:prstGeom prst="rect">
            <a:avLst/>
          </a:prstGeom>
          <a:effectLst>
            <a:outerShdw blurRad="63500" sx="102000" sy="102000" algn="ctr" rotWithShape="0">
              <a:prstClr val="black">
                <a:alpha val="40000"/>
              </a:prstClr>
            </a:outerShdw>
          </a:effectLst>
        </p:spPr>
      </p:pic>
      <p:sp>
        <p:nvSpPr>
          <p:cNvPr id="21" name="Google Shape;393;p4">
            <a:extLst>
              <a:ext uri="{FF2B5EF4-FFF2-40B4-BE49-F238E27FC236}">
                <a16:creationId xmlns:a16="http://schemas.microsoft.com/office/drawing/2014/main" id="{5B550270-32BB-3E0E-10BE-45691712E471}"/>
              </a:ext>
              <a:ext uri="{C183D7F6-B498-43B3-948B-1728B52AA6E4}">
                <adec:decorative xmlns:adec="http://schemas.microsoft.com/office/drawing/2017/decorative" val="1"/>
              </a:ext>
            </a:extLst>
          </p:cNvPr>
          <p:cNvSpPr/>
          <p:nvPr/>
        </p:nvSpPr>
        <p:spPr>
          <a:xfrm>
            <a:off x="1522093" y="2991968"/>
            <a:ext cx="2402793" cy="544015"/>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393;p4">
            <a:extLst>
              <a:ext uri="{FF2B5EF4-FFF2-40B4-BE49-F238E27FC236}">
                <a16:creationId xmlns:a16="http://schemas.microsoft.com/office/drawing/2014/main" id="{3C71D4DF-31C3-8363-A8E3-BBF0BFD0A2B1}"/>
              </a:ext>
              <a:ext uri="{C183D7F6-B498-43B3-948B-1728B52AA6E4}">
                <adec:decorative xmlns:adec="http://schemas.microsoft.com/office/drawing/2017/decorative" val="1"/>
              </a:ext>
            </a:extLst>
          </p:cNvPr>
          <p:cNvSpPr/>
          <p:nvPr/>
        </p:nvSpPr>
        <p:spPr>
          <a:xfrm>
            <a:off x="5852162" y="918357"/>
            <a:ext cx="2855032" cy="1684166"/>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0519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05086-E4BD-7882-4D5B-D60DD59DA913}"/>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9C46DBA8-C354-2089-2961-E85210115D8F}"/>
              </a:ext>
            </a:extLst>
          </p:cNvPr>
          <p:cNvSpPr txBox="1"/>
          <p:nvPr/>
        </p:nvSpPr>
        <p:spPr>
          <a:xfrm>
            <a:off x="9270607" y="2166515"/>
            <a:ext cx="2787493" cy="1938992"/>
          </a:xfrm>
          <a:prstGeom prst="rect">
            <a:avLst/>
          </a:prstGeom>
          <a:solidFill>
            <a:schemeClr val="bg2"/>
          </a:solidFill>
          <a:ln w="25400" cmpd="dbl">
            <a:solidFill>
              <a:schemeClr val="tx1"/>
            </a:solidFill>
          </a:ln>
        </p:spPr>
        <p:txBody>
          <a:bodyPr wrap="square" rtlCol="0">
            <a:spAutoFit/>
          </a:bodyPr>
          <a:lstStyle/>
          <a:p>
            <a:r>
              <a:rPr lang="en-US" sz="1500"/>
              <a:t>There are opportunities for guided initial application of new knowledge, skills and strategies with formative feedback to help students consolidate new skills, strategies and procedural knowledge effectively and accurately. </a:t>
            </a:r>
          </a:p>
        </p:txBody>
      </p:sp>
      <p:sp>
        <p:nvSpPr>
          <p:cNvPr id="3" name="Title 2">
            <a:extLst>
              <a:ext uri="{FF2B5EF4-FFF2-40B4-BE49-F238E27FC236}">
                <a16:creationId xmlns:a16="http://schemas.microsoft.com/office/drawing/2014/main" id="{E6941F4E-5E0A-3231-7E92-A8EAEF8C2A52}"/>
              </a:ext>
            </a:extLst>
          </p:cNvPr>
          <p:cNvSpPr txBox="1">
            <a:spLocks noGrp="1"/>
          </p:cNvSpPr>
          <p:nvPr>
            <p:ph type="title" idx="4294967295"/>
          </p:nvPr>
        </p:nvSpPr>
        <p:spPr>
          <a:xfrm>
            <a:off x="2353085" y="6206469"/>
            <a:ext cx="2032479"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1</a:t>
            </a:r>
            <a:r>
              <a:rPr kumimoji="0" lang="en-US" sz="1800" b="0" i="0" u="none" strike="noStrike" kern="1200" cap="none" spc="0" normalizeH="0" baseline="30000" noProof="0" dirty="0">
                <a:ln>
                  <a:noFill/>
                </a:ln>
                <a:solidFill>
                  <a:schemeClr val="tx1"/>
                </a:solidFill>
                <a:effectLst/>
                <a:uLnTx/>
                <a:uFillTx/>
                <a:latin typeface="+mn-lt"/>
                <a:ea typeface="+mn-ea"/>
                <a:cs typeface="+mn-cs"/>
              </a:rPr>
              <a:t>st</a:t>
            </a:r>
            <a:r>
              <a:rPr kumimoji="0" lang="en-US" sz="1800" b="0" i="0" u="none" strike="noStrike" kern="1200" cap="none" spc="0" normalizeH="0" baseline="0" noProof="0" dirty="0">
                <a:ln>
                  <a:noFill/>
                </a:ln>
                <a:solidFill>
                  <a:schemeClr val="tx1"/>
                </a:solidFill>
                <a:effectLst/>
                <a:uLnTx/>
                <a:uFillTx/>
                <a:latin typeface="+mn-lt"/>
                <a:ea typeface="+mn-ea"/>
                <a:cs typeface="+mn-cs"/>
              </a:rPr>
              <a:t> Grade Example </a:t>
            </a:r>
          </a:p>
        </p:txBody>
      </p:sp>
      <p:pic>
        <p:nvPicPr>
          <p:cNvPr id="2" name="Picture 1">
            <a:extLst>
              <a:ext uri="{FF2B5EF4-FFF2-40B4-BE49-F238E27FC236}">
                <a16:creationId xmlns:a16="http://schemas.microsoft.com/office/drawing/2014/main" id="{C7D1D3E1-06C3-D8E3-F91E-7958D6AE2E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7757" y="6196808"/>
            <a:ext cx="1928027" cy="388654"/>
          </a:xfrm>
          <a:prstGeom prst="rect">
            <a:avLst/>
          </a:prstGeom>
        </p:spPr>
      </p:pic>
      <p:pic>
        <p:nvPicPr>
          <p:cNvPr id="7" name="Picture 6" descr="Screenshot from Amplify Science 1st grade example showing students learning how to use the science practice of visualization through teacher modeling.">
            <a:extLst>
              <a:ext uri="{FF2B5EF4-FFF2-40B4-BE49-F238E27FC236}">
                <a16:creationId xmlns:a16="http://schemas.microsoft.com/office/drawing/2014/main" id="{6580E532-4F69-A754-4464-3E0CB8362BEA}"/>
              </a:ext>
            </a:extLst>
          </p:cNvPr>
          <p:cNvPicPr>
            <a:picLocks noChangeAspect="1"/>
          </p:cNvPicPr>
          <p:nvPr/>
        </p:nvPicPr>
        <p:blipFill>
          <a:blip r:embed="rId4"/>
          <a:stretch>
            <a:fillRect/>
          </a:stretch>
        </p:blipFill>
        <p:spPr>
          <a:xfrm>
            <a:off x="306175" y="282198"/>
            <a:ext cx="4079389" cy="5707626"/>
          </a:xfrm>
          <a:prstGeom prst="rect">
            <a:avLst/>
          </a:prstGeom>
          <a:effectLst>
            <a:outerShdw blurRad="63500" sx="102000" sy="102000" algn="ctr" rotWithShape="0">
              <a:prstClr val="black">
                <a:alpha val="40000"/>
              </a:prstClr>
            </a:outerShdw>
          </a:effectLst>
        </p:spPr>
      </p:pic>
      <p:sp>
        <p:nvSpPr>
          <p:cNvPr id="8" name="Google Shape;393;p4">
            <a:extLst>
              <a:ext uri="{FF2B5EF4-FFF2-40B4-BE49-F238E27FC236}">
                <a16:creationId xmlns:a16="http://schemas.microsoft.com/office/drawing/2014/main" id="{D5698526-3CBD-EF39-690F-BB40AC6D92A0}"/>
              </a:ext>
              <a:ext uri="{C183D7F6-B498-43B3-948B-1728B52AA6E4}">
                <adec:decorative xmlns:adec="http://schemas.microsoft.com/office/drawing/2017/decorative" val="1"/>
              </a:ext>
            </a:extLst>
          </p:cNvPr>
          <p:cNvSpPr/>
          <p:nvPr/>
        </p:nvSpPr>
        <p:spPr>
          <a:xfrm>
            <a:off x="480005" y="1181814"/>
            <a:ext cx="1865864" cy="580234"/>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93;p4">
            <a:extLst>
              <a:ext uri="{FF2B5EF4-FFF2-40B4-BE49-F238E27FC236}">
                <a16:creationId xmlns:a16="http://schemas.microsoft.com/office/drawing/2014/main" id="{D23AF66A-5F49-9845-C76F-84E54E15522D}"/>
              </a:ext>
              <a:ext uri="{C183D7F6-B498-43B3-948B-1728B52AA6E4}">
                <adec:decorative xmlns:adec="http://schemas.microsoft.com/office/drawing/2017/decorative" val="1"/>
              </a:ext>
            </a:extLst>
          </p:cNvPr>
          <p:cNvSpPr/>
          <p:nvPr/>
        </p:nvSpPr>
        <p:spPr>
          <a:xfrm>
            <a:off x="331828" y="2236763"/>
            <a:ext cx="3687911" cy="81394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Picture 5" descr="Screenshot from Amplify Science 1st grade example showing students learning how to use the science practice of visualization through using it to complete their own notebook page.">
            <a:extLst>
              <a:ext uri="{FF2B5EF4-FFF2-40B4-BE49-F238E27FC236}">
                <a16:creationId xmlns:a16="http://schemas.microsoft.com/office/drawing/2014/main" id="{34A8A065-C057-FB23-0806-B30F7F8DB799}"/>
              </a:ext>
            </a:extLst>
          </p:cNvPr>
          <p:cNvPicPr>
            <a:picLocks noChangeAspect="1"/>
          </p:cNvPicPr>
          <p:nvPr/>
        </p:nvPicPr>
        <p:blipFill>
          <a:blip r:embed="rId5"/>
          <a:stretch>
            <a:fillRect/>
          </a:stretch>
        </p:blipFill>
        <p:spPr>
          <a:xfrm>
            <a:off x="4554374" y="1471931"/>
            <a:ext cx="4443929" cy="3475598"/>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65BADD8C-A323-AA4B-751F-A61084DAF45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554374" y="3082567"/>
            <a:ext cx="2865368" cy="692866"/>
          </a:xfrm>
          <a:prstGeom prst="rect">
            <a:avLst/>
          </a:prstGeom>
        </p:spPr>
      </p:pic>
    </p:spTree>
    <p:extLst>
      <p:ext uri="{BB962C8B-B14F-4D97-AF65-F5344CB8AC3E}">
        <p14:creationId xmlns:p14="http://schemas.microsoft.com/office/powerpoint/2010/main" val="315048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F0EB4-A048-7CE5-6D48-82E5946F122E}"/>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6CF5BA1-399C-1284-224B-AF956ACE3CB0}"/>
              </a:ext>
            </a:extLst>
          </p:cNvPr>
          <p:cNvSpPr txBox="1"/>
          <p:nvPr/>
        </p:nvSpPr>
        <p:spPr>
          <a:xfrm>
            <a:off x="8314015" y="2798148"/>
            <a:ext cx="2916170" cy="923330"/>
          </a:xfrm>
          <a:prstGeom prst="rect">
            <a:avLst/>
          </a:prstGeom>
          <a:solidFill>
            <a:schemeClr val="bg2"/>
          </a:solidFill>
          <a:ln w="25400" cmpd="dbl">
            <a:solidFill>
              <a:schemeClr val="tx1"/>
            </a:solidFill>
          </a:ln>
        </p:spPr>
        <p:txBody>
          <a:bodyPr wrap="square" rtlCol="0">
            <a:spAutoFit/>
          </a:bodyPr>
          <a:lstStyle/>
          <a:p>
            <a:r>
              <a:rPr lang="en-US"/>
              <a:t>Writing tasks are cognitively challenging and support critical thinking. </a:t>
            </a:r>
          </a:p>
        </p:txBody>
      </p:sp>
      <p:sp>
        <p:nvSpPr>
          <p:cNvPr id="3" name="Title 2">
            <a:extLst>
              <a:ext uri="{FF2B5EF4-FFF2-40B4-BE49-F238E27FC236}">
                <a16:creationId xmlns:a16="http://schemas.microsoft.com/office/drawing/2014/main" id="{D510688B-FAAF-D024-02A8-E07C9D18381F}"/>
              </a:ext>
            </a:extLst>
          </p:cNvPr>
          <p:cNvSpPr txBox="1">
            <a:spLocks noGrp="1"/>
          </p:cNvSpPr>
          <p:nvPr>
            <p:ph type="title" idx="4294967295"/>
          </p:nvPr>
        </p:nvSpPr>
        <p:spPr>
          <a:xfrm>
            <a:off x="10148299" y="870756"/>
            <a:ext cx="2043701"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7</a:t>
            </a:r>
            <a:r>
              <a:rPr kumimoji="0" lang="en-US" sz="1800" b="0" i="0" u="none" strike="noStrike" kern="1200" cap="none" spc="0" normalizeH="0" baseline="30000" noProof="0" dirty="0">
                <a:ln>
                  <a:noFill/>
                </a:ln>
                <a:solidFill>
                  <a:schemeClr val="tx1"/>
                </a:solidFill>
                <a:effectLst/>
                <a:uLnTx/>
                <a:uFillTx/>
                <a:latin typeface="+mn-lt"/>
                <a:ea typeface="+mn-ea"/>
                <a:cs typeface="+mn-cs"/>
              </a:rPr>
              <a:t>th</a:t>
            </a:r>
            <a:r>
              <a:rPr kumimoji="0" lang="en-US" sz="1800" b="0" i="0" u="none" strike="noStrike" kern="1200" cap="none" spc="0" normalizeH="0" baseline="0" noProof="0" dirty="0">
                <a:ln>
                  <a:noFill/>
                </a:ln>
                <a:solidFill>
                  <a:schemeClr val="tx1"/>
                </a:solidFill>
                <a:effectLst/>
                <a:uLnTx/>
                <a:uFillTx/>
                <a:latin typeface="+mn-lt"/>
                <a:ea typeface="+mn-ea"/>
                <a:cs typeface="+mn-cs"/>
              </a:rPr>
              <a:t> Grade Example </a:t>
            </a:r>
          </a:p>
        </p:txBody>
      </p:sp>
      <p:pic>
        <p:nvPicPr>
          <p:cNvPr id="2" name="Picture 1" descr="Screenshot from i-Ready Classroom Mathematics 7th grade example showing a teacher view of how to facilitate setting students up for cognitive writing. ">
            <a:extLst>
              <a:ext uri="{FF2B5EF4-FFF2-40B4-BE49-F238E27FC236}">
                <a16:creationId xmlns:a16="http://schemas.microsoft.com/office/drawing/2014/main" id="{A208F855-A954-2171-9183-5E71C933C1D5}"/>
              </a:ext>
            </a:extLst>
          </p:cNvPr>
          <p:cNvPicPr>
            <a:picLocks noChangeAspect="1"/>
          </p:cNvPicPr>
          <p:nvPr/>
        </p:nvPicPr>
        <p:blipFill>
          <a:blip r:embed="rId3"/>
          <a:srcRect r="60572" b="8119"/>
          <a:stretch/>
        </p:blipFill>
        <p:spPr>
          <a:xfrm>
            <a:off x="639937" y="294669"/>
            <a:ext cx="2481014" cy="6268661"/>
          </a:xfrm>
          <a:prstGeom prst="rect">
            <a:avLst/>
          </a:prstGeom>
          <a:effectLst>
            <a:outerShdw blurRad="63500" sx="102000" sy="102000" algn="ctr" rotWithShape="0">
              <a:prstClr val="black">
                <a:alpha val="40000"/>
              </a:prstClr>
            </a:outerShdw>
          </a:effectLst>
        </p:spPr>
      </p:pic>
      <p:pic>
        <p:nvPicPr>
          <p:cNvPr id="9" name="Picture 8" descr="Screenshot from i-Ready Classroom Mathematics 7th grade example showing prompts for students to respond to. ">
            <a:extLst>
              <a:ext uri="{FF2B5EF4-FFF2-40B4-BE49-F238E27FC236}">
                <a16:creationId xmlns:a16="http://schemas.microsoft.com/office/drawing/2014/main" id="{6FB1D57D-F4B7-8303-EB05-C11A35192F33}"/>
              </a:ext>
            </a:extLst>
          </p:cNvPr>
          <p:cNvPicPr>
            <a:picLocks noChangeAspect="1"/>
          </p:cNvPicPr>
          <p:nvPr/>
        </p:nvPicPr>
        <p:blipFill>
          <a:blip r:embed="rId4"/>
          <a:stretch>
            <a:fillRect/>
          </a:stretch>
        </p:blipFill>
        <p:spPr>
          <a:xfrm>
            <a:off x="3439386" y="652278"/>
            <a:ext cx="4237759" cy="5553444"/>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54972D5-5F87-344C-0885-84704824234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25537" y="108690"/>
            <a:ext cx="1719221" cy="762066"/>
          </a:xfrm>
          <a:prstGeom prst="rect">
            <a:avLst/>
          </a:prstGeom>
        </p:spPr>
      </p:pic>
      <p:pic>
        <p:nvPicPr>
          <p:cNvPr id="8" name="Picture 7">
            <a:extLst>
              <a:ext uri="{FF2B5EF4-FFF2-40B4-BE49-F238E27FC236}">
                <a16:creationId xmlns:a16="http://schemas.microsoft.com/office/drawing/2014/main" id="{1CD1FC05-B814-BA23-FA91-DA9FDF80FA5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292144" y="460020"/>
            <a:ext cx="1356125" cy="821472"/>
          </a:xfrm>
          <a:prstGeom prst="rect">
            <a:avLst/>
          </a:prstGeom>
        </p:spPr>
      </p:pic>
    </p:spTree>
    <p:extLst>
      <p:ext uri="{BB962C8B-B14F-4D97-AF65-F5344CB8AC3E}">
        <p14:creationId xmlns:p14="http://schemas.microsoft.com/office/powerpoint/2010/main" val="292772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dirty="0"/>
              <a:t>Module Purpose </a:t>
            </a:r>
            <a:r>
              <a:rPr lang="en-US" dirty="0">
                <a:solidFill>
                  <a:schemeClr val="bg1"/>
                </a:solidFill>
              </a:rPr>
              <a:t>3</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a:lstStyle/>
          <a:p>
            <a:pPr marL="0" indent="0" rtl="0">
              <a:spcBef>
                <a:spcPts val="0"/>
              </a:spcBef>
              <a:spcAft>
                <a:spcPts val="0"/>
              </a:spcAft>
              <a:buNone/>
            </a:pPr>
            <a:r>
              <a:rPr lang="en-US" sz="1800" b="1" i="0" u="none" strike="noStrike">
                <a:solidFill>
                  <a:srgbClr val="102649"/>
                </a:solidFill>
                <a:effectLst/>
                <a:latin typeface="Libre Franklin" pitchFamily="2" charset="77"/>
              </a:rPr>
              <a:t>Module Objectives:</a:t>
            </a:r>
            <a:endParaRPr lang="en-US" b="0">
              <a:effectLst/>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pitchFamily="2" charset="77"/>
              </a:rPr>
              <a:t>Build understanding of “deep learning” and associated findings from learning science. </a:t>
            </a:r>
          </a:p>
          <a:p>
            <a:pPr fontAlgn="base"/>
            <a:r>
              <a:rPr lang="en-US" sz="1800">
                <a:latin typeface="Libre Franklin" pitchFamily="2" charset="77"/>
              </a:rPr>
              <a:t>Explore indicators of deep learning using examples from HQIRs.</a:t>
            </a:r>
            <a:endParaRPr lang="en-US" sz="1800" b="0" i="0" u="none" strike="noStrike">
              <a:solidFill>
                <a:srgbClr val="102649"/>
              </a:solidFill>
              <a:effectLst/>
              <a:latin typeface="Libre Franklin" pitchFamily="2" charset="77"/>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pitchFamily="2" charset="77"/>
              </a:rPr>
              <a:t>Consider deeper learning practices to support potential adjustments to a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947" y="3525586"/>
            <a:ext cx="2663567" cy="1991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ABB160-01F3-C5F1-FC7F-B3E8205A9EF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3892" y="2380122"/>
            <a:ext cx="627942" cy="475529"/>
          </a:xfrm>
          <a:prstGeom prst="rect">
            <a:avLst/>
          </a:prstGeom>
        </p:spPr>
      </p:pic>
    </p:spTree>
    <p:extLst>
      <p:ext uri="{BB962C8B-B14F-4D97-AF65-F5344CB8AC3E}">
        <p14:creationId xmlns:p14="http://schemas.microsoft.com/office/powerpoint/2010/main" val="72803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9" name="Group 28">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0" name="Freeform: Shape 29">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8A80F6-44DF-DDE8-24E2-69FBBF25F0CD}"/>
              </a:ext>
            </a:extLst>
          </p:cNvPr>
          <p:cNvSpPr>
            <a:spLocks noGrp="1"/>
          </p:cNvSpPr>
          <p:nvPr>
            <p:ph type="title"/>
          </p:nvPr>
        </p:nvSpPr>
        <p:spPr>
          <a:xfrm>
            <a:off x="640080" y="1243013"/>
            <a:ext cx="3855720" cy="4371974"/>
          </a:xfrm>
        </p:spPr>
        <p:txBody>
          <a:bodyPr>
            <a:normAutofit/>
          </a:bodyPr>
          <a:lstStyle/>
          <a:p>
            <a:r>
              <a:rPr lang="en-US" sz="3600">
                <a:solidFill>
                  <a:schemeClr val="tx2"/>
                </a:solidFill>
              </a:rPr>
              <a:t>Common Deeper Learning Practices</a:t>
            </a:r>
          </a:p>
        </p:txBody>
      </p:sp>
      <p:sp>
        <p:nvSpPr>
          <p:cNvPr id="31" name="Content Placeholder 2">
            <a:extLst>
              <a:ext uri="{FF2B5EF4-FFF2-40B4-BE49-F238E27FC236}">
                <a16:creationId xmlns:a16="http://schemas.microsoft.com/office/drawing/2014/main" id="{D4B11BC3-61AC-6237-9608-248918C71A94}"/>
              </a:ext>
            </a:extLst>
          </p:cNvPr>
          <p:cNvSpPr>
            <a:spLocks noGrp="1"/>
          </p:cNvSpPr>
          <p:nvPr>
            <p:ph idx="1"/>
          </p:nvPr>
        </p:nvSpPr>
        <p:spPr>
          <a:xfrm>
            <a:off x="6096000" y="804672"/>
            <a:ext cx="5455920" cy="5230368"/>
          </a:xfrm>
          <a:solidFill>
            <a:schemeClr val="bg2"/>
          </a:solidFill>
          <a:ln>
            <a:solidFill>
              <a:schemeClr val="accent2"/>
            </a:solidFill>
          </a:ln>
        </p:spPr>
        <p:txBody>
          <a:bodyPr anchor="ctr">
            <a:normAutofit/>
          </a:bodyPr>
          <a:lstStyle/>
          <a:p>
            <a:pPr marL="0" indent="0">
              <a:buNone/>
            </a:pPr>
            <a:r>
              <a:rPr lang="en-US" sz="1600" b="1">
                <a:solidFill>
                  <a:schemeClr val="tx2"/>
                </a:solidFill>
                <a:latin typeface="Franklin Gothic Medium" panose="020B0603020102020204" pitchFamily="34" charset="0"/>
              </a:rPr>
              <a:t>Authenticity</a:t>
            </a:r>
            <a:r>
              <a:rPr lang="en-US" sz="1500">
                <a:solidFill>
                  <a:schemeClr val="tx2"/>
                </a:solidFill>
                <a:latin typeface="Franklin Gothic Medium" panose="020B0603020102020204" pitchFamily="34" charset="0"/>
              </a:rPr>
              <a:t> (learning includes real-world </a:t>
            </a:r>
            <a:r>
              <a:rPr lang="en-US" sz="1500" i="0">
                <a:solidFill>
                  <a:schemeClr val="tx2"/>
                </a:solidFill>
                <a:effectLst/>
                <a:latin typeface="Franklin Gothic Medium" panose="020B0603020102020204" pitchFamily="34" charset="0"/>
              </a:rPr>
              <a:t>context, tasks, tools, products, audiences and/or impacts, while also connecting to personal concerns, interests and/or issues in students’ lives)</a:t>
            </a:r>
            <a:endParaRPr lang="en-US" sz="900" i="0">
              <a:solidFill>
                <a:schemeClr val="tx2"/>
              </a:solidFill>
              <a:effectLst/>
              <a:latin typeface="Franklin Gothic Medium" panose="020B0603020102020204" pitchFamily="34" charset="0"/>
            </a:endParaRPr>
          </a:p>
          <a:p>
            <a:pPr marL="0" indent="0">
              <a:buNone/>
            </a:pPr>
            <a:endParaRPr lang="en-US" sz="900">
              <a:solidFill>
                <a:schemeClr val="tx2"/>
              </a:solidFill>
              <a:latin typeface="Franklin Gothic Medium" panose="020B0603020102020204" pitchFamily="34" charset="0"/>
            </a:endParaRPr>
          </a:p>
          <a:p>
            <a:pPr marL="0" indent="0">
              <a:buNone/>
            </a:pPr>
            <a:r>
              <a:rPr lang="en-US" sz="1600" b="1">
                <a:solidFill>
                  <a:schemeClr val="tx2"/>
                </a:solidFill>
                <a:latin typeface="Franklin Gothic Medium" panose="020B0603020102020204" pitchFamily="34" charset="0"/>
              </a:rPr>
              <a:t>Inquiry</a:t>
            </a:r>
            <a:r>
              <a:rPr lang="en-US" sz="1500" b="1">
                <a:solidFill>
                  <a:schemeClr val="tx2"/>
                </a:solidFill>
                <a:latin typeface="Franklin Gothic Medium" panose="020B0603020102020204" pitchFamily="34" charset="0"/>
              </a:rPr>
              <a:t> </a:t>
            </a:r>
            <a:r>
              <a:rPr lang="en-US" sz="1500">
                <a:solidFill>
                  <a:schemeClr val="tx2"/>
                </a:solidFill>
                <a:latin typeface="Franklin Gothic Medium" panose="020B0603020102020204" pitchFamily="34" charset="0"/>
              </a:rPr>
              <a:t>(learning is </a:t>
            </a:r>
            <a:r>
              <a:rPr lang="en-US" sz="1500" b="0" i="0">
                <a:solidFill>
                  <a:schemeClr val="tx2"/>
                </a:solidFill>
                <a:effectLst/>
                <a:latin typeface="Franklin Gothic Medium" panose="020B0603020102020204" pitchFamily="34" charset="0"/>
              </a:rPr>
              <a:t>framed by a meaningful question or set of questions to be responded to at the appropriate level of challenge; students engage in a rigorous, extended process of posing questions, exploring resources and applying information)</a:t>
            </a:r>
            <a:endParaRPr lang="en-US" sz="900" b="0" i="0">
              <a:solidFill>
                <a:schemeClr val="tx2"/>
              </a:solidFill>
              <a:effectLst/>
              <a:latin typeface="Franklin Gothic Medium" panose="020B0603020102020204" pitchFamily="34" charset="0"/>
            </a:endParaRPr>
          </a:p>
          <a:p>
            <a:pPr marL="0" indent="0">
              <a:buNone/>
            </a:pPr>
            <a:endParaRPr lang="en-US" sz="900" b="0" i="0">
              <a:solidFill>
                <a:schemeClr val="tx2"/>
              </a:solidFill>
              <a:effectLst/>
              <a:latin typeface="Franklin Gothic Medium" panose="020B0603020102020204" pitchFamily="34" charset="0"/>
            </a:endParaRPr>
          </a:p>
          <a:p>
            <a:pPr marL="0" indent="0">
              <a:buNone/>
            </a:pPr>
            <a:r>
              <a:rPr lang="en-US" sz="1600" b="1" i="0">
                <a:solidFill>
                  <a:schemeClr val="tx2"/>
                </a:solidFill>
                <a:effectLst/>
                <a:latin typeface="Franklin Gothic Medium" panose="020B0603020102020204" pitchFamily="34" charset="0"/>
              </a:rPr>
              <a:t>Structured Collaboration </a:t>
            </a:r>
            <a:r>
              <a:rPr lang="en-US" sz="1500" b="0" i="0">
                <a:solidFill>
                  <a:schemeClr val="tx2"/>
                </a:solidFill>
                <a:effectLst/>
                <a:latin typeface="Franklin Gothic Medium" panose="020B0603020102020204" pitchFamily="34" charset="0"/>
              </a:rPr>
              <a:t>(Students are supported in contributing to the learning and work of their peers as they share, challenge and build upon each other’s ideas to co-create understanding and products of learning)</a:t>
            </a:r>
            <a:endParaRPr lang="en-US" sz="900" b="0" i="0">
              <a:solidFill>
                <a:schemeClr val="tx2"/>
              </a:solidFill>
              <a:effectLst/>
              <a:latin typeface="Franklin Gothic Medium" panose="020B0603020102020204" pitchFamily="34" charset="0"/>
            </a:endParaRPr>
          </a:p>
          <a:p>
            <a:pPr marL="0" indent="0">
              <a:buNone/>
            </a:pPr>
            <a:endParaRPr lang="en-US" sz="900">
              <a:solidFill>
                <a:schemeClr val="tx2"/>
              </a:solidFill>
              <a:latin typeface="Franklin Gothic Medium" panose="020B0603020102020204" pitchFamily="34" charset="0"/>
            </a:endParaRPr>
          </a:p>
          <a:p>
            <a:pPr marL="0" indent="0">
              <a:buNone/>
            </a:pPr>
            <a:r>
              <a:rPr lang="en-US" sz="1600" b="1">
                <a:solidFill>
                  <a:schemeClr val="tx2"/>
                </a:solidFill>
                <a:latin typeface="Franklin Gothic Medium" panose="020B0603020102020204" pitchFamily="34" charset="0"/>
              </a:rPr>
              <a:t>Voice &amp; Choice </a:t>
            </a:r>
            <a:r>
              <a:rPr lang="en-US" sz="1500">
                <a:solidFill>
                  <a:schemeClr val="tx2"/>
                </a:solidFill>
                <a:latin typeface="Franklin Gothic Medium" panose="020B0603020102020204" pitchFamily="34" charset="0"/>
              </a:rPr>
              <a:t>(Students make some decisions about the learning, including how they work and what they create, and express their own ideas in their own voice)</a:t>
            </a:r>
          </a:p>
        </p:txBody>
      </p:sp>
    </p:spTree>
    <p:extLst>
      <p:ext uri="{BB962C8B-B14F-4D97-AF65-F5344CB8AC3E}">
        <p14:creationId xmlns:p14="http://schemas.microsoft.com/office/powerpoint/2010/main" val="2877407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596826F-215E-3ACC-43A2-3223411DF03A}"/>
              </a:ext>
            </a:extLst>
          </p:cNvPr>
          <p:cNvGraphicFramePr>
            <a:graphicFrameLocks/>
          </p:cNvGraphicFramePr>
          <p:nvPr>
            <p:extLst>
              <p:ext uri="{D42A27DB-BD31-4B8C-83A1-F6EECF244321}">
                <p14:modId xmlns:p14="http://schemas.microsoft.com/office/powerpoint/2010/main" val="2725194846"/>
              </p:ext>
            </p:extLst>
          </p:nvPr>
        </p:nvGraphicFramePr>
        <p:xfrm>
          <a:off x="966787" y="646209"/>
          <a:ext cx="10258425" cy="5244361"/>
        </p:xfrm>
        <a:graphic>
          <a:graphicData uri="http://schemas.openxmlformats.org/drawingml/2006/table">
            <a:tbl>
              <a:tblPr firstRow="1" bandRow="1">
                <a:tableStyleId>{5C22544A-7EE6-4342-B048-85BDC9FD1C3A}</a:tableStyleId>
              </a:tblPr>
              <a:tblGrid>
                <a:gridCol w="10258425">
                  <a:extLst>
                    <a:ext uri="{9D8B030D-6E8A-4147-A177-3AD203B41FA5}">
                      <a16:colId xmlns:a16="http://schemas.microsoft.com/office/drawing/2014/main" val="1793570239"/>
                    </a:ext>
                  </a:extLst>
                </a:gridCol>
              </a:tblGrid>
              <a:tr h="363441">
                <a:tc>
                  <a:txBody>
                    <a:bodyPr/>
                    <a:lstStyle/>
                    <a:p>
                      <a:pPr marL="0" marR="0" algn="ctr">
                        <a:lnSpc>
                          <a:spcPct val="115000"/>
                        </a:lnSpc>
                        <a:spcBef>
                          <a:spcPts val="600"/>
                        </a:spcBef>
                        <a:spcAft>
                          <a:spcPts val="0"/>
                        </a:spcAft>
                      </a:pPr>
                      <a:r>
                        <a:rPr lang="en-US" sz="1800" b="1">
                          <a:solidFill>
                            <a:schemeClr val="bg1"/>
                          </a:solidFill>
                          <a:effectLst/>
                          <a:latin typeface="Arial" panose="020B0604020202020204" pitchFamily="34" charset="0"/>
                          <a:ea typeface="Arial" panose="020B0604020202020204" pitchFamily="34" charset="0"/>
                        </a:rPr>
                        <a:t>Practices and Considerations</a:t>
                      </a:r>
                      <a:endParaRPr lang="en-US" sz="1800">
                        <a:solidFill>
                          <a:schemeClr val="bg1"/>
                        </a:solidFill>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B8D"/>
                    </a:solidFill>
                  </a:tcPr>
                </a:tc>
                <a:extLst>
                  <a:ext uri="{0D108BD9-81ED-4DB2-BD59-A6C34878D82A}">
                    <a16:rowId xmlns:a16="http://schemas.microsoft.com/office/drawing/2014/main" val="75150827"/>
                  </a:ext>
                </a:extLst>
              </a:tr>
              <a:tr h="1003228">
                <a:tc>
                  <a:txBody>
                    <a:bodyPr/>
                    <a:lstStyle/>
                    <a:p>
                      <a:pPr marL="0" marR="0">
                        <a:lnSpc>
                          <a:spcPct val="115000"/>
                        </a:lnSpc>
                        <a:spcBef>
                          <a:spcPts val="600"/>
                        </a:spcBef>
                        <a:spcAft>
                          <a:spcPts val="0"/>
                        </a:spcAft>
                      </a:pPr>
                      <a:r>
                        <a:rPr lang="en-US" sz="1100" b="1">
                          <a:solidFill>
                            <a:srgbClr val="000000"/>
                          </a:solidFill>
                          <a:effectLst/>
                          <a:latin typeface="+mj-lt"/>
                          <a:ea typeface="Arial" panose="020B0604020202020204" pitchFamily="34" charset="0"/>
                        </a:rPr>
                        <a:t>Authenticity</a:t>
                      </a:r>
                      <a:endParaRPr lang="en-US" sz="1100">
                        <a:effectLst/>
                        <a:latin typeface="+mj-lt"/>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Find outside/expert audiences for students to share their thinking with and receive feedback from, independently or collaboratively, as they develop conceptual understandings and engage in critical thinking within a discipline. </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As students begin guided application of knowledge, understandings, skills and strategies, connect this, when possible, to what will be expected of them when they work on a public product for a real-world audience. </a:t>
                      </a:r>
                      <a:endParaRPr lang="en-US" sz="1100" u="none" strike="noStrike">
                        <a:effectLst/>
                        <a:latin typeface="+mj-lt"/>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2581644712"/>
                  </a:ext>
                </a:extLst>
              </a:tr>
              <a:tr h="1003228">
                <a:tc>
                  <a:txBody>
                    <a:bodyPr/>
                    <a:lstStyle/>
                    <a:p>
                      <a:pPr marL="0" marR="0">
                        <a:lnSpc>
                          <a:spcPct val="115000"/>
                        </a:lnSpc>
                        <a:spcBef>
                          <a:spcPts val="600"/>
                        </a:spcBef>
                        <a:spcAft>
                          <a:spcPts val="0"/>
                        </a:spcAft>
                      </a:pPr>
                      <a:r>
                        <a:rPr lang="en-US" sz="1100" b="1">
                          <a:solidFill>
                            <a:srgbClr val="000000"/>
                          </a:solidFill>
                          <a:effectLst/>
                          <a:latin typeface="+mj-lt"/>
                          <a:ea typeface="Arial" panose="020B0604020202020204" pitchFamily="34" charset="0"/>
                        </a:rPr>
                        <a:t>Inquiry</a:t>
                      </a:r>
                      <a:endParaRPr lang="en-US" sz="1100">
                        <a:effectLst/>
                        <a:latin typeface="+mj-lt"/>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Maintain connection to the essential question so students see how deepening knowledge and beginning to apply skills and strategies will help them respond to it with greater sophistication. </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Continue connecting to supporting questions that follow from the essential question and are related to the learning being consolidated. Help students see how high-level questions provided by the HQIR can be linked to a larger arc of inquiry. </a:t>
                      </a:r>
                    </a:p>
                    <a:p>
                      <a:pPr marL="171450" marR="0" lvl="0" indent="-171450">
                        <a:lnSpc>
                          <a:spcPct val="115000"/>
                        </a:lnSpc>
                        <a:spcBef>
                          <a:spcPts val="0"/>
                        </a:spcBef>
                        <a:spcAft>
                          <a:spcPts val="60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As new topics, texts and tasks are experienced during deep learning, continue to look for opportunities for students to refine and add to questions they generated during priming and surface learning. </a:t>
                      </a:r>
                    </a:p>
                    <a:p>
                      <a:pPr marL="342900" marR="0" lvl="0" indent="-342900">
                        <a:lnSpc>
                          <a:spcPct val="115000"/>
                        </a:lnSpc>
                        <a:spcBef>
                          <a:spcPts val="0"/>
                        </a:spcBef>
                        <a:spcAft>
                          <a:spcPts val="600"/>
                        </a:spcAft>
                        <a:buFont typeface="Arial" panose="020B0604020202020204" pitchFamily="34" charset="0"/>
                        <a:buChar char="●"/>
                      </a:pPr>
                      <a:endParaRPr lang="en-US" sz="300" u="none" strike="noStrike">
                        <a:solidFill>
                          <a:srgbClr val="000000"/>
                        </a:solidFill>
                        <a:effectLst/>
                        <a:latin typeface="+mj-lt"/>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88042115"/>
                  </a:ext>
                </a:extLst>
              </a:tr>
              <a:tr h="661548">
                <a:tc>
                  <a:txBody>
                    <a:bodyPr/>
                    <a:lstStyle/>
                    <a:p>
                      <a:pPr marL="0" marR="0">
                        <a:lnSpc>
                          <a:spcPct val="115000"/>
                        </a:lnSpc>
                        <a:spcBef>
                          <a:spcPts val="600"/>
                        </a:spcBef>
                        <a:spcAft>
                          <a:spcPts val="0"/>
                        </a:spcAft>
                      </a:pPr>
                      <a:r>
                        <a:rPr lang="en-US" sz="1100" b="1">
                          <a:solidFill>
                            <a:srgbClr val="000000"/>
                          </a:solidFill>
                          <a:effectLst/>
                          <a:latin typeface="+mj-lt"/>
                          <a:ea typeface="Arial" panose="020B0604020202020204" pitchFamily="34" charset="0"/>
                        </a:rPr>
                        <a:t>Structured Collaboration</a:t>
                      </a:r>
                      <a:r>
                        <a:rPr lang="en-US" sz="1100">
                          <a:solidFill>
                            <a:srgbClr val="000000"/>
                          </a:solidFill>
                          <a:effectLst/>
                          <a:latin typeface="+mj-lt"/>
                          <a:ea typeface="Arial" panose="020B0604020202020204" pitchFamily="34" charset="0"/>
                        </a:rPr>
                        <a:t> </a:t>
                      </a:r>
                      <a:endParaRPr lang="en-US" sz="1100">
                        <a:effectLst/>
                        <a:latin typeface="+mj-lt"/>
                        <a:ea typeface="Arial" panose="020B0604020202020204" pitchFamily="34" charset="0"/>
                      </a:endParaRPr>
                    </a:p>
                    <a:p>
                      <a:pPr marL="171450" marR="0" lvl="0" indent="-171450">
                        <a:lnSpc>
                          <a:spcPct val="115000"/>
                        </a:lnSpc>
                        <a:spcBef>
                          <a:spcPts val="0"/>
                        </a:spcBef>
                        <a:spcAft>
                          <a:spcPts val="60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As students actively process and consolidate knowledge (including vocabulary), skills and strategies, embed collaborative structures that support doing so together to capitalize upon the benefits of making learning more dynamic and social.</a:t>
                      </a:r>
                    </a:p>
                    <a:p>
                      <a:pPr marL="342900" marR="0" lvl="0" indent="-171450">
                        <a:lnSpc>
                          <a:spcPct val="115000"/>
                        </a:lnSpc>
                        <a:spcBef>
                          <a:spcPts val="0"/>
                        </a:spcBef>
                        <a:spcAft>
                          <a:spcPts val="600"/>
                        </a:spcAft>
                        <a:buFont typeface="Courier New" panose="02070309020205020404" pitchFamily="49" charset="0"/>
                        <a:buChar char="o"/>
                      </a:pPr>
                      <a:r>
                        <a:rPr lang="en-US" sz="1000" u="none" strike="noStrike">
                          <a:solidFill>
                            <a:srgbClr val="000000"/>
                          </a:solidFill>
                          <a:effectLst/>
                          <a:latin typeface="+mj-lt"/>
                          <a:ea typeface="Arial" panose="020B0604020202020204" pitchFamily="34" charset="0"/>
                        </a:rPr>
                        <a:t> Match appropriate structures to intended learning outcomes for deep learning and follow key principles for effective collaboration . </a:t>
                      </a:r>
                    </a:p>
                    <a:p>
                      <a:pPr marL="342900" marR="0" lvl="0" indent="0">
                        <a:lnSpc>
                          <a:spcPct val="115000"/>
                        </a:lnSpc>
                        <a:spcBef>
                          <a:spcPts val="0"/>
                        </a:spcBef>
                        <a:spcAft>
                          <a:spcPts val="600"/>
                        </a:spcAft>
                        <a:buFont typeface="Arial" panose="020B0604020202020204" pitchFamily="34" charset="0"/>
                        <a:buNone/>
                      </a:pPr>
                      <a:endParaRPr lang="en-US" sz="300" u="none" strike="noStrike">
                        <a:solidFill>
                          <a:srgbClr val="000000"/>
                        </a:solidFill>
                        <a:effectLst/>
                        <a:latin typeface="+mj-lt"/>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3892134695"/>
                  </a:ext>
                </a:extLst>
              </a:tr>
              <a:tr h="1414705">
                <a:tc>
                  <a:txBody>
                    <a:bodyPr/>
                    <a:lstStyle/>
                    <a:p>
                      <a:pPr marL="0" marR="0">
                        <a:lnSpc>
                          <a:spcPct val="115000"/>
                        </a:lnSpc>
                        <a:spcBef>
                          <a:spcPts val="600"/>
                        </a:spcBef>
                        <a:spcAft>
                          <a:spcPts val="0"/>
                        </a:spcAft>
                      </a:pPr>
                      <a:r>
                        <a:rPr lang="en-US" sz="1100" b="1">
                          <a:solidFill>
                            <a:srgbClr val="000000"/>
                          </a:solidFill>
                          <a:effectLst/>
                          <a:latin typeface="+mj-lt"/>
                          <a:ea typeface="Arial" panose="020B0604020202020204" pitchFamily="34" charset="0"/>
                        </a:rPr>
                        <a:t>Voice &amp; Choice </a:t>
                      </a:r>
                      <a:endParaRPr lang="en-US" sz="1100">
                        <a:effectLst/>
                        <a:latin typeface="+mj-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When students activate relevant prior (background) knowledge to support consolidation of new knowledge, see how their individual connections can be shared across the classroom community.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Notice where needs for new learning (knowledge, understandings, skills and strategies) might be differentiated according to readiness levels individual learners identify.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Offer students choice in how they develop and demonstrate their consolidations of learning (from summarizing, comparing and contrasting, categorizing, synthesizing, identifying patterns and/or making predictions).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As students consolidate connections between subject-specific vocabulary and core concepts, notice where new vocabulary can be integrated into their own voices during challenging writing tasks and guided application.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j-lt"/>
                          <a:ea typeface="Arial" panose="020B0604020202020204" pitchFamily="34" charset="0"/>
                        </a:rPr>
                        <a:t>As students self-monitor and reflect on progress toward their individual goals (academic goals, Portrait of a Learning competency goals, interest goals, etc.) help them see how consolidating new learning supports reaching of those goals and how they can identify gaps in learning that would require seeking support. </a:t>
                      </a:r>
                    </a:p>
                    <a:p>
                      <a:pPr marL="0" marR="0" lvl="0" indent="0">
                        <a:lnSpc>
                          <a:spcPct val="115000"/>
                        </a:lnSpc>
                        <a:spcBef>
                          <a:spcPts val="0"/>
                        </a:spcBef>
                        <a:spcAft>
                          <a:spcPts val="0"/>
                        </a:spcAft>
                        <a:buFont typeface="Arial" panose="020B0604020202020204" pitchFamily="34" charset="0"/>
                        <a:buNone/>
                      </a:pPr>
                      <a:endParaRPr lang="en-US" sz="1000" u="none" strike="noStrike">
                        <a:solidFill>
                          <a:srgbClr val="000000"/>
                        </a:solidFill>
                        <a:effectLst/>
                        <a:latin typeface="+mj-lt"/>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9918608"/>
                  </a:ext>
                </a:extLst>
              </a:tr>
            </a:tbl>
          </a:graphicData>
        </a:graphic>
      </p:graphicFrame>
      <p:graphicFrame>
        <p:nvGraphicFramePr>
          <p:cNvPr id="2" name="Content Placeholder 3">
            <a:extLst>
              <a:ext uri="{FF2B5EF4-FFF2-40B4-BE49-F238E27FC236}">
                <a16:creationId xmlns:a16="http://schemas.microsoft.com/office/drawing/2014/main" id="{07B5D6E6-6946-74CC-D807-20F772A1BB10}"/>
              </a:ext>
            </a:extLst>
          </p:cNvPr>
          <p:cNvGraphicFramePr>
            <a:graphicFrameLocks/>
          </p:cNvGraphicFramePr>
          <p:nvPr>
            <p:extLst>
              <p:ext uri="{D42A27DB-BD31-4B8C-83A1-F6EECF244321}">
                <p14:modId xmlns:p14="http://schemas.microsoft.com/office/powerpoint/2010/main" val="373750457"/>
              </p:ext>
            </p:extLst>
          </p:nvPr>
        </p:nvGraphicFramePr>
        <p:xfrm>
          <a:off x="966787" y="646209"/>
          <a:ext cx="10258425" cy="5551772"/>
        </p:xfrm>
        <a:graphic>
          <a:graphicData uri="http://schemas.openxmlformats.org/drawingml/2006/table">
            <a:tbl>
              <a:tblPr firstRow="1" bandRow="1"/>
              <a:tblGrid>
                <a:gridCol w="10258425">
                  <a:extLst>
                    <a:ext uri="{9D8B030D-6E8A-4147-A177-3AD203B41FA5}">
                      <a16:colId xmlns:a16="http://schemas.microsoft.com/office/drawing/2014/main" val="1793570239"/>
                    </a:ext>
                  </a:extLst>
                </a:gridCol>
              </a:tblGrid>
              <a:tr h="376007">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marL="0" marR="0" algn="ctr">
                        <a:lnSpc>
                          <a:spcPct val="115000"/>
                        </a:lnSpc>
                        <a:spcBef>
                          <a:spcPts val="800"/>
                        </a:spcBef>
                        <a:spcAft>
                          <a:spcPts val="0"/>
                        </a:spcAft>
                      </a:pPr>
                      <a:r>
                        <a:rPr lang="en-US" sz="1800" b="1">
                          <a:solidFill>
                            <a:schemeClr val="bg1"/>
                          </a:solidFill>
                          <a:effectLst/>
                          <a:latin typeface="Arial" panose="020B0604020202020204" pitchFamily="34" charset="0"/>
                          <a:ea typeface="Arial" panose="020B0604020202020204" pitchFamily="34" charset="0"/>
                        </a:rPr>
                        <a:t>Practices and Considerations</a:t>
                      </a:r>
                      <a:endParaRPr lang="en-US" sz="1800">
                        <a:solidFill>
                          <a:schemeClr val="bg1"/>
                        </a:solidFill>
                        <a:effectLst/>
                        <a:latin typeface="Arial" panose="020B0604020202020204" pitchFamily="34" charset="0"/>
                        <a:ea typeface="Arial" panose="020B0604020202020204" pitchFamily="34"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FBB8D"/>
                    </a:solidFill>
                  </a:tcPr>
                </a:tc>
                <a:extLst>
                  <a:ext uri="{0D108BD9-81ED-4DB2-BD59-A6C34878D82A}">
                    <a16:rowId xmlns:a16="http://schemas.microsoft.com/office/drawing/2014/main" val="75150827"/>
                  </a:ext>
                </a:extLst>
              </a:tr>
              <a:tr h="1037914">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a:lnSpc>
                          <a:spcPct val="115000"/>
                        </a:lnSpc>
                        <a:spcBef>
                          <a:spcPts val="600"/>
                        </a:spcBef>
                        <a:spcAft>
                          <a:spcPts val="0"/>
                        </a:spcAft>
                      </a:pPr>
                      <a:r>
                        <a:rPr lang="en-US" sz="1100" b="1">
                          <a:solidFill>
                            <a:srgbClr val="000000"/>
                          </a:solidFill>
                          <a:effectLst/>
                          <a:latin typeface="Franklin Gothic Book" panose="020B0503020102020204" pitchFamily="34" charset="0"/>
                          <a:ea typeface="Arial" panose="020B0604020202020204" pitchFamily="34" charset="0"/>
                        </a:rPr>
                        <a:t>Authenticity</a:t>
                      </a:r>
                      <a:endParaRPr lang="en-US" sz="1100">
                        <a:effectLst/>
                        <a:latin typeface="Franklin Gothic Book" panose="020B05030201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Find outside/expert audiences for students to share their thinking with and receive feedback from, independently or collaboratively, as they develop conceptual understandings and engage in critical thinking within a discipline. </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As students begin guided application of knowledge, understandings, skills and strategies, connect this, when possible, to what will be expected of them when they work on a public product for a real-world audience. </a:t>
                      </a:r>
                      <a:endParaRPr lang="en-US" sz="1100" u="none" strike="noStrike">
                        <a:effectLst/>
                        <a:latin typeface="Franklin Gothic Book" panose="020B0503020102020204" pitchFamily="34" charset="0"/>
                        <a:ea typeface="Arial" panose="020B0604020202020204" pitchFamily="34"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0E6"/>
                    </a:solidFill>
                  </a:tcPr>
                </a:tc>
                <a:extLst>
                  <a:ext uri="{0D108BD9-81ED-4DB2-BD59-A6C34878D82A}">
                    <a16:rowId xmlns:a16="http://schemas.microsoft.com/office/drawing/2014/main" val="2581644712"/>
                  </a:ext>
                </a:extLst>
              </a:tr>
              <a:tr h="1055267">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a:lnSpc>
                          <a:spcPct val="115000"/>
                        </a:lnSpc>
                        <a:spcBef>
                          <a:spcPts val="600"/>
                        </a:spcBef>
                        <a:spcAft>
                          <a:spcPts val="0"/>
                        </a:spcAft>
                      </a:pPr>
                      <a:r>
                        <a:rPr lang="en-US" sz="1100" b="1">
                          <a:solidFill>
                            <a:srgbClr val="000000"/>
                          </a:solidFill>
                          <a:effectLst/>
                          <a:latin typeface="Franklin Gothic Book" panose="020B0503020102020204" pitchFamily="34" charset="0"/>
                          <a:ea typeface="Arial" panose="020B0604020202020204" pitchFamily="34" charset="0"/>
                        </a:rPr>
                        <a:t>Inquiry</a:t>
                      </a:r>
                      <a:endParaRPr lang="en-US" sz="1100">
                        <a:effectLst/>
                        <a:latin typeface="Franklin Gothic Book" panose="020B05030201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Maintain connection to the essential question so students see how deepening knowledge and beginning to apply skills and strategies will help them respond to it with greater sophistication. </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Continue connecting to supporting questions that follow from the essential question and are related to the learning being consolidated. Help students see how high-level questions provided by the HQIR can be linked to a larger arc of inquiry. </a:t>
                      </a:r>
                    </a:p>
                    <a:p>
                      <a:pPr marL="171450" marR="0" lvl="0" indent="-171450">
                        <a:lnSpc>
                          <a:spcPct val="115000"/>
                        </a:lnSpc>
                        <a:spcBef>
                          <a:spcPts val="0"/>
                        </a:spcBef>
                        <a:spcAft>
                          <a:spcPts val="60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As new topics, texts and tasks are experienced during deep learning, continue to look for opportunities for students to refine and add to questions they generated during priming and surface learning. </a:t>
                      </a:r>
                    </a:p>
                    <a:p>
                      <a:pPr marL="342900" marR="0" lvl="0" indent="-342900">
                        <a:lnSpc>
                          <a:spcPct val="115000"/>
                        </a:lnSpc>
                        <a:spcBef>
                          <a:spcPts val="0"/>
                        </a:spcBef>
                        <a:spcAft>
                          <a:spcPts val="600"/>
                        </a:spcAft>
                        <a:buFont typeface="Arial" panose="020B0604020202020204" pitchFamily="34" charset="0"/>
                        <a:buChar char="●"/>
                      </a:pPr>
                      <a:endParaRPr lang="en-US" sz="300" u="none" strike="noStrike">
                        <a:solidFill>
                          <a:srgbClr val="000000"/>
                        </a:solidFill>
                        <a:effectLst/>
                        <a:latin typeface="Franklin Gothic Book" panose="020B0503020102020204" pitchFamily="34" charset="0"/>
                        <a:ea typeface="Arial" panose="020B0604020202020204" pitchFamily="34"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288042115"/>
                  </a:ext>
                </a:extLst>
              </a:tr>
              <a:tr h="838327">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a:lnSpc>
                          <a:spcPct val="115000"/>
                        </a:lnSpc>
                        <a:spcBef>
                          <a:spcPts val="600"/>
                        </a:spcBef>
                        <a:spcAft>
                          <a:spcPts val="0"/>
                        </a:spcAft>
                      </a:pPr>
                      <a:r>
                        <a:rPr lang="en-US" sz="1100" b="1">
                          <a:solidFill>
                            <a:srgbClr val="000000"/>
                          </a:solidFill>
                          <a:effectLst/>
                          <a:latin typeface="Franklin Gothic Book" panose="020B0503020102020204" pitchFamily="34" charset="0"/>
                          <a:ea typeface="Arial" panose="020B0604020202020204" pitchFamily="34" charset="0"/>
                        </a:rPr>
                        <a:t>Structured Collaboration</a:t>
                      </a:r>
                      <a:r>
                        <a:rPr lang="en-US" sz="1100">
                          <a:solidFill>
                            <a:srgbClr val="000000"/>
                          </a:solidFill>
                          <a:effectLst/>
                          <a:latin typeface="Franklin Gothic Book" panose="020B0503020102020204" pitchFamily="34" charset="0"/>
                          <a:ea typeface="Arial" panose="020B0604020202020204" pitchFamily="34" charset="0"/>
                        </a:rPr>
                        <a:t> </a:t>
                      </a:r>
                      <a:endParaRPr lang="en-US" sz="1100">
                        <a:effectLst/>
                        <a:latin typeface="Franklin Gothic Book" panose="020B05030201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As students actively process and consolidate knowledge (including vocabulary), skills and strategies, embed collaborative structures that support doing so together to capitalize upon the benefits of making learning more dynamic and social.</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Match appropriate structures to intended learning outcomes for deep learning and follow key principles for effective collaboration </a:t>
                      </a: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EF0E6"/>
                    </a:solidFill>
                  </a:tcPr>
                </a:tc>
                <a:extLst>
                  <a:ext uri="{0D108BD9-81ED-4DB2-BD59-A6C34878D82A}">
                    <a16:rowId xmlns:a16="http://schemas.microsoft.com/office/drawing/2014/main" val="3892134695"/>
                  </a:ext>
                </a:extLst>
              </a:tr>
              <a:tr h="1822392">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a:lnSpc>
                          <a:spcPct val="115000"/>
                        </a:lnSpc>
                        <a:spcBef>
                          <a:spcPts val="600"/>
                        </a:spcBef>
                        <a:spcAft>
                          <a:spcPts val="0"/>
                        </a:spcAft>
                      </a:pPr>
                      <a:r>
                        <a:rPr lang="en-US" sz="1100" b="1">
                          <a:solidFill>
                            <a:srgbClr val="000000"/>
                          </a:solidFill>
                          <a:effectLst/>
                          <a:latin typeface="Franklin Gothic Book" panose="020B0503020102020204" pitchFamily="34" charset="0"/>
                          <a:ea typeface="Arial" panose="020B0604020202020204" pitchFamily="34" charset="0"/>
                        </a:rPr>
                        <a:t>Voice &amp; Choice </a:t>
                      </a:r>
                      <a:endParaRPr lang="en-US" sz="1100">
                        <a:effectLst/>
                        <a:latin typeface="Franklin Gothic Book" panose="020B0503020102020204" pitchFamily="34" charset="0"/>
                        <a:ea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When students activate relevant prior (background) knowledge to support consolidation of new knowledge, see how their individual connections can be shared across the classroom community. </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Notice where needs for new learning (knowledge, understandings, skills and strategies) might be differentiated according to readiness levels individual learners identify. </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Offer students choice in how they develop and demonstrate their consolidations of learning (from summarizing, comparing and contrasting, categorizing, synthesizing, identifying patterns and/or making predictions).  </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As students consolidate connections between subject-specific vocabulary and core concepts, notice where new vocabulary can be integrated into their own voices during challenging writing tasks and guided application.  </a:t>
                      </a:r>
                    </a:p>
                    <a:p>
                      <a:pPr marL="171450" marR="0" lvl="0" indent="-17145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Franklin Gothic Book" panose="020B0503020102020204" pitchFamily="34" charset="0"/>
                          <a:ea typeface="Arial" panose="020B0604020202020204" pitchFamily="34" charset="0"/>
                        </a:rPr>
                        <a:t>As students self-monitor and reflect on progress toward their individual goals (academic goals, Portrait of a Learning competency goals, interest goals, etc.) help them see how consolidating new learning supports reaching of those goals and how they can identify gaps in learning that would require seeking support. </a:t>
                      </a:r>
                    </a:p>
                    <a:p>
                      <a:pPr marL="0" marR="0" lvl="0" indent="0">
                        <a:lnSpc>
                          <a:spcPct val="115000"/>
                        </a:lnSpc>
                        <a:spcBef>
                          <a:spcPts val="0"/>
                        </a:spcBef>
                        <a:spcAft>
                          <a:spcPts val="0"/>
                        </a:spcAft>
                        <a:buFont typeface="Arial" panose="020B0604020202020204" pitchFamily="34" charset="0"/>
                        <a:buNone/>
                      </a:pPr>
                      <a:endParaRPr lang="en-US" sz="1000" u="none" strike="noStrike">
                        <a:solidFill>
                          <a:srgbClr val="000000"/>
                        </a:solidFill>
                        <a:effectLst/>
                        <a:latin typeface="Franklin Gothic Book" panose="020B0503020102020204" pitchFamily="34" charset="0"/>
                        <a:ea typeface="Arial" panose="020B0604020202020204" pitchFamily="34" charset="0"/>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49918608"/>
                  </a:ext>
                </a:extLst>
              </a:tr>
            </a:tbl>
          </a:graphicData>
        </a:graphic>
      </p:graphicFrame>
      <p:sp>
        <p:nvSpPr>
          <p:cNvPr id="5" name="Title 4">
            <a:extLst>
              <a:ext uri="{FF2B5EF4-FFF2-40B4-BE49-F238E27FC236}">
                <a16:creationId xmlns:a16="http://schemas.microsoft.com/office/drawing/2014/main" id="{05AD0D4B-9960-04A9-62BD-2B11C7F0A2BB}"/>
              </a:ext>
            </a:extLst>
          </p:cNvPr>
          <p:cNvSpPr txBox="1">
            <a:spLocks noGrp="1"/>
          </p:cNvSpPr>
          <p:nvPr>
            <p:ph type="title" idx="4294967295"/>
          </p:nvPr>
        </p:nvSpPr>
        <p:spPr>
          <a:xfrm flipH="1">
            <a:off x="2035520" y="99288"/>
            <a:ext cx="8120957" cy="4462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7780"/>
                </a:solidFill>
                <a:effectLst/>
                <a:uLnTx/>
                <a:uFillTx/>
                <a:latin typeface="Franklin Gothic Medium" panose="020B0603020102020204"/>
                <a:ea typeface="+mn-ea"/>
                <a:cs typeface="+mn-cs"/>
              </a:rPr>
              <a:t>Deep Learning: Deeper Learning Practices and Considerations </a:t>
            </a:r>
            <a:endParaRPr kumimoji="0" lang="en-US" sz="23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6" name="Picture 5">
            <a:extLst>
              <a:ext uri="{FF2B5EF4-FFF2-40B4-BE49-F238E27FC236}">
                <a16:creationId xmlns:a16="http://schemas.microsoft.com/office/drawing/2014/main" id="{21D9EDF0-37E9-32A0-D7BA-C30FBAF5D2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149640" y="6385110"/>
            <a:ext cx="878613" cy="364531"/>
          </a:xfrm>
          <a:prstGeom prst="rect">
            <a:avLst/>
          </a:prstGeom>
        </p:spPr>
      </p:pic>
    </p:spTree>
    <p:extLst>
      <p:ext uri="{BB962C8B-B14F-4D97-AF65-F5344CB8AC3E}">
        <p14:creationId xmlns:p14="http://schemas.microsoft.com/office/powerpoint/2010/main" val="2009473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AEA3B7-0253-AD5D-99FA-8818D3F9892F}"/>
              </a:ext>
            </a:extLst>
          </p:cNvPr>
          <p:cNvSpPr>
            <a:spLocks noGrp="1"/>
          </p:cNvSpPr>
          <p:nvPr>
            <p:ph type="title"/>
          </p:nvPr>
        </p:nvSpPr>
        <p:spPr>
          <a:xfrm>
            <a:off x="838200" y="180068"/>
            <a:ext cx="10515600" cy="984703"/>
          </a:xfrm>
        </p:spPr>
        <p:txBody>
          <a:bodyPr>
            <a:normAutofit/>
          </a:bodyPr>
          <a:lstStyle/>
          <a:p>
            <a:r>
              <a:rPr lang="en-US" sz="4200"/>
              <a:t>Curriculum Analysis and Adjustment Tool</a:t>
            </a:r>
          </a:p>
        </p:txBody>
      </p:sp>
      <p:sp>
        <p:nvSpPr>
          <p:cNvPr id="4" name="Content Placeholder 3">
            <a:extLst>
              <a:ext uri="{FF2B5EF4-FFF2-40B4-BE49-F238E27FC236}">
                <a16:creationId xmlns:a16="http://schemas.microsoft.com/office/drawing/2014/main" id="{C59B4BF1-A29F-9D17-9840-746026D29B4F}"/>
              </a:ext>
            </a:extLst>
          </p:cNvPr>
          <p:cNvSpPr>
            <a:spLocks noGrp="1"/>
          </p:cNvSpPr>
          <p:nvPr>
            <p:ph idx="1"/>
          </p:nvPr>
        </p:nvSpPr>
        <p:spPr>
          <a:xfrm>
            <a:off x="990492" y="1698561"/>
            <a:ext cx="4027714" cy="3460877"/>
          </a:xfrm>
          <a:solidFill>
            <a:schemeClr val="bg2"/>
          </a:solidFill>
        </p:spPr>
        <p:txBody>
          <a:bodyPr/>
          <a:lstStyle/>
          <a:p>
            <a:pPr marL="0" indent="0">
              <a:buNone/>
            </a:pPr>
            <a:r>
              <a:rPr lang="en-US"/>
              <a:t>The tool is designed to support:</a:t>
            </a:r>
          </a:p>
          <a:p>
            <a:r>
              <a:rPr lang="en-US" sz="2600"/>
              <a:t>Analysis of an HQIR using the Deep Learning Indicators</a:t>
            </a:r>
          </a:p>
          <a:p>
            <a:r>
              <a:rPr lang="en-US" sz="2600"/>
              <a:t>Making curricular adjustments using deeper learning practices </a:t>
            </a:r>
          </a:p>
        </p:txBody>
      </p:sp>
      <p:pic>
        <p:nvPicPr>
          <p:cNvPr id="5" name="Picture 4" descr="Screenshot of the Integrating Deeper Learning and HQIR Curriculum Analysis and Adjustment Tool for Deep Learning. ">
            <a:extLst>
              <a:ext uri="{FF2B5EF4-FFF2-40B4-BE49-F238E27FC236}">
                <a16:creationId xmlns:a16="http://schemas.microsoft.com/office/drawing/2014/main" id="{B4EAB542-A10D-B4E3-0269-1ECFC0F17A61}"/>
              </a:ext>
            </a:extLst>
          </p:cNvPr>
          <p:cNvPicPr>
            <a:picLocks noChangeAspect="1"/>
          </p:cNvPicPr>
          <p:nvPr/>
        </p:nvPicPr>
        <p:blipFill>
          <a:blip r:embed="rId3"/>
          <a:stretch>
            <a:fillRect/>
          </a:stretch>
        </p:blipFill>
        <p:spPr>
          <a:xfrm>
            <a:off x="6096000" y="1312605"/>
            <a:ext cx="5736908" cy="42327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43372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86701A-A9CE-750E-8C59-41A5DD65A0E3}"/>
              </a:ext>
              <a:ext uri="{C183D7F6-B498-43B3-948B-1728B52AA6E4}">
                <adec:decorative xmlns:adec="http://schemas.microsoft.com/office/drawing/2017/decorative" val="1"/>
              </a:ext>
            </a:extLst>
          </p:cNvPr>
          <p:cNvPicPr>
            <a:picLocks noChangeAspect="1"/>
          </p:cNvPicPr>
          <p:nvPr/>
        </p:nvPicPr>
        <p:blipFill>
          <a:blip r:embed="rId3"/>
          <a:srcRect l="7717" r="5216" b="-1"/>
          <a:stretch/>
        </p:blipFill>
        <p:spPr>
          <a:xfrm>
            <a:off x="39072" y="290135"/>
            <a:ext cx="7866190" cy="6329100"/>
          </a:xfrm>
          <a:prstGeom prst="rect">
            <a:avLst/>
          </a:prstGeom>
        </p:spPr>
      </p:pic>
      <p:sp>
        <p:nvSpPr>
          <p:cNvPr id="4" name="Title 3">
            <a:extLst>
              <a:ext uri="{FF2B5EF4-FFF2-40B4-BE49-F238E27FC236}">
                <a16:creationId xmlns:a16="http://schemas.microsoft.com/office/drawing/2014/main" id="{4C570647-D29C-E5FC-CFF0-D91C629156CF}"/>
              </a:ext>
            </a:extLst>
          </p:cNvPr>
          <p:cNvSpPr>
            <a:spLocks noGrp="1"/>
          </p:cNvSpPr>
          <p:nvPr>
            <p:ph type="title"/>
          </p:nvPr>
        </p:nvSpPr>
        <p:spPr>
          <a:xfrm>
            <a:off x="8246122" y="711812"/>
            <a:ext cx="3803801" cy="474560"/>
          </a:xfrm>
        </p:spPr>
        <p:txBody>
          <a:bodyPr vert="horz" lIns="91440" tIns="45720" rIns="91440" bIns="45720" rtlCol="0" anchor="ctr">
            <a:normAutofit fontScale="90000"/>
          </a:bodyPr>
          <a:lstStyle/>
          <a:p>
            <a:r>
              <a:rPr lang="en-US" sz="3200"/>
              <a:t>Opening Notes for Deep Learning</a:t>
            </a:r>
            <a:br>
              <a:rPr lang="en-US" sz="3100">
                <a:solidFill>
                  <a:schemeClr val="tx1"/>
                </a:solidFill>
              </a:rPr>
            </a:br>
            <a:endParaRPr lang="en-US" sz="3100">
              <a:solidFill>
                <a:schemeClr val="tx1"/>
              </a:solidFill>
            </a:endParaRPr>
          </a:p>
        </p:txBody>
      </p:sp>
      <p:sp>
        <p:nvSpPr>
          <p:cNvPr id="11" name="TextBox 10">
            <a:extLst>
              <a:ext uri="{FF2B5EF4-FFF2-40B4-BE49-F238E27FC236}">
                <a16:creationId xmlns:a16="http://schemas.microsoft.com/office/drawing/2014/main" id="{93E3E14A-570F-BFCE-291F-8D1A828F2F5D}"/>
              </a:ext>
            </a:extLst>
          </p:cNvPr>
          <p:cNvSpPr txBox="1"/>
          <p:nvPr/>
        </p:nvSpPr>
        <p:spPr>
          <a:xfrm>
            <a:off x="7944335" y="1318277"/>
            <a:ext cx="4044311" cy="4403650"/>
          </a:xfrm>
          <a:prstGeom prst="rect">
            <a:avLst/>
          </a:prstGeom>
        </p:spPr>
        <p:txBody>
          <a:bodyPr vert="horz" lIns="91440" tIns="45720" rIns="91440" bIns="45720" rtlCol="0">
            <a:noAutofit/>
          </a:bodyPr>
          <a:lstStyle/>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The deep understandings at the heart of deeper learning require a significant bank of declarative and procedural knowledge so that it can be used for complex processes like developing interpretations, arguments and conclusions.</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1</a:t>
            </a: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lang="en-US" sz="1500">
                <a:solidFill>
                  <a:prstClr val="black"/>
                </a:solidFill>
                <a:latin typeface="Franklin Gothic Book" panose="020B0503020102020204"/>
              </a:rPr>
              <a:t>T</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his bank of knowledge, skills and strategies is </a:t>
            </a:r>
            <a:r>
              <a:rPr lang="en-US" sz="1500">
                <a:solidFill>
                  <a:prstClr val="black"/>
                </a:solidFill>
                <a:latin typeface="Franklin Gothic Book" panose="020B0503020102020204"/>
              </a:rPr>
              <a:t>added to and refined during</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deep learning.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500">
                <a:solidFill>
                  <a:prstClr val="black"/>
                </a:solidFill>
                <a:latin typeface="Franklin Gothic Book" panose="020B0503020102020204"/>
              </a:rPr>
              <a:t>D</a:t>
            </a:r>
            <a:r>
              <a:rPr kumimoji="0" lang="en-US" sz="1500" b="0" i="0" u="none" strike="noStrike" kern="1200" cap="none" spc="0" normalizeH="0" baseline="0" noProof="0" err="1">
                <a:ln>
                  <a:noFill/>
                </a:ln>
                <a:solidFill>
                  <a:prstClr val="black"/>
                </a:solidFill>
                <a:effectLst/>
                <a:uLnTx/>
                <a:uFillTx/>
                <a:latin typeface="Franklin Gothic Book" panose="020B0503020102020204"/>
                <a:ea typeface="+mn-ea"/>
                <a:cs typeface="+mn-cs"/>
              </a:rPr>
              <a:t>irect</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instruction, modeling, practice and feedback are provided</a:t>
            </a:r>
            <a:r>
              <a:rPr kumimoji="0" lang="en-US" sz="1500" b="0" i="0" u="none" strike="noStrike" kern="1200" cap="none" spc="0" normalizeH="0" noProof="0">
                <a:ln>
                  <a:noFill/>
                </a:ln>
                <a:solidFill>
                  <a:prstClr val="black"/>
                </a:solidFill>
                <a:effectLst/>
                <a:uLnTx/>
                <a:uFillTx/>
                <a:latin typeface="Franklin Gothic Book" panose="020B0503020102020204"/>
                <a:ea typeface="+mn-ea"/>
                <a:cs typeface="+mn-cs"/>
              </a:rPr>
              <a:t> during deep learning</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to help </a:t>
            </a:r>
            <a:r>
              <a:rPr lang="en-US" sz="1500" noProof="0">
                <a:solidFill>
                  <a:prstClr val="black"/>
                </a:solidFill>
                <a:latin typeface="Franklin Gothic Book" panose="020B0503020102020204"/>
              </a:rPr>
              <a:t>students</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develop fluency with the key knowledge and processes required</a:t>
            </a:r>
            <a:r>
              <a:rPr lang="en-US" sz="1500">
                <a:solidFill>
                  <a:prstClr val="black"/>
                </a:solidFill>
                <a:latin typeface="Franklin Gothic Book" panose="020B0503020102020204"/>
              </a:rPr>
              <a:t> to</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engage in </a:t>
            </a:r>
            <a:r>
              <a:rPr lang="en-US" sz="1500">
                <a:solidFill>
                  <a:prstClr val="black"/>
                </a:solidFill>
                <a:latin typeface="Franklin Gothic Book" panose="020B0503020102020204"/>
              </a:rPr>
              <a:t>critical thinking and problem-solving.</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2</a:t>
            </a: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23395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7" name="Picture 6">
            <a:extLst>
              <a:ext uri="{FF2B5EF4-FFF2-40B4-BE49-F238E27FC236}">
                <a16:creationId xmlns:a16="http://schemas.microsoft.com/office/drawing/2014/main" id="{2F86701A-A9CE-750E-8C59-41A5DD65A0E3}"/>
              </a:ext>
              <a:ext uri="{C183D7F6-B498-43B3-948B-1728B52AA6E4}">
                <adec:decorative xmlns:adec="http://schemas.microsoft.com/office/drawing/2017/decorative" val="1"/>
              </a:ext>
            </a:extLst>
          </p:cNvPr>
          <p:cNvPicPr>
            <a:picLocks noChangeAspect="1"/>
          </p:cNvPicPr>
          <p:nvPr/>
        </p:nvPicPr>
        <p:blipFill>
          <a:blip r:embed="rId3"/>
          <a:srcRect l="7717" r="5216" b="-1"/>
          <a:stretch/>
        </p:blipFill>
        <p:spPr>
          <a:xfrm>
            <a:off x="39072" y="290135"/>
            <a:ext cx="7866190" cy="632910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4" name="Title 3">
            <a:extLst>
              <a:ext uri="{FF2B5EF4-FFF2-40B4-BE49-F238E27FC236}">
                <a16:creationId xmlns:a16="http://schemas.microsoft.com/office/drawing/2014/main" id="{4C570647-D29C-E5FC-CFF0-D91C629156CF}"/>
              </a:ext>
            </a:extLst>
          </p:cNvPr>
          <p:cNvSpPr>
            <a:spLocks noGrp="1"/>
          </p:cNvSpPr>
          <p:nvPr>
            <p:ph type="title"/>
          </p:nvPr>
        </p:nvSpPr>
        <p:spPr>
          <a:xfrm>
            <a:off x="8299671" y="290135"/>
            <a:ext cx="3716738" cy="1014790"/>
          </a:xfrm>
        </p:spPr>
        <p:txBody>
          <a:bodyPr vert="horz" lIns="91440" tIns="45720" rIns="91440" bIns="45720" rtlCol="0" anchor="ctr">
            <a:normAutofit/>
          </a:bodyPr>
          <a:lstStyle/>
          <a:p>
            <a:r>
              <a:rPr lang="en-US" sz="3200"/>
              <a:t>Closing Notes for Deep Learning</a:t>
            </a:r>
            <a:endParaRPr lang="en-US" sz="3100">
              <a:solidFill>
                <a:schemeClr val="tx1"/>
              </a:solidFill>
            </a:endParaRPr>
          </a:p>
        </p:txBody>
      </p:sp>
      <p:sp>
        <p:nvSpPr>
          <p:cNvPr id="11" name="TextBox 10">
            <a:extLst>
              <a:ext uri="{FF2B5EF4-FFF2-40B4-BE49-F238E27FC236}">
                <a16:creationId xmlns:a16="http://schemas.microsoft.com/office/drawing/2014/main" id="{93E3E14A-570F-BFCE-291F-8D1A828F2F5D}"/>
              </a:ext>
              <a:ext uri="{C183D7F6-B498-43B3-948B-1728B52AA6E4}">
                <adec:decorative xmlns:adec="http://schemas.microsoft.com/office/drawing/2017/decorative" val="1"/>
              </a:ext>
            </a:extLst>
          </p:cNvPr>
          <p:cNvSpPr txBox="1"/>
          <p:nvPr/>
        </p:nvSpPr>
        <p:spPr>
          <a:xfrm>
            <a:off x="7909652" y="1654845"/>
            <a:ext cx="4044311" cy="3699954"/>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 name="TextBox 1">
            <a:extLst>
              <a:ext uri="{FF2B5EF4-FFF2-40B4-BE49-F238E27FC236}">
                <a16:creationId xmlns:a16="http://schemas.microsoft.com/office/drawing/2014/main" id="{6B8214E7-3E0D-D698-100B-7BB6FE566C6B}"/>
              </a:ext>
            </a:extLst>
          </p:cNvPr>
          <p:cNvSpPr txBox="1"/>
          <p:nvPr/>
        </p:nvSpPr>
        <p:spPr>
          <a:xfrm>
            <a:off x="8296204" y="1772873"/>
            <a:ext cx="3501804" cy="4124206"/>
          </a:xfrm>
          <a:prstGeom prst="rect">
            <a:avLst/>
          </a:prstGeom>
          <a:noFill/>
        </p:spPr>
        <p:txBody>
          <a:bodyPr wrap="square" rtlCol="0">
            <a:spAutoFit/>
          </a:bodyPr>
          <a:lstStyle/>
          <a:p>
            <a:pPr marL="285750" indent="-285750">
              <a:buFont typeface="Arial" panose="020B0604020202020204" pitchFamily="34" charset="0"/>
              <a:buChar char="•"/>
            </a:pPr>
            <a:r>
              <a:rPr lang="en-US" sz="1250"/>
              <a:t>During deep learning, consolidation arranges what has been learned into larger, coherent patterns. </a:t>
            </a:r>
            <a:r>
              <a:rPr lang="en-US" sz="1250" baseline="30000"/>
              <a:t>2</a:t>
            </a:r>
            <a:endParaRPr lang="en-US" sz="1250"/>
          </a:p>
          <a:p>
            <a:pPr marL="285750" indent="-285750">
              <a:buFont typeface="Arial" panose="020B0604020202020204" pitchFamily="34" charset="0"/>
              <a:buChar char="•"/>
            </a:pPr>
            <a:endParaRPr lang="en-US" sz="1250"/>
          </a:p>
          <a:p>
            <a:pPr marL="285750" indent="-285750">
              <a:buFont typeface="Arial" panose="020B0604020202020204" pitchFamily="34" charset="0"/>
              <a:buChar char="•"/>
            </a:pPr>
            <a:r>
              <a:rPr lang="en-US" sz="1250"/>
              <a:t>The extended neural networks that develop link declarative knowledge with core disciplinary concepts, forming the basis for understanding and then for applying learning in novel ways, which is the transfer of learning. </a:t>
            </a:r>
            <a:r>
              <a:rPr lang="en-US" sz="1250" baseline="30000"/>
              <a:t>7</a:t>
            </a:r>
            <a:endParaRPr lang="en-US" sz="1250"/>
          </a:p>
          <a:p>
            <a:endParaRPr lang="en-US" sz="1250"/>
          </a:p>
          <a:p>
            <a:pPr marL="285750" indent="-285750">
              <a:buFont typeface="Arial" panose="020B0604020202020204" pitchFamily="34" charset="0"/>
              <a:buChar char="•"/>
            </a:pPr>
            <a:r>
              <a:rPr lang="en-US" sz="1250"/>
              <a:t>For transfer of learning, students must  develop retrieval hooks for new learning so they can readily conjure it up and apply it. </a:t>
            </a:r>
            <a:r>
              <a:rPr lang="en-US" sz="1250" baseline="30000"/>
              <a:t>2</a:t>
            </a:r>
            <a:endParaRPr lang="en-US" sz="1250"/>
          </a:p>
          <a:p>
            <a:pPr marL="285750" indent="-285750">
              <a:buFont typeface="Arial" panose="020B0604020202020204" pitchFamily="34" charset="0"/>
              <a:buChar char="•"/>
            </a:pPr>
            <a:endParaRPr lang="en-US" sz="1250"/>
          </a:p>
          <a:p>
            <a:pPr marL="285750" indent="-285750">
              <a:buFont typeface="Arial" panose="020B0604020202020204" pitchFamily="34" charset="0"/>
              <a:buChar char="•"/>
            </a:pPr>
            <a:r>
              <a:rPr lang="en-US" sz="1250"/>
              <a:t>Students must also develop conditional knowledge, the ability to judge </a:t>
            </a:r>
            <a:r>
              <a:rPr lang="en-US" sz="1250" i="1"/>
              <a:t>when</a:t>
            </a:r>
            <a:r>
              <a:rPr lang="en-US" sz="1250"/>
              <a:t>, </a:t>
            </a:r>
            <a:r>
              <a:rPr lang="en-US" sz="1250" i="1"/>
              <a:t>where</a:t>
            </a:r>
            <a:r>
              <a:rPr lang="en-US" sz="1250"/>
              <a:t> and </a:t>
            </a:r>
            <a:r>
              <a:rPr lang="en-US" sz="1250" i="1"/>
              <a:t>why</a:t>
            </a:r>
            <a:r>
              <a:rPr lang="en-US" sz="1250"/>
              <a:t> to use what they have learned, during deep learning in order for independent transfer of learning to occur. </a:t>
            </a:r>
            <a:r>
              <a:rPr lang="en-US" sz="1250" baseline="30000"/>
              <a:t>7</a:t>
            </a:r>
            <a:endParaRPr lang="en-US" sz="1250"/>
          </a:p>
          <a:p>
            <a:pPr marL="285750" indent="-285750">
              <a:buFont typeface="Arial" panose="020B0604020202020204" pitchFamily="34" charset="0"/>
              <a:buChar char="•"/>
            </a:pPr>
            <a:endParaRPr lang="en-US" sz="1200"/>
          </a:p>
        </p:txBody>
      </p:sp>
    </p:spTree>
    <p:extLst>
      <p:ext uri="{BB962C8B-B14F-4D97-AF65-F5344CB8AC3E}">
        <p14:creationId xmlns:p14="http://schemas.microsoft.com/office/powerpoint/2010/main" val="90857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305"/>
          <p:cNvSpPr txBox="1">
            <a:spLocks noGrp="1"/>
          </p:cNvSpPr>
          <p:nvPr>
            <p:ph type="title"/>
          </p:nvPr>
        </p:nvSpPr>
        <p:spPr>
          <a:xfrm>
            <a:off x="838200" y="18006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ts val="4400"/>
              <a:buFont typeface="Libre Franklin Medium"/>
              <a:buNone/>
            </a:pPr>
            <a:r>
              <a:rPr lang="en-US"/>
              <a:t>Questions?</a:t>
            </a:r>
            <a:endParaRPr/>
          </a:p>
        </p:txBody>
      </p:sp>
      <p:sp>
        <p:nvSpPr>
          <p:cNvPr id="1968" name="Google Shape;1968;p305"/>
          <p:cNvSpPr txBox="1">
            <a:spLocks noGrp="1"/>
          </p:cNvSpPr>
          <p:nvPr>
            <p:ph type="body" idx="1"/>
          </p:nvPr>
        </p:nvSpPr>
        <p:spPr>
          <a:xfrm>
            <a:off x="838200" y="1440300"/>
            <a:ext cx="10515600" cy="4287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rgbClr val="102649"/>
              </a:buClr>
              <a:buSzPts val="2800"/>
              <a:buNone/>
            </a:pPr>
            <a:r>
              <a:rPr lang="en-US"/>
              <a:t>Fox DeMoisey</a:t>
            </a:r>
            <a:endParaRPr/>
          </a:p>
          <a:p>
            <a:pPr marL="0" lvl="0" indent="0" algn="l" rtl="0">
              <a:lnSpc>
                <a:spcPct val="100000"/>
              </a:lnSpc>
              <a:spcBef>
                <a:spcPts val="1000"/>
              </a:spcBef>
              <a:spcAft>
                <a:spcPts val="0"/>
              </a:spcAft>
              <a:buClr>
                <a:srgbClr val="102649"/>
              </a:buClr>
              <a:buSzPts val="2800"/>
              <a:buNone/>
            </a:pPr>
            <a:r>
              <a:rPr lang="en-US" u="sng">
                <a:solidFill>
                  <a:schemeClr val="hlink"/>
                </a:solidFill>
                <a:hlinkClick r:id="rId3"/>
              </a:rPr>
              <a:t>fox.demoisey@education.ky.gov</a:t>
            </a:r>
            <a:endParaRPr/>
          </a:p>
          <a:p>
            <a:pPr marL="0" lvl="0" indent="0" algn="l" rtl="0">
              <a:lnSpc>
                <a:spcPct val="100000"/>
              </a:lnSpc>
              <a:spcBef>
                <a:spcPts val="1000"/>
              </a:spcBef>
              <a:spcAft>
                <a:spcPts val="0"/>
              </a:spcAft>
              <a:buClr>
                <a:srgbClr val="102649"/>
              </a:buClr>
              <a:buSzPts val="2800"/>
              <a:buNone/>
            </a:pPr>
            <a:endParaRPr/>
          </a:p>
          <a:p>
            <a:pPr marL="0" lvl="0" indent="0" algn="l" rtl="0">
              <a:lnSpc>
                <a:spcPct val="90000"/>
              </a:lnSpc>
              <a:spcBef>
                <a:spcPts val="0"/>
              </a:spcBef>
              <a:spcAft>
                <a:spcPts val="0"/>
              </a:spcAft>
              <a:buClr>
                <a:srgbClr val="102649"/>
              </a:buClr>
              <a:buSzPts val="2800"/>
              <a:buNone/>
            </a:pPr>
            <a:r>
              <a:rPr lang="en-US"/>
              <a:t>Misty Higgins </a:t>
            </a:r>
            <a:endParaRPr/>
          </a:p>
          <a:p>
            <a:pPr marL="0" lvl="0" indent="0" algn="l" rtl="0">
              <a:lnSpc>
                <a:spcPct val="90000"/>
              </a:lnSpc>
              <a:spcBef>
                <a:spcPts val="1000"/>
              </a:spcBef>
              <a:spcAft>
                <a:spcPts val="0"/>
              </a:spcAft>
              <a:buClr>
                <a:srgbClr val="102649"/>
              </a:buClr>
              <a:buSzPts val="2800"/>
              <a:buNone/>
            </a:pPr>
            <a:r>
              <a:rPr lang="en-US" u="sng">
                <a:solidFill>
                  <a:schemeClr val="hlink"/>
                </a:solidFill>
                <a:hlinkClick r:id="rId4"/>
              </a:rPr>
              <a:t>misty.higgins@education.ky.gov</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F13A-110B-BF91-FC25-707F313DFDFC}"/>
              </a:ext>
            </a:extLst>
          </p:cNvPr>
          <p:cNvSpPr>
            <a:spLocks noGrp="1"/>
          </p:cNvSpPr>
          <p:nvPr>
            <p:ph type="title"/>
          </p:nvPr>
        </p:nvSpPr>
        <p:spPr>
          <a:xfrm>
            <a:off x="419100" y="464278"/>
            <a:ext cx="11353800" cy="989949"/>
          </a:xfrm>
        </p:spPr>
        <p:txBody>
          <a:bodyPr>
            <a:normAutofit/>
          </a:bodyPr>
          <a:lstStyle/>
          <a:p>
            <a:r>
              <a:rPr lang="en-US"/>
              <a:t>Phases of Learning</a:t>
            </a:r>
          </a:p>
        </p:txBody>
      </p:sp>
      <p:pic>
        <p:nvPicPr>
          <p:cNvPr id="5" name="Picture 4" descr="Phases of learning graphic with Deep Learning enlarged. ">
            <a:extLst>
              <a:ext uri="{FF2B5EF4-FFF2-40B4-BE49-F238E27FC236}">
                <a16:creationId xmlns:a16="http://schemas.microsoft.com/office/drawing/2014/main" id="{169F30B0-7FF3-1FA7-0E4B-604E53CE8B43}"/>
              </a:ext>
            </a:extLst>
          </p:cNvPr>
          <p:cNvPicPr>
            <a:picLocks noChangeAspect="1"/>
          </p:cNvPicPr>
          <p:nvPr/>
        </p:nvPicPr>
        <p:blipFill>
          <a:blip r:embed="rId3"/>
          <a:srcRect l="1826" t="24810" r="1857" b="24608"/>
          <a:stretch/>
        </p:blipFill>
        <p:spPr>
          <a:xfrm>
            <a:off x="1114393" y="1957387"/>
            <a:ext cx="9963214" cy="2943225"/>
          </a:xfrm>
          <a:prstGeom prst="rect">
            <a:avLst/>
          </a:prstGeom>
        </p:spPr>
      </p:pic>
    </p:spTree>
    <p:extLst>
      <p:ext uri="{BB962C8B-B14F-4D97-AF65-F5344CB8AC3E}">
        <p14:creationId xmlns:p14="http://schemas.microsoft.com/office/powerpoint/2010/main" val="620370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215DC8-53AF-7B26-2CFE-C9DD12D63A29}"/>
              </a:ext>
            </a:extLst>
          </p:cNvPr>
          <p:cNvSpPr>
            <a:spLocks noGrp="1"/>
          </p:cNvSpPr>
          <p:nvPr>
            <p:ph type="title"/>
          </p:nvPr>
        </p:nvSpPr>
        <p:spPr>
          <a:xfrm>
            <a:off x="489857" y="199145"/>
            <a:ext cx="8242538" cy="887533"/>
          </a:xfrm>
        </p:spPr>
        <p:txBody>
          <a:bodyPr>
            <a:normAutofit/>
          </a:bodyPr>
          <a:lstStyle/>
          <a:p>
            <a:r>
              <a:rPr lang="en-US" sz="4200"/>
              <a:t>Deep Learning</a:t>
            </a:r>
          </a:p>
        </p:txBody>
      </p:sp>
      <p:sp>
        <p:nvSpPr>
          <p:cNvPr id="5" name="Content Placeholder 4">
            <a:extLst>
              <a:ext uri="{FF2B5EF4-FFF2-40B4-BE49-F238E27FC236}">
                <a16:creationId xmlns:a16="http://schemas.microsoft.com/office/drawing/2014/main" id="{3FEF20F5-D9E3-A645-6DA1-7CFD292D27A1}"/>
              </a:ext>
            </a:extLst>
          </p:cNvPr>
          <p:cNvSpPr>
            <a:spLocks noGrp="1"/>
          </p:cNvSpPr>
          <p:nvPr>
            <p:ph idx="1"/>
          </p:nvPr>
        </p:nvSpPr>
        <p:spPr>
          <a:xfrm>
            <a:off x="489857" y="1086677"/>
            <a:ext cx="11212286" cy="4552123"/>
          </a:xfrm>
        </p:spPr>
        <p:txBody>
          <a:bodyPr>
            <a:normAutofit/>
          </a:bodyPr>
          <a:lstStyle/>
          <a:p>
            <a:r>
              <a:rPr lang="en-US"/>
              <a:t>Occurs when students consolidate knowledge, extend sensemaking and apply surface learning to support deeper conceptual understanding. It is also associated with “conditional knowledge,” students learning how to decide which knowledge, skills and strategies to use in a given situation.</a:t>
            </a:r>
          </a:p>
          <a:p>
            <a:r>
              <a:rPr lang="en-US"/>
              <a:t>Making sense of learning drives consolidation, which clusters and arranges the learning to help ensure it moves from working to long-term memory. </a:t>
            </a:r>
          </a:p>
          <a:p>
            <a:pPr lvl="1"/>
            <a:endParaRPr lang="en-US"/>
          </a:p>
          <a:p>
            <a:pPr lvl="1"/>
            <a:endParaRPr lang="en-US"/>
          </a:p>
          <a:p>
            <a:pPr lvl="1"/>
            <a:endParaRPr lang="en-US"/>
          </a:p>
        </p:txBody>
      </p:sp>
      <p:pic>
        <p:nvPicPr>
          <p:cNvPr id="6" name="Picture 5">
            <a:extLst>
              <a:ext uri="{FF2B5EF4-FFF2-40B4-BE49-F238E27FC236}">
                <a16:creationId xmlns:a16="http://schemas.microsoft.com/office/drawing/2014/main" id="{9C671FD4-D6F3-A46A-875C-87C5CCE2B50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131420" y="77530"/>
            <a:ext cx="992156" cy="922395"/>
          </a:xfrm>
          <a:prstGeom prst="rect">
            <a:avLst/>
          </a:prstGeom>
        </p:spPr>
      </p:pic>
    </p:spTree>
    <p:extLst>
      <p:ext uri="{BB962C8B-B14F-4D97-AF65-F5344CB8AC3E}">
        <p14:creationId xmlns:p14="http://schemas.microsoft.com/office/powerpoint/2010/main" val="4413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2B081-D20E-9BCD-C792-F2C8EDB4E849}"/>
              </a:ext>
            </a:extLst>
          </p:cNvPr>
          <p:cNvSpPr>
            <a:spLocks noGrp="1"/>
          </p:cNvSpPr>
          <p:nvPr>
            <p:ph type="title"/>
          </p:nvPr>
        </p:nvSpPr>
        <p:spPr>
          <a:xfrm>
            <a:off x="838200" y="232604"/>
            <a:ext cx="10515600" cy="875846"/>
          </a:xfrm>
        </p:spPr>
        <p:txBody>
          <a:bodyPr/>
          <a:lstStyle/>
          <a:p>
            <a:r>
              <a:rPr lang="en-US"/>
              <a:t>Model of the Learning Process</a:t>
            </a:r>
          </a:p>
        </p:txBody>
      </p:sp>
      <p:pic>
        <p:nvPicPr>
          <p:cNvPr id="4" name="Content Placeholder 3" descr="Visual representation of a model of the learning process showing how information moves through learning from working memory to long term memory. ">
            <a:extLst>
              <a:ext uri="{FF2B5EF4-FFF2-40B4-BE49-F238E27FC236}">
                <a16:creationId xmlns:a16="http://schemas.microsoft.com/office/drawing/2014/main" id="{4E9E29D4-34AC-BCD1-DF3E-F2A54719138D}"/>
              </a:ext>
            </a:extLst>
          </p:cNvPr>
          <p:cNvPicPr>
            <a:picLocks noGrp="1" noChangeAspect="1"/>
          </p:cNvPicPr>
          <p:nvPr>
            <p:ph idx="1"/>
          </p:nvPr>
        </p:nvPicPr>
        <p:blipFill>
          <a:blip r:embed="rId3"/>
          <a:srcRect b="16071"/>
          <a:stretch/>
        </p:blipFill>
        <p:spPr>
          <a:xfrm>
            <a:off x="2238137" y="1063092"/>
            <a:ext cx="7715725" cy="3975727"/>
          </a:xfrm>
          <a:prstGeom prst="rect">
            <a:avLst/>
          </a:prstGeom>
        </p:spPr>
      </p:pic>
      <p:sp>
        <p:nvSpPr>
          <p:cNvPr id="3" name="Google Shape;393;p4" descr="&quot; &quot;">
            <a:extLst>
              <a:ext uri="{FF2B5EF4-FFF2-40B4-BE49-F238E27FC236}">
                <a16:creationId xmlns:a16="http://schemas.microsoft.com/office/drawing/2014/main" id="{478790F2-F347-7F67-0376-26BAA60F0006}"/>
              </a:ext>
            </a:extLst>
          </p:cNvPr>
          <p:cNvSpPr/>
          <p:nvPr/>
        </p:nvSpPr>
        <p:spPr>
          <a:xfrm>
            <a:off x="6332562" y="3094630"/>
            <a:ext cx="935013" cy="859808"/>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93;p4" descr="&quot; &quot;">
            <a:extLst>
              <a:ext uri="{FF2B5EF4-FFF2-40B4-BE49-F238E27FC236}">
                <a16:creationId xmlns:a16="http://schemas.microsoft.com/office/drawing/2014/main" id="{FB4C0FC9-B65C-374D-E60A-C8559E9C05DA}"/>
              </a:ext>
            </a:extLst>
          </p:cNvPr>
          <p:cNvSpPr/>
          <p:nvPr/>
        </p:nvSpPr>
        <p:spPr>
          <a:xfrm>
            <a:off x="5759133" y="1510372"/>
            <a:ext cx="1993018" cy="875846"/>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93;p4" descr="&quot; &quot;">
            <a:extLst>
              <a:ext uri="{FF2B5EF4-FFF2-40B4-BE49-F238E27FC236}">
                <a16:creationId xmlns:a16="http://schemas.microsoft.com/office/drawing/2014/main" id="{7FAE80AF-BB08-6D4C-B822-DD6F60DDEE40}"/>
              </a:ext>
            </a:extLst>
          </p:cNvPr>
          <p:cNvSpPr/>
          <p:nvPr/>
        </p:nvSpPr>
        <p:spPr>
          <a:xfrm rot="10463527">
            <a:off x="5383429" y="2468490"/>
            <a:ext cx="572187" cy="1106681"/>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0205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B3A8-2DD8-ADBB-EA4B-C2C47D9D1C02}"/>
              </a:ext>
            </a:extLst>
          </p:cNvPr>
          <p:cNvSpPr>
            <a:spLocks noGrp="1"/>
          </p:cNvSpPr>
          <p:nvPr>
            <p:ph type="title"/>
          </p:nvPr>
        </p:nvSpPr>
        <p:spPr/>
        <p:txBody>
          <a:bodyPr/>
          <a:lstStyle/>
          <a:p>
            <a:r>
              <a:rPr lang="en-US"/>
              <a:t>Rationale From Research</a:t>
            </a:r>
          </a:p>
        </p:txBody>
      </p:sp>
      <p:sp>
        <p:nvSpPr>
          <p:cNvPr id="3" name="Text Placeholder 2">
            <a:extLst>
              <a:ext uri="{FF2B5EF4-FFF2-40B4-BE49-F238E27FC236}">
                <a16:creationId xmlns:a16="http://schemas.microsoft.com/office/drawing/2014/main" id="{965EE453-4D83-BABE-46C1-988E021F5A15}"/>
              </a:ext>
            </a:extLst>
          </p:cNvPr>
          <p:cNvSpPr>
            <a:spLocks noGrp="1"/>
          </p:cNvSpPr>
          <p:nvPr>
            <p:ph type="body" idx="1"/>
          </p:nvPr>
        </p:nvSpPr>
        <p:spPr/>
        <p:txBody>
          <a:bodyPr/>
          <a:lstStyle/>
          <a:p>
            <a:r>
              <a:rPr lang="en-US"/>
              <a:t>Why Deep Learning Matters</a:t>
            </a:r>
          </a:p>
        </p:txBody>
      </p:sp>
      <p:pic>
        <p:nvPicPr>
          <p:cNvPr id="5" name="Picture 4">
            <a:extLst>
              <a:ext uri="{FF2B5EF4-FFF2-40B4-BE49-F238E27FC236}">
                <a16:creationId xmlns:a16="http://schemas.microsoft.com/office/drawing/2014/main" id="{F0B7667F-97C4-E426-4565-0AADCA7081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77317" y="1726900"/>
            <a:ext cx="1837366" cy="1702100"/>
          </a:xfrm>
          <a:prstGeom prst="rect">
            <a:avLst/>
          </a:prstGeom>
        </p:spPr>
      </p:pic>
    </p:spTree>
    <p:extLst>
      <p:ext uri="{BB962C8B-B14F-4D97-AF65-F5344CB8AC3E}">
        <p14:creationId xmlns:p14="http://schemas.microsoft.com/office/powerpoint/2010/main" val="2458132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610649" y="192033"/>
            <a:ext cx="5632174" cy="1479434"/>
          </a:xfrm>
        </p:spPr>
        <p:txBody>
          <a:bodyPr anchor="ctr">
            <a:normAutofit/>
          </a:bodyPr>
          <a:lstStyle/>
          <a:p>
            <a:r>
              <a:rPr lang="en-US" sz="4000"/>
              <a:t>Deep Learning: Specific Findings</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316870" y="1518195"/>
            <a:ext cx="6219731" cy="4969250"/>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600" b="1" i="0" u="none" strike="noStrike" kern="1200" cap="none" spc="0" normalizeH="0" baseline="0" noProof="0">
                <a:ln>
                  <a:noFill/>
                </a:ln>
                <a:solidFill>
                  <a:srgbClr val="102649"/>
                </a:solidFill>
                <a:effectLst/>
                <a:uLnTx/>
                <a:uFillTx/>
                <a:latin typeface="Franklin Gothic Book" panose="020B0503020102020204"/>
                <a:ea typeface="+mn-ea"/>
                <a:cs typeface="+mn-cs"/>
              </a:rPr>
              <a:t>The process of consolidation allows for more bandwidth in working memory.</a:t>
            </a:r>
            <a:r>
              <a:rPr lang="en-US" sz="2600" b="1" baseline="30000">
                <a:latin typeface="Franklin Gothic Book" panose="020B0503020102020204"/>
              </a:rPr>
              <a:t>2, 4</a:t>
            </a:r>
            <a:endParaRPr kumimoji="0" lang="en-US" sz="2600" b="1" i="0" u="none" strike="noStrike" kern="1200" cap="none" spc="0" normalizeH="0" baseline="3000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None/>
              <a:tabLst/>
              <a:defRPr/>
            </a:pPr>
            <a:endParaRPr lang="en-US" sz="1600">
              <a:latin typeface="Franklin Gothic Book" panose="020B0503020102020204"/>
            </a:endParaRPr>
          </a:p>
          <a:p>
            <a:pPr lvl="1">
              <a:lnSpc>
                <a:spcPct val="100000"/>
              </a:lnSpc>
            </a:pPr>
            <a:r>
              <a:rPr lang="en-US" sz="1700">
                <a:latin typeface="Franklin Gothic Book" panose="020B0503020102020204" pitchFamily="34" charset="0"/>
              </a:rPr>
              <a:t>Because working memory can only hold a limited amount of information at once, the process of consolidation allows the brain to overcome this by grouping disparate bits of knowledge, skills and strategies into larger groups, categories and coherent scripts.</a:t>
            </a:r>
            <a:r>
              <a:rPr lang="en-US" sz="1700" baseline="30000">
                <a:latin typeface="Franklin Gothic Book" panose="020B0503020102020204" pitchFamily="34" charset="0"/>
              </a:rPr>
              <a:t>5</a:t>
            </a:r>
            <a:endParaRPr lang="en-US" sz="1700">
              <a:latin typeface="Franklin Gothic Book" panose="020B0503020102020204" pitchFamily="34" charset="0"/>
            </a:endParaRPr>
          </a:p>
          <a:p>
            <a:pPr lvl="1">
              <a:lnSpc>
                <a:spcPct val="100000"/>
              </a:lnSpc>
            </a:pPr>
            <a:r>
              <a:rPr lang="en-US" sz="1700">
                <a:latin typeface="Franklin Gothic Book" panose="020B0503020102020204" pitchFamily="34" charset="0"/>
              </a:rPr>
              <a:t>Students consolidate learning a new skill or strategy by bundling smaller steps into larger processes, scripts and learning aids (heuristics).</a:t>
            </a:r>
            <a:r>
              <a:rPr lang="en-US" sz="1700" baseline="30000">
                <a:latin typeface="Franklin Gothic Book" panose="020B0503020102020204" pitchFamily="34" charset="0"/>
              </a:rPr>
              <a:t>6</a:t>
            </a:r>
            <a:endParaRPr lang="en-US" sz="1700">
              <a:latin typeface="Franklin Gothic Book" panose="020B0503020102020204" pitchFamily="34" charset="0"/>
            </a:endParaRPr>
          </a:p>
          <a:p>
            <a:pPr lvl="1">
              <a:lnSpc>
                <a:spcPct val="100000"/>
              </a:lnSpc>
            </a:pPr>
            <a:r>
              <a:rPr lang="en-US" sz="1700">
                <a:latin typeface="Franklin Gothic Book" panose="020B0503020102020204" pitchFamily="34" charset="0"/>
              </a:rPr>
              <a:t>Summarizing, synthesizing, comparing and categorizing all align with the brain’s directive to recognize patterns, and pattern linkage is the basis for long-term memory. </a:t>
            </a:r>
            <a:r>
              <a:rPr lang="en-US" sz="1700" baseline="30000">
                <a:latin typeface="Franklin Gothic Book" panose="020B0503020102020204" pitchFamily="34" charset="0"/>
              </a:rPr>
              <a:t>7</a:t>
            </a:r>
            <a:endParaRPr lang="en-US" sz="1700">
              <a:latin typeface="Franklin Gothic Book" panose="020B0503020102020204" pitchFamily="34" charset="0"/>
            </a:endParaRPr>
          </a:p>
        </p:txBody>
      </p:sp>
      <p:pic>
        <p:nvPicPr>
          <p:cNvPr id="5" name="Picture 4">
            <a:extLst>
              <a:ext uri="{FF2B5EF4-FFF2-40B4-BE49-F238E27FC236}">
                <a16:creationId xmlns:a16="http://schemas.microsoft.com/office/drawing/2014/main" id="{F1ACA918-47B7-D69C-7864-6AEEDBBD4609}"/>
              </a:ext>
              <a:ext uri="{C183D7F6-B498-43B3-948B-1728B52AA6E4}">
                <adec:decorative xmlns:adec="http://schemas.microsoft.com/office/drawing/2017/decorative" val="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07CFFF1B-3E8F-CC3E-3AFC-57170F2CE085}"/>
              </a:ext>
            </a:extLst>
          </p:cNvPr>
          <p:cNvSpPr txBox="1"/>
          <p:nvPr/>
        </p:nvSpPr>
        <p:spPr>
          <a:xfrm>
            <a:off x="7754888" y="6302779"/>
            <a:ext cx="4306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347170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AE5563-2E2D-9738-6098-00647BE06DF0}"/>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D214F180-157F-93E1-08B0-691232795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71D3D8A-9681-2A61-75B8-F7DBA21827B5}"/>
              </a:ext>
            </a:extLst>
          </p:cNvPr>
          <p:cNvSpPr>
            <a:spLocks noGrp="1"/>
          </p:cNvSpPr>
          <p:nvPr>
            <p:ph type="title"/>
          </p:nvPr>
        </p:nvSpPr>
        <p:spPr>
          <a:xfrm>
            <a:off x="606253" y="170921"/>
            <a:ext cx="5632174" cy="1479434"/>
          </a:xfrm>
        </p:spPr>
        <p:txBody>
          <a:bodyPr anchor="ctr">
            <a:normAutofit/>
          </a:bodyPr>
          <a:lstStyle/>
          <a:p>
            <a:r>
              <a:rPr lang="en-US" sz="4000" dirty="0"/>
              <a:t>Deep Learning: Specific Findings </a:t>
            </a:r>
            <a:r>
              <a:rPr lang="en-US" sz="4000" dirty="0">
                <a:solidFill>
                  <a:schemeClr val="bg1"/>
                </a:solidFill>
              </a:rPr>
              <a:t>2</a:t>
            </a:r>
          </a:p>
        </p:txBody>
      </p:sp>
      <p:sp>
        <p:nvSpPr>
          <p:cNvPr id="3" name="Content Placeholder 2">
            <a:extLst>
              <a:ext uri="{FF2B5EF4-FFF2-40B4-BE49-F238E27FC236}">
                <a16:creationId xmlns:a16="http://schemas.microsoft.com/office/drawing/2014/main" id="{88E39A16-929B-B15D-5B4A-2072CC837D90}"/>
              </a:ext>
            </a:extLst>
          </p:cNvPr>
          <p:cNvSpPr>
            <a:spLocks noGrp="1"/>
          </p:cNvSpPr>
          <p:nvPr>
            <p:ph idx="1"/>
          </p:nvPr>
        </p:nvSpPr>
        <p:spPr>
          <a:xfrm>
            <a:off x="130613" y="1650355"/>
            <a:ext cx="6380546" cy="4939971"/>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102649"/>
                </a:solidFill>
                <a:effectLst/>
                <a:uLnTx/>
                <a:uFillTx/>
                <a:latin typeface="Franklin Gothic Book" panose="020B0503020102020204"/>
              </a:rPr>
              <a:t>Students need to develop metacognitive skills to monitor, manage and control their learning. </a:t>
            </a:r>
            <a:r>
              <a:rPr kumimoji="0" lang="en-US" sz="2200" b="1" i="0" u="none" strike="noStrike" kern="1200" cap="none" spc="0" normalizeH="0" baseline="30000" noProof="0">
                <a:ln>
                  <a:noFill/>
                </a:ln>
                <a:solidFill>
                  <a:srgbClr val="102649"/>
                </a:solidFill>
                <a:effectLst/>
                <a:uLnTx/>
                <a:uFillTx/>
                <a:latin typeface="Franklin Gothic Book" panose="020B0503020102020204"/>
              </a:rPr>
              <a:t>2, </a:t>
            </a:r>
            <a:r>
              <a:rPr lang="en-US" sz="2200" b="1" baseline="30000">
                <a:latin typeface="Franklin Gothic Book" panose="020B0503020102020204"/>
              </a:rPr>
              <a:t>8</a:t>
            </a:r>
            <a:endParaRPr lang="en-US" sz="2200" b="1">
              <a:latin typeface="Franklin Gothic Book" panose="020B0503020102020204"/>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02649"/>
                </a:solidFill>
                <a:effectLst/>
                <a:uLnTx/>
                <a:uFillTx/>
                <a:latin typeface="Franklin Gothic Book" panose="020B0503020102020204"/>
              </a:rPr>
              <a:t>Metacognitive strategies increase retrieval strength of new learning as students ask themselves more complex </a:t>
            </a:r>
            <a:r>
              <a:rPr kumimoji="0" lang="en-US" sz="1700" b="0" i="1" u="none" strike="noStrike" kern="1200" cap="none" spc="0" normalizeH="0" baseline="0" noProof="0">
                <a:ln>
                  <a:noFill/>
                </a:ln>
                <a:solidFill>
                  <a:srgbClr val="102649"/>
                </a:solidFill>
                <a:effectLst/>
                <a:uLnTx/>
                <a:uFillTx/>
                <a:latin typeface="Franklin Gothic Book" panose="020B0503020102020204"/>
              </a:rPr>
              <a:t>how</a:t>
            </a:r>
            <a:r>
              <a:rPr kumimoji="0" lang="en-US" sz="1700" b="0" i="0" u="none" strike="noStrike" kern="1200" cap="none" spc="0" normalizeH="0" baseline="0" noProof="0">
                <a:ln>
                  <a:noFill/>
                </a:ln>
                <a:solidFill>
                  <a:srgbClr val="102649"/>
                </a:solidFill>
                <a:effectLst/>
                <a:uLnTx/>
                <a:uFillTx/>
                <a:latin typeface="Franklin Gothic Book" panose="020B0503020102020204"/>
              </a:rPr>
              <a:t>, </a:t>
            </a:r>
            <a:r>
              <a:rPr kumimoji="0" lang="en-US" sz="1700" b="0" i="1" u="none" strike="noStrike" kern="1200" cap="none" spc="0" normalizeH="0" baseline="0" noProof="0">
                <a:ln>
                  <a:noFill/>
                </a:ln>
                <a:solidFill>
                  <a:srgbClr val="102649"/>
                </a:solidFill>
                <a:effectLst/>
                <a:uLnTx/>
                <a:uFillTx/>
                <a:latin typeface="Franklin Gothic Book" panose="020B0503020102020204"/>
              </a:rPr>
              <a:t>why</a:t>
            </a:r>
            <a:r>
              <a:rPr kumimoji="0" lang="en-US" sz="1700" b="0" i="0" u="none" strike="noStrike" kern="1200" cap="none" spc="0" normalizeH="0" baseline="0" noProof="0">
                <a:ln>
                  <a:noFill/>
                </a:ln>
                <a:solidFill>
                  <a:srgbClr val="102649"/>
                </a:solidFill>
                <a:effectLst/>
                <a:uLnTx/>
                <a:uFillTx/>
                <a:latin typeface="Franklin Gothic Book" panose="020B0503020102020204"/>
              </a:rPr>
              <a:t>, and </a:t>
            </a:r>
            <a:r>
              <a:rPr kumimoji="0" lang="en-US" sz="1700" b="0" i="1" u="none" strike="noStrike" kern="1200" cap="none" spc="0" normalizeH="0" baseline="0" noProof="0">
                <a:ln>
                  <a:noFill/>
                </a:ln>
                <a:solidFill>
                  <a:srgbClr val="102649"/>
                </a:solidFill>
                <a:effectLst/>
                <a:uLnTx/>
                <a:uFillTx/>
                <a:latin typeface="Franklin Gothic Book" panose="020B0503020102020204"/>
              </a:rPr>
              <a:t>what</a:t>
            </a:r>
            <a:r>
              <a:rPr kumimoji="0" lang="en-US" sz="1700" b="0" i="0" u="none" strike="noStrike" kern="1200" cap="none" spc="0" normalizeH="0" baseline="0" noProof="0">
                <a:ln>
                  <a:noFill/>
                </a:ln>
                <a:solidFill>
                  <a:srgbClr val="102649"/>
                </a:solidFill>
                <a:effectLst/>
                <a:uLnTx/>
                <a:uFillTx/>
                <a:latin typeface="Franklin Gothic Book" panose="020B0503020102020204"/>
              </a:rPr>
              <a:t> questions about what they are learning.</a:t>
            </a:r>
            <a:r>
              <a:rPr kumimoji="0" lang="en-US" sz="1700" b="0" i="0" u="none" strike="noStrike" kern="1200" cap="none" spc="0" normalizeH="0" noProof="0">
                <a:ln>
                  <a:noFill/>
                </a:ln>
                <a:solidFill>
                  <a:srgbClr val="102649"/>
                </a:solidFill>
                <a:effectLst/>
                <a:uLnTx/>
                <a:uFillTx/>
                <a:latin typeface="Franklin Gothic Book" panose="020B0503020102020204"/>
              </a:rPr>
              <a:t> </a:t>
            </a:r>
            <a:r>
              <a:rPr kumimoji="0" lang="en-US" sz="1700" b="0" i="0" u="none" strike="noStrike" kern="1200" cap="none" spc="0" normalizeH="0" baseline="30000" noProof="0">
                <a:ln>
                  <a:noFill/>
                </a:ln>
                <a:solidFill>
                  <a:srgbClr val="102649"/>
                </a:solidFill>
                <a:effectLst/>
                <a:uLnTx/>
                <a:uFillTx/>
                <a:latin typeface="Franklin Gothic Book" panose="020B0503020102020204"/>
              </a:rPr>
              <a:t>2</a:t>
            </a:r>
            <a:endParaRPr lang="en-US" sz="1700" b="0" i="0" u="none" strike="noStrike" kern="1200" cap="none" spc="0" normalizeH="0" baseline="0" noProof="0">
              <a:ln>
                <a:noFill/>
              </a:ln>
              <a:solidFill>
                <a:srgbClr val="102649"/>
              </a:solidFill>
              <a:effectLst/>
              <a:uLnTx/>
              <a:uFillTx/>
              <a:latin typeface="Franklin Gothic Book" panose="020B0503020102020204"/>
            </a:endParaRP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02649"/>
                </a:solidFill>
                <a:effectLst/>
                <a:uLnTx/>
                <a:uFillTx/>
                <a:latin typeface="Franklin Gothic Book" panose="020B0503020102020204"/>
              </a:rPr>
              <a:t>Metacognition supports conditional knowledge, students knowing </a:t>
            </a:r>
            <a:r>
              <a:rPr kumimoji="0" lang="en-US" sz="1700" b="0" i="1" u="none" strike="noStrike" kern="1200" cap="none" spc="0" normalizeH="0" baseline="0" noProof="0">
                <a:ln>
                  <a:noFill/>
                </a:ln>
                <a:solidFill>
                  <a:srgbClr val="102649"/>
                </a:solidFill>
                <a:effectLst/>
                <a:uLnTx/>
                <a:uFillTx/>
                <a:latin typeface="Franklin Gothic Book" panose="020B0503020102020204"/>
              </a:rPr>
              <a:t>when</a:t>
            </a:r>
            <a:r>
              <a:rPr kumimoji="0" lang="en-US" sz="1700" b="0" i="0" u="none" strike="noStrike" kern="1200" cap="none" spc="0" normalizeH="0" baseline="0" noProof="0">
                <a:ln>
                  <a:noFill/>
                </a:ln>
                <a:solidFill>
                  <a:srgbClr val="102649"/>
                </a:solidFill>
                <a:effectLst/>
                <a:uLnTx/>
                <a:uFillTx/>
                <a:latin typeface="Franklin Gothic Book" panose="020B0503020102020204"/>
              </a:rPr>
              <a:t>,</a:t>
            </a:r>
            <a:r>
              <a:rPr kumimoji="0" lang="en-US" sz="1700" b="0" i="1" u="none" strike="noStrike" kern="1200" cap="none" spc="0" normalizeH="0" baseline="0" noProof="0">
                <a:ln>
                  <a:noFill/>
                </a:ln>
                <a:solidFill>
                  <a:srgbClr val="102649"/>
                </a:solidFill>
                <a:effectLst/>
                <a:uLnTx/>
                <a:uFillTx/>
                <a:latin typeface="Franklin Gothic Book" panose="020B0503020102020204"/>
              </a:rPr>
              <a:t> where </a:t>
            </a:r>
            <a:r>
              <a:rPr kumimoji="0" lang="en-US" sz="1700" b="0" i="0" u="none" strike="noStrike" kern="1200" cap="none" spc="0" normalizeH="0" baseline="0" noProof="0">
                <a:ln>
                  <a:noFill/>
                </a:ln>
                <a:solidFill>
                  <a:srgbClr val="102649"/>
                </a:solidFill>
                <a:effectLst/>
                <a:uLnTx/>
                <a:uFillTx/>
                <a:latin typeface="Franklin Gothic Book" panose="020B0503020102020204"/>
              </a:rPr>
              <a:t>and </a:t>
            </a:r>
            <a:r>
              <a:rPr kumimoji="0" lang="en-US" sz="1700" b="0" i="1" u="none" strike="noStrike" kern="1200" cap="none" spc="0" normalizeH="0" baseline="0" noProof="0">
                <a:ln>
                  <a:noFill/>
                </a:ln>
                <a:solidFill>
                  <a:srgbClr val="102649"/>
                </a:solidFill>
                <a:effectLst/>
                <a:uLnTx/>
                <a:uFillTx/>
                <a:latin typeface="Franklin Gothic Book" panose="020B0503020102020204"/>
              </a:rPr>
              <a:t>why</a:t>
            </a:r>
            <a:r>
              <a:rPr kumimoji="0" lang="en-US" sz="1700" b="0" i="0" u="none" strike="noStrike" kern="1200" cap="none" spc="0" normalizeH="0" baseline="0" noProof="0">
                <a:ln>
                  <a:noFill/>
                </a:ln>
                <a:solidFill>
                  <a:srgbClr val="102649"/>
                </a:solidFill>
                <a:effectLst/>
                <a:uLnTx/>
                <a:uFillTx/>
                <a:latin typeface="Franklin Gothic Book" panose="020B0503020102020204"/>
              </a:rPr>
              <a:t> to use what they have learned, which is essential to deep learning and to the transfer of learning. </a:t>
            </a:r>
            <a:r>
              <a:rPr kumimoji="0" lang="en-US" sz="1700" b="0" i="0" u="none" strike="noStrike" kern="1200" cap="none" spc="0" normalizeH="0" baseline="30000" noProof="0">
                <a:ln>
                  <a:noFill/>
                </a:ln>
                <a:solidFill>
                  <a:srgbClr val="102649"/>
                </a:solidFill>
                <a:effectLst/>
                <a:uLnTx/>
                <a:uFillTx/>
                <a:latin typeface="Franklin Gothic Book" panose="020B0503020102020204"/>
              </a:rPr>
              <a:t>7</a:t>
            </a:r>
            <a:endParaRPr lang="en-US" sz="1700" b="0" i="0" u="none" strike="noStrike" kern="1200" cap="none" spc="0" normalizeH="0" baseline="0" noProof="0">
              <a:ln>
                <a:noFill/>
              </a:ln>
              <a:solidFill>
                <a:srgbClr val="102649"/>
              </a:solidFill>
              <a:effectLst/>
              <a:uLnTx/>
              <a:uFillTx/>
              <a:latin typeface="Franklin Gothic Book" panose="020B0503020102020204"/>
            </a:endParaRPr>
          </a:p>
          <a:p>
            <a:pPr marL="685800" marR="0" lvl="1" indent="-228600" algn="l" defTabSz="914400" rtl="0" eaLnBrk="1" fontAlgn="auto" latinLnBrk="0" hangingPunct="1">
              <a:lnSpc>
                <a:spcPct val="11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02649"/>
                </a:solidFill>
                <a:effectLst/>
                <a:uLnTx/>
                <a:uFillTx/>
                <a:latin typeface="Franklin Gothic Book" panose="020B0503020102020204"/>
              </a:rPr>
              <a:t>As with all knowledge, strategies and skills, learners can be taught how to acquire, improve and hone their metacognitive strategies and skills to facilitate learning. </a:t>
            </a:r>
            <a:r>
              <a:rPr lang="en-US" sz="1700" baseline="30000">
                <a:latin typeface="Franklin Gothic Book" panose="020B0503020102020204"/>
              </a:rPr>
              <a:t>8</a:t>
            </a:r>
            <a:endParaRPr kumimoji="0" lang="en-US" sz="1700" b="0" i="0" u="none" strike="noStrike" kern="1200" cap="none" spc="0" normalizeH="0" baseline="0" noProof="0">
              <a:ln>
                <a:noFill/>
              </a:ln>
              <a:solidFill>
                <a:srgbClr val="102649"/>
              </a:solidFill>
              <a:effectLst/>
              <a:uLnTx/>
              <a:uFillTx/>
              <a:latin typeface="Franklin Gothic Book" panose="020B0503020102020204"/>
            </a:endParaRPr>
          </a:p>
        </p:txBody>
      </p:sp>
      <p:pic>
        <p:nvPicPr>
          <p:cNvPr id="5" name="Picture 4">
            <a:extLst>
              <a:ext uri="{FF2B5EF4-FFF2-40B4-BE49-F238E27FC236}">
                <a16:creationId xmlns:a16="http://schemas.microsoft.com/office/drawing/2014/main" id="{E9A99786-DBA5-CE32-7F50-171BEF7C1783}"/>
              </a:ext>
              <a:ext uri="{C183D7F6-B498-43B3-948B-1728B52AA6E4}">
                <adec:decorative xmlns:adec="http://schemas.microsoft.com/office/drawing/2017/decorative" val="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5F683C40-D097-16CE-F70A-61189A5AC330}"/>
              </a:ext>
            </a:extLst>
          </p:cNvPr>
          <p:cNvSpPr txBox="1"/>
          <p:nvPr/>
        </p:nvSpPr>
        <p:spPr>
          <a:xfrm>
            <a:off x="7754888" y="6302779"/>
            <a:ext cx="4306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230915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  Read-Only" id="{114AE3BC-0B90-447E-83C6-DDA89D35A905}" vid="{EB8FF93C-9C59-43DF-8DCA-79A6B9AF28E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76f2a65d80353e131b19c3852c421bb6">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4cc91b328d6411d390e133fd87f787b7"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element ref="ns2:Content_x0020_Review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_x0020_Review_x0020_Status" ma:index="26" nillable="true" ma:displayName="Content Review Status" ma:description="- Verified: Periodically checked and confirmed to still be accurate and relevant.&#10;- Revise: Identified issues require updates or factual corrections.&#10;- Obsolete: No longer relevant; delete or move to internal archive." ma:format="RadioButtons" ma:internalName="Content_x0020_Review_x0020_Status">
      <xsd:simpleType>
        <xsd:restriction base="dms:Choice">
          <xsd:enumeration value="Verified"/>
          <xsd:enumeration value="Revise"/>
          <xsd:enumeration value="Obsolet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a62de7d-ba57-4f43-9dae-9623ba637be0">
      <UserInfo>
        <DisplayName/>
        <AccountId xsi:nil="true"/>
        <AccountType/>
      </UserInfo>
    </SharedWithUsers>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2025-02-12T15:08:53+00:00</Publication_x0020_Date>
    <Audience1 xmlns="3a62de7d-ba57-4f43-9dae-9623ba637be0"/>
    <_dlc_DocId xmlns="3a62de7d-ba57-4f43-9dae-9623ba637be0">KYED-536-2200</_dlc_DocId>
    <_dlc_DocIdUrl xmlns="3a62de7d-ba57-4f43-9dae-9623ba637be0">
      <Url>https://www.education.ky.gov/curriculum/standards/kyacadstand/_layouts/15/DocIdRedir.aspx?ID=KYED-536-2200</Url>
      <Description>KYED-536-2200</Description>
    </_dlc_DocIdUrl>
    <Content_x0020_Review_x0020_Status xmlns="3a62de7d-ba57-4f43-9dae-9623ba637be0"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7939CF7-6ABF-41AE-9BE6-885D8011ACDE}"/>
</file>

<file path=customXml/itemProps2.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3.xml><?xml version="1.0" encoding="utf-8"?>
<ds:datastoreItem xmlns:ds="http://schemas.openxmlformats.org/officeDocument/2006/customXml" ds:itemID="{C523462E-756B-41D6-B1F9-6F638FA4CEB7}">
  <ds:schemaRefs>
    <ds:schemaRef ds:uri="45b133ba-263f-4084-b3dd-2704962ca435"/>
    <ds:schemaRef ds:uri="75d15a3f-c307-4899-b121-b71d81d2a0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D69BFC19-7021-45AD-ADFA-4072006FFEB6}"/>
</file>

<file path=docProps/app.xml><?xml version="1.0" encoding="utf-8"?>
<Properties xmlns="http://schemas.openxmlformats.org/officeDocument/2006/extended-properties" xmlns:vt="http://schemas.openxmlformats.org/officeDocument/2006/docPropsVTypes">
  <Template>KDE PowerPoint Template</Template>
  <TotalTime>4</TotalTime>
  <Words>8157</Words>
  <Application>Microsoft Office PowerPoint</Application>
  <PresentationFormat>Widescreen</PresentationFormat>
  <Paragraphs>376</Paragraphs>
  <Slides>31</Slides>
  <Notes>31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Aptos</vt:lpstr>
      <vt:lpstr>Aptos Display</vt:lpstr>
      <vt:lpstr>Arial</vt:lpstr>
      <vt:lpstr>Calibri</vt:lpstr>
      <vt:lpstr>Courier New</vt:lpstr>
      <vt:lpstr>Franklin Gothic Book</vt:lpstr>
      <vt:lpstr>Franklin Gothic Medium</vt:lpstr>
      <vt:lpstr>Inter</vt:lpstr>
      <vt:lpstr>Libre Franklin</vt:lpstr>
      <vt:lpstr>Libre Franklin Medium</vt:lpstr>
      <vt:lpstr>Segoe UI</vt:lpstr>
      <vt:lpstr>Office Theme</vt:lpstr>
      <vt:lpstr>1_Office Theme</vt:lpstr>
      <vt:lpstr> Integrating Deeper Learning and HQIRs to Strengthen Tier 1 Instruction</vt:lpstr>
      <vt:lpstr>Module Purpose</vt:lpstr>
      <vt:lpstr>Opening Notes for Deep Learning </vt:lpstr>
      <vt:lpstr>Phases of Learning</vt:lpstr>
      <vt:lpstr>Deep Learning</vt:lpstr>
      <vt:lpstr>Model of the Learning Process</vt:lpstr>
      <vt:lpstr>Rationale From Research</vt:lpstr>
      <vt:lpstr>Deep Learning: Specific Findings</vt:lpstr>
      <vt:lpstr>Deep Learning: Specific Findings 2</vt:lpstr>
      <vt:lpstr>Deep Learning: Specific Findings 3</vt:lpstr>
      <vt:lpstr>Deep Learning: Specific Findings 4</vt:lpstr>
      <vt:lpstr>Deep Learning: Specific Findings 5</vt:lpstr>
      <vt:lpstr>Deep Learning: Specific Findings 6</vt:lpstr>
      <vt:lpstr>Deep Learning: Specific Findings 7</vt:lpstr>
      <vt:lpstr>Deep Learning: Summary</vt:lpstr>
      <vt:lpstr>Connections to Common Characteristics of Deeper Learning</vt:lpstr>
      <vt:lpstr>Module Purpose 2</vt:lpstr>
      <vt:lpstr>Deep Learning Indicators </vt:lpstr>
      <vt:lpstr>Deep Learning </vt:lpstr>
      <vt:lpstr>Algebra 1 Example </vt:lpstr>
      <vt:lpstr>5th Grade Example</vt:lpstr>
      <vt:lpstr>5th Grade Example   </vt:lpstr>
      <vt:lpstr>High School Biology Example </vt:lpstr>
      <vt:lpstr>1st Grade Example </vt:lpstr>
      <vt:lpstr>7th Grade Example </vt:lpstr>
      <vt:lpstr>Module Purpose 3</vt:lpstr>
      <vt:lpstr>Common Deeper Learning Practices</vt:lpstr>
      <vt:lpstr>Deep Learning: Deeper Learning Practices and Considerations </vt:lpstr>
      <vt:lpstr>Curriculum Analysis and Adjustment Tool</vt:lpstr>
      <vt:lpstr>Closing Notes for Deep Learning</vt:lpstr>
      <vt:lpstr>Questions?</vt:lpstr>
    </vt:vector>
  </TitlesOfParts>
  <Company>Kentucky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Higgins, Misty - Division of Academic Program Standards</dc:creator>
  <cp:lastModifiedBy>Placido, Tabor - Office of Teaching and Learning</cp:lastModifiedBy>
  <cp:revision>2</cp:revision>
  <dcterms:created xsi:type="dcterms:W3CDTF">2024-09-03T17:19:28Z</dcterms:created>
  <dcterms:modified xsi:type="dcterms:W3CDTF">2025-03-27T13:44:16Z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2024-09-03T17:08:19Z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6113d284-a802-4922-87c8-bf8027f3ae4b</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ComplianceAssetId">
    <vt:lpwstr/>
  </property>
  <property fmtid="{D5CDD505-2E9C-101B-9397-08002B2CF9AE}" pid="11" name="_ExtendedDescription">
    <vt:lpwstr/>
  </property>
  <property fmtid="{D5CDD505-2E9C-101B-9397-08002B2CF9AE}" pid="12" name="_activity">
    <vt:lpwstr>{"FileActivityType":"6","FileActivityTimeStamp":"2024-11-07T18:12:55.367Z","FileActivityUsersOnPage":[{"DisplayName":"DeMoisey, Fox - Division of Academic Program Standards","Id":"fox.demoisey@education.ky.gov"}],"FileActivityNavigationId":null}</vt:lpwstr>
  </property>
  <property fmtid="{D5CDD505-2E9C-101B-9397-08002B2CF9AE}" pid="13" name="TriggerFlowInfo">
    <vt:lpwstr/>
  </property>
  <property fmtid="{D5CDD505-2E9C-101B-9397-08002B2CF9AE}" pid="14" name="_dlc_DocIdItemGuid">
    <vt:lpwstr>8392c6f4-50c2-4740-9769-671a450ece8a</vt:lpwstr>
  </property>
</Properties>
</file>