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Default Extension="mp4" ContentType="video/mp4"/>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Masters/slideMaster2.xml" ContentType="application/vnd.openxmlformats-officedocument.presentationml.slideMaster+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revisionInfo.xml" ContentType="application/vnd.ms-powerpoint.revisioninfo+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 id="2147483666" r:id="rId5"/>
  </p:sldMasterIdLst>
  <p:notesMasterIdLst>
    <p:notesMasterId r:id="rId14"/>
  </p:notesMasterIdLst>
  <p:sldIdLst>
    <p:sldId id="271" r:id="rId6"/>
    <p:sldId id="257" r:id="rId7"/>
    <p:sldId id="258" r:id="rId8"/>
    <p:sldId id="259" r:id="rId9"/>
    <p:sldId id="276" r:id="rId10"/>
    <p:sldId id="277" r:id="rId11"/>
    <p:sldId id="278" r:id="rId12"/>
    <p:sldId id="275" r:id="rId13"/>
  </p:sldIdLst>
  <p:sldSz cx="18059400" cy="10160000"/>
  <p:notesSz cx="18059400" cy="10160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26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6E6059-D0D3-4E98-AFDA-FD6B3ADD4F53}" v="8" dt="2025-04-16T17:27:35.28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859" y="43"/>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openxmlformats.org/officeDocument/2006/relationships/customXml" Target="../customXml/item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826375" cy="5095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0229850" y="0"/>
            <a:ext cx="7824788" cy="509588"/>
          </a:xfrm>
          <a:prstGeom prst="rect">
            <a:avLst/>
          </a:prstGeom>
        </p:spPr>
        <p:txBody>
          <a:bodyPr vert="horz" lIns="91440" tIns="45720" rIns="91440" bIns="45720" rtlCol="0"/>
          <a:lstStyle>
            <a:lvl1pPr algn="r">
              <a:defRPr sz="1200"/>
            </a:lvl1pPr>
          </a:lstStyle>
          <a:p>
            <a:fld id="{5FD8C997-4EAF-4658-801E-4AE92A3F3212}" type="datetimeFigureOut">
              <a:rPr lang="en-US" smtClean="0"/>
              <a:t>4/17/2025</a:t>
            </a:fld>
            <a:endParaRPr lang="en-US"/>
          </a:p>
        </p:txBody>
      </p:sp>
      <p:sp>
        <p:nvSpPr>
          <p:cNvPr id="4" name="Slide Image Placeholder 3"/>
          <p:cNvSpPr>
            <a:spLocks noGrp="1" noRot="1" noChangeAspect="1"/>
          </p:cNvSpPr>
          <p:nvPr>
            <p:ph type="sldImg" idx="2"/>
          </p:nvPr>
        </p:nvSpPr>
        <p:spPr>
          <a:xfrm>
            <a:off x="5981700" y="12700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806575" y="4889500"/>
            <a:ext cx="14446250" cy="40005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650413"/>
            <a:ext cx="7826375" cy="5095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0229850" y="9650413"/>
            <a:ext cx="7824788" cy="509587"/>
          </a:xfrm>
          <a:prstGeom prst="rect">
            <a:avLst/>
          </a:prstGeom>
        </p:spPr>
        <p:txBody>
          <a:bodyPr vert="horz" lIns="91440" tIns="45720" rIns="91440" bIns="45720" rtlCol="0" anchor="b"/>
          <a:lstStyle>
            <a:lvl1pPr algn="r">
              <a:defRPr sz="1200"/>
            </a:lvl1pPr>
          </a:lstStyle>
          <a:p>
            <a:fld id="{2890A5AB-ABD9-49FD-B720-EB07F60CF29A}" type="slidenum">
              <a:rPr lang="en-US" smtClean="0"/>
              <a:t>‹#›</a:t>
            </a:fld>
            <a:endParaRPr lang="en-US"/>
          </a:p>
        </p:txBody>
      </p:sp>
    </p:spTree>
    <p:extLst>
      <p:ext uri="{BB962C8B-B14F-4D97-AF65-F5344CB8AC3E}">
        <p14:creationId xmlns:p14="http://schemas.microsoft.com/office/powerpoint/2010/main" val="675613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890A5AB-ABD9-49FD-B720-EB07F60CF29A}" type="slidenum">
              <a:rPr lang="en-US" smtClean="0"/>
              <a:t>2</a:t>
            </a:fld>
            <a:endParaRPr lang="en-US"/>
          </a:p>
        </p:txBody>
      </p:sp>
    </p:spTree>
    <p:extLst>
      <p:ext uri="{BB962C8B-B14F-4D97-AF65-F5344CB8AC3E}">
        <p14:creationId xmlns:p14="http://schemas.microsoft.com/office/powerpoint/2010/main" val="3440736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54455" y="3149600"/>
            <a:ext cx="15350490" cy="2133600"/>
          </a:xfrm>
          <a:prstGeom prst="rect">
            <a:avLst/>
          </a:prstGeom>
        </p:spPr>
        <p:txBody>
          <a:bodyPr wrap="square" lIns="0" tIns="0" rIns="0" bIns="0">
            <a:spAutoFit/>
          </a:bodyPr>
          <a:lstStyle>
            <a:lvl1pPr>
              <a:defRPr sz="3350" b="0" i="0">
                <a:solidFill>
                  <a:srgbClr val="6BA13D"/>
                </a:solidFill>
                <a:latin typeface="Arial"/>
                <a:cs typeface="Arial"/>
              </a:defRPr>
            </a:lvl1pPr>
          </a:lstStyle>
          <a:p>
            <a:endParaRPr/>
          </a:p>
        </p:txBody>
      </p:sp>
      <p:sp>
        <p:nvSpPr>
          <p:cNvPr id="3" name="Holder 3"/>
          <p:cNvSpPr>
            <a:spLocks noGrp="1"/>
          </p:cNvSpPr>
          <p:nvPr>
            <p:ph type="subTitle" idx="4"/>
          </p:nvPr>
        </p:nvSpPr>
        <p:spPr>
          <a:xfrm>
            <a:off x="2708910" y="5689600"/>
            <a:ext cx="12641580" cy="2540000"/>
          </a:xfrm>
          <a:prstGeom prst="rect">
            <a:avLst/>
          </a:prstGeom>
        </p:spPr>
        <p:txBody>
          <a:bodyPr wrap="square" lIns="0" tIns="0" rIns="0" bIns="0">
            <a:spAutoFit/>
          </a:bodyPr>
          <a:lstStyle>
            <a:lvl1pPr>
              <a:defRPr sz="2100" b="0" i="1">
                <a:solidFill>
                  <a:srgbClr val="7536A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8059400" cy="10160000"/>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368787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6BA13D"/>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100" b="0" i="1">
                <a:solidFill>
                  <a:srgbClr val="7536A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6BA13D"/>
                </a:solidFill>
                <a:latin typeface="Arial"/>
                <a:cs typeface="Arial"/>
              </a:defRPr>
            </a:lvl1pPr>
          </a:lstStyle>
          <a:p>
            <a:endParaRPr/>
          </a:p>
        </p:txBody>
      </p:sp>
      <p:sp>
        <p:nvSpPr>
          <p:cNvPr id="3" name="Holder 3"/>
          <p:cNvSpPr>
            <a:spLocks noGrp="1"/>
          </p:cNvSpPr>
          <p:nvPr>
            <p:ph sz="half" idx="2"/>
          </p:nvPr>
        </p:nvSpPr>
        <p:spPr>
          <a:xfrm>
            <a:off x="902970" y="2336800"/>
            <a:ext cx="7855839" cy="670560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300591" y="2336800"/>
            <a:ext cx="7855839" cy="670560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6BA13D"/>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381573" y="172624"/>
            <a:ext cx="6093110" cy="1075182"/>
          </a:xfrm>
          <a:prstGeom prst="rect">
            <a:avLst/>
          </a:prstGeom>
        </p:spPr>
        <p:txBody>
          <a:bodyPr wrap="square" lIns="0" tIns="0" rIns="0" bIns="0">
            <a:spAutoFit/>
          </a:bodyPr>
          <a:lstStyle>
            <a:lvl1pPr>
              <a:defRPr sz="3350" b="0" i="0">
                <a:solidFill>
                  <a:srgbClr val="F4B303"/>
                </a:solidFill>
                <a:latin typeface="Arial"/>
                <a:cs typeface="Arial"/>
              </a:defRPr>
            </a:lvl1pPr>
          </a:lstStyle>
          <a:p>
            <a:endParaRPr/>
          </a:p>
        </p:txBody>
      </p:sp>
      <p:sp>
        <p:nvSpPr>
          <p:cNvPr id="3" name="Holder 3"/>
          <p:cNvSpPr>
            <a:spLocks noGrp="1"/>
          </p:cNvSpPr>
          <p:nvPr>
            <p:ph type="subTitle" idx="4"/>
          </p:nvPr>
        </p:nvSpPr>
        <p:spPr>
          <a:xfrm>
            <a:off x="2708910" y="5689600"/>
            <a:ext cx="12641580" cy="2540000"/>
          </a:xfrm>
          <a:prstGeom prst="rect">
            <a:avLst/>
          </a:prstGeom>
        </p:spPr>
        <p:txBody>
          <a:bodyPr wrap="square" lIns="0" tIns="0" rIns="0" bIns="0">
            <a:spAutoFit/>
          </a:bodyPr>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78248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94735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sz="half" idx="2"/>
          </p:nvPr>
        </p:nvSpPr>
        <p:spPr>
          <a:xfrm>
            <a:off x="902970" y="2336800"/>
            <a:ext cx="7855839" cy="670560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300591" y="2336800"/>
            <a:ext cx="7855839" cy="670560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843347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9044273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801851" y="-82645"/>
            <a:ext cx="6723800" cy="1023619"/>
          </a:xfrm>
          <a:prstGeom prst="rect">
            <a:avLst/>
          </a:prstGeom>
        </p:spPr>
        <p:txBody>
          <a:bodyPr wrap="square" lIns="0" tIns="0" rIns="0" bIns="0">
            <a:spAutoFit/>
          </a:bodyPr>
          <a:lstStyle>
            <a:lvl1pPr>
              <a:defRPr sz="3350" b="0" i="0">
                <a:solidFill>
                  <a:srgbClr val="6BA13D"/>
                </a:solidFill>
                <a:latin typeface="Arial"/>
                <a:cs typeface="Arial"/>
              </a:defRPr>
            </a:lvl1pPr>
          </a:lstStyle>
          <a:p>
            <a:endParaRPr/>
          </a:p>
        </p:txBody>
      </p:sp>
      <p:sp>
        <p:nvSpPr>
          <p:cNvPr id="3" name="Holder 3"/>
          <p:cNvSpPr>
            <a:spLocks noGrp="1"/>
          </p:cNvSpPr>
          <p:nvPr>
            <p:ph type="body" idx="1"/>
          </p:nvPr>
        </p:nvSpPr>
        <p:spPr>
          <a:xfrm>
            <a:off x="4419458" y="1838261"/>
            <a:ext cx="9840594" cy="6683375"/>
          </a:xfrm>
          <a:prstGeom prst="rect">
            <a:avLst/>
          </a:prstGeom>
        </p:spPr>
        <p:txBody>
          <a:bodyPr wrap="square" lIns="0" tIns="0" rIns="0" bIns="0">
            <a:spAutoFit/>
          </a:bodyPr>
          <a:lstStyle>
            <a:lvl1pPr>
              <a:defRPr sz="2100" b="0" i="1">
                <a:solidFill>
                  <a:srgbClr val="7536A1"/>
                </a:solidFill>
                <a:latin typeface="Arial"/>
                <a:cs typeface="Arial"/>
              </a:defRPr>
            </a:lvl1pPr>
          </a:lstStyle>
          <a:p>
            <a:endParaRPr/>
          </a:p>
        </p:txBody>
      </p:sp>
      <p:sp>
        <p:nvSpPr>
          <p:cNvPr id="4" name="Holder 4"/>
          <p:cNvSpPr>
            <a:spLocks noGrp="1"/>
          </p:cNvSpPr>
          <p:nvPr>
            <p:ph type="ftr" sz="quarter" idx="5"/>
          </p:nvPr>
        </p:nvSpPr>
        <p:spPr>
          <a:xfrm>
            <a:off x="6140196" y="9448800"/>
            <a:ext cx="5779008" cy="5080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02970" y="9448800"/>
            <a:ext cx="4153662" cy="508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a:xfrm>
            <a:off x="13002769" y="9448800"/>
            <a:ext cx="4153662" cy="5080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381573" y="198152"/>
            <a:ext cx="7296253" cy="1049655"/>
          </a:xfrm>
          <a:prstGeom prst="rect">
            <a:avLst/>
          </a:prstGeom>
        </p:spPr>
        <p:txBody>
          <a:bodyPr wrap="square" lIns="0" tIns="0" rIns="0" bIns="0">
            <a:spAutoFit/>
          </a:bodyPr>
          <a:lstStyle>
            <a:lvl1pPr>
              <a:defRPr sz="3350" b="0" i="0">
                <a:solidFill>
                  <a:srgbClr val="F4B303"/>
                </a:solidFill>
                <a:latin typeface="Arial"/>
                <a:cs typeface="Arial"/>
              </a:defRPr>
            </a:lvl1pPr>
          </a:lstStyle>
          <a:p>
            <a:endParaRPr/>
          </a:p>
        </p:txBody>
      </p:sp>
      <p:sp>
        <p:nvSpPr>
          <p:cNvPr id="3" name="Holder 3"/>
          <p:cNvSpPr>
            <a:spLocks noGrp="1"/>
          </p:cNvSpPr>
          <p:nvPr>
            <p:ph type="body" idx="1"/>
          </p:nvPr>
        </p:nvSpPr>
        <p:spPr>
          <a:xfrm>
            <a:off x="5926693" y="2514726"/>
            <a:ext cx="8124190" cy="6040120"/>
          </a:xfrm>
          <a:prstGeom prst="rect">
            <a:avLst/>
          </a:prstGeom>
        </p:spPr>
        <p:txBody>
          <a:bodyPr wrap="square" lIns="0" tIns="0" rIns="0" bIns="0">
            <a:spAutoFit/>
          </a:bodyPr>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a:xfrm>
            <a:off x="6140196" y="9448800"/>
            <a:ext cx="5779008" cy="5080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02970" y="9448800"/>
            <a:ext cx="4153662" cy="508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a:xfrm>
            <a:off x="13002769" y="9448800"/>
            <a:ext cx="4153662" cy="5080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398037629"/>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7.png"/><Relationship Id="rId2" Type="http://schemas.openxmlformats.org/officeDocument/2006/relationships/video" Target="../media/media1.mp4"/><Relationship Id="rId1" Type="http://schemas.microsoft.com/office/2007/relationships/media" Target="../media/media1.mp4"/><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7.png"/><Relationship Id="rId2" Type="http://schemas.openxmlformats.org/officeDocument/2006/relationships/video" Target="../media/media1.mp4"/><Relationship Id="rId1" Type="http://schemas.microsoft.com/office/2007/relationships/media" Target="../media/media1.mp4"/><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7.png"/><Relationship Id="rId2" Type="http://schemas.openxmlformats.org/officeDocument/2006/relationships/video" Target="../media/media1.mp4"/><Relationship Id="rId1" Type="http://schemas.microsoft.com/office/2007/relationships/media" Target="../media/media1.mp4"/><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7.png"/><Relationship Id="rId2" Type="http://schemas.openxmlformats.org/officeDocument/2006/relationships/video" Target="../media/media1.mp4"/><Relationship Id="rId1" Type="http://schemas.microsoft.com/office/2007/relationships/media" Target="../media/media1.mp4"/><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hyperlink" Target="https://www.education.ky.gov/curriculum/conpro/Pages/family_math_games.asp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1F3EA"/>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7B6BD9D-DBCF-9A43-2743-7C95006658DA}"/>
              </a:ext>
              <a:ext uri="{C183D7F6-B498-43B3-948B-1728B52AA6E4}">
                <adec:decorative xmlns:adec="http://schemas.microsoft.com/office/drawing/2017/decorative" val="1"/>
              </a:ext>
            </a:extLst>
          </p:cNvPr>
          <p:cNvSpPr/>
          <p:nvPr/>
        </p:nvSpPr>
        <p:spPr>
          <a:xfrm>
            <a:off x="0" y="584200"/>
            <a:ext cx="18059400" cy="2667000"/>
          </a:xfrm>
          <a:prstGeom prst="rect">
            <a:avLst/>
          </a:prstGeom>
          <a:solidFill>
            <a:srgbClr val="102649"/>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CD5BA816-F6BB-4F6C-FEC2-33E762E38559}"/>
              </a:ext>
            </a:extLst>
          </p:cNvPr>
          <p:cNvSpPr>
            <a:spLocks noGrp="1"/>
          </p:cNvSpPr>
          <p:nvPr>
            <p:ph type="ctrTitle"/>
          </p:nvPr>
        </p:nvSpPr>
        <p:spPr>
          <a:xfrm>
            <a:off x="5381573" y="-515526"/>
            <a:ext cx="6093110" cy="515526"/>
          </a:xfrm>
        </p:spPr>
        <p:txBody>
          <a:bodyPr wrap="square" lIns="0" tIns="0" rIns="0" bIns="0" anchor="b">
            <a:spAutoFit/>
          </a:bodyPr>
          <a:lstStyle/>
          <a:p>
            <a:r>
              <a:rPr lang="en-US">
                <a:solidFill>
                  <a:schemeClr val="bg2"/>
                </a:solidFill>
              </a:rPr>
              <a:t>Race to 100 Introduction</a:t>
            </a:r>
          </a:p>
        </p:txBody>
      </p:sp>
      <p:sp>
        <p:nvSpPr>
          <p:cNvPr id="5" name="TextBox 4">
            <a:extLst>
              <a:ext uri="{FF2B5EF4-FFF2-40B4-BE49-F238E27FC236}">
                <a16:creationId xmlns:a16="http://schemas.microsoft.com/office/drawing/2014/main" id="{2A16D5CE-69F8-B635-E233-2BE79D10A1DD}"/>
              </a:ext>
            </a:extLst>
          </p:cNvPr>
          <p:cNvSpPr txBox="1"/>
          <p:nvPr/>
        </p:nvSpPr>
        <p:spPr>
          <a:xfrm>
            <a:off x="800100" y="889000"/>
            <a:ext cx="16459200" cy="221599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200" b="1" i="0" u="none" strike="noStrike" kern="0" cap="none" spc="0" normalizeH="0" baseline="0" noProof="0">
                <a:ln>
                  <a:noFill/>
                </a:ln>
                <a:solidFill>
                  <a:prstClr val="white"/>
                </a:solidFill>
                <a:effectLst/>
                <a:uLnTx/>
                <a:uFillTx/>
                <a:latin typeface="Calibri"/>
              </a:rPr>
              <a:t>Kentucky Family Math Night Game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600" b="0" i="1" u="none" strike="noStrike" kern="0" cap="none" spc="0" normalizeH="0" baseline="0" noProof="0">
                <a:ln>
                  <a:noFill/>
                </a:ln>
                <a:solidFill>
                  <a:prstClr val="white"/>
                </a:solidFill>
                <a:effectLst/>
                <a:uLnTx/>
                <a:uFillTx/>
                <a:latin typeface="Calibri"/>
              </a:rPr>
              <a:t>Race to 100</a:t>
            </a:r>
          </a:p>
        </p:txBody>
      </p:sp>
      <p:sp>
        <p:nvSpPr>
          <p:cNvPr id="6" name="TextBox 5">
            <a:extLst>
              <a:ext uri="{FF2B5EF4-FFF2-40B4-BE49-F238E27FC236}">
                <a16:creationId xmlns:a16="http://schemas.microsoft.com/office/drawing/2014/main" id="{ADA90D84-F10E-A695-1EFE-723C6D2BDB4A}"/>
              </a:ext>
            </a:extLst>
          </p:cNvPr>
          <p:cNvSpPr txBox="1"/>
          <p:nvPr/>
        </p:nvSpPr>
        <p:spPr>
          <a:xfrm>
            <a:off x="800100" y="3556000"/>
            <a:ext cx="16611600" cy="206210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srgbClr val="102649"/>
                </a:solidFill>
                <a:effectLst/>
                <a:uLnTx/>
                <a:uFillTx/>
                <a:latin typeface="Calibri"/>
              </a:rPr>
              <a:t>Recommended for Grades K-1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srgbClr val="102649"/>
                </a:solidFill>
                <a:effectLst/>
                <a:uLnTx/>
                <a:uFillTx/>
                <a:latin typeface="Calibri"/>
              </a:rPr>
              <a:t>This game will help your student</a:t>
            </a:r>
            <a:r>
              <a:rPr lang="en-US" sz="3200" b="1">
                <a:solidFill>
                  <a:srgbClr val="102649"/>
                </a:solidFill>
                <a:latin typeface="Calibri"/>
              </a:rPr>
              <a:t> practice combining and recombining in base 10.</a:t>
            </a:r>
            <a:endParaRPr kumimoji="0" lang="en-US" sz="3200" b="1" i="0" u="none" strike="noStrike" kern="0" cap="none" spc="0" normalizeH="0" baseline="0" noProof="0">
              <a:ln>
                <a:noFill/>
              </a:ln>
              <a:solidFill>
                <a:srgbClr val="102649"/>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200" b="0" i="1" u="none" strike="noStrike" kern="0" cap="none" spc="0" normalizeH="0" baseline="0" noProof="0">
              <a:ln>
                <a:noFill/>
              </a:ln>
              <a:solidFill>
                <a:srgbClr val="102649"/>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1" u="none" strike="noStrike" kern="0" cap="none" spc="0" normalizeH="0" baseline="0" noProof="0">
                <a:ln>
                  <a:noFill/>
                </a:ln>
                <a:solidFill>
                  <a:srgbClr val="102649"/>
                </a:solidFill>
                <a:effectLst/>
                <a:uLnTx/>
                <a:uFillTx/>
                <a:latin typeface="Calibri"/>
              </a:rPr>
              <a:t>Kentucky Academic Standards for Mathematics</a:t>
            </a:r>
            <a:r>
              <a:rPr kumimoji="0" lang="en-US" sz="3200" b="0" i="0" u="none" strike="noStrike" kern="0" cap="none" spc="0" normalizeH="0" baseline="0" noProof="0">
                <a:ln>
                  <a:noFill/>
                </a:ln>
                <a:solidFill>
                  <a:srgbClr val="102649"/>
                </a:solidFill>
                <a:effectLst/>
                <a:uLnTx/>
                <a:uFillTx/>
                <a:latin typeface="Calibri"/>
              </a:rPr>
              <a:t> Connections:</a:t>
            </a:r>
          </a:p>
        </p:txBody>
      </p:sp>
      <p:sp>
        <p:nvSpPr>
          <p:cNvPr id="8" name="TextBox 7">
            <a:extLst>
              <a:ext uri="{FF2B5EF4-FFF2-40B4-BE49-F238E27FC236}">
                <a16:creationId xmlns:a16="http://schemas.microsoft.com/office/drawing/2014/main" id="{E3DA20B6-C6EF-25CF-E23C-645CCE839271}"/>
              </a:ext>
            </a:extLst>
          </p:cNvPr>
          <p:cNvSpPr txBox="1"/>
          <p:nvPr/>
        </p:nvSpPr>
        <p:spPr>
          <a:xfrm>
            <a:off x="495300" y="5922903"/>
            <a:ext cx="8229600" cy="2862322"/>
          </a:xfrm>
          <a:prstGeom prst="rect">
            <a:avLst/>
          </a:prstGeom>
          <a:noFill/>
        </p:spPr>
        <p:txBody>
          <a:bodyPr wrap="square" rtlCol="0">
            <a:spAutoFit/>
          </a:bodyPr>
          <a:lstStyle/>
          <a:p>
            <a:pPr algn="l"/>
            <a:r>
              <a:rPr lang="en-US" sz="2400" b="1" i="0" u="none" strike="noStrike" baseline="0">
                <a:solidFill>
                  <a:srgbClr val="102649"/>
                </a:solidFill>
                <a:latin typeface="+mn-lt"/>
              </a:rPr>
              <a:t>Kindergarten</a:t>
            </a:r>
            <a:r>
              <a:rPr lang="en-US" sz="2400" b="1">
                <a:solidFill>
                  <a:srgbClr val="102649"/>
                </a:solidFill>
                <a:latin typeface="+mn-lt"/>
              </a:rPr>
              <a:t> Number and Operations in Base Ten</a:t>
            </a:r>
            <a:endParaRPr lang="en-US" sz="2400" b="1" i="0" u="none" strike="noStrike" baseline="0">
              <a:solidFill>
                <a:srgbClr val="102649"/>
              </a:solidFill>
              <a:latin typeface="+mn-lt"/>
            </a:endParaRPr>
          </a:p>
          <a:p>
            <a:pPr marR="0" algn="l"/>
            <a:r>
              <a:rPr lang="en-US" sz="2400" b="1" i="0" u="sng" strike="noStrike" baseline="0">
                <a:solidFill>
                  <a:srgbClr val="102649"/>
                </a:solidFill>
                <a:latin typeface="+mn-lt"/>
              </a:rPr>
              <a:t>KY.K.NBT.1 </a:t>
            </a:r>
            <a:r>
              <a:rPr lang="en-US" sz="2400" b="0" i="0" u="none" strike="noStrike" baseline="0">
                <a:solidFill>
                  <a:srgbClr val="102649"/>
                </a:solidFill>
                <a:latin typeface="+mn-lt"/>
              </a:rPr>
              <a:t>Compose and decompose numbers from 11 to 19 using quantities (numbers with units) of ten ones and some further ones. Understand that these numbers are composed of ten ones and one, two, three, four, five, six, seven, eight or nine ones. </a:t>
            </a:r>
            <a:endParaRPr kumimoji="0" lang="en-US" sz="2400" b="0" i="0" u="none" strike="noStrike" kern="0" cap="none" spc="0" normalizeH="0" baseline="0" noProof="0">
              <a:ln>
                <a:noFill/>
              </a:ln>
              <a:solidFill>
                <a:srgbClr val="102649"/>
              </a:solidFill>
              <a:effectLst/>
              <a:uLnTx/>
              <a:uFillTx/>
              <a:latin typeface="+mn-lt"/>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rgbClr val="102649"/>
                </a:solidFill>
                <a:effectLst/>
                <a:uLnTx/>
                <a:uFillTx/>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 name="TextBox 8">
            <a:extLst>
              <a:ext uri="{FF2B5EF4-FFF2-40B4-BE49-F238E27FC236}">
                <a16:creationId xmlns:a16="http://schemas.microsoft.com/office/drawing/2014/main" id="{D66C093D-60E2-C0B7-C863-82201C41EC60}"/>
              </a:ext>
            </a:extLst>
          </p:cNvPr>
          <p:cNvSpPr txBox="1"/>
          <p:nvPr/>
        </p:nvSpPr>
        <p:spPr>
          <a:xfrm>
            <a:off x="9639300" y="5880435"/>
            <a:ext cx="8229600" cy="3693319"/>
          </a:xfrm>
          <a:prstGeom prst="rect">
            <a:avLst/>
          </a:prstGeom>
          <a:noFill/>
        </p:spPr>
        <p:txBody>
          <a:bodyPr wrap="square" rtlCol="0">
            <a:spAutoFit/>
          </a:bodyPr>
          <a:lstStyle/>
          <a:p>
            <a:pPr algn="l"/>
            <a:r>
              <a:rPr lang="en-US" sz="2400" b="1" i="0" u="none" strike="noStrike" baseline="0">
                <a:solidFill>
                  <a:srgbClr val="102649"/>
                </a:solidFill>
                <a:latin typeface="+mn-lt"/>
              </a:rPr>
              <a:t>First grade </a:t>
            </a:r>
            <a:r>
              <a:rPr lang="en-US" sz="2400" b="1">
                <a:solidFill>
                  <a:srgbClr val="102649"/>
                </a:solidFill>
                <a:latin typeface="+mn-lt"/>
              </a:rPr>
              <a:t>Number and Operations in Base Ten</a:t>
            </a:r>
            <a:endParaRPr lang="en-US" sz="2400" b="1" i="0" u="none" strike="noStrike" baseline="0">
              <a:solidFill>
                <a:srgbClr val="102649"/>
              </a:solidFill>
              <a:latin typeface="+mn-lt"/>
            </a:endParaRPr>
          </a:p>
          <a:p>
            <a:pPr algn="l"/>
            <a:r>
              <a:rPr lang="en-US" sz="2400" b="1" i="0" u="sng" strike="noStrike" baseline="0">
                <a:solidFill>
                  <a:srgbClr val="102649"/>
                </a:solidFill>
                <a:latin typeface="+mn-lt"/>
              </a:rPr>
              <a:t>KY.1.NBT.2 </a:t>
            </a:r>
            <a:r>
              <a:rPr lang="en-US" sz="2400" b="0" i="0" u="none" strike="noStrike" baseline="0">
                <a:solidFill>
                  <a:srgbClr val="102649"/>
                </a:solidFill>
                <a:latin typeface="+mn-lt"/>
              </a:rPr>
              <a:t>Understand the two-digits of a two-digit number represent amounts of tens and ones. Understand the following as special cases: </a:t>
            </a:r>
          </a:p>
          <a:p>
            <a:pPr algn="l"/>
            <a:r>
              <a:rPr lang="en-US" sz="2400" b="0" i="0" u="none" strike="noStrike" baseline="0">
                <a:solidFill>
                  <a:srgbClr val="102649"/>
                </a:solidFill>
                <a:latin typeface="+mn-lt"/>
              </a:rPr>
              <a:t>a. 10 can be thought of as a bundle of ten ones — called a “ten.” </a:t>
            </a:r>
          </a:p>
          <a:p>
            <a:pPr algn="l"/>
            <a:r>
              <a:rPr lang="en-US" sz="2400" b="0" i="0" u="none" strike="noStrike" baseline="0">
                <a:solidFill>
                  <a:srgbClr val="102649"/>
                </a:solidFill>
                <a:latin typeface="+mn-lt"/>
              </a:rPr>
              <a:t>b. The numbers from 11 to 19 are composed of a ten and one, two, three, four, five, six, seven, eight or nine ones. </a:t>
            </a:r>
          </a:p>
          <a:p>
            <a:pPr algn="l"/>
            <a:r>
              <a:rPr lang="en-US" sz="2400" b="0" i="0" u="none" strike="noStrike" baseline="0">
                <a:solidFill>
                  <a:srgbClr val="102649"/>
                </a:solidFill>
                <a:latin typeface="+mn-lt"/>
              </a:rPr>
              <a:t>c. The numbers 10, 20, 30, 40, 50, 60, 70, 80, 90 refer to one, two, three, four, five, six, seven, eight or nine tens (and 0 ones). </a:t>
            </a:r>
            <a:r>
              <a:rPr kumimoji="0" lang="en-US" sz="1800" b="0" i="0" u="none" strike="noStrike" kern="0" cap="none" spc="0" normalizeH="0" baseline="0" noProof="0">
                <a:ln>
                  <a:noFill/>
                </a:ln>
                <a:solidFill>
                  <a:srgbClr val="102649"/>
                </a:solidFill>
                <a:effectLst/>
                <a:uLnTx/>
                <a:uFillTx/>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 name="TextBox 2">
            <a:extLst>
              <a:ext uri="{FF2B5EF4-FFF2-40B4-BE49-F238E27FC236}">
                <a16:creationId xmlns:a16="http://schemas.microsoft.com/office/drawing/2014/main" id="{61A9F582-5268-EB36-63E2-4F672BE3B2C3}"/>
              </a:ext>
            </a:extLst>
          </p:cNvPr>
          <p:cNvSpPr txBox="1"/>
          <p:nvPr/>
        </p:nvSpPr>
        <p:spPr>
          <a:xfrm>
            <a:off x="495300" y="8310995"/>
            <a:ext cx="9046564" cy="1754326"/>
          </a:xfrm>
          <a:prstGeom prst="rect">
            <a:avLst/>
          </a:prstGeom>
          <a:noFill/>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a:ln>
                  <a:noFill/>
                </a:ln>
                <a:solidFill>
                  <a:srgbClr val="102649"/>
                </a:solidFill>
                <a:effectLst/>
                <a:uLnTx/>
                <a:uFillTx/>
                <a:latin typeface="Calibri"/>
              </a:rPr>
              <a:t>Standards for Mathematical Practice: </a:t>
            </a:r>
          </a:p>
          <a:p>
            <a:pPr marL="0" marR="0" lvl="0" indent="0" defTabSz="914400" eaLnBrk="1" fontAlgn="auto" latinLnBrk="0" hangingPunct="1">
              <a:lnSpc>
                <a:spcPct val="100000"/>
              </a:lnSpc>
              <a:spcBef>
                <a:spcPts val="0"/>
              </a:spcBef>
              <a:spcAft>
                <a:spcPts val="0"/>
              </a:spcAft>
              <a:buClrTx/>
              <a:buSzTx/>
              <a:buFontTx/>
              <a:buNone/>
              <a:tabLst/>
              <a:defRPr/>
            </a:pPr>
            <a:r>
              <a:rPr lang="en-US" sz="2100" b="1" i="0" u="none" strike="noStrike" baseline="0">
                <a:solidFill>
                  <a:srgbClr val="102649"/>
                </a:solidFill>
                <a:latin typeface="Arial" panose="020B0604020202020204" pitchFamily="34" charset="0"/>
              </a:rPr>
              <a:t>MP.2 </a:t>
            </a:r>
            <a:r>
              <a:rPr lang="en-US" sz="2100" b="0" i="0" u="none" strike="noStrike" baseline="0">
                <a:solidFill>
                  <a:srgbClr val="102649"/>
                </a:solidFill>
                <a:latin typeface="Arial" panose="020B0604020202020204" pitchFamily="34" charset="0"/>
              </a:rPr>
              <a:t>Reason abstractly and quantitatively. </a:t>
            </a:r>
          </a:p>
          <a:p>
            <a:pPr marL="0" marR="0" lvl="0" indent="0" defTabSz="914400" eaLnBrk="1" fontAlgn="auto" latinLnBrk="0" hangingPunct="1">
              <a:lnSpc>
                <a:spcPct val="100000"/>
              </a:lnSpc>
              <a:spcBef>
                <a:spcPts val="0"/>
              </a:spcBef>
              <a:spcAft>
                <a:spcPts val="0"/>
              </a:spcAft>
              <a:buClrTx/>
              <a:buSzTx/>
              <a:buFontTx/>
              <a:buNone/>
              <a:tabLst/>
              <a:defRPr/>
            </a:pPr>
            <a:r>
              <a:rPr lang="en-US" sz="2100" b="1" i="0" u="none" strike="noStrike" baseline="0">
                <a:solidFill>
                  <a:srgbClr val="102649"/>
                </a:solidFill>
                <a:latin typeface="Arial" panose="020B0604020202020204" pitchFamily="34" charset="0"/>
              </a:rPr>
              <a:t>MP.5 </a:t>
            </a:r>
            <a:r>
              <a:rPr lang="en-US" sz="2100" b="0" i="0" u="none" strike="noStrike" baseline="0">
                <a:solidFill>
                  <a:srgbClr val="102649"/>
                </a:solidFill>
                <a:latin typeface="Arial" panose="020B0604020202020204" pitchFamily="34" charset="0"/>
              </a:rPr>
              <a:t>Use appropriate tools strategically. </a:t>
            </a:r>
          </a:p>
          <a:p>
            <a:pPr marL="0" marR="0" lvl="0" indent="0" defTabSz="914400" eaLnBrk="1" fontAlgn="auto" latinLnBrk="0" hangingPunct="1">
              <a:lnSpc>
                <a:spcPct val="100000"/>
              </a:lnSpc>
              <a:spcBef>
                <a:spcPts val="0"/>
              </a:spcBef>
              <a:spcAft>
                <a:spcPts val="0"/>
              </a:spcAft>
              <a:buClrTx/>
              <a:buSzTx/>
              <a:buFontTx/>
              <a:buNone/>
              <a:tabLst/>
              <a:defRPr/>
            </a:pPr>
            <a:r>
              <a:rPr lang="en-US" sz="2100" b="1" i="0" u="none" strike="noStrike" baseline="0">
                <a:solidFill>
                  <a:srgbClr val="102649"/>
                </a:solidFill>
                <a:latin typeface="Arial" panose="020B0604020202020204" pitchFamily="34" charset="0"/>
              </a:rPr>
              <a:t>MP.7 </a:t>
            </a:r>
            <a:r>
              <a:rPr lang="en-US" sz="2100" b="0" i="0" u="none" strike="noStrike" baseline="0">
                <a:solidFill>
                  <a:srgbClr val="102649"/>
                </a:solidFill>
                <a:latin typeface="Arial" panose="020B0604020202020204" pitchFamily="34" charset="0"/>
              </a:rPr>
              <a:t>Look for and make use of structure. </a:t>
            </a:r>
          </a:p>
          <a:p>
            <a:pPr marL="0" marR="0" lvl="0" indent="0" defTabSz="914400" eaLnBrk="1" fontAlgn="auto" latinLnBrk="0" hangingPunct="1">
              <a:lnSpc>
                <a:spcPct val="100000"/>
              </a:lnSpc>
              <a:spcBef>
                <a:spcPts val="0"/>
              </a:spcBef>
              <a:spcAft>
                <a:spcPts val="0"/>
              </a:spcAft>
              <a:buClrTx/>
              <a:buSzTx/>
              <a:buFontTx/>
              <a:buNone/>
              <a:tabLst/>
              <a:defRPr/>
            </a:pPr>
            <a:r>
              <a:rPr lang="en-US" sz="2100" b="1" i="0" u="none" strike="noStrike" baseline="0">
                <a:solidFill>
                  <a:srgbClr val="102649"/>
                </a:solidFill>
                <a:latin typeface="Arial" panose="020B0604020202020204" pitchFamily="34" charset="0"/>
              </a:rPr>
              <a:t>MP.8 </a:t>
            </a:r>
            <a:r>
              <a:rPr lang="en-US" sz="2100" b="0" i="0" u="none" strike="noStrike" baseline="0">
                <a:solidFill>
                  <a:srgbClr val="102649"/>
                </a:solidFill>
                <a:latin typeface="Arial" panose="020B0604020202020204" pitchFamily="34" charset="0"/>
              </a:rPr>
              <a:t>Look for and express regularity in repeated reasoning. </a:t>
            </a:r>
            <a:endParaRPr kumimoji="0" lang="en-US" sz="2100" b="0" i="0" u="none" strike="noStrike" kern="0" cap="none" spc="0" normalizeH="0" baseline="0" noProof="0">
              <a:ln>
                <a:noFill/>
              </a:ln>
              <a:solidFill>
                <a:srgbClr val="102649"/>
              </a:solidFill>
              <a:effectLst/>
              <a:uLnTx/>
              <a:uFillTx/>
              <a:latin typeface="Calibri"/>
            </a:endParaRPr>
          </a:p>
        </p:txBody>
      </p:sp>
    </p:spTree>
    <p:extLst>
      <p:ext uri="{BB962C8B-B14F-4D97-AF65-F5344CB8AC3E}">
        <p14:creationId xmlns:p14="http://schemas.microsoft.com/office/powerpoint/2010/main" val="1497546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DAFD8DB-20D8-B239-CD5A-42EA2F502D38}"/>
              </a:ext>
            </a:extLst>
          </p:cNvPr>
          <p:cNvSpPr>
            <a:spLocks noGrp="1"/>
          </p:cNvSpPr>
          <p:nvPr>
            <p:ph type="title"/>
          </p:nvPr>
        </p:nvSpPr>
        <p:spPr>
          <a:xfrm>
            <a:off x="5801851" y="-515526"/>
            <a:ext cx="6723800" cy="515526"/>
          </a:xfrm>
        </p:spPr>
        <p:txBody>
          <a:bodyPr wrap="square" lIns="0" tIns="0" rIns="0" bIns="0" anchor="b">
            <a:spAutoFit/>
          </a:bodyPr>
          <a:lstStyle/>
          <a:p>
            <a:r>
              <a:rPr lang="en-US">
                <a:solidFill>
                  <a:schemeClr val="bg2"/>
                </a:solidFill>
              </a:rPr>
              <a:t>Race to 100 - Instructions</a:t>
            </a:r>
          </a:p>
        </p:txBody>
      </p:sp>
      <p:sp>
        <p:nvSpPr>
          <p:cNvPr id="3" name="TextBox 2">
            <a:extLst>
              <a:ext uri="{FF2B5EF4-FFF2-40B4-BE49-F238E27FC236}">
                <a16:creationId xmlns:a16="http://schemas.microsoft.com/office/drawing/2014/main" id="{EC73D1CA-AE9A-7F9B-327F-80FD51CD31F6}"/>
              </a:ext>
            </a:extLst>
          </p:cNvPr>
          <p:cNvSpPr txBox="1"/>
          <p:nvPr/>
        </p:nvSpPr>
        <p:spPr>
          <a:xfrm>
            <a:off x="4305300" y="2032000"/>
            <a:ext cx="9054058" cy="830997"/>
          </a:xfrm>
          <a:prstGeom prst="rect">
            <a:avLst/>
          </a:prstGeom>
          <a:noFill/>
        </p:spPr>
        <p:txBody>
          <a:bodyPr wrap="square">
            <a:spAutoFit/>
          </a:bodyPr>
          <a:lstStyle/>
          <a:p>
            <a:pPr algn="ctr"/>
            <a:r>
              <a:rPr lang="en-US" sz="2400" b="1">
                <a:solidFill>
                  <a:srgbClr val="102649"/>
                </a:solidFill>
                <a:latin typeface="+mn-lt"/>
              </a:rPr>
              <a:t>Players: </a:t>
            </a:r>
            <a:r>
              <a:rPr lang="en-US" sz="2400">
                <a:solidFill>
                  <a:srgbClr val="102649"/>
                </a:solidFill>
                <a:latin typeface="+mn-lt"/>
              </a:rPr>
              <a:t>One or more</a:t>
            </a:r>
          </a:p>
          <a:p>
            <a:pPr algn="ctr"/>
            <a:r>
              <a:rPr lang="en-US" sz="2400" b="1">
                <a:solidFill>
                  <a:srgbClr val="102649"/>
                </a:solidFill>
                <a:latin typeface="+mn-lt"/>
              </a:rPr>
              <a:t>Goal: </a:t>
            </a:r>
            <a:r>
              <a:rPr lang="en-US" sz="2400">
                <a:solidFill>
                  <a:srgbClr val="102649"/>
                </a:solidFill>
                <a:latin typeface="+mn-lt"/>
              </a:rPr>
              <a:t>Practice place value combining and recombining in base 10.</a:t>
            </a:r>
            <a:endParaRPr lang="en-US" sz="2400" b="1">
              <a:solidFill>
                <a:srgbClr val="102649"/>
              </a:solidFill>
              <a:latin typeface="+mn-lt"/>
            </a:endParaRPr>
          </a:p>
        </p:txBody>
      </p:sp>
      <p:pic>
        <p:nvPicPr>
          <p:cNvPr id="5" name="Picture 4" descr="Activity Instructions&#10;1.At the start of a turn, roll a pair of dice_&#10;2.Add the dots (or pips) and collect that number of units_&#10;3.When you get 10 units, you can exchange them for a 10 bar_&#10;4.If you roll a double (two of the same number), you get a free 10 bar along with the sum of the rolL&#10;5.When you have ten 10 bars, exchange them for a 100 square to win_&#10;">
            <a:extLst>
              <a:ext uri="{FF2B5EF4-FFF2-40B4-BE49-F238E27FC236}">
                <a16:creationId xmlns:a16="http://schemas.microsoft.com/office/drawing/2014/main" id="{3509A48D-2448-96A2-DE8E-CC37CFBB83C0}"/>
              </a:ext>
            </a:extLst>
          </p:cNvPr>
          <p:cNvPicPr>
            <a:picLocks noChangeAspect="1"/>
          </p:cNvPicPr>
          <p:nvPr/>
        </p:nvPicPr>
        <p:blipFill>
          <a:blip r:embed="rId3"/>
          <a:stretch>
            <a:fillRect/>
          </a:stretch>
        </p:blipFill>
        <p:spPr>
          <a:xfrm>
            <a:off x="2933700" y="3098800"/>
            <a:ext cx="12420600" cy="4313529"/>
          </a:xfrm>
          <a:prstGeom prst="rect">
            <a:avLst/>
          </a:prstGeom>
        </p:spPr>
      </p:pic>
      <p:sp>
        <p:nvSpPr>
          <p:cNvPr id="2" name="object 22" descr="Family Math Night - Operations and Algebraic Thinking Activity 3a: Race to 100&#10;&#10;&#10;">
            <a:extLst>
              <a:ext uri="{FF2B5EF4-FFF2-40B4-BE49-F238E27FC236}">
                <a16:creationId xmlns:a16="http://schemas.microsoft.com/office/drawing/2014/main" id="{34906D75-7A15-1372-EF7A-3213ACA05A43}"/>
              </a:ext>
            </a:extLst>
          </p:cNvPr>
          <p:cNvSpPr txBox="1">
            <a:spLocks/>
          </p:cNvSpPr>
          <p:nvPr/>
        </p:nvSpPr>
        <p:spPr>
          <a:xfrm>
            <a:off x="0" y="0"/>
            <a:ext cx="18059400" cy="1078499"/>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a:solidFill>
                  <a:schemeClr val="bg1"/>
                </a:solidFill>
              </a:rPr>
              <a:t>Race</a:t>
            </a:r>
            <a:r>
              <a:rPr lang="en-US" sz="3350" spc="-100">
                <a:solidFill>
                  <a:schemeClr val="bg1"/>
                </a:solidFill>
              </a:rPr>
              <a:t> </a:t>
            </a:r>
            <a:r>
              <a:rPr lang="en-US" sz="3350">
                <a:solidFill>
                  <a:schemeClr val="bg1"/>
                </a:solidFill>
              </a:rPr>
              <a:t>to</a:t>
            </a:r>
            <a:r>
              <a:rPr lang="en-US" sz="3350" spc="170">
                <a:solidFill>
                  <a:schemeClr val="bg1"/>
                </a:solidFill>
              </a:rPr>
              <a:t> </a:t>
            </a:r>
            <a:r>
              <a:rPr lang="en-US" sz="3350" spc="-25">
                <a:solidFill>
                  <a:schemeClr val="bg1"/>
                </a:solidFill>
              </a:rPr>
              <a:t>100 – Instructions</a:t>
            </a:r>
          </a:p>
          <a:p>
            <a:pPr marL="642620" marR="5080" indent="-630555" algn="ctr">
              <a:lnSpc>
                <a:spcPts val="3820"/>
              </a:lnSpc>
              <a:spcBef>
                <a:spcPts val="409"/>
              </a:spcBef>
            </a:pPr>
            <a:endParaRPr lang="en-US" sz="3350" b="1" spc="-10">
              <a:solidFill>
                <a:schemeClr val="bg1"/>
              </a:solidFill>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55E3E74-3D2F-D24C-BF00-053CBB3283E3}"/>
              </a:ext>
            </a:extLst>
          </p:cNvPr>
          <p:cNvSpPr>
            <a:spLocks noGrp="1"/>
          </p:cNvSpPr>
          <p:nvPr>
            <p:ph type="title"/>
          </p:nvPr>
        </p:nvSpPr>
        <p:spPr>
          <a:xfrm>
            <a:off x="5801851" y="-515526"/>
            <a:ext cx="6723800" cy="515526"/>
          </a:xfrm>
        </p:spPr>
        <p:txBody>
          <a:bodyPr wrap="square" lIns="0" tIns="0" rIns="0" bIns="0" anchor="b">
            <a:spAutoFit/>
          </a:bodyPr>
          <a:lstStyle/>
          <a:p>
            <a:r>
              <a:rPr lang="en-US">
                <a:solidFill>
                  <a:schemeClr val="bg2"/>
                </a:solidFill>
              </a:rPr>
              <a:t>Race to 100 – Family Prompts</a:t>
            </a:r>
          </a:p>
        </p:txBody>
      </p:sp>
      <p:sp>
        <p:nvSpPr>
          <p:cNvPr id="2" name="object 22" descr="Family Math Night - Operations and Algebraic Thinking Activity 3a: Race to 100&#10;&#10;&#10;">
            <a:extLst>
              <a:ext uri="{FF2B5EF4-FFF2-40B4-BE49-F238E27FC236}">
                <a16:creationId xmlns:a16="http://schemas.microsoft.com/office/drawing/2014/main" id="{2DA21B76-13AE-EA5E-47E6-E7256DA699F1}"/>
              </a:ext>
            </a:extLst>
          </p:cNvPr>
          <p:cNvSpPr txBox="1">
            <a:spLocks/>
          </p:cNvSpPr>
          <p:nvPr/>
        </p:nvSpPr>
        <p:spPr>
          <a:xfrm>
            <a:off x="0" y="0"/>
            <a:ext cx="18059400" cy="1078499"/>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a:solidFill>
                  <a:schemeClr val="bg1"/>
                </a:solidFill>
              </a:rPr>
              <a:t>Race</a:t>
            </a:r>
            <a:r>
              <a:rPr lang="en-US" sz="3350" spc="-100">
                <a:solidFill>
                  <a:schemeClr val="bg1"/>
                </a:solidFill>
              </a:rPr>
              <a:t> </a:t>
            </a:r>
            <a:r>
              <a:rPr lang="en-US" sz="3350">
                <a:solidFill>
                  <a:schemeClr val="bg1"/>
                </a:solidFill>
              </a:rPr>
              <a:t>to</a:t>
            </a:r>
            <a:r>
              <a:rPr lang="en-US" sz="3350" spc="170">
                <a:solidFill>
                  <a:schemeClr val="bg1"/>
                </a:solidFill>
              </a:rPr>
              <a:t> </a:t>
            </a:r>
            <a:r>
              <a:rPr lang="en-US" sz="3350" spc="-25">
                <a:solidFill>
                  <a:schemeClr val="bg1"/>
                </a:solidFill>
              </a:rPr>
              <a:t>100 – Family Prompts</a:t>
            </a:r>
          </a:p>
          <a:p>
            <a:pPr marL="642620" marR="5080" indent="-630555" algn="ctr">
              <a:lnSpc>
                <a:spcPts val="3820"/>
              </a:lnSpc>
              <a:spcBef>
                <a:spcPts val="409"/>
              </a:spcBef>
            </a:pPr>
            <a:endParaRPr lang="en-US" sz="3350" b="1" spc="-10">
              <a:solidFill>
                <a:schemeClr val="tx2">
                  <a:lumMod val="40000"/>
                  <a:lumOff val="60000"/>
                </a:schemeClr>
              </a:solidFill>
              <a:latin typeface="Arial" panose="020B0604020202020204" pitchFamily="34" charset="0"/>
              <a:cs typeface="Arial" panose="020B0604020202020204" pitchFamily="34" charset="0"/>
            </a:endParaRPr>
          </a:p>
        </p:txBody>
      </p:sp>
      <p:sp>
        <p:nvSpPr>
          <p:cNvPr id="4" name="TextBox 5">
            <a:extLst>
              <a:ext uri="{FF2B5EF4-FFF2-40B4-BE49-F238E27FC236}">
                <a16:creationId xmlns:a16="http://schemas.microsoft.com/office/drawing/2014/main" id="{7EAB274F-772D-AD90-7BDF-46EDC3244837}"/>
              </a:ext>
            </a:extLst>
          </p:cNvPr>
          <p:cNvSpPr txBox="1"/>
          <p:nvPr/>
        </p:nvSpPr>
        <p:spPr>
          <a:xfrm>
            <a:off x="4502671" y="2162200"/>
            <a:ext cx="9054058" cy="523220"/>
          </a:xfrm>
          <a:prstGeom prst="rect">
            <a:avLst/>
          </a:prstGeom>
          <a:noFill/>
        </p:spPr>
        <p:txBody>
          <a:bodyPr wrap="square">
            <a:spAutoFit/>
          </a:bodyPr>
          <a:lstStyle>
            <a:defPPr>
              <a:defRPr kern="0"/>
            </a:defPPr>
          </a:lstStyle>
          <a:p>
            <a:pPr algn="ctr"/>
            <a:r>
              <a:rPr lang="en-US" sz="2800">
                <a:solidFill>
                  <a:srgbClr val="102649"/>
                </a:solidFill>
                <a:latin typeface="+mn-lt"/>
              </a:rPr>
              <a:t>Ask any of the following questions as you play the game.</a:t>
            </a:r>
          </a:p>
        </p:txBody>
      </p:sp>
      <p:pic>
        <p:nvPicPr>
          <p:cNvPr id="3" name="Picture 2" descr="Family Prompts&#10;Throughout the game ask your child whether he/she has 10 or more units and can exchange them for a 10 bar.&#10;Ask your child how many units he/she has in total throughout the game. Then, which player is closest to 100?&#10;Can you give an example of other things we could count like this?&#10;When/why was it helpful to use the bars instead of the unit blocks?&#10;">
            <a:extLst>
              <a:ext uri="{FF2B5EF4-FFF2-40B4-BE49-F238E27FC236}">
                <a16:creationId xmlns:a16="http://schemas.microsoft.com/office/drawing/2014/main" id="{3DF841A6-2FD0-F37C-1389-7327834D216F}"/>
              </a:ext>
            </a:extLst>
          </p:cNvPr>
          <p:cNvPicPr>
            <a:picLocks noChangeAspect="1"/>
          </p:cNvPicPr>
          <p:nvPr/>
        </p:nvPicPr>
        <p:blipFill>
          <a:blip r:embed="rId2"/>
          <a:stretch>
            <a:fillRect/>
          </a:stretch>
        </p:blipFill>
        <p:spPr>
          <a:xfrm>
            <a:off x="2400300" y="3327400"/>
            <a:ext cx="13793970" cy="46704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116D7-6219-9249-CC50-461C84FC605B}"/>
              </a:ext>
            </a:extLst>
          </p:cNvPr>
          <p:cNvSpPr>
            <a:spLocks noGrp="1"/>
          </p:cNvSpPr>
          <p:nvPr>
            <p:ph type="title"/>
          </p:nvPr>
        </p:nvSpPr>
        <p:spPr>
          <a:xfrm>
            <a:off x="5801851" y="-515526"/>
            <a:ext cx="6723800" cy="515526"/>
          </a:xfrm>
        </p:spPr>
        <p:txBody>
          <a:bodyPr wrap="square" lIns="0" tIns="0" rIns="0" bIns="0" anchor="b">
            <a:spAutoFit/>
          </a:bodyPr>
          <a:lstStyle/>
          <a:p>
            <a:r>
              <a:rPr lang="en-US">
                <a:solidFill>
                  <a:schemeClr val="bg2"/>
                </a:solidFill>
              </a:rPr>
              <a:t>Race to 100 – Board 1</a:t>
            </a:r>
          </a:p>
        </p:txBody>
      </p:sp>
      <p:sp>
        <p:nvSpPr>
          <p:cNvPr id="4" name="object 22" descr="Family Math Night - Operations and Algebraic Thinking Activity 3a: Race to 100&#10;&#10;&#10;">
            <a:extLst>
              <a:ext uri="{FF2B5EF4-FFF2-40B4-BE49-F238E27FC236}">
                <a16:creationId xmlns:a16="http://schemas.microsoft.com/office/drawing/2014/main" id="{06FEE6D3-4637-B706-FD09-DBF8EF33A45F}"/>
              </a:ext>
            </a:extLst>
          </p:cNvPr>
          <p:cNvSpPr txBox="1">
            <a:spLocks/>
          </p:cNvSpPr>
          <p:nvPr/>
        </p:nvSpPr>
        <p:spPr>
          <a:xfrm>
            <a:off x="0" y="0"/>
            <a:ext cx="18059400" cy="539890"/>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a:solidFill>
                  <a:schemeClr val="bg1"/>
                </a:solidFill>
              </a:rPr>
              <a:t>Race</a:t>
            </a:r>
            <a:r>
              <a:rPr lang="en-US" sz="3350" spc="-100">
                <a:solidFill>
                  <a:schemeClr val="bg1"/>
                </a:solidFill>
              </a:rPr>
              <a:t> </a:t>
            </a:r>
            <a:r>
              <a:rPr lang="en-US" sz="3350">
                <a:solidFill>
                  <a:schemeClr val="bg1"/>
                </a:solidFill>
              </a:rPr>
              <a:t>to</a:t>
            </a:r>
            <a:r>
              <a:rPr lang="en-US" sz="3350" spc="170">
                <a:solidFill>
                  <a:schemeClr val="bg1"/>
                </a:solidFill>
              </a:rPr>
              <a:t> </a:t>
            </a:r>
            <a:r>
              <a:rPr lang="en-US" sz="3350" spc="-25">
                <a:solidFill>
                  <a:schemeClr val="bg1"/>
                </a:solidFill>
              </a:rPr>
              <a:t>100 Game</a:t>
            </a:r>
            <a:endParaRPr lang="en-US" sz="3350" b="1" spc="-10">
              <a:solidFill>
                <a:schemeClr val="tx2">
                  <a:lumMod val="40000"/>
                  <a:lumOff val="60000"/>
                </a:schemeClr>
              </a:solidFill>
              <a:latin typeface="Arial" panose="020B0604020202020204" pitchFamily="34" charset="0"/>
              <a:cs typeface="Arial" panose="020B0604020202020204" pitchFamily="34" charset="0"/>
            </a:endParaRPr>
          </a:p>
        </p:txBody>
      </p:sp>
      <p:pic>
        <p:nvPicPr>
          <p:cNvPr id="17" name="Picture 16" descr="A blue 100 flat.">
            <a:extLst>
              <a:ext uri="{FF2B5EF4-FFF2-40B4-BE49-F238E27FC236}">
                <a16:creationId xmlns:a16="http://schemas.microsoft.com/office/drawing/2014/main" id="{6842FB6A-3796-A594-EB15-A2E8C8D913A4}"/>
              </a:ext>
            </a:extLst>
          </p:cNvPr>
          <p:cNvPicPr>
            <a:picLocks noChangeAspect="1"/>
          </p:cNvPicPr>
          <p:nvPr/>
        </p:nvPicPr>
        <p:blipFill>
          <a:blip r:embed="rId4"/>
          <a:stretch>
            <a:fillRect/>
          </a:stretch>
        </p:blipFill>
        <p:spPr>
          <a:xfrm>
            <a:off x="495300" y="965200"/>
            <a:ext cx="3224946" cy="3369564"/>
          </a:xfrm>
          <a:prstGeom prst="rect">
            <a:avLst/>
          </a:prstGeom>
        </p:spPr>
      </p:pic>
      <p:pic>
        <p:nvPicPr>
          <p:cNvPr id="31" name="object 2" descr="Green 10 rod.">
            <a:extLst>
              <a:ext uri="{FF2B5EF4-FFF2-40B4-BE49-F238E27FC236}">
                <a16:creationId xmlns:a16="http://schemas.microsoft.com/office/drawing/2014/main" id="{19E02DE1-9FA8-F757-52A3-9E64936AB78B}"/>
              </a:ext>
            </a:extLst>
          </p:cNvPr>
          <p:cNvPicPr/>
          <p:nvPr/>
        </p:nvPicPr>
        <p:blipFill>
          <a:blip r:embed="rId5" cstate="print"/>
          <a:stretch>
            <a:fillRect/>
          </a:stretch>
        </p:blipFill>
        <p:spPr>
          <a:xfrm>
            <a:off x="3951314" y="1003515"/>
            <a:ext cx="433014" cy="3369564"/>
          </a:xfrm>
          <a:prstGeom prst="rect">
            <a:avLst/>
          </a:prstGeom>
        </p:spPr>
      </p:pic>
      <p:pic>
        <p:nvPicPr>
          <p:cNvPr id="20" name="Picture 19" descr="yellow 1 unit">
            <a:extLst>
              <a:ext uri="{FF2B5EF4-FFF2-40B4-BE49-F238E27FC236}">
                <a16:creationId xmlns:a16="http://schemas.microsoft.com/office/drawing/2014/main" id="{DB3062AB-C33D-E6C3-0C0B-EE2008D496F3}"/>
              </a:ext>
            </a:extLst>
          </p:cNvPr>
          <p:cNvPicPr>
            <a:picLocks noChangeAspect="1"/>
          </p:cNvPicPr>
          <p:nvPr/>
        </p:nvPicPr>
        <p:blipFill>
          <a:blip r:embed="rId6"/>
          <a:stretch>
            <a:fillRect/>
          </a:stretch>
        </p:blipFill>
        <p:spPr>
          <a:xfrm>
            <a:off x="10247886" y="964407"/>
            <a:ext cx="590505" cy="539890"/>
          </a:xfrm>
          <a:prstGeom prst="rect">
            <a:avLst/>
          </a:prstGeom>
        </p:spPr>
      </p:pic>
      <p:pic>
        <p:nvPicPr>
          <p:cNvPr id="21" name="Picture 20" descr="yellow 1 unit">
            <a:extLst>
              <a:ext uri="{FF2B5EF4-FFF2-40B4-BE49-F238E27FC236}">
                <a16:creationId xmlns:a16="http://schemas.microsoft.com/office/drawing/2014/main" id="{FD6572CE-74A5-D12C-A4DC-D5D6D4F37E77}"/>
              </a:ext>
            </a:extLst>
          </p:cNvPr>
          <p:cNvPicPr>
            <a:picLocks noChangeAspect="1"/>
          </p:cNvPicPr>
          <p:nvPr/>
        </p:nvPicPr>
        <p:blipFill>
          <a:blip r:embed="rId6"/>
          <a:stretch>
            <a:fillRect/>
          </a:stretch>
        </p:blipFill>
        <p:spPr>
          <a:xfrm>
            <a:off x="10275091" y="2979674"/>
            <a:ext cx="590505" cy="539890"/>
          </a:xfrm>
          <a:prstGeom prst="rect">
            <a:avLst/>
          </a:prstGeom>
        </p:spPr>
      </p:pic>
      <p:pic>
        <p:nvPicPr>
          <p:cNvPr id="22" name="Picture 21" descr="yellow 1 unit">
            <a:extLst>
              <a:ext uri="{FF2B5EF4-FFF2-40B4-BE49-F238E27FC236}">
                <a16:creationId xmlns:a16="http://schemas.microsoft.com/office/drawing/2014/main" id="{C0311DAB-1F24-A2BA-F446-91F780D70B64}"/>
              </a:ext>
            </a:extLst>
          </p:cNvPr>
          <p:cNvPicPr>
            <a:picLocks noChangeAspect="1"/>
          </p:cNvPicPr>
          <p:nvPr/>
        </p:nvPicPr>
        <p:blipFill>
          <a:blip r:embed="rId6"/>
          <a:stretch>
            <a:fillRect/>
          </a:stretch>
        </p:blipFill>
        <p:spPr>
          <a:xfrm>
            <a:off x="11113234" y="934793"/>
            <a:ext cx="590505" cy="539890"/>
          </a:xfrm>
          <a:prstGeom prst="rect">
            <a:avLst/>
          </a:prstGeom>
        </p:spPr>
      </p:pic>
      <p:pic>
        <p:nvPicPr>
          <p:cNvPr id="23" name="Picture 22" descr="yellow 1 unit">
            <a:extLst>
              <a:ext uri="{FF2B5EF4-FFF2-40B4-BE49-F238E27FC236}">
                <a16:creationId xmlns:a16="http://schemas.microsoft.com/office/drawing/2014/main" id="{0758326C-2E0B-63C4-EB2B-65802C4C8FDA}"/>
              </a:ext>
            </a:extLst>
          </p:cNvPr>
          <p:cNvPicPr>
            <a:picLocks noChangeAspect="1"/>
          </p:cNvPicPr>
          <p:nvPr/>
        </p:nvPicPr>
        <p:blipFill>
          <a:blip r:embed="rId6"/>
          <a:stretch>
            <a:fillRect/>
          </a:stretch>
        </p:blipFill>
        <p:spPr>
          <a:xfrm>
            <a:off x="11153827" y="2953185"/>
            <a:ext cx="590505" cy="539890"/>
          </a:xfrm>
          <a:prstGeom prst="rect">
            <a:avLst/>
          </a:prstGeom>
        </p:spPr>
      </p:pic>
      <p:pic>
        <p:nvPicPr>
          <p:cNvPr id="24" name="Picture 23" descr="yellow 1 unit">
            <a:extLst>
              <a:ext uri="{FF2B5EF4-FFF2-40B4-BE49-F238E27FC236}">
                <a16:creationId xmlns:a16="http://schemas.microsoft.com/office/drawing/2014/main" id="{719B134D-4AD4-67FA-4D96-A7C26468D1C5}"/>
              </a:ext>
            </a:extLst>
          </p:cNvPr>
          <p:cNvPicPr>
            <a:picLocks noChangeAspect="1"/>
          </p:cNvPicPr>
          <p:nvPr/>
        </p:nvPicPr>
        <p:blipFill>
          <a:blip r:embed="rId6"/>
          <a:stretch>
            <a:fillRect/>
          </a:stretch>
        </p:blipFill>
        <p:spPr>
          <a:xfrm>
            <a:off x="10275090" y="3681570"/>
            <a:ext cx="590505" cy="539890"/>
          </a:xfrm>
          <a:prstGeom prst="rect">
            <a:avLst/>
          </a:prstGeom>
        </p:spPr>
      </p:pic>
      <p:pic>
        <p:nvPicPr>
          <p:cNvPr id="25" name="Picture 24" descr="yellow 1 unit">
            <a:extLst>
              <a:ext uri="{FF2B5EF4-FFF2-40B4-BE49-F238E27FC236}">
                <a16:creationId xmlns:a16="http://schemas.microsoft.com/office/drawing/2014/main" id="{072297EA-2E95-4C88-7BD6-ABDF7AB90004}"/>
              </a:ext>
            </a:extLst>
          </p:cNvPr>
          <p:cNvPicPr>
            <a:picLocks noChangeAspect="1"/>
          </p:cNvPicPr>
          <p:nvPr/>
        </p:nvPicPr>
        <p:blipFill>
          <a:blip r:embed="rId6"/>
          <a:stretch>
            <a:fillRect/>
          </a:stretch>
        </p:blipFill>
        <p:spPr>
          <a:xfrm>
            <a:off x="10247886" y="1605026"/>
            <a:ext cx="590505" cy="539890"/>
          </a:xfrm>
          <a:prstGeom prst="rect">
            <a:avLst/>
          </a:prstGeom>
        </p:spPr>
      </p:pic>
      <p:pic>
        <p:nvPicPr>
          <p:cNvPr id="26" name="Picture 25" descr="yellow 1 unit">
            <a:extLst>
              <a:ext uri="{FF2B5EF4-FFF2-40B4-BE49-F238E27FC236}">
                <a16:creationId xmlns:a16="http://schemas.microsoft.com/office/drawing/2014/main" id="{89C174FE-D348-FD9E-57EC-6D4886F5B061}"/>
              </a:ext>
            </a:extLst>
          </p:cNvPr>
          <p:cNvPicPr>
            <a:picLocks noChangeAspect="1"/>
          </p:cNvPicPr>
          <p:nvPr/>
        </p:nvPicPr>
        <p:blipFill>
          <a:blip r:embed="rId6"/>
          <a:stretch>
            <a:fillRect/>
          </a:stretch>
        </p:blipFill>
        <p:spPr>
          <a:xfrm>
            <a:off x="10275091" y="2291904"/>
            <a:ext cx="590505" cy="539890"/>
          </a:xfrm>
          <a:prstGeom prst="rect">
            <a:avLst/>
          </a:prstGeom>
        </p:spPr>
      </p:pic>
      <p:pic>
        <p:nvPicPr>
          <p:cNvPr id="27" name="Picture 26" descr="yellow 1 unit">
            <a:extLst>
              <a:ext uri="{FF2B5EF4-FFF2-40B4-BE49-F238E27FC236}">
                <a16:creationId xmlns:a16="http://schemas.microsoft.com/office/drawing/2014/main" id="{7B94057D-4B59-5906-964B-136670D10D17}"/>
              </a:ext>
            </a:extLst>
          </p:cNvPr>
          <p:cNvPicPr>
            <a:picLocks noChangeAspect="1"/>
          </p:cNvPicPr>
          <p:nvPr/>
        </p:nvPicPr>
        <p:blipFill>
          <a:blip r:embed="rId6"/>
          <a:stretch>
            <a:fillRect/>
          </a:stretch>
        </p:blipFill>
        <p:spPr>
          <a:xfrm>
            <a:off x="11095151" y="1605026"/>
            <a:ext cx="590505" cy="539890"/>
          </a:xfrm>
          <a:prstGeom prst="rect">
            <a:avLst/>
          </a:prstGeom>
        </p:spPr>
      </p:pic>
      <p:pic>
        <p:nvPicPr>
          <p:cNvPr id="28" name="Picture 27" descr="yellow 1 unit">
            <a:extLst>
              <a:ext uri="{FF2B5EF4-FFF2-40B4-BE49-F238E27FC236}">
                <a16:creationId xmlns:a16="http://schemas.microsoft.com/office/drawing/2014/main" id="{29E858E6-AAF6-55F6-967A-1938415D1BAF}"/>
              </a:ext>
            </a:extLst>
          </p:cNvPr>
          <p:cNvPicPr>
            <a:picLocks noChangeAspect="1"/>
          </p:cNvPicPr>
          <p:nvPr/>
        </p:nvPicPr>
        <p:blipFill>
          <a:blip r:embed="rId6"/>
          <a:stretch>
            <a:fillRect/>
          </a:stretch>
        </p:blipFill>
        <p:spPr>
          <a:xfrm>
            <a:off x="11153827" y="2275259"/>
            <a:ext cx="590505" cy="539890"/>
          </a:xfrm>
          <a:prstGeom prst="rect">
            <a:avLst/>
          </a:prstGeom>
        </p:spPr>
      </p:pic>
      <p:pic>
        <p:nvPicPr>
          <p:cNvPr id="29" name="Picture 28" descr="yellow 1 unit">
            <a:extLst>
              <a:ext uri="{FF2B5EF4-FFF2-40B4-BE49-F238E27FC236}">
                <a16:creationId xmlns:a16="http://schemas.microsoft.com/office/drawing/2014/main" id="{6762B4FA-6DAA-0DF3-0ED4-800E307E4745}"/>
              </a:ext>
            </a:extLst>
          </p:cNvPr>
          <p:cNvPicPr>
            <a:picLocks noChangeAspect="1"/>
          </p:cNvPicPr>
          <p:nvPr/>
        </p:nvPicPr>
        <p:blipFill>
          <a:blip r:embed="rId6"/>
          <a:stretch>
            <a:fillRect/>
          </a:stretch>
        </p:blipFill>
        <p:spPr>
          <a:xfrm>
            <a:off x="11197660" y="3654127"/>
            <a:ext cx="590505" cy="539890"/>
          </a:xfrm>
          <a:prstGeom prst="rect">
            <a:avLst/>
          </a:prstGeom>
        </p:spPr>
      </p:pic>
      <p:pic>
        <p:nvPicPr>
          <p:cNvPr id="30" name="PowerPoint Dice" descr="die">
            <a:hlinkClick r:id="" action="ppaction://media"/>
            <a:extLst>
              <a:ext uri="{FF2B5EF4-FFF2-40B4-BE49-F238E27FC236}">
                <a16:creationId xmlns:a16="http://schemas.microsoft.com/office/drawing/2014/main" id="{49F85615-3565-2243-B95C-9509906E7E8E}"/>
              </a:ext>
            </a:extLst>
          </p:cNvPr>
          <p:cNvPicPr>
            <a:picLocks noChangeAspect="1"/>
          </p:cNvPicPr>
          <p:nvPr>
            <a:videoFile r:link="rId2"/>
            <p:extLst>
              <p:ext uri="{DAA4B4D4-6D71-4841-9C94-3DE7FCFB9230}">
                <p14:media xmlns:p14="http://schemas.microsoft.com/office/powerpoint/2010/main" r:embed="rId1"/>
              </p:ext>
            </p:extLst>
          </p:nvPr>
        </p:nvPicPr>
        <p:blipFill>
          <a:blip r:embed="rId7"/>
          <a:stretch>
            <a:fillRect/>
          </a:stretch>
        </p:blipFill>
        <p:spPr>
          <a:xfrm>
            <a:off x="16300891" y="2946400"/>
            <a:ext cx="1263209" cy="1263209"/>
          </a:xfrm>
          <a:prstGeom prst="roundRect">
            <a:avLst/>
          </a:prstGeom>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pic>
      <p:pic>
        <p:nvPicPr>
          <p:cNvPr id="32" name="PowerPoint Dice" descr="die">
            <a:hlinkClick r:id="" action="ppaction://media"/>
            <a:extLst>
              <a:ext uri="{FF2B5EF4-FFF2-40B4-BE49-F238E27FC236}">
                <a16:creationId xmlns:a16="http://schemas.microsoft.com/office/drawing/2014/main" id="{3E12F7C2-BFEB-7143-0C50-40D8C9F66B0C}"/>
              </a:ext>
            </a:extLst>
          </p:cNvPr>
          <p:cNvPicPr>
            <a:picLocks noChangeAspect="1"/>
          </p:cNvPicPr>
          <p:nvPr>
            <a:videoFile r:link="rId2"/>
            <p:extLst>
              <p:ext uri="{DAA4B4D4-6D71-4841-9C94-3DE7FCFB9230}">
                <p14:media xmlns:p14="http://schemas.microsoft.com/office/powerpoint/2010/main" r:embed="rId1"/>
              </p:ext>
            </p:extLst>
          </p:nvPr>
        </p:nvPicPr>
        <p:blipFill>
          <a:blip r:embed="rId7">
            <a:duotone>
              <a:prstClr val="black"/>
              <a:schemeClr val="accent5">
                <a:tint val="45000"/>
                <a:satMod val="400000"/>
              </a:schemeClr>
            </a:duotone>
          </a:blip>
          <a:stretch>
            <a:fillRect/>
          </a:stretch>
        </p:blipFill>
        <p:spPr>
          <a:xfrm>
            <a:off x="16300891" y="856299"/>
            <a:ext cx="1263209" cy="1263209"/>
          </a:xfrm>
          <a:prstGeom prst="roundRect">
            <a:avLst/>
          </a:prstGeom>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pic>
      <p:sp>
        <p:nvSpPr>
          <p:cNvPr id="39" name="Rectangle 38" descr="My Race to 100 rectangle space">
            <a:extLst>
              <a:ext uri="{FF2B5EF4-FFF2-40B4-BE49-F238E27FC236}">
                <a16:creationId xmlns:a16="http://schemas.microsoft.com/office/drawing/2014/main" id="{AB1553C5-5CAE-19FE-3EAB-075C6470C7CE}"/>
              </a:ext>
            </a:extLst>
          </p:cNvPr>
          <p:cNvSpPr/>
          <p:nvPr/>
        </p:nvSpPr>
        <p:spPr>
          <a:xfrm>
            <a:off x="452373" y="4636238"/>
            <a:ext cx="17068800" cy="4305085"/>
          </a:xfrm>
          <a:prstGeom prst="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E9019462-1786-466B-20D3-28BE32941402}"/>
              </a:ext>
            </a:extLst>
          </p:cNvPr>
          <p:cNvSpPr txBox="1"/>
          <p:nvPr/>
        </p:nvSpPr>
        <p:spPr>
          <a:xfrm>
            <a:off x="7937514" y="4758488"/>
            <a:ext cx="2409634" cy="461665"/>
          </a:xfrm>
          <a:prstGeom prst="rect">
            <a:avLst/>
          </a:prstGeom>
          <a:noFill/>
        </p:spPr>
        <p:txBody>
          <a:bodyPr wrap="none" rtlCol="0">
            <a:spAutoFit/>
          </a:bodyPr>
          <a:lstStyle/>
          <a:p>
            <a:r>
              <a:rPr lang="en-US" sz="2400" b="1"/>
              <a:t>My Race to 100</a:t>
            </a:r>
          </a:p>
        </p:txBody>
      </p:sp>
      <p:pic>
        <p:nvPicPr>
          <p:cNvPr id="41" name="object 2" descr="Green 10 rod.">
            <a:extLst>
              <a:ext uri="{FF2B5EF4-FFF2-40B4-BE49-F238E27FC236}">
                <a16:creationId xmlns:a16="http://schemas.microsoft.com/office/drawing/2014/main" id="{C506ACFF-A7B0-24A1-F20E-AF7D90DC219C}"/>
              </a:ext>
            </a:extLst>
          </p:cNvPr>
          <p:cNvPicPr/>
          <p:nvPr/>
        </p:nvPicPr>
        <p:blipFill>
          <a:blip r:embed="rId5" cstate="print"/>
          <a:stretch>
            <a:fillRect/>
          </a:stretch>
        </p:blipFill>
        <p:spPr>
          <a:xfrm>
            <a:off x="4498240" y="965200"/>
            <a:ext cx="433014" cy="3369564"/>
          </a:xfrm>
          <a:prstGeom prst="rect">
            <a:avLst/>
          </a:prstGeom>
        </p:spPr>
      </p:pic>
      <p:pic>
        <p:nvPicPr>
          <p:cNvPr id="42" name="object 2" descr="Green 10 rod.">
            <a:extLst>
              <a:ext uri="{FF2B5EF4-FFF2-40B4-BE49-F238E27FC236}">
                <a16:creationId xmlns:a16="http://schemas.microsoft.com/office/drawing/2014/main" id="{1AF94988-69CE-0434-7087-36D53EF56747}"/>
              </a:ext>
            </a:extLst>
          </p:cNvPr>
          <p:cNvPicPr/>
          <p:nvPr/>
        </p:nvPicPr>
        <p:blipFill>
          <a:blip r:embed="rId5" cstate="print"/>
          <a:stretch>
            <a:fillRect/>
          </a:stretch>
        </p:blipFill>
        <p:spPr>
          <a:xfrm>
            <a:off x="5098206" y="1003515"/>
            <a:ext cx="433014" cy="3369564"/>
          </a:xfrm>
          <a:prstGeom prst="rect">
            <a:avLst/>
          </a:prstGeom>
        </p:spPr>
      </p:pic>
      <p:pic>
        <p:nvPicPr>
          <p:cNvPr id="43" name="object 2" descr="Green 10 rod.">
            <a:extLst>
              <a:ext uri="{FF2B5EF4-FFF2-40B4-BE49-F238E27FC236}">
                <a16:creationId xmlns:a16="http://schemas.microsoft.com/office/drawing/2014/main" id="{CC8459A9-1E23-1FB2-F849-C909456AE6DF}"/>
              </a:ext>
            </a:extLst>
          </p:cNvPr>
          <p:cNvPicPr/>
          <p:nvPr/>
        </p:nvPicPr>
        <p:blipFill>
          <a:blip r:embed="rId5" cstate="print"/>
          <a:stretch>
            <a:fillRect/>
          </a:stretch>
        </p:blipFill>
        <p:spPr>
          <a:xfrm>
            <a:off x="5683005" y="996922"/>
            <a:ext cx="433014" cy="3369564"/>
          </a:xfrm>
          <a:prstGeom prst="rect">
            <a:avLst/>
          </a:prstGeom>
        </p:spPr>
      </p:pic>
      <p:pic>
        <p:nvPicPr>
          <p:cNvPr id="44" name="object 2" descr="Green 10 rod.">
            <a:extLst>
              <a:ext uri="{FF2B5EF4-FFF2-40B4-BE49-F238E27FC236}">
                <a16:creationId xmlns:a16="http://schemas.microsoft.com/office/drawing/2014/main" id="{0A2A3BBB-4028-1FD2-5724-7ED336F00EA2}"/>
              </a:ext>
            </a:extLst>
          </p:cNvPr>
          <p:cNvPicPr/>
          <p:nvPr/>
        </p:nvPicPr>
        <p:blipFill>
          <a:blip r:embed="rId5" cstate="print"/>
          <a:stretch>
            <a:fillRect/>
          </a:stretch>
        </p:blipFill>
        <p:spPr>
          <a:xfrm>
            <a:off x="6283569" y="973121"/>
            <a:ext cx="433014" cy="3369564"/>
          </a:xfrm>
          <a:prstGeom prst="rect">
            <a:avLst/>
          </a:prstGeom>
        </p:spPr>
      </p:pic>
      <p:pic>
        <p:nvPicPr>
          <p:cNvPr id="45" name="object 2" descr="Green 10 rod.">
            <a:extLst>
              <a:ext uri="{FF2B5EF4-FFF2-40B4-BE49-F238E27FC236}">
                <a16:creationId xmlns:a16="http://schemas.microsoft.com/office/drawing/2014/main" id="{5E8EEA69-2F99-71FA-4025-04CE7EE58A06}"/>
              </a:ext>
            </a:extLst>
          </p:cNvPr>
          <p:cNvPicPr/>
          <p:nvPr/>
        </p:nvPicPr>
        <p:blipFill>
          <a:blip r:embed="rId5" cstate="print"/>
          <a:stretch>
            <a:fillRect/>
          </a:stretch>
        </p:blipFill>
        <p:spPr>
          <a:xfrm>
            <a:off x="6927069" y="965200"/>
            <a:ext cx="433014" cy="3369564"/>
          </a:xfrm>
          <a:prstGeom prst="rect">
            <a:avLst/>
          </a:prstGeom>
        </p:spPr>
      </p:pic>
      <p:pic>
        <p:nvPicPr>
          <p:cNvPr id="46" name="object 2" descr="Green 10 rod.">
            <a:extLst>
              <a:ext uri="{FF2B5EF4-FFF2-40B4-BE49-F238E27FC236}">
                <a16:creationId xmlns:a16="http://schemas.microsoft.com/office/drawing/2014/main" id="{869892F6-36F4-3F78-CC2B-D92563D26A77}"/>
              </a:ext>
            </a:extLst>
          </p:cNvPr>
          <p:cNvPicPr/>
          <p:nvPr/>
        </p:nvPicPr>
        <p:blipFill>
          <a:blip r:embed="rId5" cstate="print"/>
          <a:stretch>
            <a:fillRect/>
          </a:stretch>
        </p:blipFill>
        <p:spPr>
          <a:xfrm>
            <a:off x="7517200" y="964407"/>
            <a:ext cx="433014" cy="3369564"/>
          </a:xfrm>
          <a:prstGeom prst="rect">
            <a:avLst/>
          </a:prstGeom>
        </p:spPr>
      </p:pic>
      <p:pic>
        <p:nvPicPr>
          <p:cNvPr id="47" name="object 2" descr="Green 10 rod.">
            <a:extLst>
              <a:ext uri="{FF2B5EF4-FFF2-40B4-BE49-F238E27FC236}">
                <a16:creationId xmlns:a16="http://schemas.microsoft.com/office/drawing/2014/main" id="{26CB3102-A0BD-94FB-43FD-5B4CE29F70D2}"/>
              </a:ext>
            </a:extLst>
          </p:cNvPr>
          <p:cNvPicPr/>
          <p:nvPr/>
        </p:nvPicPr>
        <p:blipFill>
          <a:blip r:embed="rId5" cstate="print"/>
          <a:stretch>
            <a:fillRect/>
          </a:stretch>
        </p:blipFill>
        <p:spPr>
          <a:xfrm>
            <a:off x="8167416" y="964407"/>
            <a:ext cx="433014" cy="3369564"/>
          </a:xfrm>
          <a:prstGeom prst="rect">
            <a:avLst/>
          </a:prstGeom>
        </p:spPr>
      </p:pic>
      <p:pic>
        <p:nvPicPr>
          <p:cNvPr id="48" name="object 2" descr="Green 10 rod.">
            <a:extLst>
              <a:ext uri="{FF2B5EF4-FFF2-40B4-BE49-F238E27FC236}">
                <a16:creationId xmlns:a16="http://schemas.microsoft.com/office/drawing/2014/main" id="{4E94FB13-7921-009E-963A-EE6CDE5F76DB}"/>
              </a:ext>
            </a:extLst>
          </p:cNvPr>
          <p:cNvPicPr/>
          <p:nvPr/>
        </p:nvPicPr>
        <p:blipFill>
          <a:blip r:embed="rId5" cstate="print"/>
          <a:stretch>
            <a:fillRect/>
          </a:stretch>
        </p:blipFill>
        <p:spPr>
          <a:xfrm>
            <a:off x="8770266" y="964407"/>
            <a:ext cx="433014" cy="3369564"/>
          </a:xfrm>
          <a:prstGeom prst="rect">
            <a:avLst/>
          </a:prstGeom>
        </p:spPr>
      </p:pic>
      <p:pic>
        <p:nvPicPr>
          <p:cNvPr id="49" name="object 2" descr="Green 10 rod.">
            <a:extLst>
              <a:ext uri="{FF2B5EF4-FFF2-40B4-BE49-F238E27FC236}">
                <a16:creationId xmlns:a16="http://schemas.microsoft.com/office/drawing/2014/main" id="{566FA3C9-6A5B-9BF1-F561-5A1279240698}"/>
              </a:ext>
            </a:extLst>
          </p:cNvPr>
          <p:cNvPicPr/>
          <p:nvPr/>
        </p:nvPicPr>
        <p:blipFill>
          <a:blip r:embed="rId5" cstate="print"/>
          <a:stretch>
            <a:fillRect/>
          </a:stretch>
        </p:blipFill>
        <p:spPr>
          <a:xfrm>
            <a:off x="9359336" y="942428"/>
            <a:ext cx="433014" cy="3369564"/>
          </a:xfrm>
          <a:prstGeom prst="rect">
            <a:avLst/>
          </a:prstGeom>
        </p:spPr>
      </p:pic>
      <p:sp>
        <p:nvSpPr>
          <p:cNvPr id="51" name="TextBox 50">
            <a:extLst>
              <a:ext uri="{FF2B5EF4-FFF2-40B4-BE49-F238E27FC236}">
                <a16:creationId xmlns:a16="http://schemas.microsoft.com/office/drawing/2014/main" id="{567C0ED2-6EA3-65F7-17AE-C7036F47709A}"/>
              </a:ext>
            </a:extLst>
          </p:cNvPr>
          <p:cNvSpPr txBox="1"/>
          <p:nvPr/>
        </p:nvSpPr>
        <p:spPr>
          <a:xfrm>
            <a:off x="12746271" y="828352"/>
            <a:ext cx="2948321" cy="646331"/>
          </a:xfrm>
          <a:prstGeom prst="rect">
            <a:avLst/>
          </a:prstGeom>
          <a:noFill/>
        </p:spPr>
        <p:txBody>
          <a:bodyPr wrap="square">
            <a:spAutoFit/>
          </a:bodyPr>
          <a:lstStyle/>
          <a:p>
            <a:r>
              <a:rPr lang="en-US" b="1">
                <a:latin typeface="Arial" panose="020B0604020202020204" pitchFamily="34" charset="0"/>
                <a:cs typeface="Arial" panose="020B0604020202020204" pitchFamily="34" charset="0"/>
              </a:rPr>
              <a:t>Click each die to roll, </a:t>
            </a:r>
          </a:p>
          <a:p>
            <a:r>
              <a:rPr lang="en-US" b="1">
                <a:latin typeface="Arial" panose="020B0604020202020204" pitchFamily="34" charset="0"/>
                <a:cs typeface="Arial" panose="020B0604020202020204" pitchFamily="34" charset="0"/>
              </a:rPr>
              <a:t>Click each again to stop</a:t>
            </a:r>
            <a:r>
              <a:rPr lang="en-US" b="1"/>
              <a:t>.</a:t>
            </a:r>
          </a:p>
        </p:txBody>
      </p:sp>
      <p:sp>
        <p:nvSpPr>
          <p:cNvPr id="3" name="TextBox 2">
            <a:extLst>
              <a:ext uri="{FF2B5EF4-FFF2-40B4-BE49-F238E27FC236}">
                <a16:creationId xmlns:a16="http://schemas.microsoft.com/office/drawing/2014/main" id="{23953760-069C-9B5B-27E8-711F2CF8D898}"/>
              </a:ext>
            </a:extLst>
          </p:cNvPr>
          <p:cNvSpPr txBox="1"/>
          <p:nvPr/>
        </p:nvSpPr>
        <p:spPr>
          <a:xfrm>
            <a:off x="1367707" y="9103890"/>
            <a:ext cx="16416272" cy="954107"/>
          </a:xfrm>
          <a:prstGeom prst="rect">
            <a:avLst/>
          </a:prstGeom>
          <a:noFill/>
        </p:spPr>
        <p:txBody>
          <a:bodyPr wrap="square">
            <a:spAutoFit/>
          </a:bodyPr>
          <a:lstStyle/>
          <a:p>
            <a:pPr algn="ctr"/>
            <a:r>
              <a:rPr lang="en-US" sz="2800" b="1" i="0" u="none" strike="noStrike" baseline="0">
                <a:solidFill>
                  <a:srgbClr val="102649"/>
                </a:solidFill>
                <a:latin typeface="+mn-lt"/>
              </a:rPr>
              <a:t>Family Prompts</a:t>
            </a:r>
          </a:p>
          <a:p>
            <a:r>
              <a:rPr lang="en-US" sz="2800" b="0" i="0" u="none" strike="noStrike" baseline="0">
                <a:solidFill>
                  <a:srgbClr val="102649"/>
                </a:solidFill>
                <a:latin typeface="+mn-lt"/>
              </a:rPr>
              <a:t>Throughout the game ask your child whether he/she has 10 or more units and can exchange them for a 10 bar.</a:t>
            </a:r>
          </a:p>
        </p:txBody>
      </p:sp>
    </p:spTree>
    <p:extLst>
      <p:ext uri="{BB962C8B-B14F-4D97-AF65-F5344CB8AC3E}">
        <p14:creationId xmlns:p14="http://schemas.microsoft.com/office/powerpoint/2010/main" val="136277529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0"/>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0"/>
                                        </p:tgtEl>
                                      </p:cBhvr>
                                    </p:cmd>
                                  </p:childTnLst>
                                </p:cTn>
                              </p:par>
                            </p:childTnLst>
                          </p:cTn>
                        </p:par>
                      </p:childTnLst>
                    </p:cTn>
                  </p:par>
                </p:childTnLst>
              </p:cTn>
              <p:nextCondLst>
                <p:cond evt="onClick" delay="0">
                  <p:tgtEl>
                    <p:spTgt spid="30"/>
                  </p:tgtEl>
                </p:cond>
              </p:nextCondLst>
            </p:seq>
            <p:seq concurrent="1" nextAc="seek">
              <p:cTn id="7" restart="whenNotActive" fill="hold" evtFilter="cancelBubble" nodeType="interactiveSeq">
                <p:stCondLst>
                  <p:cond evt="onClick" delay="0">
                    <p:tgtEl>
                      <p:spTgt spid="32"/>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32"/>
                                        </p:tgtEl>
                                      </p:cBhvr>
                                    </p:cmd>
                                  </p:childTnLst>
                                </p:cTn>
                              </p:par>
                            </p:childTnLst>
                          </p:cTn>
                        </p:par>
                      </p:childTnLst>
                    </p:cTn>
                  </p:par>
                </p:childTnLst>
              </p:cTn>
              <p:nextCondLst>
                <p:cond evt="onClick" delay="0">
                  <p:tgtEl>
                    <p:spTgt spid="32"/>
                  </p:tgtEl>
                </p:cond>
              </p:nextCondLst>
            </p:seq>
            <p:video>
              <p:cMediaNode vol="80000">
                <p:cTn id="12" repeatCount="indefinite" fill="hold" display="0">
                  <p:stCondLst>
                    <p:cond delay="indefinite"/>
                  </p:stCondLst>
                </p:cTn>
                <p:tgtEl>
                  <p:spTgt spid="30"/>
                </p:tgtEl>
              </p:cMediaNode>
            </p:video>
            <p:video>
              <p:cMediaNode vol="80000">
                <p:cTn id="13" repeatCount="indefinite" fill="hold" display="0">
                  <p:stCondLst>
                    <p:cond delay="indefinite"/>
                  </p:stCondLst>
                </p:cTn>
                <p:tgtEl>
                  <p:spTgt spid="32"/>
                </p:tgtEl>
              </p:cMediaNode>
            </p:vide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BB8553-B7FC-66B7-0923-33A397506A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7D9EE7-988B-ACE1-3575-0BB26EFA6313}"/>
              </a:ext>
            </a:extLst>
          </p:cNvPr>
          <p:cNvSpPr>
            <a:spLocks noGrp="1"/>
          </p:cNvSpPr>
          <p:nvPr>
            <p:ph type="title"/>
          </p:nvPr>
        </p:nvSpPr>
        <p:spPr>
          <a:xfrm>
            <a:off x="5801851" y="-515526"/>
            <a:ext cx="6723800" cy="515526"/>
          </a:xfrm>
        </p:spPr>
        <p:txBody>
          <a:bodyPr wrap="square" lIns="0" tIns="0" rIns="0" bIns="0" anchor="b">
            <a:spAutoFit/>
          </a:bodyPr>
          <a:lstStyle/>
          <a:p>
            <a:r>
              <a:rPr lang="en-US">
                <a:solidFill>
                  <a:schemeClr val="bg2"/>
                </a:solidFill>
              </a:rPr>
              <a:t>Race to 100 – Board 2</a:t>
            </a:r>
          </a:p>
        </p:txBody>
      </p:sp>
      <p:sp>
        <p:nvSpPr>
          <p:cNvPr id="4" name="object 22" descr="Family Math Night - Operations and Algebraic Thinking Activity 3a: Race to 100&#10;&#10;&#10;">
            <a:extLst>
              <a:ext uri="{FF2B5EF4-FFF2-40B4-BE49-F238E27FC236}">
                <a16:creationId xmlns:a16="http://schemas.microsoft.com/office/drawing/2014/main" id="{5BEB338A-4B6B-19DD-E7D2-8AF2E213049F}"/>
              </a:ext>
            </a:extLst>
          </p:cNvPr>
          <p:cNvSpPr txBox="1">
            <a:spLocks/>
          </p:cNvSpPr>
          <p:nvPr/>
        </p:nvSpPr>
        <p:spPr>
          <a:xfrm>
            <a:off x="0" y="0"/>
            <a:ext cx="18059400" cy="539890"/>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a:solidFill>
                  <a:schemeClr val="bg1"/>
                </a:solidFill>
              </a:rPr>
              <a:t>Race</a:t>
            </a:r>
            <a:r>
              <a:rPr lang="en-US" sz="3350" spc="-100">
                <a:solidFill>
                  <a:schemeClr val="bg1"/>
                </a:solidFill>
              </a:rPr>
              <a:t> </a:t>
            </a:r>
            <a:r>
              <a:rPr lang="en-US" sz="3350">
                <a:solidFill>
                  <a:schemeClr val="bg1"/>
                </a:solidFill>
              </a:rPr>
              <a:t>to</a:t>
            </a:r>
            <a:r>
              <a:rPr lang="en-US" sz="3350" spc="170">
                <a:solidFill>
                  <a:schemeClr val="bg1"/>
                </a:solidFill>
              </a:rPr>
              <a:t> </a:t>
            </a:r>
            <a:r>
              <a:rPr lang="en-US" sz="3350" spc="-25">
                <a:solidFill>
                  <a:schemeClr val="bg1"/>
                </a:solidFill>
              </a:rPr>
              <a:t>100 Game</a:t>
            </a:r>
            <a:endParaRPr lang="en-US" sz="3350" b="1" spc="-10">
              <a:solidFill>
                <a:schemeClr val="tx2">
                  <a:lumMod val="40000"/>
                  <a:lumOff val="60000"/>
                </a:schemeClr>
              </a:solidFill>
              <a:latin typeface="Arial" panose="020B0604020202020204" pitchFamily="34" charset="0"/>
              <a:cs typeface="Arial" panose="020B0604020202020204" pitchFamily="34" charset="0"/>
            </a:endParaRPr>
          </a:p>
        </p:txBody>
      </p:sp>
      <p:pic>
        <p:nvPicPr>
          <p:cNvPr id="17" name="Picture 16" descr="A blue 100 flat.">
            <a:extLst>
              <a:ext uri="{FF2B5EF4-FFF2-40B4-BE49-F238E27FC236}">
                <a16:creationId xmlns:a16="http://schemas.microsoft.com/office/drawing/2014/main" id="{25AA4E22-42A0-0B13-4089-9A7F14D846F0}"/>
              </a:ext>
            </a:extLst>
          </p:cNvPr>
          <p:cNvPicPr>
            <a:picLocks noChangeAspect="1"/>
          </p:cNvPicPr>
          <p:nvPr/>
        </p:nvPicPr>
        <p:blipFill>
          <a:blip r:embed="rId4"/>
          <a:stretch>
            <a:fillRect/>
          </a:stretch>
        </p:blipFill>
        <p:spPr>
          <a:xfrm>
            <a:off x="495300" y="965200"/>
            <a:ext cx="3224946" cy="3369564"/>
          </a:xfrm>
          <a:prstGeom prst="rect">
            <a:avLst/>
          </a:prstGeom>
        </p:spPr>
      </p:pic>
      <p:pic>
        <p:nvPicPr>
          <p:cNvPr id="31" name="object 2" descr="Green 10 rod.">
            <a:extLst>
              <a:ext uri="{FF2B5EF4-FFF2-40B4-BE49-F238E27FC236}">
                <a16:creationId xmlns:a16="http://schemas.microsoft.com/office/drawing/2014/main" id="{5A174DE4-23D2-6144-786B-C8EB978A7004}"/>
              </a:ext>
            </a:extLst>
          </p:cNvPr>
          <p:cNvPicPr/>
          <p:nvPr/>
        </p:nvPicPr>
        <p:blipFill>
          <a:blip r:embed="rId5" cstate="print"/>
          <a:stretch>
            <a:fillRect/>
          </a:stretch>
        </p:blipFill>
        <p:spPr>
          <a:xfrm>
            <a:off x="3951314" y="1003515"/>
            <a:ext cx="433014" cy="3369564"/>
          </a:xfrm>
          <a:prstGeom prst="rect">
            <a:avLst/>
          </a:prstGeom>
        </p:spPr>
      </p:pic>
      <p:pic>
        <p:nvPicPr>
          <p:cNvPr id="20" name="Picture 19" descr="yellow 1 unit">
            <a:extLst>
              <a:ext uri="{FF2B5EF4-FFF2-40B4-BE49-F238E27FC236}">
                <a16:creationId xmlns:a16="http://schemas.microsoft.com/office/drawing/2014/main" id="{EE8A0E91-4CA6-268C-219F-C626D6ED5ADD}"/>
              </a:ext>
            </a:extLst>
          </p:cNvPr>
          <p:cNvPicPr>
            <a:picLocks noChangeAspect="1"/>
          </p:cNvPicPr>
          <p:nvPr/>
        </p:nvPicPr>
        <p:blipFill>
          <a:blip r:embed="rId6"/>
          <a:stretch>
            <a:fillRect/>
          </a:stretch>
        </p:blipFill>
        <p:spPr>
          <a:xfrm>
            <a:off x="10247886" y="964407"/>
            <a:ext cx="590505" cy="539890"/>
          </a:xfrm>
          <a:prstGeom prst="rect">
            <a:avLst/>
          </a:prstGeom>
        </p:spPr>
      </p:pic>
      <p:pic>
        <p:nvPicPr>
          <p:cNvPr id="21" name="Picture 20" descr="yellow 1 unit">
            <a:extLst>
              <a:ext uri="{FF2B5EF4-FFF2-40B4-BE49-F238E27FC236}">
                <a16:creationId xmlns:a16="http://schemas.microsoft.com/office/drawing/2014/main" id="{39CFEA37-2512-8F68-E806-419437DD0F87}"/>
              </a:ext>
            </a:extLst>
          </p:cNvPr>
          <p:cNvPicPr>
            <a:picLocks noChangeAspect="1"/>
          </p:cNvPicPr>
          <p:nvPr/>
        </p:nvPicPr>
        <p:blipFill>
          <a:blip r:embed="rId6"/>
          <a:stretch>
            <a:fillRect/>
          </a:stretch>
        </p:blipFill>
        <p:spPr>
          <a:xfrm>
            <a:off x="10275091" y="2979674"/>
            <a:ext cx="590505" cy="539890"/>
          </a:xfrm>
          <a:prstGeom prst="rect">
            <a:avLst/>
          </a:prstGeom>
        </p:spPr>
      </p:pic>
      <p:pic>
        <p:nvPicPr>
          <p:cNvPr id="22" name="Picture 21" descr="yellow 1 unit">
            <a:extLst>
              <a:ext uri="{FF2B5EF4-FFF2-40B4-BE49-F238E27FC236}">
                <a16:creationId xmlns:a16="http://schemas.microsoft.com/office/drawing/2014/main" id="{F51925C1-F595-86E6-F741-F693E59FF85F}"/>
              </a:ext>
            </a:extLst>
          </p:cNvPr>
          <p:cNvPicPr>
            <a:picLocks noChangeAspect="1"/>
          </p:cNvPicPr>
          <p:nvPr/>
        </p:nvPicPr>
        <p:blipFill>
          <a:blip r:embed="rId6"/>
          <a:stretch>
            <a:fillRect/>
          </a:stretch>
        </p:blipFill>
        <p:spPr>
          <a:xfrm>
            <a:off x="11113234" y="934793"/>
            <a:ext cx="590505" cy="539890"/>
          </a:xfrm>
          <a:prstGeom prst="rect">
            <a:avLst/>
          </a:prstGeom>
        </p:spPr>
      </p:pic>
      <p:pic>
        <p:nvPicPr>
          <p:cNvPr id="23" name="Picture 22" descr="yellow 1 unit">
            <a:extLst>
              <a:ext uri="{FF2B5EF4-FFF2-40B4-BE49-F238E27FC236}">
                <a16:creationId xmlns:a16="http://schemas.microsoft.com/office/drawing/2014/main" id="{D8C83610-8F31-B291-091D-D6AEF3F6C6CE}"/>
              </a:ext>
            </a:extLst>
          </p:cNvPr>
          <p:cNvPicPr>
            <a:picLocks noChangeAspect="1"/>
          </p:cNvPicPr>
          <p:nvPr/>
        </p:nvPicPr>
        <p:blipFill>
          <a:blip r:embed="rId6"/>
          <a:stretch>
            <a:fillRect/>
          </a:stretch>
        </p:blipFill>
        <p:spPr>
          <a:xfrm>
            <a:off x="11153827" y="2953185"/>
            <a:ext cx="590505" cy="539890"/>
          </a:xfrm>
          <a:prstGeom prst="rect">
            <a:avLst/>
          </a:prstGeom>
        </p:spPr>
      </p:pic>
      <p:pic>
        <p:nvPicPr>
          <p:cNvPr id="24" name="Picture 23" descr="yellow 1 unit">
            <a:extLst>
              <a:ext uri="{FF2B5EF4-FFF2-40B4-BE49-F238E27FC236}">
                <a16:creationId xmlns:a16="http://schemas.microsoft.com/office/drawing/2014/main" id="{CE8A9F15-88D1-329A-03C1-EAB1199E5E66}"/>
              </a:ext>
            </a:extLst>
          </p:cNvPr>
          <p:cNvPicPr>
            <a:picLocks noChangeAspect="1"/>
          </p:cNvPicPr>
          <p:nvPr/>
        </p:nvPicPr>
        <p:blipFill>
          <a:blip r:embed="rId6"/>
          <a:stretch>
            <a:fillRect/>
          </a:stretch>
        </p:blipFill>
        <p:spPr>
          <a:xfrm>
            <a:off x="10275090" y="3681570"/>
            <a:ext cx="590505" cy="539890"/>
          </a:xfrm>
          <a:prstGeom prst="rect">
            <a:avLst/>
          </a:prstGeom>
        </p:spPr>
      </p:pic>
      <p:pic>
        <p:nvPicPr>
          <p:cNvPr id="25" name="Picture 24" descr="yellow 1 unit">
            <a:extLst>
              <a:ext uri="{FF2B5EF4-FFF2-40B4-BE49-F238E27FC236}">
                <a16:creationId xmlns:a16="http://schemas.microsoft.com/office/drawing/2014/main" id="{D92A0E46-D0A1-D9AE-0795-7342BD4EE09F}"/>
              </a:ext>
            </a:extLst>
          </p:cNvPr>
          <p:cNvPicPr>
            <a:picLocks noChangeAspect="1"/>
          </p:cNvPicPr>
          <p:nvPr/>
        </p:nvPicPr>
        <p:blipFill>
          <a:blip r:embed="rId6"/>
          <a:stretch>
            <a:fillRect/>
          </a:stretch>
        </p:blipFill>
        <p:spPr>
          <a:xfrm>
            <a:off x="10247886" y="1605026"/>
            <a:ext cx="590505" cy="539890"/>
          </a:xfrm>
          <a:prstGeom prst="rect">
            <a:avLst/>
          </a:prstGeom>
        </p:spPr>
      </p:pic>
      <p:pic>
        <p:nvPicPr>
          <p:cNvPr id="26" name="Picture 25" descr="yellow 1 unit">
            <a:extLst>
              <a:ext uri="{FF2B5EF4-FFF2-40B4-BE49-F238E27FC236}">
                <a16:creationId xmlns:a16="http://schemas.microsoft.com/office/drawing/2014/main" id="{E6EA0961-A8D2-FE6C-94DF-63E1154001D6}"/>
              </a:ext>
            </a:extLst>
          </p:cNvPr>
          <p:cNvPicPr>
            <a:picLocks noChangeAspect="1"/>
          </p:cNvPicPr>
          <p:nvPr/>
        </p:nvPicPr>
        <p:blipFill>
          <a:blip r:embed="rId6"/>
          <a:stretch>
            <a:fillRect/>
          </a:stretch>
        </p:blipFill>
        <p:spPr>
          <a:xfrm>
            <a:off x="10275091" y="2291904"/>
            <a:ext cx="590505" cy="539890"/>
          </a:xfrm>
          <a:prstGeom prst="rect">
            <a:avLst/>
          </a:prstGeom>
        </p:spPr>
      </p:pic>
      <p:pic>
        <p:nvPicPr>
          <p:cNvPr id="27" name="Picture 26" descr="yellow 1 unit">
            <a:extLst>
              <a:ext uri="{FF2B5EF4-FFF2-40B4-BE49-F238E27FC236}">
                <a16:creationId xmlns:a16="http://schemas.microsoft.com/office/drawing/2014/main" id="{508D14CB-2492-1F84-241B-8DE1DE784D23}"/>
              </a:ext>
            </a:extLst>
          </p:cNvPr>
          <p:cNvPicPr>
            <a:picLocks noChangeAspect="1"/>
          </p:cNvPicPr>
          <p:nvPr/>
        </p:nvPicPr>
        <p:blipFill>
          <a:blip r:embed="rId6"/>
          <a:stretch>
            <a:fillRect/>
          </a:stretch>
        </p:blipFill>
        <p:spPr>
          <a:xfrm>
            <a:off x="11095151" y="1605026"/>
            <a:ext cx="590505" cy="539890"/>
          </a:xfrm>
          <a:prstGeom prst="rect">
            <a:avLst/>
          </a:prstGeom>
        </p:spPr>
      </p:pic>
      <p:pic>
        <p:nvPicPr>
          <p:cNvPr id="28" name="Picture 27" descr="yellow 1 unit">
            <a:extLst>
              <a:ext uri="{FF2B5EF4-FFF2-40B4-BE49-F238E27FC236}">
                <a16:creationId xmlns:a16="http://schemas.microsoft.com/office/drawing/2014/main" id="{D9F08B90-9C30-8DFA-4A17-30EC2E52A6D8}"/>
              </a:ext>
            </a:extLst>
          </p:cNvPr>
          <p:cNvPicPr>
            <a:picLocks noChangeAspect="1"/>
          </p:cNvPicPr>
          <p:nvPr/>
        </p:nvPicPr>
        <p:blipFill>
          <a:blip r:embed="rId6"/>
          <a:stretch>
            <a:fillRect/>
          </a:stretch>
        </p:blipFill>
        <p:spPr>
          <a:xfrm>
            <a:off x="11153827" y="2275259"/>
            <a:ext cx="590505" cy="539890"/>
          </a:xfrm>
          <a:prstGeom prst="rect">
            <a:avLst/>
          </a:prstGeom>
        </p:spPr>
      </p:pic>
      <p:pic>
        <p:nvPicPr>
          <p:cNvPr id="29" name="Picture 28" descr="yellow 1 unit">
            <a:extLst>
              <a:ext uri="{FF2B5EF4-FFF2-40B4-BE49-F238E27FC236}">
                <a16:creationId xmlns:a16="http://schemas.microsoft.com/office/drawing/2014/main" id="{287596F7-1C36-7701-3835-264FEEA97022}"/>
              </a:ext>
            </a:extLst>
          </p:cNvPr>
          <p:cNvPicPr>
            <a:picLocks noChangeAspect="1"/>
          </p:cNvPicPr>
          <p:nvPr/>
        </p:nvPicPr>
        <p:blipFill>
          <a:blip r:embed="rId6"/>
          <a:stretch>
            <a:fillRect/>
          </a:stretch>
        </p:blipFill>
        <p:spPr>
          <a:xfrm>
            <a:off x="11197660" y="3654127"/>
            <a:ext cx="590505" cy="539890"/>
          </a:xfrm>
          <a:prstGeom prst="rect">
            <a:avLst/>
          </a:prstGeom>
        </p:spPr>
      </p:pic>
      <p:pic>
        <p:nvPicPr>
          <p:cNvPr id="30" name="PowerPoint Dice" descr="die">
            <a:hlinkClick r:id="" action="ppaction://media"/>
            <a:extLst>
              <a:ext uri="{FF2B5EF4-FFF2-40B4-BE49-F238E27FC236}">
                <a16:creationId xmlns:a16="http://schemas.microsoft.com/office/drawing/2014/main" id="{952B7377-8986-F37D-7029-6A429ACB8615}"/>
              </a:ext>
            </a:extLst>
          </p:cNvPr>
          <p:cNvPicPr>
            <a:picLocks noChangeAspect="1"/>
          </p:cNvPicPr>
          <p:nvPr>
            <a:videoFile r:link="rId2"/>
            <p:extLst>
              <p:ext uri="{DAA4B4D4-6D71-4841-9C94-3DE7FCFB9230}">
                <p14:media xmlns:p14="http://schemas.microsoft.com/office/powerpoint/2010/main" r:embed="rId1"/>
              </p:ext>
            </p:extLst>
          </p:nvPr>
        </p:nvPicPr>
        <p:blipFill>
          <a:blip r:embed="rId7"/>
          <a:stretch>
            <a:fillRect/>
          </a:stretch>
        </p:blipFill>
        <p:spPr>
          <a:xfrm>
            <a:off x="16300891" y="2946400"/>
            <a:ext cx="1263209" cy="1263209"/>
          </a:xfrm>
          <a:prstGeom prst="roundRect">
            <a:avLst/>
          </a:prstGeom>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pic>
      <p:pic>
        <p:nvPicPr>
          <p:cNvPr id="32" name="PowerPoint Dice" descr="die">
            <a:hlinkClick r:id="" action="ppaction://media"/>
            <a:extLst>
              <a:ext uri="{FF2B5EF4-FFF2-40B4-BE49-F238E27FC236}">
                <a16:creationId xmlns:a16="http://schemas.microsoft.com/office/drawing/2014/main" id="{C8E283A2-8988-42C8-5E43-5252100E54AD}"/>
              </a:ext>
            </a:extLst>
          </p:cNvPr>
          <p:cNvPicPr>
            <a:picLocks noChangeAspect="1"/>
          </p:cNvPicPr>
          <p:nvPr>
            <a:videoFile r:link="rId2"/>
            <p:extLst>
              <p:ext uri="{DAA4B4D4-6D71-4841-9C94-3DE7FCFB9230}">
                <p14:media xmlns:p14="http://schemas.microsoft.com/office/powerpoint/2010/main" r:embed="rId1"/>
              </p:ext>
            </p:extLst>
          </p:nvPr>
        </p:nvPicPr>
        <p:blipFill>
          <a:blip r:embed="rId7">
            <a:duotone>
              <a:prstClr val="black"/>
              <a:schemeClr val="accent5">
                <a:tint val="45000"/>
                <a:satMod val="400000"/>
              </a:schemeClr>
            </a:duotone>
          </a:blip>
          <a:stretch>
            <a:fillRect/>
          </a:stretch>
        </p:blipFill>
        <p:spPr>
          <a:xfrm>
            <a:off x="16300891" y="856299"/>
            <a:ext cx="1263209" cy="1263209"/>
          </a:xfrm>
          <a:prstGeom prst="roundRect">
            <a:avLst/>
          </a:prstGeom>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pic>
      <p:sp>
        <p:nvSpPr>
          <p:cNvPr id="39" name="Rectangle 38" descr="My Race to 100 rectangle space">
            <a:extLst>
              <a:ext uri="{FF2B5EF4-FFF2-40B4-BE49-F238E27FC236}">
                <a16:creationId xmlns:a16="http://schemas.microsoft.com/office/drawing/2014/main" id="{6FBA73D5-1FCE-4BC2-3D27-CF1AC95D5B21}"/>
              </a:ext>
            </a:extLst>
          </p:cNvPr>
          <p:cNvSpPr/>
          <p:nvPr/>
        </p:nvSpPr>
        <p:spPr>
          <a:xfrm>
            <a:off x="452373" y="4636238"/>
            <a:ext cx="17068800" cy="4305085"/>
          </a:xfrm>
          <a:prstGeom prst="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D49D9803-E071-028D-4A4B-BBB7B79BC1D2}"/>
              </a:ext>
            </a:extLst>
          </p:cNvPr>
          <p:cNvSpPr txBox="1"/>
          <p:nvPr/>
        </p:nvSpPr>
        <p:spPr>
          <a:xfrm>
            <a:off x="7937514" y="4758488"/>
            <a:ext cx="2409634" cy="461665"/>
          </a:xfrm>
          <a:prstGeom prst="rect">
            <a:avLst/>
          </a:prstGeom>
          <a:noFill/>
        </p:spPr>
        <p:txBody>
          <a:bodyPr wrap="none" rtlCol="0">
            <a:spAutoFit/>
          </a:bodyPr>
          <a:lstStyle/>
          <a:p>
            <a:r>
              <a:rPr lang="en-US" sz="2400" b="1"/>
              <a:t>My Race to 100</a:t>
            </a:r>
          </a:p>
        </p:txBody>
      </p:sp>
      <p:pic>
        <p:nvPicPr>
          <p:cNvPr id="41" name="object 2" descr="Green 10 rod.">
            <a:extLst>
              <a:ext uri="{FF2B5EF4-FFF2-40B4-BE49-F238E27FC236}">
                <a16:creationId xmlns:a16="http://schemas.microsoft.com/office/drawing/2014/main" id="{AD8B6DBB-4DF4-9648-8825-A47CF855F5BE}"/>
              </a:ext>
            </a:extLst>
          </p:cNvPr>
          <p:cNvPicPr/>
          <p:nvPr/>
        </p:nvPicPr>
        <p:blipFill>
          <a:blip r:embed="rId5" cstate="print"/>
          <a:stretch>
            <a:fillRect/>
          </a:stretch>
        </p:blipFill>
        <p:spPr>
          <a:xfrm>
            <a:off x="4498240" y="965200"/>
            <a:ext cx="433014" cy="3369564"/>
          </a:xfrm>
          <a:prstGeom prst="rect">
            <a:avLst/>
          </a:prstGeom>
        </p:spPr>
      </p:pic>
      <p:pic>
        <p:nvPicPr>
          <p:cNvPr id="42" name="object 2" descr="Green 10 rod.">
            <a:extLst>
              <a:ext uri="{FF2B5EF4-FFF2-40B4-BE49-F238E27FC236}">
                <a16:creationId xmlns:a16="http://schemas.microsoft.com/office/drawing/2014/main" id="{B23C02B8-4BA0-163D-07EE-F6A3B6E6271C}"/>
              </a:ext>
            </a:extLst>
          </p:cNvPr>
          <p:cNvPicPr/>
          <p:nvPr/>
        </p:nvPicPr>
        <p:blipFill>
          <a:blip r:embed="rId5" cstate="print"/>
          <a:stretch>
            <a:fillRect/>
          </a:stretch>
        </p:blipFill>
        <p:spPr>
          <a:xfrm>
            <a:off x="5098206" y="1003515"/>
            <a:ext cx="433014" cy="3369564"/>
          </a:xfrm>
          <a:prstGeom prst="rect">
            <a:avLst/>
          </a:prstGeom>
        </p:spPr>
      </p:pic>
      <p:pic>
        <p:nvPicPr>
          <p:cNvPr id="43" name="object 2" descr="Green 10 rod.">
            <a:extLst>
              <a:ext uri="{FF2B5EF4-FFF2-40B4-BE49-F238E27FC236}">
                <a16:creationId xmlns:a16="http://schemas.microsoft.com/office/drawing/2014/main" id="{37720E53-317F-951B-8C2C-6F0D41C24E02}"/>
              </a:ext>
            </a:extLst>
          </p:cNvPr>
          <p:cNvPicPr/>
          <p:nvPr/>
        </p:nvPicPr>
        <p:blipFill>
          <a:blip r:embed="rId5" cstate="print"/>
          <a:stretch>
            <a:fillRect/>
          </a:stretch>
        </p:blipFill>
        <p:spPr>
          <a:xfrm>
            <a:off x="5683005" y="996922"/>
            <a:ext cx="433014" cy="3369564"/>
          </a:xfrm>
          <a:prstGeom prst="rect">
            <a:avLst/>
          </a:prstGeom>
        </p:spPr>
      </p:pic>
      <p:pic>
        <p:nvPicPr>
          <p:cNvPr id="44" name="object 2" descr="Green 10 rod.">
            <a:extLst>
              <a:ext uri="{FF2B5EF4-FFF2-40B4-BE49-F238E27FC236}">
                <a16:creationId xmlns:a16="http://schemas.microsoft.com/office/drawing/2014/main" id="{6994C973-F85F-DF94-06BC-4659BFAC7BCA}"/>
              </a:ext>
            </a:extLst>
          </p:cNvPr>
          <p:cNvPicPr/>
          <p:nvPr/>
        </p:nvPicPr>
        <p:blipFill>
          <a:blip r:embed="rId5" cstate="print"/>
          <a:stretch>
            <a:fillRect/>
          </a:stretch>
        </p:blipFill>
        <p:spPr>
          <a:xfrm>
            <a:off x="6283569" y="973121"/>
            <a:ext cx="433014" cy="3369564"/>
          </a:xfrm>
          <a:prstGeom prst="rect">
            <a:avLst/>
          </a:prstGeom>
        </p:spPr>
      </p:pic>
      <p:pic>
        <p:nvPicPr>
          <p:cNvPr id="45" name="object 2" descr="Green 10 rod.">
            <a:extLst>
              <a:ext uri="{FF2B5EF4-FFF2-40B4-BE49-F238E27FC236}">
                <a16:creationId xmlns:a16="http://schemas.microsoft.com/office/drawing/2014/main" id="{4033A260-5470-6DA9-4FC4-613519DE0B3F}"/>
              </a:ext>
            </a:extLst>
          </p:cNvPr>
          <p:cNvPicPr/>
          <p:nvPr/>
        </p:nvPicPr>
        <p:blipFill>
          <a:blip r:embed="rId5" cstate="print"/>
          <a:stretch>
            <a:fillRect/>
          </a:stretch>
        </p:blipFill>
        <p:spPr>
          <a:xfrm>
            <a:off x="6927069" y="965200"/>
            <a:ext cx="433014" cy="3369564"/>
          </a:xfrm>
          <a:prstGeom prst="rect">
            <a:avLst/>
          </a:prstGeom>
        </p:spPr>
      </p:pic>
      <p:pic>
        <p:nvPicPr>
          <p:cNvPr id="46" name="object 2" descr="Green 10 rod.">
            <a:extLst>
              <a:ext uri="{FF2B5EF4-FFF2-40B4-BE49-F238E27FC236}">
                <a16:creationId xmlns:a16="http://schemas.microsoft.com/office/drawing/2014/main" id="{913213E6-D624-B389-16A6-36D539849202}"/>
              </a:ext>
            </a:extLst>
          </p:cNvPr>
          <p:cNvPicPr/>
          <p:nvPr/>
        </p:nvPicPr>
        <p:blipFill>
          <a:blip r:embed="rId5" cstate="print"/>
          <a:stretch>
            <a:fillRect/>
          </a:stretch>
        </p:blipFill>
        <p:spPr>
          <a:xfrm>
            <a:off x="7517200" y="964407"/>
            <a:ext cx="433014" cy="3369564"/>
          </a:xfrm>
          <a:prstGeom prst="rect">
            <a:avLst/>
          </a:prstGeom>
        </p:spPr>
      </p:pic>
      <p:pic>
        <p:nvPicPr>
          <p:cNvPr id="47" name="object 2" descr="Green 10 rod.">
            <a:extLst>
              <a:ext uri="{FF2B5EF4-FFF2-40B4-BE49-F238E27FC236}">
                <a16:creationId xmlns:a16="http://schemas.microsoft.com/office/drawing/2014/main" id="{8EB3EA4E-707E-67A1-90BC-D93504570FB4}"/>
              </a:ext>
            </a:extLst>
          </p:cNvPr>
          <p:cNvPicPr/>
          <p:nvPr/>
        </p:nvPicPr>
        <p:blipFill>
          <a:blip r:embed="rId5" cstate="print"/>
          <a:stretch>
            <a:fillRect/>
          </a:stretch>
        </p:blipFill>
        <p:spPr>
          <a:xfrm>
            <a:off x="8167416" y="964407"/>
            <a:ext cx="433014" cy="3369564"/>
          </a:xfrm>
          <a:prstGeom prst="rect">
            <a:avLst/>
          </a:prstGeom>
        </p:spPr>
      </p:pic>
      <p:pic>
        <p:nvPicPr>
          <p:cNvPr id="48" name="object 2" descr="Green 10 rod.">
            <a:extLst>
              <a:ext uri="{FF2B5EF4-FFF2-40B4-BE49-F238E27FC236}">
                <a16:creationId xmlns:a16="http://schemas.microsoft.com/office/drawing/2014/main" id="{D57DD102-5C54-1278-A11E-19EB31EF248A}"/>
              </a:ext>
            </a:extLst>
          </p:cNvPr>
          <p:cNvPicPr/>
          <p:nvPr/>
        </p:nvPicPr>
        <p:blipFill>
          <a:blip r:embed="rId5" cstate="print"/>
          <a:stretch>
            <a:fillRect/>
          </a:stretch>
        </p:blipFill>
        <p:spPr>
          <a:xfrm>
            <a:off x="8770266" y="964407"/>
            <a:ext cx="433014" cy="3369564"/>
          </a:xfrm>
          <a:prstGeom prst="rect">
            <a:avLst/>
          </a:prstGeom>
        </p:spPr>
      </p:pic>
      <p:pic>
        <p:nvPicPr>
          <p:cNvPr id="49" name="object 2" descr="Green 10 rod.">
            <a:extLst>
              <a:ext uri="{FF2B5EF4-FFF2-40B4-BE49-F238E27FC236}">
                <a16:creationId xmlns:a16="http://schemas.microsoft.com/office/drawing/2014/main" id="{841587B9-CBC1-728C-29C7-E25D30F259B6}"/>
              </a:ext>
            </a:extLst>
          </p:cNvPr>
          <p:cNvPicPr/>
          <p:nvPr/>
        </p:nvPicPr>
        <p:blipFill>
          <a:blip r:embed="rId5" cstate="print"/>
          <a:stretch>
            <a:fillRect/>
          </a:stretch>
        </p:blipFill>
        <p:spPr>
          <a:xfrm>
            <a:off x="9359336" y="942428"/>
            <a:ext cx="433014" cy="3369564"/>
          </a:xfrm>
          <a:prstGeom prst="rect">
            <a:avLst/>
          </a:prstGeom>
        </p:spPr>
      </p:pic>
      <p:sp>
        <p:nvSpPr>
          <p:cNvPr id="51" name="TextBox 50">
            <a:extLst>
              <a:ext uri="{FF2B5EF4-FFF2-40B4-BE49-F238E27FC236}">
                <a16:creationId xmlns:a16="http://schemas.microsoft.com/office/drawing/2014/main" id="{9FCE200B-E50B-C546-B2F5-F745D028702C}"/>
              </a:ext>
            </a:extLst>
          </p:cNvPr>
          <p:cNvSpPr txBox="1"/>
          <p:nvPr/>
        </p:nvSpPr>
        <p:spPr>
          <a:xfrm>
            <a:off x="12746271" y="828352"/>
            <a:ext cx="2948321" cy="646331"/>
          </a:xfrm>
          <a:prstGeom prst="rect">
            <a:avLst/>
          </a:prstGeom>
          <a:noFill/>
        </p:spPr>
        <p:txBody>
          <a:bodyPr wrap="square">
            <a:spAutoFit/>
          </a:bodyPr>
          <a:lstStyle/>
          <a:p>
            <a:r>
              <a:rPr lang="en-US" b="1">
                <a:latin typeface="Arial" panose="020B0604020202020204" pitchFamily="34" charset="0"/>
                <a:cs typeface="Arial" panose="020B0604020202020204" pitchFamily="34" charset="0"/>
              </a:rPr>
              <a:t>Click each die to roll, </a:t>
            </a:r>
          </a:p>
          <a:p>
            <a:r>
              <a:rPr lang="en-US" b="1">
                <a:latin typeface="Arial" panose="020B0604020202020204" pitchFamily="34" charset="0"/>
                <a:cs typeface="Arial" panose="020B0604020202020204" pitchFamily="34" charset="0"/>
              </a:rPr>
              <a:t>Click each again to stop</a:t>
            </a:r>
            <a:r>
              <a:rPr lang="en-US" b="1"/>
              <a:t>.</a:t>
            </a:r>
          </a:p>
        </p:txBody>
      </p:sp>
      <p:sp>
        <p:nvSpPr>
          <p:cNvPr id="3" name="TextBox 2">
            <a:extLst>
              <a:ext uri="{FF2B5EF4-FFF2-40B4-BE49-F238E27FC236}">
                <a16:creationId xmlns:a16="http://schemas.microsoft.com/office/drawing/2014/main" id="{6E9E9E8C-4C8F-D796-E8CD-8C2012EED02C}"/>
              </a:ext>
            </a:extLst>
          </p:cNvPr>
          <p:cNvSpPr txBox="1"/>
          <p:nvPr/>
        </p:nvSpPr>
        <p:spPr>
          <a:xfrm>
            <a:off x="1342240" y="9013769"/>
            <a:ext cx="16034192" cy="954107"/>
          </a:xfrm>
          <a:prstGeom prst="rect">
            <a:avLst/>
          </a:prstGeom>
          <a:noFill/>
        </p:spPr>
        <p:txBody>
          <a:bodyPr wrap="square">
            <a:spAutoFit/>
          </a:bodyPr>
          <a:lstStyle/>
          <a:p>
            <a:pPr algn="ctr"/>
            <a:r>
              <a:rPr lang="en-US" sz="2800" b="1" i="0" u="none" strike="noStrike" baseline="0">
                <a:solidFill>
                  <a:srgbClr val="102649"/>
                </a:solidFill>
                <a:latin typeface="+mn-lt"/>
              </a:rPr>
              <a:t>Family Prompts</a:t>
            </a:r>
          </a:p>
          <a:p>
            <a:r>
              <a:rPr lang="en-US" sz="2800" b="0" i="0" u="none" strike="noStrike" baseline="0">
                <a:solidFill>
                  <a:srgbClr val="102649"/>
                </a:solidFill>
                <a:latin typeface="+mn-lt"/>
              </a:rPr>
              <a:t>Ask your child how many units he/she has in total throughout the game. Then, which player is closest to 100?</a:t>
            </a:r>
          </a:p>
        </p:txBody>
      </p:sp>
    </p:spTree>
    <p:extLst>
      <p:ext uri="{BB962C8B-B14F-4D97-AF65-F5344CB8AC3E}">
        <p14:creationId xmlns:p14="http://schemas.microsoft.com/office/powerpoint/2010/main" val="166608537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0"/>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0"/>
                                        </p:tgtEl>
                                      </p:cBhvr>
                                    </p:cmd>
                                  </p:childTnLst>
                                </p:cTn>
                              </p:par>
                            </p:childTnLst>
                          </p:cTn>
                        </p:par>
                      </p:childTnLst>
                    </p:cTn>
                  </p:par>
                </p:childTnLst>
              </p:cTn>
              <p:nextCondLst>
                <p:cond evt="onClick" delay="0">
                  <p:tgtEl>
                    <p:spTgt spid="30"/>
                  </p:tgtEl>
                </p:cond>
              </p:nextCondLst>
            </p:seq>
            <p:seq concurrent="1" nextAc="seek">
              <p:cTn id="7" restart="whenNotActive" fill="hold" evtFilter="cancelBubble" nodeType="interactiveSeq">
                <p:stCondLst>
                  <p:cond evt="onClick" delay="0">
                    <p:tgtEl>
                      <p:spTgt spid="32"/>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32"/>
                                        </p:tgtEl>
                                      </p:cBhvr>
                                    </p:cmd>
                                  </p:childTnLst>
                                </p:cTn>
                              </p:par>
                            </p:childTnLst>
                          </p:cTn>
                        </p:par>
                      </p:childTnLst>
                    </p:cTn>
                  </p:par>
                </p:childTnLst>
              </p:cTn>
              <p:nextCondLst>
                <p:cond evt="onClick" delay="0">
                  <p:tgtEl>
                    <p:spTgt spid="32"/>
                  </p:tgtEl>
                </p:cond>
              </p:nextCondLst>
            </p:seq>
            <p:video>
              <p:cMediaNode vol="80000">
                <p:cTn id="12" repeatCount="indefinite" fill="hold" display="0">
                  <p:stCondLst>
                    <p:cond delay="indefinite"/>
                  </p:stCondLst>
                </p:cTn>
                <p:tgtEl>
                  <p:spTgt spid="30"/>
                </p:tgtEl>
              </p:cMediaNode>
            </p:video>
            <p:video>
              <p:cMediaNode vol="80000">
                <p:cTn id="13" repeatCount="indefinite" fill="hold" display="0">
                  <p:stCondLst>
                    <p:cond delay="indefinite"/>
                  </p:stCondLst>
                </p:cTn>
                <p:tgtEl>
                  <p:spTgt spid="32"/>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EF5DCF-5EA1-2203-F7D3-5AF69B4524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F1D0A7-BD57-0D99-0BEE-C60F663AD6D8}"/>
              </a:ext>
            </a:extLst>
          </p:cNvPr>
          <p:cNvSpPr>
            <a:spLocks noGrp="1"/>
          </p:cNvSpPr>
          <p:nvPr>
            <p:ph type="title"/>
          </p:nvPr>
        </p:nvSpPr>
        <p:spPr>
          <a:xfrm>
            <a:off x="5801851" y="-515526"/>
            <a:ext cx="6723800" cy="515526"/>
          </a:xfrm>
        </p:spPr>
        <p:txBody>
          <a:bodyPr wrap="square" lIns="0" tIns="0" rIns="0" bIns="0" anchor="b">
            <a:spAutoFit/>
          </a:bodyPr>
          <a:lstStyle/>
          <a:p>
            <a:r>
              <a:rPr lang="en-US">
                <a:solidFill>
                  <a:schemeClr val="bg2"/>
                </a:solidFill>
              </a:rPr>
              <a:t>Race to 100 – Board 3</a:t>
            </a:r>
          </a:p>
        </p:txBody>
      </p:sp>
      <p:sp>
        <p:nvSpPr>
          <p:cNvPr id="4" name="object 22" descr="Family Math Night - Operations and Algebraic Thinking Activity 3a: Race to 100&#10;&#10;&#10;">
            <a:extLst>
              <a:ext uri="{FF2B5EF4-FFF2-40B4-BE49-F238E27FC236}">
                <a16:creationId xmlns:a16="http://schemas.microsoft.com/office/drawing/2014/main" id="{783662BD-5A1E-C6A0-F2C1-FB69DCDB44AC}"/>
              </a:ext>
            </a:extLst>
          </p:cNvPr>
          <p:cNvSpPr txBox="1">
            <a:spLocks/>
          </p:cNvSpPr>
          <p:nvPr/>
        </p:nvSpPr>
        <p:spPr>
          <a:xfrm>
            <a:off x="0" y="0"/>
            <a:ext cx="18059400" cy="539890"/>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a:solidFill>
                  <a:schemeClr val="bg1"/>
                </a:solidFill>
              </a:rPr>
              <a:t>Race</a:t>
            </a:r>
            <a:r>
              <a:rPr lang="en-US" sz="3350" spc="-100">
                <a:solidFill>
                  <a:schemeClr val="bg1"/>
                </a:solidFill>
              </a:rPr>
              <a:t> </a:t>
            </a:r>
            <a:r>
              <a:rPr lang="en-US" sz="3350">
                <a:solidFill>
                  <a:schemeClr val="bg1"/>
                </a:solidFill>
              </a:rPr>
              <a:t>to</a:t>
            </a:r>
            <a:r>
              <a:rPr lang="en-US" sz="3350" spc="170">
                <a:solidFill>
                  <a:schemeClr val="bg1"/>
                </a:solidFill>
              </a:rPr>
              <a:t> </a:t>
            </a:r>
            <a:r>
              <a:rPr lang="en-US" sz="3350" spc="-25">
                <a:solidFill>
                  <a:schemeClr val="bg1"/>
                </a:solidFill>
              </a:rPr>
              <a:t>100 Game</a:t>
            </a:r>
            <a:endParaRPr lang="en-US" sz="3350" b="1" spc="-10">
              <a:solidFill>
                <a:schemeClr val="tx2">
                  <a:lumMod val="40000"/>
                  <a:lumOff val="60000"/>
                </a:schemeClr>
              </a:solidFill>
              <a:latin typeface="Arial" panose="020B0604020202020204" pitchFamily="34" charset="0"/>
              <a:cs typeface="Arial" panose="020B0604020202020204" pitchFamily="34" charset="0"/>
            </a:endParaRPr>
          </a:p>
        </p:txBody>
      </p:sp>
      <p:pic>
        <p:nvPicPr>
          <p:cNvPr id="17" name="Picture 16" descr="A blue 100 flat.">
            <a:extLst>
              <a:ext uri="{FF2B5EF4-FFF2-40B4-BE49-F238E27FC236}">
                <a16:creationId xmlns:a16="http://schemas.microsoft.com/office/drawing/2014/main" id="{29F6FBD4-5E0D-90B0-8F4A-A04199063D27}"/>
              </a:ext>
            </a:extLst>
          </p:cNvPr>
          <p:cNvPicPr>
            <a:picLocks noChangeAspect="1"/>
          </p:cNvPicPr>
          <p:nvPr/>
        </p:nvPicPr>
        <p:blipFill>
          <a:blip r:embed="rId4"/>
          <a:stretch>
            <a:fillRect/>
          </a:stretch>
        </p:blipFill>
        <p:spPr>
          <a:xfrm>
            <a:off x="495300" y="965200"/>
            <a:ext cx="3224946" cy="3369564"/>
          </a:xfrm>
          <a:prstGeom prst="rect">
            <a:avLst/>
          </a:prstGeom>
        </p:spPr>
      </p:pic>
      <p:pic>
        <p:nvPicPr>
          <p:cNvPr id="31" name="object 2" descr="Green 10 rod.">
            <a:extLst>
              <a:ext uri="{FF2B5EF4-FFF2-40B4-BE49-F238E27FC236}">
                <a16:creationId xmlns:a16="http://schemas.microsoft.com/office/drawing/2014/main" id="{1BDCA73F-0054-F164-8843-6801994B2903}"/>
              </a:ext>
            </a:extLst>
          </p:cNvPr>
          <p:cNvPicPr/>
          <p:nvPr/>
        </p:nvPicPr>
        <p:blipFill>
          <a:blip r:embed="rId5" cstate="print"/>
          <a:stretch>
            <a:fillRect/>
          </a:stretch>
        </p:blipFill>
        <p:spPr>
          <a:xfrm>
            <a:off x="3951314" y="1003515"/>
            <a:ext cx="433014" cy="3369564"/>
          </a:xfrm>
          <a:prstGeom prst="rect">
            <a:avLst/>
          </a:prstGeom>
        </p:spPr>
      </p:pic>
      <p:pic>
        <p:nvPicPr>
          <p:cNvPr id="20" name="Picture 19" descr="yellow 1 unit">
            <a:extLst>
              <a:ext uri="{FF2B5EF4-FFF2-40B4-BE49-F238E27FC236}">
                <a16:creationId xmlns:a16="http://schemas.microsoft.com/office/drawing/2014/main" id="{4E1FAC14-F5C6-FC64-BDC1-4F3CF176D555}"/>
              </a:ext>
            </a:extLst>
          </p:cNvPr>
          <p:cNvPicPr>
            <a:picLocks noChangeAspect="1"/>
          </p:cNvPicPr>
          <p:nvPr/>
        </p:nvPicPr>
        <p:blipFill>
          <a:blip r:embed="rId6"/>
          <a:stretch>
            <a:fillRect/>
          </a:stretch>
        </p:blipFill>
        <p:spPr>
          <a:xfrm>
            <a:off x="10247886" y="964407"/>
            <a:ext cx="590505" cy="539890"/>
          </a:xfrm>
          <a:prstGeom prst="rect">
            <a:avLst/>
          </a:prstGeom>
        </p:spPr>
      </p:pic>
      <p:pic>
        <p:nvPicPr>
          <p:cNvPr id="21" name="Picture 20" descr="yellow 1 unit">
            <a:extLst>
              <a:ext uri="{FF2B5EF4-FFF2-40B4-BE49-F238E27FC236}">
                <a16:creationId xmlns:a16="http://schemas.microsoft.com/office/drawing/2014/main" id="{E91D0B5F-0BB8-AFE7-6E26-8AF45D3B6946}"/>
              </a:ext>
            </a:extLst>
          </p:cNvPr>
          <p:cNvPicPr>
            <a:picLocks noChangeAspect="1"/>
          </p:cNvPicPr>
          <p:nvPr/>
        </p:nvPicPr>
        <p:blipFill>
          <a:blip r:embed="rId6"/>
          <a:stretch>
            <a:fillRect/>
          </a:stretch>
        </p:blipFill>
        <p:spPr>
          <a:xfrm>
            <a:off x="10275091" y="2979674"/>
            <a:ext cx="590505" cy="539890"/>
          </a:xfrm>
          <a:prstGeom prst="rect">
            <a:avLst/>
          </a:prstGeom>
        </p:spPr>
      </p:pic>
      <p:pic>
        <p:nvPicPr>
          <p:cNvPr id="22" name="Picture 21" descr="yellow 1 unit">
            <a:extLst>
              <a:ext uri="{FF2B5EF4-FFF2-40B4-BE49-F238E27FC236}">
                <a16:creationId xmlns:a16="http://schemas.microsoft.com/office/drawing/2014/main" id="{AFFE57C8-F582-5EF6-91F1-60AFF5DF9930}"/>
              </a:ext>
            </a:extLst>
          </p:cNvPr>
          <p:cNvPicPr>
            <a:picLocks noChangeAspect="1"/>
          </p:cNvPicPr>
          <p:nvPr/>
        </p:nvPicPr>
        <p:blipFill>
          <a:blip r:embed="rId6"/>
          <a:stretch>
            <a:fillRect/>
          </a:stretch>
        </p:blipFill>
        <p:spPr>
          <a:xfrm>
            <a:off x="11113234" y="934793"/>
            <a:ext cx="590505" cy="539890"/>
          </a:xfrm>
          <a:prstGeom prst="rect">
            <a:avLst/>
          </a:prstGeom>
        </p:spPr>
      </p:pic>
      <p:pic>
        <p:nvPicPr>
          <p:cNvPr id="23" name="Picture 22" descr="yellow 1 unit">
            <a:extLst>
              <a:ext uri="{FF2B5EF4-FFF2-40B4-BE49-F238E27FC236}">
                <a16:creationId xmlns:a16="http://schemas.microsoft.com/office/drawing/2014/main" id="{26230462-2237-F23A-9D1B-093C8761A0C2}"/>
              </a:ext>
            </a:extLst>
          </p:cNvPr>
          <p:cNvPicPr>
            <a:picLocks noChangeAspect="1"/>
          </p:cNvPicPr>
          <p:nvPr/>
        </p:nvPicPr>
        <p:blipFill>
          <a:blip r:embed="rId6"/>
          <a:stretch>
            <a:fillRect/>
          </a:stretch>
        </p:blipFill>
        <p:spPr>
          <a:xfrm>
            <a:off x="11153827" y="2953185"/>
            <a:ext cx="590505" cy="539890"/>
          </a:xfrm>
          <a:prstGeom prst="rect">
            <a:avLst/>
          </a:prstGeom>
        </p:spPr>
      </p:pic>
      <p:pic>
        <p:nvPicPr>
          <p:cNvPr id="24" name="Picture 23" descr="yellow 1 unit">
            <a:extLst>
              <a:ext uri="{FF2B5EF4-FFF2-40B4-BE49-F238E27FC236}">
                <a16:creationId xmlns:a16="http://schemas.microsoft.com/office/drawing/2014/main" id="{2CF65447-FE5B-C32B-AAF3-8954740C1E54}"/>
              </a:ext>
            </a:extLst>
          </p:cNvPr>
          <p:cNvPicPr>
            <a:picLocks noChangeAspect="1"/>
          </p:cNvPicPr>
          <p:nvPr/>
        </p:nvPicPr>
        <p:blipFill>
          <a:blip r:embed="rId6"/>
          <a:stretch>
            <a:fillRect/>
          </a:stretch>
        </p:blipFill>
        <p:spPr>
          <a:xfrm>
            <a:off x="10275090" y="3681570"/>
            <a:ext cx="590505" cy="539890"/>
          </a:xfrm>
          <a:prstGeom prst="rect">
            <a:avLst/>
          </a:prstGeom>
        </p:spPr>
      </p:pic>
      <p:pic>
        <p:nvPicPr>
          <p:cNvPr id="25" name="Picture 24" descr="yellow 1 unit">
            <a:extLst>
              <a:ext uri="{FF2B5EF4-FFF2-40B4-BE49-F238E27FC236}">
                <a16:creationId xmlns:a16="http://schemas.microsoft.com/office/drawing/2014/main" id="{81C29981-91D7-F869-258C-77D6BD9CCB2E}"/>
              </a:ext>
            </a:extLst>
          </p:cNvPr>
          <p:cNvPicPr>
            <a:picLocks noChangeAspect="1"/>
          </p:cNvPicPr>
          <p:nvPr/>
        </p:nvPicPr>
        <p:blipFill>
          <a:blip r:embed="rId6"/>
          <a:stretch>
            <a:fillRect/>
          </a:stretch>
        </p:blipFill>
        <p:spPr>
          <a:xfrm>
            <a:off x="10247886" y="1605026"/>
            <a:ext cx="590505" cy="539890"/>
          </a:xfrm>
          <a:prstGeom prst="rect">
            <a:avLst/>
          </a:prstGeom>
        </p:spPr>
      </p:pic>
      <p:pic>
        <p:nvPicPr>
          <p:cNvPr id="26" name="Picture 25" descr="yellow 1 unit">
            <a:extLst>
              <a:ext uri="{FF2B5EF4-FFF2-40B4-BE49-F238E27FC236}">
                <a16:creationId xmlns:a16="http://schemas.microsoft.com/office/drawing/2014/main" id="{0F2921A5-445E-1362-82CF-94F7CA5C11EF}"/>
              </a:ext>
            </a:extLst>
          </p:cNvPr>
          <p:cNvPicPr>
            <a:picLocks noChangeAspect="1"/>
          </p:cNvPicPr>
          <p:nvPr/>
        </p:nvPicPr>
        <p:blipFill>
          <a:blip r:embed="rId6"/>
          <a:stretch>
            <a:fillRect/>
          </a:stretch>
        </p:blipFill>
        <p:spPr>
          <a:xfrm>
            <a:off x="10275091" y="2291904"/>
            <a:ext cx="590505" cy="539890"/>
          </a:xfrm>
          <a:prstGeom prst="rect">
            <a:avLst/>
          </a:prstGeom>
        </p:spPr>
      </p:pic>
      <p:pic>
        <p:nvPicPr>
          <p:cNvPr id="27" name="Picture 26" descr="yellow 1 unit">
            <a:extLst>
              <a:ext uri="{FF2B5EF4-FFF2-40B4-BE49-F238E27FC236}">
                <a16:creationId xmlns:a16="http://schemas.microsoft.com/office/drawing/2014/main" id="{849D7F2B-D359-098C-9B84-5580D25C8EE2}"/>
              </a:ext>
            </a:extLst>
          </p:cNvPr>
          <p:cNvPicPr>
            <a:picLocks noChangeAspect="1"/>
          </p:cNvPicPr>
          <p:nvPr/>
        </p:nvPicPr>
        <p:blipFill>
          <a:blip r:embed="rId6"/>
          <a:stretch>
            <a:fillRect/>
          </a:stretch>
        </p:blipFill>
        <p:spPr>
          <a:xfrm>
            <a:off x="11095151" y="1605026"/>
            <a:ext cx="590505" cy="539890"/>
          </a:xfrm>
          <a:prstGeom prst="rect">
            <a:avLst/>
          </a:prstGeom>
        </p:spPr>
      </p:pic>
      <p:pic>
        <p:nvPicPr>
          <p:cNvPr id="28" name="Picture 27" descr="yellow 1 unit">
            <a:extLst>
              <a:ext uri="{FF2B5EF4-FFF2-40B4-BE49-F238E27FC236}">
                <a16:creationId xmlns:a16="http://schemas.microsoft.com/office/drawing/2014/main" id="{8716EEFC-E28E-0FE8-83EE-8FBC7E517F6F}"/>
              </a:ext>
            </a:extLst>
          </p:cNvPr>
          <p:cNvPicPr>
            <a:picLocks noChangeAspect="1"/>
          </p:cNvPicPr>
          <p:nvPr/>
        </p:nvPicPr>
        <p:blipFill>
          <a:blip r:embed="rId6"/>
          <a:stretch>
            <a:fillRect/>
          </a:stretch>
        </p:blipFill>
        <p:spPr>
          <a:xfrm>
            <a:off x="11153827" y="2275259"/>
            <a:ext cx="590505" cy="539890"/>
          </a:xfrm>
          <a:prstGeom prst="rect">
            <a:avLst/>
          </a:prstGeom>
        </p:spPr>
      </p:pic>
      <p:pic>
        <p:nvPicPr>
          <p:cNvPr id="29" name="Picture 28" descr="yellow 1 unit">
            <a:extLst>
              <a:ext uri="{FF2B5EF4-FFF2-40B4-BE49-F238E27FC236}">
                <a16:creationId xmlns:a16="http://schemas.microsoft.com/office/drawing/2014/main" id="{6DFA2709-7EC1-60CE-EAB6-172C49D57F34}"/>
              </a:ext>
            </a:extLst>
          </p:cNvPr>
          <p:cNvPicPr>
            <a:picLocks noChangeAspect="1"/>
          </p:cNvPicPr>
          <p:nvPr/>
        </p:nvPicPr>
        <p:blipFill>
          <a:blip r:embed="rId6"/>
          <a:stretch>
            <a:fillRect/>
          </a:stretch>
        </p:blipFill>
        <p:spPr>
          <a:xfrm>
            <a:off x="11197660" y="3654127"/>
            <a:ext cx="590505" cy="539890"/>
          </a:xfrm>
          <a:prstGeom prst="rect">
            <a:avLst/>
          </a:prstGeom>
        </p:spPr>
      </p:pic>
      <p:pic>
        <p:nvPicPr>
          <p:cNvPr id="30" name="PowerPoint Dice" descr="die">
            <a:hlinkClick r:id="" action="ppaction://media"/>
            <a:extLst>
              <a:ext uri="{FF2B5EF4-FFF2-40B4-BE49-F238E27FC236}">
                <a16:creationId xmlns:a16="http://schemas.microsoft.com/office/drawing/2014/main" id="{06205320-2097-8120-E310-FE4A43D078AA}"/>
              </a:ext>
            </a:extLst>
          </p:cNvPr>
          <p:cNvPicPr>
            <a:picLocks noChangeAspect="1"/>
          </p:cNvPicPr>
          <p:nvPr>
            <a:videoFile r:link="rId2"/>
            <p:extLst>
              <p:ext uri="{DAA4B4D4-6D71-4841-9C94-3DE7FCFB9230}">
                <p14:media xmlns:p14="http://schemas.microsoft.com/office/powerpoint/2010/main" r:embed="rId1"/>
              </p:ext>
            </p:extLst>
          </p:nvPr>
        </p:nvPicPr>
        <p:blipFill>
          <a:blip r:embed="rId7"/>
          <a:stretch>
            <a:fillRect/>
          </a:stretch>
        </p:blipFill>
        <p:spPr>
          <a:xfrm>
            <a:off x="16300891" y="2946400"/>
            <a:ext cx="1263209" cy="1263209"/>
          </a:xfrm>
          <a:prstGeom prst="roundRect">
            <a:avLst/>
          </a:prstGeom>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pic>
      <p:pic>
        <p:nvPicPr>
          <p:cNvPr id="32" name="PowerPoint Dice" descr="die">
            <a:hlinkClick r:id="" action="ppaction://media"/>
            <a:extLst>
              <a:ext uri="{FF2B5EF4-FFF2-40B4-BE49-F238E27FC236}">
                <a16:creationId xmlns:a16="http://schemas.microsoft.com/office/drawing/2014/main" id="{FEA8C078-130E-EEDC-A91C-909CC2E1BEE3}"/>
              </a:ext>
            </a:extLst>
          </p:cNvPr>
          <p:cNvPicPr>
            <a:picLocks noChangeAspect="1"/>
          </p:cNvPicPr>
          <p:nvPr>
            <a:videoFile r:link="rId2"/>
            <p:extLst>
              <p:ext uri="{DAA4B4D4-6D71-4841-9C94-3DE7FCFB9230}">
                <p14:media xmlns:p14="http://schemas.microsoft.com/office/powerpoint/2010/main" r:embed="rId1"/>
              </p:ext>
            </p:extLst>
          </p:nvPr>
        </p:nvPicPr>
        <p:blipFill>
          <a:blip r:embed="rId7">
            <a:duotone>
              <a:prstClr val="black"/>
              <a:schemeClr val="accent5">
                <a:tint val="45000"/>
                <a:satMod val="400000"/>
              </a:schemeClr>
            </a:duotone>
          </a:blip>
          <a:stretch>
            <a:fillRect/>
          </a:stretch>
        </p:blipFill>
        <p:spPr>
          <a:xfrm>
            <a:off x="16300891" y="856299"/>
            <a:ext cx="1263209" cy="1263209"/>
          </a:xfrm>
          <a:prstGeom prst="roundRect">
            <a:avLst/>
          </a:prstGeom>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pic>
      <p:sp>
        <p:nvSpPr>
          <p:cNvPr id="39" name="Rectangle 38" descr="My Race to 100 rectangle space">
            <a:extLst>
              <a:ext uri="{FF2B5EF4-FFF2-40B4-BE49-F238E27FC236}">
                <a16:creationId xmlns:a16="http://schemas.microsoft.com/office/drawing/2014/main" id="{BF150EB1-C269-838D-4315-B2FED3179D5B}"/>
              </a:ext>
            </a:extLst>
          </p:cNvPr>
          <p:cNvSpPr/>
          <p:nvPr/>
        </p:nvSpPr>
        <p:spPr>
          <a:xfrm>
            <a:off x="452373" y="4636238"/>
            <a:ext cx="17068800" cy="4305085"/>
          </a:xfrm>
          <a:prstGeom prst="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7213A298-1569-C55E-842D-FE7CEAB57FAA}"/>
              </a:ext>
            </a:extLst>
          </p:cNvPr>
          <p:cNvSpPr txBox="1"/>
          <p:nvPr/>
        </p:nvSpPr>
        <p:spPr>
          <a:xfrm>
            <a:off x="7937514" y="4758488"/>
            <a:ext cx="2409634" cy="461665"/>
          </a:xfrm>
          <a:prstGeom prst="rect">
            <a:avLst/>
          </a:prstGeom>
          <a:noFill/>
        </p:spPr>
        <p:txBody>
          <a:bodyPr wrap="none" rtlCol="0">
            <a:spAutoFit/>
          </a:bodyPr>
          <a:lstStyle/>
          <a:p>
            <a:r>
              <a:rPr lang="en-US" sz="2400" b="1"/>
              <a:t>My Race to 100</a:t>
            </a:r>
          </a:p>
        </p:txBody>
      </p:sp>
      <p:pic>
        <p:nvPicPr>
          <p:cNvPr id="41" name="object 2" descr="Green 10 rod.">
            <a:extLst>
              <a:ext uri="{FF2B5EF4-FFF2-40B4-BE49-F238E27FC236}">
                <a16:creationId xmlns:a16="http://schemas.microsoft.com/office/drawing/2014/main" id="{2CC424A3-701D-5EFF-AEBD-18BBA5CD4B93}"/>
              </a:ext>
            </a:extLst>
          </p:cNvPr>
          <p:cNvPicPr/>
          <p:nvPr/>
        </p:nvPicPr>
        <p:blipFill>
          <a:blip r:embed="rId5" cstate="print"/>
          <a:stretch>
            <a:fillRect/>
          </a:stretch>
        </p:blipFill>
        <p:spPr>
          <a:xfrm>
            <a:off x="4498240" y="965200"/>
            <a:ext cx="433014" cy="3369564"/>
          </a:xfrm>
          <a:prstGeom prst="rect">
            <a:avLst/>
          </a:prstGeom>
        </p:spPr>
      </p:pic>
      <p:pic>
        <p:nvPicPr>
          <p:cNvPr id="42" name="object 2" descr="Green 10 rod.">
            <a:extLst>
              <a:ext uri="{FF2B5EF4-FFF2-40B4-BE49-F238E27FC236}">
                <a16:creationId xmlns:a16="http://schemas.microsoft.com/office/drawing/2014/main" id="{66170B06-821C-41BE-FCEB-1C4719F76B83}"/>
              </a:ext>
            </a:extLst>
          </p:cNvPr>
          <p:cNvPicPr/>
          <p:nvPr/>
        </p:nvPicPr>
        <p:blipFill>
          <a:blip r:embed="rId5" cstate="print"/>
          <a:stretch>
            <a:fillRect/>
          </a:stretch>
        </p:blipFill>
        <p:spPr>
          <a:xfrm>
            <a:off x="5098206" y="1003515"/>
            <a:ext cx="433014" cy="3369564"/>
          </a:xfrm>
          <a:prstGeom prst="rect">
            <a:avLst/>
          </a:prstGeom>
        </p:spPr>
      </p:pic>
      <p:pic>
        <p:nvPicPr>
          <p:cNvPr id="43" name="object 2" descr="Green 10 rod.">
            <a:extLst>
              <a:ext uri="{FF2B5EF4-FFF2-40B4-BE49-F238E27FC236}">
                <a16:creationId xmlns:a16="http://schemas.microsoft.com/office/drawing/2014/main" id="{F9F48199-C647-F97E-C872-4813FBEB8752}"/>
              </a:ext>
            </a:extLst>
          </p:cNvPr>
          <p:cNvPicPr/>
          <p:nvPr/>
        </p:nvPicPr>
        <p:blipFill>
          <a:blip r:embed="rId5" cstate="print"/>
          <a:stretch>
            <a:fillRect/>
          </a:stretch>
        </p:blipFill>
        <p:spPr>
          <a:xfrm>
            <a:off x="5683005" y="996922"/>
            <a:ext cx="433014" cy="3369564"/>
          </a:xfrm>
          <a:prstGeom prst="rect">
            <a:avLst/>
          </a:prstGeom>
        </p:spPr>
      </p:pic>
      <p:pic>
        <p:nvPicPr>
          <p:cNvPr id="44" name="object 2" descr="Green 10 rod.">
            <a:extLst>
              <a:ext uri="{FF2B5EF4-FFF2-40B4-BE49-F238E27FC236}">
                <a16:creationId xmlns:a16="http://schemas.microsoft.com/office/drawing/2014/main" id="{CAF65F87-2062-7A31-A718-C2C74CBFE65A}"/>
              </a:ext>
            </a:extLst>
          </p:cNvPr>
          <p:cNvPicPr/>
          <p:nvPr/>
        </p:nvPicPr>
        <p:blipFill>
          <a:blip r:embed="rId5" cstate="print"/>
          <a:stretch>
            <a:fillRect/>
          </a:stretch>
        </p:blipFill>
        <p:spPr>
          <a:xfrm>
            <a:off x="6283569" y="973121"/>
            <a:ext cx="433014" cy="3369564"/>
          </a:xfrm>
          <a:prstGeom prst="rect">
            <a:avLst/>
          </a:prstGeom>
        </p:spPr>
      </p:pic>
      <p:pic>
        <p:nvPicPr>
          <p:cNvPr id="45" name="object 2" descr="Green 10 rod.">
            <a:extLst>
              <a:ext uri="{FF2B5EF4-FFF2-40B4-BE49-F238E27FC236}">
                <a16:creationId xmlns:a16="http://schemas.microsoft.com/office/drawing/2014/main" id="{90CB690E-4F9F-1D52-872D-1CCED21EBD7C}"/>
              </a:ext>
            </a:extLst>
          </p:cNvPr>
          <p:cNvPicPr/>
          <p:nvPr/>
        </p:nvPicPr>
        <p:blipFill>
          <a:blip r:embed="rId5" cstate="print"/>
          <a:stretch>
            <a:fillRect/>
          </a:stretch>
        </p:blipFill>
        <p:spPr>
          <a:xfrm>
            <a:off x="6927069" y="965200"/>
            <a:ext cx="433014" cy="3369564"/>
          </a:xfrm>
          <a:prstGeom prst="rect">
            <a:avLst/>
          </a:prstGeom>
        </p:spPr>
      </p:pic>
      <p:pic>
        <p:nvPicPr>
          <p:cNvPr id="46" name="object 2" descr="Green 10 rod.">
            <a:extLst>
              <a:ext uri="{FF2B5EF4-FFF2-40B4-BE49-F238E27FC236}">
                <a16:creationId xmlns:a16="http://schemas.microsoft.com/office/drawing/2014/main" id="{A12A1A49-3794-D4C1-9DD2-5FA39376D2EC}"/>
              </a:ext>
            </a:extLst>
          </p:cNvPr>
          <p:cNvPicPr/>
          <p:nvPr/>
        </p:nvPicPr>
        <p:blipFill>
          <a:blip r:embed="rId5" cstate="print"/>
          <a:stretch>
            <a:fillRect/>
          </a:stretch>
        </p:blipFill>
        <p:spPr>
          <a:xfrm>
            <a:off x="7517200" y="964407"/>
            <a:ext cx="433014" cy="3369564"/>
          </a:xfrm>
          <a:prstGeom prst="rect">
            <a:avLst/>
          </a:prstGeom>
        </p:spPr>
      </p:pic>
      <p:pic>
        <p:nvPicPr>
          <p:cNvPr id="47" name="object 2" descr="Green 10 rod.">
            <a:extLst>
              <a:ext uri="{FF2B5EF4-FFF2-40B4-BE49-F238E27FC236}">
                <a16:creationId xmlns:a16="http://schemas.microsoft.com/office/drawing/2014/main" id="{285420F5-D58C-D088-5101-1730F51BB836}"/>
              </a:ext>
            </a:extLst>
          </p:cNvPr>
          <p:cNvPicPr/>
          <p:nvPr/>
        </p:nvPicPr>
        <p:blipFill>
          <a:blip r:embed="rId5" cstate="print"/>
          <a:stretch>
            <a:fillRect/>
          </a:stretch>
        </p:blipFill>
        <p:spPr>
          <a:xfrm>
            <a:off x="8167416" y="964407"/>
            <a:ext cx="433014" cy="3369564"/>
          </a:xfrm>
          <a:prstGeom prst="rect">
            <a:avLst/>
          </a:prstGeom>
        </p:spPr>
      </p:pic>
      <p:pic>
        <p:nvPicPr>
          <p:cNvPr id="48" name="object 2" descr="Green 10 rod.">
            <a:extLst>
              <a:ext uri="{FF2B5EF4-FFF2-40B4-BE49-F238E27FC236}">
                <a16:creationId xmlns:a16="http://schemas.microsoft.com/office/drawing/2014/main" id="{7858B96E-81D0-AFDC-AB4D-DC8CC619B0FD}"/>
              </a:ext>
            </a:extLst>
          </p:cNvPr>
          <p:cNvPicPr/>
          <p:nvPr/>
        </p:nvPicPr>
        <p:blipFill>
          <a:blip r:embed="rId5" cstate="print"/>
          <a:stretch>
            <a:fillRect/>
          </a:stretch>
        </p:blipFill>
        <p:spPr>
          <a:xfrm>
            <a:off x="8770266" y="964407"/>
            <a:ext cx="433014" cy="3369564"/>
          </a:xfrm>
          <a:prstGeom prst="rect">
            <a:avLst/>
          </a:prstGeom>
        </p:spPr>
      </p:pic>
      <p:pic>
        <p:nvPicPr>
          <p:cNvPr id="49" name="object 2" descr="Green 10 rod.">
            <a:extLst>
              <a:ext uri="{FF2B5EF4-FFF2-40B4-BE49-F238E27FC236}">
                <a16:creationId xmlns:a16="http://schemas.microsoft.com/office/drawing/2014/main" id="{C7045FF2-705E-3967-01D4-995A96B2BF7F}"/>
              </a:ext>
            </a:extLst>
          </p:cNvPr>
          <p:cNvPicPr/>
          <p:nvPr/>
        </p:nvPicPr>
        <p:blipFill>
          <a:blip r:embed="rId5" cstate="print"/>
          <a:stretch>
            <a:fillRect/>
          </a:stretch>
        </p:blipFill>
        <p:spPr>
          <a:xfrm>
            <a:off x="9359336" y="942428"/>
            <a:ext cx="433014" cy="3369564"/>
          </a:xfrm>
          <a:prstGeom prst="rect">
            <a:avLst/>
          </a:prstGeom>
        </p:spPr>
      </p:pic>
      <p:sp>
        <p:nvSpPr>
          <p:cNvPr id="51" name="TextBox 50">
            <a:extLst>
              <a:ext uri="{FF2B5EF4-FFF2-40B4-BE49-F238E27FC236}">
                <a16:creationId xmlns:a16="http://schemas.microsoft.com/office/drawing/2014/main" id="{3C0A904B-3240-E991-0C4F-D4597449705B}"/>
              </a:ext>
            </a:extLst>
          </p:cNvPr>
          <p:cNvSpPr txBox="1"/>
          <p:nvPr/>
        </p:nvSpPr>
        <p:spPr>
          <a:xfrm>
            <a:off x="12746271" y="828352"/>
            <a:ext cx="2948321" cy="646331"/>
          </a:xfrm>
          <a:prstGeom prst="rect">
            <a:avLst/>
          </a:prstGeom>
          <a:noFill/>
        </p:spPr>
        <p:txBody>
          <a:bodyPr wrap="square">
            <a:spAutoFit/>
          </a:bodyPr>
          <a:lstStyle/>
          <a:p>
            <a:r>
              <a:rPr lang="en-US" b="1">
                <a:latin typeface="Arial" panose="020B0604020202020204" pitchFamily="34" charset="0"/>
                <a:cs typeface="Arial" panose="020B0604020202020204" pitchFamily="34" charset="0"/>
              </a:rPr>
              <a:t>Click each die to roll, </a:t>
            </a:r>
          </a:p>
          <a:p>
            <a:r>
              <a:rPr lang="en-US" b="1">
                <a:latin typeface="Arial" panose="020B0604020202020204" pitchFamily="34" charset="0"/>
                <a:cs typeface="Arial" panose="020B0604020202020204" pitchFamily="34" charset="0"/>
              </a:rPr>
              <a:t>Click each again to stop</a:t>
            </a:r>
            <a:r>
              <a:rPr lang="en-US" b="1"/>
              <a:t>.</a:t>
            </a:r>
          </a:p>
        </p:txBody>
      </p:sp>
      <p:sp>
        <p:nvSpPr>
          <p:cNvPr id="3" name="TextBox 2">
            <a:extLst>
              <a:ext uri="{FF2B5EF4-FFF2-40B4-BE49-F238E27FC236}">
                <a16:creationId xmlns:a16="http://schemas.microsoft.com/office/drawing/2014/main" id="{E671E1E8-552F-D819-E090-96007155856F}"/>
              </a:ext>
            </a:extLst>
          </p:cNvPr>
          <p:cNvSpPr txBox="1"/>
          <p:nvPr/>
        </p:nvSpPr>
        <p:spPr>
          <a:xfrm>
            <a:off x="4313873" y="9028759"/>
            <a:ext cx="9778814" cy="954107"/>
          </a:xfrm>
          <a:prstGeom prst="rect">
            <a:avLst/>
          </a:prstGeom>
          <a:noFill/>
        </p:spPr>
        <p:txBody>
          <a:bodyPr wrap="square">
            <a:spAutoFit/>
          </a:bodyPr>
          <a:lstStyle/>
          <a:p>
            <a:pPr algn="ctr"/>
            <a:r>
              <a:rPr lang="en-US" sz="2800" b="1" i="0" u="none" strike="noStrike" baseline="0">
                <a:solidFill>
                  <a:srgbClr val="102649"/>
                </a:solidFill>
                <a:latin typeface="+mn-lt"/>
              </a:rPr>
              <a:t>Family Prompts</a:t>
            </a:r>
          </a:p>
          <a:p>
            <a:r>
              <a:rPr lang="en-US" sz="2800" b="0" i="0" u="none" strike="noStrike" baseline="0">
                <a:solidFill>
                  <a:srgbClr val="102649"/>
                </a:solidFill>
                <a:latin typeface="+mn-lt"/>
              </a:rPr>
              <a:t>Can you give an example of other things we could count like this?</a:t>
            </a:r>
          </a:p>
        </p:txBody>
      </p:sp>
    </p:spTree>
    <p:extLst>
      <p:ext uri="{BB962C8B-B14F-4D97-AF65-F5344CB8AC3E}">
        <p14:creationId xmlns:p14="http://schemas.microsoft.com/office/powerpoint/2010/main" val="410717211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0"/>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0"/>
                                        </p:tgtEl>
                                      </p:cBhvr>
                                    </p:cmd>
                                  </p:childTnLst>
                                </p:cTn>
                              </p:par>
                            </p:childTnLst>
                          </p:cTn>
                        </p:par>
                      </p:childTnLst>
                    </p:cTn>
                  </p:par>
                </p:childTnLst>
              </p:cTn>
              <p:nextCondLst>
                <p:cond evt="onClick" delay="0">
                  <p:tgtEl>
                    <p:spTgt spid="30"/>
                  </p:tgtEl>
                </p:cond>
              </p:nextCondLst>
            </p:seq>
            <p:seq concurrent="1" nextAc="seek">
              <p:cTn id="7" restart="whenNotActive" fill="hold" evtFilter="cancelBubble" nodeType="interactiveSeq">
                <p:stCondLst>
                  <p:cond evt="onClick" delay="0">
                    <p:tgtEl>
                      <p:spTgt spid="32"/>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32"/>
                                        </p:tgtEl>
                                      </p:cBhvr>
                                    </p:cmd>
                                  </p:childTnLst>
                                </p:cTn>
                              </p:par>
                            </p:childTnLst>
                          </p:cTn>
                        </p:par>
                      </p:childTnLst>
                    </p:cTn>
                  </p:par>
                </p:childTnLst>
              </p:cTn>
              <p:nextCondLst>
                <p:cond evt="onClick" delay="0">
                  <p:tgtEl>
                    <p:spTgt spid="32"/>
                  </p:tgtEl>
                </p:cond>
              </p:nextCondLst>
            </p:seq>
            <p:video>
              <p:cMediaNode vol="80000">
                <p:cTn id="12" repeatCount="indefinite" fill="hold" display="0">
                  <p:stCondLst>
                    <p:cond delay="indefinite"/>
                  </p:stCondLst>
                </p:cTn>
                <p:tgtEl>
                  <p:spTgt spid="30"/>
                </p:tgtEl>
              </p:cMediaNode>
            </p:video>
            <p:video>
              <p:cMediaNode vol="80000">
                <p:cTn id="13" repeatCount="indefinite" fill="hold" display="0">
                  <p:stCondLst>
                    <p:cond delay="indefinite"/>
                  </p:stCondLst>
                </p:cTn>
                <p:tgtEl>
                  <p:spTgt spid="32"/>
                </p:tgtEl>
              </p:cMediaNode>
            </p:vide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D3166-FA02-A3A2-1112-EB2B3124D6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E44D24-6688-4E00-8F7C-FF0B75FAF099}"/>
              </a:ext>
            </a:extLst>
          </p:cNvPr>
          <p:cNvSpPr>
            <a:spLocks noGrp="1"/>
          </p:cNvSpPr>
          <p:nvPr>
            <p:ph type="title"/>
          </p:nvPr>
        </p:nvSpPr>
        <p:spPr>
          <a:xfrm>
            <a:off x="5801851" y="-515526"/>
            <a:ext cx="6723800" cy="515526"/>
          </a:xfrm>
        </p:spPr>
        <p:txBody>
          <a:bodyPr wrap="square" lIns="0" tIns="0" rIns="0" bIns="0" anchor="b">
            <a:spAutoFit/>
          </a:bodyPr>
          <a:lstStyle/>
          <a:p>
            <a:r>
              <a:rPr lang="en-US">
                <a:solidFill>
                  <a:schemeClr val="bg2"/>
                </a:solidFill>
              </a:rPr>
              <a:t>Race to 100 – Board 4</a:t>
            </a:r>
          </a:p>
        </p:txBody>
      </p:sp>
      <p:sp>
        <p:nvSpPr>
          <p:cNvPr id="4" name="object 22" descr="Family Math Night - Operations and Algebraic Thinking Activity 3a: Race to 100&#10;&#10;&#10;">
            <a:extLst>
              <a:ext uri="{FF2B5EF4-FFF2-40B4-BE49-F238E27FC236}">
                <a16:creationId xmlns:a16="http://schemas.microsoft.com/office/drawing/2014/main" id="{F856F571-34FF-8CC7-524A-5CD885126BB1}"/>
              </a:ext>
            </a:extLst>
          </p:cNvPr>
          <p:cNvSpPr txBox="1">
            <a:spLocks/>
          </p:cNvSpPr>
          <p:nvPr/>
        </p:nvSpPr>
        <p:spPr>
          <a:xfrm>
            <a:off x="0" y="0"/>
            <a:ext cx="18059400" cy="539890"/>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a:solidFill>
                  <a:schemeClr val="bg1"/>
                </a:solidFill>
              </a:rPr>
              <a:t>Race</a:t>
            </a:r>
            <a:r>
              <a:rPr lang="en-US" sz="3350" spc="-100">
                <a:solidFill>
                  <a:schemeClr val="bg1"/>
                </a:solidFill>
              </a:rPr>
              <a:t> </a:t>
            </a:r>
            <a:r>
              <a:rPr lang="en-US" sz="3350">
                <a:solidFill>
                  <a:schemeClr val="bg1"/>
                </a:solidFill>
              </a:rPr>
              <a:t>to</a:t>
            </a:r>
            <a:r>
              <a:rPr lang="en-US" sz="3350" spc="170">
                <a:solidFill>
                  <a:schemeClr val="bg1"/>
                </a:solidFill>
              </a:rPr>
              <a:t> </a:t>
            </a:r>
            <a:r>
              <a:rPr lang="en-US" sz="3350" spc="-25">
                <a:solidFill>
                  <a:schemeClr val="bg1"/>
                </a:solidFill>
              </a:rPr>
              <a:t>100 Game</a:t>
            </a:r>
            <a:endParaRPr lang="en-US" sz="3350" b="1" spc="-10">
              <a:solidFill>
                <a:schemeClr val="tx2">
                  <a:lumMod val="40000"/>
                  <a:lumOff val="60000"/>
                </a:schemeClr>
              </a:solidFill>
              <a:latin typeface="Arial" panose="020B0604020202020204" pitchFamily="34" charset="0"/>
              <a:cs typeface="Arial" panose="020B0604020202020204" pitchFamily="34" charset="0"/>
            </a:endParaRPr>
          </a:p>
        </p:txBody>
      </p:sp>
      <p:pic>
        <p:nvPicPr>
          <p:cNvPr id="17" name="Picture 16" descr="A blue 100 flat.">
            <a:extLst>
              <a:ext uri="{FF2B5EF4-FFF2-40B4-BE49-F238E27FC236}">
                <a16:creationId xmlns:a16="http://schemas.microsoft.com/office/drawing/2014/main" id="{7659FF2C-4896-C8F0-E6C5-DE82B63D1F30}"/>
              </a:ext>
            </a:extLst>
          </p:cNvPr>
          <p:cNvPicPr>
            <a:picLocks noChangeAspect="1"/>
          </p:cNvPicPr>
          <p:nvPr/>
        </p:nvPicPr>
        <p:blipFill>
          <a:blip r:embed="rId4"/>
          <a:stretch>
            <a:fillRect/>
          </a:stretch>
        </p:blipFill>
        <p:spPr>
          <a:xfrm>
            <a:off x="495300" y="965200"/>
            <a:ext cx="3224946" cy="3369564"/>
          </a:xfrm>
          <a:prstGeom prst="rect">
            <a:avLst/>
          </a:prstGeom>
        </p:spPr>
      </p:pic>
      <p:pic>
        <p:nvPicPr>
          <p:cNvPr id="31" name="object 2" descr="Green 10 rod.">
            <a:extLst>
              <a:ext uri="{FF2B5EF4-FFF2-40B4-BE49-F238E27FC236}">
                <a16:creationId xmlns:a16="http://schemas.microsoft.com/office/drawing/2014/main" id="{4547ACBB-4C21-36E8-2739-B486D7688EA5}"/>
              </a:ext>
            </a:extLst>
          </p:cNvPr>
          <p:cNvPicPr/>
          <p:nvPr/>
        </p:nvPicPr>
        <p:blipFill>
          <a:blip r:embed="rId5" cstate="print"/>
          <a:stretch>
            <a:fillRect/>
          </a:stretch>
        </p:blipFill>
        <p:spPr>
          <a:xfrm>
            <a:off x="3951314" y="1003515"/>
            <a:ext cx="433014" cy="3369564"/>
          </a:xfrm>
          <a:prstGeom prst="rect">
            <a:avLst/>
          </a:prstGeom>
        </p:spPr>
      </p:pic>
      <p:pic>
        <p:nvPicPr>
          <p:cNvPr id="20" name="Picture 19" descr="yellow 1 unit">
            <a:extLst>
              <a:ext uri="{FF2B5EF4-FFF2-40B4-BE49-F238E27FC236}">
                <a16:creationId xmlns:a16="http://schemas.microsoft.com/office/drawing/2014/main" id="{5997DD8A-AD4E-F9F2-2C98-B970B7912929}"/>
              </a:ext>
            </a:extLst>
          </p:cNvPr>
          <p:cNvPicPr>
            <a:picLocks noChangeAspect="1"/>
          </p:cNvPicPr>
          <p:nvPr/>
        </p:nvPicPr>
        <p:blipFill>
          <a:blip r:embed="rId6"/>
          <a:stretch>
            <a:fillRect/>
          </a:stretch>
        </p:blipFill>
        <p:spPr>
          <a:xfrm>
            <a:off x="10247886" y="964407"/>
            <a:ext cx="590505" cy="539890"/>
          </a:xfrm>
          <a:prstGeom prst="rect">
            <a:avLst/>
          </a:prstGeom>
        </p:spPr>
      </p:pic>
      <p:pic>
        <p:nvPicPr>
          <p:cNvPr id="21" name="Picture 20" descr="yellow 1 unit">
            <a:extLst>
              <a:ext uri="{FF2B5EF4-FFF2-40B4-BE49-F238E27FC236}">
                <a16:creationId xmlns:a16="http://schemas.microsoft.com/office/drawing/2014/main" id="{72A383F5-A3FB-711E-7567-106799CFFE67}"/>
              </a:ext>
            </a:extLst>
          </p:cNvPr>
          <p:cNvPicPr>
            <a:picLocks noChangeAspect="1"/>
          </p:cNvPicPr>
          <p:nvPr/>
        </p:nvPicPr>
        <p:blipFill>
          <a:blip r:embed="rId6"/>
          <a:stretch>
            <a:fillRect/>
          </a:stretch>
        </p:blipFill>
        <p:spPr>
          <a:xfrm>
            <a:off x="10275091" y="2979674"/>
            <a:ext cx="590505" cy="539890"/>
          </a:xfrm>
          <a:prstGeom prst="rect">
            <a:avLst/>
          </a:prstGeom>
        </p:spPr>
      </p:pic>
      <p:pic>
        <p:nvPicPr>
          <p:cNvPr id="22" name="Picture 21" descr="yellow 1 unit">
            <a:extLst>
              <a:ext uri="{FF2B5EF4-FFF2-40B4-BE49-F238E27FC236}">
                <a16:creationId xmlns:a16="http://schemas.microsoft.com/office/drawing/2014/main" id="{D9D8B6AE-8B87-5BB6-0A09-CE293E0570B9}"/>
              </a:ext>
            </a:extLst>
          </p:cNvPr>
          <p:cNvPicPr>
            <a:picLocks noChangeAspect="1"/>
          </p:cNvPicPr>
          <p:nvPr/>
        </p:nvPicPr>
        <p:blipFill>
          <a:blip r:embed="rId6"/>
          <a:stretch>
            <a:fillRect/>
          </a:stretch>
        </p:blipFill>
        <p:spPr>
          <a:xfrm>
            <a:off x="11113234" y="934793"/>
            <a:ext cx="590505" cy="539890"/>
          </a:xfrm>
          <a:prstGeom prst="rect">
            <a:avLst/>
          </a:prstGeom>
        </p:spPr>
      </p:pic>
      <p:pic>
        <p:nvPicPr>
          <p:cNvPr id="23" name="Picture 22" descr="yellow 1 unit">
            <a:extLst>
              <a:ext uri="{FF2B5EF4-FFF2-40B4-BE49-F238E27FC236}">
                <a16:creationId xmlns:a16="http://schemas.microsoft.com/office/drawing/2014/main" id="{80A9CDF0-5160-1DF3-8978-0F8EB4388442}"/>
              </a:ext>
            </a:extLst>
          </p:cNvPr>
          <p:cNvPicPr>
            <a:picLocks noChangeAspect="1"/>
          </p:cNvPicPr>
          <p:nvPr/>
        </p:nvPicPr>
        <p:blipFill>
          <a:blip r:embed="rId6"/>
          <a:stretch>
            <a:fillRect/>
          </a:stretch>
        </p:blipFill>
        <p:spPr>
          <a:xfrm>
            <a:off x="11153827" y="2953185"/>
            <a:ext cx="590505" cy="539890"/>
          </a:xfrm>
          <a:prstGeom prst="rect">
            <a:avLst/>
          </a:prstGeom>
        </p:spPr>
      </p:pic>
      <p:pic>
        <p:nvPicPr>
          <p:cNvPr id="24" name="Picture 23" descr="yellow 1 unit">
            <a:extLst>
              <a:ext uri="{FF2B5EF4-FFF2-40B4-BE49-F238E27FC236}">
                <a16:creationId xmlns:a16="http://schemas.microsoft.com/office/drawing/2014/main" id="{4D3E3A64-688A-699B-E052-471226F98903}"/>
              </a:ext>
            </a:extLst>
          </p:cNvPr>
          <p:cNvPicPr>
            <a:picLocks noChangeAspect="1"/>
          </p:cNvPicPr>
          <p:nvPr/>
        </p:nvPicPr>
        <p:blipFill>
          <a:blip r:embed="rId6"/>
          <a:stretch>
            <a:fillRect/>
          </a:stretch>
        </p:blipFill>
        <p:spPr>
          <a:xfrm>
            <a:off x="10275090" y="3681570"/>
            <a:ext cx="590505" cy="539890"/>
          </a:xfrm>
          <a:prstGeom prst="rect">
            <a:avLst/>
          </a:prstGeom>
        </p:spPr>
      </p:pic>
      <p:pic>
        <p:nvPicPr>
          <p:cNvPr id="25" name="Picture 24" descr="yellow 1 unit">
            <a:extLst>
              <a:ext uri="{FF2B5EF4-FFF2-40B4-BE49-F238E27FC236}">
                <a16:creationId xmlns:a16="http://schemas.microsoft.com/office/drawing/2014/main" id="{D3A3FE97-DBA7-4EF7-151F-A037B347F762}"/>
              </a:ext>
            </a:extLst>
          </p:cNvPr>
          <p:cNvPicPr>
            <a:picLocks noChangeAspect="1"/>
          </p:cNvPicPr>
          <p:nvPr/>
        </p:nvPicPr>
        <p:blipFill>
          <a:blip r:embed="rId6"/>
          <a:stretch>
            <a:fillRect/>
          </a:stretch>
        </p:blipFill>
        <p:spPr>
          <a:xfrm>
            <a:off x="10247886" y="1605026"/>
            <a:ext cx="590505" cy="539890"/>
          </a:xfrm>
          <a:prstGeom prst="rect">
            <a:avLst/>
          </a:prstGeom>
        </p:spPr>
      </p:pic>
      <p:pic>
        <p:nvPicPr>
          <p:cNvPr id="26" name="Picture 25" descr="yellow 1 unit">
            <a:extLst>
              <a:ext uri="{FF2B5EF4-FFF2-40B4-BE49-F238E27FC236}">
                <a16:creationId xmlns:a16="http://schemas.microsoft.com/office/drawing/2014/main" id="{1481AC3B-BEA7-0C97-4008-9069D280B64E}"/>
              </a:ext>
            </a:extLst>
          </p:cNvPr>
          <p:cNvPicPr>
            <a:picLocks noChangeAspect="1"/>
          </p:cNvPicPr>
          <p:nvPr/>
        </p:nvPicPr>
        <p:blipFill>
          <a:blip r:embed="rId6"/>
          <a:stretch>
            <a:fillRect/>
          </a:stretch>
        </p:blipFill>
        <p:spPr>
          <a:xfrm>
            <a:off x="10275091" y="2291904"/>
            <a:ext cx="590505" cy="539890"/>
          </a:xfrm>
          <a:prstGeom prst="rect">
            <a:avLst/>
          </a:prstGeom>
        </p:spPr>
      </p:pic>
      <p:pic>
        <p:nvPicPr>
          <p:cNvPr id="27" name="Picture 26" descr="yellow 1 unit">
            <a:extLst>
              <a:ext uri="{FF2B5EF4-FFF2-40B4-BE49-F238E27FC236}">
                <a16:creationId xmlns:a16="http://schemas.microsoft.com/office/drawing/2014/main" id="{3E79645B-9AEB-377C-4A09-7BA7FC98670D}"/>
              </a:ext>
            </a:extLst>
          </p:cNvPr>
          <p:cNvPicPr>
            <a:picLocks noChangeAspect="1"/>
          </p:cNvPicPr>
          <p:nvPr/>
        </p:nvPicPr>
        <p:blipFill>
          <a:blip r:embed="rId6"/>
          <a:stretch>
            <a:fillRect/>
          </a:stretch>
        </p:blipFill>
        <p:spPr>
          <a:xfrm>
            <a:off x="11095151" y="1605026"/>
            <a:ext cx="590505" cy="539890"/>
          </a:xfrm>
          <a:prstGeom prst="rect">
            <a:avLst/>
          </a:prstGeom>
        </p:spPr>
      </p:pic>
      <p:pic>
        <p:nvPicPr>
          <p:cNvPr id="28" name="Picture 27" descr="yellow 1 unit">
            <a:extLst>
              <a:ext uri="{FF2B5EF4-FFF2-40B4-BE49-F238E27FC236}">
                <a16:creationId xmlns:a16="http://schemas.microsoft.com/office/drawing/2014/main" id="{AE2313B6-F8DC-D791-B4BD-01ECF6C09EE3}"/>
              </a:ext>
            </a:extLst>
          </p:cNvPr>
          <p:cNvPicPr>
            <a:picLocks noChangeAspect="1"/>
          </p:cNvPicPr>
          <p:nvPr/>
        </p:nvPicPr>
        <p:blipFill>
          <a:blip r:embed="rId6"/>
          <a:stretch>
            <a:fillRect/>
          </a:stretch>
        </p:blipFill>
        <p:spPr>
          <a:xfrm>
            <a:off x="11153827" y="2275259"/>
            <a:ext cx="590505" cy="539890"/>
          </a:xfrm>
          <a:prstGeom prst="rect">
            <a:avLst/>
          </a:prstGeom>
        </p:spPr>
      </p:pic>
      <p:pic>
        <p:nvPicPr>
          <p:cNvPr id="29" name="Picture 28" descr="yellow 1 unit">
            <a:extLst>
              <a:ext uri="{FF2B5EF4-FFF2-40B4-BE49-F238E27FC236}">
                <a16:creationId xmlns:a16="http://schemas.microsoft.com/office/drawing/2014/main" id="{2A919C76-A367-1AFC-390E-28F25FE09198}"/>
              </a:ext>
            </a:extLst>
          </p:cNvPr>
          <p:cNvPicPr>
            <a:picLocks noChangeAspect="1"/>
          </p:cNvPicPr>
          <p:nvPr/>
        </p:nvPicPr>
        <p:blipFill>
          <a:blip r:embed="rId6"/>
          <a:stretch>
            <a:fillRect/>
          </a:stretch>
        </p:blipFill>
        <p:spPr>
          <a:xfrm>
            <a:off x="11197660" y="3654127"/>
            <a:ext cx="590505" cy="539890"/>
          </a:xfrm>
          <a:prstGeom prst="rect">
            <a:avLst/>
          </a:prstGeom>
        </p:spPr>
      </p:pic>
      <p:pic>
        <p:nvPicPr>
          <p:cNvPr id="30" name="PowerPoint Dice" descr="die">
            <a:hlinkClick r:id="" action="ppaction://media"/>
            <a:extLst>
              <a:ext uri="{FF2B5EF4-FFF2-40B4-BE49-F238E27FC236}">
                <a16:creationId xmlns:a16="http://schemas.microsoft.com/office/drawing/2014/main" id="{D9ECCF06-65CD-BEE1-41BF-E9A9CC6D2004}"/>
              </a:ext>
            </a:extLst>
          </p:cNvPr>
          <p:cNvPicPr>
            <a:picLocks noChangeAspect="1"/>
          </p:cNvPicPr>
          <p:nvPr>
            <a:videoFile r:link="rId2"/>
            <p:extLst>
              <p:ext uri="{DAA4B4D4-6D71-4841-9C94-3DE7FCFB9230}">
                <p14:media xmlns:p14="http://schemas.microsoft.com/office/powerpoint/2010/main" r:embed="rId1"/>
              </p:ext>
            </p:extLst>
          </p:nvPr>
        </p:nvPicPr>
        <p:blipFill>
          <a:blip r:embed="rId7"/>
          <a:stretch>
            <a:fillRect/>
          </a:stretch>
        </p:blipFill>
        <p:spPr>
          <a:xfrm>
            <a:off x="16300891" y="2946400"/>
            <a:ext cx="1263209" cy="1263209"/>
          </a:xfrm>
          <a:prstGeom prst="roundRect">
            <a:avLst/>
          </a:prstGeom>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pic>
      <p:pic>
        <p:nvPicPr>
          <p:cNvPr id="32" name="PowerPoint Dice" descr="die">
            <a:hlinkClick r:id="" action="ppaction://media"/>
            <a:extLst>
              <a:ext uri="{FF2B5EF4-FFF2-40B4-BE49-F238E27FC236}">
                <a16:creationId xmlns:a16="http://schemas.microsoft.com/office/drawing/2014/main" id="{4FA75976-5224-FE30-9219-A3BD2A9451AA}"/>
              </a:ext>
            </a:extLst>
          </p:cNvPr>
          <p:cNvPicPr>
            <a:picLocks noChangeAspect="1"/>
          </p:cNvPicPr>
          <p:nvPr>
            <a:videoFile r:link="rId2"/>
            <p:extLst>
              <p:ext uri="{DAA4B4D4-6D71-4841-9C94-3DE7FCFB9230}">
                <p14:media xmlns:p14="http://schemas.microsoft.com/office/powerpoint/2010/main" r:embed="rId1"/>
              </p:ext>
            </p:extLst>
          </p:nvPr>
        </p:nvPicPr>
        <p:blipFill>
          <a:blip r:embed="rId7">
            <a:duotone>
              <a:prstClr val="black"/>
              <a:schemeClr val="accent5">
                <a:tint val="45000"/>
                <a:satMod val="400000"/>
              </a:schemeClr>
            </a:duotone>
          </a:blip>
          <a:stretch>
            <a:fillRect/>
          </a:stretch>
        </p:blipFill>
        <p:spPr>
          <a:xfrm>
            <a:off x="16300891" y="856299"/>
            <a:ext cx="1263209" cy="1263209"/>
          </a:xfrm>
          <a:prstGeom prst="roundRect">
            <a:avLst/>
          </a:prstGeom>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pic>
      <p:sp>
        <p:nvSpPr>
          <p:cNvPr id="39" name="Rectangle 38" descr="My Race to 100 rectangle space">
            <a:extLst>
              <a:ext uri="{FF2B5EF4-FFF2-40B4-BE49-F238E27FC236}">
                <a16:creationId xmlns:a16="http://schemas.microsoft.com/office/drawing/2014/main" id="{8BC3C3C8-4D47-D4A6-E9A4-E7B480F8433A}"/>
              </a:ext>
            </a:extLst>
          </p:cNvPr>
          <p:cNvSpPr/>
          <p:nvPr/>
        </p:nvSpPr>
        <p:spPr>
          <a:xfrm>
            <a:off x="452373" y="4636238"/>
            <a:ext cx="17068800" cy="4305085"/>
          </a:xfrm>
          <a:prstGeom prst="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A8D71C86-1930-286D-8B81-8C8ABE9FA37D}"/>
              </a:ext>
            </a:extLst>
          </p:cNvPr>
          <p:cNvSpPr txBox="1"/>
          <p:nvPr/>
        </p:nvSpPr>
        <p:spPr>
          <a:xfrm>
            <a:off x="7937514" y="4758488"/>
            <a:ext cx="2409634" cy="461665"/>
          </a:xfrm>
          <a:prstGeom prst="rect">
            <a:avLst/>
          </a:prstGeom>
          <a:noFill/>
        </p:spPr>
        <p:txBody>
          <a:bodyPr wrap="none" rtlCol="0">
            <a:spAutoFit/>
          </a:bodyPr>
          <a:lstStyle/>
          <a:p>
            <a:r>
              <a:rPr lang="en-US" sz="2400" b="1"/>
              <a:t>My Race to 100</a:t>
            </a:r>
          </a:p>
        </p:txBody>
      </p:sp>
      <p:pic>
        <p:nvPicPr>
          <p:cNvPr id="41" name="object 2" descr="Green 10 rod.">
            <a:extLst>
              <a:ext uri="{FF2B5EF4-FFF2-40B4-BE49-F238E27FC236}">
                <a16:creationId xmlns:a16="http://schemas.microsoft.com/office/drawing/2014/main" id="{D62A3624-C160-79B0-E53A-74EEACFDB177}"/>
              </a:ext>
            </a:extLst>
          </p:cNvPr>
          <p:cNvPicPr/>
          <p:nvPr/>
        </p:nvPicPr>
        <p:blipFill>
          <a:blip r:embed="rId5" cstate="print"/>
          <a:stretch>
            <a:fillRect/>
          </a:stretch>
        </p:blipFill>
        <p:spPr>
          <a:xfrm>
            <a:off x="4498240" y="965200"/>
            <a:ext cx="433014" cy="3369564"/>
          </a:xfrm>
          <a:prstGeom prst="rect">
            <a:avLst/>
          </a:prstGeom>
        </p:spPr>
      </p:pic>
      <p:pic>
        <p:nvPicPr>
          <p:cNvPr id="42" name="object 2" descr="Green 10 rod.">
            <a:extLst>
              <a:ext uri="{FF2B5EF4-FFF2-40B4-BE49-F238E27FC236}">
                <a16:creationId xmlns:a16="http://schemas.microsoft.com/office/drawing/2014/main" id="{3D2A4005-16B5-29FD-B70C-D0BC83B3BF10}"/>
              </a:ext>
            </a:extLst>
          </p:cNvPr>
          <p:cNvPicPr/>
          <p:nvPr/>
        </p:nvPicPr>
        <p:blipFill>
          <a:blip r:embed="rId5" cstate="print"/>
          <a:stretch>
            <a:fillRect/>
          </a:stretch>
        </p:blipFill>
        <p:spPr>
          <a:xfrm>
            <a:off x="5098206" y="1003515"/>
            <a:ext cx="433014" cy="3369564"/>
          </a:xfrm>
          <a:prstGeom prst="rect">
            <a:avLst/>
          </a:prstGeom>
        </p:spPr>
      </p:pic>
      <p:pic>
        <p:nvPicPr>
          <p:cNvPr id="43" name="object 2" descr="Green 10 rod.">
            <a:extLst>
              <a:ext uri="{FF2B5EF4-FFF2-40B4-BE49-F238E27FC236}">
                <a16:creationId xmlns:a16="http://schemas.microsoft.com/office/drawing/2014/main" id="{A7AA6B40-B1DB-F3E3-A344-E60A99BA5183}"/>
              </a:ext>
            </a:extLst>
          </p:cNvPr>
          <p:cNvPicPr/>
          <p:nvPr/>
        </p:nvPicPr>
        <p:blipFill>
          <a:blip r:embed="rId5" cstate="print"/>
          <a:stretch>
            <a:fillRect/>
          </a:stretch>
        </p:blipFill>
        <p:spPr>
          <a:xfrm>
            <a:off x="5683005" y="996922"/>
            <a:ext cx="433014" cy="3369564"/>
          </a:xfrm>
          <a:prstGeom prst="rect">
            <a:avLst/>
          </a:prstGeom>
        </p:spPr>
      </p:pic>
      <p:pic>
        <p:nvPicPr>
          <p:cNvPr id="44" name="object 2" descr="Green 10 rod.">
            <a:extLst>
              <a:ext uri="{FF2B5EF4-FFF2-40B4-BE49-F238E27FC236}">
                <a16:creationId xmlns:a16="http://schemas.microsoft.com/office/drawing/2014/main" id="{D3D49048-5213-FEDC-BED0-54A4769641F9}"/>
              </a:ext>
            </a:extLst>
          </p:cNvPr>
          <p:cNvPicPr/>
          <p:nvPr/>
        </p:nvPicPr>
        <p:blipFill>
          <a:blip r:embed="rId5" cstate="print"/>
          <a:stretch>
            <a:fillRect/>
          </a:stretch>
        </p:blipFill>
        <p:spPr>
          <a:xfrm>
            <a:off x="6283569" y="973121"/>
            <a:ext cx="433014" cy="3369564"/>
          </a:xfrm>
          <a:prstGeom prst="rect">
            <a:avLst/>
          </a:prstGeom>
        </p:spPr>
      </p:pic>
      <p:pic>
        <p:nvPicPr>
          <p:cNvPr id="45" name="object 2" descr="Green 10 rod.">
            <a:extLst>
              <a:ext uri="{FF2B5EF4-FFF2-40B4-BE49-F238E27FC236}">
                <a16:creationId xmlns:a16="http://schemas.microsoft.com/office/drawing/2014/main" id="{37E0A6F0-25E0-D6DC-B576-86CF7523518D}"/>
              </a:ext>
            </a:extLst>
          </p:cNvPr>
          <p:cNvPicPr/>
          <p:nvPr/>
        </p:nvPicPr>
        <p:blipFill>
          <a:blip r:embed="rId5" cstate="print"/>
          <a:stretch>
            <a:fillRect/>
          </a:stretch>
        </p:blipFill>
        <p:spPr>
          <a:xfrm>
            <a:off x="6927069" y="965200"/>
            <a:ext cx="433014" cy="3369564"/>
          </a:xfrm>
          <a:prstGeom prst="rect">
            <a:avLst/>
          </a:prstGeom>
        </p:spPr>
      </p:pic>
      <p:pic>
        <p:nvPicPr>
          <p:cNvPr id="46" name="object 2" descr="Green 10 rod.">
            <a:extLst>
              <a:ext uri="{FF2B5EF4-FFF2-40B4-BE49-F238E27FC236}">
                <a16:creationId xmlns:a16="http://schemas.microsoft.com/office/drawing/2014/main" id="{55DE2CE8-6F96-2E04-9500-9D7ABAE9A755}"/>
              </a:ext>
            </a:extLst>
          </p:cNvPr>
          <p:cNvPicPr/>
          <p:nvPr/>
        </p:nvPicPr>
        <p:blipFill>
          <a:blip r:embed="rId5" cstate="print"/>
          <a:stretch>
            <a:fillRect/>
          </a:stretch>
        </p:blipFill>
        <p:spPr>
          <a:xfrm>
            <a:off x="7517200" y="964407"/>
            <a:ext cx="433014" cy="3369564"/>
          </a:xfrm>
          <a:prstGeom prst="rect">
            <a:avLst/>
          </a:prstGeom>
        </p:spPr>
      </p:pic>
      <p:pic>
        <p:nvPicPr>
          <p:cNvPr id="47" name="object 2" descr="Green 10 rod.">
            <a:extLst>
              <a:ext uri="{FF2B5EF4-FFF2-40B4-BE49-F238E27FC236}">
                <a16:creationId xmlns:a16="http://schemas.microsoft.com/office/drawing/2014/main" id="{7EC85BE1-2D07-F712-77B4-8D0D910EBEE7}"/>
              </a:ext>
            </a:extLst>
          </p:cNvPr>
          <p:cNvPicPr/>
          <p:nvPr/>
        </p:nvPicPr>
        <p:blipFill>
          <a:blip r:embed="rId5" cstate="print"/>
          <a:stretch>
            <a:fillRect/>
          </a:stretch>
        </p:blipFill>
        <p:spPr>
          <a:xfrm>
            <a:off x="8167416" y="964407"/>
            <a:ext cx="433014" cy="3369564"/>
          </a:xfrm>
          <a:prstGeom prst="rect">
            <a:avLst/>
          </a:prstGeom>
        </p:spPr>
      </p:pic>
      <p:pic>
        <p:nvPicPr>
          <p:cNvPr id="48" name="object 2" descr="Green 10 rod.">
            <a:extLst>
              <a:ext uri="{FF2B5EF4-FFF2-40B4-BE49-F238E27FC236}">
                <a16:creationId xmlns:a16="http://schemas.microsoft.com/office/drawing/2014/main" id="{ED9BA9D8-62E9-93DD-3B35-2989203DA481}"/>
              </a:ext>
            </a:extLst>
          </p:cNvPr>
          <p:cNvPicPr/>
          <p:nvPr/>
        </p:nvPicPr>
        <p:blipFill>
          <a:blip r:embed="rId5" cstate="print"/>
          <a:stretch>
            <a:fillRect/>
          </a:stretch>
        </p:blipFill>
        <p:spPr>
          <a:xfrm>
            <a:off x="8770266" y="964407"/>
            <a:ext cx="433014" cy="3369564"/>
          </a:xfrm>
          <a:prstGeom prst="rect">
            <a:avLst/>
          </a:prstGeom>
        </p:spPr>
      </p:pic>
      <p:pic>
        <p:nvPicPr>
          <p:cNvPr id="49" name="object 2" descr="Green 10 rod.">
            <a:extLst>
              <a:ext uri="{FF2B5EF4-FFF2-40B4-BE49-F238E27FC236}">
                <a16:creationId xmlns:a16="http://schemas.microsoft.com/office/drawing/2014/main" id="{679F1B80-86D1-3080-6AF0-FAE02B1F9D77}"/>
              </a:ext>
            </a:extLst>
          </p:cNvPr>
          <p:cNvPicPr/>
          <p:nvPr/>
        </p:nvPicPr>
        <p:blipFill>
          <a:blip r:embed="rId5" cstate="print"/>
          <a:stretch>
            <a:fillRect/>
          </a:stretch>
        </p:blipFill>
        <p:spPr>
          <a:xfrm>
            <a:off x="9359336" y="942428"/>
            <a:ext cx="433014" cy="3369564"/>
          </a:xfrm>
          <a:prstGeom prst="rect">
            <a:avLst/>
          </a:prstGeom>
        </p:spPr>
      </p:pic>
      <p:sp>
        <p:nvSpPr>
          <p:cNvPr id="51" name="TextBox 50">
            <a:extLst>
              <a:ext uri="{FF2B5EF4-FFF2-40B4-BE49-F238E27FC236}">
                <a16:creationId xmlns:a16="http://schemas.microsoft.com/office/drawing/2014/main" id="{510C5383-4FCC-ECAF-5D8F-1E9AD713B06D}"/>
              </a:ext>
            </a:extLst>
          </p:cNvPr>
          <p:cNvSpPr txBox="1"/>
          <p:nvPr/>
        </p:nvSpPr>
        <p:spPr>
          <a:xfrm>
            <a:off x="12746271" y="828352"/>
            <a:ext cx="2948321" cy="646331"/>
          </a:xfrm>
          <a:prstGeom prst="rect">
            <a:avLst/>
          </a:prstGeom>
          <a:noFill/>
        </p:spPr>
        <p:txBody>
          <a:bodyPr wrap="square">
            <a:spAutoFit/>
          </a:bodyPr>
          <a:lstStyle/>
          <a:p>
            <a:r>
              <a:rPr lang="en-US" b="1">
                <a:latin typeface="Arial" panose="020B0604020202020204" pitchFamily="34" charset="0"/>
                <a:cs typeface="Arial" panose="020B0604020202020204" pitchFamily="34" charset="0"/>
              </a:rPr>
              <a:t>Click each die to roll, </a:t>
            </a:r>
          </a:p>
          <a:p>
            <a:r>
              <a:rPr lang="en-US" b="1">
                <a:latin typeface="Arial" panose="020B0604020202020204" pitchFamily="34" charset="0"/>
                <a:cs typeface="Arial" panose="020B0604020202020204" pitchFamily="34" charset="0"/>
              </a:rPr>
              <a:t>Click each again to stop</a:t>
            </a:r>
            <a:r>
              <a:rPr lang="en-US" b="1"/>
              <a:t>.</a:t>
            </a:r>
          </a:p>
        </p:txBody>
      </p:sp>
      <p:sp>
        <p:nvSpPr>
          <p:cNvPr id="3" name="TextBox 2">
            <a:extLst>
              <a:ext uri="{FF2B5EF4-FFF2-40B4-BE49-F238E27FC236}">
                <a16:creationId xmlns:a16="http://schemas.microsoft.com/office/drawing/2014/main" id="{454C8B04-E6FD-85E2-33C6-5B8337338780}"/>
              </a:ext>
            </a:extLst>
          </p:cNvPr>
          <p:cNvSpPr txBox="1"/>
          <p:nvPr/>
        </p:nvSpPr>
        <p:spPr>
          <a:xfrm>
            <a:off x="3709628" y="9035352"/>
            <a:ext cx="10121857" cy="954107"/>
          </a:xfrm>
          <a:prstGeom prst="rect">
            <a:avLst/>
          </a:prstGeom>
          <a:noFill/>
        </p:spPr>
        <p:txBody>
          <a:bodyPr wrap="square">
            <a:spAutoFit/>
          </a:bodyPr>
          <a:lstStyle/>
          <a:p>
            <a:pPr algn="ctr"/>
            <a:r>
              <a:rPr lang="en-US" sz="2800" b="1" i="0" u="none" strike="noStrike" baseline="0">
                <a:solidFill>
                  <a:srgbClr val="102649"/>
                </a:solidFill>
                <a:latin typeface="+mn-lt"/>
              </a:rPr>
              <a:t>Family Prompts</a:t>
            </a:r>
          </a:p>
          <a:p>
            <a:r>
              <a:rPr lang="en-US" sz="2800" b="0" i="0" u="none" strike="noStrike" baseline="0">
                <a:solidFill>
                  <a:srgbClr val="102649"/>
                </a:solidFill>
                <a:latin typeface="+mn-lt"/>
              </a:rPr>
              <a:t>When/why was it helpful to use the bars instead of the unit blocks? </a:t>
            </a:r>
          </a:p>
        </p:txBody>
      </p:sp>
    </p:spTree>
    <p:extLst>
      <p:ext uri="{BB962C8B-B14F-4D97-AF65-F5344CB8AC3E}">
        <p14:creationId xmlns:p14="http://schemas.microsoft.com/office/powerpoint/2010/main" val="345336720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0"/>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0"/>
                                        </p:tgtEl>
                                      </p:cBhvr>
                                    </p:cmd>
                                  </p:childTnLst>
                                </p:cTn>
                              </p:par>
                            </p:childTnLst>
                          </p:cTn>
                        </p:par>
                      </p:childTnLst>
                    </p:cTn>
                  </p:par>
                </p:childTnLst>
              </p:cTn>
              <p:nextCondLst>
                <p:cond evt="onClick" delay="0">
                  <p:tgtEl>
                    <p:spTgt spid="30"/>
                  </p:tgtEl>
                </p:cond>
              </p:nextCondLst>
            </p:seq>
            <p:seq concurrent="1" nextAc="seek">
              <p:cTn id="7" restart="whenNotActive" fill="hold" evtFilter="cancelBubble" nodeType="interactiveSeq">
                <p:stCondLst>
                  <p:cond evt="onClick" delay="0">
                    <p:tgtEl>
                      <p:spTgt spid="32"/>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32"/>
                                        </p:tgtEl>
                                      </p:cBhvr>
                                    </p:cmd>
                                  </p:childTnLst>
                                </p:cTn>
                              </p:par>
                            </p:childTnLst>
                          </p:cTn>
                        </p:par>
                      </p:childTnLst>
                    </p:cTn>
                  </p:par>
                </p:childTnLst>
              </p:cTn>
              <p:nextCondLst>
                <p:cond evt="onClick" delay="0">
                  <p:tgtEl>
                    <p:spTgt spid="32"/>
                  </p:tgtEl>
                </p:cond>
              </p:nextCondLst>
            </p:seq>
            <p:video>
              <p:cMediaNode vol="80000">
                <p:cTn id="12" repeatCount="indefinite" fill="hold" display="0">
                  <p:stCondLst>
                    <p:cond delay="indefinite"/>
                  </p:stCondLst>
                </p:cTn>
                <p:tgtEl>
                  <p:spTgt spid="30"/>
                </p:tgtEl>
              </p:cMediaNode>
            </p:video>
            <p:video>
              <p:cMediaNode vol="80000">
                <p:cTn id="13" repeatCount="indefinite" fill="hold" display="0">
                  <p:stCondLst>
                    <p:cond delay="indefinite"/>
                  </p:stCondLst>
                </p:cTn>
                <p:tgtEl>
                  <p:spTgt spid="32"/>
                </p:tgtEl>
              </p:cMediaNode>
            </p:vide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1F3EA"/>
        </a:solidFill>
        <a:effectLst/>
      </p:bgPr>
    </p:bg>
    <p:spTree>
      <p:nvGrpSpPr>
        <p:cNvPr id="1" name="">
          <a:extLst>
            <a:ext uri="{FF2B5EF4-FFF2-40B4-BE49-F238E27FC236}">
              <a16:creationId xmlns:a16="http://schemas.microsoft.com/office/drawing/2014/main" id="{E4CD7CDC-79A4-B91D-11F9-026355BF40F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420ACFE-8C67-F4F5-267B-FD8D35F5EC75}"/>
              </a:ext>
              <a:ext uri="{C183D7F6-B498-43B3-948B-1728B52AA6E4}">
                <adec:decorative xmlns:adec="http://schemas.microsoft.com/office/drawing/2017/decorative" val="1"/>
              </a:ext>
            </a:extLst>
          </p:cNvPr>
          <p:cNvSpPr/>
          <p:nvPr/>
        </p:nvSpPr>
        <p:spPr>
          <a:xfrm>
            <a:off x="0" y="889000"/>
            <a:ext cx="18059400" cy="2667000"/>
          </a:xfrm>
          <a:prstGeom prst="rect">
            <a:avLst/>
          </a:prstGeom>
          <a:solidFill>
            <a:srgbClr val="102649"/>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A88CDE5C-D476-69E7-3ECD-A7CFC88DD97F}"/>
              </a:ext>
            </a:extLst>
          </p:cNvPr>
          <p:cNvSpPr>
            <a:spLocks noGrp="1"/>
          </p:cNvSpPr>
          <p:nvPr>
            <p:ph type="ctrTitle"/>
          </p:nvPr>
        </p:nvSpPr>
        <p:spPr>
          <a:xfrm>
            <a:off x="5381573" y="-515526"/>
            <a:ext cx="6093110" cy="515526"/>
          </a:xfrm>
        </p:spPr>
        <p:txBody>
          <a:bodyPr wrap="square" lIns="0" tIns="0" rIns="0" bIns="0" anchor="b">
            <a:spAutoFit/>
          </a:bodyPr>
          <a:lstStyle/>
          <a:p>
            <a:r>
              <a:rPr lang="en-US">
                <a:solidFill>
                  <a:schemeClr val="bg2"/>
                </a:solidFill>
              </a:rPr>
              <a:t>Race to 100 – Closing Slide</a:t>
            </a:r>
          </a:p>
        </p:txBody>
      </p:sp>
      <p:sp>
        <p:nvSpPr>
          <p:cNvPr id="5" name="TextBox 4">
            <a:extLst>
              <a:ext uri="{FF2B5EF4-FFF2-40B4-BE49-F238E27FC236}">
                <a16:creationId xmlns:a16="http://schemas.microsoft.com/office/drawing/2014/main" id="{7A2B995B-5D4A-2ADF-5681-BBF6DDF39032}"/>
              </a:ext>
            </a:extLst>
          </p:cNvPr>
          <p:cNvSpPr txBox="1"/>
          <p:nvPr/>
        </p:nvSpPr>
        <p:spPr>
          <a:xfrm>
            <a:off x="800100" y="1193800"/>
            <a:ext cx="16459200" cy="221599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200" b="1" i="0" u="none" strike="noStrike" kern="0" cap="none" spc="0" normalizeH="0" baseline="0" noProof="0">
                <a:ln>
                  <a:noFill/>
                </a:ln>
                <a:solidFill>
                  <a:prstClr val="white"/>
                </a:solidFill>
                <a:effectLst/>
                <a:uLnTx/>
                <a:uFillTx/>
                <a:latin typeface="Calibri"/>
              </a:rPr>
              <a:t>Kentucky Family Math Night Games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600" b="0" i="1" u="none" strike="noStrike" kern="0" cap="none" spc="0" normalizeH="0" baseline="0" noProof="0">
                <a:ln>
                  <a:noFill/>
                </a:ln>
                <a:solidFill>
                  <a:prstClr val="white"/>
                </a:solidFill>
                <a:effectLst/>
                <a:uLnTx/>
                <a:uFillTx/>
                <a:latin typeface="Calibri"/>
              </a:rPr>
              <a:t>Race to 100</a:t>
            </a:r>
          </a:p>
        </p:txBody>
      </p:sp>
      <p:sp>
        <p:nvSpPr>
          <p:cNvPr id="6" name="TextBox 5">
            <a:extLst>
              <a:ext uri="{FF2B5EF4-FFF2-40B4-BE49-F238E27FC236}">
                <a16:creationId xmlns:a16="http://schemas.microsoft.com/office/drawing/2014/main" id="{64217CEC-1BAC-0058-4C96-B4C5D002945A}"/>
              </a:ext>
            </a:extLst>
          </p:cNvPr>
          <p:cNvSpPr txBox="1"/>
          <p:nvPr/>
        </p:nvSpPr>
        <p:spPr>
          <a:xfrm>
            <a:off x="800100" y="4541391"/>
            <a:ext cx="16611600" cy="473975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1" i="0" u="none" strike="noStrike" kern="0" cap="none" spc="0" normalizeH="0" baseline="0" noProof="0">
                <a:ln>
                  <a:noFill/>
                </a:ln>
                <a:solidFill>
                  <a:srgbClr val="102649"/>
                </a:solidFill>
                <a:effectLst/>
                <a:uLnTx/>
                <a:uFillTx/>
                <a:latin typeface="Calibri"/>
              </a:rPr>
              <a:t>Thank you for playing!</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200" b="0" i="1" u="none" strike="noStrike" kern="0" cap="none" spc="0" normalizeH="0" baseline="0" noProof="0">
              <a:ln>
                <a:noFill/>
              </a:ln>
              <a:solidFill>
                <a:srgbClr val="102649"/>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0" i="0" u="none" strike="noStrike" kern="0" cap="none" spc="0" normalizeH="0" baseline="0" noProof="0">
                <a:ln>
                  <a:noFill/>
                </a:ln>
                <a:solidFill>
                  <a:srgbClr val="102649"/>
                </a:solidFill>
                <a:effectLst/>
                <a:uLnTx/>
                <a:uFillTx/>
                <a:latin typeface="Calibri"/>
              </a:rPr>
              <a:t>Access more digital family math games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0" i="0" u="none" strike="noStrike" kern="0" cap="none" spc="0" normalizeH="0" baseline="0" noProof="0">
                <a:ln>
                  <a:noFill/>
                </a:ln>
                <a:solidFill>
                  <a:srgbClr val="102649"/>
                </a:solidFill>
                <a:effectLst/>
                <a:uLnTx/>
                <a:uFillTx/>
                <a:latin typeface="Calibri"/>
                <a:hlinkClick r:id="rId2"/>
              </a:rPr>
              <a:t>https://www.education.ky.gov/curriculum/conpro/Pages/family_math_games.aspx</a:t>
            </a:r>
            <a:endParaRPr lang="en-US" sz="5400">
              <a:solidFill>
                <a:srgbClr val="102649"/>
              </a:solidFill>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0" i="0" u="none" strike="noStrike" kern="0" cap="none" spc="0" normalizeH="0" baseline="0" noProof="0">
                <a:ln>
                  <a:noFill/>
                </a:ln>
                <a:solidFill>
                  <a:srgbClr val="102649"/>
                </a:solidFill>
                <a:effectLst/>
                <a:uLnTx/>
                <a:uFillTx/>
                <a:latin typeface="Calibri"/>
              </a:rPr>
              <a:t> </a:t>
            </a:r>
          </a:p>
        </p:txBody>
      </p:sp>
    </p:spTree>
    <p:extLst>
      <p:ext uri="{BB962C8B-B14F-4D97-AF65-F5344CB8AC3E}">
        <p14:creationId xmlns:p14="http://schemas.microsoft.com/office/powerpoint/2010/main" val="2703141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6BA13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KDE Document" ma:contentTypeID="0x0101001BEB557DBE01834EAB47A683706DCD5B00866F10307CB6174BB406D5F160D6B04B" ma:contentTypeVersion="28" ma:contentTypeDescription="" ma:contentTypeScope="" ma:versionID="83380506b29855ec6f8b0760bdb1bc8b">
  <xsd:schema xmlns:xsd="http://www.w3.org/2001/XMLSchema" xmlns:xs="http://www.w3.org/2001/XMLSchema" xmlns:p="http://schemas.microsoft.com/office/2006/metadata/properties" xmlns:ns1="http://schemas.microsoft.com/sharepoint/v3" xmlns:ns2="3a62de7d-ba57-4f43-9dae-9623ba637be0" targetNamespace="http://schemas.microsoft.com/office/2006/metadata/properties" ma:root="true" ma:fieldsID="2d3e8473825ed96e8d6e0426e3a16d1c" ns1:_="" ns2:_="">
    <xsd:import namespace="http://schemas.microsoft.com/sharepoint/v3"/>
    <xsd:import namespace="3a62de7d-ba57-4f43-9dae-9623ba637be0"/>
    <xsd:element name="properties">
      <xsd:complexType>
        <xsd:sequence>
          <xsd:element name="documentManagement">
            <xsd:complexType>
              <xsd:all>
                <xsd:element ref="ns2:Accessibility_x0020_Office" minOccurs="0"/>
                <xsd:element ref="ns2:Accessibility_x0020_Audience" minOccurs="0"/>
                <xsd:element ref="ns2:Accessibility_x0020_Audit_x0020_Date" minOccurs="0"/>
                <xsd:element ref="ns2:Accessibility_x0020_Audit_x0020_Status" minOccurs="0"/>
                <xsd:element ref="ns2:Accessibility_x0020_Target_x0020_Date" minOccurs="0"/>
                <xsd:element ref="ns2:Accessibility_x0020_Status" minOccurs="0"/>
                <xsd:element ref="ns2:Application_x0020_Status" minOccurs="0"/>
                <xsd:element ref="ns2:Application_x0020_Type" minOccurs="0"/>
                <xsd:element ref="ns1:RoutingRuleDescription" minOccurs="0"/>
                <xsd:element ref="ns2:Audience1" minOccurs="0"/>
                <xsd:element ref="ns2:Publication_x0020_Date"/>
                <xsd:element ref="ns1:PublishingStartDate" minOccurs="0"/>
                <xsd:element ref="ns1:PublishingExpirationDate" minOccurs="0"/>
                <xsd:element ref="ns2:Application_x0020_Date" minOccurs="0"/>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10" nillable="true" ma:displayName="Description" ma:internalName="RoutingRuleDescription" ma:readOnly="false">
      <xsd:simpleType>
        <xsd:restriction base="dms:Text">
          <xsd:maxLength value="255"/>
        </xsd:restriction>
      </xsd:simpleType>
    </xsd:element>
    <xsd:element name="PublishingStartDate" ma:index="13" nillable="true" ma:displayName="Scheduling Start Date" ma:description="" ma:hidden="true" ma:internalName="PublishingStartDate">
      <xsd:simpleType>
        <xsd:restriction base="dms:Unknown"/>
      </xsd:simpleType>
    </xsd:element>
    <xsd:element name="PublishingExpirationDate" ma:index="14"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a62de7d-ba57-4f43-9dae-9623ba637be0" elementFormDefault="qualified">
    <xsd:import namespace="http://schemas.microsoft.com/office/2006/documentManagement/types"/>
    <xsd:import namespace="http://schemas.microsoft.com/office/infopath/2007/PartnerControls"/>
    <xsd:element name="Accessibility_x0020_Office" ma:index="2" nillable="true" ma:displayName="Accessibility Office" ma:format="Dropdown" ma:internalName="Accessibility_x0020_Office">
      <xsd:simpleType>
        <xsd:restriction base="dms:Choice">
          <xsd:enumeration value="Commissioner's Office"/>
          <xsd:enumeration value="OAA - Office of Assessment and Accountability"/>
          <xsd:enumeration value="OCIS - Office of Continuous Improvement and Support"/>
          <xsd:enumeration value="OCTE - Career and Technical Education"/>
          <xsd:enumeration value="OELE- Office of Educator Licensure and Effectiveness"/>
          <xsd:enumeration value="OET - Office of Education Technology"/>
          <xsd:enumeration value="OFO - Office of Finance and Operations"/>
          <xsd:enumeration value="OLS - Office of Legal Services"/>
          <xsd:enumeration value="OSEEL - Office of Special Education and Early Learning"/>
          <xsd:enumeration value="OTL - Office of Teaching and Learning"/>
        </xsd:restriction>
      </xsd:simpleType>
    </xsd:element>
    <xsd:element name="Accessibility_x0020_Audience" ma:index="3" nillable="true" ma:displayName="Accessibility Audience" ma:format="Dropdown" ma:internalName="Accessibility_x0020_Audience">
      <xsd:simpleType>
        <xsd:restriction base="dms:Choice">
          <xsd:enumeration value="Public"/>
          <xsd:enumeration value="District"/>
        </xsd:restriction>
      </xsd:simpleType>
    </xsd:element>
    <xsd:element name="Accessibility_x0020_Audit_x0020_Date" ma:index="4" nillable="true" ma:displayName="Accessibility Audit Date" ma:format="DateOnly" ma:internalName="Accessibility_x0020_Audit_x0020_Date">
      <xsd:simpleType>
        <xsd:restriction base="dms:DateTime"/>
      </xsd:simpleType>
    </xsd:element>
    <xsd:element name="Accessibility_x0020_Audit_x0020_Status" ma:index="5" nillable="true" ma:displayName="Accessibility Audit Status" ma:format="Dropdown" ma:internalName="Accessibility_x0020_Audit_x0020_Status">
      <xsd:simpleType>
        <xsd:restriction base="dms:Choice">
          <xsd:enumeration value="OK"/>
          <xsd:enumeration value="Minor"/>
          <xsd:enumeration value="Major"/>
        </xsd:restriction>
      </xsd:simpleType>
    </xsd:element>
    <xsd:element name="Accessibility_x0020_Target_x0020_Date" ma:index="6" nillable="true" ma:displayName="Accessibility Target Date" ma:format="DateOnly" ma:internalName="Accessibility_x0020_Target_x0020_Date">
      <xsd:simpleType>
        <xsd:restriction base="dms:DateTime"/>
      </xsd:simpleType>
    </xsd:element>
    <xsd:element name="Accessibility_x0020_Status" ma:index="7" nillable="true" ma:displayName="Accessibility Status" ma:format="Dropdown" ma:internalName="Accessibility_x0020_Status1" ma:readOnly="false">
      <xsd:simpleType>
        <xsd:restriction base="dms:Choice">
          <xsd:enumeration value="Remove"/>
          <xsd:enumeration value="Remediate"/>
          <xsd:enumeration value="Update"/>
          <xsd:enumeration value="Accessible"/>
          <xsd:enumeration value="Undue Burden"/>
          <xsd:enumeration value="Not KDE Owned"/>
        </xsd:restriction>
      </xsd:simpleType>
    </xsd:element>
    <xsd:element name="Application_x0020_Status" ma:index="8" nillable="true" ma:displayName="Application Status" ma:format="Dropdown" ma:internalName="Application_x0020_Status">
      <xsd:simpleType>
        <xsd:restriction base="dms:Choice">
          <xsd:enumeration value="Approved"/>
          <xsd:enumeration value="Denied"/>
        </xsd:restriction>
      </xsd:simpleType>
    </xsd:element>
    <xsd:element name="Application_x0020_Type" ma:index="9" nillable="true" ma:displayName="Application Type" ma:format="Dropdown" ma:internalName="Application_x0020_Type">
      <xsd:simpleType>
        <xsd:restriction base="dms:Choice">
          <xsd:enumeration value="Original"/>
          <xsd:enumeration value="Amendment"/>
          <xsd:enumeration value="Year 3 Budget"/>
          <xsd:enumeration value="Addendum"/>
          <xsd:enumeration value="Budget Update"/>
        </xsd:restriction>
      </xsd:simpleType>
    </xsd:element>
    <xsd:element name="Audience1" ma:index="11" nillable="true" ma:displayName="Audience" ma:list="{9f2d68f0-dc6b-4e06-b19d-b8792e70efe6}" ma:internalName="Audience1" ma:showField="Title" ma:web="3a62de7d-ba57-4f43-9dae-9623ba637be0">
      <xsd:complexType>
        <xsd:complexContent>
          <xsd:extension base="dms:MultiChoiceLookup">
            <xsd:sequence>
              <xsd:element name="Value" type="dms:Lookup" maxOccurs="unbounded" minOccurs="0" nillable="true"/>
            </xsd:sequence>
          </xsd:extension>
        </xsd:complexContent>
      </xsd:complexType>
    </xsd:element>
    <xsd:element name="Publication_x0020_Date" ma:index="12" ma:displayName="Publication Date" ma:default="[today]" ma:format="DateOnly" ma:internalName="Publication_x0020_Date" ma:readOnly="false">
      <xsd:simpleType>
        <xsd:restriction base="dms:DateTime"/>
      </xsd:simpleType>
    </xsd:element>
    <xsd:element name="Application_x0020_Date" ma:index="15" nillable="true" ma:displayName="Application Date" ma:format="DateOnly" ma:internalName="Application_x0020_Date">
      <xsd:simpleType>
        <xsd:restriction base="dms:DateTime"/>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ccessibility_x0020_Office xmlns="3a62de7d-ba57-4f43-9dae-9623ba637be0">OTL - Office of Teaching and Learning</Accessibility_x0020_Office>
    <Accessibility_x0020_Audit_x0020_Status xmlns="3a62de7d-ba57-4f43-9dae-9623ba637be0" xsi:nil="true"/>
    <Accessibility_x0020_Audience xmlns="3a62de7d-ba57-4f43-9dae-9623ba637be0" xsi:nil="true"/>
    <Accessibility_x0020_Status xmlns="3a62de7d-ba57-4f43-9dae-9623ba637be0">Accessible</Accessibility_x0020_Status>
    <Application_x0020_Type xmlns="3a62de7d-ba57-4f43-9dae-9623ba637be0" xsi:nil="true"/>
    <Application_x0020_Date xmlns="3a62de7d-ba57-4f43-9dae-9623ba637be0" xsi:nil="true"/>
    <Accessibility_x0020_Target_x0020_Date xmlns="3a62de7d-ba57-4f43-9dae-9623ba637be0" xsi:nil="true"/>
    <Application_x0020_Status xmlns="3a62de7d-ba57-4f43-9dae-9623ba637be0" xsi:nil="true"/>
    <Accessibility_x0020_Audit_x0020_Date xmlns="3a62de7d-ba57-4f43-9dae-9623ba637be0" xsi:nil="true"/>
    <RoutingRuleDescription xmlns="http://schemas.microsoft.com/sharepoint/v3" xsi:nil="true"/>
    <PublishingExpirationDate xmlns="http://schemas.microsoft.com/sharepoint/v3" xsi:nil="true"/>
    <PublishingStartDate xmlns="http://schemas.microsoft.com/sharepoint/v3" xsi:nil="true"/>
    <Publication_x0020_Date xmlns="3a62de7d-ba57-4f43-9dae-9623ba637be0">2025-04-17T04:00:00+00:00</Publication_x0020_Date>
    <Audience1 xmlns="3a62de7d-ba57-4f43-9dae-9623ba637be0"/>
    <_dlc_DocId xmlns="3a62de7d-ba57-4f43-9dae-9623ba637be0">KYED-497-195</_dlc_DocId>
    <_dlc_DocIdUrl xmlns="3a62de7d-ba57-4f43-9dae-9623ba637be0">
      <Url>https://www.education.ky.gov/curriculum/conpro/_layouts/15/DocIdRedir.aspx?ID=KYED-497-195</Url>
      <Description>KYED-497-195</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719ACBE-9317-4FB1-9F90-C9870BBB6927}">
  <ds:schemaRefs>
    <ds:schemaRef ds:uri="http://schemas.microsoft.com/sharepoint/v3/contenttype/forms"/>
  </ds:schemaRefs>
</ds:datastoreItem>
</file>

<file path=customXml/itemProps2.xml><?xml version="1.0" encoding="utf-8"?>
<ds:datastoreItem xmlns:ds="http://schemas.openxmlformats.org/officeDocument/2006/customXml" ds:itemID="{94E53A7D-0594-4DAF-B22C-E83D63E7CAB3}"/>
</file>

<file path=customXml/itemProps3.xml><?xml version="1.0" encoding="utf-8"?>
<ds:datastoreItem xmlns:ds="http://schemas.openxmlformats.org/officeDocument/2006/customXml" ds:itemID="{DE7A9B6C-B564-44D2-932D-8367743762F5}">
  <ds:schemaRefs>
    <ds:schemaRef ds:uri="29be550e-5ac2-4cd5-b5b7-8a250a579b24"/>
    <ds:schemaRef ds:uri="5bc9d522-2386-425a-9f2a-a617cf877ec0"/>
    <ds:schemaRef ds:uri="cd1a358b-61e7-4e2c-963a-bbcfb053c0f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F0B59CFE-91EE-4012-A22D-A695C2F921F0}"/>
</file>

<file path=docProps/app.xml><?xml version="1.0" encoding="utf-8"?>
<Properties xmlns="http://schemas.openxmlformats.org/officeDocument/2006/extended-properties" xmlns:vt="http://schemas.openxmlformats.org/officeDocument/2006/docPropsVTypes">
  <Template/>
  <TotalTime>0</TotalTime>
  <Words>576</Words>
  <Application>Microsoft Office PowerPoint</Application>
  <PresentationFormat>Custom</PresentationFormat>
  <Paragraphs>64</Paragraphs>
  <Slides>8</Slides>
  <Notes>1</Notes>
  <HiddenSlides>0</HiddenSlides>
  <MMClips>8</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Aptos</vt:lpstr>
      <vt:lpstr>Arial</vt:lpstr>
      <vt:lpstr>Calibri</vt:lpstr>
      <vt:lpstr>Office Theme</vt:lpstr>
      <vt:lpstr>1_Office Theme</vt:lpstr>
      <vt:lpstr>Race to 100 Introduction</vt:lpstr>
      <vt:lpstr>Race to 100 - Instructions</vt:lpstr>
      <vt:lpstr>Race to 100 – Family Prompts</vt:lpstr>
      <vt:lpstr>Race to 100 – Board 1</vt:lpstr>
      <vt:lpstr>Race to 100 – Board 2</vt:lpstr>
      <vt:lpstr>Race to 100 – Board 3</vt:lpstr>
      <vt:lpstr>Race to 100 – Board 4</vt:lpstr>
      <vt:lpstr>Race to 100 – Closing Slide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Race to 100 KFMN</dc:title>
  <dc:creator>Waggoner, Debbie - Division of Academic Program Standards</dc:creator>
  <cp:lastModifiedBy>Doyle, Maggie - Division of Academic Program Standards</cp:lastModifiedBy>
  <cp:revision>2</cp:revision>
  <dcterms:created xsi:type="dcterms:W3CDTF">2024-12-24T16:24:47Z</dcterms:created>
  <dcterms:modified xsi:type="dcterms:W3CDTF">2025-04-17T12:40:10Z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b544694-0027-44fa-bee4-2648c0363f9d_Enabled">
    <vt:lpwstr>true</vt:lpwstr>
  </property>
  <property fmtid="{D5CDD505-2E9C-101B-9397-08002B2CF9AE}" pid="3" name="MSIP_Label_eb544694-0027-44fa-bee4-2648c0363f9d_SetDate">
    <vt:lpwstr>2024-12-28T22:32:38Z</vt:lpwstr>
  </property>
  <property fmtid="{D5CDD505-2E9C-101B-9397-08002B2CF9AE}" pid="4" name="MSIP_Label_eb544694-0027-44fa-bee4-2648c0363f9d_Method">
    <vt:lpwstr>Standard</vt:lpwstr>
  </property>
  <property fmtid="{D5CDD505-2E9C-101B-9397-08002B2CF9AE}" pid="5" name="MSIP_Label_eb544694-0027-44fa-bee4-2648c0363f9d_Name">
    <vt:lpwstr>defa4170-0d19-0005-0004-bc88714345d2</vt:lpwstr>
  </property>
  <property fmtid="{D5CDD505-2E9C-101B-9397-08002B2CF9AE}" pid="6" name="MSIP_Label_eb544694-0027-44fa-bee4-2648c0363f9d_SiteId">
    <vt:lpwstr>9360c11f-90e6-4706-ad00-25fcdc9e2ed1</vt:lpwstr>
  </property>
  <property fmtid="{D5CDD505-2E9C-101B-9397-08002B2CF9AE}" pid="7" name="MSIP_Label_eb544694-0027-44fa-bee4-2648c0363f9d_ActionId">
    <vt:lpwstr>3f93981a-868d-4072-b35b-cbda6b058284</vt:lpwstr>
  </property>
  <property fmtid="{D5CDD505-2E9C-101B-9397-08002B2CF9AE}" pid="8" name="MSIP_Label_eb544694-0027-44fa-bee4-2648c0363f9d_ContentBits">
    <vt:lpwstr>0</vt:lpwstr>
  </property>
  <property fmtid="{D5CDD505-2E9C-101B-9397-08002B2CF9AE}" pid="9" name="ContentTypeId">
    <vt:lpwstr>0x0101001BEB557DBE01834EAB47A683706DCD5B00866F10307CB6174BB406D5F160D6B04B</vt:lpwstr>
  </property>
  <property fmtid="{D5CDD505-2E9C-101B-9397-08002B2CF9AE}" pid="10" name="MediaServiceImageTags">
    <vt:lpwstr/>
  </property>
  <property fmtid="{D5CDD505-2E9C-101B-9397-08002B2CF9AE}" pid="11" name="_dlc_DocIdItemGuid">
    <vt:lpwstr>74abd3d9-bc2c-4fe1-b254-58d66fb40075</vt:lpwstr>
  </property>
</Properties>
</file>