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entation.xml" ContentType="application/vnd.openxmlformats-officedocument.presentationml.presentation.main+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authors.xml" ContentType="application/vnd.ms-powerpoi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6" r:id="rId5"/>
    <p:sldMasterId id="2147483686" r:id="rId6"/>
  </p:sldMasterIdLst>
  <p:notesMasterIdLst>
    <p:notesMasterId r:id="rId88"/>
  </p:notesMasterIdLst>
  <p:handoutMasterIdLst>
    <p:handoutMasterId r:id="rId89"/>
  </p:handoutMasterIdLst>
  <p:sldIdLst>
    <p:sldId id="257" r:id="rId7"/>
    <p:sldId id="313" r:id="rId8"/>
    <p:sldId id="405" r:id="rId9"/>
    <p:sldId id="406" r:id="rId10"/>
    <p:sldId id="407" r:id="rId11"/>
    <p:sldId id="260" r:id="rId12"/>
    <p:sldId id="262" r:id="rId13"/>
    <p:sldId id="263" r:id="rId14"/>
    <p:sldId id="261" r:id="rId15"/>
    <p:sldId id="314" r:id="rId16"/>
    <p:sldId id="304" r:id="rId17"/>
    <p:sldId id="316" r:id="rId18"/>
    <p:sldId id="392" r:id="rId19"/>
    <p:sldId id="404" r:id="rId20"/>
    <p:sldId id="402" r:id="rId21"/>
    <p:sldId id="403" r:id="rId22"/>
    <p:sldId id="315" r:id="rId23"/>
    <p:sldId id="289" r:id="rId24"/>
    <p:sldId id="447" r:id="rId25"/>
    <p:sldId id="350" r:id="rId26"/>
    <p:sldId id="448" r:id="rId27"/>
    <p:sldId id="298" r:id="rId28"/>
    <p:sldId id="363" r:id="rId29"/>
    <p:sldId id="451" r:id="rId30"/>
    <p:sldId id="329" r:id="rId31"/>
    <p:sldId id="330" r:id="rId32"/>
    <p:sldId id="331" r:id="rId33"/>
    <p:sldId id="361" r:id="rId34"/>
    <p:sldId id="360" r:id="rId35"/>
    <p:sldId id="332" r:id="rId36"/>
    <p:sldId id="333" r:id="rId37"/>
    <p:sldId id="449" r:id="rId38"/>
    <p:sldId id="450" r:id="rId39"/>
    <p:sldId id="444" r:id="rId40"/>
    <p:sldId id="358" r:id="rId41"/>
    <p:sldId id="365" r:id="rId42"/>
    <p:sldId id="338" r:id="rId43"/>
    <p:sldId id="336" r:id="rId44"/>
    <p:sldId id="322" r:id="rId45"/>
    <p:sldId id="321" r:id="rId46"/>
    <p:sldId id="445" r:id="rId47"/>
    <p:sldId id="408" r:id="rId48"/>
    <p:sldId id="409" r:id="rId49"/>
    <p:sldId id="340" r:id="rId50"/>
    <p:sldId id="309" r:id="rId51"/>
    <p:sldId id="351" r:id="rId52"/>
    <p:sldId id="442" r:id="rId53"/>
    <p:sldId id="334" r:id="rId54"/>
    <p:sldId id="342" r:id="rId55"/>
    <p:sldId id="359" r:id="rId56"/>
    <p:sldId id="339" r:id="rId57"/>
    <p:sldId id="357" r:id="rId58"/>
    <p:sldId id="327" r:id="rId59"/>
    <p:sldId id="367" r:id="rId60"/>
    <p:sldId id="401" r:id="rId61"/>
    <p:sldId id="370" r:id="rId62"/>
    <p:sldId id="274" r:id="rId63"/>
    <p:sldId id="346" r:id="rId64"/>
    <p:sldId id="344" r:id="rId65"/>
    <p:sldId id="324" r:id="rId66"/>
    <p:sldId id="323" r:id="rId67"/>
    <p:sldId id="446" r:id="rId68"/>
    <p:sldId id="410" r:id="rId69"/>
    <p:sldId id="411" r:id="rId70"/>
    <p:sldId id="308" r:id="rId71"/>
    <p:sldId id="317" r:id="rId72"/>
    <p:sldId id="276" r:id="rId73"/>
    <p:sldId id="375" r:id="rId74"/>
    <p:sldId id="388" r:id="rId75"/>
    <p:sldId id="374" r:id="rId76"/>
    <p:sldId id="376" r:id="rId77"/>
    <p:sldId id="384" r:id="rId78"/>
    <p:sldId id="378" r:id="rId79"/>
    <p:sldId id="349" r:id="rId80"/>
    <p:sldId id="382" r:id="rId81"/>
    <p:sldId id="393" r:id="rId82"/>
    <p:sldId id="348" r:id="rId83"/>
    <p:sldId id="347" r:id="rId84"/>
    <p:sldId id="325" r:id="rId85"/>
    <p:sldId id="282" r:id="rId86"/>
    <p:sldId id="380" r:id="rId87"/>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CKDD" userId="S::chrystal.rowland@education.ky.gov::232cd432-b8f6-4e8f-8f71-30ca6c0cfd1a" providerId="AD"/>
  <p188:author id="{D464C43C-6425-35F1-A910-1896E6ED08C3}" name="Higgins, Misty - Division of Academic Program Standards" initials="MH" userId="S::Misty.Higgins@education.ky.gov::d003460c-33fe-4915-8b5f-f22610d64b75" providerId="AD"/>
  <p188:author id="{F1186347-9A4E-E7A9-34DD-8596C62D8D45}" name="Davidson, Caryn - Office of Teaching and Learning" initials="CD" userId="S::caryn.davidson@education.ky.gov::487c3281-7542-427e-aa56-5af09af6db82" providerId="AD"/>
  <p188:author id="{5BD90D4C-25CF-D8C0-EF06-27663B70180B}" name="Perkins, Jacob - Division of Communications" initials="PJDoC" userId="S::Jacob.Perkins@education.ky.gov::c40ba2c0-b4ef-4c71-9781-8024fdc37b7e" providerId="AD"/>
  <p188:author id="{C0C02F69-9E63-3AE9-50DA-E56228DBB3C1}" name="Baker, Erica - Division of Academic Program Standards" initials="" userId="S::erica.baker@education.ky.gov::35536a0b-65bb-47a2-a561-69f5ac603f42" providerId="AD"/>
  <p188:author id="{2EC51DC6-484C-6842-60F8-84C3C54B3885}" name="Prewitt, Amanda - Division of Academic Program Standards" initials="PS" userId="S::amanda.prewitt@education.ky.gov::e2648290-b429-42ac-9e5f-b8ae771bd4ba" providerId="AD"/>
  <p188:author id="{B295C1DE-6BDF-55AF-E374-9C716836EE43}" name="Clouse, Thomas - Division of Academic Program Standards" initials="CS" userId="S::thomas.clouse@education.ky.gov::d46703da-1c68-4b07-bf00-3c53a16c37df" providerId="AD"/>
  <p188:author id="{C3D873E3-4DC4-748B-D574-646FE133D5AE}" name="Turner, Rosalind - Division of Communications" initials=""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0"/>
    <a:srgbClr val="548235"/>
    <a:srgbClr val="C05711"/>
    <a:srgbClr val="527E34"/>
    <a:srgbClr val="FFFFFF"/>
    <a:srgbClr val="DF6613"/>
    <a:srgbClr val="4472C4"/>
    <a:srgbClr val="10264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35023-2961-4B43-A212-357C729C811A}" v="558" dt="2024-07-11T14:47:41.580"/>
    <p1510:client id="{63C6BFB5-9191-41FD-8DC3-B9228952B992}" v="657" dt="2024-07-11T19:29:29.658"/>
    <p1510:client id="{9C773435-85D6-9B5A-D6B2-3A1EDCD2F6B4}" v="3" dt="2024-07-10T20:28:51.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48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4FF065-E46C-7760-F887-B5A9A1E2C896}"/>
              </a:ext>
            </a:extLst>
          </p:cNvPr>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a:extLst>
              <a:ext uri="{FF2B5EF4-FFF2-40B4-BE49-F238E27FC236}">
                <a16:creationId xmlns:a16="http://schemas.microsoft.com/office/drawing/2014/main" id="{0BEB095D-26B2-B1F6-55D4-D29E6896CC12}"/>
              </a:ext>
            </a:extLst>
          </p:cNvPr>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fld id="{818A3AB7-A672-43B8-830A-8D84452A7D75}" type="datetimeFigureOut">
              <a:rPr lang="en-US" smtClean="0"/>
              <a:t>7/12/2024</a:t>
            </a:fld>
            <a:endParaRPr lang="en-US"/>
          </a:p>
        </p:txBody>
      </p:sp>
      <p:sp>
        <p:nvSpPr>
          <p:cNvPr id="4" name="Footer Placeholder 3">
            <a:extLst>
              <a:ext uri="{FF2B5EF4-FFF2-40B4-BE49-F238E27FC236}">
                <a16:creationId xmlns:a16="http://schemas.microsoft.com/office/drawing/2014/main" id="{36CAFAB4-BD24-0552-5E5D-1A04C53073B6}"/>
              </a:ext>
            </a:extLst>
          </p:cNvPr>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F84B31-D0A2-C3A2-1187-36F193879EB8}"/>
              </a:ext>
            </a:extLst>
          </p:cNvPr>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976803D9-D477-4614-9482-141EC03872D0}" type="slidenum">
              <a:rPr lang="en-US" smtClean="0"/>
              <a:t>‹#›</a:t>
            </a:fld>
            <a:endParaRPr lang="en-US"/>
          </a:p>
        </p:txBody>
      </p:sp>
    </p:spTree>
    <p:extLst>
      <p:ext uri="{BB962C8B-B14F-4D97-AF65-F5344CB8AC3E}">
        <p14:creationId xmlns:p14="http://schemas.microsoft.com/office/powerpoint/2010/main" val="9336917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8D517C3-369C-42F6-ACED-7A16C17593C5}" type="datetimeFigureOut">
              <a:rPr lang="en-US" smtClean="0"/>
              <a:t>7/12/2024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8F04FC47-5648-4099-B29A-5AFBA1844EBF}" type="slidenum">
              <a:rPr lang="en-US" smtClean="0"/>
              <a:t>‹#›</a:t>
            </a:fld>
            <a:endParaRPr lang="en-US"/>
          </a:p>
        </p:txBody>
      </p:sp>
    </p:spTree>
    <p:extLst>
      <p:ext uri="{BB962C8B-B14F-4D97-AF65-F5344CB8AC3E}">
        <p14:creationId xmlns:p14="http://schemas.microsoft.com/office/powerpoint/2010/main" val="24718913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penscied.org/wp-content/uploads/2019/08/Aug-2020_-Beta-Open-SciEd-Teacher-Handbook.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extgenstorylines.org/where-does-all-of-our-clean-water-come-from-and-where-does-all-of-our-dirty-water-go"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education.ky.gov/curriculum/conpro/science/Pages/Science-Web-Links.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kystandards.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csso.org/resource-library/revising-definition-formative-assessment"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forms.office.com/Pages/ResponsePage.aspx?id=H8Fgk-aQBketACX83J4u0R502Mh4cJZPnd5bIKZJykxUMlRYS09SNjNCOFpWNVVZWVpINUxYSUQyUy4u"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algn="l" rtl="0" fontAlgn="base"/>
            <a:r>
              <a:rPr lang="en-US" sz="1800" b="0" i="1">
                <a:solidFill>
                  <a:srgbClr val="000000"/>
                </a:solidFill>
                <a:effectLst/>
                <a:highlight>
                  <a:srgbClr val="FFFFFF"/>
                </a:highlight>
                <a:latin typeface="Arial" panose="020B0604020202020204" pitchFamily="34" charset="0"/>
              </a:rPr>
              <a:t>Officially welcome the participants. Introduce yourself (if necessary). Provide an opportunity for participants to introduce themselves and engage in a community building activity that is suitable for the needs of the group.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This module is intended to build or reinforce your understanding on how to improve student engagement in the science classroom using a driving question board (DQB).</a:t>
            </a:r>
            <a:r>
              <a:rPr lang="en-US" sz="1800" b="0" i="1">
                <a:solidFill>
                  <a:srgbClr val="000000"/>
                </a:solidFill>
                <a:effectLst/>
                <a:highlight>
                  <a:srgbClr val="FFFFFF"/>
                </a:highlight>
                <a:latin typeface="Arial" panose="020B0604020202020204" pitchFamily="34" charset="0"/>
              </a:rPr>
              <a:t>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buSzPts val="1100"/>
            </a:pPr>
            <a:endParaRPr/>
          </a:p>
        </p:txBody>
      </p:sp>
      <p:sp>
        <p:nvSpPr>
          <p:cNvPr id="334" name="Google Shape;334;p1: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algn="l" rtl="0" fontAlgn="base"/>
            <a:r>
              <a:rPr lang="en-US" sz="1800" b="1" i="0">
                <a:solidFill>
                  <a:srgbClr val="000000"/>
                </a:solidFill>
                <a:effectLst/>
                <a:highlight>
                  <a:srgbClr val="FFFFFF"/>
                </a:highlight>
                <a:latin typeface="Arial" panose="020B0604020202020204" pitchFamily="34" charset="0"/>
              </a:rPr>
              <a:t>Explain: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Share that, in summary, the purpose of the driving question board...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r>
              <a:rPr lang="en-US" sz="1800" b="1" i="1">
                <a:solidFill>
                  <a:srgbClr val="000000"/>
                </a:solidFill>
                <a:effectLst/>
                <a:highlight>
                  <a:srgbClr val="FFFFFF"/>
                </a:highlight>
                <a:latin typeface="Arial" panose="020B0604020202020204" pitchFamily="34" charset="0"/>
              </a:rPr>
              <a:t>Facilitator Note: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Read aloud or allow participants to read as you advance through these shared understandings the group should have on the purpose of the driving question board. Again, try to make connections with what the group shared in the discussion of the purpose for the DQB.</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a:p>
        </p:txBody>
      </p:sp>
      <p:sp>
        <p:nvSpPr>
          <p:cNvPr id="360" name="Google Shape;360;g258e3d2d026_0_5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485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As we are completing session A, you should be able to answer the following questions: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is a driving question board?</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is its purpose in the science classroom?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to look over your notes and summarize your learning by adding to your “meta moment” response at the beginning of this session.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Pause and see if anyone has a clarifying question they would like to ask before moving onto their reflection. Check the “Parking Lot” to address questions posted. Group questions by common categories to help save on time. Keep note of the questions that are not addressed in this session to be addressed later in another session.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endParaRPr lang="en-US"/>
          </a:p>
        </p:txBody>
      </p:sp>
    </p:spTree>
    <p:extLst>
      <p:ext uri="{BB962C8B-B14F-4D97-AF65-F5344CB8AC3E}">
        <p14:creationId xmlns:p14="http://schemas.microsoft.com/office/powerpoint/2010/main" val="286128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Please take a moment to reflect on the learning experience from today’s session and record your thoughts in </a:t>
            </a:r>
            <a:r>
              <a:rPr lang="en-US" sz="1800" b="0" i="0" u="sng">
                <a:solidFill>
                  <a:srgbClr val="000000"/>
                </a:solidFill>
                <a:effectLst/>
                <a:highlight>
                  <a:srgbClr val="FFFFFF"/>
                </a:highlight>
                <a:latin typeface="Arial" panose="020B0604020202020204" pitchFamily="34" charset="0"/>
              </a:rPr>
              <a:t>Session A: Overall Reflection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Facilitator’s Note: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You may choose to have the participants write their questions on a post it and place in the center of their table or walk around to make note of their questions to address in the next session.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376053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Arial" panose="020B0604020202020204" pitchFamily="34" charset="0"/>
            </a:endParaRPr>
          </a:p>
          <a:p>
            <a:pPr algn="l" rtl="0" fontAlgn="base"/>
            <a:r>
              <a:rPr lang="en-US" sz="1800" b="0" i="0">
                <a:solidFill>
                  <a:srgbClr val="000000"/>
                </a:solidFill>
                <a:effectLst/>
                <a:highlight>
                  <a:srgbClr val="FFFFFF"/>
                </a:highlight>
                <a:latin typeface="Arial" panose="020B0604020202020204" pitchFamily="34" charset="0"/>
              </a:rPr>
              <a:t>Steve </a:t>
            </a:r>
            <a:r>
              <a:rPr lang="en-US" sz="1800" b="0" i="0" err="1">
                <a:solidFill>
                  <a:srgbClr val="000000"/>
                </a:solidFill>
                <a:effectLst/>
                <a:highlight>
                  <a:srgbClr val="FFFFFF"/>
                </a:highlight>
                <a:latin typeface="Arial" panose="020B0604020202020204" pitchFamily="34" charset="0"/>
              </a:rPr>
              <a:t>Maraboli</a:t>
            </a:r>
            <a:r>
              <a:rPr lang="en-US" sz="1800" b="0" i="0">
                <a:solidFill>
                  <a:srgbClr val="000000"/>
                </a:solidFill>
                <a:effectLst/>
                <a:highlight>
                  <a:srgbClr val="FFFFFF"/>
                </a:highlight>
                <a:latin typeface="Arial" panose="020B0604020202020204" pitchFamily="34" charset="0"/>
              </a:rPr>
              <a:t> says, “Take action! An inch of movement will bring you closer to your goals than a mile of intention.” Consider what small step you might take as a result of learning from this session that can lead you to reaching your goal. Encourage participants to Record in </a:t>
            </a:r>
            <a:r>
              <a:rPr lang="en-US" sz="1800" b="0" i="0" u="sng">
                <a:solidFill>
                  <a:srgbClr val="000000"/>
                </a:solidFill>
                <a:effectLst/>
                <a:highlight>
                  <a:srgbClr val="FFFFFF"/>
                </a:highlight>
                <a:latin typeface="Arial" panose="020B0604020202020204" pitchFamily="34" charset="0"/>
              </a:rPr>
              <a:t>Session 1: Next Steps – Considerations for Implementation</a:t>
            </a:r>
            <a:r>
              <a:rPr lang="en-US" sz="1800" b="0" i="0">
                <a:solidFill>
                  <a:srgbClr val="000000"/>
                </a:solidFill>
                <a:effectLst/>
                <a:highlight>
                  <a:srgbClr val="FFFFFF"/>
                </a:highlight>
                <a:latin typeface="Arial" panose="020B0604020202020204" pitchFamily="34" charset="0"/>
              </a:rPr>
              <a:t>, how they envision incorporating the driving question board into their classroom routine. </a:t>
            </a:r>
            <a:endParaRPr lang="en-US" b="0" i="0">
              <a:solidFill>
                <a:srgbClr val="000000"/>
              </a:solidFill>
              <a:effectLst/>
              <a:highlight>
                <a:srgbClr val="FFFFFF"/>
              </a:highlight>
              <a:latin typeface="Arial" panose="020B0604020202020204"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Arial" panose="020B0604020202020204"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 Note</a:t>
            </a:r>
            <a:r>
              <a:rPr lang="en-US" sz="1800" b="0" i="1">
                <a:solidFill>
                  <a:srgbClr val="000000"/>
                </a:solidFill>
                <a:effectLst/>
                <a:highlight>
                  <a:srgbClr val="FFFFFF"/>
                </a:highlight>
                <a:latin typeface="Arial" panose="020B0604020202020204" pitchFamily="34" charset="0"/>
              </a:rPr>
              <a:t>: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Arial" panose="020B0604020202020204" pitchFamily="34" charset="0"/>
            </a:endParaRPr>
          </a:p>
          <a:p>
            <a:pPr algn="l" rtl="0" fontAlgn="base"/>
            <a:r>
              <a:rPr lang="en-US" sz="1800" b="0" i="1">
                <a:solidFill>
                  <a:srgbClr val="000000"/>
                </a:solidFill>
                <a:effectLst/>
                <a:highlight>
                  <a:srgbClr val="FFFFFF"/>
                </a:highlight>
                <a:latin typeface="Arial" panose="020B0604020202020204" pitchFamily="34" charset="0"/>
              </a:rPr>
              <a:t>Allow the participants time to think about how they may be able to incorporate what they learned today into their classroom routine. Some may choose to share, and some may not. To ensure that all feel safe and supported in the space, allow them to decide if they want to discuss it or not. Some may feel more comfortable sharing with a thinking partner first before considering sharing with the entire group. Encourage participants as they share to add on to one another’s thinking or ask clarifying questions. You may encourage them to use sentence stems such as:</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Arial" panose="020B0604020202020204" pitchFamily="34" charset="0"/>
            </a:endParaRPr>
          </a:p>
          <a:p>
            <a:pPr algn="l" rtl="0" fontAlgn="base">
              <a:buFont typeface="Arial" panose="020B0604020202020204" pitchFamily="34" charset="0"/>
              <a:buChar char="•"/>
            </a:pPr>
            <a:r>
              <a:rPr lang="en-US" sz="1800" b="0" i="1">
                <a:solidFill>
                  <a:srgbClr val="000000"/>
                </a:solidFill>
                <a:effectLst/>
                <a:highlight>
                  <a:srgbClr val="FFFFFF"/>
                </a:highlight>
                <a:latin typeface="Arial" panose="020B0604020202020204" pitchFamily="34" charset="0"/>
              </a:rPr>
              <a:t>I want to add on to…</a:t>
            </a:r>
            <a:r>
              <a:rPr lang="en-US" sz="1800" b="0" i="0">
                <a:solidFill>
                  <a:srgbClr val="000000"/>
                </a:solidFill>
                <a:effectLst/>
                <a:highlight>
                  <a:srgbClr val="FFFFFF"/>
                </a:highlight>
                <a:latin typeface="Arial" panose="020B0604020202020204" pitchFamily="34" charset="0"/>
              </a:rPr>
              <a:t> </a:t>
            </a:r>
          </a:p>
          <a:p>
            <a:pPr algn="l" rtl="0" fontAlgn="base">
              <a:buFont typeface="Arial" panose="020B0604020202020204" pitchFamily="34" charset="0"/>
              <a:buChar char="•"/>
            </a:pPr>
            <a:r>
              <a:rPr lang="en-US" sz="1800" b="0" i="1">
                <a:solidFill>
                  <a:srgbClr val="000000"/>
                </a:solidFill>
                <a:effectLst/>
                <a:highlight>
                  <a:srgbClr val="FFFFFF"/>
                </a:highlight>
                <a:latin typeface="Arial" panose="020B0604020202020204" pitchFamily="34" charset="0"/>
              </a:rPr>
              <a:t>I was also considering…</a:t>
            </a:r>
            <a:r>
              <a:rPr lang="en-US" sz="1800" b="0" i="0">
                <a:solidFill>
                  <a:srgbClr val="000000"/>
                </a:solidFill>
                <a:effectLst/>
                <a:highlight>
                  <a:srgbClr val="FFFFFF"/>
                </a:highlight>
                <a:latin typeface="Arial" panose="020B0604020202020204" pitchFamily="34" charset="0"/>
              </a:rPr>
              <a:t> </a:t>
            </a:r>
          </a:p>
          <a:p>
            <a:pPr algn="l" rtl="0" fontAlgn="base">
              <a:buFont typeface="Arial" panose="020B0604020202020204" pitchFamily="34" charset="0"/>
              <a:buChar char="•"/>
            </a:pPr>
            <a:r>
              <a:rPr lang="en-US" sz="1800" b="0" i="1">
                <a:solidFill>
                  <a:srgbClr val="000000"/>
                </a:solidFill>
                <a:effectLst/>
                <a:highlight>
                  <a:srgbClr val="FFFFFF"/>
                </a:highlight>
                <a:latin typeface="Arial" panose="020B0604020202020204" pitchFamily="34" charset="0"/>
              </a:rPr>
              <a:t>Can you clarify…</a:t>
            </a:r>
            <a:r>
              <a:rPr lang="en-US" sz="1800" b="0" i="0">
                <a:solidFill>
                  <a:srgbClr val="000000"/>
                </a:solidFill>
                <a:effectLst/>
                <a:highlight>
                  <a:srgbClr val="FFFFFF"/>
                </a:highlight>
                <a:latin typeface="Arial" panose="020B0604020202020204" pitchFamily="34" charset="0"/>
              </a:rPr>
              <a:t> </a:t>
            </a:r>
          </a:p>
          <a:p>
            <a:pPr algn="l" rtl="0" fontAlgn="base">
              <a:buFont typeface="Arial" panose="020B0604020202020204" pitchFamily="34" charset="0"/>
              <a:buChar char="•"/>
            </a:pPr>
            <a:r>
              <a:rPr lang="en-US" sz="1800" b="0" i="1">
                <a:solidFill>
                  <a:srgbClr val="000000"/>
                </a:solidFill>
                <a:effectLst/>
                <a:highlight>
                  <a:srgbClr val="FFFFFF"/>
                </a:highlight>
                <a:latin typeface="Arial" panose="020B0604020202020204" pitchFamily="34" charset="0"/>
              </a:rPr>
              <a:t>How are you considering…</a:t>
            </a:r>
            <a:r>
              <a:rPr lang="en-US" sz="1800" b="0" i="0">
                <a:solidFill>
                  <a:srgbClr val="000000"/>
                </a:solidFill>
                <a:effectLst/>
                <a:highlight>
                  <a:srgbClr val="FFFFFF"/>
                </a:highlight>
                <a:latin typeface="Arial" panose="020B0604020202020204" pitchFamily="34" charset="0"/>
              </a:rPr>
              <a:t> </a:t>
            </a:r>
          </a:p>
          <a:p>
            <a:pPr algn="l" rtl="0" fontAlgn="base">
              <a:buFont typeface="Arial" panose="020B0604020202020204" pitchFamily="34" charset="0"/>
              <a:buChar char="•"/>
            </a:pPr>
            <a:r>
              <a:rPr lang="en-US" sz="1800" b="0" i="1">
                <a:solidFill>
                  <a:srgbClr val="000000"/>
                </a:solidFill>
                <a:effectLst/>
                <a:highlight>
                  <a:srgbClr val="FFFFFF"/>
                </a:highlight>
                <a:latin typeface="Arial" panose="020B0604020202020204" pitchFamily="34" charset="0"/>
              </a:rPr>
              <a:t>When might you…</a:t>
            </a:r>
            <a:r>
              <a:rPr lang="en-US" sz="1800" b="0" i="0">
                <a:solidFill>
                  <a:srgbClr val="000000"/>
                </a:solidFill>
                <a:effectLst/>
                <a:highlight>
                  <a:srgbClr val="FFFFFF"/>
                </a:highlight>
                <a:latin typeface="Arial" panose="020B0604020202020204" pitchFamily="34" charset="0"/>
              </a:rPr>
              <a:t> </a:t>
            </a:r>
          </a:p>
          <a:p>
            <a:endParaRPr lang="en-US"/>
          </a:p>
        </p:txBody>
      </p:sp>
    </p:spTree>
    <p:extLst>
      <p:ext uri="{BB962C8B-B14F-4D97-AF65-F5344CB8AC3E}">
        <p14:creationId xmlns:p14="http://schemas.microsoft.com/office/powerpoint/2010/main" val="131453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This is the beginning of session B.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Review the norms the group agreed upon in Session A. Allow participants to reflect and offer any changes they want to propose to the group for them to consider. Make those adjustments the group decided on in a visual way where the norms are posted.</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94522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We will begin session B of </a:t>
            </a:r>
            <a:r>
              <a:rPr lang="en-US" sz="1800" u="sng">
                <a:effectLst/>
                <a:latin typeface="Arial" panose="020B0604020202020204" pitchFamily="34" charset="0"/>
                <a:ea typeface="Calibri" panose="020F0502020204030204" pitchFamily="34" charset="0"/>
              </a:rPr>
              <a:t>Improving Student Engagement in the Science Classroom Using a Driving Question Board (DQB)</a:t>
            </a:r>
            <a:r>
              <a:rPr lang="en-US" sz="1800">
                <a:effectLst/>
                <a:latin typeface="Arial" panose="020B0604020202020204" pitchFamily="34" charset="0"/>
                <a:ea typeface="Calibri" panose="020F0502020204030204" pitchFamily="34" charset="0"/>
              </a:rPr>
              <a:t>. These are the module goals, Please take a moment to read through these.  While we will not take time to read the goals out loud again, please direct your attention to the second goal this evening, “Identify ways that the driving question board can build a community of learners.” During this session you will have the opportunity to consider ways that the Driving Question Board can assist in building a positive learning community in your science classroom.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01834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During session A, we answered the question, “What is a driving question board and what is its purpose in the science classroom?” During this session, we want to consider “How does the use of a driving question board foster a community of learners in terms of student engagement and motivation? If you remember back to session A that was one of the purposes of the driving question board. </a:t>
            </a:r>
            <a:endParaRPr lang="en-US" sz="1800">
              <a:effectLst/>
              <a:latin typeface="Arial" panose="020B0604020202020204" pitchFamily="34" charset="0"/>
              <a:ea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167777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To link the ideas learned from session A to session B, we want to review the learning from session A. We learned what the driving question board is and the purposes it serves in the classroom.</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Take a moment to review what the driving question board is and the purpose it serves in the science classroom.</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To link this learning with the previous learning, consider allowing the participants to recall what they learned about the previous session, then reveal the contents of this slide. Allow participants a moment to reflect on session A and add any questions they may have to the “Parking Lot” as they prepare to continue deepening their understanding of a DQB.</a:t>
            </a:r>
            <a:endParaRPr lang="en-US"/>
          </a:p>
        </p:txBody>
      </p:sp>
    </p:spTree>
    <p:extLst>
      <p:ext uri="{BB962C8B-B14F-4D97-AF65-F5344CB8AC3E}">
        <p14:creationId xmlns:p14="http://schemas.microsoft.com/office/powerpoint/2010/main" val="779001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As we begin session B, our focus question for this section of the module is: How does the use of a driving question board foster a community of learner in terms of engagement and motivation? Take a meta moment to individually respond to the focus question in your participant packet.</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Check to make sure participants have a copy of the participant packet as a digital file or printed.  They will use this throughout the session to record their thoughts to various prompts embedded in the session. </a:t>
            </a:r>
            <a:endParaRPr lang="en-US"/>
          </a:p>
        </p:txBody>
      </p:sp>
    </p:spTree>
    <p:extLst>
      <p:ext uri="{BB962C8B-B14F-4D97-AF65-F5344CB8AC3E}">
        <p14:creationId xmlns:p14="http://schemas.microsoft.com/office/powerpoint/2010/main" val="478946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During this learning session, you will be experiencing the learning from both a teacher and an adult learner perspective. When in “teacher hat,” we will grow our understanding of the phenomenon and take time to analyze the </a:t>
            </a:r>
            <a:r>
              <a:rPr lang="en-US" sz="1800" i="1">
                <a:effectLst/>
                <a:latin typeface="Arial" panose="020B0604020202020204" pitchFamily="34" charset="0"/>
                <a:ea typeface="Calibri" panose="020F0502020204030204" pitchFamily="34" charset="0"/>
              </a:rPr>
              <a:t>Kentucky Academic Standards for Science</a:t>
            </a:r>
            <a:r>
              <a:rPr lang="en-US" sz="1800">
                <a:effectLst/>
                <a:latin typeface="Arial" panose="020B0604020202020204" pitchFamily="34" charset="0"/>
                <a:ea typeface="Calibri" panose="020F0502020204030204" pitchFamily="34" charset="0"/>
              </a:rPr>
              <a:t>. Most importantly, we will reflect on our teaching and consider new shifts in our teaching practice.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r>
              <a:rPr lang="en-US" sz="1800">
                <a:effectLst/>
                <a:latin typeface="Arial" panose="020B0604020202020204" pitchFamily="34" charset="0"/>
                <a:ea typeface="Calibri" panose="020F0502020204030204" pitchFamily="34" charset="0"/>
              </a:rPr>
              <a:t>As we shift our focus from the “teacher hat” to the “adult learner hat,” it is very important we do not speak as one of our students, but rather be engaged in the learning for ourselves. This will provide a safe space for all participants to engage in the phenomenon, ask questions and deepen their own understanding of the science. In the “adult learner hat” it is very important that the participant </a:t>
            </a:r>
            <a:r>
              <a:rPr lang="en-US" sz="1800" b="1">
                <a:effectLst/>
                <a:latin typeface="Arial" panose="020B0604020202020204" pitchFamily="34" charset="0"/>
                <a:ea typeface="Calibri" panose="020F0502020204030204" pitchFamily="34" charset="0"/>
              </a:rPr>
              <a:t>stays</a:t>
            </a:r>
            <a:r>
              <a:rPr lang="en-US" sz="1800">
                <a:effectLst/>
                <a:latin typeface="Arial" panose="020B0604020202020204" pitchFamily="34" charset="0"/>
                <a:ea typeface="Calibri" panose="020F0502020204030204" pitchFamily="34" charset="0"/>
              </a:rPr>
              <a:t> in the learner hat. Staying in the “adult learner hat” will honor the investigative process for the adult learning community as it is very likely that the adults in the room have varying past opportunities to make sense of the science content they are learning. There will be an opportunity in the session to visit those thoughts of what the students may think and say and engage in conversation around that once we shift back to the “teacher hat.” As we navigate between these two hats the corresponding symbol can be found in the upper right-hand corner of the slide. </a:t>
            </a:r>
            <a:endParaRPr lang="en-US"/>
          </a:p>
        </p:txBody>
      </p:sp>
    </p:spTree>
    <p:extLst>
      <p:ext uri="{BB962C8B-B14F-4D97-AF65-F5344CB8AC3E}">
        <p14:creationId xmlns:p14="http://schemas.microsoft.com/office/powerpoint/2010/main" val="308212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Group norms can help to create a safe space where participants feel comfortable sharing their ideas and experiences. This slide is a starting place for us to begin considering what norms would work best for us to work together. Take a moment to read and reflect on these norms. Would anyone like to revise, edit or add any norms to the list? We will continue to revisit these norms as we work through this module.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As we work together, feel free to write any unanswered questions down and add them to the parking lot. We will take moments throughout our time together to address those thoughts and questions as we grow in our learning together of the use of a driving question board in our science classrooms.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Take a moment to discuss and revise.</a:t>
            </a:r>
            <a:r>
              <a:rPr lang="en-US" sz="1800">
                <a:effectLst/>
                <a:latin typeface="Arial" panose="020B0604020202020204" pitchFamily="34" charset="0"/>
                <a:ea typeface="Calibri" panose="020F0502020204030204" pitchFamily="34" charset="0"/>
              </a:rPr>
              <a:t> </a:t>
            </a:r>
            <a:r>
              <a:rPr lang="en-US" sz="1800" i="1">
                <a:effectLst/>
                <a:latin typeface="Arial" panose="020B0604020202020204" pitchFamily="34" charset="0"/>
                <a:ea typeface="Calibri" panose="020F0502020204030204" pitchFamily="34" charset="0"/>
              </a:rPr>
              <a:t>If a change is proposed, confirm with the rest of the group whether they want to make the change. If there is a consensus, note the changes to the slide or poster of where the norms will be placed in the space in a different color than the original text. </a:t>
            </a:r>
            <a:endParaRPr lang="en-US"/>
          </a:p>
        </p:txBody>
      </p:sp>
    </p:spTree>
    <p:extLst>
      <p:ext uri="{BB962C8B-B14F-4D97-AF65-F5344CB8AC3E}">
        <p14:creationId xmlns:p14="http://schemas.microsoft.com/office/powerpoint/2010/main" val="158334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As we begin session B, we first want to deepen our own content knowledge – to learn some science together. We’ll do that through a common learning experience from, open educational resource, called NextGen Storylines. Note the “teacher hat” in the upper right-hand corner of the slide. We will begin this common learning experience by first giving you some time to think and write about how you usually teach students about water, earth systems and structures and properties of matter. Collect your responses and thoughts to these questions by turning to </a:t>
            </a:r>
            <a:r>
              <a:rPr lang="en-US" sz="1800" u="sng">
                <a:effectLst/>
                <a:latin typeface="Arial" panose="020B0604020202020204" pitchFamily="34" charset="0"/>
                <a:ea typeface="Calibri" panose="020F0502020204030204" pitchFamily="34" charset="0"/>
              </a:rPr>
              <a:t>Session B: Notes- Teacher Hat</a:t>
            </a:r>
            <a:r>
              <a:rPr lang="en-US" sz="1800">
                <a:effectLst/>
                <a:latin typeface="Arial" panose="020B0604020202020204" pitchFamily="34" charset="0"/>
                <a:ea typeface="Calibri" panose="020F0502020204030204" pitchFamily="34" charset="0"/>
              </a:rPr>
              <a:t> in your participant packet. To answer this question, you might consider what you want students to learn, how you would sequence the learning, and what ideas your students might struggle with.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Provide time for the participants to think and write their ideas in session B notes. This open education resource can be found here:</a:t>
            </a:r>
            <a:endParaRPr lang="en-US" sz="1800">
              <a:effectLst/>
              <a:latin typeface="Arial" panose="020B0604020202020204" pitchFamily="34" charset="0"/>
              <a:ea typeface="Arial" panose="020B0604020202020204" pitchFamily="34" charset="0"/>
            </a:endParaRPr>
          </a:p>
          <a:p>
            <a:r>
              <a:rPr lang="en-US" sz="1800" u="sng">
                <a:solidFill>
                  <a:srgbClr val="0000FF"/>
                </a:solidFill>
                <a:effectLst/>
                <a:latin typeface="Arial" panose="020B0604020202020204" pitchFamily="34" charset="0"/>
                <a:ea typeface="Arial" panose="020B0604020202020204" pitchFamily="34" charset="0"/>
                <a:hlinkClick r:id="rId3"/>
              </a:rPr>
              <a:t>​Where Does Our Clean Water Come from and Where Does it Go After We Make it Dirty?​ — Next Generation Science Storylines (nextgenstorylines.org)</a:t>
            </a:r>
            <a:endParaRPr lang="en-US"/>
          </a:p>
        </p:txBody>
      </p:sp>
    </p:spTree>
    <p:extLst>
      <p:ext uri="{BB962C8B-B14F-4D97-AF65-F5344CB8AC3E}">
        <p14:creationId xmlns:p14="http://schemas.microsoft.com/office/powerpoint/2010/main" val="334172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In this section, you will note the “adult learner hat” symbol. As we reflected about our students’ thoughts and what they may have struggled with, let’s take some time to allow ourselves to engage in the activity as adult learners not as one of your students. To make the most of this time, set aside your “teacher hat” with your thoughts or questions about how you’d do this in your classroom with your students. Give yourself the time and opportunity to experience this as a science learner. When you find yourself within these expected wonderings about your students, capture them on a sticky note.</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845708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In the right-hand corner of this slide, you will note the “adult learner hat” symbol.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Tell participants a story about the messes you have in your kitchen (related to cups/plates/buckets that have dirty stuff in or on them and need to be cleaned.) </a:t>
            </a:r>
            <a:r>
              <a:rPr lang="en-US" sz="1800" u="sng">
                <a:effectLst/>
                <a:latin typeface="Arial" panose="020B0604020202020204" pitchFamily="34" charset="0"/>
                <a:ea typeface="Calibri" panose="020F0502020204030204" pitchFamily="34" charset="0"/>
              </a:rPr>
              <a:t>Here is an example (feel free to add to the story or create one of your own to engage participants):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“This picture is typical of what my kitchen looks like after my family of 5 finishes eating dinner each night.  I have three boys who like to eat, and they really enjoy it when I cook them a big meal with their favorite dishes.  Unfortunately, it makes my kitchen a mess. I always have dirty pots and pans, dishes and cups lying around after eating a meal. It can seem like a big task, especially if we have accumulated more dishes to add to the pile from the day or didn't take the time the night before to clean up.  I need to clean up this mess before it gets out of hand.”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Think about the pile of dirty dishes sitting in your kitchen after you have finished eating a meal. Use the </a:t>
            </a:r>
            <a:r>
              <a:rPr lang="en-US" sz="1800" u="sng">
                <a:effectLst/>
                <a:latin typeface="Arial" panose="020B0604020202020204" pitchFamily="34" charset="0"/>
                <a:ea typeface="Calibri" panose="020F0502020204030204" pitchFamily="34" charset="0"/>
              </a:rPr>
              <a:t>Session B: Adult Learner Notebook</a:t>
            </a:r>
            <a:r>
              <a:rPr lang="en-US" sz="1800">
                <a:effectLst/>
                <a:latin typeface="Arial" panose="020B0604020202020204" pitchFamily="34" charset="0"/>
                <a:ea typeface="Calibri" panose="020F0502020204030204" pitchFamily="34" charset="0"/>
              </a:rPr>
              <a:t> in the participant packet to record your thinking. </a:t>
            </a:r>
          </a:p>
          <a:p>
            <a:pPr marL="0" marR="0" algn="l">
              <a:spcBef>
                <a:spcPts val="0"/>
              </a:spcBef>
              <a:spcAft>
                <a:spcPts val="0"/>
              </a:spcAft>
            </a:pPr>
            <a:endParaRPr lang="en-US" sz="1800">
              <a:effectLst/>
              <a:latin typeface="Arial" panose="020B0604020202020204" pitchFamily="34" charset="0"/>
              <a:ea typeface="Calibri" panose="020F050202020403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Take a few minutes to jot down your thoughts as you consider...</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do you notice and wonder from the picture?  </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can you do to get them clean?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would happen to the dirty stuff on/in the items?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Take a moment and share some of the things that we notice and wonder about from the picture.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Be sure to refer to this common experience as an “adult learner hat” not student hat. The focus for the participants is to engage in the activities as adult science learners not as one of their students. As participants engage in the learning experience keep in mind ways you may facilitate this to keep their thinking within this moment of the module. </a:t>
            </a:r>
          </a:p>
          <a:p>
            <a:pPr marL="0" marR="0" algn="l">
              <a:spcBef>
                <a:spcPts val="0"/>
              </a:spcBef>
              <a:spcAft>
                <a:spcPts val="0"/>
              </a:spcAft>
            </a:pPr>
            <a:endParaRPr lang="en-US" sz="1800" i="1">
              <a:effectLst/>
              <a:latin typeface="Arial" panose="020B0604020202020204" pitchFamily="34" charset="0"/>
              <a:ea typeface="Calibri" panose="020F050202020403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You may consider the following:</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SzPts val="1000"/>
              <a:buFont typeface="Symbol" panose="05050102010706020507" pitchFamily="18" charset="2"/>
              <a:buChar char=""/>
              <a:tabLst>
                <a:tab pos="457200" algn="l"/>
              </a:tabLst>
            </a:pPr>
            <a:r>
              <a:rPr lang="en-US" sz="1800" i="1">
                <a:effectLst/>
                <a:latin typeface="Arial" panose="020B0604020202020204" pitchFamily="34" charset="0"/>
                <a:ea typeface="Calibri" panose="020F0502020204030204" pitchFamily="34" charset="0"/>
              </a:rPr>
              <a:t>Acknowledging that later within the session there will be a moment to return to their teacher questions and invite them to remain in the “adult learner hat” for now.</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SzPts val="1000"/>
              <a:buFont typeface="Symbol" panose="05050102010706020507" pitchFamily="18" charset="2"/>
              <a:buChar char=""/>
              <a:tabLst>
                <a:tab pos="457200" algn="l"/>
              </a:tabLst>
            </a:pPr>
            <a:r>
              <a:rPr lang="en-US" sz="1800" i="1">
                <a:effectLst/>
                <a:latin typeface="Arial" panose="020B0604020202020204" pitchFamily="34" charset="0"/>
                <a:ea typeface="Calibri" panose="020F0502020204030204" pitchFamily="34" charset="0"/>
              </a:rPr>
              <a:t>Turn their “teacher hat” question into an “adult learner hat” question.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SzPts val="1000"/>
              <a:buFont typeface="Symbol" panose="05050102010706020507" pitchFamily="18" charset="2"/>
              <a:buChar char=""/>
              <a:tabLst>
                <a:tab pos="457200" algn="l"/>
              </a:tabLst>
            </a:pPr>
            <a:r>
              <a:rPr lang="en-US" sz="1800" i="1">
                <a:effectLst/>
                <a:latin typeface="Arial" panose="020B0604020202020204" pitchFamily="34" charset="0"/>
                <a:ea typeface="Calibri" panose="020F0502020204030204" pitchFamily="34" charset="0"/>
              </a:rPr>
              <a:t>Acknowledge this is something you would do with students and take the moment to show the importance of doing it within this learning experience as adults in the “adult learner hat.” </a:t>
            </a:r>
            <a:endParaRPr lang="en-US" sz="1800">
              <a:effectLst/>
              <a:latin typeface="Arial" panose="020B0604020202020204" pitchFamily="34" charset="0"/>
              <a:ea typeface="Arial" panose="020B0604020202020204" pitchFamily="34" charset="0"/>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45720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07400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We will divide into small groups to begin developing a plan to get the dishes clean. Use the “</a:t>
            </a:r>
            <a:r>
              <a:rPr lang="en-US" sz="1800">
                <a:effectLst/>
                <a:latin typeface="Arial" panose="020B0604020202020204" pitchFamily="34" charset="0"/>
                <a:ea typeface="Times New Roman" panose="02020603050405020304" pitchFamily="18" charset="0"/>
              </a:rPr>
              <a:t>Developing a Plan” section of the </a:t>
            </a:r>
            <a:r>
              <a:rPr lang="en-US" sz="1800" u="sng">
                <a:effectLst/>
                <a:latin typeface="Arial" panose="020B0604020202020204" pitchFamily="34" charset="0"/>
                <a:ea typeface="Times New Roman" panose="02020603050405020304" pitchFamily="18" charset="0"/>
              </a:rPr>
              <a:t>Session B: Adult Learner Notebook</a:t>
            </a:r>
            <a:r>
              <a:rPr lang="en-US" sz="1800">
                <a:effectLst/>
                <a:latin typeface="Arial" panose="020B0604020202020204" pitchFamily="34" charset="0"/>
                <a:ea typeface="Times New Roman" panose="02020603050405020304" pitchFamily="18" charset="0"/>
              </a:rPr>
              <a:t> </a:t>
            </a:r>
            <a:r>
              <a:rPr lang="en-US" sz="1800">
                <a:solidFill>
                  <a:srgbClr val="000000"/>
                </a:solidFill>
                <a:effectLst/>
                <a:latin typeface="Arial" panose="020B0604020202020204" pitchFamily="34" charset="0"/>
                <a:ea typeface="Times New Roman" panose="02020603050405020304" pitchFamily="18" charset="0"/>
              </a:rPr>
              <a:t>as a place to record your plan.</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As groups are working on their plan to get the dishes clean, listen for participant ideas that refer to things like:</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It smells bad.</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There is stuff stuck on it. </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One spot is a different color from the rest.</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We should wash it off in the sink.</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We could wipe it off with a sponge and soap.</a:t>
            </a:r>
            <a:endParaRPr lang="en-US" sz="18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We could dump it in the garbage can.</a:t>
            </a:r>
          </a:p>
          <a:p>
            <a:pPr marL="342900" marR="0" lvl="0" indent="-342900" algn="l" fontAlgn="base">
              <a:spcBef>
                <a:spcPts val="0"/>
              </a:spcBef>
              <a:spcAft>
                <a:spcPts val="0"/>
              </a:spcAft>
              <a:buSzPts val="1000"/>
              <a:buFont typeface="Symbol" panose="05050102010706020507" pitchFamily="18" charset="2"/>
              <a:buChar char=""/>
              <a:tabLst>
                <a:tab pos="457200" algn="l"/>
              </a:tabLst>
            </a:pP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r>
              <a:rPr lang="en-US" sz="1100" i="1">
                <a:solidFill>
                  <a:srgbClr val="000000"/>
                </a:solidFill>
                <a:effectLst/>
                <a:latin typeface="Arial" panose="020B0604020202020204" pitchFamily="34" charset="0"/>
                <a:ea typeface="Times New Roman" panose="02020603050405020304" pitchFamily="18" charset="0"/>
              </a:rPr>
              <a:t>Have each group share their plans with the whole group. Discuss similarities and differences between cleaning methods. </a:t>
            </a:r>
            <a:endParaRPr lang="en-US" sz="1200" i="0">
              <a:solidFill>
                <a:schemeClr val="tx1"/>
              </a:solidFill>
              <a:effectLst/>
              <a:latin typeface="Times New Roman" panose="02020603050405020304" pitchFamily="18" charset="0"/>
              <a:ea typeface="Times New Roman" panose="02020603050405020304" pitchFamily="18" charset="0"/>
            </a:endParaRPr>
          </a:p>
          <a:p>
            <a:pPr marL="0" marR="0" algn="l">
              <a:spcBef>
                <a:spcPts val="0"/>
              </a:spcBef>
              <a:spcAft>
                <a:spcPts val="1000"/>
              </a:spcAft>
            </a:pPr>
            <a:endParaRPr lang="en-US" sz="1200" i="0">
              <a:solidFill>
                <a:schemeClr val="tx1"/>
              </a:solidFill>
              <a:effectLst/>
              <a:latin typeface="Times New Roman" panose="02020603050405020304" pitchFamily="18" charset="0"/>
              <a:ea typeface="Times New Roman" panose="02020603050405020304" pitchFamily="18" charset="0"/>
            </a:endParaRPr>
          </a:p>
          <a:p>
            <a:pPr marL="0" marR="0" algn="l">
              <a:spcBef>
                <a:spcPts val="0"/>
              </a:spcBef>
              <a:spcAft>
                <a:spcPts val="1000"/>
              </a:spcAft>
            </a:pPr>
            <a:r>
              <a:rPr lang="en-US" sz="1100" i="1">
                <a:solidFill>
                  <a:srgbClr val="000000"/>
                </a:solidFill>
                <a:effectLst/>
                <a:latin typeface="Arial" panose="020B0604020202020204" pitchFamily="34" charset="0"/>
                <a:ea typeface="Times New Roman" panose="02020603050405020304" pitchFamily="18" charset="0"/>
              </a:rPr>
              <a:t>Listen for responses such as: </a:t>
            </a:r>
            <a:endParaRPr lang="en-US" sz="12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100" i="1" u="sng">
                <a:solidFill>
                  <a:srgbClr val="000000"/>
                </a:solidFill>
                <a:effectLst/>
                <a:latin typeface="Arial" panose="020B0604020202020204" pitchFamily="34" charset="0"/>
                <a:ea typeface="Times New Roman" panose="02020603050405020304" pitchFamily="18" charset="0"/>
              </a:rPr>
              <a:t>Possible Similarities: </a:t>
            </a:r>
            <a:endParaRPr lang="en-US" sz="1200">
              <a:effectLst/>
              <a:latin typeface="Times New Roman" panose="02020603050405020304" pitchFamily="18" charset="0"/>
              <a:ea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Everyone used water.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Everyone’s dirty stuff went down a drain (toilet or sink).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Clear water came out of a specific location (e.g., the faucet or the top of the toilet).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algn="l" fontAlgn="base">
              <a:spcBef>
                <a:spcPts val="0"/>
              </a:spcBef>
              <a:spcAft>
                <a:spcPts val="0"/>
              </a:spcAft>
            </a:pPr>
            <a:r>
              <a:rPr lang="en-US" sz="1100" i="1">
                <a:solidFill>
                  <a:srgbClr val="000000"/>
                </a:solidFill>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100" i="1" u="sng">
                <a:solidFill>
                  <a:srgbClr val="000000"/>
                </a:solidFill>
                <a:effectLst/>
                <a:latin typeface="Arial" panose="020B0604020202020204" pitchFamily="34" charset="0"/>
                <a:ea typeface="Times New Roman" panose="02020603050405020304" pitchFamily="18" charset="0"/>
              </a:rPr>
              <a:t>Possible Differences: </a:t>
            </a:r>
            <a:endParaRPr lang="en-US" sz="1200">
              <a:effectLst/>
              <a:latin typeface="Times New Roman" panose="02020603050405020304" pitchFamily="18" charset="0"/>
              <a:ea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Some used soap/some didn’t.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Some of the solid stuff went into the toilet first, and some went directly into the sink.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fontAlgn="base">
              <a:spcBef>
                <a:spcPts val="0"/>
              </a:spcBef>
              <a:spcAft>
                <a:spcPts val="0"/>
              </a:spcAft>
              <a:buSzPts val="1000"/>
              <a:buFont typeface="Courier New" panose="02070309020205020404" pitchFamily="49" charset="0"/>
              <a:buChar char="o"/>
              <a:tabLst>
                <a:tab pos="914400" algn="l"/>
              </a:tabLst>
            </a:pPr>
            <a:r>
              <a:rPr lang="en-US" sz="1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Some of the water went down the sink drain, while other water went down the toilet.</a:t>
            </a:r>
          </a:p>
          <a:p>
            <a:pPr marL="742950" marR="0" lvl="1" indent="-285750" algn="l" defTabSz="914400" rtl="0" eaLnBrk="1" fontAlgn="base"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lang="en-US" sz="1200" i="1">
                <a:solidFill>
                  <a:srgbClr val="000000"/>
                </a:solidFill>
                <a:effectLst/>
                <a:latin typeface="Arial" panose="020B0604020202020204" pitchFamily="34" charset="0"/>
                <a:ea typeface="Arial" panose="020B0604020202020204" pitchFamily="34" charset="0"/>
              </a:rPr>
              <a:t>Some of the water that was used came from a faucet.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2474146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Besides cleaning dirty dishes, when have you done something similar and/or seen other examples of using clean water and making the water dirty? Take a moment to record your thinking in </a:t>
            </a:r>
            <a:r>
              <a:rPr lang="en-US" sz="1800" u="sng">
                <a:solidFill>
                  <a:srgbClr val="000000"/>
                </a:solidFill>
                <a:effectLst/>
                <a:latin typeface="Arial" panose="020B0604020202020204" pitchFamily="34" charset="0"/>
                <a:ea typeface="Times New Roman" panose="02020603050405020304" pitchFamily="18" charset="0"/>
              </a:rPr>
              <a:t>Session B: Adult Learner Notebook</a:t>
            </a:r>
            <a:r>
              <a:rPr lang="en-US" sz="1800">
                <a:solidFill>
                  <a:srgbClr val="000000"/>
                </a:solidFill>
                <a:effectLst/>
                <a:latin typeface="Arial" panose="020B0604020202020204" pitchFamily="34" charset="0"/>
                <a:ea typeface="Times New Roman" panose="02020603050405020304" pitchFamily="18" charset="0"/>
              </a:rPr>
              <a:t>. We will share these out.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endParaRPr lang="en-US" sz="1800" i="1">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Listen for responses such as:</a:t>
            </a:r>
            <a:endParaRPr lang="en-US" sz="1800">
              <a:effectLst/>
              <a:latin typeface="Arial" panose="020B0604020202020204" pitchFamily="34" charset="0"/>
              <a:ea typeface="Arial" panose="020B0604020202020204" pitchFamily="34" charset="0"/>
            </a:endParaRPr>
          </a:p>
          <a:p>
            <a:pPr marL="0" marR="0" lvl="0" indent="0" algn="l" fontAlgn="base">
              <a:spcBef>
                <a:spcPts val="0"/>
              </a:spcBef>
              <a:spcAft>
                <a:spcPts val="0"/>
              </a:spcAft>
              <a:buSzPts val="1000"/>
              <a:buFont typeface="Symbol" panose="05050102010706020507" pitchFamily="18" charset="2"/>
              <a:buNone/>
              <a:tabLst>
                <a:tab pos="457200" algn="l"/>
              </a:tabLst>
            </a:pPr>
            <a:r>
              <a:rPr lang="en-US" sz="1800" i="1">
                <a:solidFill>
                  <a:srgbClr val="000000"/>
                </a:solidFill>
                <a:effectLst/>
                <a:latin typeface="Arial" panose="020B0604020202020204" pitchFamily="34" charset="0"/>
                <a:ea typeface="Times New Roman" panose="02020603050405020304" pitchFamily="18" charset="0"/>
              </a:rPr>
              <a:t>Washing dishes, doing laundry, taking a shower, going to the bathroom, brushing teeth, mopping the floor </a:t>
            </a:r>
            <a:endParaRPr lang="en-US" sz="1800">
              <a:effectLst/>
              <a:latin typeface="Arial" panose="020B0604020202020204" pitchFamily="34" charset="0"/>
              <a:ea typeface="Arial" panose="020B0604020202020204" pitchFamily="34" charset="0"/>
            </a:endParaRPr>
          </a:p>
          <a:p>
            <a:pPr marL="514350" marR="0" algn="l" fontAlgn="base">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Times New Roman" panose="02020603050405020304" pitchFamily="18" charset="0"/>
              </a:rPr>
              <a:t>Many of these examples seem to come from your experiences using water and making dirty water inside your homes. I wonder if we can come up with other ways people use clean water or make water dirty anywhere outside of your home or school. Let’s brainstorm those. Take a moment to add some of those experiences to your </a:t>
            </a:r>
            <a:r>
              <a:rPr lang="en-US" sz="1800" u="sng">
                <a:effectLst/>
                <a:latin typeface="Arial" panose="020B0604020202020204" pitchFamily="34" charset="0"/>
                <a:ea typeface="Times New Roman" panose="02020603050405020304" pitchFamily="18" charset="0"/>
              </a:rPr>
              <a:t>Session B: Adult Learner Notebook</a:t>
            </a:r>
            <a:r>
              <a:rPr lang="en-US" sz="1800">
                <a:effectLst/>
                <a:latin typeface="Arial" panose="020B0604020202020204" pitchFamily="34" charset="0"/>
                <a:ea typeface="Times New Roman" panose="02020603050405020304" pitchFamily="18" charset="0"/>
              </a:rPr>
              <a:t>.</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Times New Roman" panose="02020603050405020304" pitchFamily="18" charset="0"/>
              </a:rPr>
              <a:t> </a:t>
            </a:r>
            <a:endParaRPr lang="en-US" sz="1800">
              <a:effectLst/>
              <a:latin typeface="Arial" panose="020B0604020202020204" pitchFamily="34" charset="0"/>
              <a:ea typeface="Arial" panose="020B0604020202020204" pitchFamily="34" charset="0"/>
            </a:endParaRPr>
          </a:p>
          <a:p>
            <a:r>
              <a:rPr lang="en-US" sz="1800" i="1">
                <a:solidFill>
                  <a:srgbClr val="000000"/>
                </a:solidFill>
                <a:effectLst/>
                <a:latin typeface="Arial" panose="020B0604020202020204" pitchFamily="34" charset="0"/>
                <a:ea typeface="Times New Roman" panose="02020603050405020304" pitchFamily="18" charset="0"/>
              </a:rPr>
              <a:t>Give participants a couple minutes to write their ideas down and then ask them to share their responses. Add what they share to the poster of related phenomena. Make a list of these, too. </a:t>
            </a:r>
          </a:p>
          <a:p>
            <a:endParaRPr lang="en-US" sz="1800" i="1">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Listen for responses such as: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Fire hydrant </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Water recreation (swimming pools, water/splash parks)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Washing the car</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Sprinklers/watering plants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Street cleaners (spraying water)</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Pollution (litter, outfall pipes, vehicles, oil, farms, etc.)</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A key element of the anchoring phenomenon routine is letting participants share their experiences with related phenomena. By doing this, participants can connect their diverse experiences with a shared phenomenon that is the focus of the unit. Remember that phenomena are things that happen in the world that we have observed and can use our science understanding to explain.</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024233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The driving question of this unit is: “Where does our clean water come from, and where does it go after we make it dirty?”</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Remind participants of the driving question as they go through this learning experience.  Post the driving question in the room.</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2701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We are going to develop an initial model of where we think the clean water comes from and where the dirty water goes. Use the large chart paper provided to draw your initial model. </a:t>
            </a:r>
          </a:p>
          <a:p>
            <a:pPr marL="0" marR="0" algn="l">
              <a:spcBef>
                <a:spcPts val="0"/>
              </a:spcBef>
              <a:spcAft>
                <a:spcPts val="1000"/>
              </a:spcAft>
            </a:pP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There are some things to keep in mind while your group constructs this initial model. </a:t>
            </a:r>
            <a:endParaRPr lang="en-US" sz="1800">
              <a:effectLst/>
              <a:latin typeface="Times New Roman" panose="02020603050405020304" pitchFamily="18" charset="0"/>
              <a:ea typeface="Times New Roman" panose="02020603050405020304" pitchFamily="18" charset="0"/>
            </a:endParaRPr>
          </a:p>
          <a:p>
            <a:pPr marL="342900" marR="0" lvl="0" indent="-342900" algn="l">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rPr>
              <a:t>Remember that modeling is not just a drawing or an art activity. When engaging in modeling, the focus should be on explaining the how and why of a phenomenon, not just the what. For this model, you will need to focus on explaining where you think the water goes after the drain and where it comes from before the faucet. </a:t>
            </a:r>
            <a:endParaRPr lang="en-US" sz="1800">
              <a:effectLst/>
              <a:latin typeface="Times New Roman" panose="02020603050405020304" pitchFamily="18" charset="0"/>
              <a:ea typeface="Times New Roman" panose="02020603050405020304" pitchFamily="18" charset="0"/>
            </a:endParaRPr>
          </a:p>
          <a:p>
            <a:pPr marL="342900" marR="0" lvl="0" indent="-342900" algn="l">
              <a:spcBef>
                <a:spcPts val="0"/>
              </a:spcBef>
              <a:spcAft>
                <a:spcPts val="1000"/>
              </a:spcAft>
              <a:buFont typeface="Symbol" panose="05050102010706020507" pitchFamily="18" charset="2"/>
              <a:buChar char=""/>
            </a:pPr>
            <a:r>
              <a:rPr lang="en-US" sz="1800">
                <a:solidFill>
                  <a:srgbClr val="000000"/>
                </a:solidFill>
                <a:effectLst/>
                <a:latin typeface="Arial" panose="020B0604020202020204" pitchFamily="34" charset="0"/>
                <a:ea typeface="Arial" panose="020B0604020202020204" pitchFamily="34" charset="0"/>
              </a:rPr>
              <a:t>Consider adding labels that identify where the clean water comes from and where the water goes after we make it dirty.  Labeling parts of your model helps to communicate your thoughts. </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endParaRPr lang="en-US" sz="1800">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When you are finished hang them on the wall. </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0"/>
              </a:spcAft>
            </a:pPr>
            <a:endParaRPr lang="en-US" sz="1800" b="1" i="1">
              <a:effectLst/>
              <a:latin typeface="Arial" panose="020B0604020202020204" pitchFamily="34" charset="0"/>
              <a:ea typeface="Calibri" panose="020F050202020403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solidFill>
                  <a:srgbClr val="000000"/>
                </a:solidFill>
                <a:effectLst/>
                <a:latin typeface="Arial" panose="020B0604020202020204" pitchFamily="34" charset="0"/>
                <a:ea typeface="Arial" panose="020B0604020202020204" pitchFamily="34" charset="0"/>
              </a:rPr>
              <a:t>Consider giving groups a large chart paper, or a digital whiteboard if you are online for each group to draw their initial model on. As the facilitator, you can use these to conduct a pre-assessment of the adult learner ideas. In order to complete the gallery walk, the participants will need to post their initial models on the wall.</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205666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We will now take a gallery walk to view the other models that were created.  As we explore other models, note your responses to the following questions in their </a:t>
            </a:r>
            <a:r>
              <a:rPr lang="en-US" sz="1800" u="sng">
                <a:solidFill>
                  <a:srgbClr val="000000"/>
                </a:solidFill>
                <a:effectLst/>
                <a:latin typeface="Arial" panose="020B0604020202020204" pitchFamily="34" charset="0"/>
                <a:ea typeface="Times New Roman" panose="02020603050405020304" pitchFamily="18" charset="0"/>
              </a:rPr>
              <a:t>Session B: Adult Learner Notebook.</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100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rPr>
              <a:t>What was similar and different in the ideas that you saw represented in your model compared to the other models?</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1000"/>
              </a:spcAft>
              <a:buSzPts val="1000"/>
              <a:buFont typeface="Symbol" panose="05050102010706020507" pitchFamily="18" charset="2"/>
              <a:buChar char=""/>
              <a:tabLst>
                <a:tab pos="457200" algn="l"/>
              </a:tabLst>
            </a:pPr>
            <a:r>
              <a:rPr lang="en-US" sz="1800">
                <a:solidFill>
                  <a:srgbClr val="000000"/>
                </a:solidFill>
                <a:effectLst/>
                <a:latin typeface="Arial" panose="020B0604020202020204" pitchFamily="34" charset="0"/>
                <a:ea typeface="Times New Roman" panose="02020603050405020304" pitchFamily="18" charset="0"/>
              </a:rPr>
              <a:t>What did you notice was similar and different across all the models?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r>
              <a:rPr lang="en-US" sz="1800" i="1">
                <a:effectLst/>
                <a:latin typeface="Arial" panose="020B0604020202020204" pitchFamily="34" charset="0"/>
                <a:ea typeface="Calibri" panose="020F0502020204030204" pitchFamily="34" charset="0"/>
              </a:rPr>
              <a:t>:</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You may want to look for a few different models and ask those participants if they would be willing to share their thinking. </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Brinza,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007768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Invite participants to join in a “Scientists Circle” to have a consensus building discussion. </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u="sng">
                <a:solidFill>
                  <a:srgbClr val="000000"/>
                </a:solidFill>
                <a:effectLst/>
                <a:latin typeface="Arial" panose="020B0604020202020204" pitchFamily="34" charset="0"/>
                <a:ea typeface="Times New Roman" panose="02020603050405020304" pitchFamily="18" charset="0"/>
              </a:rPr>
              <a:t>Use some of the following prompts: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Times New Roman" panose="02020603050405020304" pitchFamily="18" charset="0"/>
              </a:rPr>
              <a:t>What was similar in the ideas that you saw represented in the first model and the second model?</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Times New Roman" panose="02020603050405020304" pitchFamily="18" charset="0"/>
              </a:rPr>
              <a:t>What ideas were different?</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Times New Roman" panose="02020603050405020304" pitchFamily="18" charset="0"/>
              </a:rPr>
              <a:t>What did you notice was similar across all the models?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Times New Roman" panose="02020603050405020304" pitchFamily="18" charset="0"/>
              </a:rPr>
              <a:t>What did you notice was different across all the models?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Times New Roman" panose="02020603050405020304" pitchFamily="18" charset="0"/>
              </a:rPr>
              <a:t> </a:t>
            </a:r>
            <a:endParaRPr lang="en-US" sz="1800">
              <a:effectLst/>
              <a:latin typeface="Arial" panose="020B0604020202020204" pitchFamily="34" charset="0"/>
              <a:ea typeface="Arial" panose="020B0604020202020204" pitchFamily="34" charset="0"/>
            </a:endParaRPr>
          </a:p>
          <a:p>
            <a:pPr marL="285750" marR="0" indent="-228600" algn="l">
              <a:spcBef>
                <a:spcPts val="0"/>
              </a:spcBef>
              <a:spcAft>
                <a:spcPts val="0"/>
              </a:spcAft>
            </a:pPr>
            <a:r>
              <a:rPr lang="en-US" sz="1800" i="1" u="sng">
                <a:solidFill>
                  <a:srgbClr val="000000"/>
                </a:solidFill>
                <a:effectLst/>
                <a:latin typeface="Arial" panose="020B0604020202020204" pitchFamily="34" charset="0"/>
                <a:ea typeface="Times New Roman" panose="02020603050405020304" pitchFamily="18" charset="0"/>
              </a:rPr>
              <a:t>Listen for responses such as: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(or all) had pipes.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water coming into or going out of the house.</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water coming from or going to a place far away (a large body of surface water).</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water towers.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different pipes for water coming in versus going out, while some showed the same pipes.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lots of pipes in the house.</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latin typeface="Arial" panose="020B0604020202020204" pitchFamily="34" charset="0"/>
                <a:ea typeface="Times New Roman" panose="02020603050405020304" pitchFamily="18" charset="0"/>
              </a:rPr>
              <a:t>Some showed a toilet, while others showed a sink.</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all agree that clean water is coming into the faucet from a pipe that gets it from somewhere.</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all agree that dirty water is going down the drain into a pipe that goes somewhere.</a:t>
            </a:r>
            <a:r>
              <a:rPr lang="en-US" sz="1800" i="1">
                <a:solidFill>
                  <a:srgbClr val="000000"/>
                </a:solidFill>
                <a:effectLst/>
                <a:latin typeface="Arial" panose="020B0604020202020204" pitchFamily="34" charset="0"/>
                <a:ea typeface="Times New Roman" panose="02020603050405020304" pitchFamily="18" charset="0"/>
              </a:rPr>
              <a:t> </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are not sure how many pipes are involved. Do these go to and come from the same pipe? Does every sink have its own pipe? Are some connected together, and others aren’t?</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are not sure if the pipes go underground, but we know there isn’t a big container of dirty water being stored in our house or school. But some of us wondered if there was a big container of clean water in our house or school (because some of us have seen things like water heaters).</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are not sure where the dirty water goes to after it leaves a building.</a:t>
            </a:r>
            <a:endParaRPr lang="en-US" sz="1800">
              <a:effectLst/>
              <a:latin typeface="Arial" panose="020B0604020202020204" pitchFamily="34" charset="0"/>
              <a:ea typeface="Arial" panose="020B060402020202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sz="1800" i="1">
                <a:solidFill>
                  <a:srgbClr val="000000"/>
                </a:solidFill>
                <a:effectLst/>
                <a:highlight>
                  <a:srgbClr val="FFFFFF"/>
                </a:highlight>
                <a:latin typeface="Arial" panose="020B0604020202020204" pitchFamily="34" charset="0"/>
                <a:ea typeface="Times New Roman" panose="02020603050405020304" pitchFamily="18" charset="0"/>
              </a:rPr>
              <a:t>We are not sure where the clean water comes from.</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 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 scientist circle reconfigures the learning space so students sit in a circle and can see and speak directly to each other. Scientist circles are most often used at moments in which the class needs to work towards consensus on ideas they have figured out. This formation leads to more opportunities for students to collaboratively make meaning through talk, because the students are better able to listen to one another, build upon ideas, and</a:t>
            </a:r>
            <a:r>
              <a:rPr lang="en-US" sz="1800" b="1">
                <a:effectLst/>
                <a:latin typeface="Arial" panose="020B0604020202020204" pitchFamily="34" charset="0"/>
                <a:ea typeface="Calibri" panose="020F0502020204030204" pitchFamily="34" charset="0"/>
              </a:rPr>
              <a:t> </a:t>
            </a:r>
            <a:r>
              <a:rPr lang="en-US" sz="1800" i="1">
                <a:effectLst/>
                <a:latin typeface="Arial" panose="020B0604020202020204" pitchFamily="34" charset="0"/>
                <a:ea typeface="Calibri" panose="020F0502020204030204" pitchFamily="34" charset="0"/>
              </a:rPr>
              <a:t>foster a sense of</a:t>
            </a:r>
            <a:r>
              <a:rPr lang="en-US" sz="1800" b="1">
                <a:effectLst/>
                <a:latin typeface="Arial" panose="020B0604020202020204" pitchFamily="34" charset="0"/>
                <a:ea typeface="Calibri" panose="020F0502020204030204" pitchFamily="34" charset="0"/>
              </a:rPr>
              <a:t> </a:t>
            </a:r>
            <a:r>
              <a:rPr lang="en-US" sz="1800" i="1">
                <a:effectLst/>
                <a:latin typeface="Arial" panose="020B0604020202020204" pitchFamily="34" charset="0"/>
                <a:ea typeface="Calibri" panose="020F0502020204030204" pitchFamily="34" charset="0"/>
              </a:rPr>
              <a:t>accountability to the group. See page 41 of the </a:t>
            </a:r>
            <a:r>
              <a:rPr lang="en-US" sz="1800" i="1" u="sng">
                <a:solidFill>
                  <a:srgbClr val="0000FF"/>
                </a:solidFill>
                <a:effectLst/>
                <a:latin typeface="Arial" panose="020B0604020202020204" pitchFamily="34" charset="0"/>
                <a:ea typeface="Calibri" panose="020F0502020204030204" pitchFamily="34" charset="0"/>
                <a:hlinkClick r:id="rId3"/>
              </a:rPr>
              <a:t>2022 OpenSciEd Teacher Handbook</a:t>
            </a:r>
            <a:r>
              <a:rPr lang="en-US" sz="1800" b="1">
                <a:effectLst/>
                <a:latin typeface="Arial" panose="020B0604020202020204" pitchFamily="34" charset="0"/>
                <a:ea typeface="Calibri" panose="020F0502020204030204" pitchFamily="34" charset="0"/>
              </a:rPr>
              <a: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4"/>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b="1"/>
          </a:p>
        </p:txBody>
      </p:sp>
    </p:spTree>
    <p:extLst>
      <p:ext uri="{BB962C8B-B14F-4D97-AF65-F5344CB8AC3E}">
        <p14:creationId xmlns:p14="http://schemas.microsoft.com/office/powerpoint/2010/main" val="4101066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Now we are going to take all the ideas from your discussion and begin to organize your thinking. We all had in common the water coming out of the faucet and going down the drain, but we had different ideas about where the water came from before it came out of the faucet. Let’s list all the places we saw from the models as to where the water came from before entering the faucet. Can you think of more places that were not captured in the initial models? How about where it goes once, we make it dirty? What ideas did you see represented in the models? Can you add to that list?</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303136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1">
                <a:solidFill>
                  <a:srgbClr val="000000"/>
                </a:solidFill>
                <a:effectLst/>
                <a:highlight>
                  <a:srgbClr val="FFFFFF"/>
                </a:highlight>
                <a:latin typeface="Arial" panose="020B0604020202020204" pitchFamily="34" charset="0"/>
              </a:rPr>
              <a:t>Facilitator Note:</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This is the beginning of session A. </a:t>
            </a:r>
            <a:r>
              <a:rPr lang="en-US" sz="1800" b="1" i="1">
                <a:solidFill>
                  <a:srgbClr val="000000"/>
                </a:solidFill>
                <a:effectLst/>
                <a:highlight>
                  <a:srgbClr val="FFFFFF"/>
                </a:highlight>
                <a:latin typeface="Arial" panose="020B0604020202020204" pitchFamily="34" charset="0"/>
              </a:rPr>
              <a:t>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lang="en-US"/>
          </a:p>
        </p:txBody>
      </p:sp>
    </p:spTree>
    <p:extLst>
      <p:ext uri="{BB962C8B-B14F-4D97-AF65-F5344CB8AC3E}">
        <p14:creationId xmlns:p14="http://schemas.microsoft.com/office/powerpoint/2010/main" val="3141981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We are now going to develop a consensus model to represent everything we agreed upon so that we can have a common foundation from which to build our understanding together. We are going to include question marks on the areas where we had different ideas.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In these models, there should be a question mark at the clean water source and a question mark on the arrow from the drain to the outside of our building.</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Times New Roman" panose="02020603050405020304" pitchFamily="18"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The model should represent what the group all agrees is known (which will be very little) and what is unknown (lots of question marks). Here are some examples of class-constructed models. There may be additional ideas that the group wants to represent about water used outside the house.</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68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r>
              <a:rPr lang="en-US" sz="1800">
                <a:solidFill>
                  <a:srgbClr val="000000"/>
                </a:solidFill>
                <a:effectLst/>
                <a:latin typeface="Arial" panose="020B0604020202020204" pitchFamily="34" charset="0"/>
                <a:ea typeface="Times New Roman" panose="02020603050405020304" pitchFamily="18" charset="0"/>
              </a:rPr>
              <a:t>Consider all we have learned about so far. What questions do you have regarding the driving question, “Where does our clean water come from and where does it go when we make it dirty?” Write at least two phenomena-related questions on self-sticking notes, one question per sticky note that you are curious about and one phenomena-related question that the group generated earlier (refer to the consensus model poster) that you want to see on the class driving question board. </a:t>
            </a:r>
            <a:endParaRPr lang="en-US" sz="1800">
              <a:effectLst/>
              <a:latin typeface="Times New Roman" panose="02020603050405020304" pitchFamily="18" charset="0"/>
              <a:ea typeface="Times New Roman" panose="02020603050405020304" pitchFamily="18" charset="0"/>
            </a:endParaRPr>
          </a:p>
          <a:p>
            <a:endParaRPr lang="en-US" sz="1800" i="1">
              <a:solidFill>
                <a:srgbClr val="000000"/>
              </a:solidFill>
              <a:effectLst/>
              <a:latin typeface="Arial" panose="020B0604020202020204" pitchFamily="34" charset="0"/>
              <a:ea typeface="Arial" panose="020B0604020202020204" pitchFamily="34" charset="0"/>
            </a:endParaRPr>
          </a:p>
          <a:p>
            <a:r>
              <a:rPr lang="en-US" sz="1800" i="1">
                <a:solidFill>
                  <a:srgbClr val="000000"/>
                </a:solidFill>
                <a:effectLst/>
                <a:latin typeface="Arial" panose="020B0604020202020204" pitchFamily="34" charset="0"/>
                <a:ea typeface="Arial" panose="020B0604020202020204" pitchFamily="34" charset="0"/>
              </a:rPr>
              <a:t>It can help to model questions that, though interesting, may not be productive toward answering the Driving Question, i.e., “How many drains do you have in your house?” or “Do you like hot or cold water?” While these are questions, finding the answers to them wouldn’t help answer the </a:t>
            </a:r>
            <a:r>
              <a:rPr lang="en-US" sz="1800" i="1">
                <a:solidFill>
                  <a:srgbClr val="000000"/>
                </a:solidFill>
                <a:effectLst/>
                <a:latin typeface="Arial" panose="020B0604020202020204" pitchFamily="34" charset="0"/>
                <a:ea typeface="Times New Roman" panose="02020603050405020304" pitchFamily="18" charset="0"/>
              </a:rPr>
              <a:t>Driving Question (DQ). </a:t>
            </a:r>
          </a:p>
          <a:p>
            <a:pPr marL="0" marR="0" algn="l">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Modeling these can help students start generating questions that pertain to the DQ. </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endParaRPr lang="en-US" sz="1800" i="1">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Additionally, encourage participants to use language that is as specific as possible. For example, the question “Where does it go when it goes down?” can be rewritten to be “Where does the dirty water go once it enters a drain in a house?” The detailed language clarifies a question that is confusing when taken out of context. </a:t>
            </a:r>
            <a:endParaRPr lang="en-US" sz="1800">
              <a:effectLst/>
              <a:latin typeface="Times New Roman" panose="02020603050405020304" pitchFamily="18" charset="0"/>
              <a:ea typeface="Times New Roman" panose="02020603050405020304" pitchFamily="18" charset="0"/>
            </a:endParaRPr>
          </a:p>
          <a:p>
            <a:pPr marL="0" marR="0" algn="l">
              <a:spcBef>
                <a:spcPts val="0"/>
              </a:spcBef>
              <a:spcAft>
                <a:spcPts val="1000"/>
              </a:spcAft>
            </a:pPr>
            <a:endParaRPr lang="en-US" sz="1800" i="1">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Once participants have their questions, adult learners meet in a Scientists Circle around the large poster board containing the driving question and the initial model. </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endParaRPr lang="en-US" sz="1800" i="1">
              <a:solidFill>
                <a:srgbClr val="000000"/>
              </a:solidFill>
              <a:effectLst/>
              <a:latin typeface="Arial" panose="020B0604020202020204" pitchFamily="34" charset="0"/>
              <a:ea typeface="Times New Roman" panose="02020603050405020304" pitchFamily="18" charset="0"/>
            </a:endParaRPr>
          </a:p>
          <a:p>
            <a:pPr marL="0" marR="0" algn="l">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This space for the DQB should be pre-prepared with the question “Where Does Our Clean Water Come From, and Where Does It Go To After We Make It Dirty?” across the top. Put the initial consensus model off to the side of the driving question board. In the middle of the board should be a picture of a faucet, a drain, an arrow coming in from the left and an arrow pointing out to the right. Include any outdoor structures that participants agree are part of the story of where water goes outside. </a:t>
            </a:r>
            <a:endParaRPr lang="en-US" sz="1800">
              <a:effectLst/>
              <a:latin typeface="Arial" panose="020B0604020202020204" pitchFamily="34" charset="0"/>
              <a:ea typeface="Arial" panose="020B0604020202020204" pitchFamily="34" charset="0"/>
            </a:endParaRPr>
          </a:p>
          <a:p>
            <a:pPr marL="0" marR="0" algn="l">
              <a:spcBef>
                <a:spcPts val="0"/>
              </a:spcBef>
              <a:spcAft>
                <a:spcPts val="1000"/>
              </a:spcAft>
            </a:pPr>
            <a:endParaRPr lang="en-US" sz="1800">
              <a:effectLst/>
              <a:latin typeface="Arial" panose="020B0604020202020204" pitchFamily="34" charset="0"/>
              <a:ea typeface="Times New Roman" panose="02020603050405020304" pitchFamily="18" charset="0"/>
            </a:endParaRPr>
          </a:p>
          <a:p>
            <a:pPr marL="0" marR="0" algn="l">
              <a:spcBef>
                <a:spcPts val="0"/>
              </a:spcBef>
              <a:spcAft>
                <a:spcPts val="1000"/>
              </a:spcAft>
            </a:pPr>
            <a:r>
              <a:rPr lang="en-US" sz="1800">
                <a:effectLst/>
                <a:latin typeface="Arial" panose="020B0604020202020204" pitchFamily="34" charset="0"/>
                <a:ea typeface="Times New Roman" panose="02020603050405020304" pitchFamily="18" charset="0"/>
              </a:rPr>
              <a:t>To begin building the driving question board select a participant to share one of their questions with the group and post on the DQB. A participant with a similar question should read their question aloud, explain why/how it is related to someone else’s question (already posted on the board) and place alongside the related question. Once there are no more related questions, request a participant to share a different question and repeat the process.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endParaRPr lang="en-US" sz="1800" b="1" i="1">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1800" b="1" i="1">
                <a:effectLst/>
                <a:latin typeface="Arial" panose="020B0604020202020204" pitchFamily="34" charset="0"/>
                <a:ea typeface="Times New Roman" panose="02020603050405020304" pitchFamily="18" charset="0"/>
              </a:rPr>
              <a:t>Facilitator Note: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Emphasize that we need to hear from everyone, because we want to make a joint mission that reflects what the entire learning community wants to figure out. Reassure participants that when we get down to the last people who haven’t shared, it may simply be because there isn’t an obvious connection to another question they heard. At that point, we all can work together to</a:t>
            </a:r>
            <a:r>
              <a:rPr lang="en-US" sz="1800" b="1" i="1">
                <a:solidFill>
                  <a:srgbClr val="000000"/>
                </a:solidFill>
                <a:effectLst/>
                <a:latin typeface="Arial" panose="020B0604020202020204" pitchFamily="34" charset="0"/>
                <a:ea typeface="Times New Roman" panose="02020603050405020304" pitchFamily="18" charset="0"/>
              </a:rPr>
              <a:t> </a:t>
            </a:r>
            <a:r>
              <a:rPr lang="en-US" sz="1800" i="1">
                <a:solidFill>
                  <a:srgbClr val="000000"/>
                </a:solidFill>
                <a:effectLst/>
                <a:latin typeface="Arial" panose="020B0604020202020204" pitchFamily="34" charset="0"/>
                <a:ea typeface="Times New Roman" panose="02020603050405020304" pitchFamily="18" charset="0"/>
              </a:rPr>
              <a:t>help brainstorm ways we might be able to connect that person’s question to a previous one posted on the board. </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214978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As we wrap up our immersion activity for this part of session B, we are going to take this moment to pause and return back to our “teacher hat”.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As you come back into “teacher hat” allow participants to take a moment to place their questions on the parking lot or provide some time for discussion. Not all questions need to be answered at this time. Some may be quick to answer, and others may need to be addressed later within the module.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794683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Let’s look back to how we launched the phenomenon.  What were the pieces of the lesson we engaged in the adult learners that led to the development of the driving question?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Encourage participants to use the artifacts that were created in adult learner hat to retell the launch of the anchoring phenomenon to support the building of the driving question board. Listen for the following sequence as participants start the discussion: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1. Story of a sink full of dirty dishes.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2. Notice and wonder of the image of the dirty dishes.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3. Groups made a plan to clean the dishes and shared them out with the group.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4. Look for similarities and differences in the plans to clean the dishes.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5. Identified other related phenomenon.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6. Introduced the driving question.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7. In groups, created an initial model.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8. Gallery walk to compare our initial model to other models looking for similarities and differences.</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9. Consensus building discussion on what ideas we agreed on across the models.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10. Made a list of where the clean water comes from and where the water goes once we make it dirty from the initial models.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11. Developed a consensus model on what we agree upon and placed questions marked in areas where there were different ideas.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12. Constructed the driving question board. </a:t>
            </a:r>
            <a:endParaRPr lang="en-US"/>
          </a:p>
        </p:txBody>
      </p:sp>
    </p:spTree>
    <p:extLst>
      <p:ext uri="{BB962C8B-B14F-4D97-AF65-F5344CB8AC3E}">
        <p14:creationId xmlns:p14="http://schemas.microsoft.com/office/powerpoint/2010/main" val="713796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r>
              <a:rPr lang="en-US" sz="1800">
                <a:effectLst/>
                <a:latin typeface="Arial" panose="020B0604020202020204" pitchFamily="34" charset="0"/>
                <a:ea typeface="Calibri" panose="020F0502020204030204" pitchFamily="34" charset="0"/>
              </a:rPr>
              <a:t>Let’s take a moment to look at the questions on our driving question board through our “teacher hat.” As this discussion continues, it is important to note that in the classroom we would continue this opportunity for everyone to share their question out loud and listen for ways in which we have similar and different questions from one another.  We want and need to hear from everyone to construct a joint mission that reflects what the entire learning community wants to figure out. </a:t>
            </a:r>
            <a:endParaRPr lang="en-US">
              <a:ea typeface="Calibri"/>
              <a:cs typeface="Calibri"/>
            </a:endParaRPr>
          </a:p>
        </p:txBody>
      </p:sp>
    </p:spTree>
    <p:extLst>
      <p:ext uri="{BB962C8B-B14F-4D97-AF65-F5344CB8AC3E}">
        <p14:creationId xmlns:p14="http://schemas.microsoft.com/office/powerpoint/2010/main" val="1172162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r>
              <a:rPr lang="en-US" sz="1800">
                <a:effectLst/>
                <a:latin typeface="Arial" panose="020B0604020202020204" pitchFamily="34" charset="0"/>
                <a:ea typeface="Calibri" panose="020F0502020204030204" pitchFamily="34" charset="0"/>
              </a:rPr>
              <a:t>Here are some ideas you might consider when you are thinking about how to categorize the questions on the DQB.</a:t>
            </a:r>
            <a:endParaRPr lang="en-US"/>
          </a:p>
        </p:txBody>
      </p:sp>
    </p:spTree>
    <p:extLst>
      <p:ext uri="{BB962C8B-B14F-4D97-AF65-F5344CB8AC3E}">
        <p14:creationId xmlns:p14="http://schemas.microsoft.com/office/powerpoint/2010/main" val="1052641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Take a moment and collect your thoughts in teacher hat to the following prompts in the </a:t>
            </a:r>
            <a:r>
              <a:rPr lang="en-US" sz="1800" u="sng">
                <a:effectLst/>
                <a:latin typeface="Arial" panose="020B0604020202020204" pitchFamily="34" charset="0"/>
                <a:ea typeface="Calibri" panose="020F0502020204030204" pitchFamily="34" charset="0"/>
              </a:rPr>
              <a:t>Session B: Notes-Teacher Hat</a:t>
            </a:r>
            <a:r>
              <a:rPr lang="en-US" sz="1800">
                <a:effectLst/>
                <a:latin typeface="Arial" panose="020B0604020202020204" pitchFamily="34" charset="0"/>
                <a:ea typeface="Calibri" panose="020F0502020204030204" pitchFamily="34" charset="0"/>
              </a:rPr>
              <a:t> section of their packet.</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What did you learn from this experience?</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How did the use of a driving question board impact your experience in terms of engagement and/or motivation for learning?</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This graphic has been created to continue support ideas and discussion around the driving question board.  It can be printed as a bookmark, a handout, or a poster.</a:t>
            </a:r>
            <a:endParaRPr lang="en-US"/>
          </a:p>
        </p:txBody>
      </p:sp>
    </p:spTree>
    <p:extLst>
      <p:ext uri="{BB962C8B-B14F-4D97-AF65-F5344CB8AC3E}">
        <p14:creationId xmlns:p14="http://schemas.microsoft.com/office/powerpoint/2010/main" val="1257832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In summary, a driving question board... (read the understandings on the screen). All these aspects of the driving question board help to foster a community of learners in terms of student engagement and motivation for learning.</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Read aloud or allow participants to read as you advance through these shared understandings the group should have on the purpose of the driving question.</a:t>
            </a:r>
            <a:endParaRPr lang="en-US"/>
          </a:p>
        </p:txBody>
      </p:sp>
    </p:spTree>
    <p:extLst>
      <p:ext uri="{BB962C8B-B14F-4D97-AF65-F5344CB8AC3E}">
        <p14:creationId xmlns:p14="http://schemas.microsoft.com/office/powerpoint/2010/main" val="20256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As we complete Session B, you should be able to answer the following questions: </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does the use of a driving question board foster a community of learners?</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does the driving question board increase student engagement?</a:t>
            </a:r>
            <a:endParaRPr lang="en-US" sz="1800">
              <a:effectLst/>
              <a:latin typeface="Arial" panose="020B0604020202020204" pitchFamily="34" charset="0"/>
              <a:ea typeface="Arial" panose="020B0604020202020204" pitchFamily="34" charset="0"/>
            </a:endParaRPr>
          </a:p>
          <a:p>
            <a:pPr marL="342900" marR="0" lvl="0" indent="-342900" algn="l">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does the driving question board motivate students to learn?</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Take a moment to look over your notes and summarize your learning by adding to your “meta moment” response at the beginning of this session.</a:t>
            </a:r>
            <a:endParaRPr lang="en-US" sz="1800">
              <a:effectLst/>
              <a:latin typeface="Arial" panose="020B0604020202020204" pitchFamily="34" charset="0"/>
              <a:ea typeface="Arial" panose="020B0604020202020204" pitchFamily="34" charset="0"/>
            </a:endParaRPr>
          </a:p>
          <a:p>
            <a:pPr marL="457200" marR="0" algn="l">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 Facilitator Note</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Pause and see if anyone has a clarifying question they would like to ask before moving onto their reflection. Check the “Parking Lot” to address questions posted. Group questions by common categories to help save on time. Keep note of the questions that are not addressed in this session to be addressed later in another session.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158465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At this time, take a moment and reflect on your learning by recording your thoughts from today’s session by responding to the prompts on the screen. You can record this in </a:t>
            </a:r>
            <a:r>
              <a:rPr lang="en-US" sz="1800" u="sng">
                <a:effectLst/>
                <a:latin typeface="Arial" panose="020B0604020202020204" pitchFamily="34" charset="0"/>
                <a:ea typeface="Calibri" panose="020F0502020204030204" pitchFamily="34" charset="0"/>
              </a:rPr>
              <a:t>Session B: Overall Reflection</a:t>
            </a:r>
            <a:r>
              <a:rPr lang="en-US" sz="1800">
                <a:effectLst/>
                <a:latin typeface="Arial" panose="020B0604020202020204" pitchFamily="34" charset="0"/>
                <a:ea typeface="Calibri" panose="020F0502020204030204" pitchFamily="34" charset="0"/>
              </a:rPr>
              <a:t> in the participant packet.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i="1">
                <a:effectLst/>
                <a:latin typeface="Arial" panose="020B0604020202020204" pitchFamily="34" charset="0"/>
                <a:ea typeface="Calibri" panose="020F0502020204030204" pitchFamily="34" charset="0"/>
              </a:rPr>
              <a:t>Allow time for the participants to respond to the prompt for the reflection. Give them some time if they would like to share with their partner or table group.</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30542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 </a:t>
            </a:r>
          </a:p>
          <a:p>
            <a:r>
              <a:rPr lang="en-US" sz="1800" b="0" i="0">
                <a:solidFill>
                  <a:srgbClr val="000000"/>
                </a:solidFill>
                <a:effectLst/>
                <a:highlight>
                  <a:srgbClr val="FFFFFF"/>
                </a:highlight>
                <a:latin typeface="Arial" panose="020B0604020202020204" pitchFamily="34" charset="0"/>
              </a:rPr>
              <a:t>Listed on the screen</a:t>
            </a:r>
            <a:r>
              <a:rPr lang="en-US" sz="1800" b="1" i="0">
                <a:solidFill>
                  <a:srgbClr val="000000"/>
                </a:solidFill>
                <a:effectLst/>
                <a:highlight>
                  <a:srgbClr val="FFFFFF"/>
                </a:highlight>
                <a:latin typeface="Arial" panose="020B0604020202020204" pitchFamily="34" charset="0"/>
              </a:rPr>
              <a:t> </a:t>
            </a:r>
            <a:r>
              <a:rPr lang="en-US" sz="1800" b="0" i="0">
                <a:solidFill>
                  <a:srgbClr val="000000"/>
                </a:solidFill>
                <a:effectLst/>
                <a:highlight>
                  <a:srgbClr val="FFFFFF"/>
                </a:highlight>
                <a:latin typeface="Arial" panose="020B0604020202020204" pitchFamily="34" charset="0"/>
              </a:rPr>
              <a:t>are the goals for this module. Please take a moment to read through these goals. During this session, we will focus on being able to explain what a driving question board is and understand its purpose in the science classroom.  </a:t>
            </a:r>
            <a:endParaRPr lang="en-US"/>
          </a:p>
        </p:txBody>
      </p:sp>
    </p:spTree>
    <p:extLst>
      <p:ext uri="{BB962C8B-B14F-4D97-AF65-F5344CB8AC3E}">
        <p14:creationId xmlns:p14="http://schemas.microsoft.com/office/powerpoint/2010/main" val="530970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lgn="l">
              <a:spcBef>
                <a:spcPts val="0"/>
              </a:spcBef>
              <a:spcAft>
                <a:spcPts val="0"/>
              </a:spcAft>
            </a:pPr>
            <a:r>
              <a:rPr lang="en-US" sz="1800">
                <a:effectLst/>
                <a:latin typeface="Arial" panose="020B0604020202020204" pitchFamily="34" charset="0"/>
                <a:ea typeface="Calibri" panose="020F0502020204030204" pitchFamily="34" charset="0"/>
              </a:rPr>
              <a:t>Each session we will continue to take small actionable steps to implement the driving question board in your classroom. Take some time to think about your upcoming unit. Examine your current science resources, how does the resource support the implementation of the DQB? If it does not, how might you incorporate a DQB within the learning experience? If you do not have a science resource, you might want to consider some High-Quality Open Education Resources similar to the resource used within this module. Open Educational Resources can be found at </a:t>
            </a:r>
            <a:r>
              <a:rPr lang="en-US" sz="1800" u="sng">
                <a:solidFill>
                  <a:srgbClr val="0000FF"/>
                </a:solidFill>
                <a:effectLst/>
                <a:latin typeface="Arial" panose="020B0604020202020204" pitchFamily="34" charset="0"/>
                <a:ea typeface="Calibri" panose="020F0502020204030204" pitchFamily="34" charset="0"/>
                <a:hlinkClick r:id="rId3"/>
              </a:rPr>
              <a:t>Kentucky Department of Education Science Professional and Curricular Resource page</a:t>
            </a:r>
            <a:r>
              <a:rPr lang="en-US" sz="1800">
                <a:effectLst/>
                <a:latin typeface="Arial" panose="020B0604020202020204" pitchFamily="34" charset="0"/>
                <a:ea typeface="Calibri" panose="020F0502020204030204" pitchFamily="34" charset="0"/>
              </a:rPr>
              <a:t>. To help you think about this, there are some questions to consider on the screen and in your </a:t>
            </a:r>
            <a:r>
              <a:rPr lang="en-US" sz="1800" u="sng">
                <a:effectLst/>
                <a:latin typeface="Arial" panose="020B0604020202020204" pitchFamily="34" charset="0"/>
                <a:ea typeface="Calibri" panose="020F0502020204030204" pitchFamily="34" charset="0"/>
              </a:rPr>
              <a:t>Session B: Next Steps- Considerations for Implementation</a:t>
            </a:r>
            <a:r>
              <a:rPr lang="en-US" sz="1800">
                <a:effectLst/>
                <a:latin typeface="Arial" panose="020B0604020202020204" pitchFamily="34" charset="0"/>
                <a:ea typeface="Calibri" panose="020F0502020204030204" pitchFamily="34" charset="0"/>
              </a:rPr>
              <a:t> section of your participant packet.</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3892189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This is the beginning of session C.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Review the norms the group agreed upon in Session A and B. Allow participants to reflect and offer any changes they want to propose to the group for them to consider. Make those adjustments the group decided on in a visual way where the norms are posted.</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161581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We will begin session C of </a:t>
            </a:r>
            <a:r>
              <a:rPr lang="en-US" sz="1800" u="sng">
                <a:effectLst/>
                <a:latin typeface="Arial" panose="020B0604020202020204" pitchFamily="34" charset="0"/>
                <a:ea typeface="Calibri" panose="020F0502020204030204" pitchFamily="34" charset="0"/>
              </a:rPr>
              <a:t>Improving Student Engagement in the Science Classroom Using a Driving Question Board (DQB)</a:t>
            </a:r>
            <a:r>
              <a:rPr lang="en-US" sz="1800">
                <a:effectLst/>
                <a:latin typeface="Arial" panose="020B0604020202020204" pitchFamily="34" charset="0"/>
                <a:ea typeface="Calibri" panose="020F0502020204030204" pitchFamily="34" charset="0"/>
              </a:rPr>
              <a:t>. These are the module goals, Please take a moment to read through these.  While we will not take time to read the goals out loud again, please direct your attention to the third goal this evening, “Analyze how a cohesive storyline can be built around an anchoring phenomenon.”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880528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r>
              <a:rPr lang="en-US" sz="1800">
                <a:effectLst/>
                <a:latin typeface="Arial" panose="020B0604020202020204" pitchFamily="34" charset="0"/>
                <a:ea typeface="Calibri" panose="020F0502020204030204" pitchFamily="34" charset="0"/>
              </a:rPr>
              <a:t>Take a moment to remind yourself of our focus question from session A and B.  You will notice in this session we will be looking at how a driving question board anchored in a phenomenon can be used to build a cohesive storyline. </a:t>
            </a:r>
            <a:endParaRPr lang="en-US">
              <a:cs typeface="Calibri"/>
            </a:endParaRPr>
          </a:p>
        </p:txBody>
      </p:sp>
    </p:spTree>
    <p:extLst>
      <p:ext uri="{BB962C8B-B14F-4D97-AF65-F5344CB8AC3E}">
        <p14:creationId xmlns:p14="http://schemas.microsoft.com/office/powerpoint/2010/main" val="1923359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solidFill>
                  <a:srgbClr val="000000"/>
                </a:solidFill>
                <a:effectLst/>
                <a:latin typeface="Arial" panose="020B0604020202020204" pitchFamily="34" charset="0"/>
                <a:ea typeface="Arial" panose="020B0604020202020204" pitchFamily="34" charset="0"/>
              </a:rPr>
              <a:t>In the previous sessions, we learned the driving question board is an effective strategy for fostering student engagement and empowering them in their learning journey, fueling a strong motivation for learning.  We also experienced what the student experience feels like when using a driving question board to engage in a learning experience that is symmetrical to the classroom.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Briefly review learning and experiences from the previous session, using information on this slide for guidance. You may also bring in any discussions that came out in the previous session.</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Allow participants to add any questions they may have to the “Parking Lot” as they prepare to continue deepening their understanding of a DQB</a:t>
            </a:r>
            <a:r>
              <a:rPr lang="en-US" sz="1800">
                <a:effectLst/>
                <a:latin typeface="Arial" panose="020B0604020202020204" pitchFamily="34" charset="0"/>
                <a:ea typeface="Calibri" panose="020F0502020204030204" pitchFamily="34" charset="0"/>
              </a:rPr>
              <a:t>. </a:t>
            </a:r>
            <a:endParaRPr lang="en-US"/>
          </a:p>
        </p:txBody>
      </p:sp>
    </p:spTree>
    <p:extLst>
      <p:ext uri="{BB962C8B-B14F-4D97-AF65-F5344CB8AC3E}">
        <p14:creationId xmlns:p14="http://schemas.microsoft.com/office/powerpoint/2010/main" val="2360785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In the last session, we learned how the driving question board is an effective strategy for student engagement and motivation. We also had an opportunity in session B to experience learning symmetrical to the classroom. Take a moment to consider our focus question for Session C: How can a driving question board anchored in a phenomenon be used to build a cohesive storyline?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meta-moment for participants to jot down their thoughts on the focus question.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Check to make sure participants have a copy of the participant packet as a digital file or printed.  They will use this throughout the session to record their thoughts.</a:t>
            </a:r>
            <a:endParaRPr/>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416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In session B, the group created a driving question board together in the “adult learner hat.”  Let’s take a moment to look at these questions through our “teacher hat.”  Examining these questions allows us to gain a deeper understanding of how a driving question board can inform the teacher of initial students’ science ideas. As we begin looking let’s examine our own questions to gather initial science ideas and begin looking for patterns in our thinking.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Provide time within small groups to take a closer look at the questions that were created and consider:</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Which questions are testable?</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Which questions might help us understand more about the driving question?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Which questions give us information “in addition to” the driving question?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After groups have had time, allow for each group to share a few takeaways from their discussion.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Assure the driving question board is visible for all participants.</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043802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Let's pause here for a moment and compare this community's DQB to one that was developed by students in a grade 5 classroom.  Since it may be difficult to read the student questions, they are typed on this slide.  </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How did our DQB compare to the student DQB? What do you notice and wonder?</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Open for discussion. </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Student questions are very similar to your questions. What intentional teacher moves would lead to that result? The clarity of the anchoring phenomenon launch paired with intentionally planned questions to support the phenomenon and to guide the discussion. </a:t>
            </a:r>
            <a:r>
              <a:rPr lang="en-US" sz="1800">
                <a:effectLst/>
                <a:latin typeface="Arial" panose="020B0604020202020204" pitchFamily="34" charset="0"/>
                <a:ea typeface="Times New Roman" panose="02020603050405020304" pitchFamily="18" charset="0"/>
              </a:rPr>
              <a:t>​</a:t>
            </a:r>
          </a:p>
          <a:p>
            <a:pPr marL="0" marR="0" fontAlgn="base">
              <a:spcBef>
                <a:spcPts val="0"/>
              </a:spcBef>
              <a:spcAft>
                <a:spcPts val="0"/>
              </a:spcAft>
            </a:pPr>
            <a:endParaRPr lang="en-US" sz="1800">
              <a:solidFill>
                <a:srgbClr val="000000"/>
              </a:solidFill>
              <a:effectLst/>
              <a:latin typeface="Arial" panose="020B0604020202020204" pitchFamily="34"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One noticing is around one of the questions being written in Spanish. The English translation is: From where do you believe the water we drink comes from? What information can you gather from this? Equity is a must so that all student voices are heard and valued. Teachers need to consider how they may support all students to enter the discussion in a way that is comfortable and achievable (drawings, hand gestures, acting out, home language, </a:t>
            </a:r>
            <a:r>
              <a:rPr lang="en-US" sz="1800" err="1">
                <a:solidFill>
                  <a:srgbClr val="000000"/>
                </a:solidFill>
                <a:effectLst/>
                <a:latin typeface="Arial" panose="020B0604020202020204" pitchFamily="34" charset="0"/>
                <a:ea typeface="Times New Roman" panose="02020603050405020304" pitchFamily="18" charset="0"/>
              </a:rPr>
              <a:t>etc</a:t>
            </a:r>
            <a:r>
              <a:rPr lang="en-US" sz="1800">
                <a:solidFill>
                  <a:srgbClr val="000000"/>
                </a:solidFill>
                <a:effectLst/>
                <a:latin typeface="Arial" panose="020B0604020202020204" pitchFamily="34" charset="0"/>
                <a:ea typeface="Times New Roman" panose="02020603050405020304" pitchFamily="18" charset="0"/>
              </a:rPr>
              <a:t>…)</a:t>
            </a: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r>
              <a:rPr lang="en-US" sz="1800">
                <a:solidFill>
                  <a:srgbClr val="000000"/>
                </a:solidFill>
                <a:effectLst/>
                <a:latin typeface="Arial" panose="020B0604020202020204" pitchFamily="34" charset="0"/>
                <a:ea typeface="Arial" panose="020B0604020202020204" pitchFamily="34" charset="0"/>
              </a:rPr>
              <a:t>Some questions are similar or different. This gives us the opportunity to see that we are a part of a learning community, and my question is validated when someone shares the same thought. It also helps us to learn and draw from a question that is different from ours and may provide a different perspective to the phenomenon.  </a:t>
            </a:r>
            <a:endParaRPr lang="en-US" sz="1800">
              <a:effectLst/>
              <a:latin typeface="Times New Roman" panose="02020603050405020304" pitchFamily="18" charset="0"/>
              <a:ea typeface="Times New Roman" panose="02020603050405020304" pitchFamily="18" charset="0"/>
            </a:endParaRPr>
          </a:p>
          <a:p>
            <a:endParaRPr lang="en-US">
              <a:ea typeface="Calibri"/>
              <a:cs typeface="Calibri"/>
            </a:endParaRPr>
          </a:p>
        </p:txBody>
      </p:sp>
    </p:spTree>
    <p:extLst>
      <p:ext uri="{BB962C8B-B14F-4D97-AF65-F5344CB8AC3E}">
        <p14:creationId xmlns:p14="http://schemas.microsoft.com/office/powerpoint/2010/main" val="39975748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solidFill>
                  <a:srgbClr val="000000"/>
                </a:solidFill>
                <a:effectLst/>
                <a:latin typeface="Arial" panose="020B0604020202020204" pitchFamily="34" charset="0"/>
                <a:ea typeface="Arial" panose="020B0604020202020204" pitchFamily="34" charset="0"/>
              </a:rPr>
              <a:t>The science and engineering practice of </a:t>
            </a:r>
            <a:r>
              <a:rPr lang="en-US" sz="1800">
                <a:effectLst/>
                <a:latin typeface="Arial" panose="020B0604020202020204" pitchFamily="34" charset="0"/>
                <a:ea typeface="Calibri" panose="020F0502020204030204" pitchFamily="34" charset="0"/>
              </a:rPr>
              <a:t>“Planning and carrying out investigations requires us to figure out what kind of information and observations we need to address our questions about a phenomenon and to decide how to systematically collect and record it” (Schwarz, 2017). This experience will allow us to begin the practice of planning and carrying out investigations. </a:t>
            </a:r>
            <a:r>
              <a:rPr lang="en-US" sz="1800">
                <a:solidFill>
                  <a:srgbClr val="000000"/>
                </a:solidFill>
                <a:effectLst/>
                <a:latin typeface="Arial" panose="020B0604020202020204" pitchFamily="34" charset="0"/>
                <a:ea typeface="Arial" panose="020B0604020202020204" pitchFamily="34" charset="0"/>
              </a:rPr>
              <a:t>Take a close look at the questions and jot down ideas for two to three in-class activities or investigations that could help answer some of the questions posted on the driving question board.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Arial" panose="020B0604020202020204" pitchFamily="34" charset="0"/>
              </a:rPr>
              <a:t> </a:t>
            </a:r>
          </a:p>
          <a:p>
            <a:pPr marL="0" marR="0">
              <a:spcBef>
                <a:spcPts val="0"/>
              </a:spcBef>
              <a:spcAft>
                <a:spcPts val="1000"/>
              </a:spcAft>
            </a:pPr>
            <a:r>
              <a:rPr lang="en-US" sz="1800" i="1">
                <a:solidFill>
                  <a:srgbClr val="000000"/>
                </a:solidFill>
                <a:effectLst/>
                <a:latin typeface="Arial" panose="020B0604020202020204" pitchFamily="34" charset="0"/>
                <a:ea typeface="Times New Roman" panose="02020603050405020304" pitchFamily="18" charset="0"/>
              </a:rPr>
              <a:t>Have participants share their ideas. Make sure to record these ideas for investigations to pursue next to the question on the driving question board. You may want these on a different color post it so they will stand out.</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b="1" i="1">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b="1" i="1">
                <a:solidFill>
                  <a:srgbClr val="000000"/>
                </a:solidFill>
                <a:effectLst/>
                <a:latin typeface="Arial" panose="020B0604020202020204" pitchFamily="34" charset="0"/>
                <a:ea typeface="Times New Roman" panose="02020603050405020304" pitchFamily="18" charset="0"/>
              </a:rPr>
              <a:t>Facilitator Note:</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a:solidFill>
                  <a:srgbClr val="000000"/>
                </a:solidFill>
                <a:effectLst/>
                <a:latin typeface="Arial" panose="020B0604020202020204" pitchFamily="34" charset="0"/>
                <a:ea typeface="Times New Roman" panose="02020603050405020304" pitchFamily="18" charset="0"/>
              </a:rPr>
              <a:t>The “Ideas for Investigation” is the joint action plan for the class. Many ideas that arise will connect to future lessons in the unit. Make sure to refer to the ideas often throughout the unit (and add new ideas that students suggest in future lessons to the board) to help support the navigation routine.</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a:solidFill>
                  <a:srgbClr val="000000"/>
                </a:solidFill>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r>
              <a:rPr lang="en-US" sz="1800" i="1">
                <a:solidFill>
                  <a:srgbClr val="000000"/>
                </a:solidFill>
                <a:effectLst/>
                <a:latin typeface="Arial" panose="020B0604020202020204" pitchFamily="34" charset="0"/>
                <a:ea typeface="Arial" panose="020B0604020202020204" pitchFamily="34" charset="0"/>
              </a:rPr>
              <a:t>Possible Ideas: use a camera to look down drain, search on google maps and images, blow up/knock down the wall and look at pipes, ask a plumber, using plumbing equipment, go to a water-filter building, practice filtering stuff in class (make the water dirty first). </a:t>
            </a:r>
            <a:endParaRPr lang="en-US"/>
          </a:p>
        </p:txBody>
      </p:sp>
    </p:spTree>
    <p:extLst>
      <p:ext uri="{BB962C8B-B14F-4D97-AF65-F5344CB8AC3E}">
        <p14:creationId xmlns:p14="http://schemas.microsoft.com/office/powerpoint/2010/main" val="189585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 storyline provides a coherent path toward building disciplinary core ideas and crosscutting concepts, piece by piece, anchored in students' own questions. The developers of this learning experience created the anticipated storyline. Navigate to the storyline found at the link provided or view the hard copy provided. In your small groups,</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compare your thinking to the developers’</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thinking of the three dimensions. Identify evidence of how the storyline connects back to our driving question board.</a:t>
            </a: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Allow participants to discuss in small groups and share their thinking. Continuously prompt them to identify how it connects back to the driving question board. </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4353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Arial" panose="020B0604020202020204" pitchFamily="34" charset="0"/>
              </a:rPr>
              <a:t>Explain: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This slide shows the content incorporated within this module. At the end of each session, you should have a deeper understanding of the driving question board in order to answer the focus question aligned to the session.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 Note:</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Allow participants time to read though each of the focus questions outlined for the sessions in this module.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lang="en-US">
              <a:cs typeface="Calibri"/>
            </a:endParaRPr>
          </a:p>
        </p:txBody>
      </p:sp>
    </p:spTree>
    <p:extLst>
      <p:ext uri="{BB962C8B-B14F-4D97-AF65-F5344CB8AC3E}">
        <p14:creationId xmlns:p14="http://schemas.microsoft.com/office/powerpoint/2010/main" val="680274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Now that you have had the opportunity to examine the writer’s storyline document, we will take a look into a classroom to see how the teacher supports three-dimensional learning from students’ questions. This is the same learning experience we have been engaged in. This article gives you a good idea of how this entire learning experience plays out with students. As you are reading this article, turn to </a:t>
            </a:r>
            <a:r>
              <a:rPr lang="en-US" sz="1800" u="sng">
                <a:effectLst/>
                <a:latin typeface="Arial" panose="020B0604020202020204" pitchFamily="34" charset="0"/>
                <a:ea typeface="Calibri" panose="020F0502020204030204" pitchFamily="34" charset="0"/>
              </a:rPr>
              <a:t>Session C: Notes</a:t>
            </a:r>
            <a:r>
              <a:rPr lang="en-US" sz="1800">
                <a:effectLst/>
                <a:latin typeface="Arial" panose="020B0604020202020204" pitchFamily="34" charset="0"/>
                <a:ea typeface="Calibri" panose="020F0502020204030204" pitchFamily="34" charset="0"/>
              </a:rPr>
              <a:t> of your participant packet and record your thoughts to the following questions:</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was the driving question board used throughout this learning experience as described in the article?</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As the students were navigating through the learning experience, what were the actions of both the teacher and the students?</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r>
              <a:rPr lang="en-US" sz="1800" u="sng">
                <a:effectLst/>
                <a:latin typeface="Arial" panose="020B0604020202020204" pitchFamily="34" charset="0"/>
                <a:ea typeface="Calibri" panose="020F0502020204030204" pitchFamily="34" charset="0"/>
              </a:rPr>
              <a:t>Ideas to listen/look for:</a:t>
            </a:r>
            <a:endParaRPr lang="en-US" sz="1800" b="0" u="sng">
              <a:effectLst/>
              <a:latin typeface="Arial" panose="020B0604020202020204" pitchFamily="34" charset="0"/>
              <a:ea typeface="Calibri" panose="020F0502020204030204" pitchFamily="34" charset="0"/>
            </a:endParaRPr>
          </a:p>
          <a:p>
            <a:pPr marL="0" marR="0">
              <a:spcBef>
                <a:spcPts val="0"/>
              </a:spcBef>
              <a:spcAft>
                <a:spcPts val="0"/>
              </a:spcAft>
            </a:pPr>
            <a:endParaRPr lang="en-US" sz="1800" b="1">
              <a:effectLst/>
              <a:latin typeface="Arial" panose="020B0604020202020204" pitchFamily="34" charset="0"/>
              <a:ea typeface="Calibri" panose="020F050202020403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Teacher</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Supports students in asking questions</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Collects thoughts, observations and wonderings in a visual way</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Asks questions</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Celebrates all ideas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Develops the storyline while anticipating students’ ideas and connections to the phenomenon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Invites students to consider investigations needed</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Directs students back to the DQB often throughout the storyline</a:t>
            </a:r>
          </a:p>
          <a:p>
            <a:pPr marL="0" marR="0" lvl="0" indent="0">
              <a:spcBef>
                <a:spcPts val="0"/>
              </a:spcBef>
              <a:spcAft>
                <a:spcPts val="0"/>
              </a:spcAft>
              <a:buFont typeface="Symbol" panose="05050102010706020507" pitchFamily="18" charset="2"/>
              <a:buNone/>
            </a:pPr>
            <a:endParaRPr lang="en-US" sz="1800" b="1">
              <a:effectLst/>
              <a:latin typeface="Arial" panose="020B060402020202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800" b="1">
                <a:effectLst/>
                <a:latin typeface="Arial" panose="020B0604020202020204" pitchFamily="34" charset="0"/>
                <a:ea typeface="Calibri" panose="020F0502020204030204" pitchFamily="34" charset="0"/>
              </a:rPr>
              <a:t>Students</a:t>
            </a: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Create questions around an anchoring phenomenon and organize their questions into clusters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Explain their observations and thinking</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Share related initial ideas</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Know and care why they are doing what they are doing</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Develop models</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Listen to one another and engage in discourse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Do the “figuring out”</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endParaRPr lang="en-US" sz="1800" b="1" i="1">
              <a:effectLst/>
              <a:latin typeface="Arial" panose="020B0604020202020204" pitchFamily="34" charset="0"/>
              <a:ea typeface="Calibri" panose="020F050202020403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Since this article is a progression of the learning taking place in the classroom, it does not lend well to a jigsaw read. If you want to divide up the task, you can consider using partners. Each partner can read with a different focus in mind. One person reads and attends to the first question while the other partner focuses on the actions of the teacher and the students. You may encourage the participants to use a t-chart when examining the roles of the teacher and students. </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dobe-garamond-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effectLst/>
                <a:latin typeface="adobe-garamond-pro"/>
              </a:rPr>
              <a:t>Brinza</a:t>
            </a:r>
            <a:r>
              <a:rPr lang="en-US" b="0" i="0">
                <a:effectLst/>
                <a:latin typeface="adobe-garamond-pro"/>
              </a:rPr>
              <a:t>, G., Larson, K., McGreal, A. &amp; Novak, M. (2022, March 1). Supporting Three-Dimensional Learning From Students’ Questions About Water With a Storyline Unit. </a:t>
            </a:r>
            <a:r>
              <a:rPr lang="en-US" b="0" i="1">
                <a:effectLst/>
                <a:latin typeface="adobe-garamond-pro"/>
              </a:rPr>
              <a:t>Science and Children. (75-79).</a:t>
            </a:r>
            <a:endParaRPr lang="en-US">
              <a:cs typeface="Calibri"/>
            </a:endParaRPr>
          </a:p>
        </p:txBody>
      </p:sp>
    </p:spTree>
    <p:extLst>
      <p:ext uri="{BB962C8B-B14F-4D97-AF65-F5344CB8AC3E}">
        <p14:creationId xmlns:p14="http://schemas.microsoft.com/office/powerpoint/2010/main" val="2861767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200">
                <a:solidFill>
                  <a:srgbClr val="000000"/>
                </a:solidFill>
                <a:effectLst/>
                <a:latin typeface="Arial" panose="020B0604020202020204" pitchFamily="34" charset="0"/>
                <a:ea typeface="+mn-ea"/>
              </a:rPr>
              <a:t>Explain: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a:solidFill>
                  <a:srgbClr val="000000"/>
                </a:solidFill>
                <a:effectLst/>
                <a:latin typeface="Arial" panose="020B0604020202020204" pitchFamily="34" charset="0"/>
                <a:ea typeface="+mn-ea"/>
              </a:rPr>
              <a:t>This learning experience is targeting the grade 5 standards. Please navigate to </a:t>
            </a:r>
            <a:r>
              <a:rPr lang="en-US" sz="1800" u="sng" kern="1200">
                <a:solidFill>
                  <a:srgbClr val="0000FF"/>
                </a:solidFill>
                <a:effectLst/>
                <a:latin typeface="Arial" panose="020B0604020202020204" pitchFamily="34" charset="0"/>
                <a:ea typeface="+mn-ea"/>
                <a:hlinkClick r:id="rId3"/>
              </a:rPr>
              <a:t>KYStandards.org</a:t>
            </a:r>
            <a:r>
              <a:rPr lang="en-US" sz="1800" kern="1200">
                <a:solidFill>
                  <a:srgbClr val="000000"/>
                </a:solidFill>
                <a:effectLst/>
                <a:latin typeface="Arial" panose="020B0604020202020204" pitchFamily="34" charset="0"/>
                <a:ea typeface="+mn-ea"/>
              </a:rPr>
              <a:t> to access the </a:t>
            </a:r>
            <a:r>
              <a:rPr lang="en-US" sz="1800" i="1" kern="1200">
                <a:solidFill>
                  <a:srgbClr val="000000"/>
                </a:solidFill>
                <a:effectLst/>
                <a:latin typeface="Arial" panose="020B0604020202020204" pitchFamily="34" charset="0"/>
                <a:ea typeface="+mn-ea"/>
              </a:rPr>
              <a:t>Kentucky Academic Standards for Science</a:t>
            </a:r>
            <a:r>
              <a:rPr lang="en-US" sz="1800" kern="1200">
                <a:solidFill>
                  <a:srgbClr val="000000"/>
                </a:solidFill>
                <a:effectLst/>
                <a:latin typeface="Arial" panose="020B0604020202020204" pitchFamily="34" charset="0"/>
                <a:ea typeface="+mn-ea"/>
              </a:rPr>
              <a:t>. As you examine the grade 5 standards, what standards do you think are addressed with this learning</a:t>
            </a:r>
            <a:r>
              <a:rPr lang="en-US" sz="1800" b="1" kern="1200">
                <a:solidFill>
                  <a:srgbClr val="000000"/>
                </a:solidFill>
                <a:effectLst/>
                <a:latin typeface="Arial" panose="020B0604020202020204" pitchFamily="34" charset="0"/>
                <a:ea typeface="+mn-ea"/>
              </a:rPr>
              <a:t> </a:t>
            </a:r>
            <a:r>
              <a:rPr lang="en-US" sz="1800" kern="1200">
                <a:solidFill>
                  <a:srgbClr val="000000"/>
                </a:solidFill>
                <a:effectLst/>
                <a:latin typeface="Arial" panose="020B0604020202020204" pitchFamily="34" charset="0"/>
                <a:ea typeface="+mn-ea"/>
              </a:rPr>
              <a:t>experience? Take a moment to either mentally note those or jot a few of your ideas in the margin of your participant packet.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i="1" kern="1200">
                <a:solidFill>
                  <a:srgbClr val="000000"/>
                </a:solidFill>
                <a:effectLst/>
                <a:latin typeface="Arial" panose="020B0604020202020204" pitchFamily="34" charset="0"/>
                <a:ea typeface="+mn-ea"/>
              </a:rPr>
              <a:t>Facilitator Note:</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kern="1200">
                <a:solidFill>
                  <a:srgbClr val="000000"/>
                </a:solidFill>
                <a:effectLst/>
                <a:latin typeface="Arial" panose="020B0604020202020204" pitchFamily="34" charset="0"/>
                <a:ea typeface="+mn-ea"/>
              </a:rPr>
              <a:t>You may need to assist the participants in navigating the Kystandards.org website if they are not familiar with the site. If teachers have a hard copy of the standards document, you may request participants bring it to this session to reference. You may also consider having them read through the grade 5 overview, which will give them a high-level overview for that grade.</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6561203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The standards on the slide are the </a:t>
            </a:r>
            <a:r>
              <a:rPr lang="en-US" sz="1800" i="1">
                <a:effectLst/>
                <a:latin typeface="Arial" panose="020B0604020202020204" pitchFamily="34" charset="0"/>
                <a:ea typeface="Calibri" panose="020F0502020204030204" pitchFamily="34" charset="0"/>
              </a:rPr>
              <a:t>Kentucky Academic Standards for Science</a:t>
            </a:r>
            <a:r>
              <a:rPr lang="en-US" sz="1800">
                <a:effectLst/>
                <a:latin typeface="Arial" panose="020B0604020202020204" pitchFamily="34" charset="0"/>
                <a:ea typeface="Calibri" panose="020F0502020204030204" pitchFamily="34" charset="0"/>
              </a:rPr>
              <a:t> that were identified by the writers of this learning experience. Compare these with the ones you identified. Do you see any similarities?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If questions arise regarding a specific standard and how it fits into the learning, suggest that participants continue to learn more about the full storyline throughout this session. Participants may not see how each one of the standards align with the first questions on the DQB, remind them that the DQB is constantly evolving. As the students move throughout the storyline, their science ideas will grow and develop, naturally leading to more questions being added to the DQB.</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688863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Arial" panose="020B0604020202020204" pitchFamily="34" charset="0"/>
              </a:rPr>
              <a:t>Each one of the performance expectations are three-dimensional. This means that the performance expectations are made up of a science and engineering practice, cross cutting concept, and a disciplinary core idea. </a:t>
            </a:r>
          </a:p>
          <a:p>
            <a:pPr marL="0" marR="0">
              <a:spcBef>
                <a:spcPts val="0"/>
              </a:spcBef>
              <a:spcAft>
                <a:spcPts val="0"/>
              </a:spcAft>
            </a:pPr>
            <a:r>
              <a:rPr lang="en-US" sz="1800">
                <a:effectLst/>
                <a:latin typeface="Arial" panose="020B0604020202020204" pitchFamily="34" charset="0"/>
                <a:ea typeface="Arial" panose="020B0604020202020204" pitchFamily="34" charset="0"/>
              </a:rPr>
              <a:t> </a:t>
            </a:r>
          </a:p>
          <a:p>
            <a:pPr marL="0" marR="0">
              <a:spcBef>
                <a:spcPts val="0"/>
              </a:spcBef>
              <a:spcAft>
                <a:spcPts val="0"/>
              </a:spcAft>
            </a:pPr>
            <a:r>
              <a:rPr lang="en-US" sz="1800">
                <a:effectLst/>
                <a:latin typeface="Arial" panose="020B0604020202020204" pitchFamily="34" charset="0"/>
                <a:ea typeface="Arial" panose="020B0604020202020204" pitchFamily="34" charset="0"/>
              </a:rPr>
              <a:t>Science and Engineering Practices refers to what the students do and describes the way in which scientists and engineers engage in their work. </a:t>
            </a:r>
          </a:p>
          <a:p>
            <a:pPr marL="0" marR="0">
              <a:spcBef>
                <a:spcPts val="0"/>
              </a:spcBef>
              <a:spcAft>
                <a:spcPts val="0"/>
              </a:spcAft>
            </a:pPr>
            <a:r>
              <a:rPr lang="en-US" sz="1800">
                <a:effectLst/>
                <a:latin typeface="Arial" panose="020B0604020202020204" pitchFamily="34" charset="0"/>
                <a:ea typeface="Arial" panose="020B0604020202020204" pitchFamily="34" charset="0"/>
              </a:rPr>
              <a:t> </a:t>
            </a:r>
          </a:p>
          <a:p>
            <a:pPr marL="0" marR="0">
              <a:spcBef>
                <a:spcPts val="0"/>
              </a:spcBef>
              <a:spcAft>
                <a:spcPts val="0"/>
              </a:spcAft>
            </a:pPr>
            <a:r>
              <a:rPr lang="en-US" sz="1800">
                <a:effectLst/>
                <a:latin typeface="Arial" panose="020B0604020202020204" pitchFamily="34" charset="0"/>
                <a:ea typeface="Arial" panose="020B0604020202020204" pitchFamily="34" charset="0"/>
              </a:rPr>
              <a:t>Disciplinary Core Ideas refer to what the students know. Core ideas found in the Kentucky Academic Standards for Science are foundational understandings so that students may later acquire additional information on their own. </a:t>
            </a:r>
          </a:p>
          <a:p>
            <a:pPr marL="0" marR="0">
              <a:spcBef>
                <a:spcPts val="0"/>
              </a:spcBef>
              <a:spcAft>
                <a:spcPts val="0"/>
              </a:spcAft>
            </a:pPr>
            <a:r>
              <a:rPr lang="en-US" sz="1800">
                <a:effectLst/>
                <a:latin typeface="Arial" panose="020B0604020202020204" pitchFamily="34" charset="0"/>
                <a:ea typeface="Arial" panose="020B0604020202020204" pitchFamily="34" charset="0"/>
              </a:rPr>
              <a:t> </a:t>
            </a:r>
          </a:p>
          <a:p>
            <a:pPr marL="0" marR="0">
              <a:spcBef>
                <a:spcPts val="0"/>
              </a:spcBef>
              <a:spcAft>
                <a:spcPts val="0"/>
              </a:spcAft>
            </a:pPr>
            <a:r>
              <a:rPr lang="en-US" sz="1800">
                <a:effectLst/>
                <a:latin typeface="Arial" panose="020B0604020202020204" pitchFamily="34" charset="0"/>
                <a:ea typeface="Arial" panose="020B0604020202020204" pitchFamily="34" charset="0"/>
              </a:rPr>
              <a:t>Crosscutting Concepts are conceptual tools that are used as lenses for understanding the natural/designed world. They provide ways of thinking and reasoning about phenomena across disciplines, uniting core ideas throughout the fields of science and engineering. </a:t>
            </a:r>
          </a:p>
          <a:p>
            <a:endParaRPr lang="en-US"/>
          </a:p>
        </p:txBody>
      </p:sp>
    </p:spTree>
    <p:extLst>
      <p:ext uri="{BB962C8B-B14F-4D97-AF65-F5344CB8AC3E}">
        <p14:creationId xmlns:p14="http://schemas.microsoft.com/office/powerpoint/2010/main" val="3010390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Arial" panose="020B0604020202020204" pitchFamily="34" charset="0"/>
              </a:rPr>
              <a:t>Think of the three components of three-dimensional learning as three intertwining strands of a rope. While the rope can be separated into its three different strands, the strength of the rope is determined by the strands working together; separating the strands weakens the rope so that it is no longer effective for our intended use. In the past, we may have separated out the knowledge and skills students need in the study of science; however, knowing and doing cannot be detached if our goal is conceptual understanding. Students need to think, act, and learn like scientists. Three-dimensional learning (science and engineering practices, core ideas, and crosscutting concepts working together) is therefore a non-negotiable for science instruction. This table provides a summary of each science dimension. </a:t>
            </a:r>
          </a:p>
          <a:p>
            <a:pPr marL="0" marR="0">
              <a:spcBef>
                <a:spcPts val="0"/>
              </a:spcBef>
              <a:spcAft>
                <a:spcPts val="0"/>
              </a:spcAft>
            </a:pPr>
            <a:r>
              <a:rPr lang="en-US" sz="1800">
                <a:effectLst/>
                <a:latin typeface="Arial" panose="020B0604020202020204" pitchFamily="34" charset="0"/>
                <a:ea typeface="Arial" panose="020B0604020202020204" pitchFamily="34" charset="0"/>
              </a:rPr>
              <a:t> </a:t>
            </a:r>
          </a:p>
          <a:p>
            <a:endParaRPr lang="en-US"/>
          </a:p>
        </p:txBody>
      </p:sp>
    </p:spTree>
    <p:extLst>
      <p:ext uri="{BB962C8B-B14F-4D97-AF65-F5344CB8AC3E}">
        <p14:creationId xmlns:p14="http://schemas.microsoft.com/office/powerpoint/2010/main" val="2799544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We will now explore the performance expectations in a bit more detail. You will notice how each one of the performance expectations have a science and engineering practice in blue, a cross cutting concept in green, and the disciplinary core idea in orange. As we look at these standards, this coloration will help us to determine what our students need to be doing throughout this learning experience.</a:t>
            </a:r>
            <a:r>
              <a:rPr lang="en-US" sz="180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Calibri" panose="020F0502020204030204" pitchFamily="34" charset="0"/>
              </a:rPr>
              <a:t>It is through engaging the students in the science and engineering practices and having them look through the lens of the cross-cutting concepts that the students learn the disciplinary core ideas to make sense of the phenomena. Here, the first two are broken down into each of the three dimensions. Take some time and see if you can identify each of the three dimensions in the other standards addressed in this learning experience from slide 43.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Allow time for discussion. Remind participants of the learning experienced in this section, using information on the slide as guidance. You may also bring out any points or ideas that were brought out during any of the discussions.</a:t>
            </a:r>
            <a:endParaRPr lang="en-US" sz="1800">
              <a:effectLst/>
              <a:latin typeface="Arial" panose="020B0604020202020204" pitchFamily="34" charset="0"/>
              <a:ea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481814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Now that you have had some time to refer to the standards addressed within this</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experience, how do they compare with the investigations you identified? Turn to </a:t>
            </a:r>
            <a:r>
              <a:rPr lang="en-US" sz="1800" u="sng">
                <a:effectLst/>
                <a:latin typeface="Arial" panose="020B0604020202020204" pitchFamily="34" charset="0"/>
                <a:ea typeface="Calibri" panose="020F0502020204030204" pitchFamily="34" charset="0"/>
              </a:rPr>
              <a:t>Session C: Notes</a:t>
            </a:r>
            <a:r>
              <a:rPr lang="en-US" sz="1800">
                <a:effectLst/>
                <a:latin typeface="Arial" panose="020B0604020202020204" pitchFamily="34" charset="0"/>
                <a:ea typeface="Calibri" panose="020F0502020204030204" pitchFamily="34" charset="0"/>
              </a:rPr>
              <a:t> section of your participant packet and answer the following question: What science and engineering practices, disciplinary core ideas and cross cutting concepts will students be engaged in to figure out the anchoring phenomenon through the investigations that were identified? Would you need to add any learning experiences to meet the intent of the standards? Would you need to think about setting some of the ideas aside?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Once participants have some independent thinking time, allow them to discuss with their small group. You may also want to encourage the groups to share their thoughts with the whole group. Monitor the discussions and if you hear an important idea arise, ask the group to share their thoughts with the whole group.</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804688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d86d166ed_0_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5d86d166ed_0_7: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to reflect on your experience by responding to the following question in the Session C: Notes section: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anchored in a phenomenon be used to build a cohesive storyline?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Allow time for the participants to respond to the prompt in their participant packet. You may want to allow them time to discuss their responses as a small group, then as a whole group.</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endParaRPr/>
          </a:p>
        </p:txBody>
      </p:sp>
    </p:spTree>
    <p:extLst>
      <p:ext uri="{BB962C8B-B14F-4D97-AF65-F5344CB8AC3E}">
        <p14:creationId xmlns:p14="http://schemas.microsoft.com/office/powerpoint/2010/main" val="1300083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In summary, a driving question board... (read the understandings on the screen). All of these aspects of the driving question board demonstrate how, when the DQB is anchored in a phenomenon, can be used to build a cohesive storyline.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b="1">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Read aloud or allow participants to read as you advance through these shared understandings the group should have regarding how the DQB anchored in a phenomenon is used to build a cohesive storyline.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117790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Share that as we are completing session C, you should be able to answer the following questions: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anchoring phenomenon kick off the investigations and help to navigate the learning sequence?</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elicit student ideas that connect to investigations students will engage in to make sense of the phenomenon?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be used to build a cohesive storyline?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to look over your notes and summarize your learning by adding to your “meta moment” response at the beginning of this session.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Pause and see if anyone has a clarifying question they would like to ask before moving onto their reflection. Check the “Parking Lot” to address questions posted. Group questions by common categories to help save on time. Keep note of the questions that are not addressed in this session to be addressed later in another session.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18750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algn="l" rtl="0" fontAlgn="base"/>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As we begin session A, our focus question for this section of the module is: What is a driving question board and what is its purpose in the science classroom? Please take a meta moment to individually respond to the focus question in your participant packet. A meta moment is a brief pause to capture your current thinking.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 Note: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Check to make sure participants have a copy of the participant packet as a digital file or printed.  They will use this throughout the session to record their thoughts to various prompts embedded in the session.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At this time, take a moment to reflect on your learning by recording your thoughts from today’s session by responding to the prompts on the screen. You can record this in </a:t>
            </a:r>
            <a:r>
              <a:rPr lang="en-US" sz="1800" u="sng">
                <a:effectLst/>
                <a:latin typeface="Arial" panose="020B0604020202020204" pitchFamily="34" charset="0"/>
                <a:ea typeface="Calibri" panose="020F0502020204030204" pitchFamily="34" charset="0"/>
              </a:rPr>
              <a:t>Session C: Overall Reflection</a:t>
            </a:r>
            <a:r>
              <a:rPr lang="en-US" sz="1800">
                <a:effectLst/>
                <a:latin typeface="Arial" panose="020B0604020202020204" pitchFamily="34" charset="0"/>
                <a:ea typeface="Calibri" panose="020F0502020204030204" pitchFamily="34" charset="0"/>
              </a:rPr>
              <a:t> of the participant packet.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Allow time for the participants to respond to the prompt for the reflection. Provide some time if they would like to share with their partner or table group.</a:t>
            </a:r>
            <a:endParaRPr lang="en-US"/>
          </a:p>
        </p:txBody>
      </p:sp>
    </p:spTree>
    <p:extLst>
      <p:ext uri="{BB962C8B-B14F-4D97-AF65-F5344CB8AC3E}">
        <p14:creationId xmlns:p14="http://schemas.microsoft.com/office/powerpoint/2010/main" val="1671550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Each session we will continue to take small actionable steps to implement the driving question board in your classroom. Refer back to the DQB you planned in session B. Use that plan to implement the DQB with your students. To prepare for the implementation, there are some things to consider on the screen and in your </a:t>
            </a:r>
            <a:r>
              <a:rPr lang="en-US" sz="1800" u="sng">
                <a:effectLst/>
                <a:latin typeface="Arial" panose="020B0604020202020204" pitchFamily="34" charset="0"/>
                <a:ea typeface="Calibri" panose="020F0502020204030204" pitchFamily="34" charset="0"/>
              </a:rPr>
              <a:t>Session C: Next Steps- Considerations for Implementation</a:t>
            </a:r>
            <a:r>
              <a:rPr lang="en-US" sz="1800">
                <a:effectLst/>
                <a:latin typeface="Arial" panose="020B0604020202020204" pitchFamily="34" charset="0"/>
                <a:ea typeface="Calibri" panose="020F0502020204030204" pitchFamily="34" charset="0"/>
              </a:rPr>
              <a:t> section of your participant packet. Think through how you can attend to each of those considerations. When you leave today, you will be ready to implement your first DQB with students. Remember this quote from Robert </a:t>
            </a:r>
            <a:r>
              <a:rPr lang="en-US" sz="1800" err="1">
                <a:effectLst/>
                <a:latin typeface="Arial" panose="020B0604020202020204" pitchFamily="34" charset="0"/>
                <a:ea typeface="Calibri" panose="020F0502020204030204" pitchFamily="34" charset="0"/>
              </a:rPr>
              <a:t>Orben</a:t>
            </a:r>
            <a:r>
              <a:rPr lang="en-US" sz="1800">
                <a:effectLst/>
                <a:latin typeface="Arial" panose="020B0604020202020204" pitchFamily="34" charset="0"/>
                <a:ea typeface="Calibri" panose="020F0502020204030204" pitchFamily="34" charset="0"/>
              </a:rPr>
              <a:t>, “If at first you don’t succeed, try-try again. Don’t think of it as failure. Think of it as timed-release success.”</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760296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This is the beginning of session D.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Review the norms the group agreed upon in Session A, B and C. Allow participants to reflect and offer any changes they want to propose to the group for them to consider. Make those adjustments the group decided on in a visual way where the norms are posted.</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4016153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We will begin session D of </a:t>
            </a:r>
            <a:r>
              <a:rPr lang="en-US" sz="1800" u="sng">
                <a:effectLst/>
                <a:latin typeface="Arial" panose="020B0604020202020204" pitchFamily="34" charset="0"/>
                <a:ea typeface="Calibri" panose="020F0502020204030204" pitchFamily="34" charset="0"/>
              </a:rPr>
              <a:t>Improving Student Engagement in the Science Classroom Using a Driving Question Board (DQB)</a:t>
            </a:r>
            <a:r>
              <a:rPr lang="en-US" sz="1800">
                <a:effectLst/>
                <a:latin typeface="Arial" panose="020B0604020202020204" pitchFamily="34" charset="0"/>
                <a:ea typeface="Calibri" panose="020F0502020204030204" pitchFamily="34" charset="0"/>
              </a:rPr>
              <a:t>. These are the module goals, Please take a moment to read through these.  While we will not take time to read the goals out loud again, please direct your attention to the final goal this evening, “Generate ideas for how a driving question board can be used as a formative assessment tool to foster an equitable learning community?</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482121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and glance back through your notes or go on a mental journey to reflect on the learning so far.  What are some ideas that have resonated with you throughout this experience?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The focus of this session is, “Why should the driving question board be used as a formative assessment tool to foster an equitable learning community?”</a:t>
            </a:r>
            <a:endParaRPr lang="en-US" sz="1800">
              <a:effectLst/>
              <a:latin typeface="Arial" panose="020B0604020202020204" pitchFamily="34" charset="0"/>
              <a:ea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222952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After reminding yourself of all we have learned so far, what are some ideas that have resonated with you throughout this learning journey? </a:t>
            </a:r>
            <a:r>
              <a:rPr lang="en-US" sz="1800" i="1">
                <a:effectLst/>
                <a:latin typeface="Arial" panose="020B0604020202020204" pitchFamily="34" charset="0"/>
                <a:ea typeface="Calibri" panose="020F0502020204030204" pitchFamily="34" charset="0"/>
              </a:rPr>
              <a:t>Allow participants to review their packets and share out</a:t>
            </a:r>
            <a:r>
              <a:rPr lang="en-US" sz="1800">
                <a:effectLst/>
                <a:latin typeface="Arial" panose="020B0604020202020204" pitchFamily="34" charset="0"/>
                <a:ea typeface="Calibri" panose="020F0502020204030204" pitchFamily="34" charset="0"/>
              </a:rPr>
              <a:t>. Let’s examine the concept map on the screen.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Briefly review learning and experiences from the previous sessions, using information on this slide for guidance. You may also bring out any discussions that came out in the previous session. Allow participants to add any questions they may have to the “Parking Lot” as they prepare to continue deepening their understanding of a DQB</a:t>
            </a:r>
            <a:r>
              <a:rPr lang="en-US" sz="1800">
                <a:effectLst/>
                <a:latin typeface="Arial" panose="020B0604020202020204" pitchFamily="34" charset="0"/>
                <a:ea typeface="Calibri" panose="020F0502020204030204" pitchFamily="34" charset="0"/>
              </a:rPr>
              <a:t>.</a:t>
            </a:r>
            <a:endParaRPr lang="en-US"/>
          </a:p>
        </p:txBody>
      </p:sp>
    </p:spTree>
    <p:extLst>
      <p:ext uri="{BB962C8B-B14F-4D97-AF65-F5344CB8AC3E}">
        <p14:creationId xmlns:p14="http://schemas.microsoft.com/office/powerpoint/2010/main" val="1187566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Remember our focus question for this section of the module is: “How can the driving question board be used as a formative assessment tool to foster an equitable learning community?”</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meta-moment for participants to jot down their thoughts on the focus question.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Check to make sure participants have a copy of the participant packet as a digital file or printed.  They will use this throughout the session to record their thoughts to various prompts embedded in the session. </a:t>
            </a:r>
            <a:endParaRPr/>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6942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8e3d2d026_0_1444: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"Turns out our brains are wired to favor a communal view of the world.  Humans have always sought to be in community with each other.  Collectivist societies emphasize relationships interdependence within a community, and cooperative learning.” The DQB shifts the classroom culture to focus more on the learning community of “we” and positions every student as a “knower” while allowing them to take ownership of their learning. The two STEM Teaching Tools on the screen will allow us to understand more about the collectivist approach and positioning the student as the “knower” in the science</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classroom. Let’s</a:t>
            </a:r>
            <a:r>
              <a:rPr lang="en-US" sz="1800" b="1">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read these one-pagers from STEM tools to examine these ideas more closely.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You may wish to divide these articles up for a partner group. One partner will read STEM Tool #47 and the other partner will read STEM Tool #54. The partners can read and discuss their article. </a:t>
            </a:r>
            <a:endParaRPr lang="en-US" sz="1800">
              <a:effectLst/>
              <a:latin typeface="Arial" panose="020B0604020202020204" pitchFamily="34" charset="0"/>
              <a:ea typeface="Arial" panose="020B0604020202020204" pitchFamily="34" charset="0"/>
            </a:endParaRPr>
          </a:p>
          <a:p>
            <a:endParaRPr lang="en-US" b="0" i="0">
              <a:solidFill>
                <a:srgbClr val="5C498D"/>
              </a:solidFill>
              <a:effectLst/>
              <a:latin typeface="Arial" panose="020B0604020202020204" pitchFamily="34" charset="0"/>
              <a:cs typeface="Arial" panose="020B0604020202020204" pitchFamily="34" charset="0"/>
            </a:endParaRPr>
          </a:p>
          <a:p>
            <a:r>
              <a:rPr lang="en-US" b="0" i="0">
                <a:solidFill>
                  <a:srgbClr val="5C498D"/>
                </a:solidFill>
                <a:effectLst/>
                <a:latin typeface="Arial" panose="020B0604020202020204" pitchFamily="34" charset="0"/>
                <a:cs typeface="Arial" panose="020B0604020202020204" pitchFamily="34" charset="0"/>
              </a:rPr>
              <a:t>Miller, E., </a:t>
            </a:r>
            <a:r>
              <a:rPr lang="en-US" b="0" i="0" err="1">
                <a:solidFill>
                  <a:srgbClr val="5C498D"/>
                </a:solidFill>
                <a:effectLst/>
                <a:latin typeface="Arial" panose="020B0604020202020204" pitchFamily="34" charset="0"/>
                <a:cs typeface="Arial" panose="020B0604020202020204" pitchFamily="34" charset="0"/>
              </a:rPr>
              <a:t>Simani</a:t>
            </a:r>
            <a:r>
              <a:rPr lang="en-US" b="0" i="0">
                <a:solidFill>
                  <a:srgbClr val="5C498D"/>
                </a:solidFill>
                <a:effectLst/>
                <a:latin typeface="Arial" panose="020B0604020202020204" pitchFamily="34" charset="0"/>
                <a:cs typeface="Arial" panose="020B0604020202020204" pitchFamily="34" charset="0"/>
              </a:rPr>
              <a:t>, M. &amp; </a:t>
            </a:r>
            <a:r>
              <a:rPr lang="en-US" b="0" i="0" err="1">
                <a:solidFill>
                  <a:srgbClr val="5C498D"/>
                </a:solidFill>
                <a:effectLst/>
                <a:latin typeface="Arial" panose="020B0604020202020204" pitchFamily="34" charset="0"/>
                <a:cs typeface="Arial" panose="020B0604020202020204" pitchFamily="34" charset="0"/>
              </a:rPr>
              <a:t>Debarger</a:t>
            </a:r>
            <a:r>
              <a:rPr lang="en-US" b="0" i="0">
                <a:solidFill>
                  <a:srgbClr val="5C498D"/>
                </a:solidFill>
                <a:effectLst/>
                <a:latin typeface="Arial" panose="020B0604020202020204" pitchFamily="34" charset="0"/>
                <a:cs typeface="Arial" panose="020B0604020202020204" pitchFamily="34" charset="0"/>
              </a:rPr>
              <a:t>, A. (2017, March). Practice Brief 47: </a:t>
            </a:r>
            <a:r>
              <a:rPr lang="en-US" b="0" i="1">
                <a:solidFill>
                  <a:srgbClr val="5C498D"/>
                </a:solidFill>
                <a:effectLst/>
                <a:latin typeface="Arial" panose="020B0604020202020204" pitchFamily="34" charset="0"/>
                <a:cs typeface="Arial" panose="020B0604020202020204" pitchFamily="34" charset="0"/>
              </a:rPr>
              <a:t>How Can I Promote Equitable Sensemaking by Setting Expectations for Multiple Perspectives?. </a:t>
            </a:r>
            <a:r>
              <a:rPr lang="en-US" b="0" i="0">
                <a:solidFill>
                  <a:srgbClr val="5C498D"/>
                </a:solidFill>
                <a:effectLst/>
                <a:latin typeface="Arial" panose="020B0604020202020204" pitchFamily="34" charset="0"/>
                <a:cs typeface="Arial" panose="020B0604020202020204" pitchFamily="34" charset="0"/>
              </a:rPr>
              <a:t>Stem Teaching Tools. https://stemteachingtools.org/brief/47.</a:t>
            </a:r>
          </a:p>
          <a:p>
            <a:endParaRPr lang="en-US" b="0" i="0">
              <a:solidFill>
                <a:srgbClr val="5C498D"/>
              </a:solidFill>
              <a:effectLst/>
              <a:latin typeface="Arial" panose="020B0604020202020204" pitchFamily="34" charset="0"/>
              <a:cs typeface="Arial" panose="020B0604020202020204" pitchFamily="34" charset="0"/>
            </a:endParaRPr>
          </a:p>
          <a:p>
            <a:r>
              <a:rPr lang="en-US" b="0" i="0">
                <a:solidFill>
                  <a:srgbClr val="5C498D"/>
                </a:solidFill>
                <a:effectLst/>
                <a:latin typeface="Arial" panose="020B0604020202020204" pitchFamily="34" charset="0"/>
                <a:cs typeface="Arial" panose="020B0604020202020204" pitchFamily="34" charset="0"/>
              </a:rPr>
              <a:t>Morrison, Deb &amp; Bell, Phillip. (2018, May). Practice Brief 54: </a:t>
            </a:r>
            <a:r>
              <a:rPr lang="en-US" b="0" i="1">
                <a:solidFill>
                  <a:srgbClr val="5C498D"/>
                </a:solidFill>
                <a:effectLst/>
                <a:latin typeface="Arial" panose="020B0604020202020204" pitchFamily="34" charset="0"/>
                <a:cs typeface="Arial" panose="020B0604020202020204" pitchFamily="34" charset="0"/>
              </a:rPr>
              <a:t>How to Build an Equitable Learning Community in Your Science Classroom. </a:t>
            </a:r>
            <a:r>
              <a:rPr lang="en-US" b="0" i="0">
                <a:solidFill>
                  <a:srgbClr val="5C498D"/>
                </a:solidFill>
                <a:effectLst/>
                <a:latin typeface="Arial" panose="020B0604020202020204" pitchFamily="34" charset="0"/>
                <a:cs typeface="Arial" panose="020B0604020202020204" pitchFamily="34" charset="0"/>
              </a:rPr>
              <a:t>Stem Teaching Tools. https://stemteachingtools.org/brief/54. </a:t>
            </a:r>
            <a:endParaRPr lang="en-US" b="0" i="1">
              <a:solidFill>
                <a:srgbClr val="5C498D"/>
              </a:solidFill>
              <a:effectLst/>
              <a:latin typeface="Arial" panose="020B0604020202020204" pitchFamily="34" charset="0"/>
              <a:cs typeface="Arial" panose="020B0604020202020204" pitchFamily="34" charset="0"/>
            </a:endParaRPr>
          </a:p>
        </p:txBody>
      </p:sp>
      <p:sp>
        <p:nvSpPr>
          <p:cNvPr id="471" name="Google Shape;471;g258e3d2d026_0_14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294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As you read the one-pagers from the previous slide, make note of your responses to the following questions in your </a:t>
            </a:r>
            <a:r>
              <a:rPr lang="en-US" sz="1800" b="1" u="sng">
                <a:effectLst/>
                <a:latin typeface="Arial" panose="020B0604020202020204" pitchFamily="34" charset="0"/>
                <a:ea typeface="Calibri" panose="020F0502020204030204" pitchFamily="34" charset="0"/>
              </a:rPr>
              <a:t>Session D: Notes</a:t>
            </a:r>
            <a:r>
              <a:rPr lang="en-US" sz="1800">
                <a:effectLst/>
                <a:latin typeface="Arial" panose="020B0604020202020204" pitchFamily="34" charset="0"/>
                <a:ea typeface="Calibri" panose="020F0502020204030204" pitchFamily="34" charset="0"/>
              </a:rPr>
              <a:t> section of your participant packet and be ready to discuss these in a small group then with the whole group.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How might the driving question board help ensure all student ideas/questions/perspectives are shared, heard and considered?​</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Why is an equitable classroom community essential while using a driving question board?​</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How might you use the driving question board as an opportunity to build areas of agreement and disagreement?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rPr>
              <a:t>How might you differentiate the driving question board to meet the needs of all students in your classroom?​</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Allow time for partners to share if you choose the partner read. Then in small groups, participants discuss the questions provided. Be sure to monitor the room so that you can listen for great ideas that you want brought up in the whole group discussion. Open the floor up for groups to share during a whole group discussion.</a:t>
            </a:r>
            <a:endParaRPr lang="en-US"/>
          </a:p>
        </p:txBody>
      </p:sp>
    </p:spTree>
    <p:extLst>
      <p:ext uri="{BB962C8B-B14F-4D97-AF65-F5344CB8AC3E}">
        <p14:creationId xmlns:p14="http://schemas.microsoft.com/office/powerpoint/2010/main" val="25181858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At this time, we are going to think about how the driving question board may be utilized in the formative assessment process. Think for a moment about how you would describe formative assessment. Turn to the </a:t>
            </a:r>
            <a:r>
              <a:rPr lang="en-US" sz="1800" b="1" u="sng">
                <a:effectLst/>
                <a:latin typeface="Arial" panose="020B0604020202020204" pitchFamily="34" charset="0"/>
                <a:ea typeface="Calibri" panose="020F0502020204030204" pitchFamily="34" charset="0"/>
              </a:rPr>
              <a:t>Session D: Notes</a:t>
            </a:r>
            <a:r>
              <a:rPr lang="en-US" sz="1800">
                <a:effectLst/>
                <a:latin typeface="Arial" panose="020B0604020202020204" pitchFamily="34" charset="0"/>
                <a:ea typeface="Calibri" panose="020F0502020204030204" pitchFamily="34" charset="0"/>
              </a:rPr>
              <a:t> section of your participant packet and jot down your initial ideas about how you would describe formative assessment.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Take some time to share these with the whole group. You may want to create a poster that has formative assessment is… at the top. This will make the thinking of the participants visible in the room and will allow you to return to it later in this session.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717758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8e3d2d026_0_82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58e3d2d026_0_82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algn="l" rtl="0" fontAlgn="base"/>
            <a:r>
              <a:rPr lang="en-US" sz="1800" b="1" i="0">
                <a:solidFill>
                  <a:srgbClr val="000000"/>
                </a:solidFill>
                <a:effectLst/>
                <a:highlight>
                  <a:srgbClr val="FFFFFF"/>
                </a:highlight>
                <a:latin typeface="Arial" panose="020B0604020202020204" pitchFamily="34" charset="0"/>
              </a:rPr>
              <a:t>Explain: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To ground our understanding of a driving question board we will engage in two reading experiences. Open the two resources on the right of the screen and turn to </a:t>
            </a:r>
            <a:r>
              <a:rPr lang="en-US" sz="1800" b="0" i="0" u="sng">
                <a:solidFill>
                  <a:srgbClr val="000000"/>
                </a:solidFill>
                <a:effectLst/>
                <a:highlight>
                  <a:srgbClr val="FFFFFF"/>
                </a:highlight>
                <a:latin typeface="Arial" panose="020B0604020202020204" pitchFamily="34" charset="0"/>
              </a:rPr>
              <a:t>Session A: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u="sng">
                <a:solidFill>
                  <a:srgbClr val="000000"/>
                </a:solidFill>
                <a:effectLst/>
                <a:highlight>
                  <a:srgbClr val="FFFFFF"/>
                </a:highlight>
                <a:latin typeface="Arial" panose="020B0604020202020204" pitchFamily="34" charset="0"/>
              </a:rPr>
              <a:t>Notes</a:t>
            </a:r>
            <a:r>
              <a:rPr lang="en-US" sz="1800" b="0" i="0">
                <a:solidFill>
                  <a:srgbClr val="000000"/>
                </a:solidFill>
                <a:effectLst/>
                <a:highlight>
                  <a:srgbClr val="FFFFFF"/>
                </a:highlight>
                <a:latin typeface="Arial" panose="020B0604020202020204" pitchFamily="34" charset="0"/>
              </a:rPr>
              <a:t> section of the participant packet. We will read the following two articles to gather information about the driving question board. The first article, The Driving Question Board” was used with permission from the National Science Teacher Association (NSTA). As you read, jot your responses to the following questions in the Session A Notes section of your participant packet.  </a:t>
            </a:r>
            <a:r>
              <a:rPr lang="en-US" sz="1800" b="0" i="1">
                <a:solidFill>
                  <a:srgbClr val="000000"/>
                </a:solidFill>
                <a:effectLst/>
                <a:highlight>
                  <a:srgbClr val="FFFFFF"/>
                </a:highlight>
                <a:latin typeface="Arial" panose="020B0604020202020204" pitchFamily="34" charset="0"/>
              </a:rPr>
              <a:t> Advance the slide for discussion.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u="sng">
                <a:solidFill>
                  <a:srgbClr val="000000"/>
                </a:solidFill>
                <a:effectLst/>
                <a:highlight>
                  <a:srgbClr val="FFFFFF"/>
                </a:highlight>
                <a:latin typeface="Arial" panose="020B0604020202020204" pitchFamily="34" charset="0"/>
              </a:rPr>
              <a:t>Focus Questions:</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buFont typeface="+mj-lt"/>
              <a:buAutoNum type="arabicPeriod"/>
            </a:pPr>
            <a:r>
              <a:rPr lang="en-US" sz="1800" b="0" i="0">
                <a:solidFill>
                  <a:srgbClr val="000000"/>
                </a:solidFill>
                <a:effectLst/>
                <a:highlight>
                  <a:srgbClr val="FFFFFF"/>
                </a:highlight>
                <a:latin typeface="Arial" panose="020B0604020202020204" pitchFamily="34" charset="0"/>
              </a:rPr>
              <a:t>What is the driving question board? </a:t>
            </a:r>
          </a:p>
          <a:p>
            <a:pPr algn="l" rtl="0" fontAlgn="base">
              <a:buFont typeface="+mj-lt"/>
              <a:buAutoNum type="arabicPeriod" startAt="2"/>
            </a:pPr>
            <a:r>
              <a:rPr lang="en-US" sz="1800" b="0" i="0">
                <a:solidFill>
                  <a:srgbClr val="000000"/>
                </a:solidFill>
                <a:effectLst/>
                <a:highlight>
                  <a:srgbClr val="FFFFFF"/>
                </a:highlight>
                <a:latin typeface="Arial" panose="020B0604020202020204" pitchFamily="34" charset="0"/>
              </a:rPr>
              <a:t>What is the purpose of the driving question board in the science classroom? </a:t>
            </a:r>
          </a:p>
          <a:p>
            <a:pPr algn="l" rtl="0" fontAlgn="base">
              <a:buFont typeface="+mj-lt"/>
              <a:buAutoNum type="arabicPeriod" startAt="3"/>
            </a:pPr>
            <a:r>
              <a:rPr lang="en-US" sz="1800" b="0" i="0">
                <a:solidFill>
                  <a:srgbClr val="000000"/>
                </a:solidFill>
                <a:effectLst/>
                <a:highlight>
                  <a:srgbClr val="FFFFFF"/>
                </a:highlight>
                <a:latin typeface="Arial" panose="020B0604020202020204" pitchFamily="34" charset="0"/>
              </a:rPr>
              <a:t>How does the driving question board support equitable science classrooms? </a:t>
            </a:r>
          </a:p>
          <a:p>
            <a:pPr algn="l" rtl="0" fontAlgn="base">
              <a:buFont typeface="+mj-lt"/>
              <a:buAutoNum type="arabicPeriod" startAt="4"/>
            </a:pPr>
            <a:r>
              <a:rPr lang="en-US" sz="1800" b="0" i="0">
                <a:solidFill>
                  <a:srgbClr val="000000"/>
                </a:solidFill>
                <a:effectLst/>
                <a:highlight>
                  <a:srgbClr val="FFFFFF"/>
                </a:highlight>
                <a:latin typeface="Arial" panose="020B0604020202020204" pitchFamily="34" charset="0"/>
              </a:rPr>
              <a:t>What resonates with you in how this can be impactful in the classroom? </a:t>
            </a:r>
          </a:p>
          <a:p>
            <a:pPr algn="l" rtl="0" fontAlgn="base">
              <a:buFont typeface="+mj-lt"/>
              <a:buAutoNum type="arabicPeriod" startAt="4"/>
            </a:pPr>
            <a:endParaRPr lang="en-US" sz="1800" b="0" i="0">
              <a:solidFill>
                <a:srgbClr val="000000"/>
              </a:solidFill>
              <a:effectLst/>
              <a:highlight>
                <a:srgbClr val="FFFFFF"/>
              </a:highlight>
              <a:latin typeface="Arial" panose="020B0604020202020204"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 Note:</a:t>
            </a:r>
            <a:r>
              <a:rPr lang="en-US" sz="1800" b="0" i="0">
                <a:solidFill>
                  <a:srgbClr val="000000"/>
                </a:solidFill>
                <a:effectLst/>
                <a:highlight>
                  <a:srgbClr val="FFFFFF"/>
                </a:highlight>
                <a:latin typeface="Arial" panose="020B0604020202020204" pitchFamily="34" charset="0"/>
              </a:rPr>
              <a:t> </a:t>
            </a:r>
            <a:endParaRPr lang="en-US" sz="2800" b="0" i="0">
              <a:solidFill>
                <a:srgbClr val="000000"/>
              </a:solidFill>
              <a:effectLst/>
              <a:highlight>
                <a:srgbClr val="FFFFFF"/>
              </a:highlight>
              <a:latin typeface="Segoe UI" panose="020B0502040204020203" pitchFamily="34" charset="0"/>
            </a:endParaRPr>
          </a:p>
          <a:p>
            <a:pPr algn="l" rtl="0" fontAlgn="base"/>
            <a:r>
              <a:rPr lang="en-US" sz="1800" b="0" i="1" u="sng">
                <a:solidFill>
                  <a:srgbClr val="000000"/>
                </a:solidFill>
                <a:effectLst/>
                <a:highlight>
                  <a:srgbClr val="FFFFFF"/>
                </a:highlight>
                <a:latin typeface="Arial" panose="020B0604020202020204" pitchFamily="34" charset="0"/>
              </a:rPr>
              <a:t>Possible Set-ups for this exploration:</a:t>
            </a:r>
            <a:r>
              <a:rPr lang="en-US" sz="1800" b="0" i="0">
                <a:solidFill>
                  <a:srgbClr val="000000"/>
                </a:solidFill>
                <a:effectLst/>
                <a:highlight>
                  <a:srgbClr val="FFFFFF"/>
                </a:highlight>
                <a:latin typeface="Arial" panose="020B0604020202020204" pitchFamily="34" charset="0"/>
              </a:rPr>
              <a:t> </a:t>
            </a:r>
            <a:endParaRPr lang="en-US" sz="2800"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Although we recommend participants read both articles to develop a deeper understanding of the driving question board, due to time constraints, facilitators may choose to jigsaw the reading of the articles. Allow ample time for groups to discuss the articles they read. As the groups are sharing the findings from their articles, they should add to their responses of the focus questions.</a:t>
            </a:r>
            <a:endParaRPr lang="en-US" sz="2800" b="0" i="0">
              <a:solidFill>
                <a:srgbClr val="000000"/>
              </a:solidFill>
              <a:effectLst/>
              <a:highlight>
                <a:srgbClr val="FFFFFF"/>
              </a:highlight>
              <a:latin typeface="Segoe UI" panose="020B0502040204020203" pitchFamily="34" charset="0"/>
            </a:endParaRPr>
          </a:p>
          <a:p>
            <a:endParaRPr lang="en-US" b="0" i="0">
              <a:solidFill>
                <a:srgbClr val="000000"/>
              </a:solidFill>
              <a:effectLst/>
              <a:highlight>
                <a:srgbClr val="FFFFFF"/>
              </a:highlight>
              <a:latin typeface="Segoe UI" panose="020B0502040204020203" pitchFamily="34" charset="0"/>
              <a:cs typeface="Arial" panose="020B0604020202020204" pitchFamily="34" charset="0"/>
            </a:endParaRPr>
          </a:p>
          <a:p>
            <a:r>
              <a:rPr lang="en-US" b="1">
                <a:latin typeface="Arial" panose="020B0604020202020204" pitchFamily="34" charset="0"/>
                <a:cs typeface="Arial" panose="020B0604020202020204" pitchFamily="34" charset="0"/>
              </a:rPr>
              <a:t>References:</a:t>
            </a:r>
          </a:p>
          <a:p>
            <a:r>
              <a:rPr lang="en-US" err="1">
                <a:latin typeface="Arial" panose="020B0604020202020204" pitchFamily="34" charset="0"/>
                <a:cs typeface="Arial" panose="020B0604020202020204" pitchFamily="34" charset="0"/>
              </a:rPr>
              <a:t>Weizman</a:t>
            </a:r>
            <a:r>
              <a:rPr lang="en-US" b="0" i="0">
                <a:solidFill>
                  <a:srgbClr val="000000"/>
                </a:solidFill>
                <a:effectLst/>
                <a:latin typeface="Arial" panose="020B0604020202020204" pitchFamily="34" charset="0"/>
                <a:cs typeface="Arial" panose="020B0604020202020204" pitchFamily="34" charset="0"/>
              </a:rPr>
              <a:t>, A., </a:t>
            </a:r>
            <a:r>
              <a:rPr lang="en-US">
                <a:latin typeface="Arial" panose="020B0604020202020204" pitchFamily="34" charset="0"/>
                <a:cs typeface="Arial" panose="020B0604020202020204" pitchFamily="34" charset="0"/>
              </a:rPr>
              <a:t>Shwartz</a:t>
            </a:r>
            <a:r>
              <a:rPr lang="en-US" b="0" i="0">
                <a:solidFill>
                  <a:srgbClr val="000000"/>
                </a:solidFill>
                <a:effectLst/>
                <a:latin typeface="Arial" panose="020B0604020202020204" pitchFamily="34" charset="0"/>
                <a:cs typeface="Arial" panose="020B0604020202020204" pitchFamily="34" charset="0"/>
              </a:rPr>
              <a:t>, Y. &amp; </a:t>
            </a:r>
            <a:r>
              <a:rPr lang="en-US" err="1">
                <a:latin typeface="Arial" panose="020B0604020202020204" pitchFamily="34" charset="0"/>
                <a:cs typeface="Arial" panose="020B0604020202020204" pitchFamily="34" charset="0"/>
              </a:rPr>
              <a:t>Fortus</a:t>
            </a:r>
            <a:r>
              <a:rPr lang="en-US" b="0" i="0">
                <a:solidFill>
                  <a:srgbClr val="000000"/>
                </a:solidFill>
                <a:effectLst/>
                <a:latin typeface="Arial" panose="020B0604020202020204" pitchFamily="34" charset="0"/>
                <a:cs typeface="Arial" panose="020B0604020202020204" pitchFamily="34" charset="0"/>
              </a:rPr>
              <a:t>, D., (2008, November).The Driving Question Board. </a:t>
            </a:r>
            <a:r>
              <a:rPr lang="en-US" b="0" i="1">
                <a:solidFill>
                  <a:srgbClr val="000000"/>
                </a:solidFill>
                <a:effectLst/>
                <a:latin typeface="Arial" panose="020B0604020202020204" pitchFamily="34" charset="0"/>
                <a:cs typeface="Arial" panose="020B0604020202020204" pitchFamily="34" charset="0"/>
              </a:rPr>
              <a:t>The Science Teacher, 33-37</a:t>
            </a:r>
            <a:r>
              <a:rPr lang="en-US" b="0" i="0">
                <a:solidFill>
                  <a:srgbClr val="000000"/>
                </a:solidFill>
                <a:effectLst/>
                <a:latin typeface="Arial" panose="020B0604020202020204" pitchFamily="34" charset="0"/>
                <a:cs typeface="Arial" panose="020B0604020202020204" pitchFamily="34" charset="0"/>
              </a:rPr>
              <a:t>.</a:t>
            </a:r>
          </a:p>
          <a:p>
            <a:endParaRPr lang="en-US" b="0" i="0">
              <a:solidFill>
                <a:srgbClr val="000000"/>
              </a:solidFill>
              <a:effectLst/>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OpenSciEd. (n.d.). </a:t>
            </a:r>
            <a:r>
              <a:rPr lang="en-US" b="0" i="1">
                <a:solidFill>
                  <a:srgbClr val="000000"/>
                </a:solidFill>
                <a:effectLst/>
                <a:latin typeface="Arial" panose="020B0604020202020204" pitchFamily="34" charset="0"/>
                <a:cs typeface="Arial" panose="020B0604020202020204" pitchFamily="34" charset="0"/>
              </a:rPr>
              <a:t>On Demand Teacher Support: Driving Question Board</a:t>
            </a:r>
            <a:r>
              <a:rPr lang="en-US" b="0" i="0">
                <a:solidFill>
                  <a:srgbClr val="000000"/>
                </a:solidFill>
                <a:effectLst/>
                <a:latin typeface="Arial" panose="020B0604020202020204" pitchFamily="34" charset="0"/>
                <a:cs typeface="Arial" panose="020B0604020202020204" pitchFamily="34" charset="0"/>
              </a:rPr>
              <a:t>. OpenSciEd Professional Learning. https://www.openscied.org/professional-learning/on-demand-teacher-support/driving-question-board/. </a:t>
            </a:r>
          </a:p>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The Council of Chief State School Officers has defined formative assessment as a “planned ongoing process used by all students and teachers during learning and teaching to elicit and use evidence of student learning to improve student understanding of intended disciplinary learning outcomes and support students to become self-directed learners.” Take some time to read the definition closely several times.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Questions: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What key words jump out at you in this definition?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Does anything in the definition surprise you?</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does this definition align to your current schema for formative assessment?</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Lead a whole group discussion as you think through these questions. This could be a great opportunity to refer back to the poster with their initial ideas to see how they align to this definition.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For more information on this definition, including the reasoning behind it, refer to this document: </a:t>
            </a:r>
            <a:r>
              <a:rPr lang="en-US" sz="1800" i="1" u="sng">
                <a:solidFill>
                  <a:srgbClr val="0000FF"/>
                </a:solidFill>
                <a:effectLst/>
                <a:latin typeface="Arial" panose="020B0604020202020204" pitchFamily="34" charset="0"/>
                <a:ea typeface="Calibri" panose="020F0502020204030204" pitchFamily="34" charset="0"/>
                <a:hlinkClick r:id="rId3"/>
              </a:rPr>
              <a:t>https://ccsso.org/resource-library/revising-definition-formative-assessment</a:t>
            </a:r>
            <a:endParaRPr lang="en-US">
              <a:ea typeface="Calibri"/>
              <a:cs typeface="Calibri"/>
            </a:endParaRPr>
          </a:p>
        </p:txBody>
      </p:sp>
    </p:spTree>
    <p:extLst>
      <p:ext uri="{BB962C8B-B14F-4D97-AF65-F5344CB8AC3E}">
        <p14:creationId xmlns:p14="http://schemas.microsoft.com/office/powerpoint/2010/main" val="9994892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a:effectLst/>
                <a:latin typeface="Arial" panose="020B0604020202020204" pitchFamily="34" charset="0"/>
                <a:ea typeface="Calibri" panose="020F0502020204030204" pitchFamily="34" charset="0"/>
              </a:rPr>
              <a:t>Explain: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a:effectLst/>
                <a:latin typeface="Arial" panose="020B0604020202020204" pitchFamily="34" charset="0"/>
                <a:ea typeface="Arial" panose="020B0604020202020204" pitchFamily="34" charset="0"/>
              </a:rPr>
              <a:t>Formative assessment refers to assessment for learning rather than assessment of learning, allowing teachers to use knowledge of student understandings to inform their ongoing instruction (Black, 1993). Ruiz Primo and </a:t>
            </a:r>
            <a:r>
              <a:rPr lang="en-US" sz="1100" err="1">
                <a:effectLst/>
                <a:latin typeface="Arial" panose="020B0604020202020204" pitchFamily="34" charset="0"/>
                <a:ea typeface="Arial" panose="020B0604020202020204" pitchFamily="34" charset="0"/>
              </a:rPr>
              <a:t>Furtak</a:t>
            </a:r>
            <a:r>
              <a:rPr lang="en-US" sz="1100">
                <a:effectLst/>
                <a:latin typeface="Arial" panose="020B0604020202020204" pitchFamily="34" charset="0"/>
                <a:ea typeface="Arial" panose="020B0604020202020204" pitchFamily="34" charset="0"/>
              </a:rPr>
              <a:t> claim that formative assessments can be seen as falling on a continuum from formal to informal. They define informal formative assessments as ongoing strategies that help teachers acquire information from students that can immediately be used in instruction. We are going to take some time to read this research brief: The Informal Formative Assessment Cycle as a Model for Teacher Practice. As you read, respond to the following questions in </a:t>
            </a:r>
            <a:r>
              <a:rPr lang="en-US" sz="1100" u="sng">
                <a:effectLst/>
                <a:latin typeface="Arial" panose="020B0604020202020204" pitchFamily="34" charset="0"/>
                <a:ea typeface="Arial" panose="020B0604020202020204" pitchFamily="34" charset="0"/>
              </a:rPr>
              <a:t>Session D: Notes</a:t>
            </a:r>
            <a:r>
              <a:rPr lang="en-US" sz="1100">
                <a:effectLst/>
                <a:latin typeface="Arial" panose="020B0604020202020204" pitchFamily="34" charset="0"/>
                <a:ea typeface="Arial" panose="020B0604020202020204" pitchFamily="34" charset="0"/>
              </a:rPr>
              <a:t> of your participant packet. </a:t>
            </a:r>
          </a:p>
          <a:p>
            <a:pPr marL="0" marR="0">
              <a:spcBef>
                <a:spcPts val="0"/>
              </a:spcBef>
              <a:spcAft>
                <a:spcPts val="0"/>
              </a:spcAft>
            </a:pPr>
            <a:r>
              <a:rPr lang="en-US" sz="1100">
                <a:effectLst/>
                <a:latin typeface="Arial" panose="020B0604020202020204" pitchFamily="34" charset="0"/>
                <a:ea typeface="Arial" panose="020B0604020202020204" pitchFamily="34" charset="0"/>
              </a:rPr>
              <a:t> </a:t>
            </a:r>
          </a:p>
          <a:p>
            <a:pPr marL="342900" marR="0" lvl="0" indent="-342900">
              <a:spcBef>
                <a:spcPts val="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rPr>
              <a:t>How might the driving question board be used to give voice to all students in an informal assessment? </a:t>
            </a:r>
            <a:endParaRPr lang="en-US" sz="11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rPr>
              <a:t>What support do teachers need to enact robust informal formative assessment in their classrooms?</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b="1" i="1">
                <a:effectLst/>
                <a:latin typeface="Arial" panose="020B0604020202020204" pitchFamily="34" charset="0"/>
                <a:ea typeface="Calibri" panose="020F0502020204030204" pitchFamily="34" charset="0"/>
              </a:rPr>
              <a:t>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b="1" i="1">
                <a:effectLst/>
                <a:latin typeface="Arial" panose="020B0604020202020204" pitchFamily="34" charset="0"/>
                <a:ea typeface="Calibri" panose="020F0502020204030204" pitchFamily="34" charset="0"/>
              </a:rPr>
              <a:t>Facilitator Note:</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Allow participants to discuss their findings with their small groups before sharing them out in whole group.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Listen for:</a:t>
            </a:r>
            <a:endParaRPr lang="en-US" sz="1100">
              <a:effectLst/>
              <a:latin typeface="Arial" panose="020B0604020202020204" pitchFamily="34" charset="0"/>
              <a:ea typeface="Arial" panose="020B0604020202020204" pitchFamily="34" charset="0"/>
            </a:endParaRPr>
          </a:p>
          <a:p>
            <a:pPr marL="0" marR="0" lvl="0" indent="0">
              <a:spcBef>
                <a:spcPts val="0"/>
              </a:spcBef>
              <a:spcAft>
                <a:spcPts val="0"/>
              </a:spcAft>
              <a:buFont typeface="Symbol" panose="05050102010706020507" pitchFamily="18" charset="2"/>
              <a:buNone/>
              <a:tabLst>
                <a:tab pos="457200" algn="l"/>
              </a:tabLst>
            </a:pPr>
            <a:endParaRPr lang="en-US" sz="1100" b="1" i="1">
              <a:effectLst/>
              <a:latin typeface="Arial" panose="020B060402020202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tabLst>
                <a:tab pos="457200" algn="l"/>
              </a:tabLst>
            </a:pPr>
            <a:r>
              <a:rPr lang="en-US" sz="1100" b="1" i="1">
                <a:effectLst/>
                <a:latin typeface="Arial" panose="020B0604020202020204" pitchFamily="34" charset="0"/>
                <a:ea typeface="Calibri" panose="020F0502020204030204" pitchFamily="34" charset="0"/>
              </a:rPr>
              <a:t>How might the driving question board be used to give voice to all students in an informal assessment? </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Gives students the chance to get meaningful feedback in a low-stakes environment, which supports their learning and helps them develop confidence in their ability to express their understanding.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Gives voice to all students to fully engage students in inquiry-based lessons and effectively implement informal formative assessment practices with them.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Welcomes and integrates students' own experiences as part of the learning environment and development of knowledge.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Reveals the thinking of the students in that moment of time providing teacher with information about initial and growing science ideas of students.</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Revisiting the DQB often gives students an opportunity to answer their questions, elaborate on their responses, and promotes explaining and argumentation through the sensemaking of a phenomenon.</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tabLst>
                <a:tab pos="457200" algn="l"/>
              </a:tabLst>
            </a:pPr>
            <a:r>
              <a:rPr lang="en-US" sz="1100" b="1" i="1">
                <a:effectLst/>
                <a:latin typeface="Arial" panose="020B0604020202020204" pitchFamily="34" charset="0"/>
                <a:ea typeface="Calibri" panose="020F0502020204030204" pitchFamily="34" charset="0"/>
              </a:rPr>
              <a:t>What support do teachers need to enact robust informal formative assessment in their classrooms?</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Formal vs informal assessment strategies (refer to chart)</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1100" i="1">
                <a:effectLst/>
                <a:latin typeface="Arial" panose="020B0604020202020204" pitchFamily="34" charset="0"/>
                <a:ea typeface="Calibri" panose="020F0502020204030204" pitchFamily="34" charset="0"/>
              </a:rPr>
              <a:t>Teacher must have practice to react on the fly by recognizing students' responses and comparing them to accepted scientific ideas. </a:t>
            </a:r>
            <a:endParaRPr lang="en-US" sz="1100">
              <a:effectLst/>
              <a:latin typeface="Arial" panose="020B0604020202020204" pitchFamily="34" charset="0"/>
              <a:ea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1371600" algn="l"/>
              </a:tabLst>
            </a:pPr>
            <a:r>
              <a:rPr lang="en-US" sz="1100" i="1">
                <a:effectLst/>
                <a:latin typeface="Arial" panose="020B0604020202020204" pitchFamily="34" charset="0"/>
                <a:ea typeface="Calibri" panose="020F0502020204030204" pitchFamily="34" charset="0"/>
              </a:rPr>
              <a:t>Teacher repeats and revoice students' responses.</a:t>
            </a:r>
            <a:endParaRPr lang="en-US" sz="1100">
              <a:effectLst/>
              <a:latin typeface="Arial" panose="020B0604020202020204" pitchFamily="34" charset="0"/>
              <a:ea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1371600" algn="l"/>
              </a:tabLst>
            </a:pPr>
            <a:r>
              <a:rPr lang="en-US" sz="1100" i="1">
                <a:effectLst/>
                <a:latin typeface="Arial" panose="020B0604020202020204" pitchFamily="34" charset="0"/>
                <a:ea typeface="Calibri" panose="020F0502020204030204" pitchFamily="34" charset="0"/>
              </a:rPr>
              <a:t>Teacher must ask students to elaborate/explain and prompts argumentation.</a:t>
            </a:r>
            <a:endParaRPr lang="en-US" sz="1100">
              <a:effectLst/>
              <a:latin typeface="Arial" panose="020B0604020202020204" pitchFamily="34" charset="0"/>
              <a:ea typeface="Arial" panose="020B0604020202020204" pitchFamily="34" charset="0"/>
            </a:endParaRPr>
          </a:p>
          <a:p>
            <a:pPr marL="1143000" marR="0" lvl="2" indent="-228600">
              <a:spcBef>
                <a:spcPts val="0"/>
              </a:spcBef>
              <a:spcAft>
                <a:spcPts val="0"/>
              </a:spcAft>
              <a:buFont typeface="Wingdings" panose="05000000000000000000" pitchFamily="2" charset="2"/>
              <a:buChar char=""/>
              <a:tabLst>
                <a:tab pos="1371600" algn="l"/>
              </a:tabLst>
            </a:pPr>
            <a:r>
              <a:rPr lang="en-US" sz="1100" i="1">
                <a:effectLst/>
                <a:latin typeface="Arial" panose="020B0604020202020204" pitchFamily="34" charset="0"/>
                <a:ea typeface="Calibri" panose="020F0502020204030204" pitchFamily="34" charset="0"/>
              </a:rPr>
              <a:t>Teacher makes immediate use of information from the students during the ongoing classroom narrative. </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ESRU Cycle:  Teacher elicits response, student responds, teacher recognized student response, teacher uses student response</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i="1">
                <a:effectLst/>
                <a:latin typeface="Arial" panose="020B0604020202020204" pitchFamily="34" charset="0"/>
                <a:ea typeface="Calibri" panose="020F0502020204030204" pitchFamily="34" charset="0"/>
                <a:cs typeface="Times New Roman" panose="02020603050405020304" pitchFamily="18" charset="0"/>
              </a:rPr>
              <a:t>For teachers less attention is given to rote procedure in the science classroom, and more attention to knowledge generation for students to fully experience scientific inquiry. </a:t>
            </a:r>
            <a:endParaRPr lang="en-US" sz="1100">
              <a:effectLst/>
              <a:latin typeface="Arial" panose="020B0604020202020204" pitchFamily="34" charset="0"/>
              <a:ea typeface="Arial" panose="020B0604020202020204" pitchFamily="34" charset="0"/>
              <a:cs typeface="Times New Roman" panose="02020603050405020304" pitchFamily="18" charset="0"/>
            </a:endParaRPr>
          </a:p>
          <a:p>
            <a:r>
              <a:rPr lang="en-US" sz="1100" i="1">
                <a:effectLst/>
                <a:latin typeface="Arial" panose="020B0604020202020204" pitchFamily="34" charset="0"/>
                <a:ea typeface="Calibri" panose="020F0502020204030204" pitchFamily="34" charset="0"/>
              </a:rPr>
              <a:t>It is essential for teachers to be able to take students ideas and use them to inform instruction and guide learning based on their existing understandings.</a:t>
            </a:r>
          </a:p>
          <a:p>
            <a:endParaRPr lang="en-US" sz="1100" i="1">
              <a:effectLst/>
              <a:latin typeface="Arial" panose="020B0604020202020204" pitchFamily="34" charset="0"/>
              <a:ea typeface="Calibri" panose="020F0502020204030204" pitchFamily="34" charset="0"/>
            </a:endParaRPr>
          </a:p>
          <a:p>
            <a:r>
              <a:rPr lang="en-US"/>
              <a:t>De </a:t>
            </a:r>
            <a:r>
              <a:rPr lang="en-US" err="1"/>
              <a:t>Leo’n</a:t>
            </a:r>
            <a:r>
              <a:rPr lang="en-US"/>
              <a:t>, Vanessa &amp; Allen, Annie. </a:t>
            </a:r>
            <a:r>
              <a:rPr lang="en-US" b="0" i="0">
                <a:solidFill>
                  <a:srgbClr val="5C498D"/>
                </a:solidFill>
                <a:effectLst/>
                <a:latin typeface="Arial" panose="020B0604020202020204" pitchFamily="34" charset="0"/>
                <a:cs typeface="Arial" panose="020B0604020202020204" pitchFamily="34" charset="0"/>
              </a:rPr>
              <a:t>(2015, May). Practice Brief 16: </a:t>
            </a:r>
            <a:r>
              <a:rPr lang="en-US" b="0" i="1">
                <a:solidFill>
                  <a:srgbClr val="5C498D"/>
                </a:solidFill>
                <a:effectLst/>
                <a:latin typeface="Arial" panose="020B0604020202020204" pitchFamily="34" charset="0"/>
                <a:cs typeface="Arial" panose="020B0604020202020204" pitchFamily="34" charset="0"/>
              </a:rPr>
              <a:t>The Informal Formative Assessment Cycle as a Model for Teacher Practice. </a:t>
            </a:r>
            <a:r>
              <a:rPr lang="en-US" b="0" i="0">
                <a:solidFill>
                  <a:srgbClr val="5C498D"/>
                </a:solidFill>
                <a:effectLst/>
                <a:latin typeface="Arial" panose="020B0604020202020204" pitchFamily="34" charset="0"/>
                <a:cs typeface="Arial" panose="020B0604020202020204" pitchFamily="34" charset="0"/>
              </a:rPr>
              <a:t>Stem Teaching Tools. https://stemteachingtools.org/assets/landscapes/STEM-Teaching-Tool-16-Informal-formative-assessment.pdf. </a:t>
            </a:r>
            <a:endParaRPr lang="en-US"/>
          </a:p>
        </p:txBody>
      </p:sp>
    </p:spTree>
    <p:extLst>
      <p:ext uri="{BB962C8B-B14F-4D97-AF65-F5344CB8AC3E}">
        <p14:creationId xmlns:p14="http://schemas.microsoft.com/office/powerpoint/2010/main" val="2028240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a:effectLst/>
                <a:latin typeface="Arial" panose="020B0604020202020204" pitchFamily="34" charset="0"/>
                <a:ea typeface="Calibri" panose="020F0502020204030204" pitchFamily="34" charset="0"/>
              </a:rPr>
              <a:t>Explain:</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a:effectLst/>
                <a:latin typeface="Arial" panose="020B0604020202020204" pitchFamily="34" charset="0"/>
                <a:ea typeface="Calibri" panose="020F0502020204030204" pitchFamily="34" charset="0"/>
              </a:rPr>
              <a:t>On the screen you will see a graphic developed by the Kentucky Department of Education on the formative assessment process. As you examine this graphic, respond to the prompt in your </a:t>
            </a:r>
            <a:r>
              <a:rPr lang="en-US" sz="1100" u="sng">
                <a:effectLst/>
                <a:latin typeface="Arial" panose="020B0604020202020204" pitchFamily="34" charset="0"/>
                <a:ea typeface="Calibri" panose="020F0502020204030204" pitchFamily="34" charset="0"/>
              </a:rPr>
              <a:t>Session D: Notes</a:t>
            </a:r>
            <a:r>
              <a:rPr lang="en-US" sz="1100">
                <a:effectLst/>
                <a:latin typeface="Arial" panose="020B0604020202020204" pitchFamily="34" charset="0"/>
                <a:ea typeface="Calibri" panose="020F0502020204030204" pitchFamily="34" charset="0"/>
              </a:rPr>
              <a:t> section of your participant packet. How might the driving question board support the formative assessment process as described in the graphic?</a:t>
            </a:r>
            <a:endParaRPr lang="en-US" sz="1100">
              <a:effectLst/>
              <a:latin typeface="Arial" panose="020B0604020202020204" pitchFamily="34" charset="0"/>
              <a:ea typeface="Arial" panose="020B0604020202020204" pitchFamily="34" charset="0"/>
            </a:endParaRPr>
          </a:p>
          <a:p>
            <a:pPr marL="228600" marR="0">
              <a:spcBef>
                <a:spcPts val="0"/>
              </a:spcBef>
              <a:spcAft>
                <a:spcPts val="0"/>
              </a:spcAft>
            </a:pPr>
            <a:r>
              <a:rPr lang="en-US" sz="1100" b="1">
                <a:effectLst/>
                <a:latin typeface="Arial" panose="020B0604020202020204" pitchFamily="34" charset="0"/>
                <a:ea typeface="Calibri" panose="020F0502020204030204" pitchFamily="34" charset="0"/>
              </a:rPr>
              <a:t>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b="1" i="1">
                <a:effectLst/>
                <a:latin typeface="Arial" panose="020B0604020202020204" pitchFamily="34" charset="0"/>
                <a:ea typeface="Calibri" panose="020F0502020204030204" pitchFamily="34" charset="0"/>
              </a:rPr>
              <a:t>Facilitator Note:</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Allow participants to share their thinking, first in small groups, then as a whole group.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 </a:t>
            </a:r>
            <a:endParaRPr lang="en-US" sz="1100">
              <a:effectLst/>
              <a:latin typeface="Arial" panose="020B0604020202020204" pitchFamily="34" charset="0"/>
              <a:ea typeface="Arial" panose="020B0604020202020204" pitchFamily="34" charset="0"/>
            </a:endParaRPr>
          </a:p>
          <a:p>
            <a:pPr marL="0" marR="0">
              <a:spcBef>
                <a:spcPts val="0"/>
              </a:spcBef>
              <a:spcAft>
                <a:spcPts val="0"/>
              </a:spcAft>
            </a:pPr>
            <a:r>
              <a:rPr lang="en-US" sz="1100" i="1">
                <a:effectLst/>
                <a:latin typeface="Arial" panose="020B0604020202020204" pitchFamily="34" charset="0"/>
                <a:ea typeface="Calibri" panose="020F0502020204030204" pitchFamily="34" charset="0"/>
              </a:rPr>
              <a:t>Listen for:</a:t>
            </a:r>
            <a:endParaRPr lang="en-US" sz="11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100" i="1">
                <a:effectLst/>
                <a:latin typeface="Arial" panose="020B0604020202020204" pitchFamily="34" charset="0"/>
                <a:ea typeface="Calibri" panose="020F0502020204030204" pitchFamily="34" charset="0"/>
              </a:rPr>
              <a:t>Where am I going:  </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Launching the phenomenon.</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Eliciting students’ ideas and questions on the DQB.</a:t>
            </a:r>
            <a:endParaRPr lang="en-US" sz="11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100" i="1">
                <a:effectLst/>
                <a:latin typeface="Arial" panose="020B0604020202020204" pitchFamily="34" charset="0"/>
                <a:ea typeface="Calibri" panose="020F0502020204030204" pitchFamily="34" charset="0"/>
              </a:rPr>
              <a:t>Where am I now:  </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When initial ideas are revealed on the DQB.</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Go back to the driving question board to answer questions making sense of the phenomenon.</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New questions added.</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Evidence revealed to support claims.</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Informal and formal checks of student learning.</a:t>
            </a:r>
            <a:endParaRPr lang="en-US" sz="11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100" i="1">
                <a:effectLst/>
                <a:latin typeface="Arial" panose="020B0604020202020204" pitchFamily="34" charset="0"/>
                <a:ea typeface="Calibri" panose="020F0502020204030204" pitchFamily="34" charset="0"/>
              </a:rPr>
              <a:t>Where to next:  </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Linking the previous learning to the current learning.</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The science ideas that are being developed.</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Tie learning back to the overall driving question.</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Science ideas may need to be revisited.</a:t>
            </a:r>
            <a:endParaRPr lang="en-US" sz="110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rPr>
              <a:t>New questions continue to be added as students grow in their science ideas.</a:t>
            </a:r>
            <a:endParaRPr lang="en-US" sz="11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568084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This graphic shows the process and components of the driving question board. Based on this DQB poster, in what ways could the driving question board be used as a formative assessment?</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Take a moment for the participants to look over this graphic carefully as they discuss the question in small groups, then allow them to share it out in whole group. You can print these out and supply each participant with one to hang in their classroom. </a:t>
            </a:r>
            <a:endParaRPr lang="en-US"/>
          </a:p>
        </p:txBody>
      </p:sp>
    </p:spTree>
    <p:extLst>
      <p:ext uri="{BB962C8B-B14F-4D97-AF65-F5344CB8AC3E}">
        <p14:creationId xmlns:p14="http://schemas.microsoft.com/office/powerpoint/2010/main" val="1029829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d86d166ed_0_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5d86d166ed_0_7: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to think about your experience by responding to the following question in the </a:t>
            </a:r>
            <a:r>
              <a:rPr lang="en-US" sz="1800" u="sng">
                <a:effectLst/>
                <a:latin typeface="Arial" panose="020B0604020202020204" pitchFamily="34" charset="0"/>
                <a:ea typeface="Calibri" panose="020F0502020204030204" pitchFamily="34" charset="0"/>
              </a:rPr>
              <a:t>Session D: Notes</a:t>
            </a:r>
            <a:r>
              <a:rPr lang="en-US" sz="1800">
                <a:effectLst/>
                <a:latin typeface="Arial" panose="020B0604020202020204" pitchFamily="34" charset="0"/>
                <a:ea typeface="Calibri" panose="020F0502020204030204" pitchFamily="34" charset="0"/>
              </a:rPr>
              <a:t> section.</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be used as a formative assessment tool to foster an equitable learning community?</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Allow time for the participants to respond to the prompt in their participant packet. You may want to allow them to discuss their responses as a small group, then as a whole group once they have time to write down their individual thoughts.</a:t>
            </a:r>
            <a:endParaRPr/>
          </a:p>
        </p:txBody>
      </p:sp>
    </p:spTree>
    <p:extLst>
      <p:ext uri="{BB962C8B-B14F-4D97-AF65-F5344CB8AC3E}">
        <p14:creationId xmlns:p14="http://schemas.microsoft.com/office/powerpoint/2010/main" val="971492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As with anything new, the temptation to give up is a common one, and nobody is exempt. Thomas Edison said, “Many of life’s failures are people who did not realize how close they were to success when they gave up.” On the screen you will see some common barriers to implementing a driving question board in the classroom. Since the DQB can be such a positive instructional move in the classroom, it is important to think about how you might overcome those barriers, rather than giving up on it. Along with the barrier, you will see some ideas to combat that barrier. In addition to these, find other teachers that have been using a DQB and talk to them for ideas and solutions to barriers.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39033113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Continue to provide participants time to discuss through these barriers and ways to overcome implementing a DQB within their science classroom.</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Open discussion on other barriers participants anticipate and work through those together.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3982216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The driving question board can be used as a formative assessment tool to foster an equitable learning community. In summary a driving question board can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Read aloud or allow participants to read as you advance through these shared understandings the group should have on the purpose of the driving question.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6674404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Share that as we are completing session D, you should be able to answer the following questions: </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be used as a formative assessment tool?</a:t>
            </a:r>
            <a:endParaRPr lang="en-US" sz="1800">
              <a:effectLst/>
              <a:latin typeface="Arial" panose="020B0604020202020204" pitchFamily="34" charset="0"/>
              <a:ea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rPr>
              <a:t>How can the driving question board be used to foster an equitable learning community?</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Take a moment to look over your notes and summarize your learning by adding to your “meta moment” response at the beginning of this session.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Pause and see if anyone has a clarifying question they would like to ask before moving onto their reflection. Check the “Parking Lot” to address questions posted. Group questions by common categories to help save on time. Keep note of the questions that are not addressed in this session to be addressed later in another session.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11953119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Hopefully you have implemented your driving question board with your students and are ready to reflect on that experience. As you look at the DQB created by your students, can you think of any science ideas or lack of ideas that the DQB revealed? Consider how you might use the DQB all throughout the unit for formative assessment and eliciting student evidence of sensemaking.   Record your ideas in </a:t>
            </a:r>
            <a:r>
              <a:rPr lang="en-US" sz="1800" u="sng">
                <a:effectLst/>
                <a:latin typeface="Arial" panose="020B0604020202020204" pitchFamily="34" charset="0"/>
                <a:ea typeface="Calibri" panose="020F0502020204030204" pitchFamily="34" charset="0"/>
              </a:rPr>
              <a:t>Session D: Next Steps-Considerations for Implementation</a:t>
            </a: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b="1" i="1">
                <a:effectLst/>
                <a:latin typeface="Arial" panose="020B0604020202020204" pitchFamily="34" charset="0"/>
                <a:ea typeface="Calibri" panose="020F0502020204030204" pitchFamily="34" charset="0"/>
              </a:rPr>
              <a:t>Facilitator Note: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You may request that participants bring a picture of the DQB they implemented with their students to share with the group. Allow time for the participants to review the DQB created by students and plan for how they may continue to use it in their learning progressions. </a:t>
            </a:r>
            <a:endParaRPr lang="en-US" sz="1800">
              <a:effectLst/>
              <a:latin typeface="Arial" panose="020B0604020202020204" pitchFamily="34" charset="0"/>
              <a:ea typeface="Arial" panose="020B0604020202020204" pitchFamily="34" charset="0"/>
            </a:endParaRPr>
          </a:p>
          <a:p>
            <a:endParaRPr lang="en-US"/>
          </a:p>
        </p:txBody>
      </p:sp>
    </p:spTree>
    <p:extLst>
      <p:ext uri="{BB962C8B-B14F-4D97-AF65-F5344CB8AC3E}">
        <p14:creationId xmlns:p14="http://schemas.microsoft.com/office/powerpoint/2010/main" val="216784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algn="l" rtl="0" fontAlgn="base"/>
            <a:r>
              <a:rPr lang="en-US" sz="1800" b="1" i="0">
                <a:solidFill>
                  <a:srgbClr val="000000"/>
                </a:solidFill>
                <a:effectLst/>
                <a:highlight>
                  <a:srgbClr val="FFFFFF"/>
                </a:highlight>
                <a:latin typeface="Arial" panose="020B0604020202020204" pitchFamily="34" charset="0"/>
              </a:rPr>
              <a:t>Explain:</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We are going to share our thoughts on the focus questions in small groups. As you discuss, add on to one another’s thoughts or ask clarifying questions. Point out evidence from the articles to support your thinking. </a:t>
            </a:r>
            <a:endParaRPr lang="en-US" b="0" i="0">
              <a:solidFill>
                <a:srgbClr val="000000"/>
              </a:solidFill>
              <a:effectLst/>
              <a:highlight>
                <a:srgbClr val="FFFFFF"/>
              </a:highlight>
              <a:latin typeface="Segoe UI" panose="020B0502040204020203" pitchFamily="34" charset="0"/>
            </a:endParaRPr>
          </a:p>
          <a:p>
            <a:pPr algn="l" rtl="0" fontAlgn="base"/>
            <a:endParaRPr lang="en-US" sz="1200" b="1" i="1">
              <a:solidFill>
                <a:srgbClr val="000000"/>
              </a:solidFill>
              <a:effectLst/>
              <a:highlight>
                <a:srgbClr val="FFFFFF"/>
              </a:highlight>
              <a:latin typeface="Arial" panose="020B0604020202020204" pitchFamily="34" charset="0"/>
            </a:endParaRPr>
          </a:p>
          <a:p>
            <a:pPr algn="l" rtl="0" fontAlgn="base"/>
            <a:r>
              <a:rPr lang="en-US" sz="1200" b="1" i="1">
                <a:solidFill>
                  <a:srgbClr val="000000"/>
                </a:solidFill>
                <a:effectLst/>
                <a:highlight>
                  <a:srgbClr val="FFFFFF"/>
                </a:highlight>
                <a:latin typeface="Arial" panose="020B0604020202020204" pitchFamily="34" charset="0"/>
              </a:rPr>
              <a:t>Facilitator Note:</a:t>
            </a:r>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200" b="0" i="1">
                <a:solidFill>
                  <a:srgbClr val="000000"/>
                </a:solidFill>
                <a:effectLst/>
                <a:highlight>
                  <a:srgbClr val="FFFFFF"/>
                </a:highlight>
                <a:latin typeface="Arial" panose="020B0604020202020204" pitchFamily="34" charset="0"/>
              </a:rPr>
              <a:t>Provide time for some discussion in small groups. As participants share in small groups encourage participants to add on to one another’s thinking and clarify statements that are made.  As the discussion develops, anchor thoughts back to these documents and allow participants to point out what parts of the article that support their thinking.  </a:t>
            </a:r>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200" b="0" i="1">
                <a:solidFill>
                  <a:srgbClr val="000000"/>
                </a:solidFill>
                <a:effectLst/>
                <a:highlight>
                  <a:srgbClr val="FFFFFF"/>
                </a:highlight>
                <a:latin typeface="Arial" panose="020B0604020202020204" pitchFamily="34" charset="0"/>
              </a:rPr>
              <a:t>Here are some things to listen for while participants are engaged in discussing the focus questions.</a:t>
            </a:r>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buFont typeface="+mj-lt"/>
              <a:buAutoNum type="arabicPeriod"/>
            </a:pPr>
            <a:r>
              <a:rPr lang="en-US" sz="1200" b="0" i="1" u="sng">
                <a:solidFill>
                  <a:srgbClr val="000000"/>
                </a:solidFill>
                <a:effectLst/>
                <a:highlight>
                  <a:srgbClr val="FFFFFF"/>
                </a:highlight>
                <a:latin typeface="Arial" panose="020B0604020202020204" pitchFamily="34" charset="0"/>
              </a:rPr>
              <a:t>What is the driving question board?</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An instructional strategy used to facilitate students learning focused around a guided question anchored to an engaging phenomenon.</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Collective questions generated by students and the teacher at the start of the learning, grouped together by categories represented in a visible space in the room for all students to see.</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 place where connections are made between the investigations and the driving question.</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Allows for review of questions that have already been answered or additional student questions that may arise later on in the learning.</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 collection of relevant artifacts placed beside questions that are being answered throughout the learning experience.</a:t>
            </a:r>
            <a:r>
              <a:rPr lang="en-US" sz="1200" b="0" i="0">
                <a:solidFill>
                  <a:srgbClr val="000000"/>
                </a:solidFill>
                <a:effectLst/>
                <a:highlight>
                  <a:srgbClr val="FFFFFF"/>
                </a:highlight>
                <a:latin typeface="Arial" panose="020B0604020202020204" pitchFamily="34" charset="0"/>
              </a:rPr>
              <a:t> </a:t>
            </a:r>
          </a:p>
          <a:p>
            <a:pPr algn="l" rtl="0" fontAlgn="base"/>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buFont typeface="+mj-lt"/>
              <a:buAutoNum type="arabicPeriod" startAt="2"/>
            </a:pPr>
            <a:r>
              <a:rPr lang="en-US" sz="1200" b="0" i="1" u="sng">
                <a:solidFill>
                  <a:srgbClr val="000000"/>
                </a:solidFill>
                <a:effectLst/>
                <a:highlight>
                  <a:srgbClr val="FFFFFF"/>
                </a:highlight>
                <a:latin typeface="Arial" panose="020B0604020202020204" pitchFamily="34" charset="0"/>
              </a:rPr>
              <a:t>What is the purpose of the driving question board in the science classroom?</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Provides explicit connections between the various activities and the context set by the driving question. </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Organizes learning and serves as a road map that guides the student sensemaking as they work to figure out the anchoring phenomenon.</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Scaffolds the science and engineering practice of asking questions.</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Gives ownership to the community of learners. </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Provides a visual reminder and organizer for the students and teacher. </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Allows students to draw from their prior knowledge to make connections to newly learned concepts. </a:t>
            </a:r>
            <a:r>
              <a:rPr lang="en-US" sz="1200" b="0" i="0">
                <a:solidFill>
                  <a:srgbClr val="000000"/>
                </a:solidFill>
                <a:effectLst/>
                <a:highlight>
                  <a:srgbClr val="FFFFFF"/>
                </a:highlight>
                <a:latin typeface="Arial" panose="020B0604020202020204" pitchFamily="34" charset="0"/>
              </a:rPr>
              <a:t> </a:t>
            </a:r>
          </a:p>
          <a:p>
            <a:pPr algn="l" rtl="0" fontAlgn="base"/>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buFont typeface="+mj-lt"/>
              <a:buAutoNum type="arabicPeriod" startAt="3"/>
            </a:pPr>
            <a:r>
              <a:rPr lang="en-US" sz="1200" b="0" i="1" u="sng">
                <a:solidFill>
                  <a:srgbClr val="000000"/>
                </a:solidFill>
                <a:effectLst/>
                <a:highlight>
                  <a:srgbClr val="FFFFFF"/>
                </a:highlight>
                <a:latin typeface="Arial" panose="020B0604020202020204" pitchFamily="34" charset="0"/>
              </a:rPr>
              <a:t>How does the driving question board support equitable science classrooms?</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Engages all students in a common experience.</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Questions are generated by all students and categorized together.</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Values the diverse ideas and the backgrounds of all students.</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r>
              <a:rPr lang="en-US" sz="1200" b="0" i="1">
                <a:solidFill>
                  <a:srgbClr val="000000"/>
                </a:solidFill>
                <a:effectLst/>
                <a:highlight>
                  <a:srgbClr val="FFFFFF"/>
                </a:highlight>
                <a:latin typeface="Arial" panose="020B0604020202020204" pitchFamily="34" charset="0"/>
              </a:rPr>
              <a:t>Available to all students through the learning experience.</a:t>
            </a:r>
            <a:r>
              <a:rPr lang="en-US" sz="1200" b="0" i="0">
                <a:solidFill>
                  <a:srgbClr val="000000"/>
                </a:solidFill>
                <a:effectLst/>
                <a:highlight>
                  <a:srgbClr val="FFFFFF"/>
                </a:highlight>
                <a:latin typeface="Arial" panose="020B0604020202020204" pitchFamily="34" charset="0"/>
              </a:rPr>
              <a:t> </a:t>
            </a:r>
          </a:p>
          <a:p>
            <a:pPr algn="l" rtl="0" fontAlgn="base">
              <a:buFont typeface="+mj-lt"/>
              <a:buNone/>
            </a:pPr>
            <a:endParaRPr lang="en-US" sz="1200" b="0" i="0">
              <a:solidFill>
                <a:srgbClr val="000000"/>
              </a:solidFill>
              <a:effectLst/>
              <a:highlight>
                <a:srgbClr val="FFFFFF"/>
              </a:highlight>
              <a:latin typeface="Arial" panose="020B0604020202020204" pitchFamily="34" charset="0"/>
            </a:endParaRPr>
          </a:p>
          <a:p>
            <a:pPr algn="l" rtl="0" fontAlgn="base"/>
            <a:r>
              <a:rPr lang="en-US" sz="1200" b="1" i="0">
                <a:solidFill>
                  <a:srgbClr val="000000"/>
                </a:solidFill>
                <a:effectLst/>
                <a:highlight>
                  <a:srgbClr val="FFFFFF"/>
                </a:highlight>
                <a:latin typeface="Arial" panose="020B0604020202020204" pitchFamily="34" charset="0"/>
              </a:rPr>
              <a:t>Explain:</a:t>
            </a:r>
            <a:r>
              <a:rPr lang="en-US" sz="1200" b="0" i="0">
                <a:solidFill>
                  <a:srgbClr val="000000"/>
                </a:solidFill>
                <a:effectLst/>
                <a:highlight>
                  <a:srgbClr val="FFFFFF"/>
                </a:highlight>
                <a:latin typeface="Arial" panose="020B0604020202020204" pitchFamily="34" charset="0"/>
              </a:rPr>
              <a:t> </a:t>
            </a:r>
            <a:endParaRPr lang="en-US" sz="1800" b="0" i="0">
              <a:solidFill>
                <a:srgbClr val="000000"/>
              </a:solidFill>
              <a:effectLst/>
              <a:highlight>
                <a:srgbClr val="FFFFFF"/>
              </a:highlight>
              <a:latin typeface="Segoe UI" panose="020B0502040204020203" pitchFamily="34" charset="0"/>
            </a:endParaRPr>
          </a:p>
          <a:p>
            <a:pPr algn="l" rtl="0" fontAlgn="base"/>
            <a:r>
              <a:rPr lang="en-US" sz="1200" b="0" i="0">
                <a:solidFill>
                  <a:srgbClr val="000000"/>
                </a:solidFill>
                <a:effectLst/>
                <a:highlight>
                  <a:srgbClr val="FFFFFF"/>
                </a:highlight>
                <a:latin typeface="Arial" panose="020B0604020202020204" pitchFamily="34" charset="0"/>
              </a:rPr>
              <a:t>As we come back together as a group, we are going to synthesize our group’s thinking. (Advance the slide.) What common themes arose in your discussion? What wonders does your group have? </a:t>
            </a:r>
            <a:endParaRPr lang="en-US" sz="1800" b="0" i="0">
              <a:solidFill>
                <a:srgbClr val="000000"/>
              </a:solidFill>
              <a:effectLst/>
              <a:highlight>
                <a:srgbClr val="FFFFFF"/>
              </a:highlight>
              <a:latin typeface="Segoe UI" panose="020B0502040204020203" pitchFamily="34" charset="0"/>
            </a:endParaRPr>
          </a:p>
          <a:p>
            <a:pPr algn="l" rtl="0" fontAlgn="base"/>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200" b="1" i="1">
                <a:solidFill>
                  <a:srgbClr val="000000"/>
                </a:solidFill>
                <a:effectLst/>
                <a:highlight>
                  <a:srgbClr val="FFFFFF"/>
                </a:highlight>
                <a:latin typeface="Arial" panose="020B0604020202020204" pitchFamily="34" charset="0"/>
              </a:rPr>
              <a:t>Facilitator Note: </a:t>
            </a:r>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200" b="0" i="1">
                <a:solidFill>
                  <a:srgbClr val="000000"/>
                </a:solidFill>
                <a:effectLst/>
                <a:highlight>
                  <a:srgbClr val="FFFFFF"/>
                </a:highlight>
                <a:latin typeface="Arial" panose="020B0604020202020204" pitchFamily="34" charset="0"/>
              </a:rPr>
              <a:t>To make the thinking visible in the room, you might consider adding the group’s thinking to a poster. One poster could be “A DQB is…” and the other could be “The purposes of the DQB are...”.</a:t>
            </a:r>
            <a:r>
              <a:rPr lang="en-US" sz="12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endParaRPr/>
          </a:p>
        </p:txBody>
      </p:sp>
      <p:sp>
        <p:nvSpPr>
          <p:cNvPr id="392" name="Google Shape;392;g258e3d2d026_0_10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8e3d2d026_0_14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8e3d2d026_0_1479:notes"/>
          <p:cNvSpPr txBox="1">
            <a:spLocks noGrp="1"/>
          </p:cNvSpPr>
          <p:nvPr>
            <p:ph type="body" idx="1"/>
          </p:nvPr>
        </p:nvSpPr>
        <p:spPr>
          <a:xfrm>
            <a:off x="709930" y="4516676"/>
            <a:ext cx="5679440" cy="3695616"/>
          </a:xfrm>
          <a:prstGeom prst="rect">
            <a:avLst/>
          </a:prstGeom>
          <a:noFill/>
          <a:ln>
            <a:noFill/>
          </a:ln>
        </p:spPr>
        <p:txBody>
          <a:bodyPr spcFirstLastPara="1" wrap="square" lIns="94177" tIns="47076" rIns="94177" bIns="47076" anchor="t" anchorCtr="0">
            <a:noAutofit/>
          </a:bodyPr>
          <a:lstStyle/>
          <a:p>
            <a:pPr marL="0" marR="0">
              <a:spcBef>
                <a:spcPts val="0"/>
              </a:spcBef>
              <a:spcAft>
                <a:spcPts val="0"/>
              </a:spcAft>
            </a:pPr>
            <a:r>
              <a:rPr lang="en-US" sz="1800" b="1" i="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After participants have engaged with all sessions within this module, they will develop a social media post consisting of a summary and their take aways. Consider sharing it on social media along with the link to the resource.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As time permits, you may wish to have participants share their ideas with one another. </a:t>
            </a:r>
            <a:endParaRPr lang="en-US" sz="1800">
              <a:effectLst/>
              <a:latin typeface="Arial" panose="020B0604020202020204" pitchFamily="34" charset="0"/>
              <a:ea typeface="Arial" panose="020B0604020202020204" pitchFamily="34" charset="0"/>
            </a:endParaRPr>
          </a:p>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rPr>
              <a:t>Explain:</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The KDE needs your feedback on the effectiveness of this module, the learning platform and how the consultants may best support you as you take the next steps. We are going to complete a short survey to share our thinking and provide them with feedback on how the KDE can best meet our needs. Feedback from our surveys will be used by the KDE to plan and prepare future professional learning.</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Provide participants with the survey links:</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u="sng">
                <a:solidFill>
                  <a:srgbClr val="0000FF"/>
                </a:solidFill>
                <a:effectLst/>
                <a:latin typeface="Arial" panose="020B0604020202020204" pitchFamily="34" charset="0"/>
                <a:ea typeface="Arial" panose="020B0604020202020204" pitchFamily="34" charset="0"/>
                <a:hlinkClick r:id="rId3"/>
              </a:rPr>
              <a:t>Kentucky Department of Education Professional Learning Modules Feedback Survey</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Be sure to thank participants for their work throughout this module as it has provided a foundation for future knowledge.</a:t>
            </a:r>
            <a:endParaRPr lang="en-US" sz="1800">
              <a:effectLst/>
              <a:latin typeface="Arial" panose="020B0604020202020204" pitchFamily="34" charset="0"/>
              <a:ea typeface="Arial" panose="020B0604020202020204" pitchFamily="34" charset="0"/>
            </a:endParaRPr>
          </a:p>
          <a:p>
            <a:pPr marL="0" marR="0">
              <a:spcBef>
                <a:spcPts val="0"/>
              </a:spcBef>
              <a:spcAft>
                <a:spcPts val="0"/>
              </a:spcAft>
            </a:pPr>
            <a:r>
              <a:rPr lang="en-US" sz="1800" i="1">
                <a:effectLst/>
                <a:latin typeface="Arial" panose="020B060402020202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r>
              <a:rPr lang="en-US" sz="1800" i="1">
                <a:effectLst/>
                <a:latin typeface="Arial" panose="020B0604020202020204" pitchFamily="34" charset="0"/>
                <a:ea typeface="Calibri" panose="020F0502020204030204" pitchFamily="34" charset="0"/>
              </a:rPr>
              <a:t>To you, the facilitator, thank you for providing participants with knowledge and support throughout this process. The KDE greatly values your role in leading the “Improving Student Engagement in the Science Classroom Using a Driving Question Board” Module. We appreciate your time and effort in leading your school and district in the successful implementation of a driving question board within science classrooms.</a:t>
            </a:r>
            <a:r>
              <a:rPr lang="en-US" sz="1800" b="1" i="1">
                <a:effectLst/>
                <a:latin typeface="Arial" panose="020B0604020202020204" pitchFamily="34" charset="0"/>
                <a:ea typeface="Calibri" panose="020F0502020204030204" pitchFamily="34" charset="0"/>
              </a:rPr>
              <a:t> </a:t>
            </a:r>
            <a:r>
              <a:rPr lang="en-US" sz="1800" i="1">
                <a:effectLst/>
                <a:latin typeface="Arial" panose="020B0604020202020204" pitchFamily="34" charset="0"/>
                <a:ea typeface="Calibri" panose="020F0502020204030204" pitchFamily="34" charset="0"/>
              </a:rPr>
              <a:t>Thank you!</a:t>
            </a:r>
            <a:endParaRPr lang="en-US"/>
          </a:p>
        </p:txBody>
      </p:sp>
    </p:spTree>
    <p:extLst>
      <p:ext uri="{BB962C8B-B14F-4D97-AF65-F5344CB8AC3E}">
        <p14:creationId xmlns:p14="http://schemas.microsoft.com/office/powerpoint/2010/main" val="313443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algn="l" rtl="0" fontAlgn="base"/>
            <a:r>
              <a:rPr lang="en-US" sz="1800" b="1" i="0">
                <a:solidFill>
                  <a:srgbClr val="000000"/>
                </a:solidFill>
                <a:effectLst/>
                <a:highlight>
                  <a:srgbClr val="FFFFFF"/>
                </a:highlight>
                <a:latin typeface="Arial" panose="020B0604020202020204" pitchFamily="34" charset="0"/>
              </a:rPr>
              <a:t>Explain: </a:t>
            </a:r>
            <a:r>
              <a:rPr lang="en-US" sz="1800" b="0" i="0">
                <a:solidFill>
                  <a:srgbClr val="000000"/>
                </a:solidFill>
                <a:effectLst/>
                <a:highlight>
                  <a:srgbClr val="FFFFFF"/>
                </a:highlight>
                <a:latin typeface="Arial" panose="020B0604020202020204" pitchFamily="34" charset="0"/>
              </a:rPr>
              <a:t>Please take a moment to read the shared definition for your consideration. How does this definition align with what you discovered in your reading and discussion?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1">
                <a:solidFill>
                  <a:srgbClr val="000000"/>
                </a:solidFill>
                <a:effectLst/>
                <a:highlight>
                  <a:srgbClr val="FFFFFF"/>
                </a:highlight>
                <a:latin typeface="Arial" panose="020B0604020202020204" pitchFamily="34" charset="0"/>
              </a:rPr>
              <a:t>Facilitator Note: </a:t>
            </a:r>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1">
                <a:solidFill>
                  <a:srgbClr val="000000"/>
                </a:solidFill>
                <a:effectLst/>
                <a:highlight>
                  <a:srgbClr val="FFFFFF"/>
                </a:highlight>
                <a:latin typeface="Arial" panose="020B0604020202020204" pitchFamily="34" charset="0"/>
              </a:rPr>
              <a:t>The facilitator may choose to read it aloud or have the participants read it silently to themselves. Try to make connections to what has surfaced in their discussion. It may be beneficial for your group to revise this definition if needed. The participants need to take ownership of the definition, so it is important they feel comfortable with the definition moving forward. If revisions are made, consider having the participants use their text as evidence for why it should be revised. Make revisions in a different color. Consider transferring the working definition onto a poster to keep in the space as you work through the other sessions.</a:t>
            </a:r>
            <a:endParaRPr lang="en-US" b="0" i="0">
              <a:solidFill>
                <a:srgbClr val="000000"/>
              </a:solidFill>
              <a:effectLst/>
              <a:highlight>
                <a:srgbClr val="FFFFFF"/>
              </a:highlight>
              <a:latin typeface="Segoe UI" panose="020B0502040204020203" pitchFamily="34" charset="0"/>
            </a:endParaRPr>
          </a:p>
          <a:p>
            <a:endParaRPr/>
          </a:p>
        </p:txBody>
      </p:sp>
      <p:sp>
        <p:nvSpPr>
          <p:cNvPr id="360" name="Google Shape;360;g258e3d2d026_0_5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dk2"/>
        </a:solidFill>
        <a:effectLst/>
      </p:bgPr>
    </p:bg>
    <p:spTree>
      <p:nvGrpSpPr>
        <p:cNvPr id="1" name="Shape 9"/>
        <p:cNvGrpSpPr/>
        <p:nvPr/>
      </p:nvGrpSpPr>
      <p:grpSpPr>
        <a:xfrm>
          <a:off x="0" y="0"/>
          <a:ext cx="0" cy="0"/>
          <a:chOff x="0" y="0"/>
          <a:chExt cx="0" cy="0"/>
        </a:xfrm>
      </p:grpSpPr>
      <p:pic>
        <p:nvPicPr>
          <p:cNvPr id="10" name="Google Shape;10;p34" descr="Logo for ACESSE, Advancing Coherent and Equitable Systems of Science Education"/>
          <p:cNvPicPr preferRelativeResize="0"/>
          <p:nvPr/>
        </p:nvPicPr>
        <p:blipFill rotWithShape="1">
          <a:blip r:embed="rId2">
            <a:alphaModFix/>
          </a:blip>
          <a:srcRect/>
          <a:stretch/>
        </p:blipFill>
        <p:spPr>
          <a:xfrm>
            <a:off x="-1" y="4921987"/>
            <a:ext cx="12192000" cy="1962742"/>
          </a:xfrm>
          <a:prstGeom prst="rect">
            <a:avLst/>
          </a:prstGeom>
          <a:noFill/>
          <a:ln>
            <a:noFill/>
          </a:ln>
        </p:spPr>
      </p:pic>
      <p:sp>
        <p:nvSpPr>
          <p:cNvPr id="11" name="Google Shape;11;p3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lt1"/>
                </a:solidFill>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4"/>
          <p:cNvSpPr txBox="1">
            <a:spLocks noGrp="1"/>
          </p:cNvSpPr>
          <p:nvPr>
            <p:ph type="sldNum" idx="12"/>
          </p:nvPr>
        </p:nvSpPr>
        <p:spPr>
          <a:xfrm>
            <a:off x="838200" y="625246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3" name="Google Shape;13;p34"/>
          <p:cNvSpPr txBox="1">
            <a:spLocks noGrp="1"/>
          </p:cNvSpPr>
          <p:nvPr>
            <p:ph type="body" idx="1"/>
          </p:nvPr>
        </p:nvSpPr>
        <p:spPr>
          <a:xfrm>
            <a:off x="838200" y="1898947"/>
            <a:ext cx="3214160" cy="16963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4"/>
          <p:cNvSpPr txBox="1">
            <a:spLocks noGrp="1"/>
          </p:cNvSpPr>
          <p:nvPr>
            <p:ph type="body" idx="2"/>
          </p:nvPr>
        </p:nvSpPr>
        <p:spPr>
          <a:xfrm>
            <a:off x="4311442" y="1801088"/>
            <a:ext cx="3927221" cy="16250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34"/>
          <p:cNvSpPr txBox="1">
            <a:spLocks noGrp="1"/>
          </p:cNvSpPr>
          <p:nvPr>
            <p:ph type="body" idx="3"/>
          </p:nvPr>
        </p:nvSpPr>
        <p:spPr>
          <a:xfrm>
            <a:off x="10118988" y="2277418"/>
            <a:ext cx="2046897" cy="1823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34"/>
          <p:cNvSpPr txBox="1">
            <a:spLocks noGrp="1"/>
          </p:cNvSpPr>
          <p:nvPr>
            <p:ph type="body" idx="4"/>
          </p:nvPr>
        </p:nvSpPr>
        <p:spPr>
          <a:xfrm>
            <a:off x="2032173" y="6252461"/>
            <a:ext cx="5144955" cy="5536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200" b="0" i="0">
                <a:solidFill>
                  <a:schemeClr val="dk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4"/>
          <p:cNvSpPr txBox="1">
            <a:spLocks noGrp="1"/>
          </p:cNvSpPr>
          <p:nvPr>
            <p:ph type="body" idx="5"/>
          </p:nvPr>
        </p:nvSpPr>
        <p:spPr>
          <a:xfrm>
            <a:off x="6275052" y="2046413"/>
            <a:ext cx="3927221" cy="16250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4"/>
          <p:cNvSpPr txBox="1">
            <a:spLocks noGrp="1"/>
          </p:cNvSpPr>
          <p:nvPr>
            <p:ph type="body" idx="6"/>
          </p:nvPr>
        </p:nvSpPr>
        <p:spPr>
          <a:xfrm>
            <a:off x="279244" y="5113112"/>
            <a:ext cx="6379807" cy="1603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dk2"/>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0449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2"/>
        </a:solidFill>
        <a:effectLst/>
      </p:bgPr>
    </p:bg>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sldNum" idx="12"/>
          </p:nvPr>
        </p:nvSpPr>
        <p:spPr>
          <a:xfrm>
            <a:off x="838200" y="6252461"/>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46" name="Google Shape;4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dk2"/>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670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2"/>
        </a:solidFill>
        <a:effectLst/>
      </p:bgPr>
    </p:bg>
    <p:spTree>
      <p:nvGrpSpPr>
        <p:cNvPr id="1" name="Shape 319"/>
        <p:cNvGrpSpPr/>
        <p:nvPr/>
      </p:nvGrpSpPr>
      <p:grpSpPr>
        <a:xfrm>
          <a:off x="0" y="0"/>
          <a:ext cx="0" cy="0"/>
          <a:chOff x="0" y="0"/>
          <a:chExt cx="0" cy="0"/>
        </a:xfrm>
      </p:grpSpPr>
      <p:sp>
        <p:nvSpPr>
          <p:cNvPr id="320" name="Google Shape;320;g2595e6e3a2c_1_573"/>
          <p:cNvSpPr/>
          <p:nvPr/>
        </p:nvSpPr>
        <p:spPr>
          <a:xfrm>
            <a:off x="0" y="0"/>
            <a:ext cx="12331600" cy="5505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21" name="Google Shape;321;g2595e6e3a2c_1_573"/>
          <p:cNvSpPr txBox="1">
            <a:spLocks noGrp="1"/>
          </p:cNvSpPr>
          <p:nvPr>
            <p:ph type="ctrTitle"/>
          </p:nvPr>
        </p:nvSpPr>
        <p:spPr>
          <a:xfrm>
            <a:off x="914400" y="2436813"/>
            <a:ext cx="10363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Lato"/>
              <a:buNone/>
              <a:defRPr sz="6000" b="0" i="0">
                <a:solidFill>
                  <a:schemeClr val="lt1"/>
                </a:solidFill>
                <a:latin typeface="Arial" panose="020B0604020202020204" pitchFamily="34" charset="0"/>
                <a:ea typeface="Lato"/>
                <a:cs typeface="Arial" panose="020B0604020202020204" pitchFamily="34" charset="0"/>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2" name="Google Shape;322;g2595e6e3a2c_1_573"/>
          <p:cNvSpPr/>
          <p:nvPr/>
        </p:nvSpPr>
        <p:spPr>
          <a:xfrm>
            <a:off x="-76075" y="0"/>
            <a:ext cx="12331600" cy="551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23" name="Google Shape;323;g2595e6e3a2c_1_573"/>
          <p:cNvSpPr txBox="1">
            <a:spLocks noGrp="1"/>
          </p:cNvSpPr>
          <p:nvPr>
            <p:ph type="body" idx="1"/>
          </p:nvPr>
        </p:nvSpPr>
        <p:spPr>
          <a:xfrm>
            <a:off x="838200" y="3086659"/>
            <a:ext cx="10515600" cy="198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4400" b="0" i="0">
                <a:solidFill>
                  <a:schemeClr val="lt1"/>
                </a:solidFill>
                <a:latin typeface="Arial" panose="020B0604020202020204" pitchFamily="34" charset="0"/>
                <a:ea typeface="Lato"/>
                <a:cs typeface="Arial" panose="020B0604020202020204" pitchFamily="34" charset="0"/>
                <a:sym typeface="Lato"/>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373641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1_Comparison">
    <p:bg>
      <p:bgPr>
        <a:solidFill>
          <a:schemeClr val="lt2"/>
        </a:solidFill>
        <a:effectLst/>
      </p:bgPr>
    </p:bg>
    <p:spTree>
      <p:nvGrpSpPr>
        <p:cNvPr id="1" name="Shape 298"/>
        <p:cNvGrpSpPr/>
        <p:nvPr/>
      </p:nvGrpSpPr>
      <p:grpSpPr>
        <a:xfrm>
          <a:off x="0" y="0"/>
          <a:ext cx="0" cy="0"/>
          <a:chOff x="0" y="0"/>
          <a:chExt cx="0" cy="0"/>
        </a:xfrm>
      </p:grpSpPr>
      <p:sp>
        <p:nvSpPr>
          <p:cNvPr id="299" name="Google Shape;299;g2595e6e3a2c_1_552"/>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2"/>
              </a:buClr>
              <a:buSzPts val="1800"/>
              <a:buNone/>
              <a:defRPr b="0" i="0">
                <a:latin typeface="Arial" panose="020B0604020202020204" pitchFamily="34" charset="0"/>
                <a:ea typeface="Lato"/>
                <a:cs typeface="Arial" panose="020B0604020202020204" pitchFamily="34" charset="0"/>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g2595e6e3a2c_1_552"/>
          <p:cNvSpPr txBox="1">
            <a:spLocks noGrp="1"/>
          </p:cNvSpPr>
          <p:nvPr>
            <p:ph type="body" idx="1"/>
          </p:nvPr>
        </p:nvSpPr>
        <p:spPr>
          <a:xfrm>
            <a:off x="839789" y="1895475"/>
            <a:ext cx="51576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Arial" panose="020B0604020202020204" pitchFamily="34" charset="0"/>
                <a:ea typeface="Lato"/>
                <a:cs typeface="Arial" panose="020B0604020202020204" pitchFamily="34" charset="0"/>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01" name="Google Shape;301;g2595e6e3a2c_1_552"/>
          <p:cNvSpPr txBox="1">
            <a:spLocks noGrp="1"/>
          </p:cNvSpPr>
          <p:nvPr>
            <p:ph type="body" idx="2"/>
          </p:nvPr>
        </p:nvSpPr>
        <p:spPr>
          <a:xfrm>
            <a:off x="6172200" y="1895475"/>
            <a:ext cx="51832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Arial" panose="020B0604020202020204" pitchFamily="34" charset="0"/>
                <a:ea typeface="Lato"/>
                <a:cs typeface="Arial" panose="020B0604020202020204" pitchFamily="34" charset="0"/>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02" name="Google Shape;302;g2595e6e3a2c_1_552"/>
          <p:cNvSpPr txBox="1">
            <a:spLocks noGrp="1"/>
          </p:cNvSpPr>
          <p:nvPr>
            <p:ph type="sldNum" idx="12"/>
          </p:nvPr>
        </p:nvSpPr>
        <p:spPr>
          <a:xfrm>
            <a:off x="838200" y="6252460"/>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268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3"/>
        <p:cNvGrpSpPr/>
        <p:nvPr/>
      </p:nvGrpSpPr>
      <p:grpSpPr>
        <a:xfrm>
          <a:off x="0" y="0"/>
          <a:ext cx="0" cy="0"/>
          <a:chOff x="0" y="0"/>
          <a:chExt cx="0" cy="0"/>
        </a:xfrm>
      </p:grpSpPr>
      <p:sp>
        <p:nvSpPr>
          <p:cNvPr id="24" name="Google Shape;24;p44"/>
          <p:cNvSpPr/>
          <p:nvPr/>
        </p:nvSpPr>
        <p:spPr>
          <a:xfrm>
            <a:off x="-76075" y="0"/>
            <a:ext cx="12268075"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5" name="Google Shape;25;p4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4400"/>
              <a:buFont typeface="Lato"/>
              <a:buNone/>
              <a:defRPr b="0" i="0">
                <a:solidFill>
                  <a:schemeClr val="lt1"/>
                </a:solidFill>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Arial" panose="020B0604020202020204" pitchFamily="34" charset="0"/>
                <a:ea typeface="Lato"/>
                <a:cs typeface="Arial" panose="020B0604020202020204" pitchFamily="34" charset="0"/>
                <a:sym typeface="Lato"/>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endParaRPr/>
          </a:p>
        </p:txBody>
      </p:sp>
      <p:pic>
        <p:nvPicPr>
          <p:cNvPr id="27" name="Google Shape;27;p44"/>
          <p:cNvPicPr preferRelativeResize="0"/>
          <p:nvPr/>
        </p:nvPicPr>
        <p:blipFill rotWithShape="1">
          <a:blip r:embed="rId2">
            <a:alphaModFix/>
          </a:blip>
          <a:srcRect/>
          <a:stretch/>
        </p:blipFill>
        <p:spPr>
          <a:xfrm>
            <a:off x="6675863" y="5815528"/>
            <a:ext cx="5331627" cy="858318"/>
          </a:xfrm>
          <a:prstGeom prst="rect">
            <a:avLst/>
          </a:prstGeom>
          <a:noFill/>
          <a:ln>
            <a:noFill/>
          </a:ln>
        </p:spPr>
      </p:pic>
      <p:pic>
        <p:nvPicPr>
          <p:cNvPr id="28" name="Google Shape;28;p44" descr="National Science Foundation Logo"/>
          <p:cNvPicPr preferRelativeResize="0"/>
          <p:nvPr/>
        </p:nvPicPr>
        <p:blipFill rotWithShape="1">
          <a:blip r:embed="rId3">
            <a:alphaModFix/>
          </a:blip>
          <a:srcRect/>
          <a:stretch/>
        </p:blipFill>
        <p:spPr>
          <a:xfrm>
            <a:off x="83844" y="5778130"/>
            <a:ext cx="1264355" cy="901700"/>
          </a:xfrm>
          <a:prstGeom prst="rect">
            <a:avLst/>
          </a:prstGeom>
          <a:noFill/>
          <a:ln>
            <a:noFill/>
          </a:ln>
        </p:spPr>
      </p:pic>
      <p:sp>
        <p:nvSpPr>
          <p:cNvPr id="29" name="Google Shape;29;p44"/>
          <p:cNvSpPr txBox="1">
            <a:spLocks noGrp="1"/>
          </p:cNvSpPr>
          <p:nvPr>
            <p:ph type="body" idx="2"/>
          </p:nvPr>
        </p:nvSpPr>
        <p:spPr>
          <a:xfrm>
            <a:off x="572701" y="3043767"/>
            <a:ext cx="113608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Arial" panose="020B0604020202020204" pitchFamily="34" charset="0"/>
                <a:ea typeface="Lato"/>
                <a:cs typeface="Arial" panose="020B0604020202020204" pitchFamily="34" charset="0"/>
                <a:sym typeface="Lato"/>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endParaRPr/>
          </a:p>
        </p:txBody>
      </p:sp>
    </p:spTree>
    <p:extLst>
      <p:ext uri="{BB962C8B-B14F-4D97-AF65-F5344CB8AC3E}">
        <p14:creationId xmlns:p14="http://schemas.microsoft.com/office/powerpoint/2010/main" val="1610376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Tree>
    <p:extLst>
      <p:ext uri="{BB962C8B-B14F-4D97-AF65-F5344CB8AC3E}">
        <p14:creationId xmlns:p14="http://schemas.microsoft.com/office/powerpoint/2010/main" val="376668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154789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88317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94663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59640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40383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573501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474752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30117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9377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3013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359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723804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Tree>
    <p:extLst>
      <p:ext uri="{BB962C8B-B14F-4D97-AF65-F5344CB8AC3E}">
        <p14:creationId xmlns:p14="http://schemas.microsoft.com/office/powerpoint/2010/main" val="174003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1483930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DE Custom Layou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4343" y="-550863"/>
            <a:ext cx="7232650" cy="79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496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72" cy="13208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1016766" y="6309650"/>
            <a:ext cx="683339" cy="365125"/>
          </a:xfrm>
          <a:prstGeom prst="rect">
            <a:avLst/>
          </a:prstGeom>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3547283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581633" y="311380"/>
            <a:ext cx="894450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1" name="Google Shape;61;p9"/>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9"/>
          <p:cNvSpPr txBox="1">
            <a:spLocks noGrp="1"/>
          </p:cNvSpPr>
          <p:nvPr>
            <p:ph type="body" idx="1"/>
          </p:nvPr>
        </p:nvSpPr>
        <p:spPr>
          <a:xfrm>
            <a:off x="5228456" y="1801625"/>
            <a:ext cx="4297680" cy="4694708"/>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a:ea typeface="Libre Franklin"/>
                <a:cs typeface="Libre Franklin"/>
                <a:sym typeface="Libre Franklin"/>
              </a:defRPr>
            </a:lvl1pPr>
            <a:lvl2pPr marL="914400" marR="0" lvl="1" indent="-391160" algn="l" rtl="0">
              <a:spcBef>
                <a:spcPts val="1000"/>
              </a:spcBef>
              <a:spcAft>
                <a:spcPts val="0"/>
              </a:spcAft>
              <a:buClr>
                <a:srgbClr val="D2BD24"/>
              </a:buClr>
              <a:buSzPts val="2560"/>
              <a:buFont typeface="Libre Franklin"/>
              <a:buChar char="●"/>
              <a:defRPr sz="3200" b="0" i="0" u="none" strike="noStrike" cap="none">
                <a:solidFill>
                  <a:srgbClr val="3F3F3F"/>
                </a:solidFill>
                <a:latin typeface="Libre Franklin"/>
                <a:ea typeface="Libre Franklin"/>
                <a:cs typeface="Libre Franklin"/>
                <a:sym typeface="Libre Franklin"/>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a:ea typeface="Libre Franklin"/>
                <a:cs typeface="Libre Franklin"/>
                <a:sym typeface="Libre Franklin"/>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4pPr>
            <a:lvl5pPr marL="2286000" marR="0" lvl="4" indent="-381000" algn="l" rtl="0">
              <a:spcBef>
                <a:spcPts val="1000"/>
              </a:spcBef>
              <a:spcAft>
                <a:spcPts val="0"/>
              </a:spcAft>
              <a:buClr>
                <a:srgbClr val="D2BD24"/>
              </a:buClr>
              <a:buSzPts val="2400"/>
              <a:buFont typeface="Libre Franklin"/>
              <a:buChar char="●"/>
              <a:defRPr sz="2400" b="0" i="0" u="none" strike="noStrike" cap="none">
                <a:solidFill>
                  <a:srgbClr val="3F3F3F"/>
                </a:solidFill>
                <a:latin typeface="Libre Franklin"/>
                <a:ea typeface="Libre Franklin"/>
                <a:cs typeface="Libre Franklin"/>
                <a:sym typeface="Libre Franklin"/>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63" name="Google Shape;63;p9"/>
          <p:cNvSpPr>
            <a:spLocks noGrp="1"/>
          </p:cNvSpPr>
          <p:nvPr>
            <p:ph type="pic" idx="2"/>
          </p:nvPr>
        </p:nvSpPr>
        <p:spPr>
          <a:xfrm>
            <a:off x="581025" y="1801813"/>
            <a:ext cx="4481513" cy="4694237"/>
          </a:xfrm>
          <a:prstGeom prst="rect">
            <a:avLst/>
          </a:prstGeom>
          <a:noFill/>
          <a:ln>
            <a:noFill/>
          </a:ln>
        </p:spPr>
        <p:txBody>
          <a:bodyPr spcFirstLastPara="1" wrap="square" lIns="91425" tIns="45700" rIns="91425" bIns="45700" anchor="t" anchorCtr="0">
            <a:noAutofit/>
          </a:bodyPr>
          <a:lstStyle>
            <a:lvl1pPr marR="0" lvl="0" algn="l" rtl="0">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a:ea typeface="Libre Franklin"/>
                <a:cs typeface="Libre Franklin"/>
                <a:sym typeface="Libre Franklin"/>
              </a:defRPr>
            </a:lvl1pPr>
            <a:lvl2pPr marR="0" lvl="1" algn="l" rtl="0">
              <a:spcBef>
                <a:spcPts val="1000"/>
              </a:spcBef>
              <a:spcAft>
                <a:spcPts val="0"/>
              </a:spcAft>
              <a:buClr>
                <a:srgbClr val="D2BD24"/>
              </a:buClr>
              <a:buSzPts val="2560"/>
              <a:buFont typeface="Libre Franklin"/>
              <a:buChar char="●"/>
              <a:defRPr sz="3200" b="0" i="0" u="none" strike="noStrike" cap="none">
                <a:solidFill>
                  <a:srgbClr val="3F3F3F"/>
                </a:solidFill>
                <a:latin typeface="Libre Franklin"/>
                <a:ea typeface="Libre Franklin"/>
                <a:cs typeface="Libre Franklin"/>
                <a:sym typeface="Libre Franklin"/>
              </a:defRPr>
            </a:lvl2pPr>
            <a:lvl3pPr marR="0" lvl="2" algn="l" rtl="0">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a:ea typeface="Libre Franklin"/>
                <a:cs typeface="Libre Franklin"/>
                <a:sym typeface="Libre Franklin"/>
              </a:defRPr>
            </a:lvl3pPr>
            <a:lvl4pPr marR="0" lvl="3"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4pPr>
            <a:lvl5pPr marR="0" lvl="4"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5pPr>
            <a:lvl6pPr marR="0" lvl="5"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01498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creen shot-iPho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436C8-EBEE-524C-89B0-64B5FEF1B7B2}"/>
              </a:ext>
            </a:extLst>
          </p:cNvPr>
          <p:cNvPicPr>
            <a:picLocks noChangeAspect="1"/>
          </p:cNvPicPr>
          <p:nvPr userDrawn="1"/>
        </p:nvPicPr>
        <p:blipFill>
          <a:blip r:embed="rId2"/>
          <a:srcRect/>
          <a:stretch/>
        </p:blipFill>
        <p:spPr>
          <a:xfrm>
            <a:off x="6096000" y="-30776"/>
            <a:ext cx="5563239" cy="7712939"/>
          </a:xfrm>
          <a:prstGeom prst="rect">
            <a:avLst/>
          </a:prstGeom>
          <a:effectLst>
            <a:reflection blurRad="6350" stA="6000" endPos="35000" dir="5400000" sy="-100000" algn="bl" rotWithShape="0"/>
          </a:effectLst>
        </p:spPr>
      </p:pic>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6EF07FAD-9ADF-3F40-8288-3DFC6385090E}"/>
              </a:ext>
            </a:extLst>
          </p:cNvPr>
          <p:cNvSpPr>
            <a:spLocks noGrp="1"/>
          </p:cNvSpPr>
          <p:nvPr>
            <p:ph type="title" hasCustomPrompt="1"/>
          </p:nvPr>
        </p:nvSpPr>
        <p:spPr>
          <a:xfrm>
            <a:off x="532760" y="522123"/>
            <a:ext cx="7174325" cy="1317563"/>
          </a:xfrm>
        </p:spPr>
        <p:txBody>
          <a:bodyPr anchor="t">
            <a:normAutofit/>
          </a:bodyPr>
          <a:lstStyle>
            <a:lvl1pPr>
              <a:defRPr sz="4400"/>
            </a:lvl1pPr>
          </a:lstStyle>
          <a:p>
            <a:r>
              <a:rPr lang="en-US" noProof="0"/>
              <a:t>Click to edit title</a:t>
            </a:r>
          </a:p>
        </p:txBody>
      </p:sp>
      <p:sp>
        <p:nvSpPr>
          <p:cNvPr id="10" name="Text Placeholder 3">
            <a:extLst>
              <a:ext uri="{FF2B5EF4-FFF2-40B4-BE49-F238E27FC236}">
                <a16:creationId xmlns:a16="http://schemas.microsoft.com/office/drawing/2014/main" id="{4E260D7D-B77F-0A45-AB58-3A9EE6EE46C5}"/>
              </a:ext>
            </a:extLst>
          </p:cNvPr>
          <p:cNvSpPr>
            <a:spLocks noGrp="1"/>
          </p:cNvSpPr>
          <p:nvPr>
            <p:ph type="body" sz="half" idx="2" hasCustomPrompt="1"/>
          </p:nvPr>
        </p:nvSpPr>
        <p:spPr>
          <a:xfrm>
            <a:off x="532761" y="2068286"/>
            <a:ext cx="7174324" cy="3865625"/>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text</a:t>
            </a:r>
          </a:p>
        </p:txBody>
      </p:sp>
      <p:sp>
        <p:nvSpPr>
          <p:cNvPr id="11" name="Picture Placeholder 3">
            <a:extLst>
              <a:ext uri="{FF2B5EF4-FFF2-40B4-BE49-F238E27FC236}">
                <a16:creationId xmlns:a16="http://schemas.microsoft.com/office/drawing/2014/main" id="{2BA327EA-75BC-3645-983B-6B9D070DA036}"/>
              </a:ext>
            </a:extLst>
          </p:cNvPr>
          <p:cNvSpPr>
            <a:spLocks noGrp="1"/>
          </p:cNvSpPr>
          <p:nvPr>
            <p:ph type="pic" sz="quarter" idx="10"/>
          </p:nvPr>
        </p:nvSpPr>
        <p:spPr>
          <a:xfrm>
            <a:off x="8401881" y="410817"/>
            <a:ext cx="2862468" cy="6071498"/>
          </a:xfrm>
          <a:prstGeom prst="roundRect">
            <a:avLst>
              <a:gd name="adj" fmla="val 14385"/>
            </a:avLst>
          </a:prstGeom>
          <a:solidFill>
            <a:schemeClr val="bg2"/>
          </a:solidFill>
        </p:spPr>
        <p:txBody>
          <a:bodyPr/>
          <a:lstStyle/>
          <a:p>
            <a:endParaRPr lang="id-ID"/>
          </a:p>
        </p:txBody>
      </p:sp>
    </p:spTree>
    <p:extLst>
      <p:ext uri="{BB962C8B-B14F-4D97-AF65-F5344CB8AC3E}">
        <p14:creationId xmlns:p14="http://schemas.microsoft.com/office/powerpoint/2010/main" val="274762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7/12/2024</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00305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2296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7/12/2024</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031565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23347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5435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7/12/2024</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290440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7/12/2024</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777115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7/12/2024</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506812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63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85406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7/12/2024</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85932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7/12/2024</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1919459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Tree>
    <p:extLst>
      <p:ext uri="{BB962C8B-B14F-4D97-AF65-F5344CB8AC3E}">
        <p14:creationId xmlns:p14="http://schemas.microsoft.com/office/powerpoint/2010/main" val="99398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85" r:id="rId18"/>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Isosceles Triangle 5">
            <a:extLst>
              <a:ext uri="{FF2B5EF4-FFF2-40B4-BE49-F238E27FC236}">
                <a16:creationId xmlns:a16="http://schemas.microsoft.com/office/drawing/2014/main" id="{C79EC1CE-8AC1-9FB3-B225-EED0BA48A81D}"/>
              </a:ext>
            </a:extLst>
          </p:cNvPr>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2484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7/12/2024</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1599092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41.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hyperlink" Target="https://openclipart.org/detail/168575/safety-helmet-by-jonata" TargetMode="External"/><Relationship Id="rId5" Type="http://schemas.openxmlformats.org/officeDocument/2006/relationships/image" Target="../media/image17.png"/><Relationship Id="rId4" Type="http://schemas.openxmlformats.org/officeDocument/2006/relationships/hyperlink" Target="https://www.pngall.com/graduation-cap-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hyperlink" Target="https://openclipart.org/detail/168575/safety-helmet-by-jonat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openclipart.org/detail/168575/safety-helmet-by-jonat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openclipart.org/detail/168575/safety-helmet-by-jonat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hyperlink" Target="https://openclipart.org/detail/168575/safety-helmet-by-jonata" TargetMode="External"/><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hyperlink" Target="https://www.pngall.com/graduation-cap-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pngall.com/graduation-cap-png/"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hyperlink" Target="https://courses.lumenlearning.com/wm-retailmanagement/chapter/coordinated-effort-between-suppliers-and-retailer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pngall.com/graduation-cap-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ducation.ky.gov/curriculum/standards/kyacadstand/Documents/Driving_Question_Board_Poster.pdf" TargetMode="External"/><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ducation.ky.gov/curriculum/standards/kyacadstand/Documents/Driving_Question_Board_Poster.pdf" TargetMode="External"/><Relationship Id="rId5" Type="http://schemas.openxmlformats.org/officeDocument/2006/relationships/hyperlink" Target="https://www.pngall.com/graduation-cap-png/" TargetMode="Externa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41.xml"/><Relationship Id="rId4" Type="http://schemas.openxmlformats.org/officeDocument/2006/relationships/slide" Target="sl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document/d/1Gqcp0M7RrUT0Now8jEgRldIEgTtJbhRGAU1PO7P81aU/edit"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41.xml"/><Relationship Id="rId4" Type="http://schemas.openxmlformats.org/officeDocument/2006/relationships/slide" Target="slide14.xml"/></Relationships>
</file>

<file path=ppt/slides/_rels/slide50.xml.rels><?xml version="1.0" encoding="UTF-8" standalone="yes"?>
<Relationships xmlns="http://schemas.openxmlformats.org/package/2006/relationships"><Relationship Id="rId3" Type="http://schemas.openxmlformats.org/officeDocument/2006/relationships/hyperlink" Target="https://education.ky.gov/curriculum/standards/kyacadstand/Documents/Supporting_Three-Dimensional_Learning_from_Students'_Questions_About_Water_With_a_Storyline_Unit_(Article).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s3.amazonaws.com/nstacontent/SC_March_April_2022_p75-79SwP.pdf?AWSAccessKeyId=AKIAIMRSQAV7P6X4QIKQ&amp;Expires=1699441619&amp;Signature=tbTWNsqw7pH%2b%2bKEwf6JMZQn0KHI%3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pixabay.com/tr/bulut-d%C3%BC%C5%9F%C3%BCnme-d%C3%BC%C5%9F%C3%BCnce-kabarc%C4%B1k-304979/"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41.xml"/><Relationship Id="rId4" Type="http://schemas.openxmlformats.org/officeDocument/2006/relationships/slide" Target="slide14.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stemteachingtools.org/brief/54" TargetMode="External"/><Relationship Id="rId5" Type="http://schemas.openxmlformats.org/officeDocument/2006/relationships/image" Target="../media/image40.png"/><Relationship Id="rId4" Type="http://schemas.openxmlformats.org/officeDocument/2006/relationships/hyperlink" Target="https://stemteachingtools.org/brief/47"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pngimg.com/download/741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s://staffkyschools.sharepoint.com/:b:/s/ScienceConsultants533/ETtn0xHw5sxLiUOEvC9ick0BNkDzFk3vRLyjHMaebWVTZA?e=mG0dWi" TargetMode="External"/><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openscied.org/driving-question-board/" TargetMode="External"/><Relationship Id="rId5" Type="http://schemas.openxmlformats.org/officeDocument/2006/relationships/hyperlink" Target="https://education.ky.gov/curriculum/standards/kyacadstand/Documents/The_Driving_Question_Board_article.pdf"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stemteachingtools.org/assets/landscapes/STEM-Teaching-Tool-16-Informal-formative-assessment.pd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kystandards.org/standards-resources/pl-mods/balanced-assessment-plm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Driving_Question_Board_Poster.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pixabay.com/tr/bulut-d%C3%BC%C5%9F%C3%BCnme-d%C3%BC%C5%9F%C3%BCnce-kabarc%C4%B1k-304979/"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office.com/Pages/ResponsePage.aspx?id=H8Fgk-aQBketACX83J4u0R502Mh4cJZPnd5bIKZJykxUMlRYS09SNjNCOFpWNVVZWVpINUxYSUQyUy4u" TargetMode="External"/><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
          <p:cNvSpPr txBox="1">
            <a:spLocks noGrp="1"/>
          </p:cNvSpPr>
          <p:nvPr>
            <p:ph type="ctrTitle"/>
          </p:nvPr>
        </p:nvSpPr>
        <p:spPr>
          <a:xfrm>
            <a:off x="3108960" y="281125"/>
            <a:ext cx="8970264" cy="4260324"/>
          </a:xfrm>
          <a:prstGeom prst="rect">
            <a:avLst/>
          </a:prstGeom>
          <a:noFill/>
          <a:ln>
            <a:noFill/>
          </a:ln>
        </p:spPr>
        <p:txBody>
          <a:bodyPr spcFirstLastPara="1" vert="horz" wrap="square" lIns="91425" tIns="45700" rIns="91425" bIns="45700" rtlCol="0" anchor="ctr" anchorCtr="0">
            <a:noAutofit/>
          </a:bodyPr>
          <a:lstStyle/>
          <a:p>
            <a:r>
              <a:rPr lang="en-US" sz="4400" b="1">
                <a:solidFill>
                  <a:srgbClr val="007780"/>
                </a:solidFill>
                <a:latin typeface="Franklin Gothic Medium" panose="020B0603020102020204" pitchFamily="34" charset="0"/>
                <a:cs typeface="Arial" panose="020B0604020202020204" pitchFamily="34" charset="0"/>
              </a:rPr>
              <a:t>Improving Student Engagement in the Science Classroom Using a </a:t>
            </a:r>
            <a:br>
              <a:rPr lang="en-US" sz="4400" b="1">
                <a:solidFill>
                  <a:srgbClr val="007780"/>
                </a:solidFill>
                <a:latin typeface="Franklin Gothic Medium" panose="020B0603020102020204" pitchFamily="34" charset="0"/>
                <a:cs typeface="Arial" panose="020B0604020202020204" pitchFamily="34" charset="0"/>
              </a:rPr>
            </a:br>
            <a:r>
              <a:rPr lang="en-US" sz="4400" b="1">
                <a:solidFill>
                  <a:srgbClr val="007780"/>
                </a:solidFill>
                <a:latin typeface="Franklin Gothic Medium" panose="020B0603020102020204" pitchFamily="34" charset="0"/>
                <a:cs typeface="Arial" panose="020B0604020202020204" pitchFamily="34" charset="0"/>
              </a:rPr>
              <a:t>Driving Question Board (DQB) </a:t>
            </a:r>
          </a:p>
        </p:txBody>
      </p:sp>
      <p:pic>
        <p:nvPicPr>
          <p:cNvPr id="340" name="Google Shape;340;p1" descr="Creative Commons Attribution-ShareAlike 4.0 International Logo"/>
          <p:cNvPicPr preferRelativeResize="0"/>
          <p:nvPr/>
        </p:nvPicPr>
        <p:blipFill rotWithShape="1">
          <a:blip r:embed="rId3">
            <a:alphaModFix/>
          </a:blip>
          <a:srcRect/>
          <a:stretch/>
        </p:blipFill>
        <p:spPr>
          <a:xfrm>
            <a:off x="1882721" y="6365534"/>
            <a:ext cx="901292" cy="317500"/>
          </a:xfrm>
          <a:prstGeom prst="rect">
            <a:avLst/>
          </a:prstGeom>
          <a:noFill/>
          <a:ln>
            <a:noFill/>
          </a:ln>
        </p:spPr>
      </p:pic>
      <p:pic>
        <p:nvPicPr>
          <p:cNvPr id="341" name="Google Shape;341;p1" descr="National Science Foudnation Logo"/>
          <p:cNvPicPr preferRelativeResize="0"/>
          <p:nvPr/>
        </p:nvPicPr>
        <p:blipFill rotWithShape="1">
          <a:blip r:embed="rId4">
            <a:alphaModFix/>
          </a:blip>
          <a:srcRect/>
          <a:stretch/>
        </p:blipFill>
        <p:spPr>
          <a:xfrm>
            <a:off x="4734943" y="4541449"/>
            <a:ext cx="948266" cy="901700"/>
          </a:xfrm>
          <a:prstGeom prst="rect">
            <a:avLst/>
          </a:prstGeom>
          <a:noFill/>
          <a:ln>
            <a:noFill/>
          </a:ln>
        </p:spPr>
      </p:pic>
      <p:sp>
        <p:nvSpPr>
          <p:cNvPr id="339" name="Google Shape;339;p1"/>
          <p:cNvSpPr txBox="1">
            <a:spLocks noGrp="1"/>
          </p:cNvSpPr>
          <p:nvPr>
            <p:ph type="body" idx="4294967295"/>
          </p:nvPr>
        </p:nvSpPr>
        <p:spPr>
          <a:xfrm>
            <a:off x="5667201" y="4505169"/>
            <a:ext cx="6524799" cy="2352831"/>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buNone/>
            </a:pPr>
            <a:r>
              <a:rPr lang="en-US" sz="900">
                <a:solidFill>
                  <a:schemeClr val="tx1"/>
                </a:solidFill>
                <a:latin typeface="Franklin Gothic Book" panose="020B0503020102020204" pitchFamily="34" charset="0"/>
                <a:cs typeface="Arial"/>
              </a:rPr>
              <a:t>Modified from Casandra Gonzalez, Ryan King and Missy Weatherly (2023). [</a:t>
            </a:r>
            <a:r>
              <a:rPr lang="en-US" sz="900" i="1">
                <a:solidFill>
                  <a:schemeClr val="tx1"/>
                </a:solidFill>
                <a:latin typeface="Franklin Gothic Book" panose="020B0503020102020204" pitchFamily="34" charset="0"/>
                <a:cs typeface="Arial"/>
              </a:rPr>
              <a:t>What is a “Driving Question Board” and how can it improve student engagement in class?</a:t>
            </a:r>
            <a:r>
              <a:rPr lang="en-US" sz="900">
                <a:solidFill>
                  <a:schemeClr val="tx1"/>
                </a:solidFill>
                <a:latin typeface="Franklin Gothic Book" panose="020B0503020102020204" pitchFamily="34" charset="0"/>
                <a:cs typeface="Arial"/>
              </a:rPr>
              <a:t> from the  Advancing Coherent and Equitable Systems of Science Education (ACESSE) Project. This work is licensed under a Creative Commons Attribution-</a:t>
            </a:r>
            <a:r>
              <a:rPr lang="en-US" sz="900" err="1">
                <a:solidFill>
                  <a:schemeClr val="tx1"/>
                </a:solidFill>
                <a:latin typeface="Franklin Gothic Book" panose="020B0503020102020204" pitchFamily="34" charset="0"/>
                <a:cs typeface="Arial"/>
              </a:rPr>
              <a:t>ShareAlike</a:t>
            </a:r>
            <a:r>
              <a:rPr lang="en-US" sz="900">
                <a:solidFill>
                  <a:schemeClr val="tx1"/>
                </a:solidFill>
                <a:latin typeface="Franklin Gothic Book" panose="020B0503020102020204" pitchFamily="34" charset="0"/>
                <a:cs typeface="Arial"/>
              </a:rPr>
              <a:t> 4.0 </a:t>
            </a:r>
            <a:r>
              <a:rPr lang="en-US" sz="900" err="1">
                <a:solidFill>
                  <a:schemeClr val="tx1"/>
                </a:solidFill>
                <a:latin typeface="Franklin Gothic Book" panose="020B0503020102020204" pitchFamily="34" charset="0"/>
                <a:cs typeface="Arial"/>
              </a:rPr>
              <a:t>Unported</a:t>
            </a:r>
            <a:r>
              <a:rPr lang="en-US" sz="900">
                <a:solidFill>
                  <a:schemeClr val="tx1"/>
                </a:solidFill>
                <a:latin typeface="Franklin Gothic Book" panose="020B0503020102020204" pitchFamily="34" charset="0"/>
                <a:cs typeface="Arial"/>
              </a:rPr>
              <a:t> License. Educators and others may use or adapt. If modified, please attribute and re-title. CC BY-SA license details are at https://creativecommons.org/licenses/by-sa/4.0/.</a:t>
            </a:r>
            <a:endParaRPr lang="en-US">
              <a:solidFill>
                <a:schemeClr val="tx1"/>
              </a:solidFill>
              <a:latin typeface="Franklin Gothic Book" panose="020B0503020102020204" pitchFamily="34"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normAutofit/>
          </a:bodyPr>
          <a:lstStyle/>
          <a:p>
            <a:pPr algn="ctr"/>
            <a:r>
              <a:rPr lang="en-US">
                <a:latin typeface="+mj-lt"/>
                <a:cs typeface="Arial"/>
              </a:rPr>
              <a:t>Session A Shared Understandings</a:t>
            </a:r>
          </a:p>
        </p:txBody>
      </p:sp>
      <p:sp>
        <p:nvSpPr>
          <p:cNvPr id="363" name="Google Shape;363;g258e3d2d026_0_579"/>
          <p:cNvSpPr txBox="1">
            <a:spLocks noGrp="1"/>
          </p:cNvSpPr>
          <p:nvPr>
            <p:ph idx="1"/>
          </p:nvPr>
        </p:nvSpPr>
        <p:spPr>
          <a:xfrm>
            <a:off x="0" y="1020418"/>
            <a:ext cx="12192000" cy="5156546"/>
          </a:xfrm>
          <a:prstGeom prst="rect">
            <a:avLst/>
          </a:prstGeom>
          <a:noFill/>
          <a:ln>
            <a:noFill/>
          </a:ln>
        </p:spPr>
        <p:txBody>
          <a:bodyPr spcFirstLastPara="1" vert="horz" wrap="square" lIns="91425" tIns="45700" rIns="91425" bIns="45700" rtlCol="0" anchor="t" anchorCtr="0">
            <a:noAutofit/>
          </a:bodyPr>
          <a:lstStyle/>
          <a:p>
            <a:pPr marL="685800" lvl="1" indent="-279400">
              <a:lnSpc>
                <a:spcPct val="70000"/>
              </a:lnSpc>
              <a:buClr>
                <a:schemeClr val="dk2"/>
              </a:buClr>
              <a:buSzPts val="2600"/>
            </a:pPr>
            <a:endParaRPr lang="en-US" sz="900">
              <a:solidFill>
                <a:schemeClr val="tx1"/>
              </a:solidFill>
            </a:endParaRPr>
          </a:p>
          <a:p>
            <a:pPr marL="406400" lvl="1" indent="0">
              <a:lnSpc>
                <a:spcPct val="100000"/>
              </a:lnSpc>
              <a:spcBef>
                <a:spcPts val="0"/>
              </a:spcBef>
              <a:buClr>
                <a:schemeClr val="dk2"/>
              </a:buClr>
              <a:buSzPts val="2600"/>
              <a:buNone/>
            </a:pPr>
            <a:r>
              <a:rPr lang="en-US" b="1">
                <a:solidFill>
                  <a:schemeClr val="tx1"/>
                </a:solidFill>
                <a:latin typeface="+mn-lt"/>
                <a:cs typeface="Arial"/>
              </a:rPr>
              <a:t>The purpose</a:t>
            </a:r>
            <a:r>
              <a:rPr lang="en-US">
                <a:solidFill>
                  <a:schemeClr val="tx1"/>
                </a:solidFill>
                <a:latin typeface="+mn-lt"/>
                <a:cs typeface="Arial"/>
              </a:rPr>
              <a:t> </a:t>
            </a:r>
            <a:r>
              <a:rPr lang="en-US" b="1">
                <a:solidFill>
                  <a:schemeClr val="tx1"/>
                </a:solidFill>
                <a:latin typeface="+mn-lt"/>
                <a:cs typeface="Arial"/>
              </a:rPr>
              <a:t>of the driving question board is to: </a:t>
            </a:r>
          </a:p>
          <a:p>
            <a:pPr marL="406400" lvl="1" indent="0">
              <a:lnSpc>
                <a:spcPct val="100000"/>
              </a:lnSpc>
              <a:spcBef>
                <a:spcPts val="0"/>
              </a:spcBef>
              <a:buClr>
                <a:schemeClr val="dk2"/>
              </a:buClr>
              <a:buSzPts val="2600"/>
              <a:buNone/>
            </a:pPr>
            <a:endParaRPr lang="en-US" sz="1600">
              <a:solidFill>
                <a:schemeClr val="tx1"/>
              </a:solidFill>
              <a:latin typeface="+mn-lt"/>
            </a:endParaRP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b="1">
                <a:solidFill>
                  <a:schemeClr val="tx1"/>
                </a:solidFill>
                <a:latin typeface="+mn-lt"/>
                <a:cs typeface="Arial"/>
              </a:rPr>
              <a:t>build</a:t>
            </a:r>
            <a:r>
              <a:rPr lang="en-US">
                <a:solidFill>
                  <a:schemeClr val="tx1"/>
                </a:solidFill>
                <a:latin typeface="+mn-lt"/>
                <a:cs typeface="Arial"/>
              </a:rPr>
              <a:t> a classroom culture of appreciation and values diverse ideas.</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b="1">
                <a:solidFill>
                  <a:schemeClr val="tx1"/>
                </a:solidFill>
                <a:latin typeface="+mn-lt"/>
                <a:cs typeface="Arial"/>
              </a:rPr>
              <a:t>provide</a:t>
            </a:r>
            <a:r>
              <a:rPr lang="en-US">
                <a:solidFill>
                  <a:schemeClr val="tx1"/>
                </a:solidFill>
                <a:latin typeface="+mn-lt"/>
                <a:cs typeface="Arial"/>
              </a:rPr>
              <a:t> students with a sense of ownership and shifts the focus of learning from an individual experience to a collective one that moves thinking forward. </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b="1">
                <a:solidFill>
                  <a:schemeClr val="tx1"/>
                </a:solidFill>
                <a:latin typeface="+mn-lt"/>
                <a:cs typeface="Arial"/>
              </a:rPr>
              <a:t>capture</a:t>
            </a:r>
            <a:r>
              <a:rPr lang="en-US">
                <a:solidFill>
                  <a:schemeClr val="tx1"/>
                </a:solidFill>
                <a:latin typeface="+mn-lt"/>
                <a:cs typeface="Arial"/>
              </a:rPr>
              <a:t> students' wonderings about a phenomenon that is categorized to lead investigations to help students figure out the phenomenon.</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b="1">
                <a:solidFill>
                  <a:schemeClr val="tx1"/>
                </a:solidFill>
                <a:latin typeface="+mn-lt"/>
                <a:cs typeface="Arial"/>
              </a:rPr>
              <a:t>serve </a:t>
            </a:r>
            <a:r>
              <a:rPr lang="en-US">
                <a:solidFill>
                  <a:schemeClr val="tx1"/>
                </a:solidFill>
                <a:latin typeface="+mn-lt"/>
                <a:cs typeface="Arial"/>
              </a:rPr>
              <a:t>as a “road map” for student learning - shows where students have been, what they have learned and done along the way, and where they will be going since it is revisited throughout the learning. </a:t>
            </a:r>
          </a:p>
          <a:p>
            <a:pPr marL="406400" lvl="1" indent="0">
              <a:lnSpc>
                <a:spcPct val="70000"/>
              </a:lnSpc>
              <a:spcBef>
                <a:spcPts val="600"/>
              </a:spcBef>
              <a:spcAft>
                <a:spcPts val="600"/>
              </a:spcAft>
              <a:buClr>
                <a:schemeClr val="dk2"/>
              </a:buClr>
              <a:buSzPts val="2600"/>
              <a:buNone/>
            </a:pPr>
            <a:endParaRPr lang="en-US">
              <a:solidFill>
                <a:schemeClr val="dk2"/>
              </a:solidFill>
            </a:endParaRPr>
          </a:p>
        </p:txBody>
      </p:sp>
    </p:spTree>
    <p:extLst>
      <p:ext uri="{BB962C8B-B14F-4D97-AF65-F5344CB8AC3E}">
        <p14:creationId xmlns:p14="http://schemas.microsoft.com/office/powerpoint/2010/main" val="761582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685799" y="172279"/>
            <a:ext cx="10678887" cy="1868556"/>
          </a:xfrm>
        </p:spPr>
        <p:txBody>
          <a:bodyPr>
            <a:normAutofit/>
          </a:bodyPr>
          <a:lstStyle/>
          <a:p>
            <a:r>
              <a:rPr lang="en-US">
                <a:latin typeface="+mj-lt"/>
              </a:rPr>
              <a:t>After completing session A,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272748"/>
            <a:ext cx="9541565" cy="2902226"/>
          </a:xfrm>
        </p:spPr>
        <p:txBody>
          <a:bodyPr>
            <a:normAutofit/>
          </a:bodyPr>
          <a:lstStyle/>
          <a:p>
            <a:pPr>
              <a:buFont typeface="Wingdings" panose="05000000000000000000" pitchFamily="2" charset="2"/>
              <a:buChar char="ü"/>
            </a:pPr>
            <a:r>
              <a:rPr lang="en-US" sz="4000"/>
              <a:t>  </a:t>
            </a:r>
            <a:r>
              <a:rPr lang="en-US" sz="4000">
                <a:latin typeface="+mn-lt"/>
              </a:rPr>
              <a:t>What is a driving question board? </a:t>
            </a:r>
          </a:p>
          <a:p>
            <a:pPr marL="0" indent="0">
              <a:buNone/>
            </a:pPr>
            <a:endParaRPr lang="en-US" sz="4000">
              <a:latin typeface="+mn-lt"/>
            </a:endParaRPr>
          </a:p>
          <a:p>
            <a:pPr>
              <a:buFont typeface="Wingdings" panose="05000000000000000000" pitchFamily="2" charset="2"/>
              <a:buChar char="ü"/>
            </a:pPr>
            <a:r>
              <a:rPr lang="en-US" sz="4000">
                <a:latin typeface="+mn-lt"/>
              </a:rPr>
              <a:t>  What is its purpose in the science </a:t>
            </a:r>
          </a:p>
          <a:p>
            <a:pPr marL="0" indent="0">
              <a:buNone/>
            </a:pPr>
            <a:r>
              <a:rPr lang="en-US" sz="4000">
                <a:latin typeface="+mn-lt"/>
              </a:rPr>
              <a:t>     classroom?</a:t>
            </a:r>
          </a:p>
          <a:p>
            <a:pPr marL="0" indent="0">
              <a:buNone/>
            </a:pPr>
            <a:endParaRPr lang="en-US"/>
          </a:p>
        </p:txBody>
      </p:sp>
    </p:spTree>
    <p:extLst>
      <p:ext uri="{BB962C8B-B14F-4D97-AF65-F5344CB8AC3E}">
        <p14:creationId xmlns:p14="http://schemas.microsoft.com/office/powerpoint/2010/main" val="386026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0" y="323850"/>
            <a:ext cx="12192000" cy="1320800"/>
          </a:xfrm>
        </p:spPr>
        <p:txBody>
          <a:bodyPr>
            <a:normAutofit/>
          </a:bodyPr>
          <a:lstStyle/>
          <a:p>
            <a:pPr algn="ctr">
              <a:lnSpc>
                <a:spcPct val="100000"/>
              </a:lnSpc>
            </a:pPr>
            <a:r>
              <a:rPr lang="en-US">
                <a:latin typeface="+mj-lt"/>
                <a:cs typeface="Arial"/>
              </a:rPr>
              <a:t>Session A Overall Reflection</a:t>
            </a:r>
            <a:br>
              <a:rPr lang="en-US" b="1"/>
            </a:br>
            <a:endParaRPr lang="en-US" sz="3600">
              <a:solidFill>
                <a:schemeClr val="tx1"/>
              </a:solidFill>
              <a:latin typeface="Arial"/>
              <a:cs typeface="Arial"/>
            </a:endParaRPr>
          </a:p>
        </p:txBody>
      </p:sp>
      <p:sp>
        <p:nvSpPr>
          <p:cNvPr id="3" name="Content Placeholder 2">
            <a:extLst>
              <a:ext uri="{FF2B5EF4-FFF2-40B4-BE49-F238E27FC236}">
                <a16:creationId xmlns:a16="http://schemas.microsoft.com/office/drawing/2014/main" id="{453F74C7-61D6-512C-A572-31787177D3C3}"/>
              </a:ext>
            </a:extLst>
          </p:cNvPr>
          <p:cNvSpPr>
            <a:spLocks noGrp="1"/>
          </p:cNvSpPr>
          <p:nvPr>
            <p:ph idx="1"/>
          </p:nvPr>
        </p:nvSpPr>
        <p:spPr>
          <a:xfrm>
            <a:off x="482600" y="1384300"/>
            <a:ext cx="10947401" cy="4302369"/>
          </a:xfrm>
        </p:spPr>
        <p:txBody>
          <a:bodyPr vert="horz" lIns="91440" tIns="45720" rIns="91440" bIns="45720" rtlCol="0" anchor="t">
            <a:noAutofit/>
          </a:bodyPr>
          <a:lstStyle/>
          <a:p>
            <a:pPr marL="0" indent="0">
              <a:buNone/>
            </a:pPr>
            <a:r>
              <a:rPr lang="en-US" sz="3200">
                <a:solidFill>
                  <a:schemeClr val="tx1"/>
                </a:solidFill>
                <a:latin typeface="+mn-lt"/>
                <a:cs typeface="Arial"/>
              </a:rPr>
              <a:t>Take some time to record your responses to the following prompts in </a:t>
            </a:r>
            <a:r>
              <a:rPr lang="en-US" sz="3200" u="sng">
                <a:solidFill>
                  <a:schemeClr val="tx1"/>
                </a:solidFill>
                <a:latin typeface="+mn-lt"/>
                <a:cs typeface="Arial"/>
              </a:rPr>
              <a:t>Session A: Overall Reflection</a:t>
            </a:r>
            <a:r>
              <a:rPr lang="en-US" sz="3200">
                <a:solidFill>
                  <a:schemeClr val="tx1"/>
                </a:solidFill>
                <a:latin typeface="+mn-lt"/>
                <a:cs typeface="Arial"/>
              </a:rPr>
              <a:t> of the participant packet.</a:t>
            </a:r>
          </a:p>
          <a:p>
            <a:pPr marL="0" indent="0">
              <a:buNone/>
            </a:pPr>
            <a:endParaRPr lang="en-US" sz="1000">
              <a:latin typeface="+mn-lt"/>
              <a:cs typeface="Arial"/>
            </a:endParaRPr>
          </a:p>
          <a:p>
            <a:r>
              <a:rPr lang="en-US" sz="3200">
                <a:solidFill>
                  <a:schemeClr val="tx1"/>
                </a:solidFill>
                <a:latin typeface="+mn-lt"/>
                <a:cs typeface="Arial"/>
              </a:rPr>
              <a:t>What are your takeaways from this session?</a:t>
            </a:r>
          </a:p>
          <a:p>
            <a:pPr marL="0" indent="0">
              <a:buNone/>
            </a:pPr>
            <a:endParaRPr lang="en-US" sz="1000">
              <a:solidFill>
                <a:schemeClr val="tx1"/>
              </a:solidFill>
              <a:latin typeface="+mn-lt"/>
              <a:cs typeface="Arial"/>
            </a:endParaRPr>
          </a:p>
          <a:p>
            <a:r>
              <a:rPr lang="en-US" sz="3200">
                <a:solidFill>
                  <a:schemeClr val="tx1"/>
                </a:solidFill>
                <a:latin typeface="+mn-lt"/>
                <a:cs typeface="Arial"/>
              </a:rPr>
              <a:t>What questions might you have as a result of your learning from this session?</a:t>
            </a:r>
          </a:p>
        </p:txBody>
      </p:sp>
    </p:spTree>
    <p:extLst>
      <p:ext uri="{BB962C8B-B14F-4D97-AF65-F5344CB8AC3E}">
        <p14:creationId xmlns:p14="http://schemas.microsoft.com/office/powerpoint/2010/main" val="374124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0" y="365126"/>
            <a:ext cx="12330260" cy="2455332"/>
          </a:xfrm>
        </p:spPr>
        <p:txBody>
          <a:bodyPr>
            <a:normAutofit fontScale="90000"/>
          </a:bodyPr>
          <a:lstStyle/>
          <a:p>
            <a:pPr algn="ctr"/>
            <a:r>
              <a:rPr lang="en-US">
                <a:latin typeface="+mj-lt"/>
                <a:cs typeface="Arial"/>
              </a:rPr>
              <a:t>Session A Next Steps - Considerations for Implementation </a:t>
            </a:r>
            <a:br>
              <a:rPr lang="en-US">
                <a:cs typeface="Arial"/>
              </a:rPr>
            </a:br>
            <a:br>
              <a:rPr lang="en-US">
                <a:cs typeface="Arial"/>
              </a:rPr>
            </a:br>
            <a:endParaRPr lang="en-US">
              <a:solidFill>
                <a:schemeClr val="tx1"/>
              </a:solidFill>
              <a:latin typeface="Arial"/>
              <a:cs typeface="Arial"/>
            </a:endParaRP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555171" y="1763345"/>
            <a:ext cx="10961916" cy="3596055"/>
          </a:xfrm>
        </p:spPr>
        <p:txBody>
          <a:bodyPr vert="horz" lIns="91440" tIns="45720" rIns="91440" bIns="45720" rtlCol="0" anchor="t">
            <a:normAutofit/>
          </a:bodyPr>
          <a:lstStyle/>
          <a:p>
            <a:pPr marL="0" indent="0">
              <a:buNone/>
            </a:pPr>
            <a:r>
              <a:rPr lang="en-US" sz="3200">
                <a:solidFill>
                  <a:schemeClr val="tx1"/>
                </a:solidFill>
                <a:latin typeface="+mn-lt"/>
                <a:cs typeface="Arial"/>
              </a:rPr>
              <a:t>Record in </a:t>
            </a:r>
            <a:r>
              <a:rPr lang="en-US" sz="3200" u="sng">
                <a:solidFill>
                  <a:schemeClr val="tx1"/>
                </a:solidFill>
                <a:latin typeface="+mn-lt"/>
                <a:cs typeface="Arial"/>
              </a:rPr>
              <a:t>Session A: Next Steps- Considerations for Implementation </a:t>
            </a:r>
            <a:r>
              <a:rPr lang="en-US" sz="3200">
                <a:solidFill>
                  <a:schemeClr val="tx1"/>
                </a:solidFill>
                <a:latin typeface="+mn-lt"/>
                <a:cs typeface="Arial"/>
              </a:rPr>
              <a:t>in the participant packet. </a:t>
            </a:r>
          </a:p>
          <a:p>
            <a:pPr marL="0" indent="0" algn="ctr">
              <a:buNone/>
            </a:pPr>
            <a:endParaRPr lang="en-US" sz="3200">
              <a:latin typeface="+mn-lt"/>
              <a:cs typeface="Arial"/>
            </a:endParaRPr>
          </a:p>
          <a:p>
            <a:pPr marL="0" indent="0" algn="ctr">
              <a:buNone/>
            </a:pPr>
            <a:r>
              <a:rPr lang="en-US" sz="3200">
                <a:solidFill>
                  <a:schemeClr val="tx1"/>
                </a:solidFill>
                <a:latin typeface="+mn-lt"/>
                <a:cs typeface="Arial"/>
              </a:rPr>
              <a:t>How do you envision incorporating the </a:t>
            </a:r>
          </a:p>
          <a:p>
            <a:pPr marL="0" indent="0" algn="ctr">
              <a:buNone/>
            </a:pPr>
            <a:r>
              <a:rPr lang="en-US" sz="3200">
                <a:solidFill>
                  <a:schemeClr val="tx1"/>
                </a:solidFill>
                <a:latin typeface="+mn-lt"/>
                <a:cs typeface="Arial"/>
              </a:rPr>
              <a:t>driving question board into your classroom routine?</a:t>
            </a:r>
          </a:p>
        </p:txBody>
      </p:sp>
    </p:spTree>
    <p:extLst>
      <p:ext uri="{BB962C8B-B14F-4D97-AF65-F5344CB8AC3E}">
        <p14:creationId xmlns:p14="http://schemas.microsoft.com/office/powerpoint/2010/main" val="245557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B</a:t>
            </a:r>
          </a:p>
        </p:txBody>
      </p:sp>
    </p:spTree>
    <p:extLst>
      <p:ext uri="{BB962C8B-B14F-4D97-AF65-F5344CB8AC3E}">
        <p14:creationId xmlns:p14="http://schemas.microsoft.com/office/powerpoint/2010/main" val="3473486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F1156-3637-5B1B-0A8E-B5F5FF2E28E5}"/>
              </a:ext>
              <a:ext uri="{C183D7F6-B498-43B3-948B-1728B52AA6E4}">
                <adec:decorative xmlns:adec="http://schemas.microsoft.com/office/drawing/2017/decorative" val="1"/>
              </a:ext>
            </a:extLst>
          </p:cNvPr>
          <p:cNvSpPr/>
          <p:nvPr/>
        </p:nvSpPr>
        <p:spPr>
          <a:xfrm>
            <a:off x="745435" y="2653748"/>
            <a:ext cx="10147852" cy="97403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B3F4-DAC3-9F4E-06F5-CE56BEEA03F9}"/>
              </a:ext>
            </a:extLst>
          </p:cNvPr>
          <p:cNvSpPr>
            <a:spLocks noGrp="1"/>
          </p:cNvSpPr>
          <p:nvPr>
            <p:ph type="title"/>
          </p:nvPr>
        </p:nvSpPr>
        <p:spPr>
          <a:xfrm>
            <a:off x="0" y="500062"/>
            <a:ext cx="12192000" cy="1325563"/>
          </a:xfrm>
        </p:spPr>
        <p:txBody>
          <a:bodyPr>
            <a:normAutofit/>
          </a:bodyPr>
          <a:lstStyle/>
          <a:p>
            <a:pPr algn="ctr"/>
            <a:r>
              <a:rPr lang="en-US">
                <a:latin typeface="Franklin Gothic Medium" panose="020B0603020102020204" pitchFamily="34" charset="0"/>
                <a:cs typeface="Arial"/>
              </a:rPr>
              <a:t>Module Goals (2)</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p:txBody>
          <a:bodyPr vert="horz" lIns="91440" tIns="45720" rIns="91440" bIns="45720" rtlCol="0" anchor="t">
            <a:normAutofit/>
          </a:bodyPr>
          <a:lstStyle/>
          <a:p>
            <a:r>
              <a:rPr lang="en-US">
                <a:latin typeface="Franklin Gothic Book" panose="020B0503020102020204" pitchFamily="34" charset="0"/>
                <a:cs typeface="Arial"/>
              </a:rPr>
              <a:t>Explain what a driving question board is and understand its purpose in the science classroom. </a:t>
            </a:r>
            <a:endParaRPr lang="en-US">
              <a:latin typeface="Franklin Gothic Book" panose="020B0503020102020204" pitchFamily="34" charset="0"/>
            </a:endParaRPr>
          </a:p>
          <a:p>
            <a:r>
              <a:rPr lang="en-US" b="1">
                <a:latin typeface="Franklin Gothic Book" panose="020B0503020102020204" pitchFamily="34" charset="0"/>
                <a:cs typeface="Arial"/>
              </a:rPr>
              <a:t>Identify ways that the driving question board can build a community of learners.</a:t>
            </a:r>
          </a:p>
          <a:p>
            <a:r>
              <a:rPr lang="en-US">
                <a:latin typeface="Franklin Gothic Book" panose="020B0503020102020204" pitchFamily="34" charset="0"/>
                <a:cs typeface="Arial"/>
              </a:rPr>
              <a:t>Analyze how a cohesive storyline can be built around an anchoring phenomenon.</a:t>
            </a:r>
          </a:p>
          <a:p>
            <a:r>
              <a:rPr lang="en-US">
                <a:latin typeface="Franklin Gothic Book" panose="020B0503020102020204" pitchFamily="34" charset="0"/>
                <a:cs typeface="Arial"/>
              </a:rPr>
              <a:t>Generate ideas for how a driving question board can be used as a formative assessment tool.</a:t>
            </a:r>
          </a:p>
        </p:txBody>
      </p:sp>
      <p:sp>
        <p:nvSpPr>
          <p:cNvPr id="5" name="Arrow: Right 4">
            <a:extLst>
              <a:ext uri="{FF2B5EF4-FFF2-40B4-BE49-F238E27FC236}">
                <a16:creationId xmlns:a16="http://schemas.microsoft.com/office/drawing/2014/main" id="{FBD09AE9-9E08-ED66-1DB6-2ED95D59FCB5}"/>
              </a:ext>
              <a:ext uri="{C183D7F6-B498-43B3-948B-1728B52AA6E4}">
                <adec:decorative xmlns:adec="http://schemas.microsoft.com/office/drawing/2017/decorative" val="1"/>
              </a:ext>
            </a:extLst>
          </p:cNvPr>
          <p:cNvSpPr/>
          <p:nvPr/>
        </p:nvSpPr>
        <p:spPr>
          <a:xfrm>
            <a:off x="79513" y="2922104"/>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15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0" y="140294"/>
            <a:ext cx="12191999" cy="1325563"/>
          </a:xfrm>
        </p:spPr>
        <p:txBody>
          <a:bodyPr>
            <a:normAutofit/>
          </a:bodyPr>
          <a:lstStyle/>
          <a:p>
            <a:pPr algn="ctr"/>
            <a:r>
              <a:rPr lang="en-US">
                <a:latin typeface="+mj-lt"/>
                <a:cs typeface="Arial"/>
              </a:rPr>
              <a:t>Sessions in this Module (2)</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351933" y="1315033"/>
            <a:ext cx="11840066" cy="4227933"/>
          </a:xfrm>
        </p:spPr>
        <p:txBody>
          <a:bodyPr vert="horz" lIns="91440" tIns="45720" rIns="91440" bIns="45720" rtlCol="0" anchor="t">
            <a:noAutofit/>
          </a:bodyPr>
          <a:lstStyle/>
          <a:p>
            <a:pPr marL="0" indent="0">
              <a:buNone/>
            </a:pPr>
            <a:r>
              <a:rPr lang="en-US" sz="2200" b="1" u="sng">
                <a:latin typeface="+mn-lt"/>
                <a:cs typeface="Arial"/>
                <a:hlinkClick r:id="rId3" action="ppaction://hlinksldjump"/>
              </a:rPr>
              <a:t>Session A:</a:t>
            </a:r>
            <a:endParaRPr lang="en-US" sz="2200" u="sng">
              <a:latin typeface="+mn-lt"/>
            </a:endParaRPr>
          </a:p>
          <a:p>
            <a:pPr lvl="1"/>
            <a:r>
              <a:rPr lang="en-US" sz="2200">
                <a:latin typeface="+mn-lt"/>
                <a:cs typeface="Arial"/>
              </a:rPr>
              <a:t>What is a driving question board and what is its purpose in the science classroom? </a:t>
            </a:r>
          </a:p>
          <a:p>
            <a:pPr marL="0" indent="0">
              <a:buNone/>
            </a:pPr>
            <a:r>
              <a:rPr lang="en-US" sz="2200" b="1" u="sng">
                <a:latin typeface="+mn-lt"/>
                <a:cs typeface="Arial"/>
                <a:hlinkClick r:id="rId4" action="ppaction://hlinksldjump"/>
              </a:rPr>
              <a:t>Session B:</a:t>
            </a:r>
            <a:endParaRPr lang="en-US" sz="2200" b="1" u="sng">
              <a:latin typeface="+mn-lt"/>
              <a:cs typeface="Arial"/>
            </a:endParaRPr>
          </a:p>
          <a:p>
            <a:pPr lvl="1"/>
            <a:r>
              <a:rPr lang="en-US" sz="2200" b="1">
                <a:solidFill>
                  <a:srgbClr val="374151"/>
                </a:solidFill>
                <a:latin typeface="+mn-lt"/>
                <a:cs typeface="Arial"/>
              </a:rPr>
              <a:t>How does the use of a </a:t>
            </a:r>
            <a:r>
              <a:rPr lang="en-US" sz="2200" b="1">
                <a:latin typeface="+mn-lt"/>
                <a:cs typeface="Arial"/>
              </a:rPr>
              <a:t>driving question board </a:t>
            </a:r>
            <a:r>
              <a:rPr lang="en-US" sz="2200" b="1">
                <a:solidFill>
                  <a:srgbClr val="374151"/>
                </a:solidFill>
                <a:latin typeface="+mn-lt"/>
                <a:cs typeface="Arial"/>
              </a:rPr>
              <a:t>foster a community of learners in terms of student engagement and motivation?</a:t>
            </a:r>
          </a:p>
          <a:p>
            <a:pPr marL="0" indent="0">
              <a:buNone/>
            </a:pPr>
            <a:r>
              <a:rPr lang="en-US" sz="2200" b="1" u="sng">
                <a:latin typeface="+mn-lt"/>
                <a:cs typeface="Arial"/>
                <a:hlinkClick r:id="rId5" action="ppaction://hlinksldjump"/>
              </a:rPr>
              <a:t>Session C:</a:t>
            </a:r>
            <a:endParaRPr lang="en-US" sz="2200" u="sng">
              <a:latin typeface="+mn-lt"/>
              <a:cs typeface="Arial"/>
            </a:endParaRPr>
          </a:p>
          <a:p>
            <a:pPr marL="742950" lvl="1" indent="-285750"/>
            <a:r>
              <a:rPr lang="en-US" sz="2200">
                <a:solidFill>
                  <a:srgbClr val="374151"/>
                </a:solidFill>
                <a:latin typeface="+mn-lt"/>
                <a:cs typeface="Arial"/>
              </a:rPr>
              <a:t>How can a </a:t>
            </a:r>
            <a:r>
              <a:rPr lang="en-US" sz="2200">
                <a:latin typeface="+mn-lt"/>
                <a:cs typeface="Arial"/>
              </a:rPr>
              <a:t>driving question board </a:t>
            </a:r>
            <a:r>
              <a:rPr lang="en-US" sz="2200">
                <a:solidFill>
                  <a:srgbClr val="374151"/>
                </a:solidFill>
                <a:latin typeface="+mn-lt"/>
                <a:cs typeface="Arial"/>
              </a:rPr>
              <a:t>anchored in a phenomenon be used to build a cohesive storyline?</a:t>
            </a:r>
          </a:p>
          <a:p>
            <a:pPr>
              <a:buNone/>
            </a:pPr>
            <a:r>
              <a:rPr lang="en-US" sz="2200" b="1" u="sng">
                <a:latin typeface="+mn-lt"/>
                <a:cs typeface="Arial"/>
                <a:hlinkClick r:id="rId6" action="ppaction://hlinksldjump"/>
              </a:rPr>
              <a:t>Session D</a:t>
            </a:r>
            <a:r>
              <a:rPr lang="en-US" sz="2200" u="sng">
                <a:latin typeface="+mn-lt"/>
                <a:cs typeface="Arial"/>
                <a:hlinkClick r:id="rId6" action="ppaction://hlinksldjump"/>
              </a:rPr>
              <a:t>:</a:t>
            </a:r>
            <a:endParaRPr lang="en-US" sz="2200">
              <a:latin typeface="+mn-lt"/>
              <a:cs typeface="Arial"/>
            </a:endParaRPr>
          </a:p>
          <a:p>
            <a:pPr lvl="1"/>
            <a:r>
              <a:rPr lang="en-US" sz="2200">
                <a:solidFill>
                  <a:srgbClr val="374151"/>
                </a:solidFill>
                <a:latin typeface="+mn-lt"/>
                <a:cs typeface="Arial"/>
              </a:rPr>
              <a:t>Why should the </a:t>
            </a:r>
            <a:r>
              <a:rPr lang="en-US" sz="2200">
                <a:latin typeface="+mn-lt"/>
                <a:cs typeface="Arial"/>
              </a:rPr>
              <a:t>driving question board </a:t>
            </a:r>
            <a:r>
              <a:rPr lang="en-US" sz="2200">
                <a:solidFill>
                  <a:srgbClr val="374151"/>
                </a:solidFill>
                <a:latin typeface="+mn-lt"/>
                <a:cs typeface="Arial"/>
              </a:rPr>
              <a:t>be used as a formative assessment tool to foster an equitable learning community?</a:t>
            </a:r>
            <a:endParaRPr lang="en-US" sz="2200">
              <a:latin typeface="+mn-lt"/>
              <a:cs typeface="Arial"/>
            </a:endParaRPr>
          </a:p>
          <a:p>
            <a:pPr marL="0" indent="0">
              <a:buNone/>
            </a:pPr>
            <a:endParaRPr lang="en-US" sz="2200">
              <a:cs typeface="Arial" panose="020B0604020202020204" pitchFamily="34" charset="0"/>
            </a:endParaRPr>
          </a:p>
        </p:txBody>
      </p:sp>
      <p:sp>
        <p:nvSpPr>
          <p:cNvPr id="4" name="Arrow: Right 3">
            <a:extLst>
              <a:ext uri="{FF2B5EF4-FFF2-40B4-BE49-F238E27FC236}">
                <a16:creationId xmlns:a16="http://schemas.microsoft.com/office/drawing/2014/main" id="{479A4896-850B-5C60-AF35-F3F9D0B1EC6F}"/>
              </a:ext>
              <a:ext uri="{C183D7F6-B498-43B3-948B-1728B52AA6E4}">
                <adec:decorative xmlns:adec="http://schemas.microsoft.com/office/drawing/2017/decorative" val="1"/>
              </a:ext>
            </a:extLst>
          </p:cNvPr>
          <p:cNvSpPr/>
          <p:nvPr/>
        </p:nvSpPr>
        <p:spPr>
          <a:xfrm>
            <a:off x="139147" y="2554356"/>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802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B0395-A5AE-ADF3-F945-C8D52754E028}"/>
              </a:ext>
            </a:extLst>
          </p:cNvPr>
          <p:cNvSpPr>
            <a:spLocks noGrp="1"/>
          </p:cNvSpPr>
          <p:nvPr>
            <p:ph type="title"/>
          </p:nvPr>
        </p:nvSpPr>
        <p:spPr>
          <a:xfrm>
            <a:off x="0" y="2095"/>
            <a:ext cx="12362687" cy="916512"/>
          </a:xfrm>
        </p:spPr>
        <p:txBody>
          <a:bodyPr>
            <a:normAutofit/>
          </a:bodyPr>
          <a:lstStyle/>
          <a:p>
            <a:r>
              <a:rPr lang="en-US">
                <a:latin typeface="+mj-lt"/>
                <a:cs typeface="Arial"/>
              </a:rPr>
              <a:t>In Session A, we learned...</a:t>
            </a:r>
          </a:p>
        </p:txBody>
      </p:sp>
      <p:sp>
        <p:nvSpPr>
          <p:cNvPr id="6" name="Content Placeholder 5">
            <a:extLst>
              <a:ext uri="{FF2B5EF4-FFF2-40B4-BE49-F238E27FC236}">
                <a16:creationId xmlns:a16="http://schemas.microsoft.com/office/drawing/2014/main" id="{BA4355DF-0DED-50D1-A3D9-9FBB48F30F45}"/>
              </a:ext>
            </a:extLst>
          </p:cNvPr>
          <p:cNvSpPr>
            <a:spLocks noGrp="1"/>
          </p:cNvSpPr>
          <p:nvPr>
            <p:ph sz="half" idx="2"/>
          </p:nvPr>
        </p:nvSpPr>
        <p:spPr>
          <a:xfrm>
            <a:off x="0" y="855957"/>
            <a:ext cx="5241303" cy="494773"/>
          </a:xfrm>
        </p:spPr>
        <p:txBody>
          <a:bodyPr vert="horz" lIns="91440" tIns="45720" rIns="91440" bIns="45720" rtlCol="0" anchor="t">
            <a:noAutofit/>
          </a:bodyPr>
          <a:lstStyle/>
          <a:p>
            <a:pPr marL="0" indent="0">
              <a:buSzPts val="990"/>
              <a:buNone/>
              <a:defRPr/>
            </a:pPr>
            <a:r>
              <a:rPr lang="en-US">
                <a:latin typeface="+mn-lt"/>
                <a:cs typeface="Arial"/>
              </a:rPr>
              <a:t>The driving question board is   </a:t>
            </a:r>
          </a:p>
        </p:txBody>
      </p:sp>
      <p:grpSp>
        <p:nvGrpSpPr>
          <p:cNvPr id="21" name="Group 20" descr="Visual representation, jointly constructed, class's shared mission of learning, record of questions from all students, and a driving force throughout instruction. ">
            <a:extLst>
              <a:ext uri="{FF2B5EF4-FFF2-40B4-BE49-F238E27FC236}">
                <a16:creationId xmlns:a16="http://schemas.microsoft.com/office/drawing/2014/main" id="{B2122EDB-1C71-3D11-E70F-2C153FFA6E3B}"/>
              </a:ext>
            </a:extLst>
          </p:cNvPr>
          <p:cNvGrpSpPr/>
          <p:nvPr/>
        </p:nvGrpSpPr>
        <p:grpSpPr>
          <a:xfrm>
            <a:off x="545049" y="1506457"/>
            <a:ext cx="4941351" cy="3861003"/>
            <a:chOff x="243391" y="1418008"/>
            <a:chExt cx="3838415" cy="2983389"/>
          </a:xfrm>
        </p:grpSpPr>
        <p:sp>
          <p:nvSpPr>
            <p:cNvPr id="15" name="Rectangle: Rounded Corners 14">
              <a:extLst>
                <a:ext uri="{FF2B5EF4-FFF2-40B4-BE49-F238E27FC236}">
                  <a16:creationId xmlns:a16="http://schemas.microsoft.com/office/drawing/2014/main" id="{55269F90-7A74-C61D-17F2-808F13F95186}"/>
                </a:ext>
              </a:extLst>
            </p:cNvPr>
            <p:cNvSpPr/>
            <p:nvPr/>
          </p:nvSpPr>
          <p:spPr>
            <a:xfrm>
              <a:off x="243391" y="3922135"/>
              <a:ext cx="383841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cs typeface="Arial"/>
                </a:rPr>
                <a:t>A driving force throughout instruction</a:t>
              </a:r>
            </a:p>
          </p:txBody>
        </p:sp>
        <p:sp>
          <p:nvSpPr>
            <p:cNvPr id="16" name="Rectangle: Rounded Corners 15">
              <a:extLst>
                <a:ext uri="{FF2B5EF4-FFF2-40B4-BE49-F238E27FC236}">
                  <a16:creationId xmlns:a16="http://schemas.microsoft.com/office/drawing/2014/main" id="{CCB12FCA-D9B7-6A57-0377-7F59C185E711}"/>
                </a:ext>
              </a:extLst>
            </p:cNvPr>
            <p:cNvSpPr/>
            <p:nvPr/>
          </p:nvSpPr>
          <p:spPr>
            <a:xfrm>
              <a:off x="243391" y="3290473"/>
              <a:ext cx="347384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cs typeface="Arial"/>
                </a:rPr>
                <a:t>A record of questions from ALL students</a:t>
              </a:r>
            </a:p>
          </p:txBody>
        </p:sp>
        <p:sp>
          <p:nvSpPr>
            <p:cNvPr id="17" name="Rectangle: Rounded Corners 16">
              <a:extLst>
                <a:ext uri="{FF2B5EF4-FFF2-40B4-BE49-F238E27FC236}">
                  <a16:creationId xmlns:a16="http://schemas.microsoft.com/office/drawing/2014/main" id="{A90BF519-6055-95DD-89DD-A8691DD374F8}"/>
                </a:ext>
              </a:extLst>
            </p:cNvPr>
            <p:cNvSpPr/>
            <p:nvPr/>
          </p:nvSpPr>
          <p:spPr>
            <a:xfrm>
              <a:off x="244163" y="2647779"/>
              <a:ext cx="303636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cs typeface="Arial"/>
                </a:rPr>
                <a:t>A class’s shared mission of learning</a:t>
              </a:r>
            </a:p>
          </p:txBody>
        </p:sp>
        <p:sp>
          <p:nvSpPr>
            <p:cNvPr id="18" name="Rectangle: Rounded Corners 17">
              <a:extLst>
                <a:ext uri="{FF2B5EF4-FFF2-40B4-BE49-F238E27FC236}">
                  <a16:creationId xmlns:a16="http://schemas.microsoft.com/office/drawing/2014/main" id="{48EEAD66-2E51-4B5A-A788-F8E92E9EEA47}"/>
                </a:ext>
              </a:extLst>
            </p:cNvPr>
            <p:cNvSpPr/>
            <p:nvPr/>
          </p:nvSpPr>
          <p:spPr>
            <a:xfrm>
              <a:off x="244163" y="2015598"/>
              <a:ext cx="2640439"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cs typeface="Arial"/>
                </a:rPr>
                <a:t>Jointly constructed</a:t>
              </a:r>
            </a:p>
          </p:txBody>
        </p:sp>
        <p:sp>
          <p:nvSpPr>
            <p:cNvPr id="19" name="Rectangle: Rounded Corners 18">
              <a:extLst>
                <a:ext uri="{FF2B5EF4-FFF2-40B4-BE49-F238E27FC236}">
                  <a16:creationId xmlns:a16="http://schemas.microsoft.com/office/drawing/2014/main" id="{2C719F55-97E5-5BB4-35AB-F462389797FE}"/>
                </a:ext>
              </a:extLst>
            </p:cNvPr>
            <p:cNvSpPr/>
            <p:nvPr/>
          </p:nvSpPr>
          <p:spPr>
            <a:xfrm>
              <a:off x="244163" y="1418008"/>
              <a:ext cx="2169099"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cs typeface="Arial"/>
                </a:rPr>
                <a:t>A visual representation</a:t>
              </a:r>
            </a:p>
          </p:txBody>
        </p:sp>
      </p:grpSp>
      <p:sp>
        <p:nvSpPr>
          <p:cNvPr id="22" name="TextBox 21">
            <a:extLst>
              <a:ext uri="{FF2B5EF4-FFF2-40B4-BE49-F238E27FC236}">
                <a16:creationId xmlns:a16="http://schemas.microsoft.com/office/drawing/2014/main" id="{C0C76770-8013-451B-449E-763FEF0600AA}"/>
              </a:ext>
            </a:extLst>
          </p:cNvPr>
          <p:cNvSpPr txBox="1"/>
          <p:nvPr/>
        </p:nvSpPr>
        <p:spPr>
          <a:xfrm>
            <a:off x="5318233" y="838715"/>
            <a:ext cx="1319752" cy="523220"/>
          </a:xfrm>
          <a:prstGeom prst="rect">
            <a:avLst/>
          </a:prstGeom>
          <a:noFill/>
        </p:spPr>
        <p:txBody>
          <a:bodyPr wrap="square" rtlCol="0">
            <a:spAutoFit/>
          </a:bodyPr>
          <a:lstStyle/>
          <a:p>
            <a:r>
              <a:rPr lang="en-US" sz="2800">
                <a:cs typeface="Arial" panose="020B0604020202020204" pitchFamily="34" charset="0"/>
              </a:rPr>
              <a:t>AND</a:t>
            </a:r>
          </a:p>
        </p:txBody>
      </p:sp>
      <p:sp>
        <p:nvSpPr>
          <p:cNvPr id="23" name="TextBox 22">
            <a:extLst>
              <a:ext uri="{FF2B5EF4-FFF2-40B4-BE49-F238E27FC236}">
                <a16:creationId xmlns:a16="http://schemas.microsoft.com/office/drawing/2014/main" id="{08BBC50D-8767-BC33-416D-84D457175FB1}"/>
              </a:ext>
            </a:extLst>
          </p:cNvPr>
          <p:cNvSpPr txBox="1"/>
          <p:nvPr/>
        </p:nvSpPr>
        <p:spPr>
          <a:xfrm>
            <a:off x="7107809" y="827510"/>
            <a:ext cx="4903055" cy="523220"/>
          </a:xfrm>
          <a:prstGeom prst="rect">
            <a:avLst/>
          </a:prstGeom>
          <a:noFill/>
        </p:spPr>
        <p:txBody>
          <a:bodyPr wrap="square" rtlCol="0">
            <a:spAutoFit/>
          </a:bodyPr>
          <a:lstStyle/>
          <a:p>
            <a:r>
              <a:rPr lang="en-US" sz="2800">
                <a:cs typeface="Arial" panose="020B0604020202020204" pitchFamily="34" charset="0"/>
              </a:rPr>
              <a:t>serves these purposes</a:t>
            </a:r>
          </a:p>
        </p:txBody>
      </p:sp>
      <p:sp>
        <p:nvSpPr>
          <p:cNvPr id="8" name="Oval 7">
            <a:extLst>
              <a:ext uri="{FF2B5EF4-FFF2-40B4-BE49-F238E27FC236}">
                <a16:creationId xmlns:a16="http://schemas.microsoft.com/office/drawing/2014/main" id="{72AA3C81-25B8-8685-2085-637C0E384E04}"/>
              </a:ext>
            </a:extLst>
          </p:cNvPr>
          <p:cNvSpPr/>
          <p:nvPr/>
        </p:nvSpPr>
        <p:spPr>
          <a:xfrm>
            <a:off x="6121259" y="1627328"/>
            <a:ext cx="2756548" cy="192526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Builds a culture of appreciation and values diverse ideas</a:t>
            </a:r>
          </a:p>
        </p:txBody>
      </p:sp>
      <p:sp>
        <p:nvSpPr>
          <p:cNvPr id="11" name="Oval 10">
            <a:extLst>
              <a:ext uri="{FF2B5EF4-FFF2-40B4-BE49-F238E27FC236}">
                <a16:creationId xmlns:a16="http://schemas.microsoft.com/office/drawing/2014/main" id="{C13339E8-D0DF-952B-B5B5-D322E3B3EC80}"/>
              </a:ext>
            </a:extLst>
          </p:cNvPr>
          <p:cNvSpPr/>
          <p:nvPr/>
        </p:nvSpPr>
        <p:spPr>
          <a:xfrm>
            <a:off x="8990911" y="1621726"/>
            <a:ext cx="2756548" cy="1936466"/>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Functions as a collective approach to move thinking forward for all</a:t>
            </a:r>
          </a:p>
        </p:txBody>
      </p:sp>
      <p:sp>
        <p:nvSpPr>
          <p:cNvPr id="9" name="Oval 8">
            <a:extLst>
              <a:ext uri="{FF2B5EF4-FFF2-40B4-BE49-F238E27FC236}">
                <a16:creationId xmlns:a16="http://schemas.microsoft.com/office/drawing/2014/main" id="{5A73663A-B1E9-5684-AF66-0E33836C1AB4}"/>
              </a:ext>
            </a:extLst>
          </p:cNvPr>
          <p:cNvSpPr/>
          <p:nvPr/>
        </p:nvSpPr>
        <p:spPr>
          <a:xfrm>
            <a:off x="6145947" y="3718229"/>
            <a:ext cx="2756548" cy="192538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Captures students' wonderings and ideas to figure out a phenomenon</a:t>
            </a:r>
          </a:p>
        </p:txBody>
      </p:sp>
      <p:sp>
        <p:nvSpPr>
          <p:cNvPr id="10" name="Oval 9">
            <a:extLst>
              <a:ext uri="{FF2B5EF4-FFF2-40B4-BE49-F238E27FC236}">
                <a16:creationId xmlns:a16="http://schemas.microsoft.com/office/drawing/2014/main" id="{783EB03E-3972-D2B3-FB29-45F4A21DD202}"/>
              </a:ext>
            </a:extLst>
          </p:cNvPr>
          <p:cNvSpPr/>
          <p:nvPr/>
        </p:nvSpPr>
        <p:spPr>
          <a:xfrm>
            <a:off x="8990911" y="3718229"/>
            <a:ext cx="2752973" cy="192526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Serves as a “road map” for student learning</a:t>
            </a:r>
            <a:endParaRPr lang="en-US" sz="1600">
              <a:cs typeface="Arial" panose="020B0604020202020204" pitchFamily="34" charset="0"/>
            </a:endParaRPr>
          </a:p>
        </p:txBody>
      </p:sp>
    </p:spTree>
    <p:extLst>
      <p:ext uri="{BB962C8B-B14F-4D97-AF65-F5344CB8AC3E}">
        <p14:creationId xmlns:p14="http://schemas.microsoft.com/office/powerpoint/2010/main" val="150248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14300" y="365125"/>
            <a:ext cx="12420600" cy="1325563"/>
          </a:xfrm>
          <a:solidFill>
            <a:schemeClr val="bg2"/>
          </a:solidFill>
          <a:ln>
            <a:solidFill>
              <a:schemeClr val="tx1"/>
            </a:solidFill>
          </a:ln>
        </p:spPr>
        <p:txBody>
          <a:bodyPr>
            <a:normAutofit/>
          </a:bodyPr>
          <a:lstStyle/>
          <a:p>
            <a:pPr algn="ctr"/>
            <a:r>
              <a:rPr lang="en-US" sz="5400" b="1">
                <a:latin typeface="+mj-lt"/>
              </a:rPr>
              <a:t>Session B Meta Moment</a:t>
            </a: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200" y="1825625"/>
            <a:ext cx="10515600" cy="3770503"/>
          </a:xfrm>
        </p:spPr>
        <p:txBody>
          <a:bodyPr vert="horz" lIns="91440" tIns="45720" rIns="91440" bIns="45720" rtlCol="0" anchor="t">
            <a:normAutofit/>
          </a:bodyPr>
          <a:lstStyle/>
          <a:p>
            <a:pPr marL="0" indent="0">
              <a:spcAft>
                <a:spcPts val="600"/>
              </a:spcAft>
              <a:buClr>
                <a:schemeClr val="dk1"/>
              </a:buClr>
              <a:buSzPts val="990"/>
              <a:buNone/>
            </a:pPr>
            <a:r>
              <a:rPr lang="en-US" sz="4400" b="1" u="sng">
                <a:solidFill>
                  <a:schemeClr val="tx1"/>
                </a:solidFill>
                <a:latin typeface="+mn-lt"/>
                <a:cs typeface="Arial"/>
              </a:rPr>
              <a:t>Focus Question</a:t>
            </a:r>
            <a:r>
              <a:rPr lang="en-US" sz="4400">
                <a:solidFill>
                  <a:schemeClr val="tx1"/>
                </a:solidFill>
                <a:latin typeface="+mn-lt"/>
                <a:cs typeface="Arial"/>
              </a:rPr>
              <a:t>: </a:t>
            </a:r>
            <a:endParaRPr lang="en-US" sz="4400">
              <a:solidFill>
                <a:schemeClr val="tx1"/>
              </a:solidFill>
              <a:latin typeface="+mn-lt"/>
            </a:endParaRPr>
          </a:p>
          <a:p>
            <a:pPr marL="0" indent="0">
              <a:buNone/>
            </a:pPr>
            <a:r>
              <a:rPr lang="en-US" sz="4400">
                <a:solidFill>
                  <a:schemeClr val="tx1"/>
                </a:solidFill>
                <a:latin typeface="+mn-lt"/>
                <a:cs typeface="Arial"/>
              </a:rPr>
              <a:t>How does the use of a driving question board foster a community of learners in terms of student engagement and motivation?</a:t>
            </a:r>
          </a:p>
          <a:p>
            <a:pPr marL="0" indent="0" algn="ctr">
              <a:buClr>
                <a:schemeClr val="dk1"/>
              </a:buClr>
              <a:buSzPts val="990"/>
              <a:buNone/>
            </a:pPr>
            <a:endParaRPr lang="en-US" sz="4400"/>
          </a:p>
          <a:p>
            <a:pPr marL="0" indent="0" algn="ctr">
              <a:buClr>
                <a:schemeClr val="dk1"/>
              </a:buClr>
              <a:buSzPts val="990"/>
              <a:buNone/>
            </a:pPr>
            <a:endParaRPr lang="en-US" sz="4400">
              <a:cs typeface="Arial" panose="020B0604020202020204" pitchFamily="34" charset="0"/>
            </a:endParaRPr>
          </a:p>
          <a:p>
            <a:pPr algn="ctr">
              <a:buClr>
                <a:schemeClr val="dk1"/>
              </a:buClr>
              <a:buSzPts val="990"/>
            </a:pPr>
            <a:endParaRPr lang="en-US" sz="4400">
              <a:cs typeface="Arial" panose="020B0604020202020204" pitchFamily="34" charset="0"/>
            </a:endParaRPr>
          </a:p>
        </p:txBody>
      </p:sp>
    </p:spTree>
    <p:extLst>
      <p:ext uri="{BB962C8B-B14F-4D97-AF65-F5344CB8AC3E}">
        <p14:creationId xmlns:p14="http://schemas.microsoft.com/office/powerpoint/2010/main" val="140250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838200" y="318943"/>
            <a:ext cx="10515600" cy="1060018"/>
          </a:xfrm>
        </p:spPr>
        <p:txBody>
          <a:bodyPr vert="horz" lIns="91440" tIns="45720" rIns="91440" bIns="45720" rtlCol="0" anchor="ctr">
            <a:noAutofit/>
          </a:bodyPr>
          <a:lstStyle/>
          <a:p>
            <a:pPr algn="ctr"/>
            <a:r>
              <a:rPr lang="en-US">
                <a:latin typeface="+mj-lt"/>
                <a:cs typeface="Arial"/>
              </a:rPr>
              <a:t>Teacher Hat Versus Adult Learner Hat (1)</a:t>
            </a:r>
            <a:br>
              <a:rPr lang="en-US"/>
            </a:br>
            <a:endParaRPr lang="en-US"/>
          </a:p>
        </p:txBody>
      </p:sp>
      <p:sp>
        <p:nvSpPr>
          <p:cNvPr id="7" name="TextBox 6">
            <a:extLst>
              <a:ext uri="{FF2B5EF4-FFF2-40B4-BE49-F238E27FC236}">
                <a16:creationId xmlns:a16="http://schemas.microsoft.com/office/drawing/2014/main" id="{71AEAEDB-F67B-DAEE-C7F6-EF0504FD2398}"/>
              </a:ext>
            </a:extLst>
          </p:cNvPr>
          <p:cNvSpPr txBox="1"/>
          <p:nvPr/>
        </p:nvSpPr>
        <p:spPr>
          <a:xfrm>
            <a:off x="1622077" y="1213780"/>
            <a:ext cx="1973223" cy="461665"/>
          </a:xfrm>
          <a:prstGeom prst="rect">
            <a:avLst/>
          </a:prstGeom>
          <a:noFill/>
          <a:ln>
            <a:solidFill>
              <a:srgbClr val="102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Teacher Hat</a:t>
            </a: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05186" y="1916505"/>
            <a:ext cx="1207007" cy="776005"/>
          </a:xfrm>
          <a:prstGeom prst="rect">
            <a:avLst/>
          </a:prstGeom>
        </p:spPr>
      </p:pic>
      <p:sp>
        <p:nvSpPr>
          <p:cNvPr id="10" name="TextBox 9">
            <a:extLst>
              <a:ext uri="{FF2B5EF4-FFF2-40B4-BE49-F238E27FC236}">
                <a16:creationId xmlns:a16="http://schemas.microsoft.com/office/drawing/2014/main" id="{90F395A3-87F2-5DB6-8A49-551F8F62826B}"/>
              </a:ext>
            </a:extLst>
          </p:cNvPr>
          <p:cNvSpPr txBox="1"/>
          <p:nvPr/>
        </p:nvSpPr>
        <p:spPr>
          <a:xfrm>
            <a:off x="547781" y="2925519"/>
            <a:ext cx="5548219" cy="29546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While in </a:t>
            </a:r>
            <a:r>
              <a:rPr kumimoji="0" lang="en-US" sz="2400" b="1" i="0" u="sng"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teacher hat</a:t>
            </a: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we will: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grow our understanding of phenomena- based instruction and </a:t>
            </a:r>
            <a:r>
              <a:rPr kumimoji="0" lang="en-US" sz="2400" b="0" i="0" u="none" strike="noStrike" kern="1200" cap="none" spc="0" normalizeH="0" baseline="0" noProof="0" err="1">
                <a:ln>
                  <a:noFill/>
                </a:ln>
                <a:solidFill>
                  <a:prstClr val="black"/>
                </a:solidFill>
                <a:effectLst/>
                <a:uLnTx/>
                <a:uFillTx/>
                <a:latin typeface="Franklin Gothic Book" panose="020B0503020102020204"/>
                <a:ea typeface="+mn-ea"/>
                <a:cs typeface="Arial" panose="020B0604020202020204" pitchFamily="34" charset="0"/>
              </a:rPr>
              <a:t>storylining</a:t>
            </a: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reflect on our teaching and consider new shifts in our teaching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a:rPr>
              <a:t>analyze the </a:t>
            </a:r>
            <a:r>
              <a:rPr kumimoji="0" lang="en-US" sz="2400" b="0" i="1" u="none" strike="noStrike" kern="1200" cap="none" spc="0" normalizeH="0" baseline="0" noProof="0">
                <a:ln>
                  <a:noFill/>
                </a:ln>
                <a:solidFill>
                  <a:prstClr val="black"/>
                </a:solidFill>
                <a:effectLst/>
                <a:uLnTx/>
                <a:uFillTx/>
                <a:latin typeface="Franklin Gothic Book" panose="020B0503020102020204"/>
                <a:ea typeface="+mn-ea"/>
                <a:cs typeface="Arial"/>
              </a:rPr>
              <a:t>Kentucky Academic Standards for Science.</a:t>
            </a:r>
            <a:endPar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highlight>
                <a:srgbClr val="FFFF00"/>
              </a:highligh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0D500C49-5722-EA52-DB7E-CDFE0314B369}"/>
              </a:ext>
            </a:extLst>
          </p:cNvPr>
          <p:cNvSpPr txBox="1"/>
          <p:nvPr/>
        </p:nvSpPr>
        <p:spPr>
          <a:xfrm>
            <a:off x="7411275" y="1170535"/>
            <a:ext cx="3075760" cy="461665"/>
          </a:xfrm>
          <a:prstGeom prst="rect">
            <a:avLst/>
          </a:prstGeom>
          <a:noFill/>
          <a:ln>
            <a:solidFill>
              <a:srgbClr val="102649"/>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Adult Learner Hat</a:t>
            </a: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80420" y="1905425"/>
            <a:ext cx="937470" cy="787085"/>
          </a:xfrm>
          <a:prstGeom prst="rect">
            <a:avLst/>
          </a:prstGeom>
        </p:spPr>
      </p:pic>
      <p:sp>
        <p:nvSpPr>
          <p:cNvPr id="12" name="TextBox 11">
            <a:extLst>
              <a:ext uri="{FF2B5EF4-FFF2-40B4-BE49-F238E27FC236}">
                <a16:creationId xmlns:a16="http://schemas.microsoft.com/office/drawing/2014/main" id="{670A3A49-1FFC-E94E-320E-090536B8E5BE}"/>
              </a:ext>
            </a:extLst>
          </p:cNvPr>
          <p:cNvSpPr txBox="1"/>
          <p:nvPr/>
        </p:nvSpPr>
        <p:spPr>
          <a:xfrm>
            <a:off x="6643781" y="2868872"/>
            <a:ext cx="5548219" cy="30469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While in </a:t>
            </a:r>
            <a:r>
              <a:rPr kumimoji="0" lang="en-US" sz="2400" b="1" i="0" u="sng"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adult learner hat</a:t>
            </a: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we will: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make sense of a phenomenon with other adult learners.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build and deepen our own science content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engage in a learning opportunity that is symmetrical to the student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highlight>
                <a:srgbClr val="FFFF00"/>
              </a:highlight>
              <a:uLnTx/>
              <a:uFillTx/>
              <a:latin typeface="Franklin Gothic Book" panose="020B0503020102020204"/>
              <a:ea typeface="+mn-ea"/>
              <a:cs typeface="+mn-cs"/>
            </a:endParaRPr>
          </a:p>
        </p:txBody>
      </p:sp>
    </p:spTree>
    <p:extLst>
      <p:ext uri="{BB962C8B-B14F-4D97-AF65-F5344CB8AC3E}">
        <p14:creationId xmlns:p14="http://schemas.microsoft.com/office/powerpoint/2010/main" val="321293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175"/>
            <a:ext cx="12192000" cy="1320800"/>
          </a:xfrm>
          <a:prstGeom prst="rect">
            <a:avLst/>
          </a:prstGeom>
        </p:spPr>
        <p:txBody>
          <a:bodyPr>
            <a:normAutofit/>
          </a:bodyPr>
          <a:lstStyle/>
          <a:p>
            <a:pPr algn="ctr"/>
            <a:r>
              <a:rPr lang="en-US">
                <a:cs typeface="Arial"/>
              </a:rPr>
              <a:t>Group Norms</a:t>
            </a:r>
          </a:p>
        </p:txBody>
      </p:sp>
      <p:sp>
        <p:nvSpPr>
          <p:cNvPr id="3" name="Text Placeholder 2"/>
          <p:cNvSpPr>
            <a:spLocks noGrp="1"/>
          </p:cNvSpPr>
          <p:nvPr>
            <p:ph type="body" sz="quarter" idx="4294967295"/>
          </p:nvPr>
        </p:nvSpPr>
        <p:spPr>
          <a:xfrm>
            <a:off x="1223010" y="1714500"/>
            <a:ext cx="9188450" cy="4477068"/>
          </a:xfrm>
          <a:prstGeom prst="rect">
            <a:avLst/>
          </a:prstGeom>
        </p:spPr>
        <p:txBody>
          <a:bodyPr vert="horz" lIns="91440" tIns="45720" rIns="91440" bIns="45720" rtlCol="0" anchor="t">
            <a:normAutofit/>
          </a:bodyPr>
          <a:lstStyle/>
          <a:p>
            <a:r>
              <a:rPr lang="en-US">
                <a:cs typeface="Arial" panose="020B0604020202020204" pitchFamily="34" charset="0"/>
              </a:rPr>
              <a:t>Presume positive intentions.</a:t>
            </a:r>
          </a:p>
          <a:p>
            <a:r>
              <a:rPr lang="en-US">
                <a:cs typeface="Arial" panose="020B0604020202020204" pitchFamily="34" charset="0"/>
              </a:rPr>
              <a:t>Listen carefully to one another.</a:t>
            </a:r>
          </a:p>
          <a:p>
            <a:r>
              <a:rPr lang="en-US">
                <a:cs typeface="Arial" panose="020B0604020202020204" pitchFamily="34" charset="0"/>
              </a:rPr>
              <a:t>Be open to new ideas.</a:t>
            </a:r>
          </a:p>
          <a:p>
            <a:r>
              <a:rPr lang="en-US">
                <a:cs typeface="Arial" panose="020B0604020202020204" pitchFamily="34" charset="0"/>
              </a:rPr>
              <a:t>Be open to productive struggle.</a:t>
            </a:r>
          </a:p>
          <a:p>
            <a:r>
              <a:rPr lang="en-US">
                <a:cs typeface="Arial" panose="020B0604020202020204" pitchFamily="34" charset="0"/>
              </a:rPr>
              <a:t>Ask questions.</a:t>
            </a:r>
          </a:p>
          <a:p>
            <a:r>
              <a:rPr lang="en-US">
                <a:cs typeface="Arial" panose="020B0604020202020204" pitchFamily="34" charset="0"/>
              </a:rPr>
              <a:t>Allow a chance for everyone to participate.</a:t>
            </a:r>
          </a:p>
        </p:txBody>
      </p:sp>
      <p:pic>
        <p:nvPicPr>
          <p:cNvPr id="1026" name="Picture 2">
            <a:extLst>
              <a:ext uri="{FF2B5EF4-FFF2-40B4-BE49-F238E27FC236}">
                <a16:creationId xmlns:a16="http://schemas.microsoft.com/office/drawing/2014/main" id="{1485E7FF-739E-4150-070C-108BC5B86D4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440" y="1577975"/>
            <a:ext cx="3169118" cy="30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3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0502-7C26-AC1D-62C5-64F3C82459C8}"/>
              </a:ext>
            </a:extLst>
          </p:cNvPr>
          <p:cNvSpPr>
            <a:spLocks noGrp="1"/>
          </p:cNvSpPr>
          <p:nvPr>
            <p:ph type="title"/>
          </p:nvPr>
        </p:nvSpPr>
        <p:spPr>
          <a:xfrm>
            <a:off x="0" y="191943"/>
            <a:ext cx="12195933" cy="1337108"/>
          </a:xfrm>
        </p:spPr>
        <p:txBody>
          <a:bodyPr>
            <a:normAutofit/>
          </a:bodyPr>
          <a:lstStyle/>
          <a:p>
            <a:pPr algn="ctr"/>
            <a:r>
              <a:rPr lang="en-US">
                <a:latin typeface="+mj-lt"/>
                <a:cs typeface="Arial"/>
              </a:rPr>
              <a:t>Content Deepening</a:t>
            </a:r>
          </a:p>
        </p:txBody>
      </p:sp>
      <p:sp>
        <p:nvSpPr>
          <p:cNvPr id="3" name="Content Placeholder 2">
            <a:extLst>
              <a:ext uri="{FF2B5EF4-FFF2-40B4-BE49-F238E27FC236}">
                <a16:creationId xmlns:a16="http://schemas.microsoft.com/office/drawing/2014/main" id="{2B31E68B-6C78-61A6-93E7-C13BB4B4BF94}"/>
              </a:ext>
            </a:extLst>
          </p:cNvPr>
          <p:cNvSpPr>
            <a:spLocks noGrp="1"/>
          </p:cNvSpPr>
          <p:nvPr>
            <p:ph idx="1"/>
          </p:nvPr>
        </p:nvSpPr>
        <p:spPr>
          <a:xfrm>
            <a:off x="838200" y="1508513"/>
            <a:ext cx="10515600" cy="4351338"/>
          </a:xfrm>
        </p:spPr>
        <p:txBody>
          <a:bodyPr vert="horz" lIns="91440" tIns="45720" rIns="91440" bIns="45720" rtlCol="0" anchor="t">
            <a:normAutofit/>
          </a:bodyPr>
          <a:lstStyle/>
          <a:p>
            <a:pPr marL="0" indent="0">
              <a:buNone/>
            </a:pPr>
            <a:r>
              <a:rPr lang="en-US" sz="3200">
                <a:latin typeface="Franklin Gothic Book" panose="020B0503020102020204" pitchFamily="34" charset="0"/>
                <a:cs typeface="Arial"/>
              </a:rPr>
              <a:t>Respond to the following prompts in </a:t>
            </a:r>
            <a:r>
              <a:rPr lang="en-US" sz="3200" u="sng">
                <a:latin typeface="Franklin Gothic Book" panose="020B0503020102020204" pitchFamily="34" charset="0"/>
                <a:cs typeface="Arial"/>
              </a:rPr>
              <a:t>Session B: Notes- Teacher Hat </a:t>
            </a:r>
            <a:r>
              <a:rPr lang="en-US" sz="3200">
                <a:latin typeface="Franklin Gothic Book" panose="020B0503020102020204" pitchFamily="34" charset="0"/>
                <a:cs typeface="Arial"/>
              </a:rPr>
              <a:t>in your participant packet.</a:t>
            </a:r>
          </a:p>
          <a:p>
            <a:pPr marL="0" indent="0">
              <a:buNone/>
            </a:pPr>
            <a:endParaRPr lang="en-US" sz="1200">
              <a:latin typeface="Franklin Gothic Book" panose="020B0503020102020204" pitchFamily="34" charset="0"/>
              <a:cs typeface="Arial"/>
            </a:endParaRPr>
          </a:p>
          <a:p>
            <a:pPr marL="0" indent="0">
              <a:buNone/>
            </a:pPr>
            <a:r>
              <a:rPr lang="en-US" sz="3200">
                <a:latin typeface="Franklin Gothic Book" panose="020B0503020102020204" pitchFamily="34" charset="0"/>
                <a:cs typeface="Arial"/>
              </a:rPr>
              <a:t>How do you usually teach water, earth systems and structure and properties of matter? </a:t>
            </a:r>
          </a:p>
          <a:p>
            <a:pPr marL="0" indent="0">
              <a:buNone/>
            </a:pPr>
            <a:endParaRPr lang="en-US" sz="1200">
              <a:latin typeface="Franklin Gothic Book" panose="020B0503020102020204" pitchFamily="34" charset="0"/>
              <a:cs typeface="Arial"/>
            </a:endParaRPr>
          </a:p>
          <a:p>
            <a:pPr lvl="3">
              <a:buFont typeface="Wingdings" panose="05000000000000000000" pitchFamily="2" charset="2"/>
              <a:buChar char="q"/>
            </a:pPr>
            <a:r>
              <a:rPr lang="en-US" sz="2400">
                <a:latin typeface="Franklin Gothic Book" panose="020B0503020102020204" pitchFamily="34" charset="0"/>
                <a:cs typeface="Arial"/>
              </a:rPr>
              <a:t> What do you want students to learn?</a:t>
            </a:r>
          </a:p>
          <a:p>
            <a:pPr lvl="3">
              <a:buFont typeface="Wingdings" panose="05000000000000000000" pitchFamily="2" charset="2"/>
              <a:buChar char="q"/>
            </a:pPr>
            <a:r>
              <a:rPr lang="en-US" sz="2400">
                <a:latin typeface="Franklin Gothic Book" panose="020B0503020102020204" pitchFamily="34" charset="0"/>
                <a:cs typeface="Arial"/>
              </a:rPr>
              <a:t> How might you sequence the learning experiences?</a:t>
            </a:r>
          </a:p>
          <a:p>
            <a:pPr lvl="3">
              <a:buFont typeface="Wingdings" panose="05000000000000000000" pitchFamily="2" charset="2"/>
              <a:buChar char="q"/>
            </a:pPr>
            <a:r>
              <a:rPr lang="en-US" sz="2400">
                <a:latin typeface="Franklin Gothic Book" panose="020B0503020102020204" pitchFamily="34" charset="0"/>
                <a:cs typeface="Arial"/>
              </a:rPr>
              <a:t> What ideas do students struggle with?</a:t>
            </a: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F30FEC81-555A-DDFF-53A1-F877930EC3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1505097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277749" y="638104"/>
            <a:ext cx="12192000" cy="1060018"/>
          </a:xfrm>
        </p:spPr>
        <p:txBody>
          <a:bodyPr vert="horz" lIns="91440" tIns="45720" rIns="91440" bIns="45720" rtlCol="0" anchor="ctr">
            <a:noAutofit/>
          </a:bodyPr>
          <a:lstStyle/>
          <a:p>
            <a:pPr algn="ctr"/>
            <a:r>
              <a:rPr lang="en-US">
                <a:latin typeface="+mj-lt"/>
                <a:cs typeface="Arial"/>
              </a:rPr>
              <a:t>Adult Learner Hat (1)</a:t>
            </a:r>
            <a:br>
              <a:rPr lang="en-US">
                <a:latin typeface="+mj-lt"/>
              </a:rPr>
            </a:br>
            <a:endParaRPr lang="en-US">
              <a:latin typeface="+mj-lt"/>
            </a:endParaRPr>
          </a:p>
        </p:txBody>
      </p:sp>
      <p:sp>
        <p:nvSpPr>
          <p:cNvPr id="4" name="TextBox 3">
            <a:extLst>
              <a:ext uri="{FF2B5EF4-FFF2-40B4-BE49-F238E27FC236}">
                <a16:creationId xmlns:a16="http://schemas.microsoft.com/office/drawing/2014/main" id="{9C097FF1-CCEC-FF1A-B02D-C3C47741168F}"/>
              </a:ext>
            </a:extLst>
          </p:cNvPr>
          <p:cNvSpPr txBox="1"/>
          <p:nvPr/>
        </p:nvSpPr>
        <p:spPr>
          <a:xfrm>
            <a:off x="1363645" y="1953209"/>
            <a:ext cx="593407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While in </a:t>
            </a:r>
            <a:r>
              <a:rPr kumimoji="0" lang="en-US" sz="2800" b="1" i="0" u="sng"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adult learner hat</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we will: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make sense of a phenomenon with other adult learners.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build and deepen our own science content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engage in a learning opportunity that is symmetrical to the student experience</a:t>
            </a:r>
            <a:endPar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endParaRP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18518" y="2084464"/>
            <a:ext cx="2136913" cy="1794116"/>
          </a:xfrm>
          <a:prstGeom prst="rect">
            <a:avLst/>
          </a:prstGeom>
        </p:spPr>
      </p:pic>
    </p:spTree>
    <p:extLst>
      <p:ext uri="{BB962C8B-B14F-4D97-AF65-F5344CB8AC3E}">
        <p14:creationId xmlns:p14="http://schemas.microsoft.com/office/powerpoint/2010/main" val="350926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9C7F-83D8-7B09-B0BA-88F7738D04E6}"/>
              </a:ext>
            </a:extLst>
          </p:cNvPr>
          <p:cNvSpPr>
            <a:spLocks noGrp="1"/>
          </p:cNvSpPr>
          <p:nvPr>
            <p:ph type="title"/>
          </p:nvPr>
        </p:nvSpPr>
        <p:spPr>
          <a:xfrm>
            <a:off x="576943" y="288234"/>
            <a:ext cx="10776857" cy="968179"/>
          </a:xfrm>
        </p:spPr>
        <p:txBody>
          <a:bodyPr>
            <a:normAutofit/>
          </a:bodyPr>
          <a:lstStyle/>
          <a:p>
            <a:pPr algn="ctr"/>
            <a:r>
              <a:rPr lang="en-US" sz="5400">
                <a:latin typeface="+mj-lt"/>
                <a:cs typeface="Arial"/>
              </a:rPr>
              <a:t>Anchoring Phenomenon</a:t>
            </a:r>
          </a:p>
        </p:txBody>
      </p:sp>
      <p:pic>
        <p:nvPicPr>
          <p:cNvPr id="1026" name="Picture 2" descr="This a picture of the pile of dirty dishes in a kitchen sink. The dishes have a variety of food (small and large pieces) and sauces all over them.">
            <a:extLst>
              <a:ext uri="{FF2B5EF4-FFF2-40B4-BE49-F238E27FC236}">
                <a16:creationId xmlns:a16="http://schemas.microsoft.com/office/drawing/2014/main" id="{899DD9CB-1F72-EDFF-B5B0-079124C75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5" t="-18"/>
          <a:stretch/>
        </p:blipFill>
        <p:spPr bwMode="auto">
          <a:xfrm>
            <a:off x="537965" y="1207393"/>
            <a:ext cx="5656358" cy="4432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1C8733B-FAE4-9ADD-B810-330932E6F42D}"/>
              </a:ext>
            </a:extLst>
          </p:cNvPr>
          <p:cNvSpPr txBox="1"/>
          <p:nvPr/>
        </p:nvSpPr>
        <p:spPr>
          <a:xfrm>
            <a:off x="6435466" y="1256413"/>
            <a:ext cx="5336884" cy="4154984"/>
          </a:xfrm>
          <a:prstGeom prst="rect">
            <a:avLst/>
          </a:prstGeom>
          <a:noFill/>
        </p:spPr>
        <p:txBody>
          <a:bodyPr wrap="square" lIns="91440" tIns="45720" rIns="91440" bIns="45720" rtlCol="0" anchor="t">
            <a:spAutoFit/>
          </a:bodyPr>
          <a:lstStyle/>
          <a:p>
            <a:r>
              <a:rPr lang="en-US" sz="2200">
                <a:cs typeface="Arial"/>
              </a:rPr>
              <a:t>Think about the pile of dirty dishes sitting in your kitchen after you have finished eating a meal. Use the </a:t>
            </a:r>
            <a:r>
              <a:rPr lang="en-US" sz="2200" u="sng">
                <a:cs typeface="Arial"/>
              </a:rPr>
              <a:t>Session B: Adult Learner Notebook</a:t>
            </a:r>
            <a:r>
              <a:rPr lang="en-US" sz="2200">
                <a:cs typeface="Arial"/>
              </a:rPr>
              <a:t> in the participant packet to record your thinking.</a:t>
            </a:r>
          </a:p>
          <a:p>
            <a:endParaRPr lang="en-US" sz="2200">
              <a:cs typeface="Arial" panose="020B0604020202020204" pitchFamily="34" charset="0"/>
            </a:endParaRPr>
          </a:p>
          <a:p>
            <a:pPr marL="285750" indent="-285750">
              <a:buFont typeface="Arial" panose="020B0604020202020204" pitchFamily="34" charset="0"/>
              <a:buChar char="•"/>
            </a:pPr>
            <a:r>
              <a:rPr lang="en-US" sz="2200">
                <a:cs typeface="Arial"/>
              </a:rPr>
              <a:t>What do you notice and wonder from the picture?</a:t>
            </a:r>
          </a:p>
          <a:p>
            <a:pPr marL="285750" indent="-285750">
              <a:buFont typeface="Arial" panose="020B0604020202020204" pitchFamily="34" charset="0"/>
              <a:buChar char="•"/>
            </a:pPr>
            <a:r>
              <a:rPr lang="en-US" sz="2200">
                <a:cs typeface="Arial"/>
              </a:rPr>
              <a:t>What can you do to get the items clean?</a:t>
            </a:r>
          </a:p>
          <a:p>
            <a:pPr marL="285750" indent="-285750">
              <a:buFont typeface="Arial" panose="020B0604020202020204" pitchFamily="34" charset="0"/>
              <a:buChar char="•"/>
            </a:pPr>
            <a:r>
              <a:rPr lang="en-US" sz="2200">
                <a:cs typeface="Arial"/>
              </a:rPr>
              <a:t>What would happen to the dirty stuff on/in the items?</a:t>
            </a:r>
          </a:p>
          <a:p>
            <a:pPr marL="285750" indent="-285750">
              <a:buFont typeface="Arial" panose="020B0604020202020204" pitchFamily="34" charset="0"/>
              <a:buChar char="•"/>
            </a:pPr>
            <a:endParaRPr lang="en-US" sz="2200">
              <a:latin typeface="Arial" panose="020B0604020202020204" pitchFamily="34" charset="0"/>
              <a:cs typeface="Arial" panose="020B0604020202020204" pitchFamily="34" charset="0"/>
            </a:endParaRPr>
          </a:p>
        </p:txBody>
      </p:sp>
      <p:pic>
        <p:nvPicPr>
          <p:cNvPr id="3" name="Picture 2" descr="A yellow construction hat to signify the participant is looking at this through an adult learner lens as their build their own science content knowledge. ">
            <a:extLst>
              <a:ext uri="{FF2B5EF4-FFF2-40B4-BE49-F238E27FC236}">
                <a16:creationId xmlns:a16="http://schemas.microsoft.com/office/drawing/2014/main" id="{B8EC8FFD-35DB-5323-E128-075B4BA439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08937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8C41-7B29-0266-A1A1-C9D3308690E8}"/>
              </a:ext>
            </a:extLst>
          </p:cNvPr>
          <p:cNvSpPr>
            <a:spLocks noGrp="1"/>
          </p:cNvSpPr>
          <p:nvPr>
            <p:ph type="title"/>
          </p:nvPr>
        </p:nvSpPr>
        <p:spPr>
          <a:xfrm>
            <a:off x="2721" y="105559"/>
            <a:ext cx="12176411" cy="1344613"/>
          </a:xfrm>
        </p:spPr>
        <p:txBody>
          <a:bodyPr>
            <a:normAutofit/>
          </a:bodyPr>
          <a:lstStyle/>
          <a:p>
            <a:pPr algn="ctr"/>
            <a:r>
              <a:rPr lang="en-US">
                <a:latin typeface="+mj-lt"/>
                <a:cs typeface="Arial"/>
              </a:rPr>
              <a:t>Developing a Plan</a:t>
            </a:r>
          </a:p>
        </p:txBody>
      </p:sp>
      <p:pic>
        <p:nvPicPr>
          <p:cNvPr id="6" name="Picture 5" descr="A yellow construction hat to signify the participant is looking at this through an adult learner lens as their build their own science content knowledge. ">
            <a:extLst>
              <a:ext uri="{FF2B5EF4-FFF2-40B4-BE49-F238E27FC236}">
                <a16:creationId xmlns:a16="http://schemas.microsoft.com/office/drawing/2014/main" id="{93D7FDD9-A173-709C-93A6-1986116255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pic>
        <p:nvPicPr>
          <p:cNvPr id="2056" name="Picture 8" descr="Group Working Together To Achieve Common Goal ">
            <a:extLst>
              <a:ext uri="{FF2B5EF4-FFF2-40B4-BE49-F238E27FC236}">
                <a16:creationId xmlns:a16="http://schemas.microsoft.com/office/drawing/2014/main" id="{68B01586-EF5C-9935-3BEB-2458743AC4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92" r="10621" b="639"/>
          <a:stretch/>
        </p:blipFill>
        <p:spPr bwMode="auto">
          <a:xfrm>
            <a:off x="1546712" y="1450172"/>
            <a:ext cx="3391164" cy="2576662"/>
          </a:xfrm>
          <a:prstGeom prst="rect">
            <a:avLst/>
          </a:prstGeom>
          <a:noFill/>
          <a:ln w="38100">
            <a:solidFill>
              <a:srgbClr val="007780"/>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A5F215-FDB9-CEFE-7523-6A5A0322C13F}"/>
              </a:ext>
            </a:extLst>
          </p:cNvPr>
          <p:cNvSpPr>
            <a:spLocks noGrp="1"/>
          </p:cNvSpPr>
          <p:nvPr>
            <p:ph idx="1"/>
          </p:nvPr>
        </p:nvSpPr>
        <p:spPr>
          <a:xfrm>
            <a:off x="1209459" y="4229100"/>
            <a:ext cx="4244903" cy="3275556"/>
          </a:xfrm>
        </p:spPr>
        <p:txBody>
          <a:bodyPr vert="horz" lIns="91440" tIns="45720" rIns="91440" bIns="45720" rtlCol="0" anchor="t">
            <a:normAutofit/>
          </a:bodyPr>
          <a:lstStyle/>
          <a:p>
            <a:pPr marL="0" indent="0">
              <a:buNone/>
            </a:pPr>
            <a:r>
              <a:rPr lang="en-US">
                <a:solidFill>
                  <a:schemeClr val="tx1"/>
                </a:solidFill>
                <a:latin typeface="+mn-lt"/>
              </a:rPr>
              <a:t>In a group develop a plan to get the dishes clean.</a:t>
            </a:r>
          </a:p>
          <a:p>
            <a:pPr marL="0" indent="0">
              <a:buNone/>
            </a:pPr>
            <a:r>
              <a:rPr lang="en-US"/>
              <a:t>	</a:t>
            </a:r>
          </a:p>
          <a:p>
            <a:pPr marL="0" indent="0">
              <a:buNone/>
            </a:pPr>
            <a:endParaRPr lang="en-US" sz="2400"/>
          </a:p>
        </p:txBody>
      </p:sp>
      <p:pic>
        <p:nvPicPr>
          <p:cNvPr id="4" name="Picture 3" descr="A group sitting around a table sharing out.">
            <a:extLst>
              <a:ext uri="{FF2B5EF4-FFF2-40B4-BE49-F238E27FC236}">
                <a16:creationId xmlns:a16="http://schemas.microsoft.com/office/drawing/2014/main" id="{C54B1BC8-3043-8CF2-EBA1-6283BA75EE6B}"/>
              </a:ext>
            </a:extLst>
          </p:cNvPr>
          <p:cNvPicPr>
            <a:picLocks noChangeAspect="1"/>
          </p:cNvPicPr>
          <p:nvPr/>
        </p:nvPicPr>
        <p:blipFill>
          <a:blip r:embed="rId6"/>
          <a:stretch>
            <a:fillRect/>
          </a:stretch>
        </p:blipFill>
        <p:spPr>
          <a:xfrm>
            <a:off x="6802953" y="1449426"/>
            <a:ext cx="3371848" cy="2594742"/>
          </a:xfrm>
          <a:prstGeom prst="rect">
            <a:avLst/>
          </a:prstGeom>
          <a:ln w="38100">
            <a:solidFill>
              <a:srgbClr val="007780"/>
            </a:solidFill>
          </a:ln>
        </p:spPr>
      </p:pic>
      <p:sp>
        <p:nvSpPr>
          <p:cNvPr id="8" name="TextBox 7">
            <a:extLst>
              <a:ext uri="{FF2B5EF4-FFF2-40B4-BE49-F238E27FC236}">
                <a16:creationId xmlns:a16="http://schemas.microsoft.com/office/drawing/2014/main" id="{0E1EE308-CB15-BAC1-82DA-2CAD28A5C368}"/>
              </a:ext>
            </a:extLst>
          </p:cNvPr>
          <p:cNvSpPr txBox="1"/>
          <p:nvPr/>
        </p:nvSpPr>
        <p:spPr>
          <a:xfrm>
            <a:off x="6096462" y="4229100"/>
            <a:ext cx="5800677" cy="1754326"/>
          </a:xfrm>
          <a:prstGeom prst="rect">
            <a:avLst/>
          </a:prstGeom>
          <a:noFill/>
          <a:ln>
            <a:noFill/>
          </a:ln>
        </p:spPr>
        <p:txBody>
          <a:bodyPr wrap="square" lIns="91440" tIns="45720" rIns="91440" bIns="45720" rtlCol="0" anchor="t">
            <a:spAutoFit/>
          </a:bodyPr>
          <a:lstStyle/>
          <a:p>
            <a:pPr marL="285750" indent="-285750"/>
            <a:r>
              <a:rPr lang="en-US" sz="2800">
                <a:cs typeface="Arial" panose="020B0604020202020204" pitchFamily="34" charset="0"/>
              </a:rPr>
              <a:t>Share out each in whole group. </a:t>
            </a:r>
          </a:p>
          <a:p>
            <a:r>
              <a:rPr lang="en-US" sz="2800">
                <a:cs typeface="Arial" panose="020B0604020202020204" pitchFamily="34" charset="0"/>
              </a:rPr>
              <a:t>Look for similarities and differences within plans. </a:t>
            </a:r>
          </a:p>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1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2E25-8E51-3923-BF45-F15E5A72D782}"/>
              </a:ext>
            </a:extLst>
          </p:cNvPr>
          <p:cNvSpPr>
            <a:spLocks noGrp="1"/>
          </p:cNvSpPr>
          <p:nvPr>
            <p:ph type="title"/>
          </p:nvPr>
        </p:nvSpPr>
        <p:spPr/>
        <p:txBody>
          <a:bodyPr/>
          <a:lstStyle/>
          <a:p>
            <a:pPr algn="ctr"/>
            <a:r>
              <a:rPr lang="en-US"/>
              <a:t>Identify Related Phenomena</a:t>
            </a:r>
          </a:p>
        </p:txBody>
      </p:sp>
      <p:sp>
        <p:nvSpPr>
          <p:cNvPr id="3" name="Content Placeholder 2">
            <a:extLst>
              <a:ext uri="{FF2B5EF4-FFF2-40B4-BE49-F238E27FC236}">
                <a16:creationId xmlns:a16="http://schemas.microsoft.com/office/drawing/2014/main" id="{C0BA7F61-FFFA-C03C-099C-1AE51B703D8A}"/>
              </a:ext>
            </a:extLst>
          </p:cNvPr>
          <p:cNvSpPr>
            <a:spLocks noGrp="1"/>
          </p:cNvSpPr>
          <p:nvPr>
            <p:ph idx="1"/>
          </p:nvPr>
        </p:nvSpPr>
        <p:spPr/>
        <p:txBody>
          <a:bodyPr/>
          <a:lstStyle/>
          <a:p>
            <a:pPr marL="0" indent="0">
              <a:buNone/>
            </a:pPr>
            <a:r>
              <a:rPr lang="en-US"/>
              <a:t>We decided getting clean water and getting ride of it when it was dirty was important for us when cleaning our dishes. Record your thoughts in </a:t>
            </a:r>
            <a:r>
              <a:rPr lang="en-US" u="sng"/>
              <a:t>Session B: Adult Learner Notebook</a:t>
            </a:r>
            <a:r>
              <a:rPr lang="en-US"/>
              <a:t>.</a:t>
            </a:r>
          </a:p>
          <a:p>
            <a:pPr marL="0" indent="0">
              <a:buNone/>
            </a:pPr>
            <a:endParaRPr lang="en-US"/>
          </a:p>
          <a:p>
            <a:pPr marL="0" indent="0" algn="ctr">
              <a:buNone/>
            </a:pPr>
            <a:r>
              <a:rPr lang="en-US" sz="3600" b="1" u="sng"/>
              <a:t>Stop and Think</a:t>
            </a:r>
          </a:p>
          <a:p>
            <a:pPr marL="0" indent="0" algn="ctr">
              <a:buNone/>
            </a:pPr>
            <a:r>
              <a:rPr lang="en-US" sz="3600" b="1"/>
              <a:t>	Where else might we use clean water </a:t>
            </a:r>
          </a:p>
          <a:p>
            <a:pPr marL="0" indent="0" algn="ctr">
              <a:buNone/>
            </a:pPr>
            <a:r>
              <a:rPr lang="en-US" sz="3600" b="1"/>
              <a:t>and make it dirty?</a:t>
            </a:r>
          </a:p>
        </p:txBody>
      </p:sp>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0D052EF3-4D49-6EBD-E2D4-BD17E89E73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35320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AD2F-52F8-AE0E-BE6B-78662CC9A548}"/>
              </a:ext>
            </a:extLst>
          </p:cNvPr>
          <p:cNvSpPr>
            <a:spLocks noGrp="1"/>
          </p:cNvSpPr>
          <p:nvPr>
            <p:ph type="title"/>
          </p:nvPr>
        </p:nvSpPr>
        <p:spPr>
          <a:xfrm>
            <a:off x="-86497" y="365125"/>
            <a:ext cx="12480324" cy="1325563"/>
          </a:xfrm>
        </p:spPr>
        <p:txBody>
          <a:bodyPr>
            <a:normAutofit/>
          </a:bodyPr>
          <a:lstStyle/>
          <a:p>
            <a:pPr algn="ctr"/>
            <a:r>
              <a:rPr lang="en-US">
                <a:latin typeface="+mj-lt"/>
                <a:cs typeface="Arial"/>
              </a:rPr>
              <a:t>Driving Question</a:t>
            </a:r>
          </a:p>
        </p:txBody>
      </p:sp>
      <p:sp>
        <p:nvSpPr>
          <p:cNvPr id="3" name="Content Placeholder 2">
            <a:extLst>
              <a:ext uri="{FF2B5EF4-FFF2-40B4-BE49-F238E27FC236}">
                <a16:creationId xmlns:a16="http://schemas.microsoft.com/office/drawing/2014/main" id="{122EB1E8-F972-DCAF-548E-05D42AC5CC4E}"/>
              </a:ext>
            </a:extLst>
          </p:cNvPr>
          <p:cNvSpPr>
            <a:spLocks noGrp="1"/>
          </p:cNvSpPr>
          <p:nvPr>
            <p:ph idx="1"/>
          </p:nvPr>
        </p:nvSpPr>
        <p:spPr>
          <a:xfrm>
            <a:off x="1393370" y="1825625"/>
            <a:ext cx="9285515" cy="4351338"/>
          </a:xfrm>
        </p:spPr>
        <p:txBody>
          <a:bodyPr>
            <a:normAutofit/>
          </a:bodyPr>
          <a:lstStyle/>
          <a:p>
            <a:pPr marL="0" indent="0">
              <a:buNone/>
            </a:pPr>
            <a:r>
              <a:rPr lang="en-US" sz="4400">
                <a:latin typeface="+mn-lt"/>
              </a:rPr>
              <a:t>Where does our clean water come </a:t>
            </a:r>
          </a:p>
          <a:p>
            <a:pPr marL="0" indent="0">
              <a:buNone/>
            </a:pPr>
            <a:r>
              <a:rPr lang="en-US" sz="4400">
                <a:latin typeface="+mn-lt"/>
              </a:rPr>
              <a:t>from and where does it go after </a:t>
            </a:r>
          </a:p>
          <a:p>
            <a:pPr marL="0" indent="0">
              <a:buNone/>
            </a:pPr>
            <a:r>
              <a:rPr lang="en-US" sz="4400">
                <a:latin typeface="+mn-lt"/>
              </a:rPr>
              <a:t>we make it dirty?</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6C9B5302-B382-4365-2848-8F085CEDA7B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91421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D9CE-0EC5-0316-1559-87BB3442D84E}"/>
              </a:ext>
            </a:extLst>
          </p:cNvPr>
          <p:cNvSpPr>
            <a:spLocks noGrp="1"/>
          </p:cNvSpPr>
          <p:nvPr>
            <p:ph type="title"/>
          </p:nvPr>
        </p:nvSpPr>
        <p:spPr>
          <a:xfrm>
            <a:off x="3347" y="365125"/>
            <a:ext cx="12191227" cy="1344613"/>
          </a:xfrm>
        </p:spPr>
        <p:txBody>
          <a:bodyPr>
            <a:normAutofit/>
          </a:bodyPr>
          <a:lstStyle/>
          <a:p>
            <a:pPr algn="ctr"/>
            <a:r>
              <a:rPr lang="en-US">
                <a:latin typeface="+mj-lt"/>
                <a:cs typeface="Arial"/>
              </a:rPr>
              <a:t>Initial Model</a:t>
            </a:r>
          </a:p>
        </p:txBody>
      </p:sp>
      <p:sp>
        <p:nvSpPr>
          <p:cNvPr id="3" name="Content Placeholder 2">
            <a:extLst>
              <a:ext uri="{FF2B5EF4-FFF2-40B4-BE49-F238E27FC236}">
                <a16:creationId xmlns:a16="http://schemas.microsoft.com/office/drawing/2014/main" id="{9EEEB6EE-A1F0-9085-2095-52DA135B5046}"/>
              </a:ext>
            </a:extLst>
          </p:cNvPr>
          <p:cNvSpPr>
            <a:spLocks noGrp="1"/>
          </p:cNvSpPr>
          <p:nvPr>
            <p:ph idx="1"/>
          </p:nvPr>
        </p:nvSpPr>
        <p:spPr>
          <a:xfrm>
            <a:off x="824948" y="1510315"/>
            <a:ext cx="11219667" cy="3916450"/>
          </a:xfrm>
        </p:spPr>
        <p:txBody>
          <a:bodyPr vert="horz" lIns="91440" tIns="45720" rIns="91440" bIns="45720" rtlCol="0" anchor="t">
            <a:noAutofit/>
          </a:bodyPr>
          <a:lstStyle/>
          <a:p>
            <a:pPr marL="0" indent="0">
              <a:buNone/>
            </a:pPr>
            <a:r>
              <a:rPr lang="en-US">
                <a:latin typeface="+mn-lt"/>
                <a:cs typeface="Arial"/>
              </a:rPr>
              <a:t>Create an </a:t>
            </a:r>
            <a:r>
              <a:rPr lang="en-US" b="1">
                <a:latin typeface="+mn-lt"/>
                <a:cs typeface="Arial"/>
              </a:rPr>
              <a:t>initial model </a:t>
            </a:r>
            <a:r>
              <a:rPr lang="en-US">
                <a:latin typeface="+mn-lt"/>
                <a:cs typeface="Arial"/>
              </a:rPr>
              <a:t>on a separate piece of paper showing where you think the clean water comes from and where the water goes after we make it dirty. </a:t>
            </a:r>
            <a:endParaRPr lang="en-US">
              <a:latin typeface="+mn-lt"/>
            </a:endParaRPr>
          </a:p>
          <a:p>
            <a:pPr marL="0" indent="0">
              <a:buNone/>
            </a:pPr>
            <a:endParaRPr lang="en-US" sz="800">
              <a:latin typeface="+mn-lt"/>
            </a:endParaRPr>
          </a:p>
          <a:p>
            <a:pPr marL="0" indent="0">
              <a:buNone/>
            </a:pPr>
            <a:r>
              <a:rPr lang="en-US" b="1" u="sng">
                <a:latin typeface="+mn-lt"/>
                <a:cs typeface="Arial"/>
              </a:rPr>
              <a:t>Things to keep in mind</a:t>
            </a:r>
            <a:r>
              <a:rPr lang="en-US">
                <a:latin typeface="+mn-lt"/>
                <a:cs typeface="Arial"/>
              </a:rPr>
              <a:t>:</a:t>
            </a:r>
          </a:p>
          <a:p>
            <a:r>
              <a:rPr lang="en-US">
                <a:latin typeface="+mn-lt"/>
                <a:cs typeface="Arial"/>
              </a:rPr>
              <a:t>When engaging in modeling, the key should be on explaining the “how” (and why) of a phenomenon. </a:t>
            </a:r>
          </a:p>
          <a:p>
            <a:r>
              <a:rPr lang="en-US">
                <a:latin typeface="+mn-lt"/>
                <a:cs typeface="Arial"/>
              </a:rPr>
              <a:t>Consider adding labels that identify where the clean water comes from and where the water goes after we make it dirty. Labeling parts of your model helps to communicate your thoughts. </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A136F1B1-D177-1038-BA33-E1B5C096DA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687836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4FE8-478B-C2D2-891A-2D3D1D835282}"/>
              </a:ext>
            </a:extLst>
          </p:cNvPr>
          <p:cNvSpPr>
            <a:spLocks noGrp="1"/>
          </p:cNvSpPr>
          <p:nvPr>
            <p:ph type="title"/>
          </p:nvPr>
        </p:nvSpPr>
        <p:spPr>
          <a:xfrm>
            <a:off x="-3347" y="212725"/>
            <a:ext cx="12191486" cy="1344613"/>
          </a:xfrm>
        </p:spPr>
        <p:txBody>
          <a:bodyPr>
            <a:normAutofit/>
          </a:bodyPr>
          <a:lstStyle/>
          <a:p>
            <a:pPr algn="ctr"/>
            <a:r>
              <a:rPr lang="en-US">
                <a:latin typeface="+mj-lt"/>
                <a:cs typeface="Arial"/>
              </a:rPr>
              <a:t>Comparing Models</a:t>
            </a:r>
          </a:p>
        </p:txBody>
      </p:sp>
      <p:sp>
        <p:nvSpPr>
          <p:cNvPr id="3" name="Content Placeholder 2">
            <a:extLst>
              <a:ext uri="{FF2B5EF4-FFF2-40B4-BE49-F238E27FC236}">
                <a16:creationId xmlns:a16="http://schemas.microsoft.com/office/drawing/2014/main" id="{9ABC3A4C-D37C-DBC6-0AB0-AF399714B238}"/>
              </a:ext>
            </a:extLst>
          </p:cNvPr>
          <p:cNvSpPr>
            <a:spLocks noGrp="1"/>
          </p:cNvSpPr>
          <p:nvPr>
            <p:ph idx="1"/>
          </p:nvPr>
        </p:nvSpPr>
        <p:spPr>
          <a:xfrm>
            <a:off x="401053" y="1557338"/>
            <a:ext cx="11438021" cy="4262468"/>
          </a:xfrm>
        </p:spPr>
        <p:txBody>
          <a:bodyPr vert="horz" lIns="91440" tIns="45720" rIns="91440" bIns="45720" rtlCol="0" anchor="t">
            <a:normAutofit/>
          </a:bodyPr>
          <a:lstStyle/>
          <a:p>
            <a:pPr marL="0" indent="0">
              <a:buNone/>
            </a:pPr>
            <a:r>
              <a:rPr lang="en-US">
                <a:latin typeface="+mn-lt"/>
                <a:cs typeface="Arial"/>
              </a:rPr>
              <a:t>Use a gallery walk to view the other models that were created.  </a:t>
            </a:r>
            <a:endParaRPr lang="en-US">
              <a:latin typeface="+mn-lt"/>
            </a:endParaRPr>
          </a:p>
          <a:p>
            <a:pPr marL="0" indent="0">
              <a:buNone/>
            </a:pPr>
            <a:r>
              <a:rPr lang="en-US">
                <a:latin typeface="+mn-lt"/>
                <a:cs typeface="Arial"/>
              </a:rPr>
              <a:t>As you explore other models, note the following in the </a:t>
            </a:r>
          </a:p>
          <a:p>
            <a:pPr marL="0" indent="0">
              <a:buNone/>
            </a:pPr>
            <a:r>
              <a:rPr lang="en-US" u="sng">
                <a:latin typeface="+mn-lt"/>
                <a:cs typeface="Arial"/>
              </a:rPr>
              <a:t>Session B: Adult Learner Notebook</a:t>
            </a:r>
            <a:r>
              <a:rPr lang="en-US" b="1">
                <a:latin typeface="+mn-lt"/>
                <a:cs typeface="Arial"/>
              </a:rPr>
              <a:t> </a:t>
            </a:r>
            <a:r>
              <a:rPr lang="en-US">
                <a:latin typeface="+mn-lt"/>
                <a:cs typeface="Arial"/>
              </a:rPr>
              <a:t>in your participant packet.</a:t>
            </a:r>
          </a:p>
          <a:p>
            <a:pPr marL="0" indent="0" algn="ctr">
              <a:buNone/>
            </a:pPr>
            <a:endParaRPr lang="en-US">
              <a:latin typeface="+mn-lt"/>
              <a:cs typeface="Arial"/>
            </a:endParaRPr>
          </a:p>
          <a:p>
            <a:r>
              <a:rPr lang="en-US" sz="2800">
                <a:latin typeface="+mn-lt"/>
                <a:cs typeface="Arial"/>
              </a:rPr>
              <a:t>What was </a:t>
            </a:r>
            <a:r>
              <a:rPr lang="en-US" sz="2800" b="1" i="1">
                <a:latin typeface="+mn-lt"/>
                <a:cs typeface="Arial"/>
              </a:rPr>
              <a:t>similar</a:t>
            </a:r>
            <a:r>
              <a:rPr lang="en-US" sz="2800">
                <a:latin typeface="+mn-lt"/>
                <a:cs typeface="Arial"/>
              </a:rPr>
              <a:t> and </a:t>
            </a:r>
            <a:r>
              <a:rPr lang="en-US" sz="2800" b="1" i="1">
                <a:latin typeface="+mn-lt"/>
                <a:cs typeface="Arial"/>
              </a:rPr>
              <a:t>different</a:t>
            </a:r>
            <a:r>
              <a:rPr lang="en-US" sz="2800">
                <a:latin typeface="+mn-lt"/>
                <a:cs typeface="Arial"/>
              </a:rPr>
              <a:t> in the ideas that you saw represented in your model compared to the other models?</a:t>
            </a:r>
            <a:endParaRPr lang="en-US">
              <a:latin typeface="+mn-lt"/>
              <a:cs typeface="Arial"/>
            </a:endParaRPr>
          </a:p>
          <a:p>
            <a:endParaRPr lang="en-US" sz="800">
              <a:latin typeface="+mn-lt"/>
            </a:endParaRPr>
          </a:p>
          <a:p>
            <a:r>
              <a:rPr lang="en-US" sz="2800">
                <a:latin typeface="+mn-lt"/>
                <a:cs typeface="Arial"/>
              </a:rPr>
              <a:t>What did you notice was </a:t>
            </a:r>
            <a:r>
              <a:rPr lang="en-US" sz="2800" b="1" i="1">
                <a:latin typeface="+mn-lt"/>
                <a:cs typeface="Arial"/>
              </a:rPr>
              <a:t>simila</a:t>
            </a:r>
            <a:r>
              <a:rPr lang="en-US" b="1" i="1">
                <a:latin typeface="+mn-lt"/>
                <a:cs typeface="Arial"/>
              </a:rPr>
              <a:t>r</a:t>
            </a:r>
            <a:r>
              <a:rPr lang="en-US">
                <a:latin typeface="+mn-lt"/>
                <a:cs typeface="Arial"/>
              </a:rPr>
              <a:t> and </a:t>
            </a:r>
            <a:r>
              <a:rPr lang="en-US" b="1" i="1">
                <a:latin typeface="+mn-lt"/>
                <a:cs typeface="Arial"/>
              </a:rPr>
              <a:t>different</a:t>
            </a:r>
            <a:r>
              <a:rPr lang="en-US" sz="2800">
                <a:latin typeface="+mn-lt"/>
                <a:cs typeface="Arial"/>
              </a:rPr>
              <a:t> across all the models</a:t>
            </a:r>
            <a:r>
              <a:rPr lang="en-US">
                <a:latin typeface="+mn-lt"/>
                <a:cs typeface="Arial"/>
              </a:rPr>
              <a:t>?</a:t>
            </a:r>
          </a:p>
          <a:p>
            <a:pPr marL="0" indent="0">
              <a:buNone/>
            </a:pPr>
            <a:endParaRPr lang="en-US" sz="2800">
              <a:latin typeface="+mn-lt"/>
            </a:endParaRPr>
          </a:p>
          <a:p>
            <a:endParaRPr lang="en-US"/>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8425732E-D722-94A3-2414-C390EAFF21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18538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D6B4-6FE8-E65F-FFD7-F459978277F3}"/>
              </a:ext>
            </a:extLst>
          </p:cNvPr>
          <p:cNvSpPr>
            <a:spLocks noGrp="1"/>
          </p:cNvSpPr>
          <p:nvPr>
            <p:ph type="title"/>
          </p:nvPr>
        </p:nvSpPr>
        <p:spPr/>
        <p:txBody>
          <a:bodyPr>
            <a:normAutofit/>
          </a:bodyPr>
          <a:lstStyle/>
          <a:p>
            <a:pPr algn="ctr"/>
            <a:r>
              <a:rPr lang="en-US">
                <a:latin typeface="+mj-lt"/>
                <a:cs typeface="Arial"/>
              </a:rPr>
              <a:t>Consensus Building Discussion</a:t>
            </a:r>
          </a:p>
        </p:txBody>
      </p:sp>
      <p:sp>
        <p:nvSpPr>
          <p:cNvPr id="3" name="Content Placeholder 2">
            <a:extLst>
              <a:ext uri="{FF2B5EF4-FFF2-40B4-BE49-F238E27FC236}">
                <a16:creationId xmlns:a16="http://schemas.microsoft.com/office/drawing/2014/main" id="{82F4FD7C-CB50-2EBA-D4E1-429F2387CCC2}"/>
              </a:ext>
            </a:extLst>
          </p:cNvPr>
          <p:cNvSpPr>
            <a:spLocks noGrp="1"/>
          </p:cNvSpPr>
          <p:nvPr>
            <p:ph idx="1"/>
          </p:nvPr>
        </p:nvSpPr>
        <p:spPr/>
        <p:txBody>
          <a:bodyPr vert="horz" lIns="91440" tIns="45720" rIns="91440" bIns="45720" rtlCol="0" anchor="t">
            <a:normAutofit/>
          </a:bodyPr>
          <a:lstStyle/>
          <a:p>
            <a:pPr marL="0" indent="0">
              <a:buNone/>
            </a:pPr>
            <a:r>
              <a:rPr lang="en-US" sz="3600">
                <a:latin typeface="Franklin Gothic Book"/>
              </a:rPr>
              <a:t>Form a scientists circle to have a consensus building discussion.</a:t>
            </a:r>
          </a:p>
          <a:p>
            <a:pPr marL="0" indent="0">
              <a:buNone/>
            </a:pPr>
            <a:endParaRPr lang="en-US" sz="1000">
              <a:latin typeface="Franklin Gothic Book" panose="020B0503020102020204" pitchFamily="34" charset="0"/>
            </a:endParaRPr>
          </a:p>
          <a:p>
            <a:pPr lvl="1">
              <a:buFont typeface="Wingdings" panose="05000000000000000000" pitchFamily="2" charset="2"/>
              <a:buChar char="Ø"/>
            </a:pPr>
            <a:r>
              <a:rPr lang="en-US" sz="3600">
                <a:latin typeface="Franklin Gothic Book"/>
              </a:rPr>
              <a:t> What ideas do you all agree on?</a:t>
            </a:r>
          </a:p>
          <a:p>
            <a:pPr marL="457200" lvl="1" indent="0">
              <a:buNone/>
            </a:pPr>
            <a:endParaRPr lang="en-US" sz="1000">
              <a:latin typeface="Franklin Gothic Book" panose="020B0503020102020204" pitchFamily="34" charset="0"/>
            </a:endParaRPr>
          </a:p>
          <a:p>
            <a:pPr lvl="1">
              <a:buFont typeface="Wingdings" panose="05000000000000000000" pitchFamily="2" charset="2"/>
              <a:buChar char="Ø"/>
            </a:pPr>
            <a:r>
              <a:rPr lang="en-US" sz="3600">
                <a:latin typeface="Franklin Gothic Book"/>
              </a:rPr>
              <a:t> What ideas were different across the models? </a:t>
            </a:r>
            <a:endParaRPr lang="en-US" sz="3600">
              <a:latin typeface="Franklin Gothic Book" panose="020B0503020102020204" pitchFamily="34" charset="0"/>
            </a:endParaRPr>
          </a:p>
          <a:p>
            <a:pPr marL="0" indent="0">
              <a:buNone/>
            </a:pPr>
            <a:endParaRPr lang="en-US"/>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16891F17-BB65-EC38-BBD0-81CDA76844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42357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3F5C-991D-CC48-97AE-BD4EEF71468A}"/>
              </a:ext>
            </a:extLst>
          </p:cNvPr>
          <p:cNvSpPr>
            <a:spLocks noGrp="1"/>
          </p:cNvSpPr>
          <p:nvPr>
            <p:ph type="title"/>
          </p:nvPr>
        </p:nvSpPr>
        <p:spPr/>
        <p:txBody>
          <a:bodyPr>
            <a:normAutofit/>
          </a:bodyPr>
          <a:lstStyle/>
          <a:p>
            <a:pPr algn="ctr"/>
            <a:r>
              <a:rPr lang="en-US">
                <a:latin typeface="+mj-lt"/>
                <a:cs typeface="Arial"/>
              </a:rPr>
              <a:t>Making Sense of the Phenomenon</a:t>
            </a:r>
          </a:p>
        </p:txBody>
      </p:sp>
      <p:graphicFrame>
        <p:nvGraphicFramePr>
          <p:cNvPr id="5" name="Table 4">
            <a:extLst>
              <a:ext uri="{FF2B5EF4-FFF2-40B4-BE49-F238E27FC236}">
                <a16:creationId xmlns:a16="http://schemas.microsoft.com/office/drawing/2014/main" id="{23C8D7EA-C5A0-647A-8B88-D0464126EA71}"/>
              </a:ext>
            </a:extLst>
          </p:cNvPr>
          <p:cNvGraphicFramePr>
            <a:graphicFrameLocks noGrp="1"/>
          </p:cNvGraphicFramePr>
          <p:nvPr>
            <p:extLst>
              <p:ext uri="{D42A27DB-BD31-4B8C-83A1-F6EECF244321}">
                <p14:modId xmlns:p14="http://schemas.microsoft.com/office/powerpoint/2010/main" val="2629664342"/>
              </p:ext>
            </p:extLst>
          </p:nvPr>
        </p:nvGraphicFramePr>
        <p:xfrm>
          <a:off x="380999" y="1453515"/>
          <a:ext cx="11549744" cy="4459150"/>
        </p:xfrm>
        <a:graphic>
          <a:graphicData uri="http://schemas.openxmlformats.org/drawingml/2006/table">
            <a:tbl>
              <a:tblPr firstRow="1" bandRow="1">
                <a:tableStyleId>{5C22544A-7EE6-4342-B048-85BDC9FD1C3A}</a:tableStyleId>
              </a:tblPr>
              <a:tblGrid>
                <a:gridCol w="5774872">
                  <a:extLst>
                    <a:ext uri="{9D8B030D-6E8A-4147-A177-3AD203B41FA5}">
                      <a16:colId xmlns:a16="http://schemas.microsoft.com/office/drawing/2014/main" val="861986061"/>
                    </a:ext>
                  </a:extLst>
                </a:gridCol>
                <a:gridCol w="5774872">
                  <a:extLst>
                    <a:ext uri="{9D8B030D-6E8A-4147-A177-3AD203B41FA5}">
                      <a16:colId xmlns:a16="http://schemas.microsoft.com/office/drawing/2014/main" val="2498135420"/>
                    </a:ext>
                  </a:extLst>
                </a:gridCol>
              </a:tblGrid>
              <a:tr h="904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a:solidFill>
                            <a:schemeClr val="tx1"/>
                          </a:solidFill>
                          <a:latin typeface="+mn-lt"/>
                          <a:cs typeface="Arial" panose="020B0604020202020204" pitchFamily="34" charset="0"/>
                        </a:rPr>
                        <a:t>Where does our clean water come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mn-lt"/>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latin typeface="+mn-lt"/>
                      </a:endParaRPr>
                    </a:p>
                    <a:p>
                      <a:pPr algn="ctr"/>
                      <a:r>
                        <a:rPr lang="en-US" sz="2200" b="0">
                          <a:solidFill>
                            <a:schemeClr val="tx1"/>
                          </a:solidFill>
                          <a:latin typeface="+mn-lt"/>
                          <a:cs typeface="Arial" panose="020B0604020202020204" pitchFamily="34" charset="0"/>
                        </a:rPr>
                        <a:t>Where does water go once we make it dirty?</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14830"/>
                  </a:ext>
                </a:extLst>
              </a:tr>
              <a:tr h="3483790">
                <a:tc>
                  <a:txBody>
                    <a:bodyPr/>
                    <a:lstStyle/>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p>
                      <a:endParaRPr lang="en-US">
                        <a:latin typeface="Aptos Light"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3085529"/>
                  </a:ext>
                </a:extLst>
              </a:tr>
            </a:tbl>
          </a:graphicData>
        </a:graphic>
      </p:graphicFrame>
      <p:pic>
        <p:nvPicPr>
          <p:cNvPr id="12" name="Picture 6" descr="A faucet with water flowing out">
            <a:extLst>
              <a:ext uri="{FF2B5EF4-FFF2-40B4-BE49-F238E27FC236}">
                <a16:creationId xmlns:a16="http://schemas.microsoft.com/office/drawing/2014/main" id="{6FE22726-F979-2F43-1240-930C8B4E1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70" y="2466950"/>
            <a:ext cx="1193437" cy="11989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tream of water coming from the faucet">
            <a:extLst>
              <a:ext uri="{FF2B5EF4-FFF2-40B4-BE49-F238E27FC236}">
                <a16:creationId xmlns:a16="http://schemas.microsoft.com/office/drawing/2014/main" id="{6D32890B-EDB6-0430-9F3E-55E7B9963D9A}"/>
              </a:ext>
            </a:extLst>
          </p:cNvPr>
          <p:cNvPicPr>
            <a:picLocks noChangeAspect="1"/>
          </p:cNvPicPr>
          <p:nvPr/>
        </p:nvPicPr>
        <p:blipFill>
          <a:blip r:embed="rId4"/>
          <a:stretch>
            <a:fillRect/>
          </a:stretch>
        </p:blipFill>
        <p:spPr>
          <a:xfrm>
            <a:off x="5556022" y="3202221"/>
            <a:ext cx="355328" cy="1198911"/>
          </a:xfrm>
          <a:prstGeom prst="rect">
            <a:avLst/>
          </a:prstGeom>
          <a:effectLst>
            <a:softEdge rad="50800"/>
          </a:effectLst>
        </p:spPr>
      </p:pic>
      <p:pic>
        <p:nvPicPr>
          <p:cNvPr id="14" name="Picture 10" descr="The drain where the water is flowing to.">
            <a:extLst>
              <a:ext uri="{FF2B5EF4-FFF2-40B4-BE49-F238E27FC236}">
                <a16:creationId xmlns:a16="http://schemas.microsoft.com/office/drawing/2014/main" id="{7CBA304B-5844-CB92-7F37-3942FFC44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104955"/>
            <a:ext cx="1123939" cy="1031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2F5A42DC-395C-719F-519C-1B9BF0FAE59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1887220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A</a:t>
            </a:r>
          </a:p>
        </p:txBody>
      </p:sp>
    </p:spTree>
    <p:extLst>
      <p:ext uri="{BB962C8B-B14F-4D97-AF65-F5344CB8AC3E}">
        <p14:creationId xmlns:p14="http://schemas.microsoft.com/office/powerpoint/2010/main" val="108931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18C-A2F7-DD26-057C-5DB7506B12A9}"/>
              </a:ext>
            </a:extLst>
          </p:cNvPr>
          <p:cNvSpPr>
            <a:spLocks noGrp="1"/>
          </p:cNvSpPr>
          <p:nvPr>
            <p:ph type="title"/>
          </p:nvPr>
        </p:nvSpPr>
        <p:spPr>
          <a:xfrm>
            <a:off x="0" y="40268"/>
            <a:ext cx="12192000" cy="1325563"/>
          </a:xfrm>
        </p:spPr>
        <p:txBody>
          <a:bodyPr>
            <a:normAutofit/>
          </a:bodyPr>
          <a:lstStyle/>
          <a:p>
            <a:pPr algn="ctr"/>
            <a:r>
              <a:rPr lang="en-US">
                <a:latin typeface="+mj-lt"/>
                <a:cs typeface="Arial"/>
              </a:rPr>
              <a:t>Consensus Building </a:t>
            </a:r>
          </a:p>
        </p:txBody>
      </p:sp>
      <p:pic>
        <p:nvPicPr>
          <p:cNvPr id="5" name="Picture 4" descr="People sitting around a table sharing out.">
            <a:extLst>
              <a:ext uri="{FF2B5EF4-FFF2-40B4-BE49-F238E27FC236}">
                <a16:creationId xmlns:a16="http://schemas.microsoft.com/office/drawing/2014/main" id="{68DCB773-A5EC-841A-D679-21B19F89B504}"/>
              </a:ext>
            </a:extLst>
          </p:cNvPr>
          <p:cNvPicPr>
            <a:picLocks noChangeAspect="1"/>
          </p:cNvPicPr>
          <p:nvPr/>
        </p:nvPicPr>
        <p:blipFill>
          <a:blip r:embed="rId3"/>
          <a:stretch>
            <a:fillRect/>
          </a:stretch>
        </p:blipFill>
        <p:spPr>
          <a:xfrm>
            <a:off x="4268525" y="1118417"/>
            <a:ext cx="3371848" cy="2594742"/>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D6EDFA09-85B8-D957-88FF-0E69A5F8031D}"/>
              </a:ext>
            </a:extLst>
          </p:cNvPr>
          <p:cNvSpPr>
            <a:spLocks noGrp="1"/>
          </p:cNvSpPr>
          <p:nvPr>
            <p:ph idx="1"/>
          </p:nvPr>
        </p:nvSpPr>
        <p:spPr>
          <a:xfrm>
            <a:off x="1255923" y="3561887"/>
            <a:ext cx="9680154" cy="2019434"/>
          </a:xfrm>
        </p:spPr>
        <p:txBody>
          <a:bodyPr vert="horz" lIns="91440" tIns="45720" rIns="91440" bIns="45720" rtlCol="0" anchor="t">
            <a:normAutofit/>
          </a:bodyPr>
          <a:lstStyle/>
          <a:p>
            <a:pPr marL="457200" lvl="1" indent="0">
              <a:buNone/>
            </a:pPr>
            <a:endParaRPr lang="en-US" sz="800"/>
          </a:p>
          <a:p>
            <a:r>
              <a:rPr lang="en-US">
                <a:latin typeface="+mn-lt"/>
                <a:cs typeface="Arial"/>
              </a:rPr>
              <a:t>Develop a consensus model as a whole group that represents everything we agreed upon. </a:t>
            </a:r>
          </a:p>
          <a:p>
            <a:r>
              <a:rPr lang="en-US">
                <a:latin typeface="+mn-lt"/>
                <a:cs typeface="Arial"/>
              </a:rPr>
              <a:t>Include question marks on the areas where there were different ideas.</a:t>
            </a:r>
          </a:p>
        </p:txBody>
      </p:sp>
      <p:pic>
        <p:nvPicPr>
          <p:cNvPr id="6" name="Picture 5" descr="A yellow construction hat to signify the participant is looking at this through an adult learner lens as their build their own science content knowledge. ">
            <a:extLst>
              <a:ext uri="{FF2B5EF4-FFF2-40B4-BE49-F238E27FC236}">
                <a16:creationId xmlns:a16="http://schemas.microsoft.com/office/drawing/2014/main" id="{7B703A49-C707-3938-74BF-675D5708E1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692077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E4FC-4989-C631-5978-418397F66D6D}"/>
              </a:ext>
            </a:extLst>
          </p:cNvPr>
          <p:cNvSpPr>
            <a:spLocks noGrp="1"/>
          </p:cNvSpPr>
          <p:nvPr>
            <p:ph type="title"/>
          </p:nvPr>
        </p:nvSpPr>
        <p:spPr>
          <a:xfrm>
            <a:off x="0" y="205159"/>
            <a:ext cx="5943601" cy="1325563"/>
          </a:xfrm>
        </p:spPr>
        <p:txBody>
          <a:bodyPr>
            <a:normAutofit/>
          </a:bodyPr>
          <a:lstStyle/>
          <a:p>
            <a:pPr algn="ctr"/>
            <a:r>
              <a:rPr lang="en-US">
                <a:latin typeface="+mj-lt"/>
                <a:cs typeface="Arial"/>
              </a:rPr>
              <a:t>Asking Questions</a:t>
            </a:r>
          </a:p>
        </p:txBody>
      </p:sp>
      <p:sp>
        <p:nvSpPr>
          <p:cNvPr id="3" name="Content Placeholder 2">
            <a:extLst>
              <a:ext uri="{FF2B5EF4-FFF2-40B4-BE49-F238E27FC236}">
                <a16:creationId xmlns:a16="http://schemas.microsoft.com/office/drawing/2014/main" id="{ED3D0A45-DC46-E82B-3F35-6310203CA51D}"/>
              </a:ext>
            </a:extLst>
          </p:cNvPr>
          <p:cNvSpPr>
            <a:spLocks noGrp="1"/>
          </p:cNvSpPr>
          <p:nvPr>
            <p:ph idx="1"/>
          </p:nvPr>
        </p:nvSpPr>
        <p:spPr>
          <a:xfrm>
            <a:off x="172995" y="1421027"/>
            <a:ext cx="5770605" cy="4077730"/>
          </a:xfrm>
        </p:spPr>
        <p:txBody>
          <a:bodyPr>
            <a:normAutofit/>
          </a:bodyPr>
          <a:lstStyle/>
          <a:p>
            <a:r>
              <a:rPr lang="en-US">
                <a:latin typeface="+mn-lt"/>
              </a:rPr>
              <a:t>Write at least two phenomena-related questions, one per sticky note that you are curious about.</a:t>
            </a:r>
          </a:p>
          <a:p>
            <a:r>
              <a:rPr lang="en-US">
                <a:latin typeface="+mn-lt"/>
              </a:rPr>
              <a:t>One person will share their question. If anyone has a question that is related or similar, they will speak up and share their question and explain why/how it is related.</a:t>
            </a:r>
          </a:p>
        </p:txBody>
      </p:sp>
      <p:pic>
        <p:nvPicPr>
          <p:cNvPr id="9" name="Picture 8" descr="The driving question board. It has the title, &quot;Where does our clean water come from and where does it go after we make it dirty?&quot; It also has the faucet, water coming out of the faucet and into the sink drain. It has arrows signaling where does the water come from before the faucet and an arrow signaling where do the water go after it goes down the drain. ">
            <a:extLst>
              <a:ext uri="{FF2B5EF4-FFF2-40B4-BE49-F238E27FC236}">
                <a16:creationId xmlns:a16="http://schemas.microsoft.com/office/drawing/2014/main" id="{E7F6A945-9CBB-EDC6-6705-CC6A63D0AA58}"/>
              </a:ext>
            </a:extLst>
          </p:cNvPr>
          <p:cNvPicPr>
            <a:picLocks noChangeAspect="1"/>
          </p:cNvPicPr>
          <p:nvPr/>
        </p:nvPicPr>
        <p:blipFill>
          <a:blip r:embed="rId3"/>
          <a:stretch>
            <a:fillRect/>
          </a:stretch>
        </p:blipFill>
        <p:spPr>
          <a:xfrm>
            <a:off x="5985233" y="40268"/>
            <a:ext cx="4975662" cy="5554485"/>
          </a:xfrm>
          <a:prstGeom prst="rect">
            <a:avLst/>
          </a:prstGeom>
        </p:spPr>
      </p:pic>
      <p:sp>
        <p:nvSpPr>
          <p:cNvPr id="5" name="TextBox 4">
            <a:extLst>
              <a:ext uri="{FF2B5EF4-FFF2-40B4-BE49-F238E27FC236}">
                <a16:creationId xmlns:a16="http://schemas.microsoft.com/office/drawing/2014/main" id="{E2A53CE3-EBE9-8B4B-B863-464EA5889131}"/>
              </a:ext>
            </a:extLst>
          </p:cNvPr>
          <p:cNvSpPr txBox="1"/>
          <p:nvPr/>
        </p:nvSpPr>
        <p:spPr>
          <a:xfrm>
            <a:off x="6802171" y="304940"/>
            <a:ext cx="3462774" cy="923330"/>
          </a:xfrm>
          <a:prstGeom prst="rect">
            <a:avLst/>
          </a:prstGeom>
          <a:solidFill>
            <a:schemeClr val="bg1"/>
          </a:solidFill>
        </p:spPr>
        <p:txBody>
          <a:bodyPr wrap="square" rtlCol="0">
            <a:spAutoFit/>
          </a:bodyPr>
          <a:lstStyle/>
          <a:p>
            <a:r>
              <a:rPr lang="en-US">
                <a:cs typeface="Arial" panose="020B0604020202020204" pitchFamily="34" charset="0"/>
              </a:rPr>
              <a:t>Where does our clean water come from and where does it go after we make it dirty?</a:t>
            </a:r>
          </a:p>
        </p:txBody>
      </p:sp>
      <p:sp>
        <p:nvSpPr>
          <p:cNvPr id="6" name="Arrow: Right 5" descr="An arrow signaling where does the water come from to get to our faucets. ">
            <a:extLst>
              <a:ext uri="{FF2B5EF4-FFF2-40B4-BE49-F238E27FC236}">
                <a16:creationId xmlns:a16="http://schemas.microsoft.com/office/drawing/2014/main" id="{D457F0A6-4047-8A75-6479-C41579831B27}"/>
              </a:ext>
            </a:extLst>
          </p:cNvPr>
          <p:cNvSpPr/>
          <p:nvPr/>
        </p:nvSpPr>
        <p:spPr>
          <a:xfrm rot="20083296">
            <a:off x="6483340" y="2655752"/>
            <a:ext cx="704335" cy="46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faucet with water running">
            <a:extLst>
              <a:ext uri="{FF2B5EF4-FFF2-40B4-BE49-F238E27FC236}">
                <a16:creationId xmlns:a16="http://schemas.microsoft.com/office/drawing/2014/main" id="{FE4D918B-C198-AED2-264A-1B6DF64B9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121" y="1678226"/>
            <a:ext cx="1193437" cy="11989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he water coming out of the faucet and flowing down to the drain. ">
            <a:extLst>
              <a:ext uri="{FF2B5EF4-FFF2-40B4-BE49-F238E27FC236}">
                <a16:creationId xmlns:a16="http://schemas.microsoft.com/office/drawing/2014/main" id="{95C44147-7AFE-D2E4-4A81-0DC3021494D8}"/>
              </a:ext>
            </a:extLst>
          </p:cNvPr>
          <p:cNvPicPr>
            <a:picLocks noChangeAspect="1"/>
          </p:cNvPicPr>
          <p:nvPr/>
        </p:nvPicPr>
        <p:blipFill>
          <a:blip r:embed="rId5"/>
          <a:stretch>
            <a:fillRect/>
          </a:stretch>
        </p:blipFill>
        <p:spPr>
          <a:xfrm>
            <a:off x="8295400" y="2450799"/>
            <a:ext cx="355328" cy="1162212"/>
          </a:xfrm>
          <a:prstGeom prst="rect">
            <a:avLst/>
          </a:prstGeom>
          <a:effectLst>
            <a:softEdge rad="50800"/>
          </a:effectLst>
        </p:spPr>
      </p:pic>
      <p:pic>
        <p:nvPicPr>
          <p:cNvPr id="2058" name="Picture 10" descr="Drain where the stream of water is flowing to.">
            <a:extLst>
              <a:ext uri="{FF2B5EF4-FFF2-40B4-BE49-F238E27FC236}">
                <a16:creationId xmlns:a16="http://schemas.microsoft.com/office/drawing/2014/main" id="{F76D5709-E1D8-F30D-041E-794A23DF0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2477" y="3418894"/>
            <a:ext cx="1123939" cy="112393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descr="Arrow signaling where does the water go after it goes into the sink drain.">
            <a:extLst>
              <a:ext uri="{FF2B5EF4-FFF2-40B4-BE49-F238E27FC236}">
                <a16:creationId xmlns:a16="http://schemas.microsoft.com/office/drawing/2014/main" id="{1B787F99-1B73-1AF9-BF70-D440719845CE}"/>
              </a:ext>
            </a:extLst>
          </p:cNvPr>
          <p:cNvSpPr/>
          <p:nvPr/>
        </p:nvSpPr>
        <p:spPr>
          <a:xfrm rot="1703610">
            <a:off x="9252273" y="4307239"/>
            <a:ext cx="780893" cy="46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yellow construction hat to signify the participant is looking at this through an adult learner lens as their build their own science content knowledge. ">
            <a:extLst>
              <a:ext uri="{FF2B5EF4-FFF2-40B4-BE49-F238E27FC236}">
                <a16:creationId xmlns:a16="http://schemas.microsoft.com/office/drawing/2014/main" id="{5888F743-E294-2A82-E534-EDD786ECC2F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279516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644420" y="585643"/>
            <a:ext cx="10515600" cy="1060018"/>
          </a:xfrm>
        </p:spPr>
        <p:txBody>
          <a:bodyPr vert="horz" lIns="91440" tIns="45720" rIns="91440" bIns="45720" rtlCol="0" anchor="ctr">
            <a:noAutofit/>
          </a:bodyPr>
          <a:lstStyle/>
          <a:p>
            <a:pPr algn="ctr"/>
            <a:r>
              <a:rPr lang="en-US">
                <a:latin typeface="+mj-lt"/>
                <a:cs typeface="Arial"/>
              </a:rPr>
              <a:t>Teacher Hat(1)</a:t>
            </a:r>
            <a:br>
              <a:rPr lang="en-US">
                <a:latin typeface="+mj-lt"/>
              </a:rPr>
            </a:br>
            <a:endParaRPr lang="en-US">
              <a:latin typeface="+mj-lt"/>
            </a:endParaRPr>
          </a:p>
        </p:txBody>
      </p:sp>
      <p:sp>
        <p:nvSpPr>
          <p:cNvPr id="10" name="TextBox 9">
            <a:extLst>
              <a:ext uri="{FF2B5EF4-FFF2-40B4-BE49-F238E27FC236}">
                <a16:creationId xmlns:a16="http://schemas.microsoft.com/office/drawing/2014/main" id="{90F395A3-87F2-5DB6-8A49-551F8F62826B}"/>
              </a:ext>
            </a:extLst>
          </p:cNvPr>
          <p:cNvSpPr txBox="1"/>
          <p:nvPr/>
        </p:nvSpPr>
        <p:spPr>
          <a:xfrm>
            <a:off x="1305710" y="1951672"/>
            <a:ext cx="6743699" cy="338554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While in </a:t>
            </a:r>
            <a:r>
              <a:rPr kumimoji="0" lang="en-US" sz="2800" b="1" i="0" u="sng"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teacher hat</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we will: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grow our understanding of phenomena- based instruction and storylining.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reflect on our teaching and consider new shifts in our teaching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a:rPr>
              <a:t>analyze the </a:t>
            </a:r>
            <a:r>
              <a:rPr kumimoji="0" lang="en-US" sz="2800" b="0" i="1" u="none" strike="noStrike" kern="1200" cap="none" spc="0" normalizeH="0" baseline="0" noProof="0">
                <a:ln>
                  <a:noFill/>
                </a:ln>
                <a:solidFill>
                  <a:prstClr val="black"/>
                </a:solidFill>
                <a:effectLst/>
                <a:uLnTx/>
                <a:uFillTx/>
                <a:latin typeface="Franklin Gothic Book" panose="020B0503020102020204"/>
                <a:ea typeface="+mn-ea"/>
                <a:cs typeface="Arial"/>
              </a:rPr>
              <a:t>Kentucky Academic Standards for Science.</a:t>
            </a:r>
            <a:endPar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highlight>
                <a:srgbClr val="FFFF00"/>
              </a:highlight>
              <a:uLnTx/>
              <a:uFillTx/>
              <a:latin typeface="Franklin Gothic Book" panose="020B0503020102020204"/>
              <a:ea typeface="+mn-ea"/>
              <a:cs typeface="+mn-cs"/>
            </a:endParaRP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69319" y="2246132"/>
            <a:ext cx="2490701" cy="1601313"/>
          </a:xfrm>
          <a:prstGeom prst="rect">
            <a:avLst/>
          </a:prstGeom>
        </p:spPr>
      </p:pic>
    </p:spTree>
    <p:extLst>
      <p:ext uri="{BB962C8B-B14F-4D97-AF65-F5344CB8AC3E}">
        <p14:creationId xmlns:p14="http://schemas.microsoft.com/office/powerpoint/2010/main" val="2868872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c 2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2C6726-8EAF-7E11-96EA-AC0E8051E0C5}"/>
              </a:ext>
            </a:extLst>
          </p:cNvPr>
          <p:cNvSpPr>
            <a:spLocks noGrp="1"/>
          </p:cNvSpPr>
          <p:nvPr>
            <p:ph type="title"/>
          </p:nvPr>
        </p:nvSpPr>
        <p:spPr>
          <a:xfrm>
            <a:off x="886968" y="479493"/>
            <a:ext cx="10466832" cy="1325563"/>
          </a:xfrm>
        </p:spPr>
        <p:txBody>
          <a:bodyPr>
            <a:normAutofit/>
          </a:bodyPr>
          <a:lstStyle/>
          <a:p>
            <a:r>
              <a:rPr lang="en-US"/>
              <a:t>Retelling the Launch of the Phenomenon</a:t>
            </a:r>
          </a:p>
        </p:txBody>
      </p:sp>
      <p:sp>
        <p:nvSpPr>
          <p:cNvPr id="26" name="Freeform: Shape 2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connecting puzzle pieces">
            <a:extLst>
              <a:ext uri="{FF2B5EF4-FFF2-40B4-BE49-F238E27FC236}">
                <a16:creationId xmlns:a16="http://schemas.microsoft.com/office/drawing/2014/main" id="{FD237EB9-2982-F2FC-17F7-3761AFB46122}"/>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3182" y="1534695"/>
            <a:ext cx="4777381" cy="361886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6BA89078-41B9-2911-25FB-AA89A3BEBD84}"/>
              </a:ext>
            </a:extLst>
          </p:cNvPr>
          <p:cNvSpPr>
            <a:spLocks noGrp="1"/>
          </p:cNvSpPr>
          <p:nvPr>
            <p:ph idx="1"/>
          </p:nvPr>
        </p:nvSpPr>
        <p:spPr>
          <a:xfrm>
            <a:off x="5894962" y="1984443"/>
            <a:ext cx="5458838" cy="4192520"/>
          </a:xfrm>
        </p:spPr>
        <p:txBody>
          <a:bodyPr>
            <a:normAutofit/>
          </a:bodyPr>
          <a:lstStyle/>
          <a:p>
            <a:pPr marL="0" indent="0">
              <a:buNone/>
            </a:pPr>
            <a:r>
              <a:rPr lang="en-US"/>
              <a:t>Let’s look back to how we launched the phenomenon. </a:t>
            </a:r>
          </a:p>
          <a:p>
            <a:pPr marL="0" indent="0">
              <a:buNone/>
            </a:pPr>
            <a:endParaRPr lang="en-US"/>
          </a:p>
          <a:p>
            <a:pPr marL="0" indent="0">
              <a:buNone/>
            </a:pPr>
            <a:r>
              <a:rPr lang="en-US"/>
              <a:t>What were the pieces of the lesson we engaged in as adult learners that led to the development of the driving question?</a:t>
            </a:r>
          </a:p>
        </p:txBody>
      </p:sp>
      <p:pic>
        <p:nvPicPr>
          <p:cNvPr id="7" name="Picture 6">
            <a:extLst>
              <a:ext uri="{FF2B5EF4-FFF2-40B4-BE49-F238E27FC236}">
                <a16:creationId xmlns:a16="http://schemas.microsoft.com/office/drawing/2014/main" id="{0EF5A491-B184-1163-AB74-967621733E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57679" y="5951481"/>
            <a:ext cx="3734321" cy="809738"/>
          </a:xfrm>
          <a:prstGeom prst="rect">
            <a:avLst/>
          </a:prstGeom>
        </p:spPr>
      </p:pic>
      <p:pic>
        <p:nvPicPr>
          <p:cNvPr id="4" name="Picture 3" descr="A black graduation cap to signify the participant will be looking at this from a teacher perspective. ">
            <a:extLst>
              <a:ext uri="{FF2B5EF4-FFF2-40B4-BE49-F238E27FC236}">
                <a16:creationId xmlns:a16="http://schemas.microsoft.com/office/drawing/2014/main" id="{C97191D1-7568-E45B-6B56-C1CFAE0AC5F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99224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graduation cap to signify the participant will be looking at this from a teacher perspective.">
            <a:extLst>
              <a:ext uri="{FF2B5EF4-FFF2-40B4-BE49-F238E27FC236}">
                <a16:creationId xmlns:a16="http://schemas.microsoft.com/office/drawing/2014/main" id="{9C58F2A7-6B84-4FFF-5E06-6A849DE71C5E}"/>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
        <p:nvSpPr>
          <p:cNvPr id="2" name="Title 1">
            <a:extLst>
              <a:ext uri="{FF2B5EF4-FFF2-40B4-BE49-F238E27FC236}">
                <a16:creationId xmlns:a16="http://schemas.microsoft.com/office/drawing/2014/main" id="{172D2106-5D9B-FB15-FBA7-F422731FB3F5}"/>
              </a:ext>
              <a:ext uri="{C183D7F6-B498-43B3-948B-1728B52AA6E4}">
                <adec:decorative xmlns:adec="http://schemas.microsoft.com/office/drawing/2017/decorative" val="0"/>
              </a:ext>
            </a:extLst>
          </p:cNvPr>
          <p:cNvSpPr>
            <a:spLocks noGrp="1"/>
          </p:cNvSpPr>
          <p:nvPr>
            <p:ph type="title"/>
          </p:nvPr>
        </p:nvSpPr>
        <p:spPr>
          <a:xfrm>
            <a:off x="737937" y="365125"/>
            <a:ext cx="9223027" cy="1345615"/>
          </a:xfrm>
        </p:spPr>
        <p:txBody>
          <a:bodyPr/>
          <a:lstStyle/>
          <a:p>
            <a:r>
              <a:rPr lang="en-US">
                <a:latin typeface="Franklin Gothic Medium"/>
                <a:cs typeface="Arial"/>
              </a:rPr>
              <a:t>Participant Driving Question Board</a:t>
            </a:r>
          </a:p>
        </p:txBody>
      </p:sp>
      <p:sp>
        <p:nvSpPr>
          <p:cNvPr id="3" name="TextBox 2">
            <a:extLst>
              <a:ext uri="{FF2B5EF4-FFF2-40B4-BE49-F238E27FC236}">
                <a16:creationId xmlns:a16="http://schemas.microsoft.com/office/drawing/2014/main" id="{1268634D-9F5B-E6D9-E236-372D703EE606}"/>
              </a:ext>
              <a:ext uri="{C183D7F6-B498-43B3-948B-1728B52AA6E4}">
                <adec:decorative xmlns:adec="http://schemas.microsoft.com/office/drawing/2017/decorative" val="0"/>
              </a:ext>
            </a:extLst>
          </p:cNvPr>
          <p:cNvSpPr txBox="1"/>
          <p:nvPr/>
        </p:nvSpPr>
        <p:spPr>
          <a:xfrm>
            <a:off x="974341" y="1906319"/>
            <a:ext cx="567659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Continue until ALL questions are shared.</a:t>
            </a:r>
          </a:p>
          <a:p>
            <a:pPr marL="285750" indent="-285750">
              <a:buFont typeface="Arial"/>
              <a:buChar char="•"/>
            </a:pPr>
            <a:r>
              <a:rPr lang="en-US" sz="2400"/>
              <a:t>Continue listening to similarities and differences.</a:t>
            </a:r>
          </a:p>
          <a:p>
            <a:pPr marL="285750" indent="-285750">
              <a:buFont typeface="Arial"/>
              <a:buChar char="•"/>
            </a:pPr>
            <a:r>
              <a:rPr lang="en-US" sz="2400"/>
              <a:t>Continue to group/categorize them in the moment.</a:t>
            </a:r>
          </a:p>
          <a:p>
            <a:pPr marL="285750" indent="-285750">
              <a:buFont typeface="Arial,Sans-Serif"/>
              <a:buChar char="•"/>
            </a:pPr>
            <a:r>
              <a:rPr lang="en-US" sz="2400"/>
              <a:t>ALL voices are heard and valued.</a:t>
            </a:r>
          </a:p>
          <a:p>
            <a:pPr marL="285750" indent="-285750">
              <a:buFont typeface="Arial"/>
              <a:buChar char="•"/>
            </a:pPr>
            <a:r>
              <a:rPr lang="en-US" sz="2400"/>
              <a:t>Develop the shared mission of learning to reflect the thinking of the entire learning community.</a:t>
            </a:r>
          </a:p>
          <a:p>
            <a:pPr marL="285750" indent="-285750">
              <a:buFont typeface="Arial"/>
              <a:buChar char="•"/>
            </a:pPr>
            <a:endParaRPr lang="en-US"/>
          </a:p>
        </p:txBody>
      </p:sp>
      <p:pic>
        <p:nvPicPr>
          <p:cNvPr id="4" name="Content Placeholder 3" descr="A screenshot of the driving question board participants created together in Session B.">
            <a:extLst>
              <a:ext uri="{FF2B5EF4-FFF2-40B4-BE49-F238E27FC236}">
                <a16:creationId xmlns:a16="http://schemas.microsoft.com/office/drawing/2014/main" id="{6B628A01-D7FD-76FD-10D3-4707C475E92A}"/>
              </a:ext>
              <a:ext uri="{C183D7F6-B498-43B3-948B-1728B52AA6E4}">
                <adec:decorative xmlns:adec="http://schemas.microsoft.com/office/drawing/2017/decorative" val="0"/>
              </a:ext>
            </a:extLst>
          </p:cNvPr>
          <p:cNvPicPr>
            <a:picLocks noGrp="1" noChangeAspect="1"/>
          </p:cNvPicPr>
          <p:nvPr>
            <p:ph idx="1"/>
          </p:nvPr>
        </p:nvPicPr>
        <p:blipFill>
          <a:blip r:embed="rId5"/>
          <a:stretch>
            <a:fillRect/>
          </a:stretch>
        </p:blipFill>
        <p:spPr>
          <a:xfrm>
            <a:off x="7306157" y="1900770"/>
            <a:ext cx="4481091" cy="3321258"/>
          </a:xfrm>
          <a:ln w="28575">
            <a:solidFill>
              <a:schemeClr val="tx1"/>
            </a:solidFill>
          </a:ln>
        </p:spPr>
      </p:pic>
    </p:spTree>
    <p:extLst>
      <p:ext uri="{BB962C8B-B14F-4D97-AF65-F5344CB8AC3E}">
        <p14:creationId xmlns:p14="http://schemas.microsoft.com/office/powerpoint/2010/main" val="2216944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03AC-754A-BF96-BB9F-828B0BCDCFDE}"/>
              </a:ext>
            </a:extLst>
          </p:cNvPr>
          <p:cNvSpPr>
            <a:spLocks noGrp="1"/>
          </p:cNvSpPr>
          <p:nvPr>
            <p:ph type="title"/>
          </p:nvPr>
        </p:nvSpPr>
        <p:spPr>
          <a:xfrm>
            <a:off x="304800" y="500062"/>
            <a:ext cx="11506200" cy="1325563"/>
          </a:xfrm>
        </p:spPr>
        <p:txBody>
          <a:bodyPr/>
          <a:lstStyle/>
          <a:p>
            <a:r>
              <a:rPr lang="en-US">
                <a:latin typeface="+mj-lt"/>
              </a:rPr>
              <a:t>Big Ideas on Grouping Questions on the DQB</a:t>
            </a:r>
          </a:p>
        </p:txBody>
      </p:sp>
      <p:sp>
        <p:nvSpPr>
          <p:cNvPr id="3" name="Content Placeholder 2">
            <a:extLst>
              <a:ext uri="{FF2B5EF4-FFF2-40B4-BE49-F238E27FC236}">
                <a16:creationId xmlns:a16="http://schemas.microsoft.com/office/drawing/2014/main" id="{7DA076DD-CE49-04BE-D0F0-C3497EFC9ADB}"/>
              </a:ext>
            </a:extLst>
          </p:cNvPr>
          <p:cNvSpPr>
            <a:spLocks noGrp="1"/>
          </p:cNvSpPr>
          <p:nvPr>
            <p:ph idx="1"/>
          </p:nvPr>
        </p:nvSpPr>
        <p:spPr>
          <a:xfrm>
            <a:off x="838199" y="1825625"/>
            <a:ext cx="10515600" cy="3886553"/>
          </a:xfrm>
        </p:spPr>
        <p:txBody>
          <a:bodyPr>
            <a:normAutofit/>
          </a:bodyPr>
          <a:lstStyle/>
          <a:p>
            <a:r>
              <a:rPr lang="en-US" sz="2400">
                <a:solidFill>
                  <a:schemeClr val="tx1"/>
                </a:solidFill>
                <a:latin typeface="+mn-lt"/>
              </a:rPr>
              <a:t>Categorizing in the moment with students is more powerful for the student learning because the students get to see how their questions connect and relate to other’s questions. </a:t>
            </a:r>
          </a:p>
          <a:p>
            <a:r>
              <a:rPr lang="en-US" sz="2400">
                <a:solidFill>
                  <a:schemeClr val="tx1"/>
                </a:solidFill>
                <a:latin typeface="+mn-lt"/>
              </a:rPr>
              <a:t>This process puts the student at the center of their learning experience, while the teacher acts as a facilitator who is learning along with the student. </a:t>
            </a:r>
          </a:p>
          <a:p>
            <a:r>
              <a:rPr lang="en-US" sz="2400">
                <a:solidFill>
                  <a:schemeClr val="tx1"/>
                </a:solidFill>
                <a:latin typeface="+mn-lt"/>
              </a:rPr>
              <a:t>This also helps with teacher management of the DQB. If the teacher has worked with students to categorize, they will not have to come back and do it later after class.</a:t>
            </a:r>
          </a:p>
          <a:p>
            <a:r>
              <a:rPr lang="en-US" sz="2400">
                <a:solidFill>
                  <a:schemeClr val="tx1"/>
                </a:solidFill>
                <a:latin typeface="+mn-lt"/>
              </a:rPr>
              <a:t>Students have the ownership to continue adding to groups, creating new groups, and checking groups of questions that are answered. </a:t>
            </a:r>
          </a:p>
          <a:p>
            <a:endParaRPr lang="en-US" sz="2400" b="0" i="0">
              <a:solidFill>
                <a:srgbClr val="595959"/>
              </a:solidFill>
              <a:effectLst/>
              <a:highlight>
                <a:srgbClr val="FFFF00"/>
              </a:highlight>
              <a:latin typeface="Poppins" panose="00000500000000000000" pitchFamily="2" charset="0"/>
            </a:endParaRPr>
          </a:p>
          <a:p>
            <a:pPr marL="0" indent="0">
              <a:buNone/>
            </a:pPr>
            <a:endParaRPr lang="en-US" sz="2400">
              <a:solidFill>
                <a:schemeClr val="tx1"/>
              </a:solidFill>
              <a:highlight>
                <a:srgbClr val="FFFF00"/>
              </a:highlight>
            </a:endParaRP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5AFB38E7-751C-6689-1781-FAD1F2B5DB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56552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1A0A-C73A-27F5-EF96-5CE6087B69BE}"/>
              </a:ext>
            </a:extLst>
          </p:cNvPr>
          <p:cNvSpPr>
            <a:spLocks noGrp="1"/>
          </p:cNvSpPr>
          <p:nvPr>
            <p:ph type="title"/>
          </p:nvPr>
        </p:nvSpPr>
        <p:spPr>
          <a:xfrm>
            <a:off x="76913" y="244659"/>
            <a:ext cx="7781212" cy="1165042"/>
          </a:xfrm>
        </p:spPr>
        <p:txBody>
          <a:bodyPr>
            <a:normAutofit/>
          </a:bodyPr>
          <a:lstStyle/>
          <a:p>
            <a:pPr algn="ctr"/>
            <a:r>
              <a:rPr lang="en-US">
                <a:latin typeface="+mj-lt"/>
                <a:cs typeface="Arial"/>
              </a:rPr>
              <a:t>Stop and Reflect</a:t>
            </a:r>
          </a:p>
        </p:txBody>
      </p:sp>
      <p:sp>
        <p:nvSpPr>
          <p:cNvPr id="3" name="Content Placeholder 2">
            <a:extLst>
              <a:ext uri="{FF2B5EF4-FFF2-40B4-BE49-F238E27FC236}">
                <a16:creationId xmlns:a16="http://schemas.microsoft.com/office/drawing/2014/main" id="{4829E995-A7CC-E846-E1FC-F7F079811DDB}"/>
              </a:ext>
            </a:extLst>
          </p:cNvPr>
          <p:cNvSpPr>
            <a:spLocks noGrp="1"/>
          </p:cNvSpPr>
          <p:nvPr>
            <p:ph idx="1"/>
          </p:nvPr>
        </p:nvSpPr>
        <p:spPr>
          <a:xfrm>
            <a:off x="704538" y="1690688"/>
            <a:ext cx="7153587" cy="4020832"/>
          </a:xfrm>
        </p:spPr>
        <p:txBody>
          <a:bodyPr vert="horz" lIns="91440" tIns="45720" rIns="91440" bIns="45720" rtlCol="0" anchor="t">
            <a:normAutofit fontScale="92500" lnSpcReduction="20000"/>
          </a:bodyPr>
          <a:lstStyle/>
          <a:p>
            <a:pPr marL="0" indent="0">
              <a:buNone/>
            </a:pPr>
            <a:r>
              <a:rPr lang="en-US" sz="3200">
                <a:latin typeface="+mn-lt"/>
                <a:cs typeface="Arial"/>
              </a:rPr>
              <a:t>Record your thinking in the </a:t>
            </a:r>
            <a:r>
              <a:rPr lang="en-US" sz="3200" u="sng">
                <a:latin typeface="+mn-lt"/>
                <a:cs typeface="Arial"/>
              </a:rPr>
              <a:t>Session B: Notes – Teacher Hat</a:t>
            </a:r>
            <a:r>
              <a:rPr lang="en-US" sz="3200">
                <a:latin typeface="+mn-lt"/>
                <a:cs typeface="Arial"/>
              </a:rPr>
              <a:t>  in your participant packet. You may use the </a:t>
            </a:r>
            <a:r>
              <a:rPr lang="en-US" sz="3200">
                <a:latin typeface="+mn-lt"/>
                <a:cs typeface="Arial"/>
                <a:hlinkClick r:id="rId3"/>
              </a:rPr>
              <a:t>Driving Question Board Poster</a:t>
            </a:r>
            <a:r>
              <a:rPr lang="en-US" sz="3200">
                <a:latin typeface="+mn-lt"/>
                <a:cs typeface="Arial"/>
              </a:rPr>
              <a:t> to add to your thinking.</a:t>
            </a:r>
          </a:p>
          <a:p>
            <a:pPr marL="0" indent="0" algn="ctr">
              <a:buNone/>
            </a:pPr>
            <a:endParaRPr lang="en-US" sz="800" b="1">
              <a:latin typeface="+mn-lt"/>
              <a:cs typeface="Arial"/>
            </a:endParaRPr>
          </a:p>
          <a:p>
            <a:pPr marL="457200" indent="-457200"/>
            <a:r>
              <a:rPr lang="en-US" sz="3200">
                <a:latin typeface="+mn-lt"/>
                <a:cs typeface="Arial"/>
              </a:rPr>
              <a:t>What did you learn from this experience?</a:t>
            </a:r>
          </a:p>
          <a:p>
            <a:pPr marL="457200" indent="-457200"/>
            <a:r>
              <a:rPr lang="en-US" sz="3200">
                <a:latin typeface="+mn-lt"/>
                <a:cs typeface="Arial"/>
              </a:rPr>
              <a:t>How did the use of a driving question board impact your experience in terms of engagement and/or motivation for learning?</a:t>
            </a:r>
          </a:p>
          <a:p>
            <a:pPr marL="457200" indent="-457200"/>
            <a:endParaRPr lang="en-US" sz="3200">
              <a:cs typeface="Arial" panose="020B0604020202020204" pitchFamily="34" charset="0"/>
            </a:endParaRP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CE2B0391-3C93-F77E-54E4-29D671BADA5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96330" y="84435"/>
            <a:ext cx="918757" cy="590684"/>
          </a:xfrm>
          <a:prstGeom prst="rect">
            <a:avLst/>
          </a:prstGeom>
        </p:spPr>
      </p:pic>
      <p:pic>
        <p:nvPicPr>
          <p:cNvPr id="4" name="Picture 3" descr="A poster of the driving question board that identifies essential components to consider when implementing a DQB.  The picture is linked to the document. ">
            <a:hlinkClick r:id="rId6"/>
            <a:extLst>
              <a:ext uri="{FF2B5EF4-FFF2-40B4-BE49-F238E27FC236}">
                <a16:creationId xmlns:a16="http://schemas.microsoft.com/office/drawing/2014/main" id="{5D2C3B3E-E0B0-0D72-E07A-194B5F2F47E3}"/>
              </a:ext>
            </a:extLst>
          </p:cNvPr>
          <p:cNvPicPr>
            <a:picLocks noChangeAspect="1"/>
          </p:cNvPicPr>
          <p:nvPr/>
        </p:nvPicPr>
        <p:blipFill>
          <a:blip r:embed="rId7"/>
          <a:stretch>
            <a:fillRect/>
          </a:stretch>
        </p:blipFill>
        <p:spPr>
          <a:xfrm>
            <a:off x="8084335" y="1037792"/>
            <a:ext cx="3403127" cy="4361824"/>
          </a:xfrm>
          <a:prstGeom prst="rect">
            <a:avLst/>
          </a:prstGeom>
          <a:ln w="38100">
            <a:solidFill>
              <a:srgbClr val="007780"/>
            </a:solidFill>
          </a:ln>
        </p:spPr>
      </p:pic>
    </p:spTree>
    <p:extLst>
      <p:ext uri="{BB962C8B-B14F-4D97-AF65-F5344CB8AC3E}">
        <p14:creationId xmlns:p14="http://schemas.microsoft.com/office/powerpoint/2010/main" val="837406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a:xfrm>
            <a:off x="597877" y="74979"/>
            <a:ext cx="11594122" cy="1325563"/>
          </a:xfrm>
        </p:spPr>
        <p:txBody>
          <a:bodyPr>
            <a:normAutofit/>
          </a:bodyPr>
          <a:lstStyle/>
          <a:p>
            <a:pPr algn="ctr"/>
            <a:r>
              <a:rPr lang="en-US">
                <a:latin typeface="+mj-lt"/>
                <a:cs typeface="Arial"/>
              </a:rPr>
              <a:t>Session B Shared Understandings</a:t>
            </a:r>
          </a:p>
        </p:txBody>
      </p:sp>
      <p:sp>
        <p:nvSpPr>
          <p:cNvPr id="3" name="Content Placeholder 2">
            <a:extLst>
              <a:ext uri="{FF2B5EF4-FFF2-40B4-BE49-F238E27FC236}">
                <a16:creationId xmlns:a16="http://schemas.microsoft.com/office/drawing/2014/main" id="{9E371A02-CF02-06FE-CC44-2BF34694FD87}"/>
              </a:ext>
            </a:extLst>
          </p:cNvPr>
          <p:cNvSpPr>
            <a:spLocks noGrp="1"/>
          </p:cNvSpPr>
          <p:nvPr>
            <p:ph idx="1"/>
          </p:nvPr>
        </p:nvSpPr>
        <p:spPr>
          <a:xfrm>
            <a:off x="597877" y="1400543"/>
            <a:ext cx="10972800" cy="4217742"/>
          </a:xfrm>
        </p:spPr>
        <p:txBody>
          <a:bodyPr vert="horz" lIns="91440" tIns="45720" rIns="91440" bIns="45720" rtlCol="0" anchor="t">
            <a:normAutofit lnSpcReduction="10000"/>
          </a:bodyPr>
          <a:lstStyle/>
          <a:p>
            <a:pPr marL="0" indent="0">
              <a:buNone/>
            </a:pPr>
            <a:r>
              <a:rPr lang="en-US" b="1">
                <a:latin typeface="+mn-lt"/>
                <a:cs typeface="Arial"/>
              </a:rPr>
              <a:t>The driving question board…</a:t>
            </a:r>
          </a:p>
          <a:p>
            <a:pPr marL="0" indent="0">
              <a:buNone/>
            </a:pPr>
            <a:endParaRPr lang="en-US" sz="1300">
              <a:latin typeface="+mn-lt"/>
            </a:endParaRPr>
          </a:p>
          <a:p>
            <a:pPr>
              <a:buFont typeface="Wingdings" panose="05000000000000000000" pitchFamily="2" charset="2"/>
              <a:buChar char="Ø"/>
            </a:pPr>
            <a:r>
              <a:rPr lang="en-US" b="1">
                <a:latin typeface="+mn-lt"/>
              </a:rPr>
              <a:t> connects</a:t>
            </a:r>
            <a:r>
              <a:rPr lang="en-US">
                <a:latin typeface="+mn-lt"/>
              </a:rPr>
              <a:t> to students’ experiences or the world around them.</a:t>
            </a:r>
          </a:p>
          <a:p>
            <a:pPr>
              <a:buFont typeface="Wingdings" panose="05000000000000000000" pitchFamily="2" charset="2"/>
              <a:buChar char="Ø"/>
            </a:pPr>
            <a:r>
              <a:rPr lang="en-US" b="1">
                <a:latin typeface="+mn-lt"/>
              </a:rPr>
              <a:t> encourages</a:t>
            </a:r>
            <a:r>
              <a:rPr lang="en-US">
                <a:latin typeface="+mn-lt"/>
              </a:rPr>
              <a:t> everyone to participate and share their voice.</a:t>
            </a:r>
          </a:p>
          <a:p>
            <a:pPr>
              <a:buFont typeface="Wingdings" panose="05000000000000000000" pitchFamily="2" charset="2"/>
              <a:buChar char="Ø"/>
            </a:pPr>
            <a:r>
              <a:rPr lang="en-US" b="1">
                <a:latin typeface="+mn-lt"/>
              </a:rPr>
              <a:t> focuses</a:t>
            </a:r>
            <a:r>
              <a:rPr lang="en-US">
                <a:latin typeface="+mn-lt"/>
              </a:rPr>
              <a:t> on the students’ curiosities.</a:t>
            </a:r>
          </a:p>
          <a:p>
            <a:pPr>
              <a:buFont typeface="Wingdings" panose="05000000000000000000" pitchFamily="2" charset="2"/>
              <a:buChar char="Ø"/>
            </a:pPr>
            <a:r>
              <a:rPr lang="en-US" b="1">
                <a:latin typeface="+mn-lt"/>
              </a:rPr>
              <a:t> allows</a:t>
            </a:r>
            <a:r>
              <a:rPr lang="en-US">
                <a:latin typeface="+mn-lt"/>
              </a:rPr>
              <a:t> students to build on each other’s ideas.</a:t>
            </a:r>
          </a:p>
          <a:p>
            <a:pPr>
              <a:buFont typeface="Wingdings" panose="05000000000000000000" pitchFamily="2" charset="2"/>
              <a:buChar char="Ø"/>
            </a:pPr>
            <a:r>
              <a:rPr lang="en-US" b="1">
                <a:latin typeface="+mn-lt"/>
              </a:rPr>
              <a:t> promotes</a:t>
            </a:r>
            <a:r>
              <a:rPr lang="en-US">
                <a:latin typeface="+mn-lt"/>
              </a:rPr>
              <a:t> collaboration among students.</a:t>
            </a:r>
          </a:p>
          <a:p>
            <a:pPr>
              <a:buFont typeface="Wingdings" panose="05000000000000000000" pitchFamily="2" charset="2"/>
              <a:buChar char="Ø"/>
            </a:pPr>
            <a:r>
              <a:rPr lang="en-US" b="1">
                <a:latin typeface="+mn-lt"/>
              </a:rPr>
              <a:t> builds</a:t>
            </a:r>
            <a:r>
              <a:rPr lang="en-US">
                <a:latin typeface="+mn-lt"/>
              </a:rPr>
              <a:t> a classroom community of learners as they work toward explaining the phenomenon.</a:t>
            </a:r>
          </a:p>
          <a:p>
            <a:pPr marL="0" indent="0">
              <a:buNone/>
            </a:pPr>
            <a:endParaRPr lang="en-US"/>
          </a:p>
          <a:p>
            <a:pPr marL="0" indent="0">
              <a:buNone/>
            </a:pPr>
            <a:endParaRPr lang="en-US"/>
          </a:p>
        </p:txBody>
      </p:sp>
    </p:spTree>
    <p:extLst>
      <p:ext uri="{BB962C8B-B14F-4D97-AF65-F5344CB8AC3E}">
        <p14:creationId xmlns:p14="http://schemas.microsoft.com/office/powerpoint/2010/main" val="357529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658369" y="172279"/>
            <a:ext cx="11255336" cy="1868556"/>
          </a:xfrm>
        </p:spPr>
        <p:txBody>
          <a:bodyPr>
            <a:normAutofit/>
          </a:bodyPr>
          <a:lstStyle/>
          <a:p>
            <a:r>
              <a:rPr lang="en-US">
                <a:latin typeface="+mj-lt"/>
              </a:rPr>
              <a:t>After completing session B,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040835"/>
            <a:ext cx="9541565" cy="3615247"/>
          </a:xfrm>
        </p:spPr>
        <p:txBody>
          <a:bodyPr vert="horz" lIns="91440" tIns="45720" rIns="91440" bIns="45720" rtlCol="0" anchor="t">
            <a:normAutofit lnSpcReduction="10000"/>
          </a:bodyPr>
          <a:lstStyle/>
          <a:p>
            <a:pPr>
              <a:buFont typeface="Wingdings" panose="05000000000000000000" pitchFamily="2" charset="2"/>
              <a:buChar char="ü"/>
            </a:pPr>
            <a:r>
              <a:rPr lang="en-US" sz="2800">
                <a:solidFill>
                  <a:schemeClr val="tx1"/>
                </a:solidFill>
                <a:latin typeface="Franklin Gothic Book" panose="020B0503020102020204" pitchFamily="34" charset="0"/>
                <a:cs typeface="Arial"/>
              </a:rPr>
              <a:t>How does the use of a </a:t>
            </a:r>
            <a:r>
              <a:rPr lang="en-US">
                <a:solidFill>
                  <a:schemeClr val="tx1"/>
                </a:solidFill>
                <a:latin typeface="Franklin Gothic Book" panose="020B0503020102020204" pitchFamily="34" charset="0"/>
                <a:cs typeface="Arial"/>
              </a:rPr>
              <a:t>driving</a:t>
            </a:r>
            <a:r>
              <a:rPr lang="en-US" sz="2800">
                <a:solidFill>
                  <a:schemeClr val="tx1"/>
                </a:solidFill>
                <a:latin typeface="Franklin Gothic Book" panose="020B0503020102020204" pitchFamily="34" charset="0"/>
                <a:cs typeface="Arial"/>
              </a:rPr>
              <a:t> </a:t>
            </a:r>
            <a:r>
              <a:rPr lang="en-US">
                <a:solidFill>
                  <a:schemeClr val="tx1"/>
                </a:solidFill>
                <a:latin typeface="Franklin Gothic Book" panose="020B0503020102020204" pitchFamily="34" charset="0"/>
                <a:cs typeface="Arial"/>
              </a:rPr>
              <a:t>question</a:t>
            </a:r>
            <a:r>
              <a:rPr lang="en-US" sz="2800">
                <a:solidFill>
                  <a:schemeClr val="tx1"/>
                </a:solidFill>
                <a:latin typeface="Franklin Gothic Book" panose="020B0503020102020204" pitchFamily="34" charset="0"/>
                <a:cs typeface="Arial"/>
              </a:rPr>
              <a:t> </a:t>
            </a:r>
            <a:r>
              <a:rPr lang="en-US">
                <a:solidFill>
                  <a:schemeClr val="tx1"/>
                </a:solidFill>
                <a:latin typeface="Franklin Gothic Book" panose="020B0503020102020204" pitchFamily="34" charset="0"/>
                <a:cs typeface="Arial"/>
              </a:rPr>
              <a:t>board</a:t>
            </a:r>
            <a:r>
              <a:rPr lang="en-US" sz="2800">
                <a:solidFill>
                  <a:schemeClr val="tx1"/>
                </a:solidFill>
                <a:latin typeface="Franklin Gothic Book" panose="020B0503020102020204" pitchFamily="34" charset="0"/>
                <a:cs typeface="Arial"/>
              </a:rPr>
              <a:t> </a:t>
            </a:r>
            <a:r>
              <a:rPr lang="en-US">
                <a:solidFill>
                  <a:schemeClr val="tx1"/>
                </a:solidFill>
                <a:latin typeface="Franklin Gothic Book" panose="020B0503020102020204" pitchFamily="34" charset="0"/>
                <a:cs typeface="Arial"/>
              </a:rPr>
              <a:t>foster a community of learners</a:t>
            </a:r>
            <a:r>
              <a:rPr lang="en-US" sz="2800">
                <a:solidFill>
                  <a:schemeClr val="tx1"/>
                </a:solidFill>
                <a:latin typeface="Franklin Gothic Book" panose="020B0503020102020204" pitchFamily="34" charset="0"/>
                <a:cs typeface="Arial"/>
              </a:rPr>
              <a:t>?</a:t>
            </a:r>
          </a:p>
          <a:p>
            <a:pPr marL="0" indent="0">
              <a:buNone/>
            </a:pPr>
            <a:endParaRPr lang="en-US" sz="2800">
              <a:solidFill>
                <a:schemeClr val="tx1"/>
              </a:solidFill>
              <a:latin typeface="Franklin Gothic Book" panose="020B0503020102020204" pitchFamily="34" charset="0"/>
              <a:cs typeface="Arial"/>
            </a:endParaRPr>
          </a:p>
          <a:p>
            <a:pPr>
              <a:buFont typeface="Wingdings" panose="05000000000000000000" pitchFamily="2" charset="2"/>
              <a:buChar char="ü"/>
            </a:pPr>
            <a:r>
              <a:rPr lang="en-US">
                <a:solidFill>
                  <a:schemeClr val="tx1"/>
                </a:solidFill>
                <a:latin typeface="Franklin Gothic Book" panose="020B0503020102020204" pitchFamily="34" charset="0"/>
                <a:cs typeface="Arial"/>
              </a:rPr>
              <a:t>How does the driving question board increase </a:t>
            </a:r>
            <a:r>
              <a:rPr lang="en-US" sz="2800">
                <a:solidFill>
                  <a:schemeClr val="tx1"/>
                </a:solidFill>
                <a:latin typeface="Franklin Gothic Book" panose="020B0503020102020204" pitchFamily="34" charset="0"/>
                <a:cs typeface="Arial"/>
              </a:rPr>
              <a:t>student engagement?</a:t>
            </a:r>
          </a:p>
          <a:p>
            <a:pPr marL="0" indent="0">
              <a:buNone/>
            </a:pPr>
            <a:endParaRPr lang="en-US" sz="2800">
              <a:solidFill>
                <a:schemeClr val="tx1"/>
              </a:solidFill>
              <a:latin typeface="Franklin Gothic Book" panose="020B0503020102020204" pitchFamily="34" charset="0"/>
              <a:cs typeface="Arial"/>
            </a:endParaRPr>
          </a:p>
          <a:p>
            <a:pPr>
              <a:buFont typeface="Wingdings" panose="05000000000000000000" pitchFamily="2" charset="2"/>
              <a:buChar char="ü"/>
            </a:pPr>
            <a:r>
              <a:rPr lang="en-US">
                <a:solidFill>
                  <a:schemeClr val="tx1"/>
                </a:solidFill>
                <a:latin typeface="Franklin Gothic Book" panose="020B0503020102020204" pitchFamily="34" charset="0"/>
                <a:cs typeface="Arial"/>
              </a:rPr>
              <a:t>How does the driving question board </a:t>
            </a:r>
            <a:r>
              <a:rPr lang="en-US" sz="2800">
                <a:solidFill>
                  <a:schemeClr val="tx1"/>
                </a:solidFill>
                <a:latin typeface="Franklin Gothic Book" panose="020B0503020102020204" pitchFamily="34" charset="0"/>
                <a:cs typeface="Arial"/>
              </a:rPr>
              <a:t>motivate students to learn?</a:t>
            </a:r>
          </a:p>
          <a:p>
            <a:pPr>
              <a:buFont typeface="Wingdings" panose="05000000000000000000" pitchFamily="2" charset="2"/>
              <a:buChar char="ü"/>
            </a:pPr>
            <a:endParaRPr lang="en-US"/>
          </a:p>
        </p:txBody>
      </p:sp>
    </p:spTree>
    <p:extLst>
      <p:ext uri="{BB962C8B-B14F-4D97-AF65-F5344CB8AC3E}">
        <p14:creationId xmlns:p14="http://schemas.microsoft.com/office/powerpoint/2010/main" val="882907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342900" y="304800"/>
            <a:ext cx="11506199" cy="742238"/>
          </a:xfrm>
        </p:spPr>
        <p:txBody>
          <a:bodyPr>
            <a:normAutofit fontScale="90000"/>
          </a:bodyPr>
          <a:lstStyle/>
          <a:p>
            <a:pPr algn="ctr">
              <a:lnSpc>
                <a:spcPct val="100000"/>
              </a:lnSpc>
            </a:pPr>
            <a:r>
              <a:rPr lang="en-US">
                <a:latin typeface="+mj-lt"/>
                <a:cs typeface="Arial"/>
              </a:rPr>
              <a:t>Session B Overall Reflection</a:t>
            </a:r>
            <a:br>
              <a:rPr lang="en-US" b="1"/>
            </a:br>
            <a:endParaRPr lang="en-US" sz="3000">
              <a:solidFill>
                <a:schemeClr val="tx1"/>
              </a:solidFill>
              <a:latin typeface="Arial"/>
              <a:cs typeface="Arial"/>
            </a:endParaRPr>
          </a:p>
        </p:txBody>
      </p:sp>
      <p:sp>
        <p:nvSpPr>
          <p:cNvPr id="5" name="TextBox 4">
            <a:extLst>
              <a:ext uri="{FF2B5EF4-FFF2-40B4-BE49-F238E27FC236}">
                <a16:creationId xmlns:a16="http://schemas.microsoft.com/office/drawing/2014/main" id="{4FA514FD-2233-4DE7-DE01-48B4C9845ADD}"/>
              </a:ext>
            </a:extLst>
          </p:cNvPr>
          <p:cNvSpPr txBox="1"/>
          <p:nvPr/>
        </p:nvSpPr>
        <p:spPr>
          <a:xfrm>
            <a:off x="570730" y="1024992"/>
            <a:ext cx="10446675" cy="1384995"/>
          </a:xfrm>
          <a:prstGeom prst="rect">
            <a:avLst/>
          </a:prstGeom>
          <a:noFill/>
        </p:spPr>
        <p:txBody>
          <a:bodyPr wrap="square" rtlCol="0">
            <a:spAutoFit/>
          </a:bodyPr>
          <a:lstStyle/>
          <a:p>
            <a:r>
              <a:rPr lang="en-US" sz="2800">
                <a:solidFill>
                  <a:schemeClr val="tx1"/>
                </a:solidFill>
                <a:cs typeface="Arial"/>
              </a:rPr>
              <a:t>Take some time to record your thoughts from today’s session by responding to the following prompts in </a:t>
            </a:r>
            <a:r>
              <a:rPr lang="en-US" sz="2800" u="sng">
                <a:solidFill>
                  <a:schemeClr val="tx1"/>
                </a:solidFill>
                <a:cs typeface="Arial"/>
              </a:rPr>
              <a:t>Session B: Overall Reflection</a:t>
            </a:r>
            <a:r>
              <a:rPr lang="en-US" sz="2800" b="1">
                <a:solidFill>
                  <a:schemeClr val="tx1"/>
                </a:solidFill>
                <a:cs typeface="Arial"/>
              </a:rPr>
              <a:t> </a:t>
            </a:r>
            <a:r>
              <a:rPr lang="en-US" sz="2800">
                <a:solidFill>
                  <a:schemeClr val="tx1"/>
                </a:solidFill>
                <a:cs typeface="Arial"/>
              </a:rPr>
              <a:t>of the participant packet.</a:t>
            </a:r>
            <a:endParaRPr lang="en-US" sz="2800"/>
          </a:p>
        </p:txBody>
      </p:sp>
      <p:sp>
        <p:nvSpPr>
          <p:cNvPr id="4" name="Explosion: 14 Points 3">
            <a:extLst>
              <a:ext uri="{FF2B5EF4-FFF2-40B4-BE49-F238E27FC236}">
                <a16:creationId xmlns:a16="http://schemas.microsoft.com/office/drawing/2014/main" id="{7FF6D951-FBB4-1F4F-4B00-F2BE10DB6102}"/>
              </a:ext>
            </a:extLst>
          </p:cNvPr>
          <p:cNvSpPr/>
          <p:nvPr/>
        </p:nvSpPr>
        <p:spPr>
          <a:xfrm>
            <a:off x="570730" y="2479431"/>
            <a:ext cx="2954985" cy="1975519"/>
          </a:xfrm>
          <a:prstGeom prst="irregularSeal2">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What?</a:t>
            </a:r>
          </a:p>
        </p:txBody>
      </p:sp>
      <p:sp>
        <p:nvSpPr>
          <p:cNvPr id="3" name="Content Placeholder 2">
            <a:extLst>
              <a:ext uri="{FF2B5EF4-FFF2-40B4-BE49-F238E27FC236}">
                <a16:creationId xmlns:a16="http://schemas.microsoft.com/office/drawing/2014/main" id="{453F74C7-61D6-512C-A572-31787177D3C3}"/>
              </a:ext>
            </a:extLst>
          </p:cNvPr>
          <p:cNvSpPr>
            <a:spLocks noGrp="1"/>
          </p:cNvSpPr>
          <p:nvPr>
            <p:ph idx="1"/>
          </p:nvPr>
        </p:nvSpPr>
        <p:spPr>
          <a:xfrm>
            <a:off x="721284" y="4454950"/>
            <a:ext cx="2737463" cy="1561298"/>
          </a:xfrm>
        </p:spPr>
        <p:txBody>
          <a:bodyPr>
            <a:normAutofit/>
          </a:bodyPr>
          <a:lstStyle/>
          <a:p>
            <a:pPr marL="0" indent="0" algn="ctr">
              <a:buNone/>
            </a:pPr>
            <a:r>
              <a:rPr lang="en-US">
                <a:solidFill>
                  <a:schemeClr val="tx1"/>
                </a:solidFill>
                <a:latin typeface="+mn-lt"/>
              </a:rPr>
              <a:t>What inspired you during this session? </a:t>
            </a:r>
          </a:p>
        </p:txBody>
      </p:sp>
      <p:sp>
        <p:nvSpPr>
          <p:cNvPr id="6" name="Explosion: 14 Points 5">
            <a:extLst>
              <a:ext uri="{FF2B5EF4-FFF2-40B4-BE49-F238E27FC236}">
                <a16:creationId xmlns:a16="http://schemas.microsoft.com/office/drawing/2014/main" id="{2F47CA22-3602-6F53-7D16-A731E00391F1}"/>
              </a:ext>
            </a:extLst>
          </p:cNvPr>
          <p:cNvSpPr/>
          <p:nvPr/>
        </p:nvSpPr>
        <p:spPr>
          <a:xfrm>
            <a:off x="4514823" y="2570922"/>
            <a:ext cx="3038573" cy="2017574"/>
          </a:xfrm>
          <a:prstGeom prst="irregularSeal2">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So What?</a:t>
            </a:r>
          </a:p>
        </p:txBody>
      </p:sp>
      <p:sp>
        <p:nvSpPr>
          <p:cNvPr id="8" name="TextBox 7">
            <a:extLst>
              <a:ext uri="{FF2B5EF4-FFF2-40B4-BE49-F238E27FC236}">
                <a16:creationId xmlns:a16="http://schemas.microsoft.com/office/drawing/2014/main" id="{3096DF2C-D08F-9AA5-C4D7-EF88970767A9}"/>
              </a:ext>
            </a:extLst>
          </p:cNvPr>
          <p:cNvSpPr txBox="1"/>
          <p:nvPr/>
        </p:nvSpPr>
        <p:spPr>
          <a:xfrm>
            <a:off x="4865868" y="4494269"/>
            <a:ext cx="2185926" cy="954107"/>
          </a:xfrm>
          <a:prstGeom prst="rect">
            <a:avLst/>
          </a:prstGeom>
          <a:noFill/>
        </p:spPr>
        <p:txBody>
          <a:bodyPr wrap="square" rtlCol="0">
            <a:spAutoFit/>
          </a:bodyPr>
          <a:lstStyle/>
          <a:p>
            <a:pPr algn="ctr"/>
            <a:r>
              <a:rPr lang="en-US" sz="2800">
                <a:cs typeface="Arial" panose="020B0604020202020204" pitchFamily="34" charset="0"/>
              </a:rPr>
              <a:t>Why did that inspire you?</a:t>
            </a:r>
          </a:p>
        </p:txBody>
      </p:sp>
      <p:sp>
        <p:nvSpPr>
          <p:cNvPr id="7" name="Explosion: 14 Points 6">
            <a:extLst>
              <a:ext uri="{FF2B5EF4-FFF2-40B4-BE49-F238E27FC236}">
                <a16:creationId xmlns:a16="http://schemas.microsoft.com/office/drawing/2014/main" id="{60E34829-45AE-DFD1-1B02-6D5798E93644}"/>
              </a:ext>
            </a:extLst>
          </p:cNvPr>
          <p:cNvSpPr/>
          <p:nvPr/>
        </p:nvSpPr>
        <p:spPr>
          <a:xfrm>
            <a:off x="8666103" y="2479431"/>
            <a:ext cx="2869406" cy="2044117"/>
          </a:xfrm>
          <a:prstGeom prst="irregularSeal2">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Now What?</a:t>
            </a:r>
          </a:p>
        </p:txBody>
      </p:sp>
      <p:sp>
        <p:nvSpPr>
          <p:cNvPr id="9" name="TextBox 8">
            <a:extLst>
              <a:ext uri="{FF2B5EF4-FFF2-40B4-BE49-F238E27FC236}">
                <a16:creationId xmlns:a16="http://schemas.microsoft.com/office/drawing/2014/main" id="{2AD846DF-10C4-74B6-3583-8938226AD58B}"/>
              </a:ext>
            </a:extLst>
          </p:cNvPr>
          <p:cNvSpPr txBox="1"/>
          <p:nvPr/>
        </p:nvSpPr>
        <p:spPr>
          <a:xfrm>
            <a:off x="8308361" y="4425968"/>
            <a:ext cx="3396314" cy="1384995"/>
          </a:xfrm>
          <a:prstGeom prst="rect">
            <a:avLst/>
          </a:prstGeom>
          <a:noFill/>
        </p:spPr>
        <p:txBody>
          <a:bodyPr wrap="square" rtlCol="0">
            <a:spAutoFit/>
          </a:bodyPr>
          <a:lstStyle/>
          <a:p>
            <a:pPr algn="ctr"/>
            <a:r>
              <a:rPr lang="en-US" sz="2800">
                <a:cs typeface="Arial" panose="020B0604020202020204" pitchFamily="34" charset="0"/>
              </a:rPr>
              <a:t>What are your goals as a result of this experience?</a:t>
            </a:r>
          </a:p>
        </p:txBody>
      </p:sp>
    </p:spTree>
    <p:extLst>
      <p:ext uri="{BB962C8B-B14F-4D97-AF65-F5344CB8AC3E}">
        <p14:creationId xmlns:p14="http://schemas.microsoft.com/office/powerpoint/2010/main" val="4211588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F1156-3637-5B1B-0A8E-B5F5FF2E28E5}"/>
              </a:ext>
              <a:ext uri="{C183D7F6-B498-43B3-948B-1728B52AA6E4}">
                <adec:decorative xmlns:adec="http://schemas.microsoft.com/office/drawing/2017/decorative" val="1"/>
              </a:ext>
            </a:extLst>
          </p:cNvPr>
          <p:cNvSpPr/>
          <p:nvPr/>
        </p:nvSpPr>
        <p:spPr>
          <a:xfrm>
            <a:off x="745435" y="1654864"/>
            <a:ext cx="10147852" cy="97403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B3F4-DAC3-9F4E-06F5-CE56BEEA03F9}"/>
              </a:ext>
            </a:extLst>
          </p:cNvPr>
          <p:cNvSpPr>
            <a:spLocks noGrp="1"/>
          </p:cNvSpPr>
          <p:nvPr>
            <p:ph type="title"/>
          </p:nvPr>
        </p:nvSpPr>
        <p:spPr>
          <a:xfrm>
            <a:off x="0" y="500062"/>
            <a:ext cx="12192000" cy="1325563"/>
          </a:xfrm>
        </p:spPr>
        <p:txBody>
          <a:bodyPr>
            <a:normAutofit/>
          </a:bodyPr>
          <a:lstStyle/>
          <a:p>
            <a:pPr algn="ctr"/>
            <a:r>
              <a:rPr lang="en-US">
                <a:latin typeface="Franklin Gothic Medium" panose="020B0603020102020204" pitchFamily="34" charset="0"/>
                <a:cs typeface="Arial"/>
              </a:rPr>
              <a:t>Module Goals</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a:xfrm>
            <a:off x="745435" y="1775257"/>
            <a:ext cx="10515600" cy="4351338"/>
          </a:xfrm>
        </p:spPr>
        <p:txBody>
          <a:bodyPr vert="horz" lIns="91440" tIns="45720" rIns="91440" bIns="45720" rtlCol="0" anchor="t">
            <a:normAutofit/>
          </a:bodyPr>
          <a:lstStyle/>
          <a:p>
            <a:r>
              <a:rPr lang="en-US" b="1">
                <a:latin typeface="Franklin Gothic Book" panose="020B0503020102020204" pitchFamily="34" charset="0"/>
                <a:cs typeface="Arial"/>
              </a:rPr>
              <a:t>Explain what a driving question board is and understand its purpose in the science classroom. </a:t>
            </a:r>
            <a:endParaRPr lang="en-US" b="1">
              <a:latin typeface="Franklin Gothic Book" panose="020B0503020102020204" pitchFamily="34" charset="0"/>
            </a:endParaRPr>
          </a:p>
          <a:p>
            <a:r>
              <a:rPr lang="en-US">
                <a:latin typeface="Franklin Gothic Book" panose="020B0503020102020204" pitchFamily="34" charset="0"/>
                <a:cs typeface="Arial"/>
              </a:rPr>
              <a:t>Identify ways that the driving question board can build a community of learners.</a:t>
            </a:r>
          </a:p>
          <a:p>
            <a:r>
              <a:rPr lang="en-US">
                <a:latin typeface="Franklin Gothic Book" panose="020B0503020102020204" pitchFamily="34" charset="0"/>
                <a:cs typeface="Arial"/>
              </a:rPr>
              <a:t>Analyze how a cohesive storyline can be built around an anchoring phenomenon.</a:t>
            </a:r>
          </a:p>
          <a:p>
            <a:r>
              <a:rPr lang="en-US">
                <a:latin typeface="Franklin Gothic Book" panose="020B0503020102020204" pitchFamily="34" charset="0"/>
                <a:cs typeface="Arial"/>
              </a:rPr>
              <a:t>Generate ideas for how a driving question board can be used as a formative assessment tool.</a:t>
            </a:r>
          </a:p>
        </p:txBody>
      </p:sp>
      <p:sp>
        <p:nvSpPr>
          <p:cNvPr id="5" name="Arrow: Right 4">
            <a:extLst>
              <a:ext uri="{FF2B5EF4-FFF2-40B4-BE49-F238E27FC236}">
                <a16:creationId xmlns:a16="http://schemas.microsoft.com/office/drawing/2014/main" id="{FBD09AE9-9E08-ED66-1DB6-2ED95D59FCB5}"/>
              </a:ext>
              <a:ext uri="{C183D7F6-B498-43B3-948B-1728B52AA6E4}">
                <adec:decorative xmlns:adec="http://schemas.microsoft.com/office/drawing/2017/decorative" val="1"/>
              </a:ext>
            </a:extLst>
          </p:cNvPr>
          <p:cNvSpPr/>
          <p:nvPr/>
        </p:nvSpPr>
        <p:spPr>
          <a:xfrm>
            <a:off x="168965" y="1928191"/>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065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0" y="9560"/>
            <a:ext cx="12189941" cy="1344613"/>
          </a:xfrm>
        </p:spPr>
        <p:txBody>
          <a:bodyPr>
            <a:normAutofit/>
          </a:bodyPr>
          <a:lstStyle/>
          <a:p>
            <a:pPr algn="ctr"/>
            <a:r>
              <a:rPr lang="en-US" sz="4200">
                <a:latin typeface="+mj-lt"/>
                <a:cs typeface="Arial" panose="020B0604020202020204" pitchFamily="34" charset="0"/>
              </a:rPr>
              <a:t>Session B </a:t>
            </a:r>
            <a:br>
              <a:rPr lang="en-US" sz="4200">
                <a:latin typeface="+mj-lt"/>
                <a:cs typeface="Arial" panose="020B0604020202020204" pitchFamily="34" charset="0"/>
              </a:rPr>
            </a:br>
            <a:r>
              <a:rPr lang="en-US" sz="4200">
                <a:latin typeface="+mj-lt"/>
                <a:cs typeface="Arial" panose="020B0604020202020204" pitchFamily="34" charset="0"/>
              </a:rPr>
              <a:t>Next Steps - Considerations for Implementation</a:t>
            </a:r>
            <a:endParaRPr lang="en-US" sz="4200">
              <a:latin typeface="+mj-lt"/>
            </a:endParaRP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656503" y="1177290"/>
            <a:ext cx="10810567" cy="4897516"/>
          </a:xfrm>
        </p:spPr>
        <p:txBody>
          <a:bodyPr vert="horz" lIns="91440" tIns="45720" rIns="91440" bIns="45720" rtlCol="0" anchor="t">
            <a:normAutofit/>
          </a:bodyPr>
          <a:lstStyle/>
          <a:p>
            <a:pPr marL="0" indent="0">
              <a:lnSpc>
                <a:spcPct val="100000"/>
              </a:lnSpc>
              <a:buNone/>
            </a:pPr>
            <a:r>
              <a:rPr lang="en-US" sz="2200">
                <a:solidFill>
                  <a:schemeClr val="tx1"/>
                </a:solidFill>
                <a:latin typeface="+mn-lt"/>
                <a:cs typeface="Arial"/>
              </a:rPr>
              <a:t>Examine your current science resource, how does the resource support the implementation of the DQB? If it does not, how might you incorporate a DQB within the learning experience? Record your ideas in </a:t>
            </a:r>
            <a:r>
              <a:rPr lang="en-US" sz="2200" u="sng">
                <a:solidFill>
                  <a:schemeClr val="tx1"/>
                </a:solidFill>
                <a:latin typeface="+mn-lt"/>
                <a:cs typeface="Arial"/>
              </a:rPr>
              <a:t>Session B: Next Steps- Considerations for Implementation</a:t>
            </a:r>
            <a:r>
              <a:rPr lang="en-US" sz="2200">
                <a:solidFill>
                  <a:schemeClr val="tx1"/>
                </a:solidFill>
                <a:latin typeface="+mn-lt"/>
                <a:cs typeface="Arial"/>
              </a:rPr>
              <a:t> section of your participant packet. </a:t>
            </a:r>
            <a:endParaRPr lang="en-US" sz="2000" b="1" u="sng">
              <a:solidFill>
                <a:schemeClr val="tx1"/>
              </a:solidFill>
              <a:latin typeface="+mn-lt"/>
              <a:cs typeface="Arial" panose="020B0604020202020204" pitchFamily="34" charset="0"/>
            </a:endParaRPr>
          </a:p>
          <a:p>
            <a:pPr marL="0" indent="0">
              <a:lnSpc>
                <a:spcPct val="100000"/>
              </a:lnSpc>
              <a:buNone/>
            </a:pPr>
            <a:endParaRPr lang="en-US" sz="800" b="1" u="sng">
              <a:latin typeface="+mn-lt"/>
              <a:cs typeface="Arial"/>
            </a:endParaRPr>
          </a:p>
          <a:p>
            <a:pPr marL="0" indent="0">
              <a:lnSpc>
                <a:spcPct val="100000"/>
              </a:lnSpc>
              <a:buNone/>
            </a:pPr>
            <a:r>
              <a:rPr lang="en-US" sz="2200" b="1" u="sng">
                <a:latin typeface="+mn-lt"/>
                <a:cs typeface="Arial"/>
              </a:rPr>
              <a:t>Consider the following:</a:t>
            </a:r>
            <a:endParaRPr lang="en-US" sz="2200" b="1" u="sng">
              <a:latin typeface="+mn-lt"/>
              <a:cs typeface="Arial" panose="020B0604020202020204" pitchFamily="34" charset="0"/>
            </a:endParaRPr>
          </a:p>
          <a:p>
            <a:pPr lvl="2">
              <a:lnSpc>
                <a:spcPct val="100000"/>
              </a:lnSpc>
              <a:buFont typeface="Wingdings" panose="05000000000000000000" pitchFamily="2" charset="2"/>
              <a:buChar char="Ø"/>
            </a:pPr>
            <a:r>
              <a:rPr lang="en-US" sz="2200">
                <a:solidFill>
                  <a:schemeClr val="tx1"/>
                </a:solidFill>
                <a:latin typeface="+mn-lt"/>
                <a:cs typeface="Calibri"/>
              </a:rPr>
              <a:t>What standards are being addressed during the instruction?</a:t>
            </a:r>
            <a:endParaRPr lang="en-US" sz="2200">
              <a:solidFill>
                <a:schemeClr val="tx1"/>
              </a:solidFill>
              <a:latin typeface="+mn-lt"/>
              <a:cs typeface="Arial"/>
            </a:endParaRPr>
          </a:p>
          <a:p>
            <a:pPr lvl="2">
              <a:lnSpc>
                <a:spcPct val="100000"/>
              </a:lnSpc>
              <a:buFont typeface="Wingdings" panose="05000000000000000000" pitchFamily="2" charset="2"/>
              <a:buChar char="Ø"/>
            </a:pPr>
            <a:r>
              <a:rPr lang="en-US" sz="2200">
                <a:solidFill>
                  <a:schemeClr val="tx1"/>
                </a:solidFill>
                <a:latin typeface="+mn-lt"/>
                <a:cs typeface="Arial"/>
              </a:rPr>
              <a:t>What anchoring phenomenon might you use to frame the learning around?</a:t>
            </a:r>
          </a:p>
          <a:p>
            <a:pPr lvl="2">
              <a:buFont typeface="Wingdings" panose="05000000000000000000" pitchFamily="2" charset="2"/>
              <a:buChar char="Ø"/>
            </a:pPr>
            <a:r>
              <a:rPr lang="en-US" sz="2200">
                <a:solidFill>
                  <a:schemeClr val="tx1"/>
                </a:solidFill>
                <a:latin typeface="+mn-lt"/>
                <a:cs typeface="Arial"/>
              </a:rPr>
              <a:t>What might be your driving question?</a:t>
            </a:r>
            <a:endParaRPr lang="en-US" sz="2200">
              <a:solidFill>
                <a:schemeClr val="tx1"/>
              </a:solidFill>
              <a:highlight>
                <a:srgbClr val="FFFF00"/>
              </a:highlight>
              <a:latin typeface="+mn-lt"/>
              <a:cs typeface="Arial"/>
            </a:endParaRPr>
          </a:p>
          <a:p>
            <a:pPr marL="1371600" lvl="3" indent="0">
              <a:buNone/>
            </a:pPr>
            <a:endParaRPr lang="en-US">
              <a:latin typeface="Arial"/>
              <a:cs typeface="Arial"/>
            </a:endParaRPr>
          </a:p>
        </p:txBody>
      </p:sp>
      <p:sp>
        <p:nvSpPr>
          <p:cNvPr id="9" name="TextBox 8">
            <a:extLst>
              <a:ext uri="{FF2B5EF4-FFF2-40B4-BE49-F238E27FC236}">
                <a16:creationId xmlns:a16="http://schemas.microsoft.com/office/drawing/2014/main" id="{6BFC2F96-9F03-B1BB-8FA3-F4FB3CEF7D1C}"/>
              </a:ext>
            </a:extLst>
          </p:cNvPr>
          <p:cNvSpPr txBox="1"/>
          <p:nvPr/>
        </p:nvSpPr>
        <p:spPr>
          <a:xfrm>
            <a:off x="2154372" y="4687148"/>
            <a:ext cx="3940598" cy="430887"/>
          </a:xfrm>
          <a:prstGeom prst="rect">
            <a:avLst/>
          </a:prstGeom>
          <a:noFill/>
          <a:ln w="28575">
            <a:solidFill>
              <a:schemeClr val="tx1"/>
            </a:solidFill>
          </a:ln>
        </p:spPr>
        <p:txBody>
          <a:bodyPr wrap="square" lIns="91440" tIns="45720" rIns="91440" bIns="45720" rtlCol="0" anchor="t">
            <a:spAutoFit/>
          </a:bodyPr>
          <a:lstStyle/>
          <a:p>
            <a:pPr algn="ctr"/>
            <a:r>
              <a:rPr lang="en-US" sz="2200" b="1">
                <a:cs typeface="Arial"/>
              </a:rPr>
              <a:t>DRIVING QUESTIONS</a:t>
            </a:r>
          </a:p>
        </p:txBody>
      </p:sp>
      <p:sp>
        <p:nvSpPr>
          <p:cNvPr id="6" name="Rectangle 5">
            <a:extLst>
              <a:ext uri="{FF2B5EF4-FFF2-40B4-BE49-F238E27FC236}">
                <a16:creationId xmlns:a16="http://schemas.microsoft.com/office/drawing/2014/main" id="{712CC238-28D3-DC76-8A41-079D9ADC22B3}"/>
              </a:ext>
              <a:ext uri="{C183D7F6-B498-43B3-948B-1728B52AA6E4}">
                <adec:decorative xmlns:adec="http://schemas.microsoft.com/office/drawing/2017/decorative" val="1"/>
              </a:ext>
            </a:extLst>
          </p:cNvPr>
          <p:cNvSpPr/>
          <p:nvPr/>
        </p:nvSpPr>
        <p:spPr>
          <a:xfrm>
            <a:off x="2381" y="5636852"/>
            <a:ext cx="8902628" cy="1256131"/>
          </a:xfrm>
          <a:custGeom>
            <a:avLst/>
            <a:gdLst>
              <a:gd name="connsiteX0" fmla="*/ 0 w 8658225"/>
              <a:gd name="connsiteY0" fmla="*/ 0 h 1171575"/>
              <a:gd name="connsiteX1" fmla="*/ 8658225 w 8658225"/>
              <a:gd name="connsiteY1" fmla="*/ 0 h 1171575"/>
              <a:gd name="connsiteX2" fmla="*/ 8658225 w 8658225"/>
              <a:gd name="connsiteY2" fmla="*/ 1171575 h 1171575"/>
              <a:gd name="connsiteX3" fmla="*/ 0 w 8658225"/>
              <a:gd name="connsiteY3" fmla="*/ 1171575 h 1171575"/>
              <a:gd name="connsiteX4" fmla="*/ 0 w 8658225"/>
              <a:gd name="connsiteY4" fmla="*/ 0 h 1171575"/>
              <a:gd name="connsiteX0" fmla="*/ 0 w 8658225"/>
              <a:gd name="connsiteY0" fmla="*/ 0 h 1171575"/>
              <a:gd name="connsiteX1" fmla="*/ 8658225 w 8658225"/>
              <a:gd name="connsiteY1" fmla="*/ 0 h 1171575"/>
              <a:gd name="connsiteX2" fmla="*/ 7764607 w 8658225"/>
              <a:gd name="connsiteY2" fmla="*/ 1150793 h 1171575"/>
              <a:gd name="connsiteX3" fmla="*/ 0 w 8658225"/>
              <a:gd name="connsiteY3" fmla="*/ 1171575 h 1171575"/>
              <a:gd name="connsiteX4" fmla="*/ 0 w 8658225"/>
              <a:gd name="connsiteY4" fmla="*/ 0 h 1171575"/>
              <a:gd name="connsiteX0" fmla="*/ 0 w 8658225"/>
              <a:gd name="connsiteY0" fmla="*/ 0 h 1171575"/>
              <a:gd name="connsiteX1" fmla="*/ 8658225 w 8658225"/>
              <a:gd name="connsiteY1" fmla="*/ 0 h 1171575"/>
              <a:gd name="connsiteX2" fmla="*/ 7764607 w 8658225"/>
              <a:gd name="connsiteY2" fmla="*/ 1150793 h 1171575"/>
              <a:gd name="connsiteX3" fmla="*/ 0 w 8658225"/>
              <a:gd name="connsiteY3" fmla="*/ 1171575 h 1171575"/>
              <a:gd name="connsiteX4" fmla="*/ 0 w 8658225"/>
              <a:gd name="connsiteY4" fmla="*/ 0 h 1171575"/>
              <a:gd name="connsiteX0" fmla="*/ 0 w 8825149"/>
              <a:gd name="connsiteY0" fmla="*/ 52489 h 1224064"/>
              <a:gd name="connsiteX1" fmla="*/ 8825149 w 8825149"/>
              <a:gd name="connsiteY1" fmla="*/ 0 h 1224064"/>
              <a:gd name="connsiteX2" fmla="*/ 7764607 w 8825149"/>
              <a:gd name="connsiteY2" fmla="*/ 1203282 h 1224064"/>
              <a:gd name="connsiteX3" fmla="*/ 0 w 8825149"/>
              <a:gd name="connsiteY3" fmla="*/ 1224064 h 1224064"/>
              <a:gd name="connsiteX4" fmla="*/ 0 w 8825149"/>
              <a:gd name="connsiteY4" fmla="*/ 52489 h 122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5149" h="1224064">
                <a:moveTo>
                  <a:pt x="0" y="52489"/>
                </a:moveTo>
                <a:lnTo>
                  <a:pt x="8825149" y="0"/>
                </a:lnTo>
                <a:cubicBezTo>
                  <a:pt x="8527276" y="383598"/>
                  <a:pt x="8782342" y="53337"/>
                  <a:pt x="7764607" y="1203282"/>
                </a:cubicBezTo>
                <a:lnTo>
                  <a:pt x="0" y="1224064"/>
                </a:lnTo>
                <a:lnTo>
                  <a:pt x="0" y="5248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310893-6C0A-5341-5AA8-744EF23ED9ED}"/>
              </a:ext>
            </a:extLst>
          </p:cNvPr>
          <p:cNvSpPr/>
          <p:nvPr/>
        </p:nvSpPr>
        <p:spPr>
          <a:xfrm>
            <a:off x="415427" y="5346045"/>
            <a:ext cx="2112918" cy="138279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Are a rich open-ended question that cannot be solved immediately</a:t>
            </a:r>
            <a:endParaRPr lang="en-US" sz="1600">
              <a:cs typeface="Arial" panose="020B0604020202020204" pitchFamily="34" charset="0"/>
            </a:endParaRPr>
          </a:p>
        </p:txBody>
      </p:sp>
      <p:sp>
        <p:nvSpPr>
          <p:cNvPr id="5" name="Rectangle 4">
            <a:extLst>
              <a:ext uri="{FF2B5EF4-FFF2-40B4-BE49-F238E27FC236}">
                <a16:creationId xmlns:a16="http://schemas.microsoft.com/office/drawing/2014/main" id="{F6891F4E-EDDD-2A4C-9CAE-1261F864DA8A}"/>
              </a:ext>
            </a:extLst>
          </p:cNvPr>
          <p:cNvSpPr/>
          <p:nvPr/>
        </p:nvSpPr>
        <p:spPr>
          <a:xfrm>
            <a:off x="3119726" y="5346046"/>
            <a:ext cx="2112264" cy="137473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Use everyday language to  connect with student’s authentic curiosities</a:t>
            </a:r>
          </a:p>
        </p:txBody>
      </p:sp>
      <p:sp>
        <p:nvSpPr>
          <p:cNvPr id="7" name="Rectangle 6">
            <a:extLst>
              <a:ext uri="{FF2B5EF4-FFF2-40B4-BE49-F238E27FC236}">
                <a16:creationId xmlns:a16="http://schemas.microsoft.com/office/drawing/2014/main" id="{6F3FF2A6-539B-3D64-4F52-F83DA5DF3A1A}"/>
              </a:ext>
            </a:extLst>
          </p:cNvPr>
          <p:cNvSpPr/>
          <p:nvPr/>
        </p:nvSpPr>
        <p:spPr>
          <a:xfrm>
            <a:off x="5892612" y="5346045"/>
            <a:ext cx="2112917" cy="138279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Arial"/>
              </a:rPr>
              <a:t>Require a series of investigations that can be done over several weeks</a:t>
            </a:r>
          </a:p>
        </p:txBody>
      </p:sp>
    </p:spTree>
    <p:extLst>
      <p:ext uri="{BB962C8B-B14F-4D97-AF65-F5344CB8AC3E}">
        <p14:creationId xmlns:p14="http://schemas.microsoft.com/office/powerpoint/2010/main" val="964559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C</a:t>
            </a:r>
          </a:p>
        </p:txBody>
      </p:sp>
    </p:spTree>
    <p:extLst>
      <p:ext uri="{BB962C8B-B14F-4D97-AF65-F5344CB8AC3E}">
        <p14:creationId xmlns:p14="http://schemas.microsoft.com/office/powerpoint/2010/main" val="1354030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F1156-3637-5B1B-0A8E-B5F5FF2E28E5}"/>
              </a:ext>
              <a:ext uri="{C183D7F6-B498-43B3-948B-1728B52AA6E4}">
                <adec:decorative xmlns:adec="http://schemas.microsoft.com/office/drawing/2017/decorative" val="1"/>
              </a:ext>
            </a:extLst>
          </p:cNvPr>
          <p:cNvSpPr/>
          <p:nvPr/>
        </p:nvSpPr>
        <p:spPr>
          <a:xfrm>
            <a:off x="838199" y="3409914"/>
            <a:ext cx="10671313" cy="97403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B3F4-DAC3-9F4E-06F5-CE56BEEA03F9}"/>
              </a:ext>
            </a:extLst>
          </p:cNvPr>
          <p:cNvSpPr>
            <a:spLocks noGrp="1"/>
          </p:cNvSpPr>
          <p:nvPr>
            <p:ph type="title"/>
          </p:nvPr>
        </p:nvSpPr>
        <p:spPr>
          <a:xfrm>
            <a:off x="0" y="500062"/>
            <a:ext cx="12192000" cy="1325563"/>
          </a:xfrm>
        </p:spPr>
        <p:txBody>
          <a:bodyPr>
            <a:normAutofit/>
          </a:bodyPr>
          <a:lstStyle/>
          <a:p>
            <a:pPr algn="ctr"/>
            <a:r>
              <a:rPr lang="en-US">
                <a:latin typeface="Franklin Gothic Medium" panose="020B0603020102020204" pitchFamily="34" charset="0"/>
                <a:cs typeface="Arial"/>
              </a:rPr>
              <a:t>Module Goals (3)</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a:xfrm>
            <a:off x="838200" y="1641750"/>
            <a:ext cx="10515600" cy="4351338"/>
          </a:xfrm>
        </p:spPr>
        <p:txBody>
          <a:bodyPr vert="horz" lIns="91440" tIns="45720" rIns="91440" bIns="45720" rtlCol="0" anchor="t">
            <a:normAutofit/>
          </a:bodyPr>
          <a:lstStyle/>
          <a:p>
            <a:r>
              <a:rPr lang="en-US">
                <a:latin typeface="Franklin Gothic Book" panose="020B0503020102020204" pitchFamily="34" charset="0"/>
                <a:cs typeface="Arial"/>
              </a:rPr>
              <a:t>Explain what a driving question board is and understand its purpose in the science classroom. </a:t>
            </a:r>
            <a:endParaRPr lang="en-US">
              <a:latin typeface="Franklin Gothic Book" panose="020B0503020102020204" pitchFamily="34" charset="0"/>
            </a:endParaRPr>
          </a:p>
          <a:p>
            <a:r>
              <a:rPr lang="en-US">
                <a:latin typeface="Franklin Gothic Book" panose="020B0503020102020204" pitchFamily="34" charset="0"/>
                <a:cs typeface="Arial"/>
              </a:rPr>
              <a:t>Identify ways that the driving question board can build a community of learners.</a:t>
            </a:r>
          </a:p>
          <a:p>
            <a:r>
              <a:rPr lang="en-US" b="1">
                <a:latin typeface="Franklin Gothic Book" panose="020B0503020102020204" pitchFamily="34" charset="0"/>
                <a:cs typeface="Arial"/>
              </a:rPr>
              <a:t>Analyze how a cohesive storyline can be built around an anchoring phenomenon.</a:t>
            </a:r>
          </a:p>
          <a:p>
            <a:r>
              <a:rPr lang="en-US">
                <a:latin typeface="Franklin Gothic Book" panose="020B0503020102020204" pitchFamily="34" charset="0"/>
                <a:cs typeface="Arial"/>
              </a:rPr>
              <a:t>Generate ideas for how a driving question board can be used as a formative assessment tool.</a:t>
            </a:r>
          </a:p>
        </p:txBody>
      </p:sp>
      <p:sp>
        <p:nvSpPr>
          <p:cNvPr id="5" name="Arrow: Right 4">
            <a:extLst>
              <a:ext uri="{FF2B5EF4-FFF2-40B4-BE49-F238E27FC236}">
                <a16:creationId xmlns:a16="http://schemas.microsoft.com/office/drawing/2014/main" id="{FBD09AE9-9E08-ED66-1DB6-2ED95D59FCB5}"/>
              </a:ext>
              <a:ext uri="{C183D7F6-B498-43B3-948B-1728B52AA6E4}">
                <adec:decorative xmlns:adec="http://schemas.microsoft.com/office/drawing/2017/decorative" val="1"/>
              </a:ext>
            </a:extLst>
          </p:cNvPr>
          <p:cNvSpPr/>
          <p:nvPr/>
        </p:nvSpPr>
        <p:spPr>
          <a:xfrm>
            <a:off x="130864" y="3603727"/>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86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0" y="140294"/>
            <a:ext cx="12191999" cy="1325563"/>
          </a:xfrm>
        </p:spPr>
        <p:txBody>
          <a:bodyPr>
            <a:normAutofit/>
          </a:bodyPr>
          <a:lstStyle/>
          <a:p>
            <a:pPr algn="ctr"/>
            <a:r>
              <a:rPr lang="en-US">
                <a:latin typeface="+mj-lt"/>
                <a:cs typeface="Arial"/>
              </a:rPr>
              <a:t>Sessions in this Module (3)</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640167" y="1315033"/>
            <a:ext cx="11840066" cy="4227933"/>
          </a:xfrm>
        </p:spPr>
        <p:txBody>
          <a:bodyPr vert="horz" lIns="91440" tIns="45720" rIns="91440" bIns="45720" rtlCol="0" anchor="t">
            <a:noAutofit/>
          </a:bodyPr>
          <a:lstStyle/>
          <a:p>
            <a:pPr marL="0" indent="0">
              <a:buNone/>
            </a:pPr>
            <a:r>
              <a:rPr lang="en-US" sz="2200" b="1" u="sng">
                <a:latin typeface="+mn-lt"/>
                <a:cs typeface="Arial"/>
                <a:hlinkClick r:id="rId3" action="ppaction://hlinksldjump"/>
              </a:rPr>
              <a:t>Session A:</a:t>
            </a:r>
            <a:endParaRPr lang="en-US" sz="2200" u="sng">
              <a:latin typeface="+mn-lt"/>
            </a:endParaRPr>
          </a:p>
          <a:p>
            <a:pPr lvl="1"/>
            <a:r>
              <a:rPr lang="en-US" sz="2200">
                <a:latin typeface="+mn-lt"/>
                <a:cs typeface="Arial"/>
              </a:rPr>
              <a:t>What is a driving question board and what is its purpose in the science classroom?</a:t>
            </a:r>
            <a:r>
              <a:rPr lang="en-US" sz="2200" b="1">
                <a:latin typeface="+mn-lt"/>
                <a:cs typeface="Arial"/>
              </a:rPr>
              <a:t> </a:t>
            </a:r>
          </a:p>
          <a:p>
            <a:pPr marL="0" indent="0">
              <a:buNone/>
            </a:pPr>
            <a:r>
              <a:rPr lang="en-US" sz="2200" b="1" u="sng">
                <a:latin typeface="+mn-lt"/>
                <a:cs typeface="Arial"/>
                <a:hlinkClick r:id="rId4" action="ppaction://hlinksldjump"/>
              </a:rPr>
              <a:t>Session B:</a:t>
            </a:r>
            <a:endParaRPr lang="en-US" sz="2200" b="1" u="sng">
              <a:latin typeface="+mn-lt"/>
              <a:cs typeface="Arial"/>
            </a:endParaRPr>
          </a:p>
          <a:p>
            <a:pPr lvl="1"/>
            <a:r>
              <a:rPr lang="en-US" sz="2200">
                <a:solidFill>
                  <a:srgbClr val="374151"/>
                </a:solidFill>
                <a:latin typeface="+mn-lt"/>
                <a:cs typeface="Arial"/>
              </a:rPr>
              <a:t>How does the use of a </a:t>
            </a:r>
            <a:r>
              <a:rPr lang="en-US" sz="2200">
                <a:latin typeface="+mn-lt"/>
                <a:cs typeface="Arial"/>
              </a:rPr>
              <a:t>driving question board </a:t>
            </a:r>
            <a:r>
              <a:rPr lang="en-US" sz="2200">
                <a:solidFill>
                  <a:srgbClr val="374151"/>
                </a:solidFill>
                <a:latin typeface="+mn-lt"/>
                <a:cs typeface="Arial"/>
              </a:rPr>
              <a:t>foster a community of learners in terms of student engagement and motivation?</a:t>
            </a:r>
          </a:p>
          <a:p>
            <a:pPr marL="0" indent="0">
              <a:buNone/>
            </a:pPr>
            <a:r>
              <a:rPr lang="en-US" sz="2200" b="1" u="sng">
                <a:latin typeface="+mn-lt"/>
                <a:cs typeface="Arial"/>
                <a:hlinkClick r:id="rId5" action="ppaction://hlinksldjump"/>
              </a:rPr>
              <a:t>Session C:</a:t>
            </a:r>
            <a:endParaRPr lang="en-US" sz="2200" u="sng">
              <a:latin typeface="+mn-lt"/>
              <a:cs typeface="Arial"/>
            </a:endParaRPr>
          </a:p>
          <a:p>
            <a:pPr marL="742950" lvl="1" indent="-285750"/>
            <a:r>
              <a:rPr lang="en-US" sz="2200" b="1">
                <a:solidFill>
                  <a:srgbClr val="374151"/>
                </a:solidFill>
                <a:latin typeface="+mn-lt"/>
                <a:cs typeface="Arial"/>
              </a:rPr>
              <a:t>How can a </a:t>
            </a:r>
            <a:r>
              <a:rPr lang="en-US" sz="2200" b="1">
                <a:latin typeface="+mn-lt"/>
                <a:cs typeface="Arial"/>
              </a:rPr>
              <a:t>driving question board </a:t>
            </a:r>
            <a:r>
              <a:rPr lang="en-US" sz="2200" b="1">
                <a:solidFill>
                  <a:srgbClr val="374151"/>
                </a:solidFill>
                <a:latin typeface="+mn-lt"/>
                <a:cs typeface="Arial"/>
              </a:rPr>
              <a:t>anchored in a phenomenon be used to build a cohesive storyline?</a:t>
            </a:r>
          </a:p>
          <a:p>
            <a:pPr>
              <a:buNone/>
            </a:pPr>
            <a:r>
              <a:rPr lang="en-US" sz="2200" b="1" u="sng">
                <a:latin typeface="+mn-lt"/>
                <a:cs typeface="Arial"/>
                <a:hlinkClick r:id="rId6" action="ppaction://hlinksldjump"/>
              </a:rPr>
              <a:t>Session D</a:t>
            </a:r>
            <a:r>
              <a:rPr lang="en-US" sz="2200" u="sng">
                <a:latin typeface="+mn-lt"/>
                <a:cs typeface="Arial"/>
                <a:hlinkClick r:id="rId6" action="ppaction://hlinksldjump"/>
              </a:rPr>
              <a:t>:</a:t>
            </a:r>
            <a:endParaRPr lang="en-US" sz="2200">
              <a:latin typeface="+mn-lt"/>
              <a:cs typeface="Arial"/>
            </a:endParaRPr>
          </a:p>
          <a:p>
            <a:pPr lvl="1"/>
            <a:r>
              <a:rPr lang="en-US" sz="2200">
                <a:solidFill>
                  <a:srgbClr val="374151"/>
                </a:solidFill>
                <a:latin typeface="+mn-lt"/>
                <a:cs typeface="Arial"/>
              </a:rPr>
              <a:t>Why should the </a:t>
            </a:r>
            <a:r>
              <a:rPr lang="en-US" sz="2200">
                <a:latin typeface="+mn-lt"/>
                <a:cs typeface="Arial"/>
              </a:rPr>
              <a:t>driving question board </a:t>
            </a:r>
            <a:r>
              <a:rPr lang="en-US" sz="2200">
                <a:solidFill>
                  <a:srgbClr val="374151"/>
                </a:solidFill>
                <a:latin typeface="+mn-lt"/>
                <a:cs typeface="Arial"/>
              </a:rPr>
              <a:t>be used as a formative assessment tool to foster an equitable learning community?</a:t>
            </a:r>
            <a:endParaRPr lang="en-US" sz="2200">
              <a:latin typeface="+mn-lt"/>
              <a:cs typeface="Arial"/>
            </a:endParaRPr>
          </a:p>
          <a:p>
            <a:pPr marL="0" indent="0">
              <a:buNone/>
            </a:pPr>
            <a:endParaRPr lang="en-US" sz="2200">
              <a:cs typeface="Arial" panose="020B0604020202020204" pitchFamily="34" charset="0"/>
            </a:endParaRPr>
          </a:p>
        </p:txBody>
      </p:sp>
      <p:sp>
        <p:nvSpPr>
          <p:cNvPr id="4" name="Arrow: Right 3">
            <a:extLst>
              <a:ext uri="{FF2B5EF4-FFF2-40B4-BE49-F238E27FC236}">
                <a16:creationId xmlns:a16="http://schemas.microsoft.com/office/drawing/2014/main" id="{479A4896-850B-5C60-AF35-F3F9D0B1EC6F}"/>
              </a:ext>
              <a:ext uri="{C183D7F6-B498-43B3-948B-1728B52AA6E4}">
                <adec:decorative xmlns:adec="http://schemas.microsoft.com/office/drawing/2017/decorative" val="1"/>
              </a:ext>
            </a:extLst>
          </p:cNvPr>
          <p:cNvSpPr/>
          <p:nvPr/>
        </p:nvSpPr>
        <p:spPr>
          <a:xfrm>
            <a:off x="208722" y="3627782"/>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008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846F-AC7B-3938-5B2A-224E66B074BF}"/>
              </a:ext>
            </a:extLst>
          </p:cNvPr>
          <p:cNvSpPr>
            <a:spLocks noGrp="1"/>
          </p:cNvSpPr>
          <p:nvPr>
            <p:ph type="title"/>
          </p:nvPr>
        </p:nvSpPr>
        <p:spPr>
          <a:xfrm>
            <a:off x="836610" y="-23247"/>
            <a:ext cx="11423451" cy="1399908"/>
          </a:xfrm>
        </p:spPr>
        <p:txBody>
          <a:bodyPr anchor="ctr">
            <a:normAutofit/>
          </a:bodyPr>
          <a:lstStyle/>
          <a:p>
            <a:r>
              <a:rPr lang="en-US">
                <a:latin typeface="+mj-lt"/>
              </a:rPr>
              <a:t>In the previous sessions, we learned…</a:t>
            </a:r>
          </a:p>
        </p:txBody>
      </p:sp>
      <p:pic>
        <p:nvPicPr>
          <p:cNvPr id="7" name="Picture 6" descr="Picture of students in a classroom adding questions to a driving question board.">
            <a:extLst>
              <a:ext uri="{FF2B5EF4-FFF2-40B4-BE49-F238E27FC236}">
                <a16:creationId xmlns:a16="http://schemas.microsoft.com/office/drawing/2014/main" id="{3BA65BDB-6C0F-5073-EC1C-9C71E21796B4}"/>
              </a:ext>
            </a:extLst>
          </p:cNvPr>
          <p:cNvPicPr>
            <a:picLocks noChangeAspect="1"/>
          </p:cNvPicPr>
          <p:nvPr/>
        </p:nvPicPr>
        <p:blipFill>
          <a:blip r:embed="rId3"/>
          <a:stretch>
            <a:fillRect/>
          </a:stretch>
        </p:blipFill>
        <p:spPr>
          <a:xfrm>
            <a:off x="2189885" y="1562360"/>
            <a:ext cx="2613887" cy="2301439"/>
          </a:xfrm>
          <a:prstGeom prst="round2DiagRect">
            <a:avLst>
              <a:gd name="adj1" fmla="val 16667"/>
              <a:gd name="adj2" fmla="val 0"/>
            </a:avLst>
          </a:prstGeom>
          <a:ln w="88900" cap="sq">
            <a:solidFill>
              <a:srgbClr val="007780"/>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90B0054D-5EB5-7621-B2EF-F4CEA155A27B}"/>
              </a:ext>
            </a:extLst>
          </p:cNvPr>
          <p:cNvSpPr>
            <a:spLocks noGrp="1"/>
          </p:cNvSpPr>
          <p:nvPr>
            <p:ph sz="half" idx="2"/>
          </p:nvPr>
        </p:nvSpPr>
        <p:spPr>
          <a:xfrm>
            <a:off x="836611" y="4050642"/>
            <a:ext cx="5157787" cy="1673351"/>
          </a:xfrm>
        </p:spPr>
        <p:txBody>
          <a:bodyPr vert="horz" lIns="91440" tIns="45720" rIns="91440" bIns="45720" rtlCol="0">
            <a:normAutofit fontScale="70000" lnSpcReduction="20000"/>
          </a:bodyPr>
          <a:lstStyle/>
          <a:p>
            <a:pPr marL="0" indent="0">
              <a:lnSpc>
                <a:spcPct val="120000"/>
              </a:lnSpc>
              <a:spcAft>
                <a:spcPts val="1200"/>
              </a:spcAft>
              <a:buNone/>
            </a:pPr>
            <a:r>
              <a:rPr lang="en-US">
                <a:solidFill>
                  <a:schemeClr val="tx1"/>
                </a:solidFill>
                <a:latin typeface="Franklin Gothic Book" panose="020B0503020102020204" pitchFamily="34" charset="0"/>
              </a:rPr>
              <a:t>The driving question board is an effective strategy for fostering student engagement and empowering them in their learning journey, fueling a strong motivation for learning.</a:t>
            </a:r>
          </a:p>
        </p:txBody>
      </p:sp>
      <p:pic>
        <p:nvPicPr>
          <p:cNvPr id="13" name="Picture 12" descr="Students looking at the questions posted on a driving question board in the classroom.">
            <a:extLst>
              <a:ext uri="{FF2B5EF4-FFF2-40B4-BE49-F238E27FC236}">
                <a16:creationId xmlns:a16="http://schemas.microsoft.com/office/drawing/2014/main" id="{918A4F03-5BB7-9399-23D8-039795D778AF}"/>
              </a:ext>
            </a:extLst>
          </p:cNvPr>
          <p:cNvPicPr>
            <a:picLocks noChangeAspect="1"/>
          </p:cNvPicPr>
          <p:nvPr/>
        </p:nvPicPr>
        <p:blipFill rotWithShape="1">
          <a:blip r:embed="rId4"/>
          <a:srcRect l="38034"/>
          <a:stretch/>
        </p:blipFill>
        <p:spPr>
          <a:xfrm>
            <a:off x="7388230" y="1562360"/>
            <a:ext cx="2615184" cy="2245513"/>
          </a:xfrm>
          <a:prstGeom prst="round2DiagRect">
            <a:avLst>
              <a:gd name="adj1" fmla="val 16667"/>
              <a:gd name="adj2" fmla="val 0"/>
            </a:avLst>
          </a:prstGeom>
          <a:ln w="88900" cap="sq">
            <a:solidFill>
              <a:srgbClr val="007780"/>
            </a:solidFill>
            <a:miter lim="800000"/>
          </a:ln>
          <a:effectLst>
            <a:outerShdw blurRad="254000" algn="tl" rotWithShape="0">
              <a:srgbClr val="000000">
                <a:alpha val="43000"/>
              </a:srgbClr>
            </a:outerShdw>
          </a:effectLst>
        </p:spPr>
      </p:pic>
      <p:sp>
        <p:nvSpPr>
          <p:cNvPr id="12" name="Content Placeholder 5">
            <a:extLst>
              <a:ext uri="{FF2B5EF4-FFF2-40B4-BE49-F238E27FC236}">
                <a16:creationId xmlns:a16="http://schemas.microsoft.com/office/drawing/2014/main" id="{0429D2A8-2385-8E14-5785-CBEA8CAF6656}"/>
              </a:ext>
            </a:extLst>
          </p:cNvPr>
          <p:cNvSpPr>
            <a:spLocks noGrp="1"/>
          </p:cNvSpPr>
          <p:nvPr>
            <p:ph sz="quarter" idx="4"/>
          </p:nvPr>
        </p:nvSpPr>
        <p:spPr>
          <a:xfrm>
            <a:off x="6197603" y="4067917"/>
            <a:ext cx="5157216" cy="1673352"/>
          </a:xfrm>
        </p:spPr>
        <p:txBody>
          <a:bodyPr>
            <a:normAutofit fontScale="70000" lnSpcReduction="20000"/>
          </a:bodyPr>
          <a:lstStyle/>
          <a:p>
            <a:pPr marL="0" indent="0">
              <a:lnSpc>
                <a:spcPct val="120000"/>
              </a:lnSpc>
              <a:spcAft>
                <a:spcPts val="1200"/>
              </a:spcAft>
              <a:buNone/>
            </a:pPr>
            <a:r>
              <a:rPr lang="en-US">
                <a:solidFill>
                  <a:schemeClr val="tx1"/>
                </a:solidFill>
                <a:latin typeface="Franklin Gothic Book" panose="020B0503020102020204" pitchFamily="34" charset="0"/>
              </a:rPr>
              <a:t>What the student experience feels like when using a driving question board to engage in a learning experience that is symmetrical to the classroom. </a:t>
            </a:r>
          </a:p>
        </p:txBody>
      </p:sp>
    </p:spTree>
    <p:extLst>
      <p:ext uri="{BB962C8B-B14F-4D97-AF65-F5344CB8AC3E}">
        <p14:creationId xmlns:p14="http://schemas.microsoft.com/office/powerpoint/2010/main" val="988816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33400"/>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rPr>
              <a:t>Session C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spcAft>
                <a:spcPts val="600"/>
              </a:spcAft>
              <a:buClr>
                <a:schemeClr val="dk1"/>
              </a:buClr>
              <a:buSzPts val="990"/>
              <a:buNone/>
            </a:pPr>
            <a:r>
              <a:rPr lang="en-US" sz="4400" b="1" u="sng">
                <a:solidFill>
                  <a:schemeClr val="tx1"/>
                </a:solidFill>
                <a:latin typeface="+mn-lt"/>
                <a:cs typeface="Arial"/>
              </a:rPr>
              <a:t>Focus Question</a:t>
            </a:r>
            <a:r>
              <a:rPr lang="en-US" sz="4400">
                <a:solidFill>
                  <a:schemeClr val="tx1"/>
                </a:solidFill>
                <a:latin typeface="+mn-lt"/>
                <a:cs typeface="Arial"/>
              </a:rPr>
              <a:t>: </a:t>
            </a:r>
          </a:p>
          <a:p>
            <a:pPr marL="0" indent="0">
              <a:buClr>
                <a:schemeClr val="dk1"/>
              </a:buClr>
              <a:buSzPts val="990"/>
              <a:buNone/>
            </a:pPr>
            <a:r>
              <a:rPr lang="en-US" sz="4400">
                <a:solidFill>
                  <a:schemeClr val="tx1"/>
                </a:solidFill>
                <a:latin typeface="+mn-lt"/>
                <a:cs typeface="Arial"/>
              </a:rPr>
              <a:t>How can a driving question board anchored in a phenomenon be used to build a cohesive storyline?</a:t>
            </a:r>
          </a:p>
          <a:p>
            <a:pPr>
              <a:buNone/>
            </a:pPr>
            <a:endParaRPr lang="en-US" sz="3700">
              <a:latin typeface="Arial"/>
              <a:cs typeface="Arial"/>
            </a:endParaRPr>
          </a:p>
          <a:p>
            <a:pPr>
              <a:buNone/>
            </a:pPr>
            <a:endParaRPr lang="en-US" sz="1800">
              <a:latin typeface="Arial"/>
              <a:cs typeface="Arial"/>
            </a:endParaRPr>
          </a:p>
          <a:p>
            <a:pPr marL="0" indent="0">
              <a:buNone/>
            </a:pPr>
            <a:endParaRPr lang="en-US" sz="1800">
              <a:latin typeface="Arial"/>
              <a:cs typeface="Arial"/>
            </a:endParaRPr>
          </a:p>
        </p:txBody>
      </p:sp>
    </p:spTree>
    <p:extLst>
      <p:ext uri="{BB962C8B-B14F-4D97-AF65-F5344CB8AC3E}">
        <p14:creationId xmlns:p14="http://schemas.microsoft.com/office/powerpoint/2010/main" val="254957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2C39-B5B6-27F8-4B60-E97DA6433468}"/>
              </a:ext>
            </a:extLst>
          </p:cNvPr>
          <p:cNvSpPr>
            <a:spLocks noGrp="1"/>
          </p:cNvSpPr>
          <p:nvPr>
            <p:ph type="title"/>
          </p:nvPr>
        </p:nvSpPr>
        <p:spPr>
          <a:xfrm>
            <a:off x="420624" y="84435"/>
            <a:ext cx="10241280" cy="819079"/>
          </a:xfrm>
        </p:spPr>
        <p:txBody>
          <a:bodyPr>
            <a:normAutofit/>
          </a:bodyPr>
          <a:lstStyle/>
          <a:p>
            <a:pPr algn="ctr">
              <a:lnSpc>
                <a:spcPct val="100000"/>
              </a:lnSpc>
            </a:pPr>
            <a:r>
              <a:rPr lang="en-US">
                <a:latin typeface="+mj-lt"/>
                <a:cs typeface="Arial" panose="020B0604020202020204" pitchFamily="34" charset="0"/>
              </a:rPr>
              <a:t>Questions on the DQB</a:t>
            </a:r>
          </a:p>
        </p:txBody>
      </p:sp>
      <p:sp>
        <p:nvSpPr>
          <p:cNvPr id="7" name="TextBox 6">
            <a:extLst>
              <a:ext uri="{FF2B5EF4-FFF2-40B4-BE49-F238E27FC236}">
                <a16:creationId xmlns:a16="http://schemas.microsoft.com/office/drawing/2014/main" id="{00CD0954-2E83-1AB9-5E92-EAAF9A8A46D6}"/>
              </a:ext>
            </a:extLst>
          </p:cNvPr>
          <p:cNvSpPr txBox="1"/>
          <p:nvPr/>
        </p:nvSpPr>
        <p:spPr>
          <a:xfrm>
            <a:off x="453213" y="1229116"/>
            <a:ext cx="5642787" cy="440120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400">
                <a:cs typeface="Arial"/>
              </a:rPr>
              <a:t>Revisit and familiarize yourself with the questions on the DQB from session B. </a:t>
            </a:r>
          </a:p>
          <a:p>
            <a:endParaRPr lang="en-US" sz="1000">
              <a:cs typeface="Arial"/>
            </a:endParaRPr>
          </a:p>
          <a:p>
            <a:r>
              <a:rPr lang="en-US" sz="2400">
                <a:cs typeface="Arial"/>
              </a:rPr>
              <a:t>Consider and discuss within small groups:</a:t>
            </a:r>
          </a:p>
          <a:p>
            <a:pPr marL="914400" indent="-457200">
              <a:lnSpc>
                <a:spcPct val="150000"/>
              </a:lnSpc>
              <a:buFont typeface="Lato,Sans-Serif"/>
              <a:buChar char="●"/>
            </a:pPr>
            <a:r>
              <a:rPr lang="en-US" sz="2400">
                <a:cs typeface="Arial"/>
              </a:rPr>
              <a:t>Which questions are testable?</a:t>
            </a:r>
          </a:p>
          <a:p>
            <a:pPr marL="914400" indent="-457200">
              <a:buFont typeface="Lato,Sans-Serif"/>
              <a:buChar char="●"/>
            </a:pPr>
            <a:r>
              <a:rPr lang="en-US" sz="2400">
                <a:cs typeface="Arial"/>
              </a:rPr>
              <a:t>Which questions might help us understand more about the driving question?</a:t>
            </a:r>
          </a:p>
          <a:p>
            <a:pPr marL="914400" indent="-457200">
              <a:buFont typeface="Lato,Sans-Serif"/>
              <a:buChar char="●"/>
            </a:pPr>
            <a:r>
              <a:rPr lang="en-US" sz="2400">
                <a:cs typeface="Arial"/>
              </a:rPr>
              <a:t>Which questions give us information “in addition to” the driving question?</a:t>
            </a:r>
          </a:p>
          <a:p>
            <a:endParaRPr lang="en-US"/>
          </a:p>
        </p:txBody>
      </p:sp>
      <p:pic>
        <p:nvPicPr>
          <p:cNvPr id="6" name="Google Shape;406;g258e3d2d026_0_1391" descr="A driving question board with the students' questions attached to it. A document will be linked to provide a list of the questions from the board.">
            <a:extLst>
              <a:ext uri="{FF2B5EF4-FFF2-40B4-BE49-F238E27FC236}">
                <a16:creationId xmlns:a16="http://schemas.microsoft.com/office/drawing/2014/main" id="{F94EA65C-8717-C94A-FA77-F1BF8B595C4E}"/>
              </a:ext>
            </a:extLst>
          </p:cNvPr>
          <p:cNvPicPr preferRelativeResize="0"/>
          <p:nvPr/>
        </p:nvPicPr>
        <p:blipFill rotWithShape="1">
          <a:blip r:embed="rId3">
            <a:alphaModFix/>
          </a:blip>
          <a:srcRect t="29490" b="15212"/>
          <a:stretch/>
        </p:blipFill>
        <p:spPr>
          <a:xfrm>
            <a:off x="6839712" y="1356236"/>
            <a:ext cx="3697728" cy="3929360"/>
          </a:xfrm>
          <a:prstGeom prst="rect">
            <a:avLst/>
          </a:prstGeom>
          <a:noFill/>
          <a:ln>
            <a:noFill/>
          </a:ln>
        </p:spPr>
      </p:pic>
    </p:spTree>
    <p:extLst>
      <p:ext uri="{BB962C8B-B14F-4D97-AF65-F5344CB8AC3E}">
        <p14:creationId xmlns:p14="http://schemas.microsoft.com/office/powerpoint/2010/main" val="2637700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F33F-09A4-A853-9F14-A986294A8B56}"/>
              </a:ext>
            </a:extLst>
          </p:cNvPr>
          <p:cNvSpPr>
            <a:spLocks noGrp="1"/>
          </p:cNvSpPr>
          <p:nvPr>
            <p:ph type="title"/>
          </p:nvPr>
        </p:nvSpPr>
        <p:spPr>
          <a:xfrm>
            <a:off x="329655" y="118249"/>
            <a:ext cx="5225570" cy="1082147"/>
          </a:xfrm>
        </p:spPr>
        <p:txBody>
          <a:bodyPr>
            <a:normAutofit/>
          </a:bodyPr>
          <a:lstStyle/>
          <a:p>
            <a:r>
              <a:rPr lang="en-US">
                <a:latin typeface="Arial"/>
                <a:cs typeface="Arial"/>
              </a:rPr>
              <a:t>Compare Questions</a:t>
            </a:r>
            <a:endParaRPr lang="en-US"/>
          </a:p>
        </p:txBody>
      </p:sp>
      <p:pic>
        <p:nvPicPr>
          <p:cNvPr id="7" name="Google Shape;406;g258e3d2d026_0_1391" descr="A driving question board with the students' questions attached to it. A document will be linked to provide a list of the questions from the board.">
            <a:extLst>
              <a:ext uri="{FF2B5EF4-FFF2-40B4-BE49-F238E27FC236}">
                <a16:creationId xmlns:a16="http://schemas.microsoft.com/office/drawing/2014/main" id="{A538223B-0A49-908E-5171-CC3988E1B34C}"/>
              </a:ext>
            </a:extLst>
          </p:cNvPr>
          <p:cNvPicPr preferRelativeResize="0"/>
          <p:nvPr/>
        </p:nvPicPr>
        <p:blipFill rotWithShape="1">
          <a:blip r:embed="rId3">
            <a:alphaModFix/>
          </a:blip>
          <a:srcRect t="29490" b="15212"/>
          <a:stretch/>
        </p:blipFill>
        <p:spPr>
          <a:xfrm>
            <a:off x="250997" y="1012566"/>
            <a:ext cx="5382887" cy="4660647"/>
          </a:xfrm>
          <a:prstGeom prst="rect">
            <a:avLst/>
          </a:prstGeom>
          <a:noFill/>
          <a:ln>
            <a:noFill/>
          </a:ln>
        </p:spPr>
      </p:pic>
      <p:sp>
        <p:nvSpPr>
          <p:cNvPr id="8" name="TextBox 7">
            <a:extLst>
              <a:ext uri="{FF2B5EF4-FFF2-40B4-BE49-F238E27FC236}">
                <a16:creationId xmlns:a16="http://schemas.microsoft.com/office/drawing/2014/main" id="{04D400E0-71F8-5C71-85EF-EFD67D23491F}"/>
              </a:ext>
            </a:extLst>
          </p:cNvPr>
          <p:cNvSpPr txBox="1"/>
          <p:nvPr/>
        </p:nvSpPr>
        <p:spPr>
          <a:xfrm>
            <a:off x="5727400" y="245026"/>
            <a:ext cx="6366277"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Arial"/>
              <a:buChar char="•"/>
            </a:pPr>
            <a:r>
              <a:rPr lang="en-US" sz="2000">
                <a:solidFill>
                  <a:srgbClr val="444444"/>
                </a:solidFill>
                <a:latin typeface="Calibri"/>
                <a:ea typeface="Calibri"/>
                <a:cs typeface="Calibri"/>
              </a:rPr>
              <a:t>How does the water get clean?​Where does are clean water come from?​</a:t>
            </a:r>
          </a:p>
          <a:p>
            <a:pPr marL="285750" indent="-285750" rtl="0">
              <a:buFont typeface="Arial"/>
              <a:buChar char="•"/>
            </a:pPr>
            <a:r>
              <a:rPr lang="en-US" sz="2000">
                <a:solidFill>
                  <a:srgbClr val="444444"/>
                </a:solidFill>
                <a:latin typeface="Calibri"/>
                <a:ea typeface="Calibri"/>
                <a:cs typeface="Calibri"/>
              </a:rPr>
              <a:t>Is it safe to drink dirty water?​</a:t>
            </a:r>
          </a:p>
          <a:p>
            <a:pPr marL="285750" indent="-285750" rtl="0">
              <a:buFont typeface="Arial"/>
              <a:buChar char="•"/>
            </a:pPr>
            <a:r>
              <a:rPr lang="en-US" sz="2000">
                <a:solidFill>
                  <a:srgbClr val="444444"/>
                </a:solidFill>
                <a:latin typeface="Calibri"/>
                <a:ea typeface="Calibri"/>
                <a:cs typeface="Calibri"/>
              </a:rPr>
              <a:t>Where does drinking water come from?​</a:t>
            </a:r>
          </a:p>
          <a:p>
            <a:pPr marL="285750" indent="-285750" rtl="0">
              <a:buFont typeface="Arial"/>
              <a:buChar char="•"/>
            </a:pPr>
            <a:r>
              <a:rPr lang="en-US" sz="2000">
                <a:solidFill>
                  <a:srgbClr val="444444"/>
                </a:solidFill>
                <a:latin typeface="Calibri"/>
                <a:ea typeface="Calibri"/>
                <a:cs typeface="Calibri"/>
              </a:rPr>
              <a:t>Where does water come from?​</a:t>
            </a:r>
          </a:p>
          <a:p>
            <a:pPr marL="285750" indent="-285750" rtl="0">
              <a:buFont typeface="Arial"/>
              <a:buChar char="•"/>
            </a:pPr>
            <a:r>
              <a:rPr lang="en-US" sz="2000">
                <a:solidFill>
                  <a:srgbClr val="444444"/>
                </a:solidFill>
                <a:latin typeface="Calibri"/>
                <a:ea typeface="Calibri"/>
                <a:cs typeface="Calibri"/>
              </a:rPr>
              <a:t>Is the water clean?​</a:t>
            </a:r>
          </a:p>
          <a:p>
            <a:pPr marL="285750" indent="-285750" rtl="0">
              <a:buFont typeface="Arial"/>
              <a:buChar char="•"/>
            </a:pPr>
            <a:r>
              <a:rPr lang="en-US" sz="2000">
                <a:solidFill>
                  <a:srgbClr val="444444"/>
                </a:solidFill>
                <a:latin typeface="Calibri"/>
                <a:ea typeface="Calibri"/>
                <a:cs typeface="Calibri"/>
              </a:rPr>
              <a:t>Where does the dirty water go?​</a:t>
            </a:r>
          </a:p>
          <a:p>
            <a:pPr marL="285750" indent="-285750" rtl="0">
              <a:buFont typeface="Arial"/>
              <a:buChar char="•"/>
            </a:pPr>
            <a:r>
              <a:rPr lang="en-US" sz="2000">
                <a:solidFill>
                  <a:srgbClr val="444444"/>
                </a:solidFill>
                <a:latin typeface="Calibri"/>
                <a:ea typeface="Calibri"/>
                <a:cs typeface="Calibri"/>
              </a:rPr>
              <a:t>Does our clean water come from a filter?​</a:t>
            </a:r>
          </a:p>
          <a:p>
            <a:pPr marL="285750" indent="-285750" rtl="0">
              <a:buFont typeface="Arial"/>
              <a:buChar char="•"/>
            </a:pPr>
            <a:r>
              <a:rPr lang="en-US" sz="2000">
                <a:solidFill>
                  <a:srgbClr val="444444"/>
                </a:solidFill>
                <a:latin typeface="Calibri"/>
                <a:ea typeface="Calibri"/>
                <a:cs typeface="Calibri"/>
              </a:rPr>
              <a:t>What is water made of?​</a:t>
            </a:r>
          </a:p>
          <a:p>
            <a:pPr marL="285750" indent="-285750" rtl="0">
              <a:buFont typeface="Arial"/>
              <a:buChar char="•"/>
            </a:pPr>
            <a:r>
              <a:rPr lang="en-US" sz="2000" b="0" i="0">
                <a:solidFill>
                  <a:srgbClr val="4D5156"/>
                </a:solidFill>
                <a:effectLst/>
                <a:latin typeface="Calibri" panose="020F0502020204030204" pitchFamily="34" charset="0"/>
                <a:ea typeface="Calibri" panose="020F0502020204030204" pitchFamily="34" charset="0"/>
                <a:cs typeface="Calibri" panose="020F0502020204030204" pitchFamily="34" charset="0"/>
              </a:rPr>
              <a:t>¿</a:t>
            </a:r>
            <a:r>
              <a:rPr lang="en-US" sz="2000">
                <a:solidFill>
                  <a:srgbClr val="444444"/>
                </a:solidFill>
                <a:latin typeface="Calibri"/>
                <a:ea typeface="Calibri"/>
                <a:cs typeface="Calibri"/>
              </a:rPr>
              <a:t>De </a:t>
            </a:r>
            <a:r>
              <a:rPr lang="en-US" sz="2000" err="1">
                <a:solidFill>
                  <a:srgbClr val="444444"/>
                </a:solidFill>
                <a:latin typeface="Calibri"/>
                <a:ea typeface="Calibri"/>
                <a:cs typeface="Calibri"/>
              </a:rPr>
              <a:t>dónde</a:t>
            </a:r>
            <a:r>
              <a:rPr lang="en-US" sz="2000">
                <a:solidFill>
                  <a:srgbClr val="444444"/>
                </a:solidFill>
                <a:latin typeface="Calibri"/>
                <a:ea typeface="Calibri"/>
                <a:cs typeface="Calibri"/>
              </a:rPr>
              <a:t> </a:t>
            </a:r>
            <a:r>
              <a:rPr lang="en-US" sz="2000" err="1">
                <a:solidFill>
                  <a:srgbClr val="444444"/>
                </a:solidFill>
                <a:latin typeface="Calibri"/>
                <a:ea typeface="Calibri"/>
                <a:cs typeface="Calibri"/>
              </a:rPr>
              <a:t>crees</a:t>
            </a:r>
            <a:r>
              <a:rPr lang="en-US" sz="2000">
                <a:solidFill>
                  <a:srgbClr val="444444"/>
                </a:solidFill>
                <a:latin typeface="Calibri"/>
                <a:ea typeface="Calibri"/>
                <a:cs typeface="Calibri"/>
              </a:rPr>
              <a:t> que </a:t>
            </a:r>
            <a:r>
              <a:rPr lang="en-US" sz="2000" err="1">
                <a:solidFill>
                  <a:srgbClr val="444444"/>
                </a:solidFill>
                <a:latin typeface="Calibri"/>
                <a:ea typeface="Calibri"/>
                <a:cs typeface="Calibri"/>
              </a:rPr>
              <a:t>viene</a:t>
            </a:r>
            <a:r>
              <a:rPr lang="en-US" sz="2000">
                <a:solidFill>
                  <a:srgbClr val="444444"/>
                </a:solidFill>
                <a:latin typeface="Calibri"/>
                <a:ea typeface="Calibri"/>
                <a:cs typeface="Calibri"/>
              </a:rPr>
              <a:t> </a:t>
            </a:r>
            <a:r>
              <a:rPr lang="en-US" sz="2000" err="1">
                <a:solidFill>
                  <a:srgbClr val="444444"/>
                </a:solidFill>
                <a:latin typeface="Calibri"/>
                <a:ea typeface="Calibri"/>
                <a:cs typeface="Calibri"/>
              </a:rPr>
              <a:t>el</a:t>
            </a:r>
            <a:r>
              <a:rPr lang="en-US" sz="2000">
                <a:solidFill>
                  <a:srgbClr val="444444"/>
                </a:solidFill>
                <a:latin typeface="Calibri"/>
                <a:ea typeface="Calibri"/>
                <a:cs typeface="Calibri"/>
              </a:rPr>
              <a:t> </a:t>
            </a:r>
            <a:r>
              <a:rPr lang="en-US" sz="2000" err="1">
                <a:solidFill>
                  <a:srgbClr val="444444"/>
                </a:solidFill>
                <a:latin typeface="Calibri"/>
                <a:ea typeface="Calibri"/>
                <a:cs typeface="Calibri"/>
              </a:rPr>
              <a:t>agua</a:t>
            </a:r>
            <a:r>
              <a:rPr lang="en-US" sz="2000">
                <a:solidFill>
                  <a:srgbClr val="444444"/>
                </a:solidFill>
                <a:latin typeface="Calibri"/>
                <a:ea typeface="Calibri"/>
                <a:cs typeface="Calibri"/>
              </a:rPr>
              <a:t> que </a:t>
            </a:r>
            <a:r>
              <a:rPr lang="en-US" sz="2000" err="1">
                <a:solidFill>
                  <a:srgbClr val="444444"/>
                </a:solidFill>
                <a:latin typeface="Calibri"/>
                <a:ea typeface="Calibri"/>
                <a:cs typeface="Calibri"/>
              </a:rPr>
              <a:t>tomamos</a:t>
            </a:r>
            <a:r>
              <a:rPr lang="en-US" sz="2000">
                <a:solidFill>
                  <a:srgbClr val="444444"/>
                </a:solidFill>
                <a:latin typeface="Calibri"/>
                <a:ea typeface="Calibri"/>
                <a:cs typeface="Calibri"/>
              </a:rPr>
              <a:t>? </a:t>
            </a:r>
          </a:p>
          <a:p>
            <a:pPr marL="285750" indent="-285750" rtl="0">
              <a:buFont typeface="Arial"/>
              <a:buChar char="•"/>
            </a:pPr>
            <a:r>
              <a:rPr lang="en-US" sz="2000">
                <a:solidFill>
                  <a:srgbClr val="444444"/>
                </a:solidFill>
                <a:latin typeface="Calibri"/>
                <a:ea typeface="Calibri"/>
                <a:cs typeface="Calibri"/>
              </a:rPr>
              <a:t>Where does clean water go? Does it go where the dirty water goes?​</a:t>
            </a:r>
          </a:p>
          <a:p>
            <a:pPr marL="285750" indent="-285750" rtl="0">
              <a:buFont typeface="Arial"/>
              <a:buChar char="•"/>
            </a:pPr>
            <a:r>
              <a:rPr lang="en-US" sz="2000">
                <a:solidFill>
                  <a:srgbClr val="444444"/>
                </a:solidFill>
                <a:latin typeface="Calibri"/>
                <a:ea typeface="Calibri"/>
                <a:cs typeface="Calibri"/>
              </a:rPr>
              <a:t>Where does the water from the sewer go?​</a:t>
            </a:r>
          </a:p>
          <a:p>
            <a:pPr marL="285750" indent="-285750" rtl="0">
              <a:buFont typeface="Arial"/>
              <a:buChar char="•"/>
            </a:pPr>
            <a:r>
              <a:rPr lang="en-US" sz="2000">
                <a:solidFill>
                  <a:srgbClr val="444444"/>
                </a:solidFill>
                <a:latin typeface="Calibri"/>
                <a:ea typeface="Calibri"/>
                <a:cs typeface="Calibri"/>
              </a:rPr>
              <a:t>How does water go after the sewers?​</a:t>
            </a:r>
          </a:p>
          <a:p>
            <a:pPr marL="285750" indent="-285750" rtl="0">
              <a:buFont typeface="Arial"/>
              <a:buChar char="•"/>
            </a:pPr>
            <a:r>
              <a:rPr lang="en-US" sz="2000">
                <a:solidFill>
                  <a:srgbClr val="444444"/>
                </a:solidFill>
                <a:latin typeface="Calibri"/>
                <a:ea typeface="Calibri"/>
                <a:cs typeface="Calibri"/>
              </a:rPr>
              <a:t>How does the color of the dirty water not stay when the water is cleaned?​</a:t>
            </a:r>
          </a:p>
          <a:p>
            <a:pPr marL="285750" indent="-285750" rtl="0">
              <a:buFont typeface="Arial"/>
              <a:buChar char="•"/>
            </a:pPr>
            <a:r>
              <a:rPr lang="en-US" sz="2000">
                <a:solidFill>
                  <a:srgbClr val="444444"/>
                </a:solidFill>
                <a:latin typeface="Calibri"/>
                <a:ea typeface="Calibri"/>
                <a:cs typeface="Calibri"/>
              </a:rPr>
              <a:t>Does the dirty water always to the same place?​</a:t>
            </a:r>
          </a:p>
          <a:p>
            <a:pPr rtl="0"/>
            <a:r>
              <a:rPr lang="en-US" sz="2000">
                <a:solidFill>
                  <a:srgbClr val="444444"/>
                </a:solidFill>
                <a:latin typeface="Calibri"/>
                <a:ea typeface="Calibri"/>
                <a:cs typeface="Calibri"/>
              </a:rPr>
              <a:t>​</a:t>
            </a:r>
          </a:p>
          <a:p>
            <a:pPr rtl="0"/>
            <a:r>
              <a:rPr lang="en-US" sz="2000">
                <a:solidFill>
                  <a:srgbClr val="444444"/>
                </a:solidFill>
                <a:latin typeface="Calibri"/>
                <a:ea typeface="Calibri"/>
                <a:cs typeface="Calibri"/>
              </a:rPr>
              <a:t>​</a:t>
            </a:r>
            <a:endParaRPr lang="en-US" sz="2000"/>
          </a:p>
        </p:txBody>
      </p:sp>
    </p:spTree>
    <p:extLst>
      <p:ext uri="{BB962C8B-B14F-4D97-AF65-F5344CB8AC3E}">
        <p14:creationId xmlns:p14="http://schemas.microsoft.com/office/powerpoint/2010/main" val="2379148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7551-98CB-4FEB-2917-1F501383095F}"/>
              </a:ext>
            </a:extLst>
          </p:cNvPr>
          <p:cNvSpPr>
            <a:spLocks noGrp="1"/>
          </p:cNvSpPr>
          <p:nvPr>
            <p:ph type="title"/>
          </p:nvPr>
        </p:nvSpPr>
        <p:spPr>
          <a:xfrm>
            <a:off x="-98323" y="365125"/>
            <a:ext cx="12663949" cy="1325563"/>
          </a:xfrm>
        </p:spPr>
        <p:txBody>
          <a:bodyPr>
            <a:normAutofit/>
          </a:bodyPr>
          <a:lstStyle/>
          <a:p>
            <a:pPr algn="ctr"/>
            <a:r>
              <a:rPr lang="en-US">
                <a:latin typeface="+mj-lt"/>
                <a:cs typeface="Arial"/>
              </a:rPr>
              <a:t>Your Ideas for Investigation </a:t>
            </a:r>
          </a:p>
        </p:txBody>
      </p:sp>
      <p:sp>
        <p:nvSpPr>
          <p:cNvPr id="3" name="Content Placeholder 2">
            <a:extLst>
              <a:ext uri="{FF2B5EF4-FFF2-40B4-BE49-F238E27FC236}">
                <a16:creationId xmlns:a16="http://schemas.microsoft.com/office/drawing/2014/main" id="{CD239FB8-32E8-67E5-451C-6EEC25031D33}"/>
              </a:ext>
            </a:extLst>
          </p:cNvPr>
          <p:cNvSpPr>
            <a:spLocks noGrp="1"/>
          </p:cNvSpPr>
          <p:nvPr>
            <p:ph idx="1"/>
          </p:nvPr>
        </p:nvSpPr>
        <p:spPr>
          <a:xfrm>
            <a:off x="838200" y="1562867"/>
            <a:ext cx="10515600" cy="4351338"/>
          </a:xfrm>
        </p:spPr>
        <p:txBody>
          <a:bodyPr/>
          <a:lstStyle/>
          <a:p>
            <a:r>
              <a:rPr lang="en-US">
                <a:latin typeface="+mn-lt"/>
              </a:rPr>
              <a:t>Reflect back to session B.</a:t>
            </a:r>
          </a:p>
          <a:p>
            <a:pPr lvl="1"/>
            <a:r>
              <a:rPr lang="en-US">
                <a:latin typeface="+mn-lt"/>
              </a:rPr>
              <a:t>Identify the anchoring phenomenon</a:t>
            </a:r>
          </a:p>
          <a:p>
            <a:pPr lvl="1"/>
            <a:r>
              <a:rPr lang="en-US">
                <a:latin typeface="+mn-lt"/>
              </a:rPr>
              <a:t>Review the driving question </a:t>
            </a:r>
          </a:p>
          <a:p>
            <a:pPr lvl="1"/>
            <a:r>
              <a:rPr lang="en-US">
                <a:latin typeface="+mn-lt"/>
              </a:rPr>
              <a:t>View the driving question board </a:t>
            </a:r>
          </a:p>
          <a:p>
            <a:r>
              <a:rPr lang="en-US">
                <a:latin typeface="+mn-lt"/>
              </a:rPr>
              <a:t>Jot down ideas for two to three in-class activities or investigations that could help answer some of the questions on the driving question board. </a:t>
            </a:r>
          </a:p>
          <a:p>
            <a:r>
              <a:rPr lang="en-US">
                <a:latin typeface="+mn-lt"/>
              </a:rPr>
              <a:t>Share these ideas out and post them beside the questions they would address on the driving question board.</a:t>
            </a:r>
          </a:p>
        </p:txBody>
      </p:sp>
    </p:spTree>
    <p:extLst>
      <p:ext uri="{BB962C8B-B14F-4D97-AF65-F5344CB8AC3E}">
        <p14:creationId xmlns:p14="http://schemas.microsoft.com/office/powerpoint/2010/main" val="3548510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C265-03BD-FA12-B9A8-9DD8F2CEB818}"/>
              </a:ext>
            </a:extLst>
          </p:cNvPr>
          <p:cNvSpPr>
            <a:spLocks noGrp="1"/>
          </p:cNvSpPr>
          <p:nvPr>
            <p:ph type="title"/>
          </p:nvPr>
        </p:nvSpPr>
        <p:spPr>
          <a:xfrm>
            <a:off x="301646" y="432961"/>
            <a:ext cx="5696607" cy="1325563"/>
          </a:xfrm>
        </p:spPr>
        <p:txBody>
          <a:bodyPr/>
          <a:lstStyle/>
          <a:p>
            <a:pPr algn="ctr"/>
            <a:r>
              <a:rPr lang="en-US">
                <a:latin typeface="+mj-lt"/>
              </a:rPr>
              <a:t>Storyline</a:t>
            </a:r>
          </a:p>
        </p:txBody>
      </p:sp>
      <p:sp>
        <p:nvSpPr>
          <p:cNvPr id="4" name="TextBox 3">
            <a:extLst>
              <a:ext uri="{FF2B5EF4-FFF2-40B4-BE49-F238E27FC236}">
                <a16:creationId xmlns:a16="http://schemas.microsoft.com/office/drawing/2014/main" id="{997D4154-1CCC-BBF1-D579-49875D998A9D}"/>
              </a:ext>
            </a:extLst>
          </p:cNvPr>
          <p:cNvSpPr txBox="1"/>
          <p:nvPr/>
        </p:nvSpPr>
        <p:spPr>
          <a:xfrm>
            <a:off x="680019" y="2250574"/>
            <a:ext cx="5318234" cy="2739211"/>
          </a:xfrm>
          <a:prstGeom prst="rect">
            <a:avLst/>
          </a:prstGeom>
          <a:noFill/>
        </p:spPr>
        <p:txBody>
          <a:bodyPr wrap="square" rtlCol="0">
            <a:spAutoFit/>
          </a:bodyPr>
          <a:lstStyle/>
          <a:p>
            <a:r>
              <a:rPr lang="en-US" sz="3200">
                <a:cs typeface="Arial" panose="020B0604020202020204" pitchFamily="34" charset="0"/>
              </a:rPr>
              <a:t>As you compare your thinking to the developers thinking, identify evidence of how the </a:t>
            </a:r>
            <a:r>
              <a:rPr lang="en-US" sz="3200">
                <a:cs typeface="Arial" panose="020B0604020202020204" pitchFamily="34" charset="0"/>
                <a:hlinkClick r:id="rId3"/>
              </a:rPr>
              <a:t>storyline</a:t>
            </a:r>
            <a:r>
              <a:rPr lang="en-US" sz="3200">
                <a:cs typeface="Arial" panose="020B0604020202020204" pitchFamily="34" charset="0"/>
              </a:rPr>
              <a:t> connects back to our driving question board.</a:t>
            </a:r>
          </a:p>
          <a:p>
            <a:pPr marL="171450" indent="-171450">
              <a:buFont typeface="Wingdings" panose="05000000000000000000" pitchFamily="2" charset="2"/>
              <a:buChar char="Ø"/>
            </a:pPr>
            <a:endParaRPr lang="en-US" sz="1200">
              <a:cs typeface="Arial" panose="020B0604020202020204" pitchFamily="34" charset="0"/>
            </a:endParaRPr>
          </a:p>
        </p:txBody>
      </p:sp>
      <p:pic>
        <p:nvPicPr>
          <p:cNvPr id="5" name="Picture 4" descr="Picture of the storyline document just for clarification and description.">
            <a:hlinkClick r:id="rId3"/>
            <a:extLst>
              <a:ext uri="{FF2B5EF4-FFF2-40B4-BE49-F238E27FC236}">
                <a16:creationId xmlns:a16="http://schemas.microsoft.com/office/drawing/2014/main" id="{025EB0D2-71E2-60ED-D040-CFC6545F076F}"/>
              </a:ext>
            </a:extLst>
          </p:cNvPr>
          <p:cNvPicPr>
            <a:picLocks noChangeAspect="1"/>
          </p:cNvPicPr>
          <p:nvPr/>
        </p:nvPicPr>
        <p:blipFill>
          <a:blip r:embed="rId4"/>
          <a:stretch>
            <a:fillRect/>
          </a:stretch>
        </p:blipFill>
        <p:spPr>
          <a:xfrm>
            <a:off x="6314647" y="902471"/>
            <a:ext cx="5104573" cy="4629413"/>
          </a:xfrm>
          <a:prstGeom prst="rect">
            <a:avLst/>
          </a:prstGeom>
          <a:ln w="28575">
            <a:solidFill>
              <a:srgbClr val="007780"/>
            </a:solidFill>
          </a:ln>
        </p:spPr>
      </p:pic>
    </p:spTree>
    <p:extLst>
      <p:ext uri="{BB962C8B-B14F-4D97-AF65-F5344CB8AC3E}">
        <p14:creationId xmlns:p14="http://schemas.microsoft.com/office/powerpoint/2010/main" val="232448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0" y="140294"/>
            <a:ext cx="12191999" cy="1325563"/>
          </a:xfrm>
        </p:spPr>
        <p:txBody>
          <a:bodyPr>
            <a:normAutofit/>
          </a:bodyPr>
          <a:lstStyle/>
          <a:p>
            <a:pPr algn="ctr"/>
            <a:r>
              <a:rPr lang="en-US">
                <a:latin typeface="+mj-lt"/>
                <a:cs typeface="Arial"/>
              </a:rPr>
              <a:t>Sessions in this Module</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775252" y="1315033"/>
            <a:ext cx="11840066" cy="4227933"/>
          </a:xfrm>
        </p:spPr>
        <p:txBody>
          <a:bodyPr vert="horz" lIns="91440" tIns="45720" rIns="91440" bIns="45720" rtlCol="0" anchor="t">
            <a:noAutofit/>
          </a:bodyPr>
          <a:lstStyle/>
          <a:p>
            <a:pPr marL="0" indent="0">
              <a:buNone/>
            </a:pPr>
            <a:r>
              <a:rPr lang="en-US" sz="2200" b="1" u="sng">
                <a:latin typeface="+mn-lt"/>
                <a:cs typeface="Arial"/>
                <a:hlinkClick r:id="rId3" action="ppaction://hlinksldjump"/>
              </a:rPr>
              <a:t>Session A:</a:t>
            </a:r>
            <a:endParaRPr lang="en-US" sz="2200" u="sng">
              <a:latin typeface="+mn-lt"/>
            </a:endParaRPr>
          </a:p>
          <a:p>
            <a:pPr lvl="1"/>
            <a:r>
              <a:rPr lang="en-US" sz="2200" b="1">
                <a:latin typeface="+mn-lt"/>
                <a:cs typeface="Arial"/>
              </a:rPr>
              <a:t>What is a driving question board and what is its purpose in the science classroom? </a:t>
            </a:r>
          </a:p>
          <a:p>
            <a:pPr marL="0" indent="0">
              <a:buNone/>
            </a:pPr>
            <a:r>
              <a:rPr lang="en-US" sz="2200" b="1" u="sng">
                <a:latin typeface="+mn-lt"/>
                <a:cs typeface="Arial"/>
                <a:hlinkClick r:id="rId4" action="ppaction://hlinksldjump"/>
              </a:rPr>
              <a:t>Session B:</a:t>
            </a:r>
            <a:endParaRPr lang="en-US" sz="2200" b="1" u="sng">
              <a:latin typeface="+mn-lt"/>
              <a:cs typeface="Arial"/>
            </a:endParaRPr>
          </a:p>
          <a:p>
            <a:pPr lvl="1"/>
            <a:r>
              <a:rPr lang="en-US" sz="2200">
                <a:solidFill>
                  <a:srgbClr val="374151"/>
                </a:solidFill>
                <a:latin typeface="+mn-lt"/>
                <a:cs typeface="Arial"/>
              </a:rPr>
              <a:t>How does the use of a </a:t>
            </a:r>
            <a:r>
              <a:rPr lang="en-US" sz="2200">
                <a:latin typeface="+mn-lt"/>
                <a:cs typeface="Arial"/>
              </a:rPr>
              <a:t>driving question board </a:t>
            </a:r>
            <a:r>
              <a:rPr lang="en-US" sz="2200">
                <a:solidFill>
                  <a:srgbClr val="374151"/>
                </a:solidFill>
                <a:latin typeface="+mn-lt"/>
                <a:cs typeface="Arial"/>
              </a:rPr>
              <a:t>foster a community of learners in terms of student engagement and motivation?</a:t>
            </a:r>
          </a:p>
          <a:p>
            <a:pPr marL="0" indent="0">
              <a:buNone/>
            </a:pPr>
            <a:r>
              <a:rPr lang="en-US" sz="2200" b="1" u="sng">
                <a:latin typeface="+mn-lt"/>
                <a:cs typeface="Arial"/>
                <a:hlinkClick r:id="rId5" action="ppaction://hlinksldjump"/>
              </a:rPr>
              <a:t>Session C:</a:t>
            </a:r>
            <a:endParaRPr lang="en-US" sz="2200" u="sng">
              <a:latin typeface="+mn-lt"/>
              <a:cs typeface="Arial"/>
            </a:endParaRPr>
          </a:p>
          <a:p>
            <a:pPr marL="742950" lvl="1" indent="-285750"/>
            <a:r>
              <a:rPr lang="en-US" sz="2200">
                <a:solidFill>
                  <a:srgbClr val="374151"/>
                </a:solidFill>
                <a:latin typeface="+mn-lt"/>
                <a:cs typeface="Arial"/>
              </a:rPr>
              <a:t>How can a </a:t>
            </a:r>
            <a:r>
              <a:rPr lang="en-US" sz="2200">
                <a:latin typeface="+mn-lt"/>
                <a:cs typeface="Arial"/>
              </a:rPr>
              <a:t>driving question board </a:t>
            </a:r>
            <a:r>
              <a:rPr lang="en-US" sz="2200">
                <a:solidFill>
                  <a:srgbClr val="374151"/>
                </a:solidFill>
                <a:latin typeface="+mn-lt"/>
                <a:cs typeface="Arial"/>
              </a:rPr>
              <a:t>anchored in a phenomenon be used to build a cohesive storyline?</a:t>
            </a:r>
          </a:p>
          <a:p>
            <a:pPr>
              <a:buNone/>
            </a:pPr>
            <a:r>
              <a:rPr lang="en-US" sz="2200" b="1" u="sng">
                <a:latin typeface="+mn-lt"/>
                <a:cs typeface="Arial"/>
                <a:hlinkClick r:id="rId6" action="ppaction://hlinksldjump"/>
              </a:rPr>
              <a:t>Session D</a:t>
            </a:r>
            <a:r>
              <a:rPr lang="en-US" sz="2200" u="sng">
                <a:latin typeface="+mn-lt"/>
                <a:cs typeface="Arial"/>
                <a:hlinkClick r:id="rId6" action="ppaction://hlinksldjump"/>
              </a:rPr>
              <a:t>:</a:t>
            </a:r>
            <a:endParaRPr lang="en-US" sz="2200">
              <a:latin typeface="+mn-lt"/>
              <a:cs typeface="Arial"/>
            </a:endParaRPr>
          </a:p>
          <a:p>
            <a:pPr lvl="1"/>
            <a:r>
              <a:rPr lang="en-US" sz="2200">
                <a:solidFill>
                  <a:srgbClr val="374151"/>
                </a:solidFill>
                <a:latin typeface="+mn-lt"/>
                <a:cs typeface="Arial"/>
              </a:rPr>
              <a:t>Why should the </a:t>
            </a:r>
            <a:r>
              <a:rPr lang="en-US" sz="2200">
                <a:latin typeface="+mn-lt"/>
                <a:cs typeface="Arial"/>
              </a:rPr>
              <a:t>driving question board </a:t>
            </a:r>
            <a:r>
              <a:rPr lang="en-US" sz="2200">
                <a:solidFill>
                  <a:srgbClr val="374151"/>
                </a:solidFill>
                <a:latin typeface="+mn-lt"/>
                <a:cs typeface="Arial"/>
              </a:rPr>
              <a:t>be used as a formative assessment tool to foster an equitable learning community?</a:t>
            </a:r>
            <a:endParaRPr lang="en-US" sz="2200">
              <a:latin typeface="+mn-lt"/>
              <a:cs typeface="Arial"/>
            </a:endParaRPr>
          </a:p>
          <a:p>
            <a:pPr marL="0" indent="0">
              <a:buNone/>
            </a:pPr>
            <a:endParaRPr lang="en-US" sz="2200">
              <a:cs typeface="Arial" panose="020B0604020202020204" pitchFamily="34" charset="0"/>
            </a:endParaRPr>
          </a:p>
        </p:txBody>
      </p:sp>
      <p:sp>
        <p:nvSpPr>
          <p:cNvPr id="4" name="Arrow: Right 3">
            <a:extLst>
              <a:ext uri="{FF2B5EF4-FFF2-40B4-BE49-F238E27FC236}">
                <a16:creationId xmlns:a16="http://schemas.microsoft.com/office/drawing/2014/main" id="{479A4896-850B-5C60-AF35-F3F9D0B1EC6F}"/>
              </a:ext>
              <a:ext uri="{C183D7F6-B498-43B3-948B-1728B52AA6E4}">
                <adec:decorative xmlns:adec="http://schemas.microsoft.com/office/drawing/2017/decorative" val="1"/>
              </a:ext>
            </a:extLst>
          </p:cNvPr>
          <p:cNvSpPr/>
          <p:nvPr/>
        </p:nvSpPr>
        <p:spPr>
          <a:xfrm>
            <a:off x="198782" y="1669773"/>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627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5F94-12D3-B514-172B-50BBDBA33ABA}"/>
              </a:ext>
            </a:extLst>
          </p:cNvPr>
          <p:cNvSpPr>
            <a:spLocks noGrp="1"/>
          </p:cNvSpPr>
          <p:nvPr>
            <p:ph type="title"/>
          </p:nvPr>
        </p:nvSpPr>
        <p:spPr>
          <a:xfrm>
            <a:off x="-8712" y="61117"/>
            <a:ext cx="7670800" cy="1325563"/>
          </a:xfrm>
        </p:spPr>
        <p:txBody>
          <a:bodyPr/>
          <a:lstStyle/>
          <a:p>
            <a:pPr algn="ctr"/>
            <a:r>
              <a:rPr lang="en-US">
                <a:latin typeface="+mj-lt"/>
              </a:rPr>
              <a:t>Article</a:t>
            </a:r>
          </a:p>
        </p:txBody>
      </p:sp>
      <p:sp>
        <p:nvSpPr>
          <p:cNvPr id="3" name="Content Placeholder 2">
            <a:extLst>
              <a:ext uri="{FF2B5EF4-FFF2-40B4-BE49-F238E27FC236}">
                <a16:creationId xmlns:a16="http://schemas.microsoft.com/office/drawing/2014/main" id="{809457A4-5114-9BF6-85D3-C3671A13AEDB}"/>
              </a:ext>
            </a:extLst>
          </p:cNvPr>
          <p:cNvSpPr>
            <a:spLocks noGrp="1"/>
          </p:cNvSpPr>
          <p:nvPr>
            <p:ph idx="1"/>
          </p:nvPr>
        </p:nvSpPr>
        <p:spPr>
          <a:xfrm>
            <a:off x="406400" y="1253330"/>
            <a:ext cx="7420864" cy="4565649"/>
          </a:xfrm>
        </p:spPr>
        <p:txBody>
          <a:bodyPr vert="horz" lIns="91440" tIns="45720" rIns="91440" bIns="45720" rtlCol="0" anchor="t">
            <a:normAutofit lnSpcReduction="10000"/>
          </a:bodyPr>
          <a:lstStyle/>
          <a:p>
            <a:pPr marL="0" indent="0">
              <a:spcAft>
                <a:spcPts val="600"/>
              </a:spcAft>
              <a:buNone/>
            </a:pPr>
            <a:r>
              <a:rPr lang="en-US">
                <a:latin typeface="+mn-lt"/>
                <a:cs typeface="Arial"/>
              </a:rPr>
              <a:t>As you read, </a:t>
            </a:r>
            <a:r>
              <a:rPr lang="en-US">
                <a:latin typeface="+mn-lt"/>
                <a:cs typeface="Arial"/>
                <a:hlinkClick r:id="rId3"/>
              </a:rPr>
              <a:t>Supporting Three-Dimensional Learning From Students’ Questions About Water With a Storyline Unit</a:t>
            </a:r>
            <a:r>
              <a:rPr lang="en-US">
                <a:latin typeface="+mn-lt"/>
                <a:cs typeface="Arial"/>
              </a:rPr>
              <a:t>, jot your responses to the following questions in the </a:t>
            </a:r>
            <a:r>
              <a:rPr lang="en-US" u="sng">
                <a:latin typeface="+mn-lt"/>
                <a:cs typeface="Arial"/>
              </a:rPr>
              <a:t>Session C: Notes</a:t>
            </a:r>
            <a:r>
              <a:rPr lang="en-US">
                <a:latin typeface="+mn-lt"/>
                <a:cs typeface="Arial"/>
              </a:rPr>
              <a:t> section of your participant packet.</a:t>
            </a:r>
          </a:p>
          <a:p>
            <a:r>
              <a:rPr lang="en-US">
                <a:latin typeface="+mn-lt"/>
                <a:cs typeface="Arial"/>
              </a:rPr>
              <a:t>How was the driving question board used throughout this learning experience as described in the article?</a:t>
            </a:r>
          </a:p>
          <a:p>
            <a:r>
              <a:rPr lang="en-US">
                <a:latin typeface="+mn-lt"/>
                <a:cs typeface="Arial"/>
              </a:rPr>
              <a:t>As the students were navigating through the learning experience, what were the actions of both the teacher and the students?</a:t>
            </a:r>
          </a:p>
          <a:p>
            <a:pPr marL="0" indent="0">
              <a:buNone/>
            </a:pPr>
            <a:endParaRPr lang="en-US">
              <a:cs typeface="Arial"/>
            </a:endParaRPr>
          </a:p>
          <a:p>
            <a:pPr marL="0" indent="0">
              <a:buNone/>
            </a:pPr>
            <a:endParaRPr lang="en-US">
              <a:cs typeface="Arial"/>
            </a:endParaRPr>
          </a:p>
        </p:txBody>
      </p:sp>
      <p:pic>
        <p:nvPicPr>
          <p:cNvPr id="5" name="Picture 4" descr="A screenshot of the article, Supporting Three-Dimensional Learning From Students' Questions About Water With a Storyline Unit for clarity.">
            <a:hlinkClick r:id="rId4"/>
            <a:extLst>
              <a:ext uri="{FF2B5EF4-FFF2-40B4-BE49-F238E27FC236}">
                <a16:creationId xmlns:a16="http://schemas.microsoft.com/office/drawing/2014/main" id="{67DD8219-B183-CCDF-CA40-BA33F0B90218}"/>
              </a:ext>
            </a:extLst>
          </p:cNvPr>
          <p:cNvPicPr>
            <a:picLocks noChangeAspect="1"/>
          </p:cNvPicPr>
          <p:nvPr/>
        </p:nvPicPr>
        <p:blipFill>
          <a:blip r:embed="rId5"/>
          <a:stretch>
            <a:fillRect/>
          </a:stretch>
        </p:blipFill>
        <p:spPr>
          <a:xfrm>
            <a:off x="7922866" y="885825"/>
            <a:ext cx="3659533" cy="4565649"/>
          </a:xfrm>
          <a:prstGeom prst="rect">
            <a:avLst/>
          </a:prstGeom>
          <a:ln w="38100">
            <a:solidFill>
              <a:srgbClr val="007780"/>
            </a:solidFill>
          </a:ln>
        </p:spPr>
      </p:pic>
    </p:spTree>
    <p:extLst>
      <p:ext uri="{BB962C8B-B14F-4D97-AF65-F5344CB8AC3E}">
        <p14:creationId xmlns:p14="http://schemas.microsoft.com/office/powerpoint/2010/main" val="2781924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8EF0-A09F-55FA-61E4-B2FA5BE46372}"/>
              </a:ext>
            </a:extLst>
          </p:cNvPr>
          <p:cNvSpPr>
            <a:spLocks noGrp="1"/>
          </p:cNvSpPr>
          <p:nvPr>
            <p:ph type="title"/>
          </p:nvPr>
        </p:nvSpPr>
        <p:spPr>
          <a:xfrm>
            <a:off x="304798" y="360556"/>
            <a:ext cx="11188701" cy="1325563"/>
          </a:xfrm>
        </p:spPr>
        <p:txBody>
          <a:bodyPr/>
          <a:lstStyle/>
          <a:p>
            <a:r>
              <a:rPr lang="en-US" i="1">
                <a:latin typeface="+mj-lt"/>
                <a:cs typeface="Arial"/>
              </a:rPr>
              <a:t>Kentucky Academic Standards for Science</a:t>
            </a:r>
          </a:p>
        </p:txBody>
      </p:sp>
      <p:sp>
        <p:nvSpPr>
          <p:cNvPr id="3" name="Content Placeholder 2">
            <a:extLst>
              <a:ext uri="{FF2B5EF4-FFF2-40B4-BE49-F238E27FC236}">
                <a16:creationId xmlns:a16="http://schemas.microsoft.com/office/drawing/2014/main" id="{DA0FFCE7-DBD9-E9D2-F68C-2FF26540A9DB}"/>
              </a:ext>
            </a:extLst>
          </p:cNvPr>
          <p:cNvSpPr>
            <a:spLocks noGrp="1"/>
          </p:cNvSpPr>
          <p:nvPr>
            <p:ph idx="1"/>
          </p:nvPr>
        </p:nvSpPr>
        <p:spPr>
          <a:xfrm>
            <a:off x="304800" y="1876425"/>
            <a:ext cx="11188700" cy="4030677"/>
          </a:xfrm>
        </p:spPr>
        <p:txBody>
          <a:bodyPr vert="horz" lIns="91440" tIns="45720" rIns="91440" bIns="45720" rtlCol="0" anchor="t">
            <a:normAutofit/>
          </a:bodyPr>
          <a:lstStyle/>
          <a:p>
            <a:pPr marL="0" indent="0">
              <a:buNone/>
            </a:pPr>
            <a:r>
              <a:rPr lang="en-US" sz="3600">
                <a:latin typeface="Franklin Gothic Book" panose="020B0503020102020204" pitchFamily="34" charset="0"/>
                <a:cs typeface="Arial"/>
              </a:rPr>
              <a:t>When looking at the grade 5 standards, what standards do you think are addressed with this learning experience?</a:t>
            </a:r>
            <a:endParaRPr lang="en-US" sz="3600">
              <a:latin typeface="Franklin Gothic Book" panose="020B0503020102020204" pitchFamily="34" charset="0"/>
            </a:endParaRPr>
          </a:p>
          <a:p>
            <a:pPr marL="0" indent="0">
              <a:buNone/>
            </a:pPr>
            <a:endParaRPr lang="en-US" sz="800">
              <a:latin typeface="Franklin Gothic Book" panose="020B0503020102020204" pitchFamily="34" charset="0"/>
            </a:endParaRPr>
          </a:p>
          <a:p>
            <a:pPr marL="0" indent="0">
              <a:buNone/>
            </a:pPr>
            <a:r>
              <a:rPr lang="en-US" sz="3600" i="1">
                <a:latin typeface="Franklin Gothic Book" panose="020B0503020102020204" pitchFamily="34" charset="0"/>
                <a:cs typeface="Arial"/>
                <a:hlinkClick r:id="rId3"/>
              </a:rPr>
              <a:t>Kentucky Academic Standards for Science</a:t>
            </a:r>
            <a:endParaRPr lang="en-US" sz="3600" i="1">
              <a:latin typeface="Franklin Gothic Book" panose="020B0503020102020204" pitchFamily="34" charset="0"/>
              <a:cs typeface="Arial"/>
            </a:endParaRPr>
          </a:p>
          <a:p>
            <a:endParaRPr lang="en-US"/>
          </a:p>
        </p:txBody>
      </p:sp>
    </p:spTree>
    <p:extLst>
      <p:ext uri="{BB962C8B-B14F-4D97-AF65-F5344CB8AC3E}">
        <p14:creationId xmlns:p14="http://schemas.microsoft.com/office/powerpoint/2010/main" val="210396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68D-7A6A-486E-7807-A4A56A17AE79}"/>
              </a:ext>
            </a:extLst>
          </p:cNvPr>
          <p:cNvSpPr>
            <a:spLocks noGrp="1"/>
          </p:cNvSpPr>
          <p:nvPr>
            <p:ph type="title"/>
          </p:nvPr>
        </p:nvSpPr>
        <p:spPr>
          <a:xfrm>
            <a:off x="326571" y="311705"/>
            <a:ext cx="11462658" cy="1325563"/>
          </a:xfrm>
        </p:spPr>
        <p:txBody>
          <a:bodyPr/>
          <a:lstStyle/>
          <a:p>
            <a:r>
              <a:rPr lang="en-US" i="1">
                <a:latin typeface="+mj-lt"/>
                <a:cs typeface="Arial"/>
              </a:rPr>
              <a:t>Kentucky Academic Standards for Science </a:t>
            </a:r>
            <a:r>
              <a:rPr lang="en-US">
                <a:latin typeface="+mj-lt"/>
                <a:cs typeface="Arial"/>
              </a:rPr>
              <a:t>Addressed in this Resource (1)</a:t>
            </a:r>
            <a:endParaRPr lang="en-US">
              <a:latin typeface="+mj-lt"/>
            </a:endParaRPr>
          </a:p>
        </p:txBody>
      </p:sp>
      <p:sp>
        <p:nvSpPr>
          <p:cNvPr id="3" name="Content Placeholder 2">
            <a:extLst>
              <a:ext uri="{FF2B5EF4-FFF2-40B4-BE49-F238E27FC236}">
                <a16:creationId xmlns:a16="http://schemas.microsoft.com/office/drawing/2014/main" id="{08FE2332-AB84-47F0-D395-AD8567C85E1B}"/>
              </a:ext>
            </a:extLst>
          </p:cNvPr>
          <p:cNvSpPr>
            <a:spLocks noGrp="1"/>
          </p:cNvSpPr>
          <p:nvPr>
            <p:ph idx="1"/>
          </p:nvPr>
        </p:nvSpPr>
        <p:spPr>
          <a:xfrm>
            <a:off x="228081" y="1637268"/>
            <a:ext cx="11887006" cy="4552421"/>
          </a:xfrm>
        </p:spPr>
        <p:txBody>
          <a:bodyPr vert="horz" lIns="91440" tIns="45720" rIns="91440" bIns="45720" rtlCol="0" anchor="t">
            <a:noAutofit/>
          </a:bodyPr>
          <a:lstStyle/>
          <a:p>
            <a:pPr marL="0" indent="0">
              <a:buNone/>
            </a:pPr>
            <a:r>
              <a:rPr lang="en-US" sz="1400" b="1">
                <a:latin typeface="+mn-lt"/>
                <a:cs typeface="Arial"/>
              </a:rPr>
              <a:t>5-PS1-1:</a:t>
            </a:r>
            <a:r>
              <a:rPr lang="en-US" sz="1400">
                <a:latin typeface="+mn-lt"/>
                <a:cs typeface="Arial"/>
              </a:rPr>
              <a:t> Develop a model to describe that matter is made of particles too small to be seen.</a:t>
            </a:r>
          </a:p>
          <a:p>
            <a:pPr marL="0" indent="0">
              <a:buNone/>
            </a:pPr>
            <a:r>
              <a:rPr lang="en-US" sz="1400" b="1">
                <a:latin typeface="+mn-lt"/>
                <a:cs typeface="Arial"/>
              </a:rPr>
              <a:t>5-PS1-2:</a:t>
            </a:r>
            <a:r>
              <a:rPr lang="en-US" sz="1400">
                <a:latin typeface="+mn-lt"/>
                <a:cs typeface="Arial"/>
              </a:rPr>
              <a:t> Measure and graph quantities to provide evidence that regardless of the type of change that occurs when heating, cooling or mixing substances, the total weight of matter is conserved.</a:t>
            </a:r>
          </a:p>
          <a:p>
            <a:pPr marL="0" indent="0">
              <a:buNone/>
            </a:pPr>
            <a:r>
              <a:rPr lang="en-US" sz="1400" b="1">
                <a:latin typeface="+mn-lt"/>
                <a:cs typeface="Arial"/>
              </a:rPr>
              <a:t>5-PS1-3:</a:t>
            </a:r>
            <a:r>
              <a:rPr lang="en-US" sz="1400">
                <a:latin typeface="+mn-lt"/>
                <a:cs typeface="Arial"/>
              </a:rPr>
              <a:t> Make observations and measurements to identify materials based on their properties.</a:t>
            </a:r>
          </a:p>
          <a:p>
            <a:pPr marL="0" indent="0">
              <a:buNone/>
            </a:pPr>
            <a:r>
              <a:rPr lang="en-US" sz="1400" b="1">
                <a:latin typeface="+mn-lt"/>
                <a:cs typeface="Arial"/>
              </a:rPr>
              <a:t>5-PS1-4:</a:t>
            </a:r>
            <a:r>
              <a:rPr lang="en-US" sz="1400">
                <a:latin typeface="+mn-lt"/>
                <a:cs typeface="Arial"/>
              </a:rPr>
              <a:t> Conduct an investigation to determine whether the mixing of two or more substances results in new substances.</a:t>
            </a:r>
          </a:p>
          <a:p>
            <a:pPr marL="0" indent="0">
              <a:buNone/>
            </a:pPr>
            <a:r>
              <a:rPr lang="en-US" sz="1400" b="1">
                <a:latin typeface="+mn-lt"/>
                <a:cs typeface="Arial"/>
              </a:rPr>
              <a:t>5-ESS2-1:</a:t>
            </a:r>
            <a:r>
              <a:rPr lang="en-US" sz="1400">
                <a:latin typeface="+mn-lt"/>
                <a:cs typeface="Arial"/>
              </a:rPr>
              <a:t> Develop a model using an example to describe ways the geosphere, biosphere, hydrosphere and/or atmosphere interact.</a:t>
            </a:r>
          </a:p>
          <a:p>
            <a:pPr marL="0" indent="0">
              <a:buNone/>
            </a:pPr>
            <a:r>
              <a:rPr lang="en-US" sz="1400" b="1">
                <a:latin typeface="+mn-lt"/>
                <a:cs typeface="Arial"/>
              </a:rPr>
              <a:t>5-ESS2-2:</a:t>
            </a:r>
            <a:r>
              <a:rPr lang="en-US" sz="1400">
                <a:latin typeface="+mn-lt"/>
                <a:cs typeface="Arial"/>
              </a:rPr>
              <a:t> Describe and graph the amounts and percentages of salt water and fresh water in various reservoirs to provide evidence about the distribution of water on Earth. </a:t>
            </a:r>
          </a:p>
          <a:p>
            <a:pPr marL="0" indent="0">
              <a:buNone/>
            </a:pPr>
            <a:r>
              <a:rPr lang="en-US" sz="1400" b="1">
                <a:latin typeface="+mn-lt"/>
                <a:cs typeface="Arial"/>
              </a:rPr>
              <a:t>5-ESS3-1:</a:t>
            </a:r>
            <a:r>
              <a:rPr lang="en-US" sz="1400">
                <a:latin typeface="+mn-lt"/>
                <a:cs typeface="Arial"/>
              </a:rPr>
              <a:t> Obtain and combine information about solutions individual communities use to protect the Earth’s resources and environment.*</a:t>
            </a:r>
          </a:p>
          <a:p>
            <a:pPr marL="0" indent="0">
              <a:buNone/>
            </a:pPr>
            <a:r>
              <a:rPr lang="en-US" sz="1400" b="1">
                <a:latin typeface="+mn-lt"/>
                <a:cs typeface="Arial"/>
              </a:rPr>
              <a:t>3-5-ETS1-1:</a:t>
            </a:r>
            <a:r>
              <a:rPr lang="en-US" sz="1400">
                <a:latin typeface="+mn-lt"/>
                <a:cs typeface="Arial"/>
              </a:rPr>
              <a:t> Define a simple design problem reflecting a need or a want that includes specified criteria for success and constraints on materials, time or cost. *</a:t>
            </a:r>
          </a:p>
          <a:p>
            <a:pPr marL="0" indent="0">
              <a:buNone/>
            </a:pPr>
            <a:r>
              <a:rPr lang="en-US" sz="1400" b="1">
                <a:latin typeface="+mn-lt"/>
                <a:cs typeface="Arial"/>
              </a:rPr>
              <a:t>3-5ETS1-2:</a:t>
            </a:r>
            <a:r>
              <a:rPr lang="en-US" sz="1400">
                <a:latin typeface="+mn-lt"/>
                <a:cs typeface="Arial"/>
              </a:rPr>
              <a:t> Generate and compare multiple possible solutions to a problem based on how well each is likely to meet the criteria and constraints of the problem. *</a:t>
            </a:r>
          </a:p>
          <a:p>
            <a:pPr marL="0" indent="0">
              <a:buNone/>
            </a:pPr>
            <a:r>
              <a:rPr lang="en-US" sz="1400" b="1">
                <a:latin typeface="+mn-lt"/>
                <a:cs typeface="Arial"/>
              </a:rPr>
              <a:t>3-5ETS1-3:</a:t>
            </a:r>
            <a:r>
              <a:rPr lang="en-US" sz="1400">
                <a:latin typeface="+mn-lt"/>
                <a:cs typeface="Arial"/>
              </a:rPr>
              <a:t> Plan and carry out fair tests in which variables are controlled and failure points are considered to identify aspects of a model or prototype that can be improved. *</a:t>
            </a:r>
          </a:p>
          <a:p>
            <a:endParaRPr lang="en-US"/>
          </a:p>
        </p:txBody>
      </p:sp>
      <p:sp>
        <p:nvSpPr>
          <p:cNvPr id="5" name="TextBox 4">
            <a:extLst>
              <a:ext uri="{FF2B5EF4-FFF2-40B4-BE49-F238E27FC236}">
                <a16:creationId xmlns:a16="http://schemas.microsoft.com/office/drawing/2014/main" id="{232A6055-674A-1040-23BC-AF9EACB62C3D}"/>
              </a:ext>
            </a:extLst>
          </p:cNvPr>
          <p:cNvSpPr txBox="1"/>
          <p:nvPr/>
        </p:nvSpPr>
        <p:spPr>
          <a:xfrm>
            <a:off x="850900" y="6146185"/>
            <a:ext cx="6525470" cy="400110"/>
          </a:xfrm>
          <a:prstGeom prst="rect">
            <a:avLst/>
          </a:prstGeom>
          <a:noFill/>
        </p:spPr>
        <p:txBody>
          <a:bodyPr wrap="square">
            <a:spAutoFit/>
          </a:bodyPr>
          <a:lstStyle/>
          <a:p>
            <a:pPr marL="0" indent="0">
              <a:buNone/>
            </a:pPr>
            <a:r>
              <a:rPr lang="en-US" sz="2000" i="1">
                <a:solidFill>
                  <a:schemeClr val="bg1"/>
                </a:solidFill>
                <a:cs typeface="Arial"/>
                <a:hlinkClick r:id="rId3">
                  <a:extLst>
                    <a:ext uri="{A12FA001-AC4F-418D-AE19-62706E023703}">
                      <ahyp:hlinkClr xmlns:ahyp="http://schemas.microsoft.com/office/drawing/2018/hyperlinkcolor" val="tx"/>
                    </a:ext>
                  </a:extLst>
                </a:hlinkClick>
              </a:rPr>
              <a:t>Kentucky Academic Standards for Science</a:t>
            </a:r>
            <a:endParaRPr lang="en-US" sz="2000" i="1">
              <a:solidFill>
                <a:schemeClr val="bg1"/>
              </a:solidFill>
              <a:cs typeface="Arial"/>
            </a:endParaRPr>
          </a:p>
        </p:txBody>
      </p:sp>
    </p:spTree>
    <p:extLst>
      <p:ext uri="{BB962C8B-B14F-4D97-AF65-F5344CB8AC3E}">
        <p14:creationId xmlns:p14="http://schemas.microsoft.com/office/powerpoint/2010/main" val="124436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3" y="-124620"/>
            <a:ext cx="12192000" cy="1325563"/>
          </a:xfrm>
          <a:prstGeom prst="rect">
            <a:avLst/>
          </a:prstGeom>
        </p:spPr>
        <p:txBody>
          <a:bodyPr/>
          <a:lstStyle/>
          <a:p>
            <a:pPr algn="ctr"/>
            <a:r>
              <a:rPr lang="en-US">
                <a:latin typeface="+mj-lt"/>
              </a:rPr>
              <a:t>Three-Dimensional Standards (1)</a:t>
            </a:r>
          </a:p>
        </p:txBody>
      </p:sp>
      <p:sp>
        <p:nvSpPr>
          <p:cNvPr id="4" name="Arrow: Pentagon 3">
            <a:extLst>
              <a:ext uri="{FF2B5EF4-FFF2-40B4-BE49-F238E27FC236}">
                <a16:creationId xmlns:a16="http://schemas.microsoft.com/office/drawing/2014/main" id="{C507C02F-0330-2331-2577-07227CED30C8}"/>
              </a:ext>
              <a:ext uri="{C183D7F6-B498-43B3-948B-1728B52AA6E4}">
                <adec:decorative xmlns:adec="http://schemas.microsoft.com/office/drawing/2017/decorative" val="0"/>
              </a:ext>
            </a:extLst>
          </p:cNvPr>
          <p:cNvSpPr/>
          <p:nvPr/>
        </p:nvSpPr>
        <p:spPr>
          <a:xfrm>
            <a:off x="1570079" y="1056614"/>
            <a:ext cx="4091196" cy="1779705"/>
          </a:xfrm>
          <a:prstGeom prst="homePlat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cs typeface="Arial" panose="020B0604020202020204" pitchFamily="34" charset="0"/>
              </a:rPr>
              <a:t>Practices describe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cs typeface="Arial" panose="020B0604020202020204" pitchFamily="34" charset="0"/>
              </a:rPr>
              <a:t>behaviors scientists and engineers engage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cs typeface="Arial" panose="020B0604020202020204" pitchFamily="34" charset="0"/>
              </a:rPr>
              <a:t>“What students DO”</a:t>
            </a:r>
          </a:p>
        </p:txBody>
      </p:sp>
      <p:sp>
        <p:nvSpPr>
          <p:cNvPr id="5" name="Arrow: Pentagon 4">
            <a:extLst>
              <a:ext uri="{FF2B5EF4-FFF2-40B4-BE49-F238E27FC236}">
                <a16:creationId xmlns:a16="http://schemas.microsoft.com/office/drawing/2014/main" id="{4427713F-FF51-8B5E-0458-E53ECF67F6D1}"/>
              </a:ext>
            </a:extLst>
          </p:cNvPr>
          <p:cNvSpPr/>
          <p:nvPr/>
        </p:nvSpPr>
        <p:spPr>
          <a:xfrm>
            <a:off x="1582493" y="2848822"/>
            <a:ext cx="4078782" cy="1871147"/>
          </a:xfrm>
          <a:prstGeom prst="homePlate">
            <a:avLst/>
          </a:prstGeom>
          <a:solidFill>
            <a:srgbClr val="C0571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98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cs typeface="Arial" panose="020B0604020202020204" pitchFamily="34" charset="0"/>
              </a:rPr>
              <a:t>Disciplinary core ideas d</a:t>
            </a:r>
            <a:r>
              <a:rPr kumimoji="0" lang="en-US" sz="2000" b="1" i="0" u="none" strike="noStrike" kern="1200" cap="none" spc="0" normalizeH="0" baseline="0" noProof="0">
                <a:ln>
                  <a:noFill/>
                </a:ln>
                <a:solidFill>
                  <a:schemeClr val="bg1"/>
                </a:solidFill>
                <a:effectLst/>
                <a:uLnTx/>
                <a:uFillTx/>
                <a:cs typeface="Arial" panose="020B0604020202020204" pitchFamily="34" charset="0"/>
              </a:rPr>
              <a:t>escribe the core ideas in the science disciplines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bg1"/>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cs typeface="Arial" panose="020B0604020202020204" pitchFamily="34" charset="0"/>
              </a:rPr>
              <a:t>“What the students KNOW”</a:t>
            </a:r>
            <a:endParaRPr kumimoji="0" lang="en-US" sz="2400" b="1" i="0" u="none" strike="noStrike" kern="1200" cap="none" spc="0" normalizeH="0" baseline="0" noProof="0">
              <a:ln>
                <a:noFill/>
              </a:ln>
              <a:solidFill>
                <a:schemeClr val="bg1"/>
              </a:solidFill>
              <a:effectLst/>
              <a:uLnTx/>
              <a:uFillTx/>
              <a:cs typeface="Arial" panose="020B0604020202020204" pitchFamily="34" charset="0"/>
            </a:endParaRPr>
          </a:p>
        </p:txBody>
      </p:sp>
      <p:sp>
        <p:nvSpPr>
          <p:cNvPr id="6" name="Arrow: Pentagon 5">
            <a:extLst>
              <a:ext uri="{FF2B5EF4-FFF2-40B4-BE49-F238E27FC236}">
                <a16:creationId xmlns:a16="http://schemas.microsoft.com/office/drawing/2014/main" id="{BD820BB9-2C61-08C1-0609-A2F224B3FDBD}"/>
              </a:ext>
            </a:extLst>
          </p:cNvPr>
          <p:cNvSpPr/>
          <p:nvPr/>
        </p:nvSpPr>
        <p:spPr>
          <a:xfrm>
            <a:off x="1582493" y="4732472"/>
            <a:ext cx="4078782" cy="1872454"/>
          </a:xfrm>
          <a:prstGeom prst="homePlate">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cs typeface="Arial" panose="020B0604020202020204" pitchFamily="34" charset="0"/>
              </a:rPr>
              <a:t>The crosscutting concepts describe concepts linking the different domains of science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cs typeface="Arial" panose="020B0604020202020204" pitchFamily="34" charset="0"/>
              </a:rPr>
              <a:t>“How the students think”</a:t>
            </a:r>
          </a:p>
        </p:txBody>
      </p:sp>
      <p:pic>
        <p:nvPicPr>
          <p:cNvPr id="8" name="Picture 7" descr="A triangle depicting the three dimensions of the science standards: disciplinary core ideas, practices, and crosscutting concepts.">
            <a:extLst>
              <a:ext uri="{FF2B5EF4-FFF2-40B4-BE49-F238E27FC236}">
                <a16:creationId xmlns:a16="http://schemas.microsoft.com/office/drawing/2014/main" id="{89C90F5D-598D-B852-B959-CDB020F9BAF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38370" y="989532"/>
            <a:ext cx="4517886" cy="4581668"/>
          </a:xfrm>
          <a:prstGeom prst="rect">
            <a:avLst/>
          </a:prstGeom>
          <a:effectLst>
            <a:softEdge rad="254000"/>
          </a:effectLst>
        </p:spPr>
      </p:pic>
    </p:spTree>
    <p:extLst>
      <p:ext uri="{BB962C8B-B14F-4D97-AF65-F5344CB8AC3E}">
        <p14:creationId xmlns:p14="http://schemas.microsoft.com/office/powerpoint/2010/main" val="4195096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41966-F2A0-7A03-5CC8-7B412E82D6E4}"/>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87364-07AE-3109-CCBC-C87AC84A0E2D}"/>
              </a:ext>
            </a:extLst>
          </p:cNvPr>
          <p:cNvSpPr>
            <a:spLocks noGrp="1"/>
          </p:cNvSpPr>
          <p:nvPr>
            <p:ph type="title" idx="4294967295"/>
          </p:nvPr>
        </p:nvSpPr>
        <p:spPr>
          <a:xfrm>
            <a:off x="1738313" y="-74468"/>
            <a:ext cx="8596313" cy="969818"/>
          </a:xfrm>
          <a:prstGeom prst="rect">
            <a:avLst/>
          </a:prstGeom>
        </p:spPr>
        <p:txBody>
          <a:bodyPr/>
          <a:lstStyle/>
          <a:p>
            <a:r>
              <a:rPr lang="en-US">
                <a:latin typeface="+mj-lt"/>
              </a:rPr>
              <a:t>Three-Dimensional Standards (2)</a:t>
            </a:r>
          </a:p>
        </p:txBody>
      </p:sp>
      <p:pic>
        <p:nvPicPr>
          <p:cNvPr id="4" name="Picture 3" descr="A diagram of a rope with 3 strands of cord. Each strand represents each of the three dimensions. The three strands woven together makes this cord stronger. This is similar to science instruction. When the three dimensions are woven together in a way that supports students in figuring out a phenomenon, the instruction is stronger. ">
            <a:extLst>
              <a:ext uri="{FF2B5EF4-FFF2-40B4-BE49-F238E27FC236}">
                <a16:creationId xmlns:a16="http://schemas.microsoft.com/office/drawing/2014/main" id="{5A594968-41B2-5B22-EB3D-A96CFCAF9FF5}"/>
              </a:ext>
            </a:extLst>
          </p:cNvPr>
          <p:cNvPicPr>
            <a:picLocks noChangeAspect="1"/>
          </p:cNvPicPr>
          <p:nvPr/>
        </p:nvPicPr>
        <p:blipFill>
          <a:blip r:embed="rId3"/>
          <a:stretch>
            <a:fillRect/>
          </a:stretch>
        </p:blipFill>
        <p:spPr>
          <a:xfrm>
            <a:off x="276660" y="1371600"/>
            <a:ext cx="2923306" cy="4781550"/>
          </a:xfrm>
          <a:prstGeom prst="rect">
            <a:avLst/>
          </a:prstGeom>
        </p:spPr>
      </p:pic>
      <p:graphicFrame>
        <p:nvGraphicFramePr>
          <p:cNvPr id="5" name="Table 5">
            <a:extLst>
              <a:ext uri="{FF2B5EF4-FFF2-40B4-BE49-F238E27FC236}">
                <a16:creationId xmlns:a16="http://schemas.microsoft.com/office/drawing/2014/main" id="{AD3B041E-36FF-B93C-B764-38B41303CF50}"/>
              </a:ext>
            </a:extLst>
          </p:cNvPr>
          <p:cNvGraphicFramePr>
            <a:graphicFrameLocks noGrp="1"/>
          </p:cNvGraphicFramePr>
          <p:nvPr>
            <p:extLst>
              <p:ext uri="{D42A27DB-BD31-4B8C-83A1-F6EECF244321}">
                <p14:modId xmlns:p14="http://schemas.microsoft.com/office/powerpoint/2010/main" val="1772148054"/>
              </p:ext>
            </p:extLst>
          </p:nvPr>
        </p:nvGraphicFramePr>
        <p:xfrm>
          <a:off x="3705225" y="895350"/>
          <a:ext cx="7866054" cy="5273778"/>
        </p:xfrm>
        <a:graphic>
          <a:graphicData uri="http://schemas.openxmlformats.org/drawingml/2006/table">
            <a:tbl>
              <a:tblPr firstRow="1" bandRow="1">
                <a:tableStyleId>{5C22544A-7EE6-4342-B048-85BDC9FD1C3A}</a:tableStyleId>
              </a:tblPr>
              <a:tblGrid>
                <a:gridCol w="2622018">
                  <a:extLst>
                    <a:ext uri="{9D8B030D-6E8A-4147-A177-3AD203B41FA5}">
                      <a16:colId xmlns:a16="http://schemas.microsoft.com/office/drawing/2014/main" val="1033161761"/>
                    </a:ext>
                  </a:extLst>
                </a:gridCol>
                <a:gridCol w="2622018">
                  <a:extLst>
                    <a:ext uri="{9D8B030D-6E8A-4147-A177-3AD203B41FA5}">
                      <a16:colId xmlns:a16="http://schemas.microsoft.com/office/drawing/2014/main" val="1160744146"/>
                    </a:ext>
                  </a:extLst>
                </a:gridCol>
                <a:gridCol w="2622018">
                  <a:extLst>
                    <a:ext uri="{9D8B030D-6E8A-4147-A177-3AD203B41FA5}">
                      <a16:colId xmlns:a16="http://schemas.microsoft.com/office/drawing/2014/main" val="2900604725"/>
                    </a:ext>
                  </a:extLst>
                </a:gridCol>
              </a:tblGrid>
              <a:tr h="628692">
                <a:tc>
                  <a:txBody>
                    <a:bodyPr/>
                    <a:lstStyle/>
                    <a:p>
                      <a:r>
                        <a:rPr lang="en-US">
                          <a:latin typeface="+mn-lt"/>
                          <a:cs typeface="Arial" panose="020B0604020202020204" pitchFamily="34" charset="0"/>
                        </a:rPr>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solidFill>
                            <a:srgbClr val="FFFFFF"/>
                          </a:solidFill>
                          <a:latin typeface="+mn-lt"/>
                          <a:cs typeface="Arial"/>
                        </a:rPr>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5711"/>
                    </a:solidFill>
                  </a:tcPr>
                </a:tc>
                <a:tc>
                  <a:txBody>
                    <a:bodyPr/>
                    <a:lstStyle/>
                    <a:p>
                      <a:r>
                        <a:rPr lang="en-US">
                          <a:latin typeface="+mn-lt"/>
                          <a:cs typeface="Arial" panose="020B0604020202020204" pitchFamily="34" charset="0"/>
                        </a:rPr>
                        <a:t>Cross 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extLst>
                  <a:ext uri="{0D108BD9-81ED-4DB2-BD59-A6C34878D82A}">
                    <a16:rowId xmlns:a16="http://schemas.microsoft.com/office/drawing/2014/main" val="1283113999"/>
                  </a:ext>
                </a:extLst>
              </a:tr>
              <a:tr h="4633698">
                <a:tc>
                  <a:txBody>
                    <a:bodyPr/>
                    <a:lstStyle/>
                    <a:p>
                      <a:r>
                        <a:rPr lang="en-US" sz="1200" b="1">
                          <a:latin typeface="+mn-lt"/>
                          <a:cs typeface="Arial" panose="020B0604020202020204" pitchFamily="34" charset="0"/>
                        </a:rPr>
                        <a:t>Asking questions or defining problems</a:t>
                      </a:r>
                    </a:p>
                    <a:p>
                      <a:endParaRPr lang="en-US" sz="1200" b="1">
                        <a:latin typeface="+mn-lt"/>
                        <a:cs typeface="Arial" panose="020B0604020202020204" pitchFamily="34" charset="0"/>
                      </a:endParaRPr>
                    </a:p>
                    <a:p>
                      <a:r>
                        <a:rPr lang="en-US" sz="1200" b="1">
                          <a:latin typeface="+mn-lt"/>
                          <a:cs typeface="Arial" panose="020B0604020202020204" pitchFamily="34" charset="0"/>
                        </a:rPr>
                        <a:t>Developing and using models</a:t>
                      </a:r>
                    </a:p>
                    <a:p>
                      <a:endParaRPr lang="en-US" sz="1200" b="1">
                        <a:latin typeface="+mn-lt"/>
                        <a:cs typeface="Arial" panose="020B0604020202020204" pitchFamily="34" charset="0"/>
                      </a:endParaRPr>
                    </a:p>
                    <a:p>
                      <a:r>
                        <a:rPr lang="en-US" sz="1200" b="1">
                          <a:latin typeface="+mn-lt"/>
                          <a:cs typeface="Arial" panose="020B0604020202020204" pitchFamily="34" charset="0"/>
                        </a:rPr>
                        <a:t>Planning and carrying out investigations</a:t>
                      </a:r>
                    </a:p>
                    <a:p>
                      <a:endParaRPr lang="en-US" sz="1200" b="1">
                        <a:latin typeface="+mn-lt"/>
                        <a:cs typeface="Arial" panose="020B0604020202020204" pitchFamily="34" charset="0"/>
                      </a:endParaRPr>
                    </a:p>
                    <a:p>
                      <a:r>
                        <a:rPr lang="en-US" sz="1200" b="1">
                          <a:latin typeface="+mn-lt"/>
                          <a:cs typeface="Arial" panose="020B0604020202020204" pitchFamily="34" charset="0"/>
                        </a:rPr>
                        <a:t>Analyzing and interpreting data</a:t>
                      </a:r>
                    </a:p>
                    <a:p>
                      <a:endParaRPr lang="en-US" sz="1200" b="1">
                        <a:latin typeface="+mn-lt"/>
                        <a:cs typeface="Arial" panose="020B0604020202020204" pitchFamily="34" charset="0"/>
                      </a:endParaRPr>
                    </a:p>
                    <a:p>
                      <a:r>
                        <a:rPr lang="en-US" sz="1200" b="1">
                          <a:latin typeface="+mn-lt"/>
                          <a:cs typeface="Arial" panose="020B0604020202020204" pitchFamily="34" charset="0"/>
                        </a:rPr>
                        <a:t>Using mathematics and computational thinking</a:t>
                      </a:r>
                    </a:p>
                    <a:p>
                      <a:endParaRPr lang="en-US" sz="1200" b="1">
                        <a:latin typeface="+mn-lt"/>
                        <a:cs typeface="Arial" panose="020B0604020202020204" pitchFamily="34" charset="0"/>
                      </a:endParaRPr>
                    </a:p>
                    <a:p>
                      <a:r>
                        <a:rPr lang="en-US" sz="1200" b="1">
                          <a:latin typeface="+mn-lt"/>
                          <a:cs typeface="Arial" panose="020B0604020202020204" pitchFamily="34" charset="0"/>
                        </a:rPr>
                        <a:t>Constructing explanations and designing solutions</a:t>
                      </a:r>
                    </a:p>
                    <a:p>
                      <a:endParaRPr lang="en-US" sz="1200" b="1">
                        <a:latin typeface="+mn-lt"/>
                        <a:cs typeface="Arial" panose="020B0604020202020204" pitchFamily="34" charset="0"/>
                      </a:endParaRPr>
                    </a:p>
                    <a:p>
                      <a:r>
                        <a:rPr lang="en-US" sz="1200" b="1">
                          <a:latin typeface="+mn-lt"/>
                          <a:cs typeface="Arial" panose="020B0604020202020204" pitchFamily="34" charset="0"/>
                        </a:rPr>
                        <a:t>Engaging in argument from evidence</a:t>
                      </a:r>
                    </a:p>
                    <a:p>
                      <a:endParaRPr lang="en-US" sz="1200" b="1">
                        <a:latin typeface="+mn-lt"/>
                        <a:cs typeface="Arial" panose="020B0604020202020204" pitchFamily="34" charset="0"/>
                      </a:endParaRPr>
                    </a:p>
                    <a:p>
                      <a:r>
                        <a:rPr lang="en-US" sz="1200" b="1">
                          <a:latin typeface="+mn-lt"/>
                          <a:cs typeface="Arial" panose="020B0604020202020204" pitchFamily="34" charset="0"/>
                        </a:rPr>
                        <a:t>Obtaining, evaluating and communicating information</a:t>
                      </a:r>
                    </a:p>
                    <a:p>
                      <a:endParaRPr lang="en-US" sz="1100">
                        <a:latin typeface="+mn-lt"/>
                        <a:cs typeface="Arial" panose="020B0604020202020204" pitchFamily="34" charset="0"/>
                      </a:endParaRPr>
                    </a:p>
                    <a:p>
                      <a:endParaRPr lang="en-US" sz="110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latin typeface="+mn-lt"/>
                          <a:cs typeface="Arial" panose="020B0604020202020204" pitchFamily="34" charset="0"/>
                        </a:rPr>
                        <a:t>Physical Sciences: </a:t>
                      </a:r>
                    </a:p>
                    <a:p>
                      <a:r>
                        <a:rPr lang="en-US" sz="1100">
                          <a:latin typeface="+mn-lt"/>
                          <a:cs typeface="Arial" panose="020B0604020202020204" pitchFamily="34" charset="0"/>
                        </a:rPr>
                        <a:t>     (PS1) Matter and Its Interactions </a:t>
                      </a:r>
                    </a:p>
                    <a:p>
                      <a:r>
                        <a:rPr lang="en-US" sz="1100">
                          <a:latin typeface="+mn-lt"/>
                          <a:cs typeface="Arial" panose="020B0604020202020204" pitchFamily="34" charset="0"/>
                        </a:rPr>
                        <a:t>     (PS2) Motion and Stability: Forces</a:t>
                      </a:r>
                    </a:p>
                    <a:p>
                      <a:r>
                        <a:rPr lang="en-US" sz="1100">
                          <a:latin typeface="+mn-lt"/>
                          <a:cs typeface="Arial" panose="020B0604020202020204" pitchFamily="34" charset="0"/>
                        </a:rPr>
                        <a:t>               and Interactions </a:t>
                      </a:r>
                    </a:p>
                    <a:p>
                      <a:r>
                        <a:rPr lang="en-US" sz="1100">
                          <a:latin typeface="+mn-lt"/>
                          <a:cs typeface="Arial" panose="020B0604020202020204" pitchFamily="34" charset="0"/>
                        </a:rPr>
                        <a:t>     (PS3) Energy </a:t>
                      </a:r>
                    </a:p>
                    <a:p>
                      <a:r>
                        <a:rPr lang="en-US" sz="1100">
                          <a:latin typeface="+mn-lt"/>
                          <a:cs typeface="Arial" panose="020B0604020202020204" pitchFamily="34" charset="0"/>
                        </a:rPr>
                        <a:t>     (PS4) Waves</a:t>
                      </a:r>
                    </a:p>
                    <a:p>
                      <a:endParaRPr lang="en-US" sz="1100">
                        <a:latin typeface="+mn-lt"/>
                        <a:cs typeface="Arial" panose="020B0604020202020204" pitchFamily="34" charset="0"/>
                      </a:endParaRPr>
                    </a:p>
                    <a:p>
                      <a:r>
                        <a:rPr lang="en-US" sz="1200" b="1">
                          <a:latin typeface="+mn-lt"/>
                          <a:cs typeface="Arial" panose="020B0604020202020204" pitchFamily="34" charset="0"/>
                        </a:rPr>
                        <a:t>Life Sciences: </a:t>
                      </a:r>
                    </a:p>
                    <a:p>
                      <a:r>
                        <a:rPr lang="en-US" sz="1100">
                          <a:latin typeface="+mn-lt"/>
                          <a:cs typeface="Arial" panose="020B0604020202020204" pitchFamily="34" charset="0"/>
                        </a:rPr>
                        <a:t>     (LS1) Molecules to Organisms </a:t>
                      </a:r>
                    </a:p>
                    <a:p>
                      <a:r>
                        <a:rPr lang="en-US" sz="1100">
                          <a:latin typeface="+mn-lt"/>
                          <a:cs typeface="Arial" panose="020B0604020202020204" pitchFamily="34" charset="0"/>
                        </a:rPr>
                        <a:t>     (LS2) Ecosystems </a:t>
                      </a:r>
                    </a:p>
                    <a:p>
                      <a:r>
                        <a:rPr lang="en-US" sz="1100">
                          <a:latin typeface="+mn-lt"/>
                          <a:cs typeface="Arial" panose="020B0604020202020204" pitchFamily="34" charset="0"/>
                        </a:rPr>
                        <a:t>     (LS3) Heredity </a:t>
                      </a:r>
                    </a:p>
                    <a:p>
                      <a:r>
                        <a:rPr lang="en-US" sz="1100">
                          <a:latin typeface="+mn-lt"/>
                          <a:cs typeface="Arial" panose="020B0604020202020204" pitchFamily="34" charset="0"/>
                        </a:rPr>
                        <a:t>     (LS4) Biological Evolution</a:t>
                      </a:r>
                    </a:p>
                    <a:p>
                      <a:endParaRPr lang="en-US" sz="1100">
                        <a:latin typeface="+mn-lt"/>
                        <a:cs typeface="Arial" panose="020B0604020202020204" pitchFamily="34" charset="0"/>
                      </a:endParaRPr>
                    </a:p>
                    <a:p>
                      <a:r>
                        <a:rPr lang="en-US" sz="1200" b="1">
                          <a:latin typeface="+mn-lt"/>
                          <a:cs typeface="Arial" panose="020B0604020202020204" pitchFamily="34" charset="0"/>
                        </a:rPr>
                        <a:t>Earth and Space Sciences: </a:t>
                      </a:r>
                    </a:p>
                    <a:p>
                      <a:r>
                        <a:rPr lang="en-US" sz="1100">
                          <a:latin typeface="+mn-lt"/>
                          <a:cs typeface="Arial" panose="020B0604020202020204" pitchFamily="34" charset="0"/>
                        </a:rPr>
                        <a:t>     (ESS1) Earth’s Place in the </a:t>
                      </a:r>
                    </a:p>
                    <a:p>
                      <a:r>
                        <a:rPr lang="en-US" sz="1100">
                          <a:latin typeface="+mn-lt"/>
                          <a:cs typeface="Arial" panose="020B0604020202020204" pitchFamily="34" charset="0"/>
                        </a:rPr>
                        <a:t>                 Universe</a:t>
                      </a:r>
                    </a:p>
                    <a:p>
                      <a:r>
                        <a:rPr lang="en-US" sz="1100">
                          <a:latin typeface="+mn-lt"/>
                          <a:cs typeface="Arial" panose="020B0604020202020204" pitchFamily="34" charset="0"/>
                        </a:rPr>
                        <a:t>     (ESS2) Earth’s Systems </a:t>
                      </a:r>
                    </a:p>
                    <a:p>
                      <a:r>
                        <a:rPr lang="en-US" sz="1100">
                          <a:latin typeface="+mn-lt"/>
                          <a:cs typeface="Arial" panose="020B0604020202020204" pitchFamily="34" charset="0"/>
                        </a:rPr>
                        <a:t>     (ESS3) Earth and Human Activity</a:t>
                      </a:r>
                    </a:p>
                    <a:p>
                      <a:endParaRPr lang="en-US" sz="1100">
                        <a:latin typeface="+mn-lt"/>
                        <a:cs typeface="Arial" panose="020B0604020202020204" pitchFamily="34" charset="0"/>
                      </a:endParaRPr>
                    </a:p>
                    <a:p>
                      <a:r>
                        <a:rPr lang="en-US" sz="1200" b="1">
                          <a:latin typeface="+mn-lt"/>
                          <a:cs typeface="Arial" panose="020B0604020202020204" pitchFamily="34" charset="0"/>
                        </a:rPr>
                        <a:t>Engineering Design: </a:t>
                      </a:r>
                    </a:p>
                    <a:p>
                      <a:r>
                        <a:rPr lang="en-US" sz="1100">
                          <a:latin typeface="+mn-lt"/>
                          <a:cs typeface="Arial" panose="020B0604020202020204" pitchFamily="34" charset="0"/>
                        </a:rPr>
                        <a:t>     (ETS1.A) Defining and Delimiting</a:t>
                      </a:r>
                    </a:p>
                    <a:p>
                      <a:r>
                        <a:rPr lang="en-US" sz="1100">
                          <a:latin typeface="+mn-lt"/>
                          <a:cs typeface="Arial" panose="020B0604020202020204" pitchFamily="34" charset="0"/>
                        </a:rPr>
                        <a:t>                    an Engineering Problem</a:t>
                      </a:r>
                    </a:p>
                    <a:p>
                      <a:r>
                        <a:rPr lang="en-US" sz="1100">
                          <a:latin typeface="+mn-lt"/>
                          <a:cs typeface="Arial" panose="020B0604020202020204" pitchFamily="34" charset="0"/>
                        </a:rPr>
                        <a:t>     (ETS1.B) Developing Possible </a:t>
                      </a:r>
                    </a:p>
                    <a:p>
                      <a:r>
                        <a:rPr lang="en-US" sz="1100">
                          <a:latin typeface="+mn-lt"/>
                          <a:cs typeface="Arial" panose="020B0604020202020204" pitchFamily="34" charset="0"/>
                        </a:rPr>
                        <a:t>                    Solutions </a:t>
                      </a:r>
                    </a:p>
                    <a:p>
                      <a:r>
                        <a:rPr lang="en-US" sz="1100">
                          <a:latin typeface="+mn-lt"/>
                          <a:cs typeface="Arial" panose="020B0604020202020204" pitchFamily="34" charset="0"/>
                        </a:rPr>
                        <a:t>     (ETS1.B) Optimizing the Design</a:t>
                      </a:r>
                    </a:p>
                    <a:p>
                      <a:r>
                        <a:rPr lang="en-US" sz="1100">
                          <a:latin typeface="+mn-lt"/>
                          <a:cs typeface="Arial" panose="020B0604020202020204" pitchFamily="34" charset="0"/>
                        </a:rPr>
                        <a:t>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latin typeface="+mn-lt"/>
                          <a:cs typeface="Arial" panose="020B0604020202020204" pitchFamily="34" charset="0"/>
                        </a:rPr>
                        <a:t>Patterns</a:t>
                      </a:r>
                    </a:p>
                    <a:p>
                      <a:endParaRPr lang="en-US" sz="1200" b="1">
                        <a:latin typeface="+mn-lt"/>
                        <a:cs typeface="Arial" panose="020B0604020202020204" pitchFamily="34" charset="0"/>
                      </a:endParaRPr>
                    </a:p>
                    <a:p>
                      <a:r>
                        <a:rPr lang="en-US" sz="1200" b="1">
                          <a:latin typeface="+mn-lt"/>
                          <a:cs typeface="Arial" panose="020B0604020202020204" pitchFamily="34" charset="0"/>
                        </a:rPr>
                        <a:t>Cause and effect mechanisms and explanation</a:t>
                      </a:r>
                    </a:p>
                    <a:p>
                      <a:endParaRPr lang="en-US" sz="1200" b="1">
                        <a:latin typeface="+mn-lt"/>
                        <a:cs typeface="Arial" panose="020B0604020202020204" pitchFamily="34" charset="0"/>
                      </a:endParaRPr>
                    </a:p>
                    <a:p>
                      <a:r>
                        <a:rPr lang="en-US" sz="1200" b="1">
                          <a:latin typeface="+mn-lt"/>
                          <a:cs typeface="Arial" panose="020B0604020202020204" pitchFamily="34" charset="0"/>
                        </a:rPr>
                        <a:t>Scale, proportion and quantity</a:t>
                      </a:r>
                    </a:p>
                    <a:p>
                      <a:endParaRPr lang="en-US" sz="1200" b="1">
                        <a:latin typeface="+mn-lt"/>
                        <a:cs typeface="Arial" panose="020B0604020202020204" pitchFamily="34" charset="0"/>
                      </a:endParaRPr>
                    </a:p>
                    <a:p>
                      <a:r>
                        <a:rPr lang="en-US" sz="1200" b="1">
                          <a:latin typeface="+mn-lt"/>
                          <a:cs typeface="Arial" panose="020B0604020202020204" pitchFamily="34" charset="0"/>
                        </a:rPr>
                        <a:t>Systems and system models</a:t>
                      </a:r>
                    </a:p>
                    <a:p>
                      <a:endParaRPr lang="en-US" sz="1200" b="1">
                        <a:latin typeface="+mn-lt"/>
                        <a:cs typeface="Arial" panose="020B0604020202020204" pitchFamily="34" charset="0"/>
                      </a:endParaRPr>
                    </a:p>
                    <a:p>
                      <a:r>
                        <a:rPr lang="en-US" sz="1200" b="1">
                          <a:latin typeface="+mn-lt"/>
                          <a:cs typeface="Arial" panose="020B0604020202020204" pitchFamily="34" charset="0"/>
                        </a:rPr>
                        <a:t>Energy and matter flows, cycles and conservation</a:t>
                      </a:r>
                    </a:p>
                    <a:p>
                      <a:endParaRPr lang="en-US" sz="1200" b="1">
                        <a:latin typeface="+mn-lt"/>
                        <a:cs typeface="Arial" panose="020B0604020202020204" pitchFamily="34" charset="0"/>
                      </a:endParaRPr>
                    </a:p>
                    <a:p>
                      <a:r>
                        <a:rPr lang="en-US" sz="1200" b="1">
                          <a:latin typeface="+mn-lt"/>
                          <a:cs typeface="Arial" panose="020B0604020202020204" pitchFamily="34" charset="0"/>
                        </a:rPr>
                        <a:t>Structure and function</a:t>
                      </a:r>
                    </a:p>
                    <a:p>
                      <a:endParaRPr lang="en-US" sz="1200" b="1">
                        <a:latin typeface="+mn-lt"/>
                        <a:cs typeface="Arial" panose="020B0604020202020204" pitchFamily="34" charset="0"/>
                      </a:endParaRPr>
                    </a:p>
                    <a:p>
                      <a:r>
                        <a:rPr lang="en-US" sz="1200" b="1">
                          <a:latin typeface="+mn-lt"/>
                          <a:cs typeface="Arial" panose="020B0604020202020204" pitchFamily="34" charset="0"/>
                        </a:rPr>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pic>
        <p:nvPicPr>
          <p:cNvPr id="6" name="Picture 5" descr="Kentucky Department of Education Logo&#10;">
            <a:extLst>
              <a:ext uri="{FF2B5EF4-FFF2-40B4-BE49-F238E27FC236}">
                <a16:creationId xmlns:a16="http://schemas.microsoft.com/office/drawing/2014/main" id="{3B4E5F10-718F-164A-D5DB-A707DC6526EB}"/>
              </a:ext>
            </a:extLst>
          </p:cNvPr>
          <p:cNvPicPr>
            <a:picLocks noChangeAspect="1"/>
          </p:cNvPicPr>
          <p:nvPr/>
        </p:nvPicPr>
        <p:blipFill>
          <a:blip r:embed="rId4"/>
          <a:stretch>
            <a:fillRect/>
          </a:stretch>
        </p:blipFill>
        <p:spPr>
          <a:xfrm>
            <a:off x="9046029" y="6200622"/>
            <a:ext cx="3031671" cy="657378"/>
          </a:xfrm>
          <a:prstGeom prst="rect">
            <a:avLst/>
          </a:prstGeom>
        </p:spPr>
      </p:pic>
    </p:spTree>
    <p:extLst>
      <p:ext uri="{BB962C8B-B14F-4D97-AF65-F5344CB8AC3E}">
        <p14:creationId xmlns:p14="http://schemas.microsoft.com/office/powerpoint/2010/main" val="2032190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68D-7A6A-486E-7807-A4A56A17AE79}"/>
              </a:ext>
            </a:extLst>
          </p:cNvPr>
          <p:cNvSpPr>
            <a:spLocks noGrp="1"/>
          </p:cNvSpPr>
          <p:nvPr>
            <p:ph type="title"/>
          </p:nvPr>
        </p:nvSpPr>
        <p:spPr>
          <a:xfrm>
            <a:off x="304993" y="299983"/>
            <a:ext cx="10891337" cy="1390706"/>
          </a:xfrm>
        </p:spPr>
        <p:txBody>
          <a:bodyPr/>
          <a:lstStyle/>
          <a:p>
            <a:pPr algn="ctr"/>
            <a:r>
              <a:rPr lang="en-US" i="1">
                <a:latin typeface="+mj-lt"/>
                <a:cs typeface="Arial"/>
              </a:rPr>
              <a:t>Kentucky Academic Standards for Science </a:t>
            </a:r>
            <a:r>
              <a:rPr lang="en-US">
                <a:latin typeface="+mj-lt"/>
                <a:cs typeface="Arial"/>
              </a:rPr>
              <a:t>Addressed in this Resource (2)</a:t>
            </a:r>
            <a:endParaRPr lang="en-US">
              <a:latin typeface="+mj-lt"/>
            </a:endParaRPr>
          </a:p>
        </p:txBody>
      </p:sp>
      <p:sp>
        <p:nvSpPr>
          <p:cNvPr id="3" name="Content Placeholder 2">
            <a:extLst>
              <a:ext uri="{FF2B5EF4-FFF2-40B4-BE49-F238E27FC236}">
                <a16:creationId xmlns:a16="http://schemas.microsoft.com/office/drawing/2014/main" id="{08FE2332-AB84-47F0-D395-AD8567C85E1B}"/>
              </a:ext>
            </a:extLst>
          </p:cNvPr>
          <p:cNvSpPr>
            <a:spLocks noGrp="1"/>
          </p:cNvSpPr>
          <p:nvPr>
            <p:ph idx="1"/>
          </p:nvPr>
        </p:nvSpPr>
        <p:spPr>
          <a:xfrm>
            <a:off x="304994" y="1636265"/>
            <a:ext cx="11887006" cy="4552421"/>
          </a:xfrm>
        </p:spPr>
        <p:txBody>
          <a:bodyPr vert="horz" lIns="91440" tIns="45720" rIns="91440" bIns="45720" rtlCol="0" anchor="t">
            <a:noAutofit/>
          </a:bodyPr>
          <a:lstStyle/>
          <a:p>
            <a:pPr marL="0" indent="0">
              <a:buNone/>
            </a:pPr>
            <a:r>
              <a:rPr lang="en-US" sz="2200" b="1">
                <a:latin typeface="+mn-lt"/>
                <a:cs typeface="Arial"/>
              </a:rPr>
              <a:t>5-PS1-1:</a:t>
            </a:r>
            <a:r>
              <a:rPr lang="en-US" sz="2200">
                <a:latin typeface="+mn-lt"/>
                <a:cs typeface="Arial"/>
              </a:rPr>
              <a:t> </a:t>
            </a:r>
            <a:r>
              <a:rPr lang="en-US" sz="2200">
                <a:solidFill>
                  <a:schemeClr val="tx1"/>
                </a:solidFill>
                <a:latin typeface="+mn-lt"/>
                <a:cs typeface="Arial"/>
              </a:rPr>
              <a:t>Develop a model to describe that matter is made of particles too small to be seen.</a:t>
            </a:r>
          </a:p>
          <a:p>
            <a:r>
              <a:rPr lang="en-US" sz="2000">
                <a:solidFill>
                  <a:srgbClr val="4472C4"/>
                </a:solidFill>
                <a:latin typeface="+mn-lt"/>
                <a:cs typeface="Arial"/>
              </a:rPr>
              <a:t>Science and Engineering Practice: Develop a model</a:t>
            </a:r>
          </a:p>
          <a:p>
            <a:r>
              <a:rPr lang="en-US" sz="2000">
                <a:solidFill>
                  <a:srgbClr val="C05711"/>
                </a:solidFill>
                <a:latin typeface="+mn-lt"/>
                <a:cs typeface="Arial"/>
              </a:rPr>
              <a:t>Disciplinary Core Idea: Matter is made of particle</a:t>
            </a:r>
          </a:p>
          <a:p>
            <a:r>
              <a:rPr lang="en-US" sz="2000">
                <a:solidFill>
                  <a:srgbClr val="548235"/>
                </a:solidFill>
                <a:latin typeface="+mn-lt"/>
                <a:cs typeface="Arial"/>
              </a:rPr>
              <a:t>Cross Cutting Concept: too small to be seen (Scale, proportion, and quantity)</a:t>
            </a:r>
          </a:p>
          <a:p>
            <a:pPr marL="0" indent="0">
              <a:buNone/>
            </a:pPr>
            <a:r>
              <a:rPr lang="en-US" sz="2200" b="1">
                <a:latin typeface="+mn-lt"/>
                <a:cs typeface="Arial"/>
              </a:rPr>
              <a:t>5-PS1-2:</a:t>
            </a:r>
            <a:r>
              <a:rPr lang="en-US" sz="2200">
                <a:latin typeface="+mn-lt"/>
                <a:cs typeface="Arial"/>
              </a:rPr>
              <a:t> </a:t>
            </a:r>
            <a:r>
              <a:rPr lang="en-US" sz="2200">
                <a:solidFill>
                  <a:schemeClr val="tx1"/>
                </a:solidFill>
                <a:latin typeface="+mn-lt"/>
                <a:cs typeface="Arial"/>
              </a:rPr>
              <a:t>Measure and graph quantities to provide evidence that regardless of the type of change that occurs when heating, cooling or mixing substances, the total weight of matter is conserved.</a:t>
            </a:r>
          </a:p>
          <a:p>
            <a:r>
              <a:rPr lang="en-US" sz="2000">
                <a:solidFill>
                  <a:srgbClr val="4472C4"/>
                </a:solidFill>
                <a:latin typeface="+mn-lt"/>
                <a:cs typeface="Arial"/>
              </a:rPr>
              <a:t>Science and Engineering Practice: Measure and graph quantities to provide evidence </a:t>
            </a:r>
          </a:p>
          <a:p>
            <a:r>
              <a:rPr lang="en-US" sz="2000">
                <a:solidFill>
                  <a:srgbClr val="C05711"/>
                </a:solidFill>
                <a:latin typeface="+mn-lt"/>
                <a:cs typeface="Arial"/>
              </a:rPr>
              <a:t>Disciplinary Core Idea: type of change that occurs when heating, cooling or mixing substances, conservation of matter</a:t>
            </a:r>
          </a:p>
          <a:p>
            <a:r>
              <a:rPr lang="en-US" sz="2000">
                <a:solidFill>
                  <a:srgbClr val="548235"/>
                </a:solidFill>
                <a:latin typeface="+mn-lt"/>
                <a:cs typeface="Arial"/>
              </a:rPr>
              <a:t>Cross Cutting Concept: total weight of matter (Energy and Matter)</a:t>
            </a:r>
          </a:p>
        </p:txBody>
      </p:sp>
      <p:sp>
        <p:nvSpPr>
          <p:cNvPr id="5" name="TextBox 4">
            <a:extLst>
              <a:ext uri="{FF2B5EF4-FFF2-40B4-BE49-F238E27FC236}">
                <a16:creationId xmlns:a16="http://schemas.microsoft.com/office/drawing/2014/main" id="{232A6055-674A-1040-23BC-AF9EACB62C3D}"/>
              </a:ext>
            </a:extLst>
          </p:cNvPr>
          <p:cNvSpPr txBox="1"/>
          <p:nvPr/>
        </p:nvSpPr>
        <p:spPr>
          <a:xfrm>
            <a:off x="1243668" y="6188686"/>
            <a:ext cx="6094602" cy="369332"/>
          </a:xfrm>
          <a:prstGeom prst="rect">
            <a:avLst/>
          </a:prstGeom>
          <a:noFill/>
        </p:spPr>
        <p:txBody>
          <a:bodyPr wrap="square">
            <a:spAutoFit/>
          </a:bodyPr>
          <a:lstStyle/>
          <a:p>
            <a:pPr marL="0" indent="0">
              <a:buNone/>
            </a:pPr>
            <a:r>
              <a:rPr lang="en-US" i="1">
                <a:solidFill>
                  <a:schemeClr val="bg1"/>
                </a:solidFill>
                <a:cs typeface="Arial"/>
                <a:hlinkClick r:id="rId3">
                  <a:extLst>
                    <a:ext uri="{A12FA001-AC4F-418D-AE19-62706E023703}">
                      <ahyp:hlinkClr xmlns:ahyp="http://schemas.microsoft.com/office/drawing/2018/hyperlinkcolor" val="tx"/>
                    </a:ext>
                  </a:extLst>
                </a:hlinkClick>
              </a:rPr>
              <a:t>Kentucky Academic Standards for Science</a:t>
            </a:r>
            <a:endParaRPr lang="en-US" i="1">
              <a:solidFill>
                <a:schemeClr val="bg1"/>
              </a:solidFill>
              <a:cs typeface="Arial"/>
            </a:endParaRPr>
          </a:p>
        </p:txBody>
      </p:sp>
    </p:spTree>
    <p:extLst>
      <p:ext uri="{BB962C8B-B14F-4D97-AF65-F5344CB8AC3E}">
        <p14:creationId xmlns:p14="http://schemas.microsoft.com/office/powerpoint/2010/main" val="4247233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891C-B977-BA7B-B0A6-415EC6BFAD5A}"/>
              </a:ext>
            </a:extLst>
          </p:cNvPr>
          <p:cNvSpPr>
            <a:spLocks noGrp="1"/>
          </p:cNvSpPr>
          <p:nvPr>
            <p:ph type="title"/>
          </p:nvPr>
        </p:nvSpPr>
        <p:spPr>
          <a:xfrm>
            <a:off x="-12700" y="565541"/>
            <a:ext cx="12192000" cy="1325563"/>
          </a:xfrm>
        </p:spPr>
        <p:txBody>
          <a:bodyPr/>
          <a:lstStyle/>
          <a:p>
            <a:pPr algn="ctr"/>
            <a:r>
              <a:rPr lang="en-US">
                <a:latin typeface="+mj-lt"/>
              </a:rPr>
              <a:t>Compare Your Investigations to the Performance Expectations</a:t>
            </a:r>
          </a:p>
        </p:txBody>
      </p:sp>
      <p:sp>
        <p:nvSpPr>
          <p:cNvPr id="3" name="Content Placeholder 2">
            <a:extLst>
              <a:ext uri="{FF2B5EF4-FFF2-40B4-BE49-F238E27FC236}">
                <a16:creationId xmlns:a16="http://schemas.microsoft.com/office/drawing/2014/main" id="{806D2A20-9278-CD8E-46C9-CD197D02C655}"/>
              </a:ext>
            </a:extLst>
          </p:cNvPr>
          <p:cNvSpPr>
            <a:spLocks noGrp="1"/>
          </p:cNvSpPr>
          <p:nvPr>
            <p:ph idx="1"/>
          </p:nvPr>
        </p:nvSpPr>
        <p:spPr>
          <a:xfrm>
            <a:off x="609600" y="2141537"/>
            <a:ext cx="10947400" cy="4351338"/>
          </a:xfrm>
        </p:spPr>
        <p:txBody>
          <a:bodyPr vert="horz" lIns="91440" tIns="45720" rIns="91440" bIns="45720" rtlCol="0" anchor="t">
            <a:normAutofit/>
          </a:bodyPr>
          <a:lstStyle/>
          <a:p>
            <a:pPr marL="0" indent="0">
              <a:lnSpc>
                <a:spcPct val="100000"/>
              </a:lnSpc>
              <a:spcBef>
                <a:spcPts val="0"/>
              </a:spcBef>
              <a:buNone/>
            </a:pPr>
            <a:r>
              <a:rPr lang="en-US">
                <a:latin typeface="Franklin Gothic Book" panose="020B0503020102020204" pitchFamily="34" charset="0"/>
                <a:cs typeface="Arial"/>
              </a:rPr>
              <a:t>Refer back to the investigations posted by our group on the driving question board. Record your ideas in the </a:t>
            </a:r>
            <a:r>
              <a:rPr lang="en-US" u="sng">
                <a:latin typeface="Franklin Gothic Book" panose="020B0503020102020204" pitchFamily="34" charset="0"/>
                <a:cs typeface="Arial"/>
              </a:rPr>
              <a:t>Session C: Notes</a:t>
            </a:r>
            <a:r>
              <a:rPr lang="en-US">
                <a:latin typeface="Franklin Gothic Book" panose="020B0503020102020204" pitchFamily="34" charset="0"/>
                <a:cs typeface="Arial"/>
              </a:rPr>
              <a:t> </a:t>
            </a:r>
            <a:endParaRPr lang="en-US">
              <a:latin typeface="Franklin Gothic Book" panose="020B0503020102020204" pitchFamily="34" charset="0"/>
              <a:cs typeface="Arial" panose="020B0604020202020204" pitchFamily="34" charset="0"/>
            </a:endParaRPr>
          </a:p>
          <a:p>
            <a:pPr marL="0" indent="0">
              <a:lnSpc>
                <a:spcPct val="100000"/>
              </a:lnSpc>
              <a:spcBef>
                <a:spcPts val="0"/>
              </a:spcBef>
              <a:buNone/>
            </a:pPr>
            <a:r>
              <a:rPr lang="en-US">
                <a:latin typeface="Franklin Gothic Book" panose="020B0503020102020204" pitchFamily="34" charset="0"/>
                <a:cs typeface="Arial"/>
              </a:rPr>
              <a:t>section of the participant packet.</a:t>
            </a:r>
            <a:endParaRPr lang="en-US">
              <a:latin typeface="Franklin Gothic Book" panose="020B0503020102020204" pitchFamily="34" charset="0"/>
              <a:cs typeface="Arial" panose="020B0604020202020204" pitchFamily="34" charset="0"/>
            </a:endParaRPr>
          </a:p>
          <a:p>
            <a:pPr lvl="1" indent="0">
              <a:lnSpc>
                <a:spcPct val="100000"/>
              </a:lnSpc>
              <a:spcBef>
                <a:spcPts val="0"/>
              </a:spcBef>
              <a:buNone/>
            </a:pPr>
            <a:endParaRPr lang="en-US" sz="1200">
              <a:latin typeface="Franklin Gothic Book" panose="020B0503020102020204" pitchFamily="34" charset="0"/>
              <a:cs typeface="Arial"/>
            </a:endParaRPr>
          </a:p>
          <a:p>
            <a:pPr lvl="1">
              <a:buFont typeface="Wingdings" panose="05000000000000000000" pitchFamily="2" charset="2"/>
              <a:buChar char="v"/>
            </a:pPr>
            <a:r>
              <a:rPr lang="en-US" sz="2800">
                <a:latin typeface="Franklin Gothic Book" panose="020B0503020102020204" pitchFamily="34" charset="0"/>
                <a:cs typeface="Arial"/>
              </a:rPr>
              <a:t> What science and engineering practices, disciplinary core   	ideas and cross cutting concepts will students be engaged in 	to figure out the anchoring phenomenon through the 	investigations identified?</a:t>
            </a:r>
            <a:endParaRPr lang="en-US">
              <a:latin typeface="Franklin Gothic Book" panose="020B0503020102020204" pitchFamily="34" charset="0"/>
            </a:endParaRPr>
          </a:p>
          <a:p>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1719131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d86d166ed_0_7"/>
          <p:cNvSpPr txBox="1">
            <a:spLocks noGrp="1"/>
          </p:cNvSpPr>
          <p:nvPr>
            <p:ph type="title"/>
          </p:nvPr>
        </p:nvSpPr>
        <p:spPr>
          <a:xfrm>
            <a:off x="847724" y="93714"/>
            <a:ext cx="6743050" cy="1325563"/>
          </a:xfrm>
        </p:spPr>
        <p:txBody>
          <a:bodyPr spcFirstLastPara="1" vert="horz" lIns="91425" tIns="45700" rIns="91425" bIns="45700" rtlCol="0" anchor="ctr" anchorCtr="0">
            <a:normAutofit/>
          </a:bodyPr>
          <a:lstStyle/>
          <a:p>
            <a:r>
              <a:rPr lang="en-US">
                <a:latin typeface="+mj-lt"/>
              </a:rPr>
              <a:t>Session C Stop and Think </a:t>
            </a:r>
          </a:p>
        </p:txBody>
      </p:sp>
      <p:sp>
        <p:nvSpPr>
          <p:cNvPr id="5" name="TextBox 4">
            <a:extLst>
              <a:ext uri="{FF2B5EF4-FFF2-40B4-BE49-F238E27FC236}">
                <a16:creationId xmlns:a16="http://schemas.microsoft.com/office/drawing/2014/main" id="{3AE2DB02-B4F9-F025-ABF7-353F44B0883B}"/>
              </a:ext>
            </a:extLst>
          </p:cNvPr>
          <p:cNvSpPr txBox="1"/>
          <p:nvPr/>
        </p:nvSpPr>
        <p:spPr>
          <a:xfrm>
            <a:off x="847724" y="1624489"/>
            <a:ext cx="4674710" cy="2753679"/>
          </a:xfrm>
          <a:prstGeom prst="rect">
            <a:avLst/>
          </a:prstGeom>
          <a:noFill/>
          <a:ln w="28575">
            <a:noFill/>
            <a:prstDash val="solid"/>
          </a:ln>
        </p:spPr>
        <p:txBody>
          <a:bodyPr wrap="square" rtlCol="0">
            <a:spAutoFit/>
          </a:bodyPr>
          <a:lstStyle/>
          <a:p>
            <a:r>
              <a:rPr lang="en-US" sz="2600">
                <a:cs typeface="Arial"/>
              </a:rPr>
              <a:t>In the </a:t>
            </a:r>
            <a:r>
              <a:rPr lang="en-US" sz="2600" b="1" u="sng">
                <a:cs typeface="Arial"/>
              </a:rPr>
              <a:t>Session C: Notes</a:t>
            </a:r>
            <a:r>
              <a:rPr lang="en-US" sz="2600" u="sng">
                <a:cs typeface="Arial"/>
              </a:rPr>
              <a:t> </a:t>
            </a:r>
            <a:r>
              <a:rPr lang="en-US" sz="2600">
                <a:cs typeface="Arial"/>
              </a:rPr>
              <a:t>section of the participant packet, respond to the prompt on the right and be ready to share out with your colleague or table group. </a:t>
            </a:r>
            <a:endParaRPr lang="en-US" sz="2600"/>
          </a:p>
          <a:p>
            <a:endParaRPr lang="en-US"/>
          </a:p>
        </p:txBody>
      </p:sp>
      <p:pic>
        <p:nvPicPr>
          <p:cNvPr id="3" name="Picture 2">
            <a:extLst>
              <a:ext uri="{FF2B5EF4-FFF2-40B4-BE49-F238E27FC236}">
                <a16:creationId xmlns:a16="http://schemas.microsoft.com/office/drawing/2014/main" id="{550C1D03-455B-08D4-7AC7-B57DD651EC3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66342" y="888476"/>
            <a:ext cx="6272690" cy="4624803"/>
          </a:xfrm>
          <a:prstGeom prst="rect">
            <a:avLst/>
          </a:prstGeom>
          <a:noFill/>
        </p:spPr>
      </p:pic>
      <p:sp>
        <p:nvSpPr>
          <p:cNvPr id="4" name="TextBox 3">
            <a:extLst>
              <a:ext uri="{FF2B5EF4-FFF2-40B4-BE49-F238E27FC236}">
                <a16:creationId xmlns:a16="http://schemas.microsoft.com/office/drawing/2014/main" id="{210C3508-F4A6-75B2-166D-E41C04976100}"/>
              </a:ext>
            </a:extLst>
          </p:cNvPr>
          <p:cNvSpPr txBox="1"/>
          <p:nvPr/>
        </p:nvSpPr>
        <p:spPr>
          <a:xfrm>
            <a:off x="6838949" y="2004393"/>
            <a:ext cx="3927475" cy="2369880"/>
          </a:xfrm>
          <a:prstGeom prst="rect">
            <a:avLst/>
          </a:prstGeom>
          <a:noFill/>
        </p:spPr>
        <p:txBody>
          <a:bodyPr wrap="square" rtlCol="0">
            <a:spAutoFit/>
          </a:bodyPr>
          <a:lstStyle/>
          <a:p>
            <a:pPr algn="ctr"/>
            <a:r>
              <a:rPr lang="en-US" sz="2600">
                <a:cs typeface="Arial" panose="020B0604020202020204" pitchFamily="34" charset="0"/>
              </a:rPr>
              <a:t>How can the driving question board anchored in a phenomenon be used to build a cohesive storyline?</a:t>
            </a:r>
          </a:p>
          <a:p>
            <a:pPr algn="ctr"/>
            <a:endParaRPr lang="en-US"/>
          </a:p>
        </p:txBody>
      </p:sp>
    </p:spTree>
    <p:extLst>
      <p:ext uri="{BB962C8B-B14F-4D97-AF65-F5344CB8AC3E}">
        <p14:creationId xmlns:p14="http://schemas.microsoft.com/office/powerpoint/2010/main" val="1925521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p:txBody>
          <a:bodyPr/>
          <a:lstStyle/>
          <a:p>
            <a:pPr algn="ctr"/>
            <a:r>
              <a:rPr lang="en-US">
                <a:latin typeface="+mj-lt"/>
              </a:rPr>
              <a:t>Session C Shared Understandings</a:t>
            </a:r>
            <a:endParaRPr lang="en-US"/>
          </a:p>
        </p:txBody>
      </p:sp>
      <p:sp>
        <p:nvSpPr>
          <p:cNvPr id="3" name="Content Placeholder 2">
            <a:extLst>
              <a:ext uri="{FF2B5EF4-FFF2-40B4-BE49-F238E27FC236}">
                <a16:creationId xmlns:a16="http://schemas.microsoft.com/office/drawing/2014/main" id="{9E371A02-CF02-06FE-CC44-2BF34694FD87}"/>
              </a:ext>
            </a:extLst>
          </p:cNvPr>
          <p:cNvSpPr>
            <a:spLocks noGrp="1"/>
          </p:cNvSpPr>
          <p:nvPr>
            <p:ph idx="1"/>
          </p:nvPr>
        </p:nvSpPr>
        <p:spPr>
          <a:xfrm>
            <a:off x="636946" y="1440400"/>
            <a:ext cx="11319080" cy="4203316"/>
          </a:xfrm>
        </p:spPr>
        <p:txBody>
          <a:bodyPr vert="horz" lIns="91440" tIns="45720" rIns="91440" bIns="45720" rtlCol="0" anchor="t">
            <a:normAutofit fontScale="25000" lnSpcReduction="20000"/>
          </a:bodyPr>
          <a:lstStyle/>
          <a:p>
            <a:pPr marL="0" indent="0">
              <a:lnSpc>
                <a:spcPct val="120000"/>
              </a:lnSpc>
              <a:spcAft>
                <a:spcPts val="1200"/>
              </a:spcAft>
              <a:buNone/>
            </a:pPr>
            <a:r>
              <a:rPr lang="en-US" sz="8800" b="1">
                <a:latin typeface="+mn-lt"/>
                <a:cs typeface="Arial"/>
              </a:rPr>
              <a:t>The driving question board...</a:t>
            </a:r>
            <a:endParaRPr lang="en-US" sz="8800" b="1">
              <a:cs typeface="Arial" panose="020B0604020202020204" pitchFamily="34" charset="0"/>
            </a:endParaRPr>
          </a:p>
          <a:p>
            <a:pPr>
              <a:lnSpc>
                <a:spcPct val="120000"/>
              </a:lnSpc>
              <a:spcAft>
                <a:spcPts val="600"/>
              </a:spcAft>
              <a:buFont typeface="Wingdings" panose="05000000000000000000" pitchFamily="2" charset="2"/>
              <a:buChar char="Ø"/>
            </a:pPr>
            <a:r>
              <a:rPr lang="en-US" sz="8800" b="1">
                <a:latin typeface="+mn-lt"/>
                <a:cs typeface="Arial"/>
              </a:rPr>
              <a:t> allows</a:t>
            </a:r>
            <a:r>
              <a:rPr lang="en-US" sz="8800">
                <a:latin typeface="+mn-lt"/>
                <a:cs typeface="Arial"/>
              </a:rPr>
              <a:t> students to see the science work they are doing as addressing questions and problems their class has identified as they explore phenomenon.</a:t>
            </a:r>
            <a:endParaRPr lang="en-US" sz="8800">
              <a:cs typeface="Arial"/>
            </a:endParaRPr>
          </a:p>
          <a:p>
            <a:pPr>
              <a:lnSpc>
                <a:spcPct val="120000"/>
              </a:lnSpc>
              <a:spcAft>
                <a:spcPts val="600"/>
              </a:spcAft>
              <a:buFont typeface="Wingdings" panose="05000000000000000000" pitchFamily="2" charset="2"/>
              <a:buChar char="Ø"/>
            </a:pPr>
            <a:r>
              <a:rPr lang="en-US" sz="8800" b="1">
                <a:latin typeface="+mn-lt"/>
                <a:cs typeface="Arial"/>
              </a:rPr>
              <a:t> lays</a:t>
            </a:r>
            <a:r>
              <a:rPr lang="en-US" sz="8800">
                <a:latin typeface="+mn-lt"/>
                <a:cs typeface="Arial"/>
              </a:rPr>
              <a:t> out pre-planned sequence of questions, investigations and prompted discussion designed to support a progression that builds targeted three-dimensional learning.</a:t>
            </a:r>
          </a:p>
          <a:p>
            <a:pPr>
              <a:lnSpc>
                <a:spcPct val="120000"/>
              </a:lnSpc>
              <a:spcAft>
                <a:spcPts val="600"/>
              </a:spcAft>
              <a:buFont typeface="Wingdings" panose="05000000000000000000" pitchFamily="2" charset="2"/>
              <a:buChar char="Ø"/>
            </a:pPr>
            <a:r>
              <a:rPr lang="en-US" sz="8800" b="1">
                <a:latin typeface="+mn-lt"/>
                <a:cs typeface="Arial"/>
              </a:rPr>
              <a:t> involves</a:t>
            </a:r>
            <a:r>
              <a:rPr lang="en-US" sz="8800">
                <a:latin typeface="+mn-lt"/>
                <a:cs typeface="Arial"/>
              </a:rPr>
              <a:t> students as partners in identifying questions and problems, figuring out how to address them, and making sense of what they find.</a:t>
            </a:r>
            <a:endParaRPr lang="en-US" sz="8800">
              <a:latin typeface="+mn-lt"/>
              <a:cs typeface="Arial" panose="020B0604020202020204" pitchFamily="34" charset="0"/>
            </a:endParaRPr>
          </a:p>
          <a:p>
            <a:pPr>
              <a:lnSpc>
                <a:spcPct val="120000"/>
              </a:lnSpc>
              <a:spcAft>
                <a:spcPts val="600"/>
              </a:spcAft>
              <a:buFont typeface="Wingdings" panose="05000000000000000000" pitchFamily="2" charset="2"/>
              <a:buChar char="Ø"/>
            </a:pPr>
            <a:r>
              <a:rPr lang="en-US" sz="8800" b="1">
                <a:latin typeface="+mn-lt"/>
                <a:cs typeface="Arial"/>
              </a:rPr>
              <a:t> provides</a:t>
            </a:r>
            <a:r>
              <a:rPr lang="en-US" sz="8800">
                <a:latin typeface="+mn-lt"/>
                <a:cs typeface="Arial"/>
              </a:rPr>
              <a:t> real world connections and opportunities for students to observe, wonder and identify problems that they want to figure out how to solve.</a:t>
            </a:r>
            <a:endParaRPr lang="en-US" sz="8800">
              <a:latin typeface="+mn-lt"/>
              <a:cs typeface="Arial" panose="020B0604020202020204" pitchFamily="34" charset="0"/>
            </a:endParaRPr>
          </a:p>
          <a:p>
            <a:pPr marL="0" indent="0">
              <a:buNone/>
            </a:pPr>
            <a:endParaRPr lang="en-US">
              <a:latin typeface="+mn-lt"/>
              <a:cs typeface="Arial" panose="020B0604020202020204" pitchFamily="34" charset="0"/>
            </a:endParaRPr>
          </a:p>
          <a:p>
            <a:endParaRPr lang="en-US">
              <a:cs typeface="Arial" panose="020B0604020202020204" pitchFamily="34" charset="0"/>
            </a:endParaRPr>
          </a:p>
        </p:txBody>
      </p:sp>
    </p:spTree>
    <p:extLst>
      <p:ext uri="{BB962C8B-B14F-4D97-AF65-F5344CB8AC3E}">
        <p14:creationId xmlns:p14="http://schemas.microsoft.com/office/powerpoint/2010/main" val="1456207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752475" y="172279"/>
            <a:ext cx="11161230" cy="1868556"/>
          </a:xfrm>
        </p:spPr>
        <p:txBody>
          <a:bodyPr>
            <a:normAutofit/>
          </a:bodyPr>
          <a:lstStyle/>
          <a:p>
            <a:r>
              <a:rPr lang="en-US">
                <a:latin typeface="+mj-lt"/>
                <a:cs typeface="Arial"/>
              </a:rPr>
              <a:t>After completing session C,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040835"/>
            <a:ext cx="10114308" cy="3615247"/>
          </a:xfrm>
        </p:spPr>
        <p:txBody>
          <a:bodyPr vert="horz" lIns="91440" tIns="45720" rIns="91440" bIns="45720" rtlCol="0" anchor="t">
            <a:normAutofit/>
          </a:bodyPr>
          <a:lstStyle/>
          <a:p>
            <a:pPr>
              <a:buFont typeface="Wingdings" panose="05000000000000000000" pitchFamily="2" charset="2"/>
              <a:buChar char="ü"/>
            </a:pPr>
            <a:r>
              <a:rPr lang="en-US">
                <a:solidFill>
                  <a:srgbClr val="374151"/>
                </a:solidFill>
                <a:latin typeface="Franklin Gothic Book" panose="020B0503020102020204" pitchFamily="34" charset="0"/>
                <a:cs typeface="Arial"/>
              </a:rPr>
              <a:t>How can the anchoring phenomenon kick off the investigations and help to navigate the learning sequence?</a:t>
            </a:r>
          </a:p>
          <a:p>
            <a:pPr>
              <a:buFont typeface="Wingdings" panose="05000000000000000000" pitchFamily="2" charset="2"/>
              <a:buChar char="ü"/>
            </a:pPr>
            <a:r>
              <a:rPr lang="en-US">
                <a:solidFill>
                  <a:srgbClr val="374151"/>
                </a:solidFill>
                <a:latin typeface="Franklin Gothic Book" panose="020B0503020102020204" pitchFamily="34" charset="0"/>
                <a:cs typeface="Arial"/>
              </a:rPr>
              <a:t>How can the driving question board elicit student ideas that connect to investigations students will engage in to make sense of the phenomenon?</a:t>
            </a:r>
            <a:endParaRPr lang="en-US">
              <a:latin typeface="Franklin Gothic Book" panose="020B0503020102020204" pitchFamily="34" charset="0"/>
              <a:cs typeface="Arial" panose="020B0604020202020204" pitchFamily="34" charset="0"/>
            </a:endParaRPr>
          </a:p>
          <a:p>
            <a:pPr>
              <a:buFont typeface="Wingdings" panose="05000000000000000000" pitchFamily="2" charset="2"/>
              <a:buChar char="ü"/>
            </a:pPr>
            <a:r>
              <a:rPr lang="en-US">
                <a:solidFill>
                  <a:srgbClr val="374151"/>
                </a:solidFill>
                <a:latin typeface="Franklin Gothic Book" panose="020B0503020102020204" pitchFamily="34" charset="0"/>
                <a:cs typeface="Arial"/>
              </a:rPr>
              <a:t>How can the driving question board be used to build a cohesive storyline?</a:t>
            </a:r>
            <a:endParaRPr lang="en-US">
              <a:latin typeface="Franklin Gothic Book" panose="020B0503020102020204" pitchFamily="34" charset="0"/>
              <a:cs typeface="Arial"/>
            </a:endParaRPr>
          </a:p>
          <a:p>
            <a:pPr>
              <a:buFont typeface="Wingdings" panose="05000000000000000000" pitchFamily="2" charset="2"/>
              <a:buChar char="ü"/>
            </a:pPr>
            <a:endParaRPr lang="en-US"/>
          </a:p>
        </p:txBody>
      </p:sp>
    </p:spTree>
    <p:extLst>
      <p:ext uri="{BB962C8B-B14F-4D97-AF65-F5344CB8AC3E}">
        <p14:creationId xmlns:p14="http://schemas.microsoft.com/office/powerpoint/2010/main" val="130472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46315"/>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rPr>
              <a:t>Session A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16120"/>
          </a:xfrm>
        </p:spPr>
        <p:txBody>
          <a:bodyPr>
            <a:noAutofit/>
          </a:bodyPr>
          <a:lstStyle/>
          <a:p>
            <a:pPr marL="0" indent="0">
              <a:spcAft>
                <a:spcPts val="600"/>
              </a:spcAft>
              <a:buClr>
                <a:schemeClr val="dk1"/>
              </a:buClr>
              <a:buSzPts val="990"/>
              <a:buNone/>
            </a:pPr>
            <a:r>
              <a:rPr lang="en-US" sz="4400" b="1" u="sng">
                <a:solidFill>
                  <a:schemeClr val="tx1"/>
                </a:solidFill>
                <a:latin typeface="+mn-lt"/>
              </a:rPr>
              <a:t>Focus Question</a:t>
            </a:r>
            <a:r>
              <a:rPr lang="en-US" sz="4400">
                <a:solidFill>
                  <a:schemeClr val="tx1"/>
                </a:solidFill>
                <a:latin typeface="+mn-lt"/>
              </a:rPr>
              <a:t>: </a:t>
            </a:r>
          </a:p>
          <a:p>
            <a:pPr marL="0" indent="0">
              <a:buClr>
                <a:schemeClr val="dk1"/>
              </a:buClr>
              <a:buSzPts val="990"/>
              <a:buNone/>
            </a:pPr>
            <a:r>
              <a:rPr lang="en-US" sz="4400">
                <a:solidFill>
                  <a:schemeClr val="tx1"/>
                </a:solidFill>
                <a:latin typeface="+mn-lt"/>
              </a:rPr>
              <a:t>What is a driving question board and what is its purpose in the science classroom?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1" y="145236"/>
            <a:ext cx="10635344" cy="1378764"/>
          </a:xfrm>
        </p:spPr>
        <p:txBody>
          <a:bodyPr>
            <a:normAutofit fontScale="90000"/>
          </a:bodyPr>
          <a:lstStyle/>
          <a:p>
            <a:pPr algn="ctr">
              <a:lnSpc>
                <a:spcPct val="100000"/>
              </a:lnSpc>
            </a:pPr>
            <a:r>
              <a:rPr lang="en-US">
                <a:latin typeface="+mj-lt"/>
                <a:cs typeface="Arial"/>
              </a:rPr>
              <a:t>Session C Overall Reflection</a:t>
            </a:r>
            <a:br>
              <a:rPr lang="en-US" sz="4900" b="1"/>
            </a:br>
            <a:endParaRPr lang="en-US" sz="4900" b="1">
              <a:latin typeface="Arial"/>
            </a:endParaRPr>
          </a:p>
        </p:txBody>
      </p:sp>
      <p:sp>
        <p:nvSpPr>
          <p:cNvPr id="4" name="TextBox 3">
            <a:extLst>
              <a:ext uri="{FF2B5EF4-FFF2-40B4-BE49-F238E27FC236}">
                <a16:creationId xmlns:a16="http://schemas.microsoft.com/office/drawing/2014/main" id="{DFC0EA9E-EC37-0165-A5FE-5D9BBE6974D3}"/>
              </a:ext>
            </a:extLst>
          </p:cNvPr>
          <p:cNvSpPr txBox="1"/>
          <p:nvPr/>
        </p:nvSpPr>
        <p:spPr>
          <a:xfrm>
            <a:off x="1236049" y="848988"/>
            <a:ext cx="8753762" cy="1200329"/>
          </a:xfrm>
          <a:prstGeom prst="rect">
            <a:avLst/>
          </a:prstGeom>
          <a:noFill/>
        </p:spPr>
        <p:txBody>
          <a:bodyPr wrap="square" rtlCol="0">
            <a:spAutoFit/>
          </a:bodyPr>
          <a:lstStyle/>
          <a:p>
            <a:r>
              <a:rPr lang="en-US" sz="2400">
                <a:cs typeface="Arial"/>
              </a:rPr>
              <a:t>Take some time to record your thoughts from today’s session by responding to the following prompts in </a:t>
            </a:r>
            <a:r>
              <a:rPr lang="en-US" sz="2400" u="sng">
                <a:cs typeface="Arial"/>
              </a:rPr>
              <a:t>Session C: Overall Reflection</a:t>
            </a:r>
            <a:r>
              <a:rPr lang="en-US" sz="2400" b="1">
                <a:cs typeface="Arial"/>
              </a:rPr>
              <a:t> </a:t>
            </a:r>
            <a:r>
              <a:rPr lang="en-US" sz="2400">
                <a:cs typeface="Arial"/>
              </a:rPr>
              <a:t>of the participant packet.</a:t>
            </a:r>
            <a:endParaRPr lang="en-US" sz="2400"/>
          </a:p>
        </p:txBody>
      </p:sp>
      <p:pic>
        <p:nvPicPr>
          <p:cNvPr id="9" name="Content Placeholder 8">
            <a:extLst>
              <a:ext uri="{FF2B5EF4-FFF2-40B4-BE49-F238E27FC236}">
                <a16:creationId xmlns:a16="http://schemas.microsoft.com/office/drawing/2014/main" id="{6FABB50D-CA0E-1867-C2A8-D05A1C0474D4}"/>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r="8837" b="518"/>
          <a:stretch/>
        </p:blipFill>
        <p:spPr>
          <a:xfrm>
            <a:off x="9803389" y="111918"/>
            <a:ext cx="2271067" cy="2213857"/>
          </a:xfrm>
        </p:spPr>
      </p:pic>
      <p:sp>
        <p:nvSpPr>
          <p:cNvPr id="14" name="Oval 13">
            <a:extLst>
              <a:ext uri="{FF2B5EF4-FFF2-40B4-BE49-F238E27FC236}">
                <a16:creationId xmlns:a16="http://schemas.microsoft.com/office/drawing/2014/main" id="{42BD5A92-F5C0-8143-1BC0-2C8F53B5E244}"/>
              </a:ext>
              <a:ext uri="{C183D7F6-B498-43B3-948B-1728B52AA6E4}">
                <adec:decorative xmlns:adec="http://schemas.microsoft.com/office/drawing/2017/decorative" val="1"/>
              </a:ext>
            </a:extLst>
          </p:cNvPr>
          <p:cNvSpPr/>
          <p:nvPr/>
        </p:nvSpPr>
        <p:spPr>
          <a:xfrm>
            <a:off x="1671203" y="2227752"/>
            <a:ext cx="969818" cy="981363"/>
          </a:xfrm>
          <a:prstGeom prst="ellipse">
            <a:avLst/>
          </a:prstGeom>
          <a:solidFill>
            <a:srgbClr val="FF000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D31DB4A-BDE2-F6F7-B8F2-3A2583842A3A}"/>
              </a:ext>
            </a:extLst>
          </p:cNvPr>
          <p:cNvSpPr txBox="1"/>
          <p:nvPr/>
        </p:nvSpPr>
        <p:spPr>
          <a:xfrm>
            <a:off x="2832618" y="2255008"/>
            <a:ext cx="67791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panose="020B0604020202020204" pitchFamily="34" charset="0"/>
              </a:rPr>
              <a:t>What might be one thing you </a:t>
            </a:r>
            <a:r>
              <a:rPr lang="en-US" sz="2800" b="1">
                <a:cs typeface="Arial" panose="020B0604020202020204" pitchFamily="34" charset="0"/>
              </a:rPr>
              <a:t>STOP</a:t>
            </a:r>
            <a:r>
              <a:rPr lang="en-US" sz="2800">
                <a:cs typeface="Arial" panose="020B0604020202020204" pitchFamily="34" charset="0"/>
              </a:rPr>
              <a:t> based on today’s session?</a:t>
            </a:r>
          </a:p>
        </p:txBody>
      </p:sp>
      <p:sp>
        <p:nvSpPr>
          <p:cNvPr id="13" name="Oval 12">
            <a:extLst>
              <a:ext uri="{FF2B5EF4-FFF2-40B4-BE49-F238E27FC236}">
                <a16:creationId xmlns:a16="http://schemas.microsoft.com/office/drawing/2014/main" id="{3A33E405-7F95-6D0A-0EC4-B8A061A1F866}"/>
              </a:ext>
              <a:ext uri="{C183D7F6-B498-43B3-948B-1728B52AA6E4}">
                <adec:decorative xmlns:adec="http://schemas.microsoft.com/office/drawing/2017/decorative" val="1"/>
              </a:ext>
            </a:extLst>
          </p:cNvPr>
          <p:cNvSpPr/>
          <p:nvPr/>
        </p:nvSpPr>
        <p:spPr>
          <a:xfrm>
            <a:off x="1671203" y="3429000"/>
            <a:ext cx="969818" cy="981363"/>
          </a:xfrm>
          <a:prstGeom prst="ellipse">
            <a:avLst/>
          </a:prstGeom>
          <a:solidFill>
            <a:srgbClr val="FFFF0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972E9D-6651-A859-A052-10DE274409D0}"/>
              </a:ext>
            </a:extLst>
          </p:cNvPr>
          <p:cNvSpPr txBox="1"/>
          <p:nvPr/>
        </p:nvSpPr>
        <p:spPr>
          <a:xfrm>
            <a:off x="2832618" y="3478158"/>
            <a:ext cx="7430754" cy="981363"/>
          </a:xfrm>
          <a:prstGeom prst="rect">
            <a:avLst/>
          </a:prstGeom>
          <a:noFill/>
        </p:spPr>
        <p:txBody>
          <a:bodyPr wrap="square" rtlCol="0">
            <a:spAutoFit/>
          </a:bodyPr>
          <a:lstStyle/>
          <a:p>
            <a:r>
              <a:rPr lang="en-US" sz="2800">
                <a:cs typeface="Arial" panose="020B0604020202020204" pitchFamily="34" charset="0"/>
              </a:rPr>
              <a:t>What might be one thing you will </a:t>
            </a:r>
            <a:r>
              <a:rPr lang="en-US" sz="2800" b="1">
                <a:cs typeface="Arial" panose="020B0604020202020204" pitchFamily="34" charset="0"/>
              </a:rPr>
              <a:t>CONTINUE </a:t>
            </a:r>
            <a:r>
              <a:rPr lang="en-US" sz="2800">
                <a:cs typeface="Arial" panose="020B0604020202020204" pitchFamily="34" charset="0"/>
              </a:rPr>
              <a:t>based on today’s session?</a:t>
            </a:r>
          </a:p>
        </p:txBody>
      </p:sp>
      <p:sp>
        <p:nvSpPr>
          <p:cNvPr id="15" name="Oval 14">
            <a:extLst>
              <a:ext uri="{FF2B5EF4-FFF2-40B4-BE49-F238E27FC236}">
                <a16:creationId xmlns:a16="http://schemas.microsoft.com/office/drawing/2014/main" id="{E956F425-321A-93C0-3068-136BF03FEF53}"/>
              </a:ext>
              <a:ext uri="{C183D7F6-B498-43B3-948B-1728B52AA6E4}">
                <adec:decorative xmlns:adec="http://schemas.microsoft.com/office/drawing/2017/decorative" val="1"/>
              </a:ext>
            </a:extLst>
          </p:cNvPr>
          <p:cNvSpPr/>
          <p:nvPr/>
        </p:nvSpPr>
        <p:spPr>
          <a:xfrm>
            <a:off x="1671203" y="4630248"/>
            <a:ext cx="969818" cy="981363"/>
          </a:xfrm>
          <a:prstGeom prst="ellipse">
            <a:avLst/>
          </a:prstGeom>
          <a:solidFill>
            <a:srgbClr val="00B05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75CC4F-E9BE-C440-8E65-BBBFB5812A2B}"/>
              </a:ext>
            </a:extLst>
          </p:cNvPr>
          <p:cNvSpPr txBox="1"/>
          <p:nvPr/>
        </p:nvSpPr>
        <p:spPr>
          <a:xfrm>
            <a:off x="2837794" y="4657504"/>
            <a:ext cx="6965595" cy="954107"/>
          </a:xfrm>
          <a:prstGeom prst="rect">
            <a:avLst/>
          </a:prstGeom>
          <a:noFill/>
        </p:spPr>
        <p:txBody>
          <a:bodyPr wrap="square" lIns="91440" tIns="45720" rIns="91440" bIns="45720" rtlCol="0" anchor="t">
            <a:spAutoFit/>
          </a:bodyPr>
          <a:lstStyle/>
          <a:p>
            <a:r>
              <a:rPr lang="en-US" sz="2800">
                <a:cs typeface="Arial" panose="020B0604020202020204" pitchFamily="34" charset="0"/>
              </a:rPr>
              <a:t>What might be one thing you </a:t>
            </a:r>
            <a:r>
              <a:rPr lang="en-US" sz="2800" b="1">
                <a:cs typeface="Arial" panose="020B0604020202020204" pitchFamily="34" charset="0"/>
              </a:rPr>
              <a:t>START </a:t>
            </a:r>
            <a:r>
              <a:rPr lang="en-US" sz="2800">
                <a:cs typeface="Arial" panose="020B0604020202020204" pitchFamily="34" charset="0"/>
              </a:rPr>
              <a:t>based on today’s session?</a:t>
            </a:r>
          </a:p>
        </p:txBody>
      </p:sp>
    </p:spTree>
    <p:extLst>
      <p:ext uri="{BB962C8B-B14F-4D97-AF65-F5344CB8AC3E}">
        <p14:creationId xmlns:p14="http://schemas.microsoft.com/office/powerpoint/2010/main" val="2792390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114300" y="100209"/>
            <a:ext cx="12184380" cy="1114230"/>
          </a:xfrm>
        </p:spPr>
        <p:txBody>
          <a:bodyPr>
            <a:normAutofit fontScale="90000"/>
          </a:bodyPr>
          <a:lstStyle/>
          <a:p>
            <a:pPr algn="ctr"/>
            <a:r>
              <a:rPr lang="en-US">
                <a:latin typeface="+mj-lt"/>
              </a:rPr>
              <a:t>Session C Next Steps - Considerations for Implementation </a:t>
            </a: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266700" y="1214438"/>
            <a:ext cx="11925300" cy="4437062"/>
          </a:xfrm>
        </p:spPr>
        <p:txBody>
          <a:bodyPr vert="horz" lIns="91440" tIns="45720" rIns="91440" bIns="45720" rtlCol="0" anchor="t">
            <a:normAutofit/>
          </a:bodyPr>
          <a:lstStyle/>
          <a:p>
            <a:pPr marL="0" indent="0">
              <a:buNone/>
            </a:pPr>
            <a:r>
              <a:rPr lang="en-US" sz="2400">
                <a:latin typeface="Franklin Gothic Book" panose="020B0503020102020204" pitchFamily="34" charset="0"/>
                <a:cs typeface="Arial"/>
              </a:rPr>
              <a:t>Use the driving question board you planned for the last session with your students. Record your ideas in </a:t>
            </a:r>
            <a:r>
              <a:rPr lang="en-US" sz="2400" u="sng">
                <a:latin typeface="Franklin Gothic Book" panose="020B0503020102020204" pitchFamily="34" charset="0"/>
                <a:cs typeface="Arial"/>
              </a:rPr>
              <a:t>Session C: Next Steps- Considerations for Implementation</a:t>
            </a:r>
            <a:r>
              <a:rPr lang="en-US" sz="2400">
                <a:latin typeface="Franklin Gothic Book" panose="020B0503020102020204" pitchFamily="34" charset="0"/>
                <a:cs typeface="Arial"/>
              </a:rPr>
              <a:t> section of your participant packet.</a:t>
            </a:r>
            <a:endParaRPr lang="en-US" sz="2400">
              <a:latin typeface="Franklin Gothic Book" panose="020B0503020102020204" pitchFamily="34" charset="0"/>
              <a:cs typeface="Arial" panose="020B0604020202020204" pitchFamily="34" charset="0"/>
            </a:endParaRPr>
          </a:p>
          <a:p>
            <a:pPr marL="0" indent="0" algn="ctr">
              <a:buNone/>
            </a:pPr>
            <a:endParaRPr lang="en-US" sz="800" b="1" u="sng">
              <a:latin typeface="Franklin Gothic Book" panose="020B0503020102020204" pitchFamily="34" charset="0"/>
              <a:cs typeface="Arial"/>
            </a:endParaRPr>
          </a:p>
          <a:p>
            <a:pPr marL="0" indent="0">
              <a:buNone/>
            </a:pPr>
            <a:r>
              <a:rPr lang="en-US" sz="2400" b="1" u="sng">
                <a:latin typeface="Franklin Gothic Book" panose="020B0503020102020204" pitchFamily="34" charset="0"/>
                <a:cs typeface="Arial"/>
              </a:rPr>
              <a:t>Consider how you might:</a:t>
            </a:r>
          </a:p>
          <a:p>
            <a:r>
              <a:rPr lang="en-US" sz="2400">
                <a:latin typeface="Franklin Gothic Book" panose="020B0503020102020204" pitchFamily="34" charset="0"/>
                <a:cs typeface="Arial"/>
              </a:rPr>
              <a:t>Facilitate the grouping of questions during the development of the driving question board.</a:t>
            </a:r>
          </a:p>
          <a:p>
            <a:r>
              <a:rPr lang="en-US" sz="2400">
                <a:latin typeface="Franklin Gothic Book" panose="020B0503020102020204" pitchFamily="34" charset="0"/>
                <a:cs typeface="Arial"/>
              </a:rPr>
              <a:t>Have students identify some investigations that may help them answer their questions. </a:t>
            </a:r>
          </a:p>
          <a:p>
            <a:r>
              <a:rPr lang="en-US" sz="2400">
                <a:latin typeface="Franklin Gothic Book" panose="020B0503020102020204" pitchFamily="34" charset="0"/>
                <a:cs typeface="Arial"/>
              </a:rPr>
              <a:t>Consider other investigations needed to answer their questions.</a:t>
            </a:r>
          </a:p>
          <a:p>
            <a:r>
              <a:rPr lang="en-US" sz="2400">
                <a:latin typeface="Franklin Gothic Book" panose="020B0503020102020204" pitchFamily="34" charset="0"/>
                <a:cs typeface="Arial"/>
              </a:rPr>
              <a:t>Organize questions/investigations in a logical order (Storyline) to help students make sense of the phenomenon. </a:t>
            </a:r>
          </a:p>
          <a:p>
            <a:endParaRPr lang="en-US">
              <a:cs typeface="Arial"/>
            </a:endParaRPr>
          </a:p>
        </p:txBody>
      </p:sp>
    </p:spTree>
    <p:extLst>
      <p:ext uri="{BB962C8B-B14F-4D97-AF65-F5344CB8AC3E}">
        <p14:creationId xmlns:p14="http://schemas.microsoft.com/office/powerpoint/2010/main" val="2043490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D</a:t>
            </a:r>
          </a:p>
        </p:txBody>
      </p:sp>
    </p:spTree>
    <p:extLst>
      <p:ext uri="{BB962C8B-B14F-4D97-AF65-F5344CB8AC3E}">
        <p14:creationId xmlns:p14="http://schemas.microsoft.com/office/powerpoint/2010/main" val="1358525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F1156-3637-5B1B-0A8E-B5F5FF2E28E5}"/>
              </a:ext>
              <a:ext uri="{C183D7F6-B498-43B3-948B-1728B52AA6E4}">
                <adec:decorative xmlns:adec="http://schemas.microsoft.com/office/drawing/2017/decorative" val="1"/>
              </a:ext>
            </a:extLst>
          </p:cNvPr>
          <p:cNvSpPr/>
          <p:nvPr/>
        </p:nvSpPr>
        <p:spPr>
          <a:xfrm>
            <a:off x="917713" y="4298672"/>
            <a:ext cx="10606231" cy="97403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B3F4-DAC3-9F4E-06F5-CE56BEEA03F9}"/>
              </a:ext>
            </a:extLst>
          </p:cNvPr>
          <p:cNvSpPr>
            <a:spLocks noGrp="1"/>
          </p:cNvSpPr>
          <p:nvPr>
            <p:ph type="title"/>
          </p:nvPr>
        </p:nvSpPr>
        <p:spPr>
          <a:xfrm>
            <a:off x="0" y="500062"/>
            <a:ext cx="12192000" cy="1325563"/>
          </a:xfrm>
        </p:spPr>
        <p:txBody>
          <a:bodyPr>
            <a:normAutofit/>
          </a:bodyPr>
          <a:lstStyle/>
          <a:p>
            <a:pPr algn="ctr"/>
            <a:r>
              <a:rPr lang="en-US">
                <a:latin typeface="Franklin Gothic Medium" panose="020B0603020102020204" pitchFamily="34" charset="0"/>
                <a:cs typeface="Arial"/>
              </a:rPr>
              <a:t>Module Goals (4)</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a:xfrm>
            <a:off x="1113908" y="1585293"/>
            <a:ext cx="10515600" cy="4351338"/>
          </a:xfrm>
        </p:spPr>
        <p:txBody>
          <a:bodyPr vert="horz" lIns="91440" tIns="45720" rIns="91440" bIns="45720" rtlCol="0" anchor="t">
            <a:normAutofit/>
          </a:bodyPr>
          <a:lstStyle/>
          <a:p>
            <a:r>
              <a:rPr lang="en-US">
                <a:latin typeface="Franklin Gothic Book" panose="020B0503020102020204" pitchFamily="34" charset="0"/>
                <a:cs typeface="Arial"/>
              </a:rPr>
              <a:t>Explain what a driving question board is and understand its purpose in the science classroom. </a:t>
            </a:r>
            <a:endParaRPr lang="en-US">
              <a:latin typeface="Franklin Gothic Book" panose="020B0503020102020204" pitchFamily="34" charset="0"/>
            </a:endParaRPr>
          </a:p>
          <a:p>
            <a:r>
              <a:rPr lang="en-US">
                <a:latin typeface="Franklin Gothic Book" panose="020B0503020102020204" pitchFamily="34" charset="0"/>
                <a:cs typeface="Arial"/>
              </a:rPr>
              <a:t>Identify ways that the driving question board can build a community of learners.</a:t>
            </a:r>
          </a:p>
          <a:p>
            <a:r>
              <a:rPr lang="en-US">
                <a:latin typeface="Franklin Gothic Book" panose="020B0503020102020204" pitchFamily="34" charset="0"/>
                <a:cs typeface="Arial"/>
              </a:rPr>
              <a:t>Analyze how a cohesive storyline can be built around an anchoring phenomenon.</a:t>
            </a:r>
          </a:p>
          <a:p>
            <a:r>
              <a:rPr lang="en-US" b="1">
                <a:latin typeface="Franklin Gothic Book" panose="020B0503020102020204" pitchFamily="34" charset="0"/>
                <a:cs typeface="Arial"/>
              </a:rPr>
              <a:t>Generate ideas for how a driving question board can be used as a formative assessment tool.</a:t>
            </a:r>
          </a:p>
        </p:txBody>
      </p:sp>
      <p:sp>
        <p:nvSpPr>
          <p:cNvPr id="5" name="Arrow: Right 4">
            <a:extLst>
              <a:ext uri="{FF2B5EF4-FFF2-40B4-BE49-F238E27FC236}">
                <a16:creationId xmlns:a16="http://schemas.microsoft.com/office/drawing/2014/main" id="{FBD09AE9-9E08-ED66-1DB6-2ED95D59FCB5}"/>
              </a:ext>
              <a:ext uri="{C183D7F6-B498-43B3-948B-1728B52AA6E4}">
                <adec:decorative xmlns:adec="http://schemas.microsoft.com/office/drawing/2017/decorative" val="1"/>
              </a:ext>
            </a:extLst>
          </p:cNvPr>
          <p:cNvSpPr/>
          <p:nvPr/>
        </p:nvSpPr>
        <p:spPr>
          <a:xfrm>
            <a:off x="122583" y="4432849"/>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379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0" y="140294"/>
            <a:ext cx="12191999" cy="1325563"/>
          </a:xfrm>
        </p:spPr>
        <p:txBody>
          <a:bodyPr>
            <a:normAutofit/>
          </a:bodyPr>
          <a:lstStyle/>
          <a:p>
            <a:pPr algn="ctr"/>
            <a:r>
              <a:rPr lang="en-US">
                <a:latin typeface="+mj-lt"/>
                <a:cs typeface="Arial"/>
              </a:rPr>
              <a:t>Sessions in this Module (4)</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351933" y="1315033"/>
            <a:ext cx="11840066" cy="4227933"/>
          </a:xfrm>
        </p:spPr>
        <p:txBody>
          <a:bodyPr vert="horz" lIns="91440" tIns="45720" rIns="91440" bIns="45720" rtlCol="0" anchor="t">
            <a:noAutofit/>
          </a:bodyPr>
          <a:lstStyle/>
          <a:p>
            <a:pPr marL="0" indent="0">
              <a:buNone/>
            </a:pPr>
            <a:r>
              <a:rPr lang="en-US" sz="2200" b="1" u="sng">
                <a:latin typeface="+mn-lt"/>
                <a:cs typeface="Arial"/>
                <a:hlinkClick r:id="rId3" action="ppaction://hlinksldjump"/>
              </a:rPr>
              <a:t>Session A:</a:t>
            </a:r>
            <a:endParaRPr lang="en-US" sz="2200" u="sng">
              <a:latin typeface="+mn-lt"/>
            </a:endParaRPr>
          </a:p>
          <a:p>
            <a:pPr lvl="1"/>
            <a:r>
              <a:rPr lang="en-US" sz="2200">
                <a:latin typeface="+mn-lt"/>
                <a:cs typeface="Arial"/>
              </a:rPr>
              <a:t>What is a driving question board and what is its purpose in the science classroom? </a:t>
            </a:r>
          </a:p>
          <a:p>
            <a:pPr marL="0" indent="0">
              <a:buNone/>
            </a:pPr>
            <a:r>
              <a:rPr lang="en-US" sz="2200" b="1" u="sng">
                <a:latin typeface="+mn-lt"/>
                <a:cs typeface="Arial"/>
                <a:hlinkClick r:id="rId4" action="ppaction://hlinksldjump"/>
              </a:rPr>
              <a:t>Session B:</a:t>
            </a:r>
            <a:endParaRPr lang="en-US" sz="2200" b="1" u="sng">
              <a:latin typeface="+mn-lt"/>
              <a:cs typeface="Arial"/>
            </a:endParaRPr>
          </a:p>
          <a:p>
            <a:pPr lvl="1"/>
            <a:r>
              <a:rPr lang="en-US" sz="2200">
                <a:solidFill>
                  <a:srgbClr val="374151"/>
                </a:solidFill>
                <a:latin typeface="+mn-lt"/>
                <a:cs typeface="Arial"/>
              </a:rPr>
              <a:t>How does the use of a </a:t>
            </a:r>
            <a:r>
              <a:rPr lang="en-US" sz="2200">
                <a:latin typeface="+mn-lt"/>
                <a:cs typeface="Arial"/>
              </a:rPr>
              <a:t>driving question board </a:t>
            </a:r>
            <a:r>
              <a:rPr lang="en-US" sz="2200">
                <a:solidFill>
                  <a:srgbClr val="374151"/>
                </a:solidFill>
                <a:latin typeface="+mn-lt"/>
                <a:cs typeface="Arial"/>
              </a:rPr>
              <a:t>foster a community of learners in terms of student engagement and motivation?</a:t>
            </a:r>
          </a:p>
          <a:p>
            <a:pPr marL="0" indent="0">
              <a:buNone/>
            </a:pPr>
            <a:r>
              <a:rPr lang="en-US" sz="2200" b="1" u="sng">
                <a:latin typeface="+mn-lt"/>
                <a:cs typeface="Arial"/>
                <a:hlinkClick r:id="rId5" action="ppaction://hlinksldjump"/>
              </a:rPr>
              <a:t>Session C:</a:t>
            </a:r>
            <a:endParaRPr lang="en-US" sz="2200" u="sng">
              <a:latin typeface="+mn-lt"/>
              <a:cs typeface="Arial"/>
            </a:endParaRPr>
          </a:p>
          <a:p>
            <a:pPr marL="742950" lvl="1" indent="-285750"/>
            <a:r>
              <a:rPr lang="en-US" sz="2200">
                <a:solidFill>
                  <a:srgbClr val="374151"/>
                </a:solidFill>
                <a:latin typeface="+mn-lt"/>
                <a:cs typeface="Arial"/>
              </a:rPr>
              <a:t>How can a </a:t>
            </a:r>
            <a:r>
              <a:rPr lang="en-US" sz="2200">
                <a:latin typeface="+mn-lt"/>
                <a:cs typeface="Arial"/>
              </a:rPr>
              <a:t>driving question board </a:t>
            </a:r>
            <a:r>
              <a:rPr lang="en-US" sz="2200">
                <a:solidFill>
                  <a:srgbClr val="374151"/>
                </a:solidFill>
                <a:latin typeface="+mn-lt"/>
                <a:cs typeface="Arial"/>
              </a:rPr>
              <a:t>anchored in a phenomenon be used to build a cohesive storyline?</a:t>
            </a:r>
          </a:p>
          <a:p>
            <a:pPr>
              <a:buNone/>
            </a:pPr>
            <a:r>
              <a:rPr lang="en-US" sz="2200" b="1" u="sng">
                <a:latin typeface="+mn-lt"/>
                <a:cs typeface="Arial"/>
                <a:hlinkClick r:id="rId6" action="ppaction://hlinksldjump"/>
              </a:rPr>
              <a:t>Session D</a:t>
            </a:r>
            <a:r>
              <a:rPr lang="en-US" sz="2200" u="sng">
                <a:latin typeface="+mn-lt"/>
                <a:cs typeface="Arial"/>
                <a:hlinkClick r:id="rId6" action="ppaction://hlinksldjump"/>
              </a:rPr>
              <a:t>:</a:t>
            </a:r>
            <a:endParaRPr lang="en-US" sz="2200">
              <a:latin typeface="+mn-lt"/>
              <a:cs typeface="Arial"/>
            </a:endParaRPr>
          </a:p>
          <a:p>
            <a:pPr lvl="1"/>
            <a:r>
              <a:rPr lang="en-US" sz="2200" b="1">
                <a:solidFill>
                  <a:srgbClr val="374151"/>
                </a:solidFill>
                <a:latin typeface="+mn-lt"/>
                <a:cs typeface="Arial"/>
              </a:rPr>
              <a:t>Why should the </a:t>
            </a:r>
            <a:r>
              <a:rPr lang="en-US" sz="2200" b="1">
                <a:latin typeface="+mn-lt"/>
                <a:cs typeface="Arial"/>
              </a:rPr>
              <a:t>driving question board </a:t>
            </a:r>
            <a:r>
              <a:rPr lang="en-US" sz="2200" b="1">
                <a:solidFill>
                  <a:srgbClr val="374151"/>
                </a:solidFill>
                <a:latin typeface="+mn-lt"/>
                <a:cs typeface="Arial"/>
              </a:rPr>
              <a:t>be used as a formative assessment tool to foster an equitable learning community?</a:t>
            </a:r>
            <a:endParaRPr lang="en-US" sz="2200" b="1">
              <a:latin typeface="+mn-lt"/>
              <a:cs typeface="Arial"/>
            </a:endParaRPr>
          </a:p>
          <a:p>
            <a:pPr marL="0" indent="0">
              <a:buNone/>
            </a:pPr>
            <a:endParaRPr lang="en-US" sz="2200">
              <a:cs typeface="Arial" panose="020B0604020202020204" pitchFamily="34" charset="0"/>
            </a:endParaRPr>
          </a:p>
        </p:txBody>
      </p:sp>
      <p:sp>
        <p:nvSpPr>
          <p:cNvPr id="4" name="Arrow: Right 3">
            <a:extLst>
              <a:ext uri="{FF2B5EF4-FFF2-40B4-BE49-F238E27FC236}">
                <a16:creationId xmlns:a16="http://schemas.microsoft.com/office/drawing/2014/main" id="{479A4896-850B-5C60-AF35-F3F9D0B1EC6F}"/>
              </a:ext>
              <a:ext uri="{C183D7F6-B498-43B3-948B-1728B52AA6E4}">
                <adec:decorative xmlns:adec="http://schemas.microsoft.com/office/drawing/2017/decorative" val="1"/>
              </a:ext>
            </a:extLst>
          </p:cNvPr>
          <p:cNvSpPr/>
          <p:nvPr/>
        </p:nvSpPr>
        <p:spPr>
          <a:xfrm>
            <a:off x="149086" y="4701208"/>
            <a:ext cx="576470" cy="427383"/>
          </a:xfrm>
          <a:prstGeom prst="rightArrow">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264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E22AA6-B4CA-FB87-62E3-48FC8F574B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71617" y="3139471"/>
            <a:ext cx="2981202" cy="79255"/>
          </a:xfrm>
          <a:prstGeom prst="rect">
            <a:avLst/>
          </a:prstGeom>
        </p:spPr>
      </p:pic>
      <p:cxnSp>
        <p:nvCxnSpPr>
          <p:cNvPr id="9" name="Straight Arrow Connector 8">
            <a:extLst>
              <a:ext uri="{FF2B5EF4-FFF2-40B4-BE49-F238E27FC236}">
                <a16:creationId xmlns:a16="http://schemas.microsoft.com/office/drawing/2014/main" id="{3C3AA759-CBB2-3299-1782-AF26F1204F57}"/>
              </a:ext>
              <a:ext uri="{C183D7F6-B498-43B3-948B-1728B52AA6E4}">
                <adec:decorative xmlns:adec="http://schemas.microsoft.com/office/drawing/2017/decorative" val="1"/>
              </a:ext>
            </a:extLst>
          </p:cNvPr>
          <p:cNvCxnSpPr>
            <a:cxnSpLocks/>
          </p:cNvCxnSpPr>
          <p:nvPr/>
        </p:nvCxnSpPr>
        <p:spPr>
          <a:xfrm flipV="1">
            <a:off x="3732881" y="3824533"/>
            <a:ext cx="1095963" cy="85120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93970C-B7CD-1956-E6E9-137E4AB4C28D}"/>
              </a:ext>
              <a:ext uri="{C183D7F6-B498-43B3-948B-1728B52AA6E4}">
                <adec:decorative xmlns:adec="http://schemas.microsoft.com/office/drawing/2017/decorative" val="1"/>
              </a:ext>
            </a:extLst>
          </p:cNvPr>
          <p:cNvCxnSpPr>
            <a:cxnSpLocks/>
          </p:cNvCxnSpPr>
          <p:nvPr/>
        </p:nvCxnSpPr>
        <p:spPr>
          <a:xfrm>
            <a:off x="3815007" y="1607543"/>
            <a:ext cx="855758" cy="674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54" name="Group 1353" descr="What we've learned about the DQB. &#10;&#10;1. Class's shared mission of the learning: the road map for student learning. &#10;&#10;2. Engages and motivates students to want to learn. &#10;&#10;3. Provides an anchor to build a cohesive storyline. ">
            <a:extLst>
              <a:ext uri="{FF2B5EF4-FFF2-40B4-BE49-F238E27FC236}">
                <a16:creationId xmlns:a16="http://schemas.microsoft.com/office/drawing/2014/main" id="{AAB2CA21-602A-0800-73C7-DD5EBBDF6E19}"/>
              </a:ext>
            </a:extLst>
          </p:cNvPr>
          <p:cNvGrpSpPr/>
          <p:nvPr/>
        </p:nvGrpSpPr>
        <p:grpSpPr>
          <a:xfrm>
            <a:off x="4067064" y="85496"/>
            <a:ext cx="7401698" cy="5856686"/>
            <a:chOff x="1555069" y="-18610"/>
            <a:chExt cx="8112260" cy="6633040"/>
          </a:xfrm>
        </p:grpSpPr>
        <p:cxnSp>
          <p:nvCxnSpPr>
            <p:cNvPr id="1352" name="Straight Arrow Connector 1351">
              <a:extLst>
                <a:ext uri="{FF2B5EF4-FFF2-40B4-BE49-F238E27FC236}">
                  <a16:creationId xmlns:a16="http://schemas.microsoft.com/office/drawing/2014/main" id="{D0E9E213-09F3-AAFD-DAA6-235DAB75E3F9}"/>
                </a:ext>
              </a:extLst>
            </p:cNvPr>
            <p:cNvCxnSpPr>
              <a:cxnSpLocks/>
            </p:cNvCxnSpPr>
            <p:nvPr/>
          </p:nvCxnSpPr>
          <p:spPr>
            <a:xfrm>
              <a:off x="5166825" y="4307633"/>
              <a:ext cx="1069833" cy="89020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3" name="Straight Arrow Connector 1352">
              <a:extLst>
                <a:ext uri="{FF2B5EF4-FFF2-40B4-BE49-F238E27FC236}">
                  <a16:creationId xmlns:a16="http://schemas.microsoft.com/office/drawing/2014/main" id="{102FE3EB-0DAC-A265-C0CF-5243AABA1F65}"/>
                </a:ext>
              </a:extLst>
            </p:cNvPr>
            <p:cNvCxnSpPr>
              <a:cxnSpLocks/>
            </p:cNvCxnSpPr>
            <p:nvPr/>
          </p:nvCxnSpPr>
          <p:spPr>
            <a:xfrm flipV="1">
              <a:off x="5570764" y="3409949"/>
              <a:ext cx="3241220" cy="517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1" name="Straight Arrow Connector 1350">
              <a:extLst>
                <a:ext uri="{FF2B5EF4-FFF2-40B4-BE49-F238E27FC236}">
                  <a16:creationId xmlns:a16="http://schemas.microsoft.com/office/drawing/2014/main" id="{B6510385-EFD0-A0EB-ABE5-C57DE9F35724}"/>
                </a:ext>
              </a:extLst>
            </p:cNvPr>
            <p:cNvCxnSpPr>
              <a:cxnSpLocks/>
            </p:cNvCxnSpPr>
            <p:nvPr/>
          </p:nvCxnSpPr>
          <p:spPr>
            <a:xfrm flipV="1">
              <a:off x="5040187" y="1641068"/>
              <a:ext cx="1080744" cy="82338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7" name="Oval 1346">
              <a:extLst>
                <a:ext uri="{FF2B5EF4-FFF2-40B4-BE49-F238E27FC236}">
                  <a16:creationId xmlns:a16="http://schemas.microsoft.com/office/drawing/2014/main" id="{02770018-C8C3-ED88-DCB3-3230D02C5F12}"/>
                </a:ext>
              </a:extLst>
            </p:cNvPr>
            <p:cNvSpPr/>
            <p:nvPr/>
          </p:nvSpPr>
          <p:spPr>
            <a:xfrm>
              <a:off x="1555069" y="1433918"/>
              <a:ext cx="4199600" cy="3823607"/>
            </a:xfrm>
            <a:prstGeom prst="ellipse">
              <a:avLst/>
            </a:prstGeom>
            <a:solidFill>
              <a:srgbClr val="00778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mj-lt"/>
                  <a:cs typeface="Calibri"/>
                </a:rPr>
                <a:t>What we’ve learned about the DQB</a:t>
              </a:r>
            </a:p>
          </p:txBody>
        </p:sp>
        <p:sp>
          <p:nvSpPr>
            <p:cNvPr id="1348" name="Oval 1347">
              <a:extLst>
                <a:ext uri="{FF2B5EF4-FFF2-40B4-BE49-F238E27FC236}">
                  <a16:creationId xmlns:a16="http://schemas.microsoft.com/office/drawing/2014/main" id="{FE431DAA-E001-0A73-83CA-552019AFF09B}"/>
                </a:ext>
              </a:extLst>
            </p:cNvPr>
            <p:cNvSpPr/>
            <p:nvPr/>
          </p:nvSpPr>
          <p:spPr>
            <a:xfrm>
              <a:off x="5685257" y="-18610"/>
              <a:ext cx="2367642" cy="2149926"/>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cs typeface="Calibri"/>
                </a:rPr>
                <a:t>Class's shared mission of learning: the road map for student learning</a:t>
              </a:r>
            </a:p>
          </p:txBody>
        </p:sp>
        <p:sp>
          <p:nvSpPr>
            <p:cNvPr id="1349" name="Oval 1348">
              <a:extLst>
                <a:ext uri="{FF2B5EF4-FFF2-40B4-BE49-F238E27FC236}">
                  <a16:creationId xmlns:a16="http://schemas.microsoft.com/office/drawing/2014/main" id="{5983FF1F-2A7D-762A-C723-24F862E81473}"/>
                </a:ext>
              </a:extLst>
            </p:cNvPr>
            <p:cNvSpPr/>
            <p:nvPr/>
          </p:nvSpPr>
          <p:spPr>
            <a:xfrm>
              <a:off x="7299686" y="2319785"/>
              <a:ext cx="2367643" cy="2136321"/>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Engages and motivates students to want to learn</a:t>
              </a:r>
            </a:p>
          </p:txBody>
        </p:sp>
        <p:sp>
          <p:nvSpPr>
            <p:cNvPr id="1350" name="Oval 1349">
              <a:extLst>
                <a:ext uri="{FF2B5EF4-FFF2-40B4-BE49-F238E27FC236}">
                  <a16:creationId xmlns:a16="http://schemas.microsoft.com/office/drawing/2014/main" id="{3BA12897-93E5-4628-45FC-8BBEBAE8A9FA}"/>
                </a:ext>
              </a:extLst>
            </p:cNvPr>
            <p:cNvSpPr/>
            <p:nvPr/>
          </p:nvSpPr>
          <p:spPr>
            <a:xfrm>
              <a:off x="5650570" y="4478109"/>
              <a:ext cx="2367642" cy="2136321"/>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Provides an anchor to build a cohesive storyline</a:t>
              </a:r>
            </a:p>
          </p:txBody>
        </p:sp>
      </p:grpSp>
      <p:sp>
        <p:nvSpPr>
          <p:cNvPr id="8" name="Oval 7">
            <a:extLst>
              <a:ext uri="{FF2B5EF4-FFF2-40B4-BE49-F238E27FC236}">
                <a16:creationId xmlns:a16="http://schemas.microsoft.com/office/drawing/2014/main" id="{B67DD494-6A4B-C82A-46F6-4B2A26764C3F}"/>
              </a:ext>
            </a:extLst>
          </p:cNvPr>
          <p:cNvSpPr/>
          <p:nvPr/>
        </p:nvSpPr>
        <p:spPr>
          <a:xfrm>
            <a:off x="2057755" y="86853"/>
            <a:ext cx="2160258" cy="1886279"/>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Requires a series of investigations that is done over a period of time</a:t>
            </a:r>
          </a:p>
        </p:txBody>
      </p:sp>
      <p:sp>
        <p:nvSpPr>
          <p:cNvPr id="2" name="Rectangle 1">
            <a:extLst>
              <a:ext uri="{FF2B5EF4-FFF2-40B4-BE49-F238E27FC236}">
                <a16:creationId xmlns:a16="http://schemas.microsoft.com/office/drawing/2014/main" id="{AEE6E5C4-F6A1-7203-EC15-2E5DDEF4DC9B}"/>
              </a:ext>
              <a:ext uri="{C183D7F6-B498-43B3-948B-1728B52AA6E4}">
                <adec:decorative xmlns:adec="http://schemas.microsoft.com/office/drawing/2017/decorative" val="1"/>
              </a:ext>
            </a:extLst>
          </p:cNvPr>
          <p:cNvSpPr/>
          <p:nvPr/>
        </p:nvSpPr>
        <p:spPr>
          <a:xfrm>
            <a:off x="-1" y="5627914"/>
            <a:ext cx="8805803" cy="1230086"/>
          </a:xfrm>
          <a:custGeom>
            <a:avLst/>
            <a:gdLst>
              <a:gd name="connsiteX0" fmla="*/ 0 w 8316686"/>
              <a:gd name="connsiteY0" fmla="*/ 0 h 1230086"/>
              <a:gd name="connsiteX1" fmla="*/ 8316686 w 8316686"/>
              <a:gd name="connsiteY1" fmla="*/ 0 h 1230086"/>
              <a:gd name="connsiteX2" fmla="*/ 8316686 w 8316686"/>
              <a:gd name="connsiteY2" fmla="*/ 1230086 h 1230086"/>
              <a:gd name="connsiteX3" fmla="*/ 0 w 8316686"/>
              <a:gd name="connsiteY3" fmla="*/ 1230086 h 1230086"/>
              <a:gd name="connsiteX4" fmla="*/ 0 w 8316686"/>
              <a:gd name="connsiteY4" fmla="*/ 0 h 1230086"/>
              <a:gd name="connsiteX0" fmla="*/ 0 w 8697686"/>
              <a:gd name="connsiteY0" fmla="*/ 0 h 1230086"/>
              <a:gd name="connsiteX1" fmla="*/ 8697686 w 8697686"/>
              <a:gd name="connsiteY1" fmla="*/ 0 h 1230086"/>
              <a:gd name="connsiteX2" fmla="*/ 8316686 w 8697686"/>
              <a:gd name="connsiteY2" fmla="*/ 1230086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8044543 w 8697686"/>
              <a:gd name="connsiteY2" fmla="*/ 1230086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7739743 w 8697686"/>
              <a:gd name="connsiteY2" fmla="*/ 718457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7892143 w 8697686"/>
              <a:gd name="connsiteY2" fmla="*/ 1230085 h 1230086"/>
              <a:gd name="connsiteX3" fmla="*/ 0 w 8697686"/>
              <a:gd name="connsiteY3" fmla="*/ 1230086 h 1230086"/>
              <a:gd name="connsiteX4" fmla="*/ 0 w 8697686"/>
              <a:gd name="connsiteY4" fmla="*/ 0 h 123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686" h="1230086">
                <a:moveTo>
                  <a:pt x="0" y="0"/>
                </a:moveTo>
                <a:lnTo>
                  <a:pt x="8697686" y="0"/>
                </a:lnTo>
                <a:lnTo>
                  <a:pt x="7892143" y="1230085"/>
                </a:lnTo>
                <a:lnTo>
                  <a:pt x="0" y="123008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FDCE9B-89B4-0DD9-ECA4-7CC3DE148155}"/>
              </a:ext>
            </a:extLst>
          </p:cNvPr>
          <p:cNvSpPr/>
          <p:nvPr/>
        </p:nvSpPr>
        <p:spPr>
          <a:xfrm>
            <a:off x="2070439" y="4036472"/>
            <a:ext cx="2160258" cy="1886279"/>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Captures student’s wonderings/ ideas to figure out a phenomenon</a:t>
            </a:r>
          </a:p>
        </p:txBody>
      </p:sp>
      <p:sp>
        <p:nvSpPr>
          <p:cNvPr id="4" name="Title 3">
            <a:extLst>
              <a:ext uri="{FF2B5EF4-FFF2-40B4-BE49-F238E27FC236}">
                <a16:creationId xmlns:a16="http://schemas.microsoft.com/office/drawing/2014/main" id="{6D593857-B5AE-9500-F51A-BAF2BE7B7B65}"/>
              </a:ext>
            </a:extLst>
          </p:cNvPr>
          <p:cNvSpPr>
            <a:spLocks noGrp="1"/>
          </p:cNvSpPr>
          <p:nvPr>
            <p:ph type="title" idx="4294967295"/>
          </p:nvPr>
        </p:nvSpPr>
        <p:spPr>
          <a:xfrm>
            <a:off x="479629" y="2153350"/>
            <a:ext cx="2160258" cy="1886279"/>
          </a:xfrm>
          <a:prstGeom prst="ellipse">
            <a:avLst/>
          </a:prstGeom>
          <a:solidFill>
            <a:srgbClr val="007780"/>
          </a:solidFill>
          <a:ln w="1270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lt1"/>
                </a:solidFill>
                <a:effectLst/>
                <a:uLnTx/>
                <a:uFillTx/>
                <a:ea typeface="+mn-ea"/>
                <a:cs typeface="Calibri"/>
              </a:rPr>
              <a:t>Builds a culture of appreciation and values diverse ideas</a:t>
            </a:r>
          </a:p>
        </p:txBody>
      </p:sp>
    </p:spTree>
    <p:extLst>
      <p:ext uri="{BB962C8B-B14F-4D97-AF65-F5344CB8AC3E}">
        <p14:creationId xmlns:p14="http://schemas.microsoft.com/office/powerpoint/2010/main" val="1979479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33400"/>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rPr>
              <a:t>Session D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spcAft>
                <a:spcPts val="600"/>
              </a:spcAft>
              <a:buClr>
                <a:schemeClr val="dk1"/>
              </a:buClr>
              <a:buSzPts val="990"/>
              <a:buNone/>
            </a:pPr>
            <a:r>
              <a:rPr lang="en-US" sz="4400" b="1" u="sng">
                <a:solidFill>
                  <a:schemeClr val="tx1"/>
                </a:solidFill>
                <a:latin typeface="+mn-lt"/>
                <a:cs typeface="Arial"/>
              </a:rPr>
              <a:t>Focus Question</a:t>
            </a:r>
            <a:r>
              <a:rPr lang="en-US" sz="4400">
                <a:solidFill>
                  <a:schemeClr val="tx1"/>
                </a:solidFill>
                <a:latin typeface="+mn-lt"/>
                <a:cs typeface="Arial"/>
              </a:rPr>
              <a:t>: </a:t>
            </a:r>
          </a:p>
          <a:p>
            <a:pPr marL="0" indent="0">
              <a:buClr>
                <a:schemeClr val="dk1"/>
              </a:buClr>
              <a:buSzPts val="990"/>
              <a:buNone/>
            </a:pPr>
            <a:r>
              <a:rPr lang="en-US" sz="4400">
                <a:solidFill>
                  <a:schemeClr val="tx1"/>
                </a:solidFill>
                <a:latin typeface="+mn-lt"/>
                <a:cs typeface="Arial"/>
              </a:rPr>
              <a:t>How can the driving question board be used as a formative assessment tool to foster an equitable learning community?</a:t>
            </a:r>
          </a:p>
          <a:p>
            <a:pPr>
              <a:buNone/>
            </a:pPr>
            <a:endParaRPr lang="en-US" sz="1800">
              <a:latin typeface="Arial"/>
              <a:cs typeface="Arial"/>
            </a:endParaRPr>
          </a:p>
          <a:p>
            <a:pPr marL="0" indent="0">
              <a:buNone/>
            </a:pPr>
            <a:endParaRPr lang="en-US" sz="1800">
              <a:latin typeface="Arial"/>
              <a:cs typeface="Arial"/>
            </a:endParaRPr>
          </a:p>
        </p:txBody>
      </p:sp>
    </p:spTree>
    <p:extLst>
      <p:ext uri="{BB962C8B-B14F-4D97-AF65-F5344CB8AC3E}">
        <p14:creationId xmlns:p14="http://schemas.microsoft.com/office/powerpoint/2010/main" val="1986308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8e3d2d026_0_1444"/>
          <p:cNvSpPr txBox="1">
            <a:spLocks noGrp="1"/>
          </p:cNvSpPr>
          <p:nvPr>
            <p:ph type="title"/>
          </p:nvPr>
        </p:nvSpPr>
        <p:spPr>
          <a:xfrm>
            <a:off x="500742" y="99579"/>
            <a:ext cx="11103429" cy="2203017"/>
          </a:xfrm>
          <a:prstGeom prst="rect">
            <a:avLst/>
          </a:prstGeom>
          <a:noFill/>
          <a:ln>
            <a:noFill/>
          </a:ln>
        </p:spPr>
        <p:txBody>
          <a:bodyPr spcFirstLastPara="1" vert="horz" wrap="square" lIns="91425" tIns="45700" rIns="91425" bIns="45700" rtlCol="0" anchor="ctr" anchorCtr="0">
            <a:noAutofit/>
          </a:bodyPr>
          <a:lstStyle/>
          <a:p>
            <a:pPr>
              <a:buClr>
                <a:schemeClr val="dk1"/>
              </a:buClr>
              <a:buSzPts val="990"/>
            </a:pPr>
            <a:r>
              <a:rPr lang="en-US" sz="4000">
                <a:latin typeface="+mj-lt"/>
              </a:rPr>
              <a:t>Shifting to a collectivist approach and positioning every student as a “knower” in the </a:t>
            </a:r>
            <a:br>
              <a:rPr lang="en-US" sz="4000">
                <a:latin typeface="+mj-lt"/>
              </a:rPr>
            </a:br>
            <a:r>
              <a:rPr lang="en-US" sz="4000">
                <a:latin typeface="+mj-lt"/>
              </a:rPr>
              <a:t>science classroom. </a:t>
            </a:r>
          </a:p>
          <a:p>
            <a:pPr algn="ctr">
              <a:buClr>
                <a:schemeClr val="dk1"/>
              </a:buClr>
              <a:buSzPts val="891"/>
            </a:pPr>
            <a:endParaRPr sz="4000"/>
          </a:p>
        </p:txBody>
      </p:sp>
      <p:pic>
        <p:nvPicPr>
          <p:cNvPr id="477" name="Google Shape;477;g258e3d2d026_0_1444" descr="Picture of 2 students collaborating at a desk while working."/>
          <p:cNvPicPr preferRelativeResize="0"/>
          <p:nvPr/>
        </p:nvPicPr>
        <p:blipFill>
          <a:blip r:embed="rId3">
            <a:alphaModFix/>
          </a:blip>
          <a:stretch>
            <a:fillRect/>
          </a:stretch>
        </p:blipFill>
        <p:spPr>
          <a:xfrm>
            <a:off x="3286900" y="1988499"/>
            <a:ext cx="2182033" cy="1439900"/>
          </a:xfrm>
          <a:prstGeom prst="rect">
            <a:avLst/>
          </a:prstGeom>
          <a:noFill/>
          <a:ln>
            <a:noFill/>
          </a:ln>
        </p:spPr>
      </p:pic>
      <p:sp>
        <p:nvSpPr>
          <p:cNvPr id="475" name="Google Shape;475;g258e3d2d026_0_1444"/>
          <p:cNvSpPr txBox="1"/>
          <p:nvPr/>
        </p:nvSpPr>
        <p:spPr>
          <a:xfrm>
            <a:off x="3286900" y="3651326"/>
            <a:ext cx="2181900" cy="738633"/>
          </a:xfrm>
          <a:prstGeom prst="rect">
            <a:avLst/>
          </a:prstGeom>
          <a:noFill/>
          <a:ln>
            <a:noFill/>
          </a:ln>
        </p:spPr>
        <p:txBody>
          <a:bodyPr spcFirstLastPara="1" wrap="square" lIns="91425" tIns="91425" rIns="91425" bIns="91425" anchor="t" anchorCtr="0">
            <a:spAutoFit/>
          </a:bodyPr>
          <a:lstStyle/>
          <a:p>
            <a:pPr algn="ctr"/>
            <a:r>
              <a:rPr lang="en-US" b="1" u="sng">
                <a:solidFill>
                  <a:srgbClr val="0000FF"/>
                </a:solidFill>
                <a:ea typeface="Lato"/>
                <a:cs typeface="Arial" panose="020B0604020202020204" pitchFamily="34" charset="0"/>
                <a:sym typeface="Lato"/>
                <a:hlinkClick r:id="rId4">
                  <a:extLst>
                    <a:ext uri="{A12FA001-AC4F-418D-AE19-62706E023703}">
                      <ahyp:hlinkClr xmlns:ahyp="http://schemas.microsoft.com/office/drawing/2018/hyperlinkcolor" val="tx"/>
                    </a:ext>
                  </a:extLst>
                </a:hlinkClick>
              </a:rPr>
              <a:t>STEM Tool #47</a:t>
            </a:r>
            <a:endParaRPr b="1">
              <a:solidFill>
                <a:srgbClr val="0000FF"/>
              </a:solidFill>
              <a:ea typeface="Lato"/>
              <a:cs typeface="Arial" panose="020B0604020202020204" pitchFamily="34" charset="0"/>
              <a:sym typeface="Lato"/>
            </a:endParaRPr>
          </a:p>
          <a:p>
            <a:endParaRPr>
              <a:latin typeface="Arial" panose="020B0604020202020204" pitchFamily="34" charset="0"/>
            </a:endParaRPr>
          </a:p>
        </p:txBody>
      </p:sp>
      <p:pic>
        <p:nvPicPr>
          <p:cNvPr id="478" name="Google Shape;478;g258e3d2d026_0_1444" descr="Students working together on a project."/>
          <p:cNvPicPr preferRelativeResize="0"/>
          <p:nvPr/>
        </p:nvPicPr>
        <p:blipFill>
          <a:blip r:embed="rId5">
            <a:alphaModFix/>
          </a:blip>
          <a:stretch>
            <a:fillRect/>
          </a:stretch>
        </p:blipFill>
        <p:spPr>
          <a:xfrm>
            <a:off x="6496461" y="1988499"/>
            <a:ext cx="2183089" cy="1439900"/>
          </a:xfrm>
          <a:prstGeom prst="rect">
            <a:avLst/>
          </a:prstGeom>
          <a:noFill/>
          <a:ln>
            <a:noFill/>
          </a:ln>
        </p:spPr>
      </p:pic>
      <p:sp>
        <p:nvSpPr>
          <p:cNvPr id="476" name="Google Shape;476;g258e3d2d026_0_1444"/>
          <p:cNvSpPr txBox="1"/>
          <p:nvPr/>
        </p:nvSpPr>
        <p:spPr>
          <a:xfrm>
            <a:off x="6496450" y="3619900"/>
            <a:ext cx="2183100" cy="461700"/>
          </a:xfrm>
          <a:prstGeom prst="rect">
            <a:avLst/>
          </a:prstGeom>
          <a:noFill/>
          <a:ln>
            <a:noFill/>
          </a:ln>
        </p:spPr>
        <p:txBody>
          <a:bodyPr spcFirstLastPara="1" wrap="square" lIns="91425" tIns="91425" rIns="91425" bIns="91425" anchor="t" anchorCtr="0">
            <a:spAutoFit/>
          </a:bodyPr>
          <a:lstStyle/>
          <a:p>
            <a:pPr algn="ctr"/>
            <a:r>
              <a:rPr lang="en-US" b="1" u="sng">
                <a:solidFill>
                  <a:srgbClr val="0000FF"/>
                </a:solidFill>
                <a:latin typeface="Franklin Gothic Book" panose="020B0503020102020204" pitchFamily="34" charset="0"/>
                <a:ea typeface="Lato"/>
                <a:cs typeface="Arial" panose="020B0604020202020204" pitchFamily="34" charset="0"/>
                <a:sym typeface="Lato"/>
                <a:hlinkClick r:id="rId6">
                  <a:extLst>
                    <a:ext uri="{A12FA001-AC4F-418D-AE19-62706E023703}">
                      <ahyp:hlinkClr xmlns:ahyp="http://schemas.microsoft.com/office/drawing/2018/hyperlinkcolor" val="tx"/>
                    </a:ext>
                  </a:extLst>
                </a:hlinkClick>
              </a:rPr>
              <a:t>STEM Tool #54</a:t>
            </a:r>
            <a:endParaRPr b="1">
              <a:solidFill>
                <a:srgbClr val="0000FF"/>
              </a:solidFill>
              <a:latin typeface="Franklin Gothic Book" panose="020B0503020102020204" pitchFamily="34" charset="0"/>
              <a:ea typeface="Lato"/>
              <a:cs typeface="Arial" panose="020B0604020202020204" pitchFamily="34" charset="0"/>
              <a:sym typeface="Lato"/>
            </a:endParaRPr>
          </a:p>
        </p:txBody>
      </p:sp>
      <p:sp>
        <p:nvSpPr>
          <p:cNvPr id="474" name="Google Shape;474;g258e3d2d026_0_1444"/>
          <p:cNvSpPr txBox="1">
            <a:spLocks noGrp="1"/>
          </p:cNvSpPr>
          <p:nvPr>
            <p:ph type="title" idx="4294967295"/>
          </p:nvPr>
        </p:nvSpPr>
        <p:spPr>
          <a:xfrm>
            <a:off x="348912" y="4215097"/>
            <a:ext cx="11489459" cy="1441162"/>
          </a:xfrm>
          <a:prstGeom prst="roundRect">
            <a:avLst/>
          </a:prstGeom>
          <a:solidFill>
            <a:srgbClr val="007780"/>
          </a:solidFill>
        </p:spPr>
        <p:txBody>
          <a:bodyPr spcFirstLastPara="1" vert="horz" wrap="square" lIns="91425" tIns="45700" rIns="91425" bIns="45700" rtlCol="0" anchor="ctr" anchorCtr="0">
            <a:noAutofit/>
          </a:bodyPr>
          <a:lstStyle/>
          <a:p>
            <a:pPr>
              <a:buSzPts val="990"/>
            </a:pPr>
            <a:br>
              <a:rPr lang="en-US" sz="2200">
                <a:solidFill>
                  <a:schemeClr val="bg1"/>
                </a:solidFill>
                <a:latin typeface="Arial"/>
                <a:cs typeface="Arial"/>
              </a:rPr>
            </a:br>
            <a:r>
              <a:rPr lang="en-US" sz="2200">
                <a:solidFill>
                  <a:schemeClr val="bg1"/>
                </a:solidFill>
                <a:latin typeface="Franklin Gothic Book" panose="020B0503020102020204" pitchFamily="34" charset="0"/>
                <a:cs typeface="Arial"/>
              </a:rPr>
              <a:t>“Turns out our brains are wired to favor a communal view of the world. Humans have always sought to be in community with each other…Collectivist societies emphasize relationships, interdependence within a community, and cooperative learning.” </a:t>
            </a:r>
            <a:br>
              <a:rPr lang="en-US" sz="2200">
                <a:latin typeface="Franklin Gothic Book" panose="020B0503020102020204" pitchFamily="34" charset="0"/>
                <a:cs typeface="Arial"/>
              </a:rPr>
            </a:br>
            <a:r>
              <a:rPr lang="en-US" sz="1600">
                <a:solidFill>
                  <a:schemeClr val="bg1"/>
                </a:solidFill>
                <a:latin typeface="Franklin Gothic Book" panose="020B0503020102020204" pitchFamily="34" charset="0"/>
                <a:cs typeface="Arial"/>
              </a:rPr>
              <a:t>                                                                                       (</a:t>
            </a:r>
            <a:r>
              <a:rPr lang="en-US" sz="1600" err="1">
                <a:solidFill>
                  <a:schemeClr val="bg1"/>
                </a:solidFill>
                <a:latin typeface="Franklin Gothic Book" panose="020B0503020102020204" pitchFamily="34" charset="0"/>
                <a:cs typeface="Arial"/>
              </a:rPr>
              <a:t>Zaretta</a:t>
            </a:r>
            <a:r>
              <a:rPr lang="en-US" sz="1600">
                <a:solidFill>
                  <a:schemeClr val="bg1"/>
                </a:solidFill>
                <a:latin typeface="Franklin Gothic Book" panose="020B0503020102020204" pitchFamily="34" charset="0"/>
                <a:cs typeface="Arial"/>
              </a:rPr>
              <a:t> Hammond, </a:t>
            </a:r>
            <a:r>
              <a:rPr lang="en-US" sz="1600" i="1">
                <a:solidFill>
                  <a:schemeClr val="bg1"/>
                </a:solidFill>
                <a:latin typeface="Franklin Gothic Book" panose="020B0503020102020204" pitchFamily="34" charset="0"/>
                <a:cs typeface="Arial"/>
              </a:rPr>
              <a:t>Culturally Responsive Teaching and the Brain)</a:t>
            </a:r>
            <a:br>
              <a:rPr lang="en-US" sz="1600" i="1">
                <a:solidFill>
                  <a:schemeClr val="bg1"/>
                </a:solidFill>
                <a:latin typeface="Franklin Gothic Book" panose="020B0503020102020204" pitchFamily="34" charset="0"/>
                <a:cs typeface="Arial"/>
              </a:rPr>
            </a:br>
            <a:endParaRPr lang="en-US" sz="1600" i="1">
              <a:solidFill>
                <a:schemeClr val="bg1"/>
              </a:solidFill>
              <a:latin typeface="Franklin Gothic Book" panose="020B0503020102020204" pitchFamily="34" charset="0"/>
              <a:cs typeface="Arial"/>
            </a:endParaRPr>
          </a:p>
        </p:txBody>
      </p:sp>
    </p:spTree>
    <p:extLst>
      <p:ext uri="{BB962C8B-B14F-4D97-AF65-F5344CB8AC3E}">
        <p14:creationId xmlns:p14="http://schemas.microsoft.com/office/powerpoint/2010/main" val="3554520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230C-8635-65BF-A5A8-542B339AA4F0}"/>
              </a:ext>
            </a:extLst>
          </p:cNvPr>
          <p:cNvSpPr>
            <a:spLocks noGrp="1"/>
          </p:cNvSpPr>
          <p:nvPr>
            <p:ph type="title"/>
          </p:nvPr>
        </p:nvSpPr>
        <p:spPr>
          <a:xfrm>
            <a:off x="578944" y="81674"/>
            <a:ext cx="11613056" cy="1325563"/>
          </a:xfrm>
        </p:spPr>
        <p:txBody>
          <a:bodyPr/>
          <a:lstStyle/>
          <a:p>
            <a:r>
              <a:rPr lang="en-US">
                <a:latin typeface="+mj-lt"/>
                <a:cs typeface="Arial"/>
              </a:rPr>
              <a:t>Equitable Learning Community Discussion</a:t>
            </a:r>
            <a:endParaRPr lang="en-US">
              <a:latin typeface="+mj-lt"/>
            </a:endParaRPr>
          </a:p>
        </p:txBody>
      </p:sp>
      <p:sp>
        <p:nvSpPr>
          <p:cNvPr id="3" name="Content Placeholder 2">
            <a:extLst>
              <a:ext uri="{FF2B5EF4-FFF2-40B4-BE49-F238E27FC236}">
                <a16:creationId xmlns:a16="http://schemas.microsoft.com/office/drawing/2014/main" id="{1951C9EE-8926-B112-45ED-142E4D5485C4}"/>
              </a:ext>
            </a:extLst>
          </p:cNvPr>
          <p:cNvSpPr>
            <a:spLocks noGrp="1"/>
          </p:cNvSpPr>
          <p:nvPr>
            <p:ph idx="1"/>
          </p:nvPr>
        </p:nvSpPr>
        <p:spPr>
          <a:xfrm>
            <a:off x="578944" y="1247531"/>
            <a:ext cx="10978055" cy="4429369"/>
          </a:xfrm>
        </p:spPr>
        <p:txBody>
          <a:bodyPr vert="horz" lIns="91440" tIns="45720" rIns="91440" bIns="45720" rtlCol="0" anchor="t">
            <a:normAutofit lnSpcReduction="10000"/>
          </a:bodyPr>
          <a:lstStyle/>
          <a:p>
            <a:pPr marL="0" indent="0">
              <a:buNone/>
            </a:pPr>
            <a:r>
              <a:rPr lang="en-US">
                <a:latin typeface="+mn-lt"/>
                <a:cs typeface="Arial"/>
              </a:rPr>
              <a:t>As you read, consider jotting your thinking on these questions in the </a:t>
            </a:r>
            <a:r>
              <a:rPr lang="en-US" u="sng">
                <a:latin typeface="+mn-lt"/>
                <a:cs typeface="Arial"/>
              </a:rPr>
              <a:t>Session D: Notes</a:t>
            </a:r>
            <a:r>
              <a:rPr lang="en-US">
                <a:latin typeface="+mn-lt"/>
                <a:cs typeface="Arial"/>
              </a:rPr>
              <a:t> section of the participant packet.</a:t>
            </a:r>
          </a:p>
          <a:p>
            <a:pPr marL="0" indent="0">
              <a:buNone/>
            </a:pPr>
            <a:endParaRPr lang="en-US" sz="900" b="1" u="sng">
              <a:latin typeface="+mn-lt"/>
              <a:cs typeface="Arial" panose="020B0604020202020204" pitchFamily="34" charset="0"/>
            </a:endParaRPr>
          </a:p>
          <a:p>
            <a:pPr lvl="1">
              <a:buFont typeface="Wingdings" panose="05000000000000000000" pitchFamily="2" charset="2"/>
              <a:buChar char="Ø"/>
            </a:pPr>
            <a:r>
              <a:rPr lang="en-US">
                <a:latin typeface="+mn-lt"/>
                <a:cs typeface="Arial"/>
              </a:rPr>
              <a:t>How might the driving question board help ensure all student ideas/questions/perspectives are shared, heard and considered?</a:t>
            </a:r>
          </a:p>
          <a:p>
            <a:pPr lvl="1">
              <a:buFont typeface="Wingdings" panose="05000000000000000000" pitchFamily="2" charset="2"/>
              <a:buChar char="Ø"/>
            </a:pPr>
            <a:endParaRPr lang="en-US" sz="900">
              <a:latin typeface="+mn-lt"/>
              <a:cs typeface="Arial"/>
            </a:endParaRPr>
          </a:p>
          <a:p>
            <a:pPr lvl="1">
              <a:buFont typeface="Wingdings" panose="05000000000000000000" pitchFamily="2" charset="2"/>
              <a:buChar char="Ø"/>
            </a:pPr>
            <a:r>
              <a:rPr lang="en-US">
                <a:latin typeface="+mn-lt"/>
                <a:cs typeface="Arial"/>
              </a:rPr>
              <a:t>Why is an equitable classroom community essential while using a driving question board?</a:t>
            </a:r>
          </a:p>
          <a:p>
            <a:pPr lvl="1">
              <a:buFont typeface="Wingdings" panose="05000000000000000000" pitchFamily="2" charset="2"/>
              <a:buChar char="Ø"/>
            </a:pPr>
            <a:endParaRPr lang="en-US" sz="900">
              <a:latin typeface="+mn-lt"/>
              <a:cs typeface="Arial"/>
            </a:endParaRPr>
          </a:p>
          <a:p>
            <a:pPr lvl="1">
              <a:buFont typeface="Wingdings" panose="05000000000000000000" pitchFamily="2" charset="2"/>
              <a:buChar char="Ø"/>
            </a:pPr>
            <a:r>
              <a:rPr lang="en-US">
                <a:latin typeface="+mn-lt"/>
                <a:cs typeface="Arial"/>
              </a:rPr>
              <a:t>How might you use the driving question board as an opportunity to build areas of agreement and disagreement? </a:t>
            </a:r>
          </a:p>
          <a:p>
            <a:pPr lvl="1">
              <a:buFont typeface="Wingdings" panose="05000000000000000000" pitchFamily="2" charset="2"/>
              <a:buChar char="Ø"/>
            </a:pPr>
            <a:endParaRPr lang="en-US" sz="900">
              <a:latin typeface="+mn-lt"/>
              <a:cs typeface="Arial"/>
            </a:endParaRPr>
          </a:p>
          <a:p>
            <a:pPr lvl="1">
              <a:buFont typeface="Wingdings" panose="05000000000000000000" pitchFamily="2" charset="2"/>
              <a:buChar char="Ø"/>
            </a:pPr>
            <a:r>
              <a:rPr lang="en-US">
                <a:latin typeface="+mn-lt"/>
                <a:cs typeface="Arial"/>
              </a:rPr>
              <a:t>How might you differentiate the driving question board to meet the needs of all students in your classroom?</a:t>
            </a:r>
          </a:p>
          <a:p>
            <a:pPr lvl="1"/>
            <a:endParaRPr lang="en-US">
              <a:cs typeface="Arial"/>
            </a:endParaRPr>
          </a:p>
        </p:txBody>
      </p:sp>
    </p:spTree>
    <p:extLst>
      <p:ext uri="{BB962C8B-B14F-4D97-AF65-F5344CB8AC3E}">
        <p14:creationId xmlns:p14="http://schemas.microsoft.com/office/powerpoint/2010/main" val="1641988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8F7B-A232-596C-4A18-9A3ABA3F3B3C}"/>
              </a:ext>
            </a:extLst>
          </p:cNvPr>
          <p:cNvSpPr>
            <a:spLocks noGrp="1"/>
          </p:cNvSpPr>
          <p:nvPr>
            <p:ph type="title"/>
          </p:nvPr>
        </p:nvSpPr>
        <p:spPr>
          <a:xfrm>
            <a:off x="88900" y="114213"/>
            <a:ext cx="12192000" cy="1325563"/>
          </a:xfrm>
        </p:spPr>
        <p:txBody>
          <a:bodyPr/>
          <a:lstStyle/>
          <a:p>
            <a:pPr algn="ctr"/>
            <a:r>
              <a:rPr lang="en-US">
                <a:latin typeface="+mj-lt"/>
                <a:cs typeface="Arial"/>
              </a:rPr>
              <a:t>What is formative assessment?</a:t>
            </a:r>
            <a:endParaRPr lang="en-US">
              <a:latin typeface="+mj-lt"/>
            </a:endParaRPr>
          </a:p>
        </p:txBody>
      </p:sp>
      <p:pic>
        <p:nvPicPr>
          <p:cNvPr id="2050" name="Picture 2">
            <a:extLst>
              <a:ext uri="{FF2B5EF4-FFF2-40B4-BE49-F238E27FC236}">
                <a16:creationId xmlns:a16="http://schemas.microsoft.com/office/drawing/2014/main" id="{CF1E66B4-7822-4B30-042F-D1926130412A}"/>
              </a:ext>
              <a:ext uri="{C183D7F6-B498-43B3-948B-1728B52AA6E4}">
                <adec:decorative xmlns:adec="http://schemas.microsoft.com/office/drawing/2017/decorative" val="1"/>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1351440" y="1267480"/>
            <a:ext cx="4021667" cy="4323039"/>
          </a:xfrm>
          <a:prstGeom prst="rect">
            <a:avLst/>
          </a:prstGeom>
          <a:ln>
            <a:noFill/>
          </a:ln>
          <a:effectLst>
            <a:glow rad="127000">
              <a:schemeClr val="bg1">
                <a:alpha val="98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C37917-9D59-747E-4BB5-4EF9694EA733}"/>
              </a:ext>
            </a:extLst>
          </p:cNvPr>
          <p:cNvSpPr txBox="1"/>
          <p:nvPr/>
        </p:nvSpPr>
        <p:spPr>
          <a:xfrm>
            <a:off x="1763197" y="1543986"/>
            <a:ext cx="3757260" cy="2339102"/>
          </a:xfrm>
          <a:prstGeom prst="rect">
            <a:avLst/>
          </a:prstGeom>
          <a:noFill/>
        </p:spPr>
        <p:txBody>
          <a:bodyPr wrap="square" rtlCol="0">
            <a:spAutoFit/>
          </a:bodyPr>
          <a:lstStyle/>
          <a:p>
            <a:r>
              <a:rPr lang="en-US" sz="3200">
                <a:cs typeface="Arial"/>
              </a:rPr>
              <a:t>In your own words, how would you describe formative assessment?</a:t>
            </a:r>
          </a:p>
          <a:p>
            <a:endParaRPr lang="en-US"/>
          </a:p>
        </p:txBody>
      </p:sp>
      <p:pic>
        <p:nvPicPr>
          <p:cNvPr id="9" name="Picture 8">
            <a:extLst>
              <a:ext uri="{FF2B5EF4-FFF2-40B4-BE49-F238E27FC236}">
                <a16:creationId xmlns:a16="http://schemas.microsoft.com/office/drawing/2014/main" id="{34771561-B4B0-D7D4-75E4-9044880BE831}"/>
              </a:ext>
              <a:ext uri="{C183D7F6-B498-43B3-948B-1728B52AA6E4}">
                <adec:decorative xmlns:adec="http://schemas.microsoft.com/office/drawing/2017/decorative" val="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710383" y="3710791"/>
            <a:ext cx="1325564" cy="1325564"/>
          </a:xfrm>
          <a:prstGeom prst="rect">
            <a:avLst/>
          </a:prstGeom>
        </p:spPr>
      </p:pic>
      <p:sp>
        <p:nvSpPr>
          <p:cNvPr id="3" name="Content Placeholder 2">
            <a:extLst>
              <a:ext uri="{FF2B5EF4-FFF2-40B4-BE49-F238E27FC236}">
                <a16:creationId xmlns:a16="http://schemas.microsoft.com/office/drawing/2014/main" id="{8E7C75ED-E64F-5CBF-9231-3BED8CA81CAB}"/>
              </a:ext>
            </a:extLst>
          </p:cNvPr>
          <p:cNvSpPr>
            <a:spLocks noGrp="1"/>
          </p:cNvSpPr>
          <p:nvPr>
            <p:ph idx="1"/>
          </p:nvPr>
        </p:nvSpPr>
        <p:spPr>
          <a:xfrm>
            <a:off x="6171700" y="1545137"/>
            <a:ext cx="4954005" cy="3423384"/>
          </a:xfrm>
          <a:effectLst/>
        </p:spPr>
        <p:txBody>
          <a:bodyPr vert="horz" lIns="91440" tIns="45720" rIns="91440" bIns="45720" rtlCol="0" anchor="t">
            <a:normAutofit/>
          </a:bodyPr>
          <a:lstStyle/>
          <a:p>
            <a:pPr>
              <a:buFont typeface="Wingdings" panose="05000000000000000000" pitchFamily="2" charset="2"/>
              <a:buChar char="v"/>
            </a:pPr>
            <a:r>
              <a:rPr lang="en-US">
                <a:solidFill>
                  <a:schemeClr val="tx1"/>
                </a:solidFill>
                <a:latin typeface="Arial"/>
                <a:cs typeface="Arial"/>
              </a:rPr>
              <a:t> </a:t>
            </a:r>
            <a:r>
              <a:rPr lang="en-US">
                <a:solidFill>
                  <a:schemeClr val="tx1"/>
                </a:solidFill>
                <a:latin typeface="+mn-lt"/>
                <a:cs typeface="Arial"/>
              </a:rPr>
              <a:t>Take a moment and jot your initial ideas in the </a:t>
            </a:r>
            <a:r>
              <a:rPr lang="en-US" u="sng">
                <a:solidFill>
                  <a:schemeClr val="tx1"/>
                </a:solidFill>
                <a:latin typeface="+mn-lt"/>
                <a:cs typeface="Arial"/>
              </a:rPr>
              <a:t>Session D: Notes </a:t>
            </a:r>
            <a:r>
              <a:rPr lang="en-US">
                <a:solidFill>
                  <a:schemeClr val="tx1"/>
                </a:solidFill>
                <a:latin typeface="+mn-lt"/>
                <a:cs typeface="Arial"/>
              </a:rPr>
              <a:t>section of your participant packet.</a:t>
            </a:r>
          </a:p>
          <a:p>
            <a:pPr marL="0" indent="0">
              <a:buNone/>
            </a:pPr>
            <a:endParaRPr lang="en-US">
              <a:solidFill>
                <a:schemeClr val="tx1"/>
              </a:solidFill>
              <a:latin typeface="+mn-lt"/>
              <a:cs typeface="Arial"/>
            </a:endParaRPr>
          </a:p>
          <a:p>
            <a:pPr>
              <a:buFont typeface="Wingdings" panose="05000000000000000000" pitchFamily="2" charset="2"/>
              <a:buChar char="v"/>
            </a:pPr>
            <a:r>
              <a:rPr lang="en-US">
                <a:solidFill>
                  <a:schemeClr val="tx1"/>
                </a:solidFill>
                <a:latin typeface="+mn-lt"/>
                <a:cs typeface="Arial"/>
              </a:rPr>
              <a:t> Share out in whole group</a:t>
            </a:r>
          </a:p>
        </p:txBody>
      </p:sp>
    </p:spTree>
    <p:extLst>
      <p:ext uri="{BB962C8B-B14F-4D97-AF65-F5344CB8AC3E}">
        <p14:creationId xmlns:p14="http://schemas.microsoft.com/office/powerpoint/2010/main" val="26621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58e3d2d026_0_820"/>
          <p:cNvSpPr txBox="1">
            <a:spLocks noGrp="1"/>
          </p:cNvSpPr>
          <p:nvPr>
            <p:ph type="title"/>
          </p:nvPr>
        </p:nvSpPr>
        <p:spPr>
          <a:xfrm>
            <a:off x="165815" y="146043"/>
            <a:ext cx="8029296" cy="1119639"/>
          </a:xfrm>
          <a:prstGeom prst="rect">
            <a:avLst/>
          </a:prstGeom>
        </p:spPr>
        <p:txBody>
          <a:bodyPr spcFirstLastPara="1" vert="horz" wrap="square" lIns="91425" tIns="45700" rIns="91425" bIns="45700" rtlCol="0" anchor="ctr" anchorCtr="0">
            <a:normAutofit/>
          </a:bodyPr>
          <a:lstStyle/>
          <a:p>
            <a:pPr algn="ctr">
              <a:lnSpc>
                <a:spcPct val="100000"/>
              </a:lnSpc>
            </a:pPr>
            <a:r>
              <a:rPr lang="en-US">
                <a:latin typeface="+mj-lt"/>
                <a:cs typeface="Arial"/>
              </a:rPr>
              <a:t>Articles to Read</a:t>
            </a:r>
          </a:p>
        </p:txBody>
      </p:sp>
      <p:sp>
        <p:nvSpPr>
          <p:cNvPr id="3" name="TextBox 2">
            <a:extLst>
              <a:ext uri="{FF2B5EF4-FFF2-40B4-BE49-F238E27FC236}">
                <a16:creationId xmlns:a16="http://schemas.microsoft.com/office/drawing/2014/main" id="{B18E8B35-EF69-149D-E4E5-8A8FFF780752}"/>
              </a:ext>
            </a:extLst>
          </p:cNvPr>
          <p:cNvSpPr txBox="1"/>
          <p:nvPr/>
        </p:nvSpPr>
        <p:spPr>
          <a:xfrm>
            <a:off x="344777" y="1140991"/>
            <a:ext cx="7850333" cy="4693593"/>
          </a:xfrm>
          <a:prstGeom prst="rect">
            <a:avLst/>
          </a:prstGeom>
          <a:noFill/>
        </p:spPr>
        <p:txBody>
          <a:bodyPr wrap="square" lIns="91440" tIns="45720" rIns="91440" bIns="45720" rtlCol="0" anchor="t">
            <a:spAutoFit/>
          </a:bodyPr>
          <a:lstStyle/>
          <a:p>
            <a:r>
              <a:rPr lang="en-US" sz="2400">
                <a:cs typeface="Arial"/>
              </a:rPr>
              <a:t>Read the following two articles about a </a:t>
            </a:r>
            <a:endParaRPr lang="en-US" sz="2400">
              <a:cs typeface="Arial" panose="020B0604020202020204" pitchFamily="34" charset="0"/>
            </a:endParaRPr>
          </a:p>
          <a:p>
            <a:r>
              <a:rPr lang="en-US" sz="2400">
                <a:cs typeface="Arial"/>
              </a:rPr>
              <a:t>driving question board. As you read, jot your responses to the following questions in the </a:t>
            </a:r>
            <a:r>
              <a:rPr lang="en-US" sz="2400" b="1" u="sng">
                <a:cs typeface="Arial"/>
              </a:rPr>
              <a:t>Session A: Notes</a:t>
            </a:r>
            <a:r>
              <a:rPr lang="en-US" sz="2400" b="1">
                <a:cs typeface="Arial"/>
              </a:rPr>
              <a:t> </a:t>
            </a:r>
            <a:r>
              <a:rPr lang="en-US" sz="2400">
                <a:cs typeface="Arial"/>
              </a:rPr>
              <a:t>section of your participant packet</a:t>
            </a:r>
            <a:r>
              <a:rPr lang="en-US" sz="2400" b="1">
                <a:cs typeface="Arial"/>
              </a:rPr>
              <a:t>.</a:t>
            </a:r>
          </a:p>
          <a:p>
            <a:endParaRPr lang="en-US" sz="1000"/>
          </a:p>
          <a:p>
            <a:pPr>
              <a:spcAft>
                <a:spcPts val="600"/>
              </a:spcAft>
            </a:pPr>
            <a:r>
              <a:rPr lang="en-US" sz="2000" b="1" u="sng">
                <a:cs typeface="Arial"/>
              </a:rPr>
              <a:t>Focus Questions:</a:t>
            </a:r>
          </a:p>
          <a:p>
            <a:pPr marL="342900" indent="-342900">
              <a:buAutoNum type="arabicPeriod"/>
            </a:pPr>
            <a:r>
              <a:rPr lang="en-US" sz="2000">
                <a:cs typeface="Arial"/>
              </a:rPr>
              <a:t>What is the driving question board?</a:t>
            </a:r>
          </a:p>
          <a:p>
            <a:pPr marL="342900" indent="-342900">
              <a:buAutoNum type="arabicPeriod"/>
            </a:pPr>
            <a:r>
              <a:rPr lang="en-US" sz="2000">
                <a:cs typeface="Arial"/>
              </a:rPr>
              <a:t>What is the purpose of the driving question board in the science classroom?</a:t>
            </a:r>
          </a:p>
          <a:p>
            <a:pPr marL="342900" indent="-342900">
              <a:buAutoNum type="arabicPeriod"/>
            </a:pPr>
            <a:r>
              <a:rPr lang="en-US" sz="2000">
                <a:cs typeface="Arial"/>
              </a:rPr>
              <a:t>How does the driving question board support equitable science classrooms?</a:t>
            </a:r>
          </a:p>
          <a:p>
            <a:pPr marL="342900" indent="-342900">
              <a:buAutoNum type="arabicPeriod"/>
            </a:pPr>
            <a:r>
              <a:rPr lang="en-US" sz="2000">
                <a:cs typeface="Arial"/>
              </a:rPr>
              <a:t>What resonates with you in how this can be impactful in the classroom?</a:t>
            </a:r>
          </a:p>
          <a:p>
            <a:pPr algn="ctr"/>
            <a:endParaRPr lang="en-US" sz="2800"/>
          </a:p>
        </p:txBody>
      </p:sp>
      <p:pic>
        <p:nvPicPr>
          <p:cNvPr id="13" name="Picture 12" descr="This is a photo of, &quot;The Driving Question Board&quot; article from NSTA linked right below the image. ">
            <a:hlinkClick r:id="rId3"/>
            <a:extLst>
              <a:ext uri="{FF2B5EF4-FFF2-40B4-BE49-F238E27FC236}">
                <a16:creationId xmlns:a16="http://schemas.microsoft.com/office/drawing/2014/main" id="{5810A99D-DD49-728F-B92E-283530C1A936}"/>
              </a:ext>
            </a:extLst>
          </p:cNvPr>
          <p:cNvPicPr>
            <a:picLocks noChangeAspect="1"/>
          </p:cNvPicPr>
          <p:nvPr/>
        </p:nvPicPr>
        <p:blipFill>
          <a:blip r:embed="rId4"/>
          <a:stretch>
            <a:fillRect/>
          </a:stretch>
        </p:blipFill>
        <p:spPr>
          <a:xfrm>
            <a:off x="9093716" y="192812"/>
            <a:ext cx="1394686" cy="1721867"/>
          </a:xfrm>
          <a:prstGeom prst="rect">
            <a:avLst/>
          </a:prstGeom>
          <a:ln w="127000" cap="sq">
            <a:solidFill>
              <a:srgbClr val="007780"/>
            </a:solidFill>
            <a:miter lim="800000"/>
          </a:ln>
          <a:effectLst>
            <a:outerShdw blurRad="57150" dist="50800" dir="2700000" algn="tl" rotWithShape="0">
              <a:srgbClr val="000000">
                <a:alpha val="40000"/>
              </a:srgbClr>
            </a:outerShdw>
          </a:effectLst>
        </p:spPr>
      </p:pic>
      <p:sp>
        <p:nvSpPr>
          <p:cNvPr id="387" name="Google Shape;387;g258e3d2d026_0_820"/>
          <p:cNvSpPr txBox="1"/>
          <p:nvPr/>
        </p:nvSpPr>
        <p:spPr>
          <a:xfrm>
            <a:off x="7771006" y="1952802"/>
            <a:ext cx="4205733" cy="1277242"/>
          </a:xfrm>
          <a:prstGeom prst="rect">
            <a:avLst/>
          </a:prstGeom>
          <a:noFill/>
          <a:ln>
            <a:noFill/>
          </a:ln>
        </p:spPr>
        <p:txBody>
          <a:bodyPr spcFirstLastPara="1" wrap="square" lIns="91425" tIns="91425" rIns="91425" bIns="91425" anchor="t" anchorCtr="0">
            <a:spAutoFit/>
          </a:bodyPr>
          <a:lstStyle/>
          <a:p>
            <a:pPr algn="ctr"/>
            <a:r>
              <a:rPr lang="en-US" sz="2000" b="1">
                <a:solidFill>
                  <a:srgbClr val="102649"/>
                </a:solidFill>
                <a:ea typeface="Lato"/>
                <a:cs typeface="Arial" panose="020B0604020202020204" pitchFamily="34" charset="0"/>
                <a:sym typeface="Lato"/>
              </a:rPr>
              <a:t>Article 1: </a:t>
            </a:r>
          </a:p>
          <a:p>
            <a:pPr algn="ctr">
              <a:spcAft>
                <a:spcPts val="600"/>
              </a:spcAft>
            </a:pPr>
            <a:r>
              <a:rPr lang="en-US" b="1" u="sng">
                <a:solidFill>
                  <a:srgbClr val="102649"/>
                </a:solidFill>
                <a:ea typeface="Lato"/>
                <a:cs typeface="Arial"/>
                <a:sym typeface="Lato"/>
                <a:hlinkClick r:id="rId5"/>
              </a:rPr>
              <a:t>The Driving Question Board </a:t>
            </a:r>
            <a:endParaRPr lang="en-US" b="1" u="sng">
              <a:solidFill>
                <a:srgbClr val="102649"/>
              </a:solidFill>
              <a:ea typeface="Lato"/>
              <a:cs typeface="Arial" panose="020B0604020202020204" pitchFamily="34" charset="0"/>
              <a:hlinkClick r:id="rId5"/>
            </a:endParaRPr>
          </a:p>
          <a:p>
            <a:pPr algn="ctr"/>
            <a:r>
              <a:rPr lang="en-US" sz="1400" b="1" u="sng">
                <a:solidFill>
                  <a:srgbClr val="102649"/>
                </a:solidFill>
                <a:ea typeface="Lato"/>
                <a:cs typeface="Arial"/>
                <a:sym typeface="Lato"/>
                <a:hlinkClick r:id="rId5"/>
              </a:rPr>
              <a:t>[Used with permission from National Science Teaching Association (NSTA)]</a:t>
            </a:r>
            <a:endParaRPr lang="en-US" sz="2000" b="1">
              <a:solidFill>
                <a:srgbClr val="102649"/>
              </a:solidFill>
              <a:ea typeface="Lato"/>
              <a:cs typeface="Arial"/>
              <a:sym typeface="Lato"/>
              <a:hlinkClick r:id="rId5"/>
            </a:endParaRPr>
          </a:p>
        </p:txBody>
      </p:sp>
      <p:pic>
        <p:nvPicPr>
          <p:cNvPr id="9" name="Picture 8" descr="This is a photo of, &quot;Driving Question Board&quot; webpage on the OpenSciEd website linked right below the image. ">
            <a:hlinkClick r:id="rId6"/>
            <a:extLst>
              <a:ext uri="{FF2B5EF4-FFF2-40B4-BE49-F238E27FC236}">
                <a16:creationId xmlns:a16="http://schemas.microsoft.com/office/drawing/2014/main" id="{CB533B4D-A189-ED12-1E1A-E5DFFCA1FE8F}"/>
              </a:ext>
            </a:extLst>
          </p:cNvPr>
          <p:cNvPicPr>
            <a:picLocks noChangeAspect="1"/>
          </p:cNvPicPr>
          <p:nvPr/>
        </p:nvPicPr>
        <p:blipFill>
          <a:blip r:embed="rId7"/>
          <a:stretch>
            <a:fillRect/>
          </a:stretch>
        </p:blipFill>
        <p:spPr>
          <a:xfrm>
            <a:off x="9093716" y="3430240"/>
            <a:ext cx="1477500" cy="1511428"/>
          </a:xfrm>
          <a:prstGeom prst="rect">
            <a:avLst/>
          </a:prstGeom>
          <a:ln w="127000" cap="sq">
            <a:solidFill>
              <a:srgbClr val="007780"/>
            </a:solidFill>
            <a:miter lim="800000"/>
          </a:ln>
          <a:effectLst>
            <a:outerShdw blurRad="57150" dist="50800" dir="2700000" algn="tl" rotWithShape="0">
              <a:srgbClr val="000000">
                <a:alpha val="40000"/>
              </a:srgbClr>
            </a:outerShdw>
          </a:effectLst>
        </p:spPr>
      </p:pic>
      <p:sp>
        <p:nvSpPr>
          <p:cNvPr id="388" name="Google Shape;388;g258e3d2d026_0_820"/>
          <p:cNvSpPr txBox="1"/>
          <p:nvPr/>
        </p:nvSpPr>
        <p:spPr>
          <a:xfrm>
            <a:off x="7771006" y="5017913"/>
            <a:ext cx="4205733" cy="769411"/>
          </a:xfrm>
          <a:prstGeom prst="rect">
            <a:avLst/>
          </a:prstGeom>
          <a:noFill/>
          <a:ln>
            <a:noFill/>
          </a:ln>
        </p:spPr>
        <p:txBody>
          <a:bodyPr spcFirstLastPara="1" wrap="square" lIns="91425" tIns="91425" rIns="91425" bIns="91425" anchor="t" anchorCtr="0">
            <a:spAutoFit/>
          </a:bodyPr>
          <a:lstStyle/>
          <a:p>
            <a:pPr algn="ctr"/>
            <a:r>
              <a:rPr lang="en-US" sz="2000" b="1">
                <a:solidFill>
                  <a:srgbClr val="102649"/>
                </a:solidFill>
                <a:ea typeface="Lato"/>
                <a:cs typeface="Arial" panose="020B0604020202020204" pitchFamily="34" charset="0"/>
                <a:sym typeface="Lato"/>
              </a:rPr>
              <a:t>Article 2: </a:t>
            </a:r>
          </a:p>
          <a:p>
            <a:pPr algn="ctr"/>
            <a:r>
              <a:rPr lang="en-US" b="1" u="sng">
                <a:solidFill>
                  <a:srgbClr val="102649"/>
                </a:solidFill>
                <a:ea typeface="Lato"/>
                <a:cs typeface="Arial" panose="020B0604020202020204" pitchFamily="34" charset="0"/>
                <a:sym typeface="Lato"/>
                <a:hlinkClick r:id="rId6"/>
              </a:rPr>
              <a:t>Driving Question Board (OpenSciEd)</a:t>
            </a:r>
            <a:endParaRPr lang="en-US" b="1">
              <a:solidFill>
                <a:srgbClr val="102649"/>
              </a:solidFill>
              <a:ea typeface="Lato"/>
              <a:cs typeface="Arial" panose="020B0604020202020204" pitchFamily="34" charset="0"/>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6499-2A7A-EEC5-DA7B-18E6D045277A}"/>
              </a:ext>
            </a:extLst>
          </p:cNvPr>
          <p:cNvSpPr>
            <a:spLocks noGrp="1"/>
          </p:cNvSpPr>
          <p:nvPr>
            <p:ph type="title"/>
          </p:nvPr>
        </p:nvSpPr>
        <p:spPr>
          <a:xfrm>
            <a:off x="-147145" y="117097"/>
            <a:ext cx="12486290" cy="1325563"/>
          </a:xfrm>
        </p:spPr>
        <p:txBody>
          <a:bodyPr/>
          <a:lstStyle/>
          <a:p>
            <a:pPr algn="ctr"/>
            <a:r>
              <a:rPr lang="en-US">
                <a:latin typeface="Franklin Gothic Medium" panose="020B0603020102020204" pitchFamily="34" charset="0"/>
                <a:cs typeface="Arial"/>
              </a:rPr>
              <a:t>Shared Understanding of Formative Assessment</a:t>
            </a:r>
          </a:p>
        </p:txBody>
      </p:sp>
      <p:sp>
        <p:nvSpPr>
          <p:cNvPr id="3" name="Content Placeholder 2">
            <a:extLst>
              <a:ext uri="{FF2B5EF4-FFF2-40B4-BE49-F238E27FC236}">
                <a16:creationId xmlns:a16="http://schemas.microsoft.com/office/drawing/2014/main" id="{DC07CC6F-9368-94DB-86AD-962CEAF9C636}"/>
              </a:ext>
            </a:extLst>
          </p:cNvPr>
          <p:cNvSpPr>
            <a:spLocks noGrp="1"/>
          </p:cNvSpPr>
          <p:nvPr>
            <p:ph idx="1"/>
          </p:nvPr>
        </p:nvSpPr>
        <p:spPr>
          <a:xfrm>
            <a:off x="381001" y="1492250"/>
            <a:ext cx="6359237" cy="4085793"/>
          </a:xfrm>
          <a:prstGeom prst="roundRect">
            <a:avLst/>
          </a:prstGeom>
          <a:solidFill>
            <a:srgbClr val="007780"/>
          </a:solidFill>
        </p:spPr>
        <p:txBody>
          <a:bodyPr vert="horz" lIns="91440" tIns="45720" rIns="91440" bIns="45720" rtlCol="0" anchor="t">
            <a:normAutofit fontScale="70000" lnSpcReduction="20000"/>
          </a:bodyPr>
          <a:lstStyle/>
          <a:p>
            <a:pPr marL="0" indent="0">
              <a:buNone/>
            </a:pPr>
            <a:endParaRPr lang="en-US" sz="1300">
              <a:solidFill>
                <a:schemeClr val="bg1"/>
              </a:solidFill>
              <a:latin typeface="Arial"/>
              <a:cs typeface="Arial"/>
            </a:endParaRPr>
          </a:p>
          <a:p>
            <a:pPr marL="0" indent="0">
              <a:lnSpc>
                <a:spcPct val="120000"/>
              </a:lnSpc>
              <a:buNone/>
            </a:pPr>
            <a:r>
              <a:rPr lang="en-US" sz="3300">
                <a:solidFill>
                  <a:schemeClr val="bg1"/>
                </a:solidFill>
                <a:latin typeface="+mn-lt"/>
                <a:cs typeface="Arial"/>
              </a:rPr>
              <a:t>"Formative assessment is a planned, ongoing process used by all students and teachers during learning and teaching to elicit and use evidence of student learning to improve student understanding of intended disciplinary learning outcomes and support students to become self-directed learners." </a:t>
            </a:r>
            <a:endParaRPr lang="en-US" sz="3300">
              <a:solidFill>
                <a:schemeClr val="bg1"/>
              </a:solidFill>
              <a:latin typeface="+mn-lt"/>
              <a:cs typeface="Arial" panose="020B0604020202020204" pitchFamily="34" charset="0"/>
            </a:endParaRPr>
          </a:p>
          <a:p>
            <a:pPr marL="0" indent="0">
              <a:buNone/>
            </a:pPr>
            <a:endParaRPr lang="en-US" sz="1200">
              <a:solidFill>
                <a:schemeClr val="bg1"/>
              </a:solidFill>
              <a:latin typeface="+mn-lt"/>
              <a:cs typeface="Arial"/>
            </a:endParaRPr>
          </a:p>
          <a:p>
            <a:pPr marL="0" indent="0" algn="r">
              <a:buNone/>
            </a:pPr>
            <a:r>
              <a:rPr lang="en-US" sz="2100">
                <a:solidFill>
                  <a:schemeClr val="bg1"/>
                </a:solidFill>
                <a:latin typeface="+mn-lt"/>
                <a:cs typeface="Arial"/>
              </a:rPr>
              <a:t>[Council of Chief State School Officers (CCSSO), 2018]</a:t>
            </a:r>
          </a:p>
        </p:txBody>
      </p:sp>
      <p:sp>
        <p:nvSpPr>
          <p:cNvPr id="4" name="TextBox 3">
            <a:extLst>
              <a:ext uri="{FF2B5EF4-FFF2-40B4-BE49-F238E27FC236}">
                <a16:creationId xmlns:a16="http://schemas.microsoft.com/office/drawing/2014/main" id="{BBF37073-A197-73E7-BF7D-F7429B11019C}"/>
              </a:ext>
            </a:extLst>
          </p:cNvPr>
          <p:cNvSpPr txBox="1"/>
          <p:nvPr/>
        </p:nvSpPr>
        <p:spPr>
          <a:xfrm>
            <a:off x="6990772" y="1420435"/>
            <a:ext cx="4820227"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ea typeface="Calibri"/>
                <a:cs typeface="Arial" panose="020B0604020202020204" pitchFamily="34" charset="0"/>
              </a:rPr>
              <a:t>Questions to Consider:</a:t>
            </a:r>
            <a:r>
              <a:rPr lang="en-US" sz="2400" b="1">
                <a:ea typeface="Calibri"/>
                <a:cs typeface="Arial" panose="020B0604020202020204" pitchFamily="34" charset="0"/>
              </a:rPr>
              <a:t> </a:t>
            </a:r>
          </a:p>
          <a:p>
            <a:endParaRPr lang="en-US" sz="1000">
              <a:ea typeface="Calibri"/>
              <a:cs typeface="Arial" panose="020B0604020202020204" pitchFamily="34" charset="0"/>
            </a:endParaRPr>
          </a:p>
          <a:p>
            <a:pPr marL="171450" indent="-171450">
              <a:buFont typeface="Arial"/>
              <a:buChar char="•"/>
            </a:pPr>
            <a:r>
              <a:rPr lang="en-US" sz="2400">
                <a:ea typeface="Calibri"/>
                <a:cs typeface="Arial" panose="020B0604020202020204" pitchFamily="34" charset="0"/>
              </a:rPr>
              <a:t>What key words jump out at you in this definition?</a:t>
            </a:r>
            <a:endParaRPr lang="en-US" sz="2400">
              <a:cs typeface="Arial" panose="020B0604020202020204" pitchFamily="34" charset="0"/>
            </a:endParaRPr>
          </a:p>
          <a:p>
            <a:endParaRPr lang="en-US" sz="2400">
              <a:ea typeface="Calibri"/>
              <a:cs typeface="Arial" panose="020B0604020202020204" pitchFamily="34" charset="0"/>
            </a:endParaRPr>
          </a:p>
          <a:p>
            <a:pPr marL="171450" indent="-171450">
              <a:buFont typeface="Arial"/>
              <a:buChar char="•"/>
            </a:pPr>
            <a:r>
              <a:rPr lang="en-US" sz="2400">
                <a:ea typeface="Calibri"/>
                <a:cs typeface="Arial" panose="020B0604020202020204" pitchFamily="34" charset="0"/>
              </a:rPr>
              <a:t>Does anything in the definition surprise you?</a:t>
            </a:r>
          </a:p>
          <a:p>
            <a:endParaRPr lang="en-US" sz="2400">
              <a:ea typeface="Calibri"/>
              <a:cs typeface="Arial" panose="020B0604020202020204" pitchFamily="34" charset="0"/>
            </a:endParaRPr>
          </a:p>
          <a:p>
            <a:pPr marL="171450" indent="-171450">
              <a:buFont typeface="Arial"/>
              <a:buChar char="•"/>
            </a:pPr>
            <a:r>
              <a:rPr lang="en-US" sz="2400">
                <a:ea typeface="Calibri"/>
                <a:cs typeface="Arial" panose="020B0604020202020204" pitchFamily="34" charset="0"/>
              </a:rPr>
              <a:t>How does this definition align to your current schema for formative assessment?</a:t>
            </a:r>
          </a:p>
          <a:p>
            <a:pPr algn="l"/>
            <a:endParaRPr lang="en-US" sz="2400">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674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6D5E-C3D3-30AB-A0E4-9B446884E32E}"/>
              </a:ext>
            </a:extLst>
          </p:cNvPr>
          <p:cNvSpPr>
            <a:spLocks noGrp="1"/>
          </p:cNvSpPr>
          <p:nvPr>
            <p:ph type="title"/>
          </p:nvPr>
        </p:nvSpPr>
        <p:spPr>
          <a:xfrm>
            <a:off x="-1" y="108857"/>
            <a:ext cx="12192001" cy="2460172"/>
          </a:xfrm>
        </p:spPr>
        <p:txBody>
          <a:bodyPr>
            <a:normAutofit/>
          </a:bodyPr>
          <a:lstStyle/>
          <a:p>
            <a:pPr algn="ctr">
              <a:lnSpc>
                <a:spcPct val="100000"/>
              </a:lnSpc>
            </a:pPr>
            <a:r>
              <a:rPr lang="en-US">
                <a:latin typeface="+mj-lt"/>
                <a:cs typeface="Arial"/>
              </a:rPr>
              <a:t>Informal Formative Assessment Cycle</a:t>
            </a:r>
            <a:br>
              <a:rPr lang="en-US">
                <a:latin typeface="Arial"/>
                <a:cs typeface="Arial"/>
              </a:rPr>
            </a:br>
            <a:br>
              <a:rPr lang="en-US">
                <a:cs typeface="Arial"/>
              </a:rPr>
            </a:br>
            <a:endParaRPr lang="en-US">
              <a:cs typeface="Arial"/>
            </a:endParaRPr>
          </a:p>
        </p:txBody>
      </p:sp>
      <p:sp>
        <p:nvSpPr>
          <p:cNvPr id="3" name="TextBox 2">
            <a:extLst>
              <a:ext uri="{FF2B5EF4-FFF2-40B4-BE49-F238E27FC236}">
                <a16:creationId xmlns:a16="http://schemas.microsoft.com/office/drawing/2014/main" id="{7A6C8080-369D-1028-679A-A82E191C213B}"/>
              </a:ext>
            </a:extLst>
          </p:cNvPr>
          <p:cNvSpPr txBox="1"/>
          <p:nvPr/>
        </p:nvSpPr>
        <p:spPr>
          <a:xfrm>
            <a:off x="304800" y="1125074"/>
            <a:ext cx="6651171" cy="1200329"/>
          </a:xfrm>
          <a:prstGeom prst="rect">
            <a:avLst/>
          </a:prstGeom>
          <a:noFill/>
        </p:spPr>
        <p:txBody>
          <a:bodyPr wrap="square" rtlCol="0">
            <a:spAutoFit/>
          </a:bodyPr>
          <a:lstStyle/>
          <a:p>
            <a:r>
              <a:rPr lang="en-US" sz="2400">
                <a:solidFill>
                  <a:srgbClr val="000000"/>
                </a:solidFill>
                <a:cs typeface="Arial"/>
              </a:rPr>
              <a:t>As you read, jot your responses to the following questions in the </a:t>
            </a:r>
            <a:r>
              <a:rPr lang="en-US" sz="2400" u="sng">
                <a:solidFill>
                  <a:srgbClr val="000000"/>
                </a:solidFill>
                <a:cs typeface="Arial"/>
              </a:rPr>
              <a:t>Session D: Notes</a:t>
            </a:r>
            <a:r>
              <a:rPr lang="en-US" sz="2400" b="1">
                <a:solidFill>
                  <a:srgbClr val="000000"/>
                </a:solidFill>
                <a:cs typeface="Arial"/>
              </a:rPr>
              <a:t> </a:t>
            </a:r>
            <a:r>
              <a:rPr lang="en-US" sz="2400">
                <a:solidFill>
                  <a:srgbClr val="000000"/>
                </a:solidFill>
                <a:cs typeface="Arial"/>
              </a:rPr>
              <a:t>section of your participant packet.</a:t>
            </a:r>
            <a:endParaRPr lang="en-US" sz="2400"/>
          </a:p>
        </p:txBody>
      </p:sp>
      <p:sp>
        <p:nvSpPr>
          <p:cNvPr id="6" name="TextBox 5">
            <a:extLst>
              <a:ext uri="{FF2B5EF4-FFF2-40B4-BE49-F238E27FC236}">
                <a16:creationId xmlns:a16="http://schemas.microsoft.com/office/drawing/2014/main" id="{495CC030-BD47-D4D9-13C0-5D1FEB0FAE12}"/>
              </a:ext>
            </a:extLst>
          </p:cNvPr>
          <p:cNvSpPr txBox="1"/>
          <p:nvPr/>
        </p:nvSpPr>
        <p:spPr>
          <a:xfrm>
            <a:off x="126126" y="2378161"/>
            <a:ext cx="7017655" cy="3354765"/>
          </a:xfrm>
          <a:prstGeom prst="rect">
            <a:avLst/>
          </a:prstGeom>
          <a:noFill/>
        </p:spPr>
        <p:txBody>
          <a:bodyPr wrap="square" rtlCol="0">
            <a:spAutoFit/>
          </a:bodyPr>
          <a:lstStyle/>
          <a:p>
            <a:pPr algn="ctr"/>
            <a:r>
              <a:rPr lang="en-US" sz="2800">
                <a:latin typeface="Franklin Gothic Book" panose="020B0503020102020204" pitchFamily="34" charset="0"/>
                <a:cs typeface="Arial" panose="020B0604020202020204" pitchFamily="34" charset="0"/>
                <a:hlinkClick r:id="rId3"/>
              </a:rPr>
              <a:t>STEM Teaching Tool #16</a:t>
            </a:r>
            <a:endParaRPr lang="en-US" sz="2800">
              <a:latin typeface="Franklin Gothic Book" panose="020B0503020102020204" pitchFamily="34" charset="0"/>
              <a:cs typeface="Arial" panose="020B0604020202020204" pitchFamily="34" charset="0"/>
            </a:endParaRPr>
          </a:p>
          <a:p>
            <a:endParaRPr lang="en-US" sz="800">
              <a:latin typeface="Franklin Gothic Book" panose="020B0503020102020204" pitchFamily="34" charset="0"/>
              <a:cs typeface="Arial" panose="020B0604020202020204" pitchFamily="34" charset="0"/>
            </a:endParaRPr>
          </a:p>
          <a:p>
            <a:pPr marL="457200" indent="-457200">
              <a:buFont typeface="Wingdings" panose="05000000000000000000" pitchFamily="2" charset="2"/>
              <a:buChar char="Ø"/>
            </a:pPr>
            <a:r>
              <a:rPr lang="en-US" sz="2800">
                <a:latin typeface="Franklin Gothic Book" panose="020B0503020102020204" pitchFamily="34" charset="0"/>
                <a:cs typeface="Arial" panose="020B0604020202020204" pitchFamily="34" charset="0"/>
              </a:rPr>
              <a:t>How might the driving question board be used to give voice to all students in an informal assessment?</a:t>
            </a:r>
          </a:p>
          <a:p>
            <a:pPr marL="171450" indent="-171450">
              <a:buFont typeface="Wingdings" panose="05000000000000000000" pitchFamily="2" charset="2"/>
              <a:buChar char="Ø"/>
            </a:pPr>
            <a:endParaRPr lang="en-US" sz="800">
              <a:latin typeface="Franklin Gothic Book" panose="020B0503020102020204" pitchFamily="34" charset="0"/>
              <a:cs typeface="Arial" panose="020B0604020202020204" pitchFamily="34" charset="0"/>
            </a:endParaRPr>
          </a:p>
          <a:p>
            <a:pPr marL="457200" indent="-457200">
              <a:buFont typeface="Wingdings" panose="05000000000000000000" pitchFamily="2" charset="2"/>
              <a:buChar char="Ø"/>
            </a:pPr>
            <a:r>
              <a:rPr lang="en-US" sz="2800">
                <a:latin typeface="Franklin Gothic Book" panose="020B0503020102020204" pitchFamily="34" charset="0"/>
                <a:cs typeface="Arial" panose="020B0604020202020204" pitchFamily="34" charset="0"/>
              </a:rPr>
              <a:t>What supports do teachers need to enact robust informal formative assessment in their classrooms?</a:t>
            </a:r>
          </a:p>
        </p:txBody>
      </p:sp>
      <p:pic>
        <p:nvPicPr>
          <p:cNvPr id="5" name="Content Placeholder 4" descr="Screen shot of STEM Teaching Tool #16: Research Brief: The Informal Formative Assessment Cycle as a Model for Teacher Practice. ">
            <a:hlinkClick r:id="rId3"/>
            <a:extLst>
              <a:ext uri="{FF2B5EF4-FFF2-40B4-BE49-F238E27FC236}">
                <a16:creationId xmlns:a16="http://schemas.microsoft.com/office/drawing/2014/main" id="{0DEA0A3D-7F76-DD76-9B3D-B0B816EEA07C}"/>
              </a:ext>
            </a:extLst>
          </p:cNvPr>
          <p:cNvPicPr>
            <a:picLocks noGrp="1" noChangeAspect="1"/>
          </p:cNvPicPr>
          <p:nvPr>
            <p:ph idx="1"/>
          </p:nvPr>
        </p:nvPicPr>
        <p:blipFill>
          <a:blip r:embed="rId4"/>
          <a:stretch>
            <a:fillRect/>
          </a:stretch>
        </p:blipFill>
        <p:spPr>
          <a:xfrm>
            <a:off x="7721793" y="1316697"/>
            <a:ext cx="3316321" cy="4311217"/>
          </a:xfrm>
          <a:ln w="38100">
            <a:solidFill>
              <a:srgbClr val="007780"/>
            </a:solidFill>
          </a:ln>
        </p:spPr>
      </p:pic>
    </p:spTree>
    <p:extLst>
      <p:ext uri="{BB962C8B-B14F-4D97-AF65-F5344CB8AC3E}">
        <p14:creationId xmlns:p14="http://schemas.microsoft.com/office/powerpoint/2010/main" val="2469926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5462-48AB-F1B8-122C-1C0D9ED2C468}"/>
              </a:ext>
            </a:extLst>
          </p:cNvPr>
          <p:cNvSpPr>
            <a:spLocks noGrp="1"/>
          </p:cNvSpPr>
          <p:nvPr>
            <p:ph type="title"/>
          </p:nvPr>
        </p:nvSpPr>
        <p:spPr>
          <a:xfrm>
            <a:off x="838200" y="365125"/>
            <a:ext cx="10515600" cy="1325563"/>
          </a:xfrm>
        </p:spPr>
        <p:txBody>
          <a:bodyPr anchor="ctr">
            <a:normAutofit/>
          </a:bodyPr>
          <a:lstStyle/>
          <a:p>
            <a:r>
              <a:rPr lang="en-US">
                <a:latin typeface="+mj-lt"/>
              </a:rPr>
              <a:t>The Formative Assessment Process</a:t>
            </a:r>
          </a:p>
        </p:txBody>
      </p:sp>
      <p:sp>
        <p:nvSpPr>
          <p:cNvPr id="3" name="Content Placeholder 2">
            <a:extLst>
              <a:ext uri="{FF2B5EF4-FFF2-40B4-BE49-F238E27FC236}">
                <a16:creationId xmlns:a16="http://schemas.microsoft.com/office/drawing/2014/main" id="{FD2E93CB-472A-9B30-2F45-65F3B1CA1DF5}"/>
              </a:ext>
            </a:extLst>
          </p:cNvPr>
          <p:cNvSpPr>
            <a:spLocks noGrp="1"/>
          </p:cNvSpPr>
          <p:nvPr>
            <p:ph sz="half" idx="1"/>
          </p:nvPr>
        </p:nvSpPr>
        <p:spPr>
          <a:xfrm>
            <a:off x="935087" y="1767913"/>
            <a:ext cx="4541788" cy="3518462"/>
          </a:xfrm>
        </p:spPr>
        <p:txBody>
          <a:bodyPr vert="horz" lIns="91440" tIns="45720" rIns="91440" bIns="45720" rtlCol="0">
            <a:normAutofit lnSpcReduction="10000"/>
          </a:bodyPr>
          <a:lstStyle/>
          <a:p>
            <a:pPr marL="0" indent="0">
              <a:buNone/>
            </a:pPr>
            <a:r>
              <a:rPr lang="en-US" sz="2600">
                <a:latin typeface="Franklin Gothic Book" panose="020B0503020102020204" pitchFamily="34" charset="0"/>
              </a:rPr>
              <a:t>As you examine this formative assessment graphic, respond to the prompt in the </a:t>
            </a:r>
            <a:r>
              <a:rPr lang="en-US" sz="2600" u="sng">
                <a:latin typeface="Franklin Gothic Book" panose="020B0503020102020204" pitchFamily="34" charset="0"/>
              </a:rPr>
              <a:t>Session D: Notes</a:t>
            </a:r>
            <a:r>
              <a:rPr lang="en-US" sz="2600">
                <a:latin typeface="Franklin Gothic Book" panose="020B0503020102020204" pitchFamily="34" charset="0"/>
              </a:rPr>
              <a:t> section of your participant packet.</a:t>
            </a:r>
          </a:p>
          <a:p>
            <a:r>
              <a:rPr lang="en-US" sz="2600">
                <a:latin typeface="Franklin Gothic Book" panose="020B0503020102020204" pitchFamily="34" charset="0"/>
              </a:rPr>
              <a:t>How might the driving question board support the formative assessment process as described in the graphic?</a:t>
            </a:r>
          </a:p>
          <a:p>
            <a:endParaRPr lang="en-US"/>
          </a:p>
        </p:txBody>
      </p:sp>
      <p:pic>
        <p:nvPicPr>
          <p:cNvPr id="7" name="Picture 6" descr="Start: &#10;Where am I going?:&#10;Break down a standard, Determine Learning Goals, and Develop Success Criteria&#10;&#10;Where am I now?: Elicit Evidence of Learning and  Interpret Evidence&#10;&#10;Where to next?:  Act On Evidence">
            <a:extLst>
              <a:ext uri="{FF2B5EF4-FFF2-40B4-BE49-F238E27FC236}">
                <a16:creationId xmlns:a16="http://schemas.microsoft.com/office/drawing/2014/main" id="{9F486B26-E813-A7E1-3885-F36605422FA9}"/>
              </a:ext>
            </a:extLst>
          </p:cNvPr>
          <p:cNvPicPr>
            <a:picLocks noChangeAspect="1"/>
          </p:cNvPicPr>
          <p:nvPr/>
        </p:nvPicPr>
        <p:blipFill>
          <a:blip r:embed="rId3"/>
          <a:stretch>
            <a:fillRect/>
          </a:stretch>
        </p:blipFill>
        <p:spPr>
          <a:xfrm>
            <a:off x="6189008" y="1328669"/>
            <a:ext cx="4541788" cy="3826457"/>
          </a:xfrm>
          <a:prstGeom prst="rect">
            <a:avLst/>
          </a:prstGeom>
          <a:noFill/>
        </p:spPr>
      </p:pic>
      <p:sp>
        <p:nvSpPr>
          <p:cNvPr id="4" name="TextBox 3">
            <a:extLst>
              <a:ext uri="{FF2B5EF4-FFF2-40B4-BE49-F238E27FC236}">
                <a16:creationId xmlns:a16="http://schemas.microsoft.com/office/drawing/2014/main" id="{A2F2CE35-C43D-AB79-B7A7-599864EE465D}"/>
              </a:ext>
            </a:extLst>
          </p:cNvPr>
          <p:cNvSpPr txBox="1"/>
          <p:nvPr/>
        </p:nvSpPr>
        <p:spPr>
          <a:xfrm>
            <a:off x="5976258" y="5078926"/>
            <a:ext cx="5486400" cy="646331"/>
          </a:xfrm>
          <a:prstGeom prst="rect">
            <a:avLst/>
          </a:prstGeom>
          <a:noFill/>
        </p:spPr>
        <p:txBody>
          <a:bodyPr wrap="square" rtlCol="0">
            <a:spAutoFit/>
          </a:bodyPr>
          <a:lstStyle/>
          <a:p>
            <a:r>
              <a:rPr lang="en-US"/>
              <a:t>Graphic is from the Kentucky Department of Education </a:t>
            </a:r>
            <a:r>
              <a:rPr lang="en-US">
                <a:hlinkClick r:id="rId4"/>
              </a:rPr>
              <a:t>Balanced Assessment Professional Learning Module</a:t>
            </a:r>
            <a:r>
              <a:rPr lang="en-US"/>
              <a:t>.</a:t>
            </a:r>
          </a:p>
        </p:txBody>
      </p:sp>
    </p:spTree>
    <p:extLst>
      <p:ext uri="{BB962C8B-B14F-4D97-AF65-F5344CB8AC3E}">
        <p14:creationId xmlns:p14="http://schemas.microsoft.com/office/powerpoint/2010/main" val="2229129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0781-958E-DF77-788A-F08E23BC9286}"/>
              </a:ext>
            </a:extLst>
          </p:cNvPr>
          <p:cNvSpPr>
            <a:spLocks noGrp="1"/>
          </p:cNvSpPr>
          <p:nvPr>
            <p:ph type="title"/>
          </p:nvPr>
        </p:nvSpPr>
        <p:spPr>
          <a:xfrm>
            <a:off x="7103327" y="1061884"/>
            <a:ext cx="4146755" cy="3913239"/>
          </a:xfrm>
          <a:ln w="34925">
            <a:solidFill>
              <a:srgbClr val="007780"/>
            </a:solidFill>
          </a:ln>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a:normAutofit/>
          </a:bodyPr>
          <a:lstStyle/>
          <a:p>
            <a:r>
              <a:rPr lang="en-US" sz="3200">
                <a:cs typeface="Arial" panose="020B0604020202020204" pitchFamily="34" charset="0"/>
              </a:rPr>
              <a:t>Based on this DQB poster, in what ways could the driving question board be used as a formative assessment?</a:t>
            </a:r>
          </a:p>
        </p:txBody>
      </p:sp>
      <p:sp>
        <p:nvSpPr>
          <p:cNvPr id="7" name="Rectangle 6" descr="This is the DQB poster that has 7 big categories to consider when implementing a DQB in the science classroom.  They are phenomenon, questions, investigations, community, driving question, storyline, and a visual board.  &#10;&#10;Phenomenon: An anchoring phenomenon, that drive the learning over time, provides a real-world connection and opportunities for students to observe and wonder. &#10;&#10;Driving Question: A rich open-ended question using everyday language to make connections with students' authentic interests and curiosities leading to a series of investigations. &#10;&#10;Questions: Elicit and group a collection of questions generated by all students contextualized in a shared phenomenon directly relating to the driving question at the start of a learning experience. &#10;&#10;Storyline: A preplanned sequence of questions, investigations and prompted discussions to support the progression of three-dimensional learning around the anchoring phenomenon. &#10;&#10;Investigations: Requires a series of investigations done over several weeks allowing the students to use science ideas to explain the anchoring phenomenon and answer the driving question. &#10;&#10;Visual Board: The DQB is posted visually for all students to revisit often as connections are made between investigations and the driving question while adding relevant artifacts to support science ideas and capture new wonderings. &#10;&#10;Community: Build a collaborative classroom culture of leaners where all students' ideas are valued as they work together to make sense of a shared phenomenon.  ">
            <a:extLst>
              <a:ext uri="{FF2B5EF4-FFF2-40B4-BE49-F238E27FC236}">
                <a16:creationId xmlns:a16="http://schemas.microsoft.com/office/drawing/2014/main" id="{597B1836-82D4-06AC-2ECF-719F0FE8E34B}"/>
              </a:ext>
            </a:extLst>
          </p:cNvPr>
          <p:cNvSpPr/>
          <p:nvPr/>
        </p:nvSpPr>
        <p:spPr>
          <a:xfrm>
            <a:off x="0" y="5614220"/>
            <a:ext cx="8819536" cy="1317522"/>
          </a:xfrm>
          <a:custGeom>
            <a:avLst/>
            <a:gdLst>
              <a:gd name="connsiteX0" fmla="*/ 0 w 8760542"/>
              <a:gd name="connsiteY0" fmla="*/ 0 h 1347020"/>
              <a:gd name="connsiteX1" fmla="*/ 8760542 w 8760542"/>
              <a:gd name="connsiteY1" fmla="*/ 0 h 1347020"/>
              <a:gd name="connsiteX2" fmla="*/ 8760542 w 8760542"/>
              <a:gd name="connsiteY2" fmla="*/ 1347020 h 1347020"/>
              <a:gd name="connsiteX3" fmla="*/ 0 w 8760542"/>
              <a:gd name="connsiteY3" fmla="*/ 1347020 h 1347020"/>
              <a:gd name="connsiteX4" fmla="*/ 0 w 8760542"/>
              <a:gd name="connsiteY4" fmla="*/ 0 h 1347020"/>
              <a:gd name="connsiteX0" fmla="*/ 0 w 8760542"/>
              <a:gd name="connsiteY0" fmla="*/ 0 h 1347020"/>
              <a:gd name="connsiteX1" fmla="*/ 8760542 w 8760542"/>
              <a:gd name="connsiteY1" fmla="*/ 0 h 1347020"/>
              <a:gd name="connsiteX2" fmla="*/ 8386916 w 8760542"/>
              <a:gd name="connsiteY2" fmla="*/ 521110 h 1347020"/>
              <a:gd name="connsiteX3" fmla="*/ 0 w 8760542"/>
              <a:gd name="connsiteY3" fmla="*/ 1347020 h 1347020"/>
              <a:gd name="connsiteX4" fmla="*/ 0 w 8760542"/>
              <a:gd name="connsiteY4" fmla="*/ 0 h 1347020"/>
              <a:gd name="connsiteX0" fmla="*/ 0 w 8760542"/>
              <a:gd name="connsiteY0" fmla="*/ 0 h 1347020"/>
              <a:gd name="connsiteX1" fmla="*/ 8760542 w 8760542"/>
              <a:gd name="connsiteY1" fmla="*/ 0 h 1347020"/>
              <a:gd name="connsiteX2" fmla="*/ 8495071 w 8760542"/>
              <a:gd name="connsiteY2" fmla="*/ 639097 h 1347020"/>
              <a:gd name="connsiteX3" fmla="*/ 0 w 8760542"/>
              <a:gd name="connsiteY3" fmla="*/ 1347020 h 1347020"/>
              <a:gd name="connsiteX4" fmla="*/ 0 w 8760542"/>
              <a:gd name="connsiteY4" fmla="*/ 0 h 1347020"/>
              <a:gd name="connsiteX0" fmla="*/ 0 w 8967020"/>
              <a:gd name="connsiteY0" fmla="*/ 0 h 1347020"/>
              <a:gd name="connsiteX1" fmla="*/ 8967020 w 8967020"/>
              <a:gd name="connsiteY1" fmla="*/ 9833 h 1347020"/>
              <a:gd name="connsiteX2" fmla="*/ 8495071 w 8967020"/>
              <a:gd name="connsiteY2" fmla="*/ 639097 h 1347020"/>
              <a:gd name="connsiteX3" fmla="*/ 0 w 8967020"/>
              <a:gd name="connsiteY3" fmla="*/ 1347020 h 1347020"/>
              <a:gd name="connsiteX4" fmla="*/ 0 w 8967020"/>
              <a:gd name="connsiteY4" fmla="*/ 0 h 1347020"/>
              <a:gd name="connsiteX0" fmla="*/ 0 w 8967020"/>
              <a:gd name="connsiteY0" fmla="*/ 0 h 1347020"/>
              <a:gd name="connsiteX1" fmla="*/ 8967020 w 8967020"/>
              <a:gd name="connsiteY1" fmla="*/ 9833 h 1347020"/>
              <a:gd name="connsiteX2" fmla="*/ 8082116 w 8967020"/>
              <a:gd name="connsiteY2" fmla="*/ 1317522 h 1347020"/>
              <a:gd name="connsiteX3" fmla="*/ 0 w 8967020"/>
              <a:gd name="connsiteY3" fmla="*/ 1347020 h 1347020"/>
              <a:gd name="connsiteX4" fmla="*/ 0 w 8967020"/>
              <a:gd name="connsiteY4" fmla="*/ 0 h 134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020" h="1347020">
                <a:moveTo>
                  <a:pt x="0" y="0"/>
                </a:moveTo>
                <a:lnTo>
                  <a:pt x="8967020" y="9833"/>
                </a:lnTo>
                <a:lnTo>
                  <a:pt x="8082116" y="1317522"/>
                </a:lnTo>
                <a:lnTo>
                  <a:pt x="0" y="134702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ster of the driving question board that identifies essential components to consider when implementing a DQB.  The picture is linked to the document. ">
            <a:hlinkClick r:id="rId3"/>
            <a:extLst>
              <a:ext uri="{FF2B5EF4-FFF2-40B4-BE49-F238E27FC236}">
                <a16:creationId xmlns:a16="http://schemas.microsoft.com/office/drawing/2014/main" id="{350CD337-33CC-881A-0864-487B58A57AD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331417" y="375803"/>
            <a:ext cx="4859833" cy="6228900"/>
          </a:xfrm>
          <a:prstGeom prst="rect">
            <a:avLst/>
          </a:prstGeom>
          <a:ln w="38100">
            <a:solidFill>
              <a:srgbClr val="007780"/>
            </a:solidFill>
          </a:ln>
        </p:spPr>
      </p:pic>
    </p:spTree>
    <p:extLst>
      <p:ext uri="{BB962C8B-B14F-4D97-AF65-F5344CB8AC3E}">
        <p14:creationId xmlns:p14="http://schemas.microsoft.com/office/powerpoint/2010/main" val="327599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d86d166ed_0_7"/>
          <p:cNvSpPr txBox="1">
            <a:spLocks noGrp="1"/>
          </p:cNvSpPr>
          <p:nvPr>
            <p:ph type="title"/>
          </p:nvPr>
        </p:nvSpPr>
        <p:spPr>
          <a:xfrm>
            <a:off x="1119188" y="341313"/>
            <a:ext cx="5945492" cy="1325563"/>
          </a:xfrm>
          <a:prstGeom prst="rect">
            <a:avLst/>
          </a:prstGeom>
        </p:spPr>
        <p:txBody>
          <a:bodyPr spcFirstLastPara="1" vert="horz" wrap="square" lIns="91425" tIns="45700" rIns="91425" bIns="45700" rtlCol="0" anchor="ctr" anchorCtr="0">
            <a:normAutofit/>
          </a:bodyPr>
          <a:lstStyle/>
          <a:p>
            <a:pPr algn="ctr"/>
            <a:r>
              <a:rPr lang="en-US"/>
              <a:t>Session D Stop and Think</a:t>
            </a:r>
          </a:p>
        </p:txBody>
      </p:sp>
      <p:sp>
        <p:nvSpPr>
          <p:cNvPr id="4" name="TextBox 3">
            <a:extLst>
              <a:ext uri="{FF2B5EF4-FFF2-40B4-BE49-F238E27FC236}">
                <a16:creationId xmlns:a16="http://schemas.microsoft.com/office/drawing/2014/main" id="{22803D8B-B937-CA22-7BB6-0232936CAB78}"/>
              </a:ext>
            </a:extLst>
          </p:cNvPr>
          <p:cNvSpPr txBox="1"/>
          <p:nvPr/>
        </p:nvSpPr>
        <p:spPr>
          <a:xfrm>
            <a:off x="1114425" y="1770874"/>
            <a:ext cx="4023157" cy="2893100"/>
          </a:xfrm>
          <a:prstGeom prst="rect">
            <a:avLst/>
          </a:prstGeom>
          <a:noFill/>
        </p:spPr>
        <p:txBody>
          <a:bodyPr wrap="square" rtlCol="0">
            <a:spAutoFit/>
          </a:bodyPr>
          <a:lstStyle/>
          <a:p>
            <a:r>
              <a:rPr lang="en-US" sz="2600">
                <a:cs typeface="Arial"/>
              </a:rPr>
              <a:t>In the </a:t>
            </a:r>
            <a:r>
              <a:rPr lang="en-US" sz="2600" u="sng">
                <a:cs typeface="Arial"/>
              </a:rPr>
              <a:t>Session D: Notes </a:t>
            </a:r>
            <a:r>
              <a:rPr lang="en-US" sz="2600">
                <a:cs typeface="Arial"/>
              </a:rPr>
              <a:t>section of the participant packet, respond to the prompt to the right and be ready to share out with your colleague or table group. </a:t>
            </a:r>
            <a:endParaRPr lang="en-US" sz="2600"/>
          </a:p>
        </p:txBody>
      </p:sp>
      <p:pic>
        <p:nvPicPr>
          <p:cNvPr id="2" name="Picture 1">
            <a:extLst>
              <a:ext uri="{FF2B5EF4-FFF2-40B4-BE49-F238E27FC236}">
                <a16:creationId xmlns:a16="http://schemas.microsoft.com/office/drawing/2014/main" id="{6041D707-16E9-9938-5A59-524DBA0FB0E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76272" y="568973"/>
            <a:ext cx="6549312" cy="4828754"/>
          </a:xfrm>
          <a:prstGeom prst="rect">
            <a:avLst/>
          </a:prstGeom>
          <a:noFill/>
        </p:spPr>
      </p:pic>
      <p:sp>
        <p:nvSpPr>
          <p:cNvPr id="3" name="TextBox 2">
            <a:extLst>
              <a:ext uri="{FF2B5EF4-FFF2-40B4-BE49-F238E27FC236}">
                <a16:creationId xmlns:a16="http://schemas.microsoft.com/office/drawing/2014/main" id="{6AC81D3D-23FB-FE5F-F11E-1471EB9A6123}"/>
              </a:ext>
            </a:extLst>
          </p:cNvPr>
          <p:cNvSpPr txBox="1"/>
          <p:nvPr/>
        </p:nvSpPr>
        <p:spPr>
          <a:xfrm>
            <a:off x="6619875" y="1666876"/>
            <a:ext cx="4124325" cy="2369880"/>
          </a:xfrm>
          <a:prstGeom prst="rect">
            <a:avLst/>
          </a:prstGeom>
          <a:noFill/>
        </p:spPr>
        <p:txBody>
          <a:bodyPr wrap="square" rtlCol="0">
            <a:spAutoFit/>
          </a:bodyPr>
          <a:lstStyle/>
          <a:p>
            <a:pPr algn="ctr"/>
            <a:r>
              <a:rPr lang="en-US" sz="2600">
                <a:cs typeface="Arial"/>
              </a:rPr>
              <a:t>How can the driving question board be used as a formative assessment tool to foster an equitable learning community?</a:t>
            </a:r>
          </a:p>
          <a:p>
            <a:pPr algn="ctr"/>
            <a:endParaRPr lang="en-US"/>
          </a:p>
        </p:txBody>
      </p:sp>
    </p:spTree>
    <p:extLst>
      <p:ext uri="{BB962C8B-B14F-4D97-AF65-F5344CB8AC3E}">
        <p14:creationId xmlns:p14="http://schemas.microsoft.com/office/powerpoint/2010/main" val="2893561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A2C2-B38D-E77C-6515-BA9967279AED}"/>
              </a:ext>
            </a:extLst>
          </p:cNvPr>
          <p:cNvSpPr>
            <a:spLocks noGrp="1"/>
          </p:cNvSpPr>
          <p:nvPr>
            <p:ph type="title"/>
          </p:nvPr>
        </p:nvSpPr>
        <p:spPr>
          <a:xfrm>
            <a:off x="838200" y="4178"/>
            <a:ext cx="10515600" cy="937879"/>
          </a:xfrm>
        </p:spPr>
        <p:txBody>
          <a:bodyPr/>
          <a:lstStyle/>
          <a:p>
            <a:pPr algn="ctr"/>
            <a:r>
              <a:rPr lang="en-US">
                <a:latin typeface="+mj-lt"/>
                <a:cs typeface="Arial"/>
              </a:rPr>
              <a:t>Barriers and Ways to Overcome (1)</a:t>
            </a:r>
            <a:endParaRPr lang="en-US">
              <a:latin typeface="+mj-lt"/>
              <a:cs typeface="Arial" panose="020B0604020202020204" pitchFamily="34" charset="0"/>
            </a:endParaRPr>
          </a:p>
        </p:txBody>
      </p:sp>
      <p:sp>
        <p:nvSpPr>
          <p:cNvPr id="6" name="Freeform: Shape 5">
            <a:extLst>
              <a:ext uri="{FF2B5EF4-FFF2-40B4-BE49-F238E27FC236}">
                <a16:creationId xmlns:a16="http://schemas.microsoft.com/office/drawing/2014/main" id="{AE039F53-11CD-FDA8-2432-0F0F3DDC02CD}"/>
              </a:ext>
            </a:extLst>
          </p:cNvPr>
          <p:cNvSpPr/>
          <p:nvPr/>
        </p:nvSpPr>
        <p:spPr>
          <a:xfrm>
            <a:off x="840103" y="942051"/>
            <a:ext cx="2898701" cy="2062390"/>
          </a:xfrm>
          <a:custGeom>
            <a:avLst/>
            <a:gdLst>
              <a:gd name="connsiteX0" fmla="*/ 0 w 2898701"/>
              <a:gd name="connsiteY0" fmla="*/ 343739 h 2062390"/>
              <a:gd name="connsiteX1" fmla="*/ 343739 w 2898701"/>
              <a:gd name="connsiteY1" fmla="*/ 0 h 2062390"/>
              <a:gd name="connsiteX2" fmla="*/ 2554962 w 2898701"/>
              <a:gd name="connsiteY2" fmla="*/ 0 h 2062390"/>
              <a:gd name="connsiteX3" fmla="*/ 2898701 w 2898701"/>
              <a:gd name="connsiteY3" fmla="*/ 343739 h 2062390"/>
              <a:gd name="connsiteX4" fmla="*/ 2898701 w 2898701"/>
              <a:gd name="connsiteY4" fmla="*/ 1718651 h 2062390"/>
              <a:gd name="connsiteX5" fmla="*/ 2554962 w 2898701"/>
              <a:gd name="connsiteY5" fmla="*/ 2062390 h 2062390"/>
              <a:gd name="connsiteX6" fmla="*/ 343739 w 2898701"/>
              <a:gd name="connsiteY6" fmla="*/ 2062390 h 2062390"/>
              <a:gd name="connsiteX7" fmla="*/ 0 w 2898701"/>
              <a:gd name="connsiteY7" fmla="*/ 1718651 h 2062390"/>
              <a:gd name="connsiteX8" fmla="*/ 0 w 2898701"/>
              <a:gd name="connsiteY8" fmla="*/ 343739 h 20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701" h="2062390">
                <a:moveTo>
                  <a:pt x="0" y="343739"/>
                </a:moveTo>
                <a:cubicBezTo>
                  <a:pt x="0" y="153897"/>
                  <a:pt x="153897" y="0"/>
                  <a:pt x="343739" y="0"/>
                </a:cubicBezTo>
                <a:lnTo>
                  <a:pt x="2554962" y="0"/>
                </a:lnTo>
                <a:cubicBezTo>
                  <a:pt x="2744804" y="0"/>
                  <a:pt x="2898701" y="153897"/>
                  <a:pt x="2898701" y="343739"/>
                </a:cubicBezTo>
                <a:lnTo>
                  <a:pt x="2898701" y="1718651"/>
                </a:lnTo>
                <a:cubicBezTo>
                  <a:pt x="2898701" y="1908493"/>
                  <a:pt x="2744804" y="2062390"/>
                  <a:pt x="2554962" y="2062390"/>
                </a:cubicBezTo>
                <a:lnTo>
                  <a:pt x="343739" y="2062390"/>
                </a:lnTo>
                <a:cubicBezTo>
                  <a:pt x="153897" y="2062390"/>
                  <a:pt x="0" y="1908493"/>
                  <a:pt x="0" y="1718651"/>
                </a:cubicBezTo>
                <a:lnTo>
                  <a:pt x="0" y="343739"/>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4978" tIns="157828" rIns="214978" bIns="157828" numCol="1" spcCol="1270" anchor="ctr" anchorCtr="0">
            <a:noAutofit/>
          </a:bodyPr>
          <a:lstStyle/>
          <a:p>
            <a:pPr marL="0" lvl="0" indent="0" algn="ctr" defTabSz="1333500">
              <a:lnSpc>
                <a:spcPct val="90000"/>
              </a:lnSpc>
              <a:spcBef>
                <a:spcPct val="0"/>
              </a:spcBef>
              <a:spcAft>
                <a:spcPct val="35000"/>
              </a:spcAft>
              <a:buNone/>
            </a:pPr>
            <a:r>
              <a:rPr lang="en-US" sz="3000" kern="1200">
                <a:cs typeface="Arial" panose="020B0604020202020204" pitchFamily="34" charset="0"/>
              </a:rPr>
              <a:t>Management of time </a:t>
            </a:r>
          </a:p>
        </p:txBody>
      </p:sp>
      <p:sp>
        <p:nvSpPr>
          <p:cNvPr id="5" name="Freeform: Shape 4">
            <a:extLst>
              <a:ext uri="{FF2B5EF4-FFF2-40B4-BE49-F238E27FC236}">
                <a16:creationId xmlns:a16="http://schemas.microsoft.com/office/drawing/2014/main" id="{91615EB0-0156-A4F8-291F-C3632AC2EFF7}"/>
              </a:ext>
            </a:extLst>
          </p:cNvPr>
          <p:cNvSpPr/>
          <p:nvPr/>
        </p:nvSpPr>
        <p:spPr>
          <a:xfrm>
            <a:off x="3740708" y="802825"/>
            <a:ext cx="7850835" cy="2376623"/>
          </a:xfrm>
          <a:custGeom>
            <a:avLst/>
            <a:gdLst>
              <a:gd name="connsiteX0" fmla="*/ 0 w 7850835"/>
              <a:gd name="connsiteY0" fmla="*/ 297078 h 2376623"/>
              <a:gd name="connsiteX1" fmla="*/ 6662524 w 7850835"/>
              <a:gd name="connsiteY1" fmla="*/ 297078 h 2376623"/>
              <a:gd name="connsiteX2" fmla="*/ 6662524 w 7850835"/>
              <a:gd name="connsiteY2" fmla="*/ 0 h 2376623"/>
              <a:gd name="connsiteX3" fmla="*/ 7850835 w 7850835"/>
              <a:gd name="connsiteY3" fmla="*/ 1188312 h 2376623"/>
              <a:gd name="connsiteX4" fmla="*/ 6662524 w 7850835"/>
              <a:gd name="connsiteY4" fmla="*/ 2376623 h 2376623"/>
              <a:gd name="connsiteX5" fmla="*/ 6662524 w 7850835"/>
              <a:gd name="connsiteY5" fmla="*/ 2079545 h 2376623"/>
              <a:gd name="connsiteX6" fmla="*/ 0 w 7850835"/>
              <a:gd name="connsiteY6" fmla="*/ 2079545 h 2376623"/>
              <a:gd name="connsiteX7" fmla="*/ 0 w 7850835"/>
              <a:gd name="connsiteY7" fmla="*/ 297078 h 23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0835" h="2376623">
                <a:moveTo>
                  <a:pt x="0" y="297078"/>
                </a:moveTo>
                <a:lnTo>
                  <a:pt x="6662524" y="297078"/>
                </a:lnTo>
                <a:lnTo>
                  <a:pt x="6662524" y="0"/>
                </a:lnTo>
                <a:lnTo>
                  <a:pt x="7850835" y="1188312"/>
                </a:lnTo>
                <a:lnTo>
                  <a:pt x="6662524" y="2376623"/>
                </a:lnTo>
                <a:lnTo>
                  <a:pt x="6662524" y="2079545"/>
                </a:lnTo>
                <a:lnTo>
                  <a:pt x="0" y="2079545"/>
                </a:lnTo>
                <a:lnTo>
                  <a:pt x="0" y="297078"/>
                </a:lnTo>
                <a:close/>
              </a:path>
            </a:pathLst>
          </a:custGeom>
          <a:solidFill>
            <a:srgbClr val="00CC99">
              <a:alpha val="89804"/>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50" tIns="303428" rIns="897584" bIns="303428" numCol="1" spcCol="1270" anchor="t" anchorCtr="0">
            <a:noAutofit/>
          </a:bodyPr>
          <a:lstStyle/>
          <a:p>
            <a:pPr marL="57150" lvl="1" indent="-57150" algn="l" defTabSz="444500" rtl="0">
              <a:lnSpc>
                <a:spcPct val="90000"/>
              </a:lnSpc>
              <a:spcBef>
                <a:spcPct val="0"/>
              </a:spcBef>
              <a:spcAft>
                <a:spcPct val="15000"/>
              </a:spcAft>
              <a:buChar char="•"/>
            </a:pPr>
            <a:endParaRPr lang="en-US" sz="1000" kern="120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Complete your grouping of questions within the class with students.</a:t>
            </a:r>
            <a:endParaRPr lang="en-US" sz="1700" kern="1200"/>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Be intentional with times you revisit the DQB to complete a quick check of student learning.</a:t>
            </a: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Capture science ideas throughout the storyline as students gain understanding.</a:t>
            </a:r>
          </a:p>
        </p:txBody>
      </p:sp>
      <p:sp>
        <p:nvSpPr>
          <p:cNvPr id="8" name="Freeform: Shape 7">
            <a:extLst>
              <a:ext uri="{FF2B5EF4-FFF2-40B4-BE49-F238E27FC236}">
                <a16:creationId xmlns:a16="http://schemas.microsoft.com/office/drawing/2014/main" id="{64D03DFC-1E08-B578-A9A0-A5F47491DDED}"/>
              </a:ext>
            </a:extLst>
          </p:cNvPr>
          <p:cNvSpPr/>
          <p:nvPr/>
        </p:nvSpPr>
        <p:spPr>
          <a:xfrm>
            <a:off x="843593" y="3497535"/>
            <a:ext cx="2892583" cy="2062390"/>
          </a:xfrm>
          <a:custGeom>
            <a:avLst/>
            <a:gdLst>
              <a:gd name="connsiteX0" fmla="*/ 0 w 2892583"/>
              <a:gd name="connsiteY0" fmla="*/ 343739 h 2062390"/>
              <a:gd name="connsiteX1" fmla="*/ 343739 w 2892583"/>
              <a:gd name="connsiteY1" fmla="*/ 0 h 2062390"/>
              <a:gd name="connsiteX2" fmla="*/ 2548844 w 2892583"/>
              <a:gd name="connsiteY2" fmla="*/ 0 h 2062390"/>
              <a:gd name="connsiteX3" fmla="*/ 2892583 w 2892583"/>
              <a:gd name="connsiteY3" fmla="*/ 343739 h 2062390"/>
              <a:gd name="connsiteX4" fmla="*/ 2892583 w 2892583"/>
              <a:gd name="connsiteY4" fmla="*/ 1718651 h 2062390"/>
              <a:gd name="connsiteX5" fmla="*/ 2548844 w 2892583"/>
              <a:gd name="connsiteY5" fmla="*/ 2062390 h 2062390"/>
              <a:gd name="connsiteX6" fmla="*/ 343739 w 2892583"/>
              <a:gd name="connsiteY6" fmla="*/ 2062390 h 2062390"/>
              <a:gd name="connsiteX7" fmla="*/ 0 w 2892583"/>
              <a:gd name="connsiteY7" fmla="*/ 1718651 h 2062390"/>
              <a:gd name="connsiteX8" fmla="*/ 0 w 2892583"/>
              <a:gd name="connsiteY8" fmla="*/ 343739 h 20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583" h="2062390">
                <a:moveTo>
                  <a:pt x="0" y="343739"/>
                </a:moveTo>
                <a:cubicBezTo>
                  <a:pt x="0" y="153897"/>
                  <a:pt x="153897" y="0"/>
                  <a:pt x="343739" y="0"/>
                </a:cubicBezTo>
                <a:lnTo>
                  <a:pt x="2548844" y="0"/>
                </a:lnTo>
                <a:cubicBezTo>
                  <a:pt x="2738686" y="0"/>
                  <a:pt x="2892583" y="153897"/>
                  <a:pt x="2892583" y="343739"/>
                </a:cubicBezTo>
                <a:lnTo>
                  <a:pt x="2892583" y="1718651"/>
                </a:lnTo>
                <a:cubicBezTo>
                  <a:pt x="2892583" y="1908493"/>
                  <a:pt x="2738686" y="2062390"/>
                  <a:pt x="2548844" y="2062390"/>
                </a:cubicBezTo>
                <a:lnTo>
                  <a:pt x="343739" y="2062390"/>
                </a:lnTo>
                <a:cubicBezTo>
                  <a:pt x="153897" y="2062390"/>
                  <a:pt x="0" y="1908493"/>
                  <a:pt x="0" y="1718651"/>
                </a:cubicBezTo>
                <a:lnTo>
                  <a:pt x="0" y="343739"/>
                </a:lnTo>
                <a:close/>
              </a:path>
            </a:pathLst>
          </a:custGeom>
          <a:solidFill>
            <a:srgbClr val="0077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168" tIns="155923" rIns="211168" bIns="155923"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Franklin Gothic Medium" panose="020B0603020102020204"/>
              </a:rPr>
              <a:t> </a:t>
            </a:r>
            <a:r>
              <a:rPr lang="en-US" sz="3000" kern="1200">
                <a:cs typeface="Arial" panose="020B0604020202020204" pitchFamily="34" charset="0"/>
              </a:rPr>
              <a:t>Management of space</a:t>
            </a:r>
          </a:p>
        </p:txBody>
      </p:sp>
      <p:sp>
        <p:nvSpPr>
          <p:cNvPr id="7" name="Freeform: Shape 6">
            <a:extLst>
              <a:ext uri="{FF2B5EF4-FFF2-40B4-BE49-F238E27FC236}">
                <a16:creationId xmlns:a16="http://schemas.microsoft.com/office/drawing/2014/main" id="{10D23DDD-E12B-C4E5-C83A-C12CFEA3448A}"/>
              </a:ext>
            </a:extLst>
          </p:cNvPr>
          <p:cNvSpPr/>
          <p:nvPr/>
        </p:nvSpPr>
        <p:spPr>
          <a:xfrm>
            <a:off x="3729219" y="3380068"/>
            <a:ext cx="7849974" cy="2301626"/>
          </a:xfrm>
          <a:custGeom>
            <a:avLst/>
            <a:gdLst>
              <a:gd name="connsiteX0" fmla="*/ 0 w 7849974"/>
              <a:gd name="connsiteY0" fmla="*/ 287703 h 2301626"/>
              <a:gd name="connsiteX1" fmla="*/ 6699161 w 7849974"/>
              <a:gd name="connsiteY1" fmla="*/ 287703 h 2301626"/>
              <a:gd name="connsiteX2" fmla="*/ 6699161 w 7849974"/>
              <a:gd name="connsiteY2" fmla="*/ 0 h 2301626"/>
              <a:gd name="connsiteX3" fmla="*/ 7849974 w 7849974"/>
              <a:gd name="connsiteY3" fmla="*/ 1150813 h 2301626"/>
              <a:gd name="connsiteX4" fmla="*/ 6699161 w 7849974"/>
              <a:gd name="connsiteY4" fmla="*/ 2301626 h 2301626"/>
              <a:gd name="connsiteX5" fmla="*/ 6699161 w 7849974"/>
              <a:gd name="connsiteY5" fmla="*/ 2013923 h 2301626"/>
              <a:gd name="connsiteX6" fmla="*/ 0 w 7849974"/>
              <a:gd name="connsiteY6" fmla="*/ 2013923 h 2301626"/>
              <a:gd name="connsiteX7" fmla="*/ 0 w 7849974"/>
              <a:gd name="connsiteY7" fmla="*/ 287703 h 23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9974" h="2301626">
                <a:moveTo>
                  <a:pt x="0" y="287703"/>
                </a:moveTo>
                <a:lnTo>
                  <a:pt x="6699161" y="287703"/>
                </a:lnTo>
                <a:lnTo>
                  <a:pt x="6699161" y="0"/>
                </a:lnTo>
                <a:lnTo>
                  <a:pt x="7849974" y="1150813"/>
                </a:lnTo>
                <a:lnTo>
                  <a:pt x="6699161" y="2301626"/>
                </a:lnTo>
                <a:lnTo>
                  <a:pt x="6699161" y="2013923"/>
                </a:lnTo>
                <a:lnTo>
                  <a:pt x="0" y="2013923"/>
                </a:lnTo>
                <a:lnTo>
                  <a:pt x="0" y="287703"/>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20" tIns="295323" rIns="870730" bIns="295323" numCol="1" spcCol="1270" anchor="t" anchorCtr="0">
            <a:noAutofit/>
          </a:bodyPr>
          <a:lstStyle/>
          <a:p>
            <a:pPr marL="114300" lvl="1" indent="-114300" algn="l" defTabSz="533400" rtl="0">
              <a:lnSpc>
                <a:spcPct val="90000"/>
              </a:lnSpc>
              <a:spcBef>
                <a:spcPct val="0"/>
              </a:spcBef>
              <a:spcAft>
                <a:spcPct val="15000"/>
              </a:spcAft>
              <a:buChar char="•"/>
            </a:pPr>
            <a:endParaRPr lang="en-US" sz="1200" kern="120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Use one driving question board that includes ideas and questions from all class periods: Use different color post its for each class. </a:t>
            </a: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Use technology to create a digital driving question board.</a:t>
            </a: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Use a tri-fold board for each class.</a:t>
            </a: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Use a flip chart stand and flip page for each class. </a:t>
            </a:r>
          </a:p>
        </p:txBody>
      </p:sp>
    </p:spTree>
    <p:extLst>
      <p:ext uri="{BB962C8B-B14F-4D97-AF65-F5344CB8AC3E}">
        <p14:creationId xmlns:p14="http://schemas.microsoft.com/office/powerpoint/2010/main" val="900984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A2C2-B38D-E77C-6515-BA9967279AED}"/>
              </a:ext>
            </a:extLst>
          </p:cNvPr>
          <p:cNvSpPr>
            <a:spLocks noGrp="1"/>
          </p:cNvSpPr>
          <p:nvPr>
            <p:ph type="title"/>
          </p:nvPr>
        </p:nvSpPr>
        <p:spPr>
          <a:xfrm>
            <a:off x="838200" y="4178"/>
            <a:ext cx="10515600" cy="937879"/>
          </a:xfrm>
        </p:spPr>
        <p:txBody>
          <a:bodyPr/>
          <a:lstStyle/>
          <a:p>
            <a:pPr algn="ctr"/>
            <a:r>
              <a:rPr lang="en-US">
                <a:latin typeface="+mj-lt"/>
                <a:cs typeface="Arial"/>
              </a:rPr>
              <a:t>Barriers and Ways to Overcome (2)</a:t>
            </a:r>
            <a:endParaRPr lang="en-US">
              <a:latin typeface="+mj-lt"/>
              <a:cs typeface="Arial" panose="020B0604020202020204" pitchFamily="34" charset="0"/>
            </a:endParaRPr>
          </a:p>
        </p:txBody>
      </p:sp>
      <p:sp>
        <p:nvSpPr>
          <p:cNvPr id="6" name="Freeform: Shape 5">
            <a:extLst>
              <a:ext uri="{FF2B5EF4-FFF2-40B4-BE49-F238E27FC236}">
                <a16:creationId xmlns:a16="http://schemas.microsoft.com/office/drawing/2014/main" id="{C87A08D5-754C-E2A5-DEEE-6AC4CD9C7EA1}"/>
              </a:ext>
            </a:extLst>
          </p:cNvPr>
          <p:cNvSpPr/>
          <p:nvPr/>
        </p:nvSpPr>
        <p:spPr>
          <a:xfrm>
            <a:off x="842250" y="948011"/>
            <a:ext cx="2849986" cy="2011028"/>
          </a:xfrm>
          <a:custGeom>
            <a:avLst/>
            <a:gdLst>
              <a:gd name="connsiteX0" fmla="*/ 0 w 2849986"/>
              <a:gd name="connsiteY0" fmla="*/ 335178 h 2011028"/>
              <a:gd name="connsiteX1" fmla="*/ 335178 w 2849986"/>
              <a:gd name="connsiteY1" fmla="*/ 0 h 2011028"/>
              <a:gd name="connsiteX2" fmla="*/ 2514808 w 2849986"/>
              <a:gd name="connsiteY2" fmla="*/ 0 h 2011028"/>
              <a:gd name="connsiteX3" fmla="*/ 2849986 w 2849986"/>
              <a:gd name="connsiteY3" fmla="*/ 335178 h 2011028"/>
              <a:gd name="connsiteX4" fmla="*/ 2849986 w 2849986"/>
              <a:gd name="connsiteY4" fmla="*/ 1675850 h 2011028"/>
              <a:gd name="connsiteX5" fmla="*/ 2514808 w 2849986"/>
              <a:gd name="connsiteY5" fmla="*/ 2011028 h 2011028"/>
              <a:gd name="connsiteX6" fmla="*/ 335178 w 2849986"/>
              <a:gd name="connsiteY6" fmla="*/ 2011028 h 2011028"/>
              <a:gd name="connsiteX7" fmla="*/ 0 w 2849986"/>
              <a:gd name="connsiteY7" fmla="*/ 1675850 h 2011028"/>
              <a:gd name="connsiteX8" fmla="*/ 0 w 2849986"/>
              <a:gd name="connsiteY8" fmla="*/ 335178 h 201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9986" h="2011028">
                <a:moveTo>
                  <a:pt x="0" y="335178"/>
                </a:moveTo>
                <a:cubicBezTo>
                  <a:pt x="0" y="150064"/>
                  <a:pt x="150064" y="0"/>
                  <a:pt x="335178" y="0"/>
                </a:cubicBezTo>
                <a:lnTo>
                  <a:pt x="2514808" y="0"/>
                </a:lnTo>
                <a:cubicBezTo>
                  <a:pt x="2699922" y="0"/>
                  <a:pt x="2849986" y="150064"/>
                  <a:pt x="2849986" y="335178"/>
                </a:cubicBezTo>
                <a:lnTo>
                  <a:pt x="2849986" y="1675850"/>
                </a:lnTo>
                <a:cubicBezTo>
                  <a:pt x="2849986" y="1860964"/>
                  <a:pt x="2699922" y="2011028"/>
                  <a:pt x="2514808" y="2011028"/>
                </a:cubicBezTo>
                <a:lnTo>
                  <a:pt x="335178" y="2011028"/>
                </a:lnTo>
                <a:cubicBezTo>
                  <a:pt x="150064" y="2011028"/>
                  <a:pt x="0" y="1860964"/>
                  <a:pt x="0" y="1675850"/>
                </a:cubicBezTo>
                <a:lnTo>
                  <a:pt x="0" y="335178"/>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7710" tIns="162940" rIns="227710" bIns="1629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Franklin Gothic Medium" panose="020B0603020102020204"/>
              </a:rPr>
              <a:t> </a:t>
            </a:r>
            <a:r>
              <a:rPr lang="en-US" sz="3000" kern="1200">
                <a:latin typeface="Franklin Gothic Book" panose="020B0503020102020204" pitchFamily="34" charset="0"/>
                <a:cs typeface="Arial" panose="020B0604020202020204" pitchFamily="34" charset="0"/>
              </a:rPr>
              <a:t>Questions not addressed</a:t>
            </a:r>
          </a:p>
        </p:txBody>
      </p:sp>
      <p:sp>
        <p:nvSpPr>
          <p:cNvPr id="5" name="Freeform: Shape 4">
            <a:extLst>
              <a:ext uri="{FF2B5EF4-FFF2-40B4-BE49-F238E27FC236}">
                <a16:creationId xmlns:a16="http://schemas.microsoft.com/office/drawing/2014/main" id="{570492C9-CC93-8D66-4DAC-AA80DB93D9A1}"/>
              </a:ext>
            </a:extLst>
          </p:cNvPr>
          <p:cNvSpPr/>
          <p:nvPr/>
        </p:nvSpPr>
        <p:spPr>
          <a:xfrm>
            <a:off x="3692237" y="786405"/>
            <a:ext cx="7893178" cy="2334239"/>
          </a:xfrm>
          <a:custGeom>
            <a:avLst/>
            <a:gdLst>
              <a:gd name="connsiteX0" fmla="*/ 0 w 7893178"/>
              <a:gd name="connsiteY0" fmla="*/ 291780 h 2334239"/>
              <a:gd name="connsiteX1" fmla="*/ 6726059 w 7893178"/>
              <a:gd name="connsiteY1" fmla="*/ 291780 h 2334239"/>
              <a:gd name="connsiteX2" fmla="*/ 6726059 w 7893178"/>
              <a:gd name="connsiteY2" fmla="*/ 0 h 2334239"/>
              <a:gd name="connsiteX3" fmla="*/ 7893178 w 7893178"/>
              <a:gd name="connsiteY3" fmla="*/ 1167120 h 2334239"/>
              <a:gd name="connsiteX4" fmla="*/ 6726059 w 7893178"/>
              <a:gd name="connsiteY4" fmla="*/ 2334239 h 2334239"/>
              <a:gd name="connsiteX5" fmla="*/ 6726059 w 7893178"/>
              <a:gd name="connsiteY5" fmla="*/ 2042459 h 2334239"/>
              <a:gd name="connsiteX6" fmla="*/ 0 w 7893178"/>
              <a:gd name="connsiteY6" fmla="*/ 2042459 h 2334239"/>
              <a:gd name="connsiteX7" fmla="*/ 0 w 7893178"/>
              <a:gd name="connsiteY7" fmla="*/ 291780 h 2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178" h="2334239">
                <a:moveTo>
                  <a:pt x="0" y="291780"/>
                </a:moveTo>
                <a:lnTo>
                  <a:pt x="6726059" y="291780"/>
                </a:lnTo>
                <a:lnTo>
                  <a:pt x="6726059" y="0"/>
                </a:lnTo>
                <a:lnTo>
                  <a:pt x="7893178" y="1167120"/>
                </a:lnTo>
                <a:lnTo>
                  <a:pt x="6726059" y="2334239"/>
                </a:lnTo>
                <a:lnTo>
                  <a:pt x="6726059" y="2042459"/>
                </a:lnTo>
                <a:lnTo>
                  <a:pt x="0" y="2042459"/>
                </a:lnTo>
                <a:lnTo>
                  <a:pt x="0" y="291780"/>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0" tIns="295590" rIns="879150" bIns="295590" numCol="1" spcCol="1270" anchor="t" anchorCtr="0">
            <a:noAutofit/>
          </a:bodyPr>
          <a:lstStyle/>
          <a:p>
            <a:pPr marL="57150" lvl="1" indent="-57150" algn="l" defTabSz="266700" rtl="0">
              <a:lnSpc>
                <a:spcPct val="90000"/>
              </a:lnSpc>
              <a:spcBef>
                <a:spcPct val="0"/>
              </a:spcBef>
              <a:spcAft>
                <a:spcPct val="15000"/>
              </a:spcAft>
              <a:buChar char="•"/>
            </a:pPr>
            <a:endParaRPr lang="en-US" sz="600" kern="120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Allow students to research or investigate those in free time.</a:t>
            </a: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Encourage students to capture these questions in their notebooks.</a:t>
            </a: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Encourage students to take questions home and discuss with their families. </a:t>
            </a: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Collaborate with other colleagues such as a librarian.</a:t>
            </a:r>
          </a:p>
          <a:p>
            <a:pPr marL="171450" lvl="1" indent="-171450" algn="l" defTabSz="800100" rtl="0">
              <a:lnSpc>
                <a:spcPct val="90000"/>
              </a:lnSpc>
              <a:spcBef>
                <a:spcPct val="0"/>
              </a:spcBef>
              <a:spcAft>
                <a:spcPct val="15000"/>
              </a:spcAft>
              <a:buChar char="•"/>
            </a:pPr>
            <a:r>
              <a:rPr lang="en-US" sz="1800" kern="1200">
                <a:cs typeface="Arial" panose="020B0604020202020204" pitchFamily="34" charset="0"/>
              </a:rPr>
              <a:t>Consider other learning opportunities the question may fit in.</a:t>
            </a:r>
          </a:p>
        </p:txBody>
      </p:sp>
      <p:sp>
        <p:nvSpPr>
          <p:cNvPr id="8" name="Freeform: Shape 7">
            <a:extLst>
              <a:ext uri="{FF2B5EF4-FFF2-40B4-BE49-F238E27FC236}">
                <a16:creationId xmlns:a16="http://schemas.microsoft.com/office/drawing/2014/main" id="{903187DF-B5DF-8751-17C1-5267F4F88666}"/>
              </a:ext>
            </a:extLst>
          </p:cNvPr>
          <p:cNvSpPr/>
          <p:nvPr/>
        </p:nvSpPr>
        <p:spPr>
          <a:xfrm>
            <a:off x="841792" y="3486086"/>
            <a:ext cx="2852823" cy="2011028"/>
          </a:xfrm>
          <a:custGeom>
            <a:avLst/>
            <a:gdLst>
              <a:gd name="connsiteX0" fmla="*/ 0 w 2852823"/>
              <a:gd name="connsiteY0" fmla="*/ 335178 h 2011028"/>
              <a:gd name="connsiteX1" fmla="*/ 335178 w 2852823"/>
              <a:gd name="connsiteY1" fmla="*/ 0 h 2011028"/>
              <a:gd name="connsiteX2" fmla="*/ 2517645 w 2852823"/>
              <a:gd name="connsiteY2" fmla="*/ 0 h 2011028"/>
              <a:gd name="connsiteX3" fmla="*/ 2852823 w 2852823"/>
              <a:gd name="connsiteY3" fmla="*/ 335178 h 2011028"/>
              <a:gd name="connsiteX4" fmla="*/ 2852823 w 2852823"/>
              <a:gd name="connsiteY4" fmla="*/ 1675850 h 2011028"/>
              <a:gd name="connsiteX5" fmla="*/ 2517645 w 2852823"/>
              <a:gd name="connsiteY5" fmla="*/ 2011028 h 2011028"/>
              <a:gd name="connsiteX6" fmla="*/ 335178 w 2852823"/>
              <a:gd name="connsiteY6" fmla="*/ 2011028 h 2011028"/>
              <a:gd name="connsiteX7" fmla="*/ 0 w 2852823"/>
              <a:gd name="connsiteY7" fmla="*/ 1675850 h 2011028"/>
              <a:gd name="connsiteX8" fmla="*/ 0 w 2852823"/>
              <a:gd name="connsiteY8" fmla="*/ 335178 h 201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2823" h="2011028">
                <a:moveTo>
                  <a:pt x="0" y="335178"/>
                </a:moveTo>
                <a:cubicBezTo>
                  <a:pt x="0" y="150064"/>
                  <a:pt x="150064" y="0"/>
                  <a:pt x="335178" y="0"/>
                </a:cubicBezTo>
                <a:lnTo>
                  <a:pt x="2517645" y="0"/>
                </a:lnTo>
                <a:cubicBezTo>
                  <a:pt x="2702759" y="0"/>
                  <a:pt x="2852823" y="150064"/>
                  <a:pt x="2852823" y="335178"/>
                </a:cubicBezTo>
                <a:lnTo>
                  <a:pt x="2852823" y="1675850"/>
                </a:lnTo>
                <a:cubicBezTo>
                  <a:pt x="2852823" y="1860964"/>
                  <a:pt x="2702759" y="2011028"/>
                  <a:pt x="2517645" y="2011028"/>
                </a:cubicBezTo>
                <a:lnTo>
                  <a:pt x="335178" y="2011028"/>
                </a:lnTo>
                <a:cubicBezTo>
                  <a:pt x="150064" y="2011028"/>
                  <a:pt x="0" y="1860964"/>
                  <a:pt x="0" y="1675850"/>
                </a:cubicBezTo>
                <a:lnTo>
                  <a:pt x="0" y="335178"/>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470" tIns="155320" rIns="212470" bIns="15532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Book" panose="020B0503020102020204" pitchFamily="34" charset="0"/>
                <a:cs typeface="Arial" panose="020B0604020202020204" pitchFamily="34" charset="0"/>
              </a:rPr>
              <a:t>Questions not grade appropriate</a:t>
            </a:r>
          </a:p>
        </p:txBody>
      </p:sp>
      <p:sp>
        <p:nvSpPr>
          <p:cNvPr id="7" name="Freeform: Shape 6">
            <a:extLst>
              <a:ext uri="{FF2B5EF4-FFF2-40B4-BE49-F238E27FC236}">
                <a16:creationId xmlns:a16="http://schemas.microsoft.com/office/drawing/2014/main" id="{823022EF-CA48-9037-1480-4861476C872E}"/>
              </a:ext>
            </a:extLst>
          </p:cNvPr>
          <p:cNvSpPr/>
          <p:nvPr/>
        </p:nvSpPr>
        <p:spPr>
          <a:xfrm>
            <a:off x="3698208" y="3311905"/>
            <a:ext cx="7891257" cy="2359389"/>
          </a:xfrm>
          <a:custGeom>
            <a:avLst/>
            <a:gdLst>
              <a:gd name="connsiteX0" fmla="*/ 0 w 7891257"/>
              <a:gd name="connsiteY0" fmla="*/ 294924 h 2359389"/>
              <a:gd name="connsiteX1" fmla="*/ 6711563 w 7891257"/>
              <a:gd name="connsiteY1" fmla="*/ 294924 h 2359389"/>
              <a:gd name="connsiteX2" fmla="*/ 6711563 w 7891257"/>
              <a:gd name="connsiteY2" fmla="*/ 0 h 2359389"/>
              <a:gd name="connsiteX3" fmla="*/ 7891257 w 7891257"/>
              <a:gd name="connsiteY3" fmla="*/ 1179695 h 2359389"/>
              <a:gd name="connsiteX4" fmla="*/ 6711563 w 7891257"/>
              <a:gd name="connsiteY4" fmla="*/ 2359389 h 2359389"/>
              <a:gd name="connsiteX5" fmla="*/ 6711563 w 7891257"/>
              <a:gd name="connsiteY5" fmla="*/ 2064465 h 2359389"/>
              <a:gd name="connsiteX6" fmla="*/ 0 w 7891257"/>
              <a:gd name="connsiteY6" fmla="*/ 2064465 h 2359389"/>
              <a:gd name="connsiteX7" fmla="*/ 0 w 7891257"/>
              <a:gd name="connsiteY7" fmla="*/ 294924 h 235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1257" h="2359389">
                <a:moveTo>
                  <a:pt x="0" y="294924"/>
                </a:moveTo>
                <a:lnTo>
                  <a:pt x="6711563" y="294924"/>
                </a:lnTo>
                <a:lnTo>
                  <a:pt x="6711563" y="0"/>
                </a:lnTo>
                <a:lnTo>
                  <a:pt x="7891257" y="1179695"/>
                </a:lnTo>
                <a:lnTo>
                  <a:pt x="6711563" y="2359389"/>
                </a:lnTo>
                <a:lnTo>
                  <a:pt x="6711563" y="2064465"/>
                </a:lnTo>
                <a:lnTo>
                  <a:pt x="0" y="2064465"/>
                </a:lnTo>
                <a:lnTo>
                  <a:pt x="0" y="294924"/>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85" tIns="301909" rIns="891756" bIns="301909" numCol="1" spcCol="1270" anchor="t" anchorCtr="0">
            <a:noAutofit/>
          </a:bodyPr>
          <a:lstStyle/>
          <a:p>
            <a:pPr marL="114300" lvl="1" indent="-114300" algn="ctr" defTabSz="666750" rtl="0">
              <a:lnSpc>
                <a:spcPct val="90000"/>
              </a:lnSpc>
              <a:spcBef>
                <a:spcPct val="0"/>
              </a:spcBef>
              <a:spcAft>
                <a:spcPct val="15000"/>
              </a:spcAft>
              <a:buChar char="•"/>
            </a:pPr>
            <a:endParaRPr lang="en-US" sz="1500" kern="1200">
              <a:latin typeface="Franklin Gothic Medium" panose="020B0603020102020204"/>
            </a:endParaRPr>
          </a:p>
          <a:p>
            <a:pPr marL="57150" lvl="1" indent="-57150" algn="l" defTabSz="466725" rtl="0">
              <a:lnSpc>
                <a:spcPct val="90000"/>
              </a:lnSpc>
              <a:spcBef>
                <a:spcPct val="0"/>
              </a:spcBef>
              <a:spcAft>
                <a:spcPct val="15000"/>
              </a:spcAft>
              <a:buChar char="•"/>
            </a:pPr>
            <a:endParaRPr lang="en-US" sz="1050" kern="120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Help students reformulate questions so they can lead to grade-appropriate investigations of important science ideas.</a:t>
            </a:r>
          </a:p>
          <a:p>
            <a:pPr marL="171450" lvl="1" indent="-171450" algn="l" defTabSz="800100" rtl="0">
              <a:lnSpc>
                <a:spcPct val="90000"/>
              </a:lnSpc>
              <a:spcBef>
                <a:spcPct val="0"/>
              </a:spcBef>
              <a:spcAft>
                <a:spcPct val="15000"/>
              </a:spcAft>
              <a:buChar char="•"/>
            </a:pPr>
            <a:r>
              <a:rPr lang="en-US" sz="1800" kern="1200">
                <a:latin typeface="Franklin Gothic Book" panose="020B0503020102020204" pitchFamily="34" charset="0"/>
                <a:cs typeface="Arial" panose="020B0604020202020204" pitchFamily="34" charset="0"/>
              </a:rPr>
              <a:t>Think about ways to use these questions to differentiate instruction to meet the diverse needs of all learners.</a:t>
            </a:r>
          </a:p>
        </p:txBody>
      </p:sp>
    </p:spTree>
    <p:extLst>
      <p:ext uri="{BB962C8B-B14F-4D97-AF65-F5344CB8AC3E}">
        <p14:creationId xmlns:p14="http://schemas.microsoft.com/office/powerpoint/2010/main" val="3159174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a:xfrm>
            <a:off x="0" y="0"/>
            <a:ext cx="12192000" cy="1325563"/>
          </a:xfrm>
        </p:spPr>
        <p:txBody>
          <a:bodyPr/>
          <a:lstStyle/>
          <a:p>
            <a:pPr algn="ctr"/>
            <a:r>
              <a:rPr lang="en-US">
                <a:latin typeface="+mj-lt"/>
              </a:rPr>
              <a:t>Session D Shared Understandings </a:t>
            </a:r>
          </a:p>
        </p:txBody>
      </p:sp>
      <p:sp>
        <p:nvSpPr>
          <p:cNvPr id="5" name="TextBox 4">
            <a:extLst>
              <a:ext uri="{FF2B5EF4-FFF2-40B4-BE49-F238E27FC236}">
                <a16:creationId xmlns:a16="http://schemas.microsoft.com/office/drawing/2014/main" id="{BFEE7177-1D84-7639-FE26-605374FBF98B}"/>
              </a:ext>
            </a:extLst>
          </p:cNvPr>
          <p:cNvSpPr txBox="1"/>
          <p:nvPr/>
        </p:nvSpPr>
        <p:spPr>
          <a:xfrm>
            <a:off x="391668" y="982176"/>
            <a:ext cx="10974832" cy="4909036"/>
          </a:xfrm>
          <a:prstGeom prst="rect">
            <a:avLst/>
          </a:prstGeom>
          <a:noFill/>
        </p:spPr>
        <p:txBody>
          <a:bodyPr wrap="square">
            <a:spAutoFit/>
          </a:bodyPr>
          <a:lstStyle/>
          <a:p>
            <a:r>
              <a:rPr lang="en-US" sz="2400" b="1">
                <a:latin typeface="Franklin Gothic Book" panose="020B0503020102020204" pitchFamily="34" charset="0"/>
                <a:cs typeface="Arial" panose="020B0604020202020204" pitchFamily="34" charset="0"/>
              </a:rPr>
              <a:t>The driving question board can…</a:t>
            </a:r>
          </a:p>
          <a:p>
            <a:endParaRPr lang="en-US" sz="1000">
              <a:latin typeface="Franklin Gothic Book" panose="020B0503020102020204" pitchFamily="34" charset="0"/>
              <a:cs typeface="Arial" panose="020B0604020202020204" pitchFamily="34" charset="0"/>
            </a:endParaRPr>
          </a:p>
          <a:p>
            <a:pPr marL="285750" indent="-285750">
              <a:spcAft>
                <a:spcPts val="600"/>
              </a:spcAft>
              <a:buFont typeface="Wingdings" panose="05000000000000000000" pitchFamily="2" charset="2"/>
              <a:buChar char="Ø"/>
            </a:pPr>
            <a:r>
              <a:rPr lang="en-US" sz="2400" b="1">
                <a:latin typeface="Franklin Gothic Book" panose="020B0503020102020204" pitchFamily="34" charset="0"/>
                <a:cs typeface="Arial" panose="020B0604020202020204" pitchFamily="34" charset="0"/>
              </a:rPr>
              <a:t>serve</a:t>
            </a:r>
            <a:r>
              <a:rPr lang="en-US" sz="2400">
                <a:latin typeface="Franklin Gothic Book" panose="020B0503020102020204" pitchFamily="34" charset="0"/>
                <a:cs typeface="Arial" panose="020B0604020202020204" pitchFamily="34" charset="0"/>
              </a:rPr>
              <a:t> as an informal formative assessment in the classroom when a teacher elicits student thinking and makes immediate use.</a:t>
            </a:r>
          </a:p>
          <a:p>
            <a:pPr marL="285750" indent="-285750">
              <a:spcAft>
                <a:spcPts val="600"/>
              </a:spcAft>
              <a:buFont typeface="Wingdings" panose="05000000000000000000" pitchFamily="2" charset="2"/>
              <a:buChar char="Ø"/>
            </a:pPr>
            <a:r>
              <a:rPr lang="en-US" sz="2400" b="1">
                <a:latin typeface="Franklin Gothic Book" panose="020B0503020102020204" pitchFamily="34" charset="0"/>
                <a:cs typeface="Arial" panose="020B0604020202020204" pitchFamily="34" charset="0"/>
              </a:rPr>
              <a:t>provide</a:t>
            </a:r>
            <a:r>
              <a:rPr lang="en-US" sz="2400">
                <a:latin typeface="Franklin Gothic Book" panose="020B0503020102020204" pitchFamily="34" charset="0"/>
                <a:cs typeface="Arial" panose="020B0604020202020204" pitchFamily="34" charset="0"/>
              </a:rPr>
              <a:t> students an opportunity to get meaningful feedback in a low-stakes environment, which supports their learning and helps them develop confidence in their ability to express their understanding.</a:t>
            </a:r>
          </a:p>
          <a:p>
            <a:pPr marL="285750" indent="-285750">
              <a:spcAft>
                <a:spcPts val="600"/>
              </a:spcAft>
              <a:buFont typeface="Wingdings" panose="05000000000000000000" pitchFamily="2" charset="2"/>
              <a:buChar char="Ø"/>
            </a:pPr>
            <a:r>
              <a:rPr lang="en-US" sz="2400" b="1">
                <a:latin typeface="Franklin Gothic Book" panose="020B0503020102020204" pitchFamily="34" charset="0"/>
                <a:cs typeface="Arial" panose="020B0604020202020204" pitchFamily="34" charset="0"/>
              </a:rPr>
              <a:t>give</a:t>
            </a:r>
            <a:r>
              <a:rPr lang="en-US" sz="2400">
                <a:latin typeface="Franklin Gothic Book" panose="020B0503020102020204" pitchFamily="34" charset="0"/>
                <a:cs typeface="Arial" panose="020B0604020202020204" pitchFamily="34" charset="0"/>
              </a:rPr>
              <a:t> voice to all students in order to fully engage students in inquiry-based lessons and effectively implement informal formative assessment practices with them. </a:t>
            </a:r>
          </a:p>
          <a:p>
            <a:pPr marL="285750" indent="-285750">
              <a:spcAft>
                <a:spcPts val="600"/>
              </a:spcAft>
              <a:buFont typeface="Wingdings" panose="05000000000000000000" pitchFamily="2" charset="2"/>
              <a:buChar char="Ø"/>
            </a:pPr>
            <a:r>
              <a:rPr lang="en-US" sz="2400" b="1">
                <a:latin typeface="Franklin Gothic Book" panose="020B0503020102020204" pitchFamily="34" charset="0"/>
                <a:cs typeface="Arial" panose="020B0604020202020204" pitchFamily="34" charset="0"/>
              </a:rPr>
              <a:t>promote</a:t>
            </a:r>
            <a:r>
              <a:rPr lang="en-US" sz="2400">
                <a:latin typeface="Franklin Gothic Book" panose="020B0503020102020204" pitchFamily="34" charset="0"/>
                <a:cs typeface="Arial" panose="020B0604020202020204" pitchFamily="34" charset="0"/>
              </a:rPr>
              <a:t> deep and equitable learning when planned purposefully to ensure the various perspectives that students bring to making sense of phenomenon are solicited, clarified and considered. </a:t>
            </a:r>
          </a:p>
        </p:txBody>
      </p:sp>
    </p:spTree>
    <p:extLst>
      <p:ext uri="{BB962C8B-B14F-4D97-AF65-F5344CB8AC3E}">
        <p14:creationId xmlns:p14="http://schemas.microsoft.com/office/powerpoint/2010/main" val="1163590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739637" y="372304"/>
            <a:ext cx="10890388" cy="1868556"/>
          </a:xfrm>
        </p:spPr>
        <p:txBody>
          <a:bodyPr>
            <a:normAutofit/>
          </a:bodyPr>
          <a:lstStyle/>
          <a:p>
            <a:r>
              <a:rPr lang="en-US">
                <a:latin typeface="+mj-lt"/>
                <a:cs typeface="Arial"/>
              </a:rPr>
              <a:t>After completing session D,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514403" y="2482269"/>
            <a:ext cx="9541565" cy="3615247"/>
          </a:xfrm>
        </p:spPr>
        <p:txBody>
          <a:bodyPr vert="horz" lIns="91440" tIns="45720" rIns="91440" bIns="45720" rtlCol="0" anchor="t">
            <a:normAutofit/>
          </a:bodyPr>
          <a:lstStyle/>
          <a:p>
            <a:pPr>
              <a:buFont typeface="Wingdings" panose="05000000000000000000" pitchFamily="2" charset="2"/>
              <a:buChar char="ü"/>
            </a:pPr>
            <a:r>
              <a:rPr lang="en-US" sz="3200">
                <a:solidFill>
                  <a:srgbClr val="374151"/>
                </a:solidFill>
                <a:latin typeface="+mn-lt"/>
                <a:cs typeface="Arial"/>
              </a:rPr>
              <a:t>How can the driving question board be used as a formative assessment tool?</a:t>
            </a:r>
          </a:p>
          <a:p>
            <a:pPr marL="0" indent="0">
              <a:buNone/>
            </a:pPr>
            <a:endParaRPr lang="en-US" sz="800">
              <a:solidFill>
                <a:srgbClr val="374151"/>
              </a:solidFill>
              <a:latin typeface="+mn-lt"/>
              <a:cs typeface="Arial"/>
            </a:endParaRPr>
          </a:p>
          <a:p>
            <a:pPr>
              <a:buFont typeface="Wingdings" panose="05000000000000000000" pitchFamily="2" charset="2"/>
              <a:buChar char="ü"/>
            </a:pPr>
            <a:r>
              <a:rPr lang="en-US" sz="3200">
                <a:solidFill>
                  <a:srgbClr val="374151"/>
                </a:solidFill>
                <a:latin typeface="+mn-lt"/>
                <a:cs typeface="Arial"/>
              </a:rPr>
              <a:t> How can the driving question board be used to foster an equitable learning community?</a:t>
            </a:r>
          </a:p>
          <a:p>
            <a:pPr marL="0" indent="0">
              <a:buNone/>
            </a:pPr>
            <a:endParaRPr lang="en-US" sz="3200">
              <a:solidFill>
                <a:srgbClr val="374151"/>
              </a:solidFill>
              <a:latin typeface="Arial"/>
              <a:cs typeface="Arial"/>
            </a:endParaRPr>
          </a:p>
          <a:p>
            <a:pPr>
              <a:buFont typeface="Wingdings" panose="05000000000000000000" pitchFamily="2" charset="2"/>
              <a:buChar char="ü"/>
            </a:pPr>
            <a:endParaRPr lang="en-US" sz="3200"/>
          </a:p>
        </p:txBody>
      </p:sp>
    </p:spTree>
    <p:extLst>
      <p:ext uri="{BB962C8B-B14F-4D97-AF65-F5344CB8AC3E}">
        <p14:creationId xmlns:p14="http://schemas.microsoft.com/office/powerpoint/2010/main" val="845247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104775" y="116522"/>
            <a:ext cx="12192000" cy="1325563"/>
          </a:xfrm>
        </p:spPr>
        <p:txBody>
          <a:bodyPr>
            <a:normAutofit/>
          </a:bodyPr>
          <a:lstStyle/>
          <a:p>
            <a:pPr algn="ctr"/>
            <a:r>
              <a:rPr lang="en-US" sz="4100">
                <a:latin typeface="+mj-lt"/>
              </a:rPr>
              <a:t>Session D Next Steps - Considerations for Implementation</a:t>
            </a: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248920" y="1442084"/>
            <a:ext cx="11694160" cy="4159105"/>
          </a:xfrm>
        </p:spPr>
        <p:txBody>
          <a:bodyPr vert="horz" lIns="91440" tIns="45720" rIns="91440" bIns="45720" rtlCol="0" anchor="t">
            <a:normAutofit lnSpcReduction="10000"/>
          </a:bodyPr>
          <a:lstStyle/>
          <a:p>
            <a:pPr marL="0" indent="0">
              <a:buNone/>
            </a:pPr>
            <a:r>
              <a:rPr lang="en-US" sz="2400">
                <a:latin typeface="+mn-lt"/>
                <a:cs typeface="Arial"/>
              </a:rPr>
              <a:t>Use the driving question board you planned for the last session with your students. Record your ideas in </a:t>
            </a:r>
            <a:r>
              <a:rPr lang="en-US" sz="2400" u="sng">
                <a:latin typeface="+mn-lt"/>
                <a:cs typeface="Arial"/>
              </a:rPr>
              <a:t>Session D: Next Steps- Considerations for Implementation</a:t>
            </a:r>
            <a:r>
              <a:rPr lang="en-US" sz="2400">
                <a:latin typeface="+mn-lt"/>
                <a:cs typeface="Arial"/>
              </a:rPr>
              <a:t> section of your participant packet.</a:t>
            </a:r>
          </a:p>
          <a:p>
            <a:pPr marL="0" indent="0" algn="ctr">
              <a:buNone/>
            </a:pPr>
            <a:endParaRPr lang="en-US" sz="1000">
              <a:latin typeface="+mn-lt"/>
              <a:cs typeface="Arial" panose="020B0604020202020204" pitchFamily="34" charset="0"/>
            </a:endParaRPr>
          </a:p>
          <a:p>
            <a:pPr marL="0" indent="0">
              <a:buNone/>
            </a:pPr>
            <a:r>
              <a:rPr lang="en-US" sz="2400">
                <a:latin typeface="+mn-lt"/>
                <a:cs typeface="Arial"/>
              </a:rPr>
              <a:t>Use the driving question board you planned for the last session with your students.</a:t>
            </a:r>
          </a:p>
          <a:p>
            <a:pPr marL="0" indent="0">
              <a:buNone/>
            </a:pPr>
            <a:endParaRPr lang="en-US" sz="800" b="0" i="0">
              <a:solidFill>
                <a:srgbClr val="000000"/>
              </a:solidFill>
              <a:effectLst/>
              <a:latin typeface="+mn-lt"/>
              <a:cs typeface="Arial" panose="020B0604020202020204" pitchFamily="34" charset="0"/>
            </a:endParaRPr>
          </a:p>
          <a:p>
            <a:pPr marL="0" indent="0">
              <a:buNone/>
            </a:pPr>
            <a:r>
              <a:rPr lang="en-US" sz="2400" b="1" u="sng">
                <a:solidFill>
                  <a:srgbClr val="000000"/>
                </a:solidFill>
                <a:latin typeface="+mn-lt"/>
                <a:cs typeface="Arial"/>
              </a:rPr>
              <a:t>Consider how you might: </a:t>
            </a:r>
            <a:endParaRPr lang="en-US" sz="2400" b="1" u="sng">
              <a:solidFill>
                <a:srgbClr val="000000"/>
              </a:solidFill>
              <a:latin typeface="+mn-lt"/>
              <a:cs typeface="Arial" panose="020B0604020202020204" pitchFamily="34" charset="0"/>
            </a:endParaRPr>
          </a:p>
          <a:p>
            <a:r>
              <a:rPr lang="en-US" sz="2400" b="0" i="0">
                <a:solidFill>
                  <a:srgbClr val="000000"/>
                </a:solidFill>
                <a:effectLst/>
                <a:latin typeface="+mn-lt"/>
                <a:cs typeface="Arial"/>
              </a:rPr>
              <a:t>Identify the science ideas or lack of ideas the driving question board revealed. </a:t>
            </a:r>
          </a:p>
          <a:p>
            <a:r>
              <a:rPr lang="en-US" sz="2400" b="0" i="0">
                <a:solidFill>
                  <a:srgbClr val="000000"/>
                </a:solidFill>
                <a:effectLst/>
                <a:latin typeface="+mn-lt"/>
                <a:cs typeface="Arial"/>
              </a:rPr>
              <a:t>Revisit the driving question board throughout the unit.</a:t>
            </a:r>
            <a:endParaRPr lang="en-US" sz="2400">
              <a:solidFill>
                <a:srgbClr val="000000"/>
              </a:solidFill>
              <a:latin typeface="+mn-lt"/>
              <a:cs typeface="Arial"/>
            </a:endParaRPr>
          </a:p>
          <a:p>
            <a:r>
              <a:rPr lang="en-US" sz="2400" b="0" i="0">
                <a:solidFill>
                  <a:srgbClr val="000000"/>
                </a:solidFill>
                <a:effectLst/>
                <a:latin typeface="+mn-lt"/>
                <a:cs typeface="Arial"/>
              </a:rPr>
              <a:t>Formatively assess the students using the driving question board process.</a:t>
            </a:r>
          </a:p>
          <a:p>
            <a:r>
              <a:rPr lang="en-US" sz="2400" b="0" i="0">
                <a:solidFill>
                  <a:srgbClr val="000000"/>
                </a:solidFill>
                <a:effectLst/>
                <a:latin typeface="+mn-lt"/>
                <a:cs typeface="Arial"/>
              </a:rPr>
              <a:t>Elicit evidence that students were engaged in “making sense” of the science in the unit.</a:t>
            </a:r>
            <a:endParaRPr lang="en-US" sz="2400">
              <a:latin typeface="+mn-lt"/>
              <a:cs typeface="Arial"/>
            </a:endParaRPr>
          </a:p>
        </p:txBody>
      </p:sp>
    </p:spTree>
    <p:extLst>
      <p:ext uri="{BB962C8B-B14F-4D97-AF65-F5344CB8AC3E}">
        <p14:creationId xmlns:p14="http://schemas.microsoft.com/office/powerpoint/2010/main" val="213213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1" y="209699"/>
            <a:ext cx="12192000" cy="1325563"/>
          </a:xfrm>
          <a:prstGeom prst="rect">
            <a:avLst/>
          </a:prstGeom>
          <a:noFill/>
          <a:ln>
            <a:noFill/>
          </a:ln>
        </p:spPr>
        <p:txBody>
          <a:bodyPr spcFirstLastPara="1" vert="horz" wrap="square" lIns="91425" tIns="45700" rIns="91425" bIns="45700" rtlCol="0" anchor="ctr" anchorCtr="0">
            <a:normAutofit/>
          </a:bodyPr>
          <a:lstStyle/>
          <a:p>
            <a:pPr algn="ctr"/>
            <a:r>
              <a:rPr lang="en-US">
                <a:latin typeface="+mj-lt"/>
                <a:cs typeface="Arial"/>
              </a:rPr>
              <a:t>Stop and Discuss</a:t>
            </a:r>
          </a:p>
        </p:txBody>
      </p:sp>
      <p:sp>
        <p:nvSpPr>
          <p:cNvPr id="395" name="Google Shape;395;g258e3d2d026_0_1047"/>
          <p:cNvSpPr txBox="1">
            <a:spLocks noGrp="1"/>
          </p:cNvSpPr>
          <p:nvPr>
            <p:ph idx="1"/>
          </p:nvPr>
        </p:nvSpPr>
        <p:spPr>
          <a:xfrm>
            <a:off x="748754" y="1426335"/>
            <a:ext cx="10429126" cy="2426778"/>
          </a:xfrm>
          <a:prstGeom prst="rect">
            <a:avLst/>
          </a:prstGeom>
          <a:noFill/>
          <a:ln>
            <a:noFill/>
          </a:ln>
        </p:spPr>
        <p:txBody>
          <a:bodyPr spcFirstLastPara="1" vert="horz" wrap="square" lIns="91425" tIns="45700" rIns="91425" bIns="45700" rtlCol="0" anchor="t" anchorCtr="0">
            <a:noAutofit/>
          </a:bodyPr>
          <a:lstStyle/>
          <a:p>
            <a:pPr marL="0" indent="0">
              <a:buClr>
                <a:schemeClr val="dk2"/>
              </a:buClr>
              <a:buSzPts val="3000"/>
              <a:buNone/>
            </a:pPr>
            <a:r>
              <a:rPr lang="en-US" sz="2400" b="1" u="sng">
                <a:latin typeface="+mn-lt"/>
              </a:rPr>
              <a:t>Discuss each question with a colleague(s):</a:t>
            </a:r>
          </a:p>
          <a:p>
            <a:pPr marL="342900" indent="-342900">
              <a:buAutoNum type="arabicPeriod"/>
            </a:pPr>
            <a:r>
              <a:rPr lang="en-US" sz="2000">
                <a:latin typeface="+mn-lt"/>
              </a:rPr>
              <a:t>What is the driving question board?</a:t>
            </a:r>
          </a:p>
          <a:p>
            <a:pPr marL="342900" indent="-342900">
              <a:buAutoNum type="arabicPeriod"/>
            </a:pPr>
            <a:r>
              <a:rPr lang="en-US" sz="2000">
                <a:latin typeface="+mn-lt"/>
              </a:rPr>
              <a:t>What is the purpose of the driving question board in the science classroom?</a:t>
            </a:r>
          </a:p>
          <a:p>
            <a:pPr marL="342900" indent="-342900">
              <a:buAutoNum type="arabicPeriod"/>
            </a:pPr>
            <a:r>
              <a:rPr lang="en-US" sz="2000">
                <a:latin typeface="+mn-lt"/>
              </a:rPr>
              <a:t>How does the driving question board support equitable science classrooms?</a:t>
            </a:r>
          </a:p>
          <a:p>
            <a:pPr marL="342900" indent="-342900">
              <a:buAutoNum type="arabicPeriod"/>
            </a:pPr>
            <a:r>
              <a:rPr lang="en-US" sz="2000">
                <a:latin typeface="+mn-lt"/>
              </a:rPr>
              <a:t>What resonates with you in how this can be impactful in the classroom?</a:t>
            </a:r>
          </a:p>
        </p:txBody>
      </p:sp>
      <p:sp>
        <p:nvSpPr>
          <p:cNvPr id="2" name="Arrow: Pentagon 1">
            <a:extLst>
              <a:ext uri="{FF2B5EF4-FFF2-40B4-BE49-F238E27FC236}">
                <a16:creationId xmlns:a16="http://schemas.microsoft.com/office/drawing/2014/main" id="{0D55E422-7F9F-F4FD-6777-5E44F4B2C961}"/>
              </a:ext>
            </a:extLst>
          </p:cNvPr>
          <p:cNvSpPr/>
          <p:nvPr/>
        </p:nvSpPr>
        <p:spPr>
          <a:xfrm>
            <a:off x="197963" y="4106102"/>
            <a:ext cx="2341254" cy="1325563"/>
          </a:xfrm>
          <a:prstGeom prst="homePlate">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cs typeface="Arial" panose="020B0604020202020204" pitchFamily="34" charset="0"/>
              </a:rPr>
              <a:t>Group Synthesis</a:t>
            </a:r>
          </a:p>
        </p:txBody>
      </p:sp>
      <p:sp>
        <p:nvSpPr>
          <p:cNvPr id="6" name="TextBox 5">
            <a:extLst>
              <a:ext uri="{FF2B5EF4-FFF2-40B4-BE49-F238E27FC236}">
                <a16:creationId xmlns:a16="http://schemas.microsoft.com/office/drawing/2014/main" id="{84D8F4AC-B237-C93D-42E2-28F1110F6538}"/>
              </a:ext>
            </a:extLst>
          </p:cNvPr>
          <p:cNvSpPr txBox="1"/>
          <p:nvPr/>
        </p:nvSpPr>
        <p:spPr>
          <a:xfrm>
            <a:off x="2539217" y="4106102"/>
            <a:ext cx="9652783" cy="1569660"/>
          </a:xfrm>
          <a:prstGeom prst="rect">
            <a:avLst/>
          </a:prstGeom>
          <a:noFill/>
        </p:spPr>
        <p:txBody>
          <a:bodyPr wrap="square" rtlCol="0">
            <a:spAutoFit/>
          </a:bodyPr>
          <a:lstStyle/>
          <a:p>
            <a:pPr marL="571500" indent="-571500">
              <a:buClr>
                <a:schemeClr val="dk2"/>
              </a:buClr>
              <a:buSzPts val="3000"/>
              <a:buFont typeface="Wingdings" panose="05000000000000000000" pitchFamily="2" charset="2"/>
              <a:buChar char="Ø"/>
            </a:pPr>
            <a:r>
              <a:rPr lang="en-US" sz="3200">
                <a:cs typeface="Arial" panose="020B0604020202020204" pitchFamily="34" charset="0"/>
              </a:rPr>
              <a:t>What common themes arose in your discussion?</a:t>
            </a:r>
          </a:p>
          <a:p>
            <a:pPr>
              <a:buClr>
                <a:schemeClr val="dk2"/>
              </a:buClr>
              <a:buSzPts val="3000"/>
            </a:pPr>
            <a:endParaRPr lang="en-US" sz="1400">
              <a:cs typeface="Arial" panose="020B0604020202020204" pitchFamily="34" charset="0"/>
            </a:endParaRPr>
          </a:p>
          <a:p>
            <a:pPr marL="495300" indent="-571500">
              <a:buClr>
                <a:schemeClr val="dk2"/>
              </a:buClr>
              <a:buSzPts val="3000"/>
              <a:buFont typeface="Wingdings" panose="05000000000000000000" pitchFamily="2" charset="2"/>
              <a:buChar char="Ø"/>
            </a:pPr>
            <a:r>
              <a:rPr lang="en-US" sz="3200">
                <a:cs typeface="Arial" panose="020B0604020202020204" pitchFamily="34" charset="0"/>
              </a:rPr>
              <a:t>What wonderings does your group have?</a:t>
            </a:r>
          </a:p>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8e3d2d026_0_1479"/>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lgn="ctr">
              <a:spcBef>
                <a:spcPts val="0"/>
              </a:spcBef>
            </a:pPr>
            <a:r>
              <a:rPr lang="en-US">
                <a:latin typeface="+mj-lt"/>
              </a:rPr>
              <a:t>Reflect on Your Experience</a:t>
            </a:r>
          </a:p>
        </p:txBody>
      </p:sp>
      <p:sp>
        <p:nvSpPr>
          <p:cNvPr id="2" name="Content Placeholder 1">
            <a:extLst>
              <a:ext uri="{FF2B5EF4-FFF2-40B4-BE49-F238E27FC236}">
                <a16:creationId xmlns:a16="http://schemas.microsoft.com/office/drawing/2014/main" id="{70859ED3-4188-CD24-D11D-0F5B837AD564}"/>
              </a:ext>
            </a:extLst>
          </p:cNvPr>
          <p:cNvSpPr>
            <a:spLocks noGrp="1"/>
          </p:cNvSpPr>
          <p:nvPr>
            <p:ph idx="1"/>
          </p:nvPr>
        </p:nvSpPr>
        <p:spPr>
          <a:xfrm>
            <a:off x="203200" y="1525443"/>
            <a:ext cx="6068391" cy="4110044"/>
          </a:xfrm>
        </p:spPr>
        <p:txBody>
          <a:bodyPr vert="horz" lIns="91440" tIns="45720" rIns="91440" bIns="45720" rtlCol="0" anchor="t">
            <a:normAutofit lnSpcReduction="10000"/>
          </a:bodyPr>
          <a:lstStyle/>
          <a:p>
            <a:pPr algn="ctr">
              <a:buNone/>
            </a:pPr>
            <a:r>
              <a:rPr lang="en-US" sz="4400">
                <a:solidFill>
                  <a:srgbClr val="000000"/>
                </a:solidFill>
                <a:latin typeface="+mn-lt"/>
                <a:ea typeface="Calibri"/>
                <a:cs typeface="Arial" panose="020B0604020202020204" pitchFamily="34" charset="0"/>
              </a:rPr>
              <a:t>It's all in a Social </a:t>
            </a:r>
            <a:endParaRPr lang="en-US" sz="4400">
              <a:latin typeface="+mn-lt"/>
              <a:ea typeface="Calibri"/>
              <a:cs typeface="Arial" panose="020B0604020202020204" pitchFamily="34" charset="0"/>
            </a:endParaRPr>
          </a:p>
          <a:p>
            <a:pPr algn="ctr">
              <a:buNone/>
            </a:pPr>
            <a:r>
              <a:rPr lang="en-US" sz="4400">
                <a:solidFill>
                  <a:srgbClr val="000000"/>
                </a:solidFill>
                <a:latin typeface="+mn-lt"/>
                <a:ea typeface="Calibri"/>
                <a:cs typeface="Arial" panose="020B0604020202020204" pitchFamily="34" charset="0"/>
              </a:rPr>
              <a:t>Media Post!</a:t>
            </a:r>
            <a:endParaRPr lang="en-US" sz="4400">
              <a:latin typeface="+mn-lt"/>
              <a:cs typeface="Arial" panose="020B0604020202020204" pitchFamily="34" charset="0"/>
            </a:endParaRPr>
          </a:p>
          <a:p>
            <a:pPr>
              <a:buNone/>
            </a:pPr>
            <a:r>
              <a:rPr lang="en-US">
                <a:solidFill>
                  <a:srgbClr val="000000"/>
                </a:solidFill>
                <a:latin typeface="+mn-lt"/>
                <a:ea typeface="Calibri"/>
                <a:cs typeface="Arial" panose="020B0604020202020204" pitchFamily="34" charset="0"/>
              </a:rPr>
              <a:t>  Think about the learning from this module. Compose a social media post consisting of a summary and your take aways to share. Consider sharing it on social media along with the link to the resource!</a:t>
            </a:r>
            <a:endParaRPr lang="en-US">
              <a:latin typeface="+mn-lt"/>
              <a:cs typeface="Arial" panose="020B0604020202020204" pitchFamily="34" charset="0"/>
            </a:endParaRPr>
          </a:p>
          <a:p>
            <a:pPr marL="0" indent="0">
              <a:buNone/>
            </a:pPr>
            <a:endParaRPr lang="en-US">
              <a:cs typeface="Arial"/>
            </a:endParaRPr>
          </a:p>
        </p:txBody>
      </p:sp>
      <p:pic>
        <p:nvPicPr>
          <p:cNvPr id="7" name="Picture 6" descr="A group of square icons of various social media apps for decoration.">
            <a:extLst>
              <a:ext uri="{FF2B5EF4-FFF2-40B4-BE49-F238E27FC236}">
                <a16:creationId xmlns:a16="http://schemas.microsoft.com/office/drawing/2014/main" id="{0AC0DD36-399F-50E6-D4D4-BF299AFCBF3E}"/>
              </a:ext>
            </a:extLst>
          </p:cNvPr>
          <p:cNvPicPr>
            <a:picLocks noChangeAspect="1"/>
          </p:cNvPicPr>
          <p:nvPr/>
        </p:nvPicPr>
        <p:blipFill>
          <a:blip r:embed="rId3"/>
          <a:stretch>
            <a:fillRect/>
          </a:stretch>
        </p:blipFill>
        <p:spPr>
          <a:xfrm>
            <a:off x="6151639" y="1838313"/>
            <a:ext cx="5295295" cy="350794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idx="4294967295"/>
          </p:nvPr>
        </p:nvSpPr>
        <p:spPr>
          <a:xfrm>
            <a:off x="0" y="422419"/>
            <a:ext cx="12192000" cy="1325563"/>
          </a:xfrm>
          <a:prstGeom prst="rect">
            <a:avLst/>
          </a:prstGeom>
        </p:spPr>
        <p:txBody>
          <a:bodyPr>
            <a:normAutofit/>
          </a:bodyPr>
          <a:lstStyle/>
          <a:p>
            <a:pPr algn="ctr"/>
            <a:r>
              <a:rPr lang="en-US">
                <a:cs typeface="Arial" panose="020B0604020202020204" pitchFamily="34" charset="0"/>
              </a:rPr>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1457954" y="1747982"/>
            <a:ext cx="9273310" cy="3108543"/>
          </a:xfrm>
          <a:prstGeom prst="rect">
            <a:avLst/>
          </a:prstGeom>
          <a:noFill/>
        </p:spPr>
        <p:txBody>
          <a:bodyPr wrap="square" rtlCol="0">
            <a:spAutoFit/>
          </a:bodyPr>
          <a:lstStyle/>
          <a:p>
            <a:r>
              <a:rPr lang="en-US" sz="2800">
                <a:latin typeface="Franklin Gothic Book" panose="020B0503020102020204" pitchFamily="34" charset="0"/>
                <a:cs typeface="Arial" panose="020B0604020202020204" pitchFamily="34" charset="0"/>
              </a:rPr>
              <a:t>Thank you for completing this module provided by the KDE.  </a:t>
            </a:r>
          </a:p>
          <a:p>
            <a:endParaRPr lang="en-US" sz="2800">
              <a:latin typeface="Franklin Gothic Book" panose="020B0503020102020204" pitchFamily="34" charset="0"/>
              <a:cs typeface="Arial" panose="020B0604020202020204" pitchFamily="34" charset="0"/>
            </a:endParaRPr>
          </a:p>
          <a:p>
            <a:r>
              <a:rPr lang="en-US" sz="2800">
                <a:latin typeface="Franklin Gothic Book" panose="020B0503020102020204" pitchFamily="34" charset="0"/>
                <a:cs typeface="Arial" panose="020B0604020202020204" pitchFamily="34" charset="0"/>
              </a:rPr>
              <a:t>Please use the link below to obtain your certificate of completion.</a:t>
            </a:r>
          </a:p>
          <a:p>
            <a:endParaRPr lang="en-US" sz="2800">
              <a:latin typeface="Franklin Gothic Book" panose="020B0503020102020204" pitchFamily="34" charset="0"/>
              <a:cs typeface="Arial" panose="020B0604020202020204" pitchFamily="34" charset="0"/>
            </a:endParaRPr>
          </a:p>
          <a:p>
            <a:r>
              <a:rPr lang="en-US" sz="2800">
                <a:latin typeface="Franklin Gothic Book" panose="020B0503020102020204" pitchFamily="34" charset="0"/>
                <a:cs typeface="Arial" panose="020B0604020202020204" pitchFamily="34" charset="0"/>
                <a:hlinkClick r:id="rId3"/>
              </a:rPr>
              <a:t>Kentucky Department of Education Professional Learning Modules</a:t>
            </a:r>
            <a:endParaRPr lang="en-US" sz="2800">
              <a:latin typeface="Franklin Gothic Book" panose="020B05030201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2512290" y="5050463"/>
            <a:ext cx="5135419" cy="1015663"/>
          </a:xfrm>
          <a:prstGeom prst="rect">
            <a:avLst/>
          </a:prstGeom>
          <a:noFill/>
        </p:spPr>
        <p:txBody>
          <a:bodyPr wrap="square" rtlCol="0">
            <a:spAutoFit/>
          </a:bodyPr>
          <a:lstStyle/>
          <a:p>
            <a:pPr rtl="0">
              <a:spcBef>
                <a:spcPts val="0"/>
              </a:spcBef>
              <a:spcAft>
                <a:spcPts val="0"/>
              </a:spcAft>
            </a:pPr>
            <a:r>
              <a:rPr lang="en-US" sz="1200" b="0" i="1" u="none" strike="noStrike">
                <a:solidFill>
                  <a:srgbClr val="000000"/>
                </a:solidFill>
                <a:effectLst/>
                <a:cs typeface="Arial" panose="020B0604020202020204" pitchFamily="34" charset="0"/>
              </a:rPr>
              <a:t>Educators can use the PLBB to find learning sessions, and it is the local school district who determines if they are acceptable for credit based on their district policies.</a:t>
            </a:r>
            <a:r>
              <a:rPr lang="en-US" sz="1200" b="0" i="1" u="none" strike="noStrike">
                <a:solidFill>
                  <a:srgbClr val="1F497D"/>
                </a:solidFill>
                <a:effectLst/>
                <a:cs typeface="Arial" panose="020B0604020202020204" pitchFamily="34" charset="0"/>
              </a:rPr>
              <a:t> </a:t>
            </a:r>
            <a:r>
              <a:rPr lang="en-US" sz="1200" b="0" i="1" u="none" strike="noStrike">
                <a:solidFill>
                  <a:srgbClr val="000000"/>
                </a:solidFill>
                <a:effectLst/>
                <a:cs typeface="Arial" panose="020B0604020202020204" pitchFamily="34" charset="0"/>
              </a:rPr>
              <a:t>See 704 KAR 3:035 for more details.  </a:t>
            </a:r>
            <a:endParaRPr lang="en-US" sz="1200" b="0" i="1">
              <a:effectLst/>
              <a:cs typeface="Arial" panose="020B0604020202020204" pitchFamily="34" charset="0"/>
            </a:endParaRPr>
          </a:p>
          <a:p>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385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lstStyle/>
          <a:p>
            <a:pPr algn="ctr"/>
            <a:r>
              <a:rPr lang="en-US">
                <a:latin typeface="+mj-lt"/>
              </a:rPr>
              <a:t>Shared Definition for Consideration</a:t>
            </a:r>
          </a:p>
        </p:txBody>
      </p:sp>
      <p:sp>
        <p:nvSpPr>
          <p:cNvPr id="363" name="Google Shape;363;g258e3d2d026_0_579"/>
          <p:cNvSpPr txBox="1">
            <a:spLocks noGrp="1"/>
          </p:cNvSpPr>
          <p:nvPr>
            <p:ph idx="1"/>
          </p:nvPr>
        </p:nvSpPr>
        <p:spPr>
          <a:xfrm>
            <a:off x="979714" y="1147875"/>
            <a:ext cx="10232572" cy="4833145"/>
          </a:xfrm>
          <a:prstGeom prst="rect">
            <a:avLst/>
          </a:prstGeom>
          <a:noFill/>
          <a:ln>
            <a:noFill/>
          </a:ln>
        </p:spPr>
        <p:txBody>
          <a:bodyPr spcFirstLastPara="1" vert="horz" wrap="square" lIns="91425" tIns="45700" rIns="91425" bIns="45700" rtlCol="0" anchor="t" anchorCtr="0">
            <a:noAutofit/>
          </a:bodyPr>
          <a:lstStyle/>
          <a:p>
            <a:pPr marL="685800" lvl="1" indent="-279400">
              <a:lnSpc>
                <a:spcPct val="70000"/>
              </a:lnSpc>
              <a:buClr>
                <a:schemeClr val="dk2"/>
              </a:buClr>
              <a:buSzPts val="2600"/>
            </a:pPr>
            <a:endParaRPr lang="en-US" sz="900">
              <a:solidFill>
                <a:schemeClr val="dk2"/>
              </a:solidFill>
            </a:endParaRPr>
          </a:p>
          <a:p>
            <a:pPr marL="406400" lvl="1" indent="0">
              <a:lnSpc>
                <a:spcPct val="100000"/>
              </a:lnSpc>
              <a:spcAft>
                <a:spcPts val="500"/>
              </a:spcAft>
              <a:buClr>
                <a:schemeClr val="dk2"/>
              </a:buClr>
              <a:buSzPts val="2600"/>
              <a:buNone/>
            </a:pPr>
            <a:r>
              <a:rPr lang="en-US" sz="3800">
                <a:solidFill>
                  <a:schemeClr val="tx1"/>
                </a:solidFill>
                <a:latin typeface="+mn-lt"/>
              </a:rPr>
              <a:t>The </a:t>
            </a:r>
            <a:r>
              <a:rPr lang="en-US" sz="3800" b="1">
                <a:solidFill>
                  <a:schemeClr val="tx1"/>
                </a:solidFill>
                <a:latin typeface="+mn-lt"/>
              </a:rPr>
              <a:t>driving question board </a:t>
            </a:r>
            <a:r>
              <a:rPr lang="en-US" sz="3800">
                <a:solidFill>
                  <a:schemeClr val="tx1"/>
                </a:solidFill>
                <a:latin typeface="+mn-lt"/>
              </a:rPr>
              <a:t>is a </a:t>
            </a:r>
            <a:r>
              <a:rPr lang="en-US" sz="3800" u="sng">
                <a:solidFill>
                  <a:schemeClr val="tx1"/>
                </a:solidFill>
                <a:latin typeface="+mn-lt"/>
              </a:rPr>
              <a:t>jointly constructed visual representation </a:t>
            </a:r>
            <a:r>
              <a:rPr lang="en-US" sz="3800">
                <a:solidFill>
                  <a:schemeClr val="tx1"/>
                </a:solidFill>
                <a:latin typeface="+mn-lt"/>
              </a:rPr>
              <a:t>of a class’s </a:t>
            </a:r>
            <a:r>
              <a:rPr lang="en-US" sz="3800" u="sng">
                <a:solidFill>
                  <a:schemeClr val="tx1"/>
                </a:solidFill>
                <a:latin typeface="+mn-lt"/>
              </a:rPr>
              <a:t>shared mission of learning</a:t>
            </a:r>
            <a:r>
              <a:rPr lang="en-US" sz="3800">
                <a:solidFill>
                  <a:schemeClr val="tx1"/>
                </a:solidFill>
                <a:latin typeface="+mn-lt"/>
              </a:rPr>
              <a:t>, a place for </a:t>
            </a:r>
            <a:r>
              <a:rPr lang="en-US" sz="3800" b="1" u="sng">
                <a:solidFill>
                  <a:schemeClr val="tx1"/>
                </a:solidFill>
                <a:latin typeface="+mn-lt"/>
              </a:rPr>
              <a:t>ALL</a:t>
            </a:r>
            <a:r>
              <a:rPr lang="en-US" sz="3800">
                <a:solidFill>
                  <a:schemeClr val="tx1"/>
                </a:solidFill>
                <a:latin typeface="+mn-lt"/>
              </a:rPr>
              <a:t> students to record their questions about the anchoring phenomenon or problem </a:t>
            </a:r>
            <a:r>
              <a:rPr lang="en-US" sz="3800" u="sng">
                <a:solidFill>
                  <a:schemeClr val="tx1"/>
                </a:solidFill>
                <a:latin typeface="+mn-lt"/>
              </a:rPr>
              <a:t>used to drive the classroom instruction</a:t>
            </a:r>
            <a:r>
              <a:rPr lang="en-US" sz="3800">
                <a:solidFill>
                  <a:schemeClr val="tx1"/>
                </a:solidFill>
                <a:latin typeface="+mn-lt"/>
              </a:rPr>
              <a:t>. </a:t>
            </a:r>
          </a:p>
          <a:p>
            <a:pPr marL="406400" lvl="1" indent="0">
              <a:lnSpc>
                <a:spcPct val="70000"/>
              </a:lnSpc>
              <a:spcBef>
                <a:spcPts val="600"/>
              </a:spcBef>
              <a:spcAft>
                <a:spcPts val="600"/>
              </a:spcAft>
              <a:buClr>
                <a:schemeClr val="dk2"/>
              </a:buClr>
              <a:buSzPts val="2600"/>
              <a:buNone/>
            </a:pPr>
            <a:endParaRPr lang="en-US">
              <a:solidFill>
                <a:schemeClr val="dk2"/>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2023 KD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KDE Theme" id="{4323FAAE-190B-4178-9545-6044D91DCD7A}" vid="{F784EB73-035A-4DA9-AEEF-DF510CDE67A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id="{9693F37F-389B-468C-9447-96AEB922128E}" vid="{D5E32DCD-50E7-40D7-AC53-F72BF25FB69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Clouse, Thomas - Division of Academic Program Standards</DisplayName>
        <AccountId>20</AccountId>
        <AccountType/>
      </UserInfo>
      <UserInfo>
        <DisplayName>Higgins, Misty - Division of Academic Program Standards</DisplayName>
        <AccountId>21</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2024-07-12T13:58:03+00:00</Publication_x0020_Date>
    <Audience1 xmlns="3a62de7d-ba57-4f43-9dae-9623ba637be0"/>
    <_dlc_DocId xmlns="3a62de7d-ba57-4f43-9dae-9623ba637be0">KYED-536-2043</_dlc_DocId>
    <_dlc_DocIdUrl xmlns="3a62de7d-ba57-4f43-9dae-9623ba637be0">
      <Url>https://www.education.ky.gov/curriculum/standards/kyacadstand/_layouts/15/DocIdRedir.aspx?ID=KYED-536-2043</Url>
      <Description>KYED-536-2043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d3961e6e-cc4f-4016-a7ed-a66b4a1cfc25"/>
    <ds:schemaRef ds:uri="f6d6e907-5716-4b03-b16a-6e3c7a4aab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C61135-6B93-4C08-B9FA-888E5D06D8E5}"/>
</file>

<file path=customXml/itemProps4.xml><?xml version="1.0" encoding="utf-8"?>
<ds:datastoreItem xmlns:ds="http://schemas.openxmlformats.org/officeDocument/2006/customXml" ds:itemID="{9AB87C8C-9936-4D5D-831D-3BF6CCFCF612}"/>
</file>

<file path=docProps/app.xml><?xml version="1.0" encoding="utf-8"?>
<Properties xmlns="http://schemas.openxmlformats.org/officeDocument/2006/extended-properties" xmlns:vt="http://schemas.openxmlformats.org/officeDocument/2006/docPropsVTypes">
  <Template>KDE PowerPoint Template</Template>
  <TotalTime>0</TotalTime>
  <Words>18867</Words>
  <Application>Microsoft Office PowerPoint</Application>
  <PresentationFormat>Widescreen</PresentationFormat>
  <Paragraphs>1233</Paragraphs>
  <Slides>81</Slides>
  <Notes>81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81</vt:i4>
      </vt:variant>
    </vt:vector>
  </HeadingPairs>
  <TitlesOfParts>
    <vt:vector size="102" baseType="lpstr">
      <vt:lpstr>adobe-garamond-pro</vt:lpstr>
      <vt:lpstr>Aptos Light</vt:lpstr>
      <vt:lpstr>Arial</vt:lpstr>
      <vt:lpstr>Arial,Sans-Serif</vt:lpstr>
      <vt:lpstr>Calibri</vt:lpstr>
      <vt:lpstr>Courier New</vt:lpstr>
      <vt:lpstr>Franklin Gothic Book</vt:lpstr>
      <vt:lpstr>Franklin Gothic Medium</vt:lpstr>
      <vt:lpstr>Georgia</vt:lpstr>
      <vt:lpstr>Lato</vt:lpstr>
      <vt:lpstr>Lato,Sans-Serif</vt:lpstr>
      <vt:lpstr>Libre Franklin</vt:lpstr>
      <vt:lpstr>Noto Sans Symbols</vt:lpstr>
      <vt:lpstr>Poppins</vt:lpstr>
      <vt:lpstr>Segoe UI</vt:lpstr>
      <vt:lpstr>Symbol</vt:lpstr>
      <vt:lpstr>Times New Roman</vt:lpstr>
      <vt:lpstr>Wingdings</vt:lpstr>
      <vt:lpstr>Office Theme</vt:lpstr>
      <vt:lpstr>2023 KDE Theme</vt:lpstr>
      <vt:lpstr>1_Office Theme</vt:lpstr>
      <vt:lpstr>Improving Student Engagement in the Science Classroom Using a  Driving Question Board (DQB) </vt:lpstr>
      <vt:lpstr>Group Norms</vt:lpstr>
      <vt:lpstr>SESSION A</vt:lpstr>
      <vt:lpstr>Module Goals</vt:lpstr>
      <vt:lpstr>Sessions in this Module</vt:lpstr>
      <vt:lpstr>Session A Meta Moment</vt:lpstr>
      <vt:lpstr>Articles to Read</vt:lpstr>
      <vt:lpstr>Stop and Discuss</vt:lpstr>
      <vt:lpstr>Shared Definition for Consideration</vt:lpstr>
      <vt:lpstr>Session A Shared Understandings</vt:lpstr>
      <vt:lpstr>After completing session A, you should be able to answer the following questions.</vt:lpstr>
      <vt:lpstr>Session A Overall Reflection </vt:lpstr>
      <vt:lpstr>Session A Next Steps - Considerations for Implementation   </vt:lpstr>
      <vt:lpstr>SESSION B</vt:lpstr>
      <vt:lpstr>Module Goals (2)</vt:lpstr>
      <vt:lpstr>Sessions in this Module (2)</vt:lpstr>
      <vt:lpstr>In Session A, we learned...</vt:lpstr>
      <vt:lpstr>Session B Meta Moment</vt:lpstr>
      <vt:lpstr>Teacher Hat Versus Adult Learner Hat (1) </vt:lpstr>
      <vt:lpstr>Content Deepening</vt:lpstr>
      <vt:lpstr>Adult Learner Hat (1) </vt:lpstr>
      <vt:lpstr>Anchoring Phenomenon</vt:lpstr>
      <vt:lpstr>Developing a Plan</vt:lpstr>
      <vt:lpstr>Identify Related Phenomena</vt:lpstr>
      <vt:lpstr>Driving Question</vt:lpstr>
      <vt:lpstr>Initial Model</vt:lpstr>
      <vt:lpstr>Comparing Models</vt:lpstr>
      <vt:lpstr>Consensus Building Discussion</vt:lpstr>
      <vt:lpstr>Making Sense of the Phenomenon</vt:lpstr>
      <vt:lpstr>Consensus Building </vt:lpstr>
      <vt:lpstr>Asking Questions</vt:lpstr>
      <vt:lpstr>Teacher Hat(1) </vt:lpstr>
      <vt:lpstr>Retelling the Launch of the Phenomenon</vt:lpstr>
      <vt:lpstr>Participant Driving Question Board</vt:lpstr>
      <vt:lpstr>Big Ideas on Grouping Questions on the DQB</vt:lpstr>
      <vt:lpstr>Stop and Reflect</vt:lpstr>
      <vt:lpstr>Session B Shared Understandings</vt:lpstr>
      <vt:lpstr>After completing session B, you should be able to answer the following questions.</vt:lpstr>
      <vt:lpstr>Session B Overall Reflection </vt:lpstr>
      <vt:lpstr>Session B  Next Steps - Considerations for Implementation</vt:lpstr>
      <vt:lpstr>SESSION C</vt:lpstr>
      <vt:lpstr>Module Goals (3)</vt:lpstr>
      <vt:lpstr>Sessions in this Module (3)</vt:lpstr>
      <vt:lpstr>In the previous sessions, we learned…</vt:lpstr>
      <vt:lpstr>Session C Meta Moment</vt:lpstr>
      <vt:lpstr>Questions on the DQB</vt:lpstr>
      <vt:lpstr>Compare Questions</vt:lpstr>
      <vt:lpstr>Your Ideas for Investigation </vt:lpstr>
      <vt:lpstr>Storyline</vt:lpstr>
      <vt:lpstr>Article</vt:lpstr>
      <vt:lpstr>Kentucky Academic Standards for Science</vt:lpstr>
      <vt:lpstr>Kentucky Academic Standards for Science Addressed in this Resource (1)</vt:lpstr>
      <vt:lpstr>Three-Dimensional Standards (1)</vt:lpstr>
      <vt:lpstr>Three-Dimensional Standards (2)</vt:lpstr>
      <vt:lpstr>Kentucky Academic Standards for Science Addressed in this Resource (2)</vt:lpstr>
      <vt:lpstr>Compare Your Investigations to the Performance Expectations</vt:lpstr>
      <vt:lpstr>Session C Stop and Think </vt:lpstr>
      <vt:lpstr>Session C Shared Understandings</vt:lpstr>
      <vt:lpstr>After completing session C, you should be able to answer the following questions.</vt:lpstr>
      <vt:lpstr>Session C Overall Reflection </vt:lpstr>
      <vt:lpstr>Session C Next Steps - Considerations for Implementation </vt:lpstr>
      <vt:lpstr>SESSION D</vt:lpstr>
      <vt:lpstr>Module Goals (4)</vt:lpstr>
      <vt:lpstr>Sessions in this Module (4)</vt:lpstr>
      <vt:lpstr>Builds a culture of appreciation and values diverse ideas</vt:lpstr>
      <vt:lpstr>Session D Meta Moment</vt:lpstr>
      <vt:lpstr>Shifting to a collectivist approach and positioning every student as a “knower” in the  science classroom.  </vt:lpstr>
      <vt:lpstr>Equitable Learning Community Discussion</vt:lpstr>
      <vt:lpstr>What is formative assessment?</vt:lpstr>
      <vt:lpstr>Shared Understanding of Formative Assessment</vt:lpstr>
      <vt:lpstr>Informal Formative Assessment Cycle  </vt:lpstr>
      <vt:lpstr>The Formative Assessment Process</vt:lpstr>
      <vt:lpstr>Based on this DQB poster, in what ways could the driving question board be used as a formative assessment?</vt:lpstr>
      <vt:lpstr>Session D Stop and Think</vt:lpstr>
      <vt:lpstr>Barriers and Ways to Overcome (1)</vt:lpstr>
      <vt:lpstr>Barriers and Ways to Overcome (2)</vt:lpstr>
      <vt:lpstr>Session D Shared Understandings </vt:lpstr>
      <vt:lpstr>After completing session D, you should be able to answer the following questions.</vt:lpstr>
      <vt:lpstr>Session D Next Steps - Considerations for Implementation</vt:lpstr>
      <vt:lpstr>Reflect on Your Experience</vt:lpstr>
      <vt:lpstr>Certificate of Completion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Student Engagement in the Science Classroom Using  a Driving Question Board (DQB)</dc:title>
  <dc:creator>Prewitt, Amanda - Division of Academic Program Standards</dc:creator>
  <cp:lastModifiedBy>Placido, Tabor - Office of Teaching and Learning</cp:lastModifiedBy>
  <cp:revision>2</cp:revision>
  <dcterms:created xsi:type="dcterms:W3CDTF">2023-09-29T20:13:42Z</dcterms:created>
  <dcterms:modified xsi:type="dcterms:W3CDTF">2024-07-12T13:18:16Z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c3f30071-a244-4237-af12-3a6066255eb1</vt:lpwstr>
  </property>
  <property fmtid="{D5CDD505-2E9C-101B-9397-08002B2CF9AE}" pid="4" name="MediaServiceImageTags">
    <vt:lpwstr/>
  </property>
  <property fmtid="{D5CDD505-2E9C-101B-9397-08002B2CF9AE}" pid="5" name="MSIP_Label_eb544694-0027-44fa-bee4-2648c0363f9d_SiteId">
    <vt:lpwstr>9360c11f-90e6-4706-ad00-25fcdc9e2ed1</vt:lpwstr>
  </property>
  <property fmtid="{D5CDD505-2E9C-101B-9397-08002B2CF9AE}" pid="6" name="MSIP_Label_eb544694-0027-44fa-bee4-2648c0363f9d_SetDate">
    <vt:lpwstr>2024-07-01T18:12:49Z</vt:lpwstr>
  </property>
  <property fmtid="{D5CDD505-2E9C-101B-9397-08002B2CF9AE}" pid="7" name="MSIP_Label_eb544694-0027-44fa-bee4-2648c0363f9d_Method">
    <vt:lpwstr>Standard</vt:lpwstr>
  </property>
  <property fmtid="{D5CDD505-2E9C-101B-9397-08002B2CF9AE}" pid="8" name="MSIP_Label_eb544694-0027-44fa-bee4-2648c0363f9d_ActionId">
    <vt:lpwstr>408c867f-912c-4b6b-9f4e-eccb1f81f9de</vt:lpwstr>
  </property>
  <property fmtid="{D5CDD505-2E9C-101B-9397-08002B2CF9AE}" pid="9" name="MSIP_Label_eb544694-0027-44fa-bee4-2648c0363f9d_Enabled">
    <vt:lpwstr>true</vt:lpwstr>
  </property>
  <property fmtid="{D5CDD505-2E9C-101B-9397-08002B2CF9AE}" pid="10" name="MSIP_Label_eb544694-0027-44fa-bee4-2648c0363f9d_ContentBits">
    <vt:lpwstr>0</vt:lpwstr>
  </property>
  <property fmtid="{D5CDD505-2E9C-101B-9397-08002B2CF9AE}" pid="11" name="MSIP_Label_eb544694-0027-44fa-bee4-2648c0363f9d_Name">
    <vt:lpwstr>defa4170-0d19-0005-0004-bc88714345d2</vt:lpwstr>
  </property>
</Properties>
</file>