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20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1.xml" ContentType="application/vnd.openxmlformats-officedocument.theme+xml"/>
  <Override PartName="/ppt/authors.xml" ContentType="application/vnd.ms-powerpoint.authors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  <p:sldMasterId id="2147483708" r:id="rId6"/>
    <p:sldMasterId id="2147483725" r:id="rId7"/>
    <p:sldMasterId id="2147483751" r:id="rId8"/>
    <p:sldMasterId id="2147483772" r:id="rId9"/>
    <p:sldMasterId id="2147483793" r:id="rId10"/>
    <p:sldMasterId id="2147483814" r:id="rId11"/>
  </p:sldMasterIdLst>
  <p:notesMasterIdLst>
    <p:notesMasterId r:id="rId48"/>
  </p:notesMasterIdLst>
  <p:sldIdLst>
    <p:sldId id="256" r:id="rId12"/>
    <p:sldId id="258" r:id="rId13"/>
    <p:sldId id="257" r:id="rId14"/>
    <p:sldId id="294" r:id="rId15"/>
    <p:sldId id="318" r:id="rId16"/>
    <p:sldId id="319" r:id="rId17"/>
    <p:sldId id="323" r:id="rId18"/>
    <p:sldId id="322" r:id="rId19"/>
    <p:sldId id="283" r:id="rId20"/>
    <p:sldId id="284" r:id="rId21"/>
    <p:sldId id="285" r:id="rId22"/>
    <p:sldId id="286" r:id="rId23"/>
    <p:sldId id="287" r:id="rId24"/>
    <p:sldId id="288" r:id="rId25"/>
    <p:sldId id="295" r:id="rId26"/>
    <p:sldId id="289" r:id="rId27"/>
    <p:sldId id="290" r:id="rId28"/>
    <p:sldId id="291" r:id="rId29"/>
    <p:sldId id="312" r:id="rId30"/>
    <p:sldId id="314" r:id="rId31"/>
    <p:sldId id="296" r:id="rId32"/>
    <p:sldId id="297" r:id="rId33"/>
    <p:sldId id="262" r:id="rId34"/>
    <p:sldId id="308" r:id="rId35"/>
    <p:sldId id="313" r:id="rId36"/>
    <p:sldId id="310" r:id="rId37"/>
    <p:sldId id="311" r:id="rId38"/>
    <p:sldId id="315" r:id="rId39"/>
    <p:sldId id="316" r:id="rId40"/>
    <p:sldId id="320" r:id="rId41"/>
    <p:sldId id="317" r:id="rId42"/>
    <p:sldId id="321" r:id="rId43"/>
    <p:sldId id="324" r:id="rId44"/>
    <p:sldId id="325" r:id="rId45"/>
    <p:sldId id="326" r:id="rId46"/>
    <p:sldId id="271" r:id="rId4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3E0111-3653-DDE5-496D-B2993283D92E}" name="Rowland, Chrystal - KDE Division Director" initials="RD" userId="S::chrystal.rowland@education.ky.gov::232cd432-b8f6-4e8f-8f71-30ca6c0cfd1a" providerId="AD"/>
  <p188:author id="{87BB8226-1AF0-1508-57F4-35257751D41D}" name="Guest User" initials="GU" userId="S::urn:spo:anon#9e29675a142f6daa42f6302b5abc984abe72458a076eee0f66681838edfe6017::" providerId="AD"/>
  <p188:author id="{D464C43C-6425-35F1-A910-1896E6ED08C3}" name="Higgins, Misty - Division of Academic Program Standards" initials="HMDoAPS" userId="S::Misty.Higgins@education.ky.gov::d003460c-33fe-4915-8b5f-f22610d64b75" providerId="AD"/>
  <p188:author id="{B602C347-36AF-79C5-06F8-BD200FF20945}" name="McCullough, Laura - Division of Academic Program Standards" initials="MS" userId="S::laura.mccullough@education.ky.gov::c8d8741e-7078-4f96-9dde-5b20a649ca4c" providerId="AD"/>
  <p188:author id="{EDA56E8E-C412-6C3B-74E3-66FACCD9A28E}" name="Higgins, Misty - Division of Academic Program Standards" initials="" userId="S::misty.higgins@education.ky.gov::d003460c-33fe-4915-8b5f-f22610d64b75" providerId="AD"/>
  <p188:author id="{028B43A0-415C-F3DC-B54D-1A0E3BA6B17C}" name="DeMoisey, Fox - Division of Academic Program Standards" initials="FD" userId="S::fox.demoisey@education.ky.gov::02acd998-e3fc-4247-a358-0fda90afdf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0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2484B-0BCC-4F5D-3449-084E6932A703}" v="5" dt="2024-04-30T16:43:3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05" autoAdjust="0"/>
  </p:normalViewPr>
  <p:slideViewPr>
    <p:cSldViewPr snapToGrid="0">
      <p:cViewPr varScale="1">
        <p:scale>
          <a:sx n="64" d="100"/>
          <a:sy n="64" d="100"/>
        </p:scale>
        <p:origin x="67" y="96"/>
      </p:cViewPr>
      <p:guideLst/>
    </p:cSldViewPr>
  </p:slideViewPr>
  <p:outlineViewPr>
    <p:cViewPr>
      <p:scale>
        <a:sx n="33" d="100"/>
        <a:sy n="33" d="100"/>
      </p:scale>
      <p:origin x="0" y="-1753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55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07D629-969E-4E67-8D02-AF4A5826BB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B562767-325F-4601-9573-263443429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9aacd31bfb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29aacd31bfb_0_115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</a:pPr>
            <a:endParaRPr lang="en-US" dirty="0"/>
          </a:p>
        </p:txBody>
      </p:sp>
      <p:sp>
        <p:nvSpPr>
          <p:cNvPr id="1125" name="Google Shape;1125;g29aacd31bfb_0_1158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10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9aacd31bfb_0_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29aacd31bfb_0_130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  <a:p>
            <a:endParaRPr lang="en-US" sz="1100" dirty="0"/>
          </a:p>
          <a:p>
            <a:endParaRPr lang="en-US" sz="1300" dirty="0"/>
          </a:p>
        </p:txBody>
      </p:sp>
      <p:sp>
        <p:nvSpPr>
          <p:cNvPr id="1133" name="Google Shape;1133;g29aacd31bfb_0_130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11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29aacd31bfb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29aacd31bfb_0_154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dirty="0"/>
          </a:p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142" name="Google Shape;1142;g29aacd31bfb_0_154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12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1a2d54709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1a2d547098_1_5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spcBef>
                <a:spcPts val="1021"/>
              </a:spcBef>
            </a:pPr>
            <a:endParaRPr lang="en-US" dirty="0"/>
          </a:p>
        </p:txBody>
      </p:sp>
      <p:sp>
        <p:nvSpPr>
          <p:cNvPr id="1149" name="Google Shape;1149;g11a2d547098_1_5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13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1a2d54709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1a2d547098_1_6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1156" name="Google Shape;1156;g11a2d547098_1_62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1a2d54709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1a2d547098_1_6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1156" name="Google Shape;1156;g11a2d547098_1_62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15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7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b448791d19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b448791d19_0_109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1164" name="Google Shape;1164;g1b448791d19_0_109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16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b448791d19_0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b448791d19_0_106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172" name="Google Shape;1172;g1b448791d19_0_106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17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9aacd31bfb_0_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0" name="Google Shape;1180;g29aacd31bfb_0_1832:notes"/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endParaRPr lang="en-US" dirty="0"/>
          </a:p>
        </p:txBody>
      </p:sp>
      <p:sp>
        <p:nvSpPr>
          <p:cNvPr id="1181" name="Google Shape;1181;g29aacd31bfb_0_1832:notes"/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18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29aacd31bfb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29aacd31bfb_0_9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115" name="Google Shape;1115;g29aacd31bfb_0_914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19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6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1a2d547098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0" name="Google Shape;1210;g11a2d547098_0_72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1211" name="Google Shape;1211;g11a2d547098_0_722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20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b448791d19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1b448791d19_0_108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30" name="Google Shape;1230;g1b448791d19_0_108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21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9aacd31bfb_0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29aacd31bfb_0_209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237" name="Google Shape;1237;g29aacd31bfb_0_209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22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5d3a1f04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205d3a1f044_0_15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864" name="Google Shape;864;g205d3a1f044_0_15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c515ff4f4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g1c515ff4f4b_1_8:notes"/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43" name="Google Shape;1243;g1c515ff4f4b_1_8:notes"/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24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c515ff4f4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g1c515ff4f4b_1_8:notes"/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43" name="Google Shape;1243;g1c515ff4f4b_1_8:notes"/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25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837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e8c6d041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9" name="Google Shape;1259;g1e8c6d04163_0_12:notes"/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60" name="Google Shape;1260;g1e8c6d04163_0_12:notes"/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26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c515ff4f4b_0_2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1c515ff4f4b_0_278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lang="en-US" dirty="0"/>
          </a:p>
        </p:txBody>
      </p:sp>
      <p:sp>
        <p:nvSpPr>
          <p:cNvPr id="1269" name="Google Shape;1269;g1c515ff4f4b_0_2785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27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05bd19ad1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205bd19ad15_0_9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SzPts val="1400"/>
            </a:pPr>
            <a:endParaRPr lang="en-US" dirty="0"/>
          </a:p>
        </p:txBody>
      </p:sp>
      <p:sp>
        <p:nvSpPr>
          <p:cNvPr id="1276" name="Google Shape;1276;g205bd19ad15_0_94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28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1e8c6d04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1e8c6d04163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283" name="Google Shape;1283;g1e8c6d04163_0_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29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01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>
          <a:extLst>
            <a:ext uri="{FF2B5EF4-FFF2-40B4-BE49-F238E27FC236}">
              <a16:creationId xmlns:a16="http://schemas.microsoft.com/office/drawing/2014/main" id="{4E4836E1-0368-4E8B-3146-051CB509B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9aacd31bfb_0_692:notes">
            <a:extLst>
              <a:ext uri="{FF2B5EF4-FFF2-40B4-BE49-F238E27FC236}">
                <a16:creationId xmlns:a16="http://schemas.microsoft.com/office/drawing/2014/main" id="{D95404D4-EFD0-9544-54A0-5628FBA7D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4" name="Google Shape;1104;g29aacd31bfb_0_692:notes">
            <a:extLst>
              <a:ext uri="{FF2B5EF4-FFF2-40B4-BE49-F238E27FC236}">
                <a16:creationId xmlns:a16="http://schemas.microsoft.com/office/drawing/2014/main" id="{DD5CEA94-26D6-1F8A-3357-C4122E6DA4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b="0" dirty="0"/>
          </a:p>
        </p:txBody>
      </p:sp>
      <p:sp>
        <p:nvSpPr>
          <p:cNvPr id="1105" name="Google Shape;1105;g29aacd31bfb_0_692:notes">
            <a:extLst>
              <a:ext uri="{FF2B5EF4-FFF2-40B4-BE49-F238E27FC236}">
                <a16:creationId xmlns:a16="http://schemas.microsoft.com/office/drawing/2014/main" id="{203F18E5-CCE4-4D10-D5FC-78B1379E6D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30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65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6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05ED-358D-9AA4-9407-C29BC537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693E4-6E91-A0D2-2D88-A2371DBB4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535B5-FF4C-5409-D464-19B79719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EB94-CECA-A815-9395-DF59A2B4C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9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9f77645bc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29f77645bc1_0_12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322" name="Google Shape;1322;g29f77645bc1_0_123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2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6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1d2f78f1a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g21d2f78f1a0_0_44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466618">
              <a:lnSpc>
                <a:spcPct val="115000"/>
              </a:lnSpc>
            </a:pPr>
            <a:endParaRPr lang="en-US" dirty="0"/>
          </a:p>
        </p:txBody>
      </p:sp>
      <p:sp>
        <p:nvSpPr>
          <p:cNvPr id="914" name="Google Shape;914;g21d2f78f1a0_0_448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400"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C593-20E1-6561-B1E5-F025CE97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BC481-AEBD-A122-9553-FE0E197C8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3A9E9-8BA9-79E1-2790-F2C4E6A8D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784F-7E17-1786-5823-D5BC8F696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C593-20E1-6561-B1E5-F025CE97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BC481-AEBD-A122-9553-FE0E197C8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3A9E9-8BA9-79E1-2790-F2C4E6A8D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784F-7E17-1786-5823-D5BC8F696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8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C593-20E1-6561-B1E5-F025CE97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BC481-AEBD-A122-9553-FE0E197C8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3A9E9-8BA9-79E1-2790-F2C4E6A8D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784F-7E17-1786-5823-D5BC8F696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2767-325F-4601-9573-263443429C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>
          <a:extLst>
            <a:ext uri="{FF2B5EF4-FFF2-40B4-BE49-F238E27FC236}">
              <a16:creationId xmlns:a16="http://schemas.microsoft.com/office/drawing/2014/main" id="{D4C9E698-100B-1D6D-EFCE-06B03717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9aacd31bfb_0_692:notes">
            <a:extLst>
              <a:ext uri="{FF2B5EF4-FFF2-40B4-BE49-F238E27FC236}">
                <a16:creationId xmlns:a16="http://schemas.microsoft.com/office/drawing/2014/main" id="{64049EE5-6961-E85C-7723-5136939D5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9015413" y="5221288"/>
            <a:ext cx="25055513" cy="1409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4" name="Google Shape;1104;g29aacd31bfb_0_692:notes">
            <a:extLst>
              <a:ext uri="{FF2B5EF4-FFF2-40B4-BE49-F238E27FC236}">
                <a16:creationId xmlns:a16="http://schemas.microsoft.com/office/drawing/2014/main" id="{6937D085-28BD-1F68-FCBB-E1B27F82E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20097215"/>
            <a:ext cx="5618480" cy="164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b="1" dirty="0"/>
          </a:p>
        </p:txBody>
      </p:sp>
      <p:sp>
        <p:nvSpPr>
          <p:cNvPr id="1105" name="Google Shape;1105;g29aacd31bfb_0_692:notes">
            <a:extLst>
              <a:ext uri="{FF2B5EF4-FFF2-40B4-BE49-F238E27FC236}">
                <a16:creationId xmlns:a16="http://schemas.microsoft.com/office/drawing/2014/main" id="{0788D88F-8000-52F4-3CBB-A6D663497B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8133" y="39665181"/>
            <a:ext cx="3043343" cy="209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83" tIns="83766" rIns="167583" bIns="83766" anchor="b" anchorCtr="0">
            <a:noAutofit/>
          </a:bodyPr>
          <a:lstStyle/>
          <a:p>
            <a:pPr defTabSz="933237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buSzPts val="1400"/>
                <a:defRPr/>
              </a:pPr>
              <a:t>8</a:t>
            </a:fld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93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29aacd31bfb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29aacd31bfb_0_9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115" name="Google Shape;1115;g29aacd31bfb_0_914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defTabSz="933237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3237">
                <a:buClr>
                  <a:srgbClr val="000000"/>
                </a:buClr>
                <a:defRPr/>
              </a:pPr>
              <a:t>9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51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683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4" name="Google Shape;294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p52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721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p53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2911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54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264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7" name="Google Shape;317;p55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9603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5" name="Google Shape;325;p56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45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57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656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9" name="Google Shape;339;p58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238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389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60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3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062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6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62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4206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9" name="Google Shape;359;p6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0" name="Google Shape;360;p63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3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136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4"/>
          <p:cNvPicPr preferRelativeResize="0"/>
          <p:nvPr/>
        </p:nvPicPr>
        <p:blipFill rotWithShape="1">
          <a:blip r:embed="rId2">
            <a:alphaModFix/>
          </a:blip>
          <a:srcRect l="109" t="7102" b="33564"/>
          <a:stretch/>
        </p:blipFill>
        <p:spPr>
          <a:xfrm>
            <a:off x="-11752" y="4947586"/>
            <a:ext cx="12204000" cy="1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4"/>
          <p:cNvSpPr txBox="1"/>
          <p:nvPr/>
        </p:nvSpPr>
        <p:spPr>
          <a:xfrm>
            <a:off x="-8405" y="0"/>
            <a:ext cx="122004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89275" tIns="44625" rIns="89275" bIns="44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6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4"/>
          <p:cNvSpPr txBox="1">
            <a:spLocks noGrp="1"/>
          </p:cNvSpPr>
          <p:nvPr>
            <p:ph type="body" idx="2"/>
          </p:nvPr>
        </p:nvSpPr>
        <p:spPr>
          <a:xfrm>
            <a:off x="2736037" y="1596572"/>
            <a:ext cx="67293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68" name="Google Shape;368;p64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5496" y="5944832"/>
            <a:ext cx="792000" cy="80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257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65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240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2787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0554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5915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9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4065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347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256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5999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379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0942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1399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229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0" y="1"/>
            <a:ext cx="12192000" cy="59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95616" y="4401751"/>
            <a:ext cx="109008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700"/>
              <a:buFont typeface="Lato"/>
              <a:buNone/>
              <a:defRPr sz="6700" b="1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16" descr="gray-spark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9351" y="-12329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>
                <a:solidFill>
                  <a:schemeClr val="dk2"/>
                </a:solidFill>
              </a:defRPr>
            </a:lvl1pPr>
            <a:lvl2pPr lvl="1" rtl="0">
              <a:buNone/>
              <a:defRPr sz="1900">
                <a:solidFill>
                  <a:schemeClr val="dk2"/>
                </a:solidFill>
              </a:defRPr>
            </a:lvl2pPr>
            <a:lvl3pPr lvl="2" rtl="0">
              <a:buNone/>
              <a:defRPr sz="1900">
                <a:solidFill>
                  <a:schemeClr val="dk2"/>
                </a:solidFill>
              </a:defRPr>
            </a:lvl3pPr>
            <a:lvl4pPr lvl="3" rtl="0">
              <a:buNone/>
              <a:defRPr sz="1900">
                <a:solidFill>
                  <a:schemeClr val="dk2"/>
                </a:solidFill>
              </a:defRPr>
            </a:lvl4pPr>
            <a:lvl5pPr lvl="4" rtl="0">
              <a:buNone/>
              <a:defRPr sz="1900">
                <a:solidFill>
                  <a:schemeClr val="dk2"/>
                </a:solidFill>
              </a:defRPr>
            </a:lvl5pPr>
            <a:lvl6pPr lvl="5" rtl="0">
              <a:buNone/>
              <a:defRPr sz="1900">
                <a:solidFill>
                  <a:schemeClr val="dk2"/>
                </a:solidFill>
              </a:defRPr>
            </a:lvl6pPr>
            <a:lvl7pPr lvl="6" rtl="0">
              <a:buNone/>
              <a:defRPr sz="1900">
                <a:solidFill>
                  <a:schemeClr val="dk2"/>
                </a:solidFill>
              </a:defRPr>
            </a:lvl7pPr>
            <a:lvl8pPr lvl="7" rtl="0">
              <a:buNone/>
              <a:defRPr sz="1900">
                <a:solidFill>
                  <a:schemeClr val="dk2"/>
                </a:solidFill>
              </a:defRPr>
            </a:lvl8pPr>
            <a:lvl9pPr lvl="8" rtl="0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943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">
  <p:cSld name="Blank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38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2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7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72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9469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 Notes1">
  <p:cSld name="Discussion Notes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695616" y="1549399"/>
            <a:ext cx="52371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rtl="0">
              <a:lnSpc>
                <a:spcPct val="136363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3pPr>
            <a:lvl4pPr marL="1828800" lvl="3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4pPr>
            <a:lvl5pPr marL="2286000" lvl="4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5pPr>
            <a:lvl6pPr marL="2743200" lvl="5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6263903" y="1549399"/>
            <a:ext cx="52200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rtl="0">
              <a:lnSpc>
                <a:spcPct val="136363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326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 Objectives">
  <p:cSld name="Agenda / Objectiv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695616" y="1371600"/>
            <a:ext cx="63735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Georgia"/>
              <a:buAutoNum type="arabicPeriod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2102935" y="3139163"/>
            <a:ext cx="18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1731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 2">
  <p:cSld name="Blank2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695616" y="6349431"/>
            <a:ext cx="63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45567" cy="64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1768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1585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8" name="Google Shape;73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034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6782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9" name="Google Shape;749;p1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849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5" name="Google Shape;755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5079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1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1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2" name="Google Shape;762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7390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3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61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8251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35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9" name="Google Shape;769;p1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0" name="Google Shape;770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104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6" name="Google Shape;776;p1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8" name="Google Shape;778;p1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8459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826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4032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3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9598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4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4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2879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41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0" name="Google Shape;800;p141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01" name="Google Shape;801;p141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0609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 1">
  <p:cSld name="Custom Layout 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42"/>
          <p:cNvSpPr txBox="1">
            <a:spLocks noGrp="1"/>
          </p:cNvSpPr>
          <p:nvPr>
            <p:ph type="sldNum" idx="12"/>
          </p:nvPr>
        </p:nvSpPr>
        <p:spPr>
          <a:xfrm>
            <a:off x="11016767" y="6309651"/>
            <a:ext cx="6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454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">
  <p:cSld name="Plain White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43"/>
          <p:cNvSpPr/>
          <p:nvPr/>
        </p:nvSpPr>
        <p:spPr>
          <a:xfrm>
            <a:off x="0" y="3429000"/>
            <a:ext cx="12185669" cy="3431799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6" name="Google Shape;806;p143" descr="A picture containing objec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333" y="6330775"/>
            <a:ext cx="1777025" cy="4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43"/>
          <p:cNvSpPr txBox="1">
            <a:spLocks noGrp="1"/>
          </p:cNvSpPr>
          <p:nvPr>
            <p:ph type="title"/>
          </p:nvPr>
        </p:nvSpPr>
        <p:spPr>
          <a:xfrm>
            <a:off x="452847" y="300251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8" name="Google Shape;808;p143"/>
          <p:cNvSpPr txBox="1">
            <a:spLocks noGrp="1"/>
          </p:cNvSpPr>
          <p:nvPr>
            <p:ph type="body" idx="1"/>
          </p:nvPr>
        </p:nvSpPr>
        <p:spPr>
          <a:xfrm>
            <a:off x="452845" y="1825625"/>
            <a:ext cx="113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entury Gothic"/>
              <a:buNone/>
              <a:defRPr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9" name="Google Shape;809;p14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313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 Small Title 1">
  <p:cSld name="Plain White Small Title 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44"/>
          <p:cNvSpPr/>
          <p:nvPr/>
        </p:nvSpPr>
        <p:spPr>
          <a:xfrm>
            <a:off x="0" y="3429000"/>
            <a:ext cx="12185669" cy="3440783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44"/>
          <p:cNvSpPr txBox="1">
            <a:spLocks noGrp="1"/>
          </p:cNvSpPr>
          <p:nvPr>
            <p:ph type="title"/>
          </p:nvPr>
        </p:nvSpPr>
        <p:spPr>
          <a:xfrm>
            <a:off x="252313" y="199976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813" name="Google Shape;813;p144"/>
          <p:cNvSpPr txBox="1">
            <a:spLocks noGrp="1"/>
          </p:cNvSpPr>
          <p:nvPr>
            <p:ph type="body" idx="1"/>
          </p:nvPr>
        </p:nvSpPr>
        <p:spPr>
          <a:xfrm>
            <a:off x="252300" y="962275"/>
            <a:ext cx="113208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Proxima Nova"/>
              <a:buNone/>
              <a:defRPr sz="2600" i="0" u="none" strike="noStrike" cap="none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 i="0" u="none" strike="noStrike" cap="none"/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i="0" u="none" strike="noStrike" cap="none"/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9pPr>
          </a:lstStyle>
          <a:p>
            <a:endParaRPr/>
          </a:p>
        </p:txBody>
      </p:sp>
      <p:pic>
        <p:nvPicPr>
          <p:cNvPr id="814" name="Google Shape;814;p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299" y="6464299"/>
            <a:ext cx="498768" cy="14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79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7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412" name="Google Shape;412;p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6" name="Google Shape;41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9" name="Google Shape;419;p75" descr="A picture containing bridge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93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6" name="Google Shape;426;p76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4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7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3" name="Google Shape;433;p77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3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7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1" name="Google Shape;441;p78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5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7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5" name="Google Shape;445;p7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7" name="Google Shape;447;p7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1" name="Google Shape;451;p79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5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p80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81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2" name="Google Shape;462;p81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10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6" name="Google Shape;466;p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0" name="Google Shape;470;p82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77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5" name="Google Shape;47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8" name="Google Shape;478;p83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749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5" name="Google Shape;485;p84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3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2" name="Google Shape;492;p85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92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6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86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6" name="Google Shape;496;p86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57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8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87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498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8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88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58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9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8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8" name="Google Shape;508;p89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575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90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2" name="Google Shape;512;p9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3" name="Google Shape;513;p90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0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9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33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91"/>
          <p:cNvPicPr preferRelativeResize="0"/>
          <p:nvPr/>
        </p:nvPicPr>
        <p:blipFill rotWithShape="1">
          <a:blip r:embed="rId2">
            <a:alphaModFix/>
          </a:blip>
          <a:srcRect l="109" t="7102" b="33564"/>
          <a:stretch/>
        </p:blipFill>
        <p:spPr>
          <a:xfrm>
            <a:off x="-11752" y="4947586"/>
            <a:ext cx="12204000" cy="1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1"/>
          <p:cNvSpPr txBox="1"/>
          <p:nvPr/>
        </p:nvSpPr>
        <p:spPr>
          <a:xfrm>
            <a:off x="-8405" y="0"/>
            <a:ext cx="122004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89275" tIns="44625" rIns="89275" bIns="44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9" name="Google Shape;519;p9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91"/>
          <p:cNvSpPr txBox="1">
            <a:spLocks noGrp="1"/>
          </p:cNvSpPr>
          <p:nvPr>
            <p:ph type="body" idx="2"/>
          </p:nvPr>
        </p:nvSpPr>
        <p:spPr>
          <a:xfrm>
            <a:off x="2736037" y="1596572"/>
            <a:ext cx="67293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1" name="Google Shape;521;p91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5496" y="5944832"/>
            <a:ext cx="792000" cy="80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922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876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487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1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044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71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8" name="Google Shape;678;p1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9" name="Google Shape;679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74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40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20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6" name="Google Shape;686;p1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7" name="Google Shape;68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47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3" name="Google Shape;693;p1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4" name="Google Shape;694;p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5" name="Google Shape;695;p1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6" name="Google Shape;696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2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545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429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2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883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2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076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6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Google Shape;717;p126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718" name="Google Shape;718;p126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446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 1">
  <p:cSld name="Custom Layout 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7"/>
          <p:cNvSpPr txBox="1">
            <a:spLocks noGrp="1"/>
          </p:cNvSpPr>
          <p:nvPr>
            <p:ph type="sldNum" idx="12"/>
          </p:nvPr>
        </p:nvSpPr>
        <p:spPr>
          <a:xfrm>
            <a:off x="11016767" y="6309651"/>
            <a:ext cx="6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881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">
  <p:cSld name="Plain White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8"/>
          <p:cNvSpPr/>
          <p:nvPr/>
        </p:nvSpPr>
        <p:spPr>
          <a:xfrm>
            <a:off x="0" y="3429000"/>
            <a:ext cx="12185669" cy="3431799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3" name="Google Shape;723;p128" descr="A picture containing objec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333" y="6330775"/>
            <a:ext cx="1777025" cy="4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8"/>
          <p:cNvSpPr txBox="1">
            <a:spLocks noGrp="1"/>
          </p:cNvSpPr>
          <p:nvPr>
            <p:ph type="title"/>
          </p:nvPr>
        </p:nvSpPr>
        <p:spPr>
          <a:xfrm>
            <a:off x="452847" y="300251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5" name="Google Shape;725;p128"/>
          <p:cNvSpPr txBox="1">
            <a:spLocks noGrp="1"/>
          </p:cNvSpPr>
          <p:nvPr>
            <p:ph type="body" idx="1"/>
          </p:nvPr>
        </p:nvSpPr>
        <p:spPr>
          <a:xfrm>
            <a:off x="452845" y="1825625"/>
            <a:ext cx="113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entury Gothic"/>
              <a:buNone/>
              <a:defRPr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6" name="Google Shape;726;p1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306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 Small Title 1">
  <p:cSld name="Plain White Small Title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9"/>
          <p:cNvSpPr/>
          <p:nvPr/>
        </p:nvSpPr>
        <p:spPr>
          <a:xfrm>
            <a:off x="0" y="3429000"/>
            <a:ext cx="12185669" cy="3440783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29"/>
          <p:cNvSpPr txBox="1">
            <a:spLocks noGrp="1"/>
          </p:cNvSpPr>
          <p:nvPr>
            <p:ph type="title"/>
          </p:nvPr>
        </p:nvSpPr>
        <p:spPr>
          <a:xfrm>
            <a:off x="252313" y="199976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730" name="Google Shape;730;p129"/>
          <p:cNvSpPr txBox="1">
            <a:spLocks noGrp="1"/>
          </p:cNvSpPr>
          <p:nvPr>
            <p:ph type="body" idx="1"/>
          </p:nvPr>
        </p:nvSpPr>
        <p:spPr>
          <a:xfrm>
            <a:off x="252300" y="962275"/>
            <a:ext cx="113208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Proxima Nova"/>
              <a:buNone/>
              <a:defRPr sz="2600" i="0" u="none" strike="noStrike" cap="none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 i="0" u="none" strike="noStrike" cap="none"/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i="0" u="none" strike="noStrike" cap="none"/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9pPr>
          </a:lstStyle>
          <a:p>
            <a:endParaRPr/>
          </a:p>
        </p:txBody>
      </p:sp>
      <p:pic>
        <p:nvPicPr>
          <p:cNvPr id="731" name="Google Shape;731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299" y="6464299"/>
            <a:ext cx="498768" cy="14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545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0" name="Google Shape;740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55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611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1" name="Google Shape;751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69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6000"/>
              <a:buFont typeface="Libre Franklin Medium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7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643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3" name="Google Shape;763;p1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1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5" name="Google Shape;765;p1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950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04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990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8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8" name="Google Shape;778;p1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9" name="Google Shape;77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377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1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6" name="Google Shape;786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30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4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74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4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4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58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4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033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143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03" name="Google Shape;803;p143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63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44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6" name="Google Shape;806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44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660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45"/>
          <p:cNvSpPr/>
          <p:nvPr/>
        </p:nvSpPr>
        <p:spPr>
          <a:xfrm>
            <a:off x="0" y="1"/>
            <a:ext cx="12192000" cy="59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2" name="Google Shape;812;p145"/>
          <p:cNvSpPr txBox="1">
            <a:spLocks noGrp="1"/>
          </p:cNvSpPr>
          <p:nvPr>
            <p:ph type="body" idx="1"/>
          </p:nvPr>
        </p:nvSpPr>
        <p:spPr>
          <a:xfrm>
            <a:off x="695616" y="4401751"/>
            <a:ext cx="109008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700"/>
              <a:buFont typeface="Lato"/>
              <a:buNone/>
              <a:defRPr sz="6700" b="1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3" name="Google Shape;813;p145" descr="gray-spark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9351" y="-12329"/>
            <a:ext cx="78171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>
                <a:solidFill>
                  <a:schemeClr val="dk2"/>
                </a:solidFill>
              </a:defRPr>
            </a:lvl1pPr>
            <a:lvl2pPr lvl="1" rtl="0">
              <a:buNone/>
              <a:defRPr sz="1900">
                <a:solidFill>
                  <a:schemeClr val="dk2"/>
                </a:solidFill>
              </a:defRPr>
            </a:lvl2pPr>
            <a:lvl3pPr lvl="2" rtl="0">
              <a:buNone/>
              <a:defRPr sz="1900">
                <a:solidFill>
                  <a:schemeClr val="dk2"/>
                </a:solidFill>
              </a:defRPr>
            </a:lvl3pPr>
            <a:lvl4pPr lvl="3" rtl="0">
              <a:buNone/>
              <a:defRPr sz="1900">
                <a:solidFill>
                  <a:schemeClr val="dk2"/>
                </a:solidFill>
              </a:defRPr>
            </a:lvl4pPr>
            <a:lvl5pPr lvl="4" rtl="0">
              <a:buNone/>
              <a:defRPr sz="1900">
                <a:solidFill>
                  <a:schemeClr val="dk2"/>
                </a:solidFill>
              </a:defRPr>
            </a:lvl5pPr>
            <a:lvl6pPr lvl="5" rtl="0">
              <a:buNone/>
              <a:defRPr sz="1900">
                <a:solidFill>
                  <a:schemeClr val="dk2"/>
                </a:solidFill>
              </a:defRPr>
            </a:lvl6pPr>
            <a:lvl7pPr lvl="6" rtl="0">
              <a:buNone/>
              <a:defRPr sz="1900">
                <a:solidFill>
                  <a:schemeClr val="dk2"/>
                </a:solidFill>
              </a:defRPr>
            </a:lvl7pPr>
            <a:lvl8pPr lvl="7" rtl="0">
              <a:buNone/>
              <a:defRPr sz="1900">
                <a:solidFill>
                  <a:schemeClr val="dk2"/>
                </a:solidFill>
              </a:defRPr>
            </a:lvl8pPr>
            <a:lvl9pPr lvl="8" rtl="0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84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">
  <p:cSld name="Blank2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53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210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 Notes1">
  <p:cSld name="Discussion Notes1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47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0" name="Google Shape;820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47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47"/>
          <p:cNvSpPr txBox="1">
            <a:spLocks noGrp="1"/>
          </p:cNvSpPr>
          <p:nvPr>
            <p:ph type="body" idx="1"/>
          </p:nvPr>
        </p:nvSpPr>
        <p:spPr>
          <a:xfrm>
            <a:off x="695616" y="1549399"/>
            <a:ext cx="52371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rtl="0">
              <a:lnSpc>
                <a:spcPct val="136363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  <a:defRPr sz="1100"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3pPr>
            <a:lvl4pPr marL="1828800" lvl="3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4pPr>
            <a:lvl5pPr marL="2286000" lvl="4" indent="-228600" rtl="0">
              <a:spcBef>
                <a:spcPts val="500"/>
              </a:spcBef>
              <a:spcAft>
                <a:spcPts val="0"/>
              </a:spcAft>
              <a:buSzPts val="1100"/>
              <a:buFont typeface="Lato"/>
              <a:buNone/>
              <a:defRPr sz="1100"/>
            </a:lvl5pPr>
            <a:lvl6pPr marL="2743200" lvl="5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823" name="Google Shape;823;p147"/>
          <p:cNvSpPr txBox="1">
            <a:spLocks noGrp="1"/>
          </p:cNvSpPr>
          <p:nvPr>
            <p:ph type="body" idx="2"/>
          </p:nvPr>
        </p:nvSpPr>
        <p:spPr>
          <a:xfrm>
            <a:off x="6263903" y="1549399"/>
            <a:ext cx="5220000" cy="4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rtl="0">
              <a:lnSpc>
                <a:spcPct val="136363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6pPr>
            <a:lvl7pPr marL="3200400" lvl="6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7pPr>
            <a:lvl8pPr marL="3657600" lvl="7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8pPr>
            <a:lvl9pPr marL="4114800" lvl="8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824" name="Google Shape;824;p14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482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 Objectives">
  <p:cSld name="Agenda / Objectives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8"/>
          <p:cNvSpPr/>
          <p:nvPr/>
        </p:nvSpPr>
        <p:spPr>
          <a:xfrm>
            <a:off x="0" y="5956300"/>
            <a:ext cx="12192000" cy="9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75" tIns="45775" rIns="91575" bIns="45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7" name="Google Shape;827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726" y="6025579"/>
            <a:ext cx="13875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48"/>
          <p:cNvSpPr txBox="1">
            <a:spLocks noGrp="1"/>
          </p:cNvSpPr>
          <p:nvPr>
            <p:ph type="title"/>
          </p:nvPr>
        </p:nvSpPr>
        <p:spPr>
          <a:xfrm>
            <a:off x="684319" y="602647"/>
            <a:ext cx="1078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48"/>
          <p:cNvSpPr txBox="1">
            <a:spLocks noGrp="1"/>
          </p:cNvSpPr>
          <p:nvPr>
            <p:ph type="body" idx="1"/>
          </p:nvPr>
        </p:nvSpPr>
        <p:spPr>
          <a:xfrm>
            <a:off x="695616" y="1371600"/>
            <a:ext cx="63735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Georgia"/>
              <a:buAutoNum type="arabicPeriod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0" name="Google Shape;830;p148"/>
          <p:cNvSpPr txBox="1"/>
          <p:nvPr/>
        </p:nvSpPr>
        <p:spPr>
          <a:xfrm>
            <a:off x="2102935" y="3139163"/>
            <a:ext cx="18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1" name="Google Shape;831;p14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32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 2">
  <p:cSld name="Blank2 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49"/>
          <p:cNvSpPr txBox="1">
            <a:spLocks noGrp="1"/>
          </p:cNvSpPr>
          <p:nvPr>
            <p:ph type="sldNum" idx="12"/>
          </p:nvPr>
        </p:nvSpPr>
        <p:spPr>
          <a:xfrm>
            <a:off x="695616" y="6349431"/>
            <a:ext cx="63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4" name="Google Shape;834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9606" y="6063715"/>
            <a:ext cx="1545567" cy="64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44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">
  <p:cSld name="Plain White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0"/>
          <p:cNvSpPr/>
          <p:nvPr/>
        </p:nvSpPr>
        <p:spPr>
          <a:xfrm>
            <a:off x="0" y="3429000"/>
            <a:ext cx="12185669" cy="3431799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7" name="Google Shape;837;p150" descr="A picture containing objec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333" y="6330775"/>
            <a:ext cx="1777025" cy="4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150"/>
          <p:cNvSpPr txBox="1">
            <a:spLocks noGrp="1"/>
          </p:cNvSpPr>
          <p:nvPr>
            <p:ph type="title"/>
          </p:nvPr>
        </p:nvSpPr>
        <p:spPr>
          <a:xfrm>
            <a:off x="452847" y="300251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9" name="Google Shape;839;p150"/>
          <p:cNvSpPr txBox="1">
            <a:spLocks noGrp="1"/>
          </p:cNvSpPr>
          <p:nvPr>
            <p:ph type="body" idx="1"/>
          </p:nvPr>
        </p:nvSpPr>
        <p:spPr>
          <a:xfrm>
            <a:off x="452845" y="1825625"/>
            <a:ext cx="113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entury Gothic"/>
              <a:buNone/>
              <a:defRPr sz="2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0" name="Google Shape;840;p15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162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White Small Title 1">
  <p:cSld name="Plain White Small Title 1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1"/>
          <p:cNvSpPr/>
          <p:nvPr/>
        </p:nvSpPr>
        <p:spPr>
          <a:xfrm>
            <a:off x="0" y="3429000"/>
            <a:ext cx="12185669" cy="3440783"/>
          </a:xfrm>
          <a:custGeom>
            <a:avLst/>
            <a:gdLst/>
            <a:ahLst/>
            <a:cxnLst/>
            <a:rect l="l" t="t" r="r" b="b"/>
            <a:pathLst>
              <a:path w="9144967" h="3593507" extrusionOk="0">
                <a:moveTo>
                  <a:pt x="0" y="0"/>
                </a:moveTo>
                <a:lnTo>
                  <a:pt x="9144163" y="2076466"/>
                </a:lnTo>
                <a:cubicBezTo>
                  <a:pt x="9147012" y="2667550"/>
                  <a:pt x="9141151" y="3002423"/>
                  <a:pt x="9144000" y="3593507"/>
                </a:cubicBezTo>
                <a:lnTo>
                  <a:pt x="0" y="359350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151"/>
          <p:cNvSpPr txBox="1">
            <a:spLocks noGrp="1"/>
          </p:cNvSpPr>
          <p:nvPr>
            <p:ph type="title"/>
          </p:nvPr>
        </p:nvSpPr>
        <p:spPr>
          <a:xfrm>
            <a:off x="252313" y="199976"/>
            <a:ext cx="11320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844" name="Google Shape;844;p151"/>
          <p:cNvSpPr txBox="1">
            <a:spLocks noGrp="1"/>
          </p:cNvSpPr>
          <p:nvPr>
            <p:ph type="body" idx="1"/>
          </p:nvPr>
        </p:nvSpPr>
        <p:spPr>
          <a:xfrm>
            <a:off x="252300" y="962275"/>
            <a:ext cx="113208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Proxima Nova"/>
              <a:buNone/>
              <a:defRPr sz="2600" i="0" u="none" strike="noStrike" cap="none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 i="0" u="none" strike="noStrike" cap="none"/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 i="0" u="none" strike="noStrike" cap="none"/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 i="0" u="none" strike="noStrike" cap="none"/>
            </a:lvl9pPr>
          </a:lstStyle>
          <a:p>
            <a:endParaRPr/>
          </a:p>
        </p:txBody>
      </p:sp>
      <p:pic>
        <p:nvPicPr>
          <p:cNvPr id="845" name="Google Shape;845;p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299" y="6464299"/>
            <a:ext cx="498768" cy="14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8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2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Google Shape;848;p152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None/>
              <a:defRPr sz="32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grpSp>
        <p:nvGrpSpPr>
          <p:cNvPr id="849" name="Google Shape;849;p152"/>
          <p:cNvGrpSpPr/>
          <p:nvPr/>
        </p:nvGrpSpPr>
        <p:grpSpPr>
          <a:xfrm>
            <a:off x="0" y="0"/>
            <a:ext cx="12192133" cy="6866567"/>
            <a:chOff x="0" y="-8467"/>
            <a:chExt cx="12192133" cy="6866567"/>
          </a:xfrm>
        </p:grpSpPr>
        <p:cxnSp>
          <p:nvCxnSpPr>
            <p:cNvPr id="850" name="Google Shape;850;p152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1" name="Google Shape;851;p152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52" name="Google Shape;852;p15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0"/>
              </a:schemeClr>
            </a:solidFill>
            <a:ln>
              <a:noFill/>
            </a:ln>
          </p:spPr>
        </p:sp>
        <p:sp>
          <p:nvSpPr>
            <p:cNvPr id="853" name="Google Shape;853;p15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54" name="Google Shape;854;p15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52"/>
            <p:cNvSpPr/>
            <p:nvPr/>
          </p:nvSpPr>
          <p:spPr>
            <a:xfrm>
              <a:off x="9190612" y="-8467"/>
              <a:ext cx="30009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0"/>
              </a:srgbClr>
            </a:solidFill>
            <a:ln>
              <a:noFill/>
            </a:ln>
          </p:spPr>
        </p:sp>
        <p:sp>
          <p:nvSpPr>
            <p:cNvPr id="856" name="Google Shape;856;p15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410"/>
              </a:srgbClr>
            </a:solidFill>
            <a:ln>
              <a:noFill/>
            </a:ln>
          </p:spPr>
        </p:sp>
        <p:sp>
          <p:nvSpPr>
            <p:cNvPr id="857" name="Google Shape;857;p15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858" name="Google Shape;858;p15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52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0" name="Google Shape;860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52"/>
          <p:cNvSpPr/>
          <p:nvPr/>
        </p:nvSpPr>
        <p:spPr>
          <a:xfrm rot="10800000" flipH="1">
            <a:off x="1" y="-127"/>
            <a:ext cx="1177500" cy="5336400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52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442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5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5" name="Google Shape;865;p153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Medium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66" name="Google Shape;866;p153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1695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54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9" name="Google Shape;869;p15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0" name="Google Shape;870;p154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Medium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71" name="Google Shape;871;p154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Medium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15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5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15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5" name="Google Shape;875;p155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34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612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4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9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533" name="Google Shape;533;p9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797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" name="Google Shape;537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0" name="Google Shape;540;p95" descr="A picture containing bridge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07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7" name="Google Shape;547;p96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01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9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1" name="Google Shape;551;p97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213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9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8" name="Google Shape;558;p98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7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6" name="Google Shape;566;p99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238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0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0" name="Google Shape;570;p10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10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2" name="Google Shape;572;p10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6" name="Google Shape;576;p100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923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2" name="Google Shape;582;p101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33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7" name="Google Shape;587;p102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400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0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1" name="Google Shape;591;p10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2" name="Google Shape;5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5" name="Google Shape;595;p103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795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0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p10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0" name="Google Shape;600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3" name="Google Shape;603;p104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63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0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0" name="Google Shape;610;p105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32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0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7" name="Google Shape;617;p106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433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0" name="Google Shape;620;p10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1" name="Google Shape;621;p10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670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10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5" name="Google Shape;625;p108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0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9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10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9" name="Google Shape;629;p109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3039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11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3" name="Google Shape;633;p110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7337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6" name="Google Shape;636;p111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7" name="Google Shape;637;p11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8" name="Google Shape;638;p111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1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7731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12"/>
          <p:cNvPicPr preferRelativeResize="0"/>
          <p:nvPr/>
        </p:nvPicPr>
        <p:blipFill rotWithShape="1">
          <a:blip r:embed="rId2">
            <a:alphaModFix/>
          </a:blip>
          <a:srcRect l="109" t="7102" b="33564"/>
          <a:stretch/>
        </p:blipFill>
        <p:spPr>
          <a:xfrm>
            <a:off x="-11752" y="4947586"/>
            <a:ext cx="12204000" cy="1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12"/>
          <p:cNvSpPr txBox="1"/>
          <p:nvPr/>
        </p:nvSpPr>
        <p:spPr>
          <a:xfrm>
            <a:off x="-8405" y="0"/>
            <a:ext cx="122004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89275" tIns="44625" rIns="89275" bIns="44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4" name="Google Shape;644;p1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112"/>
          <p:cNvSpPr txBox="1">
            <a:spLocks noGrp="1"/>
          </p:cNvSpPr>
          <p:nvPr>
            <p:ph type="body" idx="2"/>
          </p:nvPr>
        </p:nvSpPr>
        <p:spPr>
          <a:xfrm>
            <a:off x="2736037" y="1596572"/>
            <a:ext cx="67293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646" name="Google Shape;646;p112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5496" y="5944832"/>
            <a:ext cx="792000" cy="80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584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101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579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Thin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Libre Franklin Thin"/>
              <a:buChar char="●"/>
              <a:defRPr sz="24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560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p48" descr="A picture containing bridge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027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49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217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50" descr="A picture containing brid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3941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0" name="Google Shape;650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1" name="Google Shape;651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690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4" name="Google Shape;734;p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5" name="Google Shape;735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6" name="Google Shape;736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960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978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203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9987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2" name="Google Shape;732;p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3" name="Google Shape;733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4" name="Google Shape;734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196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curriculum/standards/kyacadstand/Documents/MCF_Section_1_Curriculum_Development_Proces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9.png"/><Relationship Id="rId5" Type="http://schemas.openxmlformats.org/officeDocument/2006/relationships/hyperlink" Target="https://www.education.ky.gov/curriculum/standards/kyacadstand/Documents/Curriculum_Based_Professional_Learning_Guidance_Document.pdf" TargetMode="External"/><Relationship Id="rId4" Type="http://schemas.openxmlformats.org/officeDocument/2006/relationships/hyperlink" Target="https://education.ky.gov/curriculum/standards/kyacadstand/Documents/Curriculum_Implementation_Framework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mailto:fox.demoisey@education.ky.gov" TargetMode="External"/><Relationship Id="rId7" Type="http://schemas.openxmlformats.org/officeDocument/2006/relationships/hyperlink" Target="mailto:ben.maynard@education.ky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ryn.davidson@education.ky.gov" TargetMode="External"/><Relationship Id="rId5" Type="http://schemas.openxmlformats.org/officeDocument/2006/relationships/hyperlink" Target="mailto:christie.biggerstaff@education.ky.gov" TargetMode="External"/><Relationship Id="rId4" Type="http://schemas.openxmlformats.org/officeDocument/2006/relationships/hyperlink" Target="mailto:misty.higgins@education.ky.g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ryn.Davidson@education.ky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E465LxcAWq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012" y="796219"/>
            <a:ext cx="7543015" cy="1910685"/>
          </a:xfrm>
        </p:spPr>
        <p:txBody>
          <a:bodyPr>
            <a:noAutofit/>
          </a:bodyPr>
          <a:lstStyle/>
          <a:p>
            <a:r>
              <a:rPr lang="en-US" sz="6600" dirty="0"/>
              <a:t>HQIR Coordinator Convening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342" y="2557502"/>
            <a:ext cx="3072353" cy="692715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r>
              <a:rPr lang="en-US" sz="2800"/>
              <a:t>February 28th,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ECEA-7B5C-04CA-BD7E-263486315F44}"/>
              </a:ext>
            </a:extLst>
          </p:cNvPr>
          <p:cNvSpPr txBox="1"/>
          <p:nvPr/>
        </p:nvSpPr>
        <p:spPr>
          <a:xfrm>
            <a:off x="3346515" y="3793532"/>
            <a:ext cx="8098019" cy="150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Meeting Tips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to mute your microphone if you are not the one talking. This will reduce additional background sound and enable meeting attendees to hear better.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 the chat box for specific questions or to share resources.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 distractions and be present. 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84"/>
          <p:cNvSpPr txBox="1">
            <a:spLocks noGrp="1"/>
          </p:cNvSpPr>
          <p:nvPr>
            <p:ph type="title"/>
          </p:nvPr>
        </p:nvSpPr>
        <p:spPr>
          <a:xfrm>
            <a:off x="452833" y="400327"/>
            <a:ext cx="11320800" cy="75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KDE’s General Definition of HQIRs</a:t>
            </a:r>
            <a:endParaRPr/>
          </a:p>
        </p:txBody>
      </p:sp>
      <p:sp>
        <p:nvSpPr>
          <p:cNvPr id="1128" name="Google Shape;1128;p184"/>
          <p:cNvSpPr txBox="1">
            <a:spLocks noGrp="1"/>
          </p:cNvSpPr>
          <p:nvPr>
            <p:ph type="body" idx="1"/>
          </p:nvPr>
        </p:nvSpPr>
        <p:spPr>
          <a:xfrm>
            <a:off x="838200" y="1569550"/>
            <a:ext cx="10515600" cy="45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600" b="1"/>
              <a:t>Aligned with the Kentucky Academic Standards (</a:t>
            </a:r>
            <a:r>
              <a:rPr lang="en-US" sz="2600" b="1" i="1"/>
              <a:t>KAS</a:t>
            </a:r>
            <a:r>
              <a:rPr lang="en-US" sz="2600" b="1"/>
              <a:t>);</a:t>
            </a:r>
            <a:endParaRPr sz="2600" b="1"/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Research-based and/or externally validated;</a:t>
            </a:r>
            <a:endParaRPr sz="2600"/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Comprehensive to include engaging texts (books, multimedia, etc.), tasks and assessments; </a:t>
            </a:r>
            <a:endParaRPr sz="2600"/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Based on fostering vibrant student learning experiences; </a:t>
            </a:r>
            <a:endParaRPr sz="2600"/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Culturally relevant, free from bias; and </a:t>
            </a:r>
            <a:endParaRPr sz="26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Accessible for all students. 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9" name="Google Shape;1129;p1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675" y="4178975"/>
            <a:ext cx="2276474" cy="126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85"/>
          <p:cNvSpPr txBox="1">
            <a:spLocks noGrp="1"/>
          </p:cNvSpPr>
          <p:nvPr>
            <p:ph type="title"/>
          </p:nvPr>
        </p:nvSpPr>
        <p:spPr>
          <a:xfrm>
            <a:off x="838200" y="282842"/>
            <a:ext cx="10515600" cy="109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Consumer Guide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136" name="Google Shape;1136;p185"/>
          <p:cNvSpPr txBox="1">
            <a:spLocks noGrp="1"/>
          </p:cNvSpPr>
          <p:nvPr>
            <p:ph type="body" idx="1"/>
          </p:nvPr>
        </p:nvSpPr>
        <p:spPr>
          <a:xfrm>
            <a:off x="838200" y="1380825"/>
            <a:ext cx="10515600" cy="532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US" sz="2400" b="1"/>
              <a:t>Introduction</a:t>
            </a:r>
            <a:endParaRPr sz="2400" b="1"/>
          </a:p>
          <a:p>
            <a:pPr marL="3429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US" sz="2400" b="1"/>
              <a:t>Characteristics of High-Quality Science Resources</a:t>
            </a:r>
            <a:endParaRPr sz="2400" b="1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KDE’s General Definition of HQIRs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KDE’s Markers of High-Quality Science Instructional Resources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Equity Lenses with specific “look-fors” in Science  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400" b="1"/>
              <a:t>Identifying, Evaluating and Selecting High-Quality Science Instructional Resources</a:t>
            </a:r>
            <a:endParaRPr sz="2400" b="1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same as Phase 3, Step 1 from CDP (description, key questions, key tools)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includes additional content-specific tools</a:t>
            </a:r>
            <a:endParaRPr sz="2000"/>
          </a:p>
          <a:p>
            <a:pPr marL="685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/>
          </a:p>
          <a:p>
            <a:pPr marL="68580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137" name="Google Shape;1137;p1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280" y="2786436"/>
            <a:ext cx="581700" cy="38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38" name="Google Shape;1138;p1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825" y="1317800"/>
            <a:ext cx="1792824" cy="216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Consumer Guide Markers</a:t>
            </a:r>
            <a:endParaRPr/>
          </a:p>
        </p:txBody>
      </p:sp>
      <p:sp>
        <p:nvSpPr>
          <p:cNvPr id="1145" name="Google Shape;1145;p186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KDE Markers of High-Quality Science Instructional Resources: 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Char char="●"/>
            </a:pPr>
            <a:r>
              <a:rPr lang="en-US" sz="3000">
                <a:solidFill>
                  <a:schemeClr val="dk1"/>
                </a:solidFill>
              </a:rPr>
              <a:t>Three-Dimensional Science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Char char="●"/>
            </a:pPr>
            <a:r>
              <a:rPr lang="en-US" sz="3000">
                <a:solidFill>
                  <a:schemeClr val="dk1"/>
                </a:solidFill>
              </a:rPr>
              <a:t>Investigating Phenomena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Char char="●"/>
            </a:pPr>
            <a:r>
              <a:rPr lang="en-US" sz="3000">
                <a:solidFill>
                  <a:schemeClr val="dk1"/>
                </a:solidFill>
              </a:rPr>
              <a:t>Defining and Solving Engineering Problems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Libre Franklin"/>
              <a:buChar char="●"/>
            </a:pPr>
            <a:r>
              <a:rPr lang="en-US" sz="3000">
                <a:solidFill>
                  <a:schemeClr val="dk1"/>
                </a:solidFill>
              </a:rPr>
              <a:t>Science for All: Access to Standards for All Learners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87"/>
          <p:cNvSpPr txBox="1">
            <a:spLocks noGrp="1"/>
          </p:cNvSpPr>
          <p:nvPr>
            <p:ph type="title"/>
          </p:nvPr>
        </p:nvSpPr>
        <p:spPr>
          <a:xfrm>
            <a:off x="838200" y="157875"/>
            <a:ext cx="10515600" cy="10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Markers: Individual Reading Time </a:t>
            </a:r>
            <a:endParaRPr/>
          </a:p>
        </p:txBody>
      </p:sp>
      <p:sp>
        <p:nvSpPr>
          <p:cNvPr id="1152" name="Google Shape;1152;p187"/>
          <p:cNvSpPr txBox="1">
            <a:spLocks noGrp="1"/>
          </p:cNvSpPr>
          <p:nvPr>
            <p:ph type="body" idx="1"/>
          </p:nvPr>
        </p:nvSpPr>
        <p:spPr>
          <a:xfrm>
            <a:off x="601925" y="1292650"/>
            <a:ext cx="11091300" cy="445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As you read about </a:t>
            </a:r>
            <a:r>
              <a:rPr lang="en-US" i="1"/>
              <a:t>KDE’s Markers of High-Quality Science Instructional Resources </a:t>
            </a:r>
            <a:r>
              <a:rPr lang="en-US"/>
              <a:t>from the perspective of your local context, what stands out to you?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3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3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3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300" i="1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★"/>
            </a:pPr>
            <a:r>
              <a:rPr lang="en-US" sz="1900" b="1"/>
              <a:t>6 min</a:t>
            </a:r>
            <a:r>
              <a:rPr lang="en-US" sz="1900"/>
              <a:t>. </a:t>
            </a:r>
            <a:r>
              <a:rPr lang="en-US" sz="1900" i="1"/>
              <a:t>Click on the link in the chat and read from top of p. 5 to top of p. 8. </a:t>
            </a:r>
            <a:endParaRPr sz="1900"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5AA36-5DDE-DC00-6023-CD5F652E3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854" y="2575926"/>
            <a:ext cx="1425135" cy="17061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8"/>
          <p:cNvSpPr txBox="1">
            <a:spLocks noGrp="1"/>
          </p:cNvSpPr>
          <p:nvPr>
            <p:ph type="title"/>
          </p:nvPr>
        </p:nvSpPr>
        <p:spPr>
          <a:xfrm>
            <a:off x="838200" y="262550"/>
            <a:ext cx="10515600" cy="9325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Markers: Breakout Rooms</a:t>
            </a:r>
            <a:endParaRPr/>
          </a:p>
        </p:txBody>
      </p:sp>
      <p:sp>
        <p:nvSpPr>
          <p:cNvPr id="1159" name="Google Shape;1159;p188"/>
          <p:cNvSpPr txBox="1">
            <a:spLocks noGrp="1"/>
          </p:cNvSpPr>
          <p:nvPr>
            <p:ph type="body" idx="1"/>
          </p:nvPr>
        </p:nvSpPr>
        <p:spPr>
          <a:xfrm>
            <a:off x="724277" y="1457609"/>
            <a:ext cx="10629523" cy="41241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Across the markers, what stood out to you?</a:t>
            </a:r>
          </a:p>
          <a:p>
            <a:pPr marL="520700" indent="-457200">
              <a:lnSpc>
                <a:spcPct val="100000"/>
              </a:lnSpc>
              <a:buSzPts val="2600"/>
            </a:pPr>
            <a:r>
              <a:rPr lang="en-US" sz="2600" i="1"/>
              <a:t>Possible noticings might include: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Impacts on the student experience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Instructional shifts for teachers 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Needs for professional learning 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The current state of instructional resources  </a:t>
            </a:r>
          </a:p>
          <a:p>
            <a:pPr marL="520700" lvl="1" indent="0">
              <a:lnSpc>
                <a:spcPct val="100000"/>
              </a:lnSpc>
              <a:buSzPts val="2600"/>
              <a:buNone/>
            </a:pPr>
            <a:endParaRPr lang="en-US" sz="2200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None/>
              <a:tabLst/>
              <a:defRPr/>
            </a:pPr>
            <a:endParaRPr kumimoji="0" lang="en-US" sz="2300" b="0" i="1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sym typeface="Libre Franklin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02649"/>
              </a:buClr>
              <a:buSzPts val="1900"/>
              <a:buFont typeface="Arial"/>
              <a:buChar char="★"/>
              <a:tabLst/>
              <a:defRPr/>
            </a:pPr>
            <a:r>
              <a:rPr lang="en-US" sz="1900" b="1"/>
              <a:t>5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sym typeface="Libre Franklin"/>
              </a:rPr>
              <a:t> min</a:t>
            </a: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sym typeface="Libre Franklin"/>
              </a:rPr>
              <a:t>. </a:t>
            </a:r>
            <a:endParaRPr lang="en-US" sz="2200" b="1" i="1"/>
          </a:p>
          <a:p>
            <a:pPr marL="977900" lvl="1" indent="-457200">
              <a:lnSpc>
                <a:spcPct val="100000"/>
              </a:lnSpc>
              <a:buSzPts val="2600"/>
            </a:pPr>
            <a:endParaRPr lang="en-US" sz="2200" i="1"/>
          </a:p>
          <a:p>
            <a:pPr marL="977900" lvl="1" indent="-457200">
              <a:lnSpc>
                <a:spcPct val="100000"/>
              </a:lnSpc>
              <a:buSzPts val="2600"/>
            </a:pPr>
            <a:endParaRPr lang="en-US" sz="2200" i="1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6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/>
          </a:p>
        </p:txBody>
      </p:sp>
      <p:pic>
        <p:nvPicPr>
          <p:cNvPr id="1026" name="Picture 2" descr="15 Do's and Don'ts of Group Discussions | Indeed.com">
            <a:extLst>
              <a:ext uri="{FF2B5EF4-FFF2-40B4-BE49-F238E27FC236}">
                <a16:creationId xmlns:a16="http://schemas.microsoft.com/office/drawing/2014/main" id="{00606387-740A-A192-40FC-BD10612F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42" y="18495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8"/>
          <p:cNvSpPr txBox="1">
            <a:spLocks noGrp="1"/>
          </p:cNvSpPr>
          <p:nvPr>
            <p:ph type="title"/>
          </p:nvPr>
        </p:nvSpPr>
        <p:spPr>
          <a:xfrm>
            <a:off x="838200" y="262550"/>
            <a:ext cx="10515600" cy="9325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Markers: Whole Group Share Out</a:t>
            </a:r>
            <a:endParaRPr/>
          </a:p>
        </p:txBody>
      </p:sp>
      <p:sp>
        <p:nvSpPr>
          <p:cNvPr id="1159" name="Google Shape;1159;p188"/>
          <p:cNvSpPr txBox="1">
            <a:spLocks noGrp="1"/>
          </p:cNvSpPr>
          <p:nvPr>
            <p:ph type="body" idx="1"/>
          </p:nvPr>
        </p:nvSpPr>
        <p:spPr>
          <a:xfrm>
            <a:off x="724277" y="1457609"/>
            <a:ext cx="10629523" cy="41241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Across the markers, what stood out to you?</a:t>
            </a:r>
          </a:p>
          <a:p>
            <a:pPr marL="520700" indent="-457200">
              <a:lnSpc>
                <a:spcPct val="100000"/>
              </a:lnSpc>
              <a:buSzPts val="2600"/>
            </a:pPr>
            <a:r>
              <a:rPr lang="en-US" sz="2600" i="1"/>
              <a:t>Possible noticings might include: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Impacts on the student experience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Instructional shifts for teachers 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Needs for professional learning 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r>
              <a:rPr lang="en-US" sz="2200" i="1"/>
              <a:t>The current state of instructional resources</a:t>
            </a:r>
          </a:p>
          <a:p>
            <a:pPr marL="977900" lvl="1" indent="-457200">
              <a:lnSpc>
                <a:spcPct val="100000"/>
              </a:lnSpc>
              <a:buSzPts val="2600"/>
            </a:pPr>
            <a:endParaRPr lang="en-US" sz="2200" i="1"/>
          </a:p>
          <a:p>
            <a:pPr marL="977900" lvl="1" indent="-457200">
              <a:lnSpc>
                <a:spcPct val="100000"/>
              </a:lnSpc>
              <a:buSzPts val="2600"/>
            </a:pPr>
            <a:endParaRPr lang="en-US" sz="2200" i="1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6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97227E-72BA-100A-1E77-E74B0FC6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41" y="21852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89"/>
          <p:cNvSpPr txBox="1">
            <a:spLocks noGrp="1"/>
          </p:cNvSpPr>
          <p:nvPr>
            <p:ph type="title"/>
          </p:nvPr>
        </p:nvSpPr>
        <p:spPr>
          <a:xfrm>
            <a:off x="838200" y="220775"/>
            <a:ext cx="10515600" cy="109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KDE’s General Definition of HQIRs</a:t>
            </a:r>
            <a:endParaRPr/>
          </a:p>
        </p:txBody>
      </p:sp>
      <p:sp>
        <p:nvSpPr>
          <p:cNvPr id="1167" name="Google Shape;1167;p189"/>
          <p:cNvSpPr txBox="1">
            <a:spLocks noGrp="1"/>
          </p:cNvSpPr>
          <p:nvPr>
            <p:ph type="body" idx="1"/>
          </p:nvPr>
        </p:nvSpPr>
        <p:spPr>
          <a:xfrm>
            <a:off x="838200" y="1407475"/>
            <a:ext cx="10515600" cy="427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Aligned with the Kentucky Academic Standards (</a:t>
            </a:r>
            <a:r>
              <a:rPr lang="en-US" i="1"/>
              <a:t>KAS</a:t>
            </a:r>
            <a:r>
              <a:rPr lang="en-US"/>
              <a:t>);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Research-based and/or externally validated;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Comprehensive to include engaging texts (books, multimedia, etc.), problems and assessments;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Based on fostering vibrant student learning experiences;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Culturally relevant, free from bias; and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Accessible for all students.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8" name="Google Shape;1168;p1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675" y="4178975"/>
            <a:ext cx="2276474" cy="126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0"/>
          <p:cNvSpPr txBox="1">
            <a:spLocks noGrp="1"/>
          </p:cNvSpPr>
          <p:nvPr>
            <p:ph type="title"/>
          </p:nvPr>
        </p:nvSpPr>
        <p:spPr>
          <a:xfrm>
            <a:off x="838200" y="148875"/>
            <a:ext cx="10515600" cy="109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Consumer Guide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66"/>
          </a:p>
        </p:txBody>
      </p:sp>
      <p:sp>
        <p:nvSpPr>
          <p:cNvPr id="1175" name="Google Shape;1175;p190"/>
          <p:cNvSpPr txBox="1">
            <a:spLocks noGrp="1"/>
          </p:cNvSpPr>
          <p:nvPr>
            <p:ph type="body" idx="1"/>
          </p:nvPr>
        </p:nvSpPr>
        <p:spPr>
          <a:xfrm>
            <a:off x="838200" y="1000125"/>
            <a:ext cx="10720500" cy="47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"/>
              <a:t>c</a:t>
            </a: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00"/>
          </a:p>
        </p:txBody>
      </p:sp>
      <p:sp>
        <p:nvSpPr>
          <p:cNvPr id="1176" name="Google Shape;1176;p190"/>
          <p:cNvSpPr txBox="1"/>
          <p:nvPr/>
        </p:nvSpPr>
        <p:spPr>
          <a:xfrm>
            <a:off x="977625" y="1438200"/>
            <a:ext cx="10720500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1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Introduction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1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Characteristics of High-Quality Science Resources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○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KDE’s General Definition of HQIRs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○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KDE’s Markers of High-Quality Science Instructional Resources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800" lvl="1" indent="-292100">
              <a:spcBef>
                <a:spcPts val="800"/>
              </a:spcBef>
              <a:buClr>
                <a:srgbClr val="102649"/>
              </a:buClr>
              <a:buSzPts val="2000"/>
              <a:buFont typeface="Arial"/>
              <a:buChar char="○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Equity Lenses with specific “look-fors” in Science</a:t>
            </a:r>
            <a:r>
              <a:rPr lang="en-US" sz="2000" kern="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○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Identifying, Evaluating and Selecting High-Quality Science Instructional Resources</a:t>
            </a: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○"/>
              <a:tabLst/>
              <a:defRPr/>
            </a:pPr>
            <a:r>
              <a:rPr lang="en-US" sz="2000" kern="0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Same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 as Phase 3, Step 1 from CDP (description, key questions, key tools)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8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102649"/>
              </a:buClr>
              <a:buSzPts val="2000"/>
              <a:buFont typeface="Arial"/>
              <a:buChar char="○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Includes additional content-specific tools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7" name="Google Shape;1177;p1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625" y="3299250"/>
            <a:ext cx="682200" cy="39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91"/>
          <p:cNvSpPr txBox="1">
            <a:spLocks noGrp="1"/>
          </p:cNvSpPr>
          <p:nvPr>
            <p:ph type="title" idx="4294967295"/>
          </p:nvPr>
        </p:nvSpPr>
        <p:spPr>
          <a:xfrm>
            <a:off x="11017250" y="6310313"/>
            <a:ext cx="682625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Thin"/>
                <a:ea typeface="Libre Franklin Thin"/>
                <a:cs typeface="Libre Franklin Thin"/>
                <a:sym typeface="Libre Franklin Thi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184" name="Google Shape;1184;p1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725" y="166438"/>
            <a:ext cx="9758558" cy="65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Consumer Guide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pic>
        <p:nvPicPr>
          <p:cNvPr id="1120" name="Google Shape;1120;p1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705" y="2076925"/>
            <a:ext cx="1792824" cy="216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BEBEC1-AF16-0B8D-459D-F4BA74C98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1" y="1126534"/>
            <a:ext cx="7520449" cy="5289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B7191-CD35-6FCB-1D34-27E8D8BE88AC}"/>
              </a:ext>
            </a:extLst>
          </p:cNvPr>
          <p:cNvSpPr txBox="1"/>
          <p:nvPr/>
        </p:nvSpPr>
        <p:spPr>
          <a:xfrm>
            <a:off x="1301257" y="87719"/>
            <a:ext cx="9589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t>Science Consumer Guide Structure</a:t>
            </a:r>
            <a:r>
              <a:rPr lang="en-US"/>
              <a:t> </a:t>
            </a:r>
          </a:p>
        </p:txBody>
      </p:sp>
      <p:sp>
        <p:nvSpPr>
          <p:cNvPr id="6" name="Google Shape;1121;p183">
            <a:extLst>
              <a:ext uri="{FF2B5EF4-FFF2-40B4-BE49-F238E27FC236}">
                <a16:creationId xmlns:a16="http://schemas.microsoft.com/office/drawing/2014/main" id="{7FAC522E-6F12-C455-6B02-FBB0BF8AA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2" y="2699740"/>
            <a:ext cx="581700" cy="38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39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3CAE-6E57-B2F5-761B-B6A5FFD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&amp; Introduction</a:t>
            </a: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033A4A5-26F5-D10D-0BB6-DEA96963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66" y="4559684"/>
            <a:ext cx="3365678" cy="18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95"/>
          <p:cNvSpPr txBox="1">
            <a:spLocks noGrp="1"/>
          </p:cNvSpPr>
          <p:nvPr>
            <p:ph type="title"/>
          </p:nvPr>
        </p:nvSpPr>
        <p:spPr>
          <a:xfrm>
            <a:off x="838200" y="186022"/>
            <a:ext cx="10515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 dirty="0"/>
              <a:t>Local Selection Process</a:t>
            </a:r>
            <a:endParaRPr dirty="0"/>
          </a:p>
        </p:txBody>
      </p:sp>
      <p:sp>
        <p:nvSpPr>
          <p:cNvPr id="1214" name="Google Shape;1214;p195" descr="This is an image of the Local Selection Process with Determine Criteria highlighted."/>
          <p:cNvSpPr txBox="1">
            <a:spLocks noGrp="1"/>
          </p:cNvSpPr>
          <p:nvPr>
            <p:ph type="body" idx="1"/>
          </p:nvPr>
        </p:nvSpPr>
        <p:spPr>
          <a:xfrm>
            <a:off x="838200" y="1143025"/>
            <a:ext cx="10515600" cy="4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grpSp>
        <p:nvGrpSpPr>
          <p:cNvPr id="1215" name="Google Shape;1215;p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03406" y="2192947"/>
            <a:ext cx="2471938" cy="2471938"/>
            <a:chOff x="6077707" y="1644751"/>
            <a:chExt cx="1854000" cy="1854000"/>
          </a:xfrm>
        </p:grpSpPr>
        <p:sp>
          <p:nvSpPr>
            <p:cNvPr id="1216" name="Google Shape;1216;p195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C81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7" name="Google Shape;1217;p195"/>
            <p:cNvSpPr txBox="1"/>
            <p:nvPr/>
          </p:nvSpPr>
          <p:spPr>
            <a:xfrm>
              <a:off x="6386100" y="2311040"/>
              <a:ext cx="1290600" cy="5214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Select HQIRs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18" name="Google Shape;1218;p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1057" y="2192947"/>
            <a:ext cx="2471938" cy="2471938"/>
            <a:chOff x="4455905" y="1644751"/>
            <a:chExt cx="1854000" cy="1854000"/>
          </a:xfrm>
        </p:grpSpPr>
        <p:sp>
          <p:nvSpPr>
            <p:cNvPr id="1219" name="Google Shape;1219;p195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rgbClr val="0C81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0" name="Google Shape;1220;p195"/>
            <p:cNvSpPr txBox="1"/>
            <p:nvPr/>
          </p:nvSpPr>
          <p:spPr>
            <a:xfrm>
              <a:off x="4764300" y="2311040"/>
              <a:ext cx="1290600" cy="5214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Evaluate Potential HQIRs 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21" name="Google Shape;1221;p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8708" y="2192961"/>
            <a:ext cx="2471938" cy="2471938"/>
            <a:chOff x="2834102" y="1644762"/>
            <a:chExt cx="1854000" cy="1854000"/>
          </a:xfrm>
        </p:grpSpPr>
        <p:sp>
          <p:nvSpPr>
            <p:cNvPr id="1222" name="Google Shape;1222;p195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rgbClr val="0C81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3" name="Google Shape;1223;p195"/>
            <p:cNvSpPr txBox="1"/>
            <p:nvPr/>
          </p:nvSpPr>
          <p:spPr>
            <a:xfrm>
              <a:off x="3142502" y="2311050"/>
              <a:ext cx="1290600" cy="5214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Identify Potential HQIRs 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24" name="Google Shape;1224;p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6360" y="2192961"/>
            <a:ext cx="2471938" cy="2471938"/>
            <a:chOff x="1212300" y="1644762"/>
            <a:chExt cx="1854000" cy="1854000"/>
          </a:xfrm>
        </p:grpSpPr>
        <p:sp>
          <p:nvSpPr>
            <p:cNvPr id="1225" name="Google Shape;1225;p195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6" name="Google Shape;1226;p195"/>
            <p:cNvSpPr txBox="1"/>
            <p:nvPr/>
          </p:nvSpPr>
          <p:spPr>
            <a:xfrm>
              <a:off x="1493999" y="2311116"/>
              <a:ext cx="1290600" cy="52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Determine Selection Criteria</a:t>
              </a:r>
              <a:endParaRPr kumimoji="0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Determine Selection Criteria</a:t>
            </a:r>
            <a:endParaRPr/>
          </a:p>
        </p:txBody>
      </p:sp>
      <p:sp>
        <p:nvSpPr>
          <p:cNvPr id="1233" name="Google Shape;1233;p1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4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Informed by: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District’s Science Instructional Vision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KDE’s Characteristics of High-Quality Science Instructional Resources (Markers/Equity “Look-Fors”)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Stakeholder Input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97"/>
          <p:cNvSpPr txBox="1">
            <a:spLocks noGrp="1"/>
          </p:cNvSpPr>
          <p:nvPr>
            <p:ph type="title" idx="4294967295"/>
          </p:nvPr>
        </p:nvSpPr>
        <p:spPr>
          <a:xfrm>
            <a:off x="2057400" y="123650"/>
            <a:ext cx="8454600" cy="79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Sample Stakeholder Questions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197"/>
          <p:cNvSpPr txBox="1"/>
          <p:nvPr/>
        </p:nvSpPr>
        <p:spPr>
          <a:xfrm>
            <a:off x="843200" y="1936213"/>
            <a:ext cx="4249800" cy="38471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Possible questions to support gathering input from: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  <a:tabLst/>
              <a:defRPr/>
            </a:pPr>
            <a:r>
              <a:rPr lang="en-US" sz="3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families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/community members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students 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9" name="Google Shape;1239;p1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450" y="1286925"/>
            <a:ext cx="5359549" cy="514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51"/>
          <p:cNvSpPr txBox="1">
            <a:spLocks noGrp="1"/>
          </p:cNvSpPr>
          <p:nvPr>
            <p:ph type="title"/>
          </p:nvPr>
        </p:nvSpPr>
        <p:spPr>
          <a:xfrm>
            <a:off x="838200" y="186022"/>
            <a:ext cx="10515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</a:pPr>
            <a:r>
              <a:rPr lang="en-US" dirty="0"/>
              <a:t>Local Selection Process </a:t>
            </a:r>
            <a:endParaRPr dirty="0"/>
          </a:p>
        </p:txBody>
      </p:sp>
      <p:sp>
        <p:nvSpPr>
          <p:cNvPr id="867" name="Google Shape;867;p151" descr="This is an image of the local selection process with identify potential HQIRs and Evaluate Potential HQIRs highlighted."/>
          <p:cNvSpPr txBox="1">
            <a:spLocks noGrp="1"/>
          </p:cNvSpPr>
          <p:nvPr>
            <p:ph type="body" idx="1"/>
          </p:nvPr>
        </p:nvSpPr>
        <p:spPr>
          <a:xfrm>
            <a:off x="838200" y="1143025"/>
            <a:ext cx="10515600" cy="4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800"/>
              <a:buNone/>
            </a:pPr>
            <a:endParaRPr sz="80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None/>
            </a:pPr>
            <a:endParaRPr b="1"/>
          </a:p>
        </p:txBody>
      </p:sp>
      <p:grpSp>
        <p:nvGrpSpPr>
          <p:cNvPr id="868" name="Google Shape;868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03406" y="2192947"/>
            <a:ext cx="2471938" cy="2471938"/>
            <a:chOff x="6077707" y="1644751"/>
            <a:chExt cx="1854000" cy="1854000"/>
          </a:xfrm>
        </p:grpSpPr>
        <p:sp>
          <p:nvSpPr>
            <p:cNvPr id="869" name="Google Shape;869;p151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C81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0" name="Google Shape;870;p151"/>
            <p:cNvSpPr txBox="1"/>
            <p:nvPr/>
          </p:nvSpPr>
          <p:spPr>
            <a:xfrm>
              <a:off x="6386100" y="2311040"/>
              <a:ext cx="1290600" cy="5214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Select HQIRs</a:t>
              </a:r>
              <a:endParaRPr sz="1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1" name="Google Shape;871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1057" y="2192947"/>
            <a:ext cx="2471938" cy="2471938"/>
            <a:chOff x="4455905" y="1644751"/>
            <a:chExt cx="1854000" cy="1854000"/>
          </a:xfrm>
        </p:grpSpPr>
        <p:sp>
          <p:nvSpPr>
            <p:cNvPr id="872" name="Google Shape;872;p151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3" name="Google Shape;873;p151"/>
            <p:cNvSpPr txBox="1"/>
            <p:nvPr/>
          </p:nvSpPr>
          <p:spPr>
            <a:xfrm>
              <a:off x="4764300" y="2311040"/>
              <a:ext cx="1290600" cy="52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Evaluate Potential HQIRs </a:t>
              </a:r>
              <a:endParaRPr sz="1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4" name="Google Shape;874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16360" y="2193036"/>
            <a:ext cx="2471938" cy="2471938"/>
            <a:chOff x="1212300" y="1644818"/>
            <a:chExt cx="1854000" cy="1854000"/>
          </a:xfrm>
        </p:grpSpPr>
        <p:sp>
          <p:nvSpPr>
            <p:cNvPr id="875" name="Google Shape;875;p151"/>
            <p:cNvSpPr/>
            <p:nvPr/>
          </p:nvSpPr>
          <p:spPr>
            <a:xfrm>
              <a:off x="1212300" y="1644818"/>
              <a:ext cx="1854000" cy="1854000"/>
            </a:xfrm>
            <a:prstGeom prst="ellipse">
              <a:avLst/>
            </a:prstGeom>
            <a:solidFill>
              <a:srgbClr val="0C81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6" name="Google Shape;876;p151"/>
            <p:cNvSpPr txBox="1"/>
            <p:nvPr/>
          </p:nvSpPr>
          <p:spPr>
            <a:xfrm>
              <a:off x="1494000" y="2114884"/>
              <a:ext cx="1290600" cy="7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Determine Selection Criteria</a:t>
              </a:r>
              <a:endParaRPr sz="1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7" name="Google Shape;877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8708" y="2269161"/>
            <a:ext cx="2471938" cy="2471938"/>
            <a:chOff x="2834102" y="1644762"/>
            <a:chExt cx="1854000" cy="1854000"/>
          </a:xfrm>
        </p:grpSpPr>
        <p:sp>
          <p:nvSpPr>
            <p:cNvPr id="878" name="Google Shape;878;p151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9" name="Google Shape;879;p151"/>
            <p:cNvSpPr txBox="1"/>
            <p:nvPr/>
          </p:nvSpPr>
          <p:spPr>
            <a:xfrm>
              <a:off x="3142502" y="2311050"/>
              <a:ext cx="1290600" cy="52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Identify Potential HQIRs </a:t>
              </a:r>
              <a:endParaRPr sz="1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80" name="Google Shape;880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30675" y="1792750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Source Sans Pro"/>
                <a:buNone/>
                <a:tabLst/>
                <a:defRPr/>
              </a:pPr>
              <a:t>24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1246" name="Google Shape;1246;p197"/>
          <p:cNvSpPr txBox="1">
            <a:spLocks noGrp="1"/>
          </p:cNvSpPr>
          <p:nvPr>
            <p:ph type="title" idx="4294967295"/>
          </p:nvPr>
        </p:nvSpPr>
        <p:spPr>
          <a:xfrm>
            <a:off x="785525" y="283425"/>
            <a:ext cx="4563224" cy="1680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 for Navigating Current Market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197"/>
          <p:cNvSpPr txBox="1"/>
          <p:nvPr/>
        </p:nvSpPr>
        <p:spPr>
          <a:xfrm>
            <a:off x="785525" y="2490419"/>
            <a:ext cx="4563224" cy="27330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Libre Franklin" pitchFamily="2" charset="0"/>
              </a:rPr>
              <a:t>Provides guidance for navigating the current science market as a district identifies and evaluates potential resources for adoption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highlight>
                <a:srgbClr val="EDEBE9"/>
              </a:highlight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26" name="Picture 2" descr="Considerations for Adopting Science HQIRs in the Current Market Thumbnail ">
            <a:extLst>
              <a:ext uri="{FF2B5EF4-FFF2-40B4-BE49-F238E27FC236}">
                <a16:creationId xmlns:a16="http://schemas.microsoft.com/office/drawing/2014/main" id="{7A1EAA2E-525F-7881-4401-1FF5FF5054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7" y="283425"/>
            <a:ext cx="5338118" cy="63249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Source Sans Pro"/>
                <a:buNone/>
                <a:tabLst/>
                <a:defRPr/>
              </a:pPr>
              <a:t>25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1246" name="Google Shape;1246;p197"/>
          <p:cNvSpPr txBox="1">
            <a:spLocks noGrp="1"/>
          </p:cNvSpPr>
          <p:nvPr>
            <p:ph type="title" idx="4294967295"/>
          </p:nvPr>
        </p:nvSpPr>
        <p:spPr>
          <a:xfrm>
            <a:off x="785525" y="283425"/>
            <a:ext cx="4921800" cy="118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Sample Vendor Questions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197"/>
          <p:cNvSpPr txBox="1"/>
          <p:nvPr/>
        </p:nvSpPr>
        <p:spPr>
          <a:xfrm>
            <a:off x="785525" y="2540113"/>
            <a:ext cx="4921800" cy="267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EDEBE9"/>
              </a:highlight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89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BE9"/>
                </a:highlight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​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highlight>
                  <a:srgbClr val="EDEBE9"/>
                </a:highlight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Includes possible questions to guide conversations with vendors to ensure resources meet local needs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highlight>
                <a:srgbClr val="EDEBE9"/>
              </a:highlight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89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highlight>
                <a:srgbClr val="EDEBE9"/>
              </a:highlight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48" name="Google Shape;1248;p197" descr="Sample Vendor Questions for Science Thumbnai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00" y="123950"/>
            <a:ext cx="5828412" cy="6391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92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Source Sans Pro"/>
                <a:buNone/>
                <a:tabLst/>
                <a:defRPr/>
              </a:pPr>
              <a:t>26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1263" name="Google Shape;1263;p199"/>
          <p:cNvSpPr txBox="1">
            <a:spLocks noGrp="1"/>
          </p:cNvSpPr>
          <p:nvPr>
            <p:ph type="title" idx="4294967295"/>
          </p:nvPr>
        </p:nvSpPr>
        <p:spPr>
          <a:xfrm>
            <a:off x="785525" y="283425"/>
            <a:ext cx="4921800" cy="118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Sample Vendor Questions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199"/>
          <p:cNvSpPr txBox="1"/>
          <p:nvPr/>
        </p:nvSpPr>
        <p:spPr>
          <a:xfrm>
            <a:off x="607175" y="2260362"/>
            <a:ext cx="5278500" cy="23372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What questions could be especially productive to ask a vendor given your local context?</a:t>
            </a:r>
          </a:p>
          <a:p>
            <a:pPr marL="889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102649"/>
              </a:solidFill>
              <a:effectLst/>
              <a:highlight>
                <a:srgbClr val="EDEBE9"/>
              </a:highlight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65" name="Google Shape;1265;p199" descr="Sample Vendor Questions for Science Thumbnai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00" y="123950"/>
            <a:ext cx="5828412" cy="6391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Whole Group Share-Out</a:t>
            </a:r>
            <a:endParaRPr/>
          </a:p>
        </p:txBody>
      </p:sp>
      <p:sp>
        <p:nvSpPr>
          <p:cNvPr id="1272" name="Google Shape;1272;p2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questions could be especially productive to ask a vendor given your local context?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01"/>
          <p:cNvSpPr txBox="1">
            <a:spLocks noGrp="1"/>
          </p:cNvSpPr>
          <p:nvPr>
            <p:ph type="title"/>
          </p:nvPr>
        </p:nvSpPr>
        <p:spPr>
          <a:xfrm>
            <a:off x="838200" y="260919"/>
            <a:ext cx="105156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Senate Bill 1 (2022)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79" name="Google Shape;1279;p201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latin typeface="Libre Franklin"/>
                <a:ea typeface="Libre Franklin"/>
                <a:cs typeface="Libre Franklin"/>
                <a:sym typeface="Libre Franklin"/>
              </a:rPr>
              <a:t>What does Senate Bill 1 </a:t>
            </a:r>
            <a:r>
              <a:rPr lang="en-US" b="1" i="1">
                <a:latin typeface="Libre Franklin"/>
                <a:ea typeface="Libre Franklin"/>
                <a:cs typeface="Libre Franklin"/>
                <a:sym typeface="Libre Franklin"/>
              </a:rPr>
              <a:t>[</a:t>
            </a:r>
            <a:r>
              <a:rPr lang="en-US" b="1" i="1"/>
              <a:t>KRS 160.345(2)(g)]</a:t>
            </a:r>
            <a:r>
              <a:rPr lang="en-US" b="1"/>
              <a:t> </a:t>
            </a:r>
            <a:r>
              <a:rPr lang="en-US" b="1">
                <a:latin typeface="Libre Franklin"/>
                <a:ea typeface="Libre Franklin"/>
                <a:cs typeface="Libre Franklin"/>
                <a:sym typeface="Libre Franklin"/>
              </a:rPr>
              <a:t>change regarding curriculum selection?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2300">
                <a:latin typeface="Libre Franklin"/>
                <a:ea typeface="Libre Franklin"/>
                <a:cs typeface="Libre Franklin"/>
                <a:sym typeface="Libre Franklin"/>
              </a:rPr>
              <a:t>Each district’s superintendent now has the authority to select a school’s curriculum, textbooks, instructional materials and student support services </a:t>
            </a:r>
            <a:r>
              <a:rPr lang="en-US" sz="2300" b="1" i="1"/>
              <a:t>after consultation with the Site-Based Decision-Making (SBDM) council and the local board of education. </a:t>
            </a:r>
            <a:endParaRPr sz="2300" b="1" i="1"/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•"/>
            </a:pPr>
            <a:r>
              <a:rPr lang="en-US" sz="2300">
                <a:latin typeface="Libre Franklin"/>
                <a:ea typeface="Libre Franklin"/>
                <a:cs typeface="Libre Franklin"/>
                <a:sym typeface="Libre Franklin"/>
              </a:rPr>
              <a:t>Likewise, there must be a</a:t>
            </a:r>
            <a:r>
              <a:rPr lang="en-US" sz="2300" b="1" i="1"/>
              <a:t> reasonable review and response period for stakeholders </a:t>
            </a:r>
            <a:r>
              <a:rPr lang="en-US" sz="2300">
                <a:latin typeface="Libre Franklin"/>
                <a:ea typeface="Libre Franklin"/>
                <a:cs typeface="Libre Franklin"/>
                <a:sym typeface="Libre Franklin"/>
              </a:rPr>
              <a:t>in accordance with local board of education policy before the superintendent makes the final decision regarding curriculum, textbooks, instructional materials and student support services. </a:t>
            </a:r>
            <a:endParaRPr sz="23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02"/>
          <p:cNvSpPr txBox="1">
            <a:spLocks noGrp="1"/>
          </p:cNvSpPr>
          <p:nvPr>
            <p:ph type="title"/>
          </p:nvPr>
        </p:nvSpPr>
        <p:spPr>
          <a:xfrm>
            <a:off x="838200" y="1772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HQIR Evaluation: Stakeholder Input</a:t>
            </a:r>
            <a:endParaRPr/>
          </a:p>
        </p:txBody>
      </p:sp>
      <p:sp>
        <p:nvSpPr>
          <p:cNvPr id="1286" name="Google Shape;1286;p202"/>
          <p:cNvSpPr txBox="1">
            <a:spLocks noGrp="1"/>
          </p:cNvSpPr>
          <p:nvPr>
            <p:ph type="body" idx="1"/>
          </p:nvPr>
        </p:nvSpPr>
        <p:spPr>
          <a:xfrm>
            <a:off x="838200" y="1495050"/>
            <a:ext cx="10515600" cy="386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opportunities for stakeholders to provide input on the potential HQIRs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Teachers</a:t>
            </a:r>
            <a:endParaRPr i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Families/Community Members</a:t>
            </a:r>
            <a:endParaRPr i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Students</a:t>
            </a:r>
            <a:endParaRPr i="1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SBDM/BOE</a:t>
            </a:r>
            <a:endParaRPr i="1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Having “full” samples available for review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Support input with guide/guidance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D4BD-F334-CBA8-87A7-7B8B4163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07"/>
            <a:ext cx="8133678" cy="698276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2E3F-F615-88F2-6EF9-1CCB9276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965"/>
            <a:ext cx="10515600" cy="478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i="1"/>
              <a:t>Welcome and Introduction- Chrystal Rowland</a:t>
            </a:r>
          </a:p>
          <a:p>
            <a:pPr marL="0" indent="0">
              <a:buNone/>
            </a:pPr>
            <a:r>
              <a:rPr lang="en-US" sz="2200" i="1"/>
              <a:t>HQIR District Coordinator Hub Update- Caryn Davidson</a:t>
            </a:r>
          </a:p>
          <a:p>
            <a:pPr marL="0" indent="0">
              <a:buNone/>
            </a:pPr>
            <a:r>
              <a:rPr lang="en-US" sz="2200" i="1"/>
              <a:t>Science Instructional Resources Consumer Guide- Fox DeMoisey &amp; Misty Higgins</a:t>
            </a:r>
          </a:p>
          <a:p>
            <a:pPr marL="0" indent="0">
              <a:buNone/>
            </a:pPr>
            <a:r>
              <a:rPr lang="en-US" sz="2200" i="1"/>
              <a:t>Reading and Writing Implementation Community of Practice- Fox DeMoisey &amp; Misty Higgins</a:t>
            </a:r>
          </a:p>
          <a:p>
            <a:pPr marL="0" indent="0">
              <a:buNone/>
            </a:pPr>
            <a:r>
              <a:rPr lang="en-US" sz="2200" i="1"/>
              <a:t>(10 min) Breakout Rooms:</a:t>
            </a:r>
          </a:p>
          <a:p>
            <a:pPr marL="457200" indent="-457200">
              <a:buAutoNum type="arabicPeriod"/>
            </a:pPr>
            <a:r>
              <a:rPr lang="en-US" sz="2200" i="1"/>
              <a:t>Reading HQIR Pilot Experience- Leigh Turner, KDE</a:t>
            </a:r>
          </a:p>
          <a:p>
            <a:pPr marL="457200" indent="-457200">
              <a:buAutoNum type="arabicPeriod"/>
            </a:pPr>
            <a:r>
              <a:rPr lang="en-US" sz="2200" i="1"/>
              <a:t>Math HQIR Pilot Experience – Suzanne Meadows and Kim Hearne, Clay City Elementary School</a:t>
            </a:r>
          </a:p>
          <a:p>
            <a:pPr marL="457200" indent="-457200">
              <a:buAutoNum type="arabicPeriod"/>
            </a:pPr>
            <a:r>
              <a:rPr lang="en-US" sz="2200" i="1"/>
              <a:t>Navigating the Website- Stephanie Barnett, EdReports</a:t>
            </a:r>
          </a:p>
          <a:p>
            <a:pPr marL="0" indent="0">
              <a:buNone/>
            </a:pPr>
            <a:endParaRPr lang="en-US" sz="2200" i="1"/>
          </a:p>
          <a:p>
            <a:pPr marL="457200" indent="-457200">
              <a:buAutoNum type="arabicPeriod"/>
            </a:pPr>
            <a:endParaRPr lang="en-US" sz="2200" i="1"/>
          </a:p>
          <a:p>
            <a:pPr marL="0" indent="0">
              <a:buNone/>
            </a:pPr>
            <a:endParaRPr lang="en-US" sz="2200" i="1"/>
          </a:p>
          <a:p>
            <a:pPr marL="0" indent="0">
              <a:buNone/>
            </a:pPr>
            <a:endParaRPr lang="en-US" sz="2200" i="1"/>
          </a:p>
          <a:p>
            <a:pPr marL="0" indent="0">
              <a:buNone/>
            </a:pPr>
            <a:endParaRPr lang="en-US" sz="2200" i="1"/>
          </a:p>
        </p:txBody>
      </p:sp>
    </p:spTree>
    <p:extLst>
      <p:ext uri="{BB962C8B-B14F-4D97-AF65-F5344CB8AC3E}">
        <p14:creationId xmlns:p14="http://schemas.microsoft.com/office/powerpoint/2010/main" val="2169237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>
          <a:extLst>
            <a:ext uri="{FF2B5EF4-FFF2-40B4-BE49-F238E27FC236}">
              <a16:creationId xmlns:a16="http://schemas.microsoft.com/office/drawing/2014/main" id="{5ABE8DDA-0C1D-55E1-E6AA-EC616BCD4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82">
            <a:extLst>
              <a:ext uri="{FF2B5EF4-FFF2-40B4-BE49-F238E27FC236}">
                <a16:creationId xmlns:a16="http://schemas.microsoft.com/office/drawing/2014/main" id="{7A6045DB-7BA1-CA2D-42D4-B9CECFFB65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8500" y="304650"/>
            <a:ext cx="85950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Curriculum Development Process: Phase 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65F120-4565-C036-6CFB-1808FF55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0" y="1078173"/>
            <a:ext cx="7453821" cy="5119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B97926-EB15-2452-D800-E7B838DD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7" y="4603211"/>
            <a:ext cx="4953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9B0768-98C8-EDE7-9995-5B67F7423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03" y="3846773"/>
            <a:ext cx="2287651" cy="23508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0FD36D-BDE4-2475-9AC8-9B52B39D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87" y="1078173"/>
            <a:ext cx="3213885" cy="23508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1C77-3D0C-FD2C-F5F5-7262B185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16998"/>
            <a:ext cx="11614484" cy="1024491"/>
          </a:xfrm>
        </p:spPr>
        <p:txBody>
          <a:bodyPr/>
          <a:lstStyle/>
          <a:p>
            <a:r>
              <a:rPr lang="en-US"/>
              <a:t>March Leadership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A2ADF-8872-DA7E-6731-4057B8BE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513" y="1457325"/>
            <a:ext cx="10682287" cy="4274003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b="1"/>
              <a:t>Session Topics:</a:t>
            </a:r>
          </a:p>
          <a:p>
            <a:pPr>
              <a:lnSpc>
                <a:spcPct val="120000"/>
              </a:lnSpc>
            </a:pPr>
            <a:r>
              <a:rPr lang="en-US"/>
              <a:t>HQIR Implementation Support </a:t>
            </a:r>
          </a:p>
          <a:p>
            <a:pPr lvl="1">
              <a:lnSpc>
                <a:spcPct val="120000"/>
              </a:lnSpc>
            </a:pPr>
            <a:r>
              <a:rPr lang="en-US"/>
              <a:t>Curriculum Implementation Framework</a:t>
            </a:r>
          </a:p>
          <a:p>
            <a:pPr lvl="1">
              <a:lnSpc>
                <a:spcPct val="120000"/>
              </a:lnSpc>
            </a:pPr>
            <a:r>
              <a:rPr lang="en-US"/>
              <a:t>Curriculum-Based Professional Learning Guidance Document</a:t>
            </a:r>
          </a:p>
          <a:p>
            <a:pPr lvl="1">
              <a:lnSpc>
                <a:spcPct val="120000"/>
              </a:lnSpc>
            </a:pPr>
            <a:r>
              <a:rPr lang="en-US"/>
              <a:t>Structuring Professional Learning Cycles</a:t>
            </a:r>
          </a:p>
          <a:p>
            <a:pPr>
              <a:lnSpc>
                <a:spcPct val="120000"/>
              </a:lnSpc>
            </a:pPr>
            <a:r>
              <a:rPr lang="en-US"/>
              <a:t>New Resources to Support the </a:t>
            </a:r>
            <a:r>
              <a:rPr lang="en-US" i="1"/>
              <a:t>KAS for Science </a:t>
            </a:r>
          </a:p>
          <a:p>
            <a:pPr>
              <a:lnSpc>
                <a:spcPct val="120000"/>
              </a:lnSpc>
            </a:pPr>
            <a:r>
              <a:rPr lang="en-US"/>
              <a:t>Academic Standards Update                                                            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en-US"/>
              <a:t> 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								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137C41-46FE-4680-23A5-F4A5E58A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28" y="3250194"/>
            <a:ext cx="2481134" cy="24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67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97CC-8A2E-545A-4915-DBF79F68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8B65-A404-D838-BB12-DE20673B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16998"/>
            <a:ext cx="11614484" cy="1024491"/>
          </a:xfrm>
        </p:spPr>
        <p:txBody>
          <a:bodyPr/>
          <a:lstStyle/>
          <a:p>
            <a:r>
              <a:rPr lang="en-US"/>
              <a:t>R/W Community of Practice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7C2D-DE34-67F4-55A4-0BD9322E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513" y="1457325"/>
            <a:ext cx="10682287" cy="4274003"/>
          </a:xfrm>
        </p:spPr>
        <p:txBody>
          <a:bodyPr>
            <a:normAutofit/>
          </a:bodyPr>
          <a:lstStyle/>
          <a:p>
            <a:r>
              <a:rPr lang="en-US"/>
              <a:t>90-minute professional learning workshops every other month beginning in April.</a:t>
            </a:r>
          </a:p>
          <a:p>
            <a:r>
              <a:rPr lang="en-US"/>
              <a:t>Support provided for all three stages of implementation–launch, early and ongoing–including CBPL.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			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AEFCC-F3D7-F9E2-5415-6018B79D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963" y="3434376"/>
            <a:ext cx="2135837" cy="210331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B49FE9-3DD1-3C71-B659-DDDE3006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03" y="3594326"/>
            <a:ext cx="1856370" cy="17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25"/>
          <p:cNvSpPr txBox="1">
            <a:spLocks noGrp="1"/>
          </p:cNvSpPr>
          <p:nvPr>
            <p:ph type="title"/>
          </p:nvPr>
        </p:nvSpPr>
        <p:spPr>
          <a:xfrm>
            <a:off x="838200" y="94300"/>
            <a:ext cx="9022800" cy="8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Accessing Resources</a:t>
            </a:r>
            <a:r>
              <a:rPr lang="en-US"/>
              <a:t> </a:t>
            </a:r>
            <a:endParaRPr/>
          </a:p>
        </p:txBody>
      </p:sp>
      <p:sp>
        <p:nvSpPr>
          <p:cNvPr id="1325" name="Google Shape;1325;p225"/>
          <p:cNvSpPr txBox="1">
            <a:spLocks noGrp="1"/>
          </p:cNvSpPr>
          <p:nvPr>
            <p:ph type="body" idx="1"/>
          </p:nvPr>
        </p:nvSpPr>
        <p:spPr>
          <a:xfrm>
            <a:off x="572575" y="1541050"/>
            <a:ext cx="6927682" cy="3989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Resources From Today’s Convening: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linkClick r:id="rId3"/>
              </a:rPr>
              <a:t>Curriculum Development Process</a:t>
            </a:r>
            <a:endParaRPr lang="en-US"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linkClick r:id="rId4"/>
              </a:rPr>
              <a:t>Curriculum Implementation Framework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linkClick r:id="rId5"/>
              </a:rPr>
              <a:t>Curriculum-Based Professional Learning Guidance Document</a:t>
            </a:r>
            <a:endParaRPr/>
          </a:p>
        </p:txBody>
      </p:sp>
      <p:pic>
        <p:nvPicPr>
          <p:cNvPr id="1326" name="Google Shape;1326;p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6825" y="2461437"/>
            <a:ext cx="3228350" cy="21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ABD8-CB23-78E7-38FE-FFD7E84D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Self-Selected 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C565-0A3C-A4F4-6547-EDB9100E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3200" i="1"/>
              <a:t>Reading HQIR Pilot Experience- Leigh Turner, KDE</a:t>
            </a:r>
            <a:endParaRPr lang="en-US" sz="3200"/>
          </a:p>
          <a:p>
            <a:pPr marL="457200" indent="-457200">
              <a:buAutoNum type="arabicPeriod"/>
            </a:pPr>
            <a:endParaRPr lang="en-US" sz="3200" i="1"/>
          </a:p>
          <a:p>
            <a:pPr marL="457200" indent="-457200">
              <a:buAutoNum type="arabicPeriod"/>
            </a:pPr>
            <a:r>
              <a:rPr lang="en-US" sz="3200" i="1"/>
              <a:t>Math HQIR Pilot Experience – Suzanne Meadows and Kim Hearne, Clay City Elementary School</a:t>
            </a:r>
            <a:endParaRPr lang="en-US" sz="3200"/>
          </a:p>
          <a:p>
            <a:pPr marL="457200" indent="-457200">
              <a:buAutoNum type="arabicPeriod"/>
            </a:pPr>
            <a:endParaRPr lang="en-US" sz="3200" i="1"/>
          </a:p>
          <a:p>
            <a:pPr marL="457200" indent="-457200">
              <a:buAutoNum type="arabicPeriod"/>
            </a:pPr>
            <a:r>
              <a:rPr lang="en-US" sz="3200" i="1"/>
              <a:t>Navigating the EdReports Website- Stephanie Barnett, EdReports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8678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8A96-C23B-DAD3-CB78-DDD2F9AC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790A3-E99F-8DC6-72F9-38B6FEC14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715" y="1625147"/>
            <a:ext cx="108405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/>
              <a:t>HQIRs and Supporting Resources: 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fox.demoisey@education.ky.gov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</a:t>
            </a:r>
          </a:p>
          <a:p>
            <a:pPr marL="457200" lvl="1" indent="0">
              <a:buNone/>
            </a:pPr>
            <a:r>
              <a:rPr lang="en-US" sz="2800">
                <a:hlinkClick r:id="rId4"/>
              </a:rPr>
              <a:t>misty.higgins@education.ky.gov</a:t>
            </a:r>
            <a:r>
              <a:rPr lang="en-US" sz="2800"/>
              <a:t> </a:t>
            </a:r>
          </a:p>
          <a:p>
            <a:pPr marL="457200" indent="-457200"/>
            <a:r>
              <a:rPr lang="en-US" sz="3200"/>
              <a:t>Senate Bill 9: </a:t>
            </a:r>
          </a:p>
          <a:p>
            <a:pPr marL="457200" lvl="1" indent="0">
              <a:buNone/>
            </a:pPr>
            <a:r>
              <a:rPr lang="en-US" sz="2800">
                <a:hlinkClick r:id="rId5"/>
              </a:rPr>
              <a:t>christie.biggerstaff@education.ky.gov</a:t>
            </a:r>
            <a:r>
              <a:rPr lang="en-US" sz="2800"/>
              <a:t> </a:t>
            </a:r>
          </a:p>
          <a:p>
            <a:pPr marL="457200" indent="-457200"/>
            <a:r>
              <a:rPr lang="en-US" sz="3200"/>
              <a:t>HQIR Survey &amp; Dashboard: </a:t>
            </a:r>
          </a:p>
          <a:p>
            <a:pPr marL="457200" lvl="1" indent="0">
              <a:buNone/>
            </a:pPr>
            <a:r>
              <a:rPr lang="en-US" sz="2800">
                <a:hlinkClick r:id="rId6"/>
              </a:rPr>
              <a:t>caryn.davidson@education.ky.gov</a:t>
            </a:r>
            <a:r>
              <a:rPr lang="en-US" sz="2800"/>
              <a:t>, </a:t>
            </a:r>
          </a:p>
          <a:p>
            <a:pPr marL="457200" lvl="1" indent="0">
              <a:buNone/>
            </a:pPr>
            <a:r>
              <a:rPr lang="en-US" sz="2800">
                <a:hlinkClick r:id="rId7"/>
              </a:rPr>
              <a:t>ben.maynard@education.ky.gov</a:t>
            </a:r>
            <a:r>
              <a:rPr lang="en-US" sz="2800"/>
              <a:t> </a:t>
            </a:r>
          </a:p>
        </p:txBody>
      </p:sp>
      <p:pic>
        <p:nvPicPr>
          <p:cNvPr id="4" name="Picture 3" descr="A black background with white text and blue squares&#10;&#10;Description automatically generated">
            <a:extLst>
              <a:ext uri="{FF2B5EF4-FFF2-40B4-BE49-F238E27FC236}">
                <a16:creationId xmlns:a16="http://schemas.microsoft.com/office/drawing/2014/main" id="{1A1D9DE4-627D-5A0D-6B0E-83D261B23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225" y="2432269"/>
            <a:ext cx="3584620" cy="1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6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Google Shape;916;g21d2f78f1a0_0_448"/>
          <p:cNvSpPr txBox="1">
            <a:spLocks noGrp="1"/>
          </p:cNvSpPr>
          <p:nvPr>
            <p:ph type="title"/>
          </p:nvPr>
        </p:nvSpPr>
        <p:spPr>
          <a:xfrm>
            <a:off x="621629" y="640080"/>
            <a:ext cx="4618028" cy="557881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SzPts val="990"/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 Survey &amp; EILA Credit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6C91E4-1AF7-0232-4EF3-EC8F8DFC4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ED7B-1E7F-B788-ECA5-70BDF7A6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59EA-C7D7-D39B-E02F-B4C1BD39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2" y="3686126"/>
            <a:ext cx="10515600" cy="2742017"/>
          </a:xfrm>
        </p:spPr>
        <p:txBody>
          <a:bodyPr>
            <a:normAutofit/>
          </a:bodyPr>
          <a:lstStyle/>
          <a:p>
            <a:r>
              <a:rPr lang="en-US" sz="4400" u="sng"/>
              <a:t>2023-2024 Responses</a:t>
            </a:r>
            <a:br>
              <a:rPr lang="en-US" sz="4400"/>
            </a:br>
            <a:r>
              <a:rPr lang="en-US" sz="4400">
                <a:solidFill>
                  <a:srgbClr val="102649"/>
                </a:solidFill>
              </a:rPr>
              <a:t>    Math &amp; Science – 805 schools</a:t>
            </a:r>
            <a:br>
              <a:rPr lang="en-US" sz="4400">
                <a:solidFill>
                  <a:srgbClr val="102649"/>
                </a:solidFill>
              </a:rPr>
            </a:br>
            <a:r>
              <a:rPr lang="en-US" sz="4400">
                <a:solidFill>
                  <a:srgbClr val="102649"/>
                </a:solidFill>
              </a:rPr>
              <a:t>    RW/ELA - 895 schools</a:t>
            </a:r>
            <a:br>
              <a:rPr lang="en-US" sz="4400">
                <a:solidFill>
                  <a:srgbClr val="102649"/>
                </a:solidFill>
              </a:rPr>
            </a:br>
            <a:r>
              <a:rPr lang="en-US" sz="4400">
                <a:solidFill>
                  <a:srgbClr val="102649"/>
                </a:solidFill>
              </a:rPr>
              <a:t>    CBPL – 135 districts</a:t>
            </a:r>
            <a:endParaRPr lang="en-US">
              <a:solidFill>
                <a:srgbClr val="102649"/>
              </a:solidFill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C41AD94-F394-E827-DC2C-680D3BBC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2" y="1908783"/>
            <a:ext cx="3365678" cy="187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44D77-2C58-1B81-9AAE-5F67D9E16923}"/>
              </a:ext>
            </a:extLst>
          </p:cNvPr>
          <p:cNvSpPr txBox="1"/>
          <p:nvPr/>
        </p:nvSpPr>
        <p:spPr>
          <a:xfrm>
            <a:off x="3371424" y="2361497"/>
            <a:ext cx="870637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102649"/>
                </a:solidFill>
              </a:rPr>
              <a:t>District Coordinator Hub</a:t>
            </a:r>
          </a:p>
        </p:txBody>
      </p:sp>
    </p:spTree>
    <p:extLst>
      <p:ext uri="{BB962C8B-B14F-4D97-AF65-F5344CB8AC3E}">
        <p14:creationId xmlns:p14="http://schemas.microsoft.com/office/powerpoint/2010/main" val="38757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ED7B-1E7F-B788-ECA5-70BDF7A6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59EA-C7D7-D39B-E02F-B4C1BD39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2" y="3686126"/>
            <a:ext cx="10515600" cy="2742017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102649"/>
                </a:solidFill>
              </a:rPr>
              <a:t>Reminders:</a:t>
            </a:r>
            <a:br>
              <a:rPr lang="en-US" sz="4400">
                <a:solidFill>
                  <a:srgbClr val="102649"/>
                </a:solidFill>
              </a:rPr>
            </a:br>
            <a:r>
              <a:rPr lang="en-US" sz="4400">
                <a:solidFill>
                  <a:srgbClr val="102649"/>
                </a:solidFill>
              </a:rPr>
              <a:t>-Districts that responded received access</a:t>
            </a:r>
            <a:br>
              <a:rPr lang="en-US" sz="4400">
                <a:solidFill>
                  <a:srgbClr val="102649"/>
                </a:solidFill>
              </a:rPr>
            </a:br>
            <a:r>
              <a:rPr lang="en-US" sz="4400">
                <a:solidFill>
                  <a:srgbClr val="102649"/>
                </a:solidFill>
              </a:rPr>
              <a:t>-Must be officially designated HQIR Coordinator to receive access</a:t>
            </a:r>
            <a:endParaRPr lang="en-US" sz="4400"/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C41AD94-F394-E827-DC2C-680D3BBC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2" y="1908783"/>
            <a:ext cx="3365678" cy="187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44D77-2C58-1B81-9AAE-5F67D9E16923}"/>
              </a:ext>
            </a:extLst>
          </p:cNvPr>
          <p:cNvSpPr txBox="1"/>
          <p:nvPr/>
        </p:nvSpPr>
        <p:spPr>
          <a:xfrm>
            <a:off x="3371424" y="2361497"/>
            <a:ext cx="870637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102649"/>
                </a:solidFill>
              </a:rPr>
              <a:t>District Coordinator Hub</a:t>
            </a:r>
          </a:p>
        </p:txBody>
      </p:sp>
    </p:spTree>
    <p:extLst>
      <p:ext uri="{BB962C8B-B14F-4D97-AF65-F5344CB8AC3E}">
        <p14:creationId xmlns:p14="http://schemas.microsoft.com/office/powerpoint/2010/main" val="125473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ED7B-1E7F-B788-ECA5-70BDF7A6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59EA-C7D7-D39B-E02F-B4C1BD39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6" y="3907974"/>
            <a:ext cx="10515600" cy="20089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102649"/>
                </a:solidFill>
              </a:rPr>
              <a:t>Please contact </a:t>
            </a:r>
            <a:r>
              <a:rPr lang="en-US" sz="4400">
                <a:solidFill>
                  <a:srgbClr val="102649"/>
                </a:solidFill>
                <a:hlinkClick r:id="rId3"/>
              </a:rPr>
              <a:t>Caryn.Davidson@education.ky.gov</a:t>
            </a:r>
            <a:r>
              <a:rPr lang="en-US" sz="4400">
                <a:solidFill>
                  <a:srgbClr val="102649"/>
                </a:solidFill>
              </a:rPr>
              <a:t> </a:t>
            </a:r>
            <a:br>
              <a:rPr lang="en-US" sz="4400">
                <a:solidFill>
                  <a:srgbClr val="102649"/>
                </a:solidFill>
              </a:rPr>
            </a:br>
            <a:r>
              <a:rPr lang="en-US" sz="4400">
                <a:solidFill>
                  <a:srgbClr val="102649"/>
                </a:solidFill>
              </a:rPr>
              <a:t>with any questions or feedback!</a:t>
            </a: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C41AD94-F394-E827-DC2C-680D3BBCC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92" y="1908783"/>
            <a:ext cx="3365678" cy="187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44D77-2C58-1B81-9AAE-5F67D9E16923}"/>
              </a:ext>
            </a:extLst>
          </p:cNvPr>
          <p:cNvSpPr txBox="1"/>
          <p:nvPr/>
        </p:nvSpPr>
        <p:spPr>
          <a:xfrm>
            <a:off x="3371424" y="2361497"/>
            <a:ext cx="870637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102649"/>
                </a:solidFill>
              </a:rPr>
              <a:t>District Coordinator Hub</a:t>
            </a:r>
          </a:p>
        </p:txBody>
      </p:sp>
    </p:spTree>
    <p:extLst>
      <p:ext uri="{BB962C8B-B14F-4D97-AF65-F5344CB8AC3E}">
        <p14:creationId xmlns:p14="http://schemas.microsoft.com/office/powerpoint/2010/main" val="173619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37E046-E620-AFA1-BDA5-015B5FDA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Development Process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41FAB54-C0D1-FC8B-D03B-EF8BC3905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4" y="1318858"/>
            <a:ext cx="7453821" cy="4957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5D5F2C-2DD0-6112-5AB6-E290227BF92C}"/>
              </a:ext>
            </a:extLst>
          </p:cNvPr>
          <p:cNvSpPr txBox="1"/>
          <p:nvPr/>
        </p:nvSpPr>
        <p:spPr>
          <a:xfrm>
            <a:off x="2737556" y="372169"/>
            <a:ext cx="671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Curriculum Development Process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87744-6BF2-44C1-B529-FE29A847ECE6}"/>
              </a:ext>
            </a:extLst>
          </p:cNvPr>
          <p:cNvSpPr txBox="1"/>
          <p:nvPr/>
        </p:nvSpPr>
        <p:spPr>
          <a:xfrm>
            <a:off x="8492066" y="2305615"/>
            <a:ext cx="3204800" cy="224676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For more support for Phases 1-3, please view </a:t>
            </a:r>
            <a:r>
              <a:rPr lang="en-US" sz="2800">
                <a:hlinkClick r:id="rId4"/>
              </a:rPr>
              <a:t>HQIR Adoption Support Webinar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0637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>
          <a:extLst>
            <a:ext uri="{FF2B5EF4-FFF2-40B4-BE49-F238E27FC236}">
              <a16:creationId xmlns:a16="http://schemas.microsoft.com/office/drawing/2014/main" id="{7CC75D9A-7B13-BEF5-144B-05937230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82">
            <a:extLst>
              <a:ext uri="{FF2B5EF4-FFF2-40B4-BE49-F238E27FC236}">
                <a16:creationId xmlns:a16="http://schemas.microsoft.com/office/drawing/2014/main" id="{F4C46C90-717E-817D-E830-6C37FA877E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8500" y="304650"/>
            <a:ext cx="85950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Curriculum Development Process: Phase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1" name="Google Shape;1111;p182">
            <a:extLst>
              <a:ext uri="{FF2B5EF4-FFF2-40B4-BE49-F238E27FC236}">
                <a16:creationId xmlns:a16="http://schemas.microsoft.com/office/drawing/2014/main" id="{E9007032-27CD-FB3A-78DF-0BBA8878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250" y="1749962"/>
            <a:ext cx="2785450" cy="3358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09E0E0-96C2-DF05-E5F4-2845D923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0" y="1239836"/>
            <a:ext cx="7453821" cy="4957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0;p182" descr="&quot; &quot;">
            <a:extLst>
              <a:ext uri="{FF2B5EF4-FFF2-40B4-BE49-F238E27FC236}">
                <a16:creationId xmlns:a16="http://schemas.microsoft.com/office/drawing/2014/main" id="{63EF03E2-C016-AEC9-9BD2-787BBC5CA1AB}"/>
              </a:ext>
            </a:extLst>
          </p:cNvPr>
          <p:cNvSpPr/>
          <p:nvPr/>
        </p:nvSpPr>
        <p:spPr>
          <a:xfrm flipV="1">
            <a:off x="1622000" y="3889274"/>
            <a:ext cx="803700" cy="428725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109;p182">
            <a:extLst>
              <a:ext uri="{FF2B5EF4-FFF2-40B4-BE49-F238E27FC236}">
                <a16:creationId xmlns:a16="http://schemas.microsoft.com/office/drawing/2014/main" id="{C65AAE38-AD27-C407-EBB0-49D045FB9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136" y="3529602"/>
            <a:ext cx="683400" cy="57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83"/>
          <p:cNvSpPr txBox="1">
            <a:spLocks noGrp="1"/>
          </p:cNvSpPr>
          <p:nvPr>
            <p:ph type="title"/>
          </p:nvPr>
        </p:nvSpPr>
        <p:spPr>
          <a:xfrm>
            <a:off x="838200" y="282842"/>
            <a:ext cx="10515600" cy="109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Consumer Guide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118" name="Google Shape;1118;p183"/>
          <p:cNvSpPr txBox="1">
            <a:spLocks noGrp="1"/>
          </p:cNvSpPr>
          <p:nvPr>
            <p:ph type="body" idx="1"/>
          </p:nvPr>
        </p:nvSpPr>
        <p:spPr>
          <a:xfrm>
            <a:off x="838200" y="1380825"/>
            <a:ext cx="10515600" cy="532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US" sz="2400" b="1"/>
              <a:t>Introduction</a:t>
            </a:r>
            <a:endParaRPr sz="2400" b="1"/>
          </a:p>
          <a:p>
            <a:pPr marL="3429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US" sz="2400" b="1"/>
              <a:t>Characteristics of High-Quality Science Resources</a:t>
            </a:r>
            <a:endParaRPr sz="2400" b="1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KDE’s General Definition of HQIRs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KDE’s Markers of High-Quality Science Instructional Resources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Equity Lenses with specific “look-fors” in Science 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400" b="1"/>
              <a:t>Identifying, Evaluating and Selecting High-Quality Science Instructional Resources</a:t>
            </a:r>
            <a:endParaRPr sz="2400" b="1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Same as Phase 3, Step 1 from CDP (description, key questions, key tools)</a:t>
            </a: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Includes additional content-specific tools</a:t>
            </a:r>
            <a:endParaRPr sz="2000"/>
          </a:p>
          <a:p>
            <a:pPr marL="685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300"/>
          </a:p>
          <a:p>
            <a:pPr marL="68580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119" name="Google Shape;1119;p1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065" y="2018991"/>
            <a:ext cx="581700" cy="38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0" name="Google Shape;1120;p1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4825" y="1023900"/>
            <a:ext cx="1792824" cy="216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21" name="Google Shape;1121;p1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286" y="2446008"/>
            <a:ext cx="581700" cy="38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" id="{F76599F0-613E-C840-99F1-ED09AB5FDFB0}" vid="{CF243692-12E2-084D-9E1C-7583DB7C83D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cation_x0020_Date xmlns="3a62de7d-ba57-4f43-9dae-9623ba637be0">2024-04-30T18:20:17+00:00</Publication_x0020_Date>
    <Audience1 xmlns="3a62de7d-ba57-4f43-9dae-9623ba637be0"/>
    <_dlc_DocId xmlns="3a62de7d-ba57-4f43-9dae-9623ba637be0">KYED-536-2023</_dlc_DocId>
    <_dlc_DocIdUrl xmlns="3a62de7d-ba57-4f43-9dae-9623ba637be0">
      <Url>https://www.education.ky.gov/curriculum/standards/kyacadstand/_layouts/15/DocIdRedir.aspx?ID=KYED-536-2023</Url>
      <Description>KYED-536-2023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23462E-756B-41D6-B1F9-6F638FA4CEB7}">
  <ds:schemaRefs>
    <ds:schemaRef ds:uri="5bc9d522-2386-425a-9f2a-a617cf877ec0"/>
    <ds:schemaRef ds:uri="cf3aa28c-8d44-408c-a5ca-996a87f6cd59"/>
    <ds:schemaRef ds:uri="e863b48f-738b-4980-a544-e07d06c7b5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013E4D-86D0-4BFF-9BB3-9DD219AE44CA}"/>
</file>

<file path=customXml/itemProps4.xml><?xml version="1.0" encoding="utf-8"?>
<ds:datastoreItem xmlns:ds="http://schemas.openxmlformats.org/officeDocument/2006/customXml" ds:itemID="{03CAB744-D8E9-4AE7-B721-F65D6A5F0820}"/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</Template>
  <TotalTime>8</TotalTime>
  <Words>1246</Words>
  <Application>Microsoft Office PowerPoint</Application>
  <PresentationFormat>Widescreen</PresentationFormat>
  <Paragraphs>243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Arial</vt:lpstr>
      <vt:lpstr>Calibri</vt:lpstr>
      <vt:lpstr>Century Gothic</vt:lpstr>
      <vt:lpstr>Franklin Gothic Book</vt:lpstr>
      <vt:lpstr>Franklin Gothic Medium</vt:lpstr>
      <vt:lpstr>Georgia</vt:lpstr>
      <vt:lpstr>Lato</vt:lpstr>
      <vt:lpstr>Libre Franklin</vt:lpstr>
      <vt:lpstr>Libre Franklin Medium</vt:lpstr>
      <vt:lpstr>Libre Franklin Thin</vt:lpstr>
      <vt:lpstr>Noto Sans</vt:lpstr>
      <vt:lpstr>Noto Sans Symbols</vt:lpstr>
      <vt:lpstr>Proxima Nova</vt:lpstr>
      <vt:lpstr>Source Sans Pro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HQIR Coordinator Convening</vt:lpstr>
      <vt:lpstr>Welcome &amp; Introduction</vt:lpstr>
      <vt:lpstr>Agenda</vt:lpstr>
      <vt:lpstr>2023-2024 Responses     Math &amp; Science – 805 schools     RW/ELA - 895 schools     CBPL – 135 districts</vt:lpstr>
      <vt:lpstr>Reminders: -Districts that responded received access -Must be officially designated HQIR Coordinator to receive access</vt:lpstr>
      <vt:lpstr>Please contact Caryn.Davidson@education.ky.gov  with any questions or feedback!</vt:lpstr>
      <vt:lpstr>Curriculum Development Process</vt:lpstr>
      <vt:lpstr>Curriculum Development Process: Phase 3</vt:lpstr>
      <vt:lpstr>Science Consumer Guide Structure </vt:lpstr>
      <vt:lpstr>KDE’s General Definition of HQIRs</vt:lpstr>
      <vt:lpstr>Science Consumer Guide Structure </vt:lpstr>
      <vt:lpstr>Science Consumer Guide Markers</vt:lpstr>
      <vt:lpstr>Science Markers: Individual Reading Time </vt:lpstr>
      <vt:lpstr>Science Markers: Breakout Rooms</vt:lpstr>
      <vt:lpstr>Science Markers: Whole Group Share Out</vt:lpstr>
      <vt:lpstr>KDE’s General Definition of HQIRs</vt:lpstr>
      <vt:lpstr>Science Consumer Guide Structure </vt:lpstr>
      <vt:lpstr>18</vt:lpstr>
      <vt:lpstr>Science Consumer Guide Structure </vt:lpstr>
      <vt:lpstr>Local Selection Process</vt:lpstr>
      <vt:lpstr>Determine Selection Criteria</vt:lpstr>
      <vt:lpstr>Sample Stakeholder Questions </vt:lpstr>
      <vt:lpstr>Local Selection Process </vt:lpstr>
      <vt:lpstr>Considerations for Navigating Current Market</vt:lpstr>
      <vt:lpstr>Sample Vendor Questions </vt:lpstr>
      <vt:lpstr>Sample Vendor Questions </vt:lpstr>
      <vt:lpstr>Whole Group Share-Out</vt:lpstr>
      <vt:lpstr>Senate Bill 1 (2022)</vt:lpstr>
      <vt:lpstr>HQIR Evaluation: Stakeholder Input</vt:lpstr>
      <vt:lpstr>Curriculum Development Process: Phase 4</vt:lpstr>
      <vt:lpstr>March Leadership Meetings</vt:lpstr>
      <vt:lpstr>R/W Community of Practice Opportunity</vt:lpstr>
      <vt:lpstr>Accessing Resources </vt:lpstr>
      <vt:lpstr>Self-Selected Breakout Rooms</vt:lpstr>
      <vt:lpstr>Contact Information</vt:lpstr>
      <vt:lpstr>Feedback Survey &amp; EILA Credit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Laura - Division of Academic Program Standards</dc:creator>
  <cp:lastModifiedBy>Placido, Tabor - Office of Teaching and Learning</cp:lastModifiedBy>
  <cp:revision>8</cp:revision>
  <cp:lastPrinted>2024-02-28T13:55:10Z</cp:lastPrinted>
  <dcterms:created xsi:type="dcterms:W3CDTF">2023-09-22T20:49:47Z</dcterms:created>
  <dcterms:modified xsi:type="dcterms:W3CDTF">2024-04-30T16:44:36Z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57c3ee53-6eb1-4fd6-994b-ac34cdff6b27</vt:lpwstr>
  </property>
</Properties>
</file>